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4.xml" ContentType="application/vnd.openxmlformats-officedocument.presentationml.slide+xml"/>
  <Override PartName="/ppt/slides/slide5.xml" ContentType="application/vnd.openxmlformats-officedocument.presentationml.slide+xml"/>
  <Override PartName="/ppt/slides/slide29.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6.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35.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6.xml" ContentType="application/vnd.openxmlformats-officedocument.presentationml.notesSlide+xml"/>
  <Override PartName="/ppt/notesSlides/notesSlide34.xml" ContentType="application/vnd.openxmlformats-officedocument.presentationml.notesSlide+xml"/>
  <Override PartName="/ppt/notesSlides/notesSlide29.xml" ContentType="application/vnd.openxmlformats-officedocument.presentationml.notesSlide+xml"/>
  <Override PartName="/ppt/slideMasters/slideMaster1.xml" ContentType="application/vnd.openxmlformats-officedocument.presentationml.slideMaster+xml"/>
  <Override PartName="/ppt/notesSlides/notesSlide28.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642" r:id="rId2"/>
    <p:sldId id="658" r:id="rId3"/>
    <p:sldId id="704" r:id="rId4"/>
    <p:sldId id="705" r:id="rId5"/>
    <p:sldId id="706" r:id="rId6"/>
    <p:sldId id="698" r:id="rId7"/>
    <p:sldId id="701" r:id="rId8"/>
    <p:sldId id="702" r:id="rId9"/>
    <p:sldId id="643" r:id="rId10"/>
    <p:sldId id="644" r:id="rId11"/>
    <p:sldId id="646" r:id="rId12"/>
    <p:sldId id="647" r:id="rId13"/>
    <p:sldId id="648" r:id="rId14"/>
    <p:sldId id="649" r:id="rId15"/>
    <p:sldId id="650" r:id="rId16"/>
    <p:sldId id="651" r:id="rId17"/>
    <p:sldId id="652" r:id="rId18"/>
    <p:sldId id="653" r:id="rId19"/>
    <p:sldId id="654" r:id="rId20"/>
    <p:sldId id="664" r:id="rId21"/>
    <p:sldId id="655" r:id="rId22"/>
    <p:sldId id="688" r:id="rId23"/>
    <p:sldId id="689" r:id="rId24"/>
    <p:sldId id="690" r:id="rId25"/>
    <p:sldId id="707" r:id="rId26"/>
    <p:sldId id="691" r:id="rId27"/>
    <p:sldId id="692" r:id="rId28"/>
    <p:sldId id="693" r:id="rId29"/>
    <p:sldId id="694" r:id="rId30"/>
    <p:sldId id="695" r:id="rId31"/>
    <p:sldId id="710" r:id="rId32"/>
    <p:sldId id="708" r:id="rId33"/>
    <p:sldId id="709" r:id="rId34"/>
    <p:sldId id="697" r:id="rId35"/>
    <p:sldId id="703" r:id="rId36"/>
    <p:sldId id="681" r:id="rId37"/>
  </p:sldIdLst>
  <p:sldSz cx="9144000" cy="6858000" type="screen4x3"/>
  <p:notesSz cx="6805613" cy="9939338"/>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00CC"/>
    <a:srgbClr val="FF0000"/>
    <a:srgbClr val="9933FF"/>
    <a:srgbClr val="66FFFF"/>
    <a:srgbClr val="000099"/>
    <a:srgbClr val="33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83980" autoAdjust="0"/>
  </p:normalViewPr>
  <p:slideViewPr>
    <p:cSldViewPr snapToGrid="0">
      <p:cViewPr varScale="1">
        <p:scale>
          <a:sx n="60" d="100"/>
          <a:sy n="60" d="100"/>
        </p:scale>
        <p:origin x="-1710" y="-96"/>
      </p:cViewPr>
      <p:guideLst>
        <p:guide orient="horz" pos="2184"/>
        <p:guide pos="2896"/>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8" d="100"/>
          <a:sy n="78" d="100"/>
        </p:scale>
        <p:origin x="-2136" y="-90"/>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slide" Target="slides/slide9.xml"/><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image" Target="../media/image41.emf"/><Relationship Id="rId5" Type="http://schemas.openxmlformats.org/officeDocument/2006/relationships/image" Target="../media/image45.emf"/><Relationship Id="rId4" Type="http://schemas.openxmlformats.org/officeDocument/2006/relationships/image" Target="../media/image4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2.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 Id="rId4" Type="http://schemas.openxmlformats.org/officeDocument/2006/relationships/image" Target="../media/image2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t" anchorCtr="0" compatLnSpc="1">
            <a:prstTxWarp prst="textNoShape">
              <a:avLst/>
            </a:prstTxWarp>
          </a:bodyPr>
          <a:lstStyle>
            <a:lvl1pPr defTabSz="922338">
              <a:defRPr sz="1200"/>
            </a:lvl1pPr>
          </a:lstStyle>
          <a:p>
            <a:endParaRPr lang="en-US" altLang="ja-JP"/>
          </a:p>
        </p:txBody>
      </p:sp>
      <p:sp>
        <p:nvSpPr>
          <p:cNvPr id="6147" name="Rectangle 3"/>
          <p:cNvSpPr>
            <a:spLocks noGrp="1" noChangeArrowheads="1"/>
          </p:cNvSpPr>
          <p:nvPr>
            <p:ph type="dt" sz="quarter" idx="1"/>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t" anchorCtr="0" compatLnSpc="1">
            <a:prstTxWarp prst="textNoShape">
              <a:avLst/>
            </a:prstTxWarp>
          </a:bodyPr>
          <a:lstStyle>
            <a:lvl1pPr algn="r" defTabSz="922338">
              <a:defRPr sz="1200"/>
            </a:lvl1pPr>
          </a:lstStyle>
          <a:p>
            <a:endParaRPr lang="en-US" altLang="ja-JP"/>
          </a:p>
        </p:txBody>
      </p:sp>
      <p:sp>
        <p:nvSpPr>
          <p:cNvPr id="6148" name="Rectangle 4"/>
          <p:cNvSpPr>
            <a:spLocks noGrp="1" noChangeArrowheads="1"/>
          </p:cNvSpPr>
          <p:nvPr>
            <p:ph type="ftr" sz="quarter" idx="2"/>
          </p:nvPr>
        </p:nvSpPr>
        <p:spPr bwMode="auto">
          <a:xfrm>
            <a:off x="0"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b" anchorCtr="0" compatLnSpc="1">
            <a:prstTxWarp prst="textNoShape">
              <a:avLst/>
            </a:prstTxWarp>
          </a:bodyPr>
          <a:lstStyle>
            <a:lvl1pPr defTabSz="922338">
              <a:defRPr sz="1200"/>
            </a:lvl1pPr>
          </a:lstStyle>
          <a:p>
            <a:endParaRPr lang="en-US" altLang="ja-JP"/>
          </a:p>
        </p:txBody>
      </p:sp>
      <p:sp>
        <p:nvSpPr>
          <p:cNvPr id="6149" name="Rectangle 5"/>
          <p:cNvSpPr>
            <a:spLocks noGrp="1" noChangeArrowheads="1"/>
          </p:cNvSpPr>
          <p:nvPr>
            <p:ph type="sldNum" sz="quarter" idx="3"/>
          </p:nvPr>
        </p:nvSpPr>
        <p:spPr bwMode="auto">
          <a:xfrm>
            <a:off x="3856038"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b" anchorCtr="0" compatLnSpc="1">
            <a:prstTxWarp prst="textNoShape">
              <a:avLst/>
            </a:prstTxWarp>
          </a:bodyPr>
          <a:lstStyle>
            <a:lvl1pPr algn="r" defTabSz="922338">
              <a:defRPr sz="1200"/>
            </a:lvl1pPr>
          </a:lstStyle>
          <a:p>
            <a:fld id="{69173BC7-BD07-486C-92E4-950D20AA1A44}" type="slidenum">
              <a:rPr lang="en-US" altLang="ja-JP"/>
              <a:pPr/>
              <a:t>‹#›</a:t>
            </a:fld>
            <a:endParaRPr lang="en-US" altLang="ja-JP"/>
          </a:p>
        </p:txBody>
      </p:sp>
    </p:spTree>
    <p:extLst>
      <p:ext uri="{BB962C8B-B14F-4D97-AF65-F5344CB8AC3E}">
        <p14:creationId xmlns:p14="http://schemas.microsoft.com/office/powerpoint/2010/main" val="4528773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t" anchorCtr="0" compatLnSpc="1">
            <a:prstTxWarp prst="textNoShape">
              <a:avLst/>
            </a:prstTxWarp>
          </a:bodyPr>
          <a:lstStyle>
            <a:lvl1pPr defTabSz="922338">
              <a:defRPr sz="1200"/>
            </a:lvl1pPr>
          </a:lstStyle>
          <a:p>
            <a:endParaRPr lang="en-US" altLang="ja-JP"/>
          </a:p>
        </p:txBody>
      </p:sp>
      <p:sp>
        <p:nvSpPr>
          <p:cNvPr id="3075" name="Rectangle 3"/>
          <p:cNvSpPr>
            <a:spLocks noGrp="1" noChangeArrowheads="1"/>
          </p:cNvSpPr>
          <p:nvPr>
            <p:ph type="dt" idx="1"/>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t" anchorCtr="0" compatLnSpc="1">
            <a:prstTxWarp prst="textNoShape">
              <a:avLst/>
            </a:prstTxWarp>
          </a:bodyPr>
          <a:lstStyle>
            <a:lvl1pPr algn="r" defTabSz="922338">
              <a:defRPr sz="1200"/>
            </a:lvl1pPr>
          </a:lstStyle>
          <a:p>
            <a:endParaRPr lang="en-US" altLang="ja-JP"/>
          </a:p>
        </p:txBody>
      </p:sp>
      <p:sp>
        <p:nvSpPr>
          <p:cNvPr id="3076" name="Rectangle 4"/>
          <p:cNvSpPr>
            <a:spLocks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08050" y="4721225"/>
            <a:ext cx="49895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078" name="Rectangle 6"/>
          <p:cNvSpPr>
            <a:spLocks noGrp="1" noChangeArrowheads="1"/>
          </p:cNvSpPr>
          <p:nvPr>
            <p:ph type="ftr" sz="quarter" idx="4"/>
          </p:nvPr>
        </p:nvSpPr>
        <p:spPr bwMode="auto">
          <a:xfrm>
            <a:off x="0"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b" anchorCtr="0" compatLnSpc="1">
            <a:prstTxWarp prst="textNoShape">
              <a:avLst/>
            </a:prstTxWarp>
          </a:bodyPr>
          <a:lstStyle>
            <a:lvl1pPr defTabSz="922338">
              <a:defRPr sz="1200"/>
            </a:lvl1pPr>
          </a:lstStyle>
          <a:p>
            <a:endParaRPr lang="en-US" altLang="ja-JP"/>
          </a:p>
        </p:txBody>
      </p:sp>
      <p:sp>
        <p:nvSpPr>
          <p:cNvPr id="3079" name="Rectangle 7"/>
          <p:cNvSpPr>
            <a:spLocks noGrp="1" noChangeArrowheads="1"/>
          </p:cNvSpPr>
          <p:nvPr>
            <p:ph type="sldNum" sz="quarter" idx="5"/>
          </p:nvPr>
        </p:nvSpPr>
        <p:spPr bwMode="auto">
          <a:xfrm>
            <a:off x="3856038"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6" tIns="46113" rIns="92226" bIns="46113" numCol="1" anchor="b" anchorCtr="0" compatLnSpc="1">
            <a:prstTxWarp prst="textNoShape">
              <a:avLst/>
            </a:prstTxWarp>
          </a:bodyPr>
          <a:lstStyle>
            <a:lvl1pPr algn="r" defTabSz="922338">
              <a:defRPr sz="1200"/>
            </a:lvl1pPr>
          </a:lstStyle>
          <a:p>
            <a:fld id="{B1CAA364-0341-404B-8BE5-820CF6ECA0C7}" type="slidenum">
              <a:rPr lang="en-US" altLang="ja-JP"/>
              <a:pPr/>
              <a:t>‹#›</a:t>
            </a:fld>
            <a:endParaRPr lang="en-US" altLang="ja-JP"/>
          </a:p>
        </p:txBody>
      </p:sp>
    </p:spTree>
    <p:extLst>
      <p:ext uri="{BB962C8B-B14F-4D97-AF65-F5344CB8AC3E}">
        <p14:creationId xmlns:p14="http://schemas.microsoft.com/office/powerpoint/2010/main" val="11068968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A0519F-1CCB-478F-B251-91CA227BB396}" type="slidenum">
              <a:rPr lang="en-US" altLang="ja-JP"/>
              <a:pPr/>
              <a:t>1</a:t>
            </a:fld>
            <a:endParaRPr lang="en-US" altLang="ja-JP"/>
          </a:p>
        </p:txBody>
      </p:sp>
      <p:sp>
        <p:nvSpPr>
          <p:cNvPr id="790530" name="Rectangle 2"/>
          <p:cNvSpPr>
            <a:spLocks noChangeArrowheads="1" noTextEdit="1"/>
          </p:cNvSpPr>
          <p:nvPr>
            <p:ph type="sldImg"/>
          </p:nvPr>
        </p:nvSpPr>
        <p:spPr>
          <a:xfrm>
            <a:off x="917575" y="744538"/>
            <a:ext cx="4970463" cy="3727450"/>
          </a:xfrm>
          <a:ln/>
        </p:spPr>
      </p:sp>
      <p:sp>
        <p:nvSpPr>
          <p:cNvPr id="790531" name="Rectangle 3"/>
          <p:cNvSpPr>
            <a:spLocks noGrp="1" noChangeArrowheads="1"/>
          </p:cNvSpPr>
          <p:nvPr>
            <p:ph type="body" idx="1"/>
          </p:nvPr>
        </p:nvSpPr>
        <p:spPr>
          <a:xfrm>
            <a:off x="906463" y="4721225"/>
            <a:ext cx="4992687" cy="4473575"/>
          </a:xfrm>
        </p:spPr>
        <p:txBody>
          <a:bodyPr/>
          <a:lstStyle/>
          <a:p>
            <a:r>
              <a:rPr lang="ja-JP" altLang="en-US"/>
              <a:t>自己紹介をする</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CEB9A-9BDA-40A6-A1D4-31FB33F09048}" type="slidenum">
              <a:rPr lang="en-US" altLang="ja-JP"/>
              <a:pPr/>
              <a:t>10</a:t>
            </a:fld>
            <a:endParaRPr lang="en-US" altLang="ja-JP"/>
          </a:p>
        </p:txBody>
      </p:sp>
      <p:sp>
        <p:nvSpPr>
          <p:cNvPr id="794626" name="Rectangle 2"/>
          <p:cNvSpPr>
            <a:spLocks noChangeArrowheads="1" noTextEdit="1"/>
          </p:cNvSpPr>
          <p:nvPr>
            <p:ph type="sldImg"/>
          </p:nvPr>
        </p:nvSpPr>
        <p:spPr>
          <a:xfrm>
            <a:off x="917575" y="744538"/>
            <a:ext cx="4970463" cy="3727450"/>
          </a:xfrm>
          <a:ln/>
        </p:spPr>
      </p:sp>
      <p:sp>
        <p:nvSpPr>
          <p:cNvPr id="794627" name="Rectangle 3"/>
          <p:cNvSpPr>
            <a:spLocks noGrp="1" noChangeArrowheads="1"/>
          </p:cNvSpPr>
          <p:nvPr>
            <p:ph type="body" idx="1"/>
          </p:nvPr>
        </p:nvSpPr>
        <p:spPr>
          <a:xfrm>
            <a:off x="906463" y="4721225"/>
            <a:ext cx="4992687" cy="4473575"/>
          </a:xfrm>
        </p:spPr>
        <p:txBody>
          <a:bodyPr/>
          <a:lstStyle/>
          <a:p>
            <a:r>
              <a:rPr lang="en-US" altLang="ja-JP"/>
              <a:t>●</a:t>
            </a:r>
            <a:r>
              <a:rPr lang="ja-JP" altLang="en-US"/>
              <a:t>（クリックするだけ）</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1B4FDB-776A-4E19-9A2E-13D439D4C3D8}" type="slidenum">
              <a:rPr lang="en-US" altLang="ja-JP"/>
              <a:pPr/>
              <a:t>11</a:t>
            </a:fld>
            <a:endParaRPr lang="en-US" altLang="ja-JP"/>
          </a:p>
        </p:txBody>
      </p:sp>
      <p:sp>
        <p:nvSpPr>
          <p:cNvPr id="798722" name="Rectangle 2"/>
          <p:cNvSpPr>
            <a:spLocks noChangeArrowheads="1" noTextEdit="1"/>
          </p:cNvSpPr>
          <p:nvPr>
            <p:ph type="sldImg"/>
          </p:nvPr>
        </p:nvSpPr>
        <p:spPr>
          <a:xfrm>
            <a:off x="917575" y="744538"/>
            <a:ext cx="4970463" cy="3727450"/>
          </a:xfrm>
          <a:ln/>
        </p:spPr>
      </p:sp>
      <p:sp>
        <p:nvSpPr>
          <p:cNvPr id="798723"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ではここで、事務所の改善事例を例にとってみていきましょう</a:t>
            </a:r>
          </a:p>
          <a:p>
            <a:pPr>
              <a:spcBef>
                <a:spcPct val="0"/>
              </a:spcBef>
            </a:pPr>
            <a:r>
              <a:rPr lang="ja-JP" altLang="en-US">
                <a:latin typeface="Century" pitchFamily="18" charset="0"/>
                <a:ea typeface="ＭＳ Ｐゴシック" pitchFamily="50" charset="-128"/>
              </a:rPr>
              <a:t>ある事務所で働く仲間が会合をひらきました。そこでＡさんから●</a:t>
            </a:r>
            <a:r>
              <a:rPr lang="ja-JP" altLang="en-US">
                <a:ea typeface="ＭＳ Ｐゴシック" pitchFamily="50" charset="-128"/>
              </a:rPr>
              <a:t>私達たちの部署って印刷ミス</a:t>
            </a:r>
          </a:p>
          <a:p>
            <a:pPr>
              <a:spcBef>
                <a:spcPct val="0"/>
              </a:spcBef>
            </a:pPr>
            <a:r>
              <a:rPr lang="ja-JP" altLang="en-US">
                <a:ea typeface="ＭＳ Ｐゴシック" pitchFamily="50" charset="-128"/>
              </a:rPr>
              <a:t>などによる捨てるムダ紙が多くないですか？と問題がだされた●</a:t>
            </a:r>
          </a:p>
          <a:p>
            <a:pPr>
              <a:spcBef>
                <a:spcPct val="0"/>
              </a:spcBef>
            </a:pPr>
            <a:r>
              <a:rPr lang="ja-JP" altLang="en-US">
                <a:ea typeface="ＭＳ Ｐゴシック" pitchFamily="50" charset="-128"/>
              </a:rPr>
              <a:t>するとＢさんも</a:t>
            </a:r>
            <a:r>
              <a:rPr lang="en-US" altLang="ja-JP">
                <a:ea typeface="ＭＳ Ｐゴシック" pitchFamily="50" charset="-128"/>
              </a:rPr>
              <a:t>｢</a:t>
            </a:r>
            <a:r>
              <a:rPr lang="ja-JP" altLang="en-US">
                <a:ea typeface="ＭＳ Ｐゴシック" pitchFamily="50" charset="-128"/>
              </a:rPr>
              <a:t>あぁ確かに私何回も印刷械プリンターへ行く回数が多いなぁ</a:t>
            </a:r>
            <a:r>
              <a:rPr lang="en-US" altLang="ja-JP">
                <a:ea typeface="ＭＳ Ｐゴシック" pitchFamily="50" charset="-128"/>
              </a:rPr>
              <a:t>｣</a:t>
            </a:r>
            <a:r>
              <a:rPr lang="ja-JP" altLang="en-US">
                <a:ea typeface="ＭＳ Ｐゴシック" pitchFamily="50" charset="-128"/>
              </a:rPr>
              <a:t>と発言。つまり印刷などで</a:t>
            </a:r>
          </a:p>
          <a:p>
            <a:pPr>
              <a:spcBef>
                <a:spcPct val="0"/>
              </a:spcBef>
            </a:pPr>
            <a:r>
              <a:rPr lang="ja-JP" altLang="en-US">
                <a:ea typeface="ＭＳ Ｐゴシック" pitchFamily="50" charset="-128"/>
              </a:rPr>
              <a:t>何回も印刷のし直しをしてるんですね。●そしてＣさんも</a:t>
            </a:r>
            <a:r>
              <a:rPr lang="en-US" altLang="ja-JP">
                <a:ea typeface="ＭＳ Ｐゴシック" pitchFamily="50" charset="-128"/>
              </a:rPr>
              <a:t>｢</a:t>
            </a:r>
            <a:r>
              <a:rPr lang="ja-JP" altLang="en-US">
                <a:ea typeface="ＭＳ Ｐゴシック" pitchFamily="50" charset="-128"/>
              </a:rPr>
              <a:t>最近捨てるムダな紙が多く、</a:t>
            </a:r>
          </a:p>
          <a:p>
            <a:pPr>
              <a:spcBef>
                <a:spcPct val="0"/>
              </a:spcBef>
            </a:pPr>
            <a:r>
              <a:rPr lang="ja-JP" altLang="en-US">
                <a:ea typeface="ＭＳ Ｐゴシック" pitchFamily="50" charset="-128"/>
              </a:rPr>
              <a:t>貯まったゴミ回収所へ行く回数おおくなった</a:t>
            </a:r>
            <a:r>
              <a:rPr lang="en-US" altLang="ja-JP">
                <a:ea typeface="ＭＳ Ｐゴシック" pitchFamily="50" charset="-128"/>
              </a:rPr>
              <a:t>｣</a:t>
            </a:r>
            <a:r>
              <a:rPr lang="ja-JP" altLang="en-US">
                <a:ea typeface="ＭＳ Ｐゴシック" pitchFamily="50" charset="-128"/>
              </a:rPr>
              <a:t>と言っていますね。●面倒だし、もったいないし･･･、と言う事で●</a:t>
            </a:r>
          </a:p>
          <a:p>
            <a:pPr>
              <a:spcBef>
                <a:spcPct val="0"/>
              </a:spcBef>
            </a:pPr>
            <a:r>
              <a:rPr lang="ja-JP" altLang="en-US">
                <a:ea typeface="ＭＳ Ｐゴシック" pitchFamily="50" charset="-128"/>
              </a:rPr>
              <a:t>じゃぁゴミ箱をしらべよう！と言う事になったのです●</a:t>
            </a:r>
          </a:p>
          <a:p>
            <a:pPr>
              <a:spcBef>
                <a:spcPct val="0"/>
              </a:spcBef>
            </a:pPr>
            <a:endParaRPr lang="ja-JP" altLang="en-US">
              <a:ea typeface="ＭＳ Ｐゴシック" pitchFamily="50" charset="-128"/>
            </a:endParaRPr>
          </a:p>
          <a:p>
            <a:pPr>
              <a:spcBef>
                <a:spcPct val="0"/>
              </a:spcBef>
            </a:pPr>
            <a:endParaRPr lang="ja-JP" altLang="en-US" b="1">
              <a:ea typeface="ＭＳ Ｐゴシック" pitchFamily="50" charset="-128"/>
            </a:endParaRPr>
          </a:p>
          <a:p>
            <a:pPr>
              <a:spcBef>
                <a:spcPct val="0"/>
              </a:spcBef>
            </a:pPr>
            <a:endParaRPr lang="ja-JP" altLang="en-US">
              <a:latin typeface="Century" pitchFamily="18" charset="0"/>
              <a:ea typeface="ＭＳ Ｐゴシック" pitchFamily="50" charset="-128"/>
            </a:endParaRPr>
          </a:p>
          <a:p>
            <a:endParaRPr lang="en-US" altLang="ja-JP">
              <a:ea typeface="ＭＳ Ｐゴシック" pitchFamily="50"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FF393C-FF2F-4619-8111-4246D97B5E2F}" type="slidenum">
              <a:rPr lang="en-US" altLang="ja-JP"/>
              <a:pPr/>
              <a:t>12</a:t>
            </a:fld>
            <a:endParaRPr lang="en-US" altLang="ja-JP"/>
          </a:p>
        </p:txBody>
      </p:sp>
      <p:sp>
        <p:nvSpPr>
          <p:cNvPr id="800770" name="Rectangle 2"/>
          <p:cNvSpPr>
            <a:spLocks noChangeArrowheads="1" noTextEdit="1"/>
          </p:cNvSpPr>
          <p:nvPr>
            <p:ph type="sldImg"/>
          </p:nvPr>
        </p:nvSpPr>
        <p:spPr>
          <a:xfrm>
            <a:off x="917575" y="744538"/>
            <a:ext cx="4970463" cy="3727450"/>
          </a:xfrm>
          <a:ln/>
        </p:spPr>
      </p:sp>
      <p:sp>
        <p:nvSpPr>
          <p:cNvPr id="800771"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ゴミ箱の１週間分のムダ紙をＡさん、Ｂさん、Ｃさんに</a:t>
            </a:r>
          </a:p>
          <a:p>
            <a:r>
              <a:rPr lang="ja-JP" altLang="en-US">
                <a:ea typeface="ＭＳ Ｐゴシック" pitchFamily="50" charset="-128"/>
              </a:rPr>
              <a:t>分けて、見てみると、●</a:t>
            </a:r>
          </a:p>
          <a:p>
            <a:r>
              <a:rPr lang="ja-JP" altLang="en-US">
                <a:ea typeface="ＭＳ Ｐゴシック" pitchFamily="50" charset="-128"/>
              </a:rPr>
              <a:t>Ａさん３０枚</a:t>
            </a:r>
          </a:p>
          <a:p>
            <a:r>
              <a:rPr lang="ja-JP" altLang="en-US">
                <a:ea typeface="ＭＳ Ｐゴシック" pitchFamily="50" charset="-128"/>
              </a:rPr>
              <a:t>Ｂさん２０枚</a:t>
            </a:r>
          </a:p>
          <a:p>
            <a:r>
              <a:rPr lang="ja-JP" altLang="en-US">
                <a:ea typeface="ＭＳ Ｐゴシック" pitchFamily="50" charset="-128"/>
              </a:rPr>
              <a:t>Ｃさんは０、無しでした●</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36356D-EBD5-4EE1-8729-CDCEE566F2D8}" type="slidenum">
              <a:rPr lang="en-US" altLang="ja-JP"/>
              <a:pPr/>
              <a:t>13</a:t>
            </a:fld>
            <a:endParaRPr lang="en-US" altLang="ja-JP"/>
          </a:p>
        </p:txBody>
      </p:sp>
      <p:sp>
        <p:nvSpPr>
          <p:cNvPr id="802818" name="Rectangle 2"/>
          <p:cNvSpPr>
            <a:spLocks noChangeArrowheads="1" noTextEdit="1"/>
          </p:cNvSpPr>
          <p:nvPr>
            <p:ph type="sldImg"/>
          </p:nvPr>
        </p:nvSpPr>
        <p:spPr>
          <a:xfrm>
            <a:off x="917575" y="744538"/>
            <a:ext cx="4970463" cy="3727450"/>
          </a:xfrm>
          <a:ln/>
        </p:spPr>
      </p:sp>
      <p:sp>
        <p:nvSpPr>
          <p:cNvPr id="802819"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こんどは、その中もをムダにしたミスの種類別に分けて</a:t>
            </a:r>
          </a:p>
          <a:p>
            <a:r>
              <a:rPr lang="ja-JP" altLang="en-US">
                <a:ea typeface="ＭＳ Ｐゴシック" pitchFamily="50" charset="-128"/>
              </a:rPr>
              <a:t>見てみると、●Ａさんは、印刷設定ミスが２６枚、字のミスが４枚。印刷設定ミスと言うのは、印刷用紙の枠内から</a:t>
            </a:r>
          </a:p>
          <a:p>
            <a:r>
              <a:rPr lang="ja-JP" altLang="en-US">
                <a:ea typeface="ＭＳ Ｐゴシック" pitchFamily="50" charset="-128"/>
              </a:rPr>
              <a:t>文字や線がはみ出して、２枚、３枚に余分に印刷してしまう事ですね。</a:t>
            </a:r>
          </a:p>
          <a:p>
            <a:r>
              <a:rPr lang="ja-JP" altLang="en-US">
                <a:ea typeface="ＭＳ Ｐゴシック" pitchFamily="50" charset="-128"/>
              </a:rPr>
              <a:t>Ｂさんは、印刷設定は２枚、字のミスが１８枚</a:t>
            </a:r>
          </a:p>
          <a:p>
            <a:r>
              <a:rPr lang="ja-JP" altLang="en-US">
                <a:ea typeface="ＭＳ Ｐゴシック" pitchFamily="50" charset="-128"/>
              </a:rPr>
              <a:t>Ｃさんは、無しですね</a:t>
            </a:r>
          </a:p>
          <a:p>
            <a:r>
              <a:rPr lang="ja-JP" altLang="en-US">
                <a:ea typeface="ＭＳ Ｐゴシック" pitchFamily="50" charset="-128"/>
              </a:rPr>
              <a:t>これで、誰が、どのくらい、どんなムダ・ミスをしているのかが分りましたね。●</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466A6-69BF-4F5B-A7F0-638971AB830C}" type="slidenum">
              <a:rPr lang="en-US" altLang="ja-JP"/>
              <a:pPr/>
              <a:t>14</a:t>
            </a:fld>
            <a:endParaRPr lang="en-US" altLang="ja-JP"/>
          </a:p>
        </p:txBody>
      </p:sp>
      <p:sp>
        <p:nvSpPr>
          <p:cNvPr id="804866" name="Rectangle 2"/>
          <p:cNvSpPr>
            <a:spLocks noChangeArrowheads="1" noTextEdit="1"/>
          </p:cNvSpPr>
          <p:nvPr>
            <p:ph type="sldImg"/>
          </p:nvPr>
        </p:nvSpPr>
        <p:spPr>
          <a:xfrm>
            <a:off x="917575" y="744538"/>
            <a:ext cx="4970463" cy="3727450"/>
          </a:xfrm>
          <a:ln/>
        </p:spPr>
      </p:sp>
      <p:sp>
        <p:nvSpPr>
          <p:cNvPr id="804867"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そこで、もう一度会合をひらいて、ムダ紙のでる原因を話し合ったところ●</a:t>
            </a:r>
          </a:p>
          <a:p>
            <a:r>
              <a:rPr lang="ja-JP" altLang="en-US">
                <a:ea typeface="ＭＳ Ｐゴシック" pitchFamily="50" charset="-128"/>
              </a:rPr>
              <a:t>Ａさんから</a:t>
            </a:r>
            <a:r>
              <a:rPr lang="en-US" altLang="ja-JP">
                <a:ea typeface="ＭＳ Ｐゴシック" pitchFamily="50" charset="-128"/>
              </a:rPr>
              <a:t>｢</a:t>
            </a:r>
            <a:r>
              <a:rPr lang="ja-JP" altLang="en-US">
                <a:ea typeface="ＭＳ Ｐゴシック" pitchFamily="50" charset="-128"/>
              </a:rPr>
              <a:t>なぜＣさんはムダ紙が出ないの？</a:t>
            </a:r>
            <a:r>
              <a:rPr lang="en-US" altLang="ja-JP">
                <a:ea typeface="ＭＳ Ｐゴシック" pitchFamily="50" charset="-128"/>
              </a:rPr>
              <a:t>｣</a:t>
            </a:r>
            <a:r>
              <a:rPr lang="ja-JP" altLang="en-US">
                <a:ea typeface="ＭＳ Ｐゴシック" pitchFamily="50" charset="-128"/>
              </a:rPr>
              <a:t>と言う質問がでました●</a:t>
            </a:r>
          </a:p>
          <a:p>
            <a:r>
              <a:rPr lang="ja-JP" altLang="en-US">
                <a:ea typeface="ＭＳ Ｐゴシック" pitchFamily="50" charset="-128"/>
              </a:rPr>
              <a:t>更に、Ｂさんも</a:t>
            </a:r>
            <a:r>
              <a:rPr lang="en-US" altLang="ja-JP">
                <a:ea typeface="ＭＳ Ｐゴシック" pitchFamily="50" charset="-128"/>
              </a:rPr>
              <a:t>｢</a:t>
            </a:r>
            <a:r>
              <a:rPr lang="ja-JP" altLang="en-US">
                <a:ea typeface="ＭＳ Ｐゴシック" pitchFamily="50" charset="-128"/>
              </a:rPr>
              <a:t>注意力や経験が関係してるのですか？</a:t>
            </a:r>
            <a:r>
              <a:rPr lang="en-US" altLang="ja-JP">
                <a:ea typeface="ＭＳ Ｐゴシック" pitchFamily="50" charset="-128"/>
              </a:rPr>
              <a:t>｣</a:t>
            </a:r>
            <a:r>
              <a:rPr lang="ja-JP" altLang="en-US">
                <a:ea typeface="ＭＳ Ｐゴシック" pitchFamily="50" charset="-128"/>
              </a:rPr>
              <a:t>と質問●</a:t>
            </a:r>
          </a:p>
          <a:p>
            <a:r>
              <a:rPr lang="ja-JP" altLang="en-US">
                <a:ea typeface="ＭＳ Ｐゴシック" pitchFamily="50" charset="-128"/>
              </a:rPr>
              <a:t>すると、Ｃさんから</a:t>
            </a:r>
            <a:r>
              <a:rPr lang="en-US" altLang="ja-JP">
                <a:ea typeface="ＭＳ Ｐゴシック" pitchFamily="50" charset="-128"/>
              </a:rPr>
              <a:t>｢</a:t>
            </a:r>
            <a:r>
              <a:rPr lang="ja-JP" altLang="en-US">
                <a:ea typeface="ＭＳ Ｐゴシック" pitchFamily="50" charset="-128"/>
              </a:rPr>
              <a:t>印刷する前に、必ず印刷プレビューで、</a:t>
            </a:r>
            <a:r>
              <a:rPr lang="ja-JP" altLang="en-US">
                <a:effectLst>
                  <a:outerShdw blurRad="38100" dist="38100" dir="2700000" algn="tl">
                    <a:srgbClr val="C0C0C0"/>
                  </a:outerShdw>
                </a:effectLst>
                <a:ea typeface="ＭＳ Ｐゴシック" pitchFamily="50" charset="-128"/>
              </a:rPr>
              <a:t>どんな状態で印刷されるか</a:t>
            </a:r>
          </a:p>
          <a:p>
            <a:r>
              <a:rPr lang="ja-JP" altLang="en-US">
                <a:effectLst>
                  <a:outerShdw blurRad="38100" dist="38100" dir="2700000" algn="tl">
                    <a:srgbClr val="C0C0C0"/>
                  </a:outerShdw>
                </a:effectLst>
                <a:ea typeface="ＭＳ Ｐゴシック" pitchFamily="50" charset="-128"/>
              </a:rPr>
              <a:t>を確認してから印刷してる</a:t>
            </a:r>
            <a:r>
              <a:rPr lang="en-US" altLang="ja-JP">
                <a:effectLst>
                  <a:outerShdw blurRad="38100" dist="38100" dir="2700000" algn="tl">
                    <a:srgbClr val="C0C0C0"/>
                  </a:outerShdw>
                </a:effectLst>
                <a:ea typeface="ＭＳ Ｐゴシック" pitchFamily="50" charset="-128"/>
              </a:rPr>
              <a:t>｣</a:t>
            </a:r>
            <a:r>
              <a:rPr lang="ja-JP" altLang="en-US">
                <a:effectLst>
                  <a:outerShdw blurRad="38100" dist="38100" dir="2700000" algn="tl">
                    <a:srgbClr val="C0C0C0"/>
                  </a:outerShdw>
                </a:effectLst>
                <a:ea typeface="ＭＳ Ｐゴシック" pitchFamily="50" charset="-128"/>
              </a:rPr>
              <a:t>と言う返答をもらいました●</a:t>
            </a:r>
          </a:p>
          <a:p>
            <a:pPr>
              <a:spcBef>
                <a:spcPct val="0"/>
              </a:spcBef>
            </a:pPr>
            <a:endParaRPr lang="en-US" altLang="ja-JP">
              <a:ea typeface="ＭＳ Ｐゴシック" pitchFamily="5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45C26-15DB-41C7-9194-373EEC0B2858}" type="slidenum">
              <a:rPr lang="en-US" altLang="ja-JP"/>
              <a:pPr/>
              <a:t>15</a:t>
            </a:fld>
            <a:endParaRPr lang="en-US" altLang="ja-JP"/>
          </a:p>
        </p:txBody>
      </p:sp>
      <p:sp>
        <p:nvSpPr>
          <p:cNvPr id="806914" name="Rectangle 2"/>
          <p:cNvSpPr>
            <a:spLocks noChangeArrowheads="1" noTextEdit="1"/>
          </p:cNvSpPr>
          <p:nvPr>
            <p:ph type="sldImg"/>
          </p:nvPr>
        </p:nvSpPr>
        <p:spPr>
          <a:xfrm>
            <a:off x="917575" y="744538"/>
            <a:ext cx="4970463" cy="3727450"/>
          </a:xfrm>
          <a:ln/>
        </p:spPr>
      </p:sp>
      <p:sp>
        <p:nvSpPr>
          <p:cNvPr id="806915" name="Rectangle 3"/>
          <p:cNvSpPr>
            <a:spLocks noGrp="1" noChangeArrowheads="1"/>
          </p:cNvSpPr>
          <p:nvPr>
            <p:ph type="body" idx="1"/>
          </p:nvPr>
        </p:nvSpPr>
        <p:spPr>
          <a:xfrm>
            <a:off x="906463" y="4721225"/>
            <a:ext cx="4992687" cy="4473575"/>
          </a:xfrm>
        </p:spPr>
        <p:txBody>
          <a:bodyPr/>
          <a:lstStyle/>
          <a:p>
            <a:r>
              <a:rPr lang="en-US" altLang="ja-JP">
                <a:ea typeface="ＭＳ Ｐゴシック" pitchFamily="50" charset="-128"/>
              </a:rPr>
              <a:t>｢</a:t>
            </a:r>
            <a:r>
              <a:rPr lang="ja-JP" altLang="en-US">
                <a:ea typeface="ＭＳ Ｐゴシック" pitchFamily="50" charset="-128"/>
              </a:rPr>
              <a:t>印刷プレビューと言うのは、印刷をする前にパソコン画面のこのマークをクリックすると、紙を印刷しなく</a:t>
            </a:r>
          </a:p>
          <a:p>
            <a:pPr>
              <a:spcBef>
                <a:spcPct val="0"/>
              </a:spcBef>
            </a:pPr>
            <a:r>
              <a:rPr lang="ja-JP" altLang="en-US">
                <a:ea typeface="ＭＳ Ｐゴシック" pitchFamily="50" charset="-128"/>
              </a:rPr>
              <a:t>ても、どんな状態で印刷されるのかが、わかるヨ</a:t>
            </a:r>
            <a:r>
              <a:rPr lang="en-US" altLang="ja-JP">
                <a:ea typeface="ＭＳ Ｐゴシック" pitchFamily="50" charset="-128"/>
              </a:rPr>
              <a:t>｣</a:t>
            </a:r>
            <a:r>
              <a:rPr lang="ja-JP" altLang="en-US">
                <a:ea typeface="ＭＳ Ｐゴシック" pitchFamily="50" charset="-128"/>
              </a:rPr>
              <a:t>とＣさんが説明してくれたのですね。</a:t>
            </a:r>
          </a:p>
          <a:p>
            <a:pPr>
              <a:spcBef>
                <a:spcPct val="0"/>
              </a:spcBef>
            </a:pPr>
            <a:r>
              <a:rPr lang="ja-JP" altLang="en-US">
                <a:ea typeface="ＭＳ Ｐゴシック" pitchFamily="50" charset="-128"/>
              </a:rPr>
              <a:t>するとＡさんＢさんが●</a:t>
            </a:r>
            <a:r>
              <a:rPr lang="en-US" altLang="ja-JP">
                <a:ea typeface="ＭＳ Ｐゴシック" pitchFamily="50" charset="-128"/>
              </a:rPr>
              <a:t>｢</a:t>
            </a:r>
            <a:r>
              <a:rPr lang="ja-JP" altLang="en-US">
                <a:effectLst>
                  <a:outerShdw blurRad="38100" dist="38100" dir="2700000" algn="tl">
                    <a:srgbClr val="C0C0C0"/>
                  </a:outerShdw>
                </a:effectLst>
                <a:ea typeface="ＭＳ Ｐゴシック" pitchFamily="50" charset="-128"/>
              </a:rPr>
              <a:t>知らなぁった～</a:t>
            </a:r>
            <a:r>
              <a:rPr lang="en-US" altLang="ja-JP">
                <a:effectLst>
                  <a:outerShdw blurRad="38100" dist="38100" dir="2700000" algn="tl">
                    <a:srgbClr val="C0C0C0"/>
                  </a:outerShdw>
                </a:effectLst>
                <a:ea typeface="ＭＳ Ｐゴシック" pitchFamily="50" charset="-128"/>
              </a:rPr>
              <a:t>｣</a:t>
            </a:r>
            <a:r>
              <a:rPr lang="ja-JP" altLang="en-US">
                <a:effectLst>
                  <a:outerShdw blurRad="38100" dist="38100" dir="2700000" algn="tl">
                    <a:srgbClr val="C0C0C0"/>
                  </a:outerShdw>
                </a:effectLst>
                <a:ea typeface="ＭＳ Ｐゴシック" pitchFamily="50" charset="-128"/>
              </a:rPr>
              <a:t>と言い出し、</a:t>
            </a:r>
            <a:r>
              <a:rPr lang="ja-JP" altLang="en-US">
                <a:ea typeface="ＭＳ Ｐゴシック" pitchFamily="50" charset="-128"/>
              </a:rPr>
              <a:t>Ａさんは、</a:t>
            </a:r>
            <a:r>
              <a:rPr lang="en-US" altLang="ja-JP">
                <a:ea typeface="ＭＳ Ｐゴシック" pitchFamily="50" charset="-128"/>
              </a:rPr>
              <a:t>｢</a:t>
            </a:r>
            <a:r>
              <a:rPr lang="ja-JP" altLang="en-US">
                <a:ea typeface="ＭＳ Ｐゴシック" pitchFamily="50" charset="-128"/>
              </a:rPr>
              <a:t>いつも印刷した紙を見てから誤字の確認していた</a:t>
            </a:r>
            <a:r>
              <a:rPr lang="en-US" altLang="ja-JP">
                <a:ea typeface="ＭＳ Ｐゴシック" pitchFamily="50" charset="-128"/>
              </a:rPr>
              <a:t>｣</a:t>
            </a:r>
            <a:r>
              <a:rPr lang="ja-JP" altLang="en-US">
                <a:ea typeface="ＭＳ Ｐゴシック" pitchFamily="50" charset="-128"/>
              </a:rPr>
              <a:t>、</a:t>
            </a:r>
          </a:p>
          <a:p>
            <a:pPr>
              <a:spcBef>
                <a:spcPct val="0"/>
              </a:spcBef>
            </a:pPr>
            <a:r>
              <a:rPr lang="ja-JP" altLang="en-US">
                <a:ea typeface="ＭＳ Ｐゴシック" pitchFamily="50" charset="-128"/>
              </a:rPr>
              <a:t>Ｂさんからは、</a:t>
            </a:r>
            <a:r>
              <a:rPr lang="en-US" altLang="ja-JP">
                <a:ea typeface="ＭＳ Ｐゴシック" pitchFamily="50" charset="-128"/>
              </a:rPr>
              <a:t>｢</a:t>
            </a:r>
            <a:r>
              <a:rPr lang="ja-JP" altLang="en-US">
                <a:ea typeface="ＭＳ Ｐゴシック" pitchFamily="50" charset="-128"/>
              </a:rPr>
              <a:t>自分はせっかちな性格だから、印刷範囲を確認せずいちいち印刷した紙みてから調整していた</a:t>
            </a:r>
            <a:r>
              <a:rPr lang="en-US" altLang="ja-JP">
                <a:ea typeface="ＭＳ Ｐゴシック" pitchFamily="50" charset="-128"/>
              </a:rPr>
              <a:t>｣</a:t>
            </a:r>
            <a:r>
              <a:rPr lang="ja-JP" altLang="en-US">
                <a:ea typeface="ＭＳ Ｐゴシック" pitchFamily="50" charset="-128"/>
              </a:rPr>
              <a:t>と発言、</a:t>
            </a:r>
          </a:p>
          <a:p>
            <a:pPr>
              <a:spcBef>
                <a:spcPct val="0"/>
              </a:spcBef>
            </a:pPr>
            <a:r>
              <a:rPr lang="ja-JP" altLang="en-US">
                <a:ea typeface="ＭＳ Ｐゴシック" pitchFamily="50" charset="-128"/>
              </a:rPr>
              <a:t>これで、原因は</a:t>
            </a:r>
            <a:r>
              <a:rPr lang="en-US" altLang="ja-JP">
                <a:ea typeface="ＭＳ Ｐゴシック" pitchFamily="50" charset="-128"/>
              </a:rPr>
              <a:t>｢</a:t>
            </a:r>
            <a:r>
              <a:rPr lang="ja-JP" altLang="en-US">
                <a:ea typeface="ＭＳ Ｐゴシック" pitchFamily="50" charset="-128"/>
              </a:rPr>
              <a:t>印刷する前に、どんな状態で印刷されるかをたしかめず、いちいち印刷してから、内容を確認していたからだ</a:t>
            </a:r>
            <a:r>
              <a:rPr lang="en-US" altLang="ja-JP">
                <a:ea typeface="ＭＳ Ｐゴシック" pitchFamily="50" charset="-128"/>
              </a:rPr>
              <a:t>｣</a:t>
            </a:r>
          </a:p>
          <a:p>
            <a:pPr>
              <a:spcBef>
                <a:spcPct val="0"/>
              </a:spcBef>
            </a:pPr>
            <a:r>
              <a:rPr lang="ja-JP" altLang="en-US">
                <a:ea typeface="ＭＳ Ｐゴシック" pitchFamily="50" charset="-128"/>
              </a:rPr>
              <a:t>と言う事がわかったので、改善として</a:t>
            </a:r>
            <a:r>
              <a:rPr lang="en-US" altLang="ja-JP">
                <a:ea typeface="ＭＳ Ｐゴシック" pitchFamily="50" charset="-128"/>
              </a:rPr>
              <a:t>｢</a:t>
            </a:r>
            <a:r>
              <a:rPr lang="ja-JP" altLang="en-US">
                <a:ea typeface="ＭＳ Ｐゴシック" pitchFamily="50" charset="-128"/>
              </a:rPr>
              <a:t>印刷前に必ず、印刷プレビューで印刷状態を確認してから印刷する</a:t>
            </a:r>
            <a:r>
              <a:rPr lang="en-US" altLang="ja-JP">
                <a:ea typeface="ＭＳ Ｐゴシック" pitchFamily="50" charset="-128"/>
              </a:rPr>
              <a:t>｣</a:t>
            </a:r>
            <a:r>
              <a:rPr lang="ja-JP" altLang="en-US">
                <a:ea typeface="ＭＳ Ｐゴシック" pitchFamily="50" charset="-128"/>
              </a:rPr>
              <a:t>ことにて、２週間これをやって、ムダ紙を０枚にしよう！と目標を立てて、実施すること</a:t>
            </a:r>
          </a:p>
          <a:p>
            <a:pPr>
              <a:spcBef>
                <a:spcPct val="0"/>
              </a:spcBef>
            </a:pPr>
            <a:r>
              <a:rPr lang="ja-JP" altLang="en-US">
                <a:ea typeface="ＭＳ Ｐゴシック" pitchFamily="50" charset="-128"/>
              </a:rPr>
              <a:t>にしました。●</a:t>
            </a:r>
          </a:p>
          <a:p>
            <a:pPr>
              <a:spcBef>
                <a:spcPct val="0"/>
              </a:spcBef>
            </a:pPr>
            <a:endParaRPr lang="en-US" altLang="ja-JP">
              <a:ea typeface="ＭＳ Ｐゴシック" pitchFamily="50"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862A39-433C-4DE3-A905-DECC3669894E}" type="slidenum">
              <a:rPr lang="en-US" altLang="ja-JP"/>
              <a:pPr/>
              <a:t>16</a:t>
            </a:fld>
            <a:endParaRPr lang="en-US" altLang="ja-JP"/>
          </a:p>
        </p:txBody>
      </p:sp>
      <p:sp>
        <p:nvSpPr>
          <p:cNvPr id="808962" name="Rectangle 2"/>
          <p:cNvSpPr>
            <a:spLocks noChangeArrowheads="1" noTextEdit="1"/>
          </p:cNvSpPr>
          <p:nvPr>
            <p:ph type="sldImg"/>
          </p:nvPr>
        </p:nvSpPr>
        <p:spPr>
          <a:xfrm>
            <a:off x="917575" y="744538"/>
            <a:ext cx="4970463" cy="3727450"/>
          </a:xfrm>
          <a:ln/>
        </p:spPr>
      </p:sp>
      <p:sp>
        <p:nvSpPr>
          <p:cNvPr id="808963"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改善を実施しして、２週間がたちました。</a:t>
            </a:r>
          </a:p>
          <a:p>
            <a:r>
              <a:rPr lang="ja-JP" altLang="en-US">
                <a:ea typeface="ＭＳ Ｐゴシック" pitchFamily="50" charset="-128"/>
              </a:rPr>
              <a:t>すると●</a:t>
            </a:r>
          </a:p>
          <a:p>
            <a:r>
              <a:rPr lang="ja-JP" altLang="en-US">
                <a:ea typeface="ＭＳ Ｐゴシック" pitchFamily="50" charset="-128"/>
              </a:rPr>
              <a:t>Ａさん、Ｂさん、Ｃさん、</a:t>
            </a:r>
          </a:p>
          <a:p>
            <a:r>
              <a:rPr lang="ja-JP" altLang="en-US">
                <a:ea typeface="ＭＳ Ｐゴシック" pitchFamily="50" charset="-128"/>
              </a:rPr>
              <a:t>全員が０枚</a:t>
            </a:r>
          </a:p>
          <a:p>
            <a:r>
              <a:rPr lang="ja-JP" altLang="en-US">
                <a:ea typeface="ＭＳ Ｐゴシック" pitchFamily="50" charset="-128"/>
              </a:rPr>
              <a:t>目標達成です●</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D7470D-8FC7-4EC0-B5FC-2156FA27DDDE}" type="slidenum">
              <a:rPr lang="en-US" altLang="ja-JP"/>
              <a:pPr/>
              <a:t>17</a:t>
            </a:fld>
            <a:endParaRPr lang="en-US" altLang="ja-JP"/>
          </a:p>
        </p:txBody>
      </p:sp>
      <p:sp>
        <p:nvSpPr>
          <p:cNvPr id="811010" name="Rectangle 1026"/>
          <p:cNvSpPr>
            <a:spLocks noChangeArrowheads="1" noTextEdit="1"/>
          </p:cNvSpPr>
          <p:nvPr>
            <p:ph type="sldImg"/>
          </p:nvPr>
        </p:nvSpPr>
        <p:spPr>
          <a:xfrm>
            <a:off x="917575" y="744538"/>
            <a:ext cx="4970463" cy="3727450"/>
          </a:xfrm>
          <a:ln/>
        </p:spPr>
      </p:sp>
      <p:sp>
        <p:nvSpPr>
          <p:cNvPr id="811011" name="Rectangle 1027"/>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さて、改善が上手く行ったかの確認と今後の進め方を話し合う為に、会合をまた開きました●</a:t>
            </a:r>
          </a:p>
          <a:p>
            <a:r>
              <a:rPr lang="ja-JP" altLang="en-US">
                <a:ea typeface="ＭＳ Ｐゴシック" pitchFamily="50" charset="-128"/>
              </a:rPr>
              <a:t>すると、Ａさんは</a:t>
            </a:r>
            <a:r>
              <a:rPr lang="en-US" altLang="ja-JP">
                <a:ea typeface="ＭＳ Ｐゴシック" pitchFamily="50" charset="-128"/>
              </a:rPr>
              <a:t>｢</a:t>
            </a:r>
            <a:r>
              <a:rPr lang="ja-JP" altLang="en-US">
                <a:ea typeface="ＭＳ Ｐゴシック" pitchFamily="50" charset="-128"/>
              </a:rPr>
              <a:t>知らない事を知って、それを実践して成果が出て、勉強になった</a:t>
            </a:r>
            <a:r>
              <a:rPr lang="en-US" altLang="ja-JP">
                <a:ea typeface="ＭＳ Ｐゴシック" pitchFamily="50" charset="-128"/>
              </a:rPr>
              <a:t>｣</a:t>
            </a:r>
            <a:r>
              <a:rPr lang="ja-JP" altLang="en-US">
                <a:ea typeface="ＭＳ Ｐゴシック" pitchFamily="50" charset="-128"/>
              </a:rPr>
              <a:t>と発言●</a:t>
            </a:r>
          </a:p>
          <a:p>
            <a:r>
              <a:rPr lang="ja-JP" altLang="en-US">
                <a:ea typeface="ＭＳ Ｐゴシック" pitchFamily="50" charset="-128"/>
              </a:rPr>
              <a:t>Ｂさんは</a:t>
            </a:r>
            <a:r>
              <a:rPr lang="en-US" altLang="ja-JP">
                <a:ea typeface="ＭＳ Ｐゴシック" pitchFamily="50" charset="-128"/>
              </a:rPr>
              <a:t>｢</a:t>
            </a:r>
            <a:r>
              <a:rPr lang="ja-JP" altLang="en-US">
                <a:ea typeface="ＭＳ Ｐゴシック" pitchFamily="50" charset="-128"/>
              </a:rPr>
              <a:t>いちいち印刷機までいき回数が減り、楽になった</a:t>
            </a:r>
            <a:r>
              <a:rPr lang="en-US" altLang="ja-JP">
                <a:ea typeface="ＭＳ Ｐゴシック" pitchFamily="50" charset="-128"/>
              </a:rPr>
              <a:t>｣</a:t>
            </a:r>
            <a:r>
              <a:rPr lang="ja-JP" altLang="en-US">
                <a:ea typeface="ＭＳ Ｐゴシック" pitchFamily="50" charset="-128"/>
              </a:rPr>
              <a:t>と●</a:t>
            </a:r>
          </a:p>
          <a:p>
            <a:r>
              <a:rPr lang="ja-JP" altLang="en-US">
                <a:ea typeface="ＭＳ Ｐゴシック" pitchFamily="50" charset="-128"/>
              </a:rPr>
              <a:t>Ｃさんは</a:t>
            </a:r>
            <a:r>
              <a:rPr lang="en-US" altLang="ja-JP">
                <a:ea typeface="ＭＳ Ｐゴシック" pitchFamily="50" charset="-128"/>
              </a:rPr>
              <a:t>｢</a:t>
            </a:r>
            <a:r>
              <a:rPr lang="ja-JP" altLang="en-US">
                <a:ea typeface="ＭＳ Ｐゴシック" pitchFamily="50" charset="-128"/>
              </a:rPr>
              <a:t>ゴミ回収所へ行くのも減り、自分達の仕事も粛々と進み気持ち良い</a:t>
            </a:r>
            <a:r>
              <a:rPr lang="en-US" altLang="ja-JP">
                <a:ea typeface="ＭＳ Ｐゴシック" pitchFamily="50" charset="-128"/>
              </a:rPr>
              <a:t>｣</a:t>
            </a:r>
            <a:r>
              <a:rPr lang="ja-JP" altLang="en-US">
                <a:ea typeface="ＭＳ Ｐゴシック" pitchFamily="50" charset="-128"/>
              </a:rPr>
              <a:t>と発言●</a:t>
            </a:r>
          </a:p>
          <a:p>
            <a:r>
              <a:rPr lang="ja-JP" altLang="en-US">
                <a:ea typeface="ＭＳ Ｐゴシック" pitchFamily="50" charset="-128"/>
              </a:rPr>
              <a:t>勉強になり、楽になり、仕事が粛々とできみんなが気持ちよくなり良かった</a:t>
            </a:r>
            <a:r>
              <a:rPr lang="en-US" altLang="ja-JP">
                <a:ea typeface="ＭＳ Ｐゴシック" pitchFamily="50" charset="-128"/>
              </a:rPr>
              <a:t>｣</a:t>
            </a:r>
            <a:r>
              <a:rPr lang="ja-JP" altLang="en-US">
                <a:ea typeface="ＭＳ Ｐゴシック" pitchFamily="50" charset="-128"/>
              </a:rPr>
              <a:t>と発言●</a:t>
            </a:r>
          </a:p>
          <a:p>
            <a:pPr>
              <a:spcBef>
                <a:spcPct val="0"/>
              </a:spcBef>
            </a:pPr>
            <a:r>
              <a:rPr lang="ja-JP" altLang="en-US">
                <a:ea typeface="ＭＳ Ｐゴシック" pitchFamily="50" charset="-128"/>
              </a:rPr>
              <a:t>皆で</a:t>
            </a:r>
            <a:r>
              <a:rPr lang="en-US" altLang="ja-JP">
                <a:ea typeface="ＭＳ Ｐゴシック" pitchFamily="50" charset="-128"/>
              </a:rPr>
              <a:t>『</a:t>
            </a:r>
            <a:r>
              <a:rPr lang="ja-JP" altLang="en-US">
                <a:ea typeface="ＭＳ Ｐゴシック" pitchFamily="50" charset="-128"/>
              </a:rPr>
              <a:t>これからも、この改善した仕事のやり方を守って維持しましょう</a:t>
            </a:r>
            <a:r>
              <a:rPr lang="en-US" altLang="ja-JP">
                <a:ea typeface="ＭＳ Ｐゴシック" pitchFamily="50" charset="-128"/>
              </a:rPr>
              <a:t>』</a:t>
            </a:r>
            <a:r>
              <a:rPr lang="ja-JP" altLang="en-US">
                <a:ea typeface="ＭＳ Ｐゴシック" pitchFamily="50" charset="-128"/>
              </a:rPr>
              <a:t>と、会合できまり、今も続けているの</a:t>
            </a:r>
          </a:p>
          <a:p>
            <a:pPr>
              <a:spcBef>
                <a:spcPct val="0"/>
              </a:spcBef>
            </a:pPr>
            <a:r>
              <a:rPr lang="ja-JP" altLang="en-US">
                <a:ea typeface="ＭＳ Ｐゴシック" pitchFamily="50" charset="-128"/>
              </a:rPr>
              <a:t>ですね。このように、具体的には、会合話し合いと実践を繰り返すことで学び、自分が楽になり、職場が活性化し、会社の</a:t>
            </a:r>
          </a:p>
          <a:p>
            <a:r>
              <a:rPr lang="ja-JP" altLang="en-US">
                <a:ea typeface="ＭＳ Ｐゴシック" pitchFamily="50" charset="-128"/>
              </a:rPr>
              <a:t>ためにもなるのが、ＱＣサークル活動なのです●</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696683-2200-4737-92AC-5D2409C8344B}" type="slidenum">
              <a:rPr lang="en-US" altLang="ja-JP"/>
              <a:pPr/>
              <a:t>18</a:t>
            </a:fld>
            <a:endParaRPr lang="en-US" altLang="ja-JP"/>
          </a:p>
        </p:txBody>
      </p:sp>
      <p:sp>
        <p:nvSpPr>
          <p:cNvPr id="813058" name="Rectangle 2"/>
          <p:cNvSpPr>
            <a:spLocks noChangeArrowheads="1" noTextEdit="1"/>
          </p:cNvSpPr>
          <p:nvPr>
            <p:ph type="sldImg"/>
          </p:nvPr>
        </p:nvSpPr>
        <p:spPr>
          <a:xfrm>
            <a:off x="917575" y="744538"/>
            <a:ext cx="4970463" cy="3727450"/>
          </a:xfrm>
          <a:ln/>
        </p:spPr>
      </p:sp>
      <p:sp>
        <p:nvSpPr>
          <p:cNvPr id="813059"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またこの事例から色々なことが学べますが●、この３項目ピックアップしてみましたので、一緒に見てみましょう。</a:t>
            </a:r>
          </a:p>
          <a:p>
            <a:r>
              <a:rPr lang="ja-JP" altLang="en-US">
                <a:ea typeface="ＭＳ Ｐゴシック" pitchFamily="50" charset="-128"/>
              </a:rPr>
              <a:t>１つ目は、メンバーのお互いの意見を尊重していること。</a:t>
            </a:r>
          </a:p>
          <a:p>
            <a:r>
              <a:rPr lang="ja-JP" altLang="en-US">
                <a:ea typeface="ＭＳ Ｐゴシック" pitchFamily="50" charset="-128"/>
              </a:rPr>
              <a:t>２つ目に、ゴミ箱を調査したこと。</a:t>
            </a:r>
          </a:p>
          <a:p>
            <a:r>
              <a:rPr lang="ja-JP" altLang="en-US">
                <a:ea typeface="ＭＳ Ｐゴシック" pitchFamily="50" charset="-128"/>
              </a:rPr>
              <a:t>３つ目に、ＱＣ品質管理の考え方・道具をつかったこと。そのうち、ひとつは管理のサイクルＰＤＣＡを回した事、</a:t>
            </a:r>
          </a:p>
          <a:p>
            <a:r>
              <a:rPr lang="ja-JP" altLang="en-US">
                <a:ea typeface="ＭＳ Ｐゴシック" pitchFamily="50" charset="-128"/>
              </a:rPr>
              <a:t>もうひとつは、ＱＣ手法・ＱＣ的考え方の基本</a:t>
            </a:r>
            <a:r>
              <a:rPr lang="en-US" altLang="ja-JP">
                <a:ea typeface="ＭＳ Ｐゴシック" pitchFamily="50" charset="-128"/>
              </a:rPr>
              <a:t>『</a:t>
            </a:r>
            <a:r>
              <a:rPr lang="ja-JP" altLang="en-US">
                <a:ea typeface="ＭＳ Ｐゴシック" pitchFamily="50" charset="-128"/>
              </a:rPr>
              <a:t>層別</a:t>
            </a:r>
            <a:r>
              <a:rPr lang="en-US" altLang="ja-JP">
                <a:ea typeface="ＭＳ Ｐゴシック" pitchFamily="50" charset="-128"/>
              </a:rPr>
              <a:t>』</a:t>
            </a:r>
            <a:r>
              <a:rPr lang="ja-JP" altLang="en-US">
                <a:ea typeface="ＭＳ Ｐゴシック" pitchFamily="50" charset="-128"/>
              </a:rPr>
              <a:t>を使って問題を解決したこと。数あるＱＣ品質管理の考え・</a:t>
            </a:r>
          </a:p>
          <a:p>
            <a:r>
              <a:rPr lang="ja-JP" altLang="en-US">
                <a:ea typeface="ＭＳ Ｐゴシック" pitchFamily="50" charset="-128"/>
              </a:rPr>
              <a:t>道具の中で、この</a:t>
            </a:r>
            <a:r>
              <a:rPr lang="en-US" altLang="ja-JP">
                <a:ea typeface="ＭＳ Ｐゴシック" pitchFamily="50" charset="-128"/>
              </a:rPr>
              <a:t>｢</a:t>
            </a:r>
            <a:r>
              <a:rPr lang="ja-JP" altLang="en-US">
                <a:ea typeface="ＭＳ Ｐゴシック" pitchFamily="50" charset="-128"/>
              </a:rPr>
              <a:t>管理のサイクルＰＤＣＡ</a:t>
            </a:r>
            <a:r>
              <a:rPr lang="en-US" altLang="ja-JP">
                <a:ea typeface="ＭＳ Ｐゴシック" pitchFamily="50" charset="-128"/>
              </a:rPr>
              <a:t>｣</a:t>
            </a:r>
            <a:r>
              <a:rPr lang="ja-JP" altLang="en-US">
                <a:ea typeface="ＭＳ Ｐゴシック" pitchFamily="50" charset="-128"/>
              </a:rPr>
              <a:t>と</a:t>
            </a:r>
            <a:r>
              <a:rPr lang="en-US" altLang="ja-JP">
                <a:ea typeface="ＭＳ Ｐゴシック" pitchFamily="50" charset="-128"/>
              </a:rPr>
              <a:t>｢</a:t>
            </a:r>
            <a:r>
              <a:rPr lang="ja-JP" altLang="en-US">
                <a:ea typeface="ＭＳ Ｐゴシック" pitchFamily="50" charset="-128"/>
              </a:rPr>
              <a:t>層別</a:t>
            </a:r>
            <a:r>
              <a:rPr lang="en-US" altLang="ja-JP">
                <a:ea typeface="ＭＳ Ｐゴシック" pitchFamily="50" charset="-128"/>
              </a:rPr>
              <a:t>｣</a:t>
            </a:r>
            <a:r>
              <a:rPr lang="ja-JP" altLang="en-US">
                <a:ea typeface="ＭＳ Ｐゴシック" pitchFamily="50" charset="-128"/>
              </a:rPr>
              <a:t>、この２つは基本中の基本です。</a:t>
            </a:r>
          </a:p>
          <a:p>
            <a:r>
              <a:rPr lang="ja-JP" altLang="en-US">
                <a:ea typeface="ＭＳ Ｐゴシック" pitchFamily="50" charset="-128"/>
              </a:rPr>
              <a:t>ではそれぞれ見ていきましょう●</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958E60-FB17-457F-894E-18753F89094C}" type="slidenum">
              <a:rPr lang="en-US" altLang="ja-JP"/>
              <a:pPr/>
              <a:t>19</a:t>
            </a:fld>
            <a:endParaRPr lang="en-US" altLang="ja-JP"/>
          </a:p>
        </p:txBody>
      </p:sp>
      <p:sp>
        <p:nvSpPr>
          <p:cNvPr id="815106" name="Rectangle 2"/>
          <p:cNvSpPr>
            <a:spLocks noChangeArrowheads="1" noTextEdit="1"/>
          </p:cNvSpPr>
          <p:nvPr>
            <p:ph type="sldImg"/>
          </p:nvPr>
        </p:nvSpPr>
        <p:spPr>
          <a:xfrm>
            <a:off x="917575" y="744538"/>
            <a:ext cx="4970463" cy="3727450"/>
          </a:xfrm>
          <a:ln/>
        </p:spPr>
      </p:sp>
      <p:sp>
        <p:nvSpPr>
          <p:cNvPr id="815107"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解説：１．、お互いの意見を尊重していること</a:t>
            </a:r>
            <a:r>
              <a:rPr lang="en-US" altLang="ja-JP">
                <a:ea typeface="ＭＳ Ｐゴシック" pitchFamily="50" charset="-128"/>
              </a:rPr>
              <a:t>『</a:t>
            </a:r>
            <a:r>
              <a:rPr lang="ja-JP" altLang="en-US">
                <a:ea typeface="ＭＳ Ｐゴシック" pitchFamily="50" charset="-128"/>
              </a:rPr>
              <a:t>会合はＱＣサークルの原点</a:t>
            </a:r>
            <a:r>
              <a:rPr lang="en-US" altLang="ja-JP">
                <a:ea typeface="ＭＳ Ｐゴシック" pitchFamily="50" charset="-128"/>
              </a:rPr>
              <a:t>』</a:t>
            </a:r>
            <a:r>
              <a:rPr lang="ja-JP" altLang="en-US">
                <a:ea typeface="ＭＳ Ｐゴシック" pitchFamily="50" charset="-128"/>
              </a:rPr>
              <a:t>です。</a:t>
            </a:r>
          </a:p>
          <a:p>
            <a:pPr>
              <a:spcBef>
                <a:spcPct val="0"/>
              </a:spcBef>
            </a:pPr>
            <a:r>
              <a:rPr lang="ja-JP" altLang="en-US">
                <a:ea typeface="ＭＳ Ｐゴシック" pitchFamily="50" charset="-128"/>
              </a:rPr>
              <a:t>会合で大切なのは</a:t>
            </a:r>
            <a:r>
              <a:rPr lang="en-US" altLang="ja-JP">
                <a:ea typeface="ＭＳ Ｐゴシック" pitchFamily="50" charset="-128"/>
              </a:rPr>
              <a:t>『</a:t>
            </a:r>
            <a:r>
              <a:rPr lang="ja-JP" altLang="en-US">
                <a:ea typeface="ＭＳ Ｐゴシック" pitchFamily="50" charset="-128"/>
              </a:rPr>
              <a:t>ワイガヤ</a:t>
            </a:r>
            <a:r>
              <a:rPr lang="en-US" altLang="ja-JP">
                <a:ea typeface="ＭＳ Ｐゴシック" pitchFamily="50" charset="-128"/>
              </a:rPr>
              <a:t>』</a:t>
            </a:r>
            <a:r>
              <a:rPr lang="ja-JP" altLang="en-US">
                <a:ea typeface="ＭＳ Ｐゴシック" pitchFamily="50" charset="-128"/>
              </a:rPr>
              <a:t>と言って、ワイワイガヤガヤ気楽に相手の意見をさえぎらず、自由に意見を出し合うことです。</a:t>
            </a:r>
          </a:p>
          <a:p>
            <a:pPr>
              <a:spcBef>
                <a:spcPct val="0"/>
              </a:spcBef>
            </a:pPr>
            <a:r>
              <a:rPr lang="ja-JP" altLang="en-US">
                <a:ea typeface="ＭＳ Ｐゴシック" pitchFamily="50" charset="-128"/>
              </a:rPr>
              <a:t>色々な意見が出て初めて良い発想が生まれるものです。ブレーンストーミング</a:t>
            </a:r>
          </a:p>
          <a:p>
            <a:pPr>
              <a:spcBef>
                <a:spcPct val="0"/>
              </a:spcBef>
            </a:pPr>
            <a:r>
              <a:rPr lang="ja-JP" altLang="en-US">
                <a:ea typeface="ＭＳ Ｐゴシック" pitchFamily="50" charset="-128"/>
              </a:rPr>
              <a:t>活動の内容は仕事に結び付けていく活動ですので、なんでもワイワイしゃべっていれば良いわけではありません。●</a:t>
            </a:r>
          </a:p>
          <a:p>
            <a:pPr>
              <a:spcBef>
                <a:spcPct val="0"/>
              </a:spcBef>
            </a:pPr>
            <a:r>
              <a:rPr lang="ja-JP" altLang="en-US">
                <a:ea typeface="ＭＳ Ｐゴシック" pitchFamily="50" charset="-128"/>
              </a:rPr>
              <a:t>特に、初心者のサークルでは、リーダーは職長さんがお勧めです。職長さんは持ち場の仕事をよく知ってるから、始めは</a:t>
            </a:r>
          </a:p>
          <a:p>
            <a:pPr>
              <a:spcBef>
                <a:spcPct val="0"/>
              </a:spcBef>
            </a:pPr>
            <a:r>
              <a:rPr lang="ja-JP" altLang="en-US">
                <a:ea typeface="ＭＳ Ｐゴシック" pitchFamily="50" charset="-128"/>
              </a:rPr>
              <a:t>無理のない進め方の方が、いきなり嫌いになったりせず良いのです。●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27C97E-0153-4A64-95C6-BD961D714445}" type="slidenum">
              <a:rPr lang="en-US" altLang="ja-JP"/>
              <a:pPr/>
              <a:t>2</a:t>
            </a:fld>
            <a:endParaRPr lang="en-US" altLang="ja-JP"/>
          </a:p>
        </p:txBody>
      </p:sp>
      <p:sp>
        <p:nvSpPr>
          <p:cNvPr id="860162" name="Rectangle 2"/>
          <p:cNvSpPr>
            <a:spLocks noChangeArrowheads="1" noTextEdit="1"/>
          </p:cNvSpPr>
          <p:nvPr>
            <p:ph type="sldImg"/>
          </p:nvPr>
        </p:nvSpPr>
        <p:spPr>
          <a:ln/>
        </p:spPr>
      </p:sp>
      <p:sp>
        <p:nvSpPr>
          <p:cNvPr id="860163"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413377-00CD-4961-971C-791BB86442A3}" type="slidenum">
              <a:rPr lang="en-US" altLang="ja-JP"/>
              <a:pPr/>
              <a:t>20</a:t>
            </a:fld>
            <a:endParaRPr lang="en-US" altLang="ja-JP"/>
          </a:p>
        </p:txBody>
      </p:sp>
      <p:sp>
        <p:nvSpPr>
          <p:cNvPr id="833538" name="Rectangle 2"/>
          <p:cNvSpPr>
            <a:spLocks noChangeArrowheads="1" noTextEdit="1"/>
          </p:cNvSpPr>
          <p:nvPr>
            <p:ph type="sldImg"/>
          </p:nvPr>
        </p:nvSpPr>
        <p:spPr>
          <a:xfrm>
            <a:off x="917575" y="744538"/>
            <a:ext cx="4970463" cy="3727450"/>
          </a:xfrm>
          <a:ln/>
        </p:spPr>
      </p:sp>
      <p:sp>
        <p:nvSpPr>
          <p:cNvPr id="833539" name="Rectangle 3"/>
          <p:cNvSpPr>
            <a:spLocks noGrp="1" noChangeArrowheads="1"/>
          </p:cNvSpPr>
          <p:nvPr>
            <p:ph type="body" idx="1"/>
          </p:nvPr>
        </p:nvSpPr>
        <p:spPr>
          <a:xfrm>
            <a:off x="906463" y="4721225"/>
            <a:ext cx="4992687" cy="4473575"/>
          </a:xfrm>
        </p:spPr>
        <p:txBody>
          <a:bodyPr/>
          <a:lstStyle/>
          <a:p>
            <a:r>
              <a:rPr lang="ja-JP" altLang="en-US">
                <a:ea typeface="ＭＳ Ｐゴシック" pitchFamily="50" charset="-128"/>
              </a:rPr>
              <a:t>次に、ＱＣ手法・ＱＣ的考え方の基本</a:t>
            </a:r>
            <a:r>
              <a:rPr lang="en-US" altLang="ja-JP">
                <a:ea typeface="ＭＳ Ｐゴシック" pitchFamily="50" charset="-128"/>
              </a:rPr>
              <a:t>『</a:t>
            </a:r>
            <a:r>
              <a:rPr lang="ja-JP" altLang="en-US">
                <a:ea typeface="ＭＳ Ｐゴシック" pitchFamily="50" charset="-128"/>
              </a:rPr>
              <a:t>層別</a:t>
            </a:r>
            <a:r>
              <a:rPr lang="en-US" altLang="ja-JP">
                <a:ea typeface="ＭＳ Ｐゴシック" pitchFamily="50" charset="-128"/>
              </a:rPr>
              <a:t>』</a:t>
            </a:r>
            <a:r>
              <a:rPr lang="ja-JP" altLang="en-US">
                <a:ea typeface="ＭＳ Ｐゴシック" pitchFamily="50" charset="-128"/>
              </a:rPr>
              <a:t>について見てみましょう。数ある「ＱＣ」つまり品質管理の考え方や手法の中で、この「層別」はその王様といえるでしょう。この層別でものを考え・層別を使ってデーターを整理する事が重要です●事例では「ムダが有る」といっても何がどうなっているかわからないので、先ずは人別に調べたのですね●</a:t>
            </a:r>
          </a:p>
          <a:p>
            <a:r>
              <a:rPr lang="ja-JP" altLang="en-US">
                <a:ea typeface="ＭＳ Ｐゴシック" pitchFamily="50" charset="-128"/>
              </a:rPr>
              <a:t>次に、</a:t>
            </a:r>
            <a:r>
              <a:rPr lang="en-US" altLang="ja-JP">
                <a:ea typeface="ＭＳ Ｐゴシック" pitchFamily="50" charset="-128"/>
              </a:rPr>
              <a:t>｢</a:t>
            </a:r>
            <a:r>
              <a:rPr lang="ja-JP" altLang="en-US">
                <a:ea typeface="ＭＳ Ｐゴシック" pitchFamily="50" charset="-128"/>
              </a:rPr>
              <a:t>誰が</a:t>
            </a:r>
            <a:r>
              <a:rPr lang="en-US" altLang="ja-JP">
                <a:ea typeface="ＭＳ Ｐゴシック" pitchFamily="50" charset="-128"/>
              </a:rPr>
              <a:t>｣</a:t>
            </a:r>
            <a:r>
              <a:rPr lang="ja-JP" altLang="en-US">
                <a:ea typeface="ＭＳ Ｐゴシック" pitchFamily="50" charset="-128"/>
              </a:rPr>
              <a:t>「どんな内容で</a:t>
            </a:r>
            <a:r>
              <a:rPr lang="en-US" altLang="ja-JP">
                <a:ea typeface="ＭＳ Ｐゴシック" pitchFamily="50" charset="-128"/>
              </a:rPr>
              <a:t>｣｢</a:t>
            </a:r>
            <a:r>
              <a:rPr lang="ja-JP" altLang="en-US">
                <a:ea typeface="ＭＳ Ｐゴシック" pitchFamily="50" charset="-128"/>
              </a:rPr>
              <a:t>どのくらい無駄紙だしたか</a:t>
            </a:r>
            <a:r>
              <a:rPr lang="en-US" altLang="ja-JP">
                <a:ea typeface="ＭＳ Ｐゴシック" pitchFamily="50" charset="-128"/>
              </a:rPr>
              <a:t>｣</a:t>
            </a:r>
            <a:r>
              <a:rPr lang="ja-JP" altLang="en-US">
                <a:ea typeface="ＭＳ Ｐゴシック" pitchFamily="50" charset="-128"/>
              </a:rPr>
              <a:t>を分けて調べたました。つまり人別のゴミを、更にミスの内容別に分けたのですね●。そして、更に</a:t>
            </a:r>
            <a:r>
              <a:rPr lang="en-US" altLang="ja-JP">
                <a:ea typeface="ＭＳ Ｐゴシック" pitchFamily="50" charset="-128"/>
              </a:rPr>
              <a:t>｢</a:t>
            </a:r>
            <a:r>
              <a:rPr lang="ja-JP" altLang="en-US">
                <a:ea typeface="ＭＳ Ｐゴシック" pitchFamily="50" charset="-128"/>
              </a:rPr>
              <a:t>それはなぜ？</a:t>
            </a:r>
            <a:r>
              <a:rPr lang="en-US" altLang="ja-JP">
                <a:ea typeface="ＭＳ Ｐゴシック" pitchFamily="50" charset="-128"/>
              </a:rPr>
              <a:t>｣</a:t>
            </a:r>
            <a:r>
              <a:rPr lang="ja-JP" altLang="en-US">
                <a:ea typeface="ＭＳ Ｐゴシック" pitchFamily="50" charset="-128"/>
              </a:rPr>
              <a:t>なのかを調べ。そしてムダ紙を出している人と出していない人に分け、その原因を調べたのです●そこで、その原因が分ったので、対策を打って、良い結果が出た●</a:t>
            </a:r>
            <a:r>
              <a:rPr lang="en-US" altLang="ja-JP">
                <a:ea typeface="ＭＳ Ｐゴシック" pitchFamily="50" charset="-128"/>
              </a:rPr>
              <a:t>『</a:t>
            </a:r>
            <a:r>
              <a:rPr lang="ja-JP" altLang="en-US">
                <a:ea typeface="ＭＳ Ｐゴシック" pitchFamily="50" charset="-128"/>
              </a:rPr>
              <a:t>分けることは、分る（わかる）こと</a:t>
            </a:r>
            <a:r>
              <a:rPr lang="en-US" altLang="ja-JP">
                <a:ea typeface="ＭＳ Ｐゴシック" pitchFamily="50" charset="-128"/>
              </a:rPr>
              <a:t>』</a:t>
            </a:r>
            <a:r>
              <a:rPr lang="ja-JP" altLang="en-US">
                <a:ea typeface="ＭＳ Ｐゴシック" pitchFamily="50" charset="-128"/>
              </a:rPr>
              <a:t>と言います。この様に分ける詰まり層別する事により問題が見えてくるのです●</a:t>
            </a:r>
          </a:p>
          <a:p>
            <a:endParaRPr lang="ja-JP" altLang="en-US">
              <a:ea typeface="ＭＳ Ｐゴシック" pitchFamily="50" charset="-128"/>
            </a:endParaRPr>
          </a:p>
          <a:p>
            <a:endParaRPr lang="en-US" altLang="ja-JP"/>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7F56D7-9A1F-4685-8B35-4D867679099B}" type="slidenum">
              <a:rPr lang="en-US" altLang="ja-JP"/>
              <a:pPr/>
              <a:t>21</a:t>
            </a:fld>
            <a:endParaRPr lang="en-US" altLang="ja-JP"/>
          </a:p>
        </p:txBody>
      </p:sp>
      <p:sp>
        <p:nvSpPr>
          <p:cNvPr id="817154" name="Rectangle 2"/>
          <p:cNvSpPr>
            <a:spLocks noChangeArrowheads="1" noTextEdit="1"/>
          </p:cNvSpPr>
          <p:nvPr>
            <p:ph type="sldImg"/>
          </p:nvPr>
        </p:nvSpPr>
        <p:spPr>
          <a:xfrm>
            <a:off x="917575" y="744538"/>
            <a:ext cx="4970463" cy="3727450"/>
          </a:xfrm>
          <a:ln/>
        </p:spPr>
      </p:sp>
      <p:sp>
        <p:nvSpPr>
          <p:cNvPr id="817155" name="Rectangle 3"/>
          <p:cNvSpPr>
            <a:spLocks noGrp="1" noChangeArrowheads="1"/>
          </p:cNvSpPr>
          <p:nvPr>
            <p:ph type="body" idx="1"/>
          </p:nvPr>
        </p:nvSpPr>
        <p:spPr>
          <a:xfrm>
            <a:off x="906463" y="4721225"/>
            <a:ext cx="4992687" cy="4473575"/>
          </a:xfrm>
        </p:spPr>
        <p:txBody>
          <a:bodyPr/>
          <a:lstStyle/>
          <a:p>
            <a:pPr>
              <a:spcBef>
                <a:spcPct val="0"/>
              </a:spcBef>
            </a:pPr>
            <a:r>
              <a:rPr lang="ja-JP" altLang="en-US">
                <a:latin typeface="ＭＳ Ｐゴシック" pitchFamily="50" charset="-128"/>
                <a:ea typeface="ＭＳ Ｐゴシック" pitchFamily="50" charset="-128"/>
              </a:rPr>
              <a:t>解説：３　良いやり方を見つけ、標準化し誰でもできるようにしました。</a:t>
            </a:r>
          </a:p>
          <a:p>
            <a:pPr>
              <a:spcBef>
                <a:spcPct val="0"/>
              </a:spcBef>
            </a:pPr>
            <a:r>
              <a:rPr lang="ja-JP" altLang="en-US">
                <a:latin typeface="ＭＳ Ｐゴシック" pitchFamily="50" charset="-128"/>
                <a:ea typeface="ＭＳ Ｐゴシック" pitchFamily="50" charset="-128"/>
              </a:rPr>
              <a:t>まずゴミ箱を調査したこと。</a:t>
            </a:r>
            <a:r>
              <a:rPr lang="ja-JP" altLang="en-US">
                <a:effectLst>
                  <a:outerShdw blurRad="38100" dist="38100" dir="2700000" algn="tl">
                    <a:srgbClr val="C0C0C0"/>
                  </a:outerShdw>
                </a:effectLst>
                <a:latin typeface="ＭＳ Ｐゴシック" pitchFamily="50" charset="-128"/>
                <a:ea typeface="ＭＳ Ｐゴシック" pitchFamily="50" charset="-128"/>
              </a:rPr>
              <a:t>ゴミ箱は宝の山</a:t>
            </a:r>
            <a:r>
              <a:rPr lang="en-US" altLang="ja-JP">
                <a:effectLst>
                  <a:outerShdw blurRad="38100" dist="38100" dir="2700000" algn="tl">
                    <a:srgbClr val="C0C0C0"/>
                  </a:outerShdw>
                </a:effectLst>
                <a:latin typeface="ＭＳ Ｐゴシック" pitchFamily="50" charset="-128"/>
                <a:ea typeface="ＭＳ Ｐゴシック" pitchFamily="50" charset="-128"/>
              </a:rPr>
              <a:t>』</a:t>
            </a:r>
            <a:r>
              <a:rPr lang="ja-JP" altLang="en-US">
                <a:latin typeface="ＭＳ Ｐゴシック" pitchFamily="50" charset="-128"/>
                <a:ea typeface="ＭＳ Ｐゴシック" pitchFamily="50" charset="-128"/>
              </a:rPr>
              <a:t>です。良いアイデアを沢山出したい時や、テーマを</a:t>
            </a:r>
          </a:p>
          <a:p>
            <a:pPr>
              <a:spcBef>
                <a:spcPct val="0"/>
              </a:spcBef>
            </a:pPr>
            <a:r>
              <a:rPr lang="ja-JP" altLang="en-US">
                <a:latin typeface="ＭＳ Ｐゴシック" pitchFamily="50" charset="-128"/>
                <a:ea typeface="ＭＳ Ｐゴシック" pitchFamily="50" charset="-128"/>
              </a:rPr>
              <a:t>探す時は、ゴミ箱・廃材置き場・仕損品置き場を見ると、ムダなど色々なことが見えてきます ●</a:t>
            </a:r>
          </a:p>
          <a:p>
            <a:pPr>
              <a:spcBef>
                <a:spcPct val="0"/>
              </a:spcBef>
            </a:pPr>
            <a:r>
              <a:rPr lang="ja-JP" altLang="en-US">
                <a:latin typeface="ＭＳ Ｐゴシック" pitchFamily="50" charset="-128"/>
                <a:ea typeface="ＭＳ Ｐゴシック" pitchFamily="50" charset="-128"/>
              </a:rPr>
              <a:t>例えば</a:t>
            </a:r>
            <a:r>
              <a:rPr lang="en-US" altLang="ja-JP">
                <a:latin typeface="ＭＳ Ｐゴシック" pitchFamily="50" charset="-128"/>
                <a:ea typeface="ＭＳ Ｐゴシック" pitchFamily="50" charset="-128"/>
              </a:rPr>
              <a:t>『</a:t>
            </a:r>
            <a:r>
              <a:rPr lang="ja-JP" altLang="en-US">
                <a:latin typeface="ＭＳ Ｐゴシック" pitchFamily="50" charset="-128"/>
                <a:ea typeface="ＭＳ Ｐゴシック" pitchFamily="50" charset="-128"/>
              </a:rPr>
              <a:t>仕損品置き場</a:t>
            </a:r>
            <a:r>
              <a:rPr lang="en-US" altLang="ja-JP">
                <a:latin typeface="ＭＳ Ｐゴシック" pitchFamily="50" charset="-128"/>
                <a:ea typeface="ＭＳ Ｐゴシック" pitchFamily="50" charset="-128"/>
              </a:rPr>
              <a:t>』</a:t>
            </a:r>
            <a:r>
              <a:rPr lang="ja-JP" altLang="en-US">
                <a:latin typeface="ＭＳ Ｐゴシック" pitchFamily="50" charset="-128"/>
                <a:ea typeface="ＭＳ Ｐゴシック" pitchFamily="50" charset="-128"/>
              </a:rPr>
              <a:t>をみると、どの製品が、どの工程で、何の原因で、仕損じたか？などが</a:t>
            </a:r>
          </a:p>
          <a:p>
            <a:pPr>
              <a:spcBef>
                <a:spcPct val="0"/>
              </a:spcBef>
            </a:pPr>
            <a:r>
              <a:rPr lang="ja-JP" altLang="en-US">
                <a:latin typeface="ＭＳ Ｐゴシック" pitchFamily="50" charset="-128"/>
                <a:ea typeface="ＭＳ Ｐゴシック" pitchFamily="50" charset="-128"/>
              </a:rPr>
              <a:t>見えてきますね。また廃材をみれば何をどれだけムダに使っているかもわかりますよね。●</a:t>
            </a:r>
          </a:p>
          <a:p>
            <a:pPr>
              <a:spcBef>
                <a:spcPct val="0"/>
              </a:spcBef>
            </a:pPr>
            <a:r>
              <a:rPr lang="ja-JP" altLang="en-US">
                <a:latin typeface="ＭＳ Ｐゴシック" pitchFamily="50" charset="-128"/>
                <a:ea typeface="ＭＳ Ｐゴシック" pitchFamily="50" charset="-128"/>
              </a:rPr>
              <a:t>次に確認方法をミスのないＣさんのやり方にし、手順書をつくって誰でもできるようにしています</a:t>
            </a:r>
          </a:p>
          <a:p>
            <a:pPr>
              <a:spcBef>
                <a:spcPct val="0"/>
              </a:spcBef>
            </a:pPr>
            <a:r>
              <a:rPr lang="ja-JP" altLang="en-US">
                <a:latin typeface="ＭＳ Ｐゴシック" pitchFamily="50" charset="-128"/>
                <a:ea typeface="ＭＳ Ｐゴシック" pitchFamily="50" charset="-128"/>
              </a:rPr>
              <a:t>これで仕事が速くすむし紙のムダもなくなり、職場の風土つくりにも成功しています</a:t>
            </a:r>
          </a:p>
          <a:p>
            <a:pPr>
              <a:spcBef>
                <a:spcPct val="0"/>
              </a:spcBef>
            </a:pPr>
            <a:r>
              <a:rPr lang="ja-JP" altLang="en-US">
                <a:latin typeface="ＭＳ Ｐゴシック" pitchFamily="50" charset="-128"/>
                <a:ea typeface="ＭＳ Ｐゴシック" pitchFamily="50" charset="-128"/>
              </a:rPr>
              <a:t>このような活動がＱＣサークル活動なのです。</a:t>
            </a:r>
          </a:p>
          <a:p>
            <a:pPr>
              <a:spcBef>
                <a:spcPct val="0"/>
              </a:spcBef>
            </a:pPr>
            <a:endParaRPr lang="ja-JP" altLang="en-US">
              <a:latin typeface="ＭＳ Ｐゴシック" pitchFamily="50" charset="-128"/>
              <a:ea typeface="ＭＳ Ｐゴシック" pitchFamily="50" charset="-128"/>
            </a:endParaRPr>
          </a:p>
          <a:p>
            <a:pPr>
              <a:spcBef>
                <a:spcPct val="0"/>
              </a:spcBef>
            </a:pPr>
            <a:endParaRPr lang="en-US" altLang="ja-JP">
              <a:latin typeface="ＭＳ Ｐゴシック" pitchFamily="50" charset="-128"/>
              <a:ea typeface="ＭＳ Ｐゴシック" pitchFamily="50"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5A4251-36F3-4A06-91B6-F67FCD3052B0}" type="slidenum">
              <a:rPr lang="en-US" altLang="ja-JP"/>
              <a:pPr/>
              <a:t>22</a:t>
            </a:fld>
            <a:endParaRPr lang="en-US" altLang="ja-JP"/>
          </a:p>
        </p:txBody>
      </p:sp>
      <p:sp>
        <p:nvSpPr>
          <p:cNvPr id="875522" name="Rectangle 2"/>
          <p:cNvSpPr>
            <a:spLocks noChangeArrowheads="1" noTextEdit="1"/>
          </p:cNvSpPr>
          <p:nvPr>
            <p:ph type="sldImg"/>
          </p:nvPr>
        </p:nvSpPr>
        <p:spPr>
          <a:xfrm>
            <a:off x="915988" y="744538"/>
            <a:ext cx="4972050" cy="3729037"/>
          </a:xfrm>
          <a:ln/>
        </p:spPr>
      </p:sp>
      <p:sp>
        <p:nvSpPr>
          <p:cNvPr id="875523" name="Rectangle 3"/>
          <p:cNvSpPr>
            <a:spLocks noGrp="1" noChangeArrowheads="1"/>
          </p:cNvSpPr>
          <p:nvPr>
            <p:ph type="body" idx="1"/>
          </p:nvPr>
        </p:nvSpPr>
        <p:spPr/>
        <p:txBody>
          <a:bodyPr/>
          <a:lstStyle/>
          <a:p>
            <a:r>
              <a:rPr lang="ja-JP" altLang="en-US">
                <a:latin typeface="ＭＳ Ｐ明朝" pitchFamily="18" charset="-128"/>
              </a:rPr>
              <a:t>・次に</a:t>
            </a:r>
            <a:r>
              <a:rPr lang="en-US" altLang="ja-JP">
                <a:latin typeface="ＭＳ Ｐ明朝" pitchFamily="18" charset="-128"/>
              </a:rPr>
              <a:t>QC</a:t>
            </a:r>
            <a:r>
              <a:rPr lang="ja-JP" altLang="en-US">
                <a:latin typeface="ＭＳ Ｐ明朝" pitchFamily="18" charset="-128"/>
              </a:rPr>
              <a:t>サークル活動のねらいや</a:t>
            </a:r>
            <a:r>
              <a:rPr lang="en-US" altLang="ja-JP">
                <a:latin typeface="ＭＳ Ｐ明朝" pitchFamily="18" charset="-128"/>
              </a:rPr>
              <a:t>QC</a:t>
            </a:r>
            <a:r>
              <a:rPr lang="ja-JP" altLang="en-US">
                <a:latin typeface="ＭＳ Ｐ明朝" pitchFamily="18" charset="-128"/>
              </a:rPr>
              <a:t>サークルの定義についてお話したいと思います。</a:t>
            </a:r>
          </a:p>
          <a:p>
            <a:r>
              <a:rPr lang="ja-JP" altLang="en-US">
                <a:latin typeface="ＭＳ Ｐ明朝" pitchFamily="18" charset="-128"/>
              </a:rPr>
              <a:t>・皆さんお持ちの大会報文集の裏表紙にも載っておりますので、のちほど目を通して下さい。</a:t>
            </a:r>
          </a:p>
          <a:p>
            <a:r>
              <a:rPr lang="ja-JP" altLang="en-US">
                <a:latin typeface="ＭＳ Ｐ明朝" pitchFamily="18" charset="-128"/>
              </a:rPr>
              <a:t>・まず</a:t>
            </a:r>
            <a:r>
              <a:rPr lang="en-US" altLang="ja-JP">
                <a:latin typeface="ＭＳ Ｐ明朝" pitchFamily="18" charset="-128"/>
              </a:rPr>
              <a:t>QC</a:t>
            </a:r>
            <a:r>
              <a:rPr lang="ja-JP" altLang="en-US">
                <a:latin typeface="ＭＳ Ｐ明朝" pitchFamily="18" charset="-128"/>
              </a:rPr>
              <a:t>サークル活動の基本理念ですが、これは</a:t>
            </a:r>
            <a:r>
              <a:rPr lang="en-US" altLang="ja-JP">
                <a:solidFill>
                  <a:srgbClr val="FF0000"/>
                </a:solidFill>
                <a:latin typeface="ＭＳ Ｐ明朝" pitchFamily="18" charset="-128"/>
              </a:rPr>
              <a:t>QC</a:t>
            </a:r>
            <a:r>
              <a:rPr lang="ja-JP" altLang="en-US">
                <a:solidFill>
                  <a:srgbClr val="FF0000"/>
                </a:solidFill>
                <a:latin typeface="ＭＳ Ｐ明朝" pitchFamily="18" charset="-128"/>
              </a:rPr>
              <a:t>サークル活動のねらいを示したものです。 </a:t>
            </a:r>
            <a:r>
              <a:rPr lang="ja-JP" altLang="en-US">
                <a:latin typeface="ＭＳ Ｐ明朝" pitchFamily="18" charset="-128"/>
              </a:rPr>
              <a:t>　　</a:t>
            </a:r>
          </a:p>
          <a:p>
            <a:r>
              <a:rPr lang="ja-JP" altLang="en-US">
                <a:solidFill>
                  <a:srgbClr val="FF0000"/>
                </a:solidFill>
                <a:latin typeface="ＭＳ Ｐ明朝" pitchFamily="18" charset="-128"/>
              </a:rPr>
              <a:t>一つ目は</a:t>
            </a:r>
            <a:r>
              <a:rPr lang="ja-JP" altLang="en-US">
                <a:latin typeface="ＭＳ Ｐ明朝" pitchFamily="18" charset="-128"/>
              </a:rPr>
              <a:t>「</a:t>
            </a:r>
            <a:r>
              <a:rPr lang="ja-JP" altLang="en-US">
                <a:solidFill>
                  <a:srgbClr val="FF0000"/>
                </a:solidFill>
                <a:latin typeface="ＭＳ Ｐ明朝" pitchFamily="18" charset="-128"/>
              </a:rPr>
              <a:t>人間の能力を発揮し、無限の可能性を引き出す」です。</a:t>
            </a:r>
          </a:p>
          <a:p>
            <a:r>
              <a:rPr lang="ja-JP" altLang="en-US">
                <a:solidFill>
                  <a:srgbClr val="FF0000"/>
                </a:solidFill>
                <a:latin typeface="ＭＳ Ｐ明朝" pitchFamily="18" charset="-128"/>
              </a:rPr>
              <a:t> 人は誰でも豊かな能力を持ちその能力を発揮したい、さらに向上させたいという欲求を持っており、適切な環境で能力は無限に向上していく可能性が有ります。</a:t>
            </a:r>
            <a:r>
              <a:rPr lang="en-US" altLang="ja-JP">
                <a:solidFill>
                  <a:srgbClr val="FF0000"/>
                </a:solidFill>
                <a:latin typeface="ＭＳ Ｐ明朝" pitchFamily="18" charset="-128"/>
              </a:rPr>
              <a:t>QC</a:t>
            </a:r>
            <a:r>
              <a:rPr lang="ja-JP" altLang="en-US">
                <a:latin typeface="ＭＳ Ｐ明朝" pitchFamily="18" charset="-128"/>
              </a:rPr>
              <a:t>サークル活動はそうした環境であると言え、これを通じて自分を大きく成長させる事ができます</a:t>
            </a:r>
          </a:p>
          <a:p>
            <a:r>
              <a:rPr lang="ja-JP" altLang="en-US">
                <a:latin typeface="ＭＳ Ｐ明朝" pitchFamily="18" charset="-128"/>
              </a:rPr>
              <a:t>たとえば仕事の知識向上や改善力向上、リーダを経験する事によりリーダーシップ、メンバーはメンバーシップが身につきます。これらは自分自身のためといえます。</a:t>
            </a:r>
          </a:p>
          <a:p>
            <a:r>
              <a:rPr lang="ja-JP" altLang="en-US">
                <a:solidFill>
                  <a:srgbClr val="FF0000"/>
                </a:solidFill>
                <a:latin typeface="ＭＳ Ｐ明朝" pitchFamily="18" charset="-128"/>
              </a:rPr>
              <a:t>二つ目は「人間性を尊重して生きがいのある明るい職場を作る」です、人はみな人間性のある職場で働きたいと思っています、人間性とは人間らしさという事で、「自主性」と「考える」との意味合いが含まれています。自分達の考えで行動し、自分達の考えで新しい物を創り出すことにより、やりがい働きがいを感じ、</a:t>
            </a:r>
            <a:r>
              <a:rPr lang="ja-JP" altLang="en-US">
                <a:latin typeface="ＭＳ Ｐ明朝" pitchFamily="18" charset="-128"/>
              </a:rPr>
              <a:t>職場全体としてさらに新たな活動にﾁｬﾚﾝｼﾞしようという活力ある職場づくりを目差す活動である。</a:t>
            </a:r>
          </a:p>
          <a:p>
            <a:r>
              <a:rPr lang="ja-JP" altLang="en-US">
                <a:solidFill>
                  <a:srgbClr val="FF0000"/>
                </a:solidFill>
                <a:latin typeface="ＭＳ Ｐ明朝" pitchFamily="18" charset="-128"/>
              </a:rPr>
              <a:t>三つ目は企業の体質改善・発展に寄与するですが。 </a:t>
            </a:r>
            <a:r>
              <a:rPr lang="en-US" altLang="ja-JP">
                <a:solidFill>
                  <a:srgbClr val="FF0000"/>
                </a:solidFill>
                <a:latin typeface="ＭＳ Ｐ明朝" pitchFamily="18" charset="-128"/>
              </a:rPr>
              <a:t>QC</a:t>
            </a:r>
            <a:r>
              <a:rPr lang="ja-JP" altLang="en-US">
                <a:latin typeface="ＭＳ Ｐ明朝" pitchFamily="18" charset="-128"/>
              </a:rPr>
              <a:t>サークル活動で職場の問題解決を進めることによって、お客様満足の向上など企業の経営目的への貢献を目差していく活動である。</a:t>
            </a:r>
          </a:p>
          <a:p>
            <a:r>
              <a:rPr lang="ja-JP" altLang="en-US">
                <a:latin typeface="ＭＳ Ｐ明朝" pitchFamily="18" charset="-128"/>
              </a:rPr>
              <a:t>・これが基本理念です。</a:t>
            </a:r>
          </a:p>
          <a:p>
            <a:r>
              <a:rPr lang="ja-JP" altLang="en-US">
                <a:latin typeface="ＭＳ Ｐ明朝" pitchFamily="18" charset="-128"/>
              </a:rPr>
              <a:t>　　　　</a:t>
            </a:r>
          </a:p>
          <a:p>
            <a:r>
              <a:rPr lang="ja-JP" altLang="en-US">
                <a:latin typeface="ＭＳ Ｐ明朝" pitchFamily="18" charset="-128"/>
              </a:rPr>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F11D8-2526-4687-B296-CDA6E71C92C5}" type="slidenum">
              <a:rPr lang="en-US" altLang="ja-JP"/>
              <a:pPr/>
              <a:t>23</a:t>
            </a:fld>
            <a:endParaRPr lang="en-US" altLang="ja-JP"/>
          </a:p>
        </p:txBody>
      </p:sp>
      <p:sp>
        <p:nvSpPr>
          <p:cNvPr id="877570" name="Rectangle 2"/>
          <p:cNvSpPr>
            <a:spLocks noChangeArrowheads="1" noTextEdit="1"/>
          </p:cNvSpPr>
          <p:nvPr>
            <p:ph type="sldImg"/>
          </p:nvPr>
        </p:nvSpPr>
        <p:spPr>
          <a:xfrm>
            <a:off x="915988" y="744538"/>
            <a:ext cx="4972050" cy="3729037"/>
          </a:xfrm>
          <a:ln/>
        </p:spPr>
      </p:sp>
      <p:sp>
        <p:nvSpPr>
          <p:cNvPr id="877571" name="Rectangle 3"/>
          <p:cNvSpPr>
            <a:spLocks noGrp="1" noChangeArrowheads="1"/>
          </p:cNvSpPr>
          <p:nvPr>
            <p:ph type="body" idx="1"/>
          </p:nvPr>
        </p:nvSpPr>
        <p:spPr/>
        <p:txBody>
          <a:bodyPr/>
          <a:lstStyle/>
          <a:p>
            <a:r>
              <a:rPr lang="ja-JP" altLang="en-US">
                <a:latin typeface="ＭＳ Ｐ明朝" pitchFamily="18" charset="-128"/>
              </a:rPr>
              <a:t>・次に品質とは何かを考えてみましょう</a:t>
            </a:r>
          </a:p>
          <a:p>
            <a:r>
              <a:rPr lang="ja-JP" altLang="en-US">
                <a:latin typeface="ＭＳ Ｐ明朝" pitchFamily="18" charset="-128"/>
              </a:rPr>
              <a:t>・ＱＣのＱクヲリティーとは　品質の意味ですが、これは製品の性能とか信頼性等一般的に使われる意味の</a:t>
            </a:r>
          </a:p>
          <a:p>
            <a:r>
              <a:rPr lang="ja-JP" altLang="en-US">
                <a:latin typeface="ＭＳ Ｐ明朝" pitchFamily="18" charset="-128"/>
              </a:rPr>
              <a:t>　製品品質と、これに価格、納期、アフターサービスなどを含めたものを</a:t>
            </a:r>
          </a:p>
          <a:p>
            <a:r>
              <a:rPr lang="ja-JP" altLang="en-US">
                <a:latin typeface="ＭＳ Ｐ明朝" pitchFamily="18" charset="-128"/>
              </a:rPr>
              <a:t>　</a:t>
            </a:r>
            <a:r>
              <a:rPr lang="en-US" altLang="ja-JP">
                <a:latin typeface="ＭＳ Ｐ明朝" pitchFamily="18" charset="-128"/>
              </a:rPr>
              <a:t>『</a:t>
            </a:r>
            <a:r>
              <a:rPr lang="ja-JP" altLang="en-US">
                <a:latin typeface="ＭＳ Ｐ明朝" pitchFamily="18" charset="-128"/>
              </a:rPr>
              <a:t>製品の質</a:t>
            </a:r>
            <a:r>
              <a:rPr lang="en-US" altLang="ja-JP">
                <a:latin typeface="ＭＳ Ｐ明朝" pitchFamily="18" charset="-128"/>
              </a:rPr>
              <a:t>』 </a:t>
            </a:r>
            <a:r>
              <a:rPr lang="ja-JP" altLang="en-US">
                <a:latin typeface="ＭＳ Ｐ明朝" pitchFamily="18" charset="-128"/>
              </a:rPr>
              <a:t>と呼んでおります。お客様に喜んで製品を買って頂くためには、</a:t>
            </a:r>
          </a:p>
          <a:p>
            <a:r>
              <a:rPr lang="ja-JP" altLang="en-US">
                <a:latin typeface="ＭＳ Ｐ明朝" pitchFamily="18" charset="-128"/>
              </a:rPr>
              <a:t>　この製品品質と価格等を含めた最適な製品であることが必要となります。</a:t>
            </a:r>
          </a:p>
          <a:p>
            <a:r>
              <a:rPr lang="ja-JP" altLang="en-US">
                <a:latin typeface="ＭＳ Ｐ明朝" pitchFamily="18" charset="-128"/>
              </a:rPr>
              <a:t>・一つは</a:t>
            </a:r>
            <a:r>
              <a:rPr lang="en-US" altLang="ja-JP">
                <a:latin typeface="ＭＳ Ｐ明朝" pitchFamily="18" charset="-128"/>
              </a:rPr>
              <a:t>『</a:t>
            </a:r>
            <a:r>
              <a:rPr lang="ja-JP" altLang="en-US">
                <a:latin typeface="ＭＳ Ｐ明朝" pitchFamily="18" charset="-128"/>
              </a:rPr>
              <a:t>製品の質</a:t>
            </a:r>
            <a:r>
              <a:rPr lang="en-US" altLang="ja-JP">
                <a:latin typeface="ＭＳ Ｐ明朝" pitchFamily="18" charset="-128"/>
              </a:rPr>
              <a:t>』</a:t>
            </a:r>
            <a:r>
              <a:rPr lang="ja-JP" altLang="en-US">
                <a:latin typeface="ＭＳ Ｐ明朝" pitchFamily="18" charset="-128"/>
              </a:rPr>
              <a:t>です</a:t>
            </a:r>
          </a:p>
          <a:p>
            <a:r>
              <a:rPr lang="ja-JP" altLang="en-US">
                <a:latin typeface="ＭＳ Ｐ明朝" pitchFamily="18" charset="-128"/>
              </a:rPr>
              <a:t>　設計時の品質で設計どおりに物を作っても、破損してしまったとか動きが悪いなど、設計計画時点での品質が</a:t>
            </a:r>
          </a:p>
          <a:p>
            <a:r>
              <a:rPr lang="ja-JP" altLang="en-US">
                <a:latin typeface="ＭＳ Ｐ明朝" pitchFamily="18" charset="-128"/>
              </a:rPr>
              <a:t>　悪いという事になります。</a:t>
            </a:r>
          </a:p>
          <a:p>
            <a:r>
              <a:rPr lang="ja-JP" altLang="en-US">
                <a:latin typeface="ＭＳ Ｐ明朝" pitchFamily="18" charset="-128"/>
              </a:rPr>
              <a:t>　もう一つが製造品質、これは設計や計画どうりに物が出来ない、いわゆる出来栄えの品質を言います。</a:t>
            </a:r>
          </a:p>
          <a:p>
            <a:r>
              <a:rPr lang="ja-JP" altLang="en-US">
                <a:latin typeface="ＭＳ Ｐ明朝" pitchFamily="18" charset="-128"/>
              </a:rPr>
              <a:t>・次の</a:t>
            </a:r>
            <a:r>
              <a:rPr lang="en-US" altLang="ja-JP">
                <a:latin typeface="ＭＳ Ｐ明朝" pitchFamily="18" charset="-128"/>
              </a:rPr>
              <a:t>『</a:t>
            </a:r>
            <a:r>
              <a:rPr lang="ja-JP" altLang="en-US">
                <a:latin typeface="ＭＳ Ｐ明朝" pitchFamily="18" charset="-128"/>
              </a:rPr>
              <a:t>サービスの質</a:t>
            </a:r>
            <a:r>
              <a:rPr lang="en-US" altLang="ja-JP">
                <a:latin typeface="ＭＳ Ｐ明朝" pitchFamily="18" charset="-128"/>
              </a:rPr>
              <a:t>』</a:t>
            </a:r>
            <a:r>
              <a:rPr lang="ja-JP" altLang="en-US">
                <a:latin typeface="ＭＳ Ｐ明朝" pitchFamily="18" charset="-128"/>
              </a:rPr>
              <a:t>とは事務、販売、サービスなどの分野における</a:t>
            </a:r>
          </a:p>
          <a:p>
            <a:r>
              <a:rPr lang="ja-JP" altLang="en-US">
                <a:latin typeface="ＭＳ Ｐ明朝" pitchFamily="18" charset="-128"/>
              </a:rPr>
              <a:t>　仕事の出来栄えのことで、的確さ、スピード、親切さと言った目に見えない</a:t>
            </a:r>
          </a:p>
          <a:p>
            <a:r>
              <a:rPr lang="ja-JP" altLang="en-US">
                <a:latin typeface="ＭＳ Ｐ明朝" pitchFamily="18" charset="-128"/>
              </a:rPr>
              <a:t>　尺度でお客様満足度を評価し、向上させていく努力が必要です。</a:t>
            </a:r>
          </a:p>
          <a:p>
            <a:r>
              <a:rPr lang="ja-JP" altLang="en-US">
                <a:latin typeface="ＭＳ Ｐ明朝" pitchFamily="18" charset="-128"/>
              </a:rPr>
              <a:t>・三つ目の</a:t>
            </a:r>
            <a:r>
              <a:rPr lang="en-US" altLang="ja-JP">
                <a:latin typeface="ＭＳ Ｐ明朝" pitchFamily="18" charset="-128"/>
              </a:rPr>
              <a:t>『</a:t>
            </a:r>
            <a:r>
              <a:rPr lang="ja-JP" altLang="en-US">
                <a:latin typeface="ＭＳ Ｐ明朝" pitchFamily="18" charset="-128"/>
              </a:rPr>
              <a:t>仕事の質</a:t>
            </a:r>
            <a:r>
              <a:rPr lang="en-US" altLang="ja-JP">
                <a:latin typeface="ＭＳ Ｐ明朝" pitchFamily="18" charset="-128"/>
              </a:rPr>
              <a:t>』</a:t>
            </a:r>
            <a:r>
              <a:rPr lang="ja-JP" altLang="en-US">
                <a:latin typeface="ＭＳ Ｐ明朝" pitchFamily="18" charset="-128"/>
              </a:rPr>
              <a:t>は、製品及びサービスの質が、仕事の結果としての</a:t>
            </a:r>
          </a:p>
          <a:p>
            <a:r>
              <a:rPr lang="en-US" altLang="ja-JP">
                <a:latin typeface="ＭＳ Ｐ明朝" pitchFamily="18" charset="-128"/>
              </a:rPr>
              <a:t>〝</a:t>
            </a:r>
            <a:r>
              <a:rPr lang="ja-JP" altLang="en-US">
                <a:latin typeface="ＭＳ Ｐ明朝" pitchFamily="18" charset="-128"/>
              </a:rPr>
              <a:t>できばえ</a:t>
            </a:r>
            <a:r>
              <a:rPr lang="en-US" altLang="ja-JP">
                <a:latin typeface="ＭＳ Ｐ明朝" pitchFamily="18" charset="-128"/>
              </a:rPr>
              <a:t>〟</a:t>
            </a:r>
            <a:r>
              <a:rPr lang="ja-JP" altLang="en-US">
                <a:latin typeface="ＭＳ Ｐ明朝" pitchFamily="18" charset="-128"/>
              </a:rPr>
              <a:t>を表すものであるのに対し、仕事のプロセスの質を言います。</a:t>
            </a:r>
          </a:p>
          <a:p>
            <a:r>
              <a:rPr lang="ja-JP" altLang="en-US">
                <a:latin typeface="ＭＳ Ｐ明朝" pitchFamily="18" charset="-128"/>
              </a:rPr>
              <a:t>　ですから、製品やサービスの質を良くするためには、例えば、製品品質を</a:t>
            </a:r>
          </a:p>
          <a:p>
            <a:r>
              <a:rPr lang="ja-JP" altLang="en-US">
                <a:latin typeface="ＭＳ Ｐ明朝" pitchFamily="18" charset="-128"/>
              </a:rPr>
              <a:t>　確保するために作業標準をキチンと守ると言った、仕事のプロセスを</a:t>
            </a:r>
          </a:p>
          <a:p>
            <a:r>
              <a:rPr lang="ja-JP" altLang="en-US">
                <a:latin typeface="ＭＳ Ｐ明朝" pitchFamily="18" charset="-128"/>
              </a:rPr>
              <a:t>　管理していくことが必要です。</a:t>
            </a:r>
          </a:p>
          <a:p>
            <a:r>
              <a:rPr lang="ja-JP" altLang="en-US">
                <a:latin typeface="ＭＳ Ｐ明朝" pitchFamily="18" charset="-128"/>
              </a:rPr>
              <a:t>・以上三つの質を品質管理の対象として捉えていくことが大切だと思います。</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A56214-BAD9-4877-9D0F-E3E6435DDDAD}" type="slidenum">
              <a:rPr lang="en-US" altLang="ja-JP"/>
              <a:pPr/>
              <a:t>24</a:t>
            </a:fld>
            <a:endParaRPr lang="en-US" altLang="ja-JP"/>
          </a:p>
        </p:txBody>
      </p:sp>
      <p:sp>
        <p:nvSpPr>
          <p:cNvPr id="879618" name="Rectangle 2"/>
          <p:cNvSpPr>
            <a:spLocks noChangeArrowheads="1" noTextEdit="1"/>
          </p:cNvSpPr>
          <p:nvPr>
            <p:ph type="sldImg"/>
          </p:nvPr>
        </p:nvSpPr>
        <p:spPr>
          <a:xfrm>
            <a:off x="915988" y="744538"/>
            <a:ext cx="4972050" cy="3729037"/>
          </a:xfrm>
          <a:ln/>
        </p:spPr>
      </p:sp>
      <p:sp>
        <p:nvSpPr>
          <p:cNvPr id="879619" name="Rectangle 3"/>
          <p:cNvSpPr>
            <a:spLocks noGrp="1" noChangeArrowheads="1"/>
          </p:cNvSpPr>
          <p:nvPr>
            <p:ph type="body" idx="1"/>
          </p:nvPr>
        </p:nvSpPr>
        <p:spPr/>
        <p:txBody>
          <a:bodyPr/>
          <a:lstStyle/>
          <a:p>
            <a:r>
              <a:rPr lang="ja-JP" altLang="en-US"/>
              <a:t>・次にＣ</a:t>
            </a:r>
            <a:r>
              <a:rPr lang="en-US" altLang="ja-JP"/>
              <a:t>『</a:t>
            </a:r>
            <a:r>
              <a:rPr lang="ja-JP" altLang="en-US"/>
              <a:t>管理と改善</a:t>
            </a:r>
            <a:r>
              <a:rPr lang="en-US" altLang="ja-JP"/>
              <a:t>』</a:t>
            </a:r>
            <a:r>
              <a:rPr lang="ja-JP" altLang="en-US"/>
              <a:t>です</a:t>
            </a:r>
          </a:p>
          <a:p>
            <a:r>
              <a:rPr lang="ja-JP" altLang="en-US"/>
              <a:t>　管理とは　･･･（そのまま読む）</a:t>
            </a:r>
          </a:p>
          <a:p>
            <a:r>
              <a:rPr lang="ja-JP" altLang="en-US"/>
              <a:t>　改善とは　･･･（そのまま読む）　を言います。</a:t>
            </a:r>
          </a:p>
          <a:p>
            <a:endParaRPr lang="ja-JP" altLang="en-US"/>
          </a:p>
          <a:p>
            <a:r>
              <a:rPr lang="ja-JP" altLang="en-US"/>
              <a:t>・ですからよく管理されている場合は、この図のように</a:t>
            </a:r>
          </a:p>
          <a:p>
            <a:r>
              <a:rPr lang="ja-JP" altLang="en-US"/>
              <a:t>改善活動でレベル</a:t>
            </a:r>
            <a:r>
              <a:rPr lang="en-US" altLang="ja-JP"/>
              <a:t>UP</a:t>
            </a:r>
            <a:r>
              <a:rPr lang="ja-JP" altLang="en-US"/>
              <a:t>を図ったらそれが定着するよう維持していきますが</a:t>
            </a:r>
          </a:p>
          <a:p>
            <a:r>
              <a:rPr lang="ja-JP" altLang="en-US"/>
              <a:t>　管理が悪いと、折角改善してもまた元のレベルに戻ってしまうという事になります。</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A42B3B-61BC-48F7-B655-F02229BFBAB4}" type="slidenum">
              <a:rPr lang="en-US" altLang="ja-JP"/>
              <a:pPr/>
              <a:t>25</a:t>
            </a:fld>
            <a:endParaRPr lang="en-US" altLang="ja-JP"/>
          </a:p>
        </p:txBody>
      </p:sp>
      <p:sp>
        <p:nvSpPr>
          <p:cNvPr id="926722" name="Rectangle 2"/>
          <p:cNvSpPr>
            <a:spLocks noChangeArrowheads="1" noTextEdit="1"/>
          </p:cNvSpPr>
          <p:nvPr>
            <p:ph type="sldImg"/>
          </p:nvPr>
        </p:nvSpPr>
        <p:spPr>
          <a:xfrm>
            <a:off x="920750" y="746125"/>
            <a:ext cx="4967288" cy="3725863"/>
          </a:xfrm>
          <a:ln/>
        </p:spPr>
      </p:sp>
      <p:sp>
        <p:nvSpPr>
          <p:cNvPr id="926723" name="Rectangle 3"/>
          <p:cNvSpPr>
            <a:spLocks noGrp="1" noChangeArrowheads="1"/>
          </p:cNvSpPr>
          <p:nvPr>
            <p:ph type="body" idx="1"/>
          </p:nvPr>
        </p:nvSpPr>
        <p:spPr>
          <a:xfrm>
            <a:off x="908050" y="4721225"/>
            <a:ext cx="4989513" cy="2670175"/>
          </a:xfrm>
        </p:spPr>
        <p:txBody>
          <a:bodyPr/>
          <a:lstStyle/>
          <a:p>
            <a:r>
              <a:rPr lang="ja-JP" altLang="en-US"/>
              <a:t>次は管理のサイクルです。</a:t>
            </a:r>
          </a:p>
          <a:p>
            <a:r>
              <a:rPr lang="ja-JP" altLang="en-US"/>
              <a:t>この中でＰＤＣＡという言葉を初めて聞いたという人はいますか？</a:t>
            </a:r>
          </a:p>
          <a:p>
            <a:r>
              <a:rPr lang="ja-JP" altLang="en-US"/>
              <a:t>もし、いたらこの言葉は必ず覚えてください。資料まとめや発表する時の極めて基本となる考え方です。</a:t>
            </a:r>
          </a:p>
          <a:p>
            <a:r>
              <a:rPr lang="ja-JP" altLang="en-US"/>
              <a:t>（図で説明、するとともに白板に書く）Ｐはプラン（計画）の頭文字のＰ，</a:t>
            </a:r>
          </a:p>
          <a:p>
            <a:r>
              <a:rPr lang="en-US" altLang="ja-JP"/>
              <a:t>D</a:t>
            </a:r>
            <a:r>
              <a:rPr lang="ja-JP" altLang="en-US"/>
              <a:t>はドウ（実施）のＤ，ＣはチェックのＣ，Ａはアクション（標準化や処置）のＡ</a:t>
            </a:r>
          </a:p>
          <a:p>
            <a:r>
              <a:rPr lang="ja-JP" altLang="en-US"/>
              <a:t>資料などをまとめるときには、このＰＤＣＡを廻すこと。何か課題をこなすときも</a:t>
            </a:r>
          </a:p>
          <a:p>
            <a:r>
              <a:rPr lang="ja-JP" altLang="en-US"/>
              <a:t>ＰＤＣＡを廻すこと。</a:t>
            </a:r>
          </a:p>
          <a:p>
            <a:r>
              <a:rPr lang="ja-JP" altLang="en-US"/>
              <a:t>（内容説明）</a:t>
            </a:r>
          </a:p>
          <a:p>
            <a:r>
              <a:rPr lang="ja-JP" altLang="en-US"/>
              <a:t>又、標準化されている業務の場合はＳＤＣＡと、言います。Ｓはスタンダード</a:t>
            </a:r>
          </a:p>
          <a:p>
            <a:r>
              <a:rPr lang="ja-JP" altLang="en-US"/>
              <a:t>のＳです。</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06A39B-935F-4C0F-9C59-C4CE17B6869F}" type="slidenum">
              <a:rPr lang="en-US" altLang="ja-JP"/>
              <a:pPr/>
              <a:t>26</a:t>
            </a:fld>
            <a:endParaRPr lang="en-US" altLang="ja-JP"/>
          </a:p>
        </p:txBody>
      </p:sp>
      <p:sp>
        <p:nvSpPr>
          <p:cNvPr id="881666" name="Rectangle 2"/>
          <p:cNvSpPr>
            <a:spLocks noChangeArrowheads="1" noTextEdit="1"/>
          </p:cNvSpPr>
          <p:nvPr>
            <p:ph type="sldImg"/>
          </p:nvPr>
        </p:nvSpPr>
        <p:spPr>
          <a:xfrm>
            <a:off x="915988" y="744538"/>
            <a:ext cx="4972050" cy="3729037"/>
          </a:xfrm>
          <a:ln/>
        </p:spPr>
      </p:sp>
      <p:sp>
        <p:nvSpPr>
          <p:cNvPr id="881667" name="Rectangle 3"/>
          <p:cNvSpPr>
            <a:spLocks noGrp="1" noChangeArrowheads="1"/>
          </p:cNvSpPr>
          <p:nvPr>
            <p:ph type="body" idx="1"/>
          </p:nvPr>
        </p:nvSpPr>
        <p:spPr/>
        <p:txBody>
          <a:bodyPr/>
          <a:lstStyle/>
          <a:p>
            <a:r>
              <a:rPr lang="ja-JP" altLang="en-US">
                <a:solidFill>
                  <a:srgbClr val="FF0000"/>
                </a:solidFill>
              </a:rPr>
              <a:t>・ではＱＣサークルとはどの様なものかと言うことですが</a:t>
            </a:r>
          </a:p>
          <a:p>
            <a:r>
              <a:rPr lang="ja-JP" altLang="en-US"/>
              <a:t>・ＱＣサークルとは</a:t>
            </a:r>
          </a:p>
          <a:p>
            <a:r>
              <a:rPr lang="ja-JP" altLang="en-US"/>
              <a:t>　製造だけでなく、事務、販売、サービスも含めた職場の第一線で</a:t>
            </a:r>
          </a:p>
          <a:p>
            <a:r>
              <a:rPr lang="ja-JP" altLang="en-US"/>
              <a:t>　働く人々が、継続的に管理・改善を行う小グループであります。</a:t>
            </a:r>
          </a:p>
          <a:p>
            <a:r>
              <a:rPr lang="ja-JP" altLang="en-US">
                <a:solidFill>
                  <a:srgbClr val="FF0000"/>
                </a:solidFill>
              </a:rPr>
              <a:t>・特に重要なポイントは、「継続は力なり」と言う言葉を良く聞きますが</a:t>
            </a:r>
          </a:p>
          <a:p>
            <a:r>
              <a:rPr lang="ja-JP" altLang="en-US">
                <a:solidFill>
                  <a:srgbClr val="FF0000"/>
                </a:solidFill>
              </a:rPr>
              <a:t>　継続的な管理・改善活動により</a:t>
            </a:r>
          </a:p>
          <a:p>
            <a:r>
              <a:rPr lang="ja-JP" altLang="en-US">
                <a:solidFill>
                  <a:srgbClr val="FF0000"/>
                </a:solidFill>
              </a:rPr>
              <a:t>　　①サークルメンバー一人ひとりの能力の向上　と</a:t>
            </a:r>
          </a:p>
          <a:p>
            <a:r>
              <a:rPr lang="ja-JP" altLang="en-US">
                <a:solidFill>
                  <a:srgbClr val="FF0000"/>
                </a:solidFill>
              </a:rPr>
              <a:t>　　②活力に満ちた職場づくり　　　</a:t>
            </a:r>
          </a:p>
          <a:p>
            <a:r>
              <a:rPr lang="ja-JP" altLang="en-US">
                <a:solidFill>
                  <a:srgbClr val="FF0000"/>
                </a:solidFill>
              </a:rPr>
              <a:t>　を達成していくということです。</a:t>
            </a:r>
          </a:p>
          <a:p>
            <a:endParaRPr lang="ja-JP" altLang="en-US"/>
          </a:p>
          <a:p>
            <a:r>
              <a:rPr lang="ja-JP" altLang="en-US">
                <a:latin typeface="ＭＳ ゴシック" pitchFamily="49" charset="-128"/>
              </a:rPr>
              <a:t>・そして活動の進め方としては</a:t>
            </a:r>
          </a:p>
          <a:p>
            <a:r>
              <a:rPr lang="ja-JP" altLang="en-US">
                <a:latin typeface="ＭＳ ゴシック" pitchFamily="49" charset="-128"/>
              </a:rPr>
              <a:t>　運営を自主的に　･･･（全体を読む）･･･　相互啓発を図ります。</a:t>
            </a:r>
          </a:p>
          <a:p>
            <a:r>
              <a:rPr lang="ja-JP" altLang="en-US">
                <a:latin typeface="ＭＳ ゴシック" pitchFamily="49" charset="-128"/>
              </a:rPr>
              <a:t>・この運営を自主的に行うということは、</a:t>
            </a:r>
            <a:r>
              <a:rPr lang="ja-JP" altLang="en-US">
                <a:solidFill>
                  <a:srgbClr val="FF0000"/>
                </a:solidFill>
                <a:latin typeface="ＭＳ ゴシック" pitchFamily="49" charset="-128"/>
              </a:rPr>
              <a:t>勝手にやると言うことではなく、</a:t>
            </a:r>
          </a:p>
          <a:p>
            <a:r>
              <a:rPr lang="ja-JP" altLang="en-US">
                <a:solidFill>
                  <a:srgbClr val="FF0000"/>
                </a:solidFill>
                <a:latin typeface="ＭＳ ゴシック" pitchFamily="49" charset="-128"/>
              </a:rPr>
              <a:t>　上司や回りの指導・支援を受けながら、自主性を基本に運営していく</a:t>
            </a:r>
          </a:p>
          <a:p>
            <a:r>
              <a:rPr lang="ja-JP" altLang="en-US">
                <a:solidFill>
                  <a:srgbClr val="FF0000"/>
                </a:solidFill>
                <a:latin typeface="ＭＳ ゴシック" pitchFamily="49" charset="-128"/>
              </a:rPr>
              <a:t>　ということで、自ら考え、行動し、目的を達成する所から、やりがいや</a:t>
            </a:r>
          </a:p>
          <a:p>
            <a:r>
              <a:rPr lang="ja-JP" altLang="en-US">
                <a:solidFill>
                  <a:srgbClr val="FF0000"/>
                </a:solidFill>
                <a:latin typeface="ＭＳ ゴシック" pitchFamily="49" charset="-128"/>
              </a:rPr>
              <a:t>　達成感、喜びが生まれて来ると言う点で重要なことです。</a:t>
            </a:r>
          </a:p>
          <a:p>
            <a:endParaRPr lang="ja-JP" altLang="en-US">
              <a:latin typeface="ＭＳ ゴシック" pitchFamily="49" charset="-128"/>
            </a:endParaRPr>
          </a:p>
          <a:p>
            <a:endParaRPr lang="ja-JP" altLang="en-US"/>
          </a:p>
          <a:p>
            <a:endParaRPr lang="en-US" altLang="ja-JP"/>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9123C4-55BF-4A84-A209-2A8FF339586C}" type="slidenum">
              <a:rPr lang="en-US" altLang="ja-JP"/>
              <a:pPr/>
              <a:t>27</a:t>
            </a:fld>
            <a:endParaRPr lang="en-US" altLang="ja-JP"/>
          </a:p>
        </p:txBody>
      </p:sp>
      <p:sp>
        <p:nvSpPr>
          <p:cNvPr id="883714" name="Rectangle 1026"/>
          <p:cNvSpPr>
            <a:spLocks noChangeArrowheads="1" noTextEdit="1"/>
          </p:cNvSpPr>
          <p:nvPr>
            <p:ph type="sldImg"/>
          </p:nvPr>
        </p:nvSpPr>
        <p:spPr>
          <a:xfrm>
            <a:off x="915988" y="744538"/>
            <a:ext cx="4972050" cy="3729037"/>
          </a:xfrm>
          <a:ln/>
        </p:spPr>
      </p:sp>
      <p:sp>
        <p:nvSpPr>
          <p:cNvPr id="883715" name="Rectangle 1027"/>
          <p:cNvSpPr>
            <a:spLocks noGrp="1" noChangeArrowheads="1"/>
          </p:cNvSpPr>
          <p:nvPr>
            <p:ph type="body" idx="1"/>
          </p:nvPr>
        </p:nvSpPr>
        <p:spPr/>
        <p:txBody>
          <a:bodyPr/>
          <a:lstStyle/>
          <a:p>
            <a:r>
              <a:rPr lang="ja-JP" altLang="en-US"/>
              <a:t>内容を読む</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450501-A673-4B10-B4C6-3F4FF7716B09}" type="slidenum">
              <a:rPr lang="en-US" altLang="ja-JP"/>
              <a:pPr/>
              <a:t>28</a:t>
            </a:fld>
            <a:endParaRPr lang="en-US" altLang="ja-JP"/>
          </a:p>
        </p:txBody>
      </p:sp>
      <p:sp>
        <p:nvSpPr>
          <p:cNvPr id="885762" name="Rectangle 2"/>
          <p:cNvSpPr>
            <a:spLocks noChangeArrowheads="1" noTextEdit="1"/>
          </p:cNvSpPr>
          <p:nvPr>
            <p:ph type="sldImg"/>
          </p:nvPr>
        </p:nvSpPr>
        <p:spPr>
          <a:xfrm>
            <a:off x="915988" y="744538"/>
            <a:ext cx="4972050" cy="3729037"/>
          </a:xfrm>
          <a:ln/>
        </p:spPr>
      </p:sp>
      <p:sp>
        <p:nvSpPr>
          <p:cNvPr id="885763" name="Rectangle 3"/>
          <p:cNvSpPr>
            <a:spLocks noGrp="1" noChangeArrowheads="1"/>
          </p:cNvSpPr>
          <p:nvPr>
            <p:ph type="body" idx="1"/>
          </p:nvPr>
        </p:nvSpPr>
        <p:spPr/>
        <p:txBody>
          <a:bodyPr/>
          <a:lstStyle/>
          <a:p>
            <a:r>
              <a:rPr lang="ja-JP" altLang="en-US">
                <a:latin typeface="ＭＳ Ｐ明朝" pitchFamily="18" charset="-128"/>
              </a:rPr>
              <a:t>・そして</a:t>
            </a:r>
            <a:r>
              <a:rPr lang="en-US" altLang="ja-JP">
                <a:latin typeface="ＭＳ Ｐ明朝" pitchFamily="18" charset="-128"/>
              </a:rPr>
              <a:t>QC</a:t>
            </a:r>
            <a:r>
              <a:rPr lang="ja-JP" altLang="en-US">
                <a:latin typeface="ＭＳ Ｐ明朝" pitchFamily="18" charset="-128"/>
              </a:rPr>
              <a:t>サークル活動の位置付けですが</a:t>
            </a:r>
          </a:p>
          <a:p>
            <a:r>
              <a:rPr lang="ja-JP" altLang="en-US">
                <a:latin typeface="ＭＳ Ｐ明朝" pitchFamily="18" charset="-128"/>
              </a:rPr>
              <a:t>　職場には品質向上活動の他　多くの仕事がありますが</a:t>
            </a:r>
          </a:p>
          <a:p>
            <a:r>
              <a:rPr lang="ja-JP" altLang="en-US">
                <a:latin typeface="ＭＳ Ｐ明朝" pitchFamily="18" charset="-128"/>
              </a:rPr>
              <a:t>　これらの受け手が</a:t>
            </a:r>
            <a:r>
              <a:rPr lang="en-US" altLang="ja-JP">
                <a:latin typeface="ＭＳ Ｐ明朝" pitchFamily="18" charset="-128"/>
              </a:rPr>
              <a:t>QC</a:t>
            </a:r>
            <a:r>
              <a:rPr lang="ja-JP" altLang="en-US">
                <a:latin typeface="ＭＳ Ｐ明朝" pitchFamily="18" charset="-128"/>
              </a:rPr>
              <a:t>サークルであって、 </a:t>
            </a:r>
            <a:r>
              <a:rPr lang="en-US" altLang="ja-JP">
                <a:latin typeface="ＭＳ Ｐ明朝" pitchFamily="18" charset="-128"/>
              </a:rPr>
              <a:t>QC</a:t>
            </a:r>
            <a:r>
              <a:rPr lang="ja-JP" altLang="en-US">
                <a:latin typeface="ＭＳ Ｐ明朝" pitchFamily="18" charset="-128"/>
              </a:rPr>
              <a:t>サークル</a:t>
            </a:r>
            <a:r>
              <a:rPr lang="en-US" altLang="ja-JP">
                <a:latin typeface="ＭＳ Ｐ明朝" pitchFamily="18" charset="-128"/>
              </a:rPr>
              <a:t>『</a:t>
            </a:r>
            <a:r>
              <a:rPr lang="ja-JP" altLang="en-US">
                <a:latin typeface="ＭＳ Ｐ明朝" pitchFamily="18" charset="-128"/>
              </a:rPr>
              <a:t>で</a:t>
            </a:r>
            <a:r>
              <a:rPr lang="en-US" altLang="ja-JP">
                <a:latin typeface="ＭＳ Ｐ明朝" pitchFamily="18" charset="-128"/>
              </a:rPr>
              <a:t>』</a:t>
            </a:r>
            <a:r>
              <a:rPr lang="ja-JP" altLang="en-US">
                <a:latin typeface="ＭＳ Ｐ明朝" pitchFamily="18" charset="-128"/>
              </a:rPr>
              <a:t>これらを</a:t>
            </a:r>
          </a:p>
          <a:p>
            <a:r>
              <a:rPr lang="ja-JP" altLang="en-US">
                <a:latin typeface="ＭＳ Ｐ明朝" pitchFamily="18" charset="-128"/>
              </a:rPr>
              <a:t>　やるといった考え方が必要です。</a:t>
            </a:r>
          </a:p>
          <a:p>
            <a:r>
              <a:rPr lang="ja-JP" altLang="en-US">
                <a:latin typeface="ＭＳ Ｐ明朝" pitchFamily="18" charset="-128"/>
              </a:rPr>
              <a:t>　</a:t>
            </a:r>
          </a:p>
          <a:p>
            <a:r>
              <a:rPr lang="ja-JP" altLang="en-US">
                <a:latin typeface="ＭＳ Ｐ明朝" pitchFamily="18" charset="-128"/>
              </a:rPr>
              <a:t>・ </a:t>
            </a:r>
            <a:r>
              <a:rPr lang="en-US" altLang="ja-JP">
                <a:latin typeface="ＭＳ Ｐ明朝" pitchFamily="18" charset="-128"/>
              </a:rPr>
              <a:t>QC</a:t>
            </a:r>
            <a:r>
              <a:rPr lang="ja-JP" altLang="en-US">
                <a:latin typeface="ＭＳ Ｐ明朝" pitchFamily="18" charset="-128"/>
              </a:rPr>
              <a:t>サークル活動</a:t>
            </a:r>
            <a:r>
              <a:rPr lang="en-US" altLang="ja-JP">
                <a:latin typeface="ＭＳ Ｐ明朝" pitchFamily="18" charset="-128"/>
              </a:rPr>
              <a:t>『</a:t>
            </a:r>
            <a:r>
              <a:rPr lang="ja-JP" altLang="en-US">
                <a:latin typeface="ＭＳ Ｐ明朝" pitchFamily="18" charset="-128"/>
              </a:rPr>
              <a:t>を</a:t>
            </a:r>
            <a:r>
              <a:rPr lang="en-US" altLang="ja-JP">
                <a:latin typeface="ＭＳ Ｐ明朝" pitchFamily="18" charset="-128"/>
              </a:rPr>
              <a:t>』</a:t>
            </a:r>
            <a:r>
              <a:rPr lang="ja-JP" altLang="en-US">
                <a:latin typeface="ＭＳ Ｐ明朝" pitchFamily="18" charset="-128"/>
              </a:rPr>
              <a:t>やると言うとらえ方では（その他の活動の横を差す）</a:t>
            </a:r>
          </a:p>
          <a:p>
            <a:r>
              <a:rPr lang="ja-JP" altLang="en-US">
                <a:latin typeface="ＭＳ Ｐ明朝" pitchFamily="18" charset="-128"/>
              </a:rPr>
              <a:t>　余分な仕事が増えたと言う間違った考えにおちいります。</a:t>
            </a:r>
          </a:p>
          <a:p>
            <a:r>
              <a:rPr lang="ja-JP" altLang="en-US">
                <a:latin typeface="ＭＳ Ｐ明朝" pitchFamily="18" charset="-128"/>
              </a:rPr>
              <a:t>　</a:t>
            </a:r>
          </a:p>
          <a:p>
            <a:r>
              <a:rPr lang="ja-JP" altLang="en-US">
                <a:latin typeface="ＭＳ Ｐ明朝" pitchFamily="18" charset="-128"/>
              </a:rPr>
              <a:t>・決して　仕事とは別に</a:t>
            </a:r>
            <a:r>
              <a:rPr lang="en-US" altLang="ja-JP">
                <a:latin typeface="ＭＳ Ｐ明朝" pitchFamily="18" charset="-128"/>
              </a:rPr>
              <a:t>QC</a:t>
            </a:r>
            <a:r>
              <a:rPr lang="ja-JP" altLang="en-US">
                <a:latin typeface="ＭＳ Ｐ明朝" pitchFamily="18" charset="-128"/>
              </a:rPr>
              <a:t>サークル活動が存在するものではなく</a:t>
            </a:r>
          </a:p>
          <a:p>
            <a:r>
              <a:rPr lang="ja-JP" altLang="en-US">
                <a:latin typeface="ＭＳ Ｐ明朝" pitchFamily="18" charset="-128"/>
              </a:rPr>
              <a:t>　仕事に結び付いた活動でなければなりません。</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B7F66-F911-4044-92C8-236BF1B86D59}" type="slidenum">
              <a:rPr lang="en-US" altLang="ja-JP"/>
              <a:pPr/>
              <a:t>29</a:t>
            </a:fld>
            <a:endParaRPr lang="en-US" altLang="ja-JP"/>
          </a:p>
        </p:txBody>
      </p:sp>
      <p:sp>
        <p:nvSpPr>
          <p:cNvPr id="887810" name="Rectangle 2"/>
          <p:cNvSpPr>
            <a:spLocks noChangeArrowheads="1" noTextEdit="1"/>
          </p:cNvSpPr>
          <p:nvPr>
            <p:ph type="sldImg"/>
          </p:nvPr>
        </p:nvSpPr>
        <p:spPr>
          <a:xfrm>
            <a:off x="915988" y="744538"/>
            <a:ext cx="4972050" cy="3729037"/>
          </a:xfrm>
          <a:ln/>
        </p:spPr>
      </p:sp>
      <p:sp>
        <p:nvSpPr>
          <p:cNvPr id="887811" name="Rectangle 3"/>
          <p:cNvSpPr>
            <a:spLocks noGrp="1" noChangeArrowheads="1"/>
          </p:cNvSpPr>
          <p:nvPr>
            <p:ph type="body" idx="1"/>
          </p:nvPr>
        </p:nvSpPr>
        <p:spPr/>
        <p:txBody>
          <a:bodyPr/>
          <a:lstStyle/>
          <a:p>
            <a:r>
              <a:rPr lang="ja-JP" altLang="en-US"/>
              <a:t>・続いて　</a:t>
            </a:r>
            <a:r>
              <a:rPr lang="en-US" altLang="ja-JP"/>
              <a:t>QC</a:t>
            </a:r>
            <a:r>
              <a:rPr lang="ja-JP" altLang="en-US"/>
              <a:t>サークルにおける具体的な活動内容ですが</a:t>
            </a:r>
          </a:p>
          <a:p>
            <a:r>
              <a:rPr lang="ja-JP" altLang="en-US"/>
              <a:t>　一般的には次のような活動を継続して進めていきます。</a:t>
            </a:r>
          </a:p>
          <a:p>
            <a:r>
              <a:rPr lang="ja-JP" altLang="en-US"/>
              <a:t>・一つ目は　</a:t>
            </a:r>
            <a:r>
              <a:rPr lang="en-US" altLang="ja-JP"/>
              <a:t>QC</a:t>
            </a:r>
            <a:r>
              <a:rPr lang="ja-JP" altLang="en-US"/>
              <a:t>サークルで勉強する　です。</a:t>
            </a:r>
          </a:p>
          <a:p>
            <a:r>
              <a:rPr lang="ja-JP" altLang="en-US"/>
              <a:t>　</a:t>
            </a:r>
            <a:r>
              <a:rPr lang="en-US" altLang="ja-JP"/>
              <a:t>QC</a:t>
            </a:r>
            <a:r>
              <a:rPr lang="ja-JP" altLang="en-US"/>
              <a:t>サークルの生い立ちの所で説明しました通り、 </a:t>
            </a:r>
            <a:r>
              <a:rPr lang="en-US" altLang="ja-JP"/>
              <a:t>QC</a:t>
            </a:r>
            <a:r>
              <a:rPr lang="ja-JP" altLang="en-US"/>
              <a:t>サークル活動は</a:t>
            </a:r>
          </a:p>
          <a:p>
            <a:r>
              <a:rPr lang="ja-JP" altLang="en-US"/>
              <a:t>　勉強を重視した活動です。</a:t>
            </a:r>
          </a:p>
          <a:p>
            <a:r>
              <a:rPr lang="ja-JP" altLang="en-US"/>
              <a:t>　品質管理に関する参考図書等を用いて</a:t>
            </a:r>
          </a:p>
          <a:p>
            <a:r>
              <a:rPr lang="ja-JP" altLang="en-US"/>
              <a:t>　　　①･････（そのまま読む）</a:t>
            </a:r>
          </a:p>
          <a:p>
            <a:r>
              <a:rPr lang="ja-JP" altLang="en-US"/>
              <a:t>　　　②･････（そのまま読む）</a:t>
            </a:r>
          </a:p>
          <a:p>
            <a:r>
              <a:rPr lang="ja-JP" altLang="en-US"/>
              <a:t>　　　③･････（そのまま読む） 　をされると良いと思います。</a:t>
            </a:r>
          </a:p>
          <a:p>
            <a:r>
              <a:rPr lang="ja-JP" altLang="en-US"/>
              <a:t>・二つ目は職場の管理の実施です。</a:t>
            </a:r>
          </a:p>
          <a:p>
            <a:r>
              <a:rPr lang="ja-JP" altLang="en-US"/>
              <a:t>　それには　 ①職場のルールをつくる</a:t>
            </a:r>
          </a:p>
          <a:p>
            <a:r>
              <a:rPr lang="ja-JP" altLang="en-US"/>
              <a:t>　　　　　　 ②標準を守る</a:t>
            </a:r>
          </a:p>
          <a:p>
            <a:r>
              <a:rPr lang="ja-JP" altLang="en-US"/>
              <a:t>　　　　　　 ③職場環境を改善する 　等がありますが</a:t>
            </a:r>
          </a:p>
          <a:p>
            <a:r>
              <a:rPr lang="ja-JP" altLang="en-US"/>
              <a:t>　現場を一番よく知っている</a:t>
            </a:r>
            <a:r>
              <a:rPr lang="en-US" altLang="ja-JP"/>
              <a:t>QC</a:t>
            </a:r>
            <a:r>
              <a:rPr lang="ja-JP" altLang="en-US"/>
              <a:t>サークルの皆さんが、職場の実態に合</a:t>
            </a:r>
          </a:p>
          <a:p>
            <a:r>
              <a:rPr lang="ja-JP" altLang="en-US"/>
              <a:t>　わせたルールづくりや、そのルールを守る方法などを検討していくと、</a:t>
            </a:r>
          </a:p>
          <a:p>
            <a:r>
              <a:rPr lang="ja-JP" altLang="en-US"/>
              <a:t>　明るい職場を作り上げるのに効果があるのではないでしょうか。</a:t>
            </a:r>
          </a:p>
          <a:p>
            <a:r>
              <a:rPr lang="ja-JP" altLang="en-US"/>
              <a:t>・三つ目に職場の問題解決です。</a:t>
            </a:r>
          </a:p>
          <a:p>
            <a:r>
              <a:rPr lang="ja-JP" altLang="en-US"/>
              <a:t>　私達の職場を取り巻く環境は激しく変化しており、色々な問題が次々と</a:t>
            </a:r>
          </a:p>
          <a:p>
            <a:r>
              <a:rPr lang="ja-JP" altLang="en-US"/>
              <a:t>　発生します。それらの問題を</a:t>
            </a:r>
            <a:r>
              <a:rPr lang="en-US" altLang="ja-JP"/>
              <a:t>QC</a:t>
            </a:r>
            <a:r>
              <a:rPr lang="ja-JP" altLang="en-US"/>
              <a:t>サークル活動として積極的に取組み、</a:t>
            </a:r>
          </a:p>
          <a:p>
            <a:r>
              <a:rPr lang="ja-JP" altLang="en-US"/>
              <a:t>　解決することによって、</a:t>
            </a:r>
            <a:r>
              <a:rPr lang="en-US" altLang="ja-JP"/>
              <a:t>QC</a:t>
            </a:r>
            <a:r>
              <a:rPr lang="ja-JP" altLang="en-US"/>
              <a:t>サークルの基本理念の実現につながる訳です。</a:t>
            </a:r>
          </a:p>
          <a:p>
            <a:r>
              <a:rPr lang="ja-JP" altLang="en-US"/>
              <a:t>　　　</a:t>
            </a:r>
          </a:p>
          <a:p>
            <a:endParaRPr lang="ja-JP" altLang="en-US"/>
          </a:p>
          <a:p>
            <a:r>
              <a:rPr lang="ja-JP" altLang="en-US" b="1"/>
              <a:t>　　　</a:t>
            </a:r>
          </a:p>
          <a:p>
            <a:endParaRPr lang="en-US" altLang="ja-JP" b="1"/>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8882C-7AC3-4340-8B7C-933E7D8E3AEC}" type="slidenum">
              <a:rPr lang="en-US" altLang="ja-JP"/>
              <a:pPr/>
              <a:t>3</a:t>
            </a:fld>
            <a:endParaRPr lang="en-US" altLang="ja-JP"/>
          </a:p>
        </p:txBody>
      </p:sp>
      <p:sp>
        <p:nvSpPr>
          <p:cNvPr id="927746" name="Rectangle 1026"/>
          <p:cNvSpPr>
            <a:spLocks noChangeArrowheads="1" noTextEdit="1"/>
          </p:cNvSpPr>
          <p:nvPr>
            <p:ph type="sldImg"/>
          </p:nvPr>
        </p:nvSpPr>
        <p:spPr>
          <a:ln/>
        </p:spPr>
      </p:sp>
      <p:sp>
        <p:nvSpPr>
          <p:cNvPr id="927747" name="Rectangle 1027"/>
          <p:cNvSpPr>
            <a:spLocks noGrp="1" noChangeArrowheads="1"/>
          </p:cNvSpPr>
          <p:nvPr>
            <p:ph type="body" idx="1"/>
          </p:nvPr>
        </p:nvSpPr>
        <p:spPr/>
        <p:txBody>
          <a:bodyPr/>
          <a:lstStyle/>
          <a:p>
            <a:r>
              <a:rPr lang="ja-JP" altLang="en-US">
                <a:latin typeface="ＭＳ Ｐゴシック" pitchFamily="50" charset="-128"/>
                <a:ea typeface="ＭＳ Ｐゴシック" pitchFamily="50" charset="-128"/>
              </a:rPr>
              <a:t>１９５０年（昭和２５年）その当時の日本は戦後の復興期でまともな製品が出来ない状況で、大量生産で世界的に郡をぬいていたアメリカからＳＱＣと言う、統計的品質管理という手法が到来しました。アメリカ人のデミング博士により日本に広げていきましたこ。の手法はスタッフ向けのもので、どうも日本にはなじめないものでした。</a:t>
            </a:r>
          </a:p>
          <a:p>
            <a:endParaRPr lang="en-US" altLang="ja-JP"/>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9B9AA-D997-4912-95F8-A20C9871F7D6}" type="slidenum">
              <a:rPr lang="en-US" altLang="ja-JP"/>
              <a:pPr/>
              <a:t>30</a:t>
            </a:fld>
            <a:endParaRPr lang="en-US" altLang="ja-JP"/>
          </a:p>
        </p:txBody>
      </p:sp>
      <p:sp>
        <p:nvSpPr>
          <p:cNvPr id="889858" name="Rectangle 2"/>
          <p:cNvSpPr>
            <a:spLocks noChangeArrowheads="1" noTextEdit="1"/>
          </p:cNvSpPr>
          <p:nvPr>
            <p:ph type="sldImg"/>
          </p:nvPr>
        </p:nvSpPr>
        <p:spPr>
          <a:xfrm>
            <a:off x="915988" y="744538"/>
            <a:ext cx="4972050" cy="3729037"/>
          </a:xfrm>
          <a:ln/>
        </p:spPr>
      </p:sp>
      <p:sp>
        <p:nvSpPr>
          <p:cNvPr id="889859" name="Rectangle 3"/>
          <p:cNvSpPr>
            <a:spLocks noGrp="1" noChangeArrowheads="1"/>
          </p:cNvSpPr>
          <p:nvPr>
            <p:ph type="body" idx="1"/>
          </p:nvPr>
        </p:nvSpPr>
        <p:spPr/>
        <p:txBody>
          <a:bodyPr/>
          <a:lstStyle/>
          <a:p>
            <a:r>
              <a:rPr lang="ja-JP" altLang="en-US"/>
              <a:t>・これは</a:t>
            </a:r>
            <a:r>
              <a:rPr lang="en-US" altLang="ja-JP"/>
              <a:t>QC</a:t>
            </a:r>
            <a:r>
              <a:rPr lang="ja-JP" altLang="en-US"/>
              <a:t>サークル活動の進め方の基本を示したものです。</a:t>
            </a:r>
          </a:p>
          <a:p>
            <a:r>
              <a:rPr lang="ja-JP" altLang="en-US"/>
              <a:t>・最初にサークルの結成と登録です。サークルのメンバーは人数が多いと、集まりにくい、意見が出にくい</a:t>
            </a:r>
          </a:p>
          <a:p>
            <a:r>
              <a:rPr lang="ja-JP" altLang="en-US"/>
              <a:t>　などの問題が出てきますので、８～１０人位の編成が適当だと思います。又　サークル名などを登録し、会社内の活動として認めてもらいます。</a:t>
            </a:r>
          </a:p>
          <a:p>
            <a:r>
              <a:rPr lang="ja-JP" altLang="en-US"/>
              <a:t>・次に会合を開き、メンバーがお互いによく知り合うと共に、サークルの運営や職場の問題点について話し合い、更に先程説明したような事を</a:t>
            </a:r>
          </a:p>
          <a:p>
            <a:r>
              <a:rPr lang="ja-JP" altLang="en-US"/>
              <a:t>　勉強してチームワークを築いていきます。</a:t>
            </a:r>
          </a:p>
          <a:p>
            <a:r>
              <a:rPr lang="ja-JP" altLang="en-US"/>
              <a:t>・次のステップは</a:t>
            </a:r>
            <a:r>
              <a:rPr lang="en-US" altLang="ja-JP"/>
              <a:t>QC</a:t>
            </a:r>
            <a:r>
              <a:rPr lang="ja-JP" altLang="en-US"/>
              <a:t>サークル活動の中心となる、職場の問題点についてのテーマ解決活動です。</a:t>
            </a:r>
          </a:p>
          <a:p>
            <a:r>
              <a:rPr lang="ja-JP" altLang="en-US"/>
              <a:t>　取組むテーマを決め、活動計画を作成し、その計画に基づき活動し自分達の活動内容や成果を体験談としてまとめ、他のサークルにも</a:t>
            </a:r>
          </a:p>
          <a:p>
            <a:r>
              <a:rPr lang="ja-JP" altLang="en-US"/>
              <a:t>　分かりやすいように発表します。</a:t>
            </a:r>
          </a:p>
          <a:p>
            <a:r>
              <a:rPr lang="ja-JP" altLang="en-US"/>
              <a:t>・そしてテーマ解決の締めくくりとして、自分達の進めてきた活動を振り返り、自己評価します。</a:t>
            </a:r>
          </a:p>
          <a:p>
            <a:r>
              <a:rPr lang="ja-JP" altLang="en-US"/>
              <a:t>・そして、このような活動を継続的に繰り返すことによって、サークル及びﾒﾝﾊﾞｰ一人ひとりの管理改善能力が向上していく訳です。</a:t>
            </a:r>
          </a:p>
          <a:p>
            <a:r>
              <a:rPr lang="ja-JP" altLang="en-US"/>
              <a:t>推進者・支援者の方は活動をどう援助行くか計画性を持って行動して行きます。</a:t>
            </a:r>
          </a:p>
          <a:p>
            <a:r>
              <a:rPr lang="ja-JP" altLang="en-US"/>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F01EAA-71A2-4606-8ABC-CB7BF0DA46EB}" type="slidenum">
              <a:rPr lang="en-US" altLang="ja-JP"/>
              <a:pPr/>
              <a:t>31</a:t>
            </a:fld>
            <a:endParaRPr lang="en-US" altLang="ja-JP"/>
          </a:p>
        </p:txBody>
      </p:sp>
      <p:sp>
        <p:nvSpPr>
          <p:cNvPr id="934914" name="Rectangle 2"/>
          <p:cNvSpPr>
            <a:spLocks noChangeArrowheads="1" noTextEdit="1"/>
          </p:cNvSpPr>
          <p:nvPr>
            <p:ph type="sldImg"/>
          </p:nvPr>
        </p:nvSpPr>
        <p:spPr>
          <a:ln/>
        </p:spPr>
      </p:sp>
      <p:sp>
        <p:nvSpPr>
          <p:cNvPr id="934915" name="Rectangle 3"/>
          <p:cNvSpPr>
            <a:spLocks noGrp="1" noChangeArrowheads="1"/>
          </p:cNvSpPr>
          <p:nvPr>
            <p:ph type="body" idx="1"/>
          </p:nvPr>
        </p:nvSpPr>
        <p:spPr/>
        <p:txBody>
          <a:bodyPr/>
          <a:lstStyle/>
          <a:p>
            <a:r>
              <a:rPr lang="ja-JP" altLang="en-US"/>
              <a:t>ＱＣサークル活動をする事により何が得られるか考えて見ましょう</a:t>
            </a:r>
          </a:p>
          <a:p>
            <a:r>
              <a:rPr lang="ja-JP" altLang="en-US"/>
              <a:t>まずテーマを見つけＱＣ手法を使い改善することにより問題解決両区や問題を見つける能力が身につきます</a:t>
            </a:r>
          </a:p>
          <a:p>
            <a:r>
              <a:rPr lang="ja-JP" altLang="en-US"/>
              <a:t>皆で話し合いが多くなりコミニュケーションが向上し職場の輪が広がり、仕事や職場が楽しくなります</a:t>
            </a:r>
          </a:p>
          <a:p>
            <a:r>
              <a:rPr lang="ja-JP" altLang="en-US"/>
              <a:t>さらにテーマリーダーをする事によりリーダーシップが身につき、発表する事によりプレゼン能力がつきます。</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EA9BD9-E39E-4AA2-BD91-0AADF19BFED5}" type="slidenum">
              <a:rPr lang="en-US" altLang="ja-JP"/>
              <a:pPr/>
              <a:t>32</a:t>
            </a:fld>
            <a:endParaRPr lang="en-US" altLang="ja-JP"/>
          </a:p>
        </p:txBody>
      </p:sp>
      <p:sp>
        <p:nvSpPr>
          <p:cNvPr id="932866" name="Rectangle 2"/>
          <p:cNvSpPr>
            <a:spLocks noChangeArrowheads="1" noTextEdit="1"/>
          </p:cNvSpPr>
          <p:nvPr>
            <p:ph type="sldImg"/>
          </p:nvPr>
        </p:nvSpPr>
        <p:spPr>
          <a:ln/>
        </p:spPr>
      </p:sp>
      <p:sp>
        <p:nvSpPr>
          <p:cNvPr id="932867" name="Rectangle 3"/>
          <p:cNvSpPr>
            <a:spLocks noGrp="1" noChangeArrowheads="1"/>
          </p:cNvSpPr>
          <p:nvPr>
            <p:ph type="body" idx="1"/>
          </p:nvPr>
        </p:nvSpPr>
        <p:spPr/>
        <p:txBody>
          <a:bodyPr/>
          <a:lstStyle/>
          <a:p>
            <a:r>
              <a:rPr lang="ja-JP" altLang="en-US"/>
              <a:t>つぎに自分とってのうれしさを考えてみましょう！</a:t>
            </a:r>
          </a:p>
          <a:p>
            <a:r>
              <a:rPr lang="ja-JP" altLang="en-US"/>
              <a:t>自分が成長し仕事も楽になります</a:t>
            </a:r>
          </a:p>
          <a:p>
            <a:r>
              <a:rPr lang="ja-JP" altLang="en-US"/>
              <a:t>もう少し具体的に考えると</a:t>
            </a:r>
          </a:p>
          <a:p>
            <a:r>
              <a:rPr lang="ja-JP" altLang="en-US"/>
              <a:t>①～文章を読む</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B1D91-F5FA-4A9A-A8A4-5E60B88E5F2B}" type="slidenum">
              <a:rPr lang="en-US" altLang="ja-JP"/>
              <a:pPr/>
              <a:t>33</a:t>
            </a:fld>
            <a:endParaRPr lang="en-US" altLang="ja-JP"/>
          </a:p>
        </p:txBody>
      </p:sp>
      <p:sp>
        <p:nvSpPr>
          <p:cNvPr id="933890" name="Rectangle 2"/>
          <p:cNvSpPr>
            <a:spLocks noChangeArrowheads="1" noTextEdit="1"/>
          </p:cNvSpPr>
          <p:nvPr>
            <p:ph type="sldImg"/>
          </p:nvPr>
        </p:nvSpPr>
        <p:spPr>
          <a:ln/>
        </p:spPr>
      </p:sp>
      <p:sp>
        <p:nvSpPr>
          <p:cNvPr id="933891" name="Rectangle 3"/>
          <p:cNvSpPr>
            <a:spLocks noGrp="1" noChangeArrowheads="1"/>
          </p:cNvSpPr>
          <p:nvPr>
            <p:ph type="body" idx="1"/>
          </p:nvPr>
        </p:nvSpPr>
        <p:spPr/>
        <p:txBody>
          <a:bodyPr/>
          <a:lstStyle/>
          <a:p>
            <a:r>
              <a:rPr lang="ja-JP" altLang="en-US"/>
              <a:t>２番目として、明るい職場になります</a:t>
            </a:r>
          </a:p>
          <a:p>
            <a:r>
              <a:rPr lang="ja-JP" altLang="en-US"/>
              <a:t>具体的には①～読む</a:t>
            </a:r>
          </a:p>
          <a:p>
            <a:r>
              <a:rPr lang="en-US" altLang="ja-JP"/>
              <a:t>3</a:t>
            </a:r>
            <a:r>
              <a:rPr lang="ja-JP" altLang="en-US"/>
              <a:t>番目にチームワークの良い職場となり働きやすくなります</a:t>
            </a:r>
          </a:p>
          <a:p>
            <a:r>
              <a:rPr lang="ja-JP" altLang="en-US"/>
              <a:t>具体的には①～読む</a:t>
            </a:r>
          </a:p>
          <a:p>
            <a:r>
              <a:rPr lang="ja-JP" altLang="en-US"/>
              <a:t>このように自分にとってのうれしさはたくさんある訳です。</a:t>
            </a:r>
          </a:p>
          <a:p>
            <a:endParaRPr lang="en-US" altLang="ja-JP"/>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246946-6D43-4398-A9AC-B6DB6080CA11}" type="slidenum">
              <a:rPr lang="en-US" altLang="ja-JP"/>
              <a:pPr/>
              <a:t>34</a:t>
            </a:fld>
            <a:endParaRPr lang="en-US" altLang="ja-JP"/>
          </a:p>
        </p:txBody>
      </p:sp>
      <p:sp>
        <p:nvSpPr>
          <p:cNvPr id="905218" name="Rectangle 2"/>
          <p:cNvSpPr>
            <a:spLocks noChangeArrowheads="1" noTextEdit="1"/>
          </p:cNvSpPr>
          <p:nvPr>
            <p:ph type="sldImg"/>
          </p:nvPr>
        </p:nvSpPr>
        <p:spPr>
          <a:ln/>
        </p:spPr>
      </p:sp>
      <p:sp>
        <p:nvSpPr>
          <p:cNvPr id="905219" name="Rectangle 3"/>
          <p:cNvSpPr>
            <a:spLocks noGrp="1" noChangeArrowheads="1"/>
          </p:cNvSpPr>
          <p:nvPr>
            <p:ph type="body" idx="1"/>
          </p:nvPr>
        </p:nvSpPr>
        <p:spPr/>
        <p:txBody>
          <a:bodyPr/>
          <a:lstStyle/>
          <a:p>
            <a:r>
              <a:rPr lang="ja-JP" altLang="en-US"/>
              <a:t>今までを整理しますと、</a:t>
            </a:r>
            <a:r>
              <a:rPr lang="en-US" altLang="ja-JP"/>
              <a:t>QC</a:t>
            </a:r>
            <a:r>
              <a:rPr lang="ja-JP" altLang="en-US"/>
              <a:t>を勉強し実践する事により、科学的な仕事のやり方つまり</a:t>
            </a:r>
            <a:r>
              <a:rPr lang="en-US" altLang="ja-JP"/>
              <a:t>QC</a:t>
            </a:r>
            <a:r>
              <a:rPr lang="ja-JP" altLang="en-US"/>
              <a:t>的な仕事の進め方を理解します、これが、個人の成長、能力向上にも繋がります。また改善により仕事がしやすくなり管理が定着すれば、お客様満足の向上につながり、皆が自主性を持って行動できるようになれば職場も明るくなってきます、これが基本理念となっています。</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EE827E-379E-4570-93B5-C929A10E1082}" type="slidenum">
              <a:rPr lang="en-US" altLang="ja-JP"/>
              <a:pPr/>
              <a:t>35</a:t>
            </a:fld>
            <a:endParaRPr lang="en-US" altLang="ja-JP"/>
          </a:p>
        </p:txBody>
      </p:sp>
      <p:sp>
        <p:nvSpPr>
          <p:cNvPr id="920578" name="Rectangle 2"/>
          <p:cNvSpPr>
            <a:spLocks noChangeArrowheads="1" noTextEdit="1"/>
          </p:cNvSpPr>
          <p:nvPr>
            <p:ph type="sldImg"/>
          </p:nvPr>
        </p:nvSpPr>
        <p:spPr>
          <a:ln/>
        </p:spPr>
      </p:sp>
      <p:sp>
        <p:nvSpPr>
          <p:cNvPr id="920579" name="Rectangle 3"/>
          <p:cNvSpPr>
            <a:spLocks noGrp="1" noChangeArrowheads="1"/>
          </p:cNvSpPr>
          <p:nvPr>
            <p:ph type="body" idx="1"/>
          </p:nvPr>
        </p:nvSpPr>
        <p:spPr/>
        <p:txBody>
          <a:bodyPr/>
          <a:lstStyle/>
          <a:p>
            <a:r>
              <a:rPr lang="ja-JP" altLang="en-US"/>
              <a:t>１．誰か他の人が教育してくれるという考えは通用しません、仕事に関係する知識を高めたり、資格をとったりする、自分から勉強するという姿勢が必要です。</a:t>
            </a:r>
          </a:p>
          <a:p>
            <a:r>
              <a:rPr lang="ja-JP" altLang="en-US"/>
              <a:t>２．自主性を持って何事にも当たってください、決められた事、約束事、自分の役割を認識し前向きに取り組みましょう。</a:t>
            </a:r>
          </a:p>
          <a:p>
            <a:r>
              <a:rPr lang="ja-JP" altLang="en-US"/>
              <a:t>３．サークル全員で勉強しよう、品質管理に関する事、設備に関する事、皆で勉強し皆で知恵を出せば、難しい問題でも解決すると思います</a:t>
            </a:r>
          </a:p>
          <a:p>
            <a:r>
              <a:rPr lang="ja-JP" altLang="en-US"/>
              <a:t>　　</a:t>
            </a:r>
            <a:r>
              <a:rPr lang="en-US" altLang="ja-JP"/>
              <a:t>QC</a:t>
            </a:r>
            <a:r>
              <a:rPr lang="ja-JP" altLang="en-US"/>
              <a:t>サークル誌は良い教材です</a:t>
            </a:r>
          </a:p>
          <a:p>
            <a:r>
              <a:rPr lang="ja-JP" altLang="en-US"/>
              <a:t>４．</a:t>
            </a:r>
            <a:r>
              <a:rPr lang="en-US" altLang="ja-JP"/>
              <a:t>QC</a:t>
            </a:r>
            <a:r>
              <a:rPr lang="ja-JP" altLang="en-US"/>
              <a:t>手法を勉強し活用しよう、問題解決の進め方、</a:t>
            </a:r>
            <a:r>
              <a:rPr lang="en-US" altLang="ja-JP"/>
              <a:t>QC7</a:t>
            </a:r>
            <a:r>
              <a:rPr lang="ja-JP" altLang="en-US"/>
              <a:t>つ道具、新</a:t>
            </a:r>
            <a:r>
              <a:rPr lang="en-US" altLang="ja-JP"/>
              <a:t>7</a:t>
            </a:r>
            <a:r>
              <a:rPr lang="ja-JP" altLang="en-US"/>
              <a:t>つ道具を活用すれば、改善活動が円滑に進みます</a:t>
            </a:r>
          </a:p>
          <a:p>
            <a:r>
              <a:rPr lang="ja-JP" altLang="en-US"/>
              <a:t>手法は道具です、道具は使い方でその出来栄えは大きく変ってきます。</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32B5C-0A20-4140-82CE-A62DEABB6191}" type="slidenum">
              <a:rPr lang="en-US" altLang="ja-JP"/>
              <a:pPr/>
              <a:t>36</a:t>
            </a:fld>
            <a:endParaRPr lang="en-US" altLang="ja-JP"/>
          </a:p>
        </p:txBody>
      </p:sp>
      <p:sp>
        <p:nvSpPr>
          <p:cNvPr id="858114" name="Rectangle 1026"/>
          <p:cNvSpPr>
            <a:spLocks noChangeArrowheads="1" noTextEdit="1"/>
          </p:cNvSpPr>
          <p:nvPr>
            <p:ph type="sldImg"/>
          </p:nvPr>
        </p:nvSpPr>
        <p:spPr>
          <a:xfrm>
            <a:off x="919163" y="744538"/>
            <a:ext cx="4972050" cy="3729037"/>
          </a:xfrm>
          <a:ln/>
        </p:spPr>
      </p:sp>
      <p:sp>
        <p:nvSpPr>
          <p:cNvPr id="858115" name="Rectangle 1027"/>
          <p:cNvSpPr>
            <a:spLocks noGrp="1" noChangeArrowheads="1"/>
          </p:cNvSpPr>
          <p:nvPr>
            <p:ph type="body" idx="1"/>
          </p:nvPr>
        </p:nvSpPr>
        <p:spPr>
          <a:xfrm>
            <a:off x="906463" y="4721225"/>
            <a:ext cx="4992687" cy="4473575"/>
          </a:xfrm>
        </p:spPr>
        <p:txBody>
          <a:bodyPr lIns="91341" tIns="45670" rIns="91341" bIns="45670"/>
          <a:lstStyle/>
          <a:p>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CD2E4-9D9E-4038-8ABD-19EB64305699}" type="slidenum">
              <a:rPr lang="en-US" altLang="ja-JP"/>
              <a:pPr/>
              <a:t>4</a:t>
            </a:fld>
            <a:endParaRPr lang="en-US" altLang="ja-JP"/>
          </a:p>
        </p:txBody>
      </p:sp>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r>
              <a:rPr lang="ja-JP" altLang="en-US">
                <a:latin typeface="ＭＳ Ｐゴシック" pitchFamily="50" charset="-128"/>
                <a:ea typeface="ＭＳ Ｐゴシック" pitchFamily="50" charset="-128"/>
              </a:rPr>
              <a:t>そして高度成長期の１９６２年（昭和３７年）産業界の第</a:t>
            </a:r>
            <a:r>
              <a:rPr lang="en-US" altLang="ja-JP">
                <a:latin typeface="ＭＳ Ｐゴシック" pitchFamily="50" charset="-128"/>
                <a:ea typeface="ＭＳ Ｐゴシック" pitchFamily="50" charset="-128"/>
              </a:rPr>
              <a:t>1</a:t>
            </a:r>
            <a:r>
              <a:rPr lang="ja-JP" altLang="en-US">
                <a:latin typeface="ＭＳ Ｐゴシック" pitchFamily="50" charset="-128"/>
                <a:ea typeface="ＭＳ Ｐゴシック" pitchFamily="50" charset="-128"/>
              </a:rPr>
              <a:t>線職場の人たちの要請を受け現場における品質管理の普及を目的とした雑誌「現場と</a:t>
            </a:r>
            <a:r>
              <a:rPr lang="en-US" altLang="ja-JP">
                <a:latin typeface="ＭＳ Ｐゴシック" pitchFamily="50" charset="-128"/>
                <a:ea typeface="ＭＳ Ｐゴシック" pitchFamily="50" charset="-128"/>
              </a:rPr>
              <a:t>QC] </a:t>
            </a:r>
            <a:r>
              <a:rPr lang="ja-JP" altLang="en-US">
                <a:latin typeface="ＭＳ Ｐゴシック" pitchFamily="50" charset="-128"/>
                <a:ea typeface="ＭＳ Ｐゴシック" pitchFamily="50" charset="-128"/>
              </a:rPr>
              <a:t>が発刊されました、編集委員長であった東京大学の石川先生は、この本の発行にあたり、</a:t>
            </a:r>
            <a:r>
              <a:rPr lang="en-US" altLang="ja-JP">
                <a:latin typeface="ＭＳ Ｐゴシック" pitchFamily="50" charset="-128"/>
                <a:ea typeface="ＭＳ Ｐゴシック" pitchFamily="50" charset="-128"/>
              </a:rPr>
              <a:t>QC</a:t>
            </a:r>
            <a:r>
              <a:rPr lang="ja-JP" altLang="en-US">
                <a:latin typeface="ＭＳ Ｐゴシック" pitchFamily="50" charset="-128"/>
                <a:ea typeface="ＭＳ Ｐゴシック" pitchFamily="50" charset="-128"/>
              </a:rPr>
              <a:t>の勉強と同時にサークルを結成して</a:t>
            </a:r>
          </a:p>
          <a:p>
            <a:r>
              <a:rPr lang="ja-JP" altLang="en-US">
                <a:latin typeface="ＭＳ Ｐゴシック" pitchFamily="50" charset="-128"/>
                <a:ea typeface="ＭＳ Ｐゴシック" pitchFamily="50" charset="-128"/>
              </a:rPr>
              <a:t>現場の核になっていただくようメッセージを出しました。</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EC690F7-9B60-4775-A722-DD3E44F2903B}" type="slidenum">
              <a:rPr lang="en-US" altLang="ja-JP"/>
              <a:pPr/>
              <a:t>5</a:t>
            </a:fld>
            <a:endParaRPr lang="en-US" altLang="ja-JP"/>
          </a:p>
        </p:txBody>
      </p:sp>
      <p:sp>
        <p:nvSpPr>
          <p:cNvPr id="924674" name="Rectangle 2050"/>
          <p:cNvSpPr>
            <a:spLocks noGrp="1" noChangeArrowheads="1"/>
          </p:cNvSpPr>
          <p:nvPr>
            <p:ph type="body" idx="1"/>
          </p:nvPr>
        </p:nvSpPr>
        <p:spPr>
          <a:xfrm>
            <a:off x="906463" y="4721225"/>
            <a:ext cx="4992687" cy="4471988"/>
          </a:xfrm>
        </p:spPr>
        <p:txBody>
          <a:bodyPr/>
          <a:lstStyle/>
          <a:p>
            <a:r>
              <a:rPr lang="ja-JP" altLang="en-US">
                <a:ea typeface="ＭＳ Ｐゴシック" pitchFamily="50" charset="-128"/>
              </a:rPr>
              <a:t>この「現場とＱＣ」と言う季刊誌、大変わかりやすかったので日本全国のものづくりの第一線の人たちが、自分達の職場</a:t>
            </a:r>
          </a:p>
          <a:p>
            <a:r>
              <a:rPr lang="ja-JP" altLang="en-US">
                <a:ea typeface="ＭＳ Ｐゴシック" pitchFamily="50" charset="-128"/>
              </a:rPr>
              <a:t>単位で自主的に集りグループをつくり、お互いに勉強し合い、良い製品つくりに、さらに、その学んだ品質管理手法、例えば</a:t>
            </a:r>
          </a:p>
          <a:p>
            <a:r>
              <a:rPr lang="ja-JP" altLang="en-US">
                <a:ea typeface="ＭＳ Ｐゴシック" pitchFamily="50" charset="-128"/>
              </a:rPr>
              <a:t>層別やグラフなどを使って、職場の問題点を明確にして、自分達の職場の問題を話し合いをしながら解決する、「学ぶ仲間」</a:t>
            </a:r>
          </a:p>
          <a:p>
            <a:r>
              <a:rPr lang="ja-JP" altLang="en-US">
                <a:ea typeface="ＭＳ Ｐゴシック" pitchFamily="50" charset="-128"/>
              </a:rPr>
              <a:t>、「改善する仲間」が、どんどん生まれ、ここに</a:t>
            </a:r>
            <a:r>
              <a:rPr lang="en-US" altLang="ja-JP">
                <a:ea typeface="ＭＳ Ｐゴシック" pitchFamily="50" charset="-128"/>
              </a:rPr>
              <a:t>『</a:t>
            </a:r>
            <a:r>
              <a:rPr lang="ja-JP" altLang="en-US">
                <a:ea typeface="ＭＳ Ｐゴシック" pitchFamily="50" charset="-128"/>
              </a:rPr>
              <a:t>ＱＣサークルが誕生</a:t>
            </a:r>
            <a:r>
              <a:rPr lang="en-US" altLang="ja-JP">
                <a:ea typeface="ＭＳ Ｐゴシック" pitchFamily="50" charset="-128"/>
              </a:rPr>
              <a:t>』</a:t>
            </a:r>
            <a:r>
              <a:rPr lang="ja-JP" altLang="en-US">
                <a:ea typeface="ＭＳ Ｐゴシック" pitchFamily="50" charset="-128"/>
              </a:rPr>
              <a:t>したのです●</a:t>
            </a:r>
          </a:p>
          <a:p>
            <a:endParaRPr lang="ja-JP" altLang="en-US">
              <a:ea typeface="ＭＳ Ｐゴシック" pitchFamily="50" charset="-128"/>
            </a:endParaRPr>
          </a:p>
          <a:p>
            <a:endParaRPr lang="ja-JP" altLang="en-US">
              <a:ea typeface="ＭＳ Ｐゴシック" pitchFamily="50" charset="-128"/>
            </a:endParaRPr>
          </a:p>
          <a:p>
            <a:endParaRPr lang="en-US" altLang="ja-JP">
              <a:ea typeface="ＭＳ Ｐゴシック" pitchFamily="50"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61A7CA-00CA-4DAA-8E74-C057EC1B6F65}" type="slidenum">
              <a:rPr lang="en-US" altLang="ja-JP"/>
              <a:pPr/>
              <a:t>6</a:t>
            </a:fld>
            <a:endParaRPr lang="en-US" altLang="ja-JP"/>
          </a:p>
        </p:txBody>
      </p:sp>
      <p:sp>
        <p:nvSpPr>
          <p:cNvPr id="907266" name="Rectangle 1026"/>
          <p:cNvSpPr>
            <a:spLocks noChangeArrowheads="1" noTextEdit="1"/>
          </p:cNvSpPr>
          <p:nvPr>
            <p:ph type="sldImg"/>
          </p:nvPr>
        </p:nvSpPr>
        <p:spPr>
          <a:xfrm>
            <a:off x="915988" y="744538"/>
            <a:ext cx="4972050" cy="3729037"/>
          </a:xfrm>
          <a:ln/>
        </p:spPr>
      </p:sp>
      <p:sp>
        <p:nvSpPr>
          <p:cNvPr id="907267" name="Rectangle 1027"/>
          <p:cNvSpPr>
            <a:spLocks noGrp="1" noChangeArrowheads="1"/>
          </p:cNvSpPr>
          <p:nvPr>
            <p:ph type="body" idx="1"/>
          </p:nvPr>
        </p:nvSpPr>
        <p:spPr/>
        <p:txBody>
          <a:bodyPr/>
          <a:lstStyle/>
          <a:p>
            <a:r>
              <a:rPr lang="ja-JP" altLang="en-US">
                <a:latin typeface="ＭＳ Ｐ明朝" pitchFamily="18" charset="-128"/>
              </a:rPr>
              <a:t>　</a:t>
            </a:r>
          </a:p>
          <a:p>
            <a:r>
              <a:rPr lang="ja-JP" altLang="en-US">
                <a:latin typeface="ＭＳ Ｐ明朝" pitchFamily="18" charset="-128"/>
              </a:rPr>
              <a:t>　</a:t>
            </a:r>
          </a:p>
          <a:p>
            <a:r>
              <a:rPr lang="ja-JP" altLang="en-US">
                <a:latin typeface="ＭＳ Ｐ明朝" pitchFamily="18" charset="-128"/>
              </a:rPr>
              <a:t>・ＱＣサークルは以下このように発展しておりまして、</a:t>
            </a:r>
            <a:r>
              <a:rPr lang="en-US" altLang="ja-JP">
                <a:latin typeface="ＭＳ Ｐ明朝" pitchFamily="18" charset="-128"/>
              </a:rPr>
              <a:t>1962</a:t>
            </a:r>
            <a:r>
              <a:rPr lang="ja-JP" altLang="en-US">
                <a:latin typeface="ＭＳ Ｐ明朝" pitchFamily="18" charset="-128"/>
              </a:rPr>
              <a:t>年に</a:t>
            </a:r>
            <a:r>
              <a:rPr lang="en-US" altLang="ja-JP">
                <a:latin typeface="ＭＳ Ｐ明朝" pitchFamily="18" charset="-128"/>
              </a:rPr>
              <a:t>QC</a:t>
            </a:r>
            <a:r>
              <a:rPr lang="ja-JP" altLang="en-US">
                <a:latin typeface="ＭＳ Ｐ明朝" pitchFamily="18" charset="-128"/>
              </a:rPr>
              <a:t>サークル誌の前身の現場と</a:t>
            </a:r>
            <a:r>
              <a:rPr lang="en-US" altLang="ja-JP">
                <a:latin typeface="ＭＳ Ｐ明朝" pitchFamily="18" charset="-128"/>
              </a:rPr>
              <a:t>QC</a:t>
            </a:r>
            <a:r>
              <a:rPr lang="ja-JP" altLang="en-US">
                <a:latin typeface="ＭＳ Ｐ明朝" pitchFamily="18" charset="-128"/>
              </a:rPr>
              <a:t>誌が創刊された翌年の</a:t>
            </a:r>
          </a:p>
          <a:p>
            <a:r>
              <a:rPr lang="en-US" altLang="ja-JP">
                <a:latin typeface="ＭＳ Ｐ明朝" pitchFamily="18" charset="-128"/>
              </a:rPr>
              <a:t>1963</a:t>
            </a:r>
            <a:r>
              <a:rPr lang="ja-JP" altLang="en-US">
                <a:latin typeface="ＭＳ Ｐ明朝" pitchFamily="18" charset="-128"/>
              </a:rPr>
              <a:t>年には第</a:t>
            </a:r>
            <a:r>
              <a:rPr lang="en-US" altLang="ja-JP">
                <a:latin typeface="ＭＳ Ｐ明朝" pitchFamily="18" charset="-128"/>
              </a:rPr>
              <a:t>1</a:t>
            </a:r>
            <a:r>
              <a:rPr lang="ja-JP" altLang="en-US">
                <a:latin typeface="ＭＳ Ｐ明朝" pitchFamily="18" charset="-128"/>
              </a:rPr>
              <a:t>回の</a:t>
            </a:r>
            <a:r>
              <a:rPr lang="en-US" altLang="ja-JP">
                <a:latin typeface="ＭＳ Ｐ明朝" pitchFamily="18" charset="-128"/>
              </a:rPr>
              <a:t>QC</a:t>
            </a:r>
            <a:r>
              <a:rPr lang="ja-JP" altLang="en-US">
                <a:latin typeface="ＭＳ Ｐ明朝" pitchFamily="18" charset="-128"/>
              </a:rPr>
              <a:t>サークル大会が仙台で開催されこのときは体験談発表１９件、参加者は</a:t>
            </a:r>
            <a:r>
              <a:rPr lang="en-US" altLang="ja-JP">
                <a:latin typeface="ＭＳ Ｐ明朝" pitchFamily="18" charset="-128"/>
              </a:rPr>
              <a:t>149</a:t>
            </a:r>
            <a:r>
              <a:rPr lang="ja-JP" altLang="en-US">
                <a:latin typeface="ＭＳ Ｐ明朝" pitchFamily="18" charset="-128"/>
              </a:rPr>
              <a:t>名でした、</a:t>
            </a:r>
          </a:p>
          <a:p>
            <a:r>
              <a:rPr lang="en-US" altLang="ja-JP">
                <a:latin typeface="ＭＳ Ｐ明朝" pitchFamily="18" charset="-128"/>
              </a:rPr>
              <a:t>1970</a:t>
            </a:r>
            <a:r>
              <a:rPr lang="ja-JP" altLang="en-US">
                <a:latin typeface="ＭＳ Ｐ明朝" pitchFamily="18" charset="-128"/>
              </a:rPr>
              <a:t>年にはバイブルとも言えるＱＣサークル綱領（現在の</a:t>
            </a:r>
            <a:r>
              <a:rPr lang="en-US" altLang="ja-JP">
                <a:latin typeface="ＭＳ Ｐ明朝" pitchFamily="18" charset="-128"/>
              </a:rPr>
              <a:t>QC</a:t>
            </a:r>
            <a:r>
              <a:rPr lang="ja-JP" altLang="en-US">
                <a:latin typeface="ＭＳ Ｐ明朝" pitchFamily="18" charset="-128"/>
              </a:rPr>
              <a:t>サークルの基本）が発刊され、翌</a:t>
            </a:r>
            <a:r>
              <a:rPr lang="en-US" altLang="ja-JP">
                <a:latin typeface="ＭＳ Ｐ明朝" pitchFamily="18" charset="-128"/>
              </a:rPr>
              <a:t>1971</a:t>
            </a:r>
            <a:r>
              <a:rPr lang="ja-JP" altLang="en-US">
                <a:latin typeface="ＭＳ Ｐ明朝" pitchFamily="18" charset="-128"/>
              </a:rPr>
              <a:t>年に「ＱＣサークル活動運営の基本」が発刊されております。</a:t>
            </a:r>
          </a:p>
          <a:p>
            <a:r>
              <a:rPr lang="ja-JP" altLang="en-US">
                <a:latin typeface="ＭＳ Ｐ明朝" pitchFamily="18" charset="-128"/>
              </a:rPr>
              <a:t>　</a:t>
            </a:r>
          </a:p>
          <a:p>
            <a:r>
              <a:rPr lang="ja-JP" altLang="en-US" b="1">
                <a:latin typeface="ＭＳ Ｐゴシック" pitchFamily="50" charset="-128"/>
                <a:ea typeface="ＭＳ Ｐゴシック" pitchFamily="50" charset="-128"/>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564CCB-5CE5-4AF7-A7E8-61EA0B9D081A}" type="slidenum">
              <a:rPr lang="en-US" altLang="ja-JP"/>
              <a:pPr/>
              <a:t>7</a:t>
            </a:fld>
            <a:endParaRPr lang="en-US" altLang="ja-JP"/>
          </a:p>
        </p:txBody>
      </p:sp>
      <p:sp>
        <p:nvSpPr>
          <p:cNvPr id="913410" name="Rectangle 2"/>
          <p:cNvSpPr>
            <a:spLocks noChangeArrowheads="1" noTextEdit="1"/>
          </p:cNvSpPr>
          <p:nvPr>
            <p:ph type="sldImg"/>
          </p:nvPr>
        </p:nvSpPr>
        <p:spPr>
          <a:xfrm>
            <a:off x="915988" y="744538"/>
            <a:ext cx="4972050" cy="3729037"/>
          </a:xfrm>
          <a:ln/>
        </p:spPr>
      </p:sp>
      <p:sp>
        <p:nvSpPr>
          <p:cNvPr id="913411" name="Rectangle 3"/>
          <p:cNvSpPr>
            <a:spLocks noGrp="1" noChangeArrowheads="1"/>
          </p:cNvSpPr>
          <p:nvPr>
            <p:ph type="body" idx="1"/>
          </p:nvPr>
        </p:nvSpPr>
        <p:spPr/>
        <p:txBody>
          <a:bodyPr lIns="92221" tIns="46111" rIns="92221" bIns="46111"/>
          <a:lstStyle/>
          <a:p>
            <a:r>
              <a:rPr lang="ja-JP" altLang="en-US">
                <a:ea typeface="ＭＳ Ｐゴシック" pitchFamily="50" charset="-128"/>
              </a:rPr>
              <a:t>・</a:t>
            </a:r>
            <a:r>
              <a:rPr lang="en-US" altLang="ja-JP">
                <a:latin typeface="ＭＳ Ｐ明朝" pitchFamily="18" charset="-128"/>
              </a:rPr>
              <a:t>1962</a:t>
            </a:r>
            <a:r>
              <a:rPr lang="ja-JP" altLang="en-US">
                <a:latin typeface="ＭＳ Ｐ明朝" pitchFamily="18" charset="-128"/>
              </a:rPr>
              <a:t>年に誕生した</a:t>
            </a:r>
            <a:r>
              <a:rPr lang="en-US" altLang="ja-JP">
                <a:latin typeface="ＭＳ Ｐ明朝" pitchFamily="18" charset="-128"/>
              </a:rPr>
              <a:t>QC</a:t>
            </a:r>
            <a:r>
              <a:rPr lang="ja-JP" altLang="en-US">
                <a:latin typeface="ＭＳ Ｐ明朝" pitchFamily="18" charset="-128"/>
              </a:rPr>
              <a:t>サークルは、現在　国内では</a:t>
            </a:r>
            <a:r>
              <a:rPr lang="en-US" altLang="ja-JP">
                <a:latin typeface="ＭＳ Ｐ明朝" pitchFamily="18" charset="-128"/>
              </a:rPr>
              <a:t>42</a:t>
            </a:r>
            <a:r>
              <a:rPr lang="ja-JP" altLang="en-US">
                <a:latin typeface="ＭＳ Ｐ明朝" pitchFamily="18" charset="-128"/>
              </a:rPr>
              <a:t>万のサークル数で、約</a:t>
            </a:r>
            <a:r>
              <a:rPr lang="en-US" altLang="ja-JP">
                <a:latin typeface="ＭＳ Ｐ明朝" pitchFamily="18" charset="-128"/>
              </a:rPr>
              <a:t>300</a:t>
            </a:r>
            <a:r>
              <a:rPr lang="ja-JP" altLang="en-US">
                <a:latin typeface="ＭＳ Ｐ明朝" pitchFamily="18" charset="-128"/>
              </a:rPr>
              <a:t>万人の仲間が活動しており、</a:t>
            </a:r>
          </a:p>
          <a:p>
            <a:r>
              <a:rPr lang="ja-JP" altLang="en-US">
                <a:latin typeface="ＭＳ Ｐ明朝" pitchFamily="18" charset="-128"/>
              </a:rPr>
              <a:t>　中でも東海支部（愛知、岐阜、静岡、三重の４県）は、関東支部に次ぐ多さで８万サークルが登録されております。</a:t>
            </a:r>
          </a:p>
          <a:p>
            <a:r>
              <a:rPr lang="ja-JP" altLang="en-US">
                <a:latin typeface="ＭＳ Ｐ明朝" pitchFamily="18" charset="-128"/>
              </a:rPr>
              <a:t>実態をより正確に把握するため、一昨年より電子登録に変更になり、登録を呼びかけていますが</a:t>
            </a:r>
          </a:p>
          <a:p>
            <a:r>
              <a:rPr lang="ja-JP" altLang="en-US">
                <a:latin typeface="ＭＳ Ｐ明朝" pitchFamily="18" charset="-128"/>
              </a:rPr>
              <a:t>なかなか進んでいない状況です、ご協力をお願いします。</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2884E2-EDC7-4806-82DF-EF1E22E25771}" type="slidenum">
              <a:rPr lang="en-US" altLang="ja-JP"/>
              <a:pPr/>
              <a:t>8</a:t>
            </a:fld>
            <a:endParaRPr lang="en-US" altLang="ja-JP"/>
          </a:p>
        </p:txBody>
      </p:sp>
      <p:sp>
        <p:nvSpPr>
          <p:cNvPr id="915458" name="Rectangle 2"/>
          <p:cNvSpPr>
            <a:spLocks noChangeArrowheads="1" noTextEdit="1"/>
          </p:cNvSpPr>
          <p:nvPr>
            <p:ph type="sldImg"/>
          </p:nvPr>
        </p:nvSpPr>
        <p:spPr>
          <a:xfrm>
            <a:off x="915988" y="744538"/>
            <a:ext cx="4972050" cy="3729037"/>
          </a:xfrm>
          <a:ln/>
        </p:spPr>
      </p:sp>
      <p:sp>
        <p:nvSpPr>
          <p:cNvPr id="915459" name="Rectangle 3"/>
          <p:cNvSpPr>
            <a:spLocks noGrp="1" noChangeArrowheads="1"/>
          </p:cNvSpPr>
          <p:nvPr>
            <p:ph type="body" idx="1"/>
          </p:nvPr>
        </p:nvSpPr>
        <p:spPr/>
        <p:txBody>
          <a:bodyPr lIns="91120" tIns="45559" rIns="91120" bIns="45559"/>
          <a:lstStyle/>
          <a:p>
            <a:r>
              <a:rPr lang="ja-JP" altLang="en-US">
                <a:latin typeface="ＭＳ Ｐ明朝" pitchFamily="18" charset="-128"/>
              </a:rPr>
              <a:t>・又、日本で生まれた</a:t>
            </a:r>
            <a:r>
              <a:rPr lang="en-US" altLang="ja-JP">
                <a:latin typeface="ＭＳ Ｐ明朝" pitchFamily="18" charset="-128"/>
              </a:rPr>
              <a:t>QC</a:t>
            </a:r>
            <a:r>
              <a:rPr lang="ja-JP" altLang="en-US">
                <a:latin typeface="ＭＳ Ｐ明朝" pitchFamily="18" charset="-128"/>
              </a:rPr>
              <a:t>サークル活動ですが、アメリカ、アジア、　ヨーロッパ、アフリカの各国にも普及し、今や全世界の約</a:t>
            </a:r>
            <a:r>
              <a:rPr lang="en-US" altLang="ja-JP">
                <a:latin typeface="ＭＳ Ｐ明朝" pitchFamily="18" charset="-128"/>
              </a:rPr>
              <a:t>80</a:t>
            </a:r>
            <a:r>
              <a:rPr lang="ja-JP" altLang="en-US">
                <a:latin typeface="ＭＳ Ｐ明朝" pitchFamily="18" charset="-128"/>
              </a:rPr>
              <a:t>ヶ国で</a:t>
            </a:r>
            <a:r>
              <a:rPr lang="en-US" altLang="ja-JP">
                <a:latin typeface="ＭＳ Ｐ明朝" pitchFamily="18" charset="-128"/>
              </a:rPr>
              <a:t>QC</a:t>
            </a:r>
            <a:r>
              <a:rPr lang="ja-JP" altLang="en-US">
                <a:latin typeface="ＭＳ Ｐ明朝" pitchFamily="18" charset="-128"/>
              </a:rPr>
              <a:t>サークル活動が行われており世界大会も毎年開催されています。</a:t>
            </a:r>
          </a:p>
          <a:p>
            <a:r>
              <a:rPr lang="en-US" altLang="ja-JP">
                <a:latin typeface="ＭＳ Ｐ明朝" pitchFamily="18" charset="-128"/>
              </a:rPr>
              <a:t>2003</a:t>
            </a:r>
            <a:r>
              <a:rPr lang="ja-JP" altLang="en-US">
                <a:latin typeface="ＭＳ Ｐ明朝" pitchFamily="18" charset="-128"/>
              </a:rPr>
              <a:t>年には東京で開催され、本年はフィリピン、セブ島で開催されます。</a:t>
            </a:r>
          </a:p>
          <a:p>
            <a:endParaRPr lang="ja-JP" altLang="en-US">
              <a:latin typeface="ＭＳ Ｐ明朝" pitchFamily="18" charset="-128"/>
            </a:endParaRPr>
          </a:p>
          <a:p>
            <a:endParaRPr lang="ja-JP" altLang="en-US">
              <a:latin typeface="ＭＳ Ｐ明朝" pitchFamily="18" charset="-128"/>
            </a:endParaRPr>
          </a:p>
          <a:p>
            <a:r>
              <a:rPr lang="ja-JP" altLang="en-US">
                <a:latin typeface="ＭＳ Ｐ明朝" pitchFamily="18" charset="-128"/>
              </a:rPr>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1B3154-4447-4609-B6DD-B19D58B7199F}" type="slidenum">
              <a:rPr lang="en-US" altLang="ja-JP"/>
              <a:pPr/>
              <a:t>9</a:t>
            </a:fld>
            <a:endParaRPr lang="en-US" altLang="ja-JP"/>
          </a:p>
        </p:txBody>
      </p:sp>
      <p:sp>
        <p:nvSpPr>
          <p:cNvPr id="792578" name="Rectangle 2"/>
          <p:cNvSpPr>
            <a:spLocks noChangeArrowheads="1" noTextEdit="1"/>
          </p:cNvSpPr>
          <p:nvPr>
            <p:ph type="sldImg"/>
          </p:nvPr>
        </p:nvSpPr>
        <p:spPr>
          <a:xfrm>
            <a:off x="920750" y="744538"/>
            <a:ext cx="4973638" cy="3730625"/>
          </a:xfrm>
          <a:ln/>
        </p:spPr>
      </p:sp>
      <p:sp>
        <p:nvSpPr>
          <p:cNvPr id="792579" name="Rectangle 3"/>
          <p:cNvSpPr>
            <a:spLocks noGrp="1" noChangeArrowheads="1"/>
          </p:cNvSpPr>
          <p:nvPr>
            <p:ph type="body" idx="1"/>
          </p:nvPr>
        </p:nvSpPr>
        <p:spPr>
          <a:xfrm>
            <a:off x="906463" y="4724400"/>
            <a:ext cx="4992687" cy="4470400"/>
          </a:xfrm>
          <a:ln/>
        </p:spPr>
        <p:txBody>
          <a:bodyPr lIns="92428" tIns="46214" rIns="92428" bIns="46214"/>
          <a:lstStyle/>
          <a:p>
            <a:r>
              <a:rPr lang="en-US" altLang="ja-JP"/>
              <a:t> </a:t>
            </a:r>
            <a:r>
              <a:rPr lang="ja-JP" altLang="en-US" sz="1400"/>
              <a:t>このＱＣサークル活動は、その実践を通じて単なる改善だけでなく人間の能力向上、活力ある明るい職場つくり</a:t>
            </a:r>
          </a:p>
          <a:p>
            <a:r>
              <a:rPr lang="ja-JP" altLang="en-US" sz="1400"/>
              <a:t>等につながる事が解ってきたため、製造会社だけにとどまらずサービス業・官公庁・病院などの日本全国のさまざまな</a:t>
            </a:r>
          </a:p>
          <a:p>
            <a:r>
              <a:rPr lang="ja-JP" altLang="en-US" sz="1400"/>
              <a:t>仕事分野に浸透し、日本が品質のトップリーダーになる事に大きく貢献しました。</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フッター プレースホルダー 3"/>
          <p:cNvSpPr>
            <a:spLocks noGrp="1"/>
          </p:cNvSpPr>
          <p:nvPr>
            <p:ph type="ftr" sz="quarter" idx="10"/>
          </p:nvPr>
        </p:nvSpPr>
        <p:spPr/>
        <p:txBody>
          <a:bodyPr/>
          <a:lstStyle>
            <a:lvl1pPr>
              <a:defRPr/>
            </a:lvl1pPr>
          </a:lstStyle>
          <a:p>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B8BA3F85-134B-4A5C-9A41-22F69BF47666}" type="slidenum">
              <a:rPr lang="en-US" altLang="ja-JP"/>
              <a:pPr/>
              <a:t>‹#›</a:t>
            </a:fld>
            <a:endParaRPr lang="en-US" altLang="ja-JP"/>
          </a:p>
        </p:txBody>
      </p:sp>
    </p:spTree>
    <p:extLst>
      <p:ext uri="{BB962C8B-B14F-4D97-AF65-F5344CB8AC3E}">
        <p14:creationId xmlns:p14="http://schemas.microsoft.com/office/powerpoint/2010/main" val="514450370"/>
      </p:ext>
    </p:extLst>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ー 3"/>
          <p:cNvSpPr>
            <a:spLocks noGrp="1"/>
          </p:cNvSpPr>
          <p:nvPr>
            <p:ph type="ftr" sz="quarter" idx="10"/>
          </p:nvPr>
        </p:nvSpPr>
        <p:spPr/>
        <p:txBody>
          <a:bodyPr/>
          <a:lstStyle>
            <a:lvl1pPr>
              <a:defRPr/>
            </a:lvl1pPr>
          </a:lstStyle>
          <a:p>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D3F64EA9-06AE-428C-904C-EDB845503C8D}" type="slidenum">
              <a:rPr lang="en-US" altLang="ja-JP"/>
              <a:pPr/>
              <a:t>‹#›</a:t>
            </a:fld>
            <a:endParaRPr lang="en-US" altLang="ja-JP"/>
          </a:p>
        </p:txBody>
      </p:sp>
    </p:spTree>
    <p:extLst>
      <p:ext uri="{BB962C8B-B14F-4D97-AF65-F5344CB8AC3E}">
        <p14:creationId xmlns:p14="http://schemas.microsoft.com/office/powerpoint/2010/main" val="1961907817"/>
      </p:ext>
    </p:extLst>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ー 3"/>
          <p:cNvSpPr>
            <a:spLocks noGrp="1"/>
          </p:cNvSpPr>
          <p:nvPr>
            <p:ph type="ftr" sz="quarter" idx="10"/>
          </p:nvPr>
        </p:nvSpPr>
        <p:spPr/>
        <p:txBody>
          <a:bodyPr/>
          <a:lstStyle>
            <a:lvl1pPr>
              <a:defRPr/>
            </a:lvl1pPr>
          </a:lstStyle>
          <a:p>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60B3876E-2955-4D12-A34C-70F122B0FD82}" type="slidenum">
              <a:rPr lang="en-US" altLang="ja-JP"/>
              <a:pPr/>
              <a:t>‹#›</a:t>
            </a:fld>
            <a:endParaRPr lang="en-US" altLang="ja-JP"/>
          </a:p>
        </p:txBody>
      </p:sp>
    </p:spTree>
    <p:extLst>
      <p:ext uri="{BB962C8B-B14F-4D97-AF65-F5344CB8AC3E}">
        <p14:creationId xmlns:p14="http://schemas.microsoft.com/office/powerpoint/2010/main" val="623928579"/>
      </p:ext>
    </p:extLst>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ー 3"/>
          <p:cNvSpPr>
            <a:spLocks noGrp="1"/>
          </p:cNvSpPr>
          <p:nvPr>
            <p:ph type="ftr" sz="quarter" idx="10"/>
          </p:nvPr>
        </p:nvSpPr>
        <p:spPr/>
        <p:txBody>
          <a:bodyPr/>
          <a:lstStyle>
            <a:lvl1pPr>
              <a:defRPr/>
            </a:lvl1pPr>
          </a:lstStyle>
          <a:p>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0C59528B-CE2D-42BB-8EAD-0E4137D3C5DD}" type="slidenum">
              <a:rPr lang="en-US" altLang="ja-JP"/>
              <a:pPr/>
              <a:t>‹#›</a:t>
            </a:fld>
            <a:endParaRPr lang="en-US" altLang="ja-JP"/>
          </a:p>
        </p:txBody>
      </p:sp>
    </p:spTree>
    <p:extLst>
      <p:ext uri="{BB962C8B-B14F-4D97-AF65-F5344CB8AC3E}">
        <p14:creationId xmlns:p14="http://schemas.microsoft.com/office/powerpoint/2010/main" val="4173888106"/>
      </p:ext>
    </p:extLst>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フッター プレースホルダー 3"/>
          <p:cNvSpPr>
            <a:spLocks noGrp="1"/>
          </p:cNvSpPr>
          <p:nvPr>
            <p:ph type="ftr" sz="quarter" idx="10"/>
          </p:nvPr>
        </p:nvSpPr>
        <p:spPr/>
        <p:txBody>
          <a:bodyPr/>
          <a:lstStyle>
            <a:lvl1pPr>
              <a:defRPr/>
            </a:lvl1pPr>
          </a:lstStyle>
          <a:p>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2942EBD5-C75B-4C83-9DD2-827E70A638AD}" type="slidenum">
              <a:rPr lang="en-US" altLang="ja-JP"/>
              <a:pPr/>
              <a:t>‹#›</a:t>
            </a:fld>
            <a:endParaRPr lang="en-US" altLang="ja-JP"/>
          </a:p>
        </p:txBody>
      </p:sp>
    </p:spTree>
    <p:extLst>
      <p:ext uri="{BB962C8B-B14F-4D97-AF65-F5344CB8AC3E}">
        <p14:creationId xmlns:p14="http://schemas.microsoft.com/office/powerpoint/2010/main" val="1139473145"/>
      </p:ext>
    </p:extLst>
  </p:cSld>
  <p:clrMapOvr>
    <a:masterClrMapping/>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フッター プレースホルダー 4"/>
          <p:cNvSpPr>
            <a:spLocks noGrp="1"/>
          </p:cNvSpPr>
          <p:nvPr>
            <p:ph type="ftr" sz="quarter" idx="10"/>
          </p:nvPr>
        </p:nvSpPr>
        <p:spPr/>
        <p:txBody>
          <a:bodyPr/>
          <a:lstStyle>
            <a:lvl1pPr>
              <a:defRPr/>
            </a:lvl1pPr>
          </a:lstStyle>
          <a:p>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045D7667-312D-4836-992A-726FBEBFC768}" type="slidenum">
              <a:rPr lang="en-US" altLang="ja-JP"/>
              <a:pPr/>
              <a:t>‹#›</a:t>
            </a:fld>
            <a:endParaRPr lang="en-US" altLang="ja-JP"/>
          </a:p>
        </p:txBody>
      </p:sp>
    </p:spTree>
    <p:extLst>
      <p:ext uri="{BB962C8B-B14F-4D97-AF65-F5344CB8AC3E}">
        <p14:creationId xmlns:p14="http://schemas.microsoft.com/office/powerpoint/2010/main" val="2713607299"/>
      </p:ext>
    </p:extLst>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フッター プレースホルダー 6"/>
          <p:cNvSpPr>
            <a:spLocks noGrp="1"/>
          </p:cNvSpPr>
          <p:nvPr>
            <p:ph type="ftr" sz="quarter" idx="10"/>
          </p:nvPr>
        </p:nvSpPr>
        <p:spPr/>
        <p:txBody>
          <a:bodyPr/>
          <a:lstStyle>
            <a:lvl1pPr>
              <a:defRPr/>
            </a:lvl1pPr>
          </a:lstStyle>
          <a:p>
            <a:endParaRPr lang="en-US" altLang="ja-JP"/>
          </a:p>
        </p:txBody>
      </p:sp>
      <p:sp>
        <p:nvSpPr>
          <p:cNvPr id="8" name="スライド番号プレースホルダー 7"/>
          <p:cNvSpPr>
            <a:spLocks noGrp="1"/>
          </p:cNvSpPr>
          <p:nvPr>
            <p:ph type="sldNum" sz="quarter" idx="11"/>
          </p:nvPr>
        </p:nvSpPr>
        <p:spPr/>
        <p:txBody>
          <a:bodyPr/>
          <a:lstStyle>
            <a:lvl1pPr>
              <a:defRPr/>
            </a:lvl1pPr>
          </a:lstStyle>
          <a:p>
            <a:fld id="{2C8A7560-435B-499A-A2DC-F9E294C605D5}" type="slidenum">
              <a:rPr lang="en-US" altLang="ja-JP"/>
              <a:pPr/>
              <a:t>‹#›</a:t>
            </a:fld>
            <a:endParaRPr lang="en-US" altLang="ja-JP"/>
          </a:p>
        </p:txBody>
      </p:sp>
    </p:spTree>
    <p:extLst>
      <p:ext uri="{BB962C8B-B14F-4D97-AF65-F5344CB8AC3E}">
        <p14:creationId xmlns:p14="http://schemas.microsoft.com/office/powerpoint/2010/main" val="6046510"/>
      </p:ext>
    </p:extLst>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マスター タイトルの書式設定</a:t>
            </a:r>
            <a:endParaRPr lang="ja-JP" altLang="en-US"/>
          </a:p>
        </p:txBody>
      </p:sp>
      <p:sp>
        <p:nvSpPr>
          <p:cNvPr id="3" name="フッター プレースホルダー 2"/>
          <p:cNvSpPr>
            <a:spLocks noGrp="1"/>
          </p:cNvSpPr>
          <p:nvPr>
            <p:ph type="ftr" sz="quarter" idx="10"/>
          </p:nvPr>
        </p:nvSpPr>
        <p:spPr/>
        <p:txBody>
          <a:bodyPr/>
          <a:lstStyle>
            <a:lvl1pPr>
              <a:defRPr/>
            </a:lvl1pPr>
          </a:lstStyle>
          <a:p>
            <a:endParaRPr lang="en-US" altLang="ja-JP"/>
          </a:p>
        </p:txBody>
      </p:sp>
      <p:sp>
        <p:nvSpPr>
          <p:cNvPr id="4" name="スライド番号プレースホルダー 3"/>
          <p:cNvSpPr>
            <a:spLocks noGrp="1"/>
          </p:cNvSpPr>
          <p:nvPr>
            <p:ph type="sldNum" sz="quarter" idx="11"/>
          </p:nvPr>
        </p:nvSpPr>
        <p:spPr/>
        <p:txBody>
          <a:bodyPr/>
          <a:lstStyle>
            <a:lvl1pPr>
              <a:defRPr/>
            </a:lvl1pPr>
          </a:lstStyle>
          <a:p>
            <a:fld id="{35CDF520-FD44-4111-88F3-B6F3F8A4DAA0}" type="slidenum">
              <a:rPr lang="en-US" altLang="ja-JP"/>
              <a:pPr/>
              <a:t>‹#›</a:t>
            </a:fld>
            <a:endParaRPr lang="en-US" altLang="ja-JP"/>
          </a:p>
        </p:txBody>
      </p:sp>
    </p:spTree>
    <p:extLst>
      <p:ext uri="{BB962C8B-B14F-4D97-AF65-F5344CB8AC3E}">
        <p14:creationId xmlns:p14="http://schemas.microsoft.com/office/powerpoint/2010/main" val="1650980603"/>
      </p:ext>
    </p:extLst>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lvl1pPr>
              <a:defRPr/>
            </a:lvl1pPr>
          </a:lstStyle>
          <a:p>
            <a:endParaRPr lang="en-US" altLang="ja-JP"/>
          </a:p>
        </p:txBody>
      </p:sp>
      <p:sp>
        <p:nvSpPr>
          <p:cNvPr id="3" name="スライド番号プレースホルダー 2"/>
          <p:cNvSpPr>
            <a:spLocks noGrp="1"/>
          </p:cNvSpPr>
          <p:nvPr>
            <p:ph type="sldNum" sz="quarter" idx="11"/>
          </p:nvPr>
        </p:nvSpPr>
        <p:spPr/>
        <p:txBody>
          <a:bodyPr/>
          <a:lstStyle>
            <a:lvl1pPr>
              <a:defRPr/>
            </a:lvl1pPr>
          </a:lstStyle>
          <a:p>
            <a:fld id="{81E27327-CB6F-479A-8950-0AD11B5973A5}" type="slidenum">
              <a:rPr lang="en-US" altLang="ja-JP"/>
              <a:pPr/>
              <a:t>‹#›</a:t>
            </a:fld>
            <a:endParaRPr lang="en-US" altLang="ja-JP"/>
          </a:p>
        </p:txBody>
      </p:sp>
    </p:spTree>
    <p:extLst>
      <p:ext uri="{BB962C8B-B14F-4D97-AF65-F5344CB8AC3E}">
        <p14:creationId xmlns:p14="http://schemas.microsoft.com/office/powerpoint/2010/main" val="3093576807"/>
      </p:ext>
    </p:extLst>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フッター プレースホルダー 4"/>
          <p:cNvSpPr>
            <a:spLocks noGrp="1"/>
          </p:cNvSpPr>
          <p:nvPr>
            <p:ph type="ftr" sz="quarter" idx="10"/>
          </p:nvPr>
        </p:nvSpPr>
        <p:spPr/>
        <p:txBody>
          <a:bodyPr/>
          <a:lstStyle>
            <a:lvl1pPr>
              <a:defRPr/>
            </a:lvl1pPr>
          </a:lstStyle>
          <a:p>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3F114054-CE5C-4831-A901-ED2A184E057E}" type="slidenum">
              <a:rPr lang="en-US" altLang="ja-JP"/>
              <a:pPr/>
              <a:t>‹#›</a:t>
            </a:fld>
            <a:endParaRPr lang="en-US" altLang="ja-JP"/>
          </a:p>
        </p:txBody>
      </p:sp>
    </p:spTree>
    <p:extLst>
      <p:ext uri="{BB962C8B-B14F-4D97-AF65-F5344CB8AC3E}">
        <p14:creationId xmlns:p14="http://schemas.microsoft.com/office/powerpoint/2010/main" val="3562685720"/>
      </p:ext>
    </p:extLst>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フッター プレースホルダー 4"/>
          <p:cNvSpPr>
            <a:spLocks noGrp="1"/>
          </p:cNvSpPr>
          <p:nvPr>
            <p:ph type="ftr" sz="quarter" idx="10"/>
          </p:nvPr>
        </p:nvSpPr>
        <p:spPr/>
        <p:txBody>
          <a:bodyPr/>
          <a:lstStyle>
            <a:lvl1pPr>
              <a:defRPr/>
            </a:lvl1pPr>
          </a:lstStyle>
          <a:p>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3979681E-13C5-48A9-B77E-5CDCBC4013D1}" type="slidenum">
              <a:rPr lang="en-US" altLang="ja-JP"/>
              <a:pPr/>
              <a:t>‹#›</a:t>
            </a:fld>
            <a:endParaRPr lang="en-US" altLang="ja-JP"/>
          </a:p>
        </p:txBody>
      </p:sp>
    </p:spTree>
    <p:extLst>
      <p:ext uri="{BB962C8B-B14F-4D97-AF65-F5344CB8AC3E}">
        <p14:creationId xmlns:p14="http://schemas.microsoft.com/office/powerpoint/2010/main" val="2511603994"/>
      </p:ext>
    </p:extLst>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239000" y="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8D82A31-6738-4E05-BB55-34606DECC1E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dir="u"/>
  </p:transition>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28.png"/><Relationship Id="rId4"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28.png"/><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29.png"/><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1.wmf"/></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1.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29.png"/><Relationship Id="rId5" Type="http://schemas.openxmlformats.org/officeDocument/2006/relationships/oleObject" Target="../embeddings/oleObject13.bin"/><Relationship Id="rId4" Type="http://schemas.openxmlformats.org/officeDocument/2006/relationships/image" Target="../media/image35.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22.xml"/><Relationship Id="rId7" Type="http://schemas.openxmlformats.org/officeDocument/2006/relationships/image" Target="../media/image37.png"/><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15.bin"/><Relationship Id="rId5" Type="http://schemas.openxmlformats.org/officeDocument/2006/relationships/image" Target="../media/image36.png"/><Relationship Id="rId4" Type="http://schemas.openxmlformats.org/officeDocument/2006/relationships/oleObject" Target="../embeddings/oleObject14.bin"/><Relationship Id="rId9"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0.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45.emf"/><Relationship Id="rId3" Type="http://schemas.openxmlformats.org/officeDocument/2006/relationships/notesSlide" Target="../notesSlides/notesSlide24.xml"/><Relationship Id="rId7" Type="http://schemas.openxmlformats.org/officeDocument/2006/relationships/image" Target="../media/image42.emf"/><Relationship Id="rId12"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18.bin"/><Relationship Id="rId11" Type="http://schemas.openxmlformats.org/officeDocument/2006/relationships/image" Target="../media/image44.emf"/><Relationship Id="rId5" Type="http://schemas.openxmlformats.org/officeDocument/2006/relationships/image" Target="../media/image41.emf"/><Relationship Id="rId10" Type="http://schemas.openxmlformats.org/officeDocument/2006/relationships/oleObject" Target="../embeddings/oleObject20.bin"/><Relationship Id="rId4" Type="http://schemas.openxmlformats.org/officeDocument/2006/relationships/oleObject" Target="../embeddings/oleObject17.bin"/><Relationship Id="rId9" Type="http://schemas.openxmlformats.org/officeDocument/2006/relationships/image" Target="../media/image43.emf"/></Relationships>
</file>

<file path=ppt/slides/_rels/slide25.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48.wmf"/><Relationship Id="rId5" Type="http://schemas.openxmlformats.org/officeDocument/2006/relationships/image" Target="../media/image47.png"/><Relationship Id="rId4" Type="http://schemas.openxmlformats.org/officeDocument/2006/relationships/oleObject" Target="../embeddings/oleObject22.bin"/></Relationships>
</file>

<file path=ppt/slides/_rels/slide2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50.wmf"/></Relationships>
</file>

<file path=ppt/slides/_rels/slide28.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52.png"/><Relationship Id="rId5" Type="http://schemas.openxmlformats.org/officeDocument/2006/relationships/oleObject" Target="../embeddings/oleObject23.bin"/><Relationship Id="rId4" Type="http://schemas.openxmlformats.org/officeDocument/2006/relationships/image" Target="../media/image53.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54.png"/><Relationship Id="rId4" Type="http://schemas.openxmlformats.org/officeDocument/2006/relationships/oleObject" Target="../embeddings/oleObject24.bin"/></Relationships>
</file>

<file path=ppt/slides/_rels/slide31.xml.rels><?xml version="1.0" encoding="UTF-8" standalone="yes"?>
<Relationships xmlns="http://schemas.openxmlformats.org/package/2006/relationships"><Relationship Id="rId3" Type="http://schemas.openxmlformats.org/officeDocument/2006/relationships/image" Target="../media/image55.wmf"/><Relationship Id="rId7" Type="http://schemas.openxmlformats.org/officeDocument/2006/relationships/image" Target="../media/image59.wmf"/><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slides/_rels/slide32.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6.xml"/><Relationship Id="rId7"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oleObject" Target="../embeddings/oleObject3.bin"/><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8.w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4.wmf"/><Relationship Id="rId3" Type="http://schemas.openxmlformats.org/officeDocument/2006/relationships/notesSlide" Target="../notesSlides/notesSlide9.xml"/><Relationship Id="rId7" Type="http://schemas.openxmlformats.org/officeDocument/2006/relationships/oleObject" Target="../embeddings/oleObject7.bin"/><Relationship Id="rId12"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9.png"/><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21.png"/><Relationship Id="rId4" Type="http://schemas.openxmlformats.org/officeDocument/2006/relationships/image" Target="../media/image23.png"/><Relationship Id="rId9" Type="http://schemas.openxmlformats.org/officeDocument/2006/relationships/oleObject" Target="../embeddings/oleObject8.bin"/><Relationship Id="rId14" Type="http://schemas.openxmlformats.org/officeDocument/2006/relationships/image" Target="../media/image2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506" name="AutoShape 3074"/>
          <p:cNvSpPr>
            <a:spLocks noChangeArrowheads="1"/>
          </p:cNvSpPr>
          <p:nvPr/>
        </p:nvSpPr>
        <p:spPr bwMode="auto">
          <a:xfrm>
            <a:off x="533400" y="1066800"/>
            <a:ext cx="8266113" cy="2133600"/>
          </a:xfrm>
          <a:prstGeom prst="roundRect">
            <a:avLst>
              <a:gd name="adj" fmla="val 16667"/>
            </a:avLst>
          </a:prstGeom>
          <a:solidFill>
            <a:srgbClr val="000080"/>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5400" b="1" i="1">
                <a:solidFill>
                  <a:schemeClr val="bg1"/>
                </a:solidFill>
                <a:effectLst>
                  <a:outerShdw blurRad="38100" dist="38100" dir="2700000" algn="tl">
                    <a:srgbClr val="000000"/>
                  </a:outerShdw>
                </a:effectLst>
                <a:latin typeface="ＭＳ Ｐゴシック" pitchFamily="50" charset="-128"/>
              </a:rPr>
              <a:t>　ＱＣサークル活動の</a:t>
            </a:r>
          </a:p>
          <a:p>
            <a:r>
              <a:rPr lang="ja-JP" altLang="en-US" sz="5400" b="1" i="1">
                <a:solidFill>
                  <a:schemeClr val="bg1"/>
                </a:solidFill>
                <a:effectLst>
                  <a:outerShdw blurRad="38100" dist="38100" dir="2700000" algn="tl">
                    <a:srgbClr val="000000"/>
                  </a:outerShdw>
                </a:effectLst>
                <a:latin typeface="ＭＳ Ｐゴシック" pitchFamily="50" charset="-128"/>
              </a:rPr>
              <a:t>　　　　　基本を学ぼう！</a:t>
            </a:r>
          </a:p>
        </p:txBody>
      </p:sp>
      <p:sp>
        <p:nvSpPr>
          <p:cNvPr id="789507" name="Text Box 3075"/>
          <p:cNvSpPr txBox="1">
            <a:spLocks noChangeArrowheads="1"/>
          </p:cNvSpPr>
          <p:nvPr/>
        </p:nvSpPr>
        <p:spPr bwMode="auto">
          <a:xfrm>
            <a:off x="0" y="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800" b="1" i="1" u="sng">
                <a:effectLst>
                  <a:outerShdw blurRad="38100" dist="38100" dir="2700000" algn="tl">
                    <a:srgbClr val="FFFFFF"/>
                  </a:outerShdw>
                </a:effectLst>
              </a:rPr>
              <a:t>ＱＣサークル基本研修会資料</a:t>
            </a:r>
          </a:p>
        </p:txBody>
      </p:sp>
      <p:pic>
        <p:nvPicPr>
          <p:cNvPr id="789508" name="Picture 30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16350"/>
            <a:ext cx="1981200" cy="197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9509" name="Text Box 3077"/>
          <p:cNvSpPr txBox="1">
            <a:spLocks noChangeArrowheads="1"/>
          </p:cNvSpPr>
          <p:nvPr/>
        </p:nvSpPr>
        <p:spPr bwMode="auto">
          <a:xfrm>
            <a:off x="5338763" y="5043488"/>
            <a:ext cx="3544887" cy="393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ja-JP" altLang="en-US" sz="1800" b="1">
                <a:effectLst>
                  <a:outerShdw blurRad="38100" dist="38100" dir="2700000" algn="tl">
                    <a:srgbClr val="FFFFFF"/>
                  </a:outerShdw>
                </a:effectLst>
                <a:latin typeface="ＭＳ Ｐゴシック" pitchFamily="50" charset="-128"/>
              </a:rPr>
              <a:t>Ｑ Ｃ サ ー ク ル 静 岡 地 区　</a:t>
            </a:r>
          </a:p>
        </p:txBody>
      </p:sp>
      <p:sp>
        <p:nvSpPr>
          <p:cNvPr id="789510" name="Text Box 3078"/>
          <p:cNvSpPr txBox="1">
            <a:spLocks noChangeArrowheads="1"/>
          </p:cNvSpPr>
          <p:nvPr/>
        </p:nvSpPr>
        <p:spPr bwMode="auto">
          <a:xfrm>
            <a:off x="76200" y="5867400"/>
            <a:ext cx="4495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000" b="1" i="1">
                <a:solidFill>
                  <a:srgbClr val="FF0000"/>
                </a:solidFill>
              </a:rPr>
              <a:t>人材育成と職場活性化のために！</a:t>
            </a:r>
          </a:p>
        </p:txBody>
      </p:sp>
      <p:pic>
        <p:nvPicPr>
          <p:cNvPr id="789512" name="Picture 308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9363" y="2692400"/>
            <a:ext cx="13208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89573" name="Group 3141"/>
          <p:cNvGrpSpPr>
            <a:grpSpLocks/>
          </p:cNvGrpSpPr>
          <p:nvPr/>
        </p:nvGrpSpPr>
        <p:grpSpPr bwMode="auto">
          <a:xfrm>
            <a:off x="6037263" y="315913"/>
            <a:ext cx="2443162" cy="473075"/>
            <a:chOff x="3803" y="199"/>
            <a:chExt cx="1539" cy="298"/>
          </a:xfrm>
        </p:grpSpPr>
        <p:sp>
          <p:nvSpPr>
            <p:cNvPr id="789574" name="AutoShape 314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9575" name="Text Box 314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標準版　　　　</a:t>
              </a:r>
              <a:endParaRPr lang="ja-JP" altLang="en-US"/>
            </a:p>
          </p:txBody>
        </p:sp>
      </p:grpSp>
    </p:spTree>
  </p:cSld>
  <p:clrMapOvr>
    <a:masterClrMapping/>
  </p:clrMapOvr>
  <p:transition>
    <p:cover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11"/>
          </p:nvPr>
        </p:nvSpPr>
        <p:spPr/>
        <p:txBody>
          <a:bodyPr/>
          <a:lstStyle/>
          <a:p>
            <a:fld id="{9D35CC2D-0444-41E3-BB8D-65E370938BE2}" type="slidenum">
              <a:rPr lang="en-US" altLang="ja-JP"/>
              <a:pPr/>
              <a:t>10</a:t>
            </a:fld>
            <a:endParaRPr lang="en-US" altLang="ja-JP"/>
          </a:p>
        </p:txBody>
      </p:sp>
      <p:sp>
        <p:nvSpPr>
          <p:cNvPr id="793602" name="AutoShape 2"/>
          <p:cNvSpPr>
            <a:spLocks noChangeArrowheads="1"/>
          </p:cNvSpPr>
          <p:nvPr/>
        </p:nvSpPr>
        <p:spPr bwMode="auto">
          <a:xfrm>
            <a:off x="596900" y="698500"/>
            <a:ext cx="8001000" cy="1066800"/>
          </a:xfrm>
          <a:prstGeom prst="roundRect">
            <a:avLst>
              <a:gd name="adj" fmla="val 16667"/>
            </a:avLst>
          </a:prstGeom>
          <a:solidFill>
            <a:srgbClr val="FFCCCC"/>
          </a:solidFill>
          <a:ln w="9525">
            <a:solidFill>
              <a:schemeClr val="tx1"/>
            </a:solidFill>
            <a:round/>
            <a:headEnd/>
            <a:tailEnd/>
          </a:ln>
          <a:effectLst>
            <a:outerShdw dist="107763" dir="2700000" algn="ctr" rotWithShape="0">
              <a:schemeClr val="tx1"/>
            </a:outerShdw>
          </a:effectLst>
        </p:spPr>
        <p:txBody>
          <a:bodyPr wrap="none" anchor="ctr"/>
          <a:lstStyle/>
          <a:p>
            <a:pPr algn="ctr"/>
            <a:r>
              <a:rPr lang="ja-JP" altLang="en-US" sz="3600">
                <a:ea typeface="HG創英角ﾎﾟｯﾌﾟ体" pitchFamily="49" charset="-128"/>
              </a:rPr>
              <a:t>具体的にどんな活動なのか？</a:t>
            </a:r>
          </a:p>
        </p:txBody>
      </p:sp>
      <p:pic>
        <p:nvPicPr>
          <p:cNvPr id="793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0513" y="2089150"/>
            <a:ext cx="2840037" cy="443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3604" name="Text Box 4"/>
          <p:cNvSpPr txBox="1">
            <a:spLocks noChangeArrowheads="1"/>
          </p:cNvSpPr>
          <p:nvPr/>
        </p:nvSpPr>
        <p:spPr bwMode="auto">
          <a:xfrm>
            <a:off x="952500" y="3276600"/>
            <a:ext cx="3771900" cy="152082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3600">
                <a:solidFill>
                  <a:schemeClr val="bg1"/>
                </a:solidFill>
              </a:rPr>
              <a:t>事務所を例にして</a:t>
            </a:r>
          </a:p>
          <a:p>
            <a:pPr algn="ctr">
              <a:lnSpc>
                <a:spcPct val="110000"/>
              </a:lnSpc>
              <a:spcBef>
                <a:spcPct val="50000"/>
              </a:spcBef>
            </a:pPr>
            <a:r>
              <a:rPr lang="ja-JP" altLang="en-US" sz="3600">
                <a:solidFill>
                  <a:schemeClr val="bg1"/>
                </a:solidFill>
              </a:rPr>
              <a:t>見てみましょう</a:t>
            </a:r>
          </a:p>
        </p:txBody>
      </p:sp>
    </p:spTree>
  </p:cSld>
  <p:clrMapOvr>
    <a:masterClrMapping/>
  </p:clrMapOvr>
  <p:transition>
    <p:cover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p:cNvSpPr>
            <a:spLocks noGrp="1"/>
          </p:cNvSpPr>
          <p:nvPr>
            <p:ph type="sldNum" sz="quarter" idx="11"/>
          </p:nvPr>
        </p:nvSpPr>
        <p:spPr/>
        <p:txBody>
          <a:bodyPr/>
          <a:lstStyle/>
          <a:p>
            <a:fld id="{BCD69D4A-B64B-4B71-A8F8-59D44CD02B3A}" type="slidenum">
              <a:rPr lang="en-US" altLang="ja-JP"/>
              <a:pPr/>
              <a:t>11</a:t>
            </a:fld>
            <a:endParaRPr lang="en-US" altLang="ja-JP"/>
          </a:p>
        </p:txBody>
      </p:sp>
      <p:sp>
        <p:nvSpPr>
          <p:cNvPr id="797699" name="AutoShape 3"/>
          <p:cNvSpPr>
            <a:spLocks noChangeArrowheads="1"/>
          </p:cNvSpPr>
          <p:nvPr/>
        </p:nvSpPr>
        <p:spPr bwMode="auto">
          <a:xfrm>
            <a:off x="317500" y="508000"/>
            <a:ext cx="8229600" cy="609600"/>
          </a:xfrm>
          <a:prstGeom prst="wedgeRoundRectCallout">
            <a:avLst>
              <a:gd name="adj1" fmla="val -52796"/>
              <a:gd name="adj2" fmla="val -114324"/>
              <a:gd name="adj3" fmla="val 16667"/>
            </a:avLst>
          </a:prstGeom>
          <a:solidFill>
            <a:srgbClr val="EBFFE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b="1">
                <a:solidFill>
                  <a:srgbClr val="002346"/>
                </a:solidFill>
                <a:latin typeface="Century" pitchFamily="18" charset="0"/>
              </a:rPr>
              <a:t>ある事務所で働く仲間が会合を開きました</a:t>
            </a:r>
          </a:p>
        </p:txBody>
      </p:sp>
      <p:sp>
        <p:nvSpPr>
          <p:cNvPr id="797700" name="Freeform 4"/>
          <p:cNvSpPr>
            <a:spLocks/>
          </p:cNvSpPr>
          <p:nvPr/>
        </p:nvSpPr>
        <p:spPr bwMode="auto">
          <a:xfrm>
            <a:off x="3749675" y="4241800"/>
            <a:ext cx="38100" cy="77788"/>
          </a:xfrm>
          <a:custGeom>
            <a:avLst/>
            <a:gdLst>
              <a:gd name="T0" fmla="*/ 24 w 24"/>
              <a:gd name="T1" fmla="*/ 0 h 49"/>
              <a:gd name="T2" fmla="*/ 24 w 24"/>
              <a:gd name="T3" fmla="*/ 3 h 49"/>
              <a:gd name="T4" fmla="*/ 24 w 24"/>
              <a:gd name="T5" fmla="*/ 7 h 49"/>
              <a:gd name="T6" fmla="*/ 24 w 24"/>
              <a:gd name="T7" fmla="*/ 19 h 49"/>
              <a:gd name="T8" fmla="*/ 15 w 24"/>
              <a:gd name="T9" fmla="*/ 35 h 49"/>
              <a:gd name="T10" fmla="*/ 9 w 24"/>
              <a:gd name="T11" fmla="*/ 45 h 49"/>
              <a:gd name="T12" fmla="*/ 0 w 24"/>
              <a:gd name="T13" fmla="*/ 49 h 49"/>
              <a:gd name="T14" fmla="*/ 24 w 24"/>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9">
                <a:moveTo>
                  <a:pt x="24" y="0"/>
                </a:moveTo>
                <a:lnTo>
                  <a:pt x="24" y="3"/>
                </a:lnTo>
                <a:lnTo>
                  <a:pt x="24" y="7"/>
                </a:lnTo>
                <a:lnTo>
                  <a:pt x="24" y="19"/>
                </a:lnTo>
                <a:lnTo>
                  <a:pt x="15" y="35"/>
                </a:lnTo>
                <a:lnTo>
                  <a:pt x="9" y="45"/>
                </a:lnTo>
                <a:lnTo>
                  <a:pt x="0" y="49"/>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7701" name="Freeform 5"/>
          <p:cNvSpPr>
            <a:spLocks/>
          </p:cNvSpPr>
          <p:nvPr/>
        </p:nvSpPr>
        <p:spPr bwMode="auto">
          <a:xfrm>
            <a:off x="3602038" y="4268788"/>
            <a:ext cx="38100" cy="17462"/>
          </a:xfrm>
          <a:custGeom>
            <a:avLst/>
            <a:gdLst>
              <a:gd name="T0" fmla="*/ 0 w 24"/>
              <a:gd name="T1" fmla="*/ 0 h 11"/>
              <a:gd name="T2" fmla="*/ 4 w 24"/>
              <a:gd name="T3" fmla="*/ 0 h 11"/>
              <a:gd name="T4" fmla="*/ 8 w 24"/>
              <a:gd name="T5" fmla="*/ 0 h 11"/>
              <a:gd name="T6" fmla="*/ 15 w 24"/>
              <a:gd name="T7" fmla="*/ 2 h 11"/>
              <a:gd name="T8" fmla="*/ 24 w 24"/>
              <a:gd name="T9" fmla="*/ 11 h 11"/>
              <a:gd name="T10" fmla="*/ 0 w 24"/>
              <a:gd name="T11" fmla="*/ 0 h 11"/>
            </a:gdLst>
            <a:ahLst/>
            <a:cxnLst>
              <a:cxn ang="0">
                <a:pos x="T0" y="T1"/>
              </a:cxn>
              <a:cxn ang="0">
                <a:pos x="T2" y="T3"/>
              </a:cxn>
              <a:cxn ang="0">
                <a:pos x="T4" y="T5"/>
              </a:cxn>
              <a:cxn ang="0">
                <a:pos x="T6" y="T7"/>
              </a:cxn>
              <a:cxn ang="0">
                <a:pos x="T8" y="T9"/>
              </a:cxn>
              <a:cxn ang="0">
                <a:pos x="T10" y="T11"/>
              </a:cxn>
            </a:cxnLst>
            <a:rect l="0" t="0" r="r" b="b"/>
            <a:pathLst>
              <a:path w="24" h="11">
                <a:moveTo>
                  <a:pt x="0" y="0"/>
                </a:moveTo>
                <a:lnTo>
                  <a:pt x="4" y="0"/>
                </a:lnTo>
                <a:lnTo>
                  <a:pt x="8" y="0"/>
                </a:lnTo>
                <a:lnTo>
                  <a:pt x="15" y="2"/>
                </a:lnTo>
                <a:lnTo>
                  <a:pt x="24" y="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pic>
        <p:nvPicPr>
          <p:cNvPr id="7977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444750"/>
            <a:ext cx="3341688" cy="307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97703" name="Group 7"/>
          <p:cNvGrpSpPr>
            <a:grpSpLocks/>
          </p:cNvGrpSpPr>
          <p:nvPr/>
        </p:nvGrpSpPr>
        <p:grpSpPr bwMode="auto">
          <a:xfrm>
            <a:off x="152400" y="1600200"/>
            <a:ext cx="4876800" cy="1828800"/>
            <a:chOff x="96" y="1008"/>
            <a:chExt cx="3072" cy="1152"/>
          </a:xfrm>
        </p:grpSpPr>
        <p:sp>
          <p:nvSpPr>
            <p:cNvPr id="797704" name="AutoShape 8"/>
            <p:cNvSpPr>
              <a:spLocks noChangeArrowheads="1"/>
            </p:cNvSpPr>
            <p:nvPr/>
          </p:nvSpPr>
          <p:spPr bwMode="auto">
            <a:xfrm>
              <a:off x="96" y="1008"/>
              <a:ext cx="2208" cy="1152"/>
            </a:xfrm>
            <a:prstGeom prst="wedgeRectCallout">
              <a:avLst>
                <a:gd name="adj1" fmla="val 68616"/>
                <a:gd name="adj2" fmla="val 37153"/>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私達たちの部署って</a:t>
              </a:r>
            </a:p>
            <a:p>
              <a:r>
                <a:rPr lang="ja-JP" altLang="en-US" sz="2800" i="1" u="sng">
                  <a:solidFill>
                    <a:srgbClr val="FF0000"/>
                  </a:solidFill>
                  <a:ea typeface="ＭＳ ゴシック" pitchFamily="49" charset="-128"/>
                </a:rPr>
                <a:t>印刷ミス</a:t>
              </a:r>
              <a:r>
                <a:rPr lang="ja-JP" altLang="en-US" sz="2800" u="sng">
                  <a:ea typeface="ＭＳ ゴシック" pitchFamily="49" charset="-128"/>
                </a:rPr>
                <a:t>などによる</a:t>
              </a:r>
            </a:p>
            <a:p>
              <a:r>
                <a:rPr lang="ja-JP" altLang="en-US" sz="2800" i="1" u="sng">
                  <a:solidFill>
                    <a:srgbClr val="FF0000"/>
                  </a:solidFill>
                  <a:ea typeface="HG創英角ﾎﾟｯﾌﾟ体" pitchFamily="49" charset="-128"/>
                </a:rPr>
                <a:t>捨てるムダ紙が多く</a:t>
              </a:r>
            </a:p>
            <a:p>
              <a:r>
                <a:rPr lang="ja-JP" altLang="en-US" sz="2800" i="1" u="sng">
                  <a:solidFill>
                    <a:srgbClr val="FF0000"/>
                  </a:solidFill>
                  <a:ea typeface="HG創英角ﾎﾟｯﾌﾟ体" pitchFamily="49" charset="-128"/>
                </a:rPr>
                <a:t>ないですか？</a:t>
              </a:r>
              <a:endParaRPr lang="ja-JP" altLang="en-US" sz="2800" b="1" i="1" u="sng">
                <a:solidFill>
                  <a:srgbClr val="FF0000"/>
                </a:solidFill>
                <a:ea typeface="ＭＳ ゴシック" pitchFamily="49" charset="-128"/>
              </a:endParaRPr>
            </a:p>
          </p:txBody>
        </p:sp>
        <p:sp>
          <p:nvSpPr>
            <p:cNvPr id="797705" name="Rectangle 9"/>
            <p:cNvSpPr>
              <a:spLocks noChangeArrowheads="1"/>
            </p:cNvSpPr>
            <p:nvPr/>
          </p:nvSpPr>
          <p:spPr bwMode="auto">
            <a:xfrm>
              <a:off x="2448" y="1104"/>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Ａ</a:t>
              </a:r>
              <a:r>
                <a:rPr lang="ja-JP" altLang="en-US">
                  <a:solidFill>
                    <a:srgbClr val="002346"/>
                  </a:solidFill>
                  <a:ea typeface="HGS創英角ﾎﾟｯﾌﾟ体" pitchFamily="50" charset="-128"/>
                </a:rPr>
                <a:t>さん</a:t>
              </a:r>
            </a:p>
          </p:txBody>
        </p:sp>
      </p:grpSp>
      <p:grpSp>
        <p:nvGrpSpPr>
          <p:cNvPr id="797706" name="Group 10"/>
          <p:cNvGrpSpPr>
            <a:grpSpLocks/>
          </p:cNvGrpSpPr>
          <p:nvPr/>
        </p:nvGrpSpPr>
        <p:grpSpPr bwMode="auto">
          <a:xfrm>
            <a:off x="76200" y="3733800"/>
            <a:ext cx="3505200" cy="2819400"/>
            <a:chOff x="96" y="2400"/>
            <a:chExt cx="2064" cy="1776"/>
          </a:xfrm>
        </p:grpSpPr>
        <p:sp>
          <p:nvSpPr>
            <p:cNvPr id="797707" name="AutoShape 11"/>
            <p:cNvSpPr>
              <a:spLocks noChangeArrowheads="1"/>
            </p:cNvSpPr>
            <p:nvPr/>
          </p:nvSpPr>
          <p:spPr bwMode="auto">
            <a:xfrm>
              <a:off x="96" y="3312"/>
              <a:ext cx="2064" cy="864"/>
            </a:xfrm>
            <a:prstGeom prst="wedgeRectCallout">
              <a:avLst>
                <a:gd name="adj1" fmla="val 50681"/>
                <a:gd name="adj2" fmla="val -119329"/>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私、確かに</a:t>
              </a:r>
              <a:r>
                <a:rPr lang="ja-JP" altLang="en-US" sz="2800" i="1" u="sng">
                  <a:solidFill>
                    <a:srgbClr val="FF0000"/>
                  </a:solidFill>
                  <a:ea typeface="ＭＳ ゴシック" pitchFamily="49" charset="-128"/>
                </a:rPr>
                <a:t>印刷機</a:t>
              </a:r>
            </a:p>
            <a:p>
              <a:r>
                <a:rPr lang="ja-JP" altLang="en-US" sz="2800" i="1" u="sng">
                  <a:solidFill>
                    <a:srgbClr val="FF0000"/>
                  </a:solidFill>
                  <a:ea typeface="ＭＳ ゴシック" pitchFamily="49" charset="-128"/>
                </a:rPr>
                <a:t>まで行く回数が多く作業のムダかな？</a:t>
              </a:r>
            </a:p>
          </p:txBody>
        </p:sp>
        <p:sp>
          <p:nvSpPr>
            <p:cNvPr id="797708" name="Rectangle 12"/>
            <p:cNvSpPr>
              <a:spLocks noChangeArrowheads="1"/>
            </p:cNvSpPr>
            <p:nvPr/>
          </p:nvSpPr>
          <p:spPr bwMode="auto">
            <a:xfrm>
              <a:off x="1104" y="2400"/>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Ｂ</a:t>
              </a:r>
              <a:r>
                <a:rPr lang="ja-JP" altLang="en-US">
                  <a:solidFill>
                    <a:srgbClr val="002346"/>
                  </a:solidFill>
                  <a:ea typeface="HGS創英角ﾎﾟｯﾌﾟ体" pitchFamily="50" charset="-128"/>
                </a:rPr>
                <a:t>さん</a:t>
              </a:r>
            </a:p>
          </p:txBody>
        </p:sp>
      </p:grpSp>
      <p:grpSp>
        <p:nvGrpSpPr>
          <p:cNvPr id="797709" name="Group 13"/>
          <p:cNvGrpSpPr>
            <a:grpSpLocks/>
          </p:cNvGrpSpPr>
          <p:nvPr/>
        </p:nvGrpSpPr>
        <p:grpSpPr bwMode="auto">
          <a:xfrm>
            <a:off x="5181600" y="1447800"/>
            <a:ext cx="3962400" cy="2819400"/>
            <a:chOff x="3264" y="960"/>
            <a:chExt cx="2496" cy="1776"/>
          </a:xfrm>
        </p:grpSpPr>
        <p:sp>
          <p:nvSpPr>
            <p:cNvPr id="797710" name="AutoShape 14"/>
            <p:cNvSpPr>
              <a:spLocks noChangeArrowheads="1"/>
            </p:cNvSpPr>
            <p:nvPr/>
          </p:nvSpPr>
          <p:spPr bwMode="auto">
            <a:xfrm>
              <a:off x="3264" y="960"/>
              <a:ext cx="2496" cy="864"/>
            </a:xfrm>
            <a:prstGeom prst="wedgeRectCallout">
              <a:avLst>
                <a:gd name="adj1" fmla="val -29245"/>
                <a:gd name="adj2" fmla="val 92940"/>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うん、ゴミ回収所へ</a:t>
              </a:r>
            </a:p>
            <a:p>
              <a:r>
                <a:rPr lang="ja-JP" altLang="en-US" sz="2800">
                  <a:ea typeface="ＭＳ ゴシック" pitchFamily="49" charset="-128"/>
                </a:rPr>
                <a:t>たまった</a:t>
              </a:r>
              <a:r>
                <a:rPr lang="ja-JP" altLang="en-US" sz="2800" i="1" u="sng">
                  <a:solidFill>
                    <a:srgbClr val="FF0000"/>
                  </a:solidFill>
                  <a:ea typeface="ＭＳ ゴシック" pitchFamily="49" charset="-128"/>
                </a:rPr>
                <a:t>ゴミを持っていく回数が増えたよ</a:t>
              </a:r>
            </a:p>
          </p:txBody>
        </p:sp>
        <p:sp>
          <p:nvSpPr>
            <p:cNvPr id="797711" name="Rectangle 15"/>
            <p:cNvSpPr>
              <a:spLocks noChangeArrowheads="1"/>
            </p:cNvSpPr>
            <p:nvPr/>
          </p:nvSpPr>
          <p:spPr bwMode="auto">
            <a:xfrm>
              <a:off x="4080" y="2352"/>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Ｃ</a:t>
              </a:r>
              <a:r>
                <a:rPr lang="ja-JP" altLang="en-US">
                  <a:solidFill>
                    <a:srgbClr val="002346"/>
                  </a:solidFill>
                  <a:ea typeface="HGS創英角ﾎﾟｯﾌﾟ体" pitchFamily="50" charset="-128"/>
                </a:rPr>
                <a:t>さん</a:t>
              </a:r>
            </a:p>
          </p:txBody>
        </p:sp>
      </p:grpSp>
      <p:grpSp>
        <p:nvGrpSpPr>
          <p:cNvPr id="797712" name="Group 16"/>
          <p:cNvGrpSpPr>
            <a:grpSpLocks/>
          </p:cNvGrpSpPr>
          <p:nvPr/>
        </p:nvGrpSpPr>
        <p:grpSpPr bwMode="auto">
          <a:xfrm>
            <a:off x="838200" y="3124200"/>
            <a:ext cx="7848600" cy="3200400"/>
            <a:chOff x="528" y="1968"/>
            <a:chExt cx="4944" cy="2016"/>
          </a:xfrm>
        </p:grpSpPr>
        <p:sp>
          <p:nvSpPr>
            <p:cNvPr id="797713" name="Rectangle 17"/>
            <p:cNvSpPr>
              <a:spLocks noChangeArrowheads="1"/>
            </p:cNvSpPr>
            <p:nvPr/>
          </p:nvSpPr>
          <p:spPr bwMode="auto">
            <a:xfrm rot="1403183">
              <a:off x="528" y="2640"/>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面倒</a:t>
              </a:r>
            </a:p>
          </p:txBody>
        </p:sp>
        <p:sp>
          <p:nvSpPr>
            <p:cNvPr id="797714" name="Rectangle 18"/>
            <p:cNvSpPr>
              <a:spLocks noChangeArrowheads="1"/>
            </p:cNvSpPr>
            <p:nvPr/>
          </p:nvSpPr>
          <p:spPr bwMode="auto">
            <a:xfrm rot="-1132830">
              <a:off x="4656" y="1968"/>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面倒</a:t>
              </a:r>
            </a:p>
          </p:txBody>
        </p:sp>
        <p:sp>
          <p:nvSpPr>
            <p:cNvPr id="797715" name="Rectangle 19"/>
            <p:cNvSpPr>
              <a:spLocks noChangeArrowheads="1"/>
            </p:cNvSpPr>
            <p:nvPr/>
          </p:nvSpPr>
          <p:spPr bwMode="auto">
            <a:xfrm rot="-1132830">
              <a:off x="2400" y="3600"/>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もったい</a:t>
              </a:r>
            </a:p>
            <a:p>
              <a:pPr algn="ctr"/>
              <a:r>
                <a:rPr lang="ja-JP" altLang="en-US" sz="2800">
                  <a:solidFill>
                    <a:srgbClr val="CC0000"/>
                  </a:solidFill>
                  <a:ea typeface="HG創英角ﾎﾟｯﾌﾟ体" pitchFamily="49" charset="-128"/>
                </a:rPr>
                <a:t>ない</a:t>
              </a:r>
            </a:p>
          </p:txBody>
        </p:sp>
      </p:grpSp>
      <p:grpSp>
        <p:nvGrpSpPr>
          <p:cNvPr id="797716" name="Group 20"/>
          <p:cNvGrpSpPr>
            <a:grpSpLocks/>
          </p:cNvGrpSpPr>
          <p:nvPr/>
        </p:nvGrpSpPr>
        <p:grpSpPr bwMode="auto">
          <a:xfrm>
            <a:off x="4724400" y="4343400"/>
            <a:ext cx="4419600" cy="2133600"/>
            <a:chOff x="2400" y="1968"/>
            <a:chExt cx="2928" cy="1440"/>
          </a:xfrm>
        </p:grpSpPr>
        <p:sp>
          <p:nvSpPr>
            <p:cNvPr id="797717" name="AutoShape 21"/>
            <p:cNvSpPr>
              <a:spLocks noChangeArrowheads="1"/>
            </p:cNvSpPr>
            <p:nvPr/>
          </p:nvSpPr>
          <p:spPr bwMode="auto">
            <a:xfrm rot="-1474906">
              <a:off x="2400" y="1968"/>
              <a:ext cx="2928" cy="1440"/>
            </a:xfrm>
            <a:prstGeom prst="star24">
              <a:avLst>
                <a:gd name="adj" fmla="val 4371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7718" name="Rectangle 22"/>
            <p:cNvSpPr>
              <a:spLocks noChangeArrowheads="1"/>
            </p:cNvSpPr>
            <p:nvPr/>
          </p:nvSpPr>
          <p:spPr bwMode="auto">
            <a:xfrm rot="-1202972">
              <a:off x="2784" y="2304"/>
              <a:ext cx="2256" cy="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000">
                  <a:solidFill>
                    <a:srgbClr val="800000"/>
                  </a:solidFill>
                  <a:effectLst>
                    <a:outerShdw blurRad="38100" dist="38100" dir="2700000" algn="tl">
                      <a:srgbClr val="000000"/>
                    </a:outerShdw>
                  </a:effectLst>
                  <a:ea typeface="HG創英角ﾎﾟｯﾌﾟ体" pitchFamily="49" charset="-128"/>
                </a:rPr>
                <a:t>ゴミ箱を調べて</a:t>
              </a:r>
            </a:p>
            <a:p>
              <a:pPr algn="ctr"/>
              <a:r>
                <a:rPr lang="ja-JP" altLang="en-US" sz="4000">
                  <a:solidFill>
                    <a:srgbClr val="800000"/>
                  </a:solidFill>
                  <a:effectLst>
                    <a:outerShdw blurRad="38100" dist="38100" dir="2700000" algn="tl">
                      <a:srgbClr val="000000"/>
                    </a:outerShdw>
                  </a:effectLst>
                  <a:ea typeface="HG創英角ﾎﾟｯﾌﾟ体" pitchFamily="49" charset="-128"/>
                </a:rPr>
                <a:t>みましょう！</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7699"/>
                                        </p:tgtEl>
                                        <p:attrNameLst>
                                          <p:attrName>style.visibility</p:attrName>
                                        </p:attrNameLst>
                                      </p:cBhvr>
                                      <p:to>
                                        <p:strVal val="visible"/>
                                      </p:to>
                                    </p:set>
                                    <p:animEffect transition="in" filter="wipe(left)">
                                      <p:cBhvr>
                                        <p:cTn id="7" dur="500"/>
                                        <p:tgtEl>
                                          <p:spTgt spid="7976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79770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797706"/>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499"/>
                                          </p:stCondLst>
                                        </p:cTn>
                                        <p:tgtEl>
                                          <p:spTgt spid="797709"/>
                                        </p:tgtEl>
                                        <p:attrNameLst>
                                          <p:attrName>style.visibility</p:attrName>
                                        </p:attrNameLst>
                                      </p:cBhvr>
                                      <p:to>
                                        <p:strVal val="visible"/>
                                      </p:to>
                                    </p:set>
                                  </p:childTnLst>
                                </p:cTn>
                              </p:par>
                            </p:childTnLst>
                          </p:cTn>
                        </p:par>
                        <p:par>
                          <p:cTn id="20" fill="hold" nodeType="afterGroup">
                            <p:stCondLst>
                              <p:cond delay="500"/>
                            </p:stCondLst>
                            <p:childTnLst>
                              <p:par>
                                <p:cTn id="21" presetID="9" presetClass="entr" presetSubtype="0" fill="hold" nodeType="afterEffect">
                                  <p:stCondLst>
                                    <p:cond delay="0"/>
                                  </p:stCondLst>
                                  <p:childTnLst>
                                    <p:set>
                                      <p:cBhvr>
                                        <p:cTn id="22" dur="1" fill="hold">
                                          <p:stCondLst>
                                            <p:cond delay="0"/>
                                          </p:stCondLst>
                                        </p:cTn>
                                        <p:tgtEl>
                                          <p:spTgt spid="797712"/>
                                        </p:tgtEl>
                                        <p:attrNameLst>
                                          <p:attrName>style.visibility</p:attrName>
                                        </p:attrNameLst>
                                      </p:cBhvr>
                                      <p:to>
                                        <p:strVal val="visible"/>
                                      </p:to>
                                    </p:set>
                                    <p:animEffect transition="in" filter="dissolve">
                                      <p:cBhvr>
                                        <p:cTn id="23" dur="500"/>
                                        <p:tgtEl>
                                          <p:spTgt spid="79771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6" presetClass="entr" presetSubtype="37" fill="hold" nodeType="clickEffect">
                                  <p:stCondLst>
                                    <p:cond delay="0"/>
                                  </p:stCondLst>
                                  <p:childTnLst>
                                    <p:set>
                                      <p:cBhvr>
                                        <p:cTn id="27" dur="1" fill="hold">
                                          <p:stCondLst>
                                            <p:cond delay="0"/>
                                          </p:stCondLst>
                                        </p:cTn>
                                        <p:tgtEl>
                                          <p:spTgt spid="797716"/>
                                        </p:tgtEl>
                                        <p:attrNameLst>
                                          <p:attrName>style.visibility</p:attrName>
                                        </p:attrNameLst>
                                      </p:cBhvr>
                                      <p:to>
                                        <p:strVal val="visible"/>
                                      </p:to>
                                    </p:set>
                                    <p:animEffect transition="in" filter="barn(outVertical)">
                                      <p:cBhvr>
                                        <p:cTn id="28" dur="500"/>
                                        <p:tgtEl>
                                          <p:spTgt spid="797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7699"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スライド番号プレースホルダー 2"/>
          <p:cNvSpPr>
            <a:spLocks noGrp="1"/>
          </p:cNvSpPr>
          <p:nvPr>
            <p:ph type="sldNum" sz="quarter" idx="11"/>
          </p:nvPr>
        </p:nvSpPr>
        <p:spPr/>
        <p:txBody>
          <a:bodyPr/>
          <a:lstStyle/>
          <a:p>
            <a:fld id="{150BD488-6376-4C3A-8A46-910F781E30A6}" type="slidenum">
              <a:rPr lang="en-US" altLang="ja-JP"/>
              <a:pPr/>
              <a:t>12</a:t>
            </a:fld>
            <a:endParaRPr lang="en-US" altLang="ja-JP"/>
          </a:p>
        </p:txBody>
      </p:sp>
      <p:graphicFrame>
        <p:nvGraphicFramePr>
          <p:cNvPr id="799746" name="Object 2"/>
          <p:cNvGraphicFramePr>
            <a:graphicFrameLocks noChangeAspect="1"/>
          </p:cNvGraphicFramePr>
          <p:nvPr/>
        </p:nvGraphicFramePr>
        <p:xfrm>
          <a:off x="762000" y="4724400"/>
          <a:ext cx="7848600" cy="1936750"/>
        </p:xfrm>
        <a:graphic>
          <a:graphicData uri="http://schemas.openxmlformats.org/presentationml/2006/ole">
            <mc:AlternateContent xmlns:mc="http://schemas.openxmlformats.org/markup-compatibility/2006">
              <mc:Choice xmlns:v="urn:schemas-microsoft-com:vml" Requires="v">
                <p:oleObj spid="_x0000_s937984" name="ビットマップ イメージ" r:id="rId4" imgW="3142857" imgH="1181265" progId="Paint.Picture">
                  <p:embed/>
                </p:oleObj>
              </mc:Choice>
              <mc:Fallback>
                <p:oleObj name="ビットマップ イメージ" r:id="rId4" imgW="3142857" imgH="1181265"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4724400"/>
                        <a:ext cx="7848600" cy="193675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9747" name="Text Box 3"/>
          <p:cNvSpPr txBox="1">
            <a:spLocks noChangeArrowheads="1"/>
          </p:cNvSpPr>
          <p:nvPr/>
        </p:nvSpPr>
        <p:spPr bwMode="auto">
          <a:xfrm>
            <a:off x="16002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Ａ</a:t>
            </a:r>
            <a:r>
              <a:rPr lang="ja-JP" altLang="en-US" sz="2800" b="1">
                <a:latin typeface="Century" pitchFamily="18" charset="0"/>
              </a:rPr>
              <a:t>さん</a:t>
            </a:r>
          </a:p>
        </p:txBody>
      </p:sp>
      <p:sp>
        <p:nvSpPr>
          <p:cNvPr id="799748" name="Text Box 4"/>
          <p:cNvSpPr txBox="1">
            <a:spLocks noChangeArrowheads="1"/>
          </p:cNvSpPr>
          <p:nvPr/>
        </p:nvSpPr>
        <p:spPr bwMode="auto">
          <a:xfrm>
            <a:off x="42672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Ｂ</a:t>
            </a:r>
            <a:r>
              <a:rPr lang="ja-JP" altLang="en-US" sz="2800" b="1">
                <a:latin typeface="Century" pitchFamily="18" charset="0"/>
              </a:rPr>
              <a:t>さん</a:t>
            </a:r>
          </a:p>
        </p:txBody>
      </p:sp>
      <p:sp>
        <p:nvSpPr>
          <p:cNvPr id="799749" name="Text Box 5"/>
          <p:cNvSpPr txBox="1">
            <a:spLocks noChangeArrowheads="1"/>
          </p:cNvSpPr>
          <p:nvPr/>
        </p:nvSpPr>
        <p:spPr bwMode="auto">
          <a:xfrm>
            <a:off x="68580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Ｃ</a:t>
            </a:r>
            <a:r>
              <a:rPr lang="ja-JP" altLang="en-US" sz="2800" b="1">
                <a:latin typeface="Century" pitchFamily="18" charset="0"/>
              </a:rPr>
              <a:t>さん</a:t>
            </a:r>
          </a:p>
        </p:txBody>
      </p:sp>
      <p:grpSp>
        <p:nvGrpSpPr>
          <p:cNvPr id="799750" name="Group 6"/>
          <p:cNvGrpSpPr>
            <a:grpSpLocks/>
          </p:cNvGrpSpPr>
          <p:nvPr/>
        </p:nvGrpSpPr>
        <p:grpSpPr bwMode="auto">
          <a:xfrm>
            <a:off x="1066800" y="1219200"/>
            <a:ext cx="2438400" cy="3938588"/>
            <a:chOff x="672" y="768"/>
            <a:chExt cx="1536" cy="2481"/>
          </a:xfrm>
        </p:grpSpPr>
        <p:grpSp>
          <p:nvGrpSpPr>
            <p:cNvPr id="799751" name="Group 7"/>
            <p:cNvGrpSpPr>
              <a:grpSpLocks/>
            </p:cNvGrpSpPr>
            <p:nvPr/>
          </p:nvGrpSpPr>
          <p:grpSpPr bwMode="auto">
            <a:xfrm>
              <a:off x="960" y="1392"/>
              <a:ext cx="908" cy="1857"/>
              <a:chOff x="1008" y="384"/>
              <a:chExt cx="908" cy="2337"/>
            </a:xfrm>
          </p:grpSpPr>
          <p:sp>
            <p:nvSpPr>
              <p:cNvPr id="799752" name="Freeform 8"/>
              <p:cNvSpPr>
                <a:spLocks/>
              </p:cNvSpPr>
              <p:nvPr/>
            </p:nvSpPr>
            <p:spPr bwMode="auto">
              <a:xfrm>
                <a:off x="1056" y="2352"/>
                <a:ext cx="720" cy="369"/>
              </a:xfrm>
              <a:custGeom>
                <a:avLst/>
                <a:gdLst>
                  <a:gd name="T0" fmla="*/ 28 w 720"/>
                  <a:gd name="T1" fmla="*/ 198 h 369"/>
                  <a:gd name="T2" fmla="*/ 75 w 720"/>
                  <a:gd name="T3" fmla="*/ 134 h 369"/>
                  <a:gd name="T4" fmla="*/ 123 w 720"/>
                  <a:gd name="T5" fmla="*/ 70 h 369"/>
                  <a:gd name="T6" fmla="*/ 157 w 720"/>
                  <a:gd name="T7" fmla="*/ 30 h 369"/>
                  <a:gd name="T8" fmla="*/ 163 w 720"/>
                  <a:gd name="T9" fmla="*/ 17 h 369"/>
                  <a:gd name="T10" fmla="*/ 170 w 720"/>
                  <a:gd name="T11" fmla="*/ 17 h 369"/>
                  <a:gd name="T12" fmla="*/ 198 w 720"/>
                  <a:gd name="T13" fmla="*/ 7 h 369"/>
                  <a:gd name="T14" fmla="*/ 245 w 720"/>
                  <a:gd name="T15" fmla="*/ 0 h 369"/>
                  <a:gd name="T16" fmla="*/ 308 w 720"/>
                  <a:gd name="T17" fmla="*/ 7 h 369"/>
                  <a:gd name="T18" fmla="*/ 374 w 720"/>
                  <a:gd name="T19" fmla="*/ 33 h 369"/>
                  <a:gd name="T20" fmla="*/ 431 w 720"/>
                  <a:gd name="T21" fmla="*/ 70 h 369"/>
                  <a:gd name="T22" fmla="*/ 503 w 720"/>
                  <a:gd name="T23" fmla="*/ 100 h 369"/>
                  <a:gd name="T24" fmla="*/ 557 w 720"/>
                  <a:gd name="T25" fmla="*/ 114 h 369"/>
                  <a:gd name="T26" fmla="*/ 629 w 720"/>
                  <a:gd name="T27" fmla="*/ 124 h 369"/>
                  <a:gd name="T28" fmla="*/ 720 w 720"/>
                  <a:gd name="T29" fmla="*/ 127 h 369"/>
                  <a:gd name="T30" fmla="*/ 667 w 720"/>
                  <a:gd name="T31" fmla="*/ 204 h 369"/>
                  <a:gd name="T32" fmla="*/ 629 w 720"/>
                  <a:gd name="T33" fmla="*/ 265 h 369"/>
                  <a:gd name="T34" fmla="*/ 601 w 720"/>
                  <a:gd name="T35" fmla="*/ 308 h 369"/>
                  <a:gd name="T36" fmla="*/ 569 w 720"/>
                  <a:gd name="T37" fmla="*/ 355 h 369"/>
                  <a:gd name="T38" fmla="*/ 560 w 720"/>
                  <a:gd name="T39" fmla="*/ 365 h 369"/>
                  <a:gd name="T40" fmla="*/ 554 w 720"/>
                  <a:gd name="T41" fmla="*/ 365 h 369"/>
                  <a:gd name="T42" fmla="*/ 513 w 720"/>
                  <a:gd name="T43" fmla="*/ 369 h 369"/>
                  <a:gd name="T44" fmla="*/ 447 w 720"/>
                  <a:gd name="T45" fmla="*/ 362 h 369"/>
                  <a:gd name="T46" fmla="*/ 371 w 720"/>
                  <a:gd name="T47" fmla="*/ 345 h 369"/>
                  <a:gd name="T48" fmla="*/ 308 w 720"/>
                  <a:gd name="T49" fmla="*/ 315 h 369"/>
                  <a:gd name="T50" fmla="*/ 248 w 720"/>
                  <a:gd name="T51" fmla="*/ 285 h 369"/>
                  <a:gd name="T52" fmla="*/ 204 w 720"/>
                  <a:gd name="T53" fmla="*/ 268 h 369"/>
                  <a:gd name="T54" fmla="*/ 132 w 720"/>
                  <a:gd name="T55" fmla="*/ 251 h 369"/>
                  <a:gd name="T56" fmla="*/ 72 w 720"/>
                  <a:gd name="T57" fmla="*/ 238 h 369"/>
                  <a:gd name="T58" fmla="*/ 28 w 720"/>
                  <a:gd name="T59" fmla="*/ 235 h 369"/>
                  <a:gd name="T60" fmla="*/ 6 w 720"/>
                  <a:gd name="T61" fmla="*/ 235 h 369"/>
                  <a:gd name="T62" fmla="*/ 0 w 720"/>
                  <a:gd name="T63" fmla="*/ 23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0" h="369">
                    <a:moveTo>
                      <a:pt x="0" y="235"/>
                    </a:moveTo>
                    <a:lnTo>
                      <a:pt x="28" y="198"/>
                    </a:lnTo>
                    <a:lnTo>
                      <a:pt x="53" y="164"/>
                    </a:lnTo>
                    <a:lnTo>
                      <a:pt x="75" y="134"/>
                    </a:lnTo>
                    <a:lnTo>
                      <a:pt x="94" y="111"/>
                    </a:lnTo>
                    <a:lnTo>
                      <a:pt x="123" y="70"/>
                    </a:lnTo>
                    <a:lnTo>
                      <a:pt x="145" y="44"/>
                    </a:lnTo>
                    <a:lnTo>
                      <a:pt x="157" y="30"/>
                    </a:lnTo>
                    <a:lnTo>
                      <a:pt x="163" y="20"/>
                    </a:lnTo>
                    <a:lnTo>
                      <a:pt x="163" y="17"/>
                    </a:lnTo>
                    <a:lnTo>
                      <a:pt x="163" y="17"/>
                    </a:lnTo>
                    <a:lnTo>
                      <a:pt x="170" y="17"/>
                    </a:lnTo>
                    <a:lnTo>
                      <a:pt x="179" y="13"/>
                    </a:lnTo>
                    <a:lnTo>
                      <a:pt x="198" y="7"/>
                    </a:lnTo>
                    <a:lnTo>
                      <a:pt x="220" y="3"/>
                    </a:lnTo>
                    <a:lnTo>
                      <a:pt x="245" y="0"/>
                    </a:lnTo>
                    <a:lnTo>
                      <a:pt x="277" y="0"/>
                    </a:lnTo>
                    <a:lnTo>
                      <a:pt x="308" y="7"/>
                    </a:lnTo>
                    <a:lnTo>
                      <a:pt x="343" y="17"/>
                    </a:lnTo>
                    <a:lnTo>
                      <a:pt x="374" y="33"/>
                    </a:lnTo>
                    <a:lnTo>
                      <a:pt x="403" y="50"/>
                    </a:lnTo>
                    <a:lnTo>
                      <a:pt x="431" y="70"/>
                    </a:lnTo>
                    <a:lnTo>
                      <a:pt x="462" y="87"/>
                    </a:lnTo>
                    <a:lnTo>
                      <a:pt x="503" y="100"/>
                    </a:lnTo>
                    <a:lnTo>
                      <a:pt x="528" y="107"/>
                    </a:lnTo>
                    <a:lnTo>
                      <a:pt x="557" y="114"/>
                    </a:lnTo>
                    <a:lnTo>
                      <a:pt x="591" y="121"/>
                    </a:lnTo>
                    <a:lnTo>
                      <a:pt x="629" y="124"/>
                    </a:lnTo>
                    <a:lnTo>
                      <a:pt x="673" y="124"/>
                    </a:lnTo>
                    <a:lnTo>
                      <a:pt x="720" y="127"/>
                    </a:lnTo>
                    <a:lnTo>
                      <a:pt x="692" y="168"/>
                    </a:lnTo>
                    <a:lnTo>
                      <a:pt x="667" y="204"/>
                    </a:lnTo>
                    <a:lnTo>
                      <a:pt x="648" y="238"/>
                    </a:lnTo>
                    <a:lnTo>
                      <a:pt x="629" y="265"/>
                    </a:lnTo>
                    <a:lnTo>
                      <a:pt x="613" y="288"/>
                    </a:lnTo>
                    <a:lnTo>
                      <a:pt x="601" y="308"/>
                    </a:lnTo>
                    <a:lnTo>
                      <a:pt x="582" y="335"/>
                    </a:lnTo>
                    <a:lnTo>
                      <a:pt x="569" y="355"/>
                    </a:lnTo>
                    <a:lnTo>
                      <a:pt x="563" y="362"/>
                    </a:lnTo>
                    <a:lnTo>
                      <a:pt x="560" y="365"/>
                    </a:lnTo>
                    <a:lnTo>
                      <a:pt x="560" y="365"/>
                    </a:lnTo>
                    <a:lnTo>
                      <a:pt x="554" y="365"/>
                    </a:lnTo>
                    <a:lnTo>
                      <a:pt x="538" y="369"/>
                    </a:lnTo>
                    <a:lnTo>
                      <a:pt x="513" y="369"/>
                    </a:lnTo>
                    <a:lnTo>
                      <a:pt x="481" y="369"/>
                    </a:lnTo>
                    <a:lnTo>
                      <a:pt x="447" y="362"/>
                    </a:lnTo>
                    <a:lnTo>
                      <a:pt x="409" y="355"/>
                    </a:lnTo>
                    <a:lnTo>
                      <a:pt x="371" y="345"/>
                    </a:lnTo>
                    <a:lnTo>
                      <a:pt x="336" y="332"/>
                    </a:lnTo>
                    <a:lnTo>
                      <a:pt x="308" y="315"/>
                    </a:lnTo>
                    <a:lnTo>
                      <a:pt x="286" y="302"/>
                    </a:lnTo>
                    <a:lnTo>
                      <a:pt x="248" y="285"/>
                    </a:lnTo>
                    <a:lnTo>
                      <a:pt x="230" y="275"/>
                    </a:lnTo>
                    <a:lnTo>
                      <a:pt x="204" y="268"/>
                    </a:lnTo>
                    <a:lnTo>
                      <a:pt x="173" y="261"/>
                    </a:lnTo>
                    <a:lnTo>
                      <a:pt x="132" y="251"/>
                    </a:lnTo>
                    <a:lnTo>
                      <a:pt x="97" y="245"/>
                    </a:lnTo>
                    <a:lnTo>
                      <a:pt x="72" y="238"/>
                    </a:lnTo>
                    <a:lnTo>
                      <a:pt x="47" y="238"/>
                    </a:lnTo>
                    <a:lnTo>
                      <a:pt x="28" y="235"/>
                    </a:lnTo>
                    <a:lnTo>
                      <a:pt x="16" y="235"/>
                    </a:lnTo>
                    <a:lnTo>
                      <a:pt x="6"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3" name="Freeform 9"/>
              <p:cNvSpPr>
                <a:spLocks/>
              </p:cNvSpPr>
              <p:nvPr/>
            </p:nvSpPr>
            <p:spPr bwMode="auto">
              <a:xfrm>
                <a:off x="1008" y="2256"/>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4" name="Freeform 10"/>
              <p:cNvSpPr>
                <a:spLocks/>
              </p:cNvSpPr>
              <p:nvPr/>
            </p:nvSpPr>
            <p:spPr bwMode="auto">
              <a:xfrm>
                <a:off x="1152" y="2064"/>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5" name="Freeform 11"/>
              <p:cNvSpPr>
                <a:spLocks/>
              </p:cNvSpPr>
              <p:nvPr/>
            </p:nvSpPr>
            <p:spPr bwMode="auto">
              <a:xfrm>
                <a:off x="1248" y="2016"/>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6" name="Freeform 12"/>
              <p:cNvSpPr>
                <a:spLocks/>
              </p:cNvSpPr>
              <p:nvPr/>
            </p:nvSpPr>
            <p:spPr bwMode="auto">
              <a:xfrm>
                <a:off x="1104" y="1824"/>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7" name="Freeform 13"/>
              <p:cNvSpPr>
                <a:spLocks/>
              </p:cNvSpPr>
              <p:nvPr/>
            </p:nvSpPr>
            <p:spPr bwMode="auto">
              <a:xfrm>
                <a:off x="1248" y="1632"/>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8" name="Freeform 14"/>
              <p:cNvSpPr>
                <a:spLocks/>
              </p:cNvSpPr>
              <p:nvPr/>
            </p:nvSpPr>
            <p:spPr bwMode="auto">
              <a:xfrm>
                <a:off x="1344" y="1584"/>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59" name="Freeform 15"/>
              <p:cNvSpPr>
                <a:spLocks/>
              </p:cNvSpPr>
              <p:nvPr/>
            </p:nvSpPr>
            <p:spPr bwMode="auto">
              <a:xfrm>
                <a:off x="1104" y="1344"/>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0" name="Freeform 16"/>
              <p:cNvSpPr>
                <a:spLocks/>
              </p:cNvSpPr>
              <p:nvPr/>
            </p:nvSpPr>
            <p:spPr bwMode="auto">
              <a:xfrm>
                <a:off x="1248" y="1152"/>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1" name="Freeform 17"/>
              <p:cNvSpPr>
                <a:spLocks/>
              </p:cNvSpPr>
              <p:nvPr/>
            </p:nvSpPr>
            <p:spPr bwMode="auto">
              <a:xfrm>
                <a:off x="1344" y="1104"/>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2" name="Freeform 18"/>
              <p:cNvSpPr>
                <a:spLocks/>
              </p:cNvSpPr>
              <p:nvPr/>
            </p:nvSpPr>
            <p:spPr bwMode="auto">
              <a:xfrm>
                <a:off x="1152" y="912"/>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3" name="Freeform 19"/>
              <p:cNvSpPr>
                <a:spLocks/>
              </p:cNvSpPr>
              <p:nvPr/>
            </p:nvSpPr>
            <p:spPr bwMode="auto">
              <a:xfrm>
                <a:off x="1296" y="720"/>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4" name="Freeform 20"/>
              <p:cNvSpPr>
                <a:spLocks/>
              </p:cNvSpPr>
              <p:nvPr/>
            </p:nvSpPr>
            <p:spPr bwMode="auto">
              <a:xfrm>
                <a:off x="1296" y="672"/>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65" name="Freeform 21"/>
              <p:cNvSpPr>
                <a:spLocks/>
              </p:cNvSpPr>
              <p:nvPr/>
            </p:nvSpPr>
            <p:spPr bwMode="auto">
              <a:xfrm>
                <a:off x="1200" y="384"/>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grpSp>
        <p:grpSp>
          <p:nvGrpSpPr>
            <p:cNvPr id="799766" name="Group 22"/>
            <p:cNvGrpSpPr>
              <a:grpSpLocks/>
            </p:cNvGrpSpPr>
            <p:nvPr/>
          </p:nvGrpSpPr>
          <p:grpSpPr bwMode="auto">
            <a:xfrm>
              <a:off x="672" y="768"/>
              <a:ext cx="1483" cy="768"/>
              <a:chOff x="1589" y="124"/>
              <a:chExt cx="3099" cy="2371"/>
            </a:xfrm>
          </p:grpSpPr>
          <p:sp>
            <p:nvSpPr>
              <p:cNvPr id="799767" name="Freeform 23"/>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768" name="Freeform 24"/>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769" name="Freeform 25"/>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770" name="Freeform 26"/>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799771" name="Freeform 27"/>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772" name="Freeform 28"/>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799773" name="Freeform 29"/>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4" name="Freeform 30"/>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5" name="Freeform 31"/>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6" name="Freeform 32"/>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7" name="Freeform 33"/>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8" name="Freeform 34"/>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79" name="Freeform 35"/>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0" name="Freeform 36"/>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1" name="Freeform 37"/>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2" name="Freeform 38"/>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3" name="Freeform 39"/>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4" name="Freeform 40"/>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5" name="Freeform 41"/>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786" name="Freeform 42"/>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799787" name="Rectangle 43"/>
            <p:cNvSpPr>
              <a:spLocks noChangeArrowheads="1"/>
            </p:cNvSpPr>
            <p:nvPr/>
          </p:nvSpPr>
          <p:spPr bwMode="auto">
            <a:xfrm>
              <a:off x="768" y="816"/>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ea typeface="HG創英角ﾎﾟｯﾌﾟ体" pitchFamily="49" charset="-128"/>
                </a:rPr>
                <a:t>３０枚</a:t>
              </a:r>
            </a:p>
          </p:txBody>
        </p:sp>
      </p:grpSp>
      <p:sp>
        <p:nvSpPr>
          <p:cNvPr id="799788" name="AutoShape 44"/>
          <p:cNvSpPr>
            <a:spLocks noChangeArrowheads="1"/>
          </p:cNvSpPr>
          <p:nvPr/>
        </p:nvSpPr>
        <p:spPr bwMode="auto">
          <a:xfrm>
            <a:off x="152400" y="304800"/>
            <a:ext cx="8839200" cy="708025"/>
          </a:xfrm>
          <a:prstGeom prst="wedgeRoundRectCallout">
            <a:avLst>
              <a:gd name="adj1" fmla="val -50431"/>
              <a:gd name="adj2" fmla="val -78926"/>
              <a:gd name="adj3" fmla="val 16667"/>
            </a:avLst>
          </a:prstGeom>
          <a:solidFill>
            <a:srgbClr val="EBFFEB"/>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b="1">
                <a:solidFill>
                  <a:srgbClr val="002346"/>
                </a:solidFill>
                <a:latin typeface="Century" pitchFamily="18" charset="0"/>
              </a:rPr>
              <a:t>１週間何枚ムダに捨てているのか</a:t>
            </a:r>
            <a:r>
              <a:rPr lang="ja-JP" altLang="en-US" sz="3200" b="1" i="1">
                <a:solidFill>
                  <a:srgbClr val="FF0000"/>
                </a:solidFill>
                <a:latin typeface="Century" pitchFamily="18" charset="0"/>
              </a:rPr>
              <a:t>ゴミ箱を調査</a:t>
            </a:r>
          </a:p>
        </p:txBody>
      </p:sp>
      <p:grpSp>
        <p:nvGrpSpPr>
          <p:cNvPr id="799789" name="Group 45"/>
          <p:cNvGrpSpPr>
            <a:grpSpLocks/>
          </p:cNvGrpSpPr>
          <p:nvPr/>
        </p:nvGrpSpPr>
        <p:grpSpPr bwMode="auto">
          <a:xfrm>
            <a:off x="3733800" y="2057400"/>
            <a:ext cx="2362200" cy="3176588"/>
            <a:chOff x="2352" y="1296"/>
            <a:chExt cx="1488" cy="2001"/>
          </a:xfrm>
        </p:grpSpPr>
        <p:grpSp>
          <p:nvGrpSpPr>
            <p:cNvPr id="799790" name="Group 46"/>
            <p:cNvGrpSpPr>
              <a:grpSpLocks/>
            </p:cNvGrpSpPr>
            <p:nvPr/>
          </p:nvGrpSpPr>
          <p:grpSpPr bwMode="auto">
            <a:xfrm>
              <a:off x="2592" y="2064"/>
              <a:ext cx="860" cy="1233"/>
              <a:chOff x="2688" y="1200"/>
              <a:chExt cx="860" cy="1617"/>
            </a:xfrm>
          </p:grpSpPr>
          <p:sp>
            <p:nvSpPr>
              <p:cNvPr id="799791" name="Freeform 47"/>
              <p:cNvSpPr>
                <a:spLocks/>
              </p:cNvSpPr>
              <p:nvPr/>
            </p:nvSpPr>
            <p:spPr bwMode="auto">
              <a:xfrm>
                <a:off x="2736" y="2448"/>
                <a:ext cx="720" cy="369"/>
              </a:xfrm>
              <a:custGeom>
                <a:avLst/>
                <a:gdLst>
                  <a:gd name="T0" fmla="*/ 28 w 720"/>
                  <a:gd name="T1" fmla="*/ 198 h 369"/>
                  <a:gd name="T2" fmla="*/ 75 w 720"/>
                  <a:gd name="T3" fmla="*/ 134 h 369"/>
                  <a:gd name="T4" fmla="*/ 123 w 720"/>
                  <a:gd name="T5" fmla="*/ 70 h 369"/>
                  <a:gd name="T6" fmla="*/ 157 w 720"/>
                  <a:gd name="T7" fmla="*/ 30 h 369"/>
                  <a:gd name="T8" fmla="*/ 163 w 720"/>
                  <a:gd name="T9" fmla="*/ 17 h 369"/>
                  <a:gd name="T10" fmla="*/ 170 w 720"/>
                  <a:gd name="T11" fmla="*/ 17 h 369"/>
                  <a:gd name="T12" fmla="*/ 198 w 720"/>
                  <a:gd name="T13" fmla="*/ 7 h 369"/>
                  <a:gd name="T14" fmla="*/ 245 w 720"/>
                  <a:gd name="T15" fmla="*/ 0 h 369"/>
                  <a:gd name="T16" fmla="*/ 308 w 720"/>
                  <a:gd name="T17" fmla="*/ 7 h 369"/>
                  <a:gd name="T18" fmla="*/ 374 w 720"/>
                  <a:gd name="T19" fmla="*/ 33 h 369"/>
                  <a:gd name="T20" fmla="*/ 431 w 720"/>
                  <a:gd name="T21" fmla="*/ 70 h 369"/>
                  <a:gd name="T22" fmla="*/ 503 w 720"/>
                  <a:gd name="T23" fmla="*/ 100 h 369"/>
                  <a:gd name="T24" fmla="*/ 557 w 720"/>
                  <a:gd name="T25" fmla="*/ 114 h 369"/>
                  <a:gd name="T26" fmla="*/ 629 w 720"/>
                  <a:gd name="T27" fmla="*/ 124 h 369"/>
                  <a:gd name="T28" fmla="*/ 720 w 720"/>
                  <a:gd name="T29" fmla="*/ 127 h 369"/>
                  <a:gd name="T30" fmla="*/ 667 w 720"/>
                  <a:gd name="T31" fmla="*/ 204 h 369"/>
                  <a:gd name="T32" fmla="*/ 629 w 720"/>
                  <a:gd name="T33" fmla="*/ 265 h 369"/>
                  <a:gd name="T34" fmla="*/ 601 w 720"/>
                  <a:gd name="T35" fmla="*/ 308 h 369"/>
                  <a:gd name="T36" fmla="*/ 569 w 720"/>
                  <a:gd name="T37" fmla="*/ 355 h 369"/>
                  <a:gd name="T38" fmla="*/ 560 w 720"/>
                  <a:gd name="T39" fmla="*/ 365 h 369"/>
                  <a:gd name="T40" fmla="*/ 554 w 720"/>
                  <a:gd name="T41" fmla="*/ 365 h 369"/>
                  <a:gd name="T42" fmla="*/ 513 w 720"/>
                  <a:gd name="T43" fmla="*/ 369 h 369"/>
                  <a:gd name="T44" fmla="*/ 447 w 720"/>
                  <a:gd name="T45" fmla="*/ 362 h 369"/>
                  <a:gd name="T46" fmla="*/ 371 w 720"/>
                  <a:gd name="T47" fmla="*/ 345 h 369"/>
                  <a:gd name="T48" fmla="*/ 308 w 720"/>
                  <a:gd name="T49" fmla="*/ 315 h 369"/>
                  <a:gd name="T50" fmla="*/ 248 w 720"/>
                  <a:gd name="T51" fmla="*/ 285 h 369"/>
                  <a:gd name="T52" fmla="*/ 204 w 720"/>
                  <a:gd name="T53" fmla="*/ 268 h 369"/>
                  <a:gd name="T54" fmla="*/ 132 w 720"/>
                  <a:gd name="T55" fmla="*/ 251 h 369"/>
                  <a:gd name="T56" fmla="*/ 72 w 720"/>
                  <a:gd name="T57" fmla="*/ 238 h 369"/>
                  <a:gd name="T58" fmla="*/ 28 w 720"/>
                  <a:gd name="T59" fmla="*/ 235 h 369"/>
                  <a:gd name="T60" fmla="*/ 6 w 720"/>
                  <a:gd name="T61" fmla="*/ 235 h 369"/>
                  <a:gd name="T62" fmla="*/ 0 w 720"/>
                  <a:gd name="T63" fmla="*/ 23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0" h="369">
                    <a:moveTo>
                      <a:pt x="0" y="235"/>
                    </a:moveTo>
                    <a:lnTo>
                      <a:pt x="28" y="198"/>
                    </a:lnTo>
                    <a:lnTo>
                      <a:pt x="53" y="164"/>
                    </a:lnTo>
                    <a:lnTo>
                      <a:pt x="75" y="134"/>
                    </a:lnTo>
                    <a:lnTo>
                      <a:pt x="94" y="111"/>
                    </a:lnTo>
                    <a:lnTo>
                      <a:pt x="123" y="70"/>
                    </a:lnTo>
                    <a:lnTo>
                      <a:pt x="145" y="44"/>
                    </a:lnTo>
                    <a:lnTo>
                      <a:pt x="157" y="30"/>
                    </a:lnTo>
                    <a:lnTo>
                      <a:pt x="163" y="20"/>
                    </a:lnTo>
                    <a:lnTo>
                      <a:pt x="163" y="17"/>
                    </a:lnTo>
                    <a:lnTo>
                      <a:pt x="163" y="17"/>
                    </a:lnTo>
                    <a:lnTo>
                      <a:pt x="170" y="17"/>
                    </a:lnTo>
                    <a:lnTo>
                      <a:pt x="179" y="13"/>
                    </a:lnTo>
                    <a:lnTo>
                      <a:pt x="198" y="7"/>
                    </a:lnTo>
                    <a:lnTo>
                      <a:pt x="220" y="3"/>
                    </a:lnTo>
                    <a:lnTo>
                      <a:pt x="245" y="0"/>
                    </a:lnTo>
                    <a:lnTo>
                      <a:pt x="277" y="0"/>
                    </a:lnTo>
                    <a:lnTo>
                      <a:pt x="308" y="7"/>
                    </a:lnTo>
                    <a:lnTo>
                      <a:pt x="343" y="17"/>
                    </a:lnTo>
                    <a:lnTo>
                      <a:pt x="374" y="33"/>
                    </a:lnTo>
                    <a:lnTo>
                      <a:pt x="403" y="50"/>
                    </a:lnTo>
                    <a:lnTo>
                      <a:pt x="431" y="70"/>
                    </a:lnTo>
                    <a:lnTo>
                      <a:pt x="462" y="87"/>
                    </a:lnTo>
                    <a:lnTo>
                      <a:pt x="503" y="100"/>
                    </a:lnTo>
                    <a:lnTo>
                      <a:pt x="528" y="107"/>
                    </a:lnTo>
                    <a:lnTo>
                      <a:pt x="557" y="114"/>
                    </a:lnTo>
                    <a:lnTo>
                      <a:pt x="591" y="121"/>
                    </a:lnTo>
                    <a:lnTo>
                      <a:pt x="629" y="124"/>
                    </a:lnTo>
                    <a:lnTo>
                      <a:pt x="673" y="124"/>
                    </a:lnTo>
                    <a:lnTo>
                      <a:pt x="720" y="127"/>
                    </a:lnTo>
                    <a:lnTo>
                      <a:pt x="692" y="168"/>
                    </a:lnTo>
                    <a:lnTo>
                      <a:pt x="667" y="204"/>
                    </a:lnTo>
                    <a:lnTo>
                      <a:pt x="648" y="238"/>
                    </a:lnTo>
                    <a:lnTo>
                      <a:pt x="629" y="265"/>
                    </a:lnTo>
                    <a:lnTo>
                      <a:pt x="613" y="288"/>
                    </a:lnTo>
                    <a:lnTo>
                      <a:pt x="601" y="308"/>
                    </a:lnTo>
                    <a:lnTo>
                      <a:pt x="582" y="335"/>
                    </a:lnTo>
                    <a:lnTo>
                      <a:pt x="569" y="355"/>
                    </a:lnTo>
                    <a:lnTo>
                      <a:pt x="563" y="362"/>
                    </a:lnTo>
                    <a:lnTo>
                      <a:pt x="560" y="365"/>
                    </a:lnTo>
                    <a:lnTo>
                      <a:pt x="560" y="365"/>
                    </a:lnTo>
                    <a:lnTo>
                      <a:pt x="554" y="365"/>
                    </a:lnTo>
                    <a:lnTo>
                      <a:pt x="538" y="369"/>
                    </a:lnTo>
                    <a:lnTo>
                      <a:pt x="513" y="369"/>
                    </a:lnTo>
                    <a:lnTo>
                      <a:pt x="481" y="369"/>
                    </a:lnTo>
                    <a:lnTo>
                      <a:pt x="447" y="362"/>
                    </a:lnTo>
                    <a:lnTo>
                      <a:pt x="409" y="355"/>
                    </a:lnTo>
                    <a:lnTo>
                      <a:pt x="371" y="345"/>
                    </a:lnTo>
                    <a:lnTo>
                      <a:pt x="336" y="332"/>
                    </a:lnTo>
                    <a:lnTo>
                      <a:pt x="308" y="315"/>
                    </a:lnTo>
                    <a:lnTo>
                      <a:pt x="286" y="302"/>
                    </a:lnTo>
                    <a:lnTo>
                      <a:pt x="248" y="285"/>
                    </a:lnTo>
                    <a:lnTo>
                      <a:pt x="230" y="275"/>
                    </a:lnTo>
                    <a:lnTo>
                      <a:pt x="204" y="268"/>
                    </a:lnTo>
                    <a:lnTo>
                      <a:pt x="173" y="261"/>
                    </a:lnTo>
                    <a:lnTo>
                      <a:pt x="132" y="251"/>
                    </a:lnTo>
                    <a:lnTo>
                      <a:pt x="97" y="245"/>
                    </a:lnTo>
                    <a:lnTo>
                      <a:pt x="72" y="238"/>
                    </a:lnTo>
                    <a:lnTo>
                      <a:pt x="47" y="238"/>
                    </a:lnTo>
                    <a:lnTo>
                      <a:pt x="28" y="235"/>
                    </a:lnTo>
                    <a:lnTo>
                      <a:pt x="16" y="235"/>
                    </a:lnTo>
                    <a:lnTo>
                      <a:pt x="6"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2" name="Freeform 48"/>
              <p:cNvSpPr>
                <a:spLocks/>
              </p:cNvSpPr>
              <p:nvPr/>
            </p:nvSpPr>
            <p:spPr bwMode="auto">
              <a:xfrm>
                <a:off x="2688" y="2352"/>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3" name="Freeform 49"/>
              <p:cNvSpPr>
                <a:spLocks/>
              </p:cNvSpPr>
              <p:nvPr/>
            </p:nvSpPr>
            <p:spPr bwMode="auto">
              <a:xfrm>
                <a:off x="2832" y="2160"/>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4" name="Freeform 50"/>
              <p:cNvSpPr>
                <a:spLocks/>
              </p:cNvSpPr>
              <p:nvPr/>
            </p:nvSpPr>
            <p:spPr bwMode="auto">
              <a:xfrm>
                <a:off x="2928" y="2112"/>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5" name="Freeform 51"/>
              <p:cNvSpPr>
                <a:spLocks/>
              </p:cNvSpPr>
              <p:nvPr/>
            </p:nvSpPr>
            <p:spPr bwMode="auto">
              <a:xfrm>
                <a:off x="2784" y="1920"/>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6" name="Freeform 52"/>
              <p:cNvSpPr>
                <a:spLocks/>
              </p:cNvSpPr>
              <p:nvPr/>
            </p:nvSpPr>
            <p:spPr bwMode="auto">
              <a:xfrm>
                <a:off x="2928" y="1728"/>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7" name="Freeform 53"/>
              <p:cNvSpPr>
                <a:spLocks/>
              </p:cNvSpPr>
              <p:nvPr/>
            </p:nvSpPr>
            <p:spPr bwMode="auto">
              <a:xfrm>
                <a:off x="3024" y="1680"/>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8" name="Freeform 54"/>
              <p:cNvSpPr>
                <a:spLocks/>
              </p:cNvSpPr>
              <p:nvPr/>
            </p:nvSpPr>
            <p:spPr bwMode="auto">
              <a:xfrm>
                <a:off x="2784" y="1440"/>
                <a:ext cx="724" cy="365"/>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799" name="Freeform 55"/>
              <p:cNvSpPr>
                <a:spLocks/>
              </p:cNvSpPr>
              <p:nvPr/>
            </p:nvSpPr>
            <p:spPr bwMode="auto">
              <a:xfrm>
                <a:off x="2928" y="1248"/>
                <a:ext cx="620" cy="472"/>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FFFF"/>
              </a:solidFill>
              <a:ln w="49213">
                <a:solidFill>
                  <a:srgbClr val="000000"/>
                </a:solidFill>
                <a:prstDash val="solid"/>
                <a:round/>
                <a:headEnd/>
                <a:tailEnd/>
              </a:ln>
            </p:spPr>
            <p:txBody>
              <a:bodyPr/>
              <a:lstStyle/>
              <a:p>
                <a:endParaRPr lang="ja-JP" altLang="en-US"/>
              </a:p>
            </p:txBody>
          </p:sp>
          <p:sp>
            <p:nvSpPr>
              <p:cNvPr id="799800" name="Freeform 56"/>
              <p:cNvSpPr>
                <a:spLocks/>
              </p:cNvSpPr>
              <p:nvPr/>
            </p:nvSpPr>
            <p:spPr bwMode="auto">
              <a:xfrm>
                <a:off x="3024" y="1200"/>
                <a:ext cx="519" cy="282"/>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FFFF"/>
              </a:solidFill>
              <a:ln w="49213">
                <a:solidFill>
                  <a:srgbClr val="000000"/>
                </a:solidFill>
                <a:prstDash val="solid"/>
                <a:round/>
                <a:headEnd/>
                <a:tailEnd/>
              </a:ln>
            </p:spPr>
            <p:txBody>
              <a:bodyPr/>
              <a:lstStyle/>
              <a:p>
                <a:endParaRPr lang="ja-JP" altLang="en-US"/>
              </a:p>
            </p:txBody>
          </p:sp>
        </p:grpSp>
        <p:grpSp>
          <p:nvGrpSpPr>
            <p:cNvPr id="799801" name="Group 57"/>
            <p:cNvGrpSpPr>
              <a:grpSpLocks/>
            </p:cNvGrpSpPr>
            <p:nvPr/>
          </p:nvGrpSpPr>
          <p:grpSpPr bwMode="auto">
            <a:xfrm>
              <a:off x="2352" y="1296"/>
              <a:ext cx="1483" cy="768"/>
              <a:chOff x="1589" y="124"/>
              <a:chExt cx="3099" cy="2371"/>
            </a:xfrm>
          </p:grpSpPr>
          <p:sp>
            <p:nvSpPr>
              <p:cNvPr id="799802" name="Freeform 58"/>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803" name="Freeform 59"/>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04" name="Freeform 60"/>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05" name="Freeform 61"/>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799806" name="Freeform 62"/>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807" name="Freeform 63"/>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08" name="Freeform 64"/>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09" name="Freeform 65"/>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0" name="Freeform 66"/>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1" name="Freeform 67"/>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2" name="Freeform 68"/>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3" name="Freeform 69"/>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4" name="Freeform 70"/>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5" name="Freeform 71"/>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6" name="Freeform 72"/>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7" name="Freeform 73"/>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8" name="Freeform 74"/>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19" name="Freeform 75"/>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20" name="Freeform 76"/>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21" name="Freeform 77"/>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799822" name="Rectangle 78"/>
            <p:cNvSpPr>
              <a:spLocks noChangeArrowheads="1"/>
            </p:cNvSpPr>
            <p:nvPr/>
          </p:nvSpPr>
          <p:spPr bwMode="auto">
            <a:xfrm>
              <a:off x="2400" y="1344"/>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ea typeface="HG創英角ﾎﾟｯﾌﾟ体" pitchFamily="49" charset="-128"/>
                </a:rPr>
                <a:t>２０枚</a:t>
              </a:r>
            </a:p>
          </p:txBody>
        </p:sp>
      </p:grpSp>
      <p:grpSp>
        <p:nvGrpSpPr>
          <p:cNvPr id="799823" name="Group 79"/>
          <p:cNvGrpSpPr>
            <a:grpSpLocks/>
          </p:cNvGrpSpPr>
          <p:nvPr/>
        </p:nvGrpSpPr>
        <p:grpSpPr bwMode="auto">
          <a:xfrm>
            <a:off x="6324600" y="3962400"/>
            <a:ext cx="2362200" cy="1219200"/>
            <a:chOff x="3984" y="2496"/>
            <a:chExt cx="1488" cy="768"/>
          </a:xfrm>
        </p:grpSpPr>
        <p:grpSp>
          <p:nvGrpSpPr>
            <p:cNvPr id="799824" name="Group 80"/>
            <p:cNvGrpSpPr>
              <a:grpSpLocks/>
            </p:cNvGrpSpPr>
            <p:nvPr/>
          </p:nvGrpSpPr>
          <p:grpSpPr bwMode="auto">
            <a:xfrm>
              <a:off x="3984" y="2496"/>
              <a:ext cx="1483" cy="768"/>
              <a:chOff x="1589" y="124"/>
              <a:chExt cx="3099" cy="2371"/>
            </a:xfrm>
          </p:grpSpPr>
          <p:sp>
            <p:nvSpPr>
              <p:cNvPr id="799825" name="Freeform 81"/>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826" name="Freeform 82"/>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27" name="Freeform 83"/>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28" name="Freeform 84"/>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799829" name="Freeform 85"/>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799830" name="Freeform 86"/>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799831" name="Freeform 87"/>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2" name="Freeform 88"/>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3" name="Freeform 89"/>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4" name="Freeform 90"/>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5" name="Freeform 91"/>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6" name="Freeform 92"/>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7" name="Freeform 93"/>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8" name="Freeform 94"/>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39" name="Freeform 95"/>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40" name="Freeform 96"/>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41" name="Freeform 97"/>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42" name="Freeform 98"/>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43" name="Freeform 99"/>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799844" name="Freeform 100"/>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799845" name="Rectangle 101"/>
            <p:cNvSpPr>
              <a:spLocks noChangeArrowheads="1"/>
            </p:cNvSpPr>
            <p:nvPr/>
          </p:nvSpPr>
          <p:spPr bwMode="auto">
            <a:xfrm>
              <a:off x="4032" y="2592"/>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0000FF"/>
                  </a:solidFill>
                  <a:ea typeface="HG創英角ﾎﾟｯﾌﾟ体" pitchFamily="49" charset="-128"/>
                </a:rPr>
                <a:t>０枚</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99750"/>
                                        </p:tgtEl>
                                        <p:attrNameLst>
                                          <p:attrName>style.visibility</p:attrName>
                                        </p:attrNameLst>
                                      </p:cBhvr>
                                      <p:to>
                                        <p:strVal val="visible"/>
                                      </p:to>
                                    </p:set>
                                    <p:animEffect transition="in" filter="wipe(down)">
                                      <p:cBhvr>
                                        <p:cTn id="7" dur="500"/>
                                        <p:tgtEl>
                                          <p:spTgt spid="799750"/>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799789"/>
                                        </p:tgtEl>
                                        <p:attrNameLst>
                                          <p:attrName>style.visibility</p:attrName>
                                        </p:attrNameLst>
                                      </p:cBhvr>
                                      <p:to>
                                        <p:strVal val="visible"/>
                                      </p:to>
                                    </p:set>
                                    <p:animEffect transition="in" filter="wipe(down)">
                                      <p:cBhvr>
                                        <p:cTn id="11" dur="500"/>
                                        <p:tgtEl>
                                          <p:spTgt spid="799789"/>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799823"/>
                                        </p:tgtEl>
                                        <p:attrNameLst>
                                          <p:attrName>style.visibility</p:attrName>
                                        </p:attrNameLst>
                                      </p:cBhvr>
                                      <p:to>
                                        <p:strVal val="visible"/>
                                      </p:to>
                                    </p:set>
                                    <p:animEffect transition="in" filter="wipe(down)">
                                      <p:cBhvr>
                                        <p:cTn id="15" dur="500"/>
                                        <p:tgtEl>
                                          <p:spTgt spid="7998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スライド番号プレースホルダー 2"/>
          <p:cNvSpPr>
            <a:spLocks noGrp="1"/>
          </p:cNvSpPr>
          <p:nvPr>
            <p:ph type="sldNum" sz="quarter" idx="11"/>
          </p:nvPr>
        </p:nvSpPr>
        <p:spPr/>
        <p:txBody>
          <a:bodyPr/>
          <a:lstStyle/>
          <a:p>
            <a:fld id="{09CF3841-4008-469C-837B-9802B40461DC}" type="slidenum">
              <a:rPr lang="en-US" altLang="ja-JP"/>
              <a:pPr/>
              <a:t>13</a:t>
            </a:fld>
            <a:endParaRPr lang="en-US" altLang="ja-JP"/>
          </a:p>
        </p:txBody>
      </p:sp>
      <p:graphicFrame>
        <p:nvGraphicFramePr>
          <p:cNvPr id="801794" name="Object 2"/>
          <p:cNvGraphicFramePr>
            <a:graphicFrameLocks noChangeAspect="1"/>
          </p:cNvGraphicFramePr>
          <p:nvPr/>
        </p:nvGraphicFramePr>
        <p:xfrm>
          <a:off x="762000" y="4724400"/>
          <a:ext cx="7848600" cy="1936750"/>
        </p:xfrm>
        <a:graphic>
          <a:graphicData uri="http://schemas.openxmlformats.org/presentationml/2006/ole">
            <mc:AlternateContent xmlns:mc="http://schemas.openxmlformats.org/markup-compatibility/2006">
              <mc:Choice xmlns:v="urn:schemas-microsoft-com:vml" Requires="v">
                <p:oleObj spid="_x0000_s939008" name="ビットマップ イメージ" r:id="rId4" imgW="3142857" imgH="1181265" progId="Paint.Picture">
                  <p:embed/>
                </p:oleObj>
              </mc:Choice>
              <mc:Fallback>
                <p:oleObj name="ビットマップ イメージ" r:id="rId4" imgW="3142857" imgH="1181265" progId="Paint.Picture">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4724400"/>
                        <a:ext cx="7848600" cy="193675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01795" name="Text Box 3"/>
          <p:cNvSpPr txBox="1">
            <a:spLocks noChangeArrowheads="1"/>
          </p:cNvSpPr>
          <p:nvPr/>
        </p:nvSpPr>
        <p:spPr bwMode="auto">
          <a:xfrm>
            <a:off x="16002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Ａ</a:t>
            </a:r>
            <a:r>
              <a:rPr lang="ja-JP" altLang="en-US" sz="2800" b="1">
                <a:latin typeface="Century" pitchFamily="18" charset="0"/>
              </a:rPr>
              <a:t>さん</a:t>
            </a:r>
          </a:p>
        </p:txBody>
      </p:sp>
      <p:sp>
        <p:nvSpPr>
          <p:cNvPr id="801796" name="Text Box 4"/>
          <p:cNvSpPr txBox="1">
            <a:spLocks noChangeArrowheads="1"/>
          </p:cNvSpPr>
          <p:nvPr/>
        </p:nvSpPr>
        <p:spPr bwMode="auto">
          <a:xfrm>
            <a:off x="42672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Ｂ</a:t>
            </a:r>
            <a:r>
              <a:rPr lang="ja-JP" altLang="en-US" sz="2800" b="1">
                <a:latin typeface="Century" pitchFamily="18" charset="0"/>
              </a:rPr>
              <a:t>さん</a:t>
            </a:r>
          </a:p>
        </p:txBody>
      </p:sp>
      <p:sp>
        <p:nvSpPr>
          <p:cNvPr id="801797" name="Text Box 5"/>
          <p:cNvSpPr txBox="1">
            <a:spLocks noChangeArrowheads="1"/>
          </p:cNvSpPr>
          <p:nvPr/>
        </p:nvSpPr>
        <p:spPr bwMode="auto">
          <a:xfrm>
            <a:off x="6858000" y="6248400"/>
            <a:ext cx="160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ja-JP" altLang="en-US" sz="3200">
                <a:latin typeface="Century" pitchFamily="18" charset="0"/>
                <a:ea typeface="HG創英角ﾎﾟｯﾌﾟ体" pitchFamily="49" charset="-128"/>
              </a:rPr>
              <a:t>Ｃ</a:t>
            </a:r>
            <a:r>
              <a:rPr lang="ja-JP" altLang="en-US" sz="2800" b="1">
                <a:latin typeface="Century" pitchFamily="18" charset="0"/>
              </a:rPr>
              <a:t>さん</a:t>
            </a:r>
          </a:p>
        </p:txBody>
      </p:sp>
      <p:sp>
        <p:nvSpPr>
          <p:cNvPr id="801798" name="AutoShape 6"/>
          <p:cNvSpPr>
            <a:spLocks noChangeArrowheads="1"/>
          </p:cNvSpPr>
          <p:nvPr/>
        </p:nvSpPr>
        <p:spPr bwMode="auto">
          <a:xfrm>
            <a:off x="533400" y="276225"/>
            <a:ext cx="8229600" cy="685800"/>
          </a:xfrm>
          <a:prstGeom prst="wedgeRoundRectCallout">
            <a:avLst>
              <a:gd name="adj1" fmla="val -54898"/>
              <a:gd name="adj2" fmla="val -78935"/>
              <a:gd name="adj3" fmla="val 16667"/>
            </a:avLst>
          </a:prstGeom>
          <a:solidFill>
            <a:srgbClr val="EBFFEB"/>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b="1">
                <a:solidFill>
                  <a:srgbClr val="002346"/>
                </a:solidFill>
                <a:latin typeface="Century" pitchFamily="18" charset="0"/>
              </a:rPr>
              <a:t>ミスの種類別に分けて調べてみると・・・</a:t>
            </a:r>
          </a:p>
        </p:txBody>
      </p:sp>
      <p:grpSp>
        <p:nvGrpSpPr>
          <p:cNvPr id="801799" name="Group 7"/>
          <p:cNvGrpSpPr>
            <a:grpSpLocks/>
          </p:cNvGrpSpPr>
          <p:nvPr/>
        </p:nvGrpSpPr>
        <p:grpSpPr bwMode="auto">
          <a:xfrm>
            <a:off x="457200" y="990600"/>
            <a:ext cx="4114800" cy="4176713"/>
            <a:chOff x="192" y="672"/>
            <a:chExt cx="2592" cy="2631"/>
          </a:xfrm>
        </p:grpSpPr>
        <p:grpSp>
          <p:nvGrpSpPr>
            <p:cNvPr id="801800" name="Group 8"/>
            <p:cNvGrpSpPr>
              <a:grpSpLocks/>
            </p:cNvGrpSpPr>
            <p:nvPr/>
          </p:nvGrpSpPr>
          <p:grpSpPr bwMode="auto">
            <a:xfrm>
              <a:off x="816" y="1824"/>
              <a:ext cx="820" cy="1425"/>
              <a:chOff x="816" y="1824"/>
              <a:chExt cx="820" cy="1425"/>
            </a:xfrm>
          </p:grpSpPr>
          <p:sp>
            <p:nvSpPr>
              <p:cNvPr id="801801" name="Freeform 9"/>
              <p:cNvSpPr>
                <a:spLocks/>
              </p:cNvSpPr>
              <p:nvPr/>
            </p:nvSpPr>
            <p:spPr bwMode="auto">
              <a:xfrm>
                <a:off x="864" y="2956"/>
                <a:ext cx="720" cy="293"/>
              </a:xfrm>
              <a:custGeom>
                <a:avLst/>
                <a:gdLst>
                  <a:gd name="T0" fmla="*/ 28 w 720"/>
                  <a:gd name="T1" fmla="*/ 198 h 369"/>
                  <a:gd name="T2" fmla="*/ 75 w 720"/>
                  <a:gd name="T3" fmla="*/ 134 h 369"/>
                  <a:gd name="T4" fmla="*/ 123 w 720"/>
                  <a:gd name="T5" fmla="*/ 70 h 369"/>
                  <a:gd name="T6" fmla="*/ 157 w 720"/>
                  <a:gd name="T7" fmla="*/ 30 h 369"/>
                  <a:gd name="T8" fmla="*/ 163 w 720"/>
                  <a:gd name="T9" fmla="*/ 17 h 369"/>
                  <a:gd name="T10" fmla="*/ 170 w 720"/>
                  <a:gd name="T11" fmla="*/ 17 h 369"/>
                  <a:gd name="T12" fmla="*/ 198 w 720"/>
                  <a:gd name="T13" fmla="*/ 7 h 369"/>
                  <a:gd name="T14" fmla="*/ 245 w 720"/>
                  <a:gd name="T15" fmla="*/ 0 h 369"/>
                  <a:gd name="T16" fmla="*/ 308 w 720"/>
                  <a:gd name="T17" fmla="*/ 7 h 369"/>
                  <a:gd name="T18" fmla="*/ 374 w 720"/>
                  <a:gd name="T19" fmla="*/ 33 h 369"/>
                  <a:gd name="T20" fmla="*/ 431 w 720"/>
                  <a:gd name="T21" fmla="*/ 70 h 369"/>
                  <a:gd name="T22" fmla="*/ 503 w 720"/>
                  <a:gd name="T23" fmla="*/ 100 h 369"/>
                  <a:gd name="T24" fmla="*/ 557 w 720"/>
                  <a:gd name="T25" fmla="*/ 114 h 369"/>
                  <a:gd name="T26" fmla="*/ 629 w 720"/>
                  <a:gd name="T27" fmla="*/ 124 h 369"/>
                  <a:gd name="T28" fmla="*/ 720 w 720"/>
                  <a:gd name="T29" fmla="*/ 127 h 369"/>
                  <a:gd name="T30" fmla="*/ 667 w 720"/>
                  <a:gd name="T31" fmla="*/ 204 h 369"/>
                  <a:gd name="T32" fmla="*/ 629 w 720"/>
                  <a:gd name="T33" fmla="*/ 265 h 369"/>
                  <a:gd name="T34" fmla="*/ 601 w 720"/>
                  <a:gd name="T35" fmla="*/ 308 h 369"/>
                  <a:gd name="T36" fmla="*/ 569 w 720"/>
                  <a:gd name="T37" fmla="*/ 355 h 369"/>
                  <a:gd name="T38" fmla="*/ 560 w 720"/>
                  <a:gd name="T39" fmla="*/ 365 h 369"/>
                  <a:gd name="T40" fmla="*/ 554 w 720"/>
                  <a:gd name="T41" fmla="*/ 365 h 369"/>
                  <a:gd name="T42" fmla="*/ 513 w 720"/>
                  <a:gd name="T43" fmla="*/ 369 h 369"/>
                  <a:gd name="T44" fmla="*/ 447 w 720"/>
                  <a:gd name="T45" fmla="*/ 362 h 369"/>
                  <a:gd name="T46" fmla="*/ 371 w 720"/>
                  <a:gd name="T47" fmla="*/ 345 h 369"/>
                  <a:gd name="T48" fmla="*/ 308 w 720"/>
                  <a:gd name="T49" fmla="*/ 315 h 369"/>
                  <a:gd name="T50" fmla="*/ 248 w 720"/>
                  <a:gd name="T51" fmla="*/ 285 h 369"/>
                  <a:gd name="T52" fmla="*/ 204 w 720"/>
                  <a:gd name="T53" fmla="*/ 268 h 369"/>
                  <a:gd name="T54" fmla="*/ 132 w 720"/>
                  <a:gd name="T55" fmla="*/ 251 h 369"/>
                  <a:gd name="T56" fmla="*/ 72 w 720"/>
                  <a:gd name="T57" fmla="*/ 238 h 369"/>
                  <a:gd name="T58" fmla="*/ 28 w 720"/>
                  <a:gd name="T59" fmla="*/ 235 h 369"/>
                  <a:gd name="T60" fmla="*/ 6 w 720"/>
                  <a:gd name="T61" fmla="*/ 235 h 369"/>
                  <a:gd name="T62" fmla="*/ 0 w 720"/>
                  <a:gd name="T63" fmla="*/ 23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0" h="369">
                    <a:moveTo>
                      <a:pt x="0" y="235"/>
                    </a:moveTo>
                    <a:lnTo>
                      <a:pt x="28" y="198"/>
                    </a:lnTo>
                    <a:lnTo>
                      <a:pt x="53" y="164"/>
                    </a:lnTo>
                    <a:lnTo>
                      <a:pt x="75" y="134"/>
                    </a:lnTo>
                    <a:lnTo>
                      <a:pt x="94" y="111"/>
                    </a:lnTo>
                    <a:lnTo>
                      <a:pt x="123" y="70"/>
                    </a:lnTo>
                    <a:lnTo>
                      <a:pt x="145" y="44"/>
                    </a:lnTo>
                    <a:lnTo>
                      <a:pt x="157" y="30"/>
                    </a:lnTo>
                    <a:lnTo>
                      <a:pt x="163" y="20"/>
                    </a:lnTo>
                    <a:lnTo>
                      <a:pt x="163" y="17"/>
                    </a:lnTo>
                    <a:lnTo>
                      <a:pt x="163" y="17"/>
                    </a:lnTo>
                    <a:lnTo>
                      <a:pt x="170" y="17"/>
                    </a:lnTo>
                    <a:lnTo>
                      <a:pt x="179" y="13"/>
                    </a:lnTo>
                    <a:lnTo>
                      <a:pt x="198" y="7"/>
                    </a:lnTo>
                    <a:lnTo>
                      <a:pt x="220" y="3"/>
                    </a:lnTo>
                    <a:lnTo>
                      <a:pt x="245" y="0"/>
                    </a:lnTo>
                    <a:lnTo>
                      <a:pt x="277" y="0"/>
                    </a:lnTo>
                    <a:lnTo>
                      <a:pt x="308" y="7"/>
                    </a:lnTo>
                    <a:lnTo>
                      <a:pt x="343" y="17"/>
                    </a:lnTo>
                    <a:lnTo>
                      <a:pt x="374" y="33"/>
                    </a:lnTo>
                    <a:lnTo>
                      <a:pt x="403" y="50"/>
                    </a:lnTo>
                    <a:lnTo>
                      <a:pt x="431" y="70"/>
                    </a:lnTo>
                    <a:lnTo>
                      <a:pt x="462" y="87"/>
                    </a:lnTo>
                    <a:lnTo>
                      <a:pt x="503" y="100"/>
                    </a:lnTo>
                    <a:lnTo>
                      <a:pt x="528" y="107"/>
                    </a:lnTo>
                    <a:lnTo>
                      <a:pt x="557" y="114"/>
                    </a:lnTo>
                    <a:lnTo>
                      <a:pt x="591" y="121"/>
                    </a:lnTo>
                    <a:lnTo>
                      <a:pt x="629" y="124"/>
                    </a:lnTo>
                    <a:lnTo>
                      <a:pt x="673" y="124"/>
                    </a:lnTo>
                    <a:lnTo>
                      <a:pt x="720" y="127"/>
                    </a:lnTo>
                    <a:lnTo>
                      <a:pt x="692" y="168"/>
                    </a:lnTo>
                    <a:lnTo>
                      <a:pt x="667" y="204"/>
                    </a:lnTo>
                    <a:lnTo>
                      <a:pt x="648" y="238"/>
                    </a:lnTo>
                    <a:lnTo>
                      <a:pt x="629" y="265"/>
                    </a:lnTo>
                    <a:lnTo>
                      <a:pt x="613" y="288"/>
                    </a:lnTo>
                    <a:lnTo>
                      <a:pt x="601" y="308"/>
                    </a:lnTo>
                    <a:lnTo>
                      <a:pt x="582" y="335"/>
                    </a:lnTo>
                    <a:lnTo>
                      <a:pt x="569" y="355"/>
                    </a:lnTo>
                    <a:lnTo>
                      <a:pt x="563" y="362"/>
                    </a:lnTo>
                    <a:lnTo>
                      <a:pt x="560" y="365"/>
                    </a:lnTo>
                    <a:lnTo>
                      <a:pt x="560" y="365"/>
                    </a:lnTo>
                    <a:lnTo>
                      <a:pt x="554" y="365"/>
                    </a:lnTo>
                    <a:lnTo>
                      <a:pt x="538" y="369"/>
                    </a:lnTo>
                    <a:lnTo>
                      <a:pt x="513" y="369"/>
                    </a:lnTo>
                    <a:lnTo>
                      <a:pt x="481" y="369"/>
                    </a:lnTo>
                    <a:lnTo>
                      <a:pt x="447" y="362"/>
                    </a:lnTo>
                    <a:lnTo>
                      <a:pt x="409" y="355"/>
                    </a:lnTo>
                    <a:lnTo>
                      <a:pt x="371" y="345"/>
                    </a:lnTo>
                    <a:lnTo>
                      <a:pt x="336" y="332"/>
                    </a:lnTo>
                    <a:lnTo>
                      <a:pt x="308" y="315"/>
                    </a:lnTo>
                    <a:lnTo>
                      <a:pt x="286" y="302"/>
                    </a:lnTo>
                    <a:lnTo>
                      <a:pt x="248" y="285"/>
                    </a:lnTo>
                    <a:lnTo>
                      <a:pt x="230" y="275"/>
                    </a:lnTo>
                    <a:lnTo>
                      <a:pt x="204" y="268"/>
                    </a:lnTo>
                    <a:lnTo>
                      <a:pt x="173" y="261"/>
                    </a:lnTo>
                    <a:lnTo>
                      <a:pt x="132" y="251"/>
                    </a:lnTo>
                    <a:lnTo>
                      <a:pt x="97" y="245"/>
                    </a:lnTo>
                    <a:lnTo>
                      <a:pt x="72" y="238"/>
                    </a:lnTo>
                    <a:lnTo>
                      <a:pt x="47" y="238"/>
                    </a:lnTo>
                    <a:lnTo>
                      <a:pt x="28" y="235"/>
                    </a:lnTo>
                    <a:lnTo>
                      <a:pt x="16" y="235"/>
                    </a:lnTo>
                    <a:lnTo>
                      <a:pt x="6"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2" name="Freeform 10"/>
              <p:cNvSpPr>
                <a:spLocks/>
              </p:cNvSpPr>
              <p:nvPr/>
            </p:nvSpPr>
            <p:spPr bwMode="auto">
              <a:xfrm>
                <a:off x="816" y="2880"/>
                <a:ext cx="724" cy="290"/>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3" name="Freeform 11"/>
              <p:cNvSpPr>
                <a:spLocks/>
              </p:cNvSpPr>
              <p:nvPr/>
            </p:nvSpPr>
            <p:spPr bwMode="auto">
              <a:xfrm>
                <a:off x="960" y="2727"/>
                <a:ext cx="620" cy="375"/>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4" name="Freeform 12"/>
              <p:cNvSpPr>
                <a:spLocks/>
              </p:cNvSpPr>
              <p:nvPr/>
            </p:nvSpPr>
            <p:spPr bwMode="auto">
              <a:xfrm>
                <a:off x="960" y="2640"/>
                <a:ext cx="519" cy="224"/>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5" name="Freeform 13"/>
              <p:cNvSpPr>
                <a:spLocks/>
              </p:cNvSpPr>
              <p:nvPr/>
            </p:nvSpPr>
            <p:spPr bwMode="auto">
              <a:xfrm>
                <a:off x="912" y="2536"/>
                <a:ext cx="724" cy="290"/>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6" name="Freeform 14"/>
              <p:cNvSpPr>
                <a:spLocks/>
              </p:cNvSpPr>
              <p:nvPr/>
            </p:nvSpPr>
            <p:spPr bwMode="auto">
              <a:xfrm>
                <a:off x="864" y="2352"/>
                <a:ext cx="620" cy="375"/>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7" name="Freeform 15"/>
              <p:cNvSpPr>
                <a:spLocks/>
              </p:cNvSpPr>
              <p:nvPr/>
            </p:nvSpPr>
            <p:spPr bwMode="auto">
              <a:xfrm>
                <a:off x="1008" y="2352"/>
                <a:ext cx="519" cy="224"/>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8" name="Freeform 16"/>
              <p:cNvSpPr>
                <a:spLocks/>
              </p:cNvSpPr>
              <p:nvPr/>
            </p:nvSpPr>
            <p:spPr bwMode="auto">
              <a:xfrm>
                <a:off x="912" y="2155"/>
                <a:ext cx="724" cy="290"/>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09" name="Freeform 17"/>
              <p:cNvSpPr>
                <a:spLocks/>
              </p:cNvSpPr>
              <p:nvPr/>
            </p:nvSpPr>
            <p:spPr bwMode="auto">
              <a:xfrm>
                <a:off x="912" y="2016"/>
                <a:ext cx="620" cy="375"/>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10" name="Freeform 18"/>
              <p:cNvSpPr>
                <a:spLocks/>
              </p:cNvSpPr>
              <p:nvPr/>
            </p:nvSpPr>
            <p:spPr bwMode="auto">
              <a:xfrm>
                <a:off x="960" y="1872"/>
                <a:ext cx="519" cy="224"/>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11" name="Freeform 19"/>
              <p:cNvSpPr>
                <a:spLocks/>
              </p:cNvSpPr>
              <p:nvPr/>
            </p:nvSpPr>
            <p:spPr bwMode="auto">
              <a:xfrm>
                <a:off x="912" y="1824"/>
                <a:ext cx="724" cy="290"/>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grpSp>
        <p:grpSp>
          <p:nvGrpSpPr>
            <p:cNvPr id="801812" name="Group 20"/>
            <p:cNvGrpSpPr>
              <a:grpSpLocks/>
            </p:cNvGrpSpPr>
            <p:nvPr/>
          </p:nvGrpSpPr>
          <p:grpSpPr bwMode="auto">
            <a:xfrm>
              <a:off x="1536" y="2640"/>
              <a:ext cx="668" cy="663"/>
              <a:chOff x="1536" y="2640"/>
              <a:chExt cx="668" cy="663"/>
            </a:xfrm>
          </p:grpSpPr>
          <p:sp>
            <p:nvSpPr>
              <p:cNvPr id="801813" name="Freeform 21"/>
              <p:cNvSpPr>
                <a:spLocks/>
              </p:cNvSpPr>
              <p:nvPr/>
            </p:nvSpPr>
            <p:spPr bwMode="auto">
              <a:xfrm>
                <a:off x="1584" y="2928"/>
                <a:ext cx="620" cy="375"/>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14" name="Freeform 22"/>
              <p:cNvSpPr>
                <a:spLocks/>
              </p:cNvSpPr>
              <p:nvPr/>
            </p:nvSpPr>
            <p:spPr bwMode="auto">
              <a:xfrm>
                <a:off x="1632" y="2832"/>
                <a:ext cx="519" cy="224"/>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15" name="Freeform 23"/>
              <p:cNvSpPr>
                <a:spLocks/>
              </p:cNvSpPr>
              <p:nvPr/>
            </p:nvSpPr>
            <p:spPr bwMode="auto">
              <a:xfrm>
                <a:off x="1536" y="2640"/>
                <a:ext cx="620" cy="375"/>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D1FFD1"/>
              </a:solidFill>
              <a:ln w="49213">
                <a:solidFill>
                  <a:srgbClr val="000000"/>
                </a:solidFill>
                <a:prstDash val="solid"/>
                <a:round/>
                <a:headEnd/>
                <a:tailEnd/>
              </a:ln>
            </p:spPr>
            <p:txBody>
              <a:bodyPr/>
              <a:lstStyle/>
              <a:p>
                <a:endParaRPr lang="ja-JP" altLang="en-US"/>
              </a:p>
            </p:txBody>
          </p:sp>
        </p:grpSp>
        <p:sp>
          <p:nvSpPr>
            <p:cNvPr id="801816" name="AutoShape 24"/>
            <p:cNvSpPr>
              <a:spLocks noChangeArrowheads="1"/>
            </p:cNvSpPr>
            <p:nvPr/>
          </p:nvSpPr>
          <p:spPr bwMode="auto">
            <a:xfrm>
              <a:off x="192" y="672"/>
              <a:ext cx="1392" cy="528"/>
            </a:xfrm>
            <a:prstGeom prst="wedgeRectCallout">
              <a:avLst>
                <a:gd name="adj1" fmla="val 14509"/>
                <a:gd name="adj2" fmla="val 165718"/>
              </a:avLst>
            </a:prstGeom>
            <a:solidFill>
              <a:schemeClr val="bg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b="1">
                  <a:solidFill>
                    <a:srgbClr val="FF3300"/>
                  </a:solidFill>
                </a:rPr>
                <a:t>印刷設定のミス</a:t>
              </a:r>
            </a:p>
            <a:p>
              <a:pPr algn="ctr"/>
              <a:r>
                <a:rPr lang="ja-JP" altLang="en-US" b="1">
                  <a:solidFill>
                    <a:srgbClr val="FF3300"/>
                  </a:solidFill>
                </a:rPr>
                <a:t>２６枚</a:t>
              </a:r>
            </a:p>
          </p:txBody>
        </p:sp>
        <p:sp>
          <p:nvSpPr>
            <p:cNvPr id="801817" name="AutoShape 25"/>
            <p:cNvSpPr>
              <a:spLocks noChangeArrowheads="1"/>
            </p:cNvSpPr>
            <p:nvPr/>
          </p:nvSpPr>
          <p:spPr bwMode="auto">
            <a:xfrm>
              <a:off x="1392" y="1008"/>
              <a:ext cx="1392" cy="528"/>
            </a:xfrm>
            <a:prstGeom prst="wedgeRectCallout">
              <a:avLst>
                <a:gd name="adj1" fmla="val -20977"/>
                <a:gd name="adj2" fmla="val 253218"/>
              </a:avLst>
            </a:prstGeom>
            <a:solidFill>
              <a:schemeClr val="bg1"/>
            </a:solidFill>
            <a:ln w="95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b="1">
                  <a:solidFill>
                    <a:srgbClr val="006666"/>
                  </a:solidFill>
                </a:rPr>
                <a:t>字のミス</a:t>
              </a:r>
            </a:p>
            <a:p>
              <a:pPr algn="ctr"/>
              <a:r>
                <a:rPr lang="ja-JP" altLang="en-US" b="1">
                  <a:solidFill>
                    <a:srgbClr val="006666"/>
                  </a:solidFill>
                </a:rPr>
                <a:t>４枚</a:t>
              </a:r>
            </a:p>
          </p:txBody>
        </p:sp>
      </p:grpSp>
      <p:grpSp>
        <p:nvGrpSpPr>
          <p:cNvPr id="801818" name="Group 26"/>
          <p:cNvGrpSpPr>
            <a:grpSpLocks/>
          </p:cNvGrpSpPr>
          <p:nvPr/>
        </p:nvGrpSpPr>
        <p:grpSpPr bwMode="auto">
          <a:xfrm>
            <a:off x="3962400" y="1447800"/>
            <a:ext cx="4572000" cy="3798888"/>
            <a:chOff x="2496" y="912"/>
            <a:chExt cx="2880" cy="2393"/>
          </a:xfrm>
        </p:grpSpPr>
        <p:grpSp>
          <p:nvGrpSpPr>
            <p:cNvPr id="801819" name="Group 27"/>
            <p:cNvGrpSpPr>
              <a:grpSpLocks/>
            </p:cNvGrpSpPr>
            <p:nvPr/>
          </p:nvGrpSpPr>
          <p:grpSpPr bwMode="auto">
            <a:xfrm>
              <a:off x="2496" y="2928"/>
              <a:ext cx="768" cy="377"/>
              <a:chOff x="2496" y="2928"/>
              <a:chExt cx="768" cy="377"/>
            </a:xfrm>
          </p:grpSpPr>
          <p:sp>
            <p:nvSpPr>
              <p:cNvPr id="801820" name="Freeform 28"/>
              <p:cNvSpPr>
                <a:spLocks/>
              </p:cNvSpPr>
              <p:nvPr/>
            </p:nvSpPr>
            <p:spPr bwMode="auto">
              <a:xfrm>
                <a:off x="2544" y="3024"/>
                <a:ext cx="720" cy="281"/>
              </a:xfrm>
              <a:custGeom>
                <a:avLst/>
                <a:gdLst>
                  <a:gd name="T0" fmla="*/ 28 w 720"/>
                  <a:gd name="T1" fmla="*/ 198 h 369"/>
                  <a:gd name="T2" fmla="*/ 75 w 720"/>
                  <a:gd name="T3" fmla="*/ 134 h 369"/>
                  <a:gd name="T4" fmla="*/ 123 w 720"/>
                  <a:gd name="T5" fmla="*/ 70 h 369"/>
                  <a:gd name="T6" fmla="*/ 157 w 720"/>
                  <a:gd name="T7" fmla="*/ 30 h 369"/>
                  <a:gd name="T8" fmla="*/ 163 w 720"/>
                  <a:gd name="T9" fmla="*/ 17 h 369"/>
                  <a:gd name="T10" fmla="*/ 170 w 720"/>
                  <a:gd name="T11" fmla="*/ 17 h 369"/>
                  <a:gd name="T12" fmla="*/ 198 w 720"/>
                  <a:gd name="T13" fmla="*/ 7 h 369"/>
                  <a:gd name="T14" fmla="*/ 245 w 720"/>
                  <a:gd name="T15" fmla="*/ 0 h 369"/>
                  <a:gd name="T16" fmla="*/ 308 w 720"/>
                  <a:gd name="T17" fmla="*/ 7 h 369"/>
                  <a:gd name="T18" fmla="*/ 374 w 720"/>
                  <a:gd name="T19" fmla="*/ 33 h 369"/>
                  <a:gd name="T20" fmla="*/ 431 w 720"/>
                  <a:gd name="T21" fmla="*/ 70 h 369"/>
                  <a:gd name="T22" fmla="*/ 503 w 720"/>
                  <a:gd name="T23" fmla="*/ 100 h 369"/>
                  <a:gd name="T24" fmla="*/ 557 w 720"/>
                  <a:gd name="T25" fmla="*/ 114 h 369"/>
                  <a:gd name="T26" fmla="*/ 629 w 720"/>
                  <a:gd name="T27" fmla="*/ 124 h 369"/>
                  <a:gd name="T28" fmla="*/ 720 w 720"/>
                  <a:gd name="T29" fmla="*/ 127 h 369"/>
                  <a:gd name="T30" fmla="*/ 667 w 720"/>
                  <a:gd name="T31" fmla="*/ 204 h 369"/>
                  <a:gd name="T32" fmla="*/ 629 w 720"/>
                  <a:gd name="T33" fmla="*/ 265 h 369"/>
                  <a:gd name="T34" fmla="*/ 601 w 720"/>
                  <a:gd name="T35" fmla="*/ 308 h 369"/>
                  <a:gd name="T36" fmla="*/ 569 w 720"/>
                  <a:gd name="T37" fmla="*/ 355 h 369"/>
                  <a:gd name="T38" fmla="*/ 560 w 720"/>
                  <a:gd name="T39" fmla="*/ 365 h 369"/>
                  <a:gd name="T40" fmla="*/ 554 w 720"/>
                  <a:gd name="T41" fmla="*/ 365 h 369"/>
                  <a:gd name="T42" fmla="*/ 513 w 720"/>
                  <a:gd name="T43" fmla="*/ 369 h 369"/>
                  <a:gd name="T44" fmla="*/ 447 w 720"/>
                  <a:gd name="T45" fmla="*/ 362 h 369"/>
                  <a:gd name="T46" fmla="*/ 371 w 720"/>
                  <a:gd name="T47" fmla="*/ 345 h 369"/>
                  <a:gd name="T48" fmla="*/ 308 w 720"/>
                  <a:gd name="T49" fmla="*/ 315 h 369"/>
                  <a:gd name="T50" fmla="*/ 248 w 720"/>
                  <a:gd name="T51" fmla="*/ 285 h 369"/>
                  <a:gd name="T52" fmla="*/ 204 w 720"/>
                  <a:gd name="T53" fmla="*/ 268 h 369"/>
                  <a:gd name="T54" fmla="*/ 132 w 720"/>
                  <a:gd name="T55" fmla="*/ 251 h 369"/>
                  <a:gd name="T56" fmla="*/ 72 w 720"/>
                  <a:gd name="T57" fmla="*/ 238 h 369"/>
                  <a:gd name="T58" fmla="*/ 28 w 720"/>
                  <a:gd name="T59" fmla="*/ 235 h 369"/>
                  <a:gd name="T60" fmla="*/ 6 w 720"/>
                  <a:gd name="T61" fmla="*/ 235 h 369"/>
                  <a:gd name="T62" fmla="*/ 0 w 720"/>
                  <a:gd name="T63" fmla="*/ 23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0" h="369">
                    <a:moveTo>
                      <a:pt x="0" y="235"/>
                    </a:moveTo>
                    <a:lnTo>
                      <a:pt x="28" y="198"/>
                    </a:lnTo>
                    <a:lnTo>
                      <a:pt x="53" y="164"/>
                    </a:lnTo>
                    <a:lnTo>
                      <a:pt x="75" y="134"/>
                    </a:lnTo>
                    <a:lnTo>
                      <a:pt x="94" y="111"/>
                    </a:lnTo>
                    <a:lnTo>
                      <a:pt x="123" y="70"/>
                    </a:lnTo>
                    <a:lnTo>
                      <a:pt x="145" y="44"/>
                    </a:lnTo>
                    <a:lnTo>
                      <a:pt x="157" y="30"/>
                    </a:lnTo>
                    <a:lnTo>
                      <a:pt x="163" y="20"/>
                    </a:lnTo>
                    <a:lnTo>
                      <a:pt x="163" y="17"/>
                    </a:lnTo>
                    <a:lnTo>
                      <a:pt x="163" y="17"/>
                    </a:lnTo>
                    <a:lnTo>
                      <a:pt x="170" y="17"/>
                    </a:lnTo>
                    <a:lnTo>
                      <a:pt x="179" y="13"/>
                    </a:lnTo>
                    <a:lnTo>
                      <a:pt x="198" y="7"/>
                    </a:lnTo>
                    <a:lnTo>
                      <a:pt x="220" y="3"/>
                    </a:lnTo>
                    <a:lnTo>
                      <a:pt x="245" y="0"/>
                    </a:lnTo>
                    <a:lnTo>
                      <a:pt x="277" y="0"/>
                    </a:lnTo>
                    <a:lnTo>
                      <a:pt x="308" y="7"/>
                    </a:lnTo>
                    <a:lnTo>
                      <a:pt x="343" y="17"/>
                    </a:lnTo>
                    <a:lnTo>
                      <a:pt x="374" y="33"/>
                    </a:lnTo>
                    <a:lnTo>
                      <a:pt x="403" y="50"/>
                    </a:lnTo>
                    <a:lnTo>
                      <a:pt x="431" y="70"/>
                    </a:lnTo>
                    <a:lnTo>
                      <a:pt x="462" y="87"/>
                    </a:lnTo>
                    <a:lnTo>
                      <a:pt x="503" y="100"/>
                    </a:lnTo>
                    <a:lnTo>
                      <a:pt x="528" y="107"/>
                    </a:lnTo>
                    <a:lnTo>
                      <a:pt x="557" y="114"/>
                    </a:lnTo>
                    <a:lnTo>
                      <a:pt x="591" y="121"/>
                    </a:lnTo>
                    <a:lnTo>
                      <a:pt x="629" y="124"/>
                    </a:lnTo>
                    <a:lnTo>
                      <a:pt x="673" y="124"/>
                    </a:lnTo>
                    <a:lnTo>
                      <a:pt x="720" y="127"/>
                    </a:lnTo>
                    <a:lnTo>
                      <a:pt x="692" y="168"/>
                    </a:lnTo>
                    <a:lnTo>
                      <a:pt x="667" y="204"/>
                    </a:lnTo>
                    <a:lnTo>
                      <a:pt x="648" y="238"/>
                    </a:lnTo>
                    <a:lnTo>
                      <a:pt x="629" y="265"/>
                    </a:lnTo>
                    <a:lnTo>
                      <a:pt x="613" y="288"/>
                    </a:lnTo>
                    <a:lnTo>
                      <a:pt x="601" y="308"/>
                    </a:lnTo>
                    <a:lnTo>
                      <a:pt x="582" y="335"/>
                    </a:lnTo>
                    <a:lnTo>
                      <a:pt x="569" y="355"/>
                    </a:lnTo>
                    <a:lnTo>
                      <a:pt x="563" y="362"/>
                    </a:lnTo>
                    <a:lnTo>
                      <a:pt x="560" y="365"/>
                    </a:lnTo>
                    <a:lnTo>
                      <a:pt x="560" y="365"/>
                    </a:lnTo>
                    <a:lnTo>
                      <a:pt x="554" y="365"/>
                    </a:lnTo>
                    <a:lnTo>
                      <a:pt x="538" y="369"/>
                    </a:lnTo>
                    <a:lnTo>
                      <a:pt x="513" y="369"/>
                    </a:lnTo>
                    <a:lnTo>
                      <a:pt x="481" y="369"/>
                    </a:lnTo>
                    <a:lnTo>
                      <a:pt x="447" y="362"/>
                    </a:lnTo>
                    <a:lnTo>
                      <a:pt x="409" y="355"/>
                    </a:lnTo>
                    <a:lnTo>
                      <a:pt x="371" y="345"/>
                    </a:lnTo>
                    <a:lnTo>
                      <a:pt x="336" y="332"/>
                    </a:lnTo>
                    <a:lnTo>
                      <a:pt x="308" y="315"/>
                    </a:lnTo>
                    <a:lnTo>
                      <a:pt x="286" y="302"/>
                    </a:lnTo>
                    <a:lnTo>
                      <a:pt x="248" y="285"/>
                    </a:lnTo>
                    <a:lnTo>
                      <a:pt x="230" y="275"/>
                    </a:lnTo>
                    <a:lnTo>
                      <a:pt x="204" y="268"/>
                    </a:lnTo>
                    <a:lnTo>
                      <a:pt x="173" y="261"/>
                    </a:lnTo>
                    <a:lnTo>
                      <a:pt x="132" y="251"/>
                    </a:lnTo>
                    <a:lnTo>
                      <a:pt x="97" y="245"/>
                    </a:lnTo>
                    <a:lnTo>
                      <a:pt x="72" y="238"/>
                    </a:lnTo>
                    <a:lnTo>
                      <a:pt x="47" y="238"/>
                    </a:lnTo>
                    <a:lnTo>
                      <a:pt x="28" y="235"/>
                    </a:lnTo>
                    <a:lnTo>
                      <a:pt x="16" y="235"/>
                    </a:lnTo>
                    <a:lnTo>
                      <a:pt x="6"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sp>
            <p:nvSpPr>
              <p:cNvPr id="801821" name="Freeform 29"/>
              <p:cNvSpPr>
                <a:spLocks/>
              </p:cNvSpPr>
              <p:nvPr/>
            </p:nvSpPr>
            <p:spPr bwMode="auto">
              <a:xfrm>
                <a:off x="2496" y="2928"/>
                <a:ext cx="724" cy="279"/>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FF0000"/>
              </a:solidFill>
              <a:ln w="49213">
                <a:solidFill>
                  <a:srgbClr val="000000"/>
                </a:solidFill>
                <a:prstDash val="solid"/>
                <a:round/>
                <a:headEnd/>
                <a:tailEnd/>
              </a:ln>
            </p:spPr>
            <p:txBody>
              <a:bodyPr/>
              <a:lstStyle/>
              <a:p>
                <a:endParaRPr lang="ja-JP" altLang="en-US"/>
              </a:p>
            </p:txBody>
          </p:sp>
        </p:grpSp>
        <p:grpSp>
          <p:nvGrpSpPr>
            <p:cNvPr id="801822" name="Group 30"/>
            <p:cNvGrpSpPr>
              <a:grpSpLocks/>
            </p:cNvGrpSpPr>
            <p:nvPr/>
          </p:nvGrpSpPr>
          <p:grpSpPr bwMode="auto">
            <a:xfrm>
              <a:off x="2928" y="2304"/>
              <a:ext cx="764" cy="996"/>
              <a:chOff x="2688" y="2004"/>
              <a:chExt cx="764" cy="1140"/>
            </a:xfrm>
          </p:grpSpPr>
          <p:sp>
            <p:nvSpPr>
              <p:cNvPr id="801823" name="Freeform 31"/>
              <p:cNvSpPr>
                <a:spLocks/>
              </p:cNvSpPr>
              <p:nvPr/>
            </p:nvSpPr>
            <p:spPr bwMode="auto">
              <a:xfrm>
                <a:off x="2736" y="2784"/>
                <a:ext cx="620" cy="360"/>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4" name="Freeform 32"/>
              <p:cNvSpPr>
                <a:spLocks/>
              </p:cNvSpPr>
              <p:nvPr/>
            </p:nvSpPr>
            <p:spPr bwMode="auto">
              <a:xfrm>
                <a:off x="2832" y="2747"/>
                <a:ext cx="519" cy="215"/>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5" name="Freeform 33"/>
              <p:cNvSpPr>
                <a:spLocks/>
              </p:cNvSpPr>
              <p:nvPr/>
            </p:nvSpPr>
            <p:spPr bwMode="auto">
              <a:xfrm>
                <a:off x="2688" y="2601"/>
                <a:ext cx="724" cy="278"/>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6" name="Freeform 34"/>
              <p:cNvSpPr>
                <a:spLocks/>
              </p:cNvSpPr>
              <p:nvPr/>
            </p:nvSpPr>
            <p:spPr bwMode="auto">
              <a:xfrm>
                <a:off x="2832" y="2455"/>
                <a:ext cx="620" cy="360"/>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7" name="Freeform 35"/>
              <p:cNvSpPr>
                <a:spLocks/>
              </p:cNvSpPr>
              <p:nvPr/>
            </p:nvSpPr>
            <p:spPr bwMode="auto">
              <a:xfrm>
                <a:off x="2928" y="2418"/>
                <a:ext cx="519" cy="215"/>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8" name="Freeform 36"/>
              <p:cNvSpPr>
                <a:spLocks/>
              </p:cNvSpPr>
              <p:nvPr/>
            </p:nvSpPr>
            <p:spPr bwMode="auto">
              <a:xfrm>
                <a:off x="2688" y="2235"/>
                <a:ext cx="724" cy="278"/>
              </a:xfrm>
              <a:custGeom>
                <a:avLst/>
                <a:gdLst>
                  <a:gd name="T0" fmla="*/ 29 w 724"/>
                  <a:gd name="T1" fmla="*/ 198 h 365"/>
                  <a:gd name="T2" fmla="*/ 79 w 724"/>
                  <a:gd name="T3" fmla="*/ 134 h 365"/>
                  <a:gd name="T4" fmla="*/ 126 w 724"/>
                  <a:gd name="T5" fmla="*/ 70 h 365"/>
                  <a:gd name="T6" fmla="*/ 158 w 724"/>
                  <a:gd name="T7" fmla="*/ 30 h 365"/>
                  <a:gd name="T8" fmla="*/ 167 w 724"/>
                  <a:gd name="T9" fmla="*/ 17 h 365"/>
                  <a:gd name="T10" fmla="*/ 170 w 724"/>
                  <a:gd name="T11" fmla="*/ 17 h 365"/>
                  <a:gd name="T12" fmla="*/ 199 w 724"/>
                  <a:gd name="T13" fmla="*/ 7 h 365"/>
                  <a:gd name="T14" fmla="*/ 246 w 724"/>
                  <a:gd name="T15" fmla="*/ 0 h 365"/>
                  <a:gd name="T16" fmla="*/ 312 w 724"/>
                  <a:gd name="T17" fmla="*/ 3 h 365"/>
                  <a:gd name="T18" fmla="*/ 378 w 724"/>
                  <a:gd name="T19" fmla="*/ 33 h 365"/>
                  <a:gd name="T20" fmla="*/ 434 w 724"/>
                  <a:gd name="T21" fmla="*/ 67 h 365"/>
                  <a:gd name="T22" fmla="*/ 507 w 724"/>
                  <a:gd name="T23" fmla="*/ 101 h 365"/>
                  <a:gd name="T24" fmla="*/ 560 w 724"/>
                  <a:gd name="T25" fmla="*/ 114 h 365"/>
                  <a:gd name="T26" fmla="*/ 630 w 724"/>
                  <a:gd name="T27" fmla="*/ 124 h 365"/>
                  <a:gd name="T28" fmla="*/ 724 w 724"/>
                  <a:gd name="T29" fmla="*/ 124 h 365"/>
                  <a:gd name="T30" fmla="*/ 670 w 724"/>
                  <a:gd name="T31" fmla="*/ 204 h 365"/>
                  <a:gd name="T32" fmla="*/ 630 w 724"/>
                  <a:gd name="T33" fmla="*/ 265 h 365"/>
                  <a:gd name="T34" fmla="*/ 601 w 724"/>
                  <a:gd name="T35" fmla="*/ 308 h 365"/>
                  <a:gd name="T36" fmla="*/ 570 w 724"/>
                  <a:gd name="T37" fmla="*/ 355 h 365"/>
                  <a:gd name="T38" fmla="*/ 563 w 724"/>
                  <a:gd name="T39" fmla="*/ 365 h 365"/>
                  <a:gd name="T40" fmla="*/ 557 w 724"/>
                  <a:gd name="T41" fmla="*/ 365 h 365"/>
                  <a:gd name="T42" fmla="*/ 516 w 724"/>
                  <a:gd name="T43" fmla="*/ 365 h 365"/>
                  <a:gd name="T44" fmla="*/ 447 w 724"/>
                  <a:gd name="T45" fmla="*/ 362 h 365"/>
                  <a:gd name="T46" fmla="*/ 375 w 724"/>
                  <a:gd name="T47" fmla="*/ 345 h 365"/>
                  <a:gd name="T48" fmla="*/ 312 w 724"/>
                  <a:gd name="T49" fmla="*/ 315 h 365"/>
                  <a:gd name="T50" fmla="*/ 252 w 724"/>
                  <a:gd name="T51" fmla="*/ 281 h 365"/>
                  <a:gd name="T52" fmla="*/ 205 w 724"/>
                  <a:gd name="T53" fmla="*/ 268 h 365"/>
                  <a:gd name="T54" fmla="*/ 136 w 724"/>
                  <a:gd name="T55" fmla="*/ 251 h 365"/>
                  <a:gd name="T56" fmla="*/ 73 w 724"/>
                  <a:gd name="T57" fmla="*/ 238 h 365"/>
                  <a:gd name="T58" fmla="*/ 32 w 724"/>
                  <a:gd name="T59" fmla="*/ 235 h 365"/>
                  <a:gd name="T60" fmla="*/ 7 w 724"/>
                  <a:gd name="T61" fmla="*/ 235 h 365"/>
                  <a:gd name="T62" fmla="*/ 0 w 724"/>
                  <a:gd name="T63" fmla="*/ 23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4" h="365">
                    <a:moveTo>
                      <a:pt x="0" y="235"/>
                    </a:moveTo>
                    <a:lnTo>
                      <a:pt x="29" y="198"/>
                    </a:lnTo>
                    <a:lnTo>
                      <a:pt x="54" y="164"/>
                    </a:lnTo>
                    <a:lnTo>
                      <a:pt x="79" y="134"/>
                    </a:lnTo>
                    <a:lnTo>
                      <a:pt x="95" y="111"/>
                    </a:lnTo>
                    <a:lnTo>
                      <a:pt x="126" y="70"/>
                    </a:lnTo>
                    <a:lnTo>
                      <a:pt x="145" y="44"/>
                    </a:lnTo>
                    <a:lnTo>
                      <a:pt x="158" y="30"/>
                    </a:lnTo>
                    <a:lnTo>
                      <a:pt x="164" y="20"/>
                    </a:lnTo>
                    <a:lnTo>
                      <a:pt x="167" y="17"/>
                    </a:lnTo>
                    <a:lnTo>
                      <a:pt x="167" y="17"/>
                    </a:lnTo>
                    <a:lnTo>
                      <a:pt x="170" y="17"/>
                    </a:lnTo>
                    <a:lnTo>
                      <a:pt x="180" y="10"/>
                    </a:lnTo>
                    <a:lnTo>
                      <a:pt x="199" y="7"/>
                    </a:lnTo>
                    <a:lnTo>
                      <a:pt x="221" y="3"/>
                    </a:lnTo>
                    <a:lnTo>
                      <a:pt x="246" y="0"/>
                    </a:lnTo>
                    <a:lnTo>
                      <a:pt x="277" y="0"/>
                    </a:lnTo>
                    <a:lnTo>
                      <a:pt x="312" y="3"/>
                    </a:lnTo>
                    <a:lnTo>
                      <a:pt x="343" y="17"/>
                    </a:lnTo>
                    <a:lnTo>
                      <a:pt x="378" y="33"/>
                    </a:lnTo>
                    <a:lnTo>
                      <a:pt x="406" y="50"/>
                    </a:lnTo>
                    <a:lnTo>
                      <a:pt x="434" y="67"/>
                    </a:lnTo>
                    <a:lnTo>
                      <a:pt x="466" y="87"/>
                    </a:lnTo>
                    <a:lnTo>
                      <a:pt x="507" y="101"/>
                    </a:lnTo>
                    <a:lnTo>
                      <a:pt x="532" y="107"/>
                    </a:lnTo>
                    <a:lnTo>
                      <a:pt x="560" y="114"/>
                    </a:lnTo>
                    <a:lnTo>
                      <a:pt x="592" y="117"/>
                    </a:lnTo>
                    <a:lnTo>
                      <a:pt x="630" y="124"/>
                    </a:lnTo>
                    <a:lnTo>
                      <a:pt x="674" y="124"/>
                    </a:lnTo>
                    <a:lnTo>
                      <a:pt x="724" y="124"/>
                    </a:lnTo>
                    <a:lnTo>
                      <a:pt x="696" y="168"/>
                    </a:lnTo>
                    <a:lnTo>
                      <a:pt x="670" y="204"/>
                    </a:lnTo>
                    <a:lnTo>
                      <a:pt x="648" y="235"/>
                    </a:lnTo>
                    <a:lnTo>
                      <a:pt x="630" y="265"/>
                    </a:lnTo>
                    <a:lnTo>
                      <a:pt x="614" y="288"/>
                    </a:lnTo>
                    <a:lnTo>
                      <a:pt x="601" y="308"/>
                    </a:lnTo>
                    <a:lnTo>
                      <a:pt x="582" y="335"/>
                    </a:lnTo>
                    <a:lnTo>
                      <a:pt x="570" y="355"/>
                    </a:lnTo>
                    <a:lnTo>
                      <a:pt x="567" y="362"/>
                    </a:lnTo>
                    <a:lnTo>
                      <a:pt x="563" y="365"/>
                    </a:lnTo>
                    <a:lnTo>
                      <a:pt x="563" y="365"/>
                    </a:lnTo>
                    <a:lnTo>
                      <a:pt x="557" y="365"/>
                    </a:lnTo>
                    <a:lnTo>
                      <a:pt x="541" y="365"/>
                    </a:lnTo>
                    <a:lnTo>
                      <a:pt x="516" y="365"/>
                    </a:lnTo>
                    <a:lnTo>
                      <a:pt x="485" y="365"/>
                    </a:lnTo>
                    <a:lnTo>
                      <a:pt x="447" y="362"/>
                    </a:lnTo>
                    <a:lnTo>
                      <a:pt x="409" y="355"/>
                    </a:lnTo>
                    <a:lnTo>
                      <a:pt x="375" y="345"/>
                    </a:lnTo>
                    <a:lnTo>
                      <a:pt x="340" y="332"/>
                    </a:lnTo>
                    <a:lnTo>
                      <a:pt x="312" y="315"/>
                    </a:lnTo>
                    <a:lnTo>
                      <a:pt x="287" y="302"/>
                    </a:lnTo>
                    <a:lnTo>
                      <a:pt x="252" y="281"/>
                    </a:lnTo>
                    <a:lnTo>
                      <a:pt x="230" y="275"/>
                    </a:lnTo>
                    <a:lnTo>
                      <a:pt x="205" y="268"/>
                    </a:lnTo>
                    <a:lnTo>
                      <a:pt x="177" y="261"/>
                    </a:lnTo>
                    <a:lnTo>
                      <a:pt x="136" y="251"/>
                    </a:lnTo>
                    <a:lnTo>
                      <a:pt x="101" y="245"/>
                    </a:lnTo>
                    <a:lnTo>
                      <a:pt x="73" y="238"/>
                    </a:lnTo>
                    <a:lnTo>
                      <a:pt x="51" y="235"/>
                    </a:lnTo>
                    <a:lnTo>
                      <a:pt x="32" y="235"/>
                    </a:lnTo>
                    <a:lnTo>
                      <a:pt x="16" y="235"/>
                    </a:lnTo>
                    <a:lnTo>
                      <a:pt x="7" y="235"/>
                    </a:lnTo>
                    <a:lnTo>
                      <a:pt x="0" y="235"/>
                    </a:lnTo>
                    <a:lnTo>
                      <a:pt x="0" y="235"/>
                    </a:lnTo>
                    <a:lnTo>
                      <a:pt x="0" y="235"/>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29" name="Freeform 37"/>
              <p:cNvSpPr>
                <a:spLocks/>
              </p:cNvSpPr>
              <p:nvPr/>
            </p:nvSpPr>
            <p:spPr bwMode="auto">
              <a:xfrm>
                <a:off x="2784" y="2052"/>
                <a:ext cx="620" cy="360"/>
              </a:xfrm>
              <a:custGeom>
                <a:avLst/>
                <a:gdLst>
                  <a:gd name="T0" fmla="*/ 0 w 620"/>
                  <a:gd name="T1" fmla="*/ 124 h 472"/>
                  <a:gd name="T2" fmla="*/ 41 w 620"/>
                  <a:gd name="T3" fmla="*/ 100 h 472"/>
                  <a:gd name="T4" fmla="*/ 79 w 620"/>
                  <a:gd name="T5" fmla="*/ 83 h 472"/>
                  <a:gd name="T6" fmla="*/ 110 w 620"/>
                  <a:gd name="T7" fmla="*/ 67 h 472"/>
                  <a:gd name="T8" fmla="*/ 136 w 620"/>
                  <a:gd name="T9" fmla="*/ 53 h 472"/>
                  <a:gd name="T10" fmla="*/ 158 w 620"/>
                  <a:gd name="T11" fmla="*/ 40 h 472"/>
                  <a:gd name="T12" fmla="*/ 176 w 620"/>
                  <a:gd name="T13" fmla="*/ 30 h 472"/>
                  <a:gd name="T14" fmla="*/ 205 w 620"/>
                  <a:gd name="T15" fmla="*/ 16 h 472"/>
                  <a:gd name="T16" fmla="*/ 224 w 620"/>
                  <a:gd name="T17" fmla="*/ 6 h 472"/>
                  <a:gd name="T18" fmla="*/ 230 w 620"/>
                  <a:gd name="T19" fmla="*/ 3 h 472"/>
                  <a:gd name="T20" fmla="*/ 233 w 620"/>
                  <a:gd name="T21" fmla="*/ 0 h 472"/>
                  <a:gd name="T22" fmla="*/ 233 w 620"/>
                  <a:gd name="T23" fmla="*/ 0 h 472"/>
                  <a:gd name="T24" fmla="*/ 239 w 620"/>
                  <a:gd name="T25" fmla="*/ 0 h 472"/>
                  <a:gd name="T26" fmla="*/ 249 w 620"/>
                  <a:gd name="T27" fmla="*/ 0 h 472"/>
                  <a:gd name="T28" fmla="*/ 265 w 620"/>
                  <a:gd name="T29" fmla="*/ 3 h 472"/>
                  <a:gd name="T30" fmla="*/ 283 w 620"/>
                  <a:gd name="T31" fmla="*/ 10 h 472"/>
                  <a:gd name="T32" fmla="*/ 305 w 620"/>
                  <a:gd name="T33" fmla="*/ 16 h 472"/>
                  <a:gd name="T34" fmla="*/ 327 w 620"/>
                  <a:gd name="T35" fmla="*/ 30 h 472"/>
                  <a:gd name="T36" fmla="*/ 353 w 620"/>
                  <a:gd name="T37" fmla="*/ 50 h 472"/>
                  <a:gd name="T38" fmla="*/ 375 w 620"/>
                  <a:gd name="T39" fmla="*/ 73 h 472"/>
                  <a:gd name="T40" fmla="*/ 394 w 620"/>
                  <a:gd name="T41" fmla="*/ 100 h 472"/>
                  <a:gd name="T42" fmla="*/ 406 w 620"/>
                  <a:gd name="T43" fmla="*/ 127 h 472"/>
                  <a:gd name="T44" fmla="*/ 422 w 620"/>
                  <a:gd name="T45" fmla="*/ 154 h 472"/>
                  <a:gd name="T46" fmla="*/ 438 w 620"/>
                  <a:gd name="T47" fmla="*/ 184 h 472"/>
                  <a:gd name="T48" fmla="*/ 463 w 620"/>
                  <a:gd name="T49" fmla="*/ 214 h 472"/>
                  <a:gd name="T50" fmla="*/ 497 w 620"/>
                  <a:gd name="T51" fmla="*/ 248 h 472"/>
                  <a:gd name="T52" fmla="*/ 522 w 620"/>
                  <a:gd name="T53" fmla="*/ 264 h 472"/>
                  <a:gd name="T54" fmla="*/ 551 w 620"/>
                  <a:gd name="T55" fmla="*/ 284 h 472"/>
                  <a:gd name="T56" fmla="*/ 582 w 620"/>
                  <a:gd name="T57" fmla="*/ 305 h 472"/>
                  <a:gd name="T58" fmla="*/ 620 w 620"/>
                  <a:gd name="T59" fmla="*/ 325 h 472"/>
                  <a:gd name="T60" fmla="*/ 579 w 620"/>
                  <a:gd name="T61" fmla="*/ 351 h 472"/>
                  <a:gd name="T62" fmla="*/ 545 w 620"/>
                  <a:gd name="T63" fmla="*/ 375 h 472"/>
                  <a:gd name="T64" fmla="*/ 513 w 620"/>
                  <a:gd name="T65" fmla="*/ 392 h 472"/>
                  <a:gd name="T66" fmla="*/ 485 w 620"/>
                  <a:gd name="T67" fmla="*/ 408 h 472"/>
                  <a:gd name="T68" fmla="*/ 463 w 620"/>
                  <a:gd name="T69" fmla="*/ 425 h 472"/>
                  <a:gd name="T70" fmla="*/ 444 w 620"/>
                  <a:gd name="T71" fmla="*/ 435 h 472"/>
                  <a:gd name="T72" fmla="*/ 412 w 620"/>
                  <a:gd name="T73" fmla="*/ 452 h 472"/>
                  <a:gd name="T74" fmla="*/ 397 w 620"/>
                  <a:gd name="T75" fmla="*/ 465 h 472"/>
                  <a:gd name="T76" fmla="*/ 390 w 620"/>
                  <a:gd name="T77" fmla="*/ 469 h 472"/>
                  <a:gd name="T78" fmla="*/ 384 w 620"/>
                  <a:gd name="T79" fmla="*/ 472 h 472"/>
                  <a:gd name="T80" fmla="*/ 384 w 620"/>
                  <a:gd name="T81" fmla="*/ 472 h 472"/>
                  <a:gd name="T82" fmla="*/ 381 w 620"/>
                  <a:gd name="T83" fmla="*/ 469 h 472"/>
                  <a:gd name="T84" fmla="*/ 365 w 620"/>
                  <a:gd name="T85" fmla="*/ 465 h 472"/>
                  <a:gd name="T86" fmla="*/ 346 w 620"/>
                  <a:gd name="T87" fmla="*/ 452 h 472"/>
                  <a:gd name="T88" fmla="*/ 321 w 620"/>
                  <a:gd name="T89" fmla="*/ 439 h 472"/>
                  <a:gd name="T90" fmla="*/ 268 w 620"/>
                  <a:gd name="T91" fmla="*/ 402 h 472"/>
                  <a:gd name="T92" fmla="*/ 243 w 620"/>
                  <a:gd name="T93" fmla="*/ 378 h 472"/>
                  <a:gd name="T94" fmla="*/ 224 w 620"/>
                  <a:gd name="T95" fmla="*/ 348 h 472"/>
                  <a:gd name="T96" fmla="*/ 208 w 620"/>
                  <a:gd name="T97" fmla="*/ 321 h 472"/>
                  <a:gd name="T98" fmla="*/ 198 w 620"/>
                  <a:gd name="T99" fmla="*/ 301 h 472"/>
                  <a:gd name="T100" fmla="*/ 176 w 620"/>
                  <a:gd name="T101" fmla="*/ 271 h 472"/>
                  <a:gd name="T102" fmla="*/ 164 w 620"/>
                  <a:gd name="T103" fmla="*/ 254 h 472"/>
                  <a:gd name="T104" fmla="*/ 148 w 620"/>
                  <a:gd name="T105" fmla="*/ 238 h 472"/>
                  <a:gd name="T106" fmla="*/ 129 w 620"/>
                  <a:gd name="T107" fmla="*/ 217 h 472"/>
                  <a:gd name="T108" fmla="*/ 101 w 620"/>
                  <a:gd name="T109" fmla="*/ 194 h 472"/>
                  <a:gd name="T110" fmla="*/ 76 w 620"/>
                  <a:gd name="T111" fmla="*/ 174 h 472"/>
                  <a:gd name="T112" fmla="*/ 57 w 620"/>
                  <a:gd name="T113" fmla="*/ 157 h 472"/>
                  <a:gd name="T114" fmla="*/ 25 w 620"/>
                  <a:gd name="T115" fmla="*/ 137 h 472"/>
                  <a:gd name="T116" fmla="*/ 10 w 620"/>
                  <a:gd name="T117" fmla="*/ 127 h 472"/>
                  <a:gd name="T118" fmla="*/ 0 w 620"/>
                  <a:gd name="T119" fmla="*/ 124 h 472"/>
                  <a:gd name="T120" fmla="*/ 0 w 620"/>
                  <a:gd name="T121" fmla="*/ 124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472">
                    <a:moveTo>
                      <a:pt x="0" y="124"/>
                    </a:moveTo>
                    <a:lnTo>
                      <a:pt x="41" y="100"/>
                    </a:lnTo>
                    <a:lnTo>
                      <a:pt x="79" y="83"/>
                    </a:lnTo>
                    <a:lnTo>
                      <a:pt x="110" y="67"/>
                    </a:lnTo>
                    <a:lnTo>
                      <a:pt x="136" y="53"/>
                    </a:lnTo>
                    <a:lnTo>
                      <a:pt x="158" y="40"/>
                    </a:lnTo>
                    <a:lnTo>
                      <a:pt x="176" y="30"/>
                    </a:lnTo>
                    <a:lnTo>
                      <a:pt x="205" y="16"/>
                    </a:lnTo>
                    <a:lnTo>
                      <a:pt x="224" y="6"/>
                    </a:lnTo>
                    <a:lnTo>
                      <a:pt x="230" y="3"/>
                    </a:lnTo>
                    <a:lnTo>
                      <a:pt x="233" y="0"/>
                    </a:lnTo>
                    <a:lnTo>
                      <a:pt x="233" y="0"/>
                    </a:lnTo>
                    <a:lnTo>
                      <a:pt x="239" y="0"/>
                    </a:lnTo>
                    <a:lnTo>
                      <a:pt x="249" y="0"/>
                    </a:lnTo>
                    <a:lnTo>
                      <a:pt x="265" y="3"/>
                    </a:lnTo>
                    <a:lnTo>
                      <a:pt x="283" y="10"/>
                    </a:lnTo>
                    <a:lnTo>
                      <a:pt x="305" y="16"/>
                    </a:lnTo>
                    <a:lnTo>
                      <a:pt x="327" y="30"/>
                    </a:lnTo>
                    <a:lnTo>
                      <a:pt x="353" y="50"/>
                    </a:lnTo>
                    <a:lnTo>
                      <a:pt x="375" y="73"/>
                    </a:lnTo>
                    <a:lnTo>
                      <a:pt x="394" y="100"/>
                    </a:lnTo>
                    <a:lnTo>
                      <a:pt x="406" y="127"/>
                    </a:lnTo>
                    <a:lnTo>
                      <a:pt x="422" y="154"/>
                    </a:lnTo>
                    <a:lnTo>
                      <a:pt x="438" y="184"/>
                    </a:lnTo>
                    <a:lnTo>
                      <a:pt x="463" y="214"/>
                    </a:lnTo>
                    <a:lnTo>
                      <a:pt x="497" y="248"/>
                    </a:lnTo>
                    <a:lnTo>
                      <a:pt x="522" y="264"/>
                    </a:lnTo>
                    <a:lnTo>
                      <a:pt x="551" y="284"/>
                    </a:lnTo>
                    <a:lnTo>
                      <a:pt x="582" y="305"/>
                    </a:lnTo>
                    <a:lnTo>
                      <a:pt x="620" y="325"/>
                    </a:lnTo>
                    <a:lnTo>
                      <a:pt x="579" y="351"/>
                    </a:lnTo>
                    <a:lnTo>
                      <a:pt x="545" y="375"/>
                    </a:lnTo>
                    <a:lnTo>
                      <a:pt x="513" y="392"/>
                    </a:lnTo>
                    <a:lnTo>
                      <a:pt x="485" y="408"/>
                    </a:lnTo>
                    <a:lnTo>
                      <a:pt x="463" y="425"/>
                    </a:lnTo>
                    <a:lnTo>
                      <a:pt x="444" y="435"/>
                    </a:lnTo>
                    <a:lnTo>
                      <a:pt x="412" y="452"/>
                    </a:lnTo>
                    <a:lnTo>
                      <a:pt x="397" y="465"/>
                    </a:lnTo>
                    <a:lnTo>
                      <a:pt x="390" y="469"/>
                    </a:lnTo>
                    <a:lnTo>
                      <a:pt x="384" y="472"/>
                    </a:lnTo>
                    <a:lnTo>
                      <a:pt x="384" y="472"/>
                    </a:lnTo>
                    <a:lnTo>
                      <a:pt x="381" y="469"/>
                    </a:lnTo>
                    <a:lnTo>
                      <a:pt x="365" y="465"/>
                    </a:lnTo>
                    <a:lnTo>
                      <a:pt x="346" y="452"/>
                    </a:lnTo>
                    <a:lnTo>
                      <a:pt x="321" y="439"/>
                    </a:lnTo>
                    <a:lnTo>
                      <a:pt x="268" y="402"/>
                    </a:lnTo>
                    <a:lnTo>
                      <a:pt x="243" y="378"/>
                    </a:lnTo>
                    <a:lnTo>
                      <a:pt x="224" y="348"/>
                    </a:lnTo>
                    <a:lnTo>
                      <a:pt x="208" y="321"/>
                    </a:lnTo>
                    <a:lnTo>
                      <a:pt x="198" y="301"/>
                    </a:lnTo>
                    <a:lnTo>
                      <a:pt x="176" y="271"/>
                    </a:lnTo>
                    <a:lnTo>
                      <a:pt x="164" y="254"/>
                    </a:lnTo>
                    <a:lnTo>
                      <a:pt x="148" y="238"/>
                    </a:lnTo>
                    <a:lnTo>
                      <a:pt x="129" y="217"/>
                    </a:lnTo>
                    <a:lnTo>
                      <a:pt x="101" y="194"/>
                    </a:lnTo>
                    <a:lnTo>
                      <a:pt x="76" y="174"/>
                    </a:lnTo>
                    <a:lnTo>
                      <a:pt x="57" y="157"/>
                    </a:lnTo>
                    <a:lnTo>
                      <a:pt x="25" y="137"/>
                    </a:lnTo>
                    <a:lnTo>
                      <a:pt x="10" y="127"/>
                    </a:lnTo>
                    <a:lnTo>
                      <a:pt x="0" y="124"/>
                    </a:lnTo>
                    <a:lnTo>
                      <a:pt x="0" y="124"/>
                    </a:lnTo>
                    <a:close/>
                  </a:path>
                </a:pathLst>
              </a:custGeom>
              <a:solidFill>
                <a:srgbClr val="D1FFD1"/>
              </a:solidFill>
              <a:ln w="49213">
                <a:solidFill>
                  <a:srgbClr val="000000"/>
                </a:solidFill>
                <a:prstDash val="solid"/>
                <a:round/>
                <a:headEnd/>
                <a:tailEnd/>
              </a:ln>
            </p:spPr>
            <p:txBody>
              <a:bodyPr/>
              <a:lstStyle/>
              <a:p>
                <a:endParaRPr lang="ja-JP" altLang="en-US"/>
              </a:p>
            </p:txBody>
          </p:sp>
          <p:sp>
            <p:nvSpPr>
              <p:cNvPr id="801830" name="Freeform 38"/>
              <p:cNvSpPr>
                <a:spLocks/>
              </p:cNvSpPr>
              <p:nvPr/>
            </p:nvSpPr>
            <p:spPr bwMode="auto">
              <a:xfrm>
                <a:off x="2832" y="2004"/>
                <a:ext cx="519" cy="288"/>
              </a:xfrm>
              <a:custGeom>
                <a:avLst/>
                <a:gdLst>
                  <a:gd name="T0" fmla="*/ 0 w 519"/>
                  <a:gd name="T1" fmla="*/ 282 h 282"/>
                  <a:gd name="T2" fmla="*/ 6 w 519"/>
                  <a:gd name="T3" fmla="*/ 245 h 282"/>
                  <a:gd name="T4" fmla="*/ 13 w 519"/>
                  <a:gd name="T5" fmla="*/ 211 h 282"/>
                  <a:gd name="T6" fmla="*/ 16 w 519"/>
                  <a:gd name="T7" fmla="*/ 181 h 282"/>
                  <a:gd name="T8" fmla="*/ 19 w 519"/>
                  <a:gd name="T9" fmla="*/ 158 h 282"/>
                  <a:gd name="T10" fmla="*/ 25 w 519"/>
                  <a:gd name="T11" fmla="*/ 121 h 282"/>
                  <a:gd name="T12" fmla="*/ 28 w 519"/>
                  <a:gd name="T13" fmla="*/ 94 h 282"/>
                  <a:gd name="T14" fmla="*/ 31 w 519"/>
                  <a:gd name="T15" fmla="*/ 77 h 282"/>
                  <a:gd name="T16" fmla="*/ 35 w 519"/>
                  <a:gd name="T17" fmla="*/ 71 h 282"/>
                  <a:gd name="T18" fmla="*/ 35 w 519"/>
                  <a:gd name="T19" fmla="*/ 67 h 282"/>
                  <a:gd name="T20" fmla="*/ 35 w 519"/>
                  <a:gd name="T21" fmla="*/ 67 h 282"/>
                  <a:gd name="T22" fmla="*/ 38 w 519"/>
                  <a:gd name="T23" fmla="*/ 64 h 282"/>
                  <a:gd name="T24" fmla="*/ 44 w 519"/>
                  <a:gd name="T25" fmla="*/ 57 h 282"/>
                  <a:gd name="T26" fmla="*/ 53 w 519"/>
                  <a:gd name="T27" fmla="*/ 50 h 282"/>
                  <a:gd name="T28" fmla="*/ 69 w 519"/>
                  <a:gd name="T29" fmla="*/ 40 h 282"/>
                  <a:gd name="T30" fmla="*/ 88 w 519"/>
                  <a:gd name="T31" fmla="*/ 34 h 282"/>
                  <a:gd name="T32" fmla="*/ 113 w 519"/>
                  <a:gd name="T33" fmla="*/ 24 h 282"/>
                  <a:gd name="T34" fmla="*/ 142 w 519"/>
                  <a:gd name="T35" fmla="*/ 20 h 282"/>
                  <a:gd name="T36" fmla="*/ 173 w 519"/>
                  <a:gd name="T37" fmla="*/ 20 h 282"/>
                  <a:gd name="T38" fmla="*/ 208 w 519"/>
                  <a:gd name="T39" fmla="*/ 24 h 282"/>
                  <a:gd name="T40" fmla="*/ 236 w 519"/>
                  <a:gd name="T41" fmla="*/ 30 h 282"/>
                  <a:gd name="T42" fmla="*/ 267 w 519"/>
                  <a:gd name="T43" fmla="*/ 37 h 282"/>
                  <a:gd name="T44" fmla="*/ 299 w 519"/>
                  <a:gd name="T45" fmla="*/ 40 h 282"/>
                  <a:gd name="T46" fmla="*/ 337 w 519"/>
                  <a:gd name="T47" fmla="*/ 40 h 282"/>
                  <a:gd name="T48" fmla="*/ 384 w 519"/>
                  <a:gd name="T49" fmla="*/ 37 h 282"/>
                  <a:gd name="T50" fmla="*/ 444 w 519"/>
                  <a:gd name="T51" fmla="*/ 24 h 282"/>
                  <a:gd name="T52" fmla="*/ 481 w 519"/>
                  <a:gd name="T53" fmla="*/ 14 h 282"/>
                  <a:gd name="T54" fmla="*/ 519 w 519"/>
                  <a:gd name="T55" fmla="*/ 0 h 282"/>
                  <a:gd name="T56" fmla="*/ 516 w 519"/>
                  <a:gd name="T57" fmla="*/ 44 h 282"/>
                  <a:gd name="T58" fmla="*/ 513 w 519"/>
                  <a:gd name="T59" fmla="*/ 77 h 282"/>
                  <a:gd name="T60" fmla="*/ 510 w 519"/>
                  <a:gd name="T61" fmla="*/ 107 h 282"/>
                  <a:gd name="T62" fmla="*/ 506 w 519"/>
                  <a:gd name="T63" fmla="*/ 134 h 282"/>
                  <a:gd name="T64" fmla="*/ 506 w 519"/>
                  <a:gd name="T65" fmla="*/ 158 h 282"/>
                  <a:gd name="T66" fmla="*/ 503 w 519"/>
                  <a:gd name="T67" fmla="*/ 174 h 282"/>
                  <a:gd name="T68" fmla="*/ 503 w 519"/>
                  <a:gd name="T69" fmla="*/ 205 h 282"/>
                  <a:gd name="T70" fmla="*/ 500 w 519"/>
                  <a:gd name="T71" fmla="*/ 221 h 282"/>
                  <a:gd name="T72" fmla="*/ 500 w 519"/>
                  <a:gd name="T73" fmla="*/ 228 h 282"/>
                  <a:gd name="T74" fmla="*/ 500 w 519"/>
                  <a:gd name="T75" fmla="*/ 231 h 282"/>
                  <a:gd name="T76" fmla="*/ 500 w 519"/>
                  <a:gd name="T77" fmla="*/ 231 h 282"/>
                  <a:gd name="T78" fmla="*/ 497 w 519"/>
                  <a:gd name="T79" fmla="*/ 235 h 282"/>
                  <a:gd name="T80" fmla="*/ 481 w 519"/>
                  <a:gd name="T81" fmla="*/ 238 h 282"/>
                  <a:gd name="T82" fmla="*/ 462 w 519"/>
                  <a:gd name="T83" fmla="*/ 248 h 282"/>
                  <a:gd name="T84" fmla="*/ 437 w 519"/>
                  <a:gd name="T85" fmla="*/ 255 h 282"/>
                  <a:gd name="T86" fmla="*/ 409 w 519"/>
                  <a:gd name="T87" fmla="*/ 262 h 282"/>
                  <a:gd name="T88" fmla="*/ 377 w 519"/>
                  <a:gd name="T89" fmla="*/ 268 h 282"/>
                  <a:gd name="T90" fmla="*/ 343 w 519"/>
                  <a:gd name="T91" fmla="*/ 268 h 282"/>
                  <a:gd name="T92" fmla="*/ 308 w 519"/>
                  <a:gd name="T93" fmla="*/ 265 h 282"/>
                  <a:gd name="T94" fmla="*/ 280 w 519"/>
                  <a:gd name="T95" fmla="*/ 262 h 282"/>
                  <a:gd name="T96" fmla="*/ 258 w 519"/>
                  <a:gd name="T97" fmla="*/ 258 h 282"/>
                  <a:gd name="T98" fmla="*/ 217 w 519"/>
                  <a:gd name="T99" fmla="*/ 252 h 282"/>
                  <a:gd name="T100" fmla="*/ 198 w 519"/>
                  <a:gd name="T101" fmla="*/ 252 h 282"/>
                  <a:gd name="T102" fmla="*/ 176 w 519"/>
                  <a:gd name="T103" fmla="*/ 252 h 282"/>
                  <a:gd name="T104" fmla="*/ 148 w 519"/>
                  <a:gd name="T105" fmla="*/ 255 h 282"/>
                  <a:gd name="T106" fmla="*/ 113 w 519"/>
                  <a:gd name="T107" fmla="*/ 258 h 282"/>
                  <a:gd name="T108" fmla="*/ 85 w 519"/>
                  <a:gd name="T109" fmla="*/ 262 h 282"/>
                  <a:gd name="T110" fmla="*/ 60 w 519"/>
                  <a:gd name="T111" fmla="*/ 265 h 282"/>
                  <a:gd name="T112" fmla="*/ 41 w 519"/>
                  <a:gd name="T113" fmla="*/ 268 h 282"/>
                  <a:gd name="T114" fmla="*/ 25 w 519"/>
                  <a:gd name="T115" fmla="*/ 272 h 282"/>
                  <a:gd name="T116" fmla="*/ 13 w 519"/>
                  <a:gd name="T117" fmla="*/ 275 h 282"/>
                  <a:gd name="T118" fmla="*/ 6 w 519"/>
                  <a:gd name="T119" fmla="*/ 278 h 282"/>
                  <a:gd name="T120" fmla="*/ 0 w 519"/>
                  <a:gd name="T121" fmla="*/ 282 h 282"/>
                  <a:gd name="T122" fmla="*/ 0 w 519"/>
                  <a:gd name="T123"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9" h="282">
                    <a:moveTo>
                      <a:pt x="0" y="282"/>
                    </a:moveTo>
                    <a:lnTo>
                      <a:pt x="6" y="245"/>
                    </a:lnTo>
                    <a:lnTo>
                      <a:pt x="13" y="211"/>
                    </a:lnTo>
                    <a:lnTo>
                      <a:pt x="16" y="181"/>
                    </a:lnTo>
                    <a:lnTo>
                      <a:pt x="19" y="158"/>
                    </a:lnTo>
                    <a:lnTo>
                      <a:pt x="25" y="121"/>
                    </a:lnTo>
                    <a:lnTo>
                      <a:pt x="28" y="94"/>
                    </a:lnTo>
                    <a:lnTo>
                      <a:pt x="31" y="77"/>
                    </a:lnTo>
                    <a:lnTo>
                      <a:pt x="35" y="71"/>
                    </a:lnTo>
                    <a:lnTo>
                      <a:pt x="35" y="67"/>
                    </a:lnTo>
                    <a:lnTo>
                      <a:pt x="35" y="67"/>
                    </a:lnTo>
                    <a:lnTo>
                      <a:pt x="38" y="64"/>
                    </a:lnTo>
                    <a:lnTo>
                      <a:pt x="44" y="57"/>
                    </a:lnTo>
                    <a:lnTo>
                      <a:pt x="53" y="50"/>
                    </a:lnTo>
                    <a:lnTo>
                      <a:pt x="69" y="40"/>
                    </a:lnTo>
                    <a:lnTo>
                      <a:pt x="88" y="34"/>
                    </a:lnTo>
                    <a:lnTo>
                      <a:pt x="113" y="24"/>
                    </a:lnTo>
                    <a:lnTo>
                      <a:pt x="142" y="20"/>
                    </a:lnTo>
                    <a:lnTo>
                      <a:pt x="173" y="20"/>
                    </a:lnTo>
                    <a:lnTo>
                      <a:pt x="208" y="24"/>
                    </a:lnTo>
                    <a:lnTo>
                      <a:pt x="236" y="30"/>
                    </a:lnTo>
                    <a:lnTo>
                      <a:pt x="267" y="37"/>
                    </a:lnTo>
                    <a:lnTo>
                      <a:pt x="299" y="40"/>
                    </a:lnTo>
                    <a:lnTo>
                      <a:pt x="337" y="40"/>
                    </a:lnTo>
                    <a:lnTo>
                      <a:pt x="384" y="37"/>
                    </a:lnTo>
                    <a:lnTo>
                      <a:pt x="444" y="24"/>
                    </a:lnTo>
                    <a:lnTo>
                      <a:pt x="481" y="14"/>
                    </a:lnTo>
                    <a:lnTo>
                      <a:pt x="519" y="0"/>
                    </a:lnTo>
                    <a:lnTo>
                      <a:pt x="516" y="44"/>
                    </a:lnTo>
                    <a:lnTo>
                      <a:pt x="513" y="77"/>
                    </a:lnTo>
                    <a:lnTo>
                      <a:pt x="510" y="107"/>
                    </a:lnTo>
                    <a:lnTo>
                      <a:pt x="506" y="134"/>
                    </a:lnTo>
                    <a:lnTo>
                      <a:pt x="506" y="158"/>
                    </a:lnTo>
                    <a:lnTo>
                      <a:pt x="503" y="174"/>
                    </a:lnTo>
                    <a:lnTo>
                      <a:pt x="503" y="205"/>
                    </a:lnTo>
                    <a:lnTo>
                      <a:pt x="500" y="221"/>
                    </a:lnTo>
                    <a:lnTo>
                      <a:pt x="500" y="228"/>
                    </a:lnTo>
                    <a:lnTo>
                      <a:pt x="500" y="231"/>
                    </a:lnTo>
                    <a:lnTo>
                      <a:pt x="500" y="231"/>
                    </a:lnTo>
                    <a:lnTo>
                      <a:pt x="497" y="235"/>
                    </a:lnTo>
                    <a:lnTo>
                      <a:pt x="481" y="238"/>
                    </a:lnTo>
                    <a:lnTo>
                      <a:pt x="462" y="248"/>
                    </a:lnTo>
                    <a:lnTo>
                      <a:pt x="437" y="255"/>
                    </a:lnTo>
                    <a:lnTo>
                      <a:pt x="409" y="262"/>
                    </a:lnTo>
                    <a:lnTo>
                      <a:pt x="377" y="268"/>
                    </a:lnTo>
                    <a:lnTo>
                      <a:pt x="343" y="268"/>
                    </a:lnTo>
                    <a:lnTo>
                      <a:pt x="308" y="265"/>
                    </a:lnTo>
                    <a:lnTo>
                      <a:pt x="280" y="262"/>
                    </a:lnTo>
                    <a:lnTo>
                      <a:pt x="258" y="258"/>
                    </a:lnTo>
                    <a:lnTo>
                      <a:pt x="217" y="252"/>
                    </a:lnTo>
                    <a:lnTo>
                      <a:pt x="198" y="252"/>
                    </a:lnTo>
                    <a:lnTo>
                      <a:pt x="176" y="252"/>
                    </a:lnTo>
                    <a:lnTo>
                      <a:pt x="148" y="255"/>
                    </a:lnTo>
                    <a:lnTo>
                      <a:pt x="113" y="258"/>
                    </a:lnTo>
                    <a:lnTo>
                      <a:pt x="85" y="262"/>
                    </a:lnTo>
                    <a:lnTo>
                      <a:pt x="60" y="265"/>
                    </a:lnTo>
                    <a:lnTo>
                      <a:pt x="41" y="268"/>
                    </a:lnTo>
                    <a:lnTo>
                      <a:pt x="25" y="272"/>
                    </a:lnTo>
                    <a:lnTo>
                      <a:pt x="13" y="275"/>
                    </a:lnTo>
                    <a:lnTo>
                      <a:pt x="6" y="278"/>
                    </a:lnTo>
                    <a:lnTo>
                      <a:pt x="0" y="282"/>
                    </a:lnTo>
                    <a:lnTo>
                      <a:pt x="0" y="282"/>
                    </a:lnTo>
                    <a:close/>
                  </a:path>
                </a:pathLst>
              </a:custGeom>
              <a:solidFill>
                <a:srgbClr val="D1FFD1"/>
              </a:solidFill>
              <a:ln w="49213">
                <a:solidFill>
                  <a:srgbClr val="000000"/>
                </a:solidFill>
                <a:prstDash val="solid"/>
                <a:round/>
                <a:headEnd/>
                <a:tailEnd/>
              </a:ln>
            </p:spPr>
            <p:txBody>
              <a:bodyPr/>
              <a:lstStyle/>
              <a:p>
                <a:endParaRPr lang="ja-JP" altLang="en-US"/>
              </a:p>
            </p:txBody>
          </p:sp>
        </p:grpSp>
        <p:sp>
          <p:nvSpPr>
            <p:cNvPr id="801831" name="AutoShape 39"/>
            <p:cNvSpPr>
              <a:spLocks noChangeArrowheads="1"/>
            </p:cNvSpPr>
            <p:nvPr/>
          </p:nvSpPr>
          <p:spPr bwMode="auto">
            <a:xfrm>
              <a:off x="2592" y="1536"/>
              <a:ext cx="1392" cy="528"/>
            </a:xfrm>
            <a:prstGeom prst="wedgeRectCallout">
              <a:avLst>
                <a:gd name="adj1" fmla="val -38579"/>
                <a:gd name="adj2" fmla="val 199051"/>
              </a:avLst>
            </a:prstGeom>
            <a:solidFill>
              <a:schemeClr val="bg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b="1">
                  <a:solidFill>
                    <a:srgbClr val="FF3300"/>
                  </a:solidFill>
                </a:rPr>
                <a:t>印刷設定のミス</a:t>
              </a:r>
            </a:p>
            <a:p>
              <a:pPr algn="ctr"/>
              <a:r>
                <a:rPr lang="ja-JP" altLang="en-US" b="1">
                  <a:solidFill>
                    <a:srgbClr val="FF3300"/>
                  </a:solidFill>
                </a:rPr>
                <a:t>２枚</a:t>
              </a:r>
            </a:p>
          </p:txBody>
        </p:sp>
        <p:sp>
          <p:nvSpPr>
            <p:cNvPr id="801832" name="AutoShape 40"/>
            <p:cNvSpPr>
              <a:spLocks noChangeArrowheads="1"/>
            </p:cNvSpPr>
            <p:nvPr/>
          </p:nvSpPr>
          <p:spPr bwMode="auto">
            <a:xfrm>
              <a:off x="3984" y="912"/>
              <a:ext cx="1392" cy="528"/>
            </a:xfrm>
            <a:prstGeom prst="wedgeRectCallout">
              <a:avLst>
                <a:gd name="adj1" fmla="val -88148"/>
                <a:gd name="adj2" fmla="val 223106"/>
              </a:avLst>
            </a:prstGeom>
            <a:solidFill>
              <a:schemeClr val="bg1"/>
            </a:solidFill>
            <a:ln w="9525">
              <a:solidFill>
                <a:srgbClr val="0066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b="1">
                  <a:solidFill>
                    <a:srgbClr val="006666"/>
                  </a:solidFill>
                </a:rPr>
                <a:t>字のミス</a:t>
              </a:r>
            </a:p>
            <a:p>
              <a:pPr algn="ctr"/>
              <a:r>
                <a:rPr lang="ja-JP" altLang="en-US" b="1">
                  <a:solidFill>
                    <a:srgbClr val="006666"/>
                  </a:solidFill>
                </a:rPr>
                <a:t>１８枚</a:t>
              </a:r>
            </a:p>
          </p:txBody>
        </p:sp>
      </p:grpSp>
      <p:grpSp>
        <p:nvGrpSpPr>
          <p:cNvPr id="801833" name="Group 41"/>
          <p:cNvGrpSpPr>
            <a:grpSpLocks/>
          </p:cNvGrpSpPr>
          <p:nvPr/>
        </p:nvGrpSpPr>
        <p:grpSpPr bwMode="auto">
          <a:xfrm>
            <a:off x="6324600" y="3962400"/>
            <a:ext cx="2362200" cy="1219200"/>
            <a:chOff x="3984" y="2496"/>
            <a:chExt cx="1488" cy="768"/>
          </a:xfrm>
        </p:grpSpPr>
        <p:grpSp>
          <p:nvGrpSpPr>
            <p:cNvPr id="801834" name="Group 42"/>
            <p:cNvGrpSpPr>
              <a:grpSpLocks/>
            </p:cNvGrpSpPr>
            <p:nvPr/>
          </p:nvGrpSpPr>
          <p:grpSpPr bwMode="auto">
            <a:xfrm>
              <a:off x="3984" y="2496"/>
              <a:ext cx="1483" cy="768"/>
              <a:chOff x="1589" y="124"/>
              <a:chExt cx="3099" cy="2371"/>
            </a:xfrm>
          </p:grpSpPr>
          <p:sp>
            <p:nvSpPr>
              <p:cNvPr id="801835" name="Freeform 43"/>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801836" name="Freeform 44"/>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1837" name="Freeform 45"/>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1838" name="Freeform 46"/>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801839" name="Freeform 47"/>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801840" name="Freeform 48"/>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801841" name="Freeform 49"/>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2" name="Freeform 50"/>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3" name="Freeform 51"/>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4" name="Freeform 52"/>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5" name="Freeform 53"/>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6" name="Freeform 54"/>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7" name="Freeform 55"/>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8" name="Freeform 56"/>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49" name="Freeform 57"/>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50" name="Freeform 58"/>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51" name="Freeform 59"/>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52" name="Freeform 60"/>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53" name="Freeform 61"/>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1854" name="Freeform 62"/>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801855" name="Rectangle 63"/>
            <p:cNvSpPr>
              <a:spLocks noChangeArrowheads="1"/>
            </p:cNvSpPr>
            <p:nvPr/>
          </p:nvSpPr>
          <p:spPr bwMode="auto">
            <a:xfrm>
              <a:off x="4032" y="2592"/>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0000FF"/>
                  </a:solidFill>
                  <a:ea typeface="HG創英角ﾎﾟｯﾌﾟ体" pitchFamily="49" charset="-128"/>
                </a:rPr>
                <a:t>０枚</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801799"/>
                                        </p:tgtEl>
                                        <p:attrNameLst>
                                          <p:attrName>style.visibility</p:attrName>
                                        </p:attrNameLst>
                                      </p:cBhvr>
                                      <p:to>
                                        <p:strVal val="visible"/>
                                      </p:to>
                                    </p:set>
                                    <p:animEffect transition="in" filter="wipe(down)">
                                      <p:cBhvr>
                                        <p:cTn id="7" dur="500"/>
                                        <p:tgtEl>
                                          <p:spTgt spid="801799"/>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801818"/>
                                        </p:tgtEl>
                                        <p:attrNameLst>
                                          <p:attrName>style.visibility</p:attrName>
                                        </p:attrNameLst>
                                      </p:cBhvr>
                                      <p:to>
                                        <p:strVal val="visible"/>
                                      </p:to>
                                    </p:set>
                                    <p:animEffect transition="in" filter="wipe(down)">
                                      <p:cBhvr>
                                        <p:cTn id="11" dur="500"/>
                                        <p:tgtEl>
                                          <p:spTgt spid="801818"/>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801833"/>
                                        </p:tgtEl>
                                        <p:attrNameLst>
                                          <p:attrName>style.visibility</p:attrName>
                                        </p:attrNameLst>
                                      </p:cBhvr>
                                      <p:to>
                                        <p:strVal val="visible"/>
                                      </p:to>
                                    </p:set>
                                    <p:animEffect transition="in" filter="wipe(down)">
                                      <p:cBhvr>
                                        <p:cTn id="15" dur="500"/>
                                        <p:tgtEl>
                                          <p:spTgt spid="801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2"/>
          <p:cNvSpPr>
            <a:spLocks noGrp="1"/>
          </p:cNvSpPr>
          <p:nvPr>
            <p:ph type="sldNum" sz="quarter" idx="11"/>
          </p:nvPr>
        </p:nvSpPr>
        <p:spPr/>
        <p:txBody>
          <a:bodyPr/>
          <a:lstStyle/>
          <a:p>
            <a:fld id="{B2271EB0-A531-42C3-810E-EA13867DD4F0}" type="slidenum">
              <a:rPr lang="en-US" altLang="ja-JP"/>
              <a:pPr/>
              <a:t>14</a:t>
            </a:fld>
            <a:endParaRPr lang="en-US" altLang="ja-JP"/>
          </a:p>
        </p:txBody>
      </p:sp>
      <p:sp>
        <p:nvSpPr>
          <p:cNvPr id="803842" name="AutoShape 2"/>
          <p:cNvSpPr>
            <a:spLocks noChangeArrowheads="1"/>
          </p:cNvSpPr>
          <p:nvPr/>
        </p:nvSpPr>
        <p:spPr bwMode="auto">
          <a:xfrm>
            <a:off x="622300" y="304800"/>
            <a:ext cx="7810500" cy="762000"/>
          </a:xfrm>
          <a:prstGeom prst="wedgeRoundRectCallout">
            <a:avLst>
              <a:gd name="adj1" fmla="val -56384"/>
              <a:gd name="adj2" fmla="val -83958"/>
              <a:gd name="adj3" fmla="val 16667"/>
            </a:avLst>
          </a:prstGeom>
          <a:solidFill>
            <a:srgbClr val="EBFFEB"/>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b="1">
                <a:solidFill>
                  <a:srgbClr val="002346"/>
                </a:solidFill>
                <a:latin typeface="Century" pitchFamily="18" charset="0"/>
              </a:rPr>
              <a:t>もう一度会合をひらいて原因調べてみると</a:t>
            </a:r>
          </a:p>
        </p:txBody>
      </p:sp>
      <p:sp>
        <p:nvSpPr>
          <p:cNvPr id="803843" name="Freeform 3"/>
          <p:cNvSpPr>
            <a:spLocks/>
          </p:cNvSpPr>
          <p:nvPr/>
        </p:nvSpPr>
        <p:spPr bwMode="auto">
          <a:xfrm>
            <a:off x="3749675" y="4241800"/>
            <a:ext cx="38100" cy="77788"/>
          </a:xfrm>
          <a:custGeom>
            <a:avLst/>
            <a:gdLst>
              <a:gd name="T0" fmla="*/ 24 w 24"/>
              <a:gd name="T1" fmla="*/ 0 h 49"/>
              <a:gd name="T2" fmla="*/ 24 w 24"/>
              <a:gd name="T3" fmla="*/ 3 h 49"/>
              <a:gd name="T4" fmla="*/ 24 w 24"/>
              <a:gd name="T5" fmla="*/ 7 h 49"/>
              <a:gd name="T6" fmla="*/ 24 w 24"/>
              <a:gd name="T7" fmla="*/ 19 h 49"/>
              <a:gd name="T8" fmla="*/ 15 w 24"/>
              <a:gd name="T9" fmla="*/ 35 h 49"/>
              <a:gd name="T10" fmla="*/ 9 w 24"/>
              <a:gd name="T11" fmla="*/ 45 h 49"/>
              <a:gd name="T12" fmla="*/ 0 w 24"/>
              <a:gd name="T13" fmla="*/ 49 h 49"/>
              <a:gd name="T14" fmla="*/ 24 w 24"/>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9">
                <a:moveTo>
                  <a:pt x="24" y="0"/>
                </a:moveTo>
                <a:lnTo>
                  <a:pt x="24" y="3"/>
                </a:lnTo>
                <a:lnTo>
                  <a:pt x="24" y="7"/>
                </a:lnTo>
                <a:lnTo>
                  <a:pt x="24" y="19"/>
                </a:lnTo>
                <a:lnTo>
                  <a:pt x="15" y="35"/>
                </a:lnTo>
                <a:lnTo>
                  <a:pt x="9" y="45"/>
                </a:lnTo>
                <a:lnTo>
                  <a:pt x="0" y="49"/>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3844" name="Freeform 4"/>
          <p:cNvSpPr>
            <a:spLocks/>
          </p:cNvSpPr>
          <p:nvPr/>
        </p:nvSpPr>
        <p:spPr bwMode="auto">
          <a:xfrm>
            <a:off x="3602038" y="4268788"/>
            <a:ext cx="38100" cy="17462"/>
          </a:xfrm>
          <a:custGeom>
            <a:avLst/>
            <a:gdLst>
              <a:gd name="T0" fmla="*/ 0 w 24"/>
              <a:gd name="T1" fmla="*/ 0 h 11"/>
              <a:gd name="T2" fmla="*/ 4 w 24"/>
              <a:gd name="T3" fmla="*/ 0 h 11"/>
              <a:gd name="T4" fmla="*/ 8 w 24"/>
              <a:gd name="T5" fmla="*/ 0 h 11"/>
              <a:gd name="T6" fmla="*/ 15 w 24"/>
              <a:gd name="T7" fmla="*/ 2 h 11"/>
              <a:gd name="T8" fmla="*/ 24 w 24"/>
              <a:gd name="T9" fmla="*/ 11 h 11"/>
              <a:gd name="T10" fmla="*/ 0 w 24"/>
              <a:gd name="T11" fmla="*/ 0 h 11"/>
            </a:gdLst>
            <a:ahLst/>
            <a:cxnLst>
              <a:cxn ang="0">
                <a:pos x="T0" y="T1"/>
              </a:cxn>
              <a:cxn ang="0">
                <a:pos x="T2" y="T3"/>
              </a:cxn>
              <a:cxn ang="0">
                <a:pos x="T4" y="T5"/>
              </a:cxn>
              <a:cxn ang="0">
                <a:pos x="T6" y="T7"/>
              </a:cxn>
              <a:cxn ang="0">
                <a:pos x="T8" y="T9"/>
              </a:cxn>
              <a:cxn ang="0">
                <a:pos x="T10" y="T11"/>
              </a:cxn>
            </a:cxnLst>
            <a:rect l="0" t="0" r="r" b="b"/>
            <a:pathLst>
              <a:path w="24" h="11">
                <a:moveTo>
                  <a:pt x="0" y="0"/>
                </a:moveTo>
                <a:lnTo>
                  <a:pt x="4" y="0"/>
                </a:lnTo>
                <a:lnTo>
                  <a:pt x="8" y="0"/>
                </a:lnTo>
                <a:lnTo>
                  <a:pt x="15" y="2"/>
                </a:lnTo>
                <a:lnTo>
                  <a:pt x="24" y="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pic>
        <p:nvPicPr>
          <p:cNvPr id="8038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438400"/>
            <a:ext cx="3341688" cy="307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3846" name="Rectangle 6"/>
          <p:cNvSpPr>
            <a:spLocks noChangeArrowheads="1"/>
          </p:cNvSpPr>
          <p:nvPr/>
        </p:nvSpPr>
        <p:spPr bwMode="auto">
          <a:xfrm rot="-1202972">
            <a:off x="4513263" y="4800600"/>
            <a:ext cx="4630737" cy="120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4400">
              <a:solidFill>
                <a:srgbClr val="FF3300"/>
              </a:solidFill>
              <a:effectLst>
                <a:outerShdw blurRad="38100" dist="38100" dir="2700000" algn="tl">
                  <a:srgbClr val="000000"/>
                </a:outerShdw>
              </a:effectLst>
              <a:ea typeface="HG創英角ﾎﾟｯﾌﾟ体" pitchFamily="49" charset="-128"/>
            </a:endParaRPr>
          </a:p>
        </p:txBody>
      </p:sp>
      <p:grpSp>
        <p:nvGrpSpPr>
          <p:cNvPr id="803847" name="Group 7"/>
          <p:cNvGrpSpPr>
            <a:grpSpLocks/>
          </p:cNvGrpSpPr>
          <p:nvPr/>
        </p:nvGrpSpPr>
        <p:grpSpPr bwMode="auto">
          <a:xfrm>
            <a:off x="152400" y="1524000"/>
            <a:ext cx="4724400" cy="1828800"/>
            <a:chOff x="96" y="1008"/>
            <a:chExt cx="3072" cy="1152"/>
          </a:xfrm>
        </p:grpSpPr>
        <p:sp>
          <p:nvSpPr>
            <p:cNvPr id="803848" name="AutoShape 8"/>
            <p:cNvSpPr>
              <a:spLocks noChangeArrowheads="1"/>
            </p:cNvSpPr>
            <p:nvPr/>
          </p:nvSpPr>
          <p:spPr bwMode="auto">
            <a:xfrm>
              <a:off x="96" y="1008"/>
              <a:ext cx="2208" cy="1152"/>
            </a:xfrm>
            <a:prstGeom prst="wedgeRectCallout">
              <a:avLst>
                <a:gd name="adj1" fmla="val 68616"/>
                <a:gd name="adj2" fmla="val 3715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b="1">
                  <a:ea typeface="ＭＳ ゴシック" pitchFamily="49" charset="-128"/>
                </a:rPr>
                <a:t>ねぇ</a:t>
              </a:r>
            </a:p>
            <a:p>
              <a:r>
                <a:rPr lang="ja-JP" altLang="en-US" sz="2800" b="1" i="1" u="sng">
                  <a:solidFill>
                    <a:srgbClr val="FF0000"/>
                  </a:solidFill>
                  <a:ea typeface="ＭＳ ゴシック" pitchFamily="49" charset="-128"/>
                </a:rPr>
                <a:t>なぜ、</a:t>
              </a:r>
              <a:r>
                <a:rPr lang="ja-JP" altLang="en-US" sz="2800" b="1">
                  <a:ea typeface="ＭＳ ゴシック" pitchFamily="49" charset="-128"/>
                </a:rPr>
                <a:t>Ｃさんは</a:t>
              </a:r>
            </a:p>
            <a:p>
              <a:r>
                <a:rPr lang="ja-JP" altLang="en-US" sz="2800" b="1" i="1" u="sng">
                  <a:solidFill>
                    <a:srgbClr val="FF0000"/>
                  </a:solidFill>
                  <a:ea typeface="ＭＳ ゴシック" pitchFamily="49" charset="-128"/>
                </a:rPr>
                <a:t>ムダに捨てる紙が</a:t>
              </a:r>
            </a:p>
            <a:p>
              <a:r>
                <a:rPr lang="ja-JP" altLang="en-US" sz="2800" b="1" i="1" u="sng">
                  <a:solidFill>
                    <a:srgbClr val="FF0000"/>
                  </a:solidFill>
                  <a:ea typeface="ＭＳ ゴシック" pitchFamily="49" charset="-128"/>
                </a:rPr>
                <a:t>出ないの？</a:t>
              </a:r>
            </a:p>
          </p:txBody>
        </p:sp>
        <p:sp>
          <p:nvSpPr>
            <p:cNvPr id="803849" name="Rectangle 9"/>
            <p:cNvSpPr>
              <a:spLocks noChangeArrowheads="1"/>
            </p:cNvSpPr>
            <p:nvPr/>
          </p:nvSpPr>
          <p:spPr bwMode="auto">
            <a:xfrm>
              <a:off x="2448" y="1104"/>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Ａ</a:t>
              </a:r>
              <a:r>
                <a:rPr lang="ja-JP" altLang="en-US">
                  <a:solidFill>
                    <a:srgbClr val="002346"/>
                  </a:solidFill>
                  <a:ea typeface="HGS創英角ﾎﾟｯﾌﾟ体" pitchFamily="50" charset="-128"/>
                </a:rPr>
                <a:t>さん</a:t>
              </a:r>
            </a:p>
          </p:txBody>
        </p:sp>
      </p:grpSp>
      <p:grpSp>
        <p:nvGrpSpPr>
          <p:cNvPr id="803850" name="Group 10"/>
          <p:cNvGrpSpPr>
            <a:grpSpLocks/>
          </p:cNvGrpSpPr>
          <p:nvPr/>
        </p:nvGrpSpPr>
        <p:grpSpPr bwMode="auto">
          <a:xfrm>
            <a:off x="152400" y="3810000"/>
            <a:ext cx="3124200" cy="2819400"/>
            <a:chOff x="96" y="2400"/>
            <a:chExt cx="2064" cy="1776"/>
          </a:xfrm>
        </p:grpSpPr>
        <p:sp>
          <p:nvSpPr>
            <p:cNvPr id="803851" name="AutoShape 11"/>
            <p:cNvSpPr>
              <a:spLocks noChangeArrowheads="1"/>
            </p:cNvSpPr>
            <p:nvPr/>
          </p:nvSpPr>
          <p:spPr bwMode="auto">
            <a:xfrm>
              <a:off x="96" y="3312"/>
              <a:ext cx="2064" cy="864"/>
            </a:xfrm>
            <a:prstGeom prst="wedgeRectCallout">
              <a:avLst>
                <a:gd name="adj1" fmla="val 50681"/>
                <a:gd name="adj2" fmla="val -119329"/>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b="1" i="1" u="sng">
                  <a:solidFill>
                    <a:schemeClr val="accent2"/>
                  </a:solidFill>
                  <a:ea typeface="ＭＳ ゴシック" pitchFamily="49" charset="-128"/>
                </a:rPr>
                <a:t>印刷設定にやり方があるの？</a:t>
              </a:r>
            </a:p>
          </p:txBody>
        </p:sp>
        <p:sp>
          <p:nvSpPr>
            <p:cNvPr id="803852" name="Rectangle 12"/>
            <p:cNvSpPr>
              <a:spLocks noChangeArrowheads="1"/>
            </p:cNvSpPr>
            <p:nvPr/>
          </p:nvSpPr>
          <p:spPr bwMode="auto">
            <a:xfrm>
              <a:off x="1104" y="2400"/>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Ｂ</a:t>
              </a:r>
              <a:r>
                <a:rPr lang="ja-JP" altLang="en-US">
                  <a:solidFill>
                    <a:srgbClr val="002346"/>
                  </a:solidFill>
                  <a:ea typeface="HGS創英角ﾎﾟｯﾌﾟ体" pitchFamily="50" charset="-128"/>
                </a:rPr>
                <a:t>さん</a:t>
              </a:r>
            </a:p>
          </p:txBody>
        </p:sp>
      </p:grpSp>
      <p:grpSp>
        <p:nvGrpSpPr>
          <p:cNvPr id="803853" name="Group 13"/>
          <p:cNvGrpSpPr>
            <a:grpSpLocks/>
          </p:cNvGrpSpPr>
          <p:nvPr/>
        </p:nvGrpSpPr>
        <p:grpSpPr bwMode="auto">
          <a:xfrm>
            <a:off x="5181600" y="914400"/>
            <a:ext cx="3810000" cy="3124200"/>
            <a:chOff x="3264" y="576"/>
            <a:chExt cx="2400" cy="1968"/>
          </a:xfrm>
        </p:grpSpPr>
        <p:sp>
          <p:nvSpPr>
            <p:cNvPr id="803854" name="AutoShape 14"/>
            <p:cNvSpPr>
              <a:spLocks noChangeArrowheads="1"/>
            </p:cNvSpPr>
            <p:nvPr/>
          </p:nvSpPr>
          <p:spPr bwMode="auto">
            <a:xfrm>
              <a:off x="3264" y="576"/>
              <a:ext cx="2400" cy="1392"/>
            </a:xfrm>
            <a:prstGeom prst="wedgeRectCallout">
              <a:avLst>
                <a:gd name="adj1" fmla="val -36417"/>
                <a:gd name="adj2" fmla="val 68032"/>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solidFill>
                    <a:srgbClr val="CC0000"/>
                  </a:solidFill>
                  <a:effectLst>
                    <a:outerShdw blurRad="38100" dist="38100" dir="2700000" algn="tl">
                      <a:srgbClr val="C0C0C0"/>
                    </a:outerShdw>
                  </a:effectLst>
                  <a:ea typeface="ＭＳ ゴシック" pitchFamily="49" charset="-128"/>
                </a:rPr>
                <a:t>私はね、印刷する前に必ず</a:t>
              </a:r>
              <a:r>
                <a:rPr lang="ja-JP" altLang="en-US" sz="2800">
                  <a:solidFill>
                    <a:srgbClr val="FF3300"/>
                  </a:solidFill>
                  <a:effectLst>
                    <a:outerShdw blurRad="38100" dist="38100" dir="2700000" algn="tl">
                      <a:srgbClr val="C0C0C0"/>
                    </a:outerShdw>
                  </a:effectLst>
                  <a:ea typeface="HG創英角ﾎﾟｯﾌﾟ体" pitchFamily="49" charset="-128"/>
                </a:rPr>
                <a:t>印刷プレビューで</a:t>
              </a:r>
            </a:p>
            <a:p>
              <a:r>
                <a:rPr lang="ja-JP" altLang="en-US" sz="2800">
                  <a:solidFill>
                    <a:srgbClr val="CC0000"/>
                  </a:solidFill>
                  <a:effectLst>
                    <a:outerShdw blurRad="38100" dist="38100" dir="2700000" algn="tl">
                      <a:srgbClr val="C0C0C0"/>
                    </a:outerShdw>
                  </a:effectLst>
                  <a:ea typeface="ＭＳ ゴシック" pitchFamily="49" charset="-128"/>
                </a:rPr>
                <a:t>どんな状態で印刷されるのかを</a:t>
              </a:r>
              <a:r>
                <a:rPr lang="ja-JP" altLang="en-US" sz="2800">
                  <a:solidFill>
                    <a:srgbClr val="FF3300"/>
                  </a:solidFill>
                  <a:effectLst>
                    <a:outerShdw blurRad="38100" dist="38100" dir="2700000" algn="tl">
                      <a:srgbClr val="C0C0C0"/>
                    </a:outerShdw>
                  </a:effectLst>
                  <a:ea typeface="HG創英角ﾎﾟｯﾌﾟ体" pitchFamily="49" charset="-128"/>
                </a:rPr>
                <a:t>確認してから</a:t>
              </a:r>
            </a:p>
            <a:p>
              <a:r>
                <a:rPr lang="ja-JP" altLang="en-US" sz="2800">
                  <a:solidFill>
                    <a:srgbClr val="FF3300"/>
                  </a:solidFill>
                  <a:effectLst>
                    <a:outerShdw blurRad="38100" dist="38100" dir="2700000" algn="tl">
                      <a:srgbClr val="C0C0C0"/>
                    </a:outerShdw>
                  </a:effectLst>
                  <a:ea typeface="HG創英角ﾎﾟｯﾌﾟ体" pitchFamily="49" charset="-128"/>
                </a:rPr>
                <a:t>印刷</a:t>
              </a:r>
              <a:r>
                <a:rPr lang="ja-JP" altLang="en-US" sz="2800">
                  <a:solidFill>
                    <a:srgbClr val="CC0000"/>
                  </a:solidFill>
                  <a:effectLst>
                    <a:outerShdw blurRad="38100" dist="38100" dir="2700000" algn="tl">
                      <a:srgbClr val="C0C0C0"/>
                    </a:outerShdw>
                  </a:effectLst>
                  <a:ea typeface="ＭＳ ゴシック" pitchFamily="49" charset="-128"/>
                </a:rPr>
                <a:t>するのよ。</a:t>
              </a:r>
            </a:p>
          </p:txBody>
        </p:sp>
        <p:sp>
          <p:nvSpPr>
            <p:cNvPr id="803855" name="Rectangle 15"/>
            <p:cNvSpPr>
              <a:spLocks noChangeArrowheads="1"/>
            </p:cNvSpPr>
            <p:nvPr/>
          </p:nvSpPr>
          <p:spPr bwMode="auto">
            <a:xfrm>
              <a:off x="3840" y="2160"/>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CC0000"/>
                  </a:solidFill>
                  <a:ea typeface="HGS創英角ﾎﾟｯﾌﾟ体" pitchFamily="50" charset="-128"/>
                </a:rPr>
                <a:t>Ｃ</a:t>
              </a:r>
              <a:r>
                <a:rPr lang="ja-JP" altLang="en-US">
                  <a:solidFill>
                    <a:srgbClr val="CC0000"/>
                  </a:solidFill>
                  <a:ea typeface="HGS創英角ﾎﾟｯﾌﾟ体" pitchFamily="50" charset="-128"/>
                </a:rPr>
                <a:t>さん</a:t>
              </a:r>
            </a:p>
          </p:txBody>
        </p:sp>
      </p:grpSp>
      <p:grpSp>
        <p:nvGrpSpPr>
          <p:cNvPr id="803856" name="Group 16"/>
          <p:cNvGrpSpPr>
            <a:grpSpLocks/>
          </p:cNvGrpSpPr>
          <p:nvPr/>
        </p:nvGrpSpPr>
        <p:grpSpPr bwMode="auto">
          <a:xfrm>
            <a:off x="4419600" y="4724400"/>
            <a:ext cx="4724400" cy="1752600"/>
            <a:chOff x="2400" y="1968"/>
            <a:chExt cx="2928" cy="1440"/>
          </a:xfrm>
        </p:grpSpPr>
        <p:sp>
          <p:nvSpPr>
            <p:cNvPr id="803857" name="AutoShape 17"/>
            <p:cNvSpPr>
              <a:spLocks noChangeArrowheads="1"/>
            </p:cNvSpPr>
            <p:nvPr/>
          </p:nvSpPr>
          <p:spPr bwMode="auto">
            <a:xfrm rot="-1474906">
              <a:off x="2400" y="1968"/>
              <a:ext cx="2928" cy="1440"/>
            </a:xfrm>
            <a:prstGeom prst="star24">
              <a:avLst>
                <a:gd name="adj" fmla="val 4371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03858" name="Rectangle 18"/>
            <p:cNvSpPr>
              <a:spLocks noChangeArrowheads="1"/>
            </p:cNvSpPr>
            <p:nvPr/>
          </p:nvSpPr>
          <p:spPr bwMode="auto">
            <a:xfrm rot="-1202972">
              <a:off x="2784" y="2304"/>
              <a:ext cx="2256" cy="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400">
                  <a:solidFill>
                    <a:srgbClr val="800000"/>
                  </a:solidFill>
                  <a:effectLst>
                    <a:outerShdw blurRad="38100" dist="38100" dir="2700000" algn="tl">
                      <a:srgbClr val="000000"/>
                    </a:outerShdw>
                  </a:effectLst>
                  <a:ea typeface="HG創英角ﾎﾟｯﾌﾟ体" pitchFamily="49" charset="-128"/>
                </a:rPr>
                <a:t>印刷プレビュー？</a:t>
              </a:r>
              <a:endParaRPr lang="ja-JP" altLang="en-US" sz="4000">
                <a:solidFill>
                  <a:srgbClr val="800000"/>
                </a:solidFill>
                <a:effectLst>
                  <a:outerShdw blurRad="38100" dist="38100" dir="2700000" algn="tl">
                    <a:srgbClr val="000000"/>
                  </a:outerShdw>
                </a:effectLst>
                <a:ea typeface="HG創英角ﾎﾟｯﾌﾟ体" pitchFamily="49" charset="-128"/>
              </a:endParaRP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3842"/>
                                        </p:tgtEl>
                                        <p:attrNameLst>
                                          <p:attrName>style.visibility</p:attrName>
                                        </p:attrNameLst>
                                      </p:cBhvr>
                                      <p:to>
                                        <p:strVal val="visible"/>
                                      </p:to>
                                    </p:set>
                                    <p:animEffect transition="in" filter="wipe(left)">
                                      <p:cBhvr>
                                        <p:cTn id="7" dur="500"/>
                                        <p:tgtEl>
                                          <p:spTgt spid="8038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803847"/>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803850"/>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nodePh="1">
                                  <p:stCondLst>
                                    <p:cond delay="0"/>
                                  </p:stCondLst>
                                  <p:endCondLst>
                                    <p:cond evt="begin" delay="0">
                                      <p:tn val="18"/>
                                    </p:cond>
                                  </p:endCondLst>
                                  <p:childTnLst>
                                    <p:set>
                                      <p:cBhvr>
                                        <p:cTn id="19" dur="1" fill="hold">
                                          <p:stCondLst>
                                            <p:cond delay="0"/>
                                          </p:stCondLst>
                                        </p:cTn>
                                        <p:tgtEl>
                                          <p:spTgt spid="803846"/>
                                        </p:tgtEl>
                                        <p:attrNameLst>
                                          <p:attrName>style.visibility</p:attrName>
                                        </p:attrNameLst>
                                      </p:cBhvr>
                                      <p:to>
                                        <p:strVal val="visible"/>
                                      </p:to>
                                    </p:set>
                                    <p:animEffect transition="in" filter="blinds(horizontal)">
                                      <p:cBhvr>
                                        <p:cTn id="20" dur="500"/>
                                        <p:tgtEl>
                                          <p:spTgt spid="80384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803853"/>
                                        </p:tgtEl>
                                        <p:attrNameLst>
                                          <p:attrName>style.visibility</p:attrName>
                                        </p:attrNameLst>
                                      </p:cBhvr>
                                      <p:to>
                                        <p:strVal val="visible"/>
                                      </p:to>
                                    </p:set>
                                  </p:childTnLst>
                                </p:cTn>
                              </p:par>
                            </p:childTnLst>
                          </p:cTn>
                        </p:par>
                        <p:par>
                          <p:cTn id="25" fill="hold" nodeType="afterGroup">
                            <p:stCondLst>
                              <p:cond delay="500"/>
                            </p:stCondLst>
                            <p:childTnLst>
                              <p:par>
                                <p:cTn id="26" presetID="16" presetClass="entr" presetSubtype="37" fill="hold" nodeType="afterEffect">
                                  <p:stCondLst>
                                    <p:cond delay="0"/>
                                  </p:stCondLst>
                                  <p:childTnLst>
                                    <p:set>
                                      <p:cBhvr>
                                        <p:cTn id="27" dur="1" fill="hold">
                                          <p:stCondLst>
                                            <p:cond delay="0"/>
                                          </p:stCondLst>
                                        </p:cTn>
                                        <p:tgtEl>
                                          <p:spTgt spid="803856"/>
                                        </p:tgtEl>
                                        <p:attrNameLst>
                                          <p:attrName>style.visibility</p:attrName>
                                        </p:attrNameLst>
                                      </p:cBhvr>
                                      <p:to>
                                        <p:strVal val="visible"/>
                                      </p:to>
                                    </p:set>
                                    <p:animEffect transition="in" filter="barn(outVertical)">
                                      <p:cBhvr>
                                        <p:cTn id="28" dur="500"/>
                                        <p:tgtEl>
                                          <p:spTgt spid="8038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3842" grpId="0" animBg="1" autoUpdateAnimBg="0"/>
      <p:bldP spid="80384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スライド番号プレースホルダー 2"/>
          <p:cNvSpPr>
            <a:spLocks noGrp="1"/>
          </p:cNvSpPr>
          <p:nvPr>
            <p:ph type="sldNum" sz="quarter" idx="11"/>
          </p:nvPr>
        </p:nvSpPr>
        <p:spPr/>
        <p:txBody>
          <a:bodyPr/>
          <a:lstStyle/>
          <a:p>
            <a:fld id="{31FD8161-F0B3-4052-B884-7854E8314955}" type="slidenum">
              <a:rPr lang="en-US" altLang="ja-JP"/>
              <a:pPr/>
              <a:t>15</a:t>
            </a:fld>
            <a:endParaRPr lang="en-US" altLang="ja-JP"/>
          </a:p>
        </p:txBody>
      </p:sp>
      <p:sp>
        <p:nvSpPr>
          <p:cNvPr id="805890" name="Freeform 2"/>
          <p:cNvSpPr>
            <a:spLocks/>
          </p:cNvSpPr>
          <p:nvPr/>
        </p:nvSpPr>
        <p:spPr bwMode="auto">
          <a:xfrm>
            <a:off x="3446463" y="3754438"/>
            <a:ext cx="1587" cy="1587"/>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891" name="Line 3"/>
          <p:cNvSpPr>
            <a:spLocks noChangeShapeType="1"/>
          </p:cNvSpPr>
          <p:nvPr/>
        </p:nvSpPr>
        <p:spPr bwMode="auto">
          <a:xfrm>
            <a:off x="3446463" y="3754438"/>
            <a:ext cx="1587" cy="1587"/>
          </a:xfrm>
          <a:prstGeom prst="line">
            <a:avLst/>
          </a:prstGeom>
          <a:noFill/>
          <a:ln w="365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5892" name="Freeform 4"/>
          <p:cNvSpPr>
            <a:spLocks/>
          </p:cNvSpPr>
          <p:nvPr/>
        </p:nvSpPr>
        <p:spPr bwMode="auto">
          <a:xfrm>
            <a:off x="5181600" y="4633913"/>
            <a:ext cx="38100" cy="7937"/>
          </a:xfrm>
          <a:custGeom>
            <a:avLst/>
            <a:gdLst>
              <a:gd name="T0" fmla="*/ 0 w 24"/>
              <a:gd name="T1" fmla="*/ 0 h 5"/>
              <a:gd name="T2" fmla="*/ 24 w 24"/>
              <a:gd name="T3" fmla="*/ 5 h 5"/>
              <a:gd name="T4" fmla="*/ 0 w 24"/>
              <a:gd name="T5" fmla="*/ 0 h 5"/>
            </a:gdLst>
            <a:ahLst/>
            <a:cxnLst>
              <a:cxn ang="0">
                <a:pos x="T0" y="T1"/>
              </a:cxn>
              <a:cxn ang="0">
                <a:pos x="T2" y="T3"/>
              </a:cxn>
              <a:cxn ang="0">
                <a:pos x="T4" y="T5"/>
              </a:cxn>
            </a:cxnLst>
            <a:rect l="0" t="0" r="r" b="b"/>
            <a:pathLst>
              <a:path w="24" h="5">
                <a:moveTo>
                  <a:pt x="0" y="0"/>
                </a:moveTo>
                <a:lnTo>
                  <a:pt x="24" y="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893" name="Freeform 5"/>
          <p:cNvSpPr>
            <a:spLocks/>
          </p:cNvSpPr>
          <p:nvPr/>
        </p:nvSpPr>
        <p:spPr bwMode="auto">
          <a:xfrm>
            <a:off x="5815013" y="4097338"/>
            <a:ext cx="36512" cy="22225"/>
          </a:xfrm>
          <a:custGeom>
            <a:avLst/>
            <a:gdLst>
              <a:gd name="T0" fmla="*/ 0 w 23"/>
              <a:gd name="T1" fmla="*/ 14 h 14"/>
              <a:gd name="T2" fmla="*/ 2 w 23"/>
              <a:gd name="T3" fmla="*/ 14 h 14"/>
              <a:gd name="T4" fmla="*/ 7 w 23"/>
              <a:gd name="T5" fmla="*/ 11 h 14"/>
              <a:gd name="T6" fmla="*/ 23 w 23"/>
              <a:gd name="T7" fmla="*/ 0 h 14"/>
              <a:gd name="T8" fmla="*/ 0 w 23"/>
              <a:gd name="T9" fmla="*/ 14 h 14"/>
            </a:gdLst>
            <a:ahLst/>
            <a:cxnLst>
              <a:cxn ang="0">
                <a:pos x="T0" y="T1"/>
              </a:cxn>
              <a:cxn ang="0">
                <a:pos x="T2" y="T3"/>
              </a:cxn>
              <a:cxn ang="0">
                <a:pos x="T4" y="T5"/>
              </a:cxn>
              <a:cxn ang="0">
                <a:pos x="T6" y="T7"/>
              </a:cxn>
              <a:cxn ang="0">
                <a:pos x="T8" y="T9"/>
              </a:cxn>
            </a:cxnLst>
            <a:rect l="0" t="0" r="r" b="b"/>
            <a:pathLst>
              <a:path w="23" h="14">
                <a:moveTo>
                  <a:pt x="0" y="14"/>
                </a:moveTo>
                <a:lnTo>
                  <a:pt x="2" y="14"/>
                </a:lnTo>
                <a:lnTo>
                  <a:pt x="7" y="11"/>
                </a:lnTo>
                <a:lnTo>
                  <a:pt x="23" y="0"/>
                </a:lnTo>
                <a:lnTo>
                  <a:pt x="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894" name="Freeform 6"/>
          <p:cNvSpPr>
            <a:spLocks/>
          </p:cNvSpPr>
          <p:nvPr/>
        </p:nvSpPr>
        <p:spPr bwMode="auto">
          <a:xfrm>
            <a:off x="4819650" y="3397250"/>
            <a:ext cx="66675" cy="22225"/>
          </a:xfrm>
          <a:custGeom>
            <a:avLst/>
            <a:gdLst>
              <a:gd name="T0" fmla="*/ 0 w 42"/>
              <a:gd name="T1" fmla="*/ 14 h 14"/>
              <a:gd name="T2" fmla="*/ 4 w 42"/>
              <a:gd name="T3" fmla="*/ 11 h 14"/>
              <a:gd name="T4" fmla="*/ 16 w 42"/>
              <a:gd name="T5" fmla="*/ 6 h 14"/>
              <a:gd name="T6" fmla="*/ 30 w 42"/>
              <a:gd name="T7" fmla="*/ 0 h 14"/>
              <a:gd name="T8" fmla="*/ 42 w 42"/>
              <a:gd name="T9" fmla="*/ 0 h 14"/>
              <a:gd name="T10" fmla="*/ 0 w 42"/>
              <a:gd name="T11" fmla="*/ 14 h 14"/>
            </a:gdLst>
            <a:ahLst/>
            <a:cxnLst>
              <a:cxn ang="0">
                <a:pos x="T0" y="T1"/>
              </a:cxn>
              <a:cxn ang="0">
                <a:pos x="T2" y="T3"/>
              </a:cxn>
              <a:cxn ang="0">
                <a:pos x="T4" y="T5"/>
              </a:cxn>
              <a:cxn ang="0">
                <a:pos x="T6" y="T7"/>
              </a:cxn>
              <a:cxn ang="0">
                <a:pos x="T8" y="T9"/>
              </a:cxn>
              <a:cxn ang="0">
                <a:pos x="T10" y="T11"/>
              </a:cxn>
            </a:cxnLst>
            <a:rect l="0" t="0" r="r" b="b"/>
            <a:pathLst>
              <a:path w="42" h="14">
                <a:moveTo>
                  <a:pt x="0" y="14"/>
                </a:moveTo>
                <a:lnTo>
                  <a:pt x="4" y="11"/>
                </a:lnTo>
                <a:lnTo>
                  <a:pt x="16" y="6"/>
                </a:lnTo>
                <a:lnTo>
                  <a:pt x="30" y="0"/>
                </a:lnTo>
                <a:lnTo>
                  <a:pt x="42" y="0"/>
                </a:lnTo>
                <a:lnTo>
                  <a:pt x="0" y="14"/>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895" name="Freeform 7"/>
          <p:cNvSpPr>
            <a:spLocks/>
          </p:cNvSpPr>
          <p:nvPr/>
        </p:nvSpPr>
        <p:spPr bwMode="auto">
          <a:xfrm>
            <a:off x="4722813" y="3578225"/>
            <a:ext cx="69850" cy="153988"/>
          </a:xfrm>
          <a:custGeom>
            <a:avLst/>
            <a:gdLst>
              <a:gd name="T0" fmla="*/ 44 w 44"/>
              <a:gd name="T1" fmla="*/ 0 h 97"/>
              <a:gd name="T2" fmla="*/ 42 w 44"/>
              <a:gd name="T3" fmla="*/ 3 h 97"/>
              <a:gd name="T4" fmla="*/ 37 w 44"/>
              <a:gd name="T5" fmla="*/ 5 h 97"/>
              <a:gd name="T6" fmla="*/ 26 w 44"/>
              <a:gd name="T7" fmla="*/ 25 h 97"/>
              <a:gd name="T8" fmla="*/ 9 w 44"/>
              <a:gd name="T9" fmla="*/ 55 h 97"/>
              <a:gd name="T10" fmla="*/ 0 w 44"/>
              <a:gd name="T11" fmla="*/ 97 h 97"/>
              <a:gd name="T12" fmla="*/ 44 w 44"/>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44" h="97">
                <a:moveTo>
                  <a:pt x="44" y="0"/>
                </a:moveTo>
                <a:lnTo>
                  <a:pt x="42" y="3"/>
                </a:lnTo>
                <a:lnTo>
                  <a:pt x="37" y="5"/>
                </a:lnTo>
                <a:lnTo>
                  <a:pt x="26" y="25"/>
                </a:lnTo>
                <a:lnTo>
                  <a:pt x="9" y="55"/>
                </a:lnTo>
                <a:lnTo>
                  <a:pt x="0" y="97"/>
                </a:lnTo>
                <a:lnTo>
                  <a:pt x="4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896" name="Freeform 8"/>
          <p:cNvSpPr>
            <a:spLocks/>
          </p:cNvSpPr>
          <p:nvPr/>
        </p:nvSpPr>
        <p:spPr bwMode="auto">
          <a:xfrm>
            <a:off x="3427413" y="4743450"/>
            <a:ext cx="49212" cy="9525"/>
          </a:xfrm>
          <a:custGeom>
            <a:avLst/>
            <a:gdLst>
              <a:gd name="T0" fmla="*/ 31 w 31"/>
              <a:gd name="T1" fmla="*/ 0 h 6"/>
              <a:gd name="T2" fmla="*/ 26 w 31"/>
              <a:gd name="T3" fmla="*/ 0 h 6"/>
              <a:gd name="T4" fmla="*/ 19 w 31"/>
              <a:gd name="T5" fmla="*/ 0 h 6"/>
              <a:gd name="T6" fmla="*/ 0 w 31"/>
              <a:gd name="T7" fmla="*/ 6 h 6"/>
              <a:gd name="T8" fmla="*/ 31 w 31"/>
              <a:gd name="T9" fmla="*/ 0 h 6"/>
            </a:gdLst>
            <a:ahLst/>
            <a:cxnLst>
              <a:cxn ang="0">
                <a:pos x="T0" y="T1"/>
              </a:cxn>
              <a:cxn ang="0">
                <a:pos x="T2" y="T3"/>
              </a:cxn>
              <a:cxn ang="0">
                <a:pos x="T4" y="T5"/>
              </a:cxn>
              <a:cxn ang="0">
                <a:pos x="T6" y="T7"/>
              </a:cxn>
              <a:cxn ang="0">
                <a:pos x="T8" y="T9"/>
              </a:cxn>
            </a:cxnLst>
            <a:rect l="0" t="0" r="r" b="b"/>
            <a:pathLst>
              <a:path w="31" h="6">
                <a:moveTo>
                  <a:pt x="31" y="0"/>
                </a:moveTo>
                <a:lnTo>
                  <a:pt x="26" y="0"/>
                </a:lnTo>
                <a:lnTo>
                  <a:pt x="19" y="0"/>
                </a:lnTo>
                <a:lnTo>
                  <a:pt x="0" y="6"/>
                </a:lnTo>
                <a:lnTo>
                  <a:pt x="3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805897" name="Group 9"/>
          <p:cNvGrpSpPr>
            <a:grpSpLocks/>
          </p:cNvGrpSpPr>
          <p:nvPr/>
        </p:nvGrpSpPr>
        <p:grpSpPr bwMode="auto">
          <a:xfrm>
            <a:off x="504825" y="127000"/>
            <a:ext cx="8305800" cy="2438400"/>
            <a:chOff x="144" y="0"/>
            <a:chExt cx="5232" cy="1536"/>
          </a:xfrm>
        </p:grpSpPr>
        <p:grpSp>
          <p:nvGrpSpPr>
            <p:cNvPr id="805898" name="Group 10"/>
            <p:cNvGrpSpPr>
              <a:grpSpLocks/>
            </p:cNvGrpSpPr>
            <p:nvPr/>
          </p:nvGrpSpPr>
          <p:grpSpPr bwMode="auto">
            <a:xfrm>
              <a:off x="144" y="0"/>
              <a:ext cx="5232" cy="1440"/>
              <a:chOff x="144" y="0"/>
              <a:chExt cx="5232" cy="1440"/>
            </a:xfrm>
          </p:grpSpPr>
          <p:grpSp>
            <p:nvGrpSpPr>
              <p:cNvPr id="805899" name="Group 11"/>
              <p:cNvGrpSpPr>
                <a:grpSpLocks/>
              </p:cNvGrpSpPr>
              <p:nvPr/>
            </p:nvGrpSpPr>
            <p:grpSpPr bwMode="auto">
              <a:xfrm>
                <a:off x="4656" y="144"/>
                <a:ext cx="720" cy="1152"/>
                <a:chOff x="3648" y="1008"/>
                <a:chExt cx="555" cy="1042"/>
              </a:xfrm>
            </p:grpSpPr>
            <p:grpSp>
              <p:nvGrpSpPr>
                <p:cNvPr id="805900" name="Group 12"/>
                <p:cNvGrpSpPr>
                  <a:grpSpLocks/>
                </p:cNvGrpSpPr>
                <p:nvPr/>
              </p:nvGrpSpPr>
              <p:grpSpPr bwMode="auto">
                <a:xfrm>
                  <a:off x="3648" y="1008"/>
                  <a:ext cx="555" cy="1042"/>
                  <a:chOff x="3229" y="2232"/>
                  <a:chExt cx="555" cy="1042"/>
                </a:xfrm>
              </p:grpSpPr>
              <p:sp>
                <p:nvSpPr>
                  <p:cNvPr id="805901" name="Freeform 13"/>
                  <p:cNvSpPr>
                    <a:spLocks/>
                  </p:cNvSpPr>
                  <p:nvPr/>
                </p:nvSpPr>
                <p:spPr bwMode="auto">
                  <a:xfrm>
                    <a:off x="3383" y="2232"/>
                    <a:ext cx="401" cy="504"/>
                  </a:xfrm>
                  <a:custGeom>
                    <a:avLst/>
                    <a:gdLst>
                      <a:gd name="T0" fmla="*/ 315 w 401"/>
                      <a:gd name="T1" fmla="*/ 498 h 504"/>
                      <a:gd name="T2" fmla="*/ 312 w 401"/>
                      <a:gd name="T3" fmla="*/ 487 h 504"/>
                      <a:gd name="T4" fmla="*/ 322 w 401"/>
                      <a:gd name="T5" fmla="*/ 490 h 504"/>
                      <a:gd name="T6" fmla="*/ 333 w 401"/>
                      <a:gd name="T7" fmla="*/ 487 h 504"/>
                      <a:gd name="T8" fmla="*/ 336 w 401"/>
                      <a:gd name="T9" fmla="*/ 471 h 504"/>
                      <a:gd name="T10" fmla="*/ 333 w 401"/>
                      <a:gd name="T11" fmla="*/ 462 h 504"/>
                      <a:gd name="T12" fmla="*/ 338 w 401"/>
                      <a:gd name="T13" fmla="*/ 465 h 504"/>
                      <a:gd name="T14" fmla="*/ 347 w 401"/>
                      <a:gd name="T15" fmla="*/ 462 h 504"/>
                      <a:gd name="T16" fmla="*/ 352 w 401"/>
                      <a:gd name="T17" fmla="*/ 449 h 504"/>
                      <a:gd name="T18" fmla="*/ 350 w 401"/>
                      <a:gd name="T19" fmla="*/ 404 h 504"/>
                      <a:gd name="T20" fmla="*/ 352 w 401"/>
                      <a:gd name="T21" fmla="*/ 379 h 504"/>
                      <a:gd name="T22" fmla="*/ 359 w 401"/>
                      <a:gd name="T23" fmla="*/ 354 h 504"/>
                      <a:gd name="T24" fmla="*/ 375 w 401"/>
                      <a:gd name="T25" fmla="*/ 329 h 504"/>
                      <a:gd name="T26" fmla="*/ 380 w 401"/>
                      <a:gd name="T27" fmla="*/ 313 h 504"/>
                      <a:gd name="T28" fmla="*/ 396 w 401"/>
                      <a:gd name="T29" fmla="*/ 252 h 504"/>
                      <a:gd name="T30" fmla="*/ 401 w 401"/>
                      <a:gd name="T31" fmla="*/ 166 h 504"/>
                      <a:gd name="T32" fmla="*/ 382 w 401"/>
                      <a:gd name="T33" fmla="*/ 86 h 504"/>
                      <a:gd name="T34" fmla="*/ 359 w 401"/>
                      <a:gd name="T35" fmla="*/ 52 h 504"/>
                      <a:gd name="T36" fmla="*/ 324 w 401"/>
                      <a:gd name="T37" fmla="*/ 27 h 504"/>
                      <a:gd name="T38" fmla="*/ 266 w 401"/>
                      <a:gd name="T39" fmla="*/ 5 h 504"/>
                      <a:gd name="T40" fmla="*/ 222 w 401"/>
                      <a:gd name="T41" fmla="*/ 8 h 504"/>
                      <a:gd name="T42" fmla="*/ 196 w 401"/>
                      <a:gd name="T43" fmla="*/ 19 h 504"/>
                      <a:gd name="T44" fmla="*/ 189 w 401"/>
                      <a:gd name="T45" fmla="*/ 19 h 504"/>
                      <a:gd name="T46" fmla="*/ 163 w 401"/>
                      <a:gd name="T47" fmla="*/ 11 h 504"/>
                      <a:gd name="T48" fmla="*/ 100 w 401"/>
                      <a:gd name="T49" fmla="*/ 0 h 504"/>
                      <a:gd name="T50" fmla="*/ 61 w 401"/>
                      <a:gd name="T51" fmla="*/ 5 h 504"/>
                      <a:gd name="T52" fmla="*/ 30 w 401"/>
                      <a:gd name="T53" fmla="*/ 25 h 504"/>
                      <a:gd name="T54" fmla="*/ 5 w 401"/>
                      <a:gd name="T55" fmla="*/ 77 h 504"/>
                      <a:gd name="T56" fmla="*/ 0 w 401"/>
                      <a:gd name="T57" fmla="*/ 119 h 504"/>
                      <a:gd name="T58" fmla="*/ 12 w 401"/>
                      <a:gd name="T59" fmla="*/ 194 h 504"/>
                      <a:gd name="T60" fmla="*/ 33 w 401"/>
                      <a:gd name="T61" fmla="*/ 268 h 504"/>
                      <a:gd name="T62" fmla="*/ 42 w 401"/>
                      <a:gd name="T63" fmla="*/ 296 h 504"/>
                      <a:gd name="T64" fmla="*/ 310 w 401"/>
                      <a:gd name="T65"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1" h="504">
                        <a:moveTo>
                          <a:pt x="310" y="504"/>
                        </a:moveTo>
                        <a:lnTo>
                          <a:pt x="315" y="498"/>
                        </a:lnTo>
                        <a:lnTo>
                          <a:pt x="315" y="493"/>
                        </a:lnTo>
                        <a:lnTo>
                          <a:pt x="312" y="487"/>
                        </a:lnTo>
                        <a:lnTo>
                          <a:pt x="315" y="487"/>
                        </a:lnTo>
                        <a:lnTo>
                          <a:pt x="322" y="490"/>
                        </a:lnTo>
                        <a:lnTo>
                          <a:pt x="329" y="490"/>
                        </a:lnTo>
                        <a:lnTo>
                          <a:pt x="333" y="487"/>
                        </a:lnTo>
                        <a:lnTo>
                          <a:pt x="336" y="479"/>
                        </a:lnTo>
                        <a:lnTo>
                          <a:pt x="336" y="471"/>
                        </a:lnTo>
                        <a:lnTo>
                          <a:pt x="336" y="465"/>
                        </a:lnTo>
                        <a:lnTo>
                          <a:pt x="333" y="462"/>
                        </a:lnTo>
                        <a:lnTo>
                          <a:pt x="336" y="462"/>
                        </a:lnTo>
                        <a:lnTo>
                          <a:pt x="338" y="465"/>
                        </a:lnTo>
                        <a:lnTo>
                          <a:pt x="343" y="465"/>
                        </a:lnTo>
                        <a:lnTo>
                          <a:pt x="347" y="462"/>
                        </a:lnTo>
                        <a:lnTo>
                          <a:pt x="352" y="454"/>
                        </a:lnTo>
                        <a:lnTo>
                          <a:pt x="352" y="449"/>
                        </a:lnTo>
                        <a:lnTo>
                          <a:pt x="350" y="426"/>
                        </a:lnTo>
                        <a:lnTo>
                          <a:pt x="350" y="404"/>
                        </a:lnTo>
                        <a:lnTo>
                          <a:pt x="350" y="393"/>
                        </a:lnTo>
                        <a:lnTo>
                          <a:pt x="352" y="379"/>
                        </a:lnTo>
                        <a:lnTo>
                          <a:pt x="354" y="365"/>
                        </a:lnTo>
                        <a:lnTo>
                          <a:pt x="359" y="354"/>
                        </a:lnTo>
                        <a:lnTo>
                          <a:pt x="366" y="343"/>
                        </a:lnTo>
                        <a:lnTo>
                          <a:pt x="375" y="329"/>
                        </a:lnTo>
                        <a:lnTo>
                          <a:pt x="378" y="321"/>
                        </a:lnTo>
                        <a:lnTo>
                          <a:pt x="380" y="313"/>
                        </a:lnTo>
                        <a:lnTo>
                          <a:pt x="389" y="285"/>
                        </a:lnTo>
                        <a:lnTo>
                          <a:pt x="396" y="252"/>
                        </a:lnTo>
                        <a:lnTo>
                          <a:pt x="401" y="210"/>
                        </a:lnTo>
                        <a:lnTo>
                          <a:pt x="401" y="166"/>
                        </a:lnTo>
                        <a:lnTo>
                          <a:pt x="396" y="124"/>
                        </a:lnTo>
                        <a:lnTo>
                          <a:pt x="382" y="86"/>
                        </a:lnTo>
                        <a:lnTo>
                          <a:pt x="371" y="69"/>
                        </a:lnTo>
                        <a:lnTo>
                          <a:pt x="359" y="52"/>
                        </a:lnTo>
                        <a:lnTo>
                          <a:pt x="340" y="38"/>
                        </a:lnTo>
                        <a:lnTo>
                          <a:pt x="324" y="27"/>
                        </a:lnTo>
                        <a:lnTo>
                          <a:pt x="294" y="11"/>
                        </a:lnTo>
                        <a:lnTo>
                          <a:pt x="266" y="5"/>
                        </a:lnTo>
                        <a:lnTo>
                          <a:pt x="243" y="5"/>
                        </a:lnTo>
                        <a:lnTo>
                          <a:pt x="222" y="8"/>
                        </a:lnTo>
                        <a:lnTo>
                          <a:pt x="205" y="13"/>
                        </a:lnTo>
                        <a:lnTo>
                          <a:pt x="196" y="19"/>
                        </a:lnTo>
                        <a:lnTo>
                          <a:pt x="194" y="22"/>
                        </a:lnTo>
                        <a:lnTo>
                          <a:pt x="189" y="19"/>
                        </a:lnTo>
                        <a:lnTo>
                          <a:pt x="177" y="16"/>
                        </a:lnTo>
                        <a:lnTo>
                          <a:pt x="163" y="11"/>
                        </a:lnTo>
                        <a:lnTo>
                          <a:pt x="142" y="8"/>
                        </a:lnTo>
                        <a:lnTo>
                          <a:pt x="100" y="0"/>
                        </a:lnTo>
                        <a:lnTo>
                          <a:pt x="77" y="2"/>
                        </a:lnTo>
                        <a:lnTo>
                          <a:pt x="61" y="5"/>
                        </a:lnTo>
                        <a:lnTo>
                          <a:pt x="44" y="13"/>
                        </a:lnTo>
                        <a:lnTo>
                          <a:pt x="30" y="25"/>
                        </a:lnTo>
                        <a:lnTo>
                          <a:pt x="9" y="58"/>
                        </a:lnTo>
                        <a:lnTo>
                          <a:pt x="5" y="77"/>
                        </a:lnTo>
                        <a:lnTo>
                          <a:pt x="0" y="97"/>
                        </a:lnTo>
                        <a:lnTo>
                          <a:pt x="0" y="119"/>
                        </a:lnTo>
                        <a:lnTo>
                          <a:pt x="2" y="141"/>
                        </a:lnTo>
                        <a:lnTo>
                          <a:pt x="12" y="194"/>
                        </a:lnTo>
                        <a:lnTo>
                          <a:pt x="28" y="246"/>
                        </a:lnTo>
                        <a:lnTo>
                          <a:pt x="33" y="268"/>
                        </a:lnTo>
                        <a:lnTo>
                          <a:pt x="40" y="285"/>
                        </a:lnTo>
                        <a:lnTo>
                          <a:pt x="42" y="296"/>
                        </a:lnTo>
                        <a:lnTo>
                          <a:pt x="44" y="302"/>
                        </a:lnTo>
                        <a:lnTo>
                          <a:pt x="310" y="504"/>
                        </a:lnTo>
                        <a:close/>
                      </a:path>
                    </a:pathLst>
                  </a:custGeom>
                  <a:solidFill>
                    <a:srgbClr val="000000"/>
                  </a:solidFill>
                  <a:ln w="36513">
                    <a:solidFill>
                      <a:srgbClr val="000000"/>
                    </a:solidFill>
                    <a:prstDash val="solid"/>
                    <a:round/>
                    <a:headEnd/>
                    <a:tailEnd/>
                  </a:ln>
                </p:spPr>
                <p:txBody>
                  <a:bodyPr/>
                  <a:lstStyle/>
                  <a:p>
                    <a:endParaRPr lang="ja-JP" altLang="en-US"/>
                  </a:p>
                </p:txBody>
              </p:sp>
              <p:sp>
                <p:nvSpPr>
                  <p:cNvPr id="805902" name="Freeform 14"/>
                  <p:cNvSpPr>
                    <a:spLocks/>
                  </p:cNvSpPr>
                  <p:nvPr/>
                </p:nvSpPr>
                <p:spPr bwMode="auto">
                  <a:xfrm>
                    <a:off x="3327" y="2717"/>
                    <a:ext cx="147" cy="280"/>
                  </a:xfrm>
                  <a:custGeom>
                    <a:avLst/>
                    <a:gdLst>
                      <a:gd name="T0" fmla="*/ 131 w 147"/>
                      <a:gd name="T1" fmla="*/ 0 h 280"/>
                      <a:gd name="T2" fmla="*/ 128 w 147"/>
                      <a:gd name="T3" fmla="*/ 2 h 280"/>
                      <a:gd name="T4" fmla="*/ 121 w 147"/>
                      <a:gd name="T5" fmla="*/ 5 h 280"/>
                      <a:gd name="T6" fmla="*/ 105 w 147"/>
                      <a:gd name="T7" fmla="*/ 16 h 280"/>
                      <a:gd name="T8" fmla="*/ 84 w 147"/>
                      <a:gd name="T9" fmla="*/ 33 h 280"/>
                      <a:gd name="T10" fmla="*/ 68 w 147"/>
                      <a:gd name="T11" fmla="*/ 47 h 280"/>
                      <a:gd name="T12" fmla="*/ 61 w 147"/>
                      <a:gd name="T13" fmla="*/ 55 h 280"/>
                      <a:gd name="T14" fmla="*/ 49 w 147"/>
                      <a:gd name="T15" fmla="*/ 69 h 280"/>
                      <a:gd name="T16" fmla="*/ 28 w 147"/>
                      <a:gd name="T17" fmla="*/ 99 h 280"/>
                      <a:gd name="T18" fmla="*/ 16 w 147"/>
                      <a:gd name="T19" fmla="*/ 113 h 280"/>
                      <a:gd name="T20" fmla="*/ 7 w 147"/>
                      <a:gd name="T21" fmla="*/ 124 h 280"/>
                      <a:gd name="T22" fmla="*/ 0 w 147"/>
                      <a:gd name="T23" fmla="*/ 133 h 280"/>
                      <a:gd name="T24" fmla="*/ 0 w 147"/>
                      <a:gd name="T25" fmla="*/ 135 h 280"/>
                      <a:gd name="T26" fmla="*/ 0 w 147"/>
                      <a:gd name="T27" fmla="*/ 174 h 280"/>
                      <a:gd name="T28" fmla="*/ 0 w 147"/>
                      <a:gd name="T29" fmla="*/ 202 h 280"/>
                      <a:gd name="T30" fmla="*/ 0 w 147"/>
                      <a:gd name="T31" fmla="*/ 221 h 280"/>
                      <a:gd name="T32" fmla="*/ 0 w 147"/>
                      <a:gd name="T33" fmla="*/ 235 h 280"/>
                      <a:gd name="T34" fmla="*/ 0 w 147"/>
                      <a:gd name="T35" fmla="*/ 244 h 280"/>
                      <a:gd name="T36" fmla="*/ 0 w 147"/>
                      <a:gd name="T37" fmla="*/ 246 h 280"/>
                      <a:gd name="T38" fmla="*/ 0 w 147"/>
                      <a:gd name="T39" fmla="*/ 249 h 280"/>
                      <a:gd name="T40" fmla="*/ 26 w 147"/>
                      <a:gd name="T41" fmla="*/ 255 h 280"/>
                      <a:gd name="T42" fmla="*/ 49 w 147"/>
                      <a:gd name="T43" fmla="*/ 260 h 280"/>
                      <a:gd name="T44" fmla="*/ 68 w 147"/>
                      <a:gd name="T45" fmla="*/ 263 h 280"/>
                      <a:gd name="T46" fmla="*/ 84 w 147"/>
                      <a:gd name="T47" fmla="*/ 266 h 280"/>
                      <a:gd name="T48" fmla="*/ 110 w 147"/>
                      <a:gd name="T49" fmla="*/ 271 h 280"/>
                      <a:gd name="T50" fmla="*/ 128 w 147"/>
                      <a:gd name="T51" fmla="*/ 277 h 280"/>
                      <a:gd name="T52" fmla="*/ 140 w 147"/>
                      <a:gd name="T53" fmla="*/ 280 h 280"/>
                      <a:gd name="T54" fmla="*/ 145 w 147"/>
                      <a:gd name="T55" fmla="*/ 280 h 280"/>
                      <a:gd name="T56" fmla="*/ 147 w 147"/>
                      <a:gd name="T57" fmla="*/ 280 h 280"/>
                      <a:gd name="T58" fmla="*/ 147 w 147"/>
                      <a:gd name="T59" fmla="*/ 280 h 280"/>
                      <a:gd name="T60" fmla="*/ 131 w 147"/>
                      <a:gd name="T61"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280">
                        <a:moveTo>
                          <a:pt x="131" y="0"/>
                        </a:moveTo>
                        <a:lnTo>
                          <a:pt x="128" y="2"/>
                        </a:lnTo>
                        <a:lnTo>
                          <a:pt x="121" y="5"/>
                        </a:lnTo>
                        <a:lnTo>
                          <a:pt x="105" y="16"/>
                        </a:lnTo>
                        <a:lnTo>
                          <a:pt x="84" y="33"/>
                        </a:lnTo>
                        <a:lnTo>
                          <a:pt x="68" y="47"/>
                        </a:lnTo>
                        <a:lnTo>
                          <a:pt x="61" y="55"/>
                        </a:lnTo>
                        <a:lnTo>
                          <a:pt x="49" y="69"/>
                        </a:lnTo>
                        <a:lnTo>
                          <a:pt x="28" y="99"/>
                        </a:lnTo>
                        <a:lnTo>
                          <a:pt x="16" y="113"/>
                        </a:lnTo>
                        <a:lnTo>
                          <a:pt x="7" y="124"/>
                        </a:lnTo>
                        <a:lnTo>
                          <a:pt x="0" y="133"/>
                        </a:lnTo>
                        <a:lnTo>
                          <a:pt x="0" y="135"/>
                        </a:lnTo>
                        <a:lnTo>
                          <a:pt x="0" y="174"/>
                        </a:lnTo>
                        <a:lnTo>
                          <a:pt x="0" y="202"/>
                        </a:lnTo>
                        <a:lnTo>
                          <a:pt x="0" y="221"/>
                        </a:lnTo>
                        <a:lnTo>
                          <a:pt x="0" y="235"/>
                        </a:lnTo>
                        <a:lnTo>
                          <a:pt x="0" y="244"/>
                        </a:lnTo>
                        <a:lnTo>
                          <a:pt x="0" y="246"/>
                        </a:lnTo>
                        <a:lnTo>
                          <a:pt x="0" y="249"/>
                        </a:lnTo>
                        <a:lnTo>
                          <a:pt x="26" y="255"/>
                        </a:lnTo>
                        <a:lnTo>
                          <a:pt x="49" y="260"/>
                        </a:lnTo>
                        <a:lnTo>
                          <a:pt x="68" y="263"/>
                        </a:lnTo>
                        <a:lnTo>
                          <a:pt x="84" y="266"/>
                        </a:lnTo>
                        <a:lnTo>
                          <a:pt x="110" y="271"/>
                        </a:lnTo>
                        <a:lnTo>
                          <a:pt x="128" y="277"/>
                        </a:lnTo>
                        <a:lnTo>
                          <a:pt x="140" y="280"/>
                        </a:lnTo>
                        <a:lnTo>
                          <a:pt x="145" y="280"/>
                        </a:lnTo>
                        <a:lnTo>
                          <a:pt x="147" y="280"/>
                        </a:lnTo>
                        <a:lnTo>
                          <a:pt x="147" y="280"/>
                        </a:lnTo>
                        <a:lnTo>
                          <a:pt x="131"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03" name="Freeform 15"/>
                  <p:cNvSpPr>
                    <a:spLocks/>
                  </p:cNvSpPr>
                  <p:nvPr/>
                </p:nvSpPr>
                <p:spPr bwMode="auto">
                  <a:xfrm>
                    <a:off x="3409" y="2667"/>
                    <a:ext cx="310" cy="607"/>
                  </a:xfrm>
                  <a:custGeom>
                    <a:avLst/>
                    <a:gdLst>
                      <a:gd name="T0" fmla="*/ 58 w 310"/>
                      <a:gd name="T1" fmla="*/ 33 h 607"/>
                      <a:gd name="T2" fmla="*/ 51 w 310"/>
                      <a:gd name="T3" fmla="*/ 58 h 607"/>
                      <a:gd name="T4" fmla="*/ 28 w 310"/>
                      <a:gd name="T5" fmla="*/ 122 h 607"/>
                      <a:gd name="T6" fmla="*/ 14 w 310"/>
                      <a:gd name="T7" fmla="*/ 160 h 607"/>
                      <a:gd name="T8" fmla="*/ 4 w 310"/>
                      <a:gd name="T9" fmla="*/ 213 h 607"/>
                      <a:gd name="T10" fmla="*/ 11 w 310"/>
                      <a:gd name="T11" fmla="*/ 263 h 607"/>
                      <a:gd name="T12" fmla="*/ 14 w 310"/>
                      <a:gd name="T13" fmla="*/ 305 h 607"/>
                      <a:gd name="T14" fmla="*/ 9 w 310"/>
                      <a:gd name="T15" fmla="*/ 366 h 607"/>
                      <a:gd name="T16" fmla="*/ 4 w 310"/>
                      <a:gd name="T17" fmla="*/ 421 h 607"/>
                      <a:gd name="T18" fmla="*/ 2 w 310"/>
                      <a:gd name="T19" fmla="*/ 440 h 607"/>
                      <a:gd name="T20" fmla="*/ 2 w 310"/>
                      <a:gd name="T21" fmla="*/ 474 h 607"/>
                      <a:gd name="T22" fmla="*/ 0 w 310"/>
                      <a:gd name="T23" fmla="*/ 512 h 607"/>
                      <a:gd name="T24" fmla="*/ 0 w 310"/>
                      <a:gd name="T25" fmla="*/ 529 h 607"/>
                      <a:gd name="T26" fmla="*/ 0 w 310"/>
                      <a:gd name="T27" fmla="*/ 535 h 607"/>
                      <a:gd name="T28" fmla="*/ 2 w 310"/>
                      <a:gd name="T29" fmla="*/ 543 h 607"/>
                      <a:gd name="T30" fmla="*/ 23 w 310"/>
                      <a:gd name="T31" fmla="*/ 565 h 607"/>
                      <a:gd name="T32" fmla="*/ 65 w 310"/>
                      <a:gd name="T33" fmla="*/ 587 h 607"/>
                      <a:gd name="T34" fmla="*/ 123 w 310"/>
                      <a:gd name="T35" fmla="*/ 607 h 607"/>
                      <a:gd name="T36" fmla="*/ 163 w 310"/>
                      <a:gd name="T37" fmla="*/ 607 h 607"/>
                      <a:gd name="T38" fmla="*/ 249 w 310"/>
                      <a:gd name="T39" fmla="*/ 582 h 607"/>
                      <a:gd name="T40" fmla="*/ 282 w 310"/>
                      <a:gd name="T41" fmla="*/ 560 h 607"/>
                      <a:gd name="T42" fmla="*/ 277 w 310"/>
                      <a:gd name="T43" fmla="*/ 546 h 607"/>
                      <a:gd name="T44" fmla="*/ 272 w 310"/>
                      <a:gd name="T45" fmla="*/ 515 h 607"/>
                      <a:gd name="T46" fmla="*/ 270 w 310"/>
                      <a:gd name="T47" fmla="*/ 463 h 607"/>
                      <a:gd name="T48" fmla="*/ 272 w 310"/>
                      <a:gd name="T49" fmla="*/ 440 h 607"/>
                      <a:gd name="T50" fmla="*/ 282 w 310"/>
                      <a:gd name="T51" fmla="*/ 402 h 607"/>
                      <a:gd name="T52" fmla="*/ 296 w 310"/>
                      <a:gd name="T53" fmla="*/ 318 h 607"/>
                      <a:gd name="T54" fmla="*/ 307 w 310"/>
                      <a:gd name="T55" fmla="*/ 230 h 607"/>
                      <a:gd name="T56" fmla="*/ 310 w 310"/>
                      <a:gd name="T57" fmla="*/ 160 h 607"/>
                      <a:gd name="T58" fmla="*/ 293 w 310"/>
                      <a:gd name="T59" fmla="*/ 105 h 607"/>
                      <a:gd name="T60" fmla="*/ 254 w 310"/>
                      <a:gd name="T61" fmla="*/ 33 h 607"/>
                      <a:gd name="T62" fmla="*/ 233 w 310"/>
                      <a:gd name="T63" fmla="*/ 5 h 607"/>
                      <a:gd name="T64" fmla="*/ 60 w 310"/>
                      <a:gd name="T65" fmla="*/ 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0" h="607">
                        <a:moveTo>
                          <a:pt x="60" y="27"/>
                        </a:moveTo>
                        <a:lnTo>
                          <a:pt x="58" y="33"/>
                        </a:lnTo>
                        <a:lnTo>
                          <a:pt x="56" y="44"/>
                        </a:lnTo>
                        <a:lnTo>
                          <a:pt x="51" y="58"/>
                        </a:lnTo>
                        <a:lnTo>
                          <a:pt x="42" y="80"/>
                        </a:lnTo>
                        <a:lnTo>
                          <a:pt x="28" y="122"/>
                        </a:lnTo>
                        <a:lnTo>
                          <a:pt x="21" y="144"/>
                        </a:lnTo>
                        <a:lnTo>
                          <a:pt x="14" y="160"/>
                        </a:lnTo>
                        <a:lnTo>
                          <a:pt x="7" y="188"/>
                        </a:lnTo>
                        <a:lnTo>
                          <a:pt x="4" y="213"/>
                        </a:lnTo>
                        <a:lnTo>
                          <a:pt x="7" y="238"/>
                        </a:lnTo>
                        <a:lnTo>
                          <a:pt x="11" y="263"/>
                        </a:lnTo>
                        <a:lnTo>
                          <a:pt x="14" y="280"/>
                        </a:lnTo>
                        <a:lnTo>
                          <a:pt x="14" y="305"/>
                        </a:lnTo>
                        <a:lnTo>
                          <a:pt x="14" y="335"/>
                        </a:lnTo>
                        <a:lnTo>
                          <a:pt x="9" y="366"/>
                        </a:lnTo>
                        <a:lnTo>
                          <a:pt x="9" y="393"/>
                        </a:lnTo>
                        <a:lnTo>
                          <a:pt x="4" y="421"/>
                        </a:lnTo>
                        <a:lnTo>
                          <a:pt x="2" y="435"/>
                        </a:lnTo>
                        <a:lnTo>
                          <a:pt x="2" y="440"/>
                        </a:lnTo>
                        <a:lnTo>
                          <a:pt x="2" y="443"/>
                        </a:lnTo>
                        <a:lnTo>
                          <a:pt x="2" y="474"/>
                        </a:lnTo>
                        <a:lnTo>
                          <a:pt x="2" y="496"/>
                        </a:lnTo>
                        <a:lnTo>
                          <a:pt x="0" y="512"/>
                        </a:lnTo>
                        <a:lnTo>
                          <a:pt x="0" y="524"/>
                        </a:lnTo>
                        <a:lnTo>
                          <a:pt x="0" y="529"/>
                        </a:lnTo>
                        <a:lnTo>
                          <a:pt x="0" y="535"/>
                        </a:lnTo>
                        <a:lnTo>
                          <a:pt x="0" y="535"/>
                        </a:lnTo>
                        <a:lnTo>
                          <a:pt x="0" y="537"/>
                        </a:lnTo>
                        <a:lnTo>
                          <a:pt x="2" y="543"/>
                        </a:lnTo>
                        <a:lnTo>
                          <a:pt x="9" y="551"/>
                        </a:lnTo>
                        <a:lnTo>
                          <a:pt x="23" y="565"/>
                        </a:lnTo>
                        <a:lnTo>
                          <a:pt x="44" y="576"/>
                        </a:lnTo>
                        <a:lnTo>
                          <a:pt x="65" y="587"/>
                        </a:lnTo>
                        <a:lnTo>
                          <a:pt x="93" y="598"/>
                        </a:lnTo>
                        <a:lnTo>
                          <a:pt x="123" y="607"/>
                        </a:lnTo>
                        <a:lnTo>
                          <a:pt x="142" y="607"/>
                        </a:lnTo>
                        <a:lnTo>
                          <a:pt x="163" y="607"/>
                        </a:lnTo>
                        <a:lnTo>
                          <a:pt x="207" y="598"/>
                        </a:lnTo>
                        <a:lnTo>
                          <a:pt x="249" y="582"/>
                        </a:lnTo>
                        <a:lnTo>
                          <a:pt x="268" y="571"/>
                        </a:lnTo>
                        <a:lnTo>
                          <a:pt x="282" y="560"/>
                        </a:lnTo>
                        <a:lnTo>
                          <a:pt x="279" y="557"/>
                        </a:lnTo>
                        <a:lnTo>
                          <a:pt x="277" y="546"/>
                        </a:lnTo>
                        <a:lnTo>
                          <a:pt x="275" y="532"/>
                        </a:lnTo>
                        <a:lnTo>
                          <a:pt x="272" y="515"/>
                        </a:lnTo>
                        <a:lnTo>
                          <a:pt x="268" y="476"/>
                        </a:lnTo>
                        <a:lnTo>
                          <a:pt x="270" y="463"/>
                        </a:lnTo>
                        <a:lnTo>
                          <a:pt x="272" y="449"/>
                        </a:lnTo>
                        <a:lnTo>
                          <a:pt x="272" y="440"/>
                        </a:lnTo>
                        <a:lnTo>
                          <a:pt x="277" y="429"/>
                        </a:lnTo>
                        <a:lnTo>
                          <a:pt x="282" y="402"/>
                        </a:lnTo>
                        <a:lnTo>
                          <a:pt x="291" y="363"/>
                        </a:lnTo>
                        <a:lnTo>
                          <a:pt x="296" y="318"/>
                        </a:lnTo>
                        <a:lnTo>
                          <a:pt x="303" y="274"/>
                        </a:lnTo>
                        <a:lnTo>
                          <a:pt x="307" y="230"/>
                        </a:lnTo>
                        <a:lnTo>
                          <a:pt x="310" y="191"/>
                        </a:lnTo>
                        <a:lnTo>
                          <a:pt x="310" y="160"/>
                        </a:lnTo>
                        <a:lnTo>
                          <a:pt x="303" y="133"/>
                        </a:lnTo>
                        <a:lnTo>
                          <a:pt x="293" y="105"/>
                        </a:lnTo>
                        <a:lnTo>
                          <a:pt x="265" y="55"/>
                        </a:lnTo>
                        <a:lnTo>
                          <a:pt x="254" y="33"/>
                        </a:lnTo>
                        <a:lnTo>
                          <a:pt x="242" y="16"/>
                        </a:lnTo>
                        <a:lnTo>
                          <a:pt x="233" y="5"/>
                        </a:lnTo>
                        <a:lnTo>
                          <a:pt x="231" y="0"/>
                        </a:lnTo>
                        <a:lnTo>
                          <a:pt x="60" y="27"/>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05904" name="Freeform 16"/>
                  <p:cNvSpPr>
                    <a:spLocks/>
                  </p:cNvSpPr>
                  <p:nvPr/>
                </p:nvSpPr>
                <p:spPr bwMode="auto">
                  <a:xfrm>
                    <a:off x="3458" y="2639"/>
                    <a:ext cx="191" cy="227"/>
                  </a:xfrm>
                  <a:custGeom>
                    <a:avLst/>
                    <a:gdLst>
                      <a:gd name="T0" fmla="*/ 18 w 191"/>
                      <a:gd name="T1" fmla="*/ 14 h 227"/>
                      <a:gd name="T2" fmla="*/ 18 w 191"/>
                      <a:gd name="T3" fmla="*/ 14 h 227"/>
                      <a:gd name="T4" fmla="*/ 16 w 191"/>
                      <a:gd name="T5" fmla="*/ 22 h 227"/>
                      <a:gd name="T6" fmla="*/ 16 w 191"/>
                      <a:gd name="T7" fmla="*/ 31 h 227"/>
                      <a:gd name="T8" fmla="*/ 14 w 191"/>
                      <a:gd name="T9" fmla="*/ 44 h 227"/>
                      <a:gd name="T10" fmla="*/ 9 w 191"/>
                      <a:gd name="T11" fmla="*/ 78 h 227"/>
                      <a:gd name="T12" fmla="*/ 4 w 191"/>
                      <a:gd name="T13" fmla="*/ 116 h 227"/>
                      <a:gd name="T14" fmla="*/ 0 w 191"/>
                      <a:gd name="T15" fmla="*/ 155 h 227"/>
                      <a:gd name="T16" fmla="*/ 0 w 191"/>
                      <a:gd name="T17" fmla="*/ 188 h 227"/>
                      <a:gd name="T18" fmla="*/ 0 w 191"/>
                      <a:gd name="T19" fmla="*/ 202 h 227"/>
                      <a:gd name="T20" fmla="*/ 0 w 191"/>
                      <a:gd name="T21" fmla="*/ 213 h 227"/>
                      <a:gd name="T22" fmla="*/ 2 w 191"/>
                      <a:gd name="T23" fmla="*/ 222 h 227"/>
                      <a:gd name="T24" fmla="*/ 7 w 191"/>
                      <a:gd name="T25" fmla="*/ 227 h 227"/>
                      <a:gd name="T26" fmla="*/ 11 w 191"/>
                      <a:gd name="T27" fmla="*/ 225 h 227"/>
                      <a:gd name="T28" fmla="*/ 21 w 191"/>
                      <a:gd name="T29" fmla="*/ 222 h 227"/>
                      <a:gd name="T30" fmla="*/ 30 w 191"/>
                      <a:gd name="T31" fmla="*/ 211 h 227"/>
                      <a:gd name="T32" fmla="*/ 42 w 191"/>
                      <a:gd name="T33" fmla="*/ 200 h 227"/>
                      <a:gd name="T34" fmla="*/ 72 w 191"/>
                      <a:gd name="T35" fmla="*/ 164 h 227"/>
                      <a:gd name="T36" fmla="*/ 105 w 191"/>
                      <a:gd name="T37" fmla="*/ 125 h 227"/>
                      <a:gd name="T38" fmla="*/ 135 w 191"/>
                      <a:gd name="T39" fmla="*/ 86 h 227"/>
                      <a:gd name="T40" fmla="*/ 163 w 191"/>
                      <a:gd name="T41" fmla="*/ 47 h 227"/>
                      <a:gd name="T42" fmla="*/ 182 w 191"/>
                      <a:gd name="T43" fmla="*/ 17 h 227"/>
                      <a:gd name="T44" fmla="*/ 189 w 191"/>
                      <a:gd name="T45" fmla="*/ 6 h 227"/>
                      <a:gd name="T46" fmla="*/ 191 w 191"/>
                      <a:gd name="T47" fmla="*/ 0 h 227"/>
                      <a:gd name="T48" fmla="*/ 168 w 191"/>
                      <a:gd name="T49" fmla="*/ 0 h 227"/>
                      <a:gd name="T50" fmla="*/ 140 w 191"/>
                      <a:gd name="T51" fmla="*/ 0 h 227"/>
                      <a:gd name="T52" fmla="*/ 84 w 191"/>
                      <a:gd name="T53" fmla="*/ 6 h 227"/>
                      <a:gd name="T54" fmla="*/ 58 w 191"/>
                      <a:gd name="T55" fmla="*/ 8 h 227"/>
                      <a:gd name="T56" fmla="*/ 37 w 191"/>
                      <a:gd name="T57" fmla="*/ 11 h 227"/>
                      <a:gd name="T58" fmla="*/ 23 w 191"/>
                      <a:gd name="T59" fmla="*/ 11 h 227"/>
                      <a:gd name="T60" fmla="*/ 18 w 191"/>
                      <a:gd name="T61" fmla="*/ 14 h 227"/>
                      <a:gd name="T62" fmla="*/ 18 w 191"/>
                      <a:gd name="T63" fmla="*/ 1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227">
                        <a:moveTo>
                          <a:pt x="18" y="14"/>
                        </a:moveTo>
                        <a:lnTo>
                          <a:pt x="18" y="14"/>
                        </a:lnTo>
                        <a:lnTo>
                          <a:pt x="16" y="22"/>
                        </a:lnTo>
                        <a:lnTo>
                          <a:pt x="16" y="31"/>
                        </a:lnTo>
                        <a:lnTo>
                          <a:pt x="14" y="44"/>
                        </a:lnTo>
                        <a:lnTo>
                          <a:pt x="9" y="78"/>
                        </a:lnTo>
                        <a:lnTo>
                          <a:pt x="4" y="116"/>
                        </a:lnTo>
                        <a:lnTo>
                          <a:pt x="0" y="155"/>
                        </a:lnTo>
                        <a:lnTo>
                          <a:pt x="0" y="188"/>
                        </a:lnTo>
                        <a:lnTo>
                          <a:pt x="0" y="202"/>
                        </a:lnTo>
                        <a:lnTo>
                          <a:pt x="0" y="213"/>
                        </a:lnTo>
                        <a:lnTo>
                          <a:pt x="2" y="222"/>
                        </a:lnTo>
                        <a:lnTo>
                          <a:pt x="7" y="227"/>
                        </a:lnTo>
                        <a:lnTo>
                          <a:pt x="11" y="225"/>
                        </a:lnTo>
                        <a:lnTo>
                          <a:pt x="21" y="222"/>
                        </a:lnTo>
                        <a:lnTo>
                          <a:pt x="30" y="211"/>
                        </a:lnTo>
                        <a:lnTo>
                          <a:pt x="42" y="200"/>
                        </a:lnTo>
                        <a:lnTo>
                          <a:pt x="72" y="164"/>
                        </a:lnTo>
                        <a:lnTo>
                          <a:pt x="105" y="125"/>
                        </a:lnTo>
                        <a:lnTo>
                          <a:pt x="135" y="86"/>
                        </a:lnTo>
                        <a:lnTo>
                          <a:pt x="163" y="47"/>
                        </a:lnTo>
                        <a:lnTo>
                          <a:pt x="182" y="17"/>
                        </a:lnTo>
                        <a:lnTo>
                          <a:pt x="189" y="6"/>
                        </a:lnTo>
                        <a:lnTo>
                          <a:pt x="191" y="0"/>
                        </a:lnTo>
                        <a:lnTo>
                          <a:pt x="168" y="0"/>
                        </a:lnTo>
                        <a:lnTo>
                          <a:pt x="140" y="0"/>
                        </a:lnTo>
                        <a:lnTo>
                          <a:pt x="84" y="6"/>
                        </a:lnTo>
                        <a:lnTo>
                          <a:pt x="58" y="8"/>
                        </a:lnTo>
                        <a:lnTo>
                          <a:pt x="37" y="11"/>
                        </a:lnTo>
                        <a:lnTo>
                          <a:pt x="23" y="11"/>
                        </a:lnTo>
                        <a:lnTo>
                          <a:pt x="18" y="14"/>
                        </a:lnTo>
                        <a:lnTo>
                          <a:pt x="18" y="14"/>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05" name="Freeform 17"/>
                  <p:cNvSpPr>
                    <a:spLocks/>
                  </p:cNvSpPr>
                  <p:nvPr/>
                </p:nvSpPr>
                <p:spPr bwMode="auto">
                  <a:xfrm>
                    <a:off x="3511" y="2670"/>
                    <a:ext cx="143" cy="149"/>
                  </a:xfrm>
                  <a:custGeom>
                    <a:avLst/>
                    <a:gdLst>
                      <a:gd name="T0" fmla="*/ 108 w 143"/>
                      <a:gd name="T1" fmla="*/ 0 h 149"/>
                      <a:gd name="T2" fmla="*/ 105 w 143"/>
                      <a:gd name="T3" fmla="*/ 2 h 149"/>
                      <a:gd name="T4" fmla="*/ 98 w 143"/>
                      <a:gd name="T5" fmla="*/ 11 h 149"/>
                      <a:gd name="T6" fmla="*/ 89 w 143"/>
                      <a:gd name="T7" fmla="*/ 19 h 149"/>
                      <a:gd name="T8" fmla="*/ 75 w 143"/>
                      <a:gd name="T9" fmla="*/ 33 h 149"/>
                      <a:gd name="T10" fmla="*/ 42 w 143"/>
                      <a:gd name="T11" fmla="*/ 58 h 149"/>
                      <a:gd name="T12" fmla="*/ 21 w 143"/>
                      <a:gd name="T13" fmla="*/ 69 h 149"/>
                      <a:gd name="T14" fmla="*/ 0 w 143"/>
                      <a:gd name="T15" fmla="*/ 74 h 149"/>
                      <a:gd name="T16" fmla="*/ 0 w 143"/>
                      <a:gd name="T17" fmla="*/ 77 h 149"/>
                      <a:gd name="T18" fmla="*/ 5 w 143"/>
                      <a:gd name="T19" fmla="*/ 83 h 149"/>
                      <a:gd name="T20" fmla="*/ 12 w 143"/>
                      <a:gd name="T21" fmla="*/ 102 h 149"/>
                      <a:gd name="T22" fmla="*/ 21 w 143"/>
                      <a:gd name="T23" fmla="*/ 124 h 149"/>
                      <a:gd name="T24" fmla="*/ 26 w 143"/>
                      <a:gd name="T25" fmla="*/ 149 h 149"/>
                      <a:gd name="T26" fmla="*/ 28 w 143"/>
                      <a:gd name="T27" fmla="*/ 144 h 149"/>
                      <a:gd name="T28" fmla="*/ 42 w 143"/>
                      <a:gd name="T29" fmla="*/ 135 h 149"/>
                      <a:gd name="T30" fmla="*/ 56 w 143"/>
                      <a:gd name="T31" fmla="*/ 121 h 149"/>
                      <a:gd name="T32" fmla="*/ 75 w 143"/>
                      <a:gd name="T33" fmla="*/ 105 h 149"/>
                      <a:gd name="T34" fmla="*/ 115 w 143"/>
                      <a:gd name="T35" fmla="*/ 63 h 149"/>
                      <a:gd name="T36" fmla="*/ 131 w 143"/>
                      <a:gd name="T37" fmla="*/ 41 h 149"/>
                      <a:gd name="T38" fmla="*/ 143 w 143"/>
                      <a:gd name="T39" fmla="*/ 22 h 149"/>
                      <a:gd name="T40" fmla="*/ 133 w 143"/>
                      <a:gd name="T41" fmla="*/ 13 h 149"/>
                      <a:gd name="T42" fmla="*/ 122 w 143"/>
                      <a:gd name="T43" fmla="*/ 5 h 149"/>
                      <a:gd name="T44" fmla="*/ 110 w 143"/>
                      <a:gd name="T45" fmla="*/ 2 h 149"/>
                      <a:gd name="T46" fmla="*/ 108 w 143"/>
                      <a:gd name="T47" fmla="*/ 0 h 149"/>
                      <a:gd name="T48" fmla="*/ 108 w 143"/>
                      <a:gd name="T4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3" h="149">
                        <a:moveTo>
                          <a:pt x="108" y="0"/>
                        </a:moveTo>
                        <a:lnTo>
                          <a:pt x="105" y="2"/>
                        </a:lnTo>
                        <a:lnTo>
                          <a:pt x="98" y="11"/>
                        </a:lnTo>
                        <a:lnTo>
                          <a:pt x="89" y="19"/>
                        </a:lnTo>
                        <a:lnTo>
                          <a:pt x="75" y="33"/>
                        </a:lnTo>
                        <a:lnTo>
                          <a:pt x="42" y="58"/>
                        </a:lnTo>
                        <a:lnTo>
                          <a:pt x="21" y="69"/>
                        </a:lnTo>
                        <a:lnTo>
                          <a:pt x="0" y="74"/>
                        </a:lnTo>
                        <a:lnTo>
                          <a:pt x="0" y="77"/>
                        </a:lnTo>
                        <a:lnTo>
                          <a:pt x="5" y="83"/>
                        </a:lnTo>
                        <a:lnTo>
                          <a:pt x="12" y="102"/>
                        </a:lnTo>
                        <a:lnTo>
                          <a:pt x="21" y="124"/>
                        </a:lnTo>
                        <a:lnTo>
                          <a:pt x="26" y="149"/>
                        </a:lnTo>
                        <a:lnTo>
                          <a:pt x="28" y="144"/>
                        </a:lnTo>
                        <a:lnTo>
                          <a:pt x="42" y="135"/>
                        </a:lnTo>
                        <a:lnTo>
                          <a:pt x="56" y="121"/>
                        </a:lnTo>
                        <a:lnTo>
                          <a:pt x="75" y="105"/>
                        </a:lnTo>
                        <a:lnTo>
                          <a:pt x="115" y="63"/>
                        </a:lnTo>
                        <a:lnTo>
                          <a:pt x="131" y="41"/>
                        </a:lnTo>
                        <a:lnTo>
                          <a:pt x="143" y="22"/>
                        </a:lnTo>
                        <a:lnTo>
                          <a:pt x="133" y="13"/>
                        </a:lnTo>
                        <a:lnTo>
                          <a:pt x="122" y="5"/>
                        </a:lnTo>
                        <a:lnTo>
                          <a:pt x="110" y="2"/>
                        </a:lnTo>
                        <a:lnTo>
                          <a:pt x="108" y="0"/>
                        </a:lnTo>
                        <a:lnTo>
                          <a:pt x="108"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06" name="Freeform 18"/>
                  <p:cNvSpPr>
                    <a:spLocks/>
                  </p:cNvSpPr>
                  <p:nvPr/>
                </p:nvSpPr>
                <p:spPr bwMode="auto">
                  <a:xfrm>
                    <a:off x="3444" y="2675"/>
                    <a:ext cx="67" cy="119"/>
                  </a:xfrm>
                  <a:custGeom>
                    <a:avLst/>
                    <a:gdLst>
                      <a:gd name="T0" fmla="*/ 25 w 67"/>
                      <a:gd name="T1" fmla="*/ 0 h 119"/>
                      <a:gd name="T2" fmla="*/ 28 w 67"/>
                      <a:gd name="T3" fmla="*/ 0 h 119"/>
                      <a:gd name="T4" fmla="*/ 30 w 67"/>
                      <a:gd name="T5" fmla="*/ 6 h 119"/>
                      <a:gd name="T6" fmla="*/ 39 w 67"/>
                      <a:gd name="T7" fmla="*/ 25 h 119"/>
                      <a:gd name="T8" fmla="*/ 53 w 67"/>
                      <a:gd name="T9" fmla="*/ 50 h 119"/>
                      <a:gd name="T10" fmla="*/ 67 w 67"/>
                      <a:gd name="T11" fmla="*/ 69 h 119"/>
                      <a:gd name="T12" fmla="*/ 65 w 67"/>
                      <a:gd name="T13" fmla="*/ 69 h 119"/>
                      <a:gd name="T14" fmla="*/ 60 w 67"/>
                      <a:gd name="T15" fmla="*/ 72 h 119"/>
                      <a:gd name="T16" fmla="*/ 46 w 67"/>
                      <a:gd name="T17" fmla="*/ 80 h 119"/>
                      <a:gd name="T18" fmla="*/ 23 w 67"/>
                      <a:gd name="T19" fmla="*/ 94 h 119"/>
                      <a:gd name="T20" fmla="*/ 0 w 67"/>
                      <a:gd name="T21" fmla="*/ 119 h 119"/>
                      <a:gd name="T22" fmla="*/ 0 w 67"/>
                      <a:gd name="T23" fmla="*/ 108 h 119"/>
                      <a:gd name="T24" fmla="*/ 2 w 67"/>
                      <a:gd name="T25" fmla="*/ 97 h 119"/>
                      <a:gd name="T26" fmla="*/ 9 w 67"/>
                      <a:gd name="T27" fmla="*/ 67 h 119"/>
                      <a:gd name="T28" fmla="*/ 18 w 67"/>
                      <a:gd name="T29" fmla="*/ 31 h 119"/>
                      <a:gd name="T30" fmla="*/ 25 w 67"/>
                      <a:gd name="T31" fmla="*/ 0 h 119"/>
                      <a:gd name="T32" fmla="*/ 25 w 67"/>
                      <a:gd name="T33"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19">
                        <a:moveTo>
                          <a:pt x="25" y="0"/>
                        </a:moveTo>
                        <a:lnTo>
                          <a:pt x="28" y="0"/>
                        </a:lnTo>
                        <a:lnTo>
                          <a:pt x="30" y="6"/>
                        </a:lnTo>
                        <a:lnTo>
                          <a:pt x="39" y="25"/>
                        </a:lnTo>
                        <a:lnTo>
                          <a:pt x="53" y="50"/>
                        </a:lnTo>
                        <a:lnTo>
                          <a:pt x="67" y="69"/>
                        </a:lnTo>
                        <a:lnTo>
                          <a:pt x="65" y="69"/>
                        </a:lnTo>
                        <a:lnTo>
                          <a:pt x="60" y="72"/>
                        </a:lnTo>
                        <a:lnTo>
                          <a:pt x="46" y="80"/>
                        </a:lnTo>
                        <a:lnTo>
                          <a:pt x="23" y="94"/>
                        </a:lnTo>
                        <a:lnTo>
                          <a:pt x="0" y="119"/>
                        </a:lnTo>
                        <a:lnTo>
                          <a:pt x="0" y="108"/>
                        </a:lnTo>
                        <a:lnTo>
                          <a:pt x="2" y="97"/>
                        </a:lnTo>
                        <a:lnTo>
                          <a:pt x="9" y="67"/>
                        </a:lnTo>
                        <a:lnTo>
                          <a:pt x="18" y="31"/>
                        </a:lnTo>
                        <a:lnTo>
                          <a:pt x="25" y="0"/>
                        </a:lnTo>
                        <a:lnTo>
                          <a:pt x="25"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07" name="Freeform 19"/>
                  <p:cNvSpPr>
                    <a:spLocks/>
                  </p:cNvSpPr>
                  <p:nvPr/>
                </p:nvSpPr>
                <p:spPr bwMode="auto">
                  <a:xfrm>
                    <a:off x="3395" y="2370"/>
                    <a:ext cx="319" cy="336"/>
                  </a:xfrm>
                  <a:custGeom>
                    <a:avLst/>
                    <a:gdLst>
                      <a:gd name="T0" fmla="*/ 245 w 319"/>
                      <a:gd name="T1" fmla="*/ 227 h 336"/>
                      <a:gd name="T2" fmla="*/ 242 w 319"/>
                      <a:gd name="T3" fmla="*/ 227 h 336"/>
                      <a:gd name="T4" fmla="*/ 238 w 319"/>
                      <a:gd name="T5" fmla="*/ 219 h 336"/>
                      <a:gd name="T6" fmla="*/ 238 w 319"/>
                      <a:gd name="T7" fmla="*/ 208 h 336"/>
                      <a:gd name="T8" fmla="*/ 235 w 319"/>
                      <a:gd name="T9" fmla="*/ 197 h 336"/>
                      <a:gd name="T10" fmla="*/ 231 w 319"/>
                      <a:gd name="T11" fmla="*/ 164 h 336"/>
                      <a:gd name="T12" fmla="*/ 221 w 319"/>
                      <a:gd name="T13" fmla="*/ 128 h 336"/>
                      <a:gd name="T14" fmla="*/ 212 w 319"/>
                      <a:gd name="T15" fmla="*/ 108 h 336"/>
                      <a:gd name="T16" fmla="*/ 196 w 319"/>
                      <a:gd name="T17" fmla="*/ 86 h 336"/>
                      <a:gd name="T18" fmla="*/ 177 w 319"/>
                      <a:gd name="T19" fmla="*/ 67 h 336"/>
                      <a:gd name="T20" fmla="*/ 156 w 319"/>
                      <a:gd name="T21" fmla="*/ 47 h 336"/>
                      <a:gd name="T22" fmla="*/ 135 w 319"/>
                      <a:gd name="T23" fmla="*/ 28 h 336"/>
                      <a:gd name="T24" fmla="*/ 119 w 319"/>
                      <a:gd name="T25" fmla="*/ 14 h 336"/>
                      <a:gd name="T26" fmla="*/ 109 w 319"/>
                      <a:gd name="T27" fmla="*/ 6 h 336"/>
                      <a:gd name="T28" fmla="*/ 102 w 319"/>
                      <a:gd name="T29" fmla="*/ 0 h 336"/>
                      <a:gd name="T30" fmla="*/ 95 w 319"/>
                      <a:gd name="T31" fmla="*/ 6 h 336"/>
                      <a:gd name="T32" fmla="*/ 84 w 319"/>
                      <a:gd name="T33" fmla="*/ 17 h 336"/>
                      <a:gd name="T34" fmla="*/ 67 w 319"/>
                      <a:gd name="T35" fmla="*/ 31 h 336"/>
                      <a:gd name="T36" fmla="*/ 51 w 319"/>
                      <a:gd name="T37" fmla="*/ 47 h 336"/>
                      <a:gd name="T38" fmla="*/ 37 w 319"/>
                      <a:gd name="T39" fmla="*/ 61 h 336"/>
                      <a:gd name="T40" fmla="*/ 23 w 319"/>
                      <a:gd name="T41" fmla="*/ 78 h 336"/>
                      <a:gd name="T42" fmla="*/ 14 w 319"/>
                      <a:gd name="T43" fmla="*/ 86 h 336"/>
                      <a:gd name="T44" fmla="*/ 11 w 319"/>
                      <a:gd name="T45" fmla="*/ 89 h 336"/>
                      <a:gd name="T46" fmla="*/ 9 w 319"/>
                      <a:gd name="T47" fmla="*/ 100 h 336"/>
                      <a:gd name="T48" fmla="*/ 7 w 319"/>
                      <a:gd name="T49" fmla="*/ 111 h 336"/>
                      <a:gd name="T50" fmla="*/ 4 w 319"/>
                      <a:gd name="T51" fmla="*/ 139 h 336"/>
                      <a:gd name="T52" fmla="*/ 0 w 319"/>
                      <a:gd name="T53" fmla="*/ 169 h 336"/>
                      <a:gd name="T54" fmla="*/ 0 w 319"/>
                      <a:gd name="T55" fmla="*/ 183 h 336"/>
                      <a:gd name="T56" fmla="*/ 0 w 319"/>
                      <a:gd name="T57" fmla="*/ 191 h 336"/>
                      <a:gd name="T58" fmla="*/ 2 w 319"/>
                      <a:gd name="T59" fmla="*/ 227 h 336"/>
                      <a:gd name="T60" fmla="*/ 11 w 319"/>
                      <a:gd name="T61" fmla="*/ 258 h 336"/>
                      <a:gd name="T62" fmla="*/ 23 w 319"/>
                      <a:gd name="T63" fmla="*/ 283 h 336"/>
                      <a:gd name="T64" fmla="*/ 42 w 319"/>
                      <a:gd name="T65" fmla="*/ 305 h 336"/>
                      <a:gd name="T66" fmla="*/ 60 w 319"/>
                      <a:gd name="T67" fmla="*/ 319 h 336"/>
                      <a:gd name="T68" fmla="*/ 86 w 319"/>
                      <a:gd name="T69" fmla="*/ 330 h 336"/>
                      <a:gd name="T70" fmla="*/ 114 w 319"/>
                      <a:gd name="T71" fmla="*/ 336 h 336"/>
                      <a:gd name="T72" fmla="*/ 144 w 319"/>
                      <a:gd name="T73" fmla="*/ 336 h 336"/>
                      <a:gd name="T74" fmla="*/ 184 w 319"/>
                      <a:gd name="T75" fmla="*/ 333 h 336"/>
                      <a:gd name="T76" fmla="*/ 217 w 319"/>
                      <a:gd name="T77" fmla="*/ 319 h 336"/>
                      <a:gd name="T78" fmla="*/ 245 w 319"/>
                      <a:gd name="T79" fmla="*/ 297 h 336"/>
                      <a:gd name="T80" fmla="*/ 270 w 319"/>
                      <a:gd name="T81" fmla="*/ 263 h 336"/>
                      <a:gd name="T82" fmla="*/ 272 w 319"/>
                      <a:gd name="T83" fmla="*/ 263 h 336"/>
                      <a:gd name="T84" fmla="*/ 279 w 319"/>
                      <a:gd name="T85" fmla="*/ 263 h 336"/>
                      <a:gd name="T86" fmla="*/ 298 w 319"/>
                      <a:gd name="T87" fmla="*/ 255 h 336"/>
                      <a:gd name="T88" fmla="*/ 307 w 319"/>
                      <a:gd name="T89" fmla="*/ 247 h 336"/>
                      <a:gd name="T90" fmla="*/ 314 w 319"/>
                      <a:gd name="T91" fmla="*/ 236 h 336"/>
                      <a:gd name="T92" fmla="*/ 319 w 319"/>
                      <a:gd name="T93" fmla="*/ 222 h 336"/>
                      <a:gd name="T94" fmla="*/ 319 w 319"/>
                      <a:gd name="T95" fmla="*/ 205 h 336"/>
                      <a:gd name="T96" fmla="*/ 317 w 319"/>
                      <a:gd name="T97" fmla="*/ 194 h 336"/>
                      <a:gd name="T98" fmla="*/ 314 w 319"/>
                      <a:gd name="T99" fmla="*/ 186 h 336"/>
                      <a:gd name="T100" fmla="*/ 305 w 319"/>
                      <a:gd name="T101" fmla="*/ 180 h 336"/>
                      <a:gd name="T102" fmla="*/ 291 w 319"/>
                      <a:gd name="T103" fmla="*/ 186 h 336"/>
                      <a:gd name="T104" fmla="*/ 279 w 319"/>
                      <a:gd name="T105" fmla="*/ 191 h 336"/>
                      <a:gd name="T106" fmla="*/ 268 w 319"/>
                      <a:gd name="T107" fmla="*/ 205 h 336"/>
                      <a:gd name="T108" fmla="*/ 256 w 319"/>
                      <a:gd name="T109" fmla="*/ 216 h 336"/>
                      <a:gd name="T110" fmla="*/ 249 w 319"/>
                      <a:gd name="T111" fmla="*/ 225 h 336"/>
                      <a:gd name="T112" fmla="*/ 245 w 319"/>
                      <a:gd name="T113" fmla="*/ 227 h 336"/>
                      <a:gd name="T114" fmla="*/ 245 w 319"/>
                      <a:gd name="T115" fmla="*/ 22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9" h="336">
                        <a:moveTo>
                          <a:pt x="245" y="227"/>
                        </a:moveTo>
                        <a:lnTo>
                          <a:pt x="242" y="227"/>
                        </a:lnTo>
                        <a:lnTo>
                          <a:pt x="238" y="219"/>
                        </a:lnTo>
                        <a:lnTo>
                          <a:pt x="238" y="208"/>
                        </a:lnTo>
                        <a:lnTo>
                          <a:pt x="235" y="197"/>
                        </a:lnTo>
                        <a:lnTo>
                          <a:pt x="231" y="164"/>
                        </a:lnTo>
                        <a:lnTo>
                          <a:pt x="221" y="128"/>
                        </a:lnTo>
                        <a:lnTo>
                          <a:pt x="212" y="108"/>
                        </a:lnTo>
                        <a:lnTo>
                          <a:pt x="196" y="86"/>
                        </a:lnTo>
                        <a:lnTo>
                          <a:pt x="177" y="67"/>
                        </a:lnTo>
                        <a:lnTo>
                          <a:pt x="156" y="47"/>
                        </a:lnTo>
                        <a:lnTo>
                          <a:pt x="135" y="28"/>
                        </a:lnTo>
                        <a:lnTo>
                          <a:pt x="119" y="14"/>
                        </a:lnTo>
                        <a:lnTo>
                          <a:pt x="109" y="6"/>
                        </a:lnTo>
                        <a:lnTo>
                          <a:pt x="102" y="0"/>
                        </a:lnTo>
                        <a:lnTo>
                          <a:pt x="95" y="6"/>
                        </a:lnTo>
                        <a:lnTo>
                          <a:pt x="84" y="17"/>
                        </a:lnTo>
                        <a:lnTo>
                          <a:pt x="67" y="31"/>
                        </a:lnTo>
                        <a:lnTo>
                          <a:pt x="51" y="47"/>
                        </a:lnTo>
                        <a:lnTo>
                          <a:pt x="37" y="61"/>
                        </a:lnTo>
                        <a:lnTo>
                          <a:pt x="23" y="78"/>
                        </a:lnTo>
                        <a:lnTo>
                          <a:pt x="14" y="86"/>
                        </a:lnTo>
                        <a:lnTo>
                          <a:pt x="11" y="89"/>
                        </a:lnTo>
                        <a:lnTo>
                          <a:pt x="9" y="100"/>
                        </a:lnTo>
                        <a:lnTo>
                          <a:pt x="7" y="111"/>
                        </a:lnTo>
                        <a:lnTo>
                          <a:pt x="4" y="139"/>
                        </a:lnTo>
                        <a:lnTo>
                          <a:pt x="0" y="169"/>
                        </a:lnTo>
                        <a:lnTo>
                          <a:pt x="0" y="183"/>
                        </a:lnTo>
                        <a:lnTo>
                          <a:pt x="0" y="191"/>
                        </a:lnTo>
                        <a:lnTo>
                          <a:pt x="2" y="227"/>
                        </a:lnTo>
                        <a:lnTo>
                          <a:pt x="11" y="258"/>
                        </a:lnTo>
                        <a:lnTo>
                          <a:pt x="23" y="283"/>
                        </a:lnTo>
                        <a:lnTo>
                          <a:pt x="42" y="305"/>
                        </a:lnTo>
                        <a:lnTo>
                          <a:pt x="60" y="319"/>
                        </a:lnTo>
                        <a:lnTo>
                          <a:pt x="86" y="330"/>
                        </a:lnTo>
                        <a:lnTo>
                          <a:pt x="114" y="336"/>
                        </a:lnTo>
                        <a:lnTo>
                          <a:pt x="144" y="336"/>
                        </a:lnTo>
                        <a:lnTo>
                          <a:pt x="184" y="333"/>
                        </a:lnTo>
                        <a:lnTo>
                          <a:pt x="217" y="319"/>
                        </a:lnTo>
                        <a:lnTo>
                          <a:pt x="245" y="297"/>
                        </a:lnTo>
                        <a:lnTo>
                          <a:pt x="270" y="263"/>
                        </a:lnTo>
                        <a:lnTo>
                          <a:pt x="272" y="263"/>
                        </a:lnTo>
                        <a:lnTo>
                          <a:pt x="279" y="263"/>
                        </a:lnTo>
                        <a:lnTo>
                          <a:pt x="298" y="255"/>
                        </a:lnTo>
                        <a:lnTo>
                          <a:pt x="307" y="247"/>
                        </a:lnTo>
                        <a:lnTo>
                          <a:pt x="314" y="236"/>
                        </a:lnTo>
                        <a:lnTo>
                          <a:pt x="319" y="222"/>
                        </a:lnTo>
                        <a:lnTo>
                          <a:pt x="319" y="205"/>
                        </a:lnTo>
                        <a:lnTo>
                          <a:pt x="317" y="194"/>
                        </a:lnTo>
                        <a:lnTo>
                          <a:pt x="314" y="186"/>
                        </a:lnTo>
                        <a:lnTo>
                          <a:pt x="305" y="180"/>
                        </a:lnTo>
                        <a:lnTo>
                          <a:pt x="291" y="186"/>
                        </a:lnTo>
                        <a:lnTo>
                          <a:pt x="279" y="191"/>
                        </a:lnTo>
                        <a:lnTo>
                          <a:pt x="268" y="205"/>
                        </a:lnTo>
                        <a:lnTo>
                          <a:pt x="256" y="216"/>
                        </a:lnTo>
                        <a:lnTo>
                          <a:pt x="249" y="225"/>
                        </a:lnTo>
                        <a:lnTo>
                          <a:pt x="245" y="227"/>
                        </a:lnTo>
                        <a:lnTo>
                          <a:pt x="245" y="227"/>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05908" name="Freeform 20"/>
                  <p:cNvSpPr>
                    <a:spLocks/>
                  </p:cNvSpPr>
                  <p:nvPr/>
                </p:nvSpPr>
                <p:spPr bwMode="auto">
                  <a:xfrm>
                    <a:off x="3467" y="2597"/>
                    <a:ext cx="119" cy="92"/>
                  </a:xfrm>
                  <a:custGeom>
                    <a:avLst/>
                    <a:gdLst>
                      <a:gd name="T0" fmla="*/ 0 w 119"/>
                      <a:gd name="T1" fmla="*/ 12 h 92"/>
                      <a:gd name="T2" fmla="*/ 2 w 119"/>
                      <a:gd name="T3" fmla="*/ 14 h 92"/>
                      <a:gd name="T4" fmla="*/ 7 w 119"/>
                      <a:gd name="T5" fmla="*/ 17 h 92"/>
                      <a:gd name="T6" fmla="*/ 19 w 119"/>
                      <a:gd name="T7" fmla="*/ 20 h 92"/>
                      <a:gd name="T8" fmla="*/ 40 w 119"/>
                      <a:gd name="T9" fmla="*/ 23 h 92"/>
                      <a:gd name="T10" fmla="*/ 65 w 119"/>
                      <a:gd name="T11" fmla="*/ 20 h 92"/>
                      <a:gd name="T12" fmla="*/ 91 w 119"/>
                      <a:gd name="T13" fmla="*/ 12 h 92"/>
                      <a:gd name="T14" fmla="*/ 103 w 119"/>
                      <a:gd name="T15" fmla="*/ 6 h 92"/>
                      <a:gd name="T16" fmla="*/ 110 w 119"/>
                      <a:gd name="T17" fmla="*/ 3 h 92"/>
                      <a:gd name="T18" fmla="*/ 117 w 119"/>
                      <a:gd name="T19" fmla="*/ 0 h 92"/>
                      <a:gd name="T20" fmla="*/ 119 w 119"/>
                      <a:gd name="T21" fmla="*/ 0 h 92"/>
                      <a:gd name="T22" fmla="*/ 117 w 119"/>
                      <a:gd name="T23" fmla="*/ 3 h 92"/>
                      <a:gd name="T24" fmla="*/ 114 w 119"/>
                      <a:gd name="T25" fmla="*/ 14 h 92"/>
                      <a:gd name="T26" fmla="*/ 110 w 119"/>
                      <a:gd name="T27" fmla="*/ 28 h 92"/>
                      <a:gd name="T28" fmla="*/ 103 w 119"/>
                      <a:gd name="T29" fmla="*/ 48 h 92"/>
                      <a:gd name="T30" fmla="*/ 96 w 119"/>
                      <a:gd name="T31" fmla="*/ 61 h 92"/>
                      <a:gd name="T32" fmla="*/ 86 w 119"/>
                      <a:gd name="T33" fmla="*/ 78 h 92"/>
                      <a:gd name="T34" fmla="*/ 75 w 119"/>
                      <a:gd name="T35" fmla="*/ 89 h 92"/>
                      <a:gd name="T36" fmla="*/ 63 w 119"/>
                      <a:gd name="T37" fmla="*/ 92 h 92"/>
                      <a:gd name="T38" fmla="*/ 51 w 119"/>
                      <a:gd name="T39" fmla="*/ 89 h 92"/>
                      <a:gd name="T40" fmla="*/ 40 w 119"/>
                      <a:gd name="T41" fmla="*/ 81 h 92"/>
                      <a:gd name="T42" fmla="*/ 28 w 119"/>
                      <a:gd name="T43" fmla="*/ 67 h 92"/>
                      <a:gd name="T44" fmla="*/ 19 w 119"/>
                      <a:gd name="T45" fmla="*/ 53 h 92"/>
                      <a:gd name="T46" fmla="*/ 12 w 119"/>
                      <a:gd name="T47" fmla="*/ 36 h 92"/>
                      <a:gd name="T48" fmla="*/ 5 w 119"/>
                      <a:gd name="T49" fmla="*/ 25 h 92"/>
                      <a:gd name="T50" fmla="*/ 0 w 119"/>
                      <a:gd name="T51" fmla="*/ 17 h 92"/>
                      <a:gd name="T52" fmla="*/ 0 w 119"/>
                      <a:gd name="T53" fmla="*/ 12 h 92"/>
                      <a:gd name="T54" fmla="*/ 0 w 119"/>
                      <a:gd name="T55"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9" h="92">
                        <a:moveTo>
                          <a:pt x="0" y="12"/>
                        </a:moveTo>
                        <a:lnTo>
                          <a:pt x="2" y="14"/>
                        </a:lnTo>
                        <a:lnTo>
                          <a:pt x="7" y="17"/>
                        </a:lnTo>
                        <a:lnTo>
                          <a:pt x="19" y="20"/>
                        </a:lnTo>
                        <a:lnTo>
                          <a:pt x="40" y="23"/>
                        </a:lnTo>
                        <a:lnTo>
                          <a:pt x="65" y="20"/>
                        </a:lnTo>
                        <a:lnTo>
                          <a:pt x="91" y="12"/>
                        </a:lnTo>
                        <a:lnTo>
                          <a:pt x="103" y="6"/>
                        </a:lnTo>
                        <a:lnTo>
                          <a:pt x="110" y="3"/>
                        </a:lnTo>
                        <a:lnTo>
                          <a:pt x="117" y="0"/>
                        </a:lnTo>
                        <a:lnTo>
                          <a:pt x="119" y="0"/>
                        </a:lnTo>
                        <a:lnTo>
                          <a:pt x="117" y="3"/>
                        </a:lnTo>
                        <a:lnTo>
                          <a:pt x="114" y="14"/>
                        </a:lnTo>
                        <a:lnTo>
                          <a:pt x="110" y="28"/>
                        </a:lnTo>
                        <a:lnTo>
                          <a:pt x="103" y="48"/>
                        </a:lnTo>
                        <a:lnTo>
                          <a:pt x="96" y="61"/>
                        </a:lnTo>
                        <a:lnTo>
                          <a:pt x="86" y="78"/>
                        </a:lnTo>
                        <a:lnTo>
                          <a:pt x="75" y="89"/>
                        </a:lnTo>
                        <a:lnTo>
                          <a:pt x="63" y="92"/>
                        </a:lnTo>
                        <a:lnTo>
                          <a:pt x="51" y="89"/>
                        </a:lnTo>
                        <a:lnTo>
                          <a:pt x="40" y="81"/>
                        </a:lnTo>
                        <a:lnTo>
                          <a:pt x="28" y="67"/>
                        </a:lnTo>
                        <a:lnTo>
                          <a:pt x="19" y="53"/>
                        </a:lnTo>
                        <a:lnTo>
                          <a:pt x="12" y="36"/>
                        </a:lnTo>
                        <a:lnTo>
                          <a:pt x="5" y="25"/>
                        </a:lnTo>
                        <a:lnTo>
                          <a:pt x="0" y="17"/>
                        </a:lnTo>
                        <a:lnTo>
                          <a:pt x="0" y="12"/>
                        </a:lnTo>
                        <a:lnTo>
                          <a:pt x="0" y="12"/>
                        </a:lnTo>
                        <a:close/>
                      </a:path>
                    </a:pathLst>
                  </a:custGeom>
                  <a:solidFill>
                    <a:srgbClr val="000000"/>
                  </a:solidFill>
                  <a:ln w="19050">
                    <a:solidFill>
                      <a:srgbClr val="000000"/>
                    </a:solidFill>
                    <a:prstDash val="solid"/>
                    <a:round/>
                    <a:headEnd/>
                    <a:tailEnd/>
                  </a:ln>
                </p:spPr>
                <p:txBody>
                  <a:bodyPr/>
                  <a:lstStyle/>
                  <a:p>
                    <a:endParaRPr lang="ja-JP" altLang="en-US"/>
                  </a:p>
                </p:txBody>
              </p:sp>
              <p:sp>
                <p:nvSpPr>
                  <p:cNvPr id="805909" name="Freeform 21"/>
                  <p:cNvSpPr>
                    <a:spLocks/>
                  </p:cNvSpPr>
                  <p:nvPr/>
                </p:nvSpPr>
                <p:spPr bwMode="auto">
                  <a:xfrm>
                    <a:off x="3551" y="2464"/>
                    <a:ext cx="44" cy="28"/>
                  </a:xfrm>
                  <a:custGeom>
                    <a:avLst/>
                    <a:gdLst>
                      <a:gd name="T0" fmla="*/ 0 w 44"/>
                      <a:gd name="T1" fmla="*/ 28 h 28"/>
                      <a:gd name="T2" fmla="*/ 2 w 44"/>
                      <a:gd name="T3" fmla="*/ 23 h 28"/>
                      <a:gd name="T4" fmla="*/ 5 w 44"/>
                      <a:gd name="T5" fmla="*/ 14 h 28"/>
                      <a:gd name="T6" fmla="*/ 12 w 44"/>
                      <a:gd name="T7" fmla="*/ 6 h 28"/>
                      <a:gd name="T8" fmla="*/ 26 w 44"/>
                      <a:gd name="T9" fmla="*/ 0 h 28"/>
                      <a:gd name="T10" fmla="*/ 37 w 44"/>
                      <a:gd name="T11" fmla="*/ 6 h 28"/>
                      <a:gd name="T12" fmla="*/ 42 w 44"/>
                      <a:gd name="T13" fmla="*/ 14 h 28"/>
                      <a:gd name="T14" fmla="*/ 44 w 44"/>
                      <a:gd name="T15" fmla="*/ 23 h 28"/>
                      <a:gd name="T16" fmla="*/ 44 w 44"/>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8">
                        <a:moveTo>
                          <a:pt x="0" y="28"/>
                        </a:moveTo>
                        <a:lnTo>
                          <a:pt x="2" y="23"/>
                        </a:lnTo>
                        <a:lnTo>
                          <a:pt x="5" y="14"/>
                        </a:lnTo>
                        <a:lnTo>
                          <a:pt x="12" y="6"/>
                        </a:lnTo>
                        <a:lnTo>
                          <a:pt x="26" y="0"/>
                        </a:lnTo>
                        <a:lnTo>
                          <a:pt x="37" y="6"/>
                        </a:lnTo>
                        <a:lnTo>
                          <a:pt x="42" y="14"/>
                        </a:lnTo>
                        <a:lnTo>
                          <a:pt x="44" y="23"/>
                        </a:lnTo>
                        <a:lnTo>
                          <a:pt x="44" y="28"/>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10" name="Freeform 22"/>
                  <p:cNvSpPr>
                    <a:spLocks/>
                  </p:cNvSpPr>
                  <p:nvPr/>
                </p:nvSpPr>
                <p:spPr bwMode="auto">
                  <a:xfrm>
                    <a:off x="3432" y="2456"/>
                    <a:ext cx="40" cy="25"/>
                  </a:xfrm>
                  <a:custGeom>
                    <a:avLst/>
                    <a:gdLst>
                      <a:gd name="T0" fmla="*/ 0 w 40"/>
                      <a:gd name="T1" fmla="*/ 22 h 25"/>
                      <a:gd name="T2" fmla="*/ 0 w 40"/>
                      <a:gd name="T3" fmla="*/ 20 h 25"/>
                      <a:gd name="T4" fmla="*/ 5 w 40"/>
                      <a:gd name="T5" fmla="*/ 11 h 25"/>
                      <a:gd name="T6" fmla="*/ 9 w 40"/>
                      <a:gd name="T7" fmla="*/ 3 h 25"/>
                      <a:gd name="T8" fmla="*/ 21 w 40"/>
                      <a:gd name="T9" fmla="*/ 0 h 25"/>
                      <a:gd name="T10" fmla="*/ 30 w 40"/>
                      <a:gd name="T11" fmla="*/ 3 h 25"/>
                      <a:gd name="T12" fmla="*/ 37 w 40"/>
                      <a:gd name="T13" fmla="*/ 11 h 25"/>
                      <a:gd name="T14" fmla="*/ 40 w 40"/>
                      <a:gd name="T15" fmla="*/ 22 h 25"/>
                      <a:gd name="T16" fmla="*/ 40 w 40"/>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5">
                        <a:moveTo>
                          <a:pt x="0" y="22"/>
                        </a:moveTo>
                        <a:lnTo>
                          <a:pt x="0" y="20"/>
                        </a:lnTo>
                        <a:lnTo>
                          <a:pt x="5" y="11"/>
                        </a:lnTo>
                        <a:lnTo>
                          <a:pt x="9" y="3"/>
                        </a:lnTo>
                        <a:lnTo>
                          <a:pt x="21" y="0"/>
                        </a:lnTo>
                        <a:lnTo>
                          <a:pt x="30" y="3"/>
                        </a:lnTo>
                        <a:lnTo>
                          <a:pt x="37" y="11"/>
                        </a:lnTo>
                        <a:lnTo>
                          <a:pt x="40" y="22"/>
                        </a:lnTo>
                        <a:lnTo>
                          <a:pt x="40"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11" name="Freeform 23"/>
                  <p:cNvSpPr>
                    <a:spLocks/>
                  </p:cNvSpPr>
                  <p:nvPr/>
                </p:nvSpPr>
                <p:spPr bwMode="auto">
                  <a:xfrm>
                    <a:off x="3439" y="2498"/>
                    <a:ext cx="23" cy="27"/>
                  </a:xfrm>
                  <a:custGeom>
                    <a:avLst/>
                    <a:gdLst>
                      <a:gd name="T0" fmla="*/ 23 w 23"/>
                      <a:gd name="T1" fmla="*/ 14 h 27"/>
                      <a:gd name="T2" fmla="*/ 21 w 23"/>
                      <a:gd name="T3" fmla="*/ 22 h 27"/>
                      <a:gd name="T4" fmla="*/ 12 w 23"/>
                      <a:gd name="T5" fmla="*/ 27 h 27"/>
                      <a:gd name="T6" fmla="*/ 2 w 23"/>
                      <a:gd name="T7" fmla="*/ 22 h 27"/>
                      <a:gd name="T8" fmla="*/ 0 w 23"/>
                      <a:gd name="T9" fmla="*/ 14 h 27"/>
                      <a:gd name="T10" fmla="*/ 2 w 23"/>
                      <a:gd name="T11" fmla="*/ 2 h 27"/>
                      <a:gd name="T12" fmla="*/ 12 w 23"/>
                      <a:gd name="T13" fmla="*/ 0 h 27"/>
                      <a:gd name="T14" fmla="*/ 21 w 23"/>
                      <a:gd name="T15" fmla="*/ 2 h 27"/>
                      <a:gd name="T16" fmla="*/ 23 w 23"/>
                      <a:gd name="T17" fmla="*/ 14 h 27"/>
                      <a:gd name="T18" fmla="*/ 23 w 23"/>
                      <a:gd name="T1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23" y="14"/>
                        </a:moveTo>
                        <a:lnTo>
                          <a:pt x="21" y="22"/>
                        </a:lnTo>
                        <a:lnTo>
                          <a:pt x="12" y="27"/>
                        </a:lnTo>
                        <a:lnTo>
                          <a:pt x="2" y="22"/>
                        </a:lnTo>
                        <a:lnTo>
                          <a:pt x="0" y="14"/>
                        </a:lnTo>
                        <a:lnTo>
                          <a:pt x="2" y="2"/>
                        </a:lnTo>
                        <a:lnTo>
                          <a:pt x="12" y="0"/>
                        </a:lnTo>
                        <a:lnTo>
                          <a:pt x="21" y="2"/>
                        </a:lnTo>
                        <a:lnTo>
                          <a:pt x="23" y="14"/>
                        </a:lnTo>
                        <a:lnTo>
                          <a:pt x="23"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12" name="Freeform 24"/>
                  <p:cNvSpPr>
                    <a:spLocks/>
                  </p:cNvSpPr>
                  <p:nvPr/>
                </p:nvSpPr>
                <p:spPr bwMode="auto">
                  <a:xfrm>
                    <a:off x="3558" y="2512"/>
                    <a:ext cx="30" cy="33"/>
                  </a:xfrm>
                  <a:custGeom>
                    <a:avLst/>
                    <a:gdLst>
                      <a:gd name="T0" fmla="*/ 30 w 30"/>
                      <a:gd name="T1" fmla="*/ 16 h 33"/>
                      <a:gd name="T2" fmla="*/ 28 w 30"/>
                      <a:gd name="T3" fmla="*/ 27 h 33"/>
                      <a:gd name="T4" fmla="*/ 16 w 30"/>
                      <a:gd name="T5" fmla="*/ 33 h 33"/>
                      <a:gd name="T6" fmla="*/ 7 w 30"/>
                      <a:gd name="T7" fmla="*/ 27 h 33"/>
                      <a:gd name="T8" fmla="*/ 0 w 30"/>
                      <a:gd name="T9" fmla="*/ 16 h 33"/>
                      <a:gd name="T10" fmla="*/ 7 w 30"/>
                      <a:gd name="T11" fmla="*/ 2 h 33"/>
                      <a:gd name="T12" fmla="*/ 16 w 30"/>
                      <a:gd name="T13" fmla="*/ 0 h 33"/>
                      <a:gd name="T14" fmla="*/ 28 w 30"/>
                      <a:gd name="T15" fmla="*/ 2 h 33"/>
                      <a:gd name="T16" fmla="*/ 30 w 30"/>
                      <a:gd name="T17" fmla="*/ 16 h 33"/>
                      <a:gd name="T18" fmla="*/ 30 w 30"/>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30" y="16"/>
                        </a:moveTo>
                        <a:lnTo>
                          <a:pt x="28" y="27"/>
                        </a:lnTo>
                        <a:lnTo>
                          <a:pt x="16" y="33"/>
                        </a:lnTo>
                        <a:lnTo>
                          <a:pt x="7" y="27"/>
                        </a:lnTo>
                        <a:lnTo>
                          <a:pt x="0" y="16"/>
                        </a:lnTo>
                        <a:lnTo>
                          <a:pt x="7" y="2"/>
                        </a:lnTo>
                        <a:lnTo>
                          <a:pt x="16" y="0"/>
                        </a:lnTo>
                        <a:lnTo>
                          <a:pt x="28" y="2"/>
                        </a:lnTo>
                        <a:lnTo>
                          <a:pt x="30" y="16"/>
                        </a:lnTo>
                        <a:lnTo>
                          <a:pt x="3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13" name="Freeform 25"/>
                  <p:cNvSpPr>
                    <a:spLocks/>
                  </p:cNvSpPr>
                  <p:nvPr/>
                </p:nvSpPr>
                <p:spPr bwMode="auto">
                  <a:xfrm>
                    <a:off x="3229" y="3035"/>
                    <a:ext cx="131" cy="150"/>
                  </a:xfrm>
                  <a:custGeom>
                    <a:avLst/>
                    <a:gdLst>
                      <a:gd name="T0" fmla="*/ 119 w 131"/>
                      <a:gd name="T1" fmla="*/ 20 h 150"/>
                      <a:gd name="T2" fmla="*/ 117 w 131"/>
                      <a:gd name="T3" fmla="*/ 17 h 150"/>
                      <a:gd name="T4" fmla="*/ 112 w 131"/>
                      <a:gd name="T5" fmla="*/ 14 h 150"/>
                      <a:gd name="T6" fmla="*/ 96 w 131"/>
                      <a:gd name="T7" fmla="*/ 6 h 150"/>
                      <a:gd name="T8" fmla="*/ 84 w 131"/>
                      <a:gd name="T9" fmla="*/ 0 h 150"/>
                      <a:gd name="T10" fmla="*/ 70 w 131"/>
                      <a:gd name="T11" fmla="*/ 0 h 150"/>
                      <a:gd name="T12" fmla="*/ 56 w 131"/>
                      <a:gd name="T13" fmla="*/ 0 h 150"/>
                      <a:gd name="T14" fmla="*/ 40 w 131"/>
                      <a:gd name="T15" fmla="*/ 6 h 150"/>
                      <a:gd name="T16" fmla="*/ 26 w 131"/>
                      <a:gd name="T17" fmla="*/ 17 h 150"/>
                      <a:gd name="T18" fmla="*/ 14 w 131"/>
                      <a:gd name="T19" fmla="*/ 31 h 150"/>
                      <a:gd name="T20" fmla="*/ 7 w 131"/>
                      <a:gd name="T21" fmla="*/ 47 h 150"/>
                      <a:gd name="T22" fmla="*/ 3 w 131"/>
                      <a:gd name="T23" fmla="*/ 64 h 150"/>
                      <a:gd name="T24" fmla="*/ 0 w 131"/>
                      <a:gd name="T25" fmla="*/ 83 h 150"/>
                      <a:gd name="T26" fmla="*/ 5 w 131"/>
                      <a:gd name="T27" fmla="*/ 100 h 150"/>
                      <a:gd name="T28" fmla="*/ 10 w 131"/>
                      <a:gd name="T29" fmla="*/ 117 h 150"/>
                      <a:gd name="T30" fmla="*/ 21 w 131"/>
                      <a:gd name="T31" fmla="*/ 131 h 150"/>
                      <a:gd name="T32" fmla="*/ 33 w 131"/>
                      <a:gd name="T33" fmla="*/ 142 h 150"/>
                      <a:gd name="T34" fmla="*/ 42 w 131"/>
                      <a:gd name="T35" fmla="*/ 147 h 150"/>
                      <a:gd name="T36" fmla="*/ 49 w 131"/>
                      <a:gd name="T37" fmla="*/ 150 h 150"/>
                      <a:gd name="T38" fmla="*/ 56 w 131"/>
                      <a:gd name="T39" fmla="*/ 150 h 150"/>
                      <a:gd name="T40" fmla="*/ 66 w 131"/>
                      <a:gd name="T41" fmla="*/ 142 h 150"/>
                      <a:gd name="T42" fmla="*/ 68 w 131"/>
                      <a:gd name="T43" fmla="*/ 136 h 150"/>
                      <a:gd name="T44" fmla="*/ 73 w 131"/>
                      <a:gd name="T45" fmla="*/ 133 h 150"/>
                      <a:gd name="T46" fmla="*/ 82 w 131"/>
                      <a:gd name="T47" fmla="*/ 136 h 150"/>
                      <a:gd name="T48" fmla="*/ 91 w 131"/>
                      <a:gd name="T49" fmla="*/ 131 h 150"/>
                      <a:gd name="T50" fmla="*/ 98 w 131"/>
                      <a:gd name="T51" fmla="*/ 125 h 150"/>
                      <a:gd name="T52" fmla="*/ 100 w 131"/>
                      <a:gd name="T53" fmla="*/ 117 h 150"/>
                      <a:gd name="T54" fmla="*/ 103 w 131"/>
                      <a:gd name="T55" fmla="*/ 117 h 150"/>
                      <a:gd name="T56" fmla="*/ 110 w 131"/>
                      <a:gd name="T57" fmla="*/ 114 h 150"/>
                      <a:gd name="T58" fmla="*/ 117 w 131"/>
                      <a:gd name="T59" fmla="*/ 106 h 150"/>
                      <a:gd name="T60" fmla="*/ 126 w 131"/>
                      <a:gd name="T61" fmla="*/ 89 h 150"/>
                      <a:gd name="T62" fmla="*/ 131 w 131"/>
                      <a:gd name="T63" fmla="*/ 67 h 150"/>
                      <a:gd name="T64" fmla="*/ 131 w 131"/>
                      <a:gd name="T65" fmla="*/ 47 h 150"/>
                      <a:gd name="T66" fmla="*/ 126 w 131"/>
                      <a:gd name="T67" fmla="*/ 31 h 150"/>
                      <a:gd name="T68" fmla="*/ 119 w 131"/>
                      <a:gd name="T69" fmla="*/ 20 h 150"/>
                      <a:gd name="T70" fmla="*/ 119 w 131"/>
                      <a:gd name="T71" fmla="*/ 2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50">
                        <a:moveTo>
                          <a:pt x="119" y="20"/>
                        </a:moveTo>
                        <a:lnTo>
                          <a:pt x="117" y="17"/>
                        </a:lnTo>
                        <a:lnTo>
                          <a:pt x="112" y="14"/>
                        </a:lnTo>
                        <a:lnTo>
                          <a:pt x="96" y="6"/>
                        </a:lnTo>
                        <a:lnTo>
                          <a:pt x="84" y="0"/>
                        </a:lnTo>
                        <a:lnTo>
                          <a:pt x="70" y="0"/>
                        </a:lnTo>
                        <a:lnTo>
                          <a:pt x="56" y="0"/>
                        </a:lnTo>
                        <a:lnTo>
                          <a:pt x="40" y="6"/>
                        </a:lnTo>
                        <a:lnTo>
                          <a:pt x="26" y="17"/>
                        </a:lnTo>
                        <a:lnTo>
                          <a:pt x="14" y="31"/>
                        </a:lnTo>
                        <a:lnTo>
                          <a:pt x="7" y="47"/>
                        </a:lnTo>
                        <a:lnTo>
                          <a:pt x="3" y="64"/>
                        </a:lnTo>
                        <a:lnTo>
                          <a:pt x="0" y="83"/>
                        </a:lnTo>
                        <a:lnTo>
                          <a:pt x="5" y="100"/>
                        </a:lnTo>
                        <a:lnTo>
                          <a:pt x="10" y="117"/>
                        </a:lnTo>
                        <a:lnTo>
                          <a:pt x="21" y="131"/>
                        </a:lnTo>
                        <a:lnTo>
                          <a:pt x="33" y="142"/>
                        </a:lnTo>
                        <a:lnTo>
                          <a:pt x="42" y="147"/>
                        </a:lnTo>
                        <a:lnTo>
                          <a:pt x="49" y="150"/>
                        </a:lnTo>
                        <a:lnTo>
                          <a:pt x="56" y="150"/>
                        </a:lnTo>
                        <a:lnTo>
                          <a:pt x="66" y="142"/>
                        </a:lnTo>
                        <a:lnTo>
                          <a:pt x="68" y="136"/>
                        </a:lnTo>
                        <a:lnTo>
                          <a:pt x="73" y="133"/>
                        </a:lnTo>
                        <a:lnTo>
                          <a:pt x="82" y="136"/>
                        </a:lnTo>
                        <a:lnTo>
                          <a:pt x="91" y="131"/>
                        </a:lnTo>
                        <a:lnTo>
                          <a:pt x="98" y="125"/>
                        </a:lnTo>
                        <a:lnTo>
                          <a:pt x="100" y="117"/>
                        </a:lnTo>
                        <a:lnTo>
                          <a:pt x="103" y="117"/>
                        </a:lnTo>
                        <a:lnTo>
                          <a:pt x="110" y="114"/>
                        </a:lnTo>
                        <a:lnTo>
                          <a:pt x="117" y="106"/>
                        </a:lnTo>
                        <a:lnTo>
                          <a:pt x="126" y="89"/>
                        </a:lnTo>
                        <a:lnTo>
                          <a:pt x="131" y="67"/>
                        </a:lnTo>
                        <a:lnTo>
                          <a:pt x="131" y="47"/>
                        </a:lnTo>
                        <a:lnTo>
                          <a:pt x="126" y="31"/>
                        </a:lnTo>
                        <a:lnTo>
                          <a:pt x="119" y="20"/>
                        </a:lnTo>
                        <a:lnTo>
                          <a:pt x="119" y="20"/>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14" name="Freeform 26"/>
                  <p:cNvSpPr>
                    <a:spLocks/>
                  </p:cNvSpPr>
                  <p:nvPr/>
                </p:nvSpPr>
                <p:spPr bwMode="auto">
                  <a:xfrm>
                    <a:off x="3246" y="2836"/>
                    <a:ext cx="135" cy="180"/>
                  </a:xfrm>
                  <a:custGeom>
                    <a:avLst/>
                    <a:gdLst>
                      <a:gd name="T0" fmla="*/ 135 w 135"/>
                      <a:gd name="T1" fmla="*/ 102 h 180"/>
                      <a:gd name="T2" fmla="*/ 125 w 135"/>
                      <a:gd name="T3" fmla="*/ 88 h 180"/>
                      <a:gd name="T4" fmla="*/ 116 w 135"/>
                      <a:gd name="T5" fmla="*/ 77 h 180"/>
                      <a:gd name="T6" fmla="*/ 107 w 135"/>
                      <a:gd name="T7" fmla="*/ 64 h 180"/>
                      <a:gd name="T8" fmla="*/ 104 w 135"/>
                      <a:gd name="T9" fmla="*/ 61 h 180"/>
                      <a:gd name="T10" fmla="*/ 104 w 135"/>
                      <a:gd name="T11" fmla="*/ 58 h 180"/>
                      <a:gd name="T12" fmla="*/ 104 w 135"/>
                      <a:gd name="T13" fmla="*/ 55 h 180"/>
                      <a:gd name="T14" fmla="*/ 102 w 135"/>
                      <a:gd name="T15" fmla="*/ 47 h 180"/>
                      <a:gd name="T16" fmla="*/ 97 w 135"/>
                      <a:gd name="T17" fmla="*/ 25 h 180"/>
                      <a:gd name="T18" fmla="*/ 93 w 135"/>
                      <a:gd name="T19" fmla="*/ 14 h 180"/>
                      <a:gd name="T20" fmla="*/ 88 w 135"/>
                      <a:gd name="T21" fmla="*/ 3 h 180"/>
                      <a:gd name="T22" fmla="*/ 81 w 135"/>
                      <a:gd name="T23" fmla="*/ 0 h 180"/>
                      <a:gd name="T24" fmla="*/ 74 w 135"/>
                      <a:gd name="T25" fmla="*/ 0 h 180"/>
                      <a:gd name="T26" fmla="*/ 69 w 135"/>
                      <a:gd name="T27" fmla="*/ 5 h 180"/>
                      <a:gd name="T28" fmla="*/ 65 w 135"/>
                      <a:gd name="T29" fmla="*/ 11 h 180"/>
                      <a:gd name="T30" fmla="*/ 62 w 135"/>
                      <a:gd name="T31" fmla="*/ 28 h 180"/>
                      <a:gd name="T32" fmla="*/ 62 w 135"/>
                      <a:gd name="T33" fmla="*/ 44 h 180"/>
                      <a:gd name="T34" fmla="*/ 62 w 135"/>
                      <a:gd name="T35" fmla="*/ 52 h 180"/>
                      <a:gd name="T36" fmla="*/ 58 w 135"/>
                      <a:gd name="T37" fmla="*/ 52 h 180"/>
                      <a:gd name="T38" fmla="*/ 51 w 135"/>
                      <a:gd name="T39" fmla="*/ 52 h 180"/>
                      <a:gd name="T40" fmla="*/ 35 w 135"/>
                      <a:gd name="T41" fmla="*/ 50 h 180"/>
                      <a:gd name="T42" fmla="*/ 16 w 135"/>
                      <a:gd name="T43" fmla="*/ 50 h 180"/>
                      <a:gd name="T44" fmla="*/ 11 w 135"/>
                      <a:gd name="T45" fmla="*/ 52 h 180"/>
                      <a:gd name="T46" fmla="*/ 7 w 135"/>
                      <a:gd name="T47" fmla="*/ 58 h 180"/>
                      <a:gd name="T48" fmla="*/ 7 w 135"/>
                      <a:gd name="T49" fmla="*/ 72 h 180"/>
                      <a:gd name="T50" fmla="*/ 9 w 135"/>
                      <a:gd name="T51" fmla="*/ 77 h 180"/>
                      <a:gd name="T52" fmla="*/ 16 w 135"/>
                      <a:gd name="T53" fmla="*/ 80 h 180"/>
                      <a:gd name="T54" fmla="*/ 18 w 135"/>
                      <a:gd name="T55" fmla="*/ 83 h 180"/>
                      <a:gd name="T56" fmla="*/ 16 w 135"/>
                      <a:gd name="T57" fmla="*/ 83 h 180"/>
                      <a:gd name="T58" fmla="*/ 9 w 135"/>
                      <a:gd name="T59" fmla="*/ 86 h 180"/>
                      <a:gd name="T60" fmla="*/ 2 w 135"/>
                      <a:gd name="T61" fmla="*/ 91 h 180"/>
                      <a:gd name="T62" fmla="*/ 0 w 135"/>
                      <a:gd name="T63" fmla="*/ 100 h 180"/>
                      <a:gd name="T64" fmla="*/ 4 w 135"/>
                      <a:gd name="T65" fmla="*/ 108 h 180"/>
                      <a:gd name="T66" fmla="*/ 11 w 135"/>
                      <a:gd name="T67" fmla="*/ 111 h 180"/>
                      <a:gd name="T68" fmla="*/ 18 w 135"/>
                      <a:gd name="T69" fmla="*/ 116 h 180"/>
                      <a:gd name="T70" fmla="*/ 23 w 135"/>
                      <a:gd name="T71" fmla="*/ 116 h 180"/>
                      <a:gd name="T72" fmla="*/ 21 w 135"/>
                      <a:gd name="T73" fmla="*/ 116 h 180"/>
                      <a:gd name="T74" fmla="*/ 16 w 135"/>
                      <a:gd name="T75" fmla="*/ 119 h 180"/>
                      <a:gd name="T76" fmla="*/ 9 w 135"/>
                      <a:gd name="T77" fmla="*/ 122 h 180"/>
                      <a:gd name="T78" fmla="*/ 7 w 135"/>
                      <a:gd name="T79" fmla="*/ 127 h 180"/>
                      <a:gd name="T80" fmla="*/ 9 w 135"/>
                      <a:gd name="T81" fmla="*/ 133 h 180"/>
                      <a:gd name="T82" fmla="*/ 18 w 135"/>
                      <a:gd name="T83" fmla="*/ 138 h 180"/>
                      <a:gd name="T84" fmla="*/ 30 w 135"/>
                      <a:gd name="T85" fmla="*/ 144 h 180"/>
                      <a:gd name="T86" fmla="*/ 42 w 135"/>
                      <a:gd name="T87" fmla="*/ 144 h 180"/>
                      <a:gd name="T88" fmla="*/ 56 w 135"/>
                      <a:gd name="T89" fmla="*/ 147 h 180"/>
                      <a:gd name="T90" fmla="*/ 74 w 135"/>
                      <a:gd name="T91" fmla="*/ 155 h 180"/>
                      <a:gd name="T92" fmla="*/ 90 w 135"/>
                      <a:gd name="T93" fmla="*/ 166 h 180"/>
                      <a:gd name="T94" fmla="*/ 104 w 135"/>
                      <a:gd name="T95" fmla="*/ 180 h 180"/>
                      <a:gd name="T96" fmla="*/ 135 w 135"/>
                      <a:gd name="T97" fmla="*/ 10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 h="180">
                        <a:moveTo>
                          <a:pt x="135" y="102"/>
                        </a:moveTo>
                        <a:lnTo>
                          <a:pt x="125" y="88"/>
                        </a:lnTo>
                        <a:lnTo>
                          <a:pt x="116" y="77"/>
                        </a:lnTo>
                        <a:lnTo>
                          <a:pt x="107" y="64"/>
                        </a:lnTo>
                        <a:lnTo>
                          <a:pt x="104" y="61"/>
                        </a:lnTo>
                        <a:lnTo>
                          <a:pt x="104" y="58"/>
                        </a:lnTo>
                        <a:lnTo>
                          <a:pt x="104" y="55"/>
                        </a:lnTo>
                        <a:lnTo>
                          <a:pt x="102" y="47"/>
                        </a:lnTo>
                        <a:lnTo>
                          <a:pt x="97" y="25"/>
                        </a:lnTo>
                        <a:lnTo>
                          <a:pt x="93" y="14"/>
                        </a:lnTo>
                        <a:lnTo>
                          <a:pt x="88" y="3"/>
                        </a:lnTo>
                        <a:lnTo>
                          <a:pt x="81" y="0"/>
                        </a:lnTo>
                        <a:lnTo>
                          <a:pt x="74" y="0"/>
                        </a:lnTo>
                        <a:lnTo>
                          <a:pt x="69" y="5"/>
                        </a:lnTo>
                        <a:lnTo>
                          <a:pt x="65" y="11"/>
                        </a:lnTo>
                        <a:lnTo>
                          <a:pt x="62" y="28"/>
                        </a:lnTo>
                        <a:lnTo>
                          <a:pt x="62" y="44"/>
                        </a:lnTo>
                        <a:lnTo>
                          <a:pt x="62" y="52"/>
                        </a:lnTo>
                        <a:lnTo>
                          <a:pt x="58" y="52"/>
                        </a:lnTo>
                        <a:lnTo>
                          <a:pt x="51" y="52"/>
                        </a:lnTo>
                        <a:lnTo>
                          <a:pt x="35" y="50"/>
                        </a:lnTo>
                        <a:lnTo>
                          <a:pt x="16" y="50"/>
                        </a:lnTo>
                        <a:lnTo>
                          <a:pt x="11" y="52"/>
                        </a:lnTo>
                        <a:lnTo>
                          <a:pt x="7" y="58"/>
                        </a:lnTo>
                        <a:lnTo>
                          <a:pt x="7" y="72"/>
                        </a:lnTo>
                        <a:lnTo>
                          <a:pt x="9" y="77"/>
                        </a:lnTo>
                        <a:lnTo>
                          <a:pt x="16" y="80"/>
                        </a:lnTo>
                        <a:lnTo>
                          <a:pt x="18" y="83"/>
                        </a:lnTo>
                        <a:lnTo>
                          <a:pt x="16" y="83"/>
                        </a:lnTo>
                        <a:lnTo>
                          <a:pt x="9" y="86"/>
                        </a:lnTo>
                        <a:lnTo>
                          <a:pt x="2" y="91"/>
                        </a:lnTo>
                        <a:lnTo>
                          <a:pt x="0" y="100"/>
                        </a:lnTo>
                        <a:lnTo>
                          <a:pt x="4" y="108"/>
                        </a:lnTo>
                        <a:lnTo>
                          <a:pt x="11" y="111"/>
                        </a:lnTo>
                        <a:lnTo>
                          <a:pt x="18" y="116"/>
                        </a:lnTo>
                        <a:lnTo>
                          <a:pt x="23" y="116"/>
                        </a:lnTo>
                        <a:lnTo>
                          <a:pt x="21" y="116"/>
                        </a:lnTo>
                        <a:lnTo>
                          <a:pt x="16" y="119"/>
                        </a:lnTo>
                        <a:lnTo>
                          <a:pt x="9" y="122"/>
                        </a:lnTo>
                        <a:lnTo>
                          <a:pt x="7" y="127"/>
                        </a:lnTo>
                        <a:lnTo>
                          <a:pt x="9" y="133"/>
                        </a:lnTo>
                        <a:lnTo>
                          <a:pt x="18" y="138"/>
                        </a:lnTo>
                        <a:lnTo>
                          <a:pt x="30" y="144"/>
                        </a:lnTo>
                        <a:lnTo>
                          <a:pt x="42" y="144"/>
                        </a:lnTo>
                        <a:lnTo>
                          <a:pt x="56" y="147"/>
                        </a:lnTo>
                        <a:lnTo>
                          <a:pt x="74" y="155"/>
                        </a:lnTo>
                        <a:lnTo>
                          <a:pt x="90" y="166"/>
                        </a:lnTo>
                        <a:lnTo>
                          <a:pt x="104" y="180"/>
                        </a:lnTo>
                        <a:lnTo>
                          <a:pt x="135" y="102"/>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15" name="Freeform 27"/>
                  <p:cNvSpPr>
                    <a:spLocks/>
                  </p:cNvSpPr>
                  <p:nvPr/>
                </p:nvSpPr>
                <p:spPr bwMode="auto">
                  <a:xfrm>
                    <a:off x="3325" y="2822"/>
                    <a:ext cx="375" cy="296"/>
                  </a:xfrm>
                  <a:custGeom>
                    <a:avLst/>
                    <a:gdLst>
                      <a:gd name="T0" fmla="*/ 49 w 375"/>
                      <a:gd name="T1" fmla="*/ 91 h 296"/>
                      <a:gd name="T2" fmla="*/ 51 w 375"/>
                      <a:gd name="T3" fmla="*/ 94 h 296"/>
                      <a:gd name="T4" fmla="*/ 58 w 375"/>
                      <a:gd name="T5" fmla="*/ 97 h 296"/>
                      <a:gd name="T6" fmla="*/ 70 w 375"/>
                      <a:gd name="T7" fmla="*/ 102 h 296"/>
                      <a:gd name="T8" fmla="*/ 84 w 375"/>
                      <a:gd name="T9" fmla="*/ 111 h 296"/>
                      <a:gd name="T10" fmla="*/ 112 w 375"/>
                      <a:gd name="T11" fmla="*/ 122 h 296"/>
                      <a:gd name="T12" fmla="*/ 123 w 375"/>
                      <a:gd name="T13" fmla="*/ 125 h 296"/>
                      <a:gd name="T14" fmla="*/ 133 w 375"/>
                      <a:gd name="T15" fmla="*/ 127 h 296"/>
                      <a:gd name="T16" fmla="*/ 137 w 375"/>
                      <a:gd name="T17" fmla="*/ 122 h 296"/>
                      <a:gd name="T18" fmla="*/ 149 w 375"/>
                      <a:gd name="T19" fmla="*/ 108 h 296"/>
                      <a:gd name="T20" fmla="*/ 168 w 375"/>
                      <a:gd name="T21" fmla="*/ 89 h 296"/>
                      <a:gd name="T22" fmla="*/ 191 w 375"/>
                      <a:gd name="T23" fmla="*/ 66 h 296"/>
                      <a:gd name="T24" fmla="*/ 214 w 375"/>
                      <a:gd name="T25" fmla="*/ 44 h 296"/>
                      <a:gd name="T26" fmla="*/ 238 w 375"/>
                      <a:gd name="T27" fmla="*/ 25 h 296"/>
                      <a:gd name="T28" fmla="*/ 259 w 375"/>
                      <a:gd name="T29" fmla="*/ 11 h 296"/>
                      <a:gd name="T30" fmla="*/ 270 w 375"/>
                      <a:gd name="T31" fmla="*/ 3 h 296"/>
                      <a:gd name="T32" fmla="*/ 296 w 375"/>
                      <a:gd name="T33" fmla="*/ 0 h 296"/>
                      <a:gd name="T34" fmla="*/ 324 w 375"/>
                      <a:gd name="T35" fmla="*/ 3 h 296"/>
                      <a:gd name="T36" fmla="*/ 347 w 375"/>
                      <a:gd name="T37" fmla="*/ 11 h 296"/>
                      <a:gd name="T38" fmla="*/ 356 w 375"/>
                      <a:gd name="T39" fmla="*/ 17 h 296"/>
                      <a:gd name="T40" fmla="*/ 363 w 375"/>
                      <a:gd name="T41" fmla="*/ 28 h 296"/>
                      <a:gd name="T42" fmla="*/ 368 w 375"/>
                      <a:gd name="T43" fmla="*/ 42 h 296"/>
                      <a:gd name="T44" fmla="*/ 373 w 375"/>
                      <a:gd name="T45" fmla="*/ 58 h 296"/>
                      <a:gd name="T46" fmla="*/ 375 w 375"/>
                      <a:gd name="T47" fmla="*/ 78 h 296"/>
                      <a:gd name="T48" fmla="*/ 373 w 375"/>
                      <a:gd name="T49" fmla="*/ 100 h 296"/>
                      <a:gd name="T50" fmla="*/ 368 w 375"/>
                      <a:gd name="T51" fmla="*/ 122 h 296"/>
                      <a:gd name="T52" fmla="*/ 359 w 375"/>
                      <a:gd name="T53" fmla="*/ 147 h 296"/>
                      <a:gd name="T54" fmla="*/ 347 w 375"/>
                      <a:gd name="T55" fmla="*/ 169 h 296"/>
                      <a:gd name="T56" fmla="*/ 331 w 375"/>
                      <a:gd name="T57" fmla="*/ 191 h 296"/>
                      <a:gd name="T58" fmla="*/ 308 w 375"/>
                      <a:gd name="T59" fmla="*/ 213 h 296"/>
                      <a:gd name="T60" fmla="*/ 284 w 375"/>
                      <a:gd name="T61" fmla="*/ 236 h 296"/>
                      <a:gd name="T62" fmla="*/ 259 w 375"/>
                      <a:gd name="T63" fmla="*/ 255 h 296"/>
                      <a:gd name="T64" fmla="*/ 231 w 375"/>
                      <a:gd name="T65" fmla="*/ 272 h 296"/>
                      <a:gd name="T66" fmla="*/ 200 w 375"/>
                      <a:gd name="T67" fmla="*/ 283 h 296"/>
                      <a:gd name="T68" fmla="*/ 170 w 375"/>
                      <a:gd name="T69" fmla="*/ 291 h 296"/>
                      <a:gd name="T70" fmla="*/ 140 w 375"/>
                      <a:gd name="T71" fmla="*/ 296 h 296"/>
                      <a:gd name="T72" fmla="*/ 109 w 375"/>
                      <a:gd name="T73" fmla="*/ 294 h 296"/>
                      <a:gd name="T74" fmla="*/ 84 w 375"/>
                      <a:gd name="T75" fmla="*/ 285 h 296"/>
                      <a:gd name="T76" fmla="*/ 63 w 375"/>
                      <a:gd name="T77" fmla="*/ 274 h 296"/>
                      <a:gd name="T78" fmla="*/ 44 w 375"/>
                      <a:gd name="T79" fmla="*/ 258 h 296"/>
                      <a:gd name="T80" fmla="*/ 28 w 375"/>
                      <a:gd name="T81" fmla="*/ 238 h 296"/>
                      <a:gd name="T82" fmla="*/ 14 w 375"/>
                      <a:gd name="T83" fmla="*/ 222 h 296"/>
                      <a:gd name="T84" fmla="*/ 7 w 375"/>
                      <a:gd name="T85" fmla="*/ 205 h 296"/>
                      <a:gd name="T86" fmla="*/ 2 w 375"/>
                      <a:gd name="T87" fmla="*/ 197 h 296"/>
                      <a:gd name="T88" fmla="*/ 0 w 375"/>
                      <a:gd name="T89" fmla="*/ 191 h 296"/>
                      <a:gd name="T90" fmla="*/ 2 w 375"/>
                      <a:gd name="T91" fmla="*/ 188 h 296"/>
                      <a:gd name="T92" fmla="*/ 7 w 375"/>
                      <a:gd name="T93" fmla="*/ 183 h 296"/>
                      <a:gd name="T94" fmla="*/ 14 w 375"/>
                      <a:gd name="T95" fmla="*/ 175 h 296"/>
                      <a:gd name="T96" fmla="*/ 21 w 375"/>
                      <a:gd name="T97" fmla="*/ 163 h 296"/>
                      <a:gd name="T98" fmla="*/ 37 w 375"/>
                      <a:gd name="T99" fmla="*/ 133 h 296"/>
                      <a:gd name="T100" fmla="*/ 44 w 375"/>
                      <a:gd name="T101" fmla="*/ 114 h 296"/>
                      <a:gd name="T102" fmla="*/ 49 w 375"/>
                      <a:gd name="T103" fmla="*/ 91 h 296"/>
                      <a:gd name="T104" fmla="*/ 49 w 375"/>
                      <a:gd name="T105" fmla="*/ 9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5" h="296">
                        <a:moveTo>
                          <a:pt x="49" y="91"/>
                        </a:moveTo>
                        <a:lnTo>
                          <a:pt x="51" y="94"/>
                        </a:lnTo>
                        <a:lnTo>
                          <a:pt x="58" y="97"/>
                        </a:lnTo>
                        <a:lnTo>
                          <a:pt x="70" y="102"/>
                        </a:lnTo>
                        <a:lnTo>
                          <a:pt x="84" y="111"/>
                        </a:lnTo>
                        <a:lnTo>
                          <a:pt x="112" y="122"/>
                        </a:lnTo>
                        <a:lnTo>
                          <a:pt x="123" y="125"/>
                        </a:lnTo>
                        <a:lnTo>
                          <a:pt x="133" y="127"/>
                        </a:lnTo>
                        <a:lnTo>
                          <a:pt x="137" y="122"/>
                        </a:lnTo>
                        <a:lnTo>
                          <a:pt x="149" y="108"/>
                        </a:lnTo>
                        <a:lnTo>
                          <a:pt x="168" y="89"/>
                        </a:lnTo>
                        <a:lnTo>
                          <a:pt x="191" y="66"/>
                        </a:lnTo>
                        <a:lnTo>
                          <a:pt x="214" y="44"/>
                        </a:lnTo>
                        <a:lnTo>
                          <a:pt x="238" y="25"/>
                        </a:lnTo>
                        <a:lnTo>
                          <a:pt x="259" y="11"/>
                        </a:lnTo>
                        <a:lnTo>
                          <a:pt x="270" y="3"/>
                        </a:lnTo>
                        <a:lnTo>
                          <a:pt x="296" y="0"/>
                        </a:lnTo>
                        <a:lnTo>
                          <a:pt x="324" y="3"/>
                        </a:lnTo>
                        <a:lnTo>
                          <a:pt x="347" y="11"/>
                        </a:lnTo>
                        <a:lnTo>
                          <a:pt x="356" y="17"/>
                        </a:lnTo>
                        <a:lnTo>
                          <a:pt x="363" y="28"/>
                        </a:lnTo>
                        <a:lnTo>
                          <a:pt x="368" y="42"/>
                        </a:lnTo>
                        <a:lnTo>
                          <a:pt x="373" y="58"/>
                        </a:lnTo>
                        <a:lnTo>
                          <a:pt x="375" y="78"/>
                        </a:lnTo>
                        <a:lnTo>
                          <a:pt x="373" y="100"/>
                        </a:lnTo>
                        <a:lnTo>
                          <a:pt x="368" y="122"/>
                        </a:lnTo>
                        <a:lnTo>
                          <a:pt x="359" y="147"/>
                        </a:lnTo>
                        <a:lnTo>
                          <a:pt x="347" y="169"/>
                        </a:lnTo>
                        <a:lnTo>
                          <a:pt x="331" y="191"/>
                        </a:lnTo>
                        <a:lnTo>
                          <a:pt x="308" y="213"/>
                        </a:lnTo>
                        <a:lnTo>
                          <a:pt x="284" y="236"/>
                        </a:lnTo>
                        <a:lnTo>
                          <a:pt x="259" y="255"/>
                        </a:lnTo>
                        <a:lnTo>
                          <a:pt x="231" y="272"/>
                        </a:lnTo>
                        <a:lnTo>
                          <a:pt x="200" y="283"/>
                        </a:lnTo>
                        <a:lnTo>
                          <a:pt x="170" y="291"/>
                        </a:lnTo>
                        <a:lnTo>
                          <a:pt x="140" y="296"/>
                        </a:lnTo>
                        <a:lnTo>
                          <a:pt x="109" y="294"/>
                        </a:lnTo>
                        <a:lnTo>
                          <a:pt x="84" y="285"/>
                        </a:lnTo>
                        <a:lnTo>
                          <a:pt x="63" y="274"/>
                        </a:lnTo>
                        <a:lnTo>
                          <a:pt x="44" y="258"/>
                        </a:lnTo>
                        <a:lnTo>
                          <a:pt x="28" y="238"/>
                        </a:lnTo>
                        <a:lnTo>
                          <a:pt x="14" y="222"/>
                        </a:lnTo>
                        <a:lnTo>
                          <a:pt x="7" y="205"/>
                        </a:lnTo>
                        <a:lnTo>
                          <a:pt x="2" y="197"/>
                        </a:lnTo>
                        <a:lnTo>
                          <a:pt x="0" y="191"/>
                        </a:lnTo>
                        <a:lnTo>
                          <a:pt x="2" y="188"/>
                        </a:lnTo>
                        <a:lnTo>
                          <a:pt x="7" y="183"/>
                        </a:lnTo>
                        <a:lnTo>
                          <a:pt x="14" y="175"/>
                        </a:lnTo>
                        <a:lnTo>
                          <a:pt x="21" y="163"/>
                        </a:lnTo>
                        <a:lnTo>
                          <a:pt x="37" y="133"/>
                        </a:lnTo>
                        <a:lnTo>
                          <a:pt x="44" y="114"/>
                        </a:lnTo>
                        <a:lnTo>
                          <a:pt x="49" y="91"/>
                        </a:lnTo>
                        <a:lnTo>
                          <a:pt x="49" y="91"/>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16" name="Freeform 28"/>
                  <p:cNvSpPr>
                    <a:spLocks/>
                  </p:cNvSpPr>
                  <p:nvPr/>
                </p:nvSpPr>
                <p:spPr bwMode="auto">
                  <a:xfrm>
                    <a:off x="3341" y="2930"/>
                    <a:ext cx="61" cy="116"/>
                  </a:xfrm>
                  <a:custGeom>
                    <a:avLst/>
                    <a:gdLst>
                      <a:gd name="T0" fmla="*/ 61 w 61"/>
                      <a:gd name="T1" fmla="*/ 0 h 116"/>
                      <a:gd name="T2" fmla="*/ 61 w 61"/>
                      <a:gd name="T3" fmla="*/ 3 h 116"/>
                      <a:gd name="T4" fmla="*/ 58 w 61"/>
                      <a:gd name="T5" fmla="*/ 14 h 116"/>
                      <a:gd name="T6" fmla="*/ 56 w 61"/>
                      <a:gd name="T7" fmla="*/ 28 h 116"/>
                      <a:gd name="T8" fmla="*/ 49 w 61"/>
                      <a:gd name="T9" fmla="*/ 44 h 116"/>
                      <a:gd name="T10" fmla="*/ 42 w 61"/>
                      <a:gd name="T11" fmla="*/ 64 h 116"/>
                      <a:gd name="T12" fmla="*/ 30 w 61"/>
                      <a:gd name="T13" fmla="*/ 80 h 116"/>
                      <a:gd name="T14" fmla="*/ 16 w 61"/>
                      <a:gd name="T15" fmla="*/ 100 h 116"/>
                      <a:gd name="T16" fmla="*/ 0 w 61"/>
                      <a:gd name="T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6">
                        <a:moveTo>
                          <a:pt x="61" y="0"/>
                        </a:moveTo>
                        <a:lnTo>
                          <a:pt x="61" y="3"/>
                        </a:lnTo>
                        <a:lnTo>
                          <a:pt x="58" y="14"/>
                        </a:lnTo>
                        <a:lnTo>
                          <a:pt x="56" y="28"/>
                        </a:lnTo>
                        <a:lnTo>
                          <a:pt x="49" y="44"/>
                        </a:lnTo>
                        <a:lnTo>
                          <a:pt x="42" y="64"/>
                        </a:lnTo>
                        <a:lnTo>
                          <a:pt x="30" y="80"/>
                        </a:lnTo>
                        <a:lnTo>
                          <a:pt x="16" y="100"/>
                        </a:lnTo>
                        <a:lnTo>
                          <a:pt x="0" y="11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05917" name="Freeform 29"/>
                <p:cNvSpPr>
                  <a:spLocks/>
                </p:cNvSpPr>
                <p:nvPr/>
              </p:nvSpPr>
              <p:spPr bwMode="auto">
                <a:xfrm>
                  <a:off x="3888" y="1392"/>
                  <a:ext cx="96" cy="48"/>
                </a:xfrm>
                <a:custGeom>
                  <a:avLst/>
                  <a:gdLst>
                    <a:gd name="T0" fmla="*/ 0 w 80"/>
                    <a:gd name="T1" fmla="*/ 6 h 50"/>
                    <a:gd name="T2" fmla="*/ 0 w 80"/>
                    <a:gd name="T3" fmla="*/ 6 h 50"/>
                    <a:gd name="T4" fmla="*/ 3 w 80"/>
                    <a:gd name="T5" fmla="*/ 11 h 50"/>
                    <a:gd name="T6" fmla="*/ 10 w 80"/>
                    <a:gd name="T7" fmla="*/ 25 h 50"/>
                    <a:gd name="T8" fmla="*/ 21 w 80"/>
                    <a:gd name="T9" fmla="*/ 39 h 50"/>
                    <a:gd name="T10" fmla="*/ 38 w 80"/>
                    <a:gd name="T11" fmla="*/ 47 h 50"/>
                    <a:gd name="T12" fmla="*/ 45 w 80"/>
                    <a:gd name="T13" fmla="*/ 50 h 50"/>
                    <a:gd name="T14" fmla="*/ 54 w 80"/>
                    <a:gd name="T15" fmla="*/ 47 h 50"/>
                    <a:gd name="T16" fmla="*/ 68 w 80"/>
                    <a:gd name="T17" fmla="*/ 36 h 50"/>
                    <a:gd name="T18" fmla="*/ 75 w 80"/>
                    <a:gd name="T19" fmla="*/ 25 h 50"/>
                    <a:gd name="T20" fmla="*/ 77 w 80"/>
                    <a:gd name="T21" fmla="*/ 19 h 50"/>
                    <a:gd name="T22" fmla="*/ 80 w 80"/>
                    <a:gd name="T23" fmla="*/ 19 h 50"/>
                    <a:gd name="T24" fmla="*/ 75 w 80"/>
                    <a:gd name="T25" fmla="*/ 14 h 50"/>
                    <a:gd name="T26" fmla="*/ 70 w 80"/>
                    <a:gd name="T27" fmla="*/ 11 h 50"/>
                    <a:gd name="T28" fmla="*/ 63 w 80"/>
                    <a:gd name="T29" fmla="*/ 6 h 50"/>
                    <a:gd name="T30" fmla="*/ 52 w 80"/>
                    <a:gd name="T31" fmla="*/ 3 h 50"/>
                    <a:gd name="T32" fmla="*/ 40 w 80"/>
                    <a:gd name="T33" fmla="*/ 0 h 50"/>
                    <a:gd name="T34" fmla="*/ 21 w 80"/>
                    <a:gd name="T35" fmla="*/ 0 h 50"/>
                    <a:gd name="T36" fmla="*/ 0 w 80"/>
                    <a:gd name="T37" fmla="*/ 6 h 50"/>
                    <a:gd name="T38" fmla="*/ 0 w 80"/>
                    <a:gd name="T39" fmla="*/ 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50">
                      <a:moveTo>
                        <a:pt x="0" y="6"/>
                      </a:moveTo>
                      <a:lnTo>
                        <a:pt x="0" y="6"/>
                      </a:lnTo>
                      <a:lnTo>
                        <a:pt x="3" y="11"/>
                      </a:lnTo>
                      <a:lnTo>
                        <a:pt x="10" y="25"/>
                      </a:lnTo>
                      <a:lnTo>
                        <a:pt x="21" y="39"/>
                      </a:lnTo>
                      <a:lnTo>
                        <a:pt x="38" y="47"/>
                      </a:lnTo>
                      <a:lnTo>
                        <a:pt x="45" y="50"/>
                      </a:lnTo>
                      <a:lnTo>
                        <a:pt x="54" y="47"/>
                      </a:lnTo>
                      <a:lnTo>
                        <a:pt x="68" y="36"/>
                      </a:lnTo>
                      <a:lnTo>
                        <a:pt x="75" y="25"/>
                      </a:lnTo>
                      <a:lnTo>
                        <a:pt x="77" y="19"/>
                      </a:lnTo>
                      <a:lnTo>
                        <a:pt x="80" y="19"/>
                      </a:lnTo>
                      <a:lnTo>
                        <a:pt x="75" y="14"/>
                      </a:lnTo>
                      <a:lnTo>
                        <a:pt x="70" y="11"/>
                      </a:lnTo>
                      <a:lnTo>
                        <a:pt x="63" y="6"/>
                      </a:lnTo>
                      <a:lnTo>
                        <a:pt x="52" y="3"/>
                      </a:lnTo>
                      <a:lnTo>
                        <a:pt x="40" y="0"/>
                      </a:lnTo>
                      <a:lnTo>
                        <a:pt x="21" y="0"/>
                      </a:lnTo>
                      <a:lnTo>
                        <a:pt x="0" y="6"/>
                      </a:lnTo>
                      <a:lnTo>
                        <a:pt x="0" y="6"/>
                      </a:lnTo>
                      <a:close/>
                    </a:path>
                  </a:pathLst>
                </a:custGeom>
                <a:solidFill>
                  <a:srgbClr val="FFCCCC"/>
                </a:solidFill>
                <a:ln w="19050">
                  <a:solidFill>
                    <a:srgbClr val="000000"/>
                  </a:solidFill>
                  <a:prstDash val="solid"/>
                  <a:round/>
                  <a:headEnd/>
                  <a:tailEnd/>
                </a:ln>
              </p:spPr>
              <p:txBody>
                <a:bodyPr/>
                <a:lstStyle/>
                <a:p>
                  <a:endParaRPr lang="ja-JP" altLang="en-US"/>
                </a:p>
              </p:txBody>
            </p:sp>
            <p:sp>
              <p:nvSpPr>
                <p:cNvPr id="805918" name="Freeform 30"/>
                <p:cNvSpPr>
                  <a:spLocks/>
                </p:cNvSpPr>
                <p:nvPr/>
              </p:nvSpPr>
              <p:spPr bwMode="auto">
                <a:xfrm>
                  <a:off x="3888" y="1296"/>
                  <a:ext cx="40" cy="55"/>
                </a:xfrm>
                <a:custGeom>
                  <a:avLst/>
                  <a:gdLst>
                    <a:gd name="T0" fmla="*/ 40 w 40"/>
                    <a:gd name="T1" fmla="*/ 0 h 55"/>
                    <a:gd name="T2" fmla="*/ 37 w 40"/>
                    <a:gd name="T3" fmla="*/ 0 h 55"/>
                    <a:gd name="T4" fmla="*/ 35 w 40"/>
                    <a:gd name="T5" fmla="*/ 3 h 55"/>
                    <a:gd name="T6" fmla="*/ 21 w 40"/>
                    <a:gd name="T7" fmla="*/ 11 h 55"/>
                    <a:gd name="T8" fmla="*/ 7 w 40"/>
                    <a:gd name="T9" fmla="*/ 25 h 55"/>
                    <a:gd name="T10" fmla="*/ 2 w 40"/>
                    <a:gd name="T11" fmla="*/ 30 h 55"/>
                    <a:gd name="T12" fmla="*/ 0 w 40"/>
                    <a:gd name="T13" fmla="*/ 36 h 55"/>
                    <a:gd name="T14" fmla="*/ 2 w 40"/>
                    <a:gd name="T15" fmla="*/ 44 h 55"/>
                    <a:gd name="T16" fmla="*/ 7 w 40"/>
                    <a:gd name="T17" fmla="*/ 53 h 55"/>
                    <a:gd name="T18" fmla="*/ 14 w 40"/>
                    <a:gd name="T19" fmla="*/ 55 h 55"/>
                    <a:gd name="T20" fmla="*/ 16 w 40"/>
                    <a:gd name="T21"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55">
                      <a:moveTo>
                        <a:pt x="40" y="0"/>
                      </a:moveTo>
                      <a:lnTo>
                        <a:pt x="37" y="0"/>
                      </a:lnTo>
                      <a:lnTo>
                        <a:pt x="35" y="3"/>
                      </a:lnTo>
                      <a:lnTo>
                        <a:pt x="21" y="11"/>
                      </a:lnTo>
                      <a:lnTo>
                        <a:pt x="7" y="25"/>
                      </a:lnTo>
                      <a:lnTo>
                        <a:pt x="2" y="30"/>
                      </a:lnTo>
                      <a:lnTo>
                        <a:pt x="0" y="36"/>
                      </a:lnTo>
                      <a:lnTo>
                        <a:pt x="2" y="44"/>
                      </a:lnTo>
                      <a:lnTo>
                        <a:pt x="7" y="53"/>
                      </a:lnTo>
                      <a:lnTo>
                        <a:pt x="14" y="55"/>
                      </a:lnTo>
                      <a:lnTo>
                        <a:pt x="16" y="5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05919" name="AutoShape 31"/>
              <p:cNvSpPr>
                <a:spLocks noChangeArrowheads="1"/>
              </p:cNvSpPr>
              <p:nvPr/>
            </p:nvSpPr>
            <p:spPr bwMode="auto">
              <a:xfrm>
                <a:off x="144" y="0"/>
                <a:ext cx="3744" cy="1440"/>
              </a:xfrm>
              <a:prstGeom prst="wedgeRoundRectCallout">
                <a:avLst>
                  <a:gd name="adj1" fmla="val 76630"/>
                  <a:gd name="adj2" fmla="val -8681"/>
                  <a:gd name="adj3" fmla="val 16667"/>
                </a:avLst>
              </a:prstGeom>
              <a:solidFill>
                <a:srgbClr val="E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r>
                  <a:rPr lang="ja-JP" altLang="en-US"/>
                  <a:t>　　　　  </a:t>
                </a:r>
                <a:r>
                  <a:rPr lang="ja-JP" altLang="en-US" sz="2800"/>
                  <a:t>印刷をする前に、パソコン</a:t>
                </a:r>
              </a:p>
              <a:p>
                <a:pPr algn="r"/>
                <a:r>
                  <a:rPr lang="ja-JP" altLang="en-US" sz="2800"/>
                  <a:t>画面の、このマーク</a:t>
                </a:r>
                <a:r>
                  <a:rPr lang="ja-JP" altLang="en-US"/>
                  <a:t>（印刷プ</a:t>
                </a:r>
              </a:p>
              <a:p>
                <a:pPr algn="r"/>
                <a:r>
                  <a:rPr lang="ja-JP" altLang="en-US"/>
                  <a:t>レビュ－）</a:t>
                </a:r>
                <a:r>
                  <a:rPr lang="ja-JP" altLang="en-US" sz="2800"/>
                  <a:t>をクリックすると、</a:t>
                </a:r>
              </a:p>
              <a:p>
                <a:pPr algn="r"/>
                <a:r>
                  <a:rPr lang="ja-JP" altLang="en-US" sz="2800"/>
                  <a:t>印刷しなくても、どんな状態</a:t>
                </a:r>
              </a:p>
              <a:p>
                <a:pPr algn="r"/>
                <a:r>
                  <a:rPr lang="ja-JP" altLang="en-US" sz="2800"/>
                  <a:t>で印刷されるかが分るのヨ</a:t>
                </a:r>
              </a:p>
            </p:txBody>
          </p:sp>
          <p:grpSp>
            <p:nvGrpSpPr>
              <p:cNvPr id="805920" name="Group 32"/>
              <p:cNvGrpSpPr>
                <a:grpSpLocks/>
              </p:cNvGrpSpPr>
              <p:nvPr/>
            </p:nvGrpSpPr>
            <p:grpSpPr bwMode="auto">
              <a:xfrm>
                <a:off x="240" y="192"/>
                <a:ext cx="576" cy="576"/>
                <a:chOff x="1056" y="192"/>
                <a:chExt cx="720" cy="672"/>
              </a:xfrm>
            </p:grpSpPr>
            <p:sp>
              <p:nvSpPr>
                <p:cNvPr id="805921" name="AutoShape 33"/>
                <p:cNvSpPr>
                  <a:spLocks noChangeArrowheads="1"/>
                </p:cNvSpPr>
                <p:nvPr/>
              </p:nvSpPr>
              <p:spPr bwMode="auto">
                <a:xfrm flipV="1">
                  <a:off x="1056" y="192"/>
                  <a:ext cx="528" cy="576"/>
                </a:xfrm>
                <a:prstGeom prst="foldedCorner">
                  <a:avLst>
                    <a:gd name="adj" fmla="val 30213"/>
                  </a:avLst>
                </a:prstGeom>
                <a:solidFill>
                  <a:schemeClr val="bg1"/>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05922" name="Oval 34"/>
                <p:cNvSpPr>
                  <a:spLocks noChangeArrowheads="1"/>
                </p:cNvSpPr>
                <p:nvPr/>
              </p:nvSpPr>
              <p:spPr bwMode="auto">
                <a:xfrm>
                  <a:off x="1152" y="336"/>
                  <a:ext cx="384" cy="336"/>
                </a:xfrm>
                <a:prstGeom prst="ellipse">
                  <a:avLst/>
                </a:prstGeom>
                <a:solidFill>
                  <a:srgbClr val="EFFFFF"/>
                </a:solidFill>
                <a:ln w="28575">
                  <a:solidFill>
                    <a:srgbClr val="006666"/>
                  </a:solidFill>
                  <a:miter lim="800000"/>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endParaRPr lang="ja-JP" altLang="en-US"/>
                </a:p>
              </p:txBody>
            </p:sp>
            <p:sp>
              <p:nvSpPr>
                <p:cNvPr id="805923" name="Line 35"/>
                <p:cNvSpPr>
                  <a:spLocks noChangeShapeType="1"/>
                </p:cNvSpPr>
                <p:nvPr/>
              </p:nvSpPr>
              <p:spPr bwMode="auto">
                <a:xfrm>
                  <a:off x="1488" y="624"/>
                  <a:ext cx="288" cy="240"/>
                </a:xfrm>
                <a:prstGeom prst="line">
                  <a:avLst/>
                </a:prstGeom>
                <a:noFill/>
                <a:ln w="76200">
                  <a:solidFill>
                    <a:schemeClr val="tx1"/>
                  </a:solidFill>
                  <a:miter lim="800000"/>
                  <a:headEnd/>
                  <a:tailEnd/>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lstStyle/>
                <a:p>
                  <a:endParaRPr lang="ja-JP" altLang="en-US"/>
                </a:p>
              </p:txBody>
            </p:sp>
          </p:grpSp>
        </p:grpSp>
        <p:sp>
          <p:nvSpPr>
            <p:cNvPr id="805924" name="Rectangle 36"/>
            <p:cNvSpPr>
              <a:spLocks noChangeArrowheads="1"/>
            </p:cNvSpPr>
            <p:nvPr/>
          </p:nvSpPr>
          <p:spPr bwMode="auto">
            <a:xfrm>
              <a:off x="4032" y="1008"/>
              <a:ext cx="864"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ea typeface="HG創英角ﾎﾟｯﾌﾟ体" pitchFamily="49" charset="-128"/>
                </a:rPr>
                <a:t>Ｃさん</a:t>
              </a:r>
            </a:p>
          </p:txBody>
        </p:sp>
      </p:grpSp>
      <p:sp>
        <p:nvSpPr>
          <p:cNvPr id="805925" name="Rectangle 37"/>
          <p:cNvSpPr>
            <a:spLocks noChangeArrowheads="1"/>
          </p:cNvSpPr>
          <p:nvPr/>
        </p:nvSpPr>
        <p:spPr bwMode="auto">
          <a:xfrm>
            <a:off x="1600200" y="2362200"/>
            <a:ext cx="6324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400">
                <a:solidFill>
                  <a:srgbClr val="CC0000"/>
                </a:solidFill>
                <a:effectLst>
                  <a:outerShdw blurRad="38100" dist="38100" dir="2700000" algn="tl">
                    <a:srgbClr val="000000"/>
                  </a:outerShdw>
                </a:effectLst>
                <a:ea typeface="HG創英角ﾎﾟｯﾌﾟ体" pitchFamily="49" charset="-128"/>
              </a:rPr>
              <a:t>知らなかった～</a:t>
            </a:r>
          </a:p>
        </p:txBody>
      </p:sp>
      <p:grpSp>
        <p:nvGrpSpPr>
          <p:cNvPr id="805926" name="Group 38"/>
          <p:cNvGrpSpPr>
            <a:grpSpLocks/>
          </p:cNvGrpSpPr>
          <p:nvPr/>
        </p:nvGrpSpPr>
        <p:grpSpPr bwMode="auto">
          <a:xfrm>
            <a:off x="0" y="3200400"/>
            <a:ext cx="8915400" cy="2438400"/>
            <a:chOff x="0" y="2112"/>
            <a:chExt cx="5616" cy="1536"/>
          </a:xfrm>
        </p:grpSpPr>
        <p:grpSp>
          <p:nvGrpSpPr>
            <p:cNvPr id="805927" name="Group 39"/>
            <p:cNvGrpSpPr>
              <a:grpSpLocks/>
            </p:cNvGrpSpPr>
            <p:nvPr/>
          </p:nvGrpSpPr>
          <p:grpSpPr bwMode="auto">
            <a:xfrm>
              <a:off x="96" y="2304"/>
              <a:ext cx="605" cy="1050"/>
              <a:chOff x="1536" y="1296"/>
              <a:chExt cx="605" cy="1050"/>
            </a:xfrm>
          </p:grpSpPr>
          <p:grpSp>
            <p:nvGrpSpPr>
              <p:cNvPr id="805928" name="Group 40"/>
              <p:cNvGrpSpPr>
                <a:grpSpLocks/>
              </p:cNvGrpSpPr>
              <p:nvPr/>
            </p:nvGrpSpPr>
            <p:grpSpPr bwMode="auto">
              <a:xfrm>
                <a:off x="1536" y="1296"/>
                <a:ext cx="571" cy="1050"/>
                <a:chOff x="1772" y="2171"/>
                <a:chExt cx="571" cy="1050"/>
              </a:xfrm>
            </p:grpSpPr>
            <p:sp>
              <p:nvSpPr>
                <p:cNvPr id="805929" name="Freeform 41"/>
                <p:cNvSpPr>
                  <a:spLocks/>
                </p:cNvSpPr>
                <p:nvPr/>
              </p:nvSpPr>
              <p:spPr bwMode="auto">
                <a:xfrm>
                  <a:off x="1777" y="2171"/>
                  <a:ext cx="448" cy="584"/>
                </a:xfrm>
                <a:custGeom>
                  <a:avLst/>
                  <a:gdLst>
                    <a:gd name="T0" fmla="*/ 9 w 448"/>
                    <a:gd name="T1" fmla="*/ 576 h 584"/>
                    <a:gd name="T2" fmla="*/ 5 w 448"/>
                    <a:gd name="T3" fmla="*/ 535 h 584"/>
                    <a:gd name="T4" fmla="*/ 2 w 448"/>
                    <a:gd name="T5" fmla="*/ 468 h 584"/>
                    <a:gd name="T6" fmla="*/ 2 w 448"/>
                    <a:gd name="T7" fmla="*/ 343 h 584"/>
                    <a:gd name="T8" fmla="*/ 21 w 448"/>
                    <a:gd name="T9" fmla="*/ 208 h 584"/>
                    <a:gd name="T10" fmla="*/ 47 w 448"/>
                    <a:gd name="T11" fmla="*/ 127 h 584"/>
                    <a:gd name="T12" fmla="*/ 86 w 448"/>
                    <a:gd name="T13" fmla="*/ 66 h 584"/>
                    <a:gd name="T14" fmla="*/ 140 w 448"/>
                    <a:gd name="T15" fmla="*/ 27 h 584"/>
                    <a:gd name="T16" fmla="*/ 191 w 448"/>
                    <a:gd name="T17" fmla="*/ 5 h 584"/>
                    <a:gd name="T18" fmla="*/ 254 w 448"/>
                    <a:gd name="T19" fmla="*/ 0 h 584"/>
                    <a:gd name="T20" fmla="*/ 312 w 448"/>
                    <a:gd name="T21" fmla="*/ 19 h 584"/>
                    <a:gd name="T22" fmla="*/ 340 w 448"/>
                    <a:gd name="T23" fmla="*/ 44 h 584"/>
                    <a:gd name="T24" fmla="*/ 347 w 448"/>
                    <a:gd name="T25" fmla="*/ 47 h 584"/>
                    <a:gd name="T26" fmla="*/ 368 w 448"/>
                    <a:gd name="T27" fmla="*/ 38 h 584"/>
                    <a:gd name="T28" fmla="*/ 399 w 448"/>
                    <a:gd name="T29" fmla="*/ 36 h 584"/>
                    <a:gd name="T30" fmla="*/ 427 w 448"/>
                    <a:gd name="T31" fmla="*/ 44 h 584"/>
                    <a:gd name="T32" fmla="*/ 445 w 448"/>
                    <a:gd name="T33" fmla="*/ 80 h 584"/>
                    <a:gd name="T34" fmla="*/ 441 w 448"/>
                    <a:gd name="T35" fmla="*/ 127 h 584"/>
                    <a:gd name="T36" fmla="*/ 420 w 448"/>
                    <a:gd name="T37" fmla="*/ 166 h 584"/>
                    <a:gd name="T38" fmla="*/ 401 w 448"/>
                    <a:gd name="T39" fmla="*/ 188 h 584"/>
                    <a:gd name="T40" fmla="*/ 399 w 448"/>
                    <a:gd name="T41" fmla="*/ 194 h 584"/>
                    <a:gd name="T42" fmla="*/ 392 w 448"/>
                    <a:gd name="T43" fmla="*/ 210 h 584"/>
                    <a:gd name="T44" fmla="*/ 371 w 448"/>
                    <a:gd name="T45" fmla="*/ 255 h 584"/>
                    <a:gd name="T46" fmla="*/ 331 w 448"/>
                    <a:gd name="T47" fmla="*/ 332 h 584"/>
                    <a:gd name="T48" fmla="*/ 287 w 448"/>
                    <a:gd name="T49" fmla="*/ 399 h 584"/>
                    <a:gd name="T50" fmla="*/ 266 w 448"/>
                    <a:gd name="T51" fmla="*/ 418 h 584"/>
                    <a:gd name="T52" fmla="*/ 240 w 448"/>
                    <a:gd name="T53" fmla="*/ 435 h 584"/>
                    <a:gd name="T54" fmla="*/ 161 w 448"/>
                    <a:gd name="T55" fmla="*/ 485 h 584"/>
                    <a:gd name="T56" fmla="*/ 77 w 448"/>
                    <a:gd name="T57" fmla="*/ 540 h 584"/>
                    <a:gd name="T58" fmla="*/ 30 w 448"/>
                    <a:gd name="T59" fmla="*/ 571 h 584"/>
                    <a:gd name="T60" fmla="*/ 14 w 448"/>
                    <a:gd name="T61" fmla="*/ 582 h 584"/>
                    <a:gd name="T62" fmla="*/ 12 w 448"/>
                    <a:gd name="T63" fmla="*/ 58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584">
                      <a:moveTo>
                        <a:pt x="12" y="584"/>
                      </a:moveTo>
                      <a:lnTo>
                        <a:pt x="9" y="576"/>
                      </a:lnTo>
                      <a:lnTo>
                        <a:pt x="7" y="559"/>
                      </a:lnTo>
                      <a:lnTo>
                        <a:pt x="5" y="535"/>
                      </a:lnTo>
                      <a:lnTo>
                        <a:pt x="2" y="504"/>
                      </a:lnTo>
                      <a:lnTo>
                        <a:pt x="2" y="468"/>
                      </a:lnTo>
                      <a:lnTo>
                        <a:pt x="0" y="429"/>
                      </a:lnTo>
                      <a:lnTo>
                        <a:pt x="2" y="343"/>
                      </a:lnTo>
                      <a:lnTo>
                        <a:pt x="14" y="252"/>
                      </a:lnTo>
                      <a:lnTo>
                        <a:pt x="21" y="208"/>
                      </a:lnTo>
                      <a:lnTo>
                        <a:pt x="33" y="166"/>
                      </a:lnTo>
                      <a:lnTo>
                        <a:pt x="47" y="127"/>
                      </a:lnTo>
                      <a:lnTo>
                        <a:pt x="65" y="94"/>
                      </a:lnTo>
                      <a:lnTo>
                        <a:pt x="86" y="66"/>
                      </a:lnTo>
                      <a:lnTo>
                        <a:pt x="112" y="44"/>
                      </a:lnTo>
                      <a:lnTo>
                        <a:pt x="140" y="27"/>
                      </a:lnTo>
                      <a:lnTo>
                        <a:pt x="168" y="14"/>
                      </a:lnTo>
                      <a:lnTo>
                        <a:pt x="191" y="5"/>
                      </a:lnTo>
                      <a:lnTo>
                        <a:pt x="214" y="2"/>
                      </a:lnTo>
                      <a:lnTo>
                        <a:pt x="254" y="0"/>
                      </a:lnTo>
                      <a:lnTo>
                        <a:pt x="287" y="8"/>
                      </a:lnTo>
                      <a:lnTo>
                        <a:pt x="312" y="19"/>
                      </a:lnTo>
                      <a:lnTo>
                        <a:pt x="331" y="33"/>
                      </a:lnTo>
                      <a:lnTo>
                        <a:pt x="340" y="44"/>
                      </a:lnTo>
                      <a:lnTo>
                        <a:pt x="345" y="50"/>
                      </a:lnTo>
                      <a:lnTo>
                        <a:pt x="347" y="47"/>
                      </a:lnTo>
                      <a:lnTo>
                        <a:pt x="357" y="44"/>
                      </a:lnTo>
                      <a:lnTo>
                        <a:pt x="368" y="38"/>
                      </a:lnTo>
                      <a:lnTo>
                        <a:pt x="382" y="36"/>
                      </a:lnTo>
                      <a:lnTo>
                        <a:pt x="399" y="36"/>
                      </a:lnTo>
                      <a:lnTo>
                        <a:pt x="413" y="38"/>
                      </a:lnTo>
                      <a:lnTo>
                        <a:pt x="427" y="44"/>
                      </a:lnTo>
                      <a:lnTo>
                        <a:pt x="436" y="55"/>
                      </a:lnTo>
                      <a:lnTo>
                        <a:pt x="445" y="80"/>
                      </a:lnTo>
                      <a:lnTo>
                        <a:pt x="448" y="105"/>
                      </a:lnTo>
                      <a:lnTo>
                        <a:pt x="441" y="127"/>
                      </a:lnTo>
                      <a:lnTo>
                        <a:pt x="431" y="149"/>
                      </a:lnTo>
                      <a:lnTo>
                        <a:pt x="420" y="166"/>
                      </a:lnTo>
                      <a:lnTo>
                        <a:pt x="410" y="180"/>
                      </a:lnTo>
                      <a:lnTo>
                        <a:pt x="401" y="188"/>
                      </a:lnTo>
                      <a:lnTo>
                        <a:pt x="399" y="191"/>
                      </a:lnTo>
                      <a:lnTo>
                        <a:pt x="399" y="194"/>
                      </a:lnTo>
                      <a:lnTo>
                        <a:pt x="396" y="199"/>
                      </a:lnTo>
                      <a:lnTo>
                        <a:pt x="392" y="210"/>
                      </a:lnTo>
                      <a:lnTo>
                        <a:pt x="385" y="221"/>
                      </a:lnTo>
                      <a:lnTo>
                        <a:pt x="371" y="255"/>
                      </a:lnTo>
                      <a:lnTo>
                        <a:pt x="352" y="293"/>
                      </a:lnTo>
                      <a:lnTo>
                        <a:pt x="331" y="332"/>
                      </a:lnTo>
                      <a:lnTo>
                        <a:pt x="308" y="368"/>
                      </a:lnTo>
                      <a:lnTo>
                        <a:pt x="287" y="399"/>
                      </a:lnTo>
                      <a:lnTo>
                        <a:pt x="275" y="410"/>
                      </a:lnTo>
                      <a:lnTo>
                        <a:pt x="266" y="418"/>
                      </a:lnTo>
                      <a:lnTo>
                        <a:pt x="254" y="426"/>
                      </a:lnTo>
                      <a:lnTo>
                        <a:pt x="240" y="435"/>
                      </a:lnTo>
                      <a:lnTo>
                        <a:pt x="205" y="457"/>
                      </a:lnTo>
                      <a:lnTo>
                        <a:pt x="161" y="485"/>
                      </a:lnTo>
                      <a:lnTo>
                        <a:pt x="119" y="515"/>
                      </a:lnTo>
                      <a:lnTo>
                        <a:pt x="77" y="540"/>
                      </a:lnTo>
                      <a:lnTo>
                        <a:pt x="44" y="562"/>
                      </a:lnTo>
                      <a:lnTo>
                        <a:pt x="30" y="571"/>
                      </a:lnTo>
                      <a:lnTo>
                        <a:pt x="21" y="579"/>
                      </a:lnTo>
                      <a:lnTo>
                        <a:pt x="14" y="582"/>
                      </a:lnTo>
                      <a:lnTo>
                        <a:pt x="12" y="584"/>
                      </a:lnTo>
                      <a:lnTo>
                        <a:pt x="12" y="584"/>
                      </a:lnTo>
                      <a:close/>
                    </a:path>
                  </a:pathLst>
                </a:custGeom>
                <a:solidFill>
                  <a:srgbClr val="7F1E02"/>
                </a:solidFill>
                <a:ln w="36513">
                  <a:solidFill>
                    <a:srgbClr val="000000"/>
                  </a:solidFill>
                  <a:prstDash val="solid"/>
                  <a:round/>
                  <a:headEnd/>
                  <a:tailEnd/>
                </a:ln>
              </p:spPr>
              <p:txBody>
                <a:bodyPr/>
                <a:lstStyle/>
                <a:p>
                  <a:endParaRPr lang="ja-JP" altLang="en-US"/>
                </a:p>
              </p:txBody>
            </p:sp>
            <p:sp>
              <p:nvSpPr>
                <p:cNvPr id="805930" name="Freeform 42"/>
                <p:cNvSpPr>
                  <a:spLocks/>
                </p:cNvSpPr>
                <p:nvPr/>
              </p:nvSpPr>
              <p:spPr bwMode="auto">
                <a:xfrm>
                  <a:off x="1772" y="2606"/>
                  <a:ext cx="371" cy="615"/>
                </a:xfrm>
                <a:custGeom>
                  <a:avLst/>
                  <a:gdLst>
                    <a:gd name="T0" fmla="*/ 133 w 371"/>
                    <a:gd name="T1" fmla="*/ 0 h 615"/>
                    <a:gd name="T2" fmla="*/ 112 w 371"/>
                    <a:gd name="T3" fmla="*/ 11 h 615"/>
                    <a:gd name="T4" fmla="*/ 63 w 371"/>
                    <a:gd name="T5" fmla="*/ 50 h 615"/>
                    <a:gd name="T6" fmla="*/ 33 w 371"/>
                    <a:gd name="T7" fmla="*/ 91 h 615"/>
                    <a:gd name="T8" fmla="*/ 19 w 371"/>
                    <a:gd name="T9" fmla="*/ 141 h 615"/>
                    <a:gd name="T10" fmla="*/ 12 w 371"/>
                    <a:gd name="T11" fmla="*/ 221 h 615"/>
                    <a:gd name="T12" fmla="*/ 14 w 371"/>
                    <a:gd name="T13" fmla="*/ 263 h 615"/>
                    <a:gd name="T14" fmla="*/ 19 w 371"/>
                    <a:gd name="T15" fmla="*/ 294 h 615"/>
                    <a:gd name="T16" fmla="*/ 21 w 371"/>
                    <a:gd name="T17" fmla="*/ 338 h 615"/>
                    <a:gd name="T18" fmla="*/ 24 w 371"/>
                    <a:gd name="T19" fmla="*/ 410 h 615"/>
                    <a:gd name="T20" fmla="*/ 21 w 371"/>
                    <a:gd name="T21" fmla="*/ 449 h 615"/>
                    <a:gd name="T22" fmla="*/ 7 w 371"/>
                    <a:gd name="T23" fmla="*/ 515 h 615"/>
                    <a:gd name="T24" fmla="*/ 0 w 371"/>
                    <a:gd name="T25" fmla="*/ 560 h 615"/>
                    <a:gd name="T26" fmla="*/ 3 w 371"/>
                    <a:gd name="T27" fmla="*/ 585 h 615"/>
                    <a:gd name="T28" fmla="*/ 14 w 371"/>
                    <a:gd name="T29" fmla="*/ 601 h 615"/>
                    <a:gd name="T30" fmla="*/ 21 w 371"/>
                    <a:gd name="T31" fmla="*/ 607 h 615"/>
                    <a:gd name="T32" fmla="*/ 59 w 371"/>
                    <a:gd name="T33" fmla="*/ 609 h 615"/>
                    <a:gd name="T34" fmla="*/ 119 w 371"/>
                    <a:gd name="T35" fmla="*/ 615 h 615"/>
                    <a:gd name="T36" fmla="*/ 187 w 371"/>
                    <a:gd name="T37" fmla="*/ 609 h 615"/>
                    <a:gd name="T38" fmla="*/ 233 w 371"/>
                    <a:gd name="T39" fmla="*/ 598 h 615"/>
                    <a:gd name="T40" fmla="*/ 264 w 371"/>
                    <a:gd name="T41" fmla="*/ 590 h 615"/>
                    <a:gd name="T42" fmla="*/ 278 w 371"/>
                    <a:gd name="T43" fmla="*/ 562 h 615"/>
                    <a:gd name="T44" fmla="*/ 294 w 371"/>
                    <a:gd name="T45" fmla="*/ 515 h 615"/>
                    <a:gd name="T46" fmla="*/ 310 w 371"/>
                    <a:gd name="T47" fmla="*/ 465 h 615"/>
                    <a:gd name="T48" fmla="*/ 320 w 371"/>
                    <a:gd name="T49" fmla="*/ 435 h 615"/>
                    <a:gd name="T50" fmla="*/ 322 w 371"/>
                    <a:gd name="T51" fmla="*/ 427 h 615"/>
                    <a:gd name="T52" fmla="*/ 322 w 371"/>
                    <a:gd name="T53" fmla="*/ 424 h 615"/>
                    <a:gd name="T54" fmla="*/ 324 w 371"/>
                    <a:gd name="T55" fmla="*/ 399 h 615"/>
                    <a:gd name="T56" fmla="*/ 329 w 371"/>
                    <a:gd name="T57" fmla="*/ 352 h 615"/>
                    <a:gd name="T58" fmla="*/ 331 w 371"/>
                    <a:gd name="T59" fmla="*/ 332 h 615"/>
                    <a:gd name="T60" fmla="*/ 355 w 371"/>
                    <a:gd name="T61" fmla="*/ 271 h 615"/>
                    <a:gd name="T62" fmla="*/ 371 w 371"/>
                    <a:gd name="T63" fmla="*/ 177 h 615"/>
                    <a:gd name="T64" fmla="*/ 369 w 371"/>
                    <a:gd name="T65" fmla="*/ 130 h 615"/>
                    <a:gd name="T66" fmla="*/ 366 w 371"/>
                    <a:gd name="T67" fmla="*/ 105 h 615"/>
                    <a:gd name="T68" fmla="*/ 362 w 371"/>
                    <a:gd name="T69" fmla="*/ 94 h 615"/>
                    <a:gd name="T70" fmla="*/ 345 w 371"/>
                    <a:gd name="T71" fmla="*/ 75 h 615"/>
                    <a:gd name="T72" fmla="*/ 324 w 371"/>
                    <a:gd name="T73" fmla="*/ 50 h 615"/>
                    <a:gd name="T74" fmla="*/ 313 w 371"/>
                    <a:gd name="T75" fmla="*/ 39 h 615"/>
                    <a:gd name="T76" fmla="*/ 135 w 371"/>
                    <a:gd name="T77"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1" h="615">
                      <a:moveTo>
                        <a:pt x="135" y="0"/>
                      </a:moveTo>
                      <a:lnTo>
                        <a:pt x="133" y="0"/>
                      </a:lnTo>
                      <a:lnTo>
                        <a:pt x="124" y="5"/>
                      </a:lnTo>
                      <a:lnTo>
                        <a:pt x="112" y="11"/>
                      </a:lnTo>
                      <a:lnTo>
                        <a:pt x="96" y="22"/>
                      </a:lnTo>
                      <a:lnTo>
                        <a:pt x="63" y="50"/>
                      </a:lnTo>
                      <a:lnTo>
                        <a:pt x="47" y="69"/>
                      </a:lnTo>
                      <a:lnTo>
                        <a:pt x="33" y="91"/>
                      </a:lnTo>
                      <a:lnTo>
                        <a:pt x="26" y="116"/>
                      </a:lnTo>
                      <a:lnTo>
                        <a:pt x="19" y="141"/>
                      </a:lnTo>
                      <a:lnTo>
                        <a:pt x="12" y="197"/>
                      </a:lnTo>
                      <a:lnTo>
                        <a:pt x="12" y="221"/>
                      </a:lnTo>
                      <a:lnTo>
                        <a:pt x="12" y="244"/>
                      </a:lnTo>
                      <a:lnTo>
                        <a:pt x="14" y="263"/>
                      </a:lnTo>
                      <a:lnTo>
                        <a:pt x="17" y="280"/>
                      </a:lnTo>
                      <a:lnTo>
                        <a:pt x="19" y="294"/>
                      </a:lnTo>
                      <a:lnTo>
                        <a:pt x="19" y="313"/>
                      </a:lnTo>
                      <a:lnTo>
                        <a:pt x="21" y="338"/>
                      </a:lnTo>
                      <a:lnTo>
                        <a:pt x="24" y="363"/>
                      </a:lnTo>
                      <a:lnTo>
                        <a:pt x="24" y="410"/>
                      </a:lnTo>
                      <a:lnTo>
                        <a:pt x="21" y="432"/>
                      </a:lnTo>
                      <a:lnTo>
                        <a:pt x="21" y="449"/>
                      </a:lnTo>
                      <a:lnTo>
                        <a:pt x="14" y="482"/>
                      </a:lnTo>
                      <a:lnTo>
                        <a:pt x="7" y="515"/>
                      </a:lnTo>
                      <a:lnTo>
                        <a:pt x="3" y="549"/>
                      </a:lnTo>
                      <a:lnTo>
                        <a:pt x="0" y="560"/>
                      </a:lnTo>
                      <a:lnTo>
                        <a:pt x="0" y="568"/>
                      </a:lnTo>
                      <a:lnTo>
                        <a:pt x="3" y="585"/>
                      </a:lnTo>
                      <a:lnTo>
                        <a:pt x="7" y="596"/>
                      </a:lnTo>
                      <a:lnTo>
                        <a:pt x="14" y="601"/>
                      </a:lnTo>
                      <a:lnTo>
                        <a:pt x="14" y="604"/>
                      </a:lnTo>
                      <a:lnTo>
                        <a:pt x="21" y="607"/>
                      </a:lnTo>
                      <a:lnTo>
                        <a:pt x="35" y="607"/>
                      </a:lnTo>
                      <a:lnTo>
                        <a:pt x="59" y="609"/>
                      </a:lnTo>
                      <a:lnTo>
                        <a:pt x="87" y="612"/>
                      </a:lnTo>
                      <a:lnTo>
                        <a:pt x="119" y="615"/>
                      </a:lnTo>
                      <a:lnTo>
                        <a:pt x="154" y="612"/>
                      </a:lnTo>
                      <a:lnTo>
                        <a:pt x="187" y="609"/>
                      </a:lnTo>
                      <a:lnTo>
                        <a:pt x="219" y="604"/>
                      </a:lnTo>
                      <a:lnTo>
                        <a:pt x="233" y="598"/>
                      </a:lnTo>
                      <a:lnTo>
                        <a:pt x="252" y="596"/>
                      </a:lnTo>
                      <a:lnTo>
                        <a:pt x="264" y="590"/>
                      </a:lnTo>
                      <a:lnTo>
                        <a:pt x="268" y="590"/>
                      </a:lnTo>
                      <a:lnTo>
                        <a:pt x="278" y="562"/>
                      </a:lnTo>
                      <a:lnTo>
                        <a:pt x="287" y="537"/>
                      </a:lnTo>
                      <a:lnTo>
                        <a:pt x="294" y="515"/>
                      </a:lnTo>
                      <a:lnTo>
                        <a:pt x="301" y="496"/>
                      </a:lnTo>
                      <a:lnTo>
                        <a:pt x="310" y="465"/>
                      </a:lnTo>
                      <a:lnTo>
                        <a:pt x="315" y="449"/>
                      </a:lnTo>
                      <a:lnTo>
                        <a:pt x="320" y="435"/>
                      </a:lnTo>
                      <a:lnTo>
                        <a:pt x="322" y="429"/>
                      </a:lnTo>
                      <a:lnTo>
                        <a:pt x="322" y="427"/>
                      </a:lnTo>
                      <a:lnTo>
                        <a:pt x="322" y="427"/>
                      </a:lnTo>
                      <a:lnTo>
                        <a:pt x="322" y="424"/>
                      </a:lnTo>
                      <a:lnTo>
                        <a:pt x="324" y="413"/>
                      </a:lnTo>
                      <a:lnTo>
                        <a:pt x="324" y="399"/>
                      </a:lnTo>
                      <a:lnTo>
                        <a:pt x="324" y="382"/>
                      </a:lnTo>
                      <a:lnTo>
                        <a:pt x="329" y="352"/>
                      </a:lnTo>
                      <a:lnTo>
                        <a:pt x="331" y="338"/>
                      </a:lnTo>
                      <a:lnTo>
                        <a:pt x="331" y="332"/>
                      </a:lnTo>
                      <a:lnTo>
                        <a:pt x="343" y="305"/>
                      </a:lnTo>
                      <a:lnTo>
                        <a:pt x="355" y="271"/>
                      </a:lnTo>
                      <a:lnTo>
                        <a:pt x="366" y="230"/>
                      </a:lnTo>
                      <a:lnTo>
                        <a:pt x="371" y="177"/>
                      </a:lnTo>
                      <a:lnTo>
                        <a:pt x="371" y="152"/>
                      </a:lnTo>
                      <a:lnTo>
                        <a:pt x="369" y="130"/>
                      </a:lnTo>
                      <a:lnTo>
                        <a:pt x="369" y="116"/>
                      </a:lnTo>
                      <a:lnTo>
                        <a:pt x="366" y="105"/>
                      </a:lnTo>
                      <a:lnTo>
                        <a:pt x="364" y="100"/>
                      </a:lnTo>
                      <a:lnTo>
                        <a:pt x="362" y="94"/>
                      </a:lnTo>
                      <a:lnTo>
                        <a:pt x="362" y="91"/>
                      </a:lnTo>
                      <a:lnTo>
                        <a:pt x="345" y="75"/>
                      </a:lnTo>
                      <a:lnTo>
                        <a:pt x="334" y="58"/>
                      </a:lnTo>
                      <a:lnTo>
                        <a:pt x="324" y="50"/>
                      </a:lnTo>
                      <a:lnTo>
                        <a:pt x="320" y="44"/>
                      </a:lnTo>
                      <a:lnTo>
                        <a:pt x="313" y="39"/>
                      </a:lnTo>
                      <a:lnTo>
                        <a:pt x="313" y="36"/>
                      </a:lnTo>
                      <a:lnTo>
                        <a:pt x="135" y="0"/>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05931" name="Freeform 43"/>
                <p:cNvSpPr>
                  <a:spLocks/>
                </p:cNvSpPr>
                <p:nvPr/>
              </p:nvSpPr>
              <p:spPr bwMode="auto">
                <a:xfrm>
                  <a:off x="2122" y="2700"/>
                  <a:ext cx="189" cy="230"/>
                </a:xfrm>
                <a:custGeom>
                  <a:avLst/>
                  <a:gdLst>
                    <a:gd name="T0" fmla="*/ 21 w 189"/>
                    <a:gd name="T1" fmla="*/ 89 h 230"/>
                    <a:gd name="T2" fmla="*/ 19 w 189"/>
                    <a:gd name="T3" fmla="*/ 53 h 230"/>
                    <a:gd name="T4" fmla="*/ 16 w 189"/>
                    <a:gd name="T5" fmla="*/ 25 h 230"/>
                    <a:gd name="T6" fmla="*/ 14 w 189"/>
                    <a:gd name="T7" fmla="*/ 8 h 230"/>
                    <a:gd name="T8" fmla="*/ 12 w 189"/>
                    <a:gd name="T9" fmla="*/ 3 h 230"/>
                    <a:gd name="T10" fmla="*/ 12 w 189"/>
                    <a:gd name="T11" fmla="*/ 0 h 230"/>
                    <a:gd name="T12" fmla="*/ 16 w 189"/>
                    <a:gd name="T13" fmla="*/ 3 h 230"/>
                    <a:gd name="T14" fmla="*/ 26 w 189"/>
                    <a:gd name="T15" fmla="*/ 11 h 230"/>
                    <a:gd name="T16" fmla="*/ 40 w 189"/>
                    <a:gd name="T17" fmla="*/ 25 h 230"/>
                    <a:gd name="T18" fmla="*/ 49 w 189"/>
                    <a:gd name="T19" fmla="*/ 50 h 230"/>
                    <a:gd name="T20" fmla="*/ 56 w 189"/>
                    <a:gd name="T21" fmla="*/ 64 h 230"/>
                    <a:gd name="T22" fmla="*/ 61 w 189"/>
                    <a:gd name="T23" fmla="*/ 72 h 230"/>
                    <a:gd name="T24" fmla="*/ 68 w 189"/>
                    <a:gd name="T25" fmla="*/ 83 h 230"/>
                    <a:gd name="T26" fmla="*/ 70 w 189"/>
                    <a:gd name="T27" fmla="*/ 89 h 230"/>
                    <a:gd name="T28" fmla="*/ 72 w 189"/>
                    <a:gd name="T29" fmla="*/ 89 h 230"/>
                    <a:gd name="T30" fmla="*/ 86 w 189"/>
                    <a:gd name="T31" fmla="*/ 75 h 230"/>
                    <a:gd name="T32" fmla="*/ 96 w 189"/>
                    <a:gd name="T33" fmla="*/ 64 h 230"/>
                    <a:gd name="T34" fmla="*/ 107 w 189"/>
                    <a:gd name="T35" fmla="*/ 50 h 230"/>
                    <a:gd name="T36" fmla="*/ 112 w 189"/>
                    <a:gd name="T37" fmla="*/ 44 h 230"/>
                    <a:gd name="T38" fmla="*/ 112 w 189"/>
                    <a:gd name="T39" fmla="*/ 44 h 230"/>
                    <a:gd name="T40" fmla="*/ 137 w 189"/>
                    <a:gd name="T41" fmla="*/ 61 h 230"/>
                    <a:gd name="T42" fmla="*/ 156 w 189"/>
                    <a:gd name="T43" fmla="*/ 72 h 230"/>
                    <a:gd name="T44" fmla="*/ 170 w 189"/>
                    <a:gd name="T45" fmla="*/ 83 h 230"/>
                    <a:gd name="T46" fmla="*/ 177 w 189"/>
                    <a:gd name="T47" fmla="*/ 89 h 230"/>
                    <a:gd name="T48" fmla="*/ 184 w 189"/>
                    <a:gd name="T49" fmla="*/ 91 h 230"/>
                    <a:gd name="T50" fmla="*/ 186 w 189"/>
                    <a:gd name="T51" fmla="*/ 94 h 230"/>
                    <a:gd name="T52" fmla="*/ 189 w 189"/>
                    <a:gd name="T53" fmla="*/ 94 h 230"/>
                    <a:gd name="T54" fmla="*/ 186 w 189"/>
                    <a:gd name="T55" fmla="*/ 100 h 230"/>
                    <a:gd name="T56" fmla="*/ 182 w 189"/>
                    <a:gd name="T57" fmla="*/ 114 h 230"/>
                    <a:gd name="T58" fmla="*/ 175 w 189"/>
                    <a:gd name="T59" fmla="*/ 136 h 230"/>
                    <a:gd name="T60" fmla="*/ 168 w 189"/>
                    <a:gd name="T61" fmla="*/ 161 h 230"/>
                    <a:gd name="T62" fmla="*/ 158 w 189"/>
                    <a:gd name="T63" fmla="*/ 183 h 230"/>
                    <a:gd name="T64" fmla="*/ 147 w 189"/>
                    <a:gd name="T65" fmla="*/ 205 h 230"/>
                    <a:gd name="T66" fmla="*/ 137 w 189"/>
                    <a:gd name="T67" fmla="*/ 222 h 230"/>
                    <a:gd name="T68" fmla="*/ 126 w 189"/>
                    <a:gd name="T69" fmla="*/ 227 h 230"/>
                    <a:gd name="T70" fmla="*/ 114 w 189"/>
                    <a:gd name="T71" fmla="*/ 230 h 230"/>
                    <a:gd name="T72" fmla="*/ 98 w 189"/>
                    <a:gd name="T73" fmla="*/ 230 h 230"/>
                    <a:gd name="T74" fmla="*/ 61 w 189"/>
                    <a:gd name="T75" fmla="*/ 224 h 230"/>
                    <a:gd name="T76" fmla="*/ 42 w 189"/>
                    <a:gd name="T77" fmla="*/ 219 h 230"/>
                    <a:gd name="T78" fmla="*/ 26 w 189"/>
                    <a:gd name="T79" fmla="*/ 211 h 230"/>
                    <a:gd name="T80" fmla="*/ 12 w 189"/>
                    <a:gd name="T81" fmla="*/ 202 h 230"/>
                    <a:gd name="T82" fmla="*/ 0 w 189"/>
                    <a:gd name="T83" fmla="*/ 188 h 230"/>
                    <a:gd name="T84" fmla="*/ 2 w 189"/>
                    <a:gd name="T85" fmla="*/ 186 h 230"/>
                    <a:gd name="T86" fmla="*/ 5 w 189"/>
                    <a:gd name="T87" fmla="*/ 180 h 230"/>
                    <a:gd name="T88" fmla="*/ 7 w 189"/>
                    <a:gd name="T89" fmla="*/ 172 h 230"/>
                    <a:gd name="T90" fmla="*/ 12 w 189"/>
                    <a:gd name="T91" fmla="*/ 158 h 230"/>
                    <a:gd name="T92" fmla="*/ 19 w 189"/>
                    <a:gd name="T93" fmla="*/ 125 h 230"/>
                    <a:gd name="T94" fmla="*/ 21 w 189"/>
                    <a:gd name="T95" fmla="*/ 89 h 230"/>
                    <a:gd name="T96" fmla="*/ 21 w 189"/>
                    <a:gd name="T97" fmla="*/ 8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9" h="230">
                      <a:moveTo>
                        <a:pt x="21" y="89"/>
                      </a:moveTo>
                      <a:lnTo>
                        <a:pt x="19" y="53"/>
                      </a:lnTo>
                      <a:lnTo>
                        <a:pt x="16" y="25"/>
                      </a:lnTo>
                      <a:lnTo>
                        <a:pt x="14" y="8"/>
                      </a:lnTo>
                      <a:lnTo>
                        <a:pt x="12" y="3"/>
                      </a:lnTo>
                      <a:lnTo>
                        <a:pt x="12" y="0"/>
                      </a:lnTo>
                      <a:lnTo>
                        <a:pt x="16" y="3"/>
                      </a:lnTo>
                      <a:lnTo>
                        <a:pt x="26" y="11"/>
                      </a:lnTo>
                      <a:lnTo>
                        <a:pt x="40" y="25"/>
                      </a:lnTo>
                      <a:lnTo>
                        <a:pt x="49" y="50"/>
                      </a:lnTo>
                      <a:lnTo>
                        <a:pt x="56" y="64"/>
                      </a:lnTo>
                      <a:lnTo>
                        <a:pt x="61" y="72"/>
                      </a:lnTo>
                      <a:lnTo>
                        <a:pt x="68" y="83"/>
                      </a:lnTo>
                      <a:lnTo>
                        <a:pt x="70" y="89"/>
                      </a:lnTo>
                      <a:lnTo>
                        <a:pt x="72" y="89"/>
                      </a:lnTo>
                      <a:lnTo>
                        <a:pt x="86" y="75"/>
                      </a:lnTo>
                      <a:lnTo>
                        <a:pt x="96" y="64"/>
                      </a:lnTo>
                      <a:lnTo>
                        <a:pt x="107" y="50"/>
                      </a:lnTo>
                      <a:lnTo>
                        <a:pt x="112" y="44"/>
                      </a:lnTo>
                      <a:lnTo>
                        <a:pt x="112" y="44"/>
                      </a:lnTo>
                      <a:lnTo>
                        <a:pt x="137" y="61"/>
                      </a:lnTo>
                      <a:lnTo>
                        <a:pt x="156" y="72"/>
                      </a:lnTo>
                      <a:lnTo>
                        <a:pt x="170" y="83"/>
                      </a:lnTo>
                      <a:lnTo>
                        <a:pt x="177" y="89"/>
                      </a:lnTo>
                      <a:lnTo>
                        <a:pt x="184" y="91"/>
                      </a:lnTo>
                      <a:lnTo>
                        <a:pt x="186" y="94"/>
                      </a:lnTo>
                      <a:lnTo>
                        <a:pt x="189" y="94"/>
                      </a:lnTo>
                      <a:lnTo>
                        <a:pt x="186" y="100"/>
                      </a:lnTo>
                      <a:lnTo>
                        <a:pt x="182" y="114"/>
                      </a:lnTo>
                      <a:lnTo>
                        <a:pt x="175" y="136"/>
                      </a:lnTo>
                      <a:lnTo>
                        <a:pt x="168" y="161"/>
                      </a:lnTo>
                      <a:lnTo>
                        <a:pt x="158" y="183"/>
                      </a:lnTo>
                      <a:lnTo>
                        <a:pt x="147" y="205"/>
                      </a:lnTo>
                      <a:lnTo>
                        <a:pt x="137" y="222"/>
                      </a:lnTo>
                      <a:lnTo>
                        <a:pt x="126" y="227"/>
                      </a:lnTo>
                      <a:lnTo>
                        <a:pt x="114" y="230"/>
                      </a:lnTo>
                      <a:lnTo>
                        <a:pt x="98" y="230"/>
                      </a:lnTo>
                      <a:lnTo>
                        <a:pt x="61" y="224"/>
                      </a:lnTo>
                      <a:lnTo>
                        <a:pt x="42" y="219"/>
                      </a:lnTo>
                      <a:lnTo>
                        <a:pt x="26" y="211"/>
                      </a:lnTo>
                      <a:lnTo>
                        <a:pt x="12" y="202"/>
                      </a:lnTo>
                      <a:lnTo>
                        <a:pt x="0" y="188"/>
                      </a:lnTo>
                      <a:lnTo>
                        <a:pt x="2" y="186"/>
                      </a:lnTo>
                      <a:lnTo>
                        <a:pt x="5" y="180"/>
                      </a:lnTo>
                      <a:lnTo>
                        <a:pt x="7" y="172"/>
                      </a:lnTo>
                      <a:lnTo>
                        <a:pt x="12" y="158"/>
                      </a:lnTo>
                      <a:lnTo>
                        <a:pt x="19" y="125"/>
                      </a:lnTo>
                      <a:lnTo>
                        <a:pt x="21" y="89"/>
                      </a:lnTo>
                      <a:lnTo>
                        <a:pt x="21" y="89"/>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32" name="Freeform 44"/>
                <p:cNvSpPr>
                  <a:spLocks/>
                </p:cNvSpPr>
                <p:nvPr/>
              </p:nvSpPr>
              <p:spPr bwMode="auto">
                <a:xfrm>
                  <a:off x="2227" y="2606"/>
                  <a:ext cx="112" cy="199"/>
                </a:xfrm>
                <a:custGeom>
                  <a:avLst/>
                  <a:gdLst>
                    <a:gd name="T0" fmla="*/ 5 w 112"/>
                    <a:gd name="T1" fmla="*/ 158 h 199"/>
                    <a:gd name="T2" fmla="*/ 5 w 112"/>
                    <a:gd name="T3" fmla="*/ 155 h 199"/>
                    <a:gd name="T4" fmla="*/ 5 w 112"/>
                    <a:gd name="T5" fmla="*/ 152 h 199"/>
                    <a:gd name="T6" fmla="*/ 5 w 112"/>
                    <a:gd name="T7" fmla="*/ 136 h 199"/>
                    <a:gd name="T8" fmla="*/ 5 w 112"/>
                    <a:gd name="T9" fmla="*/ 116 h 199"/>
                    <a:gd name="T10" fmla="*/ 5 w 112"/>
                    <a:gd name="T11" fmla="*/ 100 h 199"/>
                    <a:gd name="T12" fmla="*/ 2 w 112"/>
                    <a:gd name="T13" fmla="*/ 83 h 199"/>
                    <a:gd name="T14" fmla="*/ 0 w 112"/>
                    <a:gd name="T15" fmla="*/ 66 h 199"/>
                    <a:gd name="T16" fmla="*/ 0 w 112"/>
                    <a:gd name="T17" fmla="*/ 50 h 199"/>
                    <a:gd name="T18" fmla="*/ 5 w 112"/>
                    <a:gd name="T19" fmla="*/ 30 h 199"/>
                    <a:gd name="T20" fmla="*/ 14 w 112"/>
                    <a:gd name="T21" fmla="*/ 11 h 199"/>
                    <a:gd name="T22" fmla="*/ 23 w 112"/>
                    <a:gd name="T23" fmla="*/ 3 h 199"/>
                    <a:gd name="T24" fmla="*/ 35 w 112"/>
                    <a:gd name="T25" fmla="*/ 0 h 199"/>
                    <a:gd name="T26" fmla="*/ 42 w 112"/>
                    <a:gd name="T27" fmla="*/ 11 h 199"/>
                    <a:gd name="T28" fmla="*/ 46 w 112"/>
                    <a:gd name="T29" fmla="*/ 22 h 199"/>
                    <a:gd name="T30" fmla="*/ 49 w 112"/>
                    <a:gd name="T31" fmla="*/ 30 h 199"/>
                    <a:gd name="T32" fmla="*/ 49 w 112"/>
                    <a:gd name="T33" fmla="*/ 36 h 199"/>
                    <a:gd name="T34" fmla="*/ 49 w 112"/>
                    <a:gd name="T35" fmla="*/ 39 h 199"/>
                    <a:gd name="T36" fmla="*/ 70 w 112"/>
                    <a:gd name="T37" fmla="*/ 77 h 199"/>
                    <a:gd name="T38" fmla="*/ 84 w 112"/>
                    <a:gd name="T39" fmla="*/ 108 h 199"/>
                    <a:gd name="T40" fmla="*/ 95 w 112"/>
                    <a:gd name="T41" fmla="*/ 130 h 199"/>
                    <a:gd name="T42" fmla="*/ 102 w 112"/>
                    <a:gd name="T43" fmla="*/ 144 h 199"/>
                    <a:gd name="T44" fmla="*/ 107 w 112"/>
                    <a:gd name="T45" fmla="*/ 152 h 199"/>
                    <a:gd name="T46" fmla="*/ 109 w 112"/>
                    <a:gd name="T47" fmla="*/ 158 h 199"/>
                    <a:gd name="T48" fmla="*/ 109 w 112"/>
                    <a:gd name="T49" fmla="*/ 161 h 199"/>
                    <a:gd name="T50" fmla="*/ 112 w 112"/>
                    <a:gd name="T51" fmla="*/ 163 h 199"/>
                    <a:gd name="T52" fmla="*/ 109 w 112"/>
                    <a:gd name="T53" fmla="*/ 172 h 199"/>
                    <a:gd name="T54" fmla="*/ 105 w 112"/>
                    <a:gd name="T55" fmla="*/ 177 h 199"/>
                    <a:gd name="T56" fmla="*/ 98 w 112"/>
                    <a:gd name="T57" fmla="*/ 185 h 199"/>
                    <a:gd name="T58" fmla="*/ 88 w 112"/>
                    <a:gd name="T59" fmla="*/ 191 h 199"/>
                    <a:gd name="T60" fmla="*/ 74 w 112"/>
                    <a:gd name="T61" fmla="*/ 199 h 199"/>
                    <a:gd name="T62" fmla="*/ 72 w 112"/>
                    <a:gd name="T63" fmla="*/ 199 h 199"/>
                    <a:gd name="T64" fmla="*/ 65 w 112"/>
                    <a:gd name="T65" fmla="*/ 197 h 199"/>
                    <a:gd name="T66" fmla="*/ 46 w 112"/>
                    <a:gd name="T67" fmla="*/ 191 h 199"/>
                    <a:gd name="T68" fmla="*/ 23 w 112"/>
                    <a:gd name="T69" fmla="*/ 177 h 199"/>
                    <a:gd name="T70" fmla="*/ 14 w 112"/>
                    <a:gd name="T71" fmla="*/ 169 h 199"/>
                    <a:gd name="T72" fmla="*/ 5 w 112"/>
                    <a:gd name="T73" fmla="*/ 158 h 199"/>
                    <a:gd name="T74" fmla="*/ 5 w 112"/>
                    <a:gd name="T75" fmla="*/ 1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99">
                      <a:moveTo>
                        <a:pt x="5" y="158"/>
                      </a:moveTo>
                      <a:lnTo>
                        <a:pt x="5" y="155"/>
                      </a:lnTo>
                      <a:lnTo>
                        <a:pt x="5" y="152"/>
                      </a:lnTo>
                      <a:lnTo>
                        <a:pt x="5" y="136"/>
                      </a:lnTo>
                      <a:lnTo>
                        <a:pt x="5" y="116"/>
                      </a:lnTo>
                      <a:lnTo>
                        <a:pt x="5" y="100"/>
                      </a:lnTo>
                      <a:lnTo>
                        <a:pt x="2" y="83"/>
                      </a:lnTo>
                      <a:lnTo>
                        <a:pt x="0" y="66"/>
                      </a:lnTo>
                      <a:lnTo>
                        <a:pt x="0" y="50"/>
                      </a:lnTo>
                      <a:lnTo>
                        <a:pt x="5" y="30"/>
                      </a:lnTo>
                      <a:lnTo>
                        <a:pt x="14" y="11"/>
                      </a:lnTo>
                      <a:lnTo>
                        <a:pt x="23" y="3"/>
                      </a:lnTo>
                      <a:lnTo>
                        <a:pt x="35" y="0"/>
                      </a:lnTo>
                      <a:lnTo>
                        <a:pt x="42" y="11"/>
                      </a:lnTo>
                      <a:lnTo>
                        <a:pt x="46" y="22"/>
                      </a:lnTo>
                      <a:lnTo>
                        <a:pt x="49" y="30"/>
                      </a:lnTo>
                      <a:lnTo>
                        <a:pt x="49" y="36"/>
                      </a:lnTo>
                      <a:lnTo>
                        <a:pt x="49" y="39"/>
                      </a:lnTo>
                      <a:lnTo>
                        <a:pt x="70" y="77"/>
                      </a:lnTo>
                      <a:lnTo>
                        <a:pt x="84" y="108"/>
                      </a:lnTo>
                      <a:lnTo>
                        <a:pt x="95" y="130"/>
                      </a:lnTo>
                      <a:lnTo>
                        <a:pt x="102" y="144"/>
                      </a:lnTo>
                      <a:lnTo>
                        <a:pt x="107" y="152"/>
                      </a:lnTo>
                      <a:lnTo>
                        <a:pt x="109" y="158"/>
                      </a:lnTo>
                      <a:lnTo>
                        <a:pt x="109" y="161"/>
                      </a:lnTo>
                      <a:lnTo>
                        <a:pt x="112" y="163"/>
                      </a:lnTo>
                      <a:lnTo>
                        <a:pt x="109" y="172"/>
                      </a:lnTo>
                      <a:lnTo>
                        <a:pt x="105" y="177"/>
                      </a:lnTo>
                      <a:lnTo>
                        <a:pt x="98" y="185"/>
                      </a:lnTo>
                      <a:lnTo>
                        <a:pt x="88" y="191"/>
                      </a:lnTo>
                      <a:lnTo>
                        <a:pt x="74" y="199"/>
                      </a:lnTo>
                      <a:lnTo>
                        <a:pt x="72" y="199"/>
                      </a:lnTo>
                      <a:lnTo>
                        <a:pt x="65" y="197"/>
                      </a:lnTo>
                      <a:lnTo>
                        <a:pt x="46" y="191"/>
                      </a:lnTo>
                      <a:lnTo>
                        <a:pt x="23" y="177"/>
                      </a:lnTo>
                      <a:lnTo>
                        <a:pt x="14" y="169"/>
                      </a:lnTo>
                      <a:lnTo>
                        <a:pt x="5" y="158"/>
                      </a:lnTo>
                      <a:lnTo>
                        <a:pt x="5" y="158"/>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33" name="Freeform 45"/>
                <p:cNvSpPr>
                  <a:spLocks/>
                </p:cNvSpPr>
                <p:nvPr/>
              </p:nvSpPr>
              <p:spPr bwMode="auto">
                <a:xfrm>
                  <a:off x="2213" y="2769"/>
                  <a:ext cx="88" cy="56"/>
                </a:xfrm>
                <a:custGeom>
                  <a:avLst/>
                  <a:gdLst>
                    <a:gd name="T0" fmla="*/ 0 w 88"/>
                    <a:gd name="T1" fmla="*/ 0 h 56"/>
                    <a:gd name="T2" fmla="*/ 0 w 88"/>
                    <a:gd name="T3" fmla="*/ 6 h 56"/>
                    <a:gd name="T4" fmla="*/ 5 w 88"/>
                    <a:gd name="T5" fmla="*/ 17 h 56"/>
                    <a:gd name="T6" fmla="*/ 16 w 88"/>
                    <a:gd name="T7" fmla="*/ 34 h 56"/>
                    <a:gd name="T8" fmla="*/ 37 w 88"/>
                    <a:gd name="T9" fmla="*/ 47 h 56"/>
                    <a:gd name="T10" fmla="*/ 58 w 88"/>
                    <a:gd name="T11" fmla="*/ 56 h 56"/>
                    <a:gd name="T12" fmla="*/ 74 w 88"/>
                    <a:gd name="T13" fmla="*/ 56 h 56"/>
                    <a:gd name="T14" fmla="*/ 86 w 88"/>
                    <a:gd name="T15" fmla="*/ 56 h 56"/>
                    <a:gd name="T16" fmla="*/ 88 w 88"/>
                    <a:gd name="T1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6">
                      <a:moveTo>
                        <a:pt x="0" y="0"/>
                      </a:moveTo>
                      <a:lnTo>
                        <a:pt x="0" y="6"/>
                      </a:lnTo>
                      <a:lnTo>
                        <a:pt x="5" y="17"/>
                      </a:lnTo>
                      <a:lnTo>
                        <a:pt x="16" y="34"/>
                      </a:lnTo>
                      <a:lnTo>
                        <a:pt x="37" y="47"/>
                      </a:lnTo>
                      <a:lnTo>
                        <a:pt x="58" y="56"/>
                      </a:lnTo>
                      <a:lnTo>
                        <a:pt x="74" y="56"/>
                      </a:lnTo>
                      <a:lnTo>
                        <a:pt x="86" y="56"/>
                      </a:lnTo>
                      <a:lnTo>
                        <a:pt x="88" y="5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34" name="Freeform 46"/>
                <p:cNvSpPr>
                  <a:spLocks/>
                </p:cNvSpPr>
                <p:nvPr/>
              </p:nvSpPr>
              <p:spPr bwMode="auto">
                <a:xfrm>
                  <a:off x="1910" y="2600"/>
                  <a:ext cx="205" cy="180"/>
                </a:xfrm>
                <a:custGeom>
                  <a:avLst/>
                  <a:gdLst>
                    <a:gd name="T0" fmla="*/ 198 w 205"/>
                    <a:gd name="T1" fmla="*/ 33 h 180"/>
                    <a:gd name="T2" fmla="*/ 205 w 205"/>
                    <a:gd name="T3" fmla="*/ 64 h 180"/>
                    <a:gd name="T4" fmla="*/ 205 w 205"/>
                    <a:gd name="T5" fmla="*/ 94 h 180"/>
                    <a:gd name="T6" fmla="*/ 205 w 205"/>
                    <a:gd name="T7" fmla="*/ 117 h 180"/>
                    <a:gd name="T8" fmla="*/ 203 w 205"/>
                    <a:gd name="T9" fmla="*/ 136 h 180"/>
                    <a:gd name="T10" fmla="*/ 200 w 205"/>
                    <a:gd name="T11" fmla="*/ 153 h 180"/>
                    <a:gd name="T12" fmla="*/ 196 w 205"/>
                    <a:gd name="T13" fmla="*/ 164 h 180"/>
                    <a:gd name="T14" fmla="*/ 191 w 205"/>
                    <a:gd name="T15" fmla="*/ 169 h 180"/>
                    <a:gd name="T16" fmla="*/ 186 w 205"/>
                    <a:gd name="T17" fmla="*/ 172 h 180"/>
                    <a:gd name="T18" fmla="*/ 182 w 205"/>
                    <a:gd name="T19" fmla="*/ 167 h 180"/>
                    <a:gd name="T20" fmla="*/ 172 w 205"/>
                    <a:gd name="T21" fmla="*/ 161 h 180"/>
                    <a:gd name="T22" fmla="*/ 147 w 205"/>
                    <a:gd name="T23" fmla="*/ 139 h 180"/>
                    <a:gd name="T24" fmla="*/ 135 w 205"/>
                    <a:gd name="T25" fmla="*/ 128 h 180"/>
                    <a:gd name="T26" fmla="*/ 126 w 205"/>
                    <a:gd name="T27" fmla="*/ 119 h 180"/>
                    <a:gd name="T28" fmla="*/ 119 w 205"/>
                    <a:gd name="T29" fmla="*/ 111 h 180"/>
                    <a:gd name="T30" fmla="*/ 116 w 205"/>
                    <a:gd name="T31" fmla="*/ 108 h 180"/>
                    <a:gd name="T32" fmla="*/ 114 w 205"/>
                    <a:gd name="T33" fmla="*/ 111 h 180"/>
                    <a:gd name="T34" fmla="*/ 109 w 205"/>
                    <a:gd name="T35" fmla="*/ 119 h 180"/>
                    <a:gd name="T36" fmla="*/ 91 w 205"/>
                    <a:gd name="T37" fmla="*/ 142 h 180"/>
                    <a:gd name="T38" fmla="*/ 67 w 205"/>
                    <a:gd name="T39" fmla="*/ 167 h 180"/>
                    <a:gd name="T40" fmla="*/ 53 w 205"/>
                    <a:gd name="T41" fmla="*/ 175 h 180"/>
                    <a:gd name="T42" fmla="*/ 42 w 205"/>
                    <a:gd name="T43" fmla="*/ 180 h 180"/>
                    <a:gd name="T44" fmla="*/ 32 w 205"/>
                    <a:gd name="T45" fmla="*/ 175 h 180"/>
                    <a:gd name="T46" fmla="*/ 25 w 205"/>
                    <a:gd name="T47" fmla="*/ 167 h 180"/>
                    <a:gd name="T48" fmla="*/ 14 w 205"/>
                    <a:gd name="T49" fmla="*/ 147 h 180"/>
                    <a:gd name="T50" fmla="*/ 7 w 205"/>
                    <a:gd name="T51" fmla="*/ 117 h 180"/>
                    <a:gd name="T52" fmla="*/ 2 w 205"/>
                    <a:gd name="T53" fmla="*/ 86 h 180"/>
                    <a:gd name="T54" fmla="*/ 0 w 205"/>
                    <a:gd name="T55" fmla="*/ 53 h 180"/>
                    <a:gd name="T56" fmla="*/ 0 w 205"/>
                    <a:gd name="T57" fmla="*/ 25 h 180"/>
                    <a:gd name="T58" fmla="*/ 0 w 205"/>
                    <a:gd name="T59" fmla="*/ 9 h 180"/>
                    <a:gd name="T60" fmla="*/ 0 w 205"/>
                    <a:gd name="T61" fmla="*/ 3 h 180"/>
                    <a:gd name="T62" fmla="*/ 0 w 205"/>
                    <a:gd name="T63" fmla="*/ 0 h 180"/>
                    <a:gd name="T64" fmla="*/ 198 w 205"/>
                    <a:gd name="T65" fmla="*/ 3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180">
                      <a:moveTo>
                        <a:pt x="198" y="33"/>
                      </a:moveTo>
                      <a:lnTo>
                        <a:pt x="205" y="64"/>
                      </a:lnTo>
                      <a:lnTo>
                        <a:pt x="205" y="94"/>
                      </a:lnTo>
                      <a:lnTo>
                        <a:pt x="205" y="117"/>
                      </a:lnTo>
                      <a:lnTo>
                        <a:pt x="203" y="136"/>
                      </a:lnTo>
                      <a:lnTo>
                        <a:pt x="200" y="153"/>
                      </a:lnTo>
                      <a:lnTo>
                        <a:pt x="196" y="164"/>
                      </a:lnTo>
                      <a:lnTo>
                        <a:pt x="191" y="169"/>
                      </a:lnTo>
                      <a:lnTo>
                        <a:pt x="186" y="172"/>
                      </a:lnTo>
                      <a:lnTo>
                        <a:pt x="182" y="167"/>
                      </a:lnTo>
                      <a:lnTo>
                        <a:pt x="172" y="161"/>
                      </a:lnTo>
                      <a:lnTo>
                        <a:pt x="147" y="139"/>
                      </a:lnTo>
                      <a:lnTo>
                        <a:pt x="135" y="128"/>
                      </a:lnTo>
                      <a:lnTo>
                        <a:pt x="126" y="119"/>
                      </a:lnTo>
                      <a:lnTo>
                        <a:pt x="119" y="111"/>
                      </a:lnTo>
                      <a:lnTo>
                        <a:pt x="116" y="108"/>
                      </a:lnTo>
                      <a:lnTo>
                        <a:pt x="114" y="111"/>
                      </a:lnTo>
                      <a:lnTo>
                        <a:pt x="109" y="119"/>
                      </a:lnTo>
                      <a:lnTo>
                        <a:pt x="91" y="142"/>
                      </a:lnTo>
                      <a:lnTo>
                        <a:pt x="67" y="167"/>
                      </a:lnTo>
                      <a:lnTo>
                        <a:pt x="53" y="175"/>
                      </a:lnTo>
                      <a:lnTo>
                        <a:pt x="42" y="180"/>
                      </a:lnTo>
                      <a:lnTo>
                        <a:pt x="32" y="175"/>
                      </a:lnTo>
                      <a:lnTo>
                        <a:pt x="25" y="167"/>
                      </a:lnTo>
                      <a:lnTo>
                        <a:pt x="14" y="147"/>
                      </a:lnTo>
                      <a:lnTo>
                        <a:pt x="7" y="117"/>
                      </a:lnTo>
                      <a:lnTo>
                        <a:pt x="2" y="86"/>
                      </a:lnTo>
                      <a:lnTo>
                        <a:pt x="0" y="53"/>
                      </a:lnTo>
                      <a:lnTo>
                        <a:pt x="0" y="25"/>
                      </a:lnTo>
                      <a:lnTo>
                        <a:pt x="0" y="9"/>
                      </a:lnTo>
                      <a:lnTo>
                        <a:pt x="0" y="3"/>
                      </a:lnTo>
                      <a:lnTo>
                        <a:pt x="0" y="0"/>
                      </a:lnTo>
                      <a:lnTo>
                        <a:pt x="198" y="33"/>
                      </a:lnTo>
                      <a:close/>
                    </a:path>
                  </a:pathLst>
                </a:custGeom>
                <a:solidFill>
                  <a:srgbClr val="FFFFFF"/>
                </a:solidFill>
                <a:ln w="30163">
                  <a:solidFill>
                    <a:srgbClr val="000000"/>
                  </a:solidFill>
                  <a:prstDash val="solid"/>
                  <a:round/>
                  <a:headEnd/>
                  <a:tailEnd/>
                </a:ln>
              </p:spPr>
              <p:txBody>
                <a:bodyPr/>
                <a:lstStyle/>
                <a:p>
                  <a:endParaRPr lang="ja-JP" altLang="en-US"/>
                </a:p>
              </p:txBody>
            </p:sp>
            <p:sp>
              <p:nvSpPr>
                <p:cNvPr id="805935" name="Freeform 47"/>
                <p:cNvSpPr>
                  <a:spLocks/>
                </p:cNvSpPr>
                <p:nvPr/>
              </p:nvSpPr>
              <p:spPr bwMode="auto">
                <a:xfrm>
                  <a:off x="1975" y="2645"/>
                  <a:ext cx="103" cy="63"/>
                </a:xfrm>
                <a:custGeom>
                  <a:avLst/>
                  <a:gdLst>
                    <a:gd name="T0" fmla="*/ 0 w 103"/>
                    <a:gd name="T1" fmla="*/ 0 h 63"/>
                    <a:gd name="T2" fmla="*/ 0 w 103"/>
                    <a:gd name="T3" fmla="*/ 2 h 63"/>
                    <a:gd name="T4" fmla="*/ 5 w 103"/>
                    <a:gd name="T5" fmla="*/ 8 h 63"/>
                    <a:gd name="T6" fmla="*/ 19 w 103"/>
                    <a:gd name="T7" fmla="*/ 30 h 63"/>
                    <a:gd name="T8" fmla="*/ 35 w 103"/>
                    <a:gd name="T9" fmla="*/ 52 h 63"/>
                    <a:gd name="T10" fmla="*/ 42 w 103"/>
                    <a:gd name="T11" fmla="*/ 61 h 63"/>
                    <a:gd name="T12" fmla="*/ 51 w 103"/>
                    <a:gd name="T13" fmla="*/ 63 h 63"/>
                    <a:gd name="T14" fmla="*/ 58 w 103"/>
                    <a:gd name="T15" fmla="*/ 63 h 63"/>
                    <a:gd name="T16" fmla="*/ 68 w 103"/>
                    <a:gd name="T17" fmla="*/ 55 h 63"/>
                    <a:gd name="T18" fmla="*/ 84 w 103"/>
                    <a:gd name="T19" fmla="*/ 36 h 63"/>
                    <a:gd name="T20" fmla="*/ 98 w 103"/>
                    <a:gd name="T21" fmla="*/ 13 h 63"/>
                    <a:gd name="T22" fmla="*/ 100 w 103"/>
                    <a:gd name="T23" fmla="*/ 5 h 63"/>
                    <a:gd name="T24" fmla="*/ 103 w 103"/>
                    <a:gd name="T25" fmla="*/ 2 h 63"/>
                    <a:gd name="T26" fmla="*/ 0 w 103"/>
                    <a:gd name="T2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63">
                      <a:moveTo>
                        <a:pt x="0" y="0"/>
                      </a:moveTo>
                      <a:lnTo>
                        <a:pt x="0" y="2"/>
                      </a:lnTo>
                      <a:lnTo>
                        <a:pt x="5" y="8"/>
                      </a:lnTo>
                      <a:lnTo>
                        <a:pt x="19" y="30"/>
                      </a:lnTo>
                      <a:lnTo>
                        <a:pt x="35" y="52"/>
                      </a:lnTo>
                      <a:lnTo>
                        <a:pt x="42" y="61"/>
                      </a:lnTo>
                      <a:lnTo>
                        <a:pt x="51" y="63"/>
                      </a:lnTo>
                      <a:lnTo>
                        <a:pt x="58" y="63"/>
                      </a:lnTo>
                      <a:lnTo>
                        <a:pt x="68" y="55"/>
                      </a:lnTo>
                      <a:lnTo>
                        <a:pt x="84" y="36"/>
                      </a:lnTo>
                      <a:lnTo>
                        <a:pt x="98" y="13"/>
                      </a:lnTo>
                      <a:lnTo>
                        <a:pt x="100" y="5"/>
                      </a:lnTo>
                      <a:lnTo>
                        <a:pt x="103" y="2"/>
                      </a:lnTo>
                      <a:lnTo>
                        <a:pt x="0" y="0"/>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36" name="Freeform 48"/>
                <p:cNvSpPr>
                  <a:spLocks/>
                </p:cNvSpPr>
                <p:nvPr/>
              </p:nvSpPr>
              <p:spPr bwMode="auto">
                <a:xfrm>
                  <a:off x="2273" y="2631"/>
                  <a:ext cx="70" cy="44"/>
                </a:xfrm>
                <a:custGeom>
                  <a:avLst/>
                  <a:gdLst>
                    <a:gd name="T0" fmla="*/ 19 w 70"/>
                    <a:gd name="T1" fmla="*/ 41 h 44"/>
                    <a:gd name="T2" fmla="*/ 14 w 70"/>
                    <a:gd name="T3" fmla="*/ 41 h 44"/>
                    <a:gd name="T4" fmla="*/ 10 w 70"/>
                    <a:gd name="T5" fmla="*/ 39 h 44"/>
                    <a:gd name="T6" fmla="*/ 3 w 70"/>
                    <a:gd name="T7" fmla="*/ 33 h 44"/>
                    <a:gd name="T8" fmla="*/ 0 w 70"/>
                    <a:gd name="T9" fmla="*/ 25 h 44"/>
                    <a:gd name="T10" fmla="*/ 3 w 70"/>
                    <a:gd name="T11" fmla="*/ 16 h 44"/>
                    <a:gd name="T12" fmla="*/ 7 w 70"/>
                    <a:gd name="T13" fmla="*/ 11 h 44"/>
                    <a:gd name="T14" fmla="*/ 17 w 70"/>
                    <a:gd name="T15" fmla="*/ 5 h 44"/>
                    <a:gd name="T16" fmla="*/ 31 w 70"/>
                    <a:gd name="T17" fmla="*/ 2 h 44"/>
                    <a:gd name="T18" fmla="*/ 45 w 70"/>
                    <a:gd name="T19" fmla="*/ 0 h 44"/>
                    <a:gd name="T20" fmla="*/ 59 w 70"/>
                    <a:gd name="T21" fmla="*/ 2 h 44"/>
                    <a:gd name="T22" fmla="*/ 68 w 70"/>
                    <a:gd name="T23" fmla="*/ 8 h 44"/>
                    <a:gd name="T24" fmla="*/ 70 w 70"/>
                    <a:gd name="T25" fmla="*/ 16 h 44"/>
                    <a:gd name="T26" fmla="*/ 68 w 70"/>
                    <a:gd name="T27" fmla="*/ 27 h 44"/>
                    <a:gd name="T28" fmla="*/ 61 w 70"/>
                    <a:gd name="T29" fmla="*/ 36 h 44"/>
                    <a:gd name="T30" fmla="*/ 45 w 70"/>
                    <a:gd name="T31" fmla="*/ 41 h 44"/>
                    <a:gd name="T32" fmla="*/ 33 w 70"/>
                    <a:gd name="T33" fmla="*/ 44 h 44"/>
                    <a:gd name="T34" fmla="*/ 19 w 70"/>
                    <a:gd name="T35" fmla="*/ 41 h 44"/>
                    <a:gd name="T36" fmla="*/ 19 w 70"/>
                    <a:gd name="T3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44">
                      <a:moveTo>
                        <a:pt x="19" y="41"/>
                      </a:moveTo>
                      <a:lnTo>
                        <a:pt x="14" y="41"/>
                      </a:lnTo>
                      <a:lnTo>
                        <a:pt x="10" y="39"/>
                      </a:lnTo>
                      <a:lnTo>
                        <a:pt x="3" y="33"/>
                      </a:lnTo>
                      <a:lnTo>
                        <a:pt x="0" y="25"/>
                      </a:lnTo>
                      <a:lnTo>
                        <a:pt x="3" y="16"/>
                      </a:lnTo>
                      <a:lnTo>
                        <a:pt x="7" y="11"/>
                      </a:lnTo>
                      <a:lnTo>
                        <a:pt x="17" y="5"/>
                      </a:lnTo>
                      <a:lnTo>
                        <a:pt x="31" y="2"/>
                      </a:lnTo>
                      <a:lnTo>
                        <a:pt x="45" y="0"/>
                      </a:lnTo>
                      <a:lnTo>
                        <a:pt x="59" y="2"/>
                      </a:lnTo>
                      <a:lnTo>
                        <a:pt x="68" y="8"/>
                      </a:lnTo>
                      <a:lnTo>
                        <a:pt x="70" y="16"/>
                      </a:lnTo>
                      <a:lnTo>
                        <a:pt x="68" y="27"/>
                      </a:lnTo>
                      <a:lnTo>
                        <a:pt x="61" y="36"/>
                      </a:lnTo>
                      <a:lnTo>
                        <a:pt x="45" y="41"/>
                      </a:lnTo>
                      <a:lnTo>
                        <a:pt x="33" y="44"/>
                      </a:lnTo>
                      <a:lnTo>
                        <a:pt x="19" y="41"/>
                      </a:lnTo>
                      <a:lnTo>
                        <a:pt x="19" y="41"/>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37" name="Freeform 49"/>
                <p:cNvSpPr>
                  <a:spLocks/>
                </p:cNvSpPr>
                <p:nvPr/>
              </p:nvSpPr>
              <p:spPr bwMode="auto">
                <a:xfrm>
                  <a:off x="1859" y="2354"/>
                  <a:ext cx="331" cy="313"/>
                </a:xfrm>
                <a:custGeom>
                  <a:avLst/>
                  <a:gdLst>
                    <a:gd name="T0" fmla="*/ 319 w 331"/>
                    <a:gd name="T1" fmla="*/ 5 h 313"/>
                    <a:gd name="T2" fmla="*/ 331 w 331"/>
                    <a:gd name="T3" fmla="*/ 61 h 313"/>
                    <a:gd name="T4" fmla="*/ 331 w 331"/>
                    <a:gd name="T5" fmla="*/ 113 h 313"/>
                    <a:gd name="T6" fmla="*/ 324 w 331"/>
                    <a:gd name="T7" fmla="*/ 166 h 313"/>
                    <a:gd name="T8" fmla="*/ 305 w 331"/>
                    <a:gd name="T9" fmla="*/ 213 h 313"/>
                    <a:gd name="T10" fmla="*/ 275 w 331"/>
                    <a:gd name="T11" fmla="*/ 260 h 313"/>
                    <a:gd name="T12" fmla="*/ 258 w 331"/>
                    <a:gd name="T13" fmla="*/ 277 h 313"/>
                    <a:gd name="T14" fmla="*/ 240 w 331"/>
                    <a:gd name="T15" fmla="*/ 293 h 313"/>
                    <a:gd name="T16" fmla="*/ 221 w 331"/>
                    <a:gd name="T17" fmla="*/ 304 h 313"/>
                    <a:gd name="T18" fmla="*/ 200 w 331"/>
                    <a:gd name="T19" fmla="*/ 310 h 313"/>
                    <a:gd name="T20" fmla="*/ 179 w 331"/>
                    <a:gd name="T21" fmla="*/ 313 h 313"/>
                    <a:gd name="T22" fmla="*/ 158 w 331"/>
                    <a:gd name="T23" fmla="*/ 310 h 313"/>
                    <a:gd name="T24" fmla="*/ 128 w 331"/>
                    <a:gd name="T25" fmla="*/ 299 h 313"/>
                    <a:gd name="T26" fmla="*/ 97 w 331"/>
                    <a:gd name="T27" fmla="*/ 282 h 313"/>
                    <a:gd name="T28" fmla="*/ 69 w 331"/>
                    <a:gd name="T29" fmla="*/ 260 h 313"/>
                    <a:gd name="T30" fmla="*/ 58 w 331"/>
                    <a:gd name="T31" fmla="*/ 243 h 313"/>
                    <a:gd name="T32" fmla="*/ 48 w 331"/>
                    <a:gd name="T33" fmla="*/ 227 h 313"/>
                    <a:gd name="T34" fmla="*/ 48 w 331"/>
                    <a:gd name="T35" fmla="*/ 227 h 313"/>
                    <a:gd name="T36" fmla="*/ 42 w 331"/>
                    <a:gd name="T37" fmla="*/ 227 h 313"/>
                    <a:gd name="T38" fmla="*/ 25 w 331"/>
                    <a:gd name="T39" fmla="*/ 224 h 313"/>
                    <a:gd name="T40" fmla="*/ 16 w 331"/>
                    <a:gd name="T41" fmla="*/ 219 h 313"/>
                    <a:gd name="T42" fmla="*/ 7 w 331"/>
                    <a:gd name="T43" fmla="*/ 210 h 313"/>
                    <a:gd name="T44" fmla="*/ 2 w 331"/>
                    <a:gd name="T45" fmla="*/ 196 h 313"/>
                    <a:gd name="T46" fmla="*/ 0 w 331"/>
                    <a:gd name="T47" fmla="*/ 182 h 313"/>
                    <a:gd name="T48" fmla="*/ 0 w 331"/>
                    <a:gd name="T49" fmla="*/ 180 h 313"/>
                    <a:gd name="T50" fmla="*/ 7 w 331"/>
                    <a:gd name="T51" fmla="*/ 171 h 313"/>
                    <a:gd name="T52" fmla="*/ 16 w 331"/>
                    <a:gd name="T53" fmla="*/ 160 h 313"/>
                    <a:gd name="T54" fmla="*/ 25 w 331"/>
                    <a:gd name="T55" fmla="*/ 155 h 313"/>
                    <a:gd name="T56" fmla="*/ 37 w 331"/>
                    <a:gd name="T57" fmla="*/ 152 h 313"/>
                    <a:gd name="T58" fmla="*/ 48 w 331"/>
                    <a:gd name="T59" fmla="*/ 149 h 313"/>
                    <a:gd name="T60" fmla="*/ 58 w 331"/>
                    <a:gd name="T61" fmla="*/ 146 h 313"/>
                    <a:gd name="T62" fmla="*/ 62 w 331"/>
                    <a:gd name="T63" fmla="*/ 141 h 313"/>
                    <a:gd name="T64" fmla="*/ 62 w 331"/>
                    <a:gd name="T65" fmla="*/ 133 h 313"/>
                    <a:gd name="T66" fmla="*/ 60 w 331"/>
                    <a:gd name="T67" fmla="*/ 122 h 313"/>
                    <a:gd name="T68" fmla="*/ 60 w 331"/>
                    <a:gd name="T69" fmla="*/ 94 h 313"/>
                    <a:gd name="T70" fmla="*/ 65 w 331"/>
                    <a:gd name="T71" fmla="*/ 77 h 313"/>
                    <a:gd name="T72" fmla="*/ 69 w 331"/>
                    <a:gd name="T73" fmla="*/ 61 h 313"/>
                    <a:gd name="T74" fmla="*/ 79 w 331"/>
                    <a:gd name="T75" fmla="*/ 44 h 313"/>
                    <a:gd name="T76" fmla="*/ 90 w 331"/>
                    <a:gd name="T77" fmla="*/ 33 h 313"/>
                    <a:gd name="T78" fmla="*/ 95 w 331"/>
                    <a:gd name="T79" fmla="*/ 33 h 313"/>
                    <a:gd name="T80" fmla="*/ 104 w 331"/>
                    <a:gd name="T81" fmla="*/ 38 h 313"/>
                    <a:gd name="T82" fmla="*/ 118 w 331"/>
                    <a:gd name="T83" fmla="*/ 41 h 313"/>
                    <a:gd name="T84" fmla="*/ 135 w 331"/>
                    <a:gd name="T85" fmla="*/ 36 h 313"/>
                    <a:gd name="T86" fmla="*/ 151 w 331"/>
                    <a:gd name="T87" fmla="*/ 27 h 313"/>
                    <a:gd name="T88" fmla="*/ 160 w 331"/>
                    <a:gd name="T89" fmla="*/ 16 h 313"/>
                    <a:gd name="T90" fmla="*/ 167 w 331"/>
                    <a:gd name="T91" fmla="*/ 8 h 313"/>
                    <a:gd name="T92" fmla="*/ 170 w 331"/>
                    <a:gd name="T93" fmla="*/ 5 h 313"/>
                    <a:gd name="T94" fmla="*/ 172 w 331"/>
                    <a:gd name="T95" fmla="*/ 8 h 313"/>
                    <a:gd name="T96" fmla="*/ 179 w 331"/>
                    <a:gd name="T97" fmla="*/ 11 h 313"/>
                    <a:gd name="T98" fmla="*/ 188 w 331"/>
                    <a:gd name="T99" fmla="*/ 16 h 313"/>
                    <a:gd name="T100" fmla="*/ 202 w 331"/>
                    <a:gd name="T101" fmla="*/ 22 h 313"/>
                    <a:gd name="T102" fmla="*/ 216 w 331"/>
                    <a:gd name="T103" fmla="*/ 22 h 313"/>
                    <a:gd name="T104" fmla="*/ 230 w 331"/>
                    <a:gd name="T105" fmla="*/ 22 h 313"/>
                    <a:gd name="T106" fmla="*/ 244 w 331"/>
                    <a:gd name="T107" fmla="*/ 13 h 313"/>
                    <a:gd name="T108" fmla="*/ 256 w 331"/>
                    <a:gd name="T109" fmla="*/ 0 h 313"/>
                    <a:gd name="T110" fmla="*/ 258 w 331"/>
                    <a:gd name="T111" fmla="*/ 2 h 313"/>
                    <a:gd name="T112" fmla="*/ 263 w 331"/>
                    <a:gd name="T113" fmla="*/ 5 h 313"/>
                    <a:gd name="T114" fmla="*/ 279 w 331"/>
                    <a:gd name="T115" fmla="*/ 11 h 313"/>
                    <a:gd name="T116" fmla="*/ 298 w 331"/>
                    <a:gd name="T117" fmla="*/ 11 h 313"/>
                    <a:gd name="T118" fmla="*/ 310 w 331"/>
                    <a:gd name="T119" fmla="*/ 11 h 313"/>
                    <a:gd name="T120" fmla="*/ 319 w 331"/>
                    <a:gd name="T121" fmla="*/ 5 h 313"/>
                    <a:gd name="T122" fmla="*/ 319 w 331"/>
                    <a:gd name="T123" fmla="*/ 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1" h="313">
                      <a:moveTo>
                        <a:pt x="319" y="5"/>
                      </a:moveTo>
                      <a:lnTo>
                        <a:pt x="331" y="61"/>
                      </a:lnTo>
                      <a:lnTo>
                        <a:pt x="331" y="113"/>
                      </a:lnTo>
                      <a:lnTo>
                        <a:pt x="324" y="166"/>
                      </a:lnTo>
                      <a:lnTo>
                        <a:pt x="305" y="213"/>
                      </a:lnTo>
                      <a:lnTo>
                        <a:pt x="275" y="260"/>
                      </a:lnTo>
                      <a:lnTo>
                        <a:pt x="258" y="277"/>
                      </a:lnTo>
                      <a:lnTo>
                        <a:pt x="240" y="293"/>
                      </a:lnTo>
                      <a:lnTo>
                        <a:pt x="221" y="304"/>
                      </a:lnTo>
                      <a:lnTo>
                        <a:pt x="200" y="310"/>
                      </a:lnTo>
                      <a:lnTo>
                        <a:pt x="179" y="313"/>
                      </a:lnTo>
                      <a:lnTo>
                        <a:pt x="158" y="310"/>
                      </a:lnTo>
                      <a:lnTo>
                        <a:pt x="128" y="299"/>
                      </a:lnTo>
                      <a:lnTo>
                        <a:pt x="97" y="282"/>
                      </a:lnTo>
                      <a:lnTo>
                        <a:pt x="69" y="260"/>
                      </a:lnTo>
                      <a:lnTo>
                        <a:pt x="58" y="243"/>
                      </a:lnTo>
                      <a:lnTo>
                        <a:pt x="48" y="227"/>
                      </a:lnTo>
                      <a:lnTo>
                        <a:pt x="48" y="227"/>
                      </a:lnTo>
                      <a:lnTo>
                        <a:pt x="42" y="227"/>
                      </a:lnTo>
                      <a:lnTo>
                        <a:pt x="25" y="224"/>
                      </a:lnTo>
                      <a:lnTo>
                        <a:pt x="16" y="219"/>
                      </a:lnTo>
                      <a:lnTo>
                        <a:pt x="7" y="210"/>
                      </a:lnTo>
                      <a:lnTo>
                        <a:pt x="2" y="196"/>
                      </a:lnTo>
                      <a:lnTo>
                        <a:pt x="0" y="182"/>
                      </a:lnTo>
                      <a:lnTo>
                        <a:pt x="0" y="180"/>
                      </a:lnTo>
                      <a:lnTo>
                        <a:pt x="7" y="171"/>
                      </a:lnTo>
                      <a:lnTo>
                        <a:pt x="16" y="160"/>
                      </a:lnTo>
                      <a:lnTo>
                        <a:pt x="25" y="155"/>
                      </a:lnTo>
                      <a:lnTo>
                        <a:pt x="37" y="152"/>
                      </a:lnTo>
                      <a:lnTo>
                        <a:pt x="48" y="149"/>
                      </a:lnTo>
                      <a:lnTo>
                        <a:pt x="58" y="146"/>
                      </a:lnTo>
                      <a:lnTo>
                        <a:pt x="62" y="141"/>
                      </a:lnTo>
                      <a:lnTo>
                        <a:pt x="62" y="133"/>
                      </a:lnTo>
                      <a:lnTo>
                        <a:pt x="60" y="122"/>
                      </a:lnTo>
                      <a:lnTo>
                        <a:pt x="60" y="94"/>
                      </a:lnTo>
                      <a:lnTo>
                        <a:pt x="65" y="77"/>
                      </a:lnTo>
                      <a:lnTo>
                        <a:pt x="69" y="61"/>
                      </a:lnTo>
                      <a:lnTo>
                        <a:pt x="79" y="44"/>
                      </a:lnTo>
                      <a:lnTo>
                        <a:pt x="90" y="33"/>
                      </a:lnTo>
                      <a:lnTo>
                        <a:pt x="95" y="33"/>
                      </a:lnTo>
                      <a:lnTo>
                        <a:pt x="104" y="38"/>
                      </a:lnTo>
                      <a:lnTo>
                        <a:pt x="118" y="41"/>
                      </a:lnTo>
                      <a:lnTo>
                        <a:pt x="135" y="36"/>
                      </a:lnTo>
                      <a:lnTo>
                        <a:pt x="151" y="27"/>
                      </a:lnTo>
                      <a:lnTo>
                        <a:pt x="160" y="16"/>
                      </a:lnTo>
                      <a:lnTo>
                        <a:pt x="167" y="8"/>
                      </a:lnTo>
                      <a:lnTo>
                        <a:pt x="170" y="5"/>
                      </a:lnTo>
                      <a:lnTo>
                        <a:pt x="172" y="8"/>
                      </a:lnTo>
                      <a:lnTo>
                        <a:pt x="179" y="11"/>
                      </a:lnTo>
                      <a:lnTo>
                        <a:pt x="188" y="16"/>
                      </a:lnTo>
                      <a:lnTo>
                        <a:pt x="202" y="22"/>
                      </a:lnTo>
                      <a:lnTo>
                        <a:pt x="216" y="22"/>
                      </a:lnTo>
                      <a:lnTo>
                        <a:pt x="230" y="22"/>
                      </a:lnTo>
                      <a:lnTo>
                        <a:pt x="244" y="13"/>
                      </a:lnTo>
                      <a:lnTo>
                        <a:pt x="256" y="0"/>
                      </a:lnTo>
                      <a:lnTo>
                        <a:pt x="258" y="2"/>
                      </a:lnTo>
                      <a:lnTo>
                        <a:pt x="263" y="5"/>
                      </a:lnTo>
                      <a:lnTo>
                        <a:pt x="279" y="11"/>
                      </a:lnTo>
                      <a:lnTo>
                        <a:pt x="298" y="11"/>
                      </a:lnTo>
                      <a:lnTo>
                        <a:pt x="310" y="11"/>
                      </a:lnTo>
                      <a:lnTo>
                        <a:pt x="319" y="5"/>
                      </a:lnTo>
                      <a:lnTo>
                        <a:pt x="319" y="5"/>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05938" name="Freeform 50"/>
                <p:cNvSpPr>
                  <a:spLocks/>
                </p:cNvSpPr>
                <p:nvPr/>
              </p:nvSpPr>
              <p:spPr bwMode="auto">
                <a:xfrm>
                  <a:off x="1973" y="2423"/>
                  <a:ext cx="49" cy="14"/>
                </a:xfrm>
                <a:custGeom>
                  <a:avLst/>
                  <a:gdLst>
                    <a:gd name="T0" fmla="*/ 0 w 49"/>
                    <a:gd name="T1" fmla="*/ 14 h 14"/>
                    <a:gd name="T2" fmla="*/ 9 w 49"/>
                    <a:gd name="T3" fmla="*/ 5 h 14"/>
                    <a:gd name="T4" fmla="*/ 23 w 49"/>
                    <a:gd name="T5" fmla="*/ 0 h 14"/>
                    <a:gd name="T6" fmla="*/ 39 w 49"/>
                    <a:gd name="T7" fmla="*/ 0 h 14"/>
                    <a:gd name="T8" fmla="*/ 49 w 49"/>
                    <a:gd name="T9" fmla="*/ 5 h 14"/>
                  </a:gdLst>
                  <a:ahLst/>
                  <a:cxnLst>
                    <a:cxn ang="0">
                      <a:pos x="T0" y="T1"/>
                    </a:cxn>
                    <a:cxn ang="0">
                      <a:pos x="T2" y="T3"/>
                    </a:cxn>
                    <a:cxn ang="0">
                      <a:pos x="T4" y="T5"/>
                    </a:cxn>
                    <a:cxn ang="0">
                      <a:pos x="T6" y="T7"/>
                    </a:cxn>
                    <a:cxn ang="0">
                      <a:pos x="T8" y="T9"/>
                    </a:cxn>
                  </a:cxnLst>
                  <a:rect l="0" t="0" r="r" b="b"/>
                  <a:pathLst>
                    <a:path w="49" h="14">
                      <a:moveTo>
                        <a:pt x="0" y="14"/>
                      </a:moveTo>
                      <a:lnTo>
                        <a:pt x="9" y="5"/>
                      </a:lnTo>
                      <a:lnTo>
                        <a:pt x="23" y="0"/>
                      </a:lnTo>
                      <a:lnTo>
                        <a:pt x="39" y="0"/>
                      </a:lnTo>
                      <a:lnTo>
                        <a:pt x="49" y="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39" name="Freeform 51"/>
                <p:cNvSpPr>
                  <a:spLocks/>
                </p:cNvSpPr>
                <p:nvPr/>
              </p:nvSpPr>
              <p:spPr bwMode="auto">
                <a:xfrm>
                  <a:off x="2122" y="2401"/>
                  <a:ext cx="42" cy="16"/>
                </a:xfrm>
                <a:custGeom>
                  <a:avLst/>
                  <a:gdLst>
                    <a:gd name="T0" fmla="*/ 0 w 42"/>
                    <a:gd name="T1" fmla="*/ 16 h 16"/>
                    <a:gd name="T2" fmla="*/ 7 w 42"/>
                    <a:gd name="T3" fmla="*/ 5 h 16"/>
                    <a:gd name="T4" fmla="*/ 19 w 42"/>
                    <a:gd name="T5" fmla="*/ 0 h 16"/>
                    <a:gd name="T6" fmla="*/ 33 w 42"/>
                    <a:gd name="T7" fmla="*/ 2 h 16"/>
                    <a:gd name="T8" fmla="*/ 42 w 42"/>
                    <a:gd name="T9" fmla="*/ 8 h 16"/>
                  </a:gdLst>
                  <a:ahLst/>
                  <a:cxnLst>
                    <a:cxn ang="0">
                      <a:pos x="T0" y="T1"/>
                    </a:cxn>
                    <a:cxn ang="0">
                      <a:pos x="T2" y="T3"/>
                    </a:cxn>
                    <a:cxn ang="0">
                      <a:pos x="T4" y="T5"/>
                    </a:cxn>
                    <a:cxn ang="0">
                      <a:pos x="T6" y="T7"/>
                    </a:cxn>
                    <a:cxn ang="0">
                      <a:pos x="T8" y="T9"/>
                    </a:cxn>
                  </a:cxnLst>
                  <a:rect l="0" t="0" r="r" b="b"/>
                  <a:pathLst>
                    <a:path w="42" h="16">
                      <a:moveTo>
                        <a:pt x="0" y="16"/>
                      </a:moveTo>
                      <a:lnTo>
                        <a:pt x="7" y="5"/>
                      </a:lnTo>
                      <a:lnTo>
                        <a:pt x="19" y="0"/>
                      </a:lnTo>
                      <a:lnTo>
                        <a:pt x="33" y="2"/>
                      </a:lnTo>
                      <a:lnTo>
                        <a:pt x="42" y="8"/>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40" name="Freeform 52"/>
                <p:cNvSpPr>
                  <a:spLocks/>
                </p:cNvSpPr>
                <p:nvPr/>
              </p:nvSpPr>
              <p:spPr bwMode="auto">
                <a:xfrm>
                  <a:off x="2071" y="2503"/>
                  <a:ext cx="23" cy="33"/>
                </a:xfrm>
                <a:custGeom>
                  <a:avLst/>
                  <a:gdLst>
                    <a:gd name="T0" fmla="*/ 0 w 23"/>
                    <a:gd name="T1" fmla="*/ 0 h 33"/>
                    <a:gd name="T2" fmla="*/ 2 w 23"/>
                    <a:gd name="T3" fmla="*/ 0 h 33"/>
                    <a:gd name="T4" fmla="*/ 9 w 23"/>
                    <a:gd name="T5" fmla="*/ 0 h 33"/>
                    <a:gd name="T6" fmla="*/ 16 w 23"/>
                    <a:gd name="T7" fmla="*/ 0 h 33"/>
                    <a:gd name="T8" fmla="*/ 21 w 23"/>
                    <a:gd name="T9" fmla="*/ 9 h 33"/>
                    <a:gd name="T10" fmla="*/ 23 w 23"/>
                    <a:gd name="T11" fmla="*/ 17 h 33"/>
                    <a:gd name="T12" fmla="*/ 21 w 23"/>
                    <a:gd name="T13" fmla="*/ 25 h 33"/>
                    <a:gd name="T14" fmla="*/ 18 w 23"/>
                    <a:gd name="T15" fmla="*/ 31 h 33"/>
                    <a:gd name="T16" fmla="*/ 16 w 23"/>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0" y="0"/>
                      </a:moveTo>
                      <a:lnTo>
                        <a:pt x="2" y="0"/>
                      </a:lnTo>
                      <a:lnTo>
                        <a:pt x="9" y="0"/>
                      </a:lnTo>
                      <a:lnTo>
                        <a:pt x="16" y="0"/>
                      </a:lnTo>
                      <a:lnTo>
                        <a:pt x="21" y="9"/>
                      </a:lnTo>
                      <a:lnTo>
                        <a:pt x="23" y="17"/>
                      </a:lnTo>
                      <a:lnTo>
                        <a:pt x="21" y="25"/>
                      </a:lnTo>
                      <a:lnTo>
                        <a:pt x="18" y="31"/>
                      </a:lnTo>
                      <a:lnTo>
                        <a:pt x="16" y="33"/>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41" name="Freeform 53"/>
                <p:cNvSpPr>
                  <a:spLocks/>
                </p:cNvSpPr>
                <p:nvPr/>
              </p:nvSpPr>
              <p:spPr bwMode="auto">
                <a:xfrm>
                  <a:off x="1987" y="2462"/>
                  <a:ext cx="37" cy="33"/>
                </a:xfrm>
                <a:custGeom>
                  <a:avLst/>
                  <a:gdLst>
                    <a:gd name="T0" fmla="*/ 0 w 37"/>
                    <a:gd name="T1" fmla="*/ 33 h 33"/>
                    <a:gd name="T2" fmla="*/ 0 w 37"/>
                    <a:gd name="T3" fmla="*/ 27 h 33"/>
                    <a:gd name="T4" fmla="*/ 2 w 37"/>
                    <a:gd name="T5" fmla="*/ 16 h 33"/>
                    <a:gd name="T6" fmla="*/ 7 w 37"/>
                    <a:gd name="T7" fmla="*/ 5 h 33"/>
                    <a:gd name="T8" fmla="*/ 16 w 37"/>
                    <a:gd name="T9" fmla="*/ 0 h 33"/>
                    <a:gd name="T10" fmla="*/ 25 w 37"/>
                    <a:gd name="T11" fmla="*/ 0 h 33"/>
                    <a:gd name="T12" fmla="*/ 32 w 37"/>
                    <a:gd name="T13" fmla="*/ 5 h 33"/>
                    <a:gd name="T14" fmla="*/ 37 w 37"/>
                    <a:gd name="T15" fmla="*/ 25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3">
                      <a:moveTo>
                        <a:pt x="0" y="33"/>
                      </a:moveTo>
                      <a:lnTo>
                        <a:pt x="0" y="27"/>
                      </a:lnTo>
                      <a:lnTo>
                        <a:pt x="2" y="16"/>
                      </a:lnTo>
                      <a:lnTo>
                        <a:pt x="7" y="5"/>
                      </a:lnTo>
                      <a:lnTo>
                        <a:pt x="16" y="0"/>
                      </a:lnTo>
                      <a:lnTo>
                        <a:pt x="25" y="0"/>
                      </a:lnTo>
                      <a:lnTo>
                        <a:pt x="32" y="5"/>
                      </a:lnTo>
                      <a:lnTo>
                        <a:pt x="37"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42" name="Freeform 54"/>
                <p:cNvSpPr>
                  <a:spLocks/>
                </p:cNvSpPr>
                <p:nvPr/>
              </p:nvSpPr>
              <p:spPr bwMode="auto">
                <a:xfrm>
                  <a:off x="2115" y="2453"/>
                  <a:ext cx="33" cy="36"/>
                </a:xfrm>
                <a:custGeom>
                  <a:avLst/>
                  <a:gdLst>
                    <a:gd name="T0" fmla="*/ 33 w 33"/>
                    <a:gd name="T1" fmla="*/ 36 h 36"/>
                    <a:gd name="T2" fmla="*/ 33 w 33"/>
                    <a:gd name="T3" fmla="*/ 31 h 36"/>
                    <a:gd name="T4" fmla="*/ 30 w 33"/>
                    <a:gd name="T5" fmla="*/ 20 h 36"/>
                    <a:gd name="T6" fmla="*/ 28 w 33"/>
                    <a:gd name="T7" fmla="*/ 9 h 36"/>
                    <a:gd name="T8" fmla="*/ 19 w 33"/>
                    <a:gd name="T9" fmla="*/ 0 h 36"/>
                    <a:gd name="T10" fmla="*/ 9 w 33"/>
                    <a:gd name="T11" fmla="*/ 3 h 36"/>
                    <a:gd name="T12" fmla="*/ 5 w 33"/>
                    <a:gd name="T13" fmla="*/ 9 h 36"/>
                    <a:gd name="T14" fmla="*/ 0 w 33"/>
                    <a:gd name="T15" fmla="*/ 2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6">
                      <a:moveTo>
                        <a:pt x="33" y="36"/>
                      </a:moveTo>
                      <a:lnTo>
                        <a:pt x="33" y="31"/>
                      </a:lnTo>
                      <a:lnTo>
                        <a:pt x="30" y="20"/>
                      </a:lnTo>
                      <a:lnTo>
                        <a:pt x="28" y="9"/>
                      </a:lnTo>
                      <a:lnTo>
                        <a:pt x="19" y="0"/>
                      </a:lnTo>
                      <a:lnTo>
                        <a:pt x="9" y="3"/>
                      </a:lnTo>
                      <a:lnTo>
                        <a:pt x="5" y="9"/>
                      </a:lnTo>
                      <a:lnTo>
                        <a:pt x="0"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43" name="Freeform 55"/>
                <p:cNvSpPr>
                  <a:spLocks/>
                </p:cNvSpPr>
                <p:nvPr/>
              </p:nvSpPr>
              <p:spPr bwMode="auto">
                <a:xfrm>
                  <a:off x="1984" y="2575"/>
                  <a:ext cx="119" cy="25"/>
                </a:xfrm>
                <a:custGeom>
                  <a:avLst/>
                  <a:gdLst>
                    <a:gd name="T0" fmla="*/ 0 w 119"/>
                    <a:gd name="T1" fmla="*/ 0 h 25"/>
                    <a:gd name="T2" fmla="*/ 3 w 119"/>
                    <a:gd name="T3" fmla="*/ 6 h 25"/>
                    <a:gd name="T4" fmla="*/ 12 w 119"/>
                    <a:gd name="T5" fmla="*/ 14 h 25"/>
                    <a:gd name="T6" fmla="*/ 21 w 119"/>
                    <a:gd name="T7" fmla="*/ 17 h 25"/>
                    <a:gd name="T8" fmla="*/ 33 w 119"/>
                    <a:gd name="T9" fmla="*/ 22 h 25"/>
                    <a:gd name="T10" fmla="*/ 47 w 119"/>
                    <a:gd name="T11" fmla="*/ 25 h 25"/>
                    <a:gd name="T12" fmla="*/ 68 w 119"/>
                    <a:gd name="T13" fmla="*/ 25 h 25"/>
                    <a:gd name="T14" fmla="*/ 82 w 119"/>
                    <a:gd name="T15" fmla="*/ 25 h 25"/>
                    <a:gd name="T16" fmla="*/ 94 w 119"/>
                    <a:gd name="T17" fmla="*/ 20 h 25"/>
                    <a:gd name="T18" fmla="*/ 119 w 119"/>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25">
                      <a:moveTo>
                        <a:pt x="0" y="0"/>
                      </a:moveTo>
                      <a:lnTo>
                        <a:pt x="3" y="6"/>
                      </a:lnTo>
                      <a:lnTo>
                        <a:pt x="12" y="14"/>
                      </a:lnTo>
                      <a:lnTo>
                        <a:pt x="21" y="17"/>
                      </a:lnTo>
                      <a:lnTo>
                        <a:pt x="33" y="22"/>
                      </a:lnTo>
                      <a:lnTo>
                        <a:pt x="47" y="25"/>
                      </a:lnTo>
                      <a:lnTo>
                        <a:pt x="68" y="25"/>
                      </a:lnTo>
                      <a:lnTo>
                        <a:pt x="82" y="25"/>
                      </a:lnTo>
                      <a:lnTo>
                        <a:pt x="94" y="20"/>
                      </a:lnTo>
                      <a:lnTo>
                        <a:pt x="119" y="6"/>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44" name="Freeform 56"/>
                <p:cNvSpPr>
                  <a:spLocks/>
                </p:cNvSpPr>
                <p:nvPr/>
              </p:nvSpPr>
              <p:spPr bwMode="auto">
                <a:xfrm>
                  <a:off x="2031" y="2974"/>
                  <a:ext cx="219" cy="131"/>
                </a:xfrm>
                <a:custGeom>
                  <a:avLst/>
                  <a:gdLst>
                    <a:gd name="T0" fmla="*/ 19 w 219"/>
                    <a:gd name="T1" fmla="*/ 122 h 131"/>
                    <a:gd name="T2" fmla="*/ 84 w 219"/>
                    <a:gd name="T3" fmla="*/ 131 h 131"/>
                    <a:gd name="T4" fmla="*/ 121 w 219"/>
                    <a:gd name="T5" fmla="*/ 128 h 131"/>
                    <a:gd name="T6" fmla="*/ 135 w 219"/>
                    <a:gd name="T7" fmla="*/ 128 h 131"/>
                    <a:gd name="T8" fmla="*/ 145 w 219"/>
                    <a:gd name="T9" fmla="*/ 128 h 131"/>
                    <a:gd name="T10" fmla="*/ 182 w 219"/>
                    <a:gd name="T11" fmla="*/ 122 h 131"/>
                    <a:gd name="T12" fmla="*/ 191 w 219"/>
                    <a:gd name="T13" fmla="*/ 111 h 131"/>
                    <a:gd name="T14" fmla="*/ 187 w 219"/>
                    <a:gd name="T15" fmla="*/ 100 h 131"/>
                    <a:gd name="T16" fmla="*/ 163 w 219"/>
                    <a:gd name="T17" fmla="*/ 95 h 131"/>
                    <a:gd name="T18" fmla="*/ 156 w 219"/>
                    <a:gd name="T19" fmla="*/ 97 h 131"/>
                    <a:gd name="T20" fmla="*/ 163 w 219"/>
                    <a:gd name="T21" fmla="*/ 97 h 131"/>
                    <a:gd name="T22" fmla="*/ 201 w 219"/>
                    <a:gd name="T23" fmla="*/ 95 h 131"/>
                    <a:gd name="T24" fmla="*/ 208 w 219"/>
                    <a:gd name="T25" fmla="*/ 84 h 131"/>
                    <a:gd name="T26" fmla="*/ 201 w 219"/>
                    <a:gd name="T27" fmla="*/ 75 h 131"/>
                    <a:gd name="T28" fmla="*/ 170 w 219"/>
                    <a:gd name="T29" fmla="*/ 70 h 131"/>
                    <a:gd name="T30" fmla="*/ 163 w 219"/>
                    <a:gd name="T31" fmla="*/ 72 h 131"/>
                    <a:gd name="T32" fmla="*/ 170 w 219"/>
                    <a:gd name="T33" fmla="*/ 72 h 131"/>
                    <a:gd name="T34" fmla="*/ 210 w 219"/>
                    <a:gd name="T35" fmla="*/ 67 h 131"/>
                    <a:gd name="T36" fmla="*/ 219 w 219"/>
                    <a:gd name="T37" fmla="*/ 56 h 131"/>
                    <a:gd name="T38" fmla="*/ 210 w 219"/>
                    <a:gd name="T39" fmla="*/ 50 h 131"/>
                    <a:gd name="T40" fmla="*/ 175 w 219"/>
                    <a:gd name="T41" fmla="*/ 45 h 131"/>
                    <a:gd name="T42" fmla="*/ 166 w 219"/>
                    <a:gd name="T43" fmla="*/ 47 h 131"/>
                    <a:gd name="T44" fmla="*/ 201 w 219"/>
                    <a:gd name="T45" fmla="*/ 45 h 131"/>
                    <a:gd name="T46" fmla="*/ 208 w 219"/>
                    <a:gd name="T47" fmla="*/ 28 h 131"/>
                    <a:gd name="T48" fmla="*/ 198 w 219"/>
                    <a:gd name="T49" fmla="*/ 20 h 131"/>
                    <a:gd name="T50" fmla="*/ 163 w 219"/>
                    <a:gd name="T51" fmla="*/ 14 h 131"/>
                    <a:gd name="T52" fmla="*/ 159 w 219"/>
                    <a:gd name="T53" fmla="*/ 14 h 131"/>
                    <a:gd name="T54" fmla="*/ 124 w 219"/>
                    <a:gd name="T55" fmla="*/ 0 h 131"/>
                    <a:gd name="T56" fmla="*/ 82 w 219"/>
                    <a:gd name="T57" fmla="*/ 9 h 131"/>
                    <a:gd name="T58" fmla="*/ 61 w 219"/>
                    <a:gd name="T59" fmla="*/ 14 h 131"/>
                    <a:gd name="T60" fmla="*/ 23 w 219"/>
                    <a:gd name="T61" fmla="*/ 25 h 131"/>
                    <a:gd name="T62" fmla="*/ 7 w 219"/>
                    <a:gd name="T63" fmla="*/ 28 h 131"/>
                    <a:gd name="T64" fmla="*/ 5 w 219"/>
                    <a:gd name="T65" fmla="*/ 56 h 131"/>
                    <a:gd name="T66" fmla="*/ 2 w 219"/>
                    <a:gd name="T67" fmla="*/ 95 h 131"/>
                    <a:gd name="T68" fmla="*/ 0 w 219"/>
                    <a:gd name="T69" fmla="*/ 111 h 131"/>
                    <a:gd name="T70" fmla="*/ 0 w 219"/>
                    <a:gd name="T71" fmla="*/ 11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31">
                      <a:moveTo>
                        <a:pt x="0" y="117"/>
                      </a:moveTo>
                      <a:lnTo>
                        <a:pt x="19" y="122"/>
                      </a:lnTo>
                      <a:lnTo>
                        <a:pt x="40" y="128"/>
                      </a:lnTo>
                      <a:lnTo>
                        <a:pt x="84" y="131"/>
                      </a:lnTo>
                      <a:lnTo>
                        <a:pt x="103" y="131"/>
                      </a:lnTo>
                      <a:lnTo>
                        <a:pt x="121" y="128"/>
                      </a:lnTo>
                      <a:lnTo>
                        <a:pt x="131" y="128"/>
                      </a:lnTo>
                      <a:lnTo>
                        <a:pt x="135" y="128"/>
                      </a:lnTo>
                      <a:lnTo>
                        <a:pt x="138" y="128"/>
                      </a:lnTo>
                      <a:lnTo>
                        <a:pt x="145" y="128"/>
                      </a:lnTo>
                      <a:lnTo>
                        <a:pt x="163" y="128"/>
                      </a:lnTo>
                      <a:lnTo>
                        <a:pt x="182" y="122"/>
                      </a:lnTo>
                      <a:lnTo>
                        <a:pt x="189" y="117"/>
                      </a:lnTo>
                      <a:lnTo>
                        <a:pt x="191" y="111"/>
                      </a:lnTo>
                      <a:lnTo>
                        <a:pt x="189" y="103"/>
                      </a:lnTo>
                      <a:lnTo>
                        <a:pt x="187" y="100"/>
                      </a:lnTo>
                      <a:lnTo>
                        <a:pt x="175" y="97"/>
                      </a:lnTo>
                      <a:lnTo>
                        <a:pt x="163" y="95"/>
                      </a:lnTo>
                      <a:lnTo>
                        <a:pt x="159" y="97"/>
                      </a:lnTo>
                      <a:lnTo>
                        <a:pt x="156" y="97"/>
                      </a:lnTo>
                      <a:lnTo>
                        <a:pt x="159" y="97"/>
                      </a:lnTo>
                      <a:lnTo>
                        <a:pt x="163" y="97"/>
                      </a:lnTo>
                      <a:lnTo>
                        <a:pt x="182" y="97"/>
                      </a:lnTo>
                      <a:lnTo>
                        <a:pt x="201" y="95"/>
                      </a:lnTo>
                      <a:lnTo>
                        <a:pt x="208" y="89"/>
                      </a:lnTo>
                      <a:lnTo>
                        <a:pt x="208" y="84"/>
                      </a:lnTo>
                      <a:lnTo>
                        <a:pt x="208" y="78"/>
                      </a:lnTo>
                      <a:lnTo>
                        <a:pt x="201" y="75"/>
                      </a:lnTo>
                      <a:lnTo>
                        <a:pt x="187" y="72"/>
                      </a:lnTo>
                      <a:lnTo>
                        <a:pt x="170" y="70"/>
                      </a:lnTo>
                      <a:lnTo>
                        <a:pt x="163" y="72"/>
                      </a:lnTo>
                      <a:lnTo>
                        <a:pt x="163" y="72"/>
                      </a:lnTo>
                      <a:lnTo>
                        <a:pt x="166" y="72"/>
                      </a:lnTo>
                      <a:lnTo>
                        <a:pt x="170" y="72"/>
                      </a:lnTo>
                      <a:lnTo>
                        <a:pt x="191" y="70"/>
                      </a:lnTo>
                      <a:lnTo>
                        <a:pt x="210" y="67"/>
                      </a:lnTo>
                      <a:lnTo>
                        <a:pt x="217" y="61"/>
                      </a:lnTo>
                      <a:lnTo>
                        <a:pt x="219" y="56"/>
                      </a:lnTo>
                      <a:lnTo>
                        <a:pt x="217" y="53"/>
                      </a:lnTo>
                      <a:lnTo>
                        <a:pt x="210" y="50"/>
                      </a:lnTo>
                      <a:lnTo>
                        <a:pt x="194" y="45"/>
                      </a:lnTo>
                      <a:lnTo>
                        <a:pt x="175" y="45"/>
                      </a:lnTo>
                      <a:lnTo>
                        <a:pt x="168" y="47"/>
                      </a:lnTo>
                      <a:lnTo>
                        <a:pt x="166" y="47"/>
                      </a:lnTo>
                      <a:lnTo>
                        <a:pt x="184" y="47"/>
                      </a:lnTo>
                      <a:lnTo>
                        <a:pt x="201" y="45"/>
                      </a:lnTo>
                      <a:lnTo>
                        <a:pt x="208" y="39"/>
                      </a:lnTo>
                      <a:lnTo>
                        <a:pt x="208" y="28"/>
                      </a:lnTo>
                      <a:lnTo>
                        <a:pt x="205" y="23"/>
                      </a:lnTo>
                      <a:lnTo>
                        <a:pt x="198" y="20"/>
                      </a:lnTo>
                      <a:lnTo>
                        <a:pt x="182" y="14"/>
                      </a:lnTo>
                      <a:lnTo>
                        <a:pt x="163" y="14"/>
                      </a:lnTo>
                      <a:lnTo>
                        <a:pt x="159" y="14"/>
                      </a:lnTo>
                      <a:lnTo>
                        <a:pt x="159" y="14"/>
                      </a:lnTo>
                      <a:lnTo>
                        <a:pt x="142" y="3"/>
                      </a:lnTo>
                      <a:lnTo>
                        <a:pt x="124" y="0"/>
                      </a:lnTo>
                      <a:lnTo>
                        <a:pt x="100" y="3"/>
                      </a:lnTo>
                      <a:lnTo>
                        <a:pt x="82" y="9"/>
                      </a:lnTo>
                      <a:lnTo>
                        <a:pt x="72" y="11"/>
                      </a:lnTo>
                      <a:lnTo>
                        <a:pt x="61" y="14"/>
                      </a:lnTo>
                      <a:lnTo>
                        <a:pt x="35" y="23"/>
                      </a:lnTo>
                      <a:lnTo>
                        <a:pt x="23" y="25"/>
                      </a:lnTo>
                      <a:lnTo>
                        <a:pt x="14" y="25"/>
                      </a:lnTo>
                      <a:lnTo>
                        <a:pt x="7" y="28"/>
                      </a:lnTo>
                      <a:lnTo>
                        <a:pt x="5" y="28"/>
                      </a:lnTo>
                      <a:lnTo>
                        <a:pt x="5" y="56"/>
                      </a:lnTo>
                      <a:lnTo>
                        <a:pt x="2" y="78"/>
                      </a:lnTo>
                      <a:lnTo>
                        <a:pt x="2" y="95"/>
                      </a:lnTo>
                      <a:lnTo>
                        <a:pt x="2" y="106"/>
                      </a:lnTo>
                      <a:lnTo>
                        <a:pt x="0" y="111"/>
                      </a:lnTo>
                      <a:lnTo>
                        <a:pt x="0" y="114"/>
                      </a:lnTo>
                      <a:lnTo>
                        <a:pt x="0" y="117"/>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45" name="Freeform 57"/>
                <p:cNvSpPr>
                  <a:spLocks/>
                </p:cNvSpPr>
                <p:nvPr/>
              </p:nvSpPr>
              <p:spPr bwMode="auto">
                <a:xfrm>
                  <a:off x="1775" y="2706"/>
                  <a:ext cx="277" cy="393"/>
                </a:xfrm>
                <a:custGeom>
                  <a:avLst/>
                  <a:gdLst>
                    <a:gd name="T0" fmla="*/ 251 w 277"/>
                    <a:gd name="T1" fmla="*/ 393 h 393"/>
                    <a:gd name="T2" fmla="*/ 249 w 277"/>
                    <a:gd name="T3" fmla="*/ 393 h 393"/>
                    <a:gd name="T4" fmla="*/ 247 w 277"/>
                    <a:gd name="T5" fmla="*/ 390 h 393"/>
                    <a:gd name="T6" fmla="*/ 230 w 277"/>
                    <a:gd name="T7" fmla="*/ 385 h 393"/>
                    <a:gd name="T8" fmla="*/ 205 w 277"/>
                    <a:gd name="T9" fmla="*/ 376 h 393"/>
                    <a:gd name="T10" fmla="*/ 177 w 277"/>
                    <a:gd name="T11" fmla="*/ 365 h 393"/>
                    <a:gd name="T12" fmla="*/ 146 w 277"/>
                    <a:gd name="T13" fmla="*/ 352 h 393"/>
                    <a:gd name="T14" fmla="*/ 116 w 277"/>
                    <a:gd name="T15" fmla="*/ 338 h 393"/>
                    <a:gd name="T16" fmla="*/ 93 w 277"/>
                    <a:gd name="T17" fmla="*/ 324 h 393"/>
                    <a:gd name="T18" fmla="*/ 77 w 277"/>
                    <a:gd name="T19" fmla="*/ 310 h 393"/>
                    <a:gd name="T20" fmla="*/ 53 w 277"/>
                    <a:gd name="T21" fmla="*/ 279 h 393"/>
                    <a:gd name="T22" fmla="*/ 30 w 277"/>
                    <a:gd name="T23" fmla="*/ 246 h 393"/>
                    <a:gd name="T24" fmla="*/ 14 w 277"/>
                    <a:gd name="T25" fmla="*/ 216 h 393"/>
                    <a:gd name="T26" fmla="*/ 4 w 277"/>
                    <a:gd name="T27" fmla="*/ 185 h 393"/>
                    <a:gd name="T28" fmla="*/ 4 w 277"/>
                    <a:gd name="T29" fmla="*/ 169 h 393"/>
                    <a:gd name="T30" fmla="*/ 2 w 277"/>
                    <a:gd name="T31" fmla="*/ 149 h 393"/>
                    <a:gd name="T32" fmla="*/ 0 w 277"/>
                    <a:gd name="T33" fmla="*/ 121 h 393"/>
                    <a:gd name="T34" fmla="*/ 0 w 277"/>
                    <a:gd name="T35" fmla="*/ 94 h 393"/>
                    <a:gd name="T36" fmla="*/ 2 w 277"/>
                    <a:gd name="T37" fmla="*/ 66 h 393"/>
                    <a:gd name="T38" fmla="*/ 7 w 277"/>
                    <a:gd name="T39" fmla="*/ 44 h 393"/>
                    <a:gd name="T40" fmla="*/ 16 w 277"/>
                    <a:gd name="T41" fmla="*/ 22 h 393"/>
                    <a:gd name="T42" fmla="*/ 30 w 277"/>
                    <a:gd name="T43" fmla="*/ 11 h 393"/>
                    <a:gd name="T44" fmla="*/ 46 w 277"/>
                    <a:gd name="T45" fmla="*/ 2 h 393"/>
                    <a:gd name="T46" fmla="*/ 63 w 277"/>
                    <a:gd name="T47" fmla="*/ 0 h 393"/>
                    <a:gd name="T48" fmla="*/ 86 w 277"/>
                    <a:gd name="T49" fmla="*/ 0 h 393"/>
                    <a:gd name="T50" fmla="*/ 105 w 277"/>
                    <a:gd name="T51" fmla="*/ 11 h 393"/>
                    <a:gd name="T52" fmla="*/ 114 w 277"/>
                    <a:gd name="T53" fmla="*/ 30 h 393"/>
                    <a:gd name="T54" fmla="*/ 119 w 277"/>
                    <a:gd name="T55" fmla="*/ 41 h 393"/>
                    <a:gd name="T56" fmla="*/ 123 w 277"/>
                    <a:gd name="T57" fmla="*/ 61 h 393"/>
                    <a:gd name="T58" fmla="*/ 128 w 277"/>
                    <a:gd name="T59" fmla="*/ 85 h 393"/>
                    <a:gd name="T60" fmla="*/ 132 w 277"/>
                    <a:gd name="T61" fmla="*/ 110 h 393"/>
                    <a:gd name="T62" fmla="*/ 139 w 277"/>
                    <a:gd name="T63" fmla="*/ 135 h 393"/>
                    <a:gd name="T64" fmla="*/ 144 w 277"/>
                    <a:gd name="T65" fmla="*/ 158 h 393"/>
                    <a:gd name="T66" fmla="*/ 149 w 277"/>
                    <a:gd name="T67" fmla="*/ 174 h 393"/>
                    <a:gd name="T68" fmla="*/ 153 w 277"/>
                    <a:gd name="T69" fmla="*/ 182 h 393"/>
                    <a:gd name="T70" fmla="*/ 160 w 277"/>
                    <a:gd name="T71" fmla="*/ 191 h 393"/>
                    <a:gd name="T72" fmla="*/ 170 w 277"/>
                    <a:gd name="T73" fmla="*/ 202 h 393"/>
                    <a:gd name="T74" fmla="*/ 184 w 277"/>
                    <a:gd name="T75" fmla="*/ 216 h 393"/>
                    <a:gd name="T76" fmla="*/ 200 w 277"/>
                    <a:gd name="T77" fmla="*/ 232 h 393"/>
                    <a:gd name="T78" fmla="*/ 237 w 277"/>
                    <a:gd name="T79" fmla="*/ 263 h 393"/>
                    <a:gd name="T80" fmla="*/ 256 w 277"/>
                    <a:gd name="T81" fmla="*/ 277 h 393"/>
                    <a:gd name="T82" fmla="*/ 277 w 277"/>
                    <a:gd name="T83" fmla="*/ 285 h 393"/>
                    <a:gd name="T84" fmla="*/ 277 w 277"/>
                    <a:gd name="T85" fmla="*/ 288 h 393"/>
                    <a:gd name="T86" fmla="*/ 277 w 277"/>
                    <a:gd name="T87" fmla="*/ 296 h 393"/>
                    <a:gd name="T88" fmla="*/ 277 w 277"/>
                    <a:gd name="T89" fmla="*/ 307 h 393"/>
                    <a:gd name="T90" fmla="*/ 275 w 277"/>
                    <a:gd name="T91" fmla="*/ 321 h 393"/>
                    <a:gd name="T92" fmla="*/ 268 w 277"/>
                    <a:gd name="T93" fmla="*/ 354 h 393"/>
                    <a:gd name="T94" fmla="*/ 261 w 277"/>
                    <a:gd name="T95" fmla="*/ 374 h 393"/>
                    <a:gd name="T96" fmla="*/ 251 w 277"/>
                    <a:gd name="T97" fmla="*/ 393 h 393"/>
                    <a:gd name="T98" fmla="*/ 251 w 277"/>
                    <a:gd name="T99"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7" h="393">
                      <a:moveTo>
                        <a:pt x="251" y="393"/>
                      </a:moveTo>
                      <a:lnTo>
                        <a:pt x="249" y="393"/>
                      </a:lnTo>
                      <a:lnTo>
                        <a:pt x="247" y="390"/>
                      </a:lnTo>
                      <a:lnTo>
                        <a:pt x="230" y="385"/>
                      </a:lnTo>
                      <a:lnTo>
                        <a:pt x="205" y="376"/>
                      </a:lnTo>
                      <a:lnTo>
                        <a:pt x="177" y="365"/>
                      </a:lnTo>
                      <a:lnTo>
                        <a:pt x="146" y="352"/>
                      </a:lnTo>
                      <a:lnTo>
                        <a:pt x="116" y="338"/>
                      </a:lnTo>
                      <a:lnTo>
                        <a:pt x="93" y="324"/>
                      </a:lnTo>
                      <a:lnTo>
                        <a:pt x="77" y="310"/>
                      </a:lnTo>
                      <a:lnTo>
                        <a:pt x="53" y="279"/>
                      </a:lnTo>
                      <a:lnTo>
                        <a:pt x="30" y="246"/>
                      </a:lnTo>
                      <a:lnTo>
                        <a:pt x="14" y="216"/>
                      </a:lnTo>
                      <a:lnTo>
                        <a:pt x="4" y="185"/>
                      </a:lnTo>
                      <a:lnTo>
                        <a:pt x="4" y="169"/>
                      </a:lnTo>
                      <a:lnTo>
                        <a:pt x="2" y="149"/>
                      </a:lnTo>
                      <a:lnTo>
                        <a:pt x="0" y="121"/>
                      </a:lnTo>
                      <a:lnTo>
                        <a:pt x="0" y="94"/>
                      </a:lnTo>
                      <a:lnTo>
                        <a:pt x="2" y="66"/>
                      </a:lnTo>
                      <a:lnTo>
                        <a:pt x="7" y="44"/>
                      </a:lnTo>
                      <a:lnTo>
                        <a:pt x="16" y="22"/>
                      </a:lnTo>
                      <a:lnTo>
                        <a:pt x="30" y="11"/>
                      </a:lnTo>
                      <a:lnTo>
                        <a:pt x="46" y="2"/>
                      </a:lnTo>
                      <a:lnTo>
                        <a:pt x="63" y="0"/>
                      </a:lnTo>
                      <a:lnTo>
                        <a:pt x="86" y="0"/>
                      </a:lnTo>
                      <a:lnTo>
                        <a:pt x="105" y="11"/>
                      </a:lnTo>
                      <a:lnTo>
                        <a:pt x="114" y="30"/>
                      </a:lnTo>
                      <a:lnTo>
                        <a:pt x="119" y="41"/>
                      </a:lnTo>
                      <a:lnTo>
                        <a:pt x="123" y="61"/>
                      </a:lnTo>
                      <a:lnTo>
                        <a:pt x="128" y="85"/>
                      </a:lnTo>
                      <a:lnTo>
                        <a:pt x="132" y="110"/>
                      </a:lnTo>
                      <a:lnTo>
                        <a:pt x="139" y="135"/>
                      </a:lnTo>
                      <a:lnTo>
                        <a:pt x="144" y="158"/>
                      </a:lnTo>
                      <a:lnTo>
                        <a:pt x="149" y="174"/>
                      </a:lnTo>
                      <a:lnTo>
                        <a:pt x="153" y="182"/>
                      </a:lnTo>
                      <a:lnTo>
                        <a:pt x="160" y="191"/>
                      </a:lnTo>
                      <a:lnTo>
                        <a:pt x="170" y="202"/>
                      </a:lnTo>
                      <a:lnTo>
                        <a:pt x="184" y="216"/>
                      </a:lnTo>
                      <a:lnTo>
                        <a:pt x="200" y="232"/>
                      </a:lnTo>
                      <a:lnTo>
                        <a:pt x="237" y="263"/>
                      </a:lnTo>
                      <a:lnTo>
                        <a:pt x="256" y="277"/>
                      </a:lnTo>
                      <a:lnTo>
                        <a:pt x="277" y="285"/>
                      </a:lnTo>
                      <a:lnTo>
                        <a:pt x="277" y="288"/>
                      </a:lnTo>
                      <a:lnTo>
                        <a:pt x="277" y="296"/>
                      </a:lnTo>
                      <a:lnTo>
                        <a:pt x="277" y="307"/>
                      </a:lnTo>
                      <a:lnTo>
                        <a:pt x="275" y="321"/>
                      </a:lnTo>
                      <a:lnTo>
                        <a:pt x="268" y="354"/>
                      </a:lnTo>
                      <a:lnTo>
                        <a:pt x="261" y="374"/>
                      </a:lnTo>
                      <a:lnTo>
                        <a:pt x="251" y="393"/>
                      </a:lnTo>
                      <a:lnTo>
                        <a:pt x="251" y="393"/>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46" name="Freeform 58"/>
                <p:cNvSpPr>
                  <a:spLocks/>
                </p:cNvSpPr>
                <p:nvPr/>
              </p:nvSpPr>
              <p:spPr bwMode="auto">
                <a:xfrm>
                  <a:off x="1989" y="2980"/>
                  <a:ext cx="37" cy="105"/>
                </a:xfrm>
                <a:custGeom>
                  <a:avLst/>
                  <a:gdLst>
                    <a:gd name="T0" fmla="*/ 37 w 37"/>
                    <a:gd name="T1" fmla="*/ 0 h 105"/>
                    <a:gd name="T2" fmla="*/ 37 w 37"/>
                    <a:gd name="T3" fmla="*/ 3 h 105"/>
                    <a:gd name="T4" fmla="*/ 35 w 37"/>
                    <a:gd name="T5" fmla="*/ 14 h 105"/>
                    <a:gd name="T6" fmla="*/ 33 w 37"/>
                    <a:gd name="T7" fmla="*/ 28 h 105"/>
                    <a:gd name="T8" fmla="*/ 30 w 37"/>
                    <a:gd name="T9" fmla="*/ 44 h 105"/>
                    <a:gd name="T10" fmla="*/ 19 w 37"/>
                    <a:gd name="T11" fmla="*/ 80 h 105"/>
                    <a:gd name="T12" fmla="*/ 9 w 37"/>
                    <a:gd name="T13" fmla="*/ 94 h 105"/>
                    <a:gd name="T14" fmla="*/ 0 w 37"/>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05">
                      <a:moveTo>
                        <a:pt x="37" y="0"/>
                      </a:moveTo>
                      <a:lnTo>
                        <a:pt x="37" y="3"/>
                      </a:lnTo>
                      <a:lnTo>
                        <a:pt x="35" y="14"/>
                      </a:lnTo>
                      <a:lnTo>
                        <a:pt x="33" y="28"/>
                      </a:lnTo>
                      <a:lnTo>
                        <a:pt x="30" y="44"/>
                      </a:lnTo>
                      <a:lnTo>
                        <a:pt x="19" y="80"/>
                      </a:lnTo>
                      <a:lnTo>
                        <a:pt x="9" y="94"/>
                      </a:lnTo>
                      <a:lnTo>
                        <a:pt x="0" y="10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05947" name="Freeform 59"/>
              <p:cNvSpPr>
                <a:spLocks/>
              </p:cNvSpPr>
              <p:nvPr/>
            </p:nvSpPr>
            <p:spPr bwMode="auto">
              <a:xfrm>
                <a:off x="1776" y="2112"/>
                <a:ext cx="219" cy="131"/>
              </a:xfrm>
              <a:custGeom>
                <a:avLst/>
                <a:gdLst>
                  <a:gd name="T0" fmla="*/ 19 w 219"/>
                  <a:gd name="T1" fmla="*/ 122 h 131"/>
                  <a:gd name="T2" fmla="*/ 84 w 219"/>
                  <a:gd name="T3" fmla="*/ 131 h 131"/>
                  <a:gd name="T4" fmla="*/ 121 w 219"/>
                  <a:gd name="T5" fmla="*/ 128 h 131"/>
                  <a:gd name="T6" fmla="*/ 135 w 219"/>
                  <a:gd name="T7" fmla="*/ 128 h 131"/>
                  <a:gd name="T8" fmla="*/ 145 w 219"/>
                  <a:gd name="T9" fmla="*/ 128 h 131"/>
                  <a:gd name="T10" fmla="*/ 182 w 219"/>
                  <a:gd name="T11" fmla="*/ 122 h 131"/>
                  <a:gd name="T12" fmla="*/ 191 w 219"/>
                  <a:gd name="T13" fmla="*/ 111 h 131"/>
                  <a:gd name="T14" fmla="*/ 187 w 219"/>
                  <a:gd name="T15" fmla="*/ 100 h 131"/>
                  <a:gd name="T16" fmla="*/ 163 w 219"/>
                  <a:gd name="T17" fmla="*/ 95 h 131"/>
                  <a:gd name="T18" fmla="*/ 156 w 219"/>
                  <a:gd name="T19" fmla="*/ 97 h 131"/>
                  <a:gd name="T20" fmla="*/ 163 w 219"/>
                  <a:gd name="T21" fmla="*/ 97 h 131"/>
                  <a:gd name="T22" fmla="*/ 201 w 219"/>
                  <a:gd name="T23" fmla="*/ 95 h 131"/>
                  <a:gd name="T24" fmla="*/ 208 w 219"/>
                  <a:gd name="T25" fmla="*/ 84 h 131"/>
                  <a:gd name="T26" fmla="*/ 201 w 219"/>
                  <a:gd name="T27" fmla="*/ 75 h 131"/>
                  <a:gd name="T28" fmla="*/ 170 w 219"/>
                  <a:gd name="T29" fmla="*/ 70 h 131"/>
                  <a:gd name="T30" fmla="*/ 163 w 219"/>
                  <a:gd name="T31" fmla="*/ 72 h 131"/>
                  <a:gd name="T32" fmla="*/ 170 w 219"/>
                  <a:gd name="T33" fmla="*/ 72 h 131"/>
                  <a:gd name="T34" fmla="*/ 210 w 219"/>
                  <a:gd name="T35" fmla="*/ 67 h 131"/>
                  <a:gd name="T36" fmla="*/ 219 w 219"/>
                  <a:gd name="T37" fmla="*/ 56 h 131"/>
                  <a:gd name="T38" fmla="*/ 210 w 219"/>
                  <a:gd name="T39" fmla="*/ 50 h 131"/>
                  <a:gd name="T40" fmla="*/ 175 w 219"/>
                  <a:gd name="T41" fmla="*/ 45 h 131"/>
                  <a:gd name="T42" fmla="*/ 166 w 219"/>
                  <a:gd name="T43" fmla="*/ 47 h 131"/>
                  <a:gd name="T44" fmla="*/ 201 w 219"/>
                  <a:gd name="T45" fmla="*/ 45 h 131"/>
                  <a:gd name="T46" fmla="*/ 208 w 219"/>
                  <a:gd name="T47" fmla="*/ 28 h 131"/>
                  <a:gd name="T48" fmla="*/ 198 w 219"/>
                  <a:gd name="T49" fmla="*/ 20 h 131"/>
                  <a:gd name="T50" fmla="*/ 163 w 219"/>
                  <a:gd name="T51" fmla="*/ 14 h 131"/>
                  <a:gd name="T52" fmla="*/ 159 w 219"/>
                  <a:gd name="T53" fmla="*/ 14 h 131"/>
                  <a:gd name="T54" fmla="*/ 124 w 219"/>
                  <a:gd name="T55" fmla="*/ 0 h 131"/>
                  <a:gd name="T56" fmla="*/ 82 w 219"/>
                  <a:gd name="T57" fmla="*/ 9 h 131"/>
                  <a:gd name="T58" fmla="*/ 61 w 219"/>
                  <a:gd name="T59" fmla="*/ 14 h 131"/>
                  <a:gd name="T60" fmla="*/ 23 w 219"/>
                  <a:gd name="T61" fmla="*/ 25 h 131"/>
                  <a:gd name="T62" fmla="*/ 7 w 219"/>
                  <a:gd name="T63" fmla="*/ 28 h 131"/>
                  <a:gd name="T64" fmla="*/ 5 w 219"/>
                  <a:gd name="T65" fmla="*/ 56 h 131"/>
                  <a:gd name="T66" fmla="*/ 2 w 219"/>
                  <a:gd name="T67" fmla="*/ 95 h 131"/>
                  <a:gd name="T68" fmla="*/ 0 w 219"/>
                  <a:gd name="T69" fmla="*/ 111 h 131"/>
                  <a:gd name="T70" fmla="*/ 0 w 219"/>
                  <a:gd name="T71" fmla="*/ 11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31">
                    <a:moveTo>
                      <a:pt x="0" y="117"/>
                    </a:moveTo>
                    <a:lnTo>
                      <a:pt x="19" y="122"/>
                    </a:lnTo>
                    <a:lnTo>
                      <a:pt x="40" y="128"/>
                    </a:lnTo>
                    <a:lnTo>
                      <a:pt x="84" y="131"/>
                    </a:lnTo>
                    <a:lnTo>
                      <a:pt x="103" y="131"/>
                    </a:lnTo>
                    <a:lnTo>
                      <a:pt x="121" y="128"/>
                    </a:lnTo>
                    <a:lnTo>
                      <a:pt x="131" y="128"/>
                    </a:lnTo>
                    <a:lnTo>
                      <a:pt x="135" y="128"/>
                    </a:lnTo>
                    <a:lnTo>
                      <a:pt x="138" y="128"/>
                    </a:lnTo>
                    <a:lnTo>
                      <a:pt x="145" y="128"/>
                    </a:lnTo>
                    <a:lnTo>
                      <a:pt x="163" y="128"/>
                    </a:lnTo>
                    <a:lnTo>
                      <a:pt x="182" y="122"/>
                    </a:lnTo>
                    <a:lnTo>
                      <a:pt x="189" y="117"/>
                    </a:lnTo>
                    <a:lnTo>
                      <a:pt x="191" y="111"/>
                    </a:lnTo>
                    <a:lnTo>
                      <a:pt x="189" y="103"/>
                    </a:lnTo>
                    <a:lnTo>
                      <a:pt x="187" y="100"/>
                    </a:lnTo>
                    <a:lnTo>
                      <a:pt x="175" y="97"/>
                    </a:lnTo>
                    <a:lnTo>
                      <a:pt x="163" y="95"/>
                    </a:lnTo>
                    <a:lnTo>
                      <a:pt x="159" y="97"/>
                    </a:lnTo>
                    <a:lnTo>
                      <a:pt x="156" y="97"/>
                    </a:lnTo>
                    <a:lnTo>
                      <a:pt x="159" y="97"/>
                    </a:lnTo>
                    <a:lnTo>
                      <a:pt x="163" y="97"/>
                    </a:lnTo>
                    <a:lnTo>
                      <a:pt x="182" y="97"/>
                    </a:lnTo>
                    <a:lnTo>
                      <a:pt x="201" y="95"/>
                    </a:lnTo>
                    <a:lnTo>
                      <a:pt x="208" y="89"/>
                    </a:lnTo>
                    <a:lnTo>
                      <a:pt x="208" y="84"/>
                    </a:lnTo>
                    <a:lnTo>
                      <a:pt x="208" y="78"/>
                    </a:lnTo>
                    <a:lnTo>
                      <a:pt x="201" y="75"/>
                    </a:lnTo>
                    <a:lnTo>
                      <a:pt x="187" y="72"/>
                    </a:lnTo>
                    <a:lnTo>
                      <a:pt x="170" y="70"/>
                    </a:lnTo>
                    <a:lnTo>
                      <a:pt x="163" y="72"/>
                    </a:lnTo>
                    <a:lnTo>
                      <a:pt x="163" y="72"/>
                    </a:lnTo>
                    <a:lnTo>
                      <a:pt x="166" y="72"/>
                    </a:lnTo>
                    <a:lnTo>
                      <a:pt x="170" y="72"/>
                    </a:lnTo>
                    <a:lnTo>
                      <a:pt x="191" y="70"/>
                    </a:lnTo>
                    <a:lnTo>
                      <a:pt x="210" y="67"/>
                    </a:lnTo>
                    <a:lnTo>
                      <a:pt x="217" y="61"/>
                    </a:lnTo>
                    <a:lnTo>
                      <a:pt x="219" y="56"/>
                    </a:lnTo>
                    <a:lnTo>
                      <a:pt x="217" y="53"/>
                    </a:lnTo>
                    <a:lnTo>
                      <a:pt x="210" y="50"/>
                    </a:lnTo>
                    <a:lnTo>
                      <a:pt x="194" y="45"/>
                    </a:lnTo>
                    <a:lnTo>
                      <a:pt x="175" y="45"/>
                    </a:lnTo>
                    <a:lnTo>
                      <a:pt x="168" y="47"/>
                    </a:lnTo>
                    <a:lnTo>
                      <a:pt x="166" y="47"/>
                    </a:lnTo>
                    <a:lnTo>
                      <a:pt x="184" y="47"/>
                    </a:lnTo>
                    <a:lnTo>
                      <a:pt x="201" y="45"/>
                    </a:lnTo>
                    <a:lnTo>
                      <a:pt x="208" y="39"/>
                    </a:lnTo>
                    <a:lnTo>
                      <a:pt x="208" y="28"/>
                    </a:lnTo>
                    <a:lnTo>
                      <a:pt x="205" y="23"/>
                    </a:lnTo>
                    <a:lnTo>
                      <a:pt x="198" y="20"/>
                    </a:lnTo>
                    <a:lnTo>
                      <a:pt x="182" y="14"/>
                    </a:lnTo>
                    <a:lnTo>
                      <a:pt x="163" y="14"/>
                    </a:lnTo>
                    <a:lnTo>
                      <a:pt x="159" y="14"/>
                    </a:lnTo>
                    <a:lnTo>
                      <a:pt x="159" y="14"/>
                    </a:lnTo>
                    <a:lnTo>
                      <a:pt x="142" y="3"/>
                    </a:lnTo>
                    <a:lnTo>
                      <a:pt x="124" y="0"/>
                    </a:lnTo>
                    <a:lnTo>
                      <a:pt x="100" y="3"/>
                    </a:lnTo>
                    <a:lnTo>
                      <a:pt x="82" y="9"/>
                    </a:lnTo>
                    <a:lnTo>
                      <a:pt x="72" y="11"/>
                    </a:lnTo>
                    <a:lnTo>
                      <a:pt x="61" y="14"/>
                    </a:lnTo>
                    <a:lnTo>
                      <a:pt x="35" y="23"/>
                    </a:lnTo>
                    <a:lnTo>
                      <a:pt x="23" y="25"/>
                    </a:lnTo>
                    <a:lnTo>
                      <a:pt x="14" y="25"/>
                    </a:lnTo>
                    <a:lnTo>
                      <a:pt x="7" y="28"/>
                    </a:lnTo>
                    <a:lnTo>
                      <a:pt x="5" y="28"/>
                    </a:lnTo>
                    <a:lnTo>
                      <a:pt x="5" y="56"/>
                    </a:lnTo>
                    <a:lnTo>
                      <a:pt x="2" y="78"/>
                    </a:lnTo>
                    <a:lnTo>
                      <a:pt x="2" y="95"/>
                    </a:lnTo>
                    <a:lnTo>
                      <a:pt x="2" y="106"/>
                    </a:lnTo>
                    <a:lnTo>
                      <a:pt x="0" y="111"/>
                    </a:lnTo>
                    <a:lnTo>
                      <a:pt x="0" y="114"/>
                    </a:lnTo>
                    <a:lnTo>
                      <a:pt x="0" y="117"/>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805948" name="Group 60"/>
              <p:cNvGrpSpPr>
                <a:grpSpLocks/>
              </p:cNvGrpSpPr>
              <p:nvPr/>
            </p:nvGrpSpPr>
            <p:grpSpPr bwMode="auto">
              <a:xfrm>
                <a:off x="2064" y="1776"/>
                <a:ext cx="77" cy="111"/>
                <a:chOff x="2273" y="2658"/>
                <a:chExt cx="77" cy="111"/>
              </a:xfrm>
            </p:grpSpPr>
            <p:sp>
              <p:nvSpPr>
                <p:cNvPr id="805949" name="Freeform 61"/>
                <p:cNvSpPr>
                  <a:spLocks/>
                </p:cNvSpPr>
                <p:nvPr/>
              </p:nvSpPr>
              <p:spPr bwMode="auto">
                <a:xfrm>
                  <a:off x="2283" y="2722"/>
                  <a:ext cx="67" cy="47"/>
                </a:xfrm>
                <a:custGeom>
                  <a:avLst/>
                  <a:gdLst>
                    <a:gd name="T0" fmla="*/ 16 w 67"/>
                    <a:gd name="T1" fmla="*/ 47 h 47"/>
                    <a:gd name="T2" fmla="*/ 14 w 67"/>
                    <a:gd name="T3" fmla="*/ 45 h 47"/>
                    <a:gd name="T4" fmla="*/ 9 w 67"/>
                    <a:gd name="T5" fmla="*/ 42 h 47"/>
                    <a:gd name="T6" fmla="*/ 2 w 67"/>
                    <a:gd name="T7" fmla="*/ 36 h 47"/>
                    <a:gd name="T8" fmla="*/ 0 w 67"/>
                    <a:gd name="T9" fmla="*/ 28 h 47"/>
                    <a:gd name="T10" fmla="*/ 2 w 67"/>
                    <a:gd name="T11" fmla="*/ 20 h 47"/>
                    <a:gd name="T12" fmla="*/ 7 w 67"/>
                    <a:gd name="T13" fmla="*/ 11 h 47"/>
                    <a:gd name="T14" fmla="*/ 16 w 67"/>
                    <a:gd name="T15" fmla="*/ 6 h 47"/>
                    <a:gd name="T16" fmla="*/ 28 w 67"/>
                    <a:gd name="T17" fmla="*/ 0 h 47"/>
                    <a:gd name="T18" fmla="*/ 44 w 67"/>
                    <a:gd name="T19" fmla="*/ 0 h 47"/>
                    <a:gd name="T20" fmla="*/ 56 w 67"/>
                    <a:gd name="T21" fmla="*/ 3 h 47"/>
                    <a:gd name="T22" fmla="*/ 65 w 67"/>
                    <a:gd name="T23" fmla="*/ 8 h 47"/>
                    <a:gd name="T24" fmla="*/ 67 w 67"/>
                    <a:gd name="T25" fmla="*/ 20 h 47"/>
                    <a:gd name="T26" fmla="*/ 65 w 67"/>
                    <a:gd name="T27" fmla="*/ 31 h 47"/>
                    <a:gd name="T28" fmla="*/ 58 w 67"/>
                    <a:gd name="T29" fmla="*/ 39 h 47"/>
                    <a:gd name="T30" fmla="*/ 44 w 67"/>
                    <a:gd name="T31" fmla="*/ 47 h 47"/>
                    <a:gd name="T32" fmla="*/ 32 w 67"/>
                    <a:gd name="T33" fmla="*/ 47 h 47"/>
                    <a:gd name="T34" fmla="*/ 16 w 67"/>
                    <a:gd name="T35" fmla="*/ 47 h 47"/>
                    <a:gd name="T36" fmla="*/ 16 w 67"/>
                    <a:gd name="T3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47">
                      <a:moveTo>
                        <a:pt x="16" y="47"/>
                      </a:moveTo>
                      <a:lnTo>
                        <a:pt x="14" y="45"/>
                      </a:lnTo>
                      <a:lnTo>
                        <a:pt x="9" y="42"/>
                      </a:lnTo>
                      <a:lnTo>
                        <a:pt x="2" y="36"/>
                      </a:lnTo>
                      <a:lnTo>
                        <a:pt x="0" y="28"/>
                      </a:lnTo>
                      <a:lnTo>
                        <a:pt x="2" y="20"/>
                      </a:lnTo>
                      <a:lnTo>
                        <a:pt x="7" y="11"/>
                      </a:lnTo>
                      <a:lnTo>
                        <a:pt x="16" y="6"/>
                      </a:lnTo>
                      <a:lnTo>
                        <a:pt x="28" y="0"/>
                      </a:lnTo>
                      <a:lnTo>
                        <a:pt x="44" y="0"/>
                      </a:lnTo>
                      <a:lnTo>
                        <a:pt x="56" y="3"/>
                      </a:lnTo>
                      <a:lnTo>
                        <a:pt x="65" y="8"/>
                      </a:lnTo>
                      <a:lnTo>
                        <a:pt x="67" y="20"/>
                      </a:lnTo>
                      <a:lnTo>
                        <a:pt x="65" y="31"/>
                      </a:lnTo>
                      <a:lnTo>
                        <a:pt x="58" y="39"/>
                      </a:lnTo>
                      <a:lnTo>
                        <a:pt x="44" y="47"/>
                      </a:lnTo>
                      <a:lnTo>
                        <a:pt x="32" y="47"/>
                      </a:lnTo>
                      <a:lnTo>
                        <a:pt x="16" y="47"/>
                      </a:lnTo>
                      <a:lnTo>
                        <a:pt x="16" y="47"/>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50" name="Freeform 62"/>
                <p:cNvSpPr>
                  <a:spLocks/>
                </p:cNvSpPr>
                <p:nvPr/>
              </p:nvSpPr>
              <p:spPr bwMode="auto">
                <a:xfrm>
                  <a:off x="2280" y="2694"/>
                  <a:ext cx="70" cy="45"/>
                </a:xfrm>
                <a:custGeom>
                  <a:avLst/>
                  <a:gdLst>
                    <a:gd name="T0" fmla="*/ 19 w 70"/>
                    <a:gd name="T1" fmla="*/ 45 h 45"/>
                    <a:gd name="T2" fmla="*/ 14 w 70"/>
                    <a:gd name="T3" fmla="*/ 42 h 45"/>
                    <a:gd name="T4" fmla="*/ 10 w 70"/>
                    <a:gd name="T5" fmla="*/ 42 h 45"/>
                    <a:gd name="T6" fmla="*/ 3 w 70"/>
                    <a:gd name="T7" fmla="*/ 34 h 45"/>
                    <a:gd name="T8" fmla="*/ 0 w 70"/>
                    <a:gd name="T9" fmla="*/ 28 h 45"/>
                    <a:gd name="T10" fmla="*/ 0 w 70"/>
                    <a:gd name="T11" fmla="*/ 17 h 45"/>
                    <a:gd name="T12" fmla="*/ 7 w 70"/>
                    <a:gd name="T13" fmla="*/ 12 h 45"/>
                    <a:gd name="T14" fmla="*/ 17 w 70"/>
                    <a:gd name="T15" fmla="*/ 6 h 45"/>
                    <a:gd name="T16" fmla="*/ 31 w 70"/>
                    <a:gd name="T17" fmla="*/ 0 h 45"/>
                    <a:gd name="T18" fmla="*/ 45 w 70"/>
                    <a:gd name="T19" fmla="*/ 0 h 45"/>
                    <a:gd name="T20" fmla="*/ 59 w 70"/>
                    <a:gd name="T21" fmla="*/ 3 h 45"/>
                    <a:gd name="T22" fmla="*/ 68 w 70"/>
                    <a:gd name="T23" fmla="*/ 9 h 45"/>
                    <a:gd name="T24" fmla="*/ 70 w 70"/>
                    <a:gd name="T25" fmla="*/ 17 h 45"/>
                    <a:gd name="T26" fmla="*/ 68 w 70"/>
                    <a:gd name="T27" fmla="*/ 28 h 45"/>
                    <a:gd name="T28" fmla="*/ 61 w 70"/>
                    <a:gd name="T29" fmla="*/ 39 h 45"/>
                    <a:gd name="T30" fmla="*/ 45 w 70"/>
                    <a:gd name="T31" fmla="*/ 45 h 45"/>
                    <a:gd name="T32" fmla="*/ 33 w 70"/>
                    <a:gd name="T33" fmla="*/ 45 h 45"/>
                    <a:gd name="T34" fmla="*/ 19 w 70"/>
                    <a:gd name="T35" fmla="*/ 45 h 45"/>
                    <a:gd name="T36" fmla="*/ 19 w 70"/>
                    <a:gd name="T3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45">
                      <a:moveTo>
                        <a:pt x="19" y="45"/>
                      </a:moveTo>
                      <a:lnTo>
                        <a:pt x="14" y="42"/>
                      </a:lnTo>
                      <a:lnTo>
                        <a:pt x="10" y="42"/>
                      </a:lnTo>
                      <a:lnTo>
                        <a:pt x="3" y="34"/>
                      </a:lnTo>
                      <a:lnTo>
                        <a:pt x="0" y="28"/>
                      </a:lnTo>
                      <a:lnTo>
                        <a:pt x="0" y="17"/>
                      </a:lnTo>
                      <a:lnTo>
                        <a:pt x="7" y="12"/>
                      </a:lnTo>
                      <a:lnTo>
                        <a:pt x="17" y="6"/>
                      </a:lnTo>
                      <a:lnTo>
                        <a:pt x="31" y="0"/>
                      </a:lnTo>
                      <a:lnTo>
                        <a:pt x="45" y="0"/>
                      </a:lnTo>
                      <a:lnTo>
                        <a:pt x="59" y="3"/>
                      </a:lnTo>
                      <a:lnTo>
                        <a:pt x="68" y="9"/>
                      </a:lnTo>
                      <a:lnTo>
                        <a:pt x="70" y="17"/>
                      </a:lnTo>
                      <a:lnTo>
                        <a:pt x="68" y="28"/>
                      </a:lnTo>
                      <a:lnTo>
                        <a:pt x="61" y="39"/>
                      </a:lnTo>
                      <a:lnTo>
                        <a:pt x="45" y="45"/>
                      </a:lnTo>
                      <a:lnTo>
                        <a:pt x="33" y="45"/>
                      </a:lnTo>
                      <a:lnTo>
                        <a:pt x="19" y="45"/>
                      </a:lnTo>
                      <a:lnTo>
                        <a:pt x="19" y="45"/>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51" name="Freeform 63"/>
                <p:cNvSpPr>
                  <a:spLocks/>
                </p:cNvSpPr>
                <p:nvPr/>
              </p:nvSpPr>
              <p:spPr bwMode="auto">
                <a:xfrm>
                  <a:off x="2273" y="2658"/>
                  <a:ext cx="77" cy="48"/>
                </a:xfrm>
                <a:custGeom>
                  <a:avLst/>
                  <a:gdLst>
                    <a:gd name="T0" fmla="*/ 19 w 77"/>
                    <a:gd name="T1" fmla="*/ 48 h 48"/>
                    <a:gd name="T2" fmla="*/ 17 w 77"/>
                    <a:gd name="T3" fmla="*/ 48 h 48"/>
                    <a:gd name="T4" fmla="*/ 10 w 77"/>
                    <a:gd name="T5" fmla="*/ 42 h 48"/>
                    <a:gd name="T6" fmla="*/ 3 w 77"/>
                    <a:gd name="T7" fmla="*/ 36 h 48"/>
                    <a:gd name="T8" fmla="*/ 0 w 77"/>
                    <a:gd name="T9" fmla="*/ 28 h 48"/>
                    <a:gd name="T10" fmla="*/ 3 w 77"/>
                    <a:gd name="T11" fmla="*/ 20 h 48"/>
                    <a:gd name="T12" fmla="*/ 7 w 77"/>
                    <a:gd name="T13" fmla="*/ 12 h 48"/>
                    <a:gd name="T14" fmla="*/ 19 w 77"/>
                    <a:gd name="T15" fmla="*/ 6 h 48"/>
                    <a:gd name="T16" fmla="*/ 33 w 77"/>
                    <a:gd name="T17" fmla="*/ 0 h 48"/>
                    <a:gd name="T18" fmla="*/ 49 w 77"/>
                    <a:gd name="T19" fmla="*/ 0 h 48"/>
                    <a:gd name="T20" fmla="*/ 63 w 77"/>
                    <a:gd name="T21" fmla="*/ 3 h 48"/>
                    <a:gd name="T22" fmla="*/ 73 w 77"/>
                    <a:gd name="T23" fmla="*/ 9 h 48"/>
                    <a:gd name="T24" fmla="*/ 77 w 77"/>
                    <a:gd name="T25" fmla="*/ 20 h 48"/>
                    <a:gd name="T26" fmla="*/ 75 w 77"/>
                    <a:gd name="T27" fmla="*/ 31 h 48"/>
                    <a:gd name="T28" fmla="*/ 68 w 77"/>
                    <a:gd name="T29" fmla="*/ 42 h 48"/>
                    <a:gd name="T30" fmla="*/ 59 w 77"/>
                    <a:gd name="T31" fmla="*/ 45 h 48"/>
                    <a:gd name="T32" fmla="*/ 49 w 77"/>
                    <a:gd name="T33" fmla="*/ 48 h 48"/>
                    <a:gd name="T34" fmla="*/ 38 w 77"/>
                    <a:gd name="T35" fmla="*/ 48 h 48"/>
                    <a:gd name="T36" fmla="*/ 19 w 77"/>
                    <a:gd name="T37" fmla="*/ 48 h 48"/>
                    <a:gd name="T38" fmla="*/ 19 w 77"/>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48">
                      <a:moveTo>
                        <a:pt x="19" y="48"/>
                      </a:moveTo>
                      <a:lnTo>
                        <a:pt x="17" y="48"/>
                      </a:lnTo>
                      <a:lnTo>
                        <a:pt x="10" y="42"/>
                      </a:lnTo>
                      <a:lnTo>
                        <a:pt x="3" y="36"/>
                      </a:lnTo>
                      <a:lnTo>
                        <a:pt x="0" y="28"/>
                      </a:lnTo>
                      <a:lnTo>
                        <a:pt x="3" y="20"/>
                      </a:lnTo>
                      <a:lnTo>
                        <a:pt x="7" y="12"/>
                      </a:lnTo>
                      <a:lnTo>
                        <a:pt x="19" y="6"/>
                      </a:lnTo>
                      <a:lnTo>
                        <a:pt x="33" y="0"/>
                      </a:lnTo>
                      <a:lnTo>
                        <a:pt x="49" y="0"/>
                      </a:lnTo>
                      <a:lnTo>
                        <a:pt x="63" y="3"/>
                      </a:lnTo>
                      <a:lnTo>
                        <a:pt x="73" y="9"/>
                      </a:lnTo>
                      <a:lnTo>
                        <a:pt x="77" y="20"/>
                      </a:lnTo>
                      <a:lnTo>
                        <a:pt x="75" y="31"/>
                      </a:lnTo>
                      <a:lnTo>
                        <a:pt x="68" y="42"/>
                      </a:lnTo>
                      <a:lnTo>
                        <a:pt x="59" y="45"/>
                      </a:lnTo>
                      <a:lnTo>
                        <a:pt x="49" y="48"/>
                      </a:lnTo>
                      <a:lnTo>
                        <a:pt x="38" y="48"/>
                      </a:lnTo>
                      <a:lnTo>
                        <a:pt x="19" y="48"/>
                      </a:lnTo>
                      <a:lnTo>
                        <a:pt x="19" y="48"/>
                      </a:lnTo>
                      <a:close/>
                    </a:path>
                  </a:pathLst>
                </a:custGeom>
                <a:solidFill>
                  <a:srgbClr val="FFE6BE"/>
                </a:solidFill>
                <a:ln w="30163">
                  <a:solidFill>
                    <a:srgbClr val="000000"/>
                  </a:solidFill>
                  <a:prstDash val="solid"/>
                  <a:round/>
                  <a:headEnd/>
                  <a:tailEnd/>
                </a:ln>
              </p:spPr>
              <p:txBody>
                <a:bodyPr/>
                <a:lstStyle/>
                <a:p>
                  <a:endParaRPr lang="ja-JP" altLang="en-US"/>
                </a:p>
              </p:txBody>
            </p:sp>
          </p:grpSp>
        </p:grpSp>
        <p:sp>
          <p:nvSpPr>
            <p:cNvPr id="805952" name="Rectangle 64"/>
            <p:cNvSpPr>
              <a:spLocks noChangeArrowheads="1"/>
            </p:cNvSpPr>
            <p:nvPr/>
          </p:nvSpPr>
          <p:spPr bwMode="auto">
            <a:xfrm>
              <a:off x="0" y="3360"/>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ea typeface="HG創英角ﾎﾟｯﾌﾟ体" pitchFamily="49" charset="-128"/>
                </a:rPr>
                <a:t>Ｂ</a:t>
              </a:r>
              <a:r>
                <a:rPr lang="ja-JP" altLang="en-US" sz="3000">
                  <a:ea typeface="HG創英角ﾎﾟｯﾌﾟ体" pitchFamily="49" charset="-128"/>
                </a:rPr>
                <a:t>さん</a:t>
              </a:r>
            </a:p>
          </p:txBody>
        </p:sp>
        <p:sp>
          <p:nvSpPr>
            <p:cNvPr id="805953" name="AutoShape 65"/>
            <p:cNvSpPr>
              <a:spLocks noChangeArrowheads="1"/>
            </p:cNvSpPr>
            <p:nvPr/>
          </p:nvSpPr>
          <p:spPr bwMode="auto">
            <a:xfrm>
              <a:off x="672" y="2112"/>
              <a:ext cx="4944" cy="336"/>
            </a:xfrm>
            <a:prstGeom prst="wedgeRectCallout">
              <a:avLst>
                <a:gd name="adj1" fmla="val -53560"/>
                <a:gd name="adj2" fmla="val 13958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2800" i="1" u="sng"/>
                <a:t>私、いつも</a:t>
              </a:r>
              <a:r>
                <a:rPr lang="ja-JP" altLang="en-US" sz="2800" i="1" u="sng">
                  <a:solidFill>
                    <a:srgbClr val="FF0000"/>
                  </a:solidFill>
                </a:rPr>
                <a:t>印刷した紙を見て誤字の確認</a:t>
              </a:r>
              <a:r>
                <a:rPr lang="ja-JP" altLang="en-US" sz="2800" i="1" u="sng"/>
                <a:t>していたワ</a:t>
              </a:r>
            </a:p>
          </p:txBody>
        </p:sp>
      </p:grpSp>
      <p:grpSp>
        <p:nvGrpSpPr>
          <p:cNvPr id="805954" name="Group 66"/>
          <p:cNvGrpSpPr>
            <a:grpSpLocks/>
          </p:cNvGrpSpPr>
          <p:nvPr/>
        </p:nvGrpSpPr>
        <p:grpSpPr bwMode="auto">
          <a:xfrm>
            <a:off x="1752600" y="3886200"/>
            <a:ext cx="7391400" cy="2057400"/>
            <a:chOff x="1104" y="2496"/>
            <a:chExt cx="4656" cy="1296"/>
          </a:xfrm>
        </p:grpSpPr>
        <p:grpSp>
          <p:nvGrpSpPr>
            <p:cNvPr id="805955" name="Group 67"/>
            <p:cNvGrpSpPr>
              <a:grpSpLocks/>
            </p:cNvGrpSpPr>
            <p:nvPr/>
          </p:nvGrpSpPr>
          <p:grpSpPr bwMode="auto">
            <a:xfrm>
              <a:off x="4896" y="2496"/>
              <a:ext cx="644" cy="1059"/>
              <a:chOff x="2511" y="1536"/>
              <a:chExt cx="644" cy="1059"/>
            </a:xfrm>
          </p:grpSpPr>
          <p:sp>
            <p:nvSpPr>
              <p:cNvPr id="805956" name="Freeform 68"/>
              <p:cNvSpPr>
                <a:spLocks/>
              </p:cNvSpPr>
              <p:nvPr/>
            </p:nvSpPr>
            <p:spPr bwMode="auto">
              <a:xfrm>
                <a:off x="2563" y="1963"/>
                <a:ext cx="414" cy="316"/>
              </a:xfrm>
              <a:custGeom>
                <a:avLst/>
                <a:gdLst>
                  <a:gd name="T0" fmla="*/ 42 w 414"/>
                  <a:gd name="T1" fmla="*/ 5 h 316"/>
                  <a:gd name="T2" fmla="*/ 39 w 414"/>
                  <a:gd name="T3" fmla="*/ 19 h 316"/>
                  <a:gd name="T4" fmla="*/ 42 w 414"/>
                  <a:gd name="T5" fmla="*/ 50 h 316"/>
                  <a:gd name="T6" fmla="*/ 30 w 414"/>
                  <a:gd name="T7" fmla="*/ 52 h 316"/>
                  <a:gd name="T8" fmla="*/ 14 w 414"/>
                  <a:gd name="T9" fmla="*/ 83 h 316"/>
                  <a:gd name="T10" fmla="*/ 16 w 414"/>
                  <a:gd name="T11" fmla="*/ 130 h 316"/>
                  <a:gd name="T12" fmla="*/ 0 w 414"/>
                  <a:gd name="T13" fmla="*/ 174 h 316"/>
                  <a:gd name="T14" fmla="*/ 4 w 414"/>
                  <a:gd name="T15" fmla="*/ 197 h 316"/>
                  <a:gd name="T16" fmla="*/ 0 w 414"/>
                  <a:gd name="T17" fmla="*/ 222 h 316"/>
                  <a:gd name="T18" fmla="*/ 14 w 414"/>
                  <a:gd name="T19" fmla="*/ 263 h 316"/>
                  <a:gd name="T20" fmla="*/ 16 w 414"/>
                  <a:gd name="T21" fmla="*/ 285 h 316"/>
                  <a:gd name="T22" fmla="*/ 32 w 414"/>
                  <a:gd name="T23" fmla="*/ 310 h 316"/>
                  <a:gd name="T24" fmla="*/ 102 w 414"/>
                  <a:gd name="T25" fmla="*/ 294 h 316"/>
                  <a:gd name="T26" fmla="*/ 200 w 414"/>
                  <a:gd name="T27" fmla="*/ 258 h 316"/>
                  <a:gd name="T28" fmla="*/ 272 w 414"/>
                  <a:gd name="T29" fmla="*/ 233 h 316"/>
                  <a:gd name="T30" fmla="*/ 321 w 414"/>
                  <a:gd name="T31" fmla="*/ 213 h 316"/>
                  <a:gd name="T32" fmla="*/ 354 w 414"/>
                  <a:gd name="T33" fmla="*/ 202 h 316"/>
                  <a:gd name="T34" fmla="*/ 373 w 414"/>
                  <a:gd name="T35" fmla="*/ 197 h 316"/>
                  <a:gd name="T36" fmla="*/ 382 w 414"/>
                  <a:gd name="T37" fmla="*/ 191 h 316"/>
                  <a:gd name="T38" fmla="*/ 396 w 414"/>
                  <a:gd name="T39" fmla="*/ 185 h 316"/>
                  <a:gd name="T40" fmla="*/ 412 w 414"/>
                  <a:gd name="T41" fmla="*/ 161 h 316"/>
                  <a:gd name="T42" fmla="*/ 410 w 414"/>
                  <a:gd name="T43" fmla="*/ 122 h 316"/>
                  <a:gd name="T44" fmla="*/ 403 w 414"/>
                  <a:gd name="T45" fmla="*/ 97 h 316"/>
                  <a:gd name="T46" fmla="*/ 391 w 414"/>
                  <a:gd name="T47" fmla="*/ 58 h 316"/>
                  <a:gd name="T48" fmla="*/ 391 w 414"/>
                  <a:gd name="T49" fmla="*/ 30 h 316"/>
                  <a:gd name="T50" fmla="*/ 382 w 414"/>
                  <a:gd name="T51" fmla="*/ 8 h 316"/>
                  <a:gd name="T52" fmla="*/ 317 w 414"/>
                  <a:gd name="T53" fmla="*/ 0 h 316"/>
                  <a:gd name="T54" fmla="*/ 221 w 414"/>
                  <a:gd name="T55" fmla="*/ 0 h 316"/>
                  <a:gd name="T56" fmla="*/ 151 w 414"/>
                  <a:gd name="T57" fmla="*/ 0 h 316"/>
                  <a:gd name="T58" fmla="*/ 102 w 414"/>
                  <a:gd name="T59" fmla="*/ 0 h 316"/>
                  <a:gd name="T60" fmla="*/ 72 w 414"/>
                  <a:gd name="T61" fmla="*/ 0 h 316"/>
                  <a:gd name="T62" fmla="*/ 48 w 414"/>
                  <a:gd name="T63" fmla="*/ 0 h 316"/>
                  <a:gd name="T64" fmla="*/ 44 w 414"/>
                  <a:gd name="T65"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4" h="316">
                    <a:moveTo>
                      <a:pt x="44" y="0"/>
                    </a:moveTo>
                    <a:lnTo>
                      <a:pt x="42" y="5"/>
                    </a:lnTo>
                    <a:lnTo>
                      <a:pt x="39" y="11"/>
                    </a:lnTo>
                    <a:lnTo>
                      <a:pt x="39" y="19"/>
                    </a:lnTo>
                    <a:lnTo>
                      <a:pt x="39" y="30"/>
                    </a:lnTo>
                    <a:lnTo>
                      <a:pt x="42" y="50"/>
                    </a:lnTo>
                    <a:lnTo>
                      <a:pt x="42" y="50"/>
                    </a:lnTo>
                    <a:lnTo>
                      <a:pt x="30" y="52"/>
                    </a:lnTo>
                    <a:lnTo>
                      <a:pt x="21" y="66"/>
                    </a:lnTo>
                    <a:lnTo>
                      <a:pt x="14" y="83"/>
                    </a:lnTo>
                    <a:lnTo>
                      <a:pt x="11" y="105"/>
                    </a:lnTo>
                    <a:lnTo>
                      <a:pt x="16" y="130"/>
                    </a:lnTo>
                    <a:lnTo>
                      <a:pt x="4" y="149"/>
                    </a:lnTo>
                    <a:lnTo>
                      <a:pt x="0" y="174"/>
                    </a:lnTo>
                    <a:lnTo>
                      <a:pt x="0" y="185"/>
                    </a:lnTo>
                    <a:lnTo>
                      <a:pt x="4" y="197"/>
                    </a:lnTo>
                    <a:lnTo>
                      <a:pt x="0" y="210"/>
                    </a:lnTo>
                    <a:lnTo>
                      <a:pt x="0" y="222"/>
                    </a:lnTo>
                    <a:lnTo>
                      <a:pt x="4" y="246"/>
                    </a:lnTo>
                    <a:lnTo>
                      <a:pt x="14" y="263"/>
                    </a:lnTo>
                    <a:lnTo>
                      <a:pt x="14" y="266"/>
                    </a:lnTo>
                    <a:lnTo>
                      <a:pt x="16" y="285"/>
                    </a:lnTo>
                    <a:lnTo>
                      <a:pt x="23" y="302"/>
                    </a:lnTo>
                    <a:lnTo>
                      <a:pt x="32" y="310"/>
                    </a:lnTo>
                    <a:lnTo>
                      <a:pt x="44" y="316"/>
                    </a:lnTo>
                    <a:lnTo>
                      <a:pt x="102" y="294"/>
                    </a:lnTo>
                    <a:lnTo>
                      <a:pt x="156" y="274"/>
                    </a:lnTo>
                    <a:lnTo>
                      <a:pt x="200" y="258"/>
                    </a:lnTo>
                    <a:lnTo>
                      <a:pt x="240" y="244"/>
                    </a:lnTo>
                    <a:lnTo>
                      <a:pt x="272" y="233"/>
                    </a:lnTo>
                    <a:lnTo>
                      <a:pt x="300" y="222"/>
                    </a:lnTo>
                    <a:lnTo>
                      <a:pt x="321" y="213"/>
                    </a:lnTo>
                    <a:lnTo>
                      <a:pt x="340" y="208"/>
                    </a:lnTo>
                    <a:lnTo>
                      <a:pt x="354" y="202"/>
                    </a:lnTo>
                    <a:lnTo>
                      <a:pt x="366" y="197"/>
                    </a:lnTo>
                    <a:lnTo>
                      <a:pt x="373" y="197"/>
                    </a:lnTo>
                    <a:lnTo>
                      <a:pt x="377" y="194"/>
                    </a:lnTo>
                    <a:lnTo>
                      <a:pt x="382" y="191"/>
                    </a:lnTo>
                    <a:lnTo>
                      <a:pt x="382" y="191"/>
                    </a:lnTo>
                    <a:lnTo>
                      <a:pt x="396" y="185"/>
                    </a:lnTo>
                    <a:lnTo>
                      <a:pt x="405" y="177"/>
                    </a:lnTo>
                    <a:lnTo>
                      <a:pt x="412" y="161"/>
                    </a:lnTo>
                    <a:lnTo>
                      <a:pt x="414" y="141"/>
                    </a:lnTo>
                    <a:lnTo>
                      <a:pt x="410" y="122"/>
                    </a:lnTo>
                    <a:lnTo>
                      <a:pt x="403" y="102"/>
                    </a:lnTo>
                    <a:lnTo>
                      <a:pt x="403" y="97"/>
                    </a:lnTo>
                    <a:lnTo>
                      <a:pt x="400" y="77"/>
                    </a:lnTo>
                    <a:lnTo>
                      <a:pt x="391" y="58"/>
                    </a:lnTo>
                    <a:lnTo>
                      <a:pt x="391" y="47"/>
                    </a:lnTo>
                    <a:lnTo>
                      <a:pt x="391" y="30"/>
                    </a:lnTo>
                    <a:lnTo>
                      <a:pt x="387" y="19"/>
                    </a:lnTo>
                    <a:lnTo>
                      <a:pt x="382" y="8"/>
                    </a:lnTo>
                    <a:lnTo>
                      <a:pt x="373" y="0"/>
                    </a:lnTo>
                    <a:lnTo>
                      <a:pt x="317" y="0"/>
                    </a:lnTo>
                    <a:lnTo>
                      <a:pt x="265" y="0"/>
                    </a:lnTo>
                    <a:lnTo>
                      <a:pt x="221" y="0"/>
                    </a:lnTo>
                    <a:lnTo>
                      <a:pt x="184" y="0"/>
                    </a:lnTo>
                    <a:lnTo>
                      <a:pt x="151" y="0"/>
                    </a:lnTo>
                    <a:lnTo>
                      <a:pt x="125" y="0"/>
                    </a:lnTo>
                    <a:lnTo>
                      <a:pt x="102" y="0"/>
                    </a:lnTo>
                    <a:lnTo>
                      <a:pt x="86" y="0"/>
                    </a:lnTo>
                    <a:lnTo>
                      <a:pt x="72" y="0"/>
                    </a:lnTo>
                    <a:lnTo>
                      <a:pt x="62" y="0"/>
                    </a:lnTo>
                    <a:lnTo>
                      <a:pt x="48" y="0"/>
                    </a:lnTo>
                    <a:lnTo>
                      <a:pt x="46" y="0"/>
                    </a:lnTo>
                    <a:lnTo>
                      <a:pt x="44" y="0"/>
                    </a:lnTo>
                  </a:path>
                </a:pathLst>
              </a:custGeom>
              <a:noFill/>
              <a:ln w="365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805957" name="Group 69"/>
              <p:cNvGrpSpPr>
                <a:grpSpLocks/>
              </p:cNvGrpSpPr>
              <p:nvPr/>
            </p:nvGrpSpPr>
            <p:grpSpPr bwMode="auto">
              <a:xfrm>
                <a:off x="2511" y="1536"/>
                <a:ext cx="644" cy="1059"/>
                <a:chOff x="2511" y="1536"/>
                <a:chExt cx="644" cy="1059"/>
              </a:xfrm>
            </p:grpSpPr>
            <p:sp>
              <p:nvSpPr>
                <p:cNvPr id="805958" name="Freeform 70"/>
                <p:cNvSpPr>
                  <a:spLocks/>
                </p:cNvSpPr>
                <p:nvPr/>
              </p:nvSpPr>
              <p:spPr bwMode="auto">
                <a:xfrm>
                  <a:off x="2563" y="1963"/>
                  <a:ext cx="414" cy="316"/>
                </a:xfrm>
                <a:custGeom>
                  <a:avLst/>
                  <a:gdLst>
                    <a:gd name="T0" fmla="*/ 42 w 414"/>
                    <a:gd name="T1" fmla="*/ 5 h 316"/>
                    <a:gd name="T2" fmla="*/ 39 w 414"/>
                    <a:gd name="T3" fmla="*/ 19 h 316"/>
                    <a:gd name="T4" fmla="*/ 42 w 414"/>
                    <a:gd name="T5" fmla="*/ 50 h 316"/>
                    <a:gd name="T6" fmla="*/ 30 w 414"/>
                    <a:gd name="T7" fmla="*/ 52 h 316"/>
                    <a:gd name="T8" fmla="*/ 14 w 414"/>
                    <a:gd name="T9" fmla="*/ 83 h 316"/>
                    <a:gd name="T10" fmla="*/ 16 w 414"/>
                    <a:gd name="T11" fmla="*/ 130 h 316"/>
                    <a:gd name="T12" fmla="*/ 0 w 414"/>
                    <a:gd name="T13" fmla="*/ 174 h 316"/>
                    <a:gd name="T14" fmla="*/ 4 w 414"/>
                    <a:gd name="T15" fmla="*/ 197 h 316"/>
                    <a:gd name="T16" fmla="*/ 0 w 414"/>
                    <a:gd name="T17" fmla="*/ 222 h 316"/>
                    <a:gd name="T18" fmla="*/ 14 w 414"/>
                    <a:gd name="T19" fmla="*/ 263 h 316"/>
                    <a:gd name="T20" fmla="*/ 16 w 414"/>
                    <a:gd name="T21" fmla="*/ 285 h 316"/>
                    <a:gd name="T22" fmla="*/ 32 w 414"/>
                    <a:gd name="T23" fmla="*/ 310 h 316"/>
                    <a:gd name="T24" fmla="*/ 102 w 414"/>
                    <a:gd name="T25" fmla="*/ 294 h 316"/>
                    <a:gd name="T26" fmla="*/ 200 w 414"/>
                    <a:gd name="T27" fmla="*/ 258 h 316"/>
                    <a:gd name="T28" fmla="*/ 272 w 414"/>
                    <a:gd name="T29" fmla="*/ 233 h 316"/>
                    <a:gd name="T30" fmla="*/ 321 w 414"/>
                    <a:gd name="T31" fmla="*/ 213 h 316"/>
                    <a:gd name="T32" fmla="*/ 354 w 414"/>
                    <a:gd name="T33" fmla="*/ 202 h 316"/>
                    <a:gd name="T34" fmla="*/ 373 w 414"/>
                    <a:gd name="T35" fmla="*/ 197 h 316"/>
                    <a:gd name="T36" fmla="*/ 382 w 414"/>
                    <a:gd name="T37" fmla="*/ 191 h 316"/>
                    <a:gd name="T38" fmla="*/ 396 w 414"/>
                    <a:gd name="T39" fmla="*/ 185 h 316"/>
                    <a:gd name="T40" fmla="*/ 412 w 414"/>
                    <a:gd name="T41" fmla="*/ 161 h 316"/>
                    <a:gd name="T42" fmla="*/ 410 w 414"/>
                    <a:gd name="T43" fmla="*/ 122 h 316"/>
                    <a:gd name="T44" fmla="*/ 403 w 414"/>
                    <a:gd name="T45" fmla="*/ 97 h 316"/>
                    <a:gd name="T46" fmla="*/ 391 w 414"/>
                    <a:gd name="T47" fmla="*/ 58 h 316"/>
                    <a:gd name="T48" fmla="*/ 391 w 414"/>
                    <a:gd name="T49" fmla="*/ 30 h 316"/>
                    <a:gd name="T50" fmla="*/ 382 w 414"/>
                    <a:gd name="T51" fmla="*/ 8 h 316"/>
                    <a:gd name="T52" fmla="*/ 317 w 414"/>
                    <a:gd name="T53" fmla="*/ 0 h 316"/>
                    <a:gd name="T54" fmla="*/ 221 w 414"/>
                    <a:gd name="T55" fmla="*/ 0 h 316"/>
                    <a:gd name="T56" fmla="*/ 151 w 414"/>
                    <a:gd name="T57" fmla="*/ 0 h 316"/>
                    <a:gd name="T58" fmla="*/ 102 w 414"/>
                    <a:gd name="T59" fmla="*/ 0 h 316"/>
                    <a:gd name="T60" fmla="*/ 72 w 414"/>
                    <a:gd name="T61" fmla="*/ 0 h 316"/>
                    <a:gd name="T62" fmla="*/ 48 w 414"/>
                    <a:gd name="T63" fmla="*/ 0 h 316"/>
                    <a:gd name="T64" fmla="*/ 44 w 414"/>
                    <a:gd name="T65"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4" h="316">
                      <a:moveTo>
                        <a:pt x="44" y="0"/>
                      </a:moveTo>
                      <a:lnTo>
                        <a:pt x="42" y="5"/>
                      </a:lnTo>
                      <a:lnTo>
                        <a:pt x="39" y="11"/>
                      </a:lnTo>
                      <a:lnTo>
                        <a:pt x="39" y="19"/>
                      </a:lnTo>
                      <a:lnTo>
                        <a:pt x="39" y="30"/>
                      </a:lnTo>
                      <a:lnTo>
                        <a:pt x="42" y="50"/>
                      </a:lnTo>
                      <a:lnTo>
                        <a:pt x="42" y="50"/>
                      </a:lnTo>
                      <a:lnTo>
                        <a:pt x="30" y="52"/>
                      </a:lnTo>
                      <a:lnTo>
                        <a:pt x="21" y="66"/>
                      </a:lnTo>
                      <a:lnTo>
                        <a:pt x="14" y="83"/>
                      </a:lnTo>
                      <a:lnTo>
                        <a:pt x="11" y="105"/>
                      </a:lnTo>
                      <a:lnTo>
                        <a:pt x="16" y="130"/>
                      </a:lnTo>
                      <a:lnTo>
                        <a:pt x="4" y="149"/>
                      </a:lnTo>
                      <a:lnTo>
                        <a:pt x="0" y="174"/>
                      </a:lnTo>
                      <a:lnTo>
                        <a:pt x="0" y="185"/>
                      </a:lnTo>
                      <a:lnTo>
                        <a:pt x="4" y="197"/>
                      </a:lnTo>
                      <a:lnTo>
                        <a:pt x="0" y="210"/>
                      </a:lnTo>
                      <a:lnTo>
                        <a:pt x="0" y="222"/>
                      </a:lnTo>
                      <a:lnTo>
                        <a:pt x="4" y="246"/>
                      </a:lnTo>
                      <a:lnTo>
                        <a:pt x="14" y="263"/>
                      </a:lnTo>
                      <a:lnTo>
                        <a:pt x="14" y="266"/>
                      </a:lnTo>
                      <a:lnTo>
                        <a:pt x="16" y="285"/>
                      </a:lnTo>
                      <a:lnTo>
                        <a:pt x="23" y="302"/>
                      </a:lnTo>
                      <a:lnTo>
                        <a:pt x="32" y="310"/>
                      </a:lnTo>
                      <a:lnTo>
                        <a:pt x="44" y="316"/>
                      </a:lnTo>
                      <a:lnTo>
                        <a:pt x="102" y="294"/>
                      </a:lnTo>
                      <a:lnTo>
                        <a:pt x="156" y="274"/>
                      </a:lnTo>
                      <a:lnTo>
                        <a:pt x="200" y="258"/>
                      </a:lnTo>
                      <a:lnTo>
                        <a:pt x="240" y="244"/>
                      </a:lnTo>
                      <a:lnTo>
                        <a:pt x="272" y="233"/>
                      </a:lnTo>
                      <a:lnTo>
                        <a:pt x="300" y="222"/>
                      </a:lnTo>
                      <a:lnTo>
                        <a:pt x="321" y="213"/>
                      </a:lnTo>
                      <a:lnTo>
                        <a:pt x="340" y="208"/>
                      </a:lnTo>
                      <a:lnTo>
                        <a:pt x="354" y="202"/>
                      </a:lnTo>
                      <a:lnTo>
                        <a:pt x="366" y="197"/>
                      </a:lnTo>
                      <a:lnTo>
                        <a:pt x="373" y="197"/>
                      </a:lnTo>
                      <a:lnTo>
                        <a:pt x="377" y="194"/>
                      </a:lnTo>
                      <a:lnTo>
                        <a:pt x="382" y="191"/>
                      </a:lnTo>
                      <a:lnTo>
                        <a:pt x="382" y="191"/>
                      </a:lnTo>
                      <a:lnTo>
                        <a:pt x="396" y="185"/>
                      </a:lnTo>
                      <a:lnTo>
                        <a:pt x="405" y="177"/>
                      </a:lnTo>
                      <a:lnTo>
                        <a:pt x="412" y="161"/>
                      </a:lnTo>
                      <a:lnTo>
                        <a:pt x="414" y="141"/>
                      </a:lnTo>
                      <a:lnTo>
                        <a:pt x="410" y="122"/>
                      </a:lnTo>
                      <a:lnTo>
                        <a:pt x="403" y="102"/>
                      </a:lnTo>
                      <a:lnTo>
                        <a:pt x="403" y="97"/>
                      </a:lnTo>
                      <a:lnTo>
                        <a:pt x="400" y="77"/>
                      </a:lnTo>
                      <a:lnTo>
                        <a:pt x="391" y="58"/>
                      </a:lnTo>
                      <a:lnTo>
                        <a:pt x="391" y="47"/>
                      </a:lnTo>
                      <a:lnTo>
                        <a:pt x="391" y="30"/>
                      </a:lnTo>
                      <a:lnTo>
                        <a:pt x="387" y="19"/>
                      </a:lnTo>
                      <a:lnTo>
                        <a:pt x="382" y="8"/>
                      </a:lnTo>
                      <a:lnTo>
                        <a:pt x="373" y="0"/>
                      </a:lnTo>
                      <a:lnTo>
                        <a:pt x="317" y="0"/>
                      </a:lnTo>
                      <a:lnTo>
                        <a:pt x="265" y="0"/>
                      </a:lnTo>
                      <a:lnTo>
                        <a:pt x="221" y="0"/>
                      </a:lnTo>
                      <a:lnTo>
                        <a:pt x="184" y="0"/>
                      </a:lnTo>
                      <a:lnTo>
                        <a:pt x="151" y="0"/>
                      </a:lnTo>
                      <a:lnTo>
                        <a:pt x="125" y="0"/>
                      </a:lnTo>
                      <a:lnTo>
                        <a:pt x="102" y="0"/>
                      </a:lnTo>
                      <a:lnTo>
                        <a:pt x="86" y="0"/>
                      </a:lnTo>
                      <a:lnTo>
                        <a:pt x="72" y="0"/>
                      </a:lnTo>
                      <a:lnTo>
                        <a:pt x="62" y="0"/>
                      </a:lnTo>
                      <a:lnTo>
                        <a:pt x="48" y="0"/>
                      </a:lnTo>
                      <a:lnTo>
                        <a:pt x="46" y="0"/>
                      </a:lnTo>
                      <a:lnTo>
                        <a:pt x="44" y="0"/>
                      </a:lnTo>
                      <a:close/>
                    </a:path>
                  </a:pathLst>
                </a:custGeom>
                <a:solidFill>
                  <a:srgbClr val="7F1E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805959" name="Group 71"/>
                <p:cNvGrpSpPr>
                  <a:grpSpLocks/>
                </p:cNvGrpSpPr>
                <p:nvPr/>
              </p:nvGrpSpPr>
              <p:grpSpPr bwMode="auto">
                <a:xfrm>
                  <a:off x="2511" y="1536"/>
                  <a:ext cx="644" cy="1059"/>
                  <a:chOff x="2511" y="1536"/>
                  <a:chExt cx="644" cy="1059"/>
                </a:xfrm>
              </p:grpSpPr>
              <p:sp>
                <p:nvSpPr>
                  <p:cNvPr id="805960" name="Freeform 72"/>
                  <p:cNvSpPr>
                    <a:spLocks/>
                  </p:cNvSpPr>
                  <p:nvPr/>
                </p:nvSpPr>
                <p:spPr bwMode="auto">
                  <a:xfrm>
                    <a:off x="3026" y="2024"/>
                    <a:ext cx="129" cy="269"/>
                  </a:xfrm>
                  <a:custGeom>
                    <a:avLst/>
                    <a:gdLst>
                      <a:gd name="T0" fmla="*/ 10 w 129"/>
                      <a:gd name="T1" fmla="*/ 122 h 269"/>
                      <a:gd name="T2" fmla="*/ 10 w 129"/>
                      <a:gd name="T3" fmla="*/ 116 h 269"/>
                      <a:gd name="T4" fmla="*/ 7 w 129"/>
                      <a:gd name="T5" fmla="*/ 102 h 269"/>
                      <a:gd name="T6" fmla="*/ 5 w 129"/>
                      <a:gd name="T7" fmla="*/ 83 h 269"/>
                      <a:gd name="T8" fmla="*/ 3 w 129"/>
                      <a:gd name="T9" fmla="*/ 61 h 269"/>
                      <a:gd name="T10" fmla="*/ 3 w 129"/>
                      <a:gd name="T11" fmla="*/ 36 h 269"/>
                      <a:gd name="T12" fmla="*/ 5 w 129"/>
                      <a:gd name="T13" fmla="*/ 16 h 269"/>
                      <a:gd name="T14" fmla="*/ 12 w 129"/>
                      <a:gd name="T15" fmla="*/ 5 h 269"/>
                      <a:gd name="T16" fmla="*/ 24 w 129"/>
                      <a:gd name="T17" fmla="*/ 0 h 269"/>
                      <a:gd name="T18" fmla="*/ 33 w 129"/>
                      <a:gd name="T19" fmla="*/ 5 h 269"/>
                      <a:gd name="T20" fmla="*/ 40 w 129"/>
                      <a:gd name="T21" fmla="*/ 16 h 269"/>
                      <a:gd name="T22" fmla="*/ 45 w 129"/>
                      <a:gd name="T23" fmla="*/ 33 h 269"/>
                      <a:gd name="T24" fmla="*/ 47 w 129"/>
                      <a:gd name="T25" fmla="*/ 52 h 269"/>
                      <a:gd name="T26" fmla="*/ 49 w 129"/>
                      <a:gd name="T27" fmla="*/ 72 h 269"/>
                      <a:gd name="T28" fmla="*/ 52 w 129"/>
                      <a:gd name="T29" fmla="*/ 88 h 269"/>
                      <a:gd name="T30" fmla="*/ 52 w 129"/>
                      <a:gd name="T31" fmla="*/ 100 h 269"/>
                      <a:gd name="T32" fmla="*/ 52 w 129"/>
                      <a:gd name="T33" fmla="*/ 105 h 269"/>
                      <a:gd name="T34" fmla="*/ 77 w 129"/>
                      <a:gd name="T35" fmla="*/ 127 h 269"/>
                      <a:gd name="T36" fmla="*/ 96 w 129"/>
                      <a:gd name="T37" fmla="*/ 147 h 269"/>
                      <a:gd name="T38" fmla="*/ 110 w 129"/>
                      <a:gd name="T39" fmla="*/ 158 h 269"/>
                      <a:gd name="T40" fmla="*/ 119 w 129"/>
                      <a:gd name="T41" fmla="*/ 166 h 269"/>
                      <a:gd name="T42" fmla="*/ 124 w 129"/>
                      <a:gd name="T43" fmla="*/ 172 h 269"/>
                      <a:gd name="T44" fmla="*/ 129 w 129"/>
                      <a:gd name="T45" fmla="*/ 174 h 269"/>
                      <a:gd name="T46" fmla="*/ 129 w 129"/>
                      <a:gd name="T47" fmla="*/ 174 h 269"/>
                      <a:gd name="T48" fmla="*/ 129 w 129"/>
                      <a:gd name="T49" fmla="*/ 177 h 269"/>
                      <a:gd name="T50" fmla="*/ 126 w 129"/>
                      <a:gd name="T51" fmla="*/ 185 h 269"/>
                      <a:gd name="T52" fmla="*/ 122 w 129"/>
                      <a:gd name="T53" fmla="*/ 197 h 269"/>
                      <a:gd name="T54" fmla="*/ 117 w 129"/>
                      <a:gd name="T55" fmla="*/ 210 h 269"/>
                      <a:gd name="T56" fmla="*/ 101 w 129"/>
                      <a:gd name="T57" fmla="*/ 244 h 269"/>
                      <a:gd name="T58" fmla="*/ 77 w 129"/>
                      <a:gd name="T59" fmla="*/ 269 h 269"/>
                      <a:gd name="T60" fmla="*/ 56 w 129"/>
                      <a:gd name="T61" fmla="*/ 263 h 269"/>
                      <a:gd name="T62" fmla="*/ 40 w 129"/>
                      <a:gd name="T63" fmla="*/ 260 h 269"/>
                      <a:gd name="T64" fmla="*/ 31 w 129"/>
                      <a:gd name="T65" fmla="*/ 258 h 269"/>
                      <a:gd name="T66" fmla="*/ 21 w 129"/>
                      <a:gd name="T67" fmla="*/ 255 h 269"/>
                      <a:gd name="T68" fmla="*/ 14 w 129"/>
                      <a:gd name="T69" fmla="*/ 252 h 269"/>
                      <a:gd name="T70" fmla="*/ 14 w 129"/>
                      <a:gd name="T71" fmla="*/ 252 h 269"/>
                      <a:gd name="T72" fmla="*/ 12 w 129"/>
                      <a:gd name="T73" fmla="*/ 249 h 269"/>
                      <a:gd name="T74" fmla="*/ 10 w 129"/>
                      <a:gd name="T75" fmla="*/ 238 h 269"/>
                      <a:gd name="T76" fmla="*/ 5 w 129"/>
                      <a:gd name="T77" fmla="*/ 224 h 269"/>
                      <a:gd name="T78" fmla="*/ 0 w 129"/>
                      <a:gd name="T79" fmla="*/ 208 h 269"/>
                      <a:gd name="T80" fmla="*/ 0 w 129"/>
                      <a:gd name="T81" fmla="*/ 185 h 269"/>
                      <a:gd name="T82" fmla="*/ 0 w 129"/>
                      <a:gd name="T83" fmla="*/ 163 h 269"/>
                      <a:gd name="T84" fmla="*/ 3 w 129"/>
                      <a:gd name="T85" fmla="*/ 144 h 269"/>
                      <a:gd name="T86" fmla="*/ 10 w 129"/>
                      <a:gd name="T87" fmla="*/ 122 h 269"/>
                      <a:gd name="T88" fmla="*/ 10 w 129"/>
                      <a:gd name="T89" fmla="*/ 12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69">
                        <a:moveTo>
                          <a:pt x="10" y="122"/>
                        </a:moveTo>
                        <a:lnTo>
                          <a:pt x="10" y="116"/>
                        </a:lnTo>
                        <a:lnTo>
                          <a:pt x="7" y="102"/>
                        </a:lnTo>
                        <a:lnTo>
                          <a:pt x="5" y="83"/>
                        </a:lnTo>
                        <a:lnTo>
                          <a:pt x="3" y="61"/>
                        </a:lnTo>
                        <a:lnTo>
                          <a:pt x="3" y="36"/>
                        </a:lnTo>
                        <a:lnTo>
                          <a:pt x="5" y="16"/>
                        </a:lnTo>
                        <a:lnTo>
                          <a:pt x="12" y="5"/>
                        </a:lnTo>
                        <a:lnTo>
                          <a:pt x="24" y="0"/>
                        </a:lnTo>
                        <a:lnTo>
                          <a:pt x="33" y="5"/>
                        </a:lnTo>
                        <a:lnTo>
                          <a:pt x="40" y="16"/>
                        </a:lnTo>
                        <a:lnTo>
                          <a:pt x="45" y="33"/>
                        </a:lnTo>
                        <a:lnTo>
                          <a:pt x="47" y="52"/>
                        </a:lnTo>
                        <a:lnTo>
                          <a:pt x="49" y="72"/>
                        </a:lnTo>
                        <a:lnTo>
                          <a:pt x="52" y="88"/>
                        </a:lnTo>
                        <a:lnTo>
                          <a:pt x="52" y="100"/>
                        </a:lnTo>
                        <a:lnTo>
                          <a:pt x="52" y="105"/>
                        </a:lnTo>
                        <a:lnTo>
                          <a:pt x="77" y="127"/>
                        </a:lnTo>
                        <a:lnTo>
                          <a:pt x="96" y="147"/>
                        </a:lnTo>
                        <a:lnTo>
                          <a:pt x="110" y="158"/>
                        </a:lnTo>
                        <a:lnTo>
                          <a:pt x="119" y="166"/>
                        </a:lnTo>
                        <a:lnTo>
                          <a:pt x="124" y="172"/>
                        </a:lnTo>
                        <a:lnTo>
                          <a:pt x="129" y="174"/>
                        </a:lnTo>
                        <a:lnTo>
                          <a:pt x="129" y="174"/>
                        </a:lnTo>
                        <a:lnTo>
                          <a:pt x="129" y="177"/>
                        </a:lnTo>
                        <a:lnTo>
                          <a:pt x="126" y="185"/>
                        </a:lnTo>
                        <a:lnTo>
                          <a:pt x="122" y="197"/>
                        </a:lnTo>
                        <a:lnTo>
                          <a:pt x="117" y="210"/>
                        </a:lnTo>
                        <a:lnTo>
                          <a:pt x="101" y="244"/>
                        </a:lnTo>
                        <a:lnTo>
                          <a:pt x="77" y="269"/>
                        </a:lnTo>
                        <a:lnTo>
                          <a:pt x="56" y="263"/>
                        </a:lnTo>
                        <a:lnTo>
                          <a:pt x="40" y="260"/>
                        </a:lnTo>
                        <a:lnTo>
                          <a:pt x="31" y="258"/>
                        </a:lnTo>
                        <a:lnTo>
                          <a:pt x="21" y="255"/>
                        </a:lnTo>
                        <a:lnTo>
                          <a:pt x="14" y="252"/>
                        </a:lnTo>
                        <a:lnTo>
                          <a:pt x="14" y="252"/>
                        </a:lnTo>
                        <a:lnTo>
                          <a:pt x="12" y="249"/>
                        </a:lnTo>
                        <a:lnTo>
                          <a:pt x="10" y="238"/>
                        </a:lnTo>
                        <a:lnTo>
                          <a:pt x="5" y="224"/>
                        </a:lnTo>
                        <a:lnTo>
                          <a:pt x="0" y="208"/>
                        </a:lnTo>
                        <a:lnTo>
                          <a:pt x="0" y="185"/>
                        </a:lnTo>
                        <a:lnTo>
                          <a:pt x="0" y="163"/>
                        </a:lnTo>
                        <a:lnTo>
                          <a:pt x="3" y="144"/>
                        </a:lnTo>
                        <a:lnTo>
                          <a:pt x="10" y="122"/>
                        </a:lnTo>
                        <a:lnTo>
                          <a:pt x="10" y="122"/>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61" name="Freeform 73"/>
                  <p:cNvSpPr>
                    <a:spLocks/>
                  </p:cNvSpPr>
                  <p:nvPr/>
                </p:nvSpPr>
                <p:spPr bwMode="auto">
                  <a:xfrm>
                    <a:off x="3075" y="2093"/>
                    <a:ext cx="66" cy="67"/>
                  </a:xfrm>
                  <a:custGeom>
                    <a:avLst/>
                    <a:gdLst>
                      <a:gd name="T0" fmla="*/ 17 w 66"/>
                      <a:gd name="T1" fmla="*/ 67 h 67"/>
                      <a:gd name="T2" fmla="*/ 12 w 66"/>
                      <a:gd name="T3" fmla="*/ 64 h 67"/>
                      <a:gd name="T4" fmla="*/ 5 w 66"/>
                      <a:gd name="T5" fmla="*/ 58 h 67"/>
                      <a:gd name="T6" fmla="*/ 0 w 66"/>
                      <a:gd name="T7" fmla="*/ 44 h 67"/>
                      <a:gd name="T8" fmla="*/ 3 w 66"/>
                      <a:gd name="T9" fmla="*/ 36 h 67"/>
                      <a:gd name="T10" fmla="*/ 7 w 66"/>
                      <a:gd name="T11" fmla="*/ 28 h 67"/>
                      <a:gd name="T12" fmla="*/ 21 w 66"/>
                      <a:gd name="T13" fmla="*/ 11 h 67"/>
                      <a:gd name="T14" fmla="*/ 33 w 66"/>
                      <a:gd name="T15" fmla="*/ 3 h 67"/>
                      <a:gd name="T16" fmla="*/ 45 w 66"/>
                      <a:gd name="T17" fmla="*/ 0 h 67"/>
                      <a:gd name="T18" fmla="*/ 56 w 66"/>
                      <a:gd name="T19" fmla="*/ 0 h 67"/>
                      <a:gd name="T20" fmla="*/ 61 w 66"/>
                      <a:gd name="T21" fmla="*/ 3 h 67"/>
                      <a:gd name="T22" fmla="*/ 66 w 66"/>
                      <a:gd name="T23" fmla="*/ 14 h 67"/>
                      <a:gd name="T24" fmla="*/ 66 w 66"/>
                      <a:gd name="T25" fmla="*/ 22 h 67"/>
                      <a:gd name="T26" fmla="*/ 66 w 66"/>
                      <a:gd name="T27" fmla="*/ 28 h 67"/>
                      <a:gd name="T28" fmla="*/ 63 w 66"/>
                      <a:gd name="T29" fmla="*/ 31 h 67"/>
                      <a:gd name="T30" fmla="*/ 56 w 66"/>
                      <a:gd name="T31" fmla="*/ 36 h 67"/>
                      <a:gd name="T32" fmla="*/ 40 w 66"/>
                      <a:gd name="T33" fmla="*/ 50 h 67"/>
                      <a:gd name="T34" fmla="*/ 26 w 66"/>
                      <a:gd name="T35" fmla="*/ 61 h 67"/>
                      <a:gd name="T36" fmla="*/ 19 w 66"/>
                      <a:gd name="T37" fmla="*/ 67 h 67"/>
                      <a:gd name="T38" fmla="*/ 17 w 66"/>
                      <a:gd name="T39" fmla="*/ 67 h 67"/>
                      <a:gd name="T40" fmla="*/ 17 w 66"/>
                      <a:gd name="T4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67">
                        <a:moveTo>
                          <a:pt x="17" y="67"/>
                        </a:moveTo>
                        <a:lnTo>
                          <a:pt x="12" y="64"/>
                        </a:lnTo>
                        <a:lnTo>
                          <a:pt x="5" y="58"/>
                        </a:lnTo>
                        <a:lnTo>
                          <a:pt x="0" y="44"/>
                        </a:lnTo>
                        <a:lnTo>
                          <a:pt x="3" y="36"/>
                        </a:lnTo>
                        <a:lnTo>
                          <a:pt x="7" y="28"/>
                        </a:lnTo>
                        <a:lnTo>
                          <a:pt x="21" y="11"/>
                        </a:lnTo>
                        <a:lnTo>
                          <a:pt x="33" y="3"/>
                        </a:lnTo>
                        <a:lnTo>
                          <a:pt x="45" y="0"/>
                        </a:lnTo>
                        <a:lnTo>
                          <a:pt x="56" y="0"/>
                        </a:lnTo>
                        <a:lnTo>
                          <a:pt x="61" y="3"/>
                        </a:lnTo>
                        <a:lnTo>
                          <a:pt x="66" y="14"/>
                        </a:lnTo>
                        <a:lnTo>
                          <a:pt x="66" y="22"/>
                        </a:lnTo>
                        <a:lnTo>
                          <a:pt x="66" y="28"/>
                        </a:lnTo>
                        <a:lnTo>
                          <a:pt x="63" y="31"/>
                        </a:lnTo>
                        <a:lnTo>
                          <a:pt x="56" y="36"/>
                        </a:lnTo>
                        <a:lnTo>
                          <a:pt x="40" y="50"/>
                        </a:lnTo>
                        <a:lnTo>
                          <a:pt x="26" y="61"/>
                        </a:lnTo>
                        <a:lnTo>
                          <a:pt x="19" y="67"/>
                        </a:lnTo>
                        <a:lnTo>
                          <a:pt x="17" y="67"/>
                        </a:lnTo>
                        <a:lnTo>
                          <a:pt x="17" y="67"/>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62" name="Freeform 74"/>
                  <p:cNvSpPr>
                    <a:spLocks/>
                  </p:cNvSpPr>
                  <p:nvPr/>
                </p:nvSpPr>
                <p:spPr bwMode="auto">
                  <a:xfrm>
                    <a:off x="2891" y="2140"/>
                    <a:ext cx="233" cy="344"/>
                  </a:xfrm>
                  <a:custGeom>
                    <a:avLst/>
                    <a:gdLst>
                      <a:gd name="T0" fmla="*/ 45 w 233"/>
                      <a:gd name="T1" fmla="*/ 0 h 344"/>
                      <a:gd name="T2" fmla="*/ 45 w 233"/>
                      <a:gd name="T3" fmla="*/ 3 h 344"/>
                      <a:gd name="T4" fmla="*/ 49 w 233"/>
                      <a:gd name="T5" fmla="*/ 3 h 344"/>
                      <a:gd name="T6" fmla="*/ 63 w 233"/>
                      <a:gd name="T7" fmla="*/ 14 h 344"/>
                      <a:gd name="T8" fmla="*/ 75 w 233"/>
                      <a:gd name="T9" fmla="*/ 28 h 344"/>
                      <a:gd name="T10" fmla="*/ 86 w 233"/>
                      <a:gd name="T11" fmla="*/ 47 h 344"/>
                      <a:gd name="T12" fmla="*/ 96 w 233"/>
                      <a:gd name="T13" fmla="*/ 69 h 344"/>
                      <a:gd name="T14" fmla="*/ 110 w 233"/>
                      <a:gd name="T15" fmla="*/ 92 h 344"/>
                      <a:gd name="T16" fmla="*/ 121 w 233"/>
                      <a:gd name="T17" fmla="*/ 105 h 344"/>
                      <a:gd name="T18" fmla="*/ 126 w 233"/>
                      <a:gd name="T19" fmla="*/ 111 h 344"/>
                      <a:gd name="T20" fmla="*/ 128 w 233"/>
                      <a:gd name="T21" fmla="*/ 114 h 344"/>
                      <a:gd name="T22" fmla="*/ 135 w 233"/>
                      <a:gd name="T23" fmla="*/ 103 h 344"/>
                      <a:gd name="T24" fmla="*/ 140 w 233"/>
                      <a:gd name="T25" fmla="*/ 100 h 344"/>
                      <a:gd name="T26" fmla="*/ 142 w 233"/>
                      <a:gd name="T27" fmla="*/ 97 h 344"/>
                      <a:gd name="T28" fmla="*/ 145 w 233"/>
                      <a:gd name="T29" fmla="*/ 100 h 344"/>
                      <a:gd name="T30" fmla="*/ 152 w 233"/>
                      <a:gd name="T31" fmla="*/ 105 h 344"/>
                      <a:gd name="T32" fmla="*/ 161 w 233"/>
                      <a:gd name="T33" fmla="*/ 117 h 344"/>
                      <a:gd name="T34" fmla="*/ 173 w 233"/>
                      <a:gd name="T35" fmla="*/ 122 h 344"/>
                      <a:gd name="T36" fmla="*/ 191 w 233"/>
                      <a:gd name="T37" fmla="*/ 128 h 344"/>
                      <a:gd name="T38" fmla="*/ 210 w 233"/>
                      <a:gd name="T39" fmla="*/ 133 h 344"/>
                      <a:gd name="T40" fmla="*/ 226 w 233"/>
                      <a:gd name="T41" fmla="*/ 136 h 344"/>
                      <a:gd name="T42" fmla="*/ 231 w 233"/>
                      <a:gd name="T43" fmla="*/ 139 h 344"/>
                      <a:gd name="T44" fmla="*/ 233 w 233"/>
                      <a:gd name="T45" fmla="*/ 139 h 344"/>
                      <a:gd name="T46" fmla="*/ 229 w 233"/>
                      <a:gd name="T47" fmla="*/ 150 h 344"/>
                      <a:gd name="T48" fmla="*/ 226 w 233"/>
                      <a:gd name="T49" fmla="*/ 161 h 344"/>
                      <a:gd name="T50" fmla="*/ 222 w 233"/>
                      <a:gd name="T51" fmla="*/ 172 h 344"/>
                      <a:gd name="T52" fmla="*/ 222 w 233"/>
                      <a:gd name="T53" fmla="*/ 178 h 344"/>
                      <a:gd name="T54" fmla="*/ 222 w 233"/>
                      <a:gd name="T55" fmla="*/ 178 h 344"/>
                      <a:gd name="T56" fmla="*/ 222 w 233"/>
                      <a:gd name="T57" fmla="*/ 178 h 344"/>
                      <a:gd name="T58" fmla="*/ 222 w 233"/>
                      <a:gd name="T59" fmla="*/ 183 h 344"/>
                      <a:gd name="T60" fmla="*/ 219 w 233"/>
                      <a:gd name="T61" fmla="*/ 200 h 344"/>
                      <a:gd name="T62" fmla="*/ 217 w 233"/>
                      <a:gd name="T63" fmla="*/ 216 h 344"/>
                      <a:gd name="T64" fmla="*/ 215 w 233"/>
                      <a:gd name="T65" fmla="*/ 236 h 344"/>
                      <a:gd name="T66" fmla="*/ 210 w 233"/>
                      <a:gd name="T67" fmla="*/ 247 h 344"/>
                      <a:gd name="T68" fmla="*/ 203 w 233"/>
                      <a:gd name="T69" fmla="*/ 261 h 344"/>
                      <a:gd name="T70" fmla="*/ 182 w 233"/>
                      <a:gd name="T71" fmla="*/ 291 h 344"/>
                      <a:gd name="T72" fmla="*/ 156 w 233"/>
                      <a:gd name="T73" fmla="*/ 324 h 344"/>
                      <a:gd name="T74" fmla="*/ 142 w 233"/>
                      <a:gd name="T75" fmla="*/ 336 h 344"/>
                      <a:gd name="T76" fmla="*/ 128 w 233"/>
                      <a:gd name="T77" fmla="*/ 344 h 344"/>
                      <a:gd name="T78" fmla="*/ 112 w 233"/>
                      <a:gd name="T79" fmla="*/ 344 h 344"/>
                      <a:gd name="T80" fmla="*/ 93 w 233"/>
                      <a:gd name="T81" fmla="*/ 336 h 344"/>
                      <a:gd name="T82" fmla="*/ 72 w 233"/>
                      <a:gd name="T83" fmla="*/ 324 h 344"/>
                      <a:gd name="T84" fmla="*/ 54 w 233"/>
                      <a:gd name="T85" fmla="*/ 308 h 344"/>
                      <a:gd name="T86" fmla="*/ 35 w 233"/>
                      <a:gd name="T87" fmla="*/ 291 h 344"/>
                      <a:gd name="T88" fmla="*/ 21 w 233"/>
                      <a:gd name="T89" fmla="*/ 277 h 344"/>
                      <a:gd name="T90" fmla="*/ 12 w 233"/>
                      <a:gd name="T91" fmla="*/ 266 h 344"/>
                      <a:gd name="T92" fmla="*/ 7 w 233"/>
                      <a:gd name="T93" fmla="*/ 263 h 344"/>
                      <a:gd name="T94" fmla="*/ 7 w 233"/>
                      <a:gd name="T95" fmla="*/ 233 h 344"/>
                      <a:gd name="T96" fmla="*/ 5 w 233"/>
                      <a:gd name="T97" fmla="*/ 205 h 344"/>
                      <a:gd name="T98" fmla="*/ 5 w 233"/>
                      <a:gd name="T99" fmla="*/ 183 h 344"/>
                      <a:gd name="T100" fmla="*/ 3 w 233"/>
                      <a:gd name="T101" fmla="*/ 164 h 344"/>
                      <a:gd name="T102" fmla="*/ 3 w 233"/>
                      <a:gd name="T103" fmla="*/ 133 h 344"/>
                      <a:gd name="T104" fmla="*/ 0 w 233"/>
                      <a:gd name="T105" fmla="*/ 111 h 344"/>
                      <a:gd name="T106" fmla="*/ 0 w 233"/>
                      <a:gd name="T107" fmla="*/ 97 h 344"/>
                      <a:gd name="T108" fmla="*/ 0 w 233"/>
                      <a:gd name="T109" fmla="*/ 92 h 344"/>
                      <a:gd name="T110" fmla="*/ 0 w 233"/>
                      <a:gd name="T111" fmla="*/ 89 h 344"/>
                      <a:gd name="T112" fmla="*/ 0 w 233"/>
                      <a:gd name="T113" fmla="*/ 89 h 344"/>
                      <a:gd name="T114" fmla="*/ 45 w 233"/>
                      <a:gd name="T115"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344">
                        <a:moveTo>
                          <a:pt x="45" y="0"/>
                        </a:moveTo>
                        <a:lnTo>
                          <a:pt x="45" y="3"/>
                        </a:lnTo>
                        <a:lnTo>
                          <a:pt x="49" y="3"/>
                        </a:lnTo>
                        <a:lnTo>
                          <a:pt x="63" y="14"/>
                        </a:lnTo>
                        <a:lnTo>
                          <a:pt x="75" y="28"/>
                        </a:lnTo>
                        <a:lnTo>
                          <a:pt x="86" y="47"/>
                        </a:lnTo>
                        <a:lnTo>
                          <a:pt x="96" y="69"/>
                        </a:lnTo>
                        <a:lnTo>
                          <a:pt x="110" y="92"/>
                        </a:lnTo>
                        <a:lnTo>
                          <a:pt x="121" y="105"/>
                        </a:lnTo>
                        <a:lnTo>
                          <a:pt x="126" y="111"/>
                        </a:lnTo>
                        <a:lnTo>
                          <a:pt x="128" y="114"/>
                        </a:lnTo>
                        <a:lnTo>
                          <a:pt x="135" y="103"/>
                        </a:lnTo>
                        <a:lnTo>
                          <a:pt x="140" y="100"/>
                        </a:lnTo>
                        <a:lnTo>
                          <a:pt x="142" y="97"/>
                        </a:lnTo>
                        <a:lnTo>
                          <a:pt x="145" y="100"/>
                        </a:lnTo>
                        <a:lnTo>
                          <a:pt x="152" y="105"/>
                        </a:lnTo>
                        <a:lnTo>
                          <a:pt x="161" y="117"/>
                        </a:lnTo>
                        <a:lnTo>
                          <a:pt x="173" y="122"/>
                        </a:lnTo>
                        <a:lnTo>
                          <a:pt x="191" y="128"/>
                        </a:lnTo>
                        <a:lnTo>
                          <a:pt x="210" y="133"/>
                        </a:lnTo>
                        <a:lnTo>
                          <a:pt x="226" y="136"/>
                        </a:lnTo>
                        <a:lnTo>
                          <a:pt x="231" y="139"/>
                        </a:lnTo>
                        <a:lnTo>
                          <a:pt x="233" y="139"/>
                        </a:lnTo>
                        <a:lnTo>
                          <a:pt x="229" y="150"/>
                        </a:lnTo>
                        <a:lnTo>
                          <a:pt x="226" y="161"/>
                        </a:lnTo>
                        <a:lnTo>
                          <a:pt x="222" y="172"/>
                        </a:lnTo>
                        <a:lnTo>
                          <a:pt x="222" y="178"/>
                        </a:lnTo>
                        <a:lnTo>
                          <a:pt x="222" y="178"/>
                        </a:lnTo>
                        <a:lnTo>
                          <a:pt x="222" y="178"/>
                        </a:lnTo>
                        <a:lnTo>
                          <a:pt x="222" y="183"/>
                        </a:lnTo>
                        <a:lnTo>
                          <a:pt x="219" y="200"/>
                        </a:lnTo>
                        <a:lnTo>
                          <a:pt x="217" y="216"/>
                        </a:lnTo>
                        <a:lnTo>
                          <a:pt x="215" y="236"/>
                        </a:lnTo>
                        <a:lnTo>
                          <a:pt x="210" y="247"/>
                        </a:lnTo>
                        <a:lnTo>
                          <a:pt x="203" y="261"/>
                        </a:lnTo>
                        <a:lnTo>
                          <a:pt x="182" y="291"/>
                        </a:lnTo>
                        <a:lnTo>
                          <a:pt x="156" y="324"/>
                        </a:lnTo>
                        <a:lnTo>
                          <a:pt x="142" y="336"/>
                        </a:lnTo>
                        <a:lnTo>
                          <a:pt x="128" y="344"/>
                        </a:lnTo>
                        <a:lnTo>
                          <a:pt x="112" y="344"/>
                        </a:lnTo>
                        <a:lnTo>
                          <a:pt x="93" y="336"/>
                        </a:lnTo>
                        <a:lnTo>
                          <a:pt x="72" y="324"/>
                        </a:lnTo>
                        <a:lnTo>
                          <a:pt x="54" y="308"/>
                        </a:lnTo>
                        <a:lnTo>
                          <a:pt x="35" y="291"/>
                        </a:lnTo>
                        <a:lnTo>
                          <a:pt x="21" y="277"/>
                        </a:lnTo>
                        <a:lnTo>
                          <a:pt x="12" y="266"/>
                        </a:lnTo>
                        <a:lnTo>
                          <a:pt x="7" y="263"/>
                        </a:lnTo>
                        <a:lnTo>
                          <a:pt x="7" y="233"/>
                        </a:lnTo>
                        <a:lnTo>
                          <a:pt x="5" y="205"/>
                        </a:lnTo>
                        <a:lnTo>
                          <a:pt x="5" y="183"/>
                        </a:lnTo>
                        <a:lnTo>
                          <a:pt x="3" y="164"/>
                        </a:lnTo>
                        <a:lnTo>
                          <a:pt x="3" y="133"/>
                        </a:lnTo>
                        <a:lnTo>
                          <a:pt x="0" y="111"/>
                        </a:lnTo>
                        <a:lnTo>
                          <a:pt x="0" y="97"/>
                        </a:lnTo>
                        <a:lnTo>
                          <a:pt x="0" y="92"/>
                        </a:lnTo>
                        <a:lnTo>
                          <a:pt x="0" y="89"/>
                        </a:lnTo>
                        <a:lnTo>
                          <a:pt x="0" y="89"/>
                        </a:lnTo>
                        <a:lnTo>
                          <a:pt x="45"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63" name="Freeform 75"/>
                  <p:cNvSpPr>
                    <a:spLocks/>
                  </p:cNvSpPr>
                  <p:nvPr/>
                </p:nvSpPr>
                <p:spPr bwMode="auto">
                  <a:xfrm>
                    <a:off x="2551" y="2107"/>
                    <a:ext cx="385" cy="391"/>
                  </a:xfrm>
                  <a:custGeom>
                    <a:avLst/>
                    <a:gdLst>
                      <a:gd name="T0" fmla="*/ 0 w 385"/>
                      <a:gd name="T1" fmla="*/ 66 h 391"/>
                      <a:gd name="T2" fmla="*/ 12 w 385"/>
                      <a:gd name="T3" fmla="*/ 53 h 391"/>
                      <a:gd name="T4" fmla="*/ 30 w 385"/>
                      <a:gd name="T5" fmla="*/ 39 h 391"/>
                      <a:gd name="T6" fmla="*/ 51 w 385"/>
                      <a:gd name="T7" fmla="*/ 28 h 391"/>
                      <a:gd name="T8" fmla="*/ 74 w 385"/>
                      <a:gd name="T9" fmla="*/ 19 h 391"/>
                      <a:gd name="T10" fmla="*/ 95 w 385"/>
                      <a:gd name="T11" fmla="*/ 11 h 391"/>
                      <a:gd name="T12" fmla="*/ 114 w 385"/>
                      <a:gd name="T13" fmla="*/ 5 h 391"/>
                      <a:gd name="T14" fmla="*/ 126 w 385"/>
                      <a:gd name="T15" fmla="*/ 0 h 391"/>
                      <a:gd name="T16" fmla="*/ 130 w 385"/>
                      <a:gd name="T17" fmla="*/ 0 h 391"/>
                      <a:gd name="T18" fmla="*/ 158 w 385"/>
                      <a:gd name="T19" fmla="*/ 0 h 391"/>
                      <a:gd name="T20" fmla="*/ 186 w 385"/>
                      <a:gd name="T21" fmla="*/ 3 h 391"/>
                      <a:gd name="T22" fmla="*/ 207 w 385"/>
                      <a:gd name="T23" fmla="*/ 3 h 391"/>
                      <a:gd name="T24" fmla="*/ 228 w 385"/>
                      <a:gd name="T25" fmla="*/ 3 h 391"/>
                      <a:gd name="T26" fmla="*/ 245 w 385"/>
                      <a:gd name="T27" fmla="*/ 3 h 391"/>
                      <a:gd name="T28" fmla="*/ 259 w 385"/>
                      <a:gd name="T29" fmla="*/ 5 h 391"/>
                      <a:gd name="T30" fmla="*/ 277 w 385"/>
                      <a:gd name="T31" fmla="*/ 5 h 391"/>
                      <a:gd name="T32" fmla="*/ 291 w 385"/>
                      <a:gd name="T33" fmla="*/ 5 h 391"/>
                      <a:gd name="T34" fmla="*/ 296 w 385"/>
                      <a:gd name="T35" fmla="*/ 5 h 391"/>
                      <a:gd name="T36" fmla="*/ 298 w 385"/>
                      <a:gd name="T37" fmla="*/ 5 h 391"/>
                      <a:gd name="T38" fmla="*/ 298 w 385"/>
                      <a:gd name="T39" fmla="*/ 5 h 391"/>
                      <a:gd name="T40" fmla="*/ 303 w 385"/>
                      <a:gd name="T41" fmla="*/ 5 h 391"/>
                      <a:gd name="T42" fmla="*/ 312 w 385"/>
                      <a:gd name="T43" fmla="*/ 8 h 391"/>
                      <a:gd name="T44" fmla="*/ 324 w 385"/>
                      <a:gd name="T45" fmla="*/ 11 h 391"/>
                      <a:gd name="T46" fmla="*/ 338 w 385"/>
                      <a:gd name="T47" fmla="*/ 17 h 391"/>
                      <a:gd name="T48" fmla="*/ 354 w 385"/>
                      <a:gd name="T49" fmla="*/ 22 h 391"/>
                      <a:gd name="T50" fmla="*/ 368 w 385"/>
                      <a:gd name="T51" fmla="*/ 25 h 391"/>
                      <a:gd name="T52" fmla="*/ 378 w 385"/>
                      <a:gd name="T53" fmla="*/ 30 h 391"/>
                      <a:gd name="T54" fmla="*/ 385 w 385"/>
                      <a:gd name="T55" fmla="*/ 33 h 391"/>
                      <a:gd name="T56" fmla="*/ 385 w 385"/>
                      <a:gd name="T57" fmla="*/ 36 h 391"/>
                      <a:gd name="T58" fmla="*/ 380 w 385"/>
                      <a:gd name="T59" fmla="*/ 47 h 391"/>
                      <a:gd name="T60" fmla="*/ 375 w 385"/>
                      <a:gd name="T61" fmla="*/ 61 h 391"/>
                      <a:gd name="T62" fmla="*/ 371 w 385"/>
                      <a:gd name="T63" fmla="*/ 80 h 391"/>
                      <a:gd name="T64" fmla="*/ 361 w 385"/>
                      <a:gd name="T65" fmla="*/ 122 h 391"/>
                      <a:gd name="T66" fmla="*/ 359 w 385"/>
                      <a:gd name="T67" fmla="*/ 144 h 391"/>
                      <a:gd name="T68" fmla="*/ 359 w 385"/>
                      <a:gd name="T69" fmla="*/ 166 h 391"/>
                      <a:gd name="T70" fmla="*/ 366 w 385"/>
                      <a:gd name="T71" fmla="*/ 208 h 391"/>
                      <a:gd name="T72" fmla="*/ 368 w 385"/>
                      <a:gd name="T73" fmla="*/ 258 h 391"/>
                      <a:gd name="T74" fmla="*/ 366 w 385"/>
                      <a:gd name="T75" fmla="*/ 285 h 391"/>
                      <a:gd name="T76" fmla="*/ 361 w 385"/>
                      <a:gd name="T77" fmla="*/ 316 h 391"/>
                      <a:gd name="T78" fmla="*/ 354 w 385"/>
                      <a:gd name="T79" fmla="*/ 352 h 391"/>
                      <a:gd name="T80" fmla="*/ 340 w 385"/>
                      <a:gd name="T81" fmla="*/ 391 h 391"/>
                      <a:gd name="T82" fmla="*/ 291 w 385"/>
                      <a:gd name="T83" fmla="*/ 391 h 391"/>
                      <a:gd name="T84" fmla="*/ 247 w 385"/>
                      <a:gd name="T85" fmla="*/ 391 h 391"/>
                      <a:gd name="T86" fmla="*/ 207 w 385"/>
                      <a:gd name="T87" fmla="*/ 391 h 391"/>
                      <a:gd name="T88" fmla="*/ 177 w 385"/>
                      <a:gd name="T89" fmla="*/ 391 h 391"/>
                      <a:gd name="T90" fmla="*/ 147 w 385"/>
                      <a:gd name="T91" fmla="*/ 391 h 391"/>
                      <a:gd name="T92" fmla="*/ 126 w 385"/>
                      <a:gd name="T93" fmla="*/ 391 h 391"/>
                      <a:gd name="T94" fmla="*/ 107 w 385"/>
                      <a:gd name="T95" fmla="*/ 391 h 391"/>
                      <a:gd name="T96" fmla="*/ 91 w 385"/>
                      <a:gd name="T97" fmla="*/ 391 h 391"/>
                      <a:gd name="T98" fmla="*/ 79 w 385"/>
                      <a:gd name="T99" fmla="*/ 391 h 391"/>
                      <a:gd name="T100" fmla="*/ 70 w 385"/>
                      <a:gd name="T101" fmla="*/ 391 h 391"/>
                      <a:gd name="T102" fmla="*/ 60 w 385"/>
                      <a:gd name="T103" fmla="*/ 391 h 391"/>
                      <a:gd name="T104" fmla="*/ 56 w 385"/>
                      <a:gd name="T105" fmla="*/ 391 h 391"/>
                      <a:gd name="T106" fmla="*/ 56 w 385"/>
                      <a:gd name="T107" fmla="*/ 391 h 391"/>
                      <a:gd name="T108" fmla="*/ 0 w 385"/>
                      <a:gd name="T109" fmla="*/ 66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5" h="391">
                        <a:moveTo>
                          <a:pt x="0" y="66"/>
                        </a:moveTo>
                        <a:lnTo>
                          <a:pt x="12" y="53"/>
                        </a:lnTo>
                        <a:lnTo>
                          <a:pt x="30" y="39"/>
                        </a:lnTo>
                        <a:lnTo>
                          <a:pt x="51" y="28"/>
                        </a:lnTo>
                        <a:lnTo>
                          <a:pt x="74" y="19"/>
                        </a:lnTo>
                        <a:lnTo>
                          <a:pt x="95" y="11"/>
                        </a:lnTo>
                        <a:lnTo>
                          <a:pt x="114" y="5"/>
                        </a:lnTo>
                        <a:lnTo>
                          <a:pt x="126" y="0"/>
                        </a:lnTo>
                        <a:lnTo>
                          <a:pt x="130" y="0"/>
                        </a:lnTo>
                        <a:lnTo>
                          <a:pt x="158" y="0"/>
                        </a:lnTo>
                        <a:lnTo>
                          <a:pt x="186" y="3"/>
                        </a:lnTo>
                        <a:lnTo>
                          <a:pt x="207" y="3"/>
                        </a:lnTo>
                        <a:lnTo>
                          <a:pt x="228" y="3"/>
                        </a:lnTo>
                        <a:lnTo>
                          <a:pt x="245" y="3"/>
                        </a:lnTo>
                        <a:lnTo>
                          <a:pt x="259" y="5"/>
                        </a:lnTo>
                        <a:lnTo>
                          <a:pt x="277" y="5"/>
                        </a:lnTo>
                        <a:lnTo>
                          <a:pt x="291" y="5"/>
                        </a:lnTo>
                        <a:lnTo>
                          <a:pt x="296" y="5"/>
                        </a:lnTo>
                        <a:lnTo>
                          <a:pt x="298" y="5"/>
                        </a:lnTo>
                        <a:lnTo>
                          <a:pt x="298" y="5"/>
                        </a:lnTo>
                        <a:lnTo>
                          <a:pt x="303" y="5"/>
                        </a:lnTo>
                        <a:lnTo>
                          <a:pt x="312" y="8"/>
                        </a:lnTo>
                        <a:lnTo>
                          <a:pt x="324" y="11"/>
                        </a:lnTo>
                        <a:lnTo>
                          <a:pt x="338" y="17"/>
                        </a:lnTo>
                        <a:lnTo>
                          <a:pt x="354" y="22"/>
                        </a:lnTo>
                        <a:lnTo>
                          <a:pt x="368" y="25"/>
                        </a:lnTo>
                        <a:lnTo>
                          <a:pt x="378" y="30"/>
                        </a:lnTo>
                        <a:lnTo>
                          <a:pt x="385" y="33"/>
                        </a:lnTo>
                        <a:lnTo>
                          <a:pt x="385" y="36"/>
                        </a:lnTo>
                        <a:lnTo>
                          <a:pt x="380" y="47"/>
                        </a:lnTo>
                        <a:lnTo>
                          <a:pt x="375" y="61"/>
                        </a:lnTo>
                        <a:lnTo>
                          <a:pt x="371" y="80"/>
                        </a:lnTo>
                        <a:lnTo>
                          <a:pt x="361" y="122"/>
                        </a:lnTo>
                        <a:lnTo>
                          <a:pt x="359" y="144"/>
                        </a:lnTo>
                        <a:lnTo>
                          <a:pt x="359" y="166"/>
                        </a:lnTo>
                        <a:lnTo>
                          <a:pt x="366" y="208"/>
                        </a:lnTo>
                        <a:lnTo>
                          <a:pt x="368" y="258"/>
                        </a:lnTo>
                        <a:lnTo>
                          <a:pt x="366" y="285"/>
                        </a:lnTo>
                        <a:lnTo>
                          <a:pt x="361" y="316"/>
                        </a:lnTo>
                        <a:lnTo>
                          <a:pt x="354" y="352"/>
                        </a:lnTo>
                        <a:lnTo>
                          <a:pt x="340" y="391"/>
                        </a:lnTo>
                        <a:lnTo>
                          <a:pt x="291" y="391"/>
                        </a:lnTo>
                        <a:lnTo>
                          <a:pt x="247" y="391"/>
                        </a:lnTo>
                        <a:lnTo>
                          <a:pt x="207" y="391"/>
                        </a:lnTo>
                        <a:lnTo>
                          <a:pt x="177" y="391"/>
                        </a:lnTo>
                        <a:lnTo>
                          <a:pt x="147" y="391"/>
                        </a:lnTo>
                        <a:lnTo>
                          <a:pt x="126" y="391"/>
                        </a:lnTo>
                        <a:lnTo>
                          <a:pt x="107" y="391"/>
                        </a:lnTo>
                        <a:lnTo>
                          <a:pt x="91" y="391"/>
                        </a:lnTo>
                        <a:lnTo>
                          <a:pt x="79" y="391"/>
                        </a:lnTo>
                        <a:lnTo>
                          <a:pt x="70" y="391"/>
                        </a:lnTo>
                        <a:lnTo>
                          <a:pt x="60" y="391"/>
                        </a:lnTo>
                        <a:lnTo>
                          <a:pt x="56" y="391"/>
                        </a:lnTo>
                        <a:lnTo>
                          <a:pt x="56" y="391"/>
                        </a:lnTo>
                        <a:lnTo>
                          <a:pt x="0" y="66"/>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05964" name="Freeform 76"/>
                  <p:cNvSpPr>
                    <a:spLocks/>
                  </p:cNvSpPr>
                  <p:nvPr/>
                </p:nvSpPr>
                <p:spPr bwMode="auto">
                  <a:xfrm>
                    <a:off x="2688" y="2124"/>
                    <a:ext cx="159" cy="144"/>
                  </a:xfrm>
                  <a:custGeom>
                    <a:avLst/>
                    <a:gdLst>
                      <a:gd name="T0" fmla="*/ 3 w 159"/>
                      <a:gd name="T1" fmla="*/ 22 h 144"/>
                      <a:gd name="T2" fmla="*/ 3 w 159"/>
                      <a:gd name="T3" fmla="*/ 27 h 144"/>
                      <a:gd name="T4" fmla="*/ 0 w 159"/>
                      <a:gd name="T5" fmla="*/ 41 h 144"/>
                      <a:gd name="T6" fmla="*/ 0 w 159"/>
                      <a:gd name="T7" fmla="*/ 58 h 144"/>
                      <a:gd name="T8" fmla="*/ 5 w 159"/>
                      <a:gd name="T9" fmla="*/ 80 h 144"/>
                      <a:gd name="T10" fmla="*/ 12 w 159"/>
                      <a:gd name="T11" fmla="*/ 102 h 144"/>
                      <a:gd name="T12" fmla="*/ 26 w 159"/>
                      <a:gd name="T13" fmla="*/ 121 h 144"/>
                      <a:gd name="T14" fmla="*/ 45 w 159"/>
                      <a:gd name="T15" fmla="*/ 135 h 144"/>
                      <a:gd name="T16" fmla="*/ 75 w 159"/>
                      <a:gd name="T17" fmla="*/ 144 h 144"/>
                      <a:gd name="T18" fmla="*/ 103 w 159"/>
                      <a:gd name="T19" fmla="*/ 138 h 144"/>
                      <a:gd name="T20" fmla="*/ 126 w 159"/>
                      <a:gd name="T21" fmla="*/ 127 h 144"/>
                      <a:gd name="T22" fmla="*/ 140 w 159"/>
                      <a:gd name="T23" fmla="*/ 105 h 144"/>
                      <a:gd name="T24" fmla="*/ 150 w 159"/>
                      <a:gd name="T25" fmla="*/ 83 h 144"/>
                      <a:gd name="T26" fmla="*/ 154 w 159"/>
                      <a:gd name="T27" fmla="*/ 58 h 144"/>
                      <a:gd name="T28" fmla="*/ 159 w 159"/>
                      <a:gd name="T29" fmla="*/ 38 h 144"/>
                      <a:gd name="T30" fmla="*/ 159 w 159"/>
                      <a:gd name="T31" fmla="*/ 22 h 144"/>
                      <a:gd name="T32" fmla="*/ 159 w 159"/>
                      <a:gd name="T33" fmla="*/ 16 h 144"/>
                      <a:gd name="T34" fmla="*/ 154 w 159"/>
                      <a:gd name="T35" fmla="*/ 13 h 144"/>
                      <a:gd name="T36" fmla="*/ 140 w 159"/>
                      <a:gd name="T37" fmla="*/ 11 h 144"/>
                      <a:gd name="T38" fmla="*/ 122 w 159"/>
                      <a:gd name="T39" fmla="*/ 5 h 144"/>
                      <a:gd name="T40" fmla="*/ 98 w 159"/>
                      <a:gd name="T41" fmla="*/ 0 h 144"/>
                      <a:gd name="T42" fmla="*/ 70 w 159"/>
                      <a:gd name="T43" fmla="*/ 0 h 144"/>
                      <a:gd name="T44" fmla="*/ 45 w 159"/>
                      <a:gd name="T45" fmla="*/ 0 h 144"/>
                      <a:gd name="T46" fmla="*/ 21 w 159"/>
                      <a:gd name="T47" fmla="*/ 8 h 144"/>
                      <a:gd name="T48" fmla="*/ 3 w 159"/>
                      <a:gd name="T49" fmla="*/ 22 h 144"/>
                      <a:gd name="T50" fmla="*/ 3 w 159"/>
                      <a:gd name="T51" fmla="*/ 2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9" h="144">
                        <a:moveTo>
                          <a:pt x="3" y="22"/>
                        </a:moveTo>
                        <a:lnTo>
                          <a:pt x="3" y="27"/>
                        </a:lnTo>
                        <a:lnTo>
                          <a:pt x="0" y="41"/>
                        </a:lnTo>
                        <a:lnTo>
                          <a:pt x="0" y="58"/>
                        </a:lnTo>
                        <a:lnTo>
                          <a:pt x="5" y="80"/>
                        </a:lnTo>
                        <a:lnTo>
                          <a:pt x="12" y="102"/>
                        </a:lnTo>
                        <a:lnTo>
                          <a:pt x="26" y="121"/>
                        </a:lnTo>
                        <a:lnTo>
                          <a:pt x="45" y="135"/>
                        </a:lnTo>
                        <a:lnTo>
                          <a:pt x="75" y="144"/>
                        </a:lnTo>
                        <a:lnTo>
                          <a:pt x="103" y="138"/>
                        </a:lnTo>
                        <a:lnTo>
                          <a:pt x="126" y="127"/>
                        </a:lnTo>
                        <a:lnTo>
                          <a:pt x="140" y="105"/>
                        </a:lnTo>
                        <a:lnTo>
                          <a:pt x="150" y="83"/>
                        </a:lnTo>
                        <a:lnTo>
                          <a:pt x="154" y="58"/>
                        </a:lnTo>
                        <a:lnTo>
                          <a:pt x="159" y="38"/>
                        </a:lnTo>
                        <a:lnTo>
                          <a:pt x="159" y="22"/>
                        </a:lnTo>
                        <a:lnTo>
                          <a:pt x="159" y="16"/>
                        </a:lnTo>
                        <a:lnTo>
                          <a:pt x="154" y="13"/>
                        </a:lnTo>
                        <a:lnTo>
                          <a:pt x="140" y="11"/>
                        </a:lnTo>
                        <a:lnTo>
                          <a:pt x="122" y="5"/>
                        </a:lnTo>
                        <a:lnTo>
                          <a:pt x="98" y="0"/>
                        </a:lnTo>
                        <a:lnTo>
                          <a:pt x="70" y="0"/>
                        </a:lnTo>
                        <a:lnTo>
                          <a:pt x="45" y="0"/>
                        </a:lnTo>
                        <a:lnTo>
                          <a:pt x="21" y="8"/>
                        </a:lnTo>
                        <a:lnTo>
                          <a:pt x="3" y="22"/>
                        </a:lnTo>
                        <a:lnTo>
                          <a:pt x="3" y="22"/>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65" name="Freeform 77"/>
                  <p:cNvSpPr>
                    <a:spLocks/>
                  </p:cNvSpPr>
                  <p:nvPr/>
                </p:nvSpPr>
                <p:spPr bwMode="auto">
                  <a:xfrm>
                    <a:off x="3012" y="2259"/>
                    <a:ext cx="101" cy="70"/>
                  </a:xfrm>
                  <a:custGeom>
                    <a:avLst/>
                    <a:gdLst>
                      <a:gd name="T0" fmla="*/ 0 w 101"/>
                      <a:gd name="T1" fmla="*/ 0 h 70"/>
                      <a:gd name="T2" fmla="*/ 0 w 101"/>
                      <a:gd name="T3" fmla="*/ 6 h 70"/>
                      <a:gd name="T4" fmla="*/ 3 w 101"/>
                      <a:gd name="T5" fmla="*/ 17 h 70"/>
                      <a:gd name="T6" fmla="*/ 7 w 101"/>
                      <a:gd name="T7" fmla="*/ 25 h 70"/>
                      <a:gd name="T8" fmla="*/ 14 w 101"/>
                      <a:gd name="T9" fmla="*/ 34 h 70"/>
                      <a:gd name="T10" fmla="*/ 26 w 101"/>
                      <a:gd name="T11" fmla="*/ 45 h 70"/>
                      <a:gd name="T12" fmla="*/ 40 w 101"/>
                      <a:gd name="T13" fmla="*/ 56 h 70"/>
                      <a:gd name="T14" fmla="*/ 54 w 101"/>
                      <a:gd name="T15" fmla="*/ 64 h 70"/>
                      <a:gd name="T16" fmla="*/ 68 w 101"/>
                      <a:gd name="T17" fmla="*/ 67 h 70"/>
                      <a:gd name="T18" fmla="*/ 77 w 101"/>
                      <a:gd name="T19" fmla="*/ 70 h 70"/>
                      <a:gd name="T20" fmla="*/ 87 w 101"/>
                      <a:gd name="T21" fmla="*/ 67 h 70"/>
                      <a:gd name="T22" fmla="*/ 98 w 101"/>
                      <a:gd name="T23" fmla="*/ 59 h 70"/>
                      <a:gd name="T24" fmla="*/ 101 w 101"/>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0">
                        <a:moveTo>
                          <a:pt x="0" y="0"/>
                        </a:moveTo>
                        <a:lnTo>
                          <a:pt x="0" y="6"/>
                        </a:lnTo>
                        <a:lnTo>
                          <a:pt x="3" y="17"/>
                        </a:lnTo>
                        <a:lnTo>
                          <a:pt x="7" y="25"/>
                        </a:lnTo>
                        <a:lnTo>
                          <a:pt x="14" y="34"/>
                        </a:lnTo>
                        <a:lnTo>
                          <a:pt x="26" y="45"/>
                        </a:lnTo>
                        <a:lnTo>
                          <a:pt x="40" y="56"/>
                        </a:lnTo>
                        <a:lnTo>
                          <a:pt x="54" y="64"/>
                        </a:lnTo>
                        <a:lnTo>
                          <a:pt x="68" y="67"/>
                        </a:lnTo>
                        <a:lnTo>
                          <a:pt x="77" y="70"/>
                        </a:lnTo>
                        <a:lnTo>
                          <a:pt x="87" y="67"/>
                        </a:lnTo>
                        <a:lnTo>
                          <a:pt x="98" y="59"/>
                        </a:lnTo>
                        <a:lnTo>
                          <a:pt x="101" y="5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66" name="Freeform 78"/>
                  <p:cNvSpPr>
                    <a:spLocks/>
                  </p:cNvSpPr>
                  <p:nvPr/>
                </p:nvSpPr>
                <p:spPr bwMode="auto">
                  <a:xfrm>
                    <a:off x="2672" y="2459"/>
                    <a:ext cx="173" cy="136"/>
                  </a:xfrm>
                  <a:custGeom>
                    <a:avLst/>
                    <a:gdLst>
                      <a:gd name="T0" fmla="*/ 21 w 173"/>
                      <a:gd name="T1" fmla="*/ 5 h 136"/>
                      <a:gd name="T2" fmla="*/ 23 w 173"/>
                      <a:gd name="T3" fmla="*/ 5 h 136"/>
                      <a:gd name="T4" fmla="*/ 33 w 173"/>
                      <a:gd name="T5" fmla="*/ 3 h 136"/>
                      <a:gd name="T6" fmla="*/ 47 w 173"/>
                      <a:gd name="T7" fmla="*/ 0 h 136"/>
                      <a:gd name="T8" fmla="*/ 63 w 173"/>
                      <a:gd name="T9" fmla="*/ 0 h 136"/>
                      <a:gd name="T10" fmla="*/ 98 w 173"/>
                      <a:gd name="T11" fmla="*/ 0 h 136"/>
                      <a:gd name="T12" fmla="*/ 114 w 173"/>
                      <a:gd name="T13" fmla="*/ 0 h 136"/>
                      <a:gd name="T14" fmla="*/ 126 w 173"/>
                      <a:gd name="T15" fmla="*/ 3 h 136"/>
                      <a:gd name="T16" fmla="*/ 145 w 173"/>
                      <a:gd name="T17" fmla="*/ 14 h 136"/>
                      <a:gd name="T18" fmla="*/ 159 w 173"/>
                      <a:gd name="T19" fmla="*/ 30 h 136"/>
                      <a:gd name="T20" fmla="*/ 170 w 173"/>
                      <a:gd name="T21" fmla="*/ 47 h 136"/>
                      <a:gd name="T22" fmla="*/ 173 w 173"/>
                      <a:gd name="T23" fmla="*/ 53 h 136"/>
                      <a:gd name="T24" fmla="*/ 173 w 173"/>
                      <a:gd name="T25" fmla="*/ 61 h 136"/>
                      <a:gd name="T26" fmla="*/ 168 w 173"/>
                      <a:gd name="T27" fmla="*/ 66 h 136"/>
                      <a:gd name="T28" fmla="*/ 159 w 173"/>
                      <a:gd name="T29" fmla="*/ 69 h 136"/>
                      <a:gd name="T30" fmla="*/ 149 w 173"/>
                      <a:gd name="T31" fmla="*/ 64 h 136"/>
                      <a:gd name="T32" fmla="*/ 142 w 173"/>
                      <a:gd name="T33" fmla="*/ 58 h 136"/>
                      <a:gd name="T34" fmla="*/ 147 w 173"/>
                      <a:gd name="T35" fmla="*/ 61 h 136"/>
                      <a:gd name="T36" fmla="*/ 154 w 173"/>
                      <a:gd name="T37" fmla="*/ 66 h 136"/>
                      <a:gd name="T38" fmla="*/ 163 w 173"/>
                      <a:gd name="T39" fmla="*/ 77 h 136"/>
                      <a:gd name="T40" fmla="*/ 166 w 173"/>
                      <a:gd name="T41" fmla="*/ 83 h 136"/>
                      <a:gd name="T42" fmla="*/ 163 w 173"/>
                      <a:gd name="T43" fmla="*/ 91 h 136"/>
                      <a:gd name="T44" fmla="*/ 161 w 173"/>
                      <a:gd name="T45" fmla="*/ 97 h 136"/>
                      <a:gd name="T46" fmla="*/ 159 w 173"/>
                      <a:gd name="T47" fmla="*/ 97 h 136"/>
                      <a:gd name="T48" fmla="*/ 149 w 173"/>
                      <a:gd name="T49" fmla="*/ 94 h 136"/>
                      <a:gd name="T50" fmla="*/ 142 w 173"/>
                      <a:gd name="T51" fmla="*/ 89 h 136"/>
                      <a:gd name="T52" fmla="*/ 140 w 173"/>
                      <a:gd name="T53" fmla="*/ 86 h 136"/>
                      <a:gd name="T54" fmla="*/ 142 w 173"/>
                      <a:gd name="T55" fmla="*/ 89 h 136"/>
                      <a:gd name="T56" fmla="*/ 149 w 173"/>
                      <a:gd name="T57" fmla="*/ 97 h 136"/>
                      <a:gd name="T58" fmla="*/ 154 w 173"/>
                      <a:gd name="T59" fmla="*/ 108 h 136"/>
                      <a:gd name="T60" fmla="*/ 154 w 173"/>
                      <a:gd name="T61" fmla="*/ 114 h 136"/>
                      <a:gd name="T62" fmla="*/ 154 w 173"/>
                      <a:gd name="T63" fmla="*/ 116 h 136"/>
                      <a:gd name="T64" fmla="*/ 147 w 173"/>
                      <a:gd name="T65" fmla="*/ 119 h 136"/>
                      <a:gd name="T66" fmla="*/ 140 w 173"/>
                      <a:gd name="T67" fmla="*/ 116 h 136"/>
                      <a:gd name="T68" fmla="*/ 135 w 173"/>
                      <a:gd name="T69" fmla="*/ 114 h 136"/>
                      <a:gd name="T70" fmla="*/ 133 w 173"/>
                      <a:gd name="T71" fmla="*/ 111 h 136"/>
                      <a:gd name="T72" fmla="*/ 133 w 173"/>
                      <a:gd name="T73" fmla="*/ 114 h 136"/>
                      <a:gd name="T74" fmla="*/ 135 w 173"/>
                      <a:gd name="T75" fmla="*/ 119 h 136"/>
                      <a:gd name="T76" fmla="*/ 135 w 173"/>
                      <a:gd name="T77" fmla="*/ 127 h 136"/>
                      <a:gd name="T78" fmla="*/ 133 w 173"/>
                      <a:gd name="T79" fmla="*/ 136 h 136"/>
                      <a:gd name="T80" fmla="*/ 121 w 173"/>
                      <a:gd name="T81" fmla="*/ 136 h 136"/>
                      <a:gd name="T82" fmla="*/ 107 w 173"/>
                      <a:gd name="T83" fmla="*/ 133 h 136"/>
                      <a:gd name="T84" fmla="*/ 91 w 173"/>
                      <a:gd name="T85" fmla="*/ 125 h 136"/>
                      <a:gd name="T86" fmla="*/ 79 w 173"/>
                      <a:gd name="T87" fmla="*/ 122 h 136"/>
                      <a:gd name="T88" fmla="*/ 72 w 173"/>
                      <a:gd name="T89" fmla="*/ 119 h 136"/>
                      <a:gd name="T90" fmla="*/ 63 w 173"/>
                      <a:gd name="T91" fmla="*/ 116 h 136"/>
                      <a:gd name="T92" fmla="*/ 37 w 173"/>
                      <a:gd name="T93" fmla="*/ 111 h 136"/>
                      <a:gd name="T94" fmla="*/ 14 w 173"/>
                      <a:gd name="T95" fmla="*/ 102 h 136"/>
                      <a:gd name="T96" fmla="*/ 7 w 173"/>
                      <a:gd name="T97" fmla="*/ 97 h 136"/>
                      <a:gd name="T98" fmla="*/ 0 w 173"/>
                      <a:gd name="T99" fmla="*/ 91 h 136"/>
                      <a:gd name="T100" fmla="*/ 21 w 173"/>
                      <a:gd name="T101"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3" h="136">
                        <a:moveTo>
                          <a:pt x="21" y="5"/>
                        </a:moveTo>
                        <a:lnTo>
                          <a:pt x="23" y="5"/>
                        </a:lnTo>
                        <a:lnTo>
                          <a:pt x="33" y="3"/>
                        </a:lnTo>
                        <a:lnTo>
                          <a:pt x="47" y="0"/>
                        </a:lnTo>
                        <a:lnTo>
                          <a:pt x="63" y="0"/>
                        </a:lnTo>
                        <a:lnTo>
                          <a:pt x="98" y="0"/>
                        </a:lnTo>
                        <a:lnTo>
                          <a:pt x="114" y="0"/>
                        </a:lnTo>
                        <a:lnTo>
                          <a:pt x="126" y="3"/>
                        </a:lnTo>
                        <a:lnTo>
                          <a:pt x="145" y="14"/>
                        </a:lnTo>
                        <a:lnTo>
                          <a:pt x="159" y="30"/>
                        </a:lnTo>
                        <a:lnTo>
                          <a:pt x="170" y="47"/>
                        </a:lnTo>
                        <a:lnTo>
                          <a:pt x="173" y="53"/>
                        </a:lnTo>
                        <a:lnTo>
                          <a:pt x="173" y="61"/>
                        </a:lnTo>
                        <a:lnTo>
                          <a:pt x="168" y="66"/>
                        </a:lnTo>
                        <a:lnTo>
                          <a:pt x="159" y="69"/>
                        </a:lnTo>
                        <a:lnTo>
                          <a:pt x="149" y="64"/>
                        </a:lnTo>
                        <a:lnTo>
                          <a:pt x="142" y="58"/>
                        </a:lnTo>
                        <a:lnTo>
                          <a:pt x="147" y="61"/>
                        </a:lnTo>
                        <a:lnTo>
                          <a:pt x="154" y="66"/>
                        </a:lnTo>
                        <a:lnTo>
                          <a:pt x="163" y="77"/>
                        </a:lnTo>
                        <a:lnTo>
                          <a:pt x="166" y="83"/>
                        </a:lnTo>
                        <a:lnTo>
                          <a:pt x="163" y="91"/>
                        </a:lnTo>
                        <a:lnTo>
                          <a:pt x="161" y="97"/>
                        </a:lnTo>
                        <a:lnTo>
                          <a:pt x="159" y="97"/>
                        </a:lnTo>
                        <a:lnTo>
                          <a:pt x="149" y="94"/>
                        </a:lnTo>
                        <a:lnTo>
                          <a:pt x="142" y="89"/>
                        </a:lnTo>
                        <a:lnTo>
                          <a:pt x="140" y="86"/>
                        </a:lnTo>
                        <a:lnTo>
                          <a:pt x="142" y="89"/>
                        </a:lnTo>
                        <a:lnTo>
                          <a:pt x="149" y="97"/>
                        </a:lnTo>
                        <a:lnTo>
                          <a:pt x="154" y="108"/>
                        </a:lnTo>
                        <a:lnTo>
                          <a:pt x="154" y="114"/>
                        </a:lnTo>
                        <a:lnTo>
                          <a:pt x="154" y="116"/>
                        </a:lnTo>
                        <a:lnTo>
                          <a:pt x="147" y="119"/>
                        </a:lnTo>
                        <a:lnTo>
                          <a:pt x="140" y="116"/>
                        </a:lnTo>
                        <a:lnTo>
                          <a:pt x="135" y="114"/>
                        </a:lnTo>
                        <a:lnTo>
                          <a:pt x="133" y="111"/>
                        </a:lnTo>
                        <a:lnTo>
                          <a:pt x="133" y="114"/>
                        </a:lnTo>
                        <a:lnTo>
                          <a:pt x="135" y="119"/>
                        </a:lnTo>
                        <a:lnTo>
                          <a:pt x="135" y="127"/>
                        </a:lnTo>
                        <a:lnTo>
                          <a:pt x="133" y="136"/>
                        </a:lnTo>
                        <a:lnTo>
                          <a:pt x="121" y="136"/>
                        </a:lnTo>
                        <a:lnTo>
                          <a:pt x="107" y="133"/>
                        </a:lnTo>
                        <a:lnTo>
                          <a:pt x="91" y="125"/>
                        </a:lnTo>
                        <a:lnTo>
                          <a:pt x="79" y="122"/>
                        </a:lnTo>
                        <a:lnTo>
                          <a:pt x="72" y="119"/>
                        </a:lnTo>
                        <a:lnTo>
                          <a:pt x="63" y="116"/>
                        </a:lnTo>
                        <a:lnTo>
                          <a:pt x="37" y="111"/>
                        </a:lnTo>
                        <a:lnTo>
                          <a:pt x="14" y="102"/>
                        </a:lnTo>
                        <a:lnTo>
                          <a:pt x="7" y="97"/>
                        </a:lnTo>
                        <a:lnTo>
                          <a:pt x="0" y="91"/>
                        </a:lnTo>
                        <a:lnTo>
                          <a:pt x="21" y="5"/>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05967" name="Freeform 79"/>
                  <p:cNvSpPr>
                    <a:spLocks/>
                  </p:cNvSpPr>
                  <p:nvPr/>
                </p:nvSpPr>
                <p:spPr bwMode="auto">
                  <a:xfrm>
                    <a:off x="2660" y="2065"/>
                    <a:ext cx="201" cy="131"/>
                  </a:xfrm>
                  <a:custGeom>
                    <a:avLst/>
                    <a:gdLst>
                      <a:gd name="T0" fmla="*/ 21 w 201"/>
                      <a:gd name="T1" fmla="*/ 0 h 131"/>
                      <a:gd name="T2" fmla="*/ 21 w 201"/>
                      <a:gd name="T3" fmla="*/ 6 h 131"/>
                      <a:gd name="T4" fmla="*/ 17 w 201"/>
                      <a:gd name="T5" fmla="*/ 20 h 131"/>
                      <a:gd name="T6" fmla="*/ 12 w 201"/>
                      <a:gd name="T7" fmla="*/ 36 h 131"/>
                      <a:gd name="T8" fmla="*/ 7 w 201"/>
                      <a:gd name="T9" fmla="*/ 59 h 131"/>
                      <a:gd name="T10" fmla="*/ 3 w 201"/>
                      <a:gd name="T11" fmla="*/ 78 h 131"/>
                      <a:gd name="T12" fmla="*/ 0 w 201"/>
                      <a:gd name="T13" fmla="*/ 97 h 131"/>
                      <a:gd name="T14" fmla="*/ 0 w 201"/>
                      <a:gd name="T15" fmla="*/ 114 h 131"/>
                      <a:gd name="T16" fmla="*/ 0 w 201"/>
                      <a:gd name="T17" fmla="*/ 122 h 131"/>
                      <a:gd name="T18" fmla="*/ 7 w 201"/>
                      <a:gd name="T19" fmla="*/ 122 h 131"/>
                      <a:gd name="T20" fmla="*/ 19 w 201"/>
                      <a:gd name="T21" fmla="*/ 120 h 131"/>
                      <a:gd name="T22" fmla="*/ 33 w 201"/>
                      <a:gd name="T23" fmla="*/ 108 h 131"/>
                      <a:gd name="T24" fmla="*/ 49 w 201"/>
                      <a:gd name="T25" fmla="*/ 100 h 131"/>
                      <a:gd name="T26" fmla="*/ 80 w 201"/>
                      <a:gd name="T27" fmla="*/ 78 h 131"/>
                      <a:gd name="T28" fmla="*/ 94 w 201"/>
                      <a:gd name="T29" fmla="*/ 70 h 131"/>
                      <a:gd name="T30" fmla="*/ 103 w 201"/>
                      <a:gd name="T31" fmla="*/ 67 h 131"/>
                      <a:gd name="T32" fmla="*/ 110 w 201"/>
                      <a:gd name="T33" fmla="*/ 67 h 131"/>
                      <a:gd name="T34" fmla="*/ 122 w 201"/>
                      <a:gd name="T35" fmla="*/ 75 h 131"/>
                      <a:gd name="T36" fmla="*/ 147 w 201"/>
                      <a:gd name="T37" fmla="*/ 97 h 131"/>
                      <a:gd name="T38" fmla="*/ 173 w 201"/>
                      <a:gd name="T39" fmla="*/ 120 h 131"/>
                      <a:gd name="T40" fmla="*/ 185 w 201"/>
                      <a:gd name="T41" fmla="*/ 128 h 131"/>
                      <a:gd name="T42" fmla="*/ 194 w 201"/>
                      <a:gd name="T43" fmla="*/ 131 h 131"/>
                      <a:gd name="T44" fmla="*/ 196 w 201"/>
                      <a:gd name="T45" fmla="*/ 131 h 131"/>
                      <a:gd name="T46" fmla="*/ 201 w 201"/>
                      <a:gd name="T47" fmla="*/ 128 h 131"/>
                      <a:gd name="T48" fmla="*/ 201 w 201"/>
                      <a:gd name="T49" fmla="*/ 114 h 131"/>
                      <a:gd name="T50" fmla="*/ 201 w 201"/>
                      <a:gd name="T51" fmla="*/ 92 h 131"/>
                      <a:gd name="T52" fmla="*/ 196 w 201"/>
                      <a:gd name="T53" fmla="*/ 67 h 131"/>
                      <a:gd name="T54" fmla="*/ 194 w 201"/>
                      <a:gd name="T55" fmla="*/ 42 h 131"/>
                      <a:gd name="T56" fmla="*/ 189 w 201"/>
                      <a:gd name="T57" fmla="*/ 23 h 131"/>
                      <a:gd name="T58" fmla="*/ 187 w 201"/>
                      <a:gd name="T59" fmla="*/ 6 h 131"/>
                      <a:gd name="T60" fmla="*/ 187 w 201"/>
                      <a:gd name="T61" fmla="*/ 0 h 131"/>
                      <a:gd name="T62" fmla="*/ 21 w 201"/>
                      <a:gd name="T6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1" h="131">
                        <a:moveTo>
                          <a:pt x="21" y="0"/>
                        </a:moveTo>
                        <a:lnTo>
                          <a:pt x="21" y="6"/>
                        </a:lnTo>
                        <a:lnTo>
                          <a:pt x="17" y="20"/>
                        </a:lnTo>
                        <a:lnTo>
                          <a:pt x="12" y="36"/>
                        </a:lnTo>
                        <a:lnTo>
                          <a:pt x="7" y="59"/>
                        </a:lnTo>
                        <a:lnTo>
                          <a:pt x="3" y="78"/>
                        </a:lnTo>
                        <a:lnTo>
                          <a:pt x="0" y="97"/>
                        </a:lnTo>
                        <a:lnTo>
                          <a:pt x="0" y="114"/>
                        </a:lnTo>
                        <a:lnTo>
                          <a:pt x="0" y="122"/>
                        </a:lnTo>
                        <a:lnTo>
                          <a:pt x="7" y="122"/>
                        </a:lnTo>
                        <a:lnTo>
                          <a:pt x="19" y="120"/>
                        </a:lnTo>
                        <a:lnTo>
                          <a:pt x="33" y="108"/>
                        </a:lnTo>
                        <a:lnTo>
                          <a:pt x="49" y="100"/>
                        </a:lnTo>
                        <a:lnTo>
                          <a:pt x="80" y="78"/>
                        </a:lnTo>
                        <a:lnTo>
                          <a:pt x="94" y="70"/>
                        </a:lnTo>
                        <a:lnTo>
                          <a:pt x="103" y="67"/>
                        </a:lnTo>
                        <a:lnTo>
                          <a:pt x="110" y="67"/>
                        </a:lnTo>
                        <a:lnTo>
                          <a:pt x="122" y="75"/>
                        </a:lnTo>
                        <a:lnTo>
                          <a:pt x="147" y="97"/>
                        </a:lnTo>
                        <a:lnTo>
                          <a:pt x="173" y="120"/>
                        </a:lnTo>
                        <a:lnTo>
                          <a:pt x="185" y="128"/>
                        </a:lnTo>
                        <a:lnTo>
                          <a:pt x="194" y="131"/>
                        </a:lnTo>
                        <a:lnTo>
                          <a:pt x="196" y="131"/>
                        </a:lnTo>
                        <a:lnTo>
                          <a:pt x="201" y="128"/>
                        </a:lnTo>
                        <a:lnTo>
                          <a:pt x="201" y="114"/>
                        </a:lnTo>
                        <a:lnTo>
                          <a:pt x="201" y="92"/>
                        </a:lnTo>
                        <a:lnTo>
                          <a:pt x="196" y="67"/>
                        </a:lnTo>
                        <a:lnTo>
                          <a:pt x="194" y="42"/>
                        </a:lnTo>
                        <a:lnTo>
                          <a:pt x="189" y="23"/>
                        </a:lnTo>
                        <a:lnTo>
                          <a:pt x="187" y="6"/>
                        </a:lnTo>
                        <a:lnTo>
                          <a:pt x="187" y="0"/>
                        </a:lnTo>
                        <a:lnTo>
                          <a:pt x="21"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68" name="Freeform 80"/>
                  <p:cNvSpPr>
                    <a:spLocks/>
                  </p:cNvSpPr>
                  <p:nvPr/>
                </p:nvSpPr>
                <p:spPr bwMode="auto">
                  <a:xfrm>
                    <a:off x="2544" y="1902"/>
                    <a:ext cx="98" cy="122"/>
                  </a:xfrm>
                  <a:custGeom>
                    <a:avLst/>
                    <a:gdLst>
                      <a:gd name="T0" fmla="*/ 77 w 98"/>
                      <a:gd name="T1" fmla="*/ 28 h 122"/>
                      <a:gd name="T2" fmla="*/ 74 w 98"/>
                      <a:gd name="T3" fmla="*/ 25 h 122"/>
                      <a:gd name="T4" fmla="*/ 70 w 98"/>
                      <a:gd name="T5" fmla="*/ 19 h 122"/>
                      <a:gd name="T6" fmla="*/ 54 w 98"/>
                      <a:gd name="T7" fmla="*/ 5 h 122"/>
                      <a:gd name="T8" fmla="*/ 42 w 98"/>
                      <a:gd name="T9" fmla="*/ 0 h 122"/>
                      <a:gd name="T10" fmla="*/ 33 w 98"/>
                      <a:gd name="T11" fmla="*/ 0 h 122"/>
                      <a:gd name="T12" fmla="*/ 21 w 98"/>
                      <a:gd name="T13" fmla="*/ 0 h 122"/>
                      <a:gd name="T14" fmla="*/ 9 w 98"/>
                      <a:gd name="T15" fmla="*/ 8 h 122"/>
                      <a:gd name="T16" fmla="*/ 0 w 98"/>
                      <a:gd name="T17" fmla="*/ 22 h 122"/>
                      <a:gd name="T18" fmla="*/ 0 w 98"/>
                      <a:gd name="T19" fmla="*/ 36 h 122"/>
                      <a:gd name="T20" fmla="*/ 5 w 98"/>
                      <a:gd name="T21" fmla="*/ 52 h 122"/>
                      <a:gd name="T22" fmla="*/ 16 w 98"/>
                      <a:gd name="T23" fmla="*/ 69 h 122"/>
                      <a:gd name="T24" fmla="*/ 30 w 98"/>
                      <a:gd name="T25" fmla="*/ 83 h 122"/>
                      <a:gd name="T26" fmla="*/ 49 w 98"/>
                      <a:gd name="T27" fmla="*/ 97 h 122"/>
                      <a:gd name="T28" fmla="*/ 72 w 98"/>
                      <a:gd name="T29" fmla="*/ 111 h 122"/>
                      <a:gd name="T30" fmla="*/ 98 w 98"/>
                      <a:gd name="T31" fmla="*/ 122 h 122"/>
                      <a:gd name="T32" fmla="*/ 77 w 98"/>
                      <a:gd name="T33" fmla="*/ 2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22">
                        <a:moveTo>
                          <a:pt x="77" y="28"/>
                        </a:moveTo>
                        <a:lnTo>
                          <a:pt x="74" y="25"/>
                        </a:lnTo>
                        <a:lnTo>
                          <a:pt x="70" y="19"/>
                        </a:lnTo>
                        <a:lnTo>
                          <a:pt x="54" y="5"/>
                        </a:lnTo>
                        <a:lnTo>
                          <a:pt x="42" y="0"/>
                        </a:lnTo>
                        <a:lnTo>
                          <a:pt x="33" y="0"/>
                        </a:lnTo>
                        <a:lnTo>
                          <a:pt x="21" y="0"/>
                        </a:lnTo>
                        <a:lnTo>
                          <a:pt x="9" y="8"/>
                        </a:lnTo>
                        <a:lnTo>
                          <a:pt x="0" y="22"/>
                        </a:lnTo>
                        <a:lnTo>
                          <a:pt x="0" y="36"/>
                        </a:lnTo>
                        <a:lnTo>
                          <a:pt x="5" y="52"/>
                        </a:lnTo>
                        <a:lnTo>
                          <a:pt x="16" y="69"/>
                        </a:lnTo>
                        <a:lnTo>
                          <a:pt x="30" y="83"/>
                        </a:lnTo>
                        <a:lnTo>
                          <a:pt x="49" y="97"/>
                        </a:lnTo>
                        <a:lnTo>
                          <a:pt x="72" y="111"/>
                        </a:lnTo>
                        <a:lnTo>
                          <a:pt x="98" y="122"/>
                        </a:lnTo>
                        <a:lnTo>
                          <a:pt x="77" y="28"/>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05969" name="Freeform 81"/>
                  <p:cNvSpPr>
                    <a:spLocks/>
                  </p:cNvSpPr>
                  <p:nvPr/>
                </p:nvSpPr>
                <p:spPr bwMode="auto">
                  <a:xfrm>
                    <a:off x="2875" y="1902"/>
                    <a:ext cx="105" cy="122"/>
                  </a:xfrm>
                  <a:custGeom>
                    <a:avLst/>
                    <a:gdLst>
                      <a:gd name="T0" fmla="*/ 23 w 105"/>
                      <a:gd name="T1" fmla="*/ 28 h 122"/>
                      <a:gd name="T2" fmla="*/ 26 w 105"/>
                      <a:gd name="T3" fmla="*/ 25 h 122"/>
                      <a:gd name="T4" fmla="*/ 30 w 105"/>
                      <a:gd name="T5" fmla="*/ 19 h 122"/>
                      <a:gd name="T6" fmla="*/ 49 w 105"/>
                      <a:gd name="T7" fmla="*/ 5 h 122"/>
                      <a:gd name="T8" fmla="*/ 61 w 105"/>
                      <a:gd name="T9" fmla="*/ 0 h 122"/>
                      <a:gd name="T10" fmla="*/ 72 w 105"/>
                      <a:gd name="T11" fmla="*/ 0 h 122"/>
                      <a:gd name="T12" fmla="*/ 84 w 105"/>
                      <a:gd name="T13" fmla="*/ 0 h 122"/>
                      <a:gd name="T14" fmla="*/ 98 w 105"/>
                      <a:gd name="T15" fmla="*/ 8 h 122"/>
                      <a:gd name="T16" fmla="*/ 105 w 105"/>
                      <a:gd name="T17" fmla="*/ 22 h 122"/>
                      <a:gd name="T18" fmla="*/ 105 w 105"/>
                      <a:gd name="T19" fmla="*/ 36 h 122"/>
                      <a:gd name="T20" fmla="*/ 100 w 105"/>
                      <a:gd name="T21" fmla="*/ 52 h 122"/>
                      <a:gd name="T22" fmla="*/ 88 w 105"/>
                      <a:gd name="T23" fmla="*/ 69 h 122"/>
                      <a:gd name="T24" fmla="*/ 72 w 105"/>
                      <a:gd name="T25" fmla="*/ 83 h 122"/>
                      <a:gd name="T26" fmla="*/ 54 w 105"/>
                      <a:gd name="T27" fmla="*/ 97 h 122"/>
                      <a:gd name="T28" fmla="*/ 28 w 105"/>
                      <a:gd name="T29" fmla="*/ 111 h 122"/>
                      <a:gd name="T30" fmla="*/ 0 w 105"/>
                      <a:gd name="T31" fmla="*/ 122 h 122"/>
                      <a:gd name="T32" fmla="*/ 23 w 105"/>
                      <a:gd name="T33" fmla="*/ 2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22">
                        <a:moveTo>
                          <a:pt x="23" y="28"/>
                        </a:moveTo>
                        <a:lnTo>
                          <a:pt x="26" y="25"/>
                        </a:lnTo>
                        <a:lnTo>
                          <a:pt x="30" y="19"/>
                        </a:lnTo>
                        <a:lnTo>
                          <a:pt x="49" y="5"/>
                        </a:lnTo>
                        <a:lnTo>
                          <a:pt x="61" y="0"/>
                        </a:lnTo>
                        <a:lnTo>
                          <a:pt x="72" y="0"/>
                        </a:lnTo>
                        <a:lnTo>
                          <a:pt x="84" y="0"/>
                        </a:lnTo>
                        <a:lnTo>
                          <a:pt x="98" y="8"/>
                        </a:lnTo>
                        <a:lnTo>
                          <a:pt x="105" y="22"/>
                        </a:lnTo>
                        <a:lnTo>
                          <a:pt x="105" y="36"/>
                        </a:lnTo>
                        <a:lnTo>
                          <a:pt x="100" y="52"/>
                        </a:lnTo>
                        <a:lnTo>
                          <a:pt x="88" y="69"/>
                        </a:lnTo>
                        <a:lnTo>
                          <a:pt x="72" y="83"/>
                        </a:lnTo>
                        <a:lnTo>
                          <a:pt x="54" y="97"/>
                        </a:lnTo>
                        <a:lnTo>
                          <a:pt x="28" y="111"/>
                        </a:lnTo>
                        <a:lnTo>
                          <a:pt x="0" y="122"/>
                        </a:lnTo>
                        <a:lnTo>
                          <a:pt x="23" y="28"/>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05970" name="Freeform 82"/>
                  <p:cNvSpPr>
                    <a:spLocks/>
                  </p:cNvSpPr>
                  <p:nvPr/>
                </p:nvSpPr>
                <p:spPr bwMode="auto">
                  <a:xfrm>
                    <a:off x="2593" y="1669"/>
                    <a:ext cx="340" cy="435"/>
                  </a:xfrm>
                  <a:custGeom>
                    <a:avLst/>
                    <a:gdLst>
                      <a:gd name="T0" fmla="*/ 340 w 340"/>
                      <a:gd name="T1" fmla="*/ 213 h 435"/>
                      <a:gd name="T2" fmla="*/ 336 w 340"/>
                      <a:gd name="T3" fmla="*/ 258 h 435"/>
                      <a:gd name="T4" fmla="*/ 324 w 340"/>
                      <a:gd name="T5" fmla="*/ 299 h 435"/>
                      <a:gd name="T6" fmla="*/ 305 w 340"/>
                      <a:gd name="T7" fmla="*/ 335 h 435"/>
                      <a:gd name="T8" fmla="*/ 282 w 340"/>
                      <a:gd name="T9" fmla="*/ 369 h 435"/>
                      <a:gd name="T10" fmla="*/ 254 w 340"/>
                      <a:gd name="T11" fmla="*/ 396 h 435"/>
                      <a:gd name="T12" fmla="*/ 226 w 340"/>
                      <a:gd name="T13" fmla="*/ 419 h 435"/>
                      <a:gd name="T14" fmla="*/ 196 w 340"/>
                      <a:gd name="T15" fmla="*/ 430 h 435"/>
                      <a:gd name="T16" fmla="*/ 168 w 340"/>
                      <a:gd name="T17" fmla="*/ 435 h 435"/>
                      <a:gd name="T18" fmla="*/ 142 w 340"/>
                      <a:gd name="T19" fmla="*/ 430 h 435"/>
                      <a:gd name="T20" fmla="*/ 114 w 340"/>
                      <a:gd name="T21" fmla="*/ 419 h 435"/>
                      <a:gd name="T22" fmla="*/ 86 w 340"/>
                      <a:gd name="T23" fmla="*/ 396 h 435"/>
                      <a:gd name="T24" fmla="*/ 60 w 340"/>
                      <a:gd name="T25" fmla="*/ 369 h 435"/>
                      <a:gd name="T26" fmla="*/ 37 w 340"/>
                      <a:gd name="T27" fmla="*/ 335 h 435"/>
                      <a:gd name="T28" fmla="*/ 18 w 340"/>
                      <a:gd name="T29" fmla="*/ 299 h 435"/>
                      <a:gd name="T30" fmla="*/ 7 w 340"/>
                      <a:gd name="T31" fmla="*/ 258 h 435"/>
                      <a:gd name="T32" fmla="*/ 0 w 340"/>
                      <a:gd name="T33" fmla="*/ 213 h 435"/>
                      <a:gd name="T34" fmla="*/ 5 w 340"/>
                      <a:gd name="T35" fmla="*/ 169 h 435"/>
                      <a:gd name="T36" fmla="*/ 14 w 340"/>
                      <a:gd name="T37" fmla="*/ 130 h 435"/>
                      <a:gd name="T38" fmla="*/ 30 w 340"/>
                      <a:gd name="T39" fmla="*/ 94 h 435"/>
                      <a:gd name="T40" fmla="*/ 51 w 340"/>
                      <a:gd name="T41" fmla="*/ 61 h 435"/>
                      <a:gd name="T42" fmla="*/ 74 w 340"/>
                      <a:gd name="T43" fmla="*/ 36 h 435"/>
                      <a:gd name="T44" fmla="*/ 105 w 340"/>
                      <a:gd name="T45" fmla="*/ 17 h 435"/>
                      <a:gd name="T46" fmla="*/ 135 w 340"/>
                      <a:gd name="T47" fmla="*/ 3 h 435"/>
                      <a:gd name="T48" fmla="*/ 170 w 340"/>
                      <a:gd name="T49" fmla="*/ 0 h 435"/>
                      <a:gd name="T50" fmla="*/ 205 w 340"/>
                      <a:gd name="T51" fmla="*/ 3 h 435"/>
                      <a:gd name="T52" fmla="*/ 235 w 340"/>
                      <a:gd name="T53" fmla="*/ 17 h 435"/>
                      <a:gd name="T54" fmla="*/ 263 w 340"/>
                      <a:gd name="T55" fmla="*/ 36 h 435"/>
                      <a:gd name="T56" fmla="*/ 289 w 340"/>
                      <a:gd name="T57" fmla="*/ 61 h 435"/>
                      <a:gd name="T58" fmla="*/ 310 w 340"/>
                      <a:gd name="T59" fmla="*/ 94 h 435"/>
                      <a:gd name="T60" fmla="*/ 326 w 340"/>
                      <a:gd name="T61" fmla="*/ 130 h 435"/>
                      <a:gd name="T62" fmla="*/ 336 w 340"/>
                      <a:gd name="T63" fmla="*/ 169 h 435"/>
                      <a:gd name="T64" fmla="*/ 340 w 340"/>
                      <a:gd name="T65" fmla="*/ 213 h 435"/>
                      <a:gd name="T66" fmla="*/ 340 w 340"/>
                      <a:gd name="T67"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0" h="435">
                        <a:moveTo>
                          <a:pt x="340" y="213"/>
                        </a:moveTo>
                        <a:lnTo>
                          <a:pt x="336" y="258"/>
                        </a:lnTo>
                        <a:lnTo>
                          <a:pt x="324" y="299"/>
                        </a:lnTo>
                        <a:lnTo>
                          <a:pt x="305" y="335"/>
                        </a:lnTo>
                        <a:lnTo>
                          <a:pt x="282" y="369"/>
                        </a:lnTo>
                        <a:lnTo>
                          <a:pt x="254" y="396"/>
                        </a:lnTo>
                        <a:lnTo>
                          <a:pt x="226" y="419"/>
                        </a:lnTo>
                        <a:lnTo>
                          <a:pt x="196" y="430"/>
                        </a:lnTo>
                        <a:lnTo>
                          <a:pt x="168" y="435"/>
                        </a:lnTo>
                        <a:lnTo>
                          <a:pt x="142" y="430"/>
                        </a:lnTo>
                        <a:lnTo>
                          <a:pt x="114" y="419"/>
                        </a:lnTo>
                        <a:lnTo>
                          <a:pt x="86" y="396"/>
                        </a:lnTo>
                        <a:lnTo>
                          <a:pt x="60" y="369"/>
                        </a:lnTo>
                        <a:lnTo>
                          <a:pt x="37" y="335"/>
                        </a:lnTo>
                        <a:lnTo>
                          <a:pt x="18" y="299"/>
                        </a:lnTo>
                        <a:lnTo>
                          <a:pt x="7" y="258"/>
                        </a:lnTo>
                        <a:lnTo>
                          <a:pt x="0" y="213"/>
                        </a:lnTo>
                        <a:lnTo>
                          <a:pt x="5" y="169"/>
                        </a:lnTo>
                        <a:lnTo>
                          <a:pt x="14" y="130"/>
                        </a:lnTo>
                        <a:lnTo>
                          <a:pt x="30" y="94"/>
                        </a:lnTo>
                        <a:lnTo>
                          <a:pt x="51" y="61"/>
                        </a:lnTo>
                        <a:lnTo>
                          <a:pt x="74" y="36"/>
                        </a:lnTo>
                        <a:lnTo>
                          <a:pt x="105" y="17"/>
                        </a:lnTo>
                        <a:lnTo>
                          <a:pt x="135" y="3"/>
                        </a:lnTo>
                        <a:lnTo>
                          <a:pt x="170" y="0"/>
                        </a:lnTo>
                        <a:lnTo>
                          <a:pt x="205" y="3"/>
                        </a:lnTo>
                        <a:lnTo>
                          <a:pt x="235" y="17"/>
                        </a:lnTo>
                        <a:lnTo>
                          <a:pt x="263" y="36"/>
                        </a:lnTo>
                        <a:lnTo>
                          <a:pt x="289" y="61"/>
                        </a:lnTo>
                        <a:lnTo>
                          <a:pt x="310" y="94"/>
                        </a:lnTo>
                        <a:lnTo>
                          <a:pt x="326" y="130"/>
                        </a:lnTo>
                        <a:lnTo>
                          <a:pt x="336" y="169"/>
                        </a:lnTo>
                        <a:lnTo>
                          <a:pt x="340" y="213"/>
                        </a:lnTo>
                        <a:lnTo>
                          <a:pt x="340" y="213"/>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05971" name="Freeform 83"/>
                  <p:cNvSpPr>
                    <a:spLocks/>
                  </p:cNvSpPr>
                  <p:nvPr/>
                </p:nvSpPr>
                <p:spPr bwMode="auto">
                  <a:xfrm>
                    <a:off x="2702" y="1993"/>
                    <a:ext cx="119" cy="78"/>
                  </a:xfrm>
                  <a:custGeom>
                    <a:avLst/>
                    <a:gdLst>
                      <a:gd name="T0" fmla="*/ 0 w 119"/>
                      <a:gd name="T1" fmla="*/ 0 h 78"/>
                      <a:gd name="T2" fmla="*/ 40 w 119"/>
                      <a:gd name="T3" fmla="*/ 0 h 78"/>
                      <a:gd name="T4" fmla="*/ 68 w 119"/>
                      <a:gd name="T5" fmla="*/ 0 h 78"/>
                      <a:gd name="T6" fmla="*/ 91 w 119"/>
                      <a:gd name="T7" fmla="*/ 0 h 78"/>
                      <a:gd name="T8" fmla="*/ 105 w 119"/>
                      <a:gd name="T9" fmla="*/ 0 h 78"/>
                      <a:gd name="T10" fmla="*/ 112 w 119"/>
                      <a:gd name="T11" fmla="*/ 0 h 78"/>
                      <a:gd name="T12" fmla="*/ 117 w 119"/>
                      <a:gd name="T13" fmla="*/ 0 h 78"/>
                      <a:gd name="T14" fmla="*/ 119 w 119"/>
                      <a:gd name="T15" fmla="*/ 0 h 78"/>
                      <a:gd name="T16" fmla="*/ 117 w 119"/>
                      <a:gd name="T17" fmla="*/ 3 h 78"/>
                      <a:gd name="T18" fmla="*/ 115 w 119"/>
                      <a:gd name="T19" fmla="*/ 11 h 78"/>
                      <a:gd name="T20" fmla="*/ 110 w 119"/>
                      <a:gd name="T21" fmla="*/ 25 h 78"/>
                      <a:gd name="T22" fmla="*/ 105 w 119"/>
                      <a:gd name="T23" fmla="*/ 39 h 78"/>
                      <a:gd name="T24" fmla="*/ 96 w 119"/>
                      <a:gd name="T25" fmla="*/ 53 h 78"/>
                      <a:gd name="T26" fmla="*/ 87 w 119"/>
                      <a:gd name="T27" fmla="*/ 64 h 78"/>
                      <a:gd name="T28" fmla="*/ 75 w 119"/>
                      <a:gd name="T29" fmla="*/ 72 h 78"/>
                      <a:gd name="T30" fmla="*/ 63 w 119"/>
                      <a:gd name="T31" fmla="*/ 78 h 78"/>
                      <a:gd name="T32" fmla="*/ 47 w 119"/>
                      <a:gd name="T33" fmla="*/ 72 h 78"/>
                      <a:gd name="T34" fmla="*/ 33 w 119"/>
                      <a:gd name="T35" fmla="*/ 64 h 78"/>
                      <a:gd name="T36" fmla="*/ 21 w 119"/>
                      <a:gd name="T37" fmla="*/ 53 h 78"/>
                      <a:gd name="T38" fmla="*/ 12 w 119"/>
                      <a:gd name="T39" fmla="*/ 39 h 78"/>
                      <a:gd name="T40" fmla="*/ 7 w 119"/>
                      <a:gd name="T41" fmla="*/ 25 h 78"/>
                      <a:gd name="T42" fmla="*/ 5 w 119"/>
                      <a:gd name="T43" fmla="*/ 11 h 78"/>
                      <a:gd name="T44" fmla="*/ 3 w 119"/>
                      <a:gd name="T45" fmla="*/ 3 h 78"/>
                      <a:gd name="T46" fmla="*/ 0 w 119"/>
                      <a:gd name="T47" fmla="*/ 0 h 78"/>
                      <a:gd name="T48" fmla="*/ 0 w 119"/>
                      <a:gd name="T4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78">
                        <a:moveTo>
                          <a:pt x="0" y="0"/>
                        </a:moveTo>
                        <a:lnTo>
                          <a:pt x="40" y="0"/>
                        </a:lnTo>
                        <a:lnTo>
                          <a:pt x="68" y="0"/>
                        </a:lnTo>
                        <a:lnTo>
                          <a:pt x="91" y="0"/>
                        </a:lnTo>
                        <a:lnTo>
                          <a:pt x="105" y="0"/>
                        </a:lnTo>
                        <a:lnTo>
                          <a:pt x="112" y="0"/>
                        </a:lnTo>
                        <a:lnTo>
                          <a:pt x="117" y="0"/>
                        </a:lnTo>
                        <a:lnTo>
                          <a:pt x="119" y="0"/>
                        </a:lnTo>
                        <a:lnTo>
                          <a:pt x="117" y="3"/>
                        </a:lnTo>
                        <a:lnTo>
                          <a:pt x="115" y="11"/>
                        </a:lnTo>
                        <a:lnTo>
                          <a:pt x="110" y="25"/>
                        </a:lnTo>
                        <a:lnTo>
                          <a:pt x="105" y="39"/>
                        </a:lnTo>
                        <a:lnTo>
                          <a:pt x="96" y="53"/>
                        </a:lnTo>
                        <a:lnTo>
                          <a:pt x="87" y="64"/>
                        </a:lnTo>
                        <a:lnTo>
                          <a:pt x="75" y="72"/>
                        </a:lnTo>
                        <a:lnTo>
                          <a:pt x="63" y="78"/>
                        </a:lnTo>
                        <a:lnTo>
                          <a:pt x="47" y="72"/>
                        </a:lnTo>
                        <a:lnTo>
                          <a:pt x="33" y="64"/>
                        </a:lnTo>
                        <a:lnTo>
                          <a:pt x="21" y="53"/>
                        </a:lnTo>
                        <a:lnTo>
                          <a:pt x="12" y="39"/>
                        </a:lnTo>
                        <a:lnTo>
                          <a:pt x="7" y="25"/>
                        </a:lnTo>
                        <a:lnTo>
                          <a:pt x="5" y="11"/>
                        </a:lnTo>
                        <a:lnTo>
                          <a:pt x="3" y="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72" name="Freeform 84"/>
                  <p:cNvSpPr>
                    <a:spLocks/>
                  </p:cNvSpPr>
                  <p:nvPr/>
                </p:nvSpPr>
                <p:spPr bwMode="auto">
                  <a:xfrm>
                    <a:off x="2544" y="1536"/>
                    <a:ext cx="440" cy="374"/>
                  </a:xfrm>
                  <a:custGeom>
                    <a:avLst/>
                    <a:gdLst>
                      <a:gd name="T0" fmla="*/ 384 w 440"/>
                      <a:gd name="T1" fmla="*/ 374 h 374"/>
                      <a:gd name="T2" fmla="*/ 382 w 440"/>
                      <a:gd name="T3" fmla="*/ 355 h 374"/>
                      <a:gd name="T4" fmla="*/ 375 w 440"/>
                      <a:gd name="T5" fmla="*/ 335 h 374"/>
                      <a:gd name="T6" fmla="*/ 363 w 440"/>
                      <a:gd name="T7" fmla="*/ 319 h 374"/>
                      <a:gd name="T8" fmla="*/ 349 w 440"/>
                      <a:gd name="T9" fmla="*/ 299 h 374"/>
                      <a:gd name="T10" fmla="*/ 314 w 440"/>
                      <a:gd name="T11" fmla="*/ 271 h 374"/>
                      <a:gd name="T12" fmla="*/ 277 w 440"/>
                      <a:gd name="T13" fmla="*/ 252 h 374"/>
                      <a:gd name="T14" fmla="*/ 261 w 440"/>
                      <a:gd name="T15" fmla="*/ 244 h 374"/>
                      <a:gd name="T16" fmla="*/ 247 w 440"/>
                      <a:gd name="T17" fmla="*/ 230 h 374"/>
                      <a:gd name="T18" fmla="*/ 240 w 440"/>
                      <a:gd name="T19" fmla="*/ 213 h 374"/>
                      <a:gd name="T20" fmla="*/ 233 w 440"/>
                      <a:gd name="T21" fmla="*/ 197 h 374"/>
                      <a:gd name="T22" fmla="*/ 230 w 440"/>
                      <a:gd name="T23" fmla="*/ 183 h 374"/>
                      <a:gd name="T24" fmla="*/ 228 w 440"/>
                      <a:gd name="T25" fmla="*/ 169 h 374"/>
                      <a:gd name="T26" fmla="*/ 228 w 440"/>
                      <a:gd name="T27" fmla="*/ 161 h 374"/>
                      <a:gd name="T28" fmla="*/ 228 w 440"/>
                      <a:gd name="T29" fmla="*/ 158 h 374"/>
                      <a:gd name="T30" fmla="*/ 207 w 440"/>
                      <a:gd name="T31" fmla="*/ 166 h 374"/>
                      <a:gd name="T32" fmla="*/ 191 w 440"/>
                      <a:gd name="T33" fmla="*/ 177 h 374"/>
                      <a:gd name="T34" fmla="*/ 174 w 440"/>
                      <a:gd name="T35" fmla="*/ 188 h 374"/>
                      <a:gd name="T36" fmla="*/ 163 w 440"/>
                      <a:gd name="T37" fmla="*/ 202 h 374"/>
                      <a:gd name="T38" fmla="*/ 142 w 440"/>
                      <a:gd name="T39" fmla="*/ 235 h 374"/>
                      <a:gd name="T40" fmla="*/ 128 w 440"/>
                      <a:gd name="T41" fmla="*/ 252 h 374"/>
                      <a:gd name="T42" fmla="*/ 111 w 440"/>
                      <a:gd name="T43" fmla="*/ 271 h 374"/>
                      <a:gd name="T44" fmla="*/ 81 w 440"/>
                      <a:gd name="T45" fmla="*/ 307 h 374"/>
                      <a:gd name="T46" fmla="*/ 60 w 440"/>
                      <a:gd name="T47" fmla="*/ 335 h 374"/>
                      <a:gd name="T48" fmla="*/ 46 w 440"/>
                      <a:gd name="T49" fmla="*/ 355 h 374"/>
                      <a:gd name="T50" fmla="*/ 44 w 440"/>
                      <a:gd name="T51" fmla="*/ 360 h 374"/>
                      <a:gd name="T52" fmla="*/ 44 w 440"/>
                      <a:gd name="T53" fmla="*/ 360 h 374"/>
                      <a:gd name="T54" fmla="*/ 35 w 440"/>
                      <a:gd name="T55" fmla="*/ 349 h 374"/>
                      <a:gd name="T56" fmla="*/ 25 w 440"/>
                      <a:gd name="T57" fmla="*/ 332 h 374"/>
                      <a:gd name="T58" fmla="*/ 16 w 440"/>
                      <a:gd name="T59" fmla="*/ 310 h 374"/>
                      <a:gd name="T60" fmla="*/ 9 w 440"/>
                      <a:gd name="T61" fmla="*/ 285 h 374"/>
                      <a:gd name="T62" fmla="*/ 2 w 440"/>
                      <a:gd name="T63" fmla="*/ 255 h 374"/>
                      <a:gd name="T64" fmla="*/ 0 w 440"/>
                      <a:gd name="T65" fmla="*/ 222 h 374"/>
                      <a:gd name="T66" fmla="*/ 2 w 440"/>
                      <a:gd name="T67" fmla="*/ 186 h 374"/>
                      <a:gd name="T68" fmla="*/ 7 w 440"/>
                      <a:gd name="T69" fmla="*/ 150 h 374"/>
                      <a:gd name="T70" fmla="*/ 16 w 440"/>
                      <a:gd name="T71" fmla="*/ 116 h 374"/>
                      <a:gd name="T72" fmla="*/ 32 w 440"/>
                      <a:gd name="T73" fmla="*/ 89 h 374"/>
                      <a:gd name="T74" fmla="*/ 56 w 440"/>
                      <a:gd name="T75" fmla="*/ 64 h 374"/>
                      <a:gd name="T76" fmla="*/ 81 w 440"/>
                      <a:gd name="T77" fmla="*/ 41 h 374"/>
                      <a:gd name="T78" fmla="*/ 111 w 440"/>
                      <a:gd name="T79" fmla="*/ 25 h 374"/>
                      <a:gd name="T80" fmla="*/ 146 w 440"/>
                      <a:gd name="T81" fmla="*/ 11 h 374"/>
                      <a:gd name="T82" fmla="*/ 184 w 440"/>
                      <a:gd name="T83" fmla="*/ 3 h 374"/>
                      <a:gd name="T84" fmla="*/ 226 w 440"/>
                      <a:gd name="T85" fmla="*/ 0 h 374"/>
                      <a:gd name="T86" fmla="*/ 268 w 440"/>
                      <a:gd name="T87" fmla="*/ 5 h 374"/>
                      <a:gd name="T88" fmla="*/ 307 w 440"/>
                      <a:gd name="T89" fmla="*/ 19 h 374"/>
                      <a:gd name="T90" fmla="*/ 342 w 440"/>
                      <a:gd name="T91" fmla="*/ 39 h 374"/>
                      <a:gd name="T92" fmla="*/ 375 w 440"/>
                      <a:gd name="T93" fmla="*/ 64 h 374"/>
                      <a:gd name="T94" fmla="*/ 401 w 440"/>
                      <a:gd name="T95" fmla="*/ 97 h 374"/>
                      <a:gd name="T96" fmla="*/ 421 w 440"/>
                      <a:gd name="T97" fmla="*/ 130 h 374"/>
                      <a:gd name="T98" fmla="*/ 435 w 440"/>
                      <a:gd name="T99" fmla="*/ 166 h 374"/>
                      <a:gd name="T100" fmla="*/ 440 w 440"/>
                      <a:gd name="T101" fmla="*/ 205 h 374"/>
                      <a:gd name="T102" fmla="*/ 440 w 440"/>
                      <a:gd name="T103" fmla="*/ 241 h 374"/>
                      <a:gd name="T104" fmla="*/ 433 w 440"/>
                      <a:gd name="T105" fmla="*/ 274 h 374"/>
                      <a:gd name="T106" fmla="*/ 424 w 440"/>
                      <a:gd name="T107" fmla="*/ 302 h 374"/>
                      <a:gd name="T108" fmla="*/ 414 w 440"/>
                      <a:gd name="T109" fmla="*/ 327 h 374"/>
                      <a:gd name="T110" fmla="*/ 403 w 440"/>
                      <a:gd name="T111" fmla="*/ 346 h 374"/>
                      <a:gd name="T112" fmla="*/ 394 w 440"/>
                      <a:gd name="T113" fmla="*/ 360 h 374"/>
                      <a:gd name="T114" fmla="*/ 387 w 440"/>
                      <a:gd name="T115" fmla="*/ 371 h 374"/>
                      <a:gd name="T116" fmla="*/ 384 w 440"/>
                      <a:gd name="T117" fmla="*/ 374 h 374"/>
                      <a:gd name="T118" fmla="*/ 384 w 440"/>
                      <a:gd name="T119"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0" h="374">
                        <a:moveTo>
                          <a:pt x="384" y="374"/>
                        </a:moveTo>
                        <a:lnTo>
                          <a:pt x="382" y="355"/>
                        </a:lnTo>
                        <a:lnTo>
                          <a:pt x="375" y="335"/>
                        </a:lnTo>
                        <a:lnTo>
                          <a:pt x="363" y="319"/>
                        </a:lnTo>
                        <a:lnTo>
                          <a:pt x="349" y="299"/>
                        </a:lnTo>
                        <a:lnTo>
                          <a:pt x="314" y="271"/>
                        </a:lnTo>
                        <a:lnTo>
                          <a:pt x="277" y="252"/>
                        </a:lnTo>
                        <a:lnTo>
                          <a:pt x="261" y="244"/>
                        </a:lnTo>
                        <a:lnTo>
                          <a:pt x="247" y="230"/>
                        </a:lnTo>
                        <a:lnTo>
                          <a:pt x="240" y="213"/>
                        </a:lnTo>
                        <a:lnTo>
                          <a:pt x="233" y="197"/>
                        </a:lnTo>
                        <a:lnTo>
                          <a:pt x="230" y="183"/>
                        </a:lnTo>
                        <a:lnTo>
                          <a:pt x="228" y="169"/>
                        </a:lnTo>
                        <a:lnTo>
                          <a:pt x="228" y="161"/>
                        </a:lnTo>
                        <a:lnTo>
                          <a:pt x="228" y="158"/>
                        </a:lnTo>
                        <a:lnTo>
                          <a:pt x="207" y="166"/>
                        </a:lnTo>
                        <a:lnTo>
                          <a:pt x="191" y="177"/>
                        </a:lnTo>
                        <a:lnTo>
                          <a:pt x="174" y="188"/>
                        </a:lnTo>
                        <a:lnTo>
                          <a:pt x="163" y="202"/>
                        </a:lnTo>
                        <a:lnTo>
                          <a:pt x="142" y="235"/>
                        </a:lnTo>
                        <a:lnTo>
                          <a:pt x="128" y="252"/>
                        </a:lnTo>
                        <a:lnTo>
                          <a:pt x="111" y="271"/>
                        </a:lnTo>
                        <a:lnTo>
                          <a:pt x="81" y="307"/>
                        </a:lnTo>
                        <a:lnTo>
                          <a:pt x="60" y="335"/>
                        </a:lnTo>
                        <a:lnTo>
                          <a:pt x="46" y="355"/>
                        </a:lnTo>
                        <a:lnTo>
                          <a:pt x="44" y="360"/>
                        </a:lnTo>
                        <a:lnTo>
                          <a:pt x="44" y="360"/>
                        </a:lnTo>
                        <a:lnTo>
                          <a:pt x="35" y="349"/>
                        </a:lnTo>
                        <a:lnTo>
                          <a:pt x="25" y="332"/>
                        </a:lnTo>
                        <a:lnTo>
                          <a:pt x="16" y="310"/>
                        </a:lnTo>
                        <a:lnTo>
                          <a:pt x="9" y="285"/>
                        </a:lnTo>
                        <a:lnTo>
                          <a:pt x="2" y="255"/>
                        </a:lnTo>
                        <a:lnTo>
                          <a:pt x="0" y="222"/>
                        </a:lnTo>
                        <a:lnTo>
                          <a:pt x="2" y="186"/>
                        </a:lnTo>
                        <a:lnTo>
                          <a:pt x="7" y="150"/>
                        </a:lnTo>
                        <a:lnTo>
                          <a:pt x="16" y="116"/>
                        </a:lnTo>
                        <a:lnTo>
                          <a:pt x="32" y="89"/>
                        </a:lnTo>
                        <a:lnTo>
                          <a:pt x="56" y="64"/>
                        </a:lnTo>
                        <a:lnTo>
                          <a:pt x="81" y="41"/>
                        </a:lnTo>
                        <a:lnTo>
                          <a:pt x="111" y="25"/>
                        </a:lnTo>
                        <a:lnTo>
                          <a:pt x="146" y="11"/>
                        </a:lnTo>
                        <a:lnTo>
                          <a:pt x="184" y="3"/>
                        </a:lnTo>
                        <a:lnTo>
                          <a:pt x="226" y="0"/>
                        </a:lnTo>
                        <a:lnTo>
                          <a:pt x="268" y="5"/>
                        </a:lnTo>
                        <a:lnTo>
                          <a:pt x="307" y="19"/>
                        </a:lnTo>
                        <a:lnTo>
                          <a:pt x="342" y="39"/>
                        </a:lnTo>
                        <a:lnTo>
                          <a:pt x="375" y="64"/>
                        </a:lnTo>
                        <a:lnTo>
                          <a:pt x="401" y="97"/>
                        </a:lnTo>
                        <a:lnTo>
                          <a:pt x="421" y="130"/>
                        </a:lnTo>
                        <a:lnTo>
                          <a:pt x="435" y="166"/>
                        </a:lnTo>
                        <a:lnTo>
                          <a:pt x="440" y="205"/>
                        </a:lnTo>
                        <a:lnTo>
                          <a:pt x="440" y="241"/>
                        </a:lnTo>
                        <a:lnTo>
                          <a:pt x="433" y="274"/>
                        </a:lnTo>
                        <a:lnTo>
                          <a:pt x="424" y="302"/>
                        </a:lnTo>
                        <a:lnTo>
                          <a:pt x="414" y="327"/>
                        </a:lnTo>
                        <a:lnTo>
                          <a:pt x="403" y="346"/>
                        </a:lnTo>
                        <a:lnTo>
                          <a:pt x="394" y="360"/>
                        </a:lnTo>
                        <a:lnTo>
                          <a:pt x="387" y="371"/>
                        </a:lnTo>
                        <a:lnTo>
                          <a:pt x="384" y="374"/>
                        </a:lnTo>
                        <a:lnTo>
                          <a:pt x="384" y="374"/>
                        </a:lnTo>
                        <a:close/>
                      </a:path>
                    </a:pathLst>
                  </a:custGeom>
                  <a:solidFill>
                    <a:srgbClr val="7F1E02"/>
                  </a:solidFill>
                  <a:ln w="36513">
                    <a:solidFill>
                      <a:srgbClr val="000000"/>
                    </a:solidFill>
                    <a:prstDash val="solid"/>
                    <a:round/>
                    <a:headEnd/>
                    <a:tailEnd/>
                  </a:ln>
                </p:spPr>
                <p:txBody>
                  <a:bodyPr/>
                  <a:lstStyle/>
                  <a:p>
                    <a:endParaRPr lang="ja-JP" altLang="en-US"/>
                  </a:p>
                </p:txBody>
              </p:sp>
              <p:sp>
                <p:nvSpPr>
                  <p:cNvPr id="805973" name="Freeform 85"/>
                  <p:cNvSpPr>
                    <a:spLocks/>
                  </p:cNvSpPr>
                  <p:nvPr/>
                </p:nvSpPr>
                <p:spPr bwMode="auto">
                  <a:xfrm>
                    <a:off x="2658" y="1849"/>
                    <a:ext cx="51" cy="22"/>
                  </a:xfrm>
                  <a:custGeom>
                    <a:avLst/>
                    <a:gdLst>
                      <a:gd name="T0" fmla="*/ 0 w 51"/>
                      <a:gd name="T1" fmla="*/ 22 h 22"/>
                      <a:gd name="T2" fmla="*/ 9 w 51"/>
                      <a:gd name="T3" fmla="*/ 6 h 22"/>
                      <a:gd name="T4" fmla="*/ 16 w 51"/>
                      <a:gd name="T5" fmla="*/ 0 h 22"/>
                      <a:gd name="T6" fmla="*/ 26 w 51"/>
                      <a:gd name="T7" fmla="*/ 0 h 22"/>
                      <a:gd name="T8" fmla="*/ 33 w 51"/>
                      <a:gd name="T9" fmla="*/ 0 h 22"/>
                      <a:gd name="T10" fmla="*/ 40 w 51"/>
                      <a:gd name="T11" fmla="*/ 6 h 22"/>
                      <a:gd name="T12" fmla="*/ 51 w 51"/>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51" h="22">
                        <a:moveTo>
                          <a:pt x="0" y="22"/>
                        </a:moveTo>
                        <a:lnTo>
                          <a:pt x="9" y="6"/>
                        </a:lnTo>
                        <a:lnTo>
                          <a:pt x="16" y="0"/>
                        </a:lnTo>
                        <a:lnTo>
                          <a:pt x="26" y="0"/>
                        </a:lnTo>
                        <a:lnTo>
                          <a:pt x="33" y="0"/>
                        </a:lnTo>
                        <a:lnTo>
                          <a:pt x="40" y="6"/>
                        </a:lnTo>
                        <a:lnTo>
                          <a:pt x="51" y="22"/>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74" name="Freeform 86"/>
                  <p:cNvSpPr>
                    <a:spLocks/>
                  </p:cNvSpPr>
                  <p:nvPr/>
                </p:nvSpPr>
                <p:spPr bwMode="auto">
                  <a:xfrm>
                    <a:off x="2821" y="1849"/>
                    <a:ext cx="49" cy="22"/>
                  </a:xfrm>
                  <a:custGeom>
                    <a:avLst/>
                    <a:gdLst>
                      <a:gd name="T0" fmla="*/ 0 w 49"/>
                      <a:gd name="T1" fmla="*/ 22 h 22"/>
                      <a:gd name="T2" fmla="*/ 10 w 49"/>
                      <a:gd name="T3" fmla="*/ 6 h 22"/>
                      <a:gd name="T4" fmla="*/ 17 w 49"/>
                      <a:gd name="T5" fmla="*/ 0 h 22"/>
                      <a:gd name="T6" fmla="*/ 26 w 49"/>
                      <a:gd name="T7" fmla="*/ 0 h 22"/>
                      <a:gd name="T8" fmla="*/ 33 w 49"/>
                      <a:gd name="T9" fmla="*/ 0 h 22"/>
                      <a:gd name="T10" fmla="*/ 40 w 49"/>
                      <a:gd name="T11" fmla="*/ 6 h 22"/>
                      <a:gd name="T12" fmla="*/ 49 w 49"/>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49" h="22">
                        <a:moveTo>
                          <a:pt x="0" y="22"/>
                        </a:moveTo>
                        <a:lnTo>
                          <a:pt x="10" y="6"/>
                        </a:lnTo>
                        <a:lnTo>
                          <a:pt x="17" y="0"/>
                        </a:lnTo>
                        <a:lnTo>
                          <a:pt x="26" y="0"/>
                        </a:lnTo>
                        <a:lnTo>
                          <a:pt x="33" y="0"/>
                        </a:lnTo>
                        <a:lnTo>
                          <a:pt x="40" y="6"/>
                        </a:lnTo>
                        <a:lnTo>
                          <a:pt x="49" y="22"/>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75" name="Freeform 87"/>
                  <p:cNvSpPr>
                    <a:spLocks/>
                  </p:cNvSpPr>
                  <p:nvPr/>
                </p:nvSpPr>
                <p:spPr bwMode="auto">
                  <a:xfrm>
                    <a:off x="2749" y="1924"/>
                    <a:ext cx="14" cy="39"/>
                  </a:xfrm>
                  <a:custGeom>
                    <a:avLst/>
                    <a:gdLst>
                      <a:gd name="T0" fmla="*/ 9 w 14"/>
                      <a:gd name="T1" fmla="*/ 0 h 39"/>
                      <a:gd name="T2" fmla="*/ 9 w 14"/>
                      <a:gd name="T3" fmla="*/ 0 h 39"/>
                      <a:gd name="T4" fmla="*/ 5 w 14"/>
                      <a:gd name="T5" fmla="*/ 3 h 39"/>
                      <a:gd name="T6" fmla="*/ 2 w 14"/>
                      <a:gd name="T7" fmla="*/ 11 h 39"/>
                      <a:gd name="T8" fmla="*/ 0 w 14"/>
                      <a:gd name="T9" fmla="*/ 19 h 39"/>
                      <a:gd name="T10" fmla="*/ 2 w 14"/>
                      <a:gd name="T11" fmla="*/ 30 h 39"/>
                      <a:gd name="T12" fmla="*/ 7 w 14"/>
                      <a:gd name="T13" fmla="*/ 36 h 39"/>
                      <a:gd name="T14" fmla="*/ 12 w 14"/>
                      <a:gd name="T15" fmla="*/ 39 h 39"/>
                      <a:gd name="T16" fmla="*/ 14 w 14"/>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9">
                        <a:moveTo>
                          <a:pt x="9" y="0"/>
                        </a:moveTo>
                        <a:lnTo>
                          <a:pt x="9" y="0"/>
                        </a:lnTo>
                        <a:lnTo>
                          <a:pt x="5" y="3"/>
                        </a:lnTo>
                        <a:lnTo>
                          <a:pt x="2" y="11"/>
                        </a:lnTo>
                        <a:lnTo>
                          <a:pt x="0" y="19"/>
                        </a:lnTo>
                        <a:lnTo>
                          <a:pt x="2" y="30"/>
                        </a:lnTo>
                        <a:lnTo>
                          <a:pt x="7" y="36"/>
                        </a:lnTo>
                        <a:lnTo>
                          <a:pt x="12" y="39"/>
                        </a:lnTo>
                        <a:lnTo>
                          <a:pt x="14" y="39"/>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5976" name="Freeform 88"/>
                  <p:cNvSpPr>
                    <a:spLocks/>
                  </p:cNvSpPr>
                  <p:nvPr/>
                </p:nvSpPr>
                <p:spPr bwMode="auto">
                  <a:xfrm>
                    <a:off x="2672" y="1891"/>
                    <a:ext cx="26" cy="33"/>
                  </a:xfrm>
                  <a:custGeom>
                    <a:avLst/>
                    <a:gdLst>
                      <a:gd name="T0" fmla="*/ 26 w 26"/>
                      <a:gd name="T1" fmla="*/ 16 h 33"/>
                      <a:gd name="T2" fmla="*/ 23 w 26"/>
                      <a:gd name="T3" fmla="*/ 27 h 33"/>
                      <a:gd name="T4" fmla="*/ 12 w 26"/>
                      <a:gd name="T5" fmla="*/ 33 h 33"/>
                      <a:gd name="T6" fmla="*/ 2 w 26"/>
                      <a:gd name="T7" fmla="*/ 27 h 33"/>
                      <a:gd name="T8" fmla="*/ 0 w 26"/>
                      <a:gd name="T9" fmla="*/ 16 h 33"/>
                      <a:gd name="T10" fmla="*/ 2 w 26"/>
                      <a:gd name="T11" fmla="*/ 5 h 33"/>
                      <a:gd name="T12" fmla="*/ 12 w 26"/>
                      <a:gd name="T13" fmla="*/ 0 h 33"/>
                      <a:gd name="T14" fmla="*/ 23 w 26"/>
                      <a:gd name="T15" fmla="*/ 5 h 33"/>
                      <a:gd name="T16" fmla="*/ 26 w 26"/>
                      <a:gd name="T17" fmla="*/ 16 h 33"/>
                      <a:gd name="T18" fmla="*/ 26 w 26"/>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3">
                        <a:moveTo>
                          <a:pt x="26" y="16"/>
                        </a:moveTo>
                        <a:lnTo>
                          <a:pt x="23" y="27"/>
                        </a:lnTo>
                        <a:lnTo>
                          <a:pt x="12" y="33"/>
                        </a:lnTo>
                        <a:lnTo>
                          <a:pt x="2" y="27"/>
                        </a:lnTo>
                        <a:lnTo>
                          <a:pt x="0" y="16"/>
                        </a:lnTo>
                        <a:lnTo>
                          <a:pt x="2" y="5"/>
                        </a:lnTo>
                        <a:lnTo>
                          <a:pt x="12" y="0"/>
                        </a:lnTo>
                        <a:lnTo>
                          <a:pt x="23" y="5"/>
                        </a:lnTo>
                        <a:lnTo>
                          <a:pt x="26" y="16"/>
                        </a:lnTo>
                        <a:lnTo>
                          <a:pt x="2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77" name="Freeform 89"/>
                  <p:cNvSpPr>
                    <a:spLocks/>
                  </p:cNvSpPr>
                  <p:nvPr/>
                </p:nvSpPr>
                <p:spPr bwMode="auto">
                  <a:xfrm>
                    <a:off x="2831" y="1891"/>
                    <a:ext cx="25" cy="33"/>
                  </a:xfrm>
                  <a:custGeom>
                    <a:avLst/>
                    <a:gdLst>
                      <a:gd name="T0" fmla="*/ 25 w 25"/>
                      <a:gd name="T1" fmla="*/ 16 h 33"/>
                      <a:gd name="T2" fmla="*/ 23 w 25"/>
                      <a:gd name="T3" fmla="*/ 27 h 33"/>
                      <a:gd name="T4" fmla="*/ 11 w 25"/>
                      <a:gd name="T5" fmla="*/ 33 h 33"/>
                      <a:gd name="T6" fmla="*/ 2 w 25"/>
                      <a:gd name="T7" fmla="*/ 27 h 33"/>
                      <a:gd name="T8" fmla="*/ 0 w 25"/>
                      <a:gd name="T9" fmla="*/ 16 h 33"/>
                      <a:gd name="T10" fmla="*/ 2 w 25"/>
                      <a:gd name="T11" fmla="*/ 5 h 33"/>
                      <a:gd name="T12" fmla="*/ 11 w 25"/>
                      <a:gd name="T13" fmla="*/ 0 h 33"/>
                      <a:gd name="T14" fmla="*/ 23 w 25"/>
                      <a:gd name="T15" fmla="*/ 5 h 33"/>
                      <a:gd name="T16" fmla="*/ 25 w 25"/>
                      <a:gd name="T17" fmla="*/ 16 h 33"/>
                      <a:gd name="T18" fmla="*/ 25 w 25"/>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3">
                        <a:moveTo>
                          <a:pt x="25" y="16"/>
                        </a:moveTo>
                        <a:lnTo>
                          <a:pt x="23" y="27"/>
                        </a:lnTo>
                        <a:lnTo>
                          <a:pt x="11" y="33"/>
                        </a:lnTo>
                        <a:lnTo>
                          <a:pt x="2" y="27"/>
                        </a:lnTo>
                        <a:lnTo>
                          <a:pt x="0" y="16"/>
                        </a:lnTo>
                        <a:lnTo>
                          <a:pt x="2" y="5"/>
                        </a:lnTo>
                        <a:lnTo>
                          <a:pt x="11" y="0"/>
                        </a:lnTo>
                        <a:lnTo>
                          <a:pt x="23" y="5"/>
                        </a:lnTo>
                        <a:lnTo>
                          <a:pt x="25" y="16"/>
                        </a:lnTo>
                        <a:lnTo>
                          <a:pt x="2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5978" name="Freeform 90"/>
                  <p:cNvSpPr>
                    <a:spLocks/>
                  </p:cNvSpPr>
                  <p:nvPr/>
                </p:nvSpPr>
                <p:spPr bwMode="auto">
                  <a:xfrm>
                    <a:off x="2511" y="2171"/>
                    <a:ext cx="201" cy="396"/>
                  </a:xfrm>
                  <a:custGeom>
                    <a:avLst/>
                    <a:gdLst>
                      <a:gd name="T0" fmla="*/ 40 w 201"/>
                      <a:gd name="T1" fmla="*/ 2 h 396"/>
                      <a:gd name="T2" fmla="*/ 42 w 201"/>
                      <a:gd name="T3" fmla="*/ 2 h 396"/>
                      <a:gd name="T4" fmla="*/ 45 w 201"/>
                      <a:gd name="T5" fmla="*/ 0 h 396"/>
                      <a:gd name="T6" fmla="*/ 61 w 201"/>
                      <a:gd name="T7" fmla="*/ 0 h 396"/>
                      <a:gd name="T8" fmla="*/ 82 w 201"/>
                      <a:gd name="T9" fmla="*/ 0 h 396"/>
                      <a:gd name="T10" fmla="*/ 103 w 201"/>
                      <a:gd name="T11" fmla="*/ 11 h 396"/>
                      <a:gd name="T12" fmla="*/ 112 w 201"/>
                      <a:gd name="T13" fmla="*/ 22 h 396"/>
                      <a:gd name="T14" fmla="*/ 119 w 201"/>
                      <a:gd name="T15" fmla="*/ 36 h 396"/>
                      <a:gd name="T16" fmla="*/ 131 w 201"/>
                      <a:gd name="T17" fmla="*/ 72 h 396"/>
                      <a:gd name="T18" fmla="*/ 131 w 201"/>
                      <a:gd name="T19" fmla="*/ 105 h 396"/>
                      <a:gd name="T20" fmla="*/ 131 w 201"/>
                      <a:gd name="T21" fmla="*/ 119 h 396"/>
                      <a:gd name="T22" fmla="*/ 124 w 201"/>
                      <a:gd name="T23" fmla="*/ 127 h 396"/>
                      <a:gd name="T24" fmla="*/ 124 w 201"/>
                      <a:gd name="T25" fmla="*/ 133 h 396"/>
                      <a:gd name="T26" fmla="*/ 124 w 201"/>
                      <a:gd name="T27" fmla="*/ 144 h 396"/>
                      <a:gd name="T28" fmla="*/ 121 w 201"/>
                      <a:gd name="T29" fmla="*/ 158 h 396"/>
                      <a:gd name="T30" fmla="*/ 119 w 201"/>
                      <a:gd name="T31" fmla="*/ 177 h 396"/>
                      <a:gd name="T32" fmla="*/ 117 w 201"/>
                      <a:gd name="T33" fmla="*/ 216 h 396"/>
                      <a:gd name="T34" fmla="*/ 114 w 201"/>
                      <a:gd name="T35" fmla="*/ 232 h 396"/>
                      <a:gd name="T36" fmla="*/ 114 w 201"/>
                      <a:gd name="T37" fmla="*/ 244 h 396"/>
                      <a:gd name="T38" fmla="*/ 119 w 201"/>
                      <a:gd name="T39" fmla="*/ 246 h 396"/>
                      <a:gd name="T40" fmla="*/ 126 w 201"/>
                      <a:gd name="T41" fmla="*/ 249 h 396"/>
                      <a:gd name="T42" fmla="*/ 140 w 201"/>
                      <a:gd name="T43" fmla="*/ 257 h 396"/>
                      <a:gd name="T44" fmla="*/ 154 w 201"/>
                      <a:gd name="T45" fmla="*/ 263 h 396"/>
                      <a:gd name="T46" fmla="*/ 184 w 201"/>
                      <a:gd name="T47" fmla="*/ 277 h 396"/>
                      <a:gd name="T48" fmla="*/ 194 w 201"/>
                      <a:gd name="T49" fmla="*/ 282 h 396"/>
                      <a:gd name="T50" fmla="*/ 201 w 201"/>
                      <a:gd name="T51" fmla="*/ 285 h 396"/>
                      <a:gd name="T52" fmla="*/ 198 w 201"/>
                      <a:gd name="T53" fmla="*/ 291 h 396"/>
                      <a:gd name="T54" fmla="*/ 191 w 201"/>
                      <a:gd name="T55" fmla="*/ 305 h 396"/>
                      <a:gd name="T56" fmla="*/ 182 w 201"/>
                      <a:gd name="T57" fmla="*/ 327 h 396"/>
                      <a:gd name="T58" fmla="*/ 175 w 201"/>
                      <a:gd name="T59" fmla="*/ 349 h 396"/>
                      <a:gd name="T60" fmla="*/ 173 w 201"/>
                      <a:gd name="T61" fmla="*/ 371 h 396"/>
                      <a:gd name="T62" fmla="*/ 170 w 201"/>
                      <a:gd name="T63" fmla="*/ 388 h 396"/>
                      <a:gd name="T64" fmla="*/ 170 w 201"/>
                      <a:gd name="T65" fmla="*/ 396 h 396"/>
                      <a:gd name="T66" fmla="*/ 173 w 201"/>
                      <a:gd name="T67" fmla="*/ 396 h 396"/>
                      <a:gd name="T68" fmla="*/ 168 w 201"/>
                      <a:gd name="T69" fmla="*/ 396 h 396"/>
                      <a:gd name="T70" fmla="*/ 154 w 201"/>
                      <a:gd name="T71" fmla="*/ 396 h 396"/>
                      <a:gd name="T72" fmla="*/ 133 w 201"/>
                      <a:gd name="T73" fmla="*/ 390 h 396"/>
                      <a:gd name="T74" fmla="*/ 107 w 201"/>
                      <a:gd name="T75" fmla="*/ 388 h 396"/>
                      <a:gd name="T76" fmla="*/ 56 w 201"/>
                      <a:gd name="T77" fmla="*/ 371 h 396"/>
                      <a:gd name="T78" fmla="*/ 33 w 201"/>
                      <a:gd name="T79" fmla="*/ 357 h 396"/>
                      <a:gd name="T80" fmla="*/ 14 w 201"/>
                      <a:gd name="T81" fmla="*/ 343 h 396"/>
                      <a:gd name="T82" fmla="*/ 10 w 201"/>
                      <a:gd name="T83" fmla="*/ 335 h 396"/>
                      <a:gd name="T84" fmla="*/ 5 w 201"/>
                      <a:gd name="T85" fmla="*/ 324 h 396"/>
                      <a:gd name="T86" fmla="*/ 3 w 201"/>
                      <a:gd name="T87" fmla="*/ 307 h 396"/>
                      <a:gd name="T88" fmla="*/ 3 w 201"/>
                      <a:gd name="T89" fmla="*/ 288 h 396"/>
                      <a:gd name="T90" fmla="*/ 0 w 201"/>
                      <a:gd name="T91" fmla="*/ 241 h 396"/>
                      <a:gd name="T92" fmla="*/ 3 w 201"/>
                      <a:gd name="T93" fmla="*/ 185 h 396"/>
                      <a:gd name="T94" fmla="*/ 7 w 201"/>
                      <a:gd name="T95" fmla="*/ 130 h 396"/>
                      <a:gd name="T96" fmla="*/ 17 w 201"/>
                      <a:gd name="T97" fmla="*/ 77 h 396"/>
                      <a:gd name="T98" fmla="*/ 26 w 201"/>
                      <a:gd name="T99" fmla="*/ 36 h 396"/>
                      <a:gd name="T100" fmla="*/ 33 w 201"/>
                      <a:gd name="T101" fmla="*/ 16 h 396"/>
                      <a:gd name="T102" fmla="*/ 40 w 201"/>
                      <a:gd name="T103" fmla="*/ 2 h 396"/>
                      <a:gd name="T104" fmla="*/ 40 w 201"/>
                      <a:gd name="T105" fmla="*/ 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 h="396">
                        <a:moveTo>
                          <a:pt x="40" y="2"/>
                        </a:moveTo>
                        <a:lnTo>
                          <a:pt x="42" y="2"/>
                        </a:lnTo>
                        <a:lnTo>
                          <a:pt x="45" y="0"/>
                        </a:lnTo>
                        <a:lnTo>
                          <a:pt x="61" y="0"/>
                        </a:lnTo>
                        <a:lnTo>
                          <a:pt x="82" y="0"/>
                        </a:lnTo>
                        <a:lnTo>
                          <a:pt x="103" y="11"/>
                        </a:lnTo>
                        <a:lnTo>
                          <a:pt x="112" y="22"/>
                        </a:lnTo>
                        <a:lnTo>
                          <a:pt x="119" y="36"/>
                        </a:lnTo>
                        <a:lnTo>
                          <a:pt x="131" y="72"/>
                        </a:lnTo>
                        <a:lnTo>
                          <a:pt x="131" y="105"/>
                        </a:lnTo>
                        <a:lnTo>
                          <a:pt x="131" y="119"/>
                        </a:lnTo>
                        <a:lnTo>
                          <a:pt x="124" y="127"/>
                        </a:lnTo>
                        <a:lnTo>
                          <a:pt x="124" y="133"/>
                        </a:lnTo>
                        <a:lnTo>
                          <a:pt x="124" y="144"/>
                        </a:lnTo>
                        <a:lnTo>
                          <a:pt x="121" y="158"/>
                        </a:lnTo>
                        <a:lnTo>
                          <a:pt x="119" y="177"/>
                        </a:lnTo>
                        <a:lnTo>
                          <a:pt x="117" y="216"/>
                        </a:lnTo>
                        <a:lnTo>
                          <a:pt x="114" y="232"/>
                        </a:lnTo>
                        <a:lnTo>
                          <a:pt x="114" y="244"/>
                        </a:lnTo>
                        <a:lnTo>
                          <a:pt x="119" y="246"/>
                        </a:lnTo>
                        <a:lnTo>
                          <a:pt x="126" y="249"/>
                        </a:lnTo>
                        <a:lnTo>
                          <a:pt x="140" y="257"/>
                        </a:lnTo>
                        <a:lnTo>
                          <a:pt x="154" y="263"/>
                        </a:lnTo>
                        <a:lnTo>
                          <a:pt x="184" y="277"/>
                        </a:lnTo>
                        <a:lnTo>
                          <a:pt x="194" y="282"/>
                        </a:lnTo>
                        <a:lnTo>
                          <a:pt x="201" y="285"/>
                        </a:lnTo>
                        <a:lnTo>
                          <a:pt x="198" y="291"/>
                        </a:lnTo>
                        <a:lnTo>
                          <a:pt x="191" y="305"/>
                        </a:lnTo>
                        <a:lnTo>
                          <a:pt x="182" y="327"/>
                        </a:lnTo>
                        <a:lnTo>
                          <a:pt x="175" y="349"/>
                        </a:lnTo>
                        <a:lnTo>
                          <a:pt x="173" y="371"/>
                        </a:lnTo>
                        <a:lnTo>
                          <a:pt x="170" y="388"/>
                        </a:lnTo>
                        <a:lnTo>
                          <a:pt x="170" y="396"/>
                        </a:lnTo>
                        <a:lnTo>
                          <a:pt x="173" y="396"/>
                        </a:lnTo>
                        <a:lnTo>
                          <a:pt x="168" y="396"/>
                        </a:lnTo>
                        <a:lnTo>
                          <a:pt x="154" y="396"/>
                        </a:lnTo>
                        <a:lnTo>
                          <a:pt x="133" y="390"/>
                        </a:lnTo>
                        <a:lnTo>
                          <a:pt x="107" y="388"/>
                        </a:lnTo>
                        <a:lnTo>
                          <a:pt x="56" y="371"/>
                        </a:lnTo>
                        <a:lnTo>
                          <a:pt x="33" y="357"/>
                        </a:lnTo>
                        <a:lnTo>
                          <a:pt x="14" y="343"/>
                        </a:lnTo>
                        <a:lnTo>
                          <a:pt x="10" y="335"/>
                        </a:lnTo>
                        <a:lnTo>
                          <a:pt x="5" y="324"/>
                        </a:lnTo>
                        <a:lnTo>
                          <a:pt x="3" y="307"/>
                        </a:lnTo>
                        <a:lnTo>
                          <a:pt x="3" y="288"/>
                        </a:lnTo>
                        <a:lnTo>
                          <a:pt x="0" y="241"/>
                        </a:lnTo>
                        <a:lnTo>
                          <a:pt x="3" y="185"/>
                        </a:lnTo>
                        <a:lnTo>
                          <a:pt x="7" y="130"/>
                        </a:lnTo>
                        <a:lnTo>
                          <a:pt x="17" y="77"/>
                        </a:lnTo>
                        <a:lnTo>
                          <a:pt x="26" y="36"/>
                        </a:lnTo>
                        <a:lnTo>
                          <a:pt x="33" y="16"/>
                        </a:lnTo>
                        <a:lnTo>
                          <a:pt x="40" y="2"/>
                        </a:lnTo>
                        <a:lnTo>
                          <a:pt x="40" y="2"/>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05979" name="Freeform 91"/>
                  <p:cNvSpPr>
                    <a:spLocks/>
                  </p:cNvSpPr>
                  <p:nvPr/>
                </p:nvSpPr>
                <p:spPr bwMode="auto">
                  <a:xfrm>
                    <a:off x="2644" y="2445"/>
                    <a:ext cx="42" cy="116"/>
                  </a:xfrm>
                  <a:custGeom>
                    <a:avLst/>
                    <a:gdLst>
                      <a:gd name="T0" fmla="*/ 42 w 42"/>
                      <a:gd name="T1" fmla="*/ 0 h 116"/>
                      <a:gd name="T2" fmla="*/ 40 w 42"/>
                      <a:gd name="T3" fmla="*/ 3 h 116"/>
                      <a:gd name="T4" fmla="*/ 35 w 42"/>
                      <a:gd name="T5" fmla="*/ 8 h 116"/>
                      <a:gd name="T6" fmla="*/ 28 w 42"/>
                      <a:gd name="T7" fmla="*/ 17 h 116"/>
                      <a:gd name="T8" fmla="*/ 21 w 42"/>
                      <a:gd name="T9" fmla="*/ 31 h 116"/>
                      <a:gd name="T10" fmla="*/ 14 w 42"/>
                      <a:gd name="T11" fmla="*/ 47 h 116"/>
                      <a:gd name="T12" fmla="*/ 7 w 42"/>
                      <a:gd name="T13" fmla="*/ 67 h 116"/>
                      <a:gd name="T14" fmla="*/ 2 w 42"/>
                      <a:gd name="T15" fmla="*/ 91 h 116"/>
                      <a:gd name="T16" fmla="*/ 0 w 42"/>
                      <a:gd name="T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16">
                        <a:moveTo>
                          <a:pt x="42" y="0"/>
                        </a:moveTo>
                        <a:lnTo>
                          <a:pt x="40" y="3"/>
                        </a:lnTo>
                        <a:lnTo>
                          <a:pt x="35" y="8"/>
                        </a:lnTo>
                        <a:lnTo>
                          <a:pt x="28" y="17"/>
                        </a:lnTo>
                        <a:lnTo>
                          <a:pt x="21" y="31"/>
                        </a:lnTo>
                        <a:lnTo>
                          <a:pt x="14" y="47"/>
                        </a:lnTo>
                        <a:lnTo>
                          <a:pt x="7" y="67"/>
                        </a:lnTo>
                        <a:lnTo>
                          <a:pt x="2" y="91"/>
                        </a:lnTo>
                        <a:lnTo>
                          <a:pt x="0" y="11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grpSp>
        <p:sp>
          <p:nvSpPr>
            <p:cNvPr id="805980" name="Rectangle 92"/>
            <p:cNvSpPr>
              <a:spLocks noChangeArrowheads="1"/>
            </p:cNvSpPr>
            <p:nvPr/>
          </p:nvSpPr>
          <p:spPr bwMode="auto">
            <a:xfrm>
              <a:off x="4752" y="3504"/>
              <a:ext cx="10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ea typeface="HG創英角ﾎﾟｯﾌﾟ体" pitchFamily="49" charset="-128"/>
                </a:rPr>
                <a:t>Ａ</a:t>
              </a:r>
              <a:r>
                <a:rPr lang="ja-JP" altLang="en-US" sz="3000">
                  <a:ea typeface="HG創英角ﾎﾟｯﾌﾟ体" pitchFamily="49" charset="-128"/>
                </a:rPr>
                <a:t>さん</a:t>
              </a:r>
            </a:p>
          </p:txBody>
        </p:sp>
        <p:sp>
          <p:nvSpPr>
            <p:cNvPr id="805981" name="AutoShape 93"/>
            <p:cNvSpPr>
              <a:spLocks noChangeArrowheads="1"/>
            </p:cNvSpPr>
            <p:nvPr/>
          </p:nvSpPr>
          <p:spPr bwMode="auto">
            <a:xfrm>
              <a:off x="1104" y="2496"/>
              <a:ext cx="3696" cy="576"/>
            </a:xfrm>
            <a:prstGeom prst="wedgeRectCallout">
              <a:avLst>
                <a:gd name="adj1" fmla="val 57468"/>
                <a:gd name="adj2" fmla="val 3594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solidFill>
                    <a:srgbClr val="002346"/>
                  </a:solidFill>
                </a:rPr>
                <a:t>私、せっかちだから、</a:t>
              </a:r>
              <a:r>
                <a:rPr lang="ja-JP" altLang="en-US" sz="2800" i="1" u="sng">
                  <a:solidFill>
                    <a:srgbClr val="FF0000"/>
                  </a:solidFill>
                </a:rPr>
                <a:t>印刷範囲を確認せず、印刷してみてから調整してたワ</a:t>
              </a:r>
            </a:p>
          </p:txBody>
        </p:sp>
      </p:grpSp>
      <p:grpSp>
        <p:nvGrpSpPr>
          <p:cNvPr id="805982" name="Group 94"/>
          <p:cNvGrpSpPr>
            <a:grpSpLocks/>
          </p:cNvGrpSpPr>
          <p:nvPr/>
        </p:nvGrpSpPr>
        <p:grpSpPr bwMode="auto">
          <a:xfrm>
            <a:off x="0" y="4953000"/>
            <a:ext cx="9144000" cy="1905000"/>
            <a:chOff x="144" y="3024"/>
            <a:chExt cx="5520" cy="1200"/>
          </a:xfrm>
        </p:grpSpPr>
        <p:grpSp>
          <p:nvGrpSpPr>
            <p:cNvPr id="805983" name="Group 95"/>
            <p:cNvGrpSpPr>
              <a:grpSpLocks/>
            </p:cNvGrpSpPr>
            <p:nvPr/>
          </p:nvGrpSpPr>
          <p:grpSpPr bwMode="auto">
            <a:xfrm rot="1248295">
              <a:off x="1344" y="3024"/>
              <a:ext cx="3103" cy="722"/>
              <a:chOff x="2400" y="1968"/>
              <a:chExt cx="2928" cy="1440"/>
            </a:xfrm>
          </p:grpSpPr>
          <p:sp>
            <p:nvSpPr>
              <p:cNvPr id="805984" name="AutoShape 96"/>
              <p:cNvSpPr>
                <a:spLocks noChangeArrowheads="1"/>
              </p:cNvSpPr>
              <p:nvPr/>
            </p:nvSpPr>
            <p:spPr bwMode="auto">
              <a:xfrm rot="-1474906">
                <a:off x="2400" y="1968"/>
                <a:ext cx="2928" cy="1440"/>
              </a:xfrm>
              <a:prstGeom prst="star24">
                <a:avLst>
                  <a:gd name="adj" fmla="val 4371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05985" name="Rectangle 97"/>
              <p:cNvSpPr>
                <a:spLocks noChangeArrowheads="1"/>
              </p:cNvSpPr>
              <p:nvPr/>
            </p:nvSpPr>
            <p:spPr bwMode="auto">
              <a:xfrm rot="-1202972">
                <a:off x="2784" y="2304"/>
                <a:ext cx="2256" cy="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400">
                    <a:solidFill>
                      <a:schemeClr val="accent2"/>
                    </a:solidFill>
                    <a:effectLst>
                      <a:outerShdw blurRad="38100" dist="38100" dir="2700000" algn="tl">
                        <a:srgbClr val="000000"/>
                      </a:outerShdw>
                    </a:effectLst>
                    <a:ea typeface="HG創英角ﾎﾟｯﾌﾟ体" pitchFamily="49" charset="-128"/>
                  </a:rPr>
                  <a:t>改善よっ！</a:t>
                </a:r>
                <a:r>
                  <a:rPr lang="ja-JP" altLang="en-US" sz="4400" u="sng">
                    <a:solidFill>
                      <a:srgbClr val="FF0000"/>
                    </a:solidFill>
                    <a:effectLst>
                      <a:outerShdw blurRad="38100" dist="38100" dir="2700000" algn="tl">
                        <a:srgbClr val="000000"/>
                      </a:outerShdw>
                    </a:effectLst>
                    <a:ea typeface="HG創英角ﾎﾟｯﾌﾟ体" pitchFamily="49" charset="-128"/>
                  </a:rPr>
                  <a:t>目標！</a:t>
                </a:r>
              </a:p>
              <a:p>
                <a:pPr algn="ctr"/>
                <a:r>
                  <a:rPr lang="ja-JP" altLang="en-US" sz="4400">
                    <a:solidFill>
                      <a:schemeClr val="accent2"/>
                    </a:solidFill>
                    <a:effectLst>
                      <a:outerShdw blurRad="38100" dist="38100" dir="2700000" algn="tl">
                        <a:srgbClr val="000000"/>
                      </a:outerShdw>
                    </a:effectLst>
                    <a:ea typeface="HG創英角ﾎﾟｯﾌﾟ体" pitchFamily="49" charset="-128"/>
                  </a:rPr>
                  <a:t>２週間でムダ印刷ゼロ</a:t>
                </a:r>
                <a:endParaRPr lang="ja-JP" altLang="en-US" sz="4000">
                  <a:solidFill>
                    <a:schemeClr val="accent2"/>
                  </a:solidFill>
                  <a:effectLst>
                    <a:outerShdw blurRad="38100" dist="38100" dir="2700000" algn="tl">
                      <a:srgbClr val="000000"/>
                    </a:outerShdw>
                  </a:effectLst>
                  <a:ea typeface="HG創英角ﾎﾟｯﾌﾟ体" pitchFamily="49" charset="-128"/>
                </a:endParaRPr>
              </a:p>
            </p:txBody>
          </p:sp>
        </p:grpSp>
        <p:sp>
          <p:nvSpPr>
            <p:cNvPr id="805986" name="Rectangle 98"/>
            <p:cNvSpPr>
              <a:spLocks noChangeArrowheads="1"/>
            </p:cNvSpPr>
            <p:nvPr/>
          </p:nvSpPr>
          <p:spPr bwMode="auto">
            <a:xfrm>
              <a:off x="144" y="3888"/>
              <a:ext cx="5520" cy="336"/>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900" b="1">
                  <a:solidFill>
                    <a:srgbClr val="FDFDCF"/>
                  </a:solidFill>
                </a:rPr>
                <a:t>「印刷プレビュー」で印刷される状態を確認してから印刷よ</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05925"/>
                                        </p:tgtEl>
                                        <p:attrNameLst>
                                          <p:attrName>style.visibility</p:attrName>
                                        </p:attrNameLst>
                                      </p:cBhvr>
                                      <p:to>
                                        <p:strVal val="visible"/>
                                      </p:to>
                                    </p:set>
                                    <p:animEffect transition="in" filter="wipe(up)">
                                      <p:cBhvr>
                                        <p:cTn id="7" dur="500"/>
                                        <p:tgtEl>
                                          <p:spTgt spid="805925"/>
                                        </p:tgtEl>
                                      </p:cBhvr>
                                    </p:animEffect>
                                  </p:childTnLst>
                                </p:cTn>
                              </p:par>
                            </p:childTnLst>
                          </p:cTn>
                        </p:par>
                        <p:par>
                          <p:cTn id="8" fill="hold" nodeType="afterGroup">
                            <p:stCondLst>
                              <p:cond delay="500"/>
                            </p:stCondLst>
                            <p:childTnLst>
                              <p:par>
                                <p:cTn id="9" presetID="22" presetClass="entr" presetSubtype="8" fill="hold" nodeType="afterEffect">
                                  <p:stCondLst>
                                    <p:cond delay="1000"/>
                                  </p:stCondLst>
                                  <p:childTnLst>
                                    <p:set>
                                      <p:cBhvr>
                                        <p:cTn id="10" dur="1" fill="hold">
                                          <p:stCondLst>
                                            <p:cond delay="0"/>
                                          </p:stCondLst>
                                        </p:cTn>
                                        <p:tgtEl>
                                          <p:spTgt spid="805926"/>
                                        </p:tgtEl>
                                        <p:attrNameLst>
                                          <p:attrName>style.visibility</p:attrName>
                                        </p:attrNameLst>
                                      </p:cBhvr>
                                      <p:to>
                                        <p:strVal val="visible"/>
                                      </p:to>
                                    </p:set>
                                    <p:animEffect transition="in" filter="wipe(left)">
                                      <p:cBhvr>
                                        <p:cTn id="11" dur="500"/>
                                        <p:tgtEl>
                                          <p:spTgt spid="805926"/>
                                        </p:tgtEl>
                                      </p:cBhvr>
                                    </p:animEffect>
                                  </p:childTnLst>
                                </p:cTn>
                              </p:par>
                            </p:childTnLst>
                          </p:cTn>
                        </p:par>
                        <p:par>
                          <p:cTn id="12" fill="hold" nodeType="afterGroup">
                            <p:stCondLst>
                              <p:cond delay="2000"/>
                            </p:stCondLst>
                            <p:childTnLst>
                              <p:par>
                                <p:cTn id="13" presetID="22" presetClass="entr" presetSubtype="2" fill="hold" nodeType="afterEffect">
                                  <p:stCondLst>
                                    <p:cond delay="1000"/>
                                  </p:stCondLst>
                                  <p:childTnLst>
                                    <p:set>
                                      <p:cBhvr>
                                        <p:cTn id="14" dur="1" fill="hold">
                                          <p:stCondLst>
                                            <p:cond delay="0"/>
                                          </p:stCondLst>
                                        </p:cTn>
                                        <p:tgtEl>
                                          <p:spTgt spid="805954"/>
                                        </p:tgtEl>
                                        <p:attrNameLst>
                                          <p:attrName>style.visibility</p:attrName>
                                        </p:attrNameLst>
                                      </p:cBhvr>
                                      <p:to>
                                        <p:strVal val="visible"/>
                                      </p:to>
                                    </p:set>
                                    <p:animEffect transition="in" filter="wipe(right)">
                                      <p:cBhvr>
                                        <p:cTn id="15" dur="500"/>
                                        <p:tgtEl>
                                          <p:spTgt spid="805954"/>
                                        </p:tgtEl>
                                      </p:cBhvr>
                                    </p:animEffect>
                                  </p:childTnLst>
                                </p:cTn>
                              </p:par>
                            </p:childTnLst>
                          </p:cTn>
                        </p:par>
                        <p:par>
                          <p:cTn id="16" fill="hold" nodeType="afterGroup">
                            <p:stCondLst>
                              <p:cond delay="3500"/>
                            </p:stCondLst>
                            <p:childTnLst>
                              <p:par>
                                <p:cTn id="17" presetID="22" presetClass="entr" presetSubtype="1" fill="hold" nodeType="afterEffect">
                                  <p:stCondLst>
                                    <p:cond delay="1000"/>
                                  </p:stCondLst>
                                  <p:childTnLst>
                                    <p:set>
                                      <p:cBhvr>
                                        <p:cTn id="18" dur="1" fill="hold">
                                          <p:stCondLst>
                                            <p:cond delay="0"/>
                                          </p:stCondLst>
                                        </p:cTn>
                                        <p:tgtEl>
                                          <p:spTgt spid="805982"/>
                                        </p:tgtEl>
                                        <p:attrNameLst>
                                          <p:attrName>style.visibility</p:attrName>
                                        </p:attrNameLst>
                                      </p:cBhvr>
                                      <p:to>
                                        <p:strVal val="visible"/>
                                      </p:to>
                                    </p:set>
                                    <p:animEffect transition="in" filter="wipe(up)">
                                      <p:cBhvr>
                                        <p:cTn id="19" dur="500"/>
                                        <p:tgtEl>
                                          <p:spTgt spid="805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592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スライド番号プレースホルダー 2"/>
          <p:cNvSpPr>
            <a:spLocks noGrp="1"/>
          </p:cNvSpPr>
          <p:nvPr>
            <p:ph type="sldNum" sz="quarter" idx="11"/>
          </p:nvPr>
        </p:nvSpPr>
        <p:spPr/>
        <p:txBody>
          <a:bodyPr/>
          <a:lstStyle/>
          <a:p>
            <a:fld id="{7BC39F76-F69F-4D27-BE90-78D83C4B8956}" type="slidenum">
              <a:rPr lang="en-US" altLang="ja-JP"/>
              <a:pPr/>
              <a:t>16</a:t>
            </a:fld>
            <a:endParaRPr lang="en-US" altLang="ja-JP"/>
          </a:p>
        </p:txBody>
      </p:sp>
      <p:sp>
        <p:nvSpPr>
          <p:cNvPr id="807938" name="AutoShape 2"/>
          <p:cNvSpPr>
            <a:spLocks noChangeArrowheads="1"/>
          </p:cNvSpPr>
          <p:nvPr/>
        </p:nvSpPr>
        <p:spPr bwMode="auto">
          <a:xfrm>
            <a:off x="914400" y="304800"/>
            <a:ext cx="7480300" cy="609600"/>
          </a:xfrm>
          <a:prstGeom prst="wedgeRoundRectCallout">
            <a:avLst>
              <a:gd name="adj1" fmla="val -60569"/>
              <a:gd name="adj2" fmla="val -92449"/>
              <a:gd name="adj3" fmla="val 16667"/>
            </a:avLst>
          </a:prstGeom>
          <a:solidFill>
            <a:srgbClr val="EBFFEB"/>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b="1">
                <a:solidFill>
                  <a:srgbClr val="002346"/>
                </a:solidFill>
                <a:latin typeface="Century" pitchFamily="18" charset="0"/>
              </a:rPr>
              <a:t>そして改善策を実施</a:t>
            </a:r>
          </a:p>
        </p:txBody>
      </p:sp>
      <p:sp>
        <p:nvSpPr>
          <p:cNvPr id="807939" name="Rectangle 3"/>
          <p:cNvSpPr>
            <a:spLocks noChangeArrowheads="1"/>
          </p:cNvSpPr>
          <p:nvPr/>
        </p:nvSpPr>
        <p:spPr bwMode="auto">
          <a:xfrm>
            <a:off x="1219200" y="990600"/>
            <a:ext cx="7620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u="sng">
                <a:solidFill>
                  <a:srgbClr val="4E004E"/>
                </a:solidFill>
              </a:rPr>
              <a:t>サークルの３名は、</a:t>
            </a:r>
            <a:r>
              <a:rPr lang="ja-JP" altLang="en-US" sz="2800">
                <a:solidFill>
                  <a:srgbClr val="4E004E"/>
                </a:solidFill>
              </a:rPr>
              <a:t>パソコンで印刷するときは、</a:t>
            </a:r>
          </a:p>
          <a:p>
            <a:r>
              <a:rPr lang="ja-JP" altLang="en-US" sz="2800" i="1" u="sng">
                <a:solidFill>
                  <a:srgbClr val="FF0000"/>
                </a:solidFill>
              </a:rPr>
              <a:t>必ず印刷プレビューで印刷内容を確認してから</a:t>
            </a:r>
          </a:p>
          <a:p>
            <a:r>
              <a:rPr lang="ja-JP" altLang="en-US" sz="2800" i="1" u="sng">
                <a:solidFill>
                  <a:srgbClr val="FF0000"/>
                </a:solidFill>
              </a:rPr>
              <a:t>印刷することを、２週間続けました。</a:t>
            </a:r>
          </a:p>
        </p:txBody>
      </p:sp>
      <p:sp>
        <p:nvSpPr>
          <p:cNvPr id="807940" name="Oval 4"/>
          <p:cNvSpPr>
            <a:spLocks noChangeArrowheads="1"/>
          </p:cNvSpPr>
          <p:nvPr/>
        </p:nvSpPr>
        <p:spPr bwMode="auto">
          <a:xfrm>
            <a:off x="3124200" y="2514600"/>
            <a:ext cx="3276600" cy="685800"/>
          </a:xfrm>
          <a:prstGeom prst="ellipse">
            <a:avLst/>
          </a:prstGeom>
          <a:solidFill>
            <a:srgbClr val="4E004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FDFDCF"/>
                </a:solidFill>
                <a:ea typeface="HG創英角ﾎﾟｯﾌﾟ体" pitchFamily="49" charset="-128"/>
              </a:rPr>
              <a:t>すると･･･</a:t>
            </a:r>
          </a:p>
        </p:txBody>
      </p:sp>
      <p:grpSp>
        <p:nvGrpSpPr>
          <p:cNvPr id="807941" name="Group 5"/>
          <p:cNvGrpSpPr>
            <a:grpSpLocks/>
          </p:cNvGrpSpPr>
          <p:nvPr/>
        </p:nvGrpSpPr>
        <p:grpSpPr bwMode="auto">
          <a:xfrm>
            <a:off x="1466850" y="4210050"/>
            <a:ext cx="6858000" cy="1981200"/>
            <a:chOff x="864" y="2736"/>
            <a:chExt cx="4320" cy="1440"/>
          </a:xfrm>
        </p:grpSpPr>
        <p:graphicFrame>
          <p:nvGraphicFramePr>
            <p:cNvPr id="807942" name="Object 6"/>
            <p:cNvGraphicFramePr>
              <a:graphicFrameLocks noChangeAspect="1"/>
            </p:cNvGraphicFramePr>
            <p:nvPr/>
          </p:nvGraphicFramePr>
          <p:xfrm>
            <a:off x="864" y="2736"/>
            <a:ext cx="4224" cy="1211"/>
          </p:xfrm>
          <a:graphic>
            <a:graphicData uri="http://schemas.openxmlformats.org/presentationml/2006/ole">
              <mc:AlternateContent xmlns:mc="http://schemas.openxmlformats.org/markup-compatibility/2006">
                <mc:Choice xmlns:v="urn:schemas-microsoft-com:vml" Requires="v">
                  <p:oleObj spid="_x0000_s940032" name="ビットマップ イメージ" r:id="rId4" imgW="3142857" imgH="1181265" progId="Paint.Picture">
                    <p:embed/>
                  </p:oleObj>
                </mc:Choice>
                <mc:Fallback>
                  <p:oleObj name="ビットマップ イメージ" r:id="rId4" imgW="3142857" imgH="1181265" progId="Paint.Picture">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4" y="2736"/>
                          <a:ext cx="4224" cy="1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07943" name="Rectangle 7"/>
            <p:cNvSpPr>
              <a:spLocks noChangeArrowheads="1"/>
            </p:cNvSpPr>
            <p:nvPr/>
          </p:nvSpPr>
          <p:spPr bwMode="auto">
            <a:xfrm>
              <a:off x="1008" y="3792"/>
              <a:ext cx="115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ea typeface="HG創英角ﾎﾟｯﾌﾟ体" pitchFamily="49" charset="-128"/>
                </a:rPr>
                <a:t>Ａさん</a:t>
              </a:r>
            </a:p>
          </p:txBody>
        </p:sp>
        <p:sp>
          <p:nvSpPr>
            <p:cNvPr id="807944" name="Rectangle 8"/>
            <p:cNvSpPr>
              <a:spLocks noChangeArrowheads="1"/>
            </p:cNvSpPr>
            <p:nvPr/>
          </p:nvSpPr>
          <p:spPr bwMode="auto">
            <a:xfrm>
              <a:off x="2592" y="3792"/>
              <a:ext cx="115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ea typeface="HG創英角ﾎﾟｯﾌﾟ体" pitchFamily="49" charset="-128"/>
                </a:rPr>
                <a:t>Ｂさん</a:t>
              </a:r>
            </a:p>
          </p:txBody>
        </p:sp>
        <p:sp>
          <p:nvSpPr>
            <p:cNvPr id="807945" name="Rectangle 9"/>
            <p:cNvSpPr>
              <a:spLocks noChangeArrowheads="1"/>
            </p:cNvSpPr>
            <p:nvPr/>
          </p:nvSpPr>
          <p:spPr bwMode="auto">
            <a:xfrm>
              <a:off x="4032" y="3792"/>
              <a:ext cx="115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ea typeface="HG創英角ﾎﾟｯﾌﾟ体" pitchFamily="49" charset="-128"/>
                </a:rPr>
                <a:t>Ｃさん</a:t>
              </a:r>
            </a:p>
          </p:txBody>
        </p:sp>
      </p:grpSp>
      <p:grpSp>
        <p:nvGrpSpPr>
          <p:cNvPr id="807946" name="Group 10"/>
          <p:cNvGrpSpPr>
            <a:grpSpLocks/>
          </p:cNvGrpSpPr>
          <p:nvPr/>
        </p:nvGrpSpPr>
        <p:grpSpPr bwMode="auto">
          <a:xfrm>
            <a:off x="1524000" y="3200400"/>
            <a:ext cx="7010400" cy="1295400"/>
            <a:chOff x="960" y="2016"/>
            <a:chExt cx="4416" cy="816"/>
          </a:xfrm>
        </p:grpSpPr>
        <p:grpSp>
          <p:nvGrpSpPr>
            <p:cNvPr id="807947" name="Group 11"/>
            <p:cNvGrpSpPr>
              <a:grpSpLocks/>
            </p:cNvGrpSpPr>
            <p:nvPr/>
          </p:nvGrpSpPr>
          <p:grpSpPr bwMode="auto">
            <a:xfrm>
              <a:off x="2352" y="2064"/>
              <a:ext cx="1488" cy="768"/>
              <a:chOff x="3984" y="2496"/>
              <a:chExt cx="1488" cy="768"/>
            </a:xfrm>
          </p:grpSpPr>
          <p:grpSp>
            <p:nvGrpSpPr>
              <p:cNvPr id="807948" name="Group 12"/>
              <p:cNvGrpSpPr>
                <a:grpSpLocks/>
              </p:cNvGrpSpPr>
              <p:nvPr/>
            </p:nvGrpSpPr>
            <p:grpSpPr bwMode="auto">
              <a:xfrm>
                <a:off x="3984" y="2496"/>
                <a:ext cx="1483" cy="768"/>
                <a:chOff x="1589" y="124"/>
                <a:chExt cx="3099" cy="2371"/>
              </a:xfrm>
            </p:grpSpPr>
            <p:sp>
              <p:nvSpPr>
                <p:cNvPr id="807949" name="Freeform 13"/>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807950" name="Freeform 14"/>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51" name="Freeform 15"/>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52" name="Freeform 16"/>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807953" name="Freeform 17"/>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807954" name="Freeform 18"/>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55" name="Freeform 19"/>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56" name="Freeform 20"/>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57" name="Freeform 21"/>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58" name="Freeform 22"/>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59" name="Freeform 23"/>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0" name="Freeform 24"/>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1" name="Freeform 25"/>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2" name="Freeform 26"/>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3" name="Freeform 27"/>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4" name="Freeform 28"/>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5" name="Freeform 29"/>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6" name="Freeform 30"/>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7" name="Freeform 31"/>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68" name="Freeform 32"/>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807969" name="Rectangle 33"/>
              <p:cNvSpPr>
                <a:spLocks noChangeArrowheads="1"/>
              </p:cNvSpPr>
              <p:nvPr/>
            </p:nvSpPr>
            <p:spPr bwMode="auto">
              <a:xfrm>
                <a:off x="4032" y="2592"/>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0000FF"/>
                    </a:solidFill>
                    <a:ea typeface="HG創英角ﾎﾟｯﾌﾟ体" pitchFamily="49" charset="-128"/>
                  </a:rPr>
                  <a:t>０枚</a:t>
                </a:r>
              </a:p>
            </p:txBody>
          </p:sp>
        </p:grpSp>
        <p:grpSp>
          <p:nvGrpSpPr>
            <p:cNvPr id="807970" name="Group 34"/>
            <p:cNvGrpSpPr>
              <a:grpSpLocks/>
            </p:cNvGrpSpPr>
            <p:nvPr/>
          </p:nvGrpSpPr>
          <p:grpSpPr bwMode="auto">
            <a:xfrm>
              <a:off x="3888" y="2064"/>
              <a:ext cx="1488" cy="768"/>
              <a:chOff x="3984" y="2496"/>
              <a:chExt cx="1488" cy="768"/>
            </a:xfrm>
          </p:grpSpPr>
          <p:grpSp>
            <p:nvGrpSpPr>
              <p:cNvPr id="807971" name="Group 35"/>
              <p:cNvGrpSpPr>
                <a:grpSpLocks/>
              </p:cNvGrpSpPr>
              <p:nvPr/>
            </p:nvGrpSpPr>
            <p:grpSpPr bwMode="auto">
              <a:xfrm>
                <a:off x="3984" y="2496"/>
                <a:ext cx="1483" cy="768"/>
                <a:chOff x="1589" y="124"/>
                <a:chExt cx="3099" cy="2371"/>
              </a:xfrm>
            </p:grpSpPr>
            <p:sp>
              <p:nvSpPr>
                <p:cNvPr id="807972" name="Freeform 36"/>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807973" name="Freeform 37"/>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74" name="Freeform 38"/>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75" name="Freeform 39"/>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807976" name="Freeform 40"/>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807977" name="Freeform 41"/>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78" name="Freeform 42"/>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79" name="Freeform 43"/>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0" name="Freeform 44"/>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1" name="Freeform 45"/>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2" name="Freeform 46"/>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3" name="Freeform 47"/>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4" name="Freeform 48"/>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5" name="Freeform 49"/>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6" name="Freeform 50"/>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7" name="Freeform 51"/>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8" name="Freeform 52"/>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89" name="Freeform 53"/>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90" name="Freeform 54"/>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7991" name="Freeform 55"/>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807992" name="Rectangle 56"/>
              <p:cNvSpPr>
                <a:spLocks noChangeArrowheads="1"/>
              </p:cNvSpPr>
              <p:nvPr/>
            </p:nvSpPr>
            <p:spPr bwMode="auto">
              <a:xfrm>
                <a:off x="4032" y="2592"/>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0000FF"/>
                    </a:solidFill>
                    <a:ea typeface="HG創英角ﾎﾟｯﾌﾟ体" pitchFamily="49" charset="-128"/>
                  </a:rPr>
                  <a:t>０枚</a:t>
                </a:r>
              </a:p>
            </p:txBody>
          </p:sp>
        </p:grpSp>
        <p:grpSp>
          <p:nvGrpSpPr>
            <p:cNvPr id="807993" name="Group 57"/>
            <p:cNvGrpSpPr>
              <a:grpSpLocks/>
            </p:cNvGrpSpPr>
            <p:nvPr/>
          </p:nvGrpSpPr>
          <p:grpSpPr bwMode="auto">
            <a:xfrm>
              <a:off x="960" y="2016"/>
              <a:ext cx="1488" cy="768"/>
              <a:chOff x="3984" y="2496"/>
              <a:chExt cx="1488" cy="768"/>
            </a:xfrm>
          </p:grpSpPr>
          <p:grpSp>
            <p:nvGrpSpPr>
              <p:cNvPr id="807994" name="Group 58"/>
              <p:cNvGrpSpPr>
                <a:grpSpLocks/>
              </p:cNvGrpSpPr>
              <p:nvPr/>
            </p:nvGrpSpPr>
            <p:grpSpPr bwMode="auto">
              <a:xfrm>
                <a:off x="3984" y="2496"/>
                <a:ext cx="1483" cy="768"/>
                <a:chOff x="1589" y="124"/>
                <a:chExt cx="3099" cy="2371"/>
              </a:xfrm>
            </p:grpSpPr>
            <p:sp>
              <p:nvSpPr>
                <p:cNvPr id="807995" name="Freeform 59"/>
                <p:cNvSpPr>
                  <a:spLocks/>
                </p:cNvSpPr>
                <p:nvPr/>
              </p:nvSpPr>
              <p:spPr bwMode="auto">
                <a:xfrm>
                  <a:off x="2064" y="1632"/>
                  <a:ext cx="624" cy="720"/>
                </a:xfrm>
                <a:custGeom>
                  <a:avLst/>
                  <a:gdLst>
                    <a:gd name="T0" fmla="*/ 5 w 742"/>
                    <a:gd name="T1" fmla="*/ 12 h 2139"/>
                    <a:gd name="T2" fmla="*/ 0 w 742"/>
                    <a:gd name="T3" fmla="*/ 36 h 2139"/>
                    <a:gd name="T4" fmla="*/ 11 w 742"/>
                    <a:gd name="T5" fmla="*/ 48 h 2139"/>
                    <a:gd name="T6" fmla="*/ 95 w 742"/>
                    <a:gd name="T7" fmla="*/ 120 h 2139"/>
                    <a:gd name="T8" fmla="*/ 174 w 742"/>
                    <a:gd name="T9" fmla="*/ 204 h 2139"/>
                    <a:gd name="T10" fmla="*/ 241 w 742"/>
                    <a:gd name="T11" fmla="*/ 311 h 2139"/>
                    <a:gd name="T12" fmla="*/ 309 w 742"/>
                    <a:gd name="T13" fmla="*/ 437 h 2139"/>
                    <a:gd name="T14" fmla="*/ 365 w 742"/>
                    <a:gd name="T15" fmla="*/ 575 h 2139"/>
                    <a:gd name="T16" fmla="*/ 421 w 742"/>
                    <a:gd name="T17" fmla="*/ 725 h 2139"/>
                    <a:gd name="T18" fmla="*/ 466 w 742"/>
                    <a:gd name="T19" fmla="*/ 881 h 2139"/>
                    <a:gd name="T20" fmla="*/ 506 w 742"/>
                    <a:gd name="T21" fmla="*/ 1036 h 2139"/>
                    <a:gd name="T22" fmla="*/ 573 w 742"/>
                    <a:gd name="T23" fmla="*/ 1360 h 2139"/>
                    <a:gd name="T24" fmla="*/ 601 w 742"/>
                    <a:gd name="T25" fmla="*/ 1510 h 2139"/>
                    <a:gd name="T26" fmla="*/ 624 w 742"/>
                    <a:gd name="T27" fmla="*/ 1659 h 2139"/>
                    <a:gd name="T28" fmla="*/ 646 w 742"/>
                    <a:gd name="T29" fmla="*/ 1797 h 2139"/>
                    <a:gd name="T30" fmla="*/ 663 w 742"/>
                    <a:gd name="T31" fmla="*/ 1917 h 2139"/>
                    <a:gd name="T32" fmla="*/ 674 w 742"/>
                    <a:gd name="T33" fmla="*/ 2025 h 2139"/>
                    <a:gd name="T34" fmla="*/ 686 w 742"/>
                    <a:gd name="T35" fmla="*/ 2109 h 2139"/>
                    <a:gd name="T36" fmla="*/ 697 w 742"/>
                    <a:gd name="T37" fmla="*/ 2133 h 2139"/>
                    <a:gd name="T38" fmla="*/ 714 w 742"/>
                    <a:gd name="T39" fmla="*/ 2139 h 2139"/>
                    <a:gd name="T40" fmla="*/ 736 w 742"/>
                    <a:gd name="T41" fmla="*/ 2127 h 2139"/>
                    <a:gd name="T42" fmla="*/ 742 w 742"/>
                    <a:gd name="T43" fmla="*/ 2109 h 2139"/>
                    <a:gd name="T44" fmla="*/ 731 w 742"/>
                    <a:gd name="T45" fmla="*/ 1995 h 2139"/>
                    <a:gd name="T46" fmla="*/ 714 w 742"/>
                    <a:gd name="T47" fmla="*/ 1875 h 2139"/>
                    <a:gd name="T48" fmla="*/ 697 w 742"/>
                    <a:gd name="T49" fmla="*/ 1743 h 2139"/>
                    <a:gd name="T50" fmla="*/ 674 w 742"/>
                    <a:gd name="T51" fmla="*/ 1594 h 2139"/>
                    <a:gd name="T52" fmla="*/ 652 w 742"/>
                    <a:gd name="T53" fmla="*/ 1444 h 2139"/>
                    <a:gd name="T54" fmla="*/ 624 w 742"/>
                    <a:gd name="T55" fmla="*/ 1282 h 2139"/>
                    <a:gd name="T56" fmla="*/ 551 w 742"/>
                    <a:gd name="T57" fmla="*/ 964 h 2139"/>
                    <a:gd name="T58" fmla="*/ 506 w 742"/>
                    <a:gd name="T59" fmla="*/ 809 h 2139"/>
                    <a:gd name="T60" fmla="*/ 455 w 742"/>
                    <a:gd name="T61" fmla="*/ 659 h 2139"/>
                    <a:gd name="T62" fmla="*/ 405 w 742"/>
                    <a:gd name="T63" fmla="*/ 515 h 2139"/>
                    <a:gd name="T64" fmla="*/ 343 w 742"/>
                    <a:gd name="T65" fmla="*/ 383 h 2139"/>
                    <a:gd name="T66" fmla="*/ 281 w 742"/>
                    <a:gd name="T67" fmla="*/ 263 h 2139"/>
                    <a:gd name="T68" fmla="*/ 208 w 742"/>
                    <a:gd name="T69" fmla="*/ 156 h 2139"/>
                    <a:gd name="T70" fmla="*/ 129 w 742"/>
                    <a:gd name="T71" fmla="*/ 66 h 2139"/>
                    <a:gd name="T72" fmla="*/ 45 w 742"/>
                    <a:gd name="T73" fmla="*/ 0 h 2139"/>
                    <a:gd name="T74" fmla="*/ 22 w 742"/>
                    <a:gd name="T75" fmla="*/ 0 h 2139"/>
                    <a:gd name="T76" fmla="*/ 5 w 742"/>
                    <a:gd name="T77" fmla="*/ 12 h 2139"/>
                    <a:gd name="T78" fmla="*/ 5 w 742"/>
                    <a:gd name="T79" fmla="*/ 12 h 2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2" h="2139">
                      <a:moveTo>
                        <a:pt x="5" y="12"/>
                      </a:moveTo>
                      <a:lnTo>
                        <a:pt x="0" y="36"/>
                      </a:lnTo>
                      <a:lnTo>
                        <a:pt x="11" y="48"/>
                      </a:lnTo>
                      <a:lnTo>
                        <a:pt x="95" y="120"/>
                      </a:lnTo>
                      <a:lnTo>
                        <a:pt x="174" y="204"/>
                      </a:lnTo>
                      <a:lnTo>
                        <a:pt x="241" y="311"/>
                      </a:lnTo>
                      <a:lnTo>
                        <a:pt x="309" y="437"/>
                      </a:lnTo>
                      <a:lnTo>
                        <a:pt x="365" y="575"/>
                      </a:lnTo>
                      <a:lnTo>
                        <a:pt x="421" y="725"/>
                      </a:lnTo>
                      <a:lnTo>
                        <a:pt x="466" y="881"/>
                      </a:lnTo>
                      <a:lnTo>
                        <a:pt x="506" y="1036"/>
                      </a:lnTo>
                      <a:lnTo>
                        <a:pt x="573" y="1360"/>
                      </a:lnTo>
                      <a:lnTo>
                        <a:pt x="601" y="1510"/>
                      </a:lnTo>
                      <a:lnTo>
                        <a:pt x="624" y="1659"/>
                      </a:lnTo>
                      <a:lnTo>
                        <a:pt x="646" y="1797"/>
                      </a:lnTo>
                      <a:lnTo>
                        <a:pt x="663" y="1917"/>
                      </a:lnTo>
                      <a:lnTo>
                        <a:pt x="674" y="2025"/>
                      </a:lnTo>
                      <a:lnTo>
                        <a:pt x="686" y="2109"/>
                      </a:lnTo>
                      <a:lnTo>
                        <a:pt x="697" y="2133"/>
                      </a:lnTo>
                      <a:lnTo>
                        <a:pt x="714" y="2139"/>
                      </a:lnTo>
                      <a:lnTo>
                        <a:pt x="736" y="2127"/>
                      </a:lnTo>
                      <a:lnTo>
                        <a:pt x="742" y="2109"/>
                      </a:lnTo>
                      <a:lnTo>
                        <a:pt x="731" y="1995"/>
                      </a:lnTo>
                      <a:lnTo>
                        <a:pt x="714" y="1875"/>
                      </a:lnTo>
                      <a:lnTo>
                        <a:pt x="697" y="1743"/>
                      </a:lnTo>
                      <a:lnTo>
                        <a:pt x="674" y="1594"/>
                      </a:lnTo>
                      <a:lnTo>
                        <a:pt x="652" y="1444"/>
                      </a:lnTo>
                      <a:lnTo>
                        <a:pt x="624" y="1282"/>
                      </a:lnTo>
                      <a:lnTo>
                        <a:pt x="551" y="964"/>
                      </a:lnTo>
                      <a:lnTo>
                        <a:pt x="506" y="809"/>
                      </a:lnTo>
                      <a:lnTo>
                        <a:pt x="455" y="659"/>
                      </a:lnTo>
                      <a:lnTo>
                        <a:pt x="405" y="515"/>
                      </a:lnTo>
                      <a:lnTo>
                        <a:pt x="343" y="383"/>
                      </a:lnTo>
                      <a:lnTo>
                        <a:pt x="281" y="263"/>
                      </a:lnTo>
                      <a:lnTo>
                        <a:pt x="208" y="156"/>
                      </a:lnTo>
                      <a:lnTo>
                        <a:pt x="129" y="66"/>
                      </a:lnTo>
                      <a:lnTo>
                        <a:pt x="45" y="0"/>
                      </a:lnTo>
                      <a:lnTo>
                        <a:pt x="22" y="0"/>
                      </a:lnTo>
                      <a:lnTo>
                        <a:pt x="5" y="12"/>
                      </a:lnTo>
                      <a:lnTo>
                        <a:pt x="5" y="12"/>
                      </a:lnTo>
                      <a:close/>
                    </a:path>
                  </a:pathLst>
                </a:custGeom>
                <a:solidFill>
                  <a:srgbClr val="000000"/>
                </a:solidFill>
                <a:ln w="28575" cmpd="sng">
                  <a:solidFill>
                    <a:srgbClr val="000000"/>
                  </a:solidFill>
                  <a:round/>
                  <a:headEnd/>
                  <a:tailEnd/>
                </a:ln>
              </p:spPr>
              <p:txBody>
                <a:bodyPr/>
                <a:lstStyle/>
                <a:p>
                  <a:endParaRPr lang="ja-JP" altLang="en-US"/>
                </a:p>
              </p:txBody>
            </p:sp>
            <p:sp>
              <p:nvSpPr>
                <p:cNvPr id="807996" name="Freeform 60"/>
                <p:cNvSpPr>
                  <a:spLocks/>
                </p:cNvSpPr>
                <p:nvPr/>
              </p:nvSpPr>
              <p:spPr bwMode="auto">
                <a:xfrm>
                  <a:off x="2557" y="1730"/>
                  <a:ext cx="320" cy="737"/>
                </a:xfrm>
                <a:custGeom>
                  <a:avLst/>
                  <a:gdLst>
                    <a:gd name="T0" fmla="*/ 11 w 320"/>
                    <a:gd name="T1" fmla="*/ 6 h 737"/>
                    <a:gd name="T2" fmla="*/ 0 w 320"/>
                    <a:gd name="T3" fmla="*/ 24 h 737"/>
                    <a:gd name="T4" fmla="*/ 5 w 320"/>
                    <a:gd name="T5" fmla="*/ 48 h 737"/>
                    <a:gd name="T6" fmla="*/ 45 w 320"/>
                    <a:gd name="T7" fmla="*/ 107 h 737"/>
                    <a:gd name="T8" fmla="*/ 84 w 320"/>
                    <a:gd name="T9" fmla="*/ 185 h 737"/>
                    <a:gd name="T10" fmla="*/ 123 w 320"/>
                    <a:gd name="T11" fmla="*/ 275 h 737"/>
                    <a:gd name="T12" fmla="*/ 163 w 320"/>
                    <a:gd name="T13" fmla="*/ 371 h 737"/>
                    <a:gd name="T14" fmla="*/ 196 w 320"/>
                    <a:gd name="T15" fmla="*/ 467 h 737"/>
                    <a:gd name="T16" fmla="*/ 225 w 320"/>
                    <a:gd name="T17" fmla="*/ 557 h 737"/>
                    <a:gd name="T18" fmla="*/ 253 w 320"/>
                    <a:gd name="T19" fmla="*/ 641 h 737"/>
                    <a:gd name="T20" fmla="*/ 264 w 320"/>
                    <a:gd name="T21" fmla="*/ 719 h 737"/>
                    <a:gd name="T22" fmla="*/ 281 w 320"/>
                    <a:gd name="T23" fmla="*/ 737 h 737"/>
                    <a:gd name="T24" fmla="*/ 298 w 320"/>
                    <a:gd name="T25" fmla="*/ 737 h 737"/>
                    <a:gd name="T26" fmla="*/ 315 w 320"/>
                    <a:gd name="T27" fmla="*/ 731 h 737"/>
                    <a:gd name="T28" fmla="*/ 320 w 320"/>
                    <a:gd name="T29" fmla="*/ 707 h 737"/>
                    <a:gd name="T30" fmla="*/ 303 w 320"/>
                    <a:gd name="T31" fmla="*/ 629 h 737"/>
                    <a:gd name="T32" fmla="*/ 281 w 320"/>
                    <a:gd name="T33" fmla="*/ 545 h 737"/>
                    <a:gd name="T34" fmla="*/ 253 w 320"/>
                    <a:gd name="T35" fmla="*/ 449 h 737"/>
                    <a:gd name="T36" fmla="*/ 213 w 320"/>
                    <a:gd name="T37" fmla="*/ 347 h 737"/>
                    <a:gd name="T38" fmla="*/ 180 w 320"/>
                    <a:gd name="T39" fmla="*/ 251 h 737"/>
                    <a:gd name="T40" fmla="*/ 135 w 320"/>
                    <a:gd name="T41" fmla="*/ 161 h 737"/>
                    <a:gd name="T42" fmla="*/ 90 w 320"/>
                    <a:gd name="T43" fmla="*/ 83 h 737"/>
                    <a:gd name="T44" fmla="*/ 50 w 320"/>
                    <a:gd name="T45" fmla="*/ 12 h 737"/>
                    <a:gd name="T46" fmla="*/ 33 w 320"/>
                    <a:gd name="T47" fmla="*/ 0 h 737"/>
                    <a:gd name="T48" fmla="*/ 11 w 320"/>
                    <a:gd name="T49" fmla="*/ 6 h 737"/>
                    <a:gd name="T50" fmla="*/ 11 w 320"/>
                    <a:gd name="T51" fmla="*/ 6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0" h="737">
                      <a:moveTo>
                        <a:pt x="11" y="6"/>
                      </a:moveTo>
                      <a:lnTo>
                        <a:pt x="0" y="24"/>
                      </a:lnTo>
                      <a:lnTo>
                        <a:pt x="5" y="48"/>
                      </a:lnTo>
                      <a:lnTo>
                        <a:pt x="45" y="107"/>
                      </a:lnTo>
                      <a:lnTo>
                        <a:pt x="84" y="185"/>
                      </a:lnTo>
                      <a:lnTo>
                        <a:pt x="123" y="275"/>
                      </a:lnTo>
                      <a:lnTo>
                        <a:pt x="163" y="371"/>
                      </a:lnTo>
                      <a:lnTo>
                        <a:pt x="196" y="467"/>
                      </a:lnTo>
                      <a:lnTo>
                        <a:pt x="225" y="557"/>
                      </a:lnTo>
                      <a:lnTo>
                        <a:pt x="253" y="641"/>
                      </a:lnTo>
                      <a:lnTo>
                        <a:pt x="264" y="719"/>
                      </a:lnTo>
                      <a:lnTo>
                        <a:pt x="281" y="737"/>
                      </a:lnTo>
                      <a:lnTo>
                        <a:pt x="298" y="737"/>
                      </a:lnTo>
                      <a:lnTo>
                        <a:pt x="315" y="731"/>
                      </a:lnTo>
                      <a:lnTo>
                        <a:pt x="320" y="707"/>
                      </a:lnTo>
                      <a:lnTo>
                        <a:pt x="303" y="629"/>
                      </a:lnTo>
                      <a:lnTo>
                        <a:pt x="281" y="545"/>
                      </a:lnTo>
                      <a:lnTo>
                        <a:pt x="253" y="449"/>
                      </a:lnTo>
                      <a:lnTo>
                        <a:pt x="213" y="347"/>
                      </a:lnTo>
                      <a:lnTo>
                        <a:pt x="180" y="251"/>
                      </a:lnTo>
                      <a:lnTo>
                        <a:pt x="135" y="161"/>
                      </a:lnTo>
                      <a:lnTo>
                        <a:pt x="90" y="83"/>
                      </a:lnTo>
                      <a:lnTo>
                        <a:pt x="50" y="12"/>
                      </a:lnTo>
                      <a:lnTo>
                        <a:pt x="33"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97" name="Freeform 61"/>
                <p:cNvSpPr>
                  <a:spLocks/>
                </p:cNvSpPr>
                <p:nvPr/>
              </p:nvSpPr>
              <p:spPr bwMode="auto">
                <a:xfrm>
                  <a:off x="2877" y="1837"/>
                  <a:ext cx="180" cy="546"/>
                </a:xfrm>
                <a:custGeom>
                  <a:avLst/>
                  <a:gdLst>
                    <a:gd name="T0" fmla="*/ 11 w 180"/>
                    <a:gd name="T1" fmla="*/ 6 h 546"/>
                    <a:gd name="T2" fmla="*/ 0 w 180"/>
                    <a:gd name="T3" fmla="*/ 24 h 546"/>
                    <a:gd name="T4" fmla="*/ 6 w 180"/>
                    <a:gd name="T5" fmla="*/ 42 h 546"/>
                    <a:gd name="T6" fmla="*/ 23 w 180"/>
                    <a:gd name="T7" fmla="*/ 78 h 546"/>
                    <a:gd name="T8" fmla="*/ 34 w 180"/>
                    <a:gd name="T9" fmla="*/ 132 h 546"/>
                    <a:gd name="T10" fmla="*/ 56 w 180"/>
                    <a:gd name="T11" fmla="*/ 192 h 546"/>
                    <a:gd name="T12" fmla="*/ 73 w 180"/>
                    <a:gd name="T13" fmla="*/ 258 h 546"/>
                    <a:gd name="T14" fmla="*/ 101 w 180"/>
                    <a:gd name="T15" fmla="*/ 402 h 546"/>
                    <a:gd name="T16" fmla="*/ 113 w 180"/>
                    <a:gd name="T17" fmla="*/ 468 h 546"/>
                    <a:gd name="T18" fmla="*/ 124 w 180"/>
                    <a:gd name="T19" fmla="*/ 522 h 546"/>
                    <a:gd name="T20" fmla="*/ 135 w 180"/>
                    <a:gd name="T21" fmla="*/ 540 h 546"/>
                    <a:gd name="T22" fmla="*/ 152 w 180"/>
                    <a:gd name="T23" fmla="*/ 546 h 546"/>
                    <a:gd name="T24" fmla="*/ 175 w 180"/>
                    <a:gd name="T25" fmla="*/ 534 h 546"/>
                    <a:gd name="T26" fmla="*/ 180 w 180"/>
                    <a:gd name="T27" fmla="*/ 510 h 546"/>
                    <a:gd name="T28" fmla="*/ 169 w 180"/>
                    <a:gd name="T29" fmla="*/ 462 h 546"/>
                    <a:gd name="T30" fmla="*/ 158 w 180"/>
                    <a:gd name="T31" fmla="*/ 396 h 546"/>
                    <a:gd name="T32" fmla="*/ 146 w 180"/>
                    <a:gd name="T33" fmla="*/ 324 h 546"/>
                    <a:gd name="T34" fmla="*/ 130 w 180"/>
                    <a:gd name="T35" fmla="*/ 252 h 546"/>
                    <a:gd name="T36" fmla="*/ 113 w 180"/>
                    <a:gd name="T37" fmla="*/ 174 h 546"/>
                    <a:gd name="T38" fmla="*/ 90 w 180"/>
                    <a:gd name="T39" fmla="*/ 108 h 546"/>
                    <a:gd name="T40" fmla="*/ 68 w 180"/>
                    <a:gd name="T41" fmla="*/ 54 h 546"/>
                    <a:gd name="T42" fmla="*/ 51 w 180"/>
                    <a:gd name="T43" fmla="*/ 12 h 546"/>
                    <a:gd name="T44" fmla="*/ 34 w 180"/>
                    <a:gd name="T45" fmla="*/ 0 h 546"/>
                    <a:gd name="T46" fmla="*/ 11 w 180"/>
                    <a:gd name="T47" fmla="*/ 6 h 546"/>
                    <a:gd name="T48" fmla="*/ 11 w 180"/>
                    <a:gd name="T49" fmla="*/ 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46">
                      <a:moveTo>
                        <a:pt x="11" y="6"/>
                      </a:moveTo>
                      <a:lnTo>
                        <a:pt x="0" y="24"/>
                      </a:lnTo>
                      <a:lnTo>
                        <a:pt x="6" y="42"/>
                      </a:lnTo>
                      <a:lnTo>
                        <a:pt x="23" y="78"/>
                      </a:lnTo>
                      <a:lnTo>
                        <a:pt x="34" y="132"/>
                      </a:lnTo>
                      <a:lnTo>
                        <a:pt x="56" y="192"/>
                      </a:lnTo>
                      <a:lnTo>
                        <a:pt x="73" y="258"/>
                      </a:lnTo>
                      <a:lnTo>
                        <a:pt x="101" y="402"/>
                      </a:lnTo>
                      <a:lnTo>
                        <a:pt x="113" y="468"/>
                      </a:lnTo>
                      <a:lnTo>
                        <a:pt x="124" y="522"/>
                      </a:lnTo>
                      <a:lnTo>
                        <a:pt x="135" y="540"/>
                      </a:lnTo>
                      <a:lnTo>
                        <a:pt x="152" y="546"/>
                      </a:lnTo>
                      <a:lnTo>
                        <a:pt x="175" y="534"/>
                      </a:lnTo>
                      <a:lnTo>
                        <a:pt x="180" y="510"/>
                      </a:lnTo>
                      <a:lnTo>
                        <a:pt x="169" y="462"/>
                      </a:lnTo>
                      <a:lnTo>
                        <a:pt x="158" y="396"/>
                      </a:lnTo>
                      <a:lnTo>
                        <a:pt x="146" y="324"/>
                      </a:lnTo>
                      <a:lnTo>
                        <a:pt x="130" y="252"/>
                      </a:lnTo>
                      <a:lnTo>
                        <a:pt x="113" y="174"/>
                      </a:lnTo>
                      <a:lnTo>
                        <a:pt x="90" y="108"/>
                      </a:lnTo>
                      <a:lnTo>
                        <a:pt x="68" y="54"/>
                      </a:lnTo>
                      <a:lnTo>
                        <a:pt x="51" y="12"/>
                      </a:lnTo>
                      <a:lnTo>
                        <a:pt x="34" y="0"/>
                      </a:lnTo>
                      <a:lnTo>
                        <a:pt x="11" y="6"/>
                      </a:lnTo>
                      <a:lnTo>
                        <a:pt x="11" y="6"/>
                      </a:lnTo>
                      <a:close/>
                    </a:path>
                  </a:pathLst>
                </a:custGeom>
                <a:solidFill>
                  <a:srgbClr val="000000"/>
                </a:solidFill>
                <a:ln w="28575" cmpd="sng">
                  <a:solidFill>
                    <a:srgbClr val="000000"/>
                  </a:solidFill>
                  <a:round/>
                  <a:headEnd/>
                  <a:tailEnd/>
                </a:ln>
              </p:spPr>
              <p:txBody>
                <a:bodyPr/>
                <a:lstStyle/>
                <a:p>
                  <a:endParaRPr lang="ja-JP" altLang="en-US"/>
                </a:p>
              </p:txBody>
            </p:sp>
            <p:sp>
              <p:nvSpPr>
                <p:cNvPr id="807998" name="Freeform 62"/>
                <p:cNvSpPr>
                  <a:spLocks/>
                </p:cNvSpPr>
                <p:nvPr/>
              </p:nvSpPr>
              <p:spPr bwMode="auto">
                <a:xfrm>
                  <a:off x="3360" y="1632"/>
                  <a:ext cx="619" cy="863"/>
                </a:xfrm>
                <a:custGeom>
                  <a:avLst/>
                  <a:gdLst>
                    <a:gd name="T0" fmla="*/ 568 w 619"/>
                    <a:gd name="T1" fmla="*/ 0 h 863"/>
                    <a:gd name="T2" fmla="*/ 506 w 619"/>
                    <a:gd name="T3" fmla="*/ 54 h 863"/>
                    <a:gd name="T4" fmla="*/ 445 w 619"/>
                    <a:gd name="T5" fmla="*/ 126 h 863"/>
                    <a:gd name="T6" fmla="*/ 371 w 619"/>
                    <a:gd name="T7" fmla="*/ 203 h 863"/>
                    <a:gd name="T8" fmla="*/ 298 w 619"/>
                    <a:gd name="T9" fmla="*/ 293 h 863"/>
                    <a:gd name="T10" fmla="*/ 225 w 619"/>
                    <a:gd name="T11" fmla="*/ 401 h 863"/>
                    <a:gd name="T12" fmla="*/ 152 w 619"/>
                    <a:gd name="T13" fmla="*/ 521 h 863"/>
                    <a:gd name="T14" fmla="*/ 79 w 619"/>
                    <a:gd name="T15" fmla="*/ 665 h 863"/>
                    <a:gd name="T16" fmla="*/ 6 w 619"/>
                    <a:gd name="T17" fmla="*/ 821 h 863"/>
                    <a:gd name="T18" fmla="*/ 0 w 619"/>
                    <a:gd name="T19" fmla="*/ 827 h 863"/>
                    <a:gd name="T20" fmla="*/ 0 w 619"/>
                    <a:gd name="T21" fmla="*/ 827 h 863"/>
                    <a:gd name="T22" fmla="*/ 0 w 619"/>
                    <a:gd name="T23" fmla="*/ 845 h 863"/>
                    <a:gd name="T24" fmla="*/ 17 w 619"/>
                    <a:gd name="T25" fmla="*/ 863 h 863"/>
                    <a:gd name="T26" fmla="*/ 40 w 619"/>
                    <a:gd name="T27" fmla="*/ 863 h 863"/>
                    <a:gd name="T28" fmla="*/ 57 w 619"/>
                    <a:gd name="T29" fmla="*/ 845 h 863"/>
                    <a:gd name="T30" fmla="*/ 57 w 619"/>
                    <a:gd name="T31" fmla="*/ 839 h 863"/>
                    <a:gd name="T32" fmla="*/ 57 w 619"/>
                    <a:gd name="T33" fmla="*/ 839 h 863"/>
                    <a:gd name="T34" fmla="*/ 130 w 619"/>
                    <a:gd name="T35" fmla="*/ 689 h 863"/>
                    <a:gd name="T36" fmla="*/ 197 w 619"/>
                    <a:gd name="T37" fmla="*/ 551 h 863"/>
                    <a:gd name="T38" fmla="*/ 270 w 619"/>
                    <a:gd name="T39" fmla="*/ 431 h 863"/>
                    <a:gd name="T40" fmla="*/ 343 w 619"/>
                    <a:gd name="T41" fmla="*/ 329 h 863"/>
                    <a:gd name="T42" fmla="*/ 416 w 619"/>
                    <a:gd name="T43" fmla="*/ 239 h 863"/>
                    <a:gd name="T44" fmla="*/ 484 w 619"/>
                    <a:gd name="T45" fmla="*/ 162 h 863"/>
                    <a:gd name="T46" fmla="*/ 546 w 619"/>
                    <a:gd name="T47" fmla="*/ 102 h 863"/>
                    <a:gd name="T48" fmla="*/ 608 w 619"/>
                    <a:gd name="T49" fmla="*/ 48 h 863"/>
                    <a:gd name="T50" fmla="*/ 619 w 619"/>
                    <a:gd name="T51" fmla="*/ 30 h 863"/>
                    <a:gd name="T52" fmla="*/ 608 w 619"/>
                    <a:gd name="T53" fmla="*/ 6 h 863"/>
                    <a:gd name="T54" fmla="*/ 591 w 619"/>
                    <a:gd name="T55" fmla="*/ 0 h 863"/>
                    <a:gd name="T56" fmla="*/ 568 w 619"/>
                    <a:gd name="T57" fmla="*/ 0 h 863"/>
                    <a:gd name="T58" fmla="*/ 568 w 619"/>
                    <a:gd name="T5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9" h="863">
                      <a:moveTo>
                        <a:pt x="568" y="0"/>
                      </a:moveTo>
                      <a:lnTo>
                        <a:pt x="506" y="54"/>
                      </a:lnTo>
                      <a:lnTo>
                        <a:pt x="445" y="126"/>
                      </a:lnTo>
                      <a:lnTo>
                        <a:pt x="371" y="203"/>
                      </a:lnTo>
                      <a:lnTo>
                        <a:pt x="298" y="293"/>
                      </a:lnTo>
                      <a:lnTo>
                        <a:pt x="225" y="401"/>
                      </a:lnTo>
                      <a:lnTo>
                        <a:pt x="152" y="521"/>
                      </a:lnTo>
                      <a:lnTo>
                        <a:pt x="79" y="665"/>
                      </a:lnTo>
                      <a:lnTo>
                        <a:pt x="6" y="821"/>
                      </a:lnTo>
                      <a:lnTo>
                        <a:pt x="0" y="827"/>
                      </a:lnTo>
                      <a:lnTo>
                        <a:pt x="0" y="827"/>
                      </a:lnTo>
                      <a:lnTo>
                        <a:pt x="0" y="845"/>
                      </a:lnTo>
                      <a:lnTo>
                        <a:pt x="17" y="863"/>
                      </a:lnTo>
                      <a:lnTo>
                        <a:pt x="40" y="863"/>
                      </a:lnTo>
                      <a:lnTo>
                        <a:pt x="57" y="845"/>
                      </a:lnTo>
                      <a:lnTo>
                        <a:pt x="57" y="839"/>
                      </a:lnTo>
                      <a:lnTo>
                        <a:pt x="57" y="839"/>
                      </a:lnTo>
                      <a:lnTo>
                        <a:pt x="130" y="689"/>
                      </a:lnTo>
                      <a:lnTo>
                        <a:pt x="197" y="551"/>
                      </a:lnTo>
                      <a:lnTo>
                        <a:pt x="270" y="431"/>
                      </a:lnTo>
                      <a:lnTo>
                        <a:pt x="343" y="329"/>
                      </a:lnTo>
                      <a:lnTo>
                        <a:pt x="416" y="239"/>
                      </a:lnTo>
                      <a:lnTo>
                        <a:pt x="484" y="162"/>
                      </a:lnTo>
                      <a:lnTo>
                        <a:pt x="546" y="102"/>
                      </a:lnTo>
                      <a:lnTo>
                        <a:pt x="608" y="48"/>
                      </a:lnTo>
                      <a:lnTo>
                        <a:pt x="619" y="30"/>
                      </a:lnTo>
                      <a:lnTo>
                        <a:pt x="608" y="6"/>
                      </a:lnTo>
                      <a:lnTo>
                        <a:pt x="591" y="0"/>
                      </a:lnTo>
                      <a:lnTo>
                        <a:pt x="568" y="0"/>
                      </a:lnTo>
                      <a:lnTo>
                        <a:pt x="568" y="0"/>
                      </a:lnTo>
                      <a:close/>
                    </a:path>
                  </a:pathLst>
                </a:custGeom>
                <a:solidFill>
                  <a:srgbClr val="000000"/>
                </a:solidFill>
                <a:ln w="28575" cmpd="sng">
                  <a:solidFill>
                    <a:srgbClr val="000000"/>
                  </a:solidFill>
                  <a:round/>
                  <a:headEnd/>
                  <a:tailEnd/>
                </a:ln>
              </p:spPr>
              <p:txBody>
                <a:bodyPr/>
                <a:lstStyle/>
                <a:p>
                  <a:endParaRPr lang="ja-JP" altLang="en-US"/>
                </a:p>
              </p:txBody>
            </p:sp>
            <p:sp>
              <p:nvSpPr>
                <p:cNvPr id="807999" name="Freeform 63"/>
                <p:cNvSpPr>
                  <a:spLocks/>
                </p:cNvSpPr>
                <p:nvPr/>
              </p:nvSpPr>
              <p:spPr bwMode="auto">
                <a:xfrm>
                  <a:off x="3226" y="1831"/>
                  <a:ext cx="309" cy="630"/>
                </a:xfrm>
                <a:custGeom>
                  <a:avLst/>
                  <a:gdLst>
                    <a:gd name="T0" fmla="*/ 258 w 309"/>
                    <a:gd name="T1" fmla="*/ 12 h 630"/>
                    <a:gd name="T2" fmla="*/ 230 w 309"/>
                    <a:gd name="T3" fmla="*/ 60 h 630"/>
                    <a:gd name="T4" fmla="*/ 197 w 309"/>
                    <a:gd name="T5" fmla="*/ 114 h 630"/>
                    <a:gd name="T6" fmla="*/ 163 w 309"/>
                    <a:gd name="T7" fmla="*/ 186 h 630"/>
                    <a:gd name="T8" fmla="*/ 124 w 309"/>
                    <a:gd name="T9" fmla="*/ 264 h 630"/>
                    <a:gd name="T10" fmla="*/ 50 w 309"/>
                    <a:gd name="T11" fmla="*/ 438 h 630"/>
                    <a:gd name="T12" fmla="*/ 22 w 309"/>
                    <a:gd name="T13" fmla="*/ 516 h 630"/>
                    <a:gd name="T14" fmla="*/ 0 w 309"/>
                    <a:gd name="T15" fmla="*/ 594 h 630"/>
                    <a:gd name="T16" fmla="*/ 5 w 309"/>
                    <a:gd name="T17" fmla="*/ 618 h 630"/>
                    <a:gd name="T18" fmla="*/ 22 w 309"/>
                    <a:gd name="T19" fmla="*/ 630 h 630"/>
                    <a:gd name="T20" fmla="*/ 45 w 309"/>
                    <a:gd name="T21" fmla="*/ 624 h 630"/>
                    <a:gd name="T22" fmla="*/ 56 w 309"/>
                    <a:gd name="T23" fmla="*/ 606 h 630"/>
                    <a:gd name="T24" fmla="*/ 79 w 309"/>
                    <a:gd name="T25" fmla="*/ 534 h 630"/>
                    <a:gd name="T26" fmla="*/ 107 w 309"/>
                    <a:gd name="T27" fmla="*/ 456 h 630"/>
                    <a:gd name="T28" fmla="*/ 174 w 309"/>
                    <a:gd name="T29" fmla="*/ 288 h 630"/>
                    <a:gd name="T30" fmla="*/ 214 w 309"/>
                    <a:gd name="T31" fmla="*/ 216 h 630"/>
                    <a:gd name="T32" fmla="*/ 247 w 309"/>
                    <a:gd name="T33" fmla="*/ 144 h 630"/>
                    <a:gd name="T34" fmla="*/ 275 w 309"/>
                    <a:gd name="T35" fmla="*/ 90 h 630"/>
                    <a:gd name="T36" fmla="*/ 303 w 309"/>
                    <a:gd name="T37" fmla="*/ 48 h 630"/>
                    <a:gd name="T38" fmla="*/ 309 w 309"/>
                    <a:gd name="T39" fmla="*/ 24 h 630"/>
                    <a:gd name="T40" fmla="*/ 298 w 309"/>
                    <a:gd name="T41" fmla="*/ 6 h 630"/>
                    <a:gd name="T42" fmla="*/ 275 w 309"/>
                    <a:gd name="T43" fmla="*/ 0 h 630"/>
                    <a:gd name="T44" fmla="*/ 258 w 309"/>
                    <a:gd name="T45" fmla="*/ 12 h 630"/>
                    <a:gd name="T46" fmla="*/ 258 w 309"/>
                    <a:gd name="T47" fmla="*/ 12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9" h="630">
                      <a:moveTo>
                        <a:pt x="258" y="12"/>
                      </a:moveTo>
                      <a:lnTo>
                        <a:pt x="230" y="60"/>
                      </a:lnTo>
                      <a:lnTo>
                        <a:pt x="197" y="114"/>
                      </a:lnTo>
                      <a:lnTo>
                        <a:pt x="163" y="186"/>
                      </a:lnTo>
                      <a:lnTo>
                        <a:pt x="124" y="264"/>
                      </a:lnTo>
                      <a:lnTo>
                        <a:pt x="50" y="438"/>
                      </a:lnTo>
                      <a:lnTo>
                        <a:pt x="22" y="516"/>
                      </a:lnTo>
                      <a:lnTo>
                        <a:pt x="0" y="594"/>
                      </a:lnTo>
                      <a:lnTo>
                        <a:pt x="5" y="618"/>
                      </a:lnTo>
                      <a:lnTo>
                        <a:pt x="22" y="630"/>
                      </a:lnTo>
                      <a:lnTo>
                        <a:pt x="45" y="624"/>
                      </a:lnTo>
                      <a:lnTo>
                        <a:pt x="56" y="606"/>
                      </a:lnTo>
                      <a:lnTo>
                        <a:pt x="79" y="534"/>
                      </a:lnTo>
                      <a:lnTo>
                        <a:pt x="107" y="456"/>
                      </a:lnTo>
                      <a:lnTo>
                        <a:pt x="174" y="288"/>
                      </a:lnTo>
                      <a:lnTo>
                        <a:pt x="214" y="216"/>
                      </a:lnTo>
                      <a:lnTo>
                        <a:pt x="247" y="144"/>
                      </a:lnTo>
                      <a:lnTo>
                        <a:pt x="275" y="90"/>
                      </a:lnTo>
                      <a:lnTo>
                        <a:pt x="303" y="48"/>
                      </a:lnTo>
                      <a:lnTo>
                        <a:pt x="309" y="24"/>
                      </a:lnTo>
                      <a:lnTo>
                        <a:pt x="298" y="6"/>
                      </a:lnTo>
                      <a:lnTo>
                        <a:pt x="275" y="0"/>
                      </a:lnTo>
                      <a:lnTo>
                        <a:pt x="258" y="12"/>
                      </a:lnTo>
                      <a:lnTo>
                        <a:pt x="258" y="12"/>
                      </a:lnTo>
                      <a:close/>
                    </a:path>
                  </a:pathLst>
                </a:custGeom>
                <a:solidFill>
                  <a:srgbClr val="000000"/>
                </a:solidFill>
                <a:ln w="28575" cmpd="sng">
                  <a:solidFill>
                    <a:srgbClr val="000000"/>
                  </a:solidFill>
                  <a:round/>
                  <a:headEnd/>
                  <a:tailEnd/>
                </a:ln>
              </p:spPr>
              <p:txBody>
                <a:bodyPr/>
                <a:lstStyle/>
                <a:p>
                  <a:endParaRPr lang="ja-JP" altLang="en-US"/>
                </a:p>
              </p:txBody>
            </p:sp>
            <p:sp>
              <p:nvSpPr>
                <p:cNvPr id="808000" name="Freeform 64"/>
                <p:cNvSpPr>
                  <a:spLocks/>
                </p:cNvSpPr>
                <p:nvPr/>
              </p:nvSpPr>
              <p:spPr bwMode="auto">
                <a:xfrm>
                  <a:off x="3552" y="1632"/>
                  <a:ext cx="1008" cy="768"/>
                </a:xfrm>
                <a:custGeom>
                  <a:avLst/>
                  <a:gdLst>
                    <a:gd name="T0" fmla="*/ 1024 w 1069"/>
                    <a:gd name="T1" fmla="*/ 6 h 2157"/>
                    <a:gd name="T2" fmla="*/ 883 w 1069"/>
                    <a:gd name="T3" fmla="*/ 156 h 2157"/>
                    <a:gd name="T4" fmla="*/ 760 w 1069"/>
                    <a:gd name="T5" fmla="*/ 299 h 2157"/>
                    <a:gd name="T6" fmla="*/ 653 w 1069"/>
                    <a:gd name="T7" fmla="*/ 443 h 2157"/>
                    <a:gd name="T8" fmla="*/ 552 w 1069"/>
                    <a:gd name="T9" fmla="*/ 587 h 2157"/>
                    <a:gd name="T10" fmla="*/ 462 w 1069"/>
                    <a:gd name="T11" fmla="*/ 725 h 2157"/>
                    <a:gd name="T12" fmla="*/ 383 w 1069"/>
                    <a:gd name="T13" fmla="*/ 863 h 2157"/>
                    <a:gd name="T14" fmla="*/ 315 w 1069"/>
                    <a:gd name="T15" fmla="*/ 994 h 2157"/>
                    <a:gd name="T16" fmla="*/ 254 w 1069"/>
                    <a:gd name="T17" fmla="*/ 1126 h 2157"/>
                    <a:gd name="T18" fmla="*/ 203 w 1069"/>
                    <a:gd name="T19" fmla="*/ 1258 h 2157"/>
                    <a:gd name="T20" fmla="*/ 158 w 1069"/>
                    <a:gd name="T21" fmla="*/ 1390 h 2157"/>
                    <a:gd name="T22" fmla="*/ 85 w 1069"/>
                    <a:gd name="T23" fmla="*/ 1641 h 2157"/>
                    <a:gd name="T24" fmla="*/ 40 w 1069"/>
                    <a:gd name="T25" fmla="*/ 1887 h 2157"/>
                    <a:gd name="T26" fmla="*/ 0 w 1069"/>
                    <a:gd name="T27" fmla="*/ 2127 h 2157"/>
                    <a:gd name="T28" fmla="*/ 6 w 1069"/>
                    <a:gd name="T29" fmla="*/ 2151 h 2157"/>
                    <a:gd name="T30" fmla="*/ 29 w 1069"/>
                    <a:gd name="T31" fmla="*/ 2157 h 2157"/>
                    <a:gd name="T32" fmla="*/ 45 w 1069"/>
                    <a:gd name="T33" fmla="*/ 2157 h 2157"/>
                    <a:gd name="T34" fmla="*/ 57 w 1069"/>
                    <a:gd name="T35" fmla="*/ 2139 h 2157"/>
                    <a:gd name="T36" fmla="*/ 68 w 1069"/>
                    <a:gd name="T37" fmla="*/ 2055 h 2157"/>
                    <a:gd name="T38" fmla="*/ 85 w 1069"/>
                    <a:gd name="T39" fmla="*/ 1959 h 2157"/>
                    <a:gd name="T40" fmla="*/ 96 w 1069"/>
                    <a:gd name="T41" fmla="*/ 1863 h 2157"/>
                    <a:gd name="T42" fmla="*/ 119 w 1069"/>
                    <a:gd name="T43" fmla="*/ 1755 h 2157"/>
                    <a:gd name="T44" fmla="*/ 141 w 1069"/>
                    <a:gd name="T45" fmla="*/ 1647 h 2157"/>
                    <a:gd name="T46" fmla="*/ 175 w 1069"/>
                    <a:gd name="T47" fmla="*/ 1522 h 2157"/>
                    <a:gd name="T48" fmla="*/ 214 w 1069"/>
                    <a:gd name="T49" fmla="*/ 1402 h 2157"/>
                    <a:gd name="T50" fmla="*/ 259 w 1069"/>
                    <a:gd name="T51" fmla="*/ 1270 h 2157"/>
                    <a:gd name="T52" fmla="*/ 315 w 1069"/>
                    <a:gd name="T53" fmla="*/ 1132 h 2157"/>
                    <a:gd name="T54" fmla="*/ 383 w 1069"/>
                    <a:gd name="T55" fmla="*/ 988 h 2157"/>
                    <a:gd name="T56" fmla="*/ 462 w 1069"/>
                    <a:gd name="T57" fmla="*/ 845 h 2157"/>
                    <a:gd name="T58" fmla="*/ 552 w 1069"/>
                    <a:gd name="T59" fmla="*/ 689 h 2157"/>
                    <a:gd name="T60" fmla="*/ 658 w 1069"/>
                    <a:gd name="T61" fmla="*/ 533 h 2157"/>
                    <a:gd name="T62" fmla="*/ 776 w 1069"/>
                    <a:gd name="T63" fmla="*/ 377 h 2157"/>
                    <a:gd name="T64" fmla="*/ 911 w 1069"/>
                    <a:gd name="T65" fmla="*/ 215 h 2157"/>
                    <a:gd name="T66" fmla="*/ 1063 w 1069"/>
                    <a:gd name="T67" fmla="*/ 48 h 2157"/>
                    <a:gd name="T68" fmla="*/ 1069 w 1069"/>
                    <a:gd name="T69" fmla="*/ 30 h 2157"/>
                    <a:gd name="T70" fmla="*/ 1063 w 1069"/>
                    <a:gd name="T71" fmla="*/ 6 h 2157"/>
                    <a:gd name="T72" fmla="*/ 1041 w 1069"/>
                    <a:gd name="T73" fmla="*/ 0 h 2157"/>
                    <a:gd name="T74" fmla="*/ 1024 w 1069"/>
                    <a:gd name="T75" fmla="*/ 6 h 2157"/>
                    <a:gd name="T76" fmla="*/ 1024 w 1069"/>
                    <a:gd name="T77" fmla="*/ 6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9" h="2157">
                      <a:moveTo>
                        <a:pt x="1024" y="6"/>
                      </a:moveTo>
                      <a:lnTo>
                        <a:pt x="883" y="156"/>
                      </a:lnTo>
                      <a:lnTo>
                        <a:pt x="760" y="299"/>
                      </a:lnTo>
                      <a:lnTo>
                        <a:pt x="653" y="443"/>
                      </a:lnTo>
                      <a:lnTo>
                        <a:pt x="552" y="587"/>
                      </a:lnTo>
                      <a:lnTo>
                        <a:pt x="462" y="725"/>
                      </a:lnTo>
                      <a:lnTo>
                        <a:pt x="383" y="863"/>
                      </a:lnTo>
                      <a:lnTo>
                        <a:pt x="315" y="994"/>
                      </a:lnTo>
                      <a:lnTo>
                        <a:pt x="254" y="1126"/>
                      </a:lnTo>
                      <a:lnTo>
                        <a:pt x="203" y="1258"/>
                      </a:lnTo>
                      <a:lnTo>
                        <a:pt x="158" y="1390"/>
                      </a:lnTo>
                      <a:lnTo>
                        <a:pt x="85" y="1641"/>
                      </a:lnTo>
                      <a:lnTo>
                        <a:pt x="40" y="1887"/>
                      </a:lnTo>
                      <a:lnTo>
                        <a:pt x="0" y="2127"/>
                      </a:lnTo>
                      <a:lnTo>
                        <a:pt x="6" y="2151"/>
                      </a:lnTo>
                      <a:lnTo>
                        <a:pt x="29" y="2157"/>
                      </a:lnTo>
                      <a:lnTo>
                        <a:pt x="45" y="2157"/>
                      </a:lnTo>
                      <a:lnTo>
                        <a:pt x="57" y="2139"/>
                      </a:lnTo>
                      <a:lnTo>
                        <a:pt x="68" y="2055"/>
                      </a:lnTo>
                      <a:lnTo>
                        <a:pt x="85" y="1959"/>
                      </a:lnTo>
                      <a:lnTo>
                        <a:pt x="96" y="1863"/>
                      </a:lnTo>
                      <a:lnTo>
                        <a:pt x="119" y="1755"/>
                      </a:lnTo>
                      <a:lnTo>
                        <a:pt x="141" y="1647"/>
                      </a:lnTo>
                      <a:lnTo>
                        <a:pt x="175" y="1522"/>
                      </a:lnTo>
                      <a:lnTo>
                        <a:pt x="214" y="1402"/>
                      </a:lnTo>
                      <a:lnTo>
                        <a:pt x="259" y="1270"/>
                      </a:lnTo>
                      <a:lnTo>
                        <a:pt x="315" y="1132"/>
                      </a:lnTo>
                      <a:lnTo>
                        <a:pt x="383" y="988"/>
                      </a:lnTo>
                      <a:lnTo>
                        <a:pt x="462" y="845"/>
                      </a:lnTo>
                      <a:lnTo>
                        <a:pt x="552" y="689"/>
                      </a:lnTo>
                      <a:lnTo>
                        <a:pt x="658" y="533"/>
                      </a:lnTo>
                      <a:lnTo>
                        <a:pt x="776" y="377"/>
                      </a:lnTo>
                      <a:lnTo>
                        <a:pt x="911" y="215"/>
                      </a:lnTo>
                      <a:lnTo>
                        <a:pt x="1063" y="48"/>
                      </a:lnTo>
                      <a:lnTo>
                        <a:pt x="1069" y="30"/>
                      </a:lnTo>
                      <a:lnTo>
                        <a:pt x="1063" y="6"/>
                      </a:lnTo>
                      <a:lnTo>
                        <a:pt x="1041" y="0"/>
                      </a:lnTo>
                      <a:lnTo>
                        <a:pt x="1024" y="6"/>
                      </a:lnTo>
                      <a:lnTo>
                        <a:pt x="1024" y="6"/>
                      </a:lnTo>
                      <a:close/>
                    </a:path>
                  </a:pathLst>
                </a:custGeom>
                <a:solidFill>
                  <a:srgbClr val="000000"/>
                </a:solidFill>
                <a:ln w="28575" cmpd="sng">
                  <a:solidFill>
                    <a:srgbClr val="000000"/>
                  </a:solidFill>
                  <a:round/>
                  <a:headEnd/>
                  <a:tailEnd/>
                </a:ln>
              </p:spPr>
              <p:txBody>
                <a:bodyPr/>
                <a:lstStyle/>
                <a:p>
                  <a:endParaRPr lang="ja-JP" altLang="en-US"/>
                </a:p>
              </p:txBody>
            </p:sp>
            <p:sp>
              <p:nvSpPr>
                <p:cNvPr id="808001" name="Freeform 65"/>
                <p:cNvSpPr>
                  <a:spLocks/>
                </p:cNvSpPr>
                <p:nvPr/>
              </p:nvSpPr>
              <p:spPr bwMode="auto">
                <a:xfrm>
                  <a:off x="1814" y="1466"/>
                  <a:ext cx="248" cy="192"/>
                </a:xfrm>
                <a:custGeom>
                  <a:avLst/>
                  <a:gdLst>
                    <a:gd name="T0" fmla="*/ 248 w 248"/>
                    <a:gd name="T1" fmla="*/ 0 h 192"/>
                    <a:gd name="T2" fmla="*/ 231 w 248"/>
                    <a:gd name="T3" fmla="*/ 12 h 192"/>
                    <a:gd name="T4" fmla="*/ 208 w 248"/>
                    <a:gd name="T5" fmla="*/ 30 h 192"/>
                    <a:gd name="T6" fmla="*/ 169 w 248"/>
                    <a:gd name="T7" fmla="*/ 84 h 192"/>
                    <a:gd name="T8" fmla="*/ 124 w 248"/>
                    <a:gd name="T9" fmla="*/ 132 h 192"/>
                    <a:gd name="T10" fmla="*/ 113 w 248"/>
                    <a:gd name="T11" fmla="*/ 156 h 192"/>
                    <a:gd name="T12" fmla="*/ 96 w 248"/>
                    <a:gd name="T13" fmla="*/ 168 h 192"/>
                    <a:gd name="T14" fmla="*/ 74 w 248"/>
                    <a:gd name="T15" fmla="*/ 186 h 192"/>
                    <a:gd name="T16" fmla="*/ 51 w 248"/>
                    <a:gd name="T17" fmla="*/ 192 h 192"/>
                    <a:gd name="T18" fmla="*/ 34 w 248"/>
                    <a:gd name="T19" fmla="*/ 186 h 192"/>
                    <a:gd name="T20" fmla="*/ 17 w 248"/>
                    <a:gd name="T21" fmla="*/ 174 h 192"/>
                    <a:gd name="T22" fmla="*/ 6 w 248"/>
                    <a:gd name="T23" fmla="*/ 156 h 192"/>
                    <a:gd name="T24" fmla="*/ 0 w 248"/>
                    <a:gd name="T25" fmla="*/ 138 h 192"/>
                    <a:gd name="T26" fmla="*/ 6 w 248"/>
                    <a:gd name="T27" fmla="*/ 114 h 192"/>
                    <a:gd name="T28" fmla="*/ 17 w 248"/>
                    <a:gd name="T29" fmla="*/ 90 h 192"/>
                    <a:gd name="T30" fmla="*/ 57 w 248"/>
                    <a:gd name="T31" fmla="*/ 54 h 192"/>
                    <a:gd name="T32" fmla="*/ 113 w 248"/>
                    <a:gd name="T33" fmla="*/ 24 h 192"/>
                    <a:gd name="T34" fmla="*/ 175 w 248"/>
                    <a:gd name="T35" fmla="*/ 12 h 192"/>
                    <a:gd name="T36" fmla="*/ 248 w 248"/>
                    <a:gd name="T37" fmla="*/ 0 h 192"/>
                    <a:gd name="T38" fmla="*/ 248 w 248"/>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192">
                      <a:moveTo>
                        <a:pt x="248" y="0"/>
                      </a:moveTo>
                      <a:lnTo>
                        <a:pt x="231" y="12"/>
                      </a:lnTo>
                      <a:lnTo>
                        <a:pt x="208" y="30"/>
                      </a:lnTo>
                      <a:lnTo>
                        <a:pt x="169" y="84"/>
                      </a:lnTo>
                      <a:lnTo>
                        <a:pt x="124" y="132"/>
                      </a:lnTo>
                      <a:lnTo>
                        <a:pt x="113" y="156"/>
                      </a:lnTo>
                      <a:lnTo>
                        <a:pt x="96" y="168"/>
                      </a:lnTo>
                      <a:lnTo>
                        <a:pt x="74" y="186"/>
                      </a:lnTo>
                      <a:lnTo>
                        <a:pt x="51" y="192"/>
                      </a:lnTo>
                      <a:lnTo>
                        <a:pt x="34" y="186"/>
                      </a:lnTo>
                      <a:lnTo>
                        <a:pt x="17" y="174"/>
                      </a:lnTo>
                      <a:lnTo>
                        <a:pt x="6" y="156"/>
                      </a:lnTo>
                      <a:lnTo>
                        <a:pt x="0" y="138"/>
                      </a:lnTo>
                      <a:lnTo>
                        <a:pt x="6" y="114"/>
                      </a:lnTo>
                      <a:lnTo>
                        <a:pt x="17" y="90"/>
                      </a:lnTo>
                      <a:lnTo>
                        <a:pt x="57" y="54"/>
                      </a:lnTo>
                      <a:lnTo>
                        <a:pt x="113" y="24"/>
                      </a:lnTo>
                      <a:lnTo>
                        <a:pt x="175" y="12"/>
                      </a:lnTo>
                      <a:lnTo>
                        <a:pt x="248" y="0"/>
                      </a:lnTo>
                      <a:lnTo>
                        <a:pt x="248"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2" name="Freeform 66"/>
                <p:cNvSpPr>
                  <a:spLocks/>
                </p:cNvSpPr>
                <p:nvPr/>
              </p:nvSpPr>
              <p:spPr bwMode="auto">
                <a:xfrm>
                  <a:off x="1764" y="1178"/>
                  <a:ext cx="303" cy="162"/>
                </a:xfrm>
                <a:custGeom>
                  <a:avLst/>
                  <a:gdLst>
                    <a:gd name="T0" fmla="*/ 303 w 303"/>
                    <a:gd name="T1" fmla="*/ 0 h 162"/>
                    <a:gd name="T2" fmla="*/ 247 w 303"/>
                    <a:gd name="T3" fmla="*/ 30 h 162"/>
                    <a:gd name="T4" fmla="*/ 202 w 303"/>
                    <a:gd name="T5" fmla="*/ 66 h 162"/>
                    <a:gd name="T6" fmla="*/ 118 w 303"/>
                    <a:gd name="T7" fmla="*/ 138 h 162"/>
                    <a:gd name="T8" fmla="*/ 84 w 303"/>
                    <a:gd name="T9" fmla="*/ 156 h 162"/>
                    <a:gd name="T10" fmla="*/ 56 w 303"/>
                    <a:gd name="T11" fmla="*/ 162 h 162"/>
                    <a:gd name="T12" fmla="*/ 28 w 303"/>
                    <a:gd name="T13" fmla="*/ 156 h 162"/>
                    <a:gd name="T14" fmla="*/ 11 w 303"/>
                    <a:gd name="T15" fmla="*/ 138 h 162"/>
                    <a:gd name="T16" fmla="*/ 0 w 303"/>
                    <a:gd name="T17" fmla="*/ 120 h 162"/>
                    <a:gd name="T18" fmla="*/ 5 w 303"/>
                    <a:gd name="T19" fmla="*/ 96 h 162"/>
                    <a:gd name="T20" fmla="*/ 22 w 303"/>
                    <a:gd name="T21" fmla="*/ 72 h 162"/>
                    <a:gd name="T22" fmla="*/ 56 w 303"/>
                    <a:gd name="T23" fmla="*/ 48 h 162"/>
                    <a:gd name="T24" fmla="*/ 112 w 303"/>
                    <a:gd name="T25" fmla="*/ 18 h 162"/>
                    <a:gd name="T26" fmla="*/ 174 w 303"/>
                    <a:gd name="T27" fmla="*/ 6 h 162"/>
                    <a:gd name="T28" fmla="*/ 236 w 303"/>
                    <a:gd name="T29" fmla="*/ 0 h 162"/>
                    <a:gd name="T30" fmla="*/ 303 w 303"/>
                    <a:gd name="T31" fmla="*/ 0 h 162"/>
                    <a:gd name="T32" fmla="*/ 303 w 303"/>
                    <a:gd name="T3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162">
                      <a:moveTo>
                        <a:pt x="303" y="0"/>
                      </a:moveTo>
                      <a:lnTo>
                        <a:pt x="247" y="30"/>
                      </a:lnTo>
                      <a:lnTo>
                        <a:pt x="202" y="66"/>
                      </a:lnTo>
                      <a:lnTo>
                        <a:pt x="118" y="138"/>
                      </a:lnTo>
                      <a:lnTo>
                        <a:pt x="84" y="156"/>
                      </a:lnTo>
                      <a:lnTo>
                        <a:pt x="56" y="162"/>
                      </a:lnTo>
                      <a:lnTo>
                        <a:pt x="28" y="156"/>
                      </a:lnTo>
                      <a:lnTo>
                        <a:pt x="11" y="138"/>
                      </a:lnTo>
                      <a:lnTo>
                        <a:pt x="0" y="120"/>
                      </a:lnTo>
                      <a:lnTo>
                        <a:pt x="5" y="96"/>
                      </a:lnTo>
                      <a:lnTo>
                        <a:pt x="22" y="72"/>
                      </a:lnTo>
                      <a:lnTo>
                        <a:pt x="56" y="48"/>
                      </a:lnTo>
                      <a:lnTo>
                        <a:pt x="112" y="18"/>
                      </a:lnTo>
                      <a:lnTo>
                        <a:pt x="174" y="6"/>
                      </a:lnTo>
                      <a:lnTo>
                        <a:pt x="236" y="0"/>
                      </a:lnTo>
                      <a:lnTo>
                        <a:pt x="303" y="0"/>
                      </a:lnTo>
                      <a:lnTo>
                        <a:pt x="303" y="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3" name="Freeform 67"/>
                <p:cNvSpPr>
                  <a:spLocks/>
                </p:cNvSpPr>
                <p:nvPr/>
              </p:nvSpPr>
              <p:spPr bwMode="auto">
                <a:xfrm>
                  <a:off x="1589" y="975"/>
                  <a:ext cx="259" cy="108"/>
                </a:xfrm>
                <a:custGeom>
                  <a:avLst/>
                  <a:gdLst>
                    <a:gd name="T0" fmla="*/ 259 w 259"/>
                    <a:gd name="T1" fmla="*/ 12 h 108"/>
                    <a:gd name="T2" fmla="*/ 220 w 259"/>
                    <a:gd name="T3" fmla="*/ 36 h 108"/>
                    <a:gd name="T4" fmla="*/ 180 w 259"/>
                    <a:gd name="T5" fmla="*/ 60 h 108"/>
                    <a:gd name="T6" fmla="*/ 147 w 259"/>
                    <a:gd name="T7" fmla="*/ 78 h 108"/>
                    <a:gd name="T8" fmla="*/ 102 w 259"/>
                    <a:gd name="T9" fmla="*/ 102 h 108"/>
                    <a:gd name="T10" fmla="*/ 57 w 259"/>
                    <a:gd name="T11" fmla="*/ 108 h 108"/>
                    <a:gd name="T12" fmla="*/ 29 w 259"/>
                    <a:gd name="T13" fmla="*/ 102 h 108"/>
                    <a:gd name="T14" fmla="*/ 12 w 259"/>
                    <a:gd name="T15" fmla="*/ 90 h 108"/>
                    <a:gd name="T16" fmla="*/ 0 w 259"/>
                    <a:gd name="T17" fmla="*/ 72 h 108"/>
                    <a:gd name="T18" fmla="*/ 6 w 259"/>
                    <a:gd name="T19" fmla="*/ 54 h 108"/>
                    <a:gd name="T20" fmla="*/ 17 w 259"/>
                    <a:gd name="T21" fmla="*/ 30 h 108"/>
                    <a:gd name="T22" fmla="*/ 40 w 259"/>
                    <a:gd name="T23" fmla="*/ 12 h 108"/>
                    <a:gd name="T24" fmla="*/ 79 w 259"/>
                    <a:gd name="T25" fmla="*/ 0 h 108"/>
                    <a:gd name="T26" fmla="*/ 164 w 259"/>
                    <a:gd name="T27" fmla="*/ 0 h 108"/>
                    <a:gd name="T28" fmla="*/ 259 w 259"/>
                    <a:gd name="T29" fmla="*/ 12 h 108"/>
                    <a:gd name="T30" fmla="*/ 259 w 259"/>
                    <a:gd name="T31"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108">
                      <a:moveTo>
                        <a:pt x="259" y="12"/>
                      </a:moveTo>
                      <a:lnTo>
                        <a:pt x="220" y="36"/>
                      </a:lnTo>
                      <a:lnTo>
                        <a:pt x="180" y="60"/>
                      </a:lnTo>
                      <a:lnTo>
                        <a:pt x="147" y="78"/>
                      </a:lnTo>
                      <a:lnTo>
                        <a:pt x="102" y="102"/>
                      </a:lnTo>
                      <a:lnTo>
                        <a:pt x="57" y="108"/>
                      </a:lnTo>
                      <a:lnTo>
                        <a:pt x="29" y="102"/>
                      </a:lnTo>
                      <a:lnTo>
                        <a:pt x="12" y="90"/>
                      </a:lnTo>
                      <a:lnTo>
                        <a:pt x="0" y="72"/>
                      </a:lnTo>
                      <a:lnTo>
                        <a:pt x="6" y="54"/>
                      </a:lnTo>
                      <a:lnTo>
                        <a:pt x="17" y="30"/>
                      </a:lnTo>
                      <a:lnTo>
                        <a:pt x="40" y="12"/>
                      </a:lnTo>
                      <a:lnTo>
                        <a:pt x="79" y="0"/>
                      </a:lnTo>
                      <a:lnTo>
                        <a:pt x="164" y="0"/>
                      </a:lnTo>
                      <a:lnTo>
                        <a:pt x="259" y="12"/>
                      </a:lnTo>
                      <a:lnTo>
                        <a:pt x="259"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4" name="Freeform 68"/>
                <p:cNvSpPr>
                  <a:spLocks/>
                </p:cNvSpPr>
                <p:nvPr/>
              </p:nvSpPr>
              <p:spPr bwMode="auto">
                <a:xfrm>
                  <a:off x="1865" y="651"/>
                  <a:ext cx="253" cy="138"/>
                </a:xfrm>
                <a:custGeom>
                  <a:avLst/>
                  <a:gdLst>
                    <a:gd name="T0" fmla="*/ 253 w 253"/>
                    <a:gd name="T1" fmla="*/ 126 h 138"/>
                    <a:gd name="T2" fmla="*/ 214 w 253"/>
                    <a:gd name="T3" fmla="*/ 132 h 138"/>
                    <a:gd name="T4" fmla="*/ 169 w 253"/>
                    <a:gd name="T5" fmla="*/ 138 h 138"/>
                    <a:gd name="T6" fmla="*/ 79 w 253"/>
                    <a:gd name="T7" fmla="*/ 132 h 138"/>
                    <a:gd name="T8" fmla="*/ 39 w 253"/>
                    <a:gd name="T9" fmla="*/ 126 h 138"/>
                    <a:gd name="T10" fmla="*/ 17 w 253"/>
                    <a:gd name="T11" fmla="*/ 108 h 138"/>
                    <a:gd name="T12" fmla="*/ 0 w 253"/>
                    <a:gd name="T13" fmla="*/ 78 h 138"/>
                    <a:gd name="T14" fmla="*/ 6 w 253"/>
                    <a:gd name="T15" fmla="*/ 48 h 138"/>
                    <a:gd name="T16" fmla="*/ 23 w 253"/>
                    <a:gd name="T17" fmla="*/ 12 h 138"/>
                    <a:gd name="T18" fmla="*/ 51 w 253"/>
                    <a:gd name="T19" fmla="*/ 0 h 138"/>
                    <a:gd name="T20" fmla="*/ 84 w 253"/>
                    <a:gd name="T21" fmla="*/ 0 h 138"/>
                    <a:gd name="T22" fmla="*/ 118 w 253"/>
                    <a:gd name="T23" fmla="*/ 6 h 138"/>
                    <a:gd name="T24" fmla="*/ 152 w 253"/>
                    <a:gd name="T25" fmla="*/ 30 h 138"/>
                    <a:gd name="T26" fmla="*/ 191 w 253"/>
                    <a:gd name="T27" fmla="*/ 54 h 138"/>
                    <a:gd name="T28" fmla="*/ 253 w 253"/>
                    <a:gd name="T29" fmla="*/ 126 h 138"/>
                    <a:gd name="T30" fmla="*/ 253 w 253"/>
                    <a:gd name="T31" fmla="*/ 1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3" h="138">
                      <a:moveTo>
                        <a:pt x="253" y="126"/>
                      </a:moveTo>
                      <a:lnTo>
                        <a:pt x="214" y="132"/>
                      </a:lnTo>
                      <a:lnTo>
                        <a:pt x="169" y="138"/>
                      </a:lnTo>
                      <a:lnTo>
                        <a:pt x="79" y="132"/>
                      </a:lnTo>
                      <a:lnTo>
                        <a:pt x="39" y="126"/>
                      </a:lnTo>
                      <a:lnTo>
                        <a:pt x="17" y="108"/>
                      </a:lnTo>
                      <a:lnTo>
                        <a:pt x="0" y="78"/>
                      </a:lnTo>
                      <a:lnTo>
                        <a:pt x="6" y="48"/>
                      </a:lnTo>
                      <a:lnTo>
                        <a:pt x="23" y="12"/>
                      </a:lnTo>
                      <a:lnTo>
                        <a:pt x="51" y="0"/>
                      </a:lnTo>
                      <a:lnTo>
                        <a:pt x="84" y="0"/>
                      </a:lnTo>
                      <a:lnTo>
                        <a:pt x="118" y="6"/>
                      </a:lnTo>
                      <a:lnTo>
                        <a:pt x="152" y="30"/>
                      </a:lnTo>
                      <a:lnTo>
                        <a:pt x="191" y="54"/>
                      </a:lnTo>
                      <a:lnTo>
                        <a:pt x="253" y="126"/>
                      </a:lnTo>
                      <a:lnTo>
                        <a:pt x="253" y="126"/>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5" name="Freeform 69"/>
                <p:cNvSpPr>
                  <a:spLocks/>
                </p:cNvSpPr>
                <p:nvPr/>
              </p:nvSpPr>
              <p:spPr bwMode="auto">
                <a:xfrm>
                  <a:off x="1966" y="352"/>
                  <a:ext cx="248" cy="143"/>
                </a:xfrm>
                <a:custGeom>
                  <a:avLst/>
                  <a:gdLst>
                    <a:gd name="T0" fmla="*/ 248 w 248"/>
                    <a:gd name="T1" fmla="*/ 143 h 143"/>
                    <a:gd name="T2" fmla="*/ 203 w 248"/>
                    <a:gd name="T3" fmla="*/ 125 h 143"/>
                    <a:gd name="T4" fmla="*/ 163 w 248"/>
                    <a:gd name="T5" fmla="*/ 119 h 143"/>
                    <a:gd name="T6" fmla="*/ 124 w 248"/>
                    <a:gd name="T7" fmla="*/ 113 h 143"/>
                    <a:gd name="T8" fmla="*/ 73 w 248"/>
                    <a:gd name="T9" fmla="*/ 113 h 143"/>
                    <a:gd name="T10" fmla="*/ 45 w 248"/>
                    <a:gd name="T11" fmla="*/ 101 h 143"/>
                    <a:gd name="T12" fmla="*/ 17 w 248"/>
                    <a:gd name="T13" fmla="*/ 89 h 143"/>
                    <a:gd name="T14" fmla="*/ 0 w 248"/>
                    <a:gd name="T15" fmla="*/ 65 h 143"/>
                    <a:gd name="T16" fmla="*/ 0 w 248"/>
                    <a:gd name="T17" fmla="*/ 36 h 143"/>
                    <a:gd name="T18" fmla="*/ 6 w 248"/>
                    <a:gd name="T19" fmla="*/ 18 h 143"/>
                    <a:gd name="T20" fmla="*/ 28 w 248"/>
                    <a:gd name="T21" fmla="*/ 6 h 143"/>
                    <a:gd name="T22" fmla="*/ 51 w 248"/>
                    <a:gd name="T23" fmla="*/ 0 h 143"/>
                    <a:gd name="T24" fmla="*/ 90 w 248"/>
                    <a:gd name="T25" fmla="*/ 0 h 143"/>
                    <a:gd name="T26" fmla="*/ 124 w 248"/>
                    <a:gd name="T27" fmla="*/ 18 h 143"/>
                    <a:gd name="T28" fmla="*/ 163 w 248"/>
                    <a:gd name="T29" fmla="*/ 42 h 143"/>
                    <a:gd name="T30" fmla="*/ 208 w 248"/>
                    <a:gd name="T31" fmla="*/ 83 h 143"/>
                    <a:gd name="T32" fmla="*/ 248 w 248"/>
                    <a:gd name="T33" fmla="*/ 143 h 143"/>
                    <a:gd name="T34" fmla="*/ 248 w 248"/>
                    <a:gd name="T3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143">
                      <a:moveTo>
                        <a:pt x="248" y="143"/>
                      </a:moveTo>
                      <a:lnTo>
                        <a:pt x="203" y="125"/>
                      </a:lnTo>
                      <a:lnTo>
                        <a:pt x="163" y="119"/>
                      </a:lnTo>
                      <a:lnTo>
                        <a:pt x="124" y="113"/>
                      </a:lnTo>
                      <a:lnTo>
                        <a:pt x="73" y="113"/>
                      </a:lnTo>
                      <a:lnTo>
                        <a:pt x="45" y="101"/>
                      </a:lnTo>
                      <a:lnTo>
                        <a:pt x="17" y="89"/>
                      </a:lnTo>
                      <a:lnTo>
                        <a:pt x="0" y="65"/>
                      </a:lnTo>
                      <a:lnTo>
                        <a:pt x="0" y="36"/>
                      </a:lnTo>
                      <a:lnTo>
                        <a:pt x="6" y="18"/>
                      </a:lnTo>
                      <a:lnTo>
                        <a:pt x="28" y="6"/>
                      </a:lnTo>
                      <a:lnTo>
                        <a:pt x="51" y="0"/>
                      </a:lnTo>
                      <a:lnTo>
                        <a:pt x="90" y="0"/>
                      </a:lnTo>
                      <a:lnTo>
                        <a:pt x="124" y="18"/>
                      </a:lnTo>
                      <a:lnTo>
                        <a:pt x="163" y="42"/>
                      </a:lnTo>
                      <a:lnTo>
                        <a:pt x="208" y="83"/>
                      </a:lnTo>
                      <a:lnTo>
                        <a:pt x="248" y="143"/>
                      </a:lnTo>
                      <a:lnTo>
                        <a:pt x="248" y="14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6" name="Freeform 70"/>
                <p:cNvSpPr>
                  <a:spLocks/>
                </p:cNvSpPr>
                <p:nvPr/>
              </p:nvSpPr>
              <p:spPr bwMode="auto">
                <a:xfrm>
                  <a:off x="2427" y="298"/>
                  <a:ext cx="135" cy="203"/>
                </a:xfrm>
                <a:custGeom>
                  <a:avLst/>
                  <a:gdLst>
                    <a:gd name="T0" fmla="*/ 135 w 135"/>
                    <a:gd name="T1" fmla="*/ 203 h 203"/>
                    <a:gd name="T2" fmla="*/ 73 w 135"/>
                    <a:gd name="T3" fmla="*/ 155 h 203"/>
                    <a:gd name="T4" fmla="*/ 45 w 135"/>
                    <a:gd name="T5" fmla="*/ 131 h 203"/>
                    <a:gd name="T6" fmla="*/ 23 w 135"/>
                    <a:gd name="T7" fmla="*/ 107 h 203"/>
                    <a:gd name="T8" fmla="*/ 6 w 135"/>
                    <a:gd name="T9" fmla="*/ 78 h 203"/>
                    <a:gd name="T10" fmla="*/ 0 w 135"/>
                    <a:gd name="T11" fmla="*/ 54 h 203"/>
                    <a:gd name="T12" fmla="*/ 17 w 135"/>
                    <a:gd name="T13" fmla="*/ 30 h 203"/>
                    <a:gd name="T14" fmla="*/ 45 w 135"/>
                    <a:gd name="T15" fmla="*/ 12 h 203"/>
                    <a:gd name="T16" fmla="*/ 73 w 135"/>
                    <a:gd name="T17" fmla="*/ 0 h 203"/>
                    <a:gd name="T18" fmla="*/ 90 w 135"/>
                    <a:gd name="T19" fmla="*/ 6 h 203"/>
                    <a:gd name="T20" fmla="*/ 107 w 135"/>
                    <a:gd name="T21" fmla="*/ 18 h 203"/>
                    <a:gd name="T22" fmla="*/ 118 w 135"/>
                    <a:gd name="T23" fmla="*/ 42 h 203"/>
                    <a:gd name="T24" fmla="*/ 124 w 135"/>
                    <a:gd name="T25" fmla="*/ 78 h 203"/>
                    <a:gd name="T26" fmla="*/ 130 w 135"/>
                    <a:gd name="T27" fmla="*/ 113 h 203"/>
                    <a:gd name="T28" fmla="*/ 135 w 135"/>
                    <a:gd name="T29" fmla="*/ 203 h 203"/>
                    <a:gd name="T30" fmla="*/ 135 w 135"/>
                    <a:gd name="T31"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203">
                      <a:moveTo>
                        <a:pt x="135" y="203"/>
                      </a:moveTo>
                      <a:lnTo>
                        <a:pt x="73" y="155"/>
                      </a:lnTo>
                      <a:lnTo>
                        <a:pt x="45" y="131"/>
                      </a:lnTo>
                      <a:lnTo>
                        <a:pt x="23" y="107"/>
                      </a:lnTo>
                      <a:lnTo>
                        <a:pt x="6" y="78"/>
                      </a:lnTo>
                      <a:lnTo>
                        <a:pt x="0" y="54"/>
                      </a:lnTo>
                      <a:lnTo>
                        <a:pt x="17" y="30"/>
                      </a:lnTo>
                      <a:lnTo>
                        <a:pt x="45" y="12"/>
                      </a:lnTo>
                      <a:lnTo>
                        <a:pt x="73" y="0"/>
                      </a:lnTo>
                      <a:lnTo>
                        <a:pt x="90" y="6"/>
                      </a:lnTo>
                      <a:lnTo>
                        <a:pt x="107" y="18"/>
                      </a:lnTo>
                      <a:lnTo>
                        <a:pt x="118" y="42"/>
                      </a:lnTo>
                      <a:lnTo>
                        <a:pt x="124" y="78"/>
                      </a:lnTo>
                      <a:lnTo>
                        <a:pt x="130" y="113"/>
                      </a:lnTo>
                      <a:lnTo>
                        <a:pt x="135" y="203"/>
                      </a:lnTo>
                      <a:lnTo>
                        <a:pt x="135" y="203"/>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7" name="Freeform 71"/>
                <p:cNvSpPr>
                  <a:spLocks/>
                </p:cNvSpPr>
                <p:nvPr/>
              </p:nvSpPr>
              <p:spPr bwMode="auto">
                <a:xfrm>
                  <a:off x="2759" y="124"/>
                  <a:ext cx="90" cy="240"/>
                </a:xfrm>
                <a:custGeom>
                  <a:avLst/>
                  <a:gdLst>
                    <a:gd name="T0" fmla="*/ 56 w 90"/>
                    <a:gd name="T1" fmla="*/ 240 h 240"/>
                    <a:gd name="T2" fmla="*/ 34 w 90"/>
                    <a:gd name="T3" fmla="*/ 186 h 240"/>
                    <a:gd name="T4" fmla="*/ 17 w 90"/>
                    <a:gd name="T5" fmla="*/ 150 h 240"/>
                    <a:gd name="T6" fmla="*/ 6 w 90"/>
                    <a:gd name="T7" fmla="*/ 108 h 240"/>
                    <a:gd name="T8" fmla="*/ 0 w 90"/>
                    <a:gd name="T9" fmla="*/ 72 h 240"/>
                    <a:gd name="T10" fmla="*/ 6 w 90"/>
                    <a:gd name="T11" fmla="*/ 36 h 240"/>
                    <a:gd name="T12" fmla="*/ 23 w 90"/>
                    <a:gd name="T13" fmla="*/ 12 h 240"/>
                    <a:gd name="T14" fmla="*/ 39 w 90"/>
                    <a:gd name="T15" fmla="*/ 0 h 240"/>
                    <a:gd name="T16" fmla="*/ 51 w 90"/>
                    <a:gd name="T17" fmla="*/ 0 h 240"/>
                    <a:gd name="T18" fmla="*/ 68 w 90"/>
                    <a:gd name="T19" fmla="*/ 6 h 240"/>
                    <a:gd name="T20" fmla="*/ 84 w 90"/>
                    <a:gd name="T21" fmla="*/ 24 h 240"/>
                    <a:gd name="T22" fmla="*/ 90 w 90"/>
                    <a:gd name="T23" fmla="*/ 48 h 240"/>
                    <a:gd name="T24" fmla="*/ 90 w 90"/>
                    <a:gd name="T25" fmla="*/ 84 h 240"/>
                    <a:gd name="T26" fmla="*/ 84 w 90"/>
                    <a:gd name="T27" fmla="*/ 114 h 240"/>
                    <a:gd name="T28" fmla="*/ 79 w 90"/>
                    <a:gd name="T29" fmla="*/ 138 h 240"/>
                    <a:gd name="T30" fmla="*/ 68 w 90"/>
                    <a:gd name="T31" fmla="*/ 174 h 240"/>
                    <a:gd name="T32" fmla="*/ 56 w 90"/>
                    <a:gd name="T33" fmla="*/ 204 h 240"/>
                    <a:gd name="T34" fmla="*/ 56 w 90"/>
                    <a:gd name="T35" fmla="*/ 240 h 240"/>
                    <a:gd name="T36" fmla="*/ 56 w 90"/>
                    <a:gd name="T37"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240">
                      <a:moveTo>
                        <a:pt x="56" y="240"/>
                      </a:moveTo>
                      <a:lnTo>
                        <a:pt x="34" y="186"/>
                      </a:lnTo>
                      <a:lnTo>
                        <a:pt x="17" y="150"/>
                      </a:lnTo>
                      <a:lnTo>
                        <a:pt x="6" y="108"/>
                      </a:lnTo>
                      <a:lnTo>
                        <a:pt x="0" y="72"/>
                      </a:lnTo>
                      <a:lnTo>
                        <a:pt x="6" y="36"/>
                      </a:lnTo>
                      <a:lnTo>
                        <a:pt x="23" y="12"/>
                      </a:lnTo>
                      <a:lnTo>
                        <a:pt x="39" y="0"/>
                      </a:lnTo>
                      <a:lnTo>
                        <a:pt x="51" y="0"/>
                      </a:lnTo>
                      <a:lnTo>
                        <a:pt x="68" y="6"/>
                      </a:lnTo>
                      <a:lnTo>
                        <a:pt x="84" y="24"/>
                      </a:lnTo>
                      <a:lnTo>
                        <a:pt x="90" y="48"/>
                      </a:lnTo>
                      <a:lnTo>
                        <a:pt x="90" y="84"/>
                      </a:lnTo>
                      <a:lnTo>
                        <a:pt x="84" y="114"/>
                      </a:lnTo>
                      <a:lnTo>
                        <a:pt x="79" y="138"/>
                      </a:lnTo>
                      <a:lnTo>
                        <a:pt x="68" y="174"/>
                      </a:lnTo>
                      <a:lnTo>
                        <a:pt x="56" y="204"/>
                      </a:lnTo>
                      <a:lnTo>
                        <a:pt x="56" y="240"/>
                      </a:lnTo>
                      <a:lnTo>
                        <a:pt x="56" y="24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8" name="Freeform 72"/>
                <p:cNvSpPr>
                  <a:spLocks/>
                </p:cNvSpPr>
                <p:nvPr/>
              </p:nvSpPr>
              <p:spPr bwMode="auto">
                <a:xfrm>
                  <a:off x="3096" y="268"/>
                  <a:ext cx="119" cy="215"/>
                </a:xfrm>
                <a:custGeom>
                  <a:avLst/>
                  <a:gdLst>
                    <a:gd name="T0" fmla="*/ 29 w 119"/>
                    <a:gd name="T1" fmla="*/ 215 h 215"/>
                    <a:gd name="T2" fmla="*/ 12 w 119"/>
                    <a:gd name="T3" fmla="*/ 161 h 215"/>
                    <a:gd name="T4" fmla="*/ 6 w 119"/>
                    <a:gd name="T5" fmla="*/ 114 h 215"/>
                    <a:gd name="T6" fmla="*/ 0 w 119"/>
                    <a:gd name="T7" fmla="*/ 72 h 215"/>
                    <a:gd name="T8" fmla="*/ 12 w 119"/>
                    <a:gd name="T9" fmla="*/ 30 h 215"/>
                    <a:gd name="T10" fmla="*/ 45 w 119"/>
                    <a:gd name="T11" fmla="*/ 6 h 215"/>
                    <a:gd name="T12" fmla="*/ 85 w 119"/>
                    <a:gd name="T13" fmla="*/ 0 h 215"/>
                    <a:gd name="T14" fmla="*/ 113 w 119"/>
                    <a:gd name="T15" fmla="*/ 18 h 215"/>
                    <a:gd name="T16" fmla="*/ 119 w 119"/>
                    <a:gd name="T17" fmla="*/ 30 h 215"/>
                    <a:gd name="T18" fmla="*/ 113 w 119"/>
                    <a:gd name="T19" fmla="*/ 54 h 215"/>
                    <a:gd name="T20" fmla="*/ 96 w 119"/>
                    <a:gd name="T21" fmla="*/ 96 h 215"/>
                    <a:gd name="T22" fmla="*/ 79 w 119"/>
                    <a:gd name="T23" fmla="*/ 131 h 215"/>
                    <a:gd name="T24" fmla="*/ 57 w 119"/>
                    <a:gd name="T25" fmla="*/ 173 h 215"/>
                    <a:gd name="T26" fmla="*/ 29 w 119"/>
                    <a:gd name="T27" fmla="*/ 215 h 215"/>
                    <a:gd name="T28" fmla="*/ 29 w 119"/>
                    <a:gd name="T29" fmla="*/ 21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5">
                      <a:moveTo>
                        <a:pt x="29" y="215"/>
                      </a:moveTo>
                      <a:lnTo>
                        <a:pt x="12" y="161"/>
                      </a:lnTo>
                      <a:lnTo>
                        <a:pt x="6" y="114"/>
                      </a:lnTo>
                      <a:lnTo>
                        <a:pt x="0" y="72"/>
                      </a:lnTo>
                      <a:lnTo>
                        <a:pt x="12" y="30"/>
                      </a:lnTo>
                      <a:lnTo>
                        <a:pt x="45" y="6"/>
                      </a:lnTo>
                      <a:lnTo>
                        <a:pt x="85" y="0"/>
                      </a:lnTo>
                      <a:lnTo>
                        <a:pt x="113" y="18"/>
                      </a:lnTo>
                      <a:lnTo>
                        <a:pt x="119" y="30"/>
                      </a:lnTo>
                      <a:lnTo>
                        <a:pt x="113" y="54"/>
                      </a:lnTo>
                      <a:lnTo>
                        <a:pt x="96" y="96"/>
                      </a:lnTo>
                      <a:lnTo>
                        <a:pt x="79" y="131"/>
                      </a:lnTo>
                      <a:lnTo>
                        <a:pt x="57" y="173"/>
                      </a:lnTo>
                      <a:lnTo>
                        <a:pt x="29" y="215"/>
                      </a:lnTo>
                      <a:lnTo>
                        <a:pt x="29" y="215"/>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09" name="Freeform 73"/>
                <p:cNvSpPr>
                  <a:spLocks/>
                </p:cNvSpPr>
                <p:nvPr/>
              </p:nvSpPr>
              <p:spPr bwMode="auto">
                <a:xfrm>
                  <a:off x="3434" y="166"/>
                  <a:ext cx="174" cy="198"/>
                </a:xfrm>
                <a:custGeom>
                  <a:avLst/>
                  <a:gdLst>
                    <a:gd name="T0" fmla="*/ 0 w 174"/>
                    <a:gd name="T1" fmla="*/ 198 h 198"/>
                    <a:gd name="T2" fmla="*/ 11 w 174"/>
                    <a:gd name="T3" fmla="*/ 138 h 198"/>
                    <a:gd name="T4" fmla="*/ 22 w 174"/>
                    <a:gd name="T5" fmla="*/ 90 h 198"/>
                    <a:gd name="T6" fmla="*/ 39 w 174"/>
                    <a:gd name="T7" fmla="*/ 48 h 198"/>
                    <a:gd name="T8" fmla="*/ 73 w 174"/>
                    <a:gd name="T9" fmla="*/ 18 h 198"/>
                    <a:gd name="T10" fmla="*/ 95 w 174"/>
                    <a:gd name="T11" fmla="*/ 6 h 198"/>
                    <a:gd name="T12" fmla="*/ 118 w 174"/>
                    <a:gd name="T13" fmla="*/ 0 h 198"/>
                    <a:gd name="T14" fmla="*/ 157 w 174"/>
                    <a:gd name="T15" fmla="*/ 6 h 198"/>
                    <a:gd name="T16" fmla="*/ 174 w 174"/>
                    <a:gd name="T17" fmla="*/ 18 h 198"/>
                    <a:gd name="T18" fmla="*/ 174 w 174"/>
                    <a:gd name="T19" fmla="*/ 36 h 198"/>
                    <a:gd name="T20" fmla="*/ 174 w 174"/>
                    <a:gd name="T21" fmla="*/ 54 h 198"/>
                    <a:gd name="T22" fmla="*/ 157 w 174"/>
                    <a:gd name="T23" fmla="*/ 78 h 198"/>
                    <a:gd name="T24" fmla="*/ 135 w 174"/>
                    <a:gd name="T25" fmla="*/ 102 h 198"/>
                    <a:gd name="T26" fmla="*/ 112 w 174"/>
                    <a:gd name="T27" fmla="*/ 114 h 198"/>
                    <a:gd name="T28" fmla="*/ 67 w 174"/>
                    <a:gd name="T29" fmla="*/ 132 h 198"/>
                    <a:gd name="T30" fmla="*/ 28 w 174"/>
                    <a:gd name="T31" fmla="*/ 156 h 198"/>
                    <a:gd name="T32" fmla="*/ 11 w 174"/>
                    <a:gd name="T33" fmla="*/ 174 h 198"/>
                    <a:gd name="T34" fmla="*/ 0 w 174"/>
                    <a:gd name="T35" fmla="*/ 198 h 198"/>
                    <a:gd name="T36" fmla="*/ 0 w 174"/>
                    <a:gd name="T3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98">
                      <a:moveTo>
                        <a:pt x="0" y="198"/>
                      </a:moveTo>
                      <a:lnTo>
                        <a:pt x="11" y="138"/>
                      </a:lnTo>
                      <a:lnTo>
                        <a:pt x="22" y="90"/>
                      </a:lnTo>
                      <a:lnTo>
                        <a:pt x="39" y="48"/>
                      </a:lnTo>
                      <a:lnTo>
                        <a:pt x="73" y="18"/>
                      </a:lnTo>
                      <a:lnTo>
                        <a:pt x="95" y="6"/>
                      </a:lnTo>
                      <a:lnTo>
                        <a:pt x="118" y="0"/>
                      </a:lnTo>
                      <a:lnTo>
                        <a:pt x="157" y="6"/>
                      </a:lnTo>
                      <a:lnTo>
                        <a:pt x="174" y="18"/>
                      </a:lnTo>
                      <a:lnTo>
                        <a:pt x="174" y="36"/>
                      </a:lnTo>
                      <a:lnTo>
                        <a:pt x="174" y="54"/>
                      </a:lnTo>
                      <a:lnTo>
                        <a:pt x="157" y="78"/>
                      </a:lnTo>
                      <a:lnTo>
                        <a:pt x="135" y="102"/>
                      </a:lnTo>
                      <a:lnTo>
                        <a:pt x="112" y="114"/>
                      </a:lnTo>
                      <a:lnTo>
                        <a:pt x="67" y="132"/>
                      </a:lnTo>
                      <a:lnTo>
                        <a:pt x="28" y="156"/>
                      </a:lnTo>
                      <a:lnTo>
                        <a:pt x="11" y="174"/>
                      </a:lnTo>
                      <a:lnTo>
                        <a:pt x="0" y="198"/>
                      </a:lnTo>
                      <a:lnTo>
                        <a:pt x="0" y="198"/>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10" name="Freeform 74"/>
                <p:cNvSpPr>
                  <a:spLocks/>
                </p:cNvSpPr>
                <p:nvPr/>
              </p:nvSpPr>
              <p:spPr bwMode="auto">
                <a:xfrm>
                  <a:off x="3738" y="334"/>
                  <a:ext cx="185" cy="257"/>
                </a:xfrm>
                <a:custGeom>
                  <a:avLst/>
                  <a:gdLst>
                    <a:gd name="T0" fmla="*/ 0 w 185"/>
                    <a:gd name="T1" fmla="*/ 257 h 257"/>
                    <a:gd name="T2" fmla="*/ 0 w 185"/>
                    <a:gd name="T3" fmla="*/ 179 h 257"/>
                    <a:gd name="T4" fmla="*/ 5 w 185"/>
                    <a:gd name="T5" fmla="*/ 113 h 257"/>
                    <a:gd name="T6" fmla="*/ 28 w 185"/>
                    <a:gd name="T7" fmla="*/ 60 h 257"/>
                    <a:gd name="T8" fmla="*/ 45 w 185"/>
                    <a:gd name="T9" fmla="*/ 36 h 257"/>
                    <a:gd name="T10" fmla="*/ 73 w 185"/>
                    <a:gd name="T11" fmla="*/ 18 h 257"/>
                    <a:gd name="T12" fmla="*/ 106 w 185"/>
                    <a:gd name="T13" fmla="*/ 6 h 257"/>
                    <a:gd name="T14" fmla="*/ 134 w 185"/>
                    <a:gd name="T15" fmla="*/ 0 h 257"/>
                    <a:gd name="T16" fmla="*/ 157 w 185"/>
                    <a:gd name="T17" fmla="*/ 6 h 257"/>
                    <a:gd name="T18" fmla="*/ 174 w 185"/>
                    <a:gd name="T19" fmla="*/ 18 h 257"/>
                    <a:gd name="T20" fmla="*/ 185 w 185"/>
                    <a:gd name="T21" fmla="*/ 36 h 257"/>
                    <a:gd name="T22" fmla="*/ 185 w 185"/>
                    <a:gd name="T23" fmla="*/ 54 h 257"/>
                    <a:gd name="T24" fmla="*/ 179 w 185"/>
                    <a:gd name="T25" fmla="*/ 71 h 257"/>
                    <a:gd name="T26" fmla="*/ 163 w 185"/>
                    <a:gd name="T27" fmla="*/ 95 h 257"/>
                    <a:gd name="T28" fmla="*/ 118 w 185"/>
                    <a:gd name="T29" fmla="*/ 137 h 257"/>
                    <a:gd name="T30" fmla="*/ 67 w 185"/>
                    <a:gd name="T31" fmla="*/ 179 h 257"/>
                    <a:gd name="T32" fmla="*/ 22 w 185"/>
                    <a:gd name="T33" fmla="*/ 221 h 257"/>
                    <a:gd name="T34" fmla="*/ 0 w 185"/>
                    <a:gd name="T35" fmla="*/ 257 h 257"/>
                    <a:gd name="T36" fmla="*/ 0 w 185"/>
                    <a:gd name="T37"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5" h="257">
                      <a:moveTo>
                        <a:pt x="0" y="257"/>
                      </a:moveTo>
                      <a:lnTo>
                        <a:pt x="0" y="179"/>
                      </a:lnTo>
                      <a:lnTo>
                        <a:pt x="5" y="113"/>
                      </a:lnTo>
                      <a:lnTo>
                        <a:pt x="28" y="60"/>
                      </a:lnTo>
                      <a:lnTo>
                        <a:pt x="45" y="36"/>
                      </a:lnTo>
                      <a:lnTo>
                        <a:pt x="73" y="18"/>
                      </a:lnTo>
                      <a:lnTo>
                        <a:pt x="106" y="6"/>
                      </a:lnTo>
                      <a:lnTo>
                        <a:pt x="134" y="0"/>
                      </a:lnTo>
                      <a:lnTo>
                        <a:pt x="157" y="6"/>
                      </a:lnTo>
                      <a:lnTo>
                        <a:pt x="174" y="18"/>
                      </a:lnTo>
                      <a:lnTo>
                        <a:pt x="185" y="36"/>
                      </a:lnTo>
                      <a:lnTo>
                        <a:pt x="185" y="54"/>
                      </a:lnTo>
                      <a:lnTo>
                        <a:pt x="179" y="71"/>
                      </a:lnTo>
                      <a:lnTo>
                        <a:pt x="163" y="95"/>
                      </a:lnTo>
                      <a:lnTo>
                        <a:pt x="118" y="137"/>
                      </a:lnTo>
                      <a:lnTo>
                        <a:pt x="67" y="179"/>
                      </a:lnTo>
                      <a:lnTo>
                        <a:pt x="22" y="221"/>
                      </a:lnTo>
                      <a:lnTo>
                        <a:pt x="0" y="257"/>
                      </a:lnTo>
                      <a:lnTo>
                        <a:pt x="0" y="257"/>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11" name="Freeform 75"/>
                <p:cNvSpPr>
                  <a:spLocks/>
                </p:cNvSpPr>
                <p:nvPr/>
              </p:nvSpPr>
              <p:spPr bwMode="auto">
                <a:xfrm>
                  <a:off x="4092" y="423"/>
                  <a:ext cx="208" cy="162"/>
                </a:xfrm>
                <a:custGeom>
                  <a:avLst/>
                  <a:gdLst>
                    <a:gd name="T0" fmla="*/ 0 w 208"/>
                    <a:gd name="T1" fmla="*/ 162 h 162"/>
                    <a:gd name="T2" fmla="*/ 28 w 208"/>
                    <a:gd name="T3" fmla="*/ 96 h 162"/>
                    <a:gd name="T4" fmla="*/ 56 w 208"/>
                    <a:gd name="T5" fmla="*/ 48 h 162"/>
                    <a:gd name="T6" fmla="*/ 90 w 208"/>
                    <a:gd name="T7" fmla="*/ 18 h 162"/>
                    <a:gd name="T8" fmla="*/ 129 w 208"/>
                    <a:gd name="T9" fmla="*/ 0 h 162"/>
                    <a:gd name="T10" fmla="*/ 152 w 208"/>
                    <a:gd name="T11" fmla="*/ 0 h 162"/>
                    <a:gd name="T12" fmla="*/ 174 w 208"/>
                    <a:gd name="T13" fmla="*/ 6 h 162"/>
                    <a:gd name="T14" fmla="*/ 202 w 208"/>
                    <a:gd name="T15" fmla="*/ 36 h 162"/>
                    <a:gd name="T16" fmla="*/ 208 w 208"/>
                    <a:gd name="T17" fmla="*/ 48 h 162"/>
                    <a:gd name="T18" fmla="*/ 208 w 208"/>
                    <a:gd name="T19" fmla="*/ 66 h 162"/>
                    <a:gd name="T20" fmla="*/ 191 w 208"/>
                    <a:gd name="T21" fmla="*/ 84 h 162"/>
                    <a:gd name="T22" fmla="*/ 163 w 208"/>
                    <a:gd name="T23" fmla="*/ 96 h 162"/>
                    <a:gd name="T24" fmla="*/ 107 w 208"/>
                    <a:gd name="T25" fmla="*/ 114 h 162"/>
                    <a:gd name="T26" fmla="*/ 67 w 208"/>
                    <a:gd name="T27" fmla="*/ 120 h 162"/>
                    <a:gd name="T28" fmla="*/ 34 w 208"/>
                    <a:gd name="T29" fmla="*/ 138 h 162"/>
                    <a:gd name="T30" fmla="*/ 0 w 208"/>
                    <a:gd name="T31" fmla="*/ 162 h 162"/>
                    <a:gd name="T32" fmla="*/ 0 w 208"/>
                    <a:gd name="T33"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62">
                      <a:moveTo>
                        <a:pt x="0" y="162"/>
                      </a:moveTo>
                      <a:lnTo>
                        <a:pt x="28" y="96"/>
                      </a:lnTo>
                      <a:lnTo>
                        <a:pt x="56" y="48"/>
                      </a:lnTo>
                      <a:lnTo>
                        <a:pt x="90" y="18"/>
                      </a:lnTo>
                      <a:lnTo>
                        <a:pt x="129" y="0"/>
                      </a:lnTo>
                      <a:lnTo>
                        <a:pt x="152" y="0"/>
                      </a:lnTo>
                      <a:lnTo>
                        <a:pt x="174" y="6"/>
                      </a:lnTo>
                      <a:lnTo>
                        <a:pt x="202" y="36"/>
                      </a:lnTo>
                      <a:lnTo>
                        <a:pt x="208" y="48"/>
                      </a:lnTo>
                      <a:lnTo>
                        <a:pt x="208" y="66"/>
                      </a:lnTo>
                      <a:lnTo>
                        <a:pt x="191" y="84"/>
                      </a:lnTo>
                      <a:lnTo>
                        <a:pt x="163" y="96"/>
                      </a:lnTo>
                      <a:lnTo>
                        <a:pt x="107" y="114"/>
                      </a:lnTo>
                      <a:lnTo>
                        <a:pt x="67" y="120"/>
                      </a:lnTo>
                      <a:lnTo>
                        <a:pt x="34" y="138"/>
                      </a:lnTo>
                      <a:lnTo>
                        <a:pt x="0" y="162"/>
                      </a:lnTo>
                      <a:lnTo>
                        <a:pt x="0" y="16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12" name="Freeform 76"/>
                <p:cNvSpPr>
                  <a:spLocks/>
                </p:cNvSpPr>
                <p:nvPr/>
              </p:nvSpPr>
              <p:spPr bwMode="auto">
                <a:xfrm>
                  <a:off x="4260" y="837"/>
                  <a:ext cx="299" cy="126"/>
                </a:xfrm>
                <a:custGeom>
                  <a:avLst/>
                  <a:gdLst>
                    <a:gd name="T0" fmla="*/ 0 w 299"/>
                    <a:gd name="T1" fmla="*/ 30 h 126"/>
                    <a:gd name="T2" fmla="*/ 51 w 299"/>
                    <a:gd name="T3" fmla="*/ 18 h 126"/>
                    <a:gd name="T4" fmla="*/ 96 w 299"/>
                    <a:gd name="T5" fmla="*/ 6 h 126"/>
                    <a:gd name="T6" fmla="*/ 164 w 299"/>
                    <a:gd name="T7" fmla="*/ 0 h 126"/>
                    <a:gd name="T8" fmla="*/ 220 w 299"/>
                    <a:gd name="T9" fmla="*/ 12 h 126"/>
                    <a:gd name="T10" fmla="*/ 270 w 299"/>
                    <a:gd name="T11" fmla="*/ 36 h 126"/>
                    <a:gd name="T12" fmla="*/ 293 w 299"/>
                    <a:gd name="T13" fmla="*/ 60 h 126"/>
                    <a:gd name="T14" fmla="*/ 299 w 299"/>
                    <a:gd name="T15" fmla="*/ 78 h 126"/>
                    <a:gd name="T16" fmla="*/ 299 w 299"/>
                    <a:gd name="T17" fmla="*/ 96 h 126"/>
                    <a:gd name="T18" fmla="*/ 293 w 299"/>
                    <a:gd name="T19" fmla="*/ 108 h 126"/>
                    <a:gd name="T20" fmla="*/ 259 w 299"/>
                    <a:gd name="T21" fmla="*/ 126 h 126"/>
                    <a:gd name="T22" fmla="*/ 242 w 299"/>
                    <a:gd name="T23" fmla="*/ 126 h 126"/>
                    <a:gd name="T24" fmla="*/ 220 w 299"/>
                    <a:gd name="T25" fmla="*/ 120 h 126"/>
                    <a:gd name="T26" fmla="*/ 175 w 299"/>
                    <a:gd name="T27" fmla="*/ 96 h 126"/>
                    <a:gd name="T28" fmla="*/ 119 w 299"/>
                    <a:gd name="T29" fmla="*/ 72 h 126"/>
                    <a:gd name="T30" fmla="*/ 0 w 299"/>
                    <a:gd name="T31" fmla="*/ 30 h 126"/>
                    <a:gd name="T32" fmla="*/ 0 w 299"/>
                    <a:gd name="T33" fmla="*/ 3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9" h="126">
                      <a:moveTo>
                        <a:pt x="0" y="30"/>
                      </a:moveTo>
                      <a:lnTo>
                        <a:pt x="51" y="18"/>
                      </a:lnTo>
                      <a:lnTo>
                        <a:pt x="96" y="6"/>
                      </a:lnTo>
                      <a:lnTo>
                        <a:pt x="164" y="0"/>
                      </a:lnTo>
                      <a:lnTo>
                        <a:pt x="220" y="12"/>
                      </a:lnTo>
                      <a:lnTo>
                        <a:pt x="270" y="36"/>
                      </a:lnTo>
                      <a:lnTo>
                        <a:pt x="293" y="60"/>
                      </a:lnTo>
                      <a:lnTo>
                        <a:pt x="299" y="78"/>
                      </a:lnTo>
                      <a:lnTo>
                        <a:pt x="299" y="96"/>
                      </a:lnTo>
                      <a:lnTo>
                        <a:pt x="293" y="108"/>
                      </a:lnTo>
                      <a:lnTo>
                        <a:pt x="259" y="126"/>
                      </a:lnTo>
                      <a:lnTo>
                        <a:pt x="242" y="126"/>
                      </a:lnTo>
                      <a:lnTo>
                        <a:pt x="220" y="120"/>
                      </a:lnTo>
                      <a:lnTo>
                        <a:pt x="175" y="96"/>
                      </a:lnTo>
                      <a:lnTo>
                        <a:pt x="119" y="72"/>
                      </a:lnTo>
                      <a:lnTo>
                        <a:pt x="0" y="30"/>
                      </a:lnTo>
                      <a:lnTo>
                        <a:pt x="0" y="30"/>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13" name="Freeform 77"/>
                <p:cNvSpPr>
                  <a:spLocks/>
                </p:cNvSpPr>
                <p:nvPr/>
              </p:nvSpPr>
              <p:spPr bwMode="auto">
                <a:xfrm>
                  <a:off x="4418" y="1083"/>
                  <a:ext cx="270" cy="155"/>
                </a:xfrm>
                <a:custGeom>
                  <a:avLst/>
                  <a:gdLst>
                    <a:gd name="T0" fmla="*/ 0 w 270"/>
                    <a:gd name="T1" fmla="*/ 12 h 155"/>
                    <a:gd name="T2" fmla="*/ 62 w 270"/>
                    <a:gd name="T3" fmla="*/ 0 h 155"/>
                    <a:gd name="T4" fmla="*/ 112 w 270"/>
                    <a:gd name="T5" fmla="*/ 0 h 155"/>
                    <a:gd name="T6" fmla="*/ 152 w 270"/>
                    <a:gd name="T7" fmla="*/ 6 h 155"/>
                    <a:gd name="T8" fmla="*/ 185 w 270"/>
                    <a:gd name="T9" fmla="*/ 12 h 155"/>
                    <a:gd name="T10" fmla="*/ 208 w 270"/>
                    <a:gd name="T11" fmla="*/ 18 h 155"/>
                    <a:gd name="T12" fmla="*/ 225 w 270"/>
                    <a:gd name="T13" fmla="*/ 29 h 155"/>
                    <a:gd name="T14" fmla="*/ 253 w 270"/>
                    <a:gd name="T15" fmla="*/ 53 h 155"/>
                    <a:gd name="T16" fmla="*/ 264 w 270"/>
                    <a:gd name="T17" fmla="*/ 77 h 155"/>
                    <a:gd name="T18" fmla="*/ 270 w 270"/>
                    <a:gd name="T19" fmla="*/ 101 h 155"/>
                    <a:gd name="T20" fmla="*/ 264 w 270"/>
                    <a:gd name="T21" fmla="*/ 125 h 155"/>
                    <a:gd name="T22" fmla="*/ 253 w 270"/>
                    <a:gd name="T23" fmla="*/ 137 h 155"/>
                    <a:gd name="T24" fmla="*/ 219 w 270"/>
                    <a:gd name="T25" fmla="*/ 155 h 155"/>
                    <a:gd name="T26" fmla="*/ 197 w 270"/>
                    <a:gd name="T27" fmla="*/ 155 h 155"/>
                    <a:gd name="T28" fmla="*/ 180 w 270"/>
                    <a:gd name="T29" fmla="*/ 149 h 155"/>
                    <a:gd name="T30" fmla="*/ 146 w 270"/>
                    <a:gd name="T31" fmla="*/ 107 h 155"/>
                    <a:gd name="T32" fmla="*/ 112 w 270"/>
                    <a:gd name="T33" fmla="*/ 65 h 155"/>
                    <a:gd name="T34" fmla="*/ 62 w 270"/>
                    <a:gd name="T35" fmla="*/ 23 h 155"/>
                    <a:gd name="T36" fmla="*/ 34 w 270"/>
                    <a:gd name="T37" fmla="*/ 18 h 155"/>
                    <a:gd name="T38" fmla="*/ 0 w 270"/>
                    <a:gd name="T39" fmla="*/ 12 h 155"/>
                    <a:gd name="T40" fmla="*/ 0 w 270"/>
                    <a:gd name="T41"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0" h="155">
                      <a:moveTo>
                        <a:pt x="0" y="12"/>
                      </a:moveTo>
                      <a:lnTo>
                        <a:pt x="62" y="0"/>
                      </a:lnTo>
                      <a:lnTo>
                        <a:pt x="112" y="0"/>
                      </a:lnTo>
                      <a:lnTo>
                        <a:pt x="152" y="6"/>
                      </a:lnTo>
                      <a:lnTo>
                        <a:pt x="185" y="12"/>
                      </a:lnTo>
                      <a:lnTo>
                        <a:pt x="208" y="18"/>
                      </a:lnTo>
                      <a:lnTo>
                        <a:pt x="225" y="29"/>
                      </a:lnTo>
                      <a:lnTo>
                        <a:pt x="253" y="53"/>
                      </a:lnTo>
                      <a:lnTo>
                        <a:pt x="264" y="77"/>
                      </a:lnTo>
                      <a:lnTo>
                        <a:pt x="270" y="101"/>
                      </a:lnTo>
                      <a:lnTo>
                        <a:pt x="264" y="125"/>
                      </a:lnTo>
                      <a:lnTo>
                        <a:pt x="253" y="137"/>
                      </a:lnTo>
                      <a:lnTo>
                        <a:pt x="219" y="155"/>
                      </a:lnTo>
                      <a:lnTo>
                        <a:pt x="197" y="155"/>
                      </a:lnTo>
                      <a:lnTo>
                        <a:pt x="180" y="149"/>
                      </a:lnTo>
                      <a:lnTo>
                        <a:pt x="146" y="107"/>
                      </a:lnTo>
                      <a:lnTo>
                        <a:pt x="112" y="65"/>
                      </a:lnTo>
                      <a:lnTo>
                        <a:pt x="62" y="23"/>
                      </a:lnTo>
                      <a:lnTo>
                        <a:pt x="34" y="18"/>
                      </a:lnTo>
                      <a:lnTo>
                        <a:pt x="0" y="12"/>
                      </a:lnTo>
                      <a:lnTo>
                        <a:pt x="0" y="12"/>
                      </a:lnTo>
                      <a:close/>
                    </a:path>
                  </a:pathLst>
                </a:custGeom>
                <a:solidFill>
                  <a:srgbClr val="99CCFF"/>
                </a:solidFill>
                <a:ln w="28575" cmpd="sng">
                  <a:solidFill>
                    <a:srgbClr val="000000"/>
                  </a:solidFill>
                  <a:prstDash val="solid"/>
                  <a:round/>
                  <a:headEnd/>
                  <a:tailEnd/>
                </a:ln>
              </p:spPr>
              <p:txBody>
                <a:bodyPr/>
                <a:lstStyle/>
                <a:p>
                  <a:endParaRPr lang="ja-JP" altLang="en-US"/>
                </a:p>
              </p:txBody>
            </p:sp>
            <p:sp>
              <p:nvSpPr>
                <p:cNvPr id="808014" name="Freeform 78"/>
                <p:cNvSpPr>
                  <a:spLocks/>
                </p:cNvSpPr>
                <p:nvPr/>
              </p:nvSpPr>
              <p:spPr bwMode="auto">
                <a:xfrm>
                  <a:off x="4266" y="1298"/>
                  <a:ext cx="337" cy="210"/>
                </a:xfrm>
                <a:custGeom>
                  <a:avLst/>
                  <a:gdLst>
                    <a:gd name="T0" fmla="*/ 0 w 337"/>
                    <a:gd name="T1" fmla="*/ 0 h 210"/>
                    <a:gd name="T2" fmla="*/ 79 w 337"/>
                    <a:gd name="T3" fmla="*/ 6 h 210"/>
                    <a:gd name="T4" fmla="*/ 141 w 337"/>
                    <a:gd name="T5" fmla="*/ 18 h 210"/>
                    <a:gd name="T6" fmla="*/ 191 w 337"/>
                    <a:gd name="T7" fmla="*/ 24 h 210"/>
                    <a:gd name="T8" fmla="*/ 231 w 337"/>
                    <a:gd name="T9" fmla="*/ 36 h 210"/>
                    <a:gd name="T10" fmla="*/ 259 w 337"/>
                    <a:gd name="T11" fmla="*/ 48 h 210"/>
                    <a:gd name="T12" fmla="*/ 287 w 337"/>
                    <a:gd name="T13" fmla="*/ 66 h 210"/>
                    <a:gd name="T14" fmla="*/ 321 w 337"/>
                    <a:gd name="T15" fmla="*/ 108 h 210"/>
                    <a:gd name="T16" fmla="*/ 332 w 337"/>
                    <a:gd name="T17" fmla="*/ 144 h 210"/>
                    <a:gd name="T18" fmla="*/ 337 w 337"/>
                    <a:gd name="T19" fmla="*/ 168 h 210"/>
                    <a:gd name="T20" fmla="*/ 326 w 337"/>
                    <a:gd name="T21" fmla="*/ 192 h 210"/>
                    <a:gd name="T22" fmla="*/ 309 w 337"/>
                    <a:gd name="T23" fmla="*/ 204 h 210"/>
                    <a:gd name="T24" fmla="*/ 259 w 337"/>
                    <a:gd name="T25" fmla="*/ 210 h 210"/>
                    <a:gd name="T26" fmla="*/ 208 w 337"/>
                    <a:gd name="T27" fmla="*/ 192 h 210"/>
                    <a:gd name="T28" fmla="*/ 169 w 337"/>
                    <a:gd name="T29" fmla="*/ 156 h 210"/>
                    <a:gd name="T30" fmla="*/ 135 w 337"/>
                    <a:gd name="T31" fmla="*/ 108 h 210"/>
                    <a:gd name="T32" fmla="*/ 107 w 337"/>
                    <a:gd name="T33" fmla="*/ 78 h 210"/>
                    <a:gd name="T34" fmla="*/ 79 w 337"/>
                    <a:gd name="T35" fmla="*/ 54 h 210"/>
                    <a:gd name="T36" fmla="*/ 45 w 337"/>
                    <a:gd name="T37" fmla="*/ 24 h 210"/>
                    <a:gd name="T38" fmla="*/ 0 w 337"/>
                    <a:gd name="T39" fmla="*/ 0 h 210"/>
                    <a:gd name="T40" fmla="*/ 0 w 337"/>
                    <a:gd name="T4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7" h="210">
                      <a:moveTo>
                        <a:pt x="0" y="0"/>
                      </a:moveTo>
                      <a:lnTo>
                        <a:pt x="79" y="6"/>
                      </a:lnTo>
                      <a:lnTo>
                        <a:pt x="141" y="18"/>
                      </a:lnTo>
                      <a:lnTo>
                        <a:pt x="191" y="24"/>
                      </a:lnTo>
                      <a:lnTo>
                        <a:pt x="231" y="36"/>
                      </a:lnTo>
                      <a:lnTo>
                        <a:pt x="259" y="48"/>
                      </a:lnTo>
                      <a:lnTo>
                        <a:pt x="287" y="66"/>
                      </a:lnTo>
                      <a:lnTo>
                        <a:pt x="321" y="108"/>
                      </a:lnTo>
                      <a:lnTo>
                        <a:pt x="332" y="144"/>
                      </a:lnTo>
                      <a:lnTo>
                        <a:pt x="337" y="168"/>
                      </a:lnTo>
                      <a:lnTo>
                        <a:pt x="326" y="192"/>
                      </a:lnTo>
                      <a:lnTo>
                        <a:pt x="309" y="204"/>
                      </a:lnTo>
                      <a:lnTo>
                        <a:pt x="259" y="210"/>
                      </a:lnTo>
                      <a:lnTo>
                        <a:pt x="208" y="192"/>
                      </a:lnTo>
                      <a:lnTo>
                        <a:pt x="169" y="156"/>
                      </a:lnTo>
                      <a:lnTo>
                        <a:pt x="135" y="108"/>
                      </a:lnTo>
                      <a:lnTo>
                        <a:pt x="107" y="78"/>
                      </a:lnTo>
                      <a:lnTo>
                        <a:pt x="79" y="54"/>
                      </a:lnTo>
                      <a:lnTo>
                        <a:pt x="45" y="24"/>
                      </a:lnTo>
                      <a:lnTo>
                        <a:pt x="0" y="0"/>
                      </a:lnTo>
                      <a:lnTo>
                        <a:pt x="0" y="0"/>
                      </a:lnTo>
                      <a:close/>
                    </a:path>
                  </a:pathLst>
                </a:custGeom>
                <a:solidFill>
                  <a:srgbClr val="99CCFF"/>
                </a:solidFill>
                <a:ln w="28575" cmpd="sng">
                  <a:solidFill>
                    <a:srgbClr val="000000"/>
                  </a:solidFill>
                  <a:prstDash val="solid"/>
                  <a:round/>
                  <a:headEnd/>
                  <a:tailEnd/>
                </a:ln>
              </p:spPr>
              <p:txBody>
                <a:bodyPr/>
                <a:lstStyle/>
                <a:p>
                  <a:endParaRPr lang="ja-JP" altLang="en-US"/>
                </a:p>
              </p:txBody>
            </p:sp>
          </p:grpSp>
          <p:sp>
            <p:nvSpPr>
              <p:cNvPr id="808015" name="Rectangle 79"/>
              <p:cNvSpPr>
                <a:spLocks noChangeArrowheads="1"/>
              </p:cNvSpPr>
              <p:nvPr/>
            </p:nvSpPr>
            <p:spPr bwMode="auto">
              <a:xfrm>
                <a:off x="4032" y="2592"/>
                <a:ext cx="144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0000FF"/>
                    </a:solidFill>
                    <a:ea typeface="HG創英角ﾎﾟｯﾌﾟ体" pitchFamily="49" charset="-128"/>
                  </a:rPr>
                  <a:t>０枚</a:t>
                </a:r>
              </a:p>
            </p:txBody>
          </p:sp>
        </p:grpSp>
      </p:grpSp>
      <p:sp>
        <p:nvSpPr>
          <p:cNvPr id="808016" name="AutoShape 80"/>
          <p:cNvSpPr>
            <a:spLocks noChangeArrowheads="1"/>
          </p:cNvSpPr>
          <p:nvPr/>
        </p:nvSpPr>
        <p:spPr bwMode="auto">
          <a:xfrm>
            <a:off x="2438400" y="5867400"/>
            <a:ext cx="4267200" cy="990600"/>
          </a:xfrm>
          <a:prstGeom prst="star32">
            <a:avLst>
              <a:gd name="adj" fmla="val 41556"/>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000">
                <a:solidFill>
                  <a:srgbClr val="800000"/>
                </a:solidFill>
                <a:effectLst>
                  <a:outerShdw blurRad="38100" dist="38100" dir="2700000" algn="tl">
                    <a:srgbClr val="000000"/>
                  </a:outerShdw>
                </a:effectLst>
                <a:ea typeface="HG創英角ﾎﾟｯﾌﾟ体" pitchFamily="49" charset="-128"/>
              </a:rPr>
              <a:t>目標達成！</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07940"/>
                                        </p:tgtEl>
                                        <p:attrNameLst>
                                          <p:attrName>style.visibility</p:attrName>
                                        </p:attrNameLst>
                                      </p:cBhvr>
                                      <p:to>
                                        <p:strVal val="visible"/>
                                      </p:to>
                                    </p:set>
                                    <p:anim calcmode="lin" valueType="num">
                                      <p:cBhvr>
                                        <p:cTn id="7" dur="500" fill="hold"/>
                                        <p:tgtEl>
                                          <p:spTgt spid="807940"/>
                                        </p:tgtEl>
                                        <p:attrNameLst>
                                          <p:attrName>ppt_w</p:attrName>
                                        </p:attrNameLst>
                                      </p:cBhvr>
                                      <p:tavLst>
                                        <p:tav tm="0">
                                          <p:val>
                                            <p:fltVal val="0"/>
                                          </p:val>
                                        </p:tav>
                                        <p:tav tm="100000">
                                          <p:val>
                                            <p:strVal val="#ppt_w"/>
                                          </p:val>
                                        </p:tav>
                                      </p:tavLst>
                                    </p:anim>
                                    <p:anim calcmode="lin" valueType="num">
                                      <p:cBhvr>
                                        <p:cTn id="8" dur="500" fill="hold"/>
                                        <p:tgtEl>
                                          <p:spTgt spid="807940"/>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807941"/>
                                        </p:tgtEl>
                                        <p:attrNameLst>
                                          <p:attrName>style.visibility</p:attrName>
                                        </p:attrNameLst>
                                      </p:cBhvr>
                                      <p:to>
                                        <p:strVal val="visible"/>
                                      </p:to>
                                    </p:set>
                                    <p:animEffect transition="in" filter="wipe(left)">
                                      <p:cBhvr>
                                        <p:cTn id="12" dur="500"/>
                                        <p:tgtEl>
                                          <p:spTgt spid="807941"/>
                                        </p:tgtEl>
                                      </p:cBhvr>
                                    </p:animEffect>
                                  </p:childTnLst>
                                </p:cTn>
                              </p:par>
                            </p:childTnLst>
                          </p:cTn>
                        </p:par>
                        <p:par>
                          <p:cTn id="13" fill="hold" nodeType="afterGroup">
                            <p:stCondLst>
                              <p:cond delay="1000"/>
                            </p:stCondLst>
                            <p:childTnLst>
                              <p:par>
                                <p:cTn id="14" presetID="22" presetClass="entr" presetSubtype="4" fill="hold" nodeType="afterEffect">
                                  <p:stCondLst>
                                    <p:cond delay="0"/>
                                  </p:stCondLst>
                                  <p:childTnLst>
                                    <p:set>
                                      <p:cBhvr>
                                        <p:cTn id="15" dur="1" fill="hold">
                                          <p:stCondLst>
                                            <p:cond delay="0"/>
                                          </p:stCondLst>
                                        </p:cTn>
                                        <p:tgtEl>
                                          <p:spTgt spid="807946"/>
                                        </p:tgtEl>
                                        <p:attrNameLst>
                                          <p:attrName>style.visibility</p:attrName>
                                        </p:attrNameLst>
                                      </p:cBhvr>
                                      <p:to>
                                        <p:strVal val="visible"/>
                                      </p:to>
                                    </p:set>
                                    <p:animEffect transition="in" filter="wipe(down)">
                                      <p:cBhvr>
                                        <p:cTn id="16" dur="500"/>
                                        <p:tgtEl>
                                          <p:spTgt spid="807946"/>
                                        </p:tgtEl>
                                      </p:cBhvr>
                                    </p:animEffect>
                                  </p:childTnLst>
                                </p:cTn>
                              </p:par>
                            </p:childTnLst>
                          </p:cTn>
                        </p:par>
                        <p:par>
                          <p:cTn id="17" fill="hold" nodeType="afterGroup">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808016"/>
                                        </p:tgtEl>
                                        <p:attrNameLst>
                                          <p:attrName>style.visibility</p:attrName>
                                        </p:attrNameLst>
                                      </p:cBhvr>
                                      <p:to>
                                        <p:strVal val="visible"/>
                                      </p:to>
                                    </p:set>
                                    <p:anim calcmode="lin" valueType="num">
                                      <p:cBhvr additive="base">
                                        <p:cTn id="20" dur="500" fill="hold"/>
                                        <p:tgtEl>
                                          <p:spTgt spid="808016"/>
                                        </p:tgtEl>
                                        <p:attrNameLst>
                                          <p:attrName>ppt_x</p:attrName>
                                        </p:attrNameLst>
                                      </p:cBhvr>
                                      <p:tavLst>
                                        <p:tav tm="0">
                                          <p:val>
                                            <p:strVal val="#ppt_x"/>
                                          </p:val>
                                        </p:tav>
                                        <p:tav tm="100000">
                                          <p:val>
                                            <p:strVal val="#ppt_x"/>
                                          </p:val>
                                        </p:tav>
                                      </p:tavLst>
                                    </p:anim>
                                    <p:anim calcmode="lin" valueType="num">
                                      <p:cBhvr additive="base">
                                        <p:cTn id="21" dur="500" fill="hold"/>
                                        <p:tgtEl>
                                          <p:spTgt spid="8080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7940" grpId="0" animBg="1" autoUpdateAnimBg="0"/>
      <p:bldP spid="808016"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スライド番号プレースホルダー 2"/>
          <p:cNvSpPr>
            <a:spLocks noGrp="1"/>
          </p:cNvSpPr>
          <p:nvPr>
            <p:ph type="sldNum" sz="quarter" idx="11"/>
          </p:nvPr>
        </p:nvSpPr>
        <p:spPr/>
        <p:txBody>
          <a:bodyPr/>
          <a:lstStyle/>
          <a:p>
            <a:fld id="{F33620D7-1919-4AF9-8248-1AFEB2701D25}" type="slidenum">
              <a:rPr lang="en-US" altLang="ja-JP"/>
              <a:pPr/>
              <a:t>17</a:t>
            </a:fld>
            <a:endParaRPr lang="en-US" altLang="ja-JP"/>
          </a:p>
        </p:txBody>
      </p:sp>
      <p:sp>
        <p:nvSpPr>
          <p:cNvPr id="809986" name="AutoShape 2"/>
          <p:cNvSpPr>
            <a:spLocks noChangeArrowheads="1"/>
          </p:cNvSpPr>
          <p:nvPr/>
        </p:nvSpPr>
        <p:spPr bwMode="auto">
          <a:xfrm>
            <a:off x="304800" y="228600"/>
            <a:ext cx="8458200" cy="609600"/>
          </a:xfrm>
          <a:prstGeom prst="wedgeRoundRectCallout">
            <a:avLst>
              <a:gd name="adj1" fmla="val -52569"/>
              <a:gd name="adj2" fmla="val -68491"/>
              <a:gd name="adj3" fmla="val 16667"/>
            </a:avLst>
          </a:prstGeom>
          <a:solidFill>
            <a:srgbClr val="EBFFEB"/>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b="1">
                <a:solidFill>
                  <a:srgbClr val="002346"/>
                </a:solidFill>
                <a:latin typeface="Century" pitchFamily="18" charset="0"/>
              </a:rPr>
              <a:t>改善は上手く行ったか確認し、今後の約束へ</a:t>
            </a:r>
          </a:p>
        </p:txBody>
      </p:sp>
      <p:sp>
        <p:nvSpPr>
          <p:cNvPr id="809987" name="Freeform 3"/>
          <p:cNvSpPr>
            <a:spLocks/>
          </p:cNvSpPr>
          <p:nvPr/>
        </p:nvSpPr>
        <p:spPr bwMode="auto">
          <a:xfrm>
            <a:off x="3749675" y="4241800"/>
            <a:ext cx="38100" cy="77788"/>
          </a:xfrm>
          <a:custGeom>
            <a:avLst/>
            <a:gdLst>
              <a:gd name="T0" fmla="*/ 24 w 24"/>
              <a:gd name="T1" fmla="*/ 0 h 49"/>
              <a:gd name="T2" fmla="*/ 24 w 24"/>
              <a:gd name="T3" fmla="*/ 3 h 49"/>
              <a:gd name="T4" fmla="*/ 24 w 24"/>
              <a:gd name="T5" fmla="*/ 7 h 49"/>
              <a:gd name="T6" fmla="*/ 24 w 24"/>
              <a:gd name="T7" fmla="*/ 19 h 49"/>
              <a:gd name="T8" fmla="*/ 15 w 24"/>
              <a:gd name="T9" fmla="*/ 35 h 49"/>
              <a:gd name="T10" fmla="*/ 9 w 24"/>
              <a:gd name="T11" fmla="*/ 45 h 49"/>
              <a:gd name="T12" fmla="*/ 0 w 24"/>
              <a:gd name="T13" fmla="*/ 49 h 49"/>
              <a:gd name="T14" fmla="*/ 24 w 24"/>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9">
                <a:moveTo>
                  <a:pt x="24" y="0"/>
                </a:moveTo>
                <a:lnTo>
                  <a:pt x="24" y="3"/>
                </a:lnTo>
                <a:lnTo>
                  <a:pt x="24" y="7"/>
                </a:lnTo>
                <a:lnTo>
                  <a:pt x="24" y="19"/>
                </a:lnTo>
                <a:lnTo>
                  <a:pt x="15" y="35"/>
                </a:lnTo>
                <a:lnTo>
                  <a:pt x="9" y="45"/>
                </a:lnTo>
                <a:lnTo>
                  <a:pt x="0" y="49"/>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9988" name="Freeform 4"/>
          <p:cNvSpPr>
            <a:spLocks/>
          </p:cNvSpPr>
          <p:nvPr/>
        </p:nvSpPr>
        <p:spPr bwMode="auto">
          <a:xfrm>
            <a:off x="3602038" y="4268788"/>
            <a:ext cx="38100" cy="17462"/>
          </a:xfrm>
          <a:custGeom>
            <a:avLst/>
            <a:gdLst>
              <a:gd name="T0" fmla="*/ 0 w 24"/>
              <a:gd name="T1" fmla="*/ 0 h 11"/>
              <a:gd name="T2" fmla="*/ 4 w 24"/>
              <a:gd name="T3" fmla="*/ 0 h 11"/>
              <a:gd name="T4" fmla="*/ 8 w 24"/>
              <a:gd name="T5" fmla="*/ 0 h 11"/>
              <a:gd name="T6" fmla="*/ 15 w 24"/>
              <a:gd name="T7" fmla="*/ 2 h 11"/>
              <a:gd name="T8" fmla="*/ 24 w 24"/>
              <a:gd name="T9" fmla="*/ 11 h 11"/>
              <a:gd name="T10" fmla="*/ 0 w 24"/>
              <a:gd name="T11" fmla="*/ 0 h 11"/>
            </a:gdLst>
            <a:ahLst/>
            <a:cxnLst>
              <a:cxn ang="0">
                <a:pos x="T0" y="T1"/>
              </a:cxn>
              <a:cxn ang="0">
                <a:pos x="T2" y="T3"/>
              </a:cxn>
              <a:cxn ang="0">
                <a:pos x="T4" y="T5"/>
              </a:cxn>
              <a:cxn ang="0">
                <a:pos x="T6" y="T7"/>
              </a:cxn>
              <a:cxn ang="0">
                <a:pos x="T8" y="T9"/>
              </a:cxn>
              <a:cxn ang="0">
                <a:pos x="T10" y="T11"/>
              </a:cxn>
            </a:cxnLst>
            <a:rect l="0" t="0" r="r" b="b"/>
            <a:pathLst>
              <a:path w="24" h="11">
                <a:moveTo>
                  <a:pt x="0" y="0"/>
                </a:moveTo>
                <a:lnTo>
                  <a:pt x="4" y="0"/>
                </a:lnTo>
                <a:lnTo>
                  <a:pt x="8" y="0"/>
                </a:lnTo>
                <a:lnTo>
                  <a:pt x="15" y="2"/>
                </a:lnTo>
                <a:lnTo>
                  <a:pt x="24" y="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pic>
        <p:nvPicPr>
          <p:cNvPr id="8099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905000"/>
            <a:ext cx="3341688" cy="307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09990" name="Group 6"/>
          <p:cNvGrpSpPr>
            <a:grpSpLocks/>
          </p:cNvGrpSpPr>
          <p:nvPr/>
        </p:nvGrpSpPr>
        <p:grpSpPr bwMode="auto">
          <a:xfrm>
            <a:off x="76200" y="1219200"/>
            <a:ext cx="4876800" cy="1828800"/>
            <a:chOff x="96" y="1008"/>
            <a:chExt cx="3072" cy="1152"/>
          </a:xfrm>
        </p:grpSpPr>
        <p:sp>
          <p:nvSpPr>
            <p:cNvPr id="809991" name="AutoShape 7"/>
            <p:cNvSpPr>
              <a:spLocks noChangeArrowheads="1"/>
            </p:cNvSpPr>
            <p:nvPr/>
          </p:nvSpPr>
          <p:spPr bwMode="auto">
            <a:xfrm>
              <a:off x="96" y="1008"/>
              <a:ext cx="2208" cy="1152"/>
            </a:xfrm>
            <a:prstGeom prst="wedgeRectCallout">
              <a:avLst>
                <a:gd name="adj1" fmla="val 68616"/>
                <a:gd name="adj2" fmla="val 3715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仕事のやり方を改善して、ムダに捨てる紙が０枚になったし、</a:t>
              </a:r>
            </a:p>
            <a:p>
              <a:r>
                <a:rPr lang="ja-JP" altLang="en-US" sz="2800">
                  <a:ea typeface="HG創英角ﾎﾟｯﾌﾟ体" pitchFamily="49" charset="-128"/>
                </a:rPr>
                <a:t>勉強になったワ</a:t>
              </a:r>
              <a:endParaRPr lang="ja-JP" altLang="en-US" sz="2800">
                <a:ea typeface="ＭＳ ゴシック" pitchFamily="49" charset="-128"/>
              </a:endParaRPr>
            </a:p>
          </p:txBody>
        </p:sp>
        <p:sp>
          <p:nvSpPr>
            <p:cNvPr id="809992" name="Rectangle 8"/>
            <p:cNvSpPr>
              <a:spLocks noChangeArrowheads="1"/>
            </p:cNvSpPr>
            <p:nvPr/>
          </p:nvSpPr>
          <p:spPr bwMode="auto">
            <a:xfrm>
              <a:off x="2448" y="1104"/>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Ａ</a:t>
              </a:r>
              <a:r>
                <a:rPr lang="ja-JP" altLang="en-US">
                  <a:solidFill>
                    <a:srgbClr val="002346"/>
                  </a:solidFill>
                  <a:ea typeface="HGS創英角ﾎﾟｯﾌﾟ体" pitchFamily="50" charset="-128"/>
                </a:rPr>
                <a:t>さん</a:t>
              </a:r>
            </a:p>
          </p:txBody>
        </p:sp>
      </p:grpSp>
      <p:grpSp>
        <p:nvGrpSpPr>
          <p:cNvPr id="809993" name="Group 9"/>
          <p:cNvGrpSpPr>
            <a:grpSpLocks/>
          </p:cNvGrpSpPr>
          <p:nvPr/>
        </p:nvGrpSpPr>
        <p:grpSpPr bwMode="auto">
          <a:xfrm>
            <a:off x="76200" y="3733800"/>
            <a:ext cx="3505200" cy="2819400"/>
            <a:chOff x="96" y="2400"/>
            <a:chExt cx="2064" cy="1776"/>
          </a:xfrm>
        </p:grpSpPr>
        <p:sp>
          <p:nvSpPr>
            <p:cNvPr id="809994" name="AutoShape 10"/>
            <p:cNvSpPr>
              <a:spLocks noChangeArrowheads="1"/>
            </p:cNvSpPr>
            <p:nvPr/>
          </p:nvSpPr>
          <p:spPr bwMode="auto">
            <a:xfrm>
              <a:off x="96" y="3312"/>
              <a:ext cx="2064" cy="864"/>
            </a:xfrm>
            <a:prstGeom prst="wedgeRectCallout">
              <a:avLst>
                <a:gd name="adj1" fmla="val 50681"/>
                <a:gd name="adj2" fmla="val -119329"/>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印刷機の所まで　　行く回数が減って、</a:t>
              </a:r>
              <a:r>
                <a:rPr lang="ja-JP" altLang="en-US" sz="2800">
                  <a:ea typeface="HG創英角ﾎﾟｯﾌﾟ体" pitchFamily="49" charset="-128"/>
                </a:rPr>
                <a:t>楽になったワ</a:t>
              </a:r>
            </a:p>
          </p:txBody>
        </p:sp>
        <p:sp>
          <p:nvSpPr>
            <p:cNvPr id="809995" name="Rectangle 11"/>
            <p:cNvSpPr>
              <a:spLocks noChangeArrowheads="1"/>
            </p:cNvSpPr>
            <p:nvPr/>
          </p:nvSpPr>
          <p:spPr bwMode="auto">
            <a:xfrm>
              <a:off x="1104" y="2400"/>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Ｂ</a:t>
              </a:r>
              <a:r>
                <a:rPr lang="ja-JP" altLang="en-US">
                  <a:solidFill>
                    <a:srgbClr val="002346"/>
                  </a:solidFill>
                  <a:ea typeface="HGS創英角ﾎﾟｯﾌﾟ体" pitchFamily="50" charset="-128"/>
                </a:rPr>
                <a:t>さん</a:t>
              </a:r>
            </a:p>
          </p:txBody>
        </p:sp>
      </p:grpSp>
      <p:grpSp>
        <p:nvGrpSpPr>
          <p:cNvPr id="809996" name="Group 12"/>
          <p:cNvGrpSpPr>
            <a:grpSpLocks/>
          </p:cNvGrpSpPr>
          <p:nvPr/>
        </p:nvGrpSpPr>
        <p:grpSpPr bwMode="auto">
          <a:xfrm>
            <a:off x="4908550" y="1295400"/>
            <a:ext cx="4191000" cy="2819400"/>
            <a:chOff x="3264" y="960"/>
            <a:chExt cx="2496" cy="1776"/>
          </a:xfrm>
        </p:grpSpPr>
        <p:sp>
          <p:nvSpPr>
            <p:cNvPr id="809997" name="AutoShape 13"/>
            <p:cNvSpPr>
              <a:spLocks noChangeArrowheads="1"/>
            </p:cNvSpPr>
            <p:nvPr/>
          </p:nvSpPr>
          <p:spPr bwMode="auto">
            <a:xfrm>
              <a:off x="3264" y="960"/>
              <a:ext cx="2496" cy="864"/>
            </a:xfrm>
            <a:prstGeom prst="wedgeRectCallout">
              <a:avLst>
                <a:gd name="adj1" fmla="val -29245"/>
                <a:gd name="adj2" fmla="val 9294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800">
                  <a:ea typeface="ＭＳ ゴシック" pitchFamily="49" charset="-128"/>
                </a:rPr>
                <a:t>要領をメモっておいて、新しい人が入ってきたら教えてあげましょうよ。</a:t>
              </a:r>
              <a:endParaRPr lang="ja-JP" altLang="en-US" sz="2800" b="1">
                <a:ea typeface="ＭＳ ゴシック" pitchFamily="49" charset="-128"/>
              </a:endParaRPr>
            </a:p>
          </p:txBody>
        </p:sp>
        <p:sp>
          <p:nvSpPr>
            <p:cNvPr id="809998" name="Rectangle 14"/>
            <p:cNvSpPr>
              <a:spLocks noChangeArrowheads="1"/>
            </p:cNvSpPr>
            <p:nvPr/>
          </p:nvSpPr>
          <p:spPr bwMode="auto">
            <a:xfrm>
              <a:off x="4080" y="2352"/>
              <a:ext cx="72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solidFill>
                    <a:srgbClr val="002346"/>
                  </a:solidFill>
                  <a:ea typeface="HGS創英角ﾎﾟｯﾌﾟ体" pitchFamily="50" charset="-128"/>
                </a:rPr>
                <a:t>Ｃ</a:t>
              </a:r>
              <a:r>
                <a:rPr lang="ja-JP" altLang="en-US">
                  <a:solidFill>
                    <a:srgbClr val="002346"/>
                  </a:solidFill>
                  <a:ea typeface="HGS創英角ﾎﾟｯﾌﾟ体" pitchFamily="50" charset="-128"/>
                </a:rPr>
                <a:t>さん</a:t>
              </a:r>
            </a:p>
          </p:txBody>
        </p:sp>
      </p:grpSp>
      <p:grpSp>
        <p:nvGrpSpPr>
          <p:cNvPr id="809999" name="Group 15"/>
          <p:cNvGrpSpPr>
            <a:grpSpLocks/>
          </p:cNvGrpSpPr>
          <p:nvPr/>
        </p:nvGrpSpPr>
        <p:grpSpPr bwMode="auto">
          <a:xfrm>
            <a:off x="685800" y="3124200"/>
            <a:ext cx="7848600" cy="3200400"/>
            <a:chOff x="528" y="1968"/>
            <a:chExt cx="4944" cy="2016"/>
          </a:xfrm>
        </p:grpSpPr>
        <p:sp>
          <p:nvSpPr>
            <p:cNvPr id="810000" name="Rectangle 16"/>
            <p:cNvSpPr>
              <a:spLocks noChangeArrowheads="1"/>
            </p:cNvSpPr>
            <p:nvPr/>
          </p:nvSpPr>
          <p:spPr bwMode="auto">
            <a:xfrm rot="1403183">
              <a:off x="528" y="2640"/>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勉強になった</a:t>
              </a:r>
            </a:p>
          </p:txBody>
        </p:sp>
        <p:sp>
          <p:nvSpPr>
            <p:cNvPr id="810001" name="Rectangle 17"/>
            <p:cNvSpPr>
              <a:spLocks noChangeArrowheads="1"/>
            </p:cNvSpPr>
            <p:nvPr/>
          </p:nvSpPr>
          <p:spPr bwMode="auto">
            <a:xfrm rot="-1132830">
              <a:off x="4656" y="1968"/>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誰でも同じに</a:t>
              </a:r>
            </a:p>
          </p:txBody>
        </p:sp>
        <p:sp>
          <p:nvSpPr>
            <p:cNvPr id="810002" name="Rectangle 18"/>
            <p:cNvSpPr>
              <a:spLocks noChangeArrowheads="1"/>
            </p:cNvSpPr>
            <p:nvPr/>
          </p:nvSpPr>
          <p:spPr bwMode="auto">
            <a:xfrm rot="-1132830">
              <a:off x="2400" y="3600"/>
              <a:ext cx="816"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CC0000"/>
                  </a:solidFill>
                  <a:ea typeface="HG創英角ﾎﾟｯﾌﾟ体" pitchFamily="49" charset="-128"/>
                </a:rPr>
                <a:t>楽になった</a:t>
              </a:r>
            </a:p>
          </p:txBody>
        </p:sp>
      </p:grpSp>
      <p:sp>
        <p:nvSpPr>
          <p:cNvPr id="810003" name="AutoShape 19"/>
          <p:cNvSpPr>
            <a:spLocks noChangeArrowheads="1"/>
          </p:cNvSpPr>
          <p:nvPr/>
        </p:nvSpPr>
        <p:spPr bwMode="auto">
          <a:xfrm rot="-943304">
            <a:off x="4267200" y="4419600"/>
            <a:ext cx="4876800" cy="2057400"/>
          </a:xfrm>
          <a:prstGeom prst="star32">
            <a:avLst>
              <a:gd name="adj" fmla="val 44889"/>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solidFill>
                  <a:srgbClr val="FDFDCF"/>
                </a:solidFill>
                <a:effectLst>
                  <a:outerShdw blurRad="38100" dist="38100" dir="2700000" algn="tl">
                    <a:srgbClr val="000000"/>
                  </a:outerShdw>
                </a:effectLst>
                <a:ea typeface="HG創英角ﾎﾟｯﾌﾟ体" pitchFamily="49" charset="-128"/>
              </a:rPr>
              <a:t>これからも</a:t>
            </a:r>
          </a:p>
          <a:p>
            <a:pPr algn="ctr"/>
            <a:r>
              <a:rPr lang="ja-JP" altLang="en-US" sz="3200">
                <a:solidFill>
                  <a:srgbClr val="FDFDCF"/>
                </a:solidFill>
                <a:effectLst>
                  <a:outerShdw blurRad="38100" dist="38100" dir="2700000" algn="tl">
                    <a:srgbClr val="000000"/>
                  </a:outerShdw>
                </a:effectLst>
                <a:ea typeface="HG創英角ﾎﾟｯﾌﾟ体" pitchFamily="49" charset="-128"/>
              </a:rPr>
              <a:t>この仕事のやり方を</a:t>
            </a:r>
          </a:p>
          <a:p>
            <a:pPr algn="ctr"/>
            <a:r>
              <a:rPr lang="ja-JP" altLang="en-US" sz="3200">
                <a:solidFill>
                  <a:srgbClr val="FDFDCF"/>
                </a:solidFill>
                <a:effectLst>
                  <a:outerShdw blurRad="38100" dist="38100" dir="2700000" algn="tl">
                    <a:srgbClr val="000000"/>
                  </a:outerShdw>
                </a:effectLst>
                <a:ea typeface="HG創英角ﾎﾟｯﾌﾟ体" pitchFamily="49" charset="-128"/>
              </a:rPr>
              <a:t>維持しましょう</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0999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80999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809996"/>
                                        </p:tgtEl>
                                        <p:attrNameLst>
                                          <p:attrName>style.visibility</p:attrName>
                                        </p:attrNameLst>
                                      </p:cBhvr>
                                      <p:to>
                                        <p:strVal val="visible"/>
                                      </p:to>
                                    </p:set>
                                  </p:childTnLst>
                                </p:cTn>
                              </p:par>
                            </p:childTnLst>
                          </p:cTn>
                        </p:par>
                        <p:par>
                          <p:cTn id="15" fill="hold" nodeType="afterGroup">
                            <p:stCondLst>
                              <p:cond delay="500"/>
                            </p:stCondLst>
                            <p:childTnLst>
                              <p:par>
                                <p:cTn id="16" presetID="9" presetClass="entr" presetSubtype="0" fill="hold" nodeType="afterEffect">
                                  <p:stCondLst>
                                    <p:cond delay="0"/>
                                  </p:stCondLst>
                                  <p:childTnLst>
                                    <p:set>
                                      <p:cBhvr>
                                        <p:cTn id="17" dur="1" fill="hold">
                                          <p:stCondLst>
                                            <p:cond delay="0"/>
                                          </p:stCondLst>
                                        </p:cTn>
                                        <p:tgtEl>
                                          <p:spTgt spid="809999"/>
                                        </p:tgtEl>
                                        <p:attrNameLst>
                                          <p:attrName>style.visibility</p:attrName>
                                        </p:attrNameLst>
                                      </p:cBhvr>
                                      <p:to>
                                        <p:strVal val="visible"/>
                                      </p:to>
                                    </p:set>
                                    <p:animEffect transition="in" filter="dissolve">
                                      <p:cBhvr>
                                        <p:cTn id="18" dur="500"/>
                                        <p:tgtEl>
                                          <p:spTgt spid="80999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32" fill="hold" grpId="0" nodeType="clickEffect">
                                  <p:stCondLst>
                                    <p:cond delay="0"/>
                                  </p:stCondLst>
                                  <p:childTnLst>
                                    <p:set>
                                      <p:cBhvr>
                                        <p:cTn id="22" dur="1" fill="hold">
                                          <p:stCondLst>
                                            <p:cond delay="0"/>
                                          </p:stCondLst>
                                        </p:cTn>
                                        <p:tgtEl>
                                          <p:spTgt spid="810003"/>
                                        </p:tgtEl>
                                        <p:attrNameLst>
                                          <p:attrName>style.visibility</p:attrName>
                                        </p:attrNameLst>
                                      </p:cBhvr>
                                      <p:to>
                                        <p:strVal val="visible"/>
                                      </p:to>
                                    </p:set>
                                    <p:animEffect transition="in" filter="box(out)">
                                      <p:cBhvr>
                                        <p:cTn id="23" dur="500"/>
                                        <p:tgtEl>
                                          <p:spTgt spid="810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0003"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2"/>
          <p:cNvSpPr>
            <a:spLocks noGrp="1"/>
          </p:cNvSpPr>
          <p:nvPr>
            <p:ph type="sldNum" sz="quarter" idx="11"/>
          </p:nvPr>
        </p:nvSpPr>
        <p:spPr/>
        <p:txBody>
          <a:bodyPr/>
          <a:lstStyle/>
          <a:p>
            <a:fld id="{F6F21DD8-A882-48D7-A9CB-5CEE3D215017}" type="slidenum">
              <a:rPr lang="en-US" altLang="ja-JP"/>
              <a:pPr/>
              <a:t>18</a:t>
            </a:fld>
            <a:endParaRPr lang="en-US" altLang="ja-JP"/>
          </a:p>
        </p:txBody>
      </p:sp>
      <p:sp>
        <p:nvSpPr>
          <p:cNvPr id="812039" name="Rectangle 7"/>
          <p:cNvSpPr>
            <a:spLocks noChangeArrowheads="1"/>
          </p:cNvSpPr>
          <p:nvPr/>
        </p:nvSpPr>
        <p:spPr bwMode="auto">
          <a:xfrm>
            <a:off x="355600" y="1752600"/>
            <a:ext cx="8382000" cy="47498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2035" name="Rectangle 3"/>
          <p:cNvSpPr>
            <a:spLocks noChangeArrowheads="1"/>
          </p:cNvSpPr>
          <p:nvPr/>
        </p:nvSpPr>
        <p:spPr bwMode="auto">
          <a:xfrm>
            <a:off x="855663" y="4953000"/>
            <a:ext cx="7772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a typeface="HG創英角ﾎﾟｯﾌﾟ体" pitchFamily="49" charset="-128"/>
              </a:rPr>
              <a:t>３．良いやり方を見つけ、標準化し</a:t>
            </a:r>
          </a:p>
          <a:p>
            <a:r>
              <a:rPr lang="ja-JP" altLang="en-US" sz="3200">
                <a:ea typeface="HG創英角ﾎﾟｯﾌﾟ体" pitchFamily="49" charset="-128"/>
              </a:rPr>
              <a:t>　　　誰でもできるようになったこと。</a:t>
            </a:r>
          </a:p>
        </p:txBody>
      </p:sp>
      <p:sp>
        <p:nvSpPr>
          <p:cNvPr id="812036" name="Rectangle 4"/>
          <p:cNvSpPr>
            <a:spLocks noChangeArrowheads="1"/>
          </p:cNvSpPr>
          <p:nvPr/>
        </p:nvSpPr>
        <p:spPr bwMode="auto">
          <a:xfrm>
            <a:off x="855663" y="2667000"/>
            <a:ext cx="7772400" cy="218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a typeface="HG創英角ﾎﾟｯﾌﾟ体" pitchFamily="49" charset="-128"/>
              </a:rPr>
              <a:t>２．</a:t>
            </a:r>
            <a:r>
              <a:rPr lang="ja-JP" altLang="en-US" sz="3200">
                <a:solidFill>
                  <a:srgbClr val="A50021"/>
                </a:solidFill>
                <a:ea typeface="HG創英角ﾎﾟｯﾌﾟ体" pitchFamily="49" charset="-128"/>
              </a:rPr>
              <a:t>ＱＣ</a:t>
            </a:r>
            <a:r>
              <a:rPr lang="en-US" altLang="ja-JP" sz="3200">
                <a:solidFill>
                  <a:srgbClr val="A50021"/>
                </a:solidFill>
                <a:ea typeface="HG創英角ﾎﾟｯﾌﾟ体" pitchFamily="49" charset="-128"/>
              </a:rPr>
              <a:t>(</a:t>
            </a:r>
            <a:r>
              <a:rPr lang="ja-JP" altLang="en-US" sz="3200">
                <a:solidFill>
                  <a:srgbClr val="A50021"/>
                </a:solidFill>
                <a:ea typeface="HG創英角ﾎﾟｯﾌﾟ体" pitchFamily="49" charset="-128"/>
              </a:rPr>
              <a:t>品質管理</a:t>
            </a:r>
            <a:r>
              <a:rPr lang="en-US" altLang="ja-JP" sz="3200">
                <a:solidFill>
                  <a:srgbClr val="A50021"/>
                </a:solidFill>
                <a:ea typeface="HG創英角ﾎﾟｯﾌﾟ体" pitchFamily="49" charset="-128"/>
              </a:rPr>
              <a:t>)</a:t>
            </a:r>
            <a:r>
              <a:rPr lang="ja-JP" altLang="en-US" sz="3200">
                <a:solidFill>
                  <a:srgbClr val="A50021"/>
                </a:solidFill>
                <a:ea typeface="HG創英角ﾎﾟｯﾌﾟ体" pitchFamily="49" charset="-128"/>
              </a:rPr>
              <a:t>的物の見方･考え方</a:t>
            </a:r>
            <a:r>
              <a:rPr lang="ja-JP" altLang="en-US" sz="3200">
                <a:ea typeface="HG創英角ﾎﾟｯﾌﾟ体" pitchFamily="49" charset="-128"/>
              </a:rPr>
              <a:t>や</a:t>
            </a:r>
          </a:p>
          <a:p>
            <a:r>
              <a:rPr lang="ja-JP" altLang="en-US" sz="3200">
                <a:ea typeface="HG創英角ﾎﾟｯﾌﾟ体" pitchFamily="49" charset="-128"/>
              </a:rPr>
              <a:t>　　</a:t>
            </a:r>
            <a:r>
              <a:rPr lang="ja-JP" altLang="en-US" sz="3200">
                <a:solidFill>
                  <a:srgbClr val="A50021"/>
                </a:solidFill>
                <a:ea typeface="HG創英角ﾎﾟｯﾌﾟ体" pitchFamily="49" charset="-128"/>
              </a:rPr>
              <a:t>ＱＣ手法</a:t>
            </a:r>
            <a:r>
              <a:rPr lang="ja-JP" altLang="en-US" sz="3200">
                <a:ea typeface="HG創英角ﾎﾟｯﾌﾟ体" pitchFamily="49" charset="-128"/>
              </a:rPr>
              <a:t>で問題を解決したこと。</a:t>
            </a:r>
          </a:p>
          <a:p>
            <a:endParaRPr lang="ja-JP" altLang="en-US" sz="900">
              <a:ea typeface="HG創英角ﾎﾟｯﾌﾟ体" pitchFamily="49" charset="-128"/>
            </a:endParaRPr>
          </a:p>
          <a:p>
            <a:r>
              <a:rPr lang="ja-JP" altLang="en-US" sz="2800">
                <a:ea typeface="HG創英角ﾎﾟｯﾌﾟ体" pitchFamily="49" charset="-128"/>
              </a:rPr>
              <a:t>　　＊ＱＣ手法・ＱＣ的考え方の基本</a:t>
            </a:r>
            <a:r>
              <a:rPr lang="en-US" altLang="ja-JP" sz="2800">
                <a:ea typeface="HG創英角ﾎﾟｯﾌﾟ体" pitchFamily="49" charset="-128"/>
              </a:rPr>
              <a:t>『</a:t>
            </a:r>
            <a:r>
              <a:rPr lang="ja-JP" altLang="en-US" sz="2800">
                <a:ea typeface="HG創英角ﾎﾟｯﾌﾟ体" pitchFamily="49" charset="-128"/>
              </a:rPr>
              <a:t>層別</a:t>
            </a:r>
            <a:r>
              <a:rPr lang="en-US" altLang="ja-JP" sz="2800">
                <a:ea typeface="HG創英角ﾎﾟｯﾌﾟ体" pitchFamily="49" charset="-128"/>
              </a:rPr>
              <a:t>』</a:t>
            </a:r>
            <a:endParaRPr lang="en-US" altLang="ja-JP" sz="2800">
              <a:ea typeface="ＭＳ ゴシック" pitchFamily="49" charset="-128"/>
            </a:endParaRPr>
          </a:p>
        </p:txBody>
      </p:sp>
      <p:sp>
        <p:nvSpPr>
          <p:cNvPr id="812037" name="Rectangle 5"/>
          <p:cNvSpPr>
            <a:spLocks noChangeArrowheads="1"/>
          </p:cNvSpPr>
          <p:nvPr/>
        </p:nvSpPr>
        <p:spPr bwMode="auto">
          <a:xfrm>
            <a:off x="855663" y="1854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a typeface="HG創英角ﾎﾟｯﾌﾟ体" pitchFamily="49" charset="-128"/>
              </a:rPr>
              <a:t>１．お互いの意見を尊重していること。</a:t>
            </a:r>
          </a:p>
        </p:txBody>
      </p:sp>
      <p:sp>
        <p:nvSpPr>
          <p:cNvPr id="812038" name="AutoShape 6"/>
          <p:cNvSpPr>
            <a:spLocks noChangeArrowheads="1"/>
          </p:cNvSpPr>
          <p:nvPr/>
        </p:nvSpPr>
        <p:spPr bwMode="auto">
          <a:xfrm>
            <a:off x="596900" y="406400"/>
            <a:ext cx="8001000" cy="1066800"/>
          </a:xfrm>
          <a:prstGeom prst="roundRect">
            <a:avLst>
              <a:gd name="adj" fmla="val 16667"/>
            </a:avLst>
          </a:prstGeom>
          <a:solidFill>
            <a:srgbClr val="FFCCCC"/>
          </a:solidFill>
          <a:ln w="9525">
            <a:solidFill>
              <a:schemeClr val="tx1"/>
            </a:solidFill>
            <a:round/>
            <a:headEnd/>
            <a:tailEnd/>
          </a:ln>
          <a:effectLst>
            <a:outerShdw dist="107763" dir="2700000" algn="ctr" rotWithShape="0">
              <a:schemeClr val="tx1"/>
            </a:outerShdw>
          </a:effectLst>
        </p:spPr>
        <p:txBody>
          <a:bodyPr wrap="none" anchor="ctr"/>
          <a:lstStyle/>
          <a:p>
            <a:pPr algn="ctr"/>
            <a:r>
              <a:rPr lang="ja-JP" altLang="en-US" sz="3600" b="1">
                <a:solidFill>
                  <a:srgbClr val="336699"/>
                </a:solidFill>
                <a:effectLst>
                  <a:outerShdw blurRad="38100" dist="38100" dir="2700000" algn="tl">
                    <a:srgbClr val="000000"/>
                  </a:outerShdw>
                </a:effectLst>
              </a:rPr>
              <a:t>この事例から色々なことが学べる</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12037"/>
                                        </p:tgtEl>
                                        <p:attrNameLst>
                                          <p:attrName>style.visibility</p:attrName>
                                        </p:attrNameLst>
                                      </p:cBhvr>
                                      <p:to>
                                        <p:strVal val="visible"/>
                                      </p:to>
                                    </p:set>
                                    <p:animEffect transition="in" filter="wipe(up)">
                                      <p:cBhvr>
                                        <p:cTn id="7" dur="500"/>
                                        <p:tgtEl>
                                          <p:spTgt spid="812037"/>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2036"/>
                                        </p:tgtEl>
                                        <p:attrNameLst>
                                          <p:attrName>style.visibility</p:attrName>
                                        </p:attrNameLst>
                                      </p:cBhvr>
                                      <p:to>
                                        <p:strVal val="visible"/>
                                      </p:to>
                                    </p:set>
                                    <p:animEffect transition="in" filter="wipe(up)">
                                      <p:cBhvr>
                                        <p:cTn id="11" dur="500"/>
                                        <p:tgtEl>
                                          <p:spTgt spid="812036"/>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12035"/>
                                        </p:tgtEl>
                                        <p:attrNameLst>
                                          <p:attrName>style.visibility</p:attrName>
                                        </p:attrNameLst>
                                      </p:cBhvr>
                                      <p:to>
                                        <p:strVal val="visible"/>
                                      </p:to>
                                    </p:set>
                                    <p:animEffect transition="in" filter="wipe(up)">
                                      <p:cBhvr>
                                        <p:cTn id="15" dur="500"/>
                                        <p:tgtEl>
                                          <p:spTgt spid="812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2035" grpId="0" autoUpdateAnimBg="0"/>
      <p:bldP spid="812036" grpId="0" autoUpdateAnimBg="0"/>
      <p:bldP spid="81203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2"/>
          <p:cNvSpPr>
            <a:spLocks noGrp="1"/>
          </p:cNvSpPr>
          <p:nvPr>
            <p:ph type="sldNum" sz="quarter" idx="11"/>
          </p:nvPr>
        </p:nvSpPr>
        <p:spPr/>
        <p:txBody>
          <a:bodyPr/>
          <a:lstStyle/>
          <a:p>
            <a:fld id="{E2AF042C-8F87-4835-BABC-D4D192EB5B60}" type="slidenum">
              <a:rPr lang="en-US" altLang="ja-JP"/>
              <a:pPr/>
              <a:t>19</a:t>
            </a:fld>
            <a:endParaRPr lang="en-US" altLang="ja-JP"/>
          </a:p>
        </p:txBody>
      </p:sp>
      <p:sp>
        <p:nvSpPr>
          <p:cNvPr id="814082" name="Rectangle 2"/>
          <p:cNvSpPr>
            <a:spLocks noChangeArrowheads="1"/>
          </p:cNvSpPr>
          <p:nvPr/>
        </p:nvSpPr>
        <p:spPr bwMode="auto">
          <a:xfrm>
            <a:off x="0" y="0"/>
            <a:ext cx="9144000" cy="609600"/>
          </a:xfrm>
          <a:prstGeom prst="rect">
            <a:avLst/>
          </a:prstGeom>
          <a:solidFill>
            <a:srgbClr val="FFFF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ffectLst>
                  <a:outerShdw blurRad="38100" dist="38100" dir="2700000" algn="tl">
                    <a:srgbClr val="FFFFFF"/>
                  </a:outerShdw>
                </a:effectLst>
                <a:ea typeface="HG創英角ﾎﾟｯﾌﾟ体" pitchFamily="49" charset="-128"/>
              </a:rPr>
              <a:t>解説：１．お互いの意見を尊重していること</a:t>
            </a:r>
          </a:p>
        </p:txBody>
      </p:sp>
      <p:sp>
        <p:nvSpPr>
          <p:cNvPr id="814083" name="Rectangle 3"/>
          <p:cNvSpPr>
            <a:spLocks noChangeArrowheads="1"/>
          </p:cNvSpPr>
          <p:nvPr/>
        </p:nvSpPr>
        <p:spPr bwMode="auto">
          <a:xfrm>
            <a:off x="652463" y="614363"/>
            <a:ext cx="78486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200">
                <a:solidFill>
                  <a:srgbClr val="A50021"/>
                </a:solidFill>
                <a:ea typeface="HG創英角ﾎﾟｯﾌﾟ体" pitchFamily="49" charset="-128"/>
              </a:rPr>
              <a:t>『</a:t>
            </a:r>
            <a:r>
              <a:rPr lang="ja-JP" altLang="en-US" sz="3200">
                <a:solidFill>
                  <a:srgbClr val="A50021"/>
                </a:solidFill>
                <a:ea typeface="HG創英角ﾎﾟｯﾌﾟ体" pitchFamily="49" charset="-128"/>
              </a:rPr>
              <a:t>会合はＱＣサークルの原点</a:t>
            </a:r>
            <a:r>
              <a:rPr lang="en-US" altLang="ja-JP" sz="3200">
                <a:solidFill>
                  <a:srgbClr val="A50021"/>
                </a:solidFill>
                <a:ea typeface="HG創英角ﾎﾟｯﾌﾟ体" pitchFamily="49" charset="-128"/>
              </a:rPr>
              <a:t>』</a:t>
            </a:r>
            <a:r>
              <a:rPr lang="ja-JP" altLang="en-US" sz="3000"/>
              <a:t>です。</a:t>
            </a:r>
          </a:p>
          <a:p>
            <a:endParaRPr lang="ja-JP" altLang="en-US" sz="1800"/>
          </a:p>
          <a:p>
            <a:r>
              <a:rPr lang="ja-JP" altLang="en-US" sz="3000"/>
              <a:t>会合では</a:t>
            </a:r>
            <a:r>
              <a:rPr lang="en-US" altLang="ja-JP" sz="3000">
                <a:ea typeface="HG創英角ﾎﾟｯﾌﾟ体" pitchFamily="49" charset="-128"/>
              </a:rPr>
              <a:t>『</a:t>
            </a:r>
            <a:r>
              <a:rPr lang="ja-JP" altLang="en-US" sz="3000">
                <a:ea typeface="HG創英角ﾎﾟｯﾌﾟ体" pitchFamily="49" charset="-128"/>
              </a:rPr>
              <a:t>ワイガヤ</a:t>
            </a:r>
            <a:r>
              <a:rPr lang="en-US" altLang="ja-JP" sz="3000">
                <a:ea typeface="HG創英角ﾎﾟｯﾌﾟ体" pitchFamily="49" charset="-128"/>
              </a:rPr>
              <a:t>』</a:t>
            </a:r>
            <a:r>
              <a:rPr lang="ja-JP" altLang="en-US" sz="3000"/>
              <a:t>と言って、ワイワイ</a:t>
            </a:r>
          </a:p>
          <a:p>
            <a:r>
              <a:rPr lang="ja-JP" altLang="en-US" sz="3000"/>
              <a:t>ガヤガヤ気楽に、</a:t>
            </a:r>
            <a:r>
              <a:rPr lang="ja-JP" altLang="en-US" sz="3000">
                <a:ea typeface="HG創英角ﾎﾟｯﾌﾟ体" pitchFamily="49" charset="-128"/>
              </a:rPr>
              <a:t>相手の意見をさえぎらず、</a:t>
            </a:r>
          </a:p>
          <a:p>
            <a:r>
              <a:rPr lang="ja-JP" altLang="en-US" sz="3000"/>
              <a:t>自由に意見を出し合おう！（思わぬ発想が！）</a:t>
            </a:r>
          </a:p>
          <a:p>
            <a:endParaRPr lang="en-US" altLang="ja-JP" sz="1000"/>
          </a:p>
        </p:txBody>
      </p:sp>
      <p:sp>
        <p:nvSpPr>
          <p:cNvPr id="814089" name="Rectangle 9"/>
          <p:cNvSpPr>
            <a:spLocks noChangeArrowheads="1"/>
          </p:cNvSpPr>
          <p:nvPr/>
        </p:nvSpPr>
        <p:spPr bwMode="auto">
          <a:xfrm>
            <a:off x="0" y="5486400"/>
            <a:ext cx="9144000" cy="1371600"/>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a:solidFill>
                  <a:srgbClr val="FF0000"/>
                </a:solidFill>
                <a:effectLst>
                  <a:outerShdw blurRad="38100" dist="38100" dir="2700000" algn="tl">
                    <a:srgbClr val="000000"/>
                  </a:outerShdw>
                </a:effectLst>
                <a:ea typeface="HG創英角ﾎﾟｯﾌﾟ体" pitchFamily="49" charset="-128"/>
              </a:rPr>
              <a:t>初心者のサークルでは、リーダーは職長さんがお勧め！</a:t>
            </a:r>
          </a:p>
          <a:p>
            <a:pPr algn="ctr"/>
            <a:r>
              <a:rPr lang="ja-JP" altLang="en-US" sz="2800">
                <a:solidFill>
                  <a:srgbClr val="FF0000"/>
                </a:solidFill>
              </a:rPr>
              <a:t>（職長さんは持ち場の仕事をよく知ってるからね）</a:t>
            </a:r>
          </a:p>
        </p:txBody>
      </p:sp>
      <p:pic>
        <p:nvPicPr>
          <p:cNvPr id="81409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5288" y="3252788"/>
            <a:ext cx="2216150"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4091" name="Text Box 11"/>
          <p:cNvSpPr txBox="1">
            <a:spLocks noChangeArrowheads="1"/>
          </p:cNvSpPr>
          <p:nvPr/>
        </p:nvSpPr>
        <p:spPr bwMode="auto">
          <a:xfrm>
            <a:off x="5607050" y="3840163"/>
            <a:ext cx="32480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3000">
                <a:solidFill>
                  <a:srgbClr val="CC0000"/>
                </a:solidFill>
                <a:effectLst>
                  <a:outerShdw blurRad="38100" dist="38100" dir="2700000" algn="tl">
                    <a:srgbClr val="000000"/>
                  </a:outerShdw>
                </a:effectLst>
                <a:ea typeface="HG創英角ﾎﾟｯﾌﾟ体" pitchFamily="49" charset="-128"/>
              </a:rPr>
              <a:t>『</a:t>
            </a:r>
            <a:r>
              <a:rPr lang="ja-JP" altLang="en-US" sz="3000">
                <a:solidFill>
                  <a:srgbClr val="CC0000"/>
                </a:solidFill>
                <a:effectLst>
                  <a:outerShdw blurRad="38100" dist="38100" dir="2700000" algn="tl">
                    <a:srgbClr val="000000"/>
                  </a:outerShdw>
                </a:effectLst>
                <a:ea typeface="HG創英角ﾎﾟｯﾌﾟ体" pitchFamily="49" charset="-128"/>
              </a:rPr>
              <a:t>三人寄れば文殊の智恵</a:t>
            </a:r>
            <a:r>
              <a:rPr lang="en-US" altLang="ja-JP" sz="3000">
                <a:solidFill>
                  <a:srgbClr val="CC0000"/>
                </a:solidFill>
                <a:effectLst>
                  <a:outerShdw blurRad="38100" dist="38100" dir="2700000" algn="tl">
                    <a:srgbClr val="000000"/>
                  </a:outerShdw>
                </a:effectLst>
                <a:ea typeface="HG創英角ﾎﾟｯﾌﾟ体" pitchFamily="49" charset="-128"/>
              </a:rPr>
              <a:t>』</a:t>
            </a:r>
          </a:p>
        </p:txBody>
      </p:sp>
      <p:pic>
        <p:nvPicPr>
          <p:cNvPr id="81409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063" y="3168650"/>
            <a:ext cx="1939925" cy="240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4083"/>
                                        </p:tgtEl>
                                        <p:attrNameLst>
                                          <p:attrName>style.visibility</p:attrName>
                                        </p:attrNameLst>
                                      </p:cBhvr>
                                      <p:to>
                                        <p:strVal val="visible"/>
                                      </p:to>
                                    </p:set>
                                    <p:animEffect transition="in" filter="wipe(up)">
                                      <p:cBhvr>
                                        <p:cTn id="7" dur="500"/>
                                        <p:tgtEl>
                                          <p:spTgt spid="8140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8140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083" grpId="0" autoUpdateAnimBg="0"/>
      <p:bldP spid="81408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2"/>
          <p:cNvSpPr>
            <a:spLocks noGrp="1"/>
          </p:cNvSpPr>
          <p:nvPr>
            <p:ph type="sldNum" sz="quarter" idx="11"/>
          </p:nvPr>
        </p:nvSpPr>
        <p:spPr/>
        <p:txBody>
          <a:bodyPr/>
          <a:lstStyle/>
          <a:p>
            <a:fld id="{37539074-4D45-41B9-8AF8-6E6FD8CF65B7}" type="slidenum">
              <a:rPr lang="en-US" altLang="ja-JP"/>
              <a:pPr/>
              <a:t>2</a:t>
            </a:fld>
            <a:endParaRPr lang="en-US" altLang="ja-JP"/>
          </a:p>
        </p:txBody>
      </p:sp>
      <p:pic>
        <p:nvPicPr>
          <p:cNvPr id="8222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2450" y="0"/>
            <a:ext cx="224155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2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429000"/>
            <a:ext cx="2033588" cy="298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2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9975" y="2971800"/>
            <a:ext cx="24257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2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3688" y="4191000"/>
            <a:ext cx="1541462" cy="193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2279" name="AutoShape 7"/>
          <p:cNvSpPr>
            <a:spLocks noChangeArrowheads="1"/>
          </p:cNvSpPr>
          <p:nvPr/>
        </p:nvSpPr>
        <p:spPr bwMode="auto">
          <a:xfrm>
            <a:off x="152400" y="1168400"/>
            <a:ext cx="6794500" cy="1778000"/>
          </a:xfrm>
          <a:prstGeom prst="roundRect">
            <a:avLst>
              <a:gd name="adj" fmla="val 16667"/>
            </a:avLst>
          </a:prstGeom>
          <a:solidFill>
            <a:srgbClr val="FFCCCC"/>
          </a:solidFill>
          <a:ln w="9525">
            <a:solidFill>
              <a:schemeClr val="tx1"/>
            </a:solidFill>
            <a:round/>
            <a:headEnd/>
            <a:tailEnd/>
          </a:ln>
          <a:effectLst>
            <a:outerShdw dist="107763" dir="2700000" algn="ctr" rotWithShape="0">
              <a:schemeClr val="tx1"/>
            </a:outerShdw>
          </a:effectLst>
        </p:spPr>
        <p:txBody>
          <a:bodyPr wrap="none" anchor="ctr"/>
          <a:lstStyle/>
          <a:p>
            <a:pPr algn="ctr"/>
            <a:r>
              <a:rPr lang="ja-JP" altLang="en-US" sz="3600">
                <a:ea typeface="HG創英角ﾎﾟｯﾌﾟ体" pitchFamily="49" charset="-128"/>
              </a:rPr>
              <a:t>ＱＣサークルは</a:t>
            </a:r>
          </a:p>
          <a:p>
            <a:pPr algn="ctr">
              <a:lnSpc>
                <a:spcPct val="120000"/>
              </a:lnSpc>
            </a:pPr>
            <a:r>
              <a:rPr lang="ja-JP" altLang="en-US" sz="3600">
                <a:ea typeface="HG創英角ﾎﾟｯﾌﾟ体" pitchFamily="49" charset="-128"/>
              </a:rPr>
              <a:t>どうやって生まれた？</a:t>
            </a:r>
          </a:p>
        </p:txBody>
      </p:sp>
    </p:spTree>
  </p:cSld>
  <p:clrMapOvr>
    <a:masterClrMapping/>
  </p:clrMapOvr>
  <p:transition>
    <p:cover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スライド番号プレースホルダー 2"/>
          <p:cNvSpPr>
            <a:spLocks noGrp="1"/>
          </p:cNvSpPr>
          <p:nvPr>
            <p:ph type="sldNum" sz="quarter" idx="11"/>
          </p:nvPr>
        </p:nvSpPr>
        <p:spPr/>
        <p:txBody>
          <a:bodyPr/>
          <a:lstStyle/>
          <a:p>
            <a:fld id="{07B735D3-D3D1-4BA9-9B60-C84B419CBD41}" type="slidenum">
              <a:rPr lang="en-US" altLang="ja-JP"/>
              <a:pPr/>
              <a:t>20</a:t>
            </a:fld>
            <a:endParaRPr lang="en-US" altLang="ja-JP"/>
          </a:p>
        </p:txBody>
      </p:sp>
      <p:sp>
        <p:nvSpPr>
          <p:cNvPr id="832514" name="Rectangle 2"/>
          <p:cNvSpPr>
            <a:spLocks noChangeArrowheads="1"/>
          </p:cNvSpPr>
          <p:nvPr/>
        </p:nvSpPr>
        <p:spPr bwMode="auto">
          <a:xfrm>
            <a:off x="0" y="1054100"/>
            <a:ext cx="8534400" cy="533400"/>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ja-JP" altLang="en-US" sz="2800" u="sng">
                <a:ea typeface="HG創英角ﾎﾟｯﾌﾟ体" pitchFamily="49" charset="-128"/>
              </a:rPr>
              <a:t>ＱＣ手法・ＱＣ的考え方の基本</a:t>
            </a:r>
            <a:r>
              <a:rPr lang="en-US" altLang="ja-JP" sz="2800" u="sng">
                <a:ea typeface="HG創英角ﾎﾟｯﾌﾟ体" pitchFamily="49" charset="-128"/>
              </a:rPr>
              <a:t>『</a:t>
            </a:r>
            <a:r>
              <a:rPr lang="ja-JP" altLang="en-US" sz="2800" u="sng">
                <a:ea typeface="HG創英角ﾎﾟｯﾌﾟ体" pitchFamily="49" charset="-128"/>
              </a:rPr>
              <a:t>層別</a:t>
            </a:r>
            <a:r>
              <a:rPr lang="en-US" altLang="ja-JP" sz="2800" u="sng">
                <a:ea typeface="HG創英角ﾎﾟｯﾌﾟ体" pitchFamily="49" charset="-128"/>
              </a:rPr>
              <a:t>』</a:t>
            </a:r>
            <a:endParaRPr lang="en-US" altLang="ja-JP" sz="900" u="sng">
              <a:ea typeface="HG創英角ﾎﾟｯﾌﾟ体" pitchFamily="49" charset="-128"/>
            </a:endParaRPr>
          </a:p>
        </p:txBody>
      </p:sp>
      <p:grpSp>
        <p:nvGrpSpPr>
          <p:cNvPr id="832519" name="Group 7"/>
          <p:cNvGrpSpPr>
            <a:grpSpLocks/>
          </p:cNvGrpSpPr>
          <p:nvPr/>
        </p:nvGrpSpPr>
        <p:grpSpPr bwMode="auto">
          <a:xfrm>
            <a:off x="1054100" y="1358900"/>
            <a:ext cx="7620000" cy="1543050"/>
            <a:chOff x="576" y="480"/>
            <a:chExt cx="4800" cy="972"/>
          </a:xfrm>
        </p:grpSpPr>
        <p:sp>
          <p:nvSpPr>
            <p:cNvPr id="832520" name="Rectangle 8"/>
            <p:cNvSpPr>
              <a:spLocks noChangeArrowheads="1"/>
            </p:cNvSpPr>
            <p:nvPr/>
          </p:nvSpPr>
          <p:spPr bwMode="auto">
            <a:xfrm>
              <a:off x="576" y="628"/>
              <a:ext cx="3312"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ja-JP">
                  <a:ea typeface="HG創英角ﾎﾟｯﾌﾟ体" pitchFamily="49" charset="-128"/>
                </a:rPr>
                <a:t>『</a:t>
              </a:r>
              <a:r>
                <a:rPr lang="ja-JP" altLang="en-US">
                  <a:ea typeface="HG創英角ﾎﾟｯﾌﾟ体" pitchFamily="49" charset="-128"/>
                </a:rPr>
                <a:t>誰がどれくらい？</a:t>
              </a:r>
              <a:r>
                <a:rPr lang="en-US" altLang="ja-JP">
                  <a:ea typeface="HG創英角ﾎﾟｯﾌﾟ体" pitchFamily="49" charset="-128"/>
                </a:rPr>
                <a:t>』</a:t>
              </a:r>
            </a:p>
            <a:p>
              <a:r>
                <a:rPr lang="ja-JP" altLang="en-US"/>
                <a:t>　・・・</a:t>
              </a:r>
              <a:r>
                <a:rPr lang="ja-JP" altLang="en-US" b="1" u="sng"/>
                <a:t>３人に</a:t>
              </a:r>
              <a:r>
                <a:rPr lang="ja-JP" altLang="en-US" u="sng">
                  <a:solidFill>
                    <a:srgbClr val="A50021"/>
                  </a:solidFill>
                  <a:ea typeface="HG創英角ﾎﾟｯﾌﾟ体" pitchFamily="49" charset="-128"/>
                </a:rPr>
                <a:t>分けて</a:t>
              </a:r>
              <a:r>
                <a:rPr lang="ja-JP" altLang="en-US" b="1"/>
                <a:t>ムダ紙の量を調べる　</a:t>
              </a:r>
            </a:p>
          </p:txBody>
        </p:sp>
        <p:pic>
          <p:nvPicPr>
            <p:cNvPr id="832521"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0" y="480"/>
              <a:ext cx="1296" cy="9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32522" name="Group 10"/>
          <p:cNvGrpSpPr>
            <a:grpSpLocks/>
          </p:cNvGrpSpPr>
          <p:nvPr/>
        </p:nvGrpSpPr>
        <p:grpSpPr bwMode="auto">
          <a:xfrm>
            <a:off x="838200" y="3810000"/>
            <a:ext cx="8001000" cy="2217738"/>
            <a:chOff x="576" y="2050"/>
            <a:chExt cx="5040" cy="1397"/>
          </a:xfrm>
        </p:grpSpPr>
        <p:grpSp>
          <p:nvGrpSpPr>
            <p:cNvPr id="832523" name="Group 11"/>
            <p:cNvGrpSpPr>
              <a:grpSpLocks/>
            </p:cNvGrpSpPr>
            <p:nvPr/>
          </p:nvGrpSpPr>
          <p:grpSpPr bwMode="auto">
            <a:xfrm>
              <a:off x="576" y="2050"/>
              <a:ext cx="5040" cy="720"/>
              <a:chOff x="576" y="2304"/>
              <a:chExt cx="5040" cy="720"/>
            </a:xfrm>
          </p:grpSpPr>
          <p:sp>
            <p:nvSpPr>
              <p:cNvPr id="832524" name="Rectangle 12"/>
              <p:cNvSpPr>
                <a:spLocks noChangeArrowheads="1"/>
              </p:cNvSpPr>
              <p:nvPr/>
            </p:nvSpPr>
            <p:spPr bwMode="auto">
              <a:xfrm>
                <a:off x="576" y="2544"/>
                <a:ext cx="504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ja-JP">
                    <a:ea typeface="HG創英角ﾎﾟｯﾌﾟ体" pitchFamily="49" charset="-128"/>
                  </a:rPr>
                  <a:t>『</a:t>
                </a:r>
                <a:r>
                  <a:rPr lang="ja-JP" altLang="en-US">
                    <a:ea typeface="HG創英角ﾎﾟｯﾌﾟ体" pitchFamily="49" charset="-128"/>
                  </a:rPr>
                  <a:t>その原因を？</a:t>
                </a:r>
                <a:r>
                  <a:rPr lang="en-US" altLang="ja-JP">
                    <a:ea typeface="HG創英角ﾎﾟｯﾌﾟ体" pitchFamily="49" charset="-128"/>
                  </a:rPr>
                  <a:t>』</a:t>
                </a:r>
              </a:p>
              <a:p>
                <a:r>
                  <a:rPr lang="ja-JP" altLang="en-US"/>
                  <a:t>・・・</a:t>
                </a:r>
                <a:r>
                  <a:rPr lang="ja-JP" altLang="en-US" b="1" u="sng"/>
                  <a:t>ムダ紙を出す、人出さない人に</a:t>
                </a:r>
                <a:r>
                  <a:rPr lang="ja-JP" altLang="en-US" u="sng">
                    <a:solidFill>
                      <a:srgbClr val="A50021"/>
                    </a:solidFill>
                    <a:ea typeface="HG創英角ﾎﾟｯﾌﾟ体" pitchFamily="49" charset="-128"/>
                  </a:rPr>
                  <a:t>分けて　</a:t>
                </a:r>
              </a:p>
              <a:p>
                <a:r>
                  <a:rPr lang="ja-JP" altLang="en-US" b="1"/>
                  <a:t>いつもどうしているか調べる</a:t>
                </a:r>
              </a:p>
            </p:txBody>
          </p:sp>
          <p:sp>
            <p:nvSpPr>
              <p:cNvPr id="832525" name="AutoShape 13"/>
              <p:cNvSpPr>
                <a:spLocks noChangeArrowheads="1"/>
              </p:cNvSpPr>
              <p:nvPr/>
            </p:nvSpPr>
            <p:spPr bwMode="auto">
              <a:xfrm>
                <a:off x="2544" y="2304"/>
                <a:ext cx="384" cy="240"/>
              </a:xfrm>
              <a:prstGeom prst="downArrow">
                <a:avLst>
                  <a:gd name="adj1" fmla="val 50000"/>
                  <a:gd name="adj2" fmla="val 5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832526"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6" y="2439"/>
              <a:ext cx="1344" cy="100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32527" name="Group 15"/>
          <p:cNvGrpSpPr>
            <a:grpSpLocks/>
          </p:cNvGrpSpPr>
          <p:nvPr/>
        </p:nvGrpSpPr>
        <p:grpSpPr bwMode="auto">
          <a:xfrm>
            <a:off x="939800" y="2422525"/>
            <a:ext cx="7848600" cy="2087563"/>
            <a:chOff x="576" y="1115"/>
            <a:chExt cx="4944" cy="1315"/>
          </a:xfrm>
        </p:grpSpPr>
        <p:grpSp>
          <p:nvGrpSpPr>
            <p:cNvPr id="832528" name="Group 16"/>
            <p:cNvGrpSpPr>
              <a:grpSpLocks/>
            </p:cNvGrpSpPr>
            <p:nvPr/>
          </p:nvGrpSpPr>
          <p:grpSpPr bwMode="auto">
            <a:xfrm>
              <a:off x="576" y="1115"/>
              <a:ext cx="4944" cy="528"/>
              <a:chOff x="576" y="1776"/>
              <a:chExt cx="4944" cy="528"/>
            </a:xfrm>
          </p:grpSpPr>
          <p:sp>
            <p:nvSpPr>
              <p:cNvPr id="832529" name="Rectangle 17"/>
              <p:cNvSpPr>
                <a:spLocks noChangeArrowheads="1"/>
              </p:cNvSpPr>
              <p:nvPr/>
            </p:nvSpPr>
            <p:spPr bwMode="auto">
              <a:xfrm>
                <a:off x="576" y="2016"/>
                <a:ext cx="49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ja-JP">
                    <a:ea typeface="HG創英角ﾎﾟｯﾌﾟ体" pitchFamily="49" charset="-128"/>
                  </a:rPr>
                  <a:t>『</a:t>
                </a:r>
                <a:r>
                  <a:rPr lang="ja-JP" altLang="en-US">
                    <a:ea typeface="HG創英角ﾎﾟｯﾌﾟ体" pitchFamily="49" charset="-128"/>
                  </a:rPr>
                  <a:t>どんなムダを？</a:t>
                </a:r>
                <a:r>
                  <a:rPr lang="en-US" altLang="ja-JP">
                    <a:ea typeface="HG創英角ﾎﾟｯﾌﾟ体" pitchFamily="49" charset="-128"/>
                  </a:rPr>
                  <a:t>』</a:t>
                </a:r>
              </a:p>
              <a:p>
                <a:r>
                  <a:rPr lang="ja-JP" altLang="en-US">
                    <a:ea typeface="HG創英角ﾎﾟｯﾌﾟ体" pitchFamily="49" charset="-128"/>
                  </a:rPr>
                  <a:t>　</a:t>
                </a:r>
                <a:r>
                  <a:rPr lang="ja-JP" altLang="en-US"/>
                  <a:t>・・・</a:t>
                </a:r>
                <a:r>
                  <a:rPr lang="ja-JP" altLang="en-US" b="1"/>
                  <a:t>ムダの</a:t>
                </a:r>
                <a:r>
                  <a:rPr lang="ja-JP" altLang="en-US" b="1" u="sng"/>
                  <a:t>内容（ミス）別に</a:t>
                </a:r>
                <a:r>
                  <a:rPr lang="ja-JP" altLang="en-US" u="sng">
                    <a:solidFill>
                      <a:srgbClr val="A50021"/>
                    </a:solidFill>
                    <a:ea typeface="HG創英角ﾎﾟｯﾌﾟ体" pitchFamily="49" charset="-128"/>
                  </a:rPr>
                  <a:t>分けて</a:t>
                </a:r>
                <a:r>
                  <a:rPr lang="ja-JP" altLang="en-US" b="1">
                    <a:ea typeface="ＭＳ ゴシック" pitchFamily="49" charset="-128"/>
                  </a:rPr>
                  <a:t>調べる　</a:t>
                </a:r>
              </a:p>
            </p:txBody>
          </p:sp>
          <p:sp>
            <p:nvSpPr>
              <p:cNvPr id="832530" name="AutoShape 18"/>
              <p:cNvSpPr>
                <a:spLocks noChangeArrowheads="1"/>
              </p:cNvSpPr>
              <p:nvPr/>
            </p:nvSpPr>
            <p:spPr bwMode="auto">
              <a:xfrm>
                <a:off x="2544" y="1776"/>
                <a:ext cx="384" cy="240"/>
              </a:xfrm>
              <a:prstGeom prst="downArrow">
                <a:avLst>
                  <a:gd name="adj1" fmla="val 50000"/>
                  <a:gd name="adj2" fmla="val 5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832531" name="Picture 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70" y="1458"/>
              <a:ext cx="1296" cy="9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32532" name="Rectangle 20"/>
          <p:cNvSpPr>
            <a:spLocks noChangeArrowheads="1"/>
          </p:cNvSpPr>
          <p:nvPr/>
        </p:nvSpPr>
        <p:spPr bwMode="auto">
          <a:xfrm>
            <a:off x="0" y="0"/>
            <a:ext cx="9144000" cy="1066800"/>
          </a:xfrm>
          <a:prstGeom prst="rect">
            <a:avLst/>
          </a:prstGeom>
          <a:solidFill>
            <a:srgbClr val="FFFF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ffectLst>
                  <a:outerShdw blurRad="38100" dist="38100" dir="2700000" algn="tl">
                    <a:srgbClr val="FFFFFF"/>
                  </a:outerShdw>
                </a:effectLst>
                <a:ea typeface="HG創英角ﾎﾟｯﾌﾟ体" pitchFamily="49" charset="-128"/>
              </a:rPr>
              <a:t>解説２．ＱＣ</a:t>
            </a:r>
            <a:r>
              <a:rPr lang="en-US" altLang="ja-JP" sz="3200">
                <a:effectLst>
                  <a:outerShdw blurRad="38100" dist="38100" dir="2700000" algn="tl">
                    <a:srgbClr val="FFFFFF"/>
                  </a:outerShdw>
                </a:effectLst>
                <a:ea typeface="HG創英角ﾎﾟｯﾌﾟ体" pitchFamily="49" charset="-128"/>
              </a:rPr>
              <a:t>(</a:t>
            </a:r>
            <a:r>
              <a:rPr lang="ja-JP" altLang="en-US" sz="3200">
                <a:effectLst>
                  <a:outerShdw blurRad="38100" dist="38100" dir="2700000" algn="tl">
                    <a:srgbClr val="FFFFFF"/>
                  </a:outerShdw>
                </a:effectLst>
                <a:ea typeface="HG創英角ﾎﾟｯﾌﾟ体" pitchFamily="49" charset="-128"/>
              </a:rPr>
              <a:t>品質管理</a:t>
            </a:r>
            <a:r>
              <a:rPr lang="en-US" altLang="ja-JP" sz="3200">
                <a:effectLst>
                  <a:outerShdw blurRad="38100" dist="38100" dir="2700000" algn="tl">
                    <a:srgbClr val="FFFFFF"/>
                  </a:outerShdw>
                </a:effectLst>
                <a:ea typeface="HG創英角ﾎﾟｯﾌﾟ体" pitchFamily="49" charset="-128"/>
              </a:rPr>
              <a:t>)</a:t>
            </a:r>
            <a:r>
              <a:rPr lang="ja-JP" altLang="en-US" sz="3200">
                <a:effectLst>
                  <a:outerShdw blurRad="38100" dist="38100" dir="2700000" algn="tl">
                    <a:srgbClr val="FFFFFF"/>
                  </a:outerShdw>
                </a:effectLst>
                <a:ea typeface="HG創英角ﾎﾟｯﾌﾟ体" pitchFamily="49" charset="-128"/>
              </a:rPr>
              <a:t>的物の見方･考え方や</a:t>
            </a:r>
          </a:p>
          <a:p>
            <a:r>
              <a:rPr lang="ja-JP" altLang="en-US" sz="3200">
                <a:effectLst>
                  <a:outerShdw blurRad="38100" dist="38100" dir="2700000" algn="tl">
                    <a:srgbClr val="FFFFFF"/>
                  </a:outerShdw>
                </a:effectLst>
                <a:ea typeface="HG創英角ﾎﾟｯﾌﾟ体" pitchFamily="49" charset="-128"/>
              </a:rPr>
              <a:t>　　　　　　ＱＣ手法で問題を解決したこと</a:t>
            </a:r>
            <a:endParaRPr lang="ja-JP" altLang="en-US" sz="900">
              <a:effectLst>
                <a:outerShdw blurRad="38100" dist="38100" dir="2700000" algn="tl">
                  <a:srgbClr val="FFFFFF"/>
                </a:outerShdw>
              </a:effectLst>
              <a:ea typeface="HG創英角ﾎﾟｯﾌﾟ体" pitchFamily="49" charset="-128"/>
            </a:endParaRPr>
          </a:p>
        </p:txBody>
      </p:sp>
      <p:sp>
        <p:nvSpPr>
          <p:cNvPr id="832518" name="Rectangle 6"/>
          <p:cNvSpPr>
            <a:spLocks noChangeArrowheads="1"/>
          </p:cNvSpPr>
          <p:nvPr/>
        </p:nvSpPr>
        <p:spPr bwMode="auto">
          <a:xfrm>
            <a:off x="0" y="5880100"/>
            <a:ext cx="9144000" cy="977900"/>
          </a:xfrm>
          <a:prstGeom prst="rect">
            <a:avLst/>
          </a:prstGeom>
          <a:solidFill>
            <a:srgbClr val="0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300">
                <a:solidFill>
                  <a:srgbClr val="FFFF00"/>
                </a:solidFill>
                <a:ea typeface="HG創英角ﾎﾟｯﾌﾟ体" pitchFamily="49" charset="-128"/>
              </a:rPr>
              <a:t>｢</a:t>
            </a:r>
            <a:r>
              <a:rPr lang="ja-JP" altLang="en-US" sz="3300">
                <a:solidFill>
                  <a:srgbClr val="FFFF00"/>
                </a:solidFill>
                <a:ea typeface="HG創英角ﾎﾟｯﾌﾟ体" pitchFamily="49" charset="-128"/>
              </a:rPr>
              <a:t>分ける</a:t>
            </a:r>
            <a:r>
              <a:rPr lang="en-US" altLang="ja-JP" sz="3300">
                <a:solidFill>
                  <a:srgbClr val="FFFF00"/>
                </a:solidFill>
                <a:ea typeface="HG創英角ﾎﾟｯﾌﾟ体" pitchFamily="49" charset="-128"/>
              </a:rPr>
              <a:t>｣</a:t>
            </a:r>
            <a:r>
              <a:rPr lang="ja-JP" altLang="en-US" sz="3300">
                <a:solidFill>
                  <a:srgbClr val="FFFF00"/>
                </a:solidFill>
                <a:ea typeface="HG創英角ﾎﾟｯﾌﾟ体" pitchFamily="49" charset="-128"/>
              </a:rPr>
              <a:t>ことは、</a:t>
            </a:r>
            <a:r>
              <a:rPr lang="en-US" altLang="ja-JP" sz="3300">
                <a:solidFill>
                  <a:srgbClr val="FFFF00"/>
                </a:solidFill>
                <a:ea typeface="HG創英角ﾎﾟｯﾌﾟ体" pitchFamily="49" charset="-128"/>
              </a:rPr>
              <a:t>｢</a:t>
            </a:r>
            <a:r>
              <a:rPr lang="ja-JP" altLang="en-US" sz="3300">
                <a:solidFill>
                  <a:srgbClr val="FFFF00"/>
                </a:solidFill>
                <a:ea typeface="HG創英角ﾎﾟｯﾌﾟ体" pitchFamily="49" charset="-128"/>
              </a:rPr>
              <a:t>分かる</a:t>
            </a:r>
            <a:r>
              <a:rPr lang="en-US" altLang="ja-JP" sz="3300">
                <a:solidFill>
                  <a:srgbClr val="FFFF00"/>
                </a:solidFill>
                <a:ea typeface="HG創英角ﾎﾟｯﾌﾟ体" pitchFamily="49" charset="-128"/>
              </a:rPr>
              <a:t>(</a:t>
            </a:r>
            <a:r>
              <a:rPr lang="ja-JP" altLang="en-US" sz="3300">
                <a:solidFill>
                  <a:srgbClr val="FFFF00"/>
                </a:solidFill>
                <a:ea typeface="HG創英角ﾎﾟｯﾌﾟ体" pitchFamily="49" charset="-128"/>
              </a:rPr>
              <a:t>わかる</a:t>
            </a:r>
            <a:r>
              <a:rPr lang="en-US" altLang="ja-JP" sz="3300">
                <a:solidFill>
                  <a:srgbClr val="FFFF00"/>
                </a:solidFill>
                <a:ea typeface="HG創英角ﾎﾟｯﾌﾟ体" pitchFamily="49" charset="-128"/>
              </a:rPr>
              <a:t>)｣</a:t>
            </a:r>
            <a:r>
              <a:rPr lang="ja-JP" altLang="en-US" sz="3300">
                <a:solidFill>
                  <a:srgbClr val="FFFF00"/>
                </a:solidFill>
                <a:ea typeface="HG創英角ﾎﾟｯﾌﾟ体" pitchFamily="49" charset="-128"/>
              </a:rPr>
              <a:t>こと</a:t>
            </a:r>
          </a:p>
          <a:p>
            <a:pPr algn="ctr"/>
            <a:r>
              <a:rPr lang="ja-JP" altLang="en-US" sz="2800">
                <a:solidFill>
                  <a:srgbClr val="FFFFCC"/>
                </a:solidFill>
                <a:ea typeface="ＭＳ ゴシック" pitchFamily="49" charset="-128"/>
              </a:rPr>
              <a:t>層別</a:t>
            </a:r>
            <a:r>
              <a:rPr lang="en-US" altLang="ja-JP" sz="2800">
                <a:solidFill>
                  <a:srgbClr val="FFFFCC"/>
                </a:solidFill>
                <a:ea typeface="ＭＳ ゴシック" pitchFamily="49" charset="-128"/>
              </a:rPr>
              <a:t>(</a:t>
            </a:r>
            <a:r>
              <a:rPr lang="ja-JP" altLang="en-US" sz="2800">
                <a:solidFill>
                  <a:srgbClr val="FFFFCC"/>
                </a:solidFill>
                <a:ea typeface="ＭＳ ゴシック" pitchFamily="49" charset="-128"/>
              </a:rPr>
              <a:t>分けること</a:t>
            </a:r>
            <a:r>
              <a:rPr lang="en-US" altLang="ja-JP" sz="2800">
                <a:solidFill>
                  <a:srgbClr val="FFFFCC"/>
                </a:solidFill>
                <a:ea typeface="ＭＳ ゴシック" pitchFamily="49" charset="-128"/>
              </a:rPr>
              <a:t>)</a:t>
            </a:r>
            <a:r>
              <a:rPr lang="ja-JP" altLang="en-US" sz="2800">
                <a:solidFill>
                  <a:srgbClr val="FFFFCC"/>
                </a:solidFill>
                <a:ea typeface="ＭＳ ゴシック" pitchFamily="49" charset="-128"/>
              </a:rPr>
              <a:t>は、ＱＣ手法・ＱＣ的考え方の基本</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832519"/>
                                        </p:tgtEl>
                                        <p:attrNameLst>
                                          <p:attrName>style.visibility</p:attrName>
                                        </p:attrNameLst>
                                      </p:cBhvr>
                                      <p:to>
                                        <p:strVal val="visible"/>
                                      </p:to>
                                    </p:set>
                                    <p:animEffect transition="in" filter="wipe(up)">
                                      <p:cBhvr>
                                        <p:cTn id="7" dur="500"/>
                                        <p:tgtEl>
                                          <p:spTgt spid="8325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832527"/>
                                        </p:tgtEl>
                                        <p:attrNameLst>
                                          <p:attrName>style.visibility</p:attrName>
                                        </p:attrNameLst>
                                      </p:cBhvr>
                                      <p:to>
                                        <p:strVal val="visible"/>
                                      </p:to>
                                    </p:set>
                                    <p:animEffect transition="in" filter="wipe(up)">
                                      <p:cBhvr>
                                        <p:cTn id="12" dur="500"/>
                                        <p:tgtEl>
                                          <p:spTgt spid="83252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832522"/>
                                        </p:tgtEl>
                                        <p:attrNameLst>
                                          <p:attrName>style.visibility</p:attrName>
                                        </p:attrNameLst>
                                      </p:cBhvr>
                                      <p:to>
                                        <p:strVal val="visible"/>
                                      </p:to>
                                    </p:set>
                                    <p:animEffect transition="in" filter="wipe(up)">
                                      <p:cBhvr>
                                        <p:cTn id="17" dur="500"/>
                                        <p:tgtEl>
                                          <p:spTgt spid="83252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8325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2518"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スライド番号プレースホルダー 2"/>
          <p:cNvSpPr>
            <a:spLocks noGrp="1"/>
          </p:cNvSpPr>
          <p:nvPr>
            <p:ph type="sldNum" sz="quarter" idx="11"/>
          </p:nvPr>
        </p:nvSpPr>
        <p:spPr/>
        <p:txBody>
          <a:bodyPr/>
          <a:lstStyle/>
          <a:p>
            <a:fld id="{F595024D-9397-4BD8-BF3C-DDE79F998A69}" type="slidenum">
              <a:rPr lang="en-US" altLang="ja-JP"/>
              <a:pPr/>
              <a:t>21</a:t>
            </a:fld>
            <a:endParaRPr lang="en-US" altLang="ja-JP"/>
          </a:p>
        </p:txBody>
      </p:sp>
      <p:sp>
        <p:nvSpPr>
          <p:cNvPr id="816130" name="Rectangle 2"/>
          <p:cNvSpPr>
            <a:spLocks noChangeArrowheads="1"/>
          </p:cNvSpPr>
          <p:nvPr/>
        </p:nvSpPr>
        <p:spPr bwMode="auto">
          <a:xfrm>
            <a:off x="0" y="0"/>
            <a:ext cx="9144000" cy="990600"/>
          </a:xfrm>
          <a:prstGeom prst="rect">
            <a:avLst/>
          </a:prstGeom>
          <a:solidFill>
            <a:srgbClr val="FFFF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effectLst>
                  <a:outerShdw blurRad="38100" dist="38100" dir="2700000" algn="tl">
                    <a:srgbClr val="FFFFFF"/>
                  </a:outerShdw>
                </a:effectLst>
                <a:ea typeface="HG創英角ﾎﾟｯﾌﾟ体" pitchFamily="49" charset="-128"/>
              </a:rPr>
              <a:t>解説：３．良いやり方を見つけ、標準化し</a:t>
            </a:r>
          </a:p>
          <a:p>
            <a:r>
              <a:rPr lang="ja-JP" altLang="en-US" sz="3200">
                <a:effectLst>
                  <a:outerShdw blurRad="38100" dist="38100" dir="2700000" algn="tl">
                    <a:srgbClr val="FFFFFF"/>
                  </a:outerShdw>
                </a:effectLst>
                <a:ea typeface="HG創英角ﾎﾟｯﾌﾟ体" pitchFamily="49" charset="-128"/>
              </a:rPr>
              <a:t>　　　誰でもできるようになったこと。</a:t>
            </a:r>
          </a:p>
        </p:txBody>
      </p:sp>
      <p:sp>
        <p:nvSpPr>
          <p:cNvPr id="816131" name="Rectangle 3"/>
          <p:cNvSpPr>
            <a:spLocks noChangeArrowheads="1"/>
          </p:cNvSpPr>
          <p:nvPr/>
        </p:nvSpPr>
        <p:spPr bwMode="auto">
          <a:xfrm>
            <a:off x="465138" y="3436938"/>
            <a:ext cx="6291262"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ja-JP" sz="3200">
                <a:solidFill>
                  <a:srgbClr val="CC0000"/>
                </a:solidFill>
                <a:effectLst>
                  <a:outerShdw blurRad="38100" dist="38100" dir="2700000" algn="tl">
                    <a:srgbClr val="000000"/>
                  </a:outerShdw>
                </a:effectLst>
                <a:ea typeface="HG創英角ﾎﾟｯﾌﾟ体" pitchFamily="49" charset="-128"/>
              </a:rPr>
              <a:t>『</a:t>
            </a:r>
            <a:r>
              <a:rPr lang="ja-JP" altLang="en-US" sz="3200">
                <a:solidFill>
                  <a:srgbClr val="CC0000"/>
                </a:solidFill>
                <a:effectLst>
                  <a:outerShdw blurRad="38100" dist="38100" dir="2700000" algn="tl">
                    <a:srgbClr val="000000"/>
                  </a:outerShdw>
                </a:effectLst>
                <a:ea typeface="HG創英角ﾎﾟｯﾌﾟ体" pitchFamily="49" charset="-128"/>
              </a:rPr>
              <a:t>良いやり方は骨までしゃぶる</a:t>
            </a:r>
            <a:r>
              <a:rPr lang="ja-JP" altLang="en-US" sz="3200">
                <a:solidFill>
                  <a:srgbClr val="CC0000"/>
                </a:solidFill>
                <a:effectLst>
                  <a:outerShdw blurRad="38100" dist="38100" dir="2700000" algn="tl">
                    <a:srgbClr val="000000"/>
                  </a:outerShdw>
                </a:effectLst>
                <a:ea typeface="HGP創英角ﾎﾟｯﾌﾟ体" pitchFamily="50" charset="-128"/>
              </a:rPr>
              <a:t>」</a:t>
            </a:r>
          </a:p>
          <a:p>
            <a:endParaRPr lang="ja-JP" altLang="en-US" sz="1800"/>
          </a:p>
          <a:p>
            <a:r>
              <a:rPr lang="ja-JP" altLang="en-US" sz="3000" b="1">
                <a:latin typeface="Century" pitchFamily="18" charset="0"/>
              </a:rPr>
              <a:t> </a:t>
            </a:r>
            <a:r>
              <a:rPr lang="ja-JP" altLang="en-US" sz="2000" b="1">
                <a:latin typeface="Century" pitchFamily="18" charset="0"/>
              </a:rPr>
              <a:t>せっかく皆で良いやり方を見つけても、</a:t>
            </a:r>
          </a:p>
          <a:p>
            <a:r>
              <a:rPr lang="ja-JP" altLang="en-US" sz="2000" b="1">
                <a:latin typeface="Century" pitchFamily="18" charset="0"/>
              </a:rPr>
              <a:t>　その場だけでは</a:t>
            </a:r>
            <a:r>
              <a:rPr lang="ja-JP" altLang="en-US" sz="2000" b="1">
                <a:solidFill>
                  <a:srgbClr val="9900CC"/>
                </a:solidFill>
                <a:latin typeface="Century" pitchFamily="18" charset="0"/>
              </a:rPr>
              <a:t>モッタイナイ</a:t>
            </a:r>
            <a:r>
              <a:rPr lang="ja-JP" altLang="en-US" sz="2000" b="1">
                <a:latin typeface="Century" pitchFamily="18" charset="0"/>
              </a:rPr>
              <a:t>と思いませんか？</a:t>
            </a:r>
          </a:p>
        </p:txBody>
      </p:sp>
      <p:sp>
        <p:nvSpPr>
          <p:cNvPr id="816133" name="AutoShape 5"/>
          <p:cNvSpPr>
            <a:spLocks noChangeArrowheads="1"/>
          </p:cNvSpPr>
          <p:nvPr/>
        </p:nvSpPr>
        <p:spPr bwMode="auto">
          <a:xfrm>
            <a:off x="2163763" y="5181600"/>
            <a:ext cx="3606800" cy="1003300"/>
          </a:xfrm>
          <a:prstGeom prst="wedgeRoundRectCallout">
            <a:avLst>
              <a:gd name="adj1" fmla="val 67870"/>
              <a:gd name="adj2" fmla="val -33069"/>
              <a:gd name="adj3" fmla="val 16667"/>
            </a:avLst>
          </a:prstGeom>
          <a:solidFill>
            <a:srgbClr val="000080"/>
          </a:solidFill>
          <a:ln w="9525">
            <a:solidFill>
              <a:srgbClr val="00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2800">
                <a:solidFill>
                  <a:schemeClr val="bg1"/>
                </a:solidFill>
              </a:rPr>
              <a:t>良いやり方を教えてもらって楽できるよ。</a:t>
            </a:r>
          </a:p>
        </p:txBody>
      </p:sp>
      <p:pic>
        <p:nvPicPr>
          <p:cNvPr id="81613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4975" y="4111625"/>
            <a:ext cx="1714500" cy="249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6197" name="Freeform 69"/>
          <p:cNvSpPr>
            <a:spLocks/>
          </p:cNvSpPr>
          <p:nvPr/>
        </p:nvSpPr>
        <p:spPr bwMode="auto">
          <a:xfrm>
            <a:off x="7854950" y="4564063"/>
            <a:ext cx="657225" cy="501650"/>
          </a:xfrm>
          <a:custGeom>
            <a:avLst/>
            <a:gdLst>
              <a:gd name="T0" fmla="*/ 42 w 414"/>
              <a:gd name="T1" fmla="*/ 5 h 316"/>
              <a:gd name="T2" fmla="*/ 39 w 414"/>
              <a:gd name="T3" fmla="*/ 19 h 316"/>
              <a:gd name="T4" fmla="*/ 42 w 414"/>
              <a:gd name="T5" fmla="*/ 50 h 316"/>
              <a:gd name="T6" fmla="*/ 30 w 414"/>
              <a:gd name="T7" fmla="*/ 52 h 316"/>
              <a:gd name="T8" fmla="*/ 14 w 414"/>
              <a:gd name="T9" fmla="*/ 83 h 316"/>
              <a:gd name="T10" fmla="*/ 16 w 414"/>
              <a:gd name="T11" fmla="*/ 130 h 316"/>
              <a:gd name="T12" fmla="*/ 0 w 414"/>
              <a:gd name="T13" fmla="*/ 174 h 316"/>
              <a:gd name="T14" fmla="*/ 4 w 414"/>
              <a:gd name="T15" fmla="*/ 197 h 316"/>
              <a:gd name="T16" fmla="*/ 0 w 414"/>
              <a:gd name="T17" fmla="*/ 222 h 316"/>
              <a:gd name="T18" fmla="*/ 14 w 414"/>
              <a:gd name="T19" fmla="*/ 263 h 316"/>
              <a:gd name="T20" fmla="*/ 16 w 414"/>
              <a:gd name="T21" fmla="*/ 285 h 316"/>
              <a:gd name="T22" fmla="*/ 32 w 414"/>
              <a:gd name="T23" fmla="*/ 310 h 316"/>
              <a:gd name="T24" fmla="*/ 102 w 414"/>
              <a:gd name="T25" fmla="*/ 294 h 316"/>
              <a:gd name="T26" fmla="*/ 200 w 414"/>
              <a:gd name="T27" fmla="*/ 258 h 316"/>
              <a:gd name="T28" fmla="*/ 272 w 414"/>
              <a:gd name="T29" fmla="*/ 233 h 316"/>
              <a:gd name="T30" fmla="*/ 321 w 414"/>
              <a:gd name="T31" fmla="*/ 213 h 316"/>
              <a:gd name="T32" fmla="*/ 354 w 414"/>
              <a:gd name="T33" fmla="*/ 202 h 316"/>
              <a:gd name="T34" fmla="*/ 373 w 414"/>
              <a:gd name="T35" fmla="*/ 197 h 316"/>
              <a:gd name="T36" fmla="*/ 382 w 414"/>
              <a:gd name="T37" fmla="*/ 191 h 316"/>
              <a:gd name="T38" fmla="*/ 396 w 414"/>
              <a:gd name="T39" fmla="*/ 185 h 316"/>
              <a:gd name="T40" fmla="*/ 412 w 414"/>
              <a:gd name="T41" fmla="*/ 161 h 316"/>
              <a:gd name="T42" fmla="*/ 410 w 414"/>
              <a:gd name="T43" fmla="*/ 122 h 316"/>
              <a:gd name="T44" fmla="*/ 403 w 414"/>
              <a:gd name="T45" fmla="*/ 97 h 316"/>
              <a:gd name="T46" fmla="*/ 391 w 414"/>
              <a:gd name="T47" fmla="*/ 58 h 316"/>
              <a:gd name="T48" fmla="*/ 391 w 414"/>
              <a:gd name="T49" fmla="*/ 30 h 316"/>
              <a:gd name="T50" fmla="*/ 382 w 414"/>
              <a:gd name="T51" fmla="*/ 8 h 316"/>
              <a:gd name="T52" fmla="*/ 317 w 414"/>
              <a:gd name="T53" fmla="*/ 0 h 316"/>
              <a:gd name="T54" fmla="*/ 221 w 414"/>
              <a:gd name="T55" fmla="*/ 0 h 316"/>
              <a:gd name="T56" fmla="*/ 151 w 414"/>
              <a:gd name="T57" fmla="*/ 0 h 316"/>
              <a:gd name="T58" fmla="*/ 102 w 414"/>
              <a:gd name="T59" fmla="*/ 0 h 316"/>
              <a:gd name="T60" fmla="*/ 72 w 414"/>
              <a:gd name="T61" fmla="*/ 0 h 316"/>
              <a:gd name="T62" fmla="*/ 48 w 414"/>
              <a:gd name="T63" fmla="*/ 0 h 316"/>
              <a:gd name="T64" fmla="*/ 44 w 414"/>
              <a:gd name="T65"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4" h="316">
                <a:moveTo>
                  <a:pt x="44" y="0"/>
                </a:moveTo>
                <a:lnTo>
                  <a:pt x="42" y="5"/>
                </a:lnTo>
                <a:lnTo>
                  <a:pt x="39" y="11"/>
                </a:lnTo>
                <a:lnTo>
                  <a:pt x="39" y="19"/>
                </a:lnTo>
                <a:lnTo>
                  <a:pt x="39" y="30"/>
                </a:lnTo>
                <a:lnTo>
                  <a:pt x="42" y="50"/>
                </a:lnTo>
                <a:lnTo>
                  <a:pt x="42" y="50"/>
                </a:lnTo>
                <a:lnTo>
                  <a:pt x="30" y="52"/>
                </a:lnTo>
                <a:lnTo>
                  <a:pt x="21" y="66"/>
                </a:lnTo>
                <a:lnTo>
                  <a:pt x="14" y="83"/>
                </a:lnTo>
                <a:lnTo>
                  <a:pt x="11" y="105"/>
                </a:lnTo>
                <a:lnTo>
                  <a:pt x="16" y="130"/>
                </a:lnTo>
                <a:lnTo>
                  <a:pt x="4" y="149"/>
                </a:lnTo>
                <a:lnTo>
                  <a:pt x="0" y="174"/>
                </a:lnTo>
                <a:lnTo>
                  <a:pt x="0" y="185"/>
                </a:lnTo>
                <a:lnTo>
                  <a:pt x="4" y="197"/>
                </a:lnTo>
                <a:lnTo>
                  <a:pt x="0" y="210"/>
                </a:lnTo>
                <a:lnTo>
                  <a:pt x="0" y="222"/>
                </a:lnTo>
                <a:lnTo>
                  <a:pt x="4" y="246"/>
                </a:lnTo>
                <a:lnTo>
                  <a:pt x="14" y="263"/>
                </a:lnTo>
                <a:lnTo>
                  <a:pt x="14" y="266"/>
                </a:lnTo>
                <a:lnTo>
                  <a:pt x="16" y="285"/>
                </a:lnTo>
                <a:lnTo>
                  <a:pt x="23" y="302"/>
                </a:lnTo>
                <a:lnTo>
                  <a:pt x="32" y="310"/>
                </a:lnTo>
                <a:lnTo>
                  <a:pt x="44" y="316"/>
                </a:lnTo>
                <a:lnTo>
                  <a:pt x="102" y="294"/>
                </a:lnTo>
                <a:lnTo>
                  <a:pt x="156" y="274"/>
                </a:lnTo>
                <a:lnTo>
                  <a:pt x="200" y="258"/>
                </a:lnTo>
                <a:lnTo>
                  <a:pt x="240" y="244"/>
                </a:lnTo>
                <a:lnTo>
                  <a:pt x="272" y="233"/>
                </a:lnTo>
                <a:lnTo>
                  <a:pt x="300" y="222"/>
                </a:lnTo>
                <a:lnTo>
                  <a:pt x="321" y="213"/>
                </a:lnTo>
                <a:lnTo>
                  <a:pt x="340" y="208"/>
                </a:lnTo>
                <a:lnTo>
                  <a:pt x="354" y="202"/>
                </a:lnTo>
                <a:lnTo>
                  <a:pt x="366" y="197"/>
                </a:lnTo>
                <a:lnTo>
                  <a:pt x="373" y="197"/>
                </a:lnTo>
                <a:lnTo>
                  <a:pt x="377" y="194"/>
                </a:lnTo>
                <a:lnTo>
                  <a:pt x="382" y="191"/>
                </a:lnTo>
                <a:lnTo>
                  <a:pt x="382" y="191"/>
                </a:lnTo>
                <a:lnTo>
                  <a:pt x="396" y="185"/>
                </a:lnTo>
                <a:lnTo>
                  <a:pt x="405" y="177"/>
                </a:lnTo>
                <a:lnTo>
                  <a:pt x="412" y="161"/>
                </a:lnTo>
                <a:lnTo>
                  <a:pt x="414" y="141"/>
                </a:lnTo>
                <a:lnTo>
                  <a:pt x="410" y="122"/>
                </a:lnTo>
                <a:lnTo>
                  <a:pt x="403" y="102"/>
                </a:lnTo>
                <a:lnTo>
                  <a:pt x="403" y="97"/>
                </a:lnTo>
                <a:lnTo>
                  <a:pt x="400" y="77"/>
                </a:lnTo>
                <a:lnTo>
                  <a:pt x="391" y="58"/>
                </a:lnTo>
                <a:lnTo>
                  <a:pt x="391" y="47"/>
                </a:lnTo>
                <a:lnTo>
                  <a:pt x="391" y="30"/>
                </a:lnTo>
                <a:lnTo>
                  <a:pt x="387" y="19"/>
                </a:lnTo>
                <a:lnTo>
                  <a:pt x="382" y="8"/>
                </a:lnTo>
                <a:lnTo>
                  <a:pt x="373" y="0"/>
                </a:lnTo>
                <a:lnTo>
                  <a:pt x="317" y="0"/>
                </a:lnTo>
                <a:lnTo>
                  <a:pt x="265" y="0"/>
                </a:lnTo>
                <a:lnTo>
                  <a:pt x="221" y="0"/>
                </a:lnTo>
                <a:lnTo>
                  <a:pt x="184" y="0"/>
                </a:lnTo>
                <a:lnTo>
                  <a:pt x="151" y="0"/>
                </a:lnTo>
                <a:lnTo>
                  <a:pt x="125" y="0"/>
                </a:lnTo>
                <a:lnTo>
                  <a:pt x="102" y="0"/>
                </a:lnTo>
                <a:lnTo>
                  <a:pt x="86" y="0"/>
                </a:lnTo>
                <a:lnTo>
                  <a:pt x="72" y="0"/>
                </a:lnTo>
                <a:lnTo>
                  <a:pt x="62" y="0"/>
                </a:lnTo>
                <a:lnTo>
                  <a:pt x="48" y="0"/>
                </a:lnTo>
                <a:lnTo>
                  <a:pt x="46" y="0"/>
                </a:lnTo>
                <a:lnTo>
                  <a:pt x="44" y="0"/>
                </a:lnTo>
              </a:path>
            </a:pathLst>
          </a:custGeom>
          <a:noFill/>
          <a:ln w="365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223" name="AutoShape 95"/>
          <p:cNvSpPr>
            <a:spLocks noChangeArrowheads="1"/>
          </p:cNvSpPr>
          <p:nvPr/>
        </p:nvSpPr>
        <p:spPr bwMode="auto">
          <a:xfrm>
            <a:off x="5357813" y="2138363"/>
            <a:ext cx="3448050" cy="1101725"/>
          </a:xfrm>
          <a:prstGeom prst="wedgeRoundRectCallout">
            <a:avLst>
              <a:gd name="adj1" fmla="val -108472"/>
              <a:gd name="adj2" fmla="val -64699"/>
              <a:gd name="adj3" fmla="val 16667"/>
            </a:avLst>
          </a:prstGeom>
          <a:solidFill>
            <a:srgbClr val="000080"/>
          </a:solidFill>
          <a:ln w="9525">
            <a:solidFill>
              <a:srgbClr val="00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2800">
                <a:solidFill>
                  <a:schemeClr val="bg1"/>
                </a:solidFill>
              </a:rPr>
              <a:t>みんな同じやりで</a:t>
            </a:r>
          </a:p>
          <a:p>
            <a:pPr algn="ctr"/>
            <a:r>
              <a:rPr lang="ja-JP" altLang="en-US" sz="2800">
                <a:solidFill>
                  <a:schemeClr val="bg1"/>
                </a:solidFill>
              </a:rPr>
              <a:t>ムダがなくなったね</a:t>
            </a:r>
          </a:p>
        </p:txBody>
      </p:sp>
      <p:grpSp>
        <p:nvGrpSpPr>
          <p:cNvPr id="816229" name="Group 101"/>
          <p:cNvGrpSpPr>
            <a:grpSpLocks/>
          </p:cNvGrpSpPr>
          <p:nvPr/>
        </p:nvGrpSpPr>
        <p:grpSpPr bwMode="auto">
          <a:xfrm>
            <a:off x="917575" y="1150938"/>
            <a:ext cx="4538663" cy="2225675"/>
            <a:chOff x="578" y="725"/>
            <a:chExt cx="2859" cy="1402"/>
          </a:xfrm>
        </p:grpSpPr>
        <p:grpSp>
          <p:nvGrpSpPr>
            <p:cNvPr id="816140" name="Group 12"/>
            <p:cNvGrpSpPr>
              <a:grpSpLocks/>
            </p:cNvGrpSpPr>
            <p:nvPr/>
          </p:nvGrpSpPr>
          <p:grpSpPr bwMode="auto">
            <a:xfrm>
              <a:off x="578" y="725"/>
              <a:ext cx="605" cy="1191"/>
              <a:chOff x="1536" y="1296"/>
              <a:chExt cx="605" cy="1050"/>
            </a:xfrm>
          </p:grpSpPr>
          <p:grpSp>
            <p:nvGrpSpPr>
              <p:cNvPr id="816141" name="Group 13"/>
              <p:cNvGrpSpPr>
                <a:grpSpLocks/>
              </p:cNvGrpSpPr>
              <p:nvPr/>
            </p:nvGrpSpPr>
            <p:grpSpPr bwMode="auto">
              <a:xfrm>
                <a:off x="1536" y="1296"/>
                <a:ext cx="571" cy="1050"/>
                <a:chOff x="1772" y="2171"/>
                <a:chExt cx="571" cy="1050"/>
              </a:xfrm>
            </p:grpSpPr>
            <p:sp>
              <p:nvSpPr>
                <p:cNvPr id="816142" name="Freeform 14"/>
                <p:cNvSpPr>
                  <a:spLocks/>
                </p:cNvSpPr>
                <p:nvPr/>
              </p:nvSpPr>
              <p:spPr bwMode="auto">
                <a:xfrm>
                  <a:off x="1777" y="2171"/>
                  <a:ext cx="448" cy="584"/>
                </a:xfrm>
                <a:custGeom>
                  <a:avLst/>
                  <a:gdLst>
                    <a:gd name="T0" fmla="*/ 9 w 448"/>
                    <a:gd name="T1" fmla="*/ 576 h 584"/>
                    <a:gd name="T2" fmla="*/ 5 w 448"/>
                    <a:gd name="T3" fmla="*/ 535 h 584"/>
                    <a:gd name="T4" fmla="*/ 2 w 448"/>
                    <a:gd name="T5" fmla="*/ 468 h 584"/>
                    <a:gd name="T6" fmla="*/ 2 w 448"/>
                    <a:gd name="T7" fmla="*/ 343 h 584"/>
                    <a:gd name="T8" fmla="*/ 21 w 448"/>
                    <a:gd name="T9" fmla="*/ 208 h 584"/>
                    <a:gd name="T10" fmla="*/ 47 w 448"/>
                    <a:gd name="T11" fmla="*/ 127 h 584"/>
                    <a:gd name="T12" fmla="*/ 86 w 448"/>
                    <a:gd name="T13" fmla="*/ 66 h 584"/>
                    <a:gd name="T14" fmla="*/ 140 w 448"/>
                    <a:gd name="T15" fmla="*/ 27 h 584"/>
                    <a:gd name="T16" fmla="*/ 191 w 448"/>
                    <a:gd name="T17" fmla="*/ 5 h 584"/>
                    <a:gd name="T18" fmla="*/ 254 w 448"/>
                    <a:gd name="T19" fmla="*/ 0 h 584"/>
                    <a:gd name="T20" fmla="*/ 312 w 448"/>
                    <a:gd name="T21" fmla="*/ 19 h 584"/>
                    <a:gd name="T22" fmla="*/ 340 w 448"/>
                    <a:gd name="T23" fmla="*/ 44 h 584"/>
                    <a:gd name="T24" fmla="*/ 347 w 448"/>
                    <a:gd name="T25" fmla="*/ 47 h 584"/>
                    <a:gd name="T26" fmla="*/ 368 w 448"/>
                    <a:gd name="T27" fmla="*/ 38 h 584"/>
                    <a:gd name="T28" fmla="*/ 399 w 448"/>
                    <a:gd name="T29" fmla="*/ 36 h 584"/>
                    <a:gd name="T30" fmla="*/ 427 w 448"/>
                    <a:gd name="T31" fmla="*/ 44 h 584"/>
                    <a:gd name="T32" fmla="*/ 445 w 448"/>
                    <a:gd name="T33" fmla="*/ 80 h 584"/>
                    <a:gd name="T34" fmla="*/ 441 w 448"/>
                    <a:gd name="T35" fmla="*/ 127 h 584"/>
                    <a:gd name="T36" fmla="*/ 420 w 448"/>
                    <a:gd name="T37" fmla="*/ 166 h 584"/>
                    <a:gd name="T38" fmla="*/ 401 w 448"/>
                    <a:gd name="T39" fmla="*/ 188 h 584"/>
                    <a:gd name="T40" fmla="*/ 399 w 448"/>
                    <a:gd name="T41" fmla="*/ 194 h 584"/>
                    <a:gd name="T42" fmla="*/ 392 w 448"/>
                    <a:gd name="T43" fmla="*/ 210 h 584"/>
                    <a:gd name="T44" fmla="*/ 371 w 448"/>
                    <a:gd name="T45" fmla="*/ 255 h 584"/>
                    <a:gd name="T46" fmla="*/ 331 w 448"/>
                    <a:gd name="T47" fmla="*/ 332 h 584"/>
                    <a:gd name="T48" fmla="*/ 287 w 448"/>
                    <a:gd name="T49" fmla="*/ 399 h 584"/>
                    <a:gd name="T50" fmla="*/ 266 w 448"/>
                    <a:gd name="T51" fmla="*/ 418 h 584"/>
                    <a:gd name="T52" fmla="*/ 240 w 448"/>
                    <a:gd name="T53" fmla="*/ 435 h 584"/>
                    <a:gd name="T54" fmla="*/ 161 w 448"/>
                    <a:gd name="T55" fmla="*/ 485 h 584"/>
                    <a:gd name="T56" fmla="*/ 77 w 448"/>
                    <a:gd name="T57" fmla="*/ 540 h 584"/>
                    <a:gd name="T58" fmla="*/ 30 w 448"/>
                    <a:gd name="T59" fmla="*/ 571 h 584"/>
                    <a:gd name="T60" fmla="*/ 14 w 448"/>
                    <a:gd name="T61" fmla="*/ 582 h 584"/>
                    <a:gd name="T62" fmla="*/ 12 w 448"/>
                    <a:gd name="T63" fmla="*/ 58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584">
                      <a:moveTo>
                        <a:pt x="12" y="584"/>
                      </a:moveTo>
                      <a:lnTo>
                        <a:pt x="9" y="576"/>
                      </a:lnTo>
                      <a:lnTo>
                        <a:pt x="7" y="559"/>
                      </a:lnTo>
                      <a:lnTo>
                        <a:pt x="5" y="535"/>
                      </a:lnTo>
                      <a:lnTo>
                        <a:pt x="2" y="504"/>
                      </a:lnTo>
                      <a:lnTo>
                        <a:pt x="2" y="468"/>
                      </a:lnTo>
                      <a:lnTo>
                        <a:pt x="0" y="429"/>
                      </a:lnTo>
                      <a:lnTo>
                        <a:pt x="2" y="343"/>
                      </a:lnTo>
                      <a:lnTo>
                        <a:pt x="14" y="252"/>
                      </a:lnTo>
                      <a:lnTo>
                        <a:pt x="21" y="208"/>
                      </a:lnTo>
                      <a:lnTo>
                        <a:pt x="33" y="166"/>
                      </a:lnTo>
                      <a:lnTo>
                        <a:pt x="47" y="127"/>
                      </a:lnTo>
                      <a:lnTo>
                        <a:pt x="65" y="94"/>
                      </a:lnTo>
                      <a:lnTo>
                        <a:pt x="86" y="66"/>
                      </a:lnTo>
                      <a:lnTo>
                        <a:pt x="112" y="44"/>
                      </a:lnTo>
                      <a:lnTo>
                        <a:pt x="140" y="27"/>
                      </a:lnTo>
                      <a:lnTo>
                        <a:pt x="168" y="14"/>
                      </a:lnTo>
                      <a:lnTo>
                        <a:pt x="191" y="5"/>
                      </a:lnTo>
                      <a:lnTo>
                        <a:pt x="214" y="2"/>
                      </a:lnTo>
                      <a:lnTo>
                        <a:pt x="254" y="0"/>
                      </a:lnTo>
                      <a:lnTo>
                        <a:pt x="287" y="8"/>
                      </a:lnTo>
                      <a:lnTo>
                        <a:pt x="312" y="19"/>
                      </a:lnTo>
                      <a:lnTo>
                        <a:pt x="331" y="33"/>
                      </a:lnTo>
                      <a:lnTo>
                        <a:pt x="340" y="44"/>
                      </a:lnTo>
                      <a:lnTo>
                        <a:pt x="345" y="50"/>
                      </a:lnTo>
                      <a:lnTo>
                        <a:pt x="347" y="47"/>
                      </a:lnTo>
                      <a:lnTo>
                        <a:pt x="357" y="44"/>
                      </a:lnTo>
                      <a:lnTo>
                        <a:pt x="368" y="38"/>
                      </a:lnTo>
                      <a:lnTo>
                        <a:pt x="382" y="36"/>
                      </a:lnTo>
                      <a:lnTo>
                        <a:pt x="399" y="36"/>
                      </a:lnTo>
                      <a:lnTo>
                        <a:pt x="413" y="38"/>
                      </a:lnTo>
                      <a:lnTo>
                        <a:pt x="427" y="44"/>
                      </a:lnTo>
                      <a:lnTo>
                        <a:pt x="436" y="55"/>
                      </a:lnTo>
                      <a:lnTo>
                        <a:pt x="445" y="80"/>
                      </a:lnTo>
                      <a:lnTo>
                        <a:pt x="448" y="105"/>
                      </a:lnTo>
                      <a:lnTo>
                        <a:pt x="441" y="127"/>
                      </a:lnTo>
                      <a:lnTo>
                        <a:pt x="431" y="149"/>
                      </a:lnTo>
                      <a:lnTo>
                        <a:pt x="420" y="166"/>
                      </a:lnTo>
                      <a:lnTo>
                        <a:pt x="410" y="180"/>
                      </a:lnTo>
                      <a:lnTo>
                        <a:pt x="401" y="188"/>
                      </a:lnTo>
                      <a:lnTo>
                        <a:pt x="399" y="191"/>
                      </a:lnTo>
                      <a:lnTo>
                        <a:pt x="399" y="194"/>
                      </a:lnTo>
                      <a:lnTo>
                        <a:pt x="396" y="199"/>
                      </a:lnTo>
                      <a:lnTo>
                        <a:pt x="392" y="210"/>
                      </a:lnTo>
                      <a:lnTo>
                        <a:pt x="385" y="221"/>
                      </a:lnTo>
                      <a:lnTo>
                        <a:pt x="371" y="255"/>
                      </a:lnTo>
                      <a:lnTo>
                        <a:pt x="352" y="293"/>
                      </a:lnTo>
                      <a:lnTo>
                        <a:pt x="331" y="332"/>
                      </a:lnTo>
                      <a:lnTo>
                        <a:pt x="308" y="368"/>
                      </a:lnTo>
                      <a:lnTo>
                        <a:pt x="287" y="399"/>
                      </a:lnTo>
                      <a:lnTo>
                        <a:pt x="275" y="410"/>
                      </a:lnTo>
                      <a:lnTo>
                        <a:pt x="266" y="418"/>
                      </a:lnTo>
                      <a:lnTo>
                        <a:pt x="254" y="426"/>
                      </a:lnTo>
                      <a:lnTo>
                        <a:pt x="240" y="435"/>
                      </a:lnTo>
                      <a:lnTo>
                        <a:pt x="205" y="457"/>
                      </a:lnTo>
                      <a:lnTo>
                        <a:pt x="161" y="485"/>
                      </a:lnTo>
                      <a:lnTo>
                        <a:pt x="119" y="515"/>
                      </a:lnTo>
                      <a:lnTo>
                        <a:pt x="77" y="540"/>
                      </a:lnTo>
                      <a:lnTo>
                        <a:pt x="44" y="562"/>
                      </a:lnTo>
                      <a:lnTo>
                        <a:pt x="30" y="571"/>
                      </a:lnTo>
                      <a:lnTo>
                        <a:pt x="21" y="579"/>
                      </a:lnTo>
                      <a:lnTo>
                        <a:pt x="14" y="582"/>
                      </a:lnTo>
                      <a:lnTo>
                        <a:pt x="12" y="584"/>
                      </a:lnTo>
                      <a:lnTo>
                        <a:pt x="12" y="584"/>
                      </a:lnTo>
                      <a:close/>
                    </a:path>
                  </a:pathLst>
                </a:custGeom>
                <a:solidFill>
                  <a:srgbClr val="7F1E02"/>
                </a:solidFill>
                <a:ln w="36513">
                  <a:solidFill>
                    <a:srgbClr val="000000"/>
                  </a:solidFill>
                  <a:prstDash val="solid"/>
                  <a:round/>
                  <a:headEnd/>
                  <a:tailEnd/>
                </a:ln>
              </p:spPr>
              <p:txBody>
                <a:bodyPr/>
                <a:lstStyle/>
                <a:p>
                  <a:endParaRPr lang="ja-JP" altLang="en-US"/>
                </a:p>
              </p:txBody>
            </p:sp>
            <p:sp>
              <p:nvSpPr>
                <p:cNvPr id="816143" name="Freeform 15"/>
                <p:cNvSpPr>
                  <a:spLocks/>
                </p:cNvSpPr>
                <p:nvPr/>
              </p:nvSpPr>
              <p:spPr bwMode="auto">
                <a:xfrm>
                  <a:off x="1772" y="2606"/>
                  <a:ext cx="371" cy="615"/>
                </a:xfrm>
                <a:custGeom>
                  <a:avLst/>
                  <a:gdLst>
                    <a:gd name="T0" fmla="*/ 133 w 371"/>
                    <a:gd name="T1" fmla="*/ 0 h 615"/>
                    <a:gd name="T2" fmla="*/ 112 w 371"/>
                    <a:gd name="T3" fmla="*/ 11 h 615"/>
                    <a:gd name="T4" fmla="*/ 63 w 371"/>
                    <a:gd name="T5" fmla="*/ 50 h 615"/>
                    <a:gd name="T6" fmla="*/ 33 w 371"/>
                    <a:gd name="T7" fmla="*/ 91 h 615"/>
                    <a:gd name="T8" fmla="*/ 19 w 371"/>
                    <a:gd name="T9" fmla="*/ 141 h 615"/>
                    <a:gd name="T10" fmla="*/ 12 w 371"/>
                    <a:gd name="T11" fmla="*/ 221 h 615"/>
                    <a:gd name="T12" fmla="*/ 14 w 371"/>
                    <a:gd name="T13" fmla="*/ 263 h 615"/>
                    <a:gd name="T14" fmla="*/ 19 w 371"/>
                    <a:gd name="T15" fmla="*/ 294 h 615"/>
                    <a:gd name="T16" fmla="*/ 21 w 371"/>
                    <a:gd name="T17" fmla="*/ 338 h 615"/>
                    <a:gd name="T18" fmla="*/ 24 w 371"/>
                    <a:gd name="T19" fmla="*/ 410 h 615"/>
                    <a:gd name="T20" fmla="*/ 21 w 371"/>
                    <a:gd name="T21" fmla="*/ 449 h 615"/>
                    <a:gd name="T22" fmla="*/ 7 w 371"/>
                    <a:gd name="T23" fmla="*/ 515 h 615"/>
                    <a:gd name="T24" fmla="*/ 0 w 371"/>
                    <a:gd name="T25" fmla="*/ 560 h 615"/>
                    <a:gd name="T26" fmla="*/ 3 w 371"/>
                    <a:gd name="T27" fmla="*/ 585 h 615"/>
                    <a:gd name="T28" fmla="*/ 14 w 371"/>
                    <a:gd name="T29" fmla="*/ 601 h 615"/>
                    <a:gd name="T30" fmla="*/ 21 w 371"/>
                    <a:gd name="T31" fmla="*/ 607 h 615"/>
                    <a:gd name="T32" fmla="*/ 59 w 371"/>
                    <a:gd name="T33" fmla="*/ 609 h 615"/>
                    <a:gd name="T34" fmla="*/ 119 w 371"/>
                    <a:gd name="T35" fmla="*/ 615 h 615"/>
                    <a:gd name="T36" fmla="*/ 187 w 371"/>
                    <a:gd name="T37" fmla="*/ 609 h 615"/>
                    <a:gd name="T38" fmla="*/ 233 w 371"/>
                    <a:gd name="T39" fmla="*/ 598 h 615"/>
                    <a:gd name="T40" fmla="*/ 264 w 371"/>
                    <a:gd name="T41" fmla="*/ 590 h 615"/>
                    <a:gd name="T42" fmla="*/ 278 w 371"/>
                    <a:gd name="T43" fmla="*/ 562 h 615"/>
                    <a:gd name="T44" fmla="*/ 294 w 371"/>
                    <a:gd name="T45" fmla="*/ 515 h 615"/>
                    <a:gd name="T46" fmla="*/ 310 w 371"/>
                    <a:gd name="T47" fmla="*/ 465 h 615"/>
                    <a:gd name="T48" fmla="*/ 320 w 371"/>
                    <a:gd name="T49" fmla="*/ 435 h 615"/>
                    <a:gd name="T50" fmla="*/ 322 w 371"/>
                    <a:gd name="T51" fmla="*/ 427 h 615"/>
                    <a:gd name="T52" fmla="*/ 322 w 371"/>
                    <a:gd name="T53" fmla="*/ 424 h 615"/>
                    <a:gd name="T54" fmla="*/ 324 w 371"/>
                    <a:gd name="T55" fmla="*/ 399 h 615"/>
                    <a:gd name="T56" fmla="*/ 329 w 371"/>
                    <a:gd name="T57" fmla="*/ 352 h 615"/>
                    <a:gd name="T58" fmla="*/ 331 w 371"/>
                    <a:gd name="T59" fmla="*/ 332 h 615"/>
                    <a:gd name="T60" fmla="*/ 355 w 371"/>
                    <a:gd name="T61" fmla="*/ 271 h 615"/>
                    <a:gd name="T62" fmla="*/ 371 w 371"/>
                    <a:gd name="T63" fmla="*/ 177 h 615"/>
                    <a:gd name="T64" fmla="*/ 369 w 371"/>
                    <a:gd name="T65" fmla="*/ 130 h 615"/>
                    <a:gd name="T66" fmla="*/ 366 w 371"/>
                    <a:gd name="T67" fmla="*/ 105 h 615"/>
                    <a:gd name="T68" fmla="*/ 362 w 371"/>
                    <a:gd name="T69" fmla="*/ 94 h 615"/>
                    <a:gd name="T70" fmla="*/ 345 w 371"/>
                    <a:gd name="T71" fmla="*/ 75 h 615"/>
                    <a:gd name="T72" fmla="*/ 324 w 371"/>
                    <a:gd name="T73" fmla="*/ 50 h 615"/>
                    <a:gd name="T74" fmla="*/ 313 w 371"/>
                    <a:gd name="T75" fmla="*/ 39 h 615"/>
                    <a:gd name="T76" fmla="*/ 135 w 371"/>
                    <a:gd name="T77"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1" h="615">
                      <a:moveTo>
                        <a:pt x="135" y="0"/>
                      </a:moveTo>
                      <a:lnTo>
                        <a:pt x="133" y="0"/>
                      </a:lnTo>
                      <a:lnTo>
                        <a:pt x="124" y="5"/>
                      </a:lnTo>
                      <a:lnTo>
                        <a:pt x="112" y="11"/>
                      </a:lnTo>
                      <a:lnTo>
                        <a:pt x="96" y="22"/>
                      </a:lnTo>
                      <a:lnTo>
                        <a:pt x="63" y="50"/>
                      </a:lnTo>
                      <a:lnTo>
                        <a:pt x="47" y="69"/>
                      </a:lnTo>
                      <a:lnTo>
                        <a:pt x="33" y="91"/>
                      </a:lnTo>
                      <a:lnTo>
                        <a:pt x="26" y="116"/>
                      </a:lnTo>
                      <a:lnTo>
                        <a:pt x="19" y="141"/>
                      </a:lnTo>
                      <a:lnTo>
                        <a:pt x="12" y="197"/>
                      </a:lnTo>
                      <a:lnTo>
                        <a:pt x="12" y="221"/>
                      </a:lnTo>
                      <a:lnTo>
                        <a:pt x="12" y="244"/>
                      </a:lnTo>
                      <a:lnTo>
                        <a:pt x="14" y="263"/>
                      </a:lnTo>
                      <a:lnTo>
                        <a:pt x="17" y="280"/>
                      </a:lnTo>
                      <a:lnTo>
                        <a:pt x="19" y="294"/>
                      </a:lnTo>
                      <a:lnTo>
                        <a:pt x="19" y="313"/>
                      </a:lnTo>
                      <a:lnTo>
                        <a:pt x="21" y="338"/>
                      </a:lnTo>
                      <a:lnTo>
                        <a:pt x="24" y="363"/>
                      </a:lnTo>
                      <a:lnTo>
                        <a:pt x="24" y="410"/>
                      </a:lnTo>
                      <a:lnTo>
                        <a:pt x="21" y="432"/>
                      </a:lnTo>
                      <a:lnTo>
                        <a:pt x="21" y="449"/>
                      </a:lnTo>
                      <a:lnTo>
                        <a:pt x="14" y="482"/>
                      </a:lnTo>
                      <a:lnTo>
                        <a:pt x="7" y="515"/>
                      </a:lnTo>
                      <a:lnTo>
                        <a:pt x="3" y="549"/>
                      </a:lnTo>
                      <a:lnTo>
                        <a:pt x="0" y="560"/>
                      </a:lnTo>
                      <a:lnTo>
                        <a:pt x="0" y="568"/>
                      </a:lnTo>
                      <a:lnTo>
                        <a:pt x="3" y="585"/>
                      </a:lnTo>
                      <a:lnTo>
                        <a:pt x="7" y="596"/>
                      </a:lnTo>
                      <a:lnTo>
                        <a:pt x="14" y="601"/>
                      </a:lnTo>
                      <a:lnTo>
                        <a:pt x="14" y="604"/>
                      </a:lnTo>
                      <a:lnTo>
                        <a:pt x="21" y="607"/>
                      </a:lnTo>
                      <a:lnTo>
                        <a:pt x="35" y="607"/>
                      </a:lnTo>
                      <a:lnTo>
                        <a:pt x="59" y="609"/>
                      </a:lnTo>
                      <a:lnTo>
                        <a:pt x="87" y="612"/>
                      </a:lnTo>
                      <a:lnTo>
                        <a:pt x="119" y="615"/>
                      </a:lnTo>
                      <a:lnTo>
                        <a:pt x="154" y="612"/>
                      </a:lnTo>
                      <a:lnTo>
                        <a:pt x="187" y="609"/>
                      </a:lnTo>
                      <a:lnTo>
                        <a:pt x="219" y="604"/>
                      </a:lnTo>
                      <a:lnTo>
                        <a:pt x="233" y="598"/>
                      </a:lnTo>
                      <a:lnTo>
                        <a:pt x="252" y="596"/>
                      </a:lnTo>
                      <a:lnTo>
                        <a:pt x="264" y="590"/>
                      </a:lnTo>
                      <a:lnTo>
                        <a:pt x="268" y="590"/>
                      </a:lnTo>
                      <a:lnTo>
                        <a:pt x="278" y="562"/>
                      </a:lnTo>
                      <a:lnTo>
                        <a:pt x="287" y="537"/>
                      </a:lnTo>
                      <a:lnTo>
                        <a:pt x="294" y="515"/>
                      </a:lnTo>
                      <a:lnTo>
                        <a:pt x="301" y="496"/>
                      </a:lnTo>
                      <a:lnTo>
                        <a:pt x="310" y="465"/>
                      </a:lnTo>
                      <a:lnTo>
                        <a:pt x="315" y="449"/>
                      </a:lnTo>
                      <a:lnTo>
                        <a:pt x="320" y="435"/>
                      </a:lnTo>
                      <a:lnTo>
                        <a:pt x="322" y="429"/>
                      </a:lnTo>
                      <a:lnTo>
                        <a:pt x="322" y="427"/>
                      </a:lnTo>
                      <a:lnTo>
                        <a:pt x="322" y="427"/>
                      </a:lnTo>
                      <a:lnTo>
                        <a:pt x="322" y="424"/>
                      </a:lnTo>
                      <a:lnTo>
                        <a:pt x="324" y="413"/>
                      </a:lnTo>
                      <a:lnTo>
                        <a:pt x="324" y="399"/>
                      </a:lnTo>
                      <a:lnTo>
                        <a:pt x="324" y="382"/>
                      </a:lnTo>
                      <a:lnTo>
                        <a:pt x="329" y="352"/>
                      </a:lnTo>
                      <a:lnTo>
                        <a:pt x="331" y="338"/>
                      </a:lnTo>
                      <a:lnTo>
                        <a:pt x="331" y="332"/>
                      </a:lnTo>
                      <a:lnTo>
                        <a:pt x="343" y="305"/>
                      </a:lnTo>
                      <a:lnTo>
                        <a:pt x="355" y="271"/>
                      </a:lnTo>
                      <a:lnTo>
                        <a:pt x="366" y="230"/>
                      </a:lnTo>
                      <a:lnTo>
                        <a:pt x="371" y="177"/>
                      </a:lnTo>
                      <a:lnTo>
                        <a:pt x="371" y="152"/>
                      </a:lnTo>
                      <a:lnTo>
                        <a:pt x="369" y="130"/>
                      </a:lnTo>
                      <a:lnTo>
                        <a:pt x="369" y="116"/>
                      </a:lnTo>
                      <a:lnTo>
                        <a:pt x="366" y="105"/>
                      </a:lnTo>
                      <a:lnTo>
                        <a:pt x="364" y="100"/>
                      </a:lnTo>
                      <a:lnTo>
                        <a:pt x="362" y="94"/>
                      </a:lnTo>
                      <a:lnTo>
                        <a:pt x="362" y="91"/>
                      </a:lnTo>
                      <a:lnTo>
                        <a:pt x="345" y="75"/>
                      </a:lnTo>
                      <a:lnTo>
                        <a:pt x="334" y="58"/>
                      </a:lnTo>
                      <a:lnTo>
                        <a:pt x="324" y="50"/>
                      </a:lnTo>
                      <a:lnTo>
                        <a:pt x="320" y="44"/>
                      </a:lnTo>
                      <a:lnTo>
                        <a:pt x="313" y="39"/>
                      </a:lnTo>
                      <a:lnTo>
                        <a:pt x="313" y="36"/>
                      </a:lnTo>
                      <a:lnTo>
                        <a:pt x="135" y="0"/>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16144" name="Freeform 16"/>
                <p:cNvSpPr>
                  <a:spLocks/>
                </p:cNvSpPr>
                <p:nvPr/>
              </p:nvSpPr>
              <p:spPr bwMode="auto">
                <a:xfrm>
                  <a:off x="2122" y="2700"/>
                  <a:ext cx="189" cy="230"/>
                </a:xfrm>
                <a:custGeom>
                  <a:avLst/>
                  <a:gdLst>
                    <a:gd name="T0" fmla="*/ 21 w 189"/>
                    <a:gd name="T1" fmla="*/ 89 h 230"/>
                    <a:gd name="T2" fmla="*/ 19 w 189"/>
                    <a:gd name="T3" fmla="*/ 53 h 230"/>
                    <a:gd name="T4" fmla="*/ 16 w 189"/>
                    <a:gd name="T5" fmla="*/ 25 h 230"/>
                    <a:gd name="T6" fmla="*/ 14 w 189"/>
                    <a:gd name="T7" fmla="*/ 8 h 230"/>
                    <a:gd name="T8" fmla="*/ 12 w 189"/>
                    <a:gd name="T9" fmla="*/ 3 h 230"/>
                    <a:gd name="T10" fmla="*/ 12 w 189"/>
                    <a:gd name="T11" fmla="*/ 0 h 230"/>
                    <a:gd name="T12" fmla="*/ 16 w 189"/>
                    <a:gd name="T13" fmla="*/ 3 h 230"/>
                    <a:gd name="T14" fmla="*/ 26 w 189"/>
                    <a:gd name="T15" fmla="*/ 11 h 230"/>
                    <a:gd name="T16" fmla="*/ 40 w 189"/>
                    <a:gd name="T17" fmla="*/ 25 h 230"/>
                    <a:gd name="T18" fmla="*/ 49 w 189"/>
                    <a:gd name="T19" fmla="*/ 50 h 230"/>
                    <a:gd name="T20" fmla="*/ 56 w 189"/>
                    <a:gd name="T21" fmla="*/ 64 h 230"/>
                    <a:gd name="T22" fmla="*/ 61 w 189"/>
                    <a:gd name="T23" fmla="*/ 72 h 230"/>
                    <a:gd name="T24" fmla="*/ 68 w 189"/>
                    <a:gd name="T25" fmla="*/ 83 h 230"/>
                    <a:gd name="T26" fmla="*/ 70 w 189"/>
                    <a:gd name="T27" fmla="*/ 89 h 230"/>
                    <a:gd name="T28" fmla="*/ 72 w 189"/>
                    <a:gd name="T29" fmla="*/ 89 h 230"/>
                    <a:gd name="T30" fmla="*/ 86 w 189"/>
                    <a:gd name="T31" fmla="*/ 75 h 230"/>
                    <a:gd name="T32" fmla="*/ 96 w 189"/>
                    <a:gd name="T33" fmla="*/ 64 h 230"/>
                    <a:gd name="T34" fmla="*/ 107 w 189"/>
                    <a:gd name="T35" fmla="*/ 50 h 230"/>
                    <a:gd name="T36" fmla="*/ 112 w 189"/>
                    <a:gd name="T37" fmla="*/ 44 h 230"/>
                    <a:gd name="T38" fmla="*/ 112 w 189"/>
                    <a:gd name="T39" fmla="*/ 44 h 230"/>
                    <a:gd name="T40" fmla="*/ 137 w 189"/>
                    <a:gd name="T41" fmla="*/ 61 h 230"/>
                    <a:gd name="T42" fmla="*/ 156 w 189"/>
                    <a:gd name="T43" fmla="*/ 72 h 230"/>
                    <a:gd name="T44" fmla="*/ 170 w 189"/>
                    <a:gd name="T45" fmla="*/ 83 h 230"/>
                    <a:gd name="T46" fmla="*/ 177 w 189"/>
                    <a:gd name="T47" fmla="*/ 89 h 230"/>
                    <a:gd name="T48" fmla="*/ 184 w 189"/>
                    <a:gd name="T49" fmla="*/ 91 h 230"/>
                    <a:gd name="T50" fmla="*/ 186 w 189"/>
                    <a:gd name="T51" fmla="*/ 94 h 230"/>
                    <a:gd name="T52" fmla="*/ 189 w 189"/>
                    <a:gd name="T53" fmla="*/ 94 h 230"/>
                    <a:gd name="T54" fmla="*/ 186 w 189"/>
                    <a:gd name="T55" fmla="*/ 100 h 230"/>
                    <a:gd name="T56" fmla="*/ 182 w 189"/>
                    <a:gd name="T57" fmla="*/ 114 h 230"/>
                    <a:gd name="T58" fmla="*/ 175 w 189"/>
                    <a:gd name="T59" fmla="*/ 136 h 230"/>
                    <a:gd name="T60" fmla="*/ 168 w 189"/>
                    <a:gd name="T61" fmla="*/ 161 h 230"/>
                    <a:gd name="T62" fmla="*/ 158 w 189"/>
                    <a:gd name="T63" fmla="*/ 183 h 230"/>
                    <a:gd name="T64" fmla="*/ 147 w 189"/>
                    <a:gd name="T65" fmla="*/ 205 h 230"/>
                    <a:gd name="T66" fmla="*/ 137 w 189"/>
                    <a:gd name="T67" fmla="*/ 222 h 230"/>
                    <a:gd name="T68" fmla="*/ 126 w 189"/>
                    <a:gd name="T69" fmla="*/ 227 h 230"/>
                    <a:gd name="T70" fmla="*/ 114 w 189"/>
                    <a:gd name="T71" fmla="*/ 230 h 230"/>
                    <a:gd name="T72" fmla="*/ 98 w 189"/>
                    <a:gd name="T73" fmla="*/ 230 h 230"/>
                    <a:gd name="T74" fmla="*/ 61 w 189"/>
                    <a:gd name="T75" fmla="*/ 224 h 230"/>
                    <a:gd name="T76" fmla="*/ 42 w 189"/>
                    <a:gd name="T77" fmla="*/ 219 h 230"/>
                    <a:gd name="T78" fmla="*/ 26 w 189"/>
                    <a:gd name="T79" fmla="*/ 211 h 230"/>
                    <a:gd name="T80" fmla="*/ 12 w 189"/>
                    <a:gd name="T81" fmla="*/ 202 h 230"/>
                    <a:gd name="T82" fmla="*/ 0 w 189"/>
                    <a:gd name="T83" fmla="*/ 188 h 230"/>
                    <a:gd name="T84" fmla="*/ 2 w 189"/>
                    <a:gd name="T85" fmla="*/ 186 h 230"/>
                    <a:gd name="T86" fmla="*/ 5 w 189"/>
                    <a:gd name="T87" fmla="*/ 180 h 230"/>
                    <a:gd name="T88" fmla="*/ 7 w 189"/>
                    <a:gd name="T89" fmla="*/ 172 h 230"/>
                    <a:gd name="T90" fmla="*/ 12 w 189"/>
                    <a:gd name="T91" fmla="*/ 158 h 230"/>
                    <a:gd name="T92" fmla="*/ 19 w 189"/>
                    <a:gd name="T93" fmla="*/ 125 h 230"/>
                    <a:gd name="T94" fmla="*/ 21 w 189"/>
                    <a:gd name="T95" fmla="*/ 89 h 230"/>
                    <a:gd name="T96" fmla="*/ 21 w 189"/>
                    <a:gd name="T97" fmla="*/ 8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9" h="230">
                      <a:moveTo>
                        <a:pt x="21" y="89"/>
                      </a:moveTo>
                      <a:lnTo>
                        <a:pt x="19" y="53"/>
                      </a:lnTo>
                      <a:lnTo>
                        <a:pt x="16" y="25"/>
                      </a:lnTo>
                      <a:lnTo>
                        <a:pt x="14" y="8"/>
                      </a:lnTo>
                      <a:lnTo>
                        <a:pt x="12" y="3"/>
                      </a:lnTo>
                      <a:lnTo>
                        <a:pt x="12" y="0"/>
                      </a:lnTo>
                      <a:lnTo>
                        <a:pt x="16" y="3"/>
                      </a:lnTo>
                      <a:lnTo>
                        <a:pt x="26" y="11"/>
                      </a:lnTo>
                      <a:lnTo>
                        <a:pt x="40" y="25"/>
                      </a:lnTo>
                      <a:lnTo>
                        <a:pt x="49" y="50"/>
                      </a:lnTo>
                      <a:lnTo>
                        <a:pt x="56" y="64"/>
                      </a:lnTo>
                      <a:lnTo>
                        <a:pt x="61" y="72"/>
                      </a:lnTo>
                      <a:lnTo>
                        <a:pt x="68" y="83"/>
                      </a:lnTo>
                      <a:lnTo>
                        <a:pt x="70" y="89"/>
                      </a:lnTo>
                      <a:lnTo>
                        <a:pt x="72" y="89"/>
                      </a:lnTo>
                      <a:lnTo>
                        <a:pt x="86" y="75"/>
                      </a:lnTo>
                      <a:lnTo>
                        <a:pt x="96" y="64"/>
                      </a:lnTo>
                      <a:lnTo>
                        <a:pt x="107" y="50"/>
                      </a:lnTo>
                      <a:lnTo>
                        <a:pt x="112" y="44"/>
                      </a:lnTo>
                      <a:lnTo>
                        <a:pt x="112" y="44"/>
                      </a:lnTo>
                      <a:lnTo>
                        <a:pt x="137" y="61"/>
                      </a:lnTo>
                      <a:lnTo>
                        <a:pt x="156" y="72"/>
                      </a:lnTo>
                      <a:lnTo>
                        <a:pt x="170" y="83"/>
                      </a:lnTo>
                      <a:lnTo>
                        <a:pt x="177" y="89"/>
                      </a:lnTo>
                      <a:lnTo>
                        <a:pt x="184" y="91"/>
                      </a:lnTo>
                      <a:lnTo>
                        <a:pt x="186" y="94"/>
                      </a:lnTo>
                      <a:lnTo>
                        <a:pt x="189" y="94"/>
                      </a:lnTo>
                      <a:lnTo>
                        <a:pt x="186" y="100"/>
                      </a:lnTo>
                      <a:lnTo>
                        <a:pt x="182" y="114"/>
                      </a:lnTo>
                      <a:lnTo>
                        <a:pt x="175" y="136"/>
                      </a:lnTo>
                      <a:lnTo>
                        <a:pt x="168" y="161"/>
                      </a:lnTo>
                      <a:lnTo>
                        <a:pt x="158" y="183"/>
                      </a:lnTo>
                      <a:lnTo>
                        <a:pt x="147" y="205"/>
                      </a:lnTo>
                      <a:lnTo>
                        <a:pt x="137" y="222"/>
                      </a:lnTo>
                      <a:lnTo>
                        <a:pt x="126" y="227"/>
                      </a:lnTo>
                      <a:lnTo>
                        <a:pt x="114" y="230"/>
                      </a:lnTo>
                      <a:lnTo>
                        <a:pt x="98" y="230"/>
                      </a:lnTo>
                      <a:lnTo>
                        <a:pt x="61" y="224"/>
                      </a:lnTo>
                      <a:lnTo>
                        <a:pt x="42" y="219"/>
                      </a:lnTo>
                      <a:lnTo>
                        <a:pt x="26" y="211"/>
                      </a:lnTo>
                      <a:lnTo>
                        <a:pt x="12" y="202"/>
                      </a:lnTo>
                      <a:lnTo>
                        <a:pt x="0" y="188"/>
                      </a:lnTo>
                      <a:lnTo>
                        <a:pt x="2" y="186"/>
                      </a:lnTo>
                      <a:lnTo>
                        <a:pt x="5" y="180"/>
                      </a:lnTo>
                      <a:lnTo>
                        <a:pt x="7" y="172"/>
                      </a:lnTo>
                      <a:lnTo>
                        <a:pt x="12" y="158"/>
                      </a:lnTo>
                      <a:lnTo>
                        <a:pt x="19" y="125"/>
                      </a:lnTo>
                      <a:lnTo>
                        <a:pt x="21" y="89"/>
                      </a:lnTo>
                      <a:lnTo>
                        <a:pt x="21" y="89"/>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45" name="Freeform 17"/>
                <p:cNvSpPr>
                  <a:spLocks/>
                </p:cNvSpPr>
                <p:nvPr/>
              </p:nvSpPr>
              <p:spPr bwMode="auto">
                <a:xfrm>
                  <a:off x="2227" y="2606"/>
                  <a:ext cx="112" cy="199"/>
                </a:xfrm>
                <a:custGeom>
                  <a:avLst/>
                  <a:gdLst>
                    <a:gd name="T0" fmla="*/ 5 w 112"/>
                    <a:gd name="T1" fmla="*/ 158 h 199"/>
                    <a:gd name="T2" fmla="*/ 5 w 112"/>
                    <a:gd name="T3" fmla="*/ 155 h 199"/>
                    <a:gd name="T4" fmla="*/ 5 w 112"/>
                    <a:gd name="T5" fmla="*/ 152 h 199"/>
                    <a:gd name="T6" fmla="*/ 5 w 112"/>
                    <a:gd name="T7" fmla="*/ 136 h 199"/>
                    <a:gd name="T8" fmla="*/ 5 w 112"/>
                    <a:gd name="T9" fmla="*/ 116 h 199"/>
                    <a:gd name="T10" fmla="*/ 5 w 112"/>
                    <a:gd name="T11" fmla="*/ 100 h 199"/>
                    <a:gd name="T12" fmla="*/ 2 w 112"/>
                    <a:gd name="T13" fmla="*/ 83 h 199"/>
                    <a:gd name="T14" fmla="*/ 0 w 112"/>
                    <a:gd name="T15" fmla="*/ 66 h 199"/>
                    <a:gd name="T16" fmla="*/ 0 w 112"/>
                    <a:gd name="T17" fmla="*/ 50 h 199"/>
                    <a:gd name="T18" fmla="*/ 5 w 112"/>
                    <a:gd name="T19" fmla="*/ 30 h 199"/>
                    <a:gd name="T20" fmla="*/ 14 w 112"/>
                    <a:gd name="T21" fmla="*/ 11 h 199"/>
                    <a:gd name="T22" fmla="*/ 23 w 112"/>
                    <a:gd name="T23" fmla="*/ 3 h 199"/>
                    <a:gd name="T24" fmla="*/ 35 w 112"/>
                    <a:gd name="T25" fmla="*/ 0 h 199"/>
                    <a:gd name="T26" fmla="*/ 42 w 112"/>
                    <a:gd name="T27" fmla="*/ 11 h 199"/>
                    <a:gd name="T28" fmla="*/ 46 w 112"/>
                    <a:gd name="T29" fmla="*/ 22 h 199"/>
                    <a:gd name="T30" fmla="*/ 49 w 112"/>
                    <a:gd name="T31" fmla="*/ 30 h 199"/>
                    <a:gd name="T32" fmla="*/ 49 w 112"/>
                    <a:gd name="T33" fmla="*/ 36 h 199"/>
                    <a:gd name="T34" fmla="*/ 49 w 112"/>
                    <a:gd name="T35" fmla="*/ 39 h 199"/>
                    <a:gd name="T36" fmla="*/ 70 w 112"/>
                    <a:gd name="T37" fmla="*/ 77 h 199"/>
                    <a:gd name="T38" fmla="*/ 84 w 112"/>
                    <a:gd name="T39" fmla="*/ 108 h 199"/>
                    <a:gd name="T40" fmla="*/ 95 w 112"/>
                    <a:gd name="T41" fmla="*/ 130 h 199"/>
                    <a:gd name="T42" fmla="*/ 102 w 112"/>
                    <a:gd name="T43" fmla="*/ 144 h 199"/>
                    <a:gd name="T44" fmla="*/ 107 w 112"/>
                    <a:gd name="T45" fmla="*/ 152 h 199"/>
                    <a:gd name="T46" fmla="*/ 109 w 112"/>
                    <a:gd name="T47" fmla="*/ 158 h 199"/>
                    <a:gd name="T48" fmla="*/ 109 w 112"/>
                    <a:gd name="T49" fmla="*/ 161 h 199"/>
                    <a:gd name="T50" fmla="*/ 112 w 112"/>
                    <a:gd name="T51" fmla="*/ 163 h 199"/>
                    <a:gd name="T52" fmla="*/ 109 w 112"/>
                    <a:gd name="T53" fmla="*/ 172 h 199"/>
                    <a:gd name="T54" fmla="*/ 105 w 112"/>
                    <a:gd name="T55" fmla="*/ 177 h 199"/>
                    <a:gd name="T56" fmla="*/ 98 w 112"/>
                    <a:gd name="T57" fmla="*/ 185 h 199"/>
                    <a:gd name="T58" fmla="*/ 88 w 112"/>
                    <a:gd name="T59" fmla="*/ 191 h 199"/>
                    <a:gd name="T60" fmla="*/ 74 w 112"/>
                    <a:gd name="T61" fmla="*/ 199 h 199"/>
                    <a:gd name="T62" fmla="*/ 72 w 112"/>
                    <a:gd name="T63" fmla="*/ 199 h 199"/>
                    <a:gd name="T64" fmla="*/ 65 w 112"/>
                    <a:gd name="T65" fmla="*/ 197 h 199"/>
                    <a:gd name="T66" fmla="*/ 46 w 112"/>
                    <a:gd name="T67" fmla="*/ 191 h 199"/>
                    <a:gd name="T68" fmla="*/ 23 w 112"/>
                    <a:gd name="T69" fmla="*/ 177 h 199"/>
                    <a:gd name="T70" fmla="*/ 14 w 112"/>
                    <a:gd name="T71" fmla="*/ 169 h 199"/>
                    <a:gd name="T72" fmla="*/ 5 w 112"/>
                    <a:gd name="T73" fmla="*/ 158 h 199"/>
                    <a:gd name="T74" fmla="*/ 5 w 112"/>
                    <a:gd name="T75" fmla="*/ 1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99">
                      <a:moveTo>
                        <a:pt x="5" y="158"/>
                      </a:moveTo>
                      <a:lnTo>
                        <a:pt x="5" y="155"/>
                      </a:lnTo>
                      <a:lnTo>
                        <a:pt x="5" y="152"/>
                      </a:lnTo>
                      <a:lnTo>
                        <a:pt x="5" y="136"/>
                      </a:lnTo>
                      <a:lnTo>
                        <a:pt x="5" y="116"/>
                      </a:lnTo>
                      <a:lnTo>
                        <a:pt x="5" y="100"/>
                      </a:lnTo>
                      <a:lnTo>
                        <a:pt x="2" y="83"/>
                      </a:lnTo>
                      <a:lnTo>
                        <a:pt x="0" y="66"/>
                      </a:lnTo>
                      <a:lnTo>
                        <a:pt x="0" y="50"/>
                      </a:lnTo>
                      <a:lnTo>
                        <a:pt x="5" y="30"/>
                      </a:lnTo>
                      <a:lnTo>
                        <a:pt x="14" y="11"/>
                      </a:lnTo>
                      <a:lnTo>
                        <a:pt x="23" y="3"/>
                      </a:lnTo>
                      <a:lnTo>
                        <a:pt x="35" y="0"/>
                      </a:lnTo>
                      <a:lnTo>
                        <a:pt x="42" y="11"/>
                      </a:lnTo>
                      <a:lnTo>
                        <a:pt x="46" y="22"/>
                      </a:lnTo>
                      <a:lnTo>
                        <a:pt x="49" y="30"/>
                      </a:lnTo>
                      <a:lnTo>
                        <a:pt x="49" y="36"/>
                      </a:lnTo>
                      <a:lnTo>
                        <a:pt x="49" y="39"/>
                      </a:lnTo>
                      <a:lnTo>
                        <a:pt x="70" y="77"/>
                      </a:lnTo>
                      <a:lnTo>
                        <a:pt x="84" y="108"/>
                      </a:lnTo>
                      <a:lnTo>
                        <a:pt x="95" y="130"/>
                      </a:lnTo>
                      <a:lnTo>
                        <a:pt x="102" y="144"/>
                      </a:lnTo>
                      <a:lnTo>
                        <a:pt x="107" y="152"/>
                      </a:lnTo>
                      <a:lnTo>
                        <a:pt x="109" y="158"/>
                      </a:lnTo>
                      <a:lnTo>
                        <a:pt x="109" y="161"/>
                      </a:lnTo>
                      <a:lnTo>
                        <a:pt x="112" y="163"/>
                      </a:lnTo>
                      <a:lnTo>
                        <a:pt x="109" y="172"/>
                      </a:lnTo>
                      <a:lnTo>
                        <a:pt x="105" y="177"/>
                      </a:lnTo>
                      <a:lnTo>
                        <a:pt x="98" y="185"/>
                      </a:lnTo>
                      <a:lnTo>
                        <a:pt x="88" y="191"/>
                      </a:lnTo>
                      <a:lnTo>
                        <a:pt x="74" y="199"/>
                      </a:lnTo>
                      <a:lnTo>
                        <a:pt x="72" y="199"/>
                      </a:lnTo>
                      <a:lnTo>
                        <a:pt x="65" y="197"/>
                      </a:lnTo>
                      <a:lnTo>
                        <a:pt x="46" y="191"/>
                      </a:lnTo>
                      <a:lnTo>
                        <a:pt x="23" y="177"/>
                      </a:lnTo>
                      <a:lnTo>
                        <a:pt x="14" y="169"/>
                      </a:lnTo>
                      <a:lnTo>
                        <a:pt x="5" y="158"/>
                      </a:lnTo>
                      <a:lnTo>
                        <a:pt x="5" y="158"/>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46" name="Freeform 18"/>
                <p:cNvSpPr>
                  <a:spLocks/>
                </p:cNvSpPr>
                <p:nvPr/>
              </p:nvSpPr>
              <p:spPr bwMode="auto">
                <a:xfrm>
                  <a:off x="2213" y="2769"/>
                  <a:ext cx="88" cy="56"/>
                </a:xfrm>
                <a:custGeom>
                  <a:avLst/>
                  <a:gdLst>
                    <a:gd name="T0" fmla="*/ 0 w 88"/>
                    <a:gd name="T1" fmla="*/ 0 h 56"/>
                    <a:gd name="T2" fmla="*/ 0 w 88"/>
                    <a:gd name="T3" fmla="*/ 6 h 56"/>
                    <a:gd name="T4" fmla="*/ 5 w 88"/>
                    <a:gd name="T5" fmla="*/ 17 h 56"/>
                    <a:gd name="T6" fmla="*/ 16 w 88"/>
                    <a:gd name="T7" fmla="*/ 34 h 56"/>
                    <a:gd name="T8" fmla="*/ 37 w 88"/>
                    <a:gd name="T9" fmla="*/ 47 h 56"/>
                    <a:gd name="T10" fmla="*/ 58 w 88"/>
                    <a:gd name="T11" fmla="*/ 56 h 56"/>
                    <a:gd name="T12" fmla="*/ 74 w 88"/>
                    <a:gd name="T13" fmla="*/ 56 h 56"/>
                    <a:gd name="T14" fmla="*/ 86 w 88"/>
                    <a:gd name="T15" fmla="*/ 56 h 56"/>
                    <a:gd name="T16" fmla="*/ 88 w 88"/>
                    <a:gd name="T1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6">
                      <a:moveTo>
                        <a:pt x="0" y="0"/>
                      </a:moveTo>
                      <a:lnTo>
                        <a:pt x="0" y="6"/>
                      </a:lnTo>
                      <a:lnTo>
                        <a:pt x="5" y="17"/>
                      </a:lnTo>
                      <a:lnTo>
                        <a:pt x="16" y="34"/>
                      </a:lnTo>
                      <a:lnTo>
                        <a:pt x="37" y="47"/>
                      </a:lnTo>
                      <a:lnTo>
                        <a:pt x="58" y="56"/>
                      </a:lnTo>
                      <a:lnTo>
                        <a:pt x="74" y="56"/>
                      </a:lnTo>
                      <a:lnTo>
                        <a:pt x="86" y="56"/>
                      </a:lnTo>
                      <a:lnTo>
                        <a:pt x="88" y="5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47" name="Freeform 19"/>
                <p:cNvSpPr>
                  <a:spLocks/>
                </p:cNvSpPr>
                <p:nvPr/>
              </p:nvSpPr>
              <p:spPr bwMode="auto">
                <a:xfrm>
                  <a:off x="1910" y="2600"/>
                  <a:ext cx="205" cy="180"/>
                </a:xfrm>
                <a:custGeom>
                  <a:avLst/>
                  <a:gdLst>
                    <a:gd name="T0" fmla="*/ 198 w 205"/>
                    <a:gd name="T1" fmla="*/ 33 h 180"/>
                    <a:gd name="T2" fmla="*/ 205 w 205"/>
                    <a:gd name="T3" fmla="*/ 64 h 180"/>
                    <a:gd name="T4" fmla="*/ 205 w 205"/>
                    <a:gd name="T5" fmla="*/ 94 h 180"/>
                    <a:gd name="T6" fmla="*/ 205 w 205"/>
                    <a:gd name="T7" fmla="*/ 117 h 180"/>
                    <a:gd name="T8" fmla="*/ 203 w 205"/>
                    <a:gd name="T9" fmla="*/ 136 h 180"/>
                    <a:gd name="T10" fmla="*/ 200 w 205"/>
                    <a:gd name="T11" fmla="*/ 153 h 180"/>
                    <a:gd name="T12" fmla="*/ 196 w 205"/>
                    <a:gd name="T13" fmla="*/ 164 h 180"/>
                    <a:gd name="T14" fmla="*/ 191 w 205"/>
                    <a:gd name="T15" fmla="*/ 169 h 180"/>
                    <a:gd name="T16" fmla="*/ 186 w 205"/>
                    <a:gd name="T17" fmla="*/ 172 h 180"/>
                    <a:gd name="T18" fmla="*/ 182 w 205"/>
                    <a:gd name="T19" fmla="*/ 167 h 180"/>
                    <a:gd name="T20" fmla="*/ 172 w 205"/>
                    <a:gd name="T21" fmla="*/ 161 h 180"/>
                    <a:gd name="T22" fmla="*/ 147 w 205"/>
                    <a:gd name="T23" fmla="*/ 139 h 180"/>
                    <a:gd name="T24" fmla="*/ 135 w 205"/>
                    <a:gd name="T25" fmla="*/ 128 h 180"/>
                    <a:gd name="T26" fmla="*/ 126 w 205"/>
                    <a:gd name="T27" fmla="*/ 119 h 180"/>
                    <a:gd name="T28" fmla="*/ 119 w 205"/>
                    <a:gd name="T29" fmla="*/ 111 h 180"/>
                    <a:gd name="T30" fmla="*/ 116 w 205"/>
                    <a:gd name="T31" fmla="*/ 108 h 180"/>
                    <a:gd name="T32" fmla="*/ 114 w 205"/>
                    <a:gd name="T33" fmla="*/ 111 h 180"/>
                    <a:gd name="T34" fmla="*/ 109 w 205"/>
                    <a:gd name="T35" fmla="*/ 119 h 180"/>
                    <a:gd name="T36" fmla="*/ 91 w 205"/>
                    <a:gd name="T37" fmla="*/ 142 h 180"/>
                    <a:gd name="T38" fmla="*/ 67 w 205"/>
                    <a:gd name="T39" fmla="*/ 167 h 180"/>
                    <a:gd name="T40" fmla="*/ 53 w 205"/>
                    <a:gd name="T41" fmla="*/ 175 h 180"/>
                    <a:gd name="T42" fmla="*/ 42 w 205"/>
                    <a:gd name="T43" fmla="*/ 180 h 180"/>
                    <a:gd name="T44" fmla="*/ 32 w 205"/>
                    <a:gd name="T45" fmla="*/ 175 h 180"/>
                    <a:gd name="T46" fmla="*/ 25 w 205"/>
                    <a:gd name="T47" fmla="*/ 167 h 180"/>
                    <a:gd name="T48" fmla="*/ 14 w 205"/>
                    <a:gd name="T49" fmla="*/ 147 h 180"/>
                    <a:gd name="T50" fmla="*/ 7 w 205"/>
                    <a:gd name="T51" fmla="*/ 117 h 180"/>
                    <a:gd name="T52" fmla="*/ 2 w 205"/>
                    <a:gd name="T53" fmla="*/ 86 h 180"/>
                    <a:gd name="T54" fmla="*/ 0 w 205"/>
                    <a:gd name="T55" fmla="*/ 53 h 180"/>
                    <a:gd name="T56" fmla="*/ 0 w 205"/>
                    <a:gd name="T57" fmla="*/ 25 h 180"/>
                    <a:gd name="T58" fmla="*/ 0 w 205"/>
                    <a:gd name="T59" fmla="*/ 9 h 180"/>
                    <a:gd name="T60" fmla="*/ 0 w 205"/>
                    <a:gd name="T61" fmla="*/ 3 h 180"/>
                    <a:gd name="T62" fmla="*/ 0 w 205"/>
                    <a:gd name="T63" fmla="*/ 0 h 180"/>
                    <a:gd name="T64" fmla="*/ 198 w 205"/>
                    <a:gd name="T65" fmla="*/ 3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180">
                      <a:moveTo>
                        <a:pt x="198" y="33"/>
                      </a:moveTo>
                      <a:lnTo>
                        <a:pt x="205" y="64"/>
                      </a:lnTo>
                      <a:lnTo>
                        <a:pt x="205" y="94"/>
                      </a:lnTo>
                      <a:lnTo>
                        <a:pt x="205" y="117"/>
                      </a:lnTo>
                      <a:lnTo>
                        <a:pt x="203" y="136"/>
                      </a:lnTo>
                      <a:lnTo>
                        <a:pt x="200" y="153"/>
                      </a:lnTo>
                      <a:lnTo>
                        <a:pt x="196" y="164"/>
                      </a:lnTo>
                      <a:lnTo>
                        <a:pt x="191" y="169"/>
                      </a:lnTo>
                      <a:lnTo>
                        <a:pt x="186" y="172"/>
                      </a:lnTo>
                      <a:lnTo>
                        <a:pt x="182" y="167"/>
                      </a:lnTo>
                      <a:lnTo>
                        <a:pt x="172" y="161"/>
                      </a:lnTo>
                      <a:lnTo>
                        <a:pt x="147" y="139"/>
                      </a:lnTo>
                      <a:lnTo>
                        <a:pt x="135" y="128"/>
                      </a:lnTo>
                      <a:lnTo>
                        <a:pt x="126" y="119"/>
                      </a:lnTo>
                      <a:lnTo>
                        <a:pt x="119" y="111"/>
                      </a:lnTo>
                      <a:lnTo>
                        <a:pt x="116" y="108"/>
                      </a:lnTo>
                      <a:lnTo>
                        <a:pt x="114" y="111"/>
                      </a:lnTo>
                      <a:lnTo>
                        <a:pt x="109" y="119"/>
                      </a:lnTo>
                      <a:lnTo>
                        <a:pt x="91" y="142"/>
                      </a:lnTo>
                      <a:lnTo>
                        <a:pt x="67" y="167"/>
                      </a:lnTo>
                      <a:lnTo>
                        <a:pt x="53" y="175"/>
                      </a:lnTo>
                      <a:lnTo>
                        <a:pt x="42" y="180"/>
                      </a:lnTo>
                      <a:lnTo>
                        <a:pt x="32" y="175"/>
                      </a:lnTo>
                      <a:lnTo>
                        <a:pt x="25" y="167"/>
                      </a:lnTo>
                      <a:lnTo>
                        <a:pt x="14" y="147"/>
                      </a:lnTo>
                      <a:lnTo>
                        <a:pt x="7" y="117"/>
                      </a:lnTo>
                      <a:lnTo>
                        <a:pt x="2" y="86"/>
                      </a:lnTo>
                      <a:lnTo>
                        <a:pt x="0" y="53"/>
                      </a:lnTo>
                      <a:lnTo>
                        <a:pt x="0" y="25"/>
                      </a:lnTo>
                      <a:lnTo>
                        <a:pt x="0" y="9"/>
                      </a:lnTo>
                      <a:lnTo>
                        <a:pt x="0" y="3"/>
                      </a:lnTo>
                      <a:lnTo>
                        <a:pt x="0" y="0"/>
                      </a:lnTo>
                      <a:lnTo>
                        <a:pt x="198" y="33"/>
                      </a:lnTo>
                      <a:close/>
                    </a:path>
                  </a:pathLst>
                </a:custGeom>
                <a:solidFill>
                  <a:srgbClr val="FFFFFF"/>
                </a:solidFill>
                <a:ln w="30163">
                  <a:solidFill>
                    <a:srgbClr val="000000"/>
                  </a:solidFill>
                  <a:prstDash val="solid"/>
                  <a:round/>
                  <a:headEnd/>
                  <a:tailEnd/>
                </a:ln>
              </p:spPr>
              <p:txBody>
                <a:bodyPr/>
                <a:lstStyle/>
                <a:p>
                  <a:endParaRPr lang="ja-JP" altLang="en-US"/>
                </a:p>
              </p:txBody>
            </p:sp>
            <p:sp>
              <p:nvSpPr>
                <p:cNvPr id="816148" name="Freeform 20"/>
                <p:cNvSpPr>
                  <a:spLocks/>
                </p:cNvSpPr>
                <p:nvPr/>
              </p:nvSpPr>
              <p:spPr bwMode="auto">
                <a:xfrm>
                  <a:off x="1975" y="2645"/>
                  <a:ext cx="103" cy="63"/>
                </a:xfrm>
                <a:custGeom>
                  <a:avLst/>
                  <a:gdLst>
                    <a:gd name="T0" fmla="*/ 0 w 103"/>
                    <a:gd name="T1" fmla="*/ 0 h 63"/>
                    <a:gd name="T2" fmla="*/ 0 w 103"/>
                    <a:gd name="T3" fmla="*/ 2 h 63"/>
                    <a:gd name="T4" fmla="*/ 5 w 103"/>
                    <a:gd name="T5" fmla="*/ 8 h 63"/>
                    <a:gd name="T6" fmla="*/ 19 w 103"/>
                    <a:gd name="T7" fmla="*/ 30 h 63"/>
                    <a:gd name="T8" fmla="*/ 35 w 103"/>
                    <a:gd name="T9" fmla="*/ 52 h 63"/>
                    <a:gd name="T10" fmla="*/ 42 w 103"/>
                    <a:gd name="T11" fmla="*/ 61 h 63"/>
                    <a:gd name="T12" fmla="*/ 51 w 103"/>
                    <a:gd name="T13" fmla="*/ 63 h 63"/>
                    <a:gd name="T14" fmla="*/ 58 w 103"/>
                    <a:gd name="T15" fmla="*/ 63 h 63"/>
                    <a:gd name="T16" fmla="*/ 68 w 103"/>
                    <a:gd name="T17" fmla="*/ 55 h 63"/>
                    <a:gd name="T18" fmla="*/ 84 w 103"/>
                    <a:gd name="T19" fmla="*/ 36 h 63"/>
                    <a:gd name="T20" fmla="*/ 98 w 103"/>
                    <a:gd name="T21" fmla="*/ 13 h 63"/>
                    <a:gd name="T22" fmla="*/ 100 w 103"/>
                    <a:gd name="T23" fmla="*/ 5 h 63"/>
                    <a:gd name="T24" fmla="*/ 103 w 103"/>
                    <a:gd name="T25" fmla="*/ 2 h 63"/>
                    <a:gd name="T26" fmla="*/ 0 w 103"/>
                    <a:gd name="T2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63">
                      <a:moveTo>
                        <a:pt x="0" y="0"/>
                      </a:moveTo>
                      <a:lnTo>
                        <a:pt x="0" y="2"/>
                      </a:lnTo>
                      <a:lnTo>
                        <a:pt x="5" y="8"/>
                      </a:lnTo>
                      <a:lnTo>
                        <a:pt x="19" y="30"/>
                      </a:lnTo>
                      <a:lnTo>
                        <a:pt x="35" y="52"/>
                      </a:lnTo>
                      <a:lnTo>
                        <a:pt x="42" y="61"/>
                      </a:lnTo>
                      <a:lnTo>
                        <a:pt x="51" y="63"/>
                      </a:lnTo>
                      <a:lnTo>
                        <a:pt x="58" y="63"/>
                      </a:lnTo>
                      <a:lnTo>
                        <a:pt x="68" y="55"/>
                      </a:lnTo>
                      <a:lnTo>
                        <a:pt x="84" y="36"/>
                      </a:lnTo>
                      <a:lnTo>
                        <a:pt x="98" y="13"/>
                      </a:lnTo>
                      <a:lnTo>
                        <a:pt x="100" y="5"/>
                      </a:lnTo>
                      <a:lnTo>
                        <a:pt x="103" y="2"/>
                      </a:lnTo>
                      <a:lnTo>
                        <a:pt x="0" y="0"/>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49" name="Freeform 21"/>
                <p:cNvSpPr>
                  <a:spLocks/>
                </p:cNvSpPr>
                <p:nvPr/>
              </p:nvSpPr>
              <p:spPr bwMode="auto">
                <a:xfrm>
                  <a:off x="2273" y="2631"/>
                  <a:ext cx="70" cy="44"/>
                </a:xfrm>
                <a:custGeom>
                  <a:avLst/>
                  <a:gdLst>
                    <a:gd name="T0" fmla="*/ 19 w 70"/>
                    <a:gd name="T1" fmla="*/ 41 h 44"/>
                    <a:gd name="T2" fmla="*/ 14 w 70"/>
                    <a:gd name="T3" fmla="*/ 41 h 44"/>
                    <a:gd name="T4" fmla="*/ 10 w 70"/>
                    <a:gd name="T5" fmla="*/ 39 h 44"/>
                    <a:gd name="T6" fmla="*/ 3 w 70"/>
                    <a:gd name="T7" fmla="*/ 33 h 44"/>
                    <a:gd name="T8" fmla="*/ 0 w 70"/>
                    <a:gd name="T9" fmla="*/ 25 h 44"/>
                    <a:gd name="T10" fmla="*/ 3 w 70"/>
                    <a:gd name="T11" fmla="*/ 16 h 44"/>
                    <a:gd name="T12" fmla="*/ 7 w 70"/>
                    <a:gd name="T13" fmla="*/ 11 h 44"/>
                    <a:gd name="T14" fmla="*/ 17 w 70"/>
                    <a:gd name="T15" fmla="*/ 5 h 44"/>
                    <a:gd name="T16" fmla="*/ 31 w 70"/>
                    <a:gd name="T17" fmla="*/ 2 h 44"/>
                    <a:gd name="T18" fmla="*/ 45 w 70"/>
                    <a:gd name="T19" fmla="*/ 0 h 44"/>
                    <a:gd name="T20" fmla="*/ 59 w 70"/>
                    <a:gd name="T21" fmla="*/ 2 h 44"/>
                    <a:gd name="T22" fmla="*/ 68 w 70"/>
                    <a:gd name="T23" fmla="*/ 8 h 44"/>
                    <a:gd name="T24" fmla="*/ 70 w 70"/>
                    <a:gd name="T25" fmla="*/ 16 h 44"/>
                    <a:gd name="T26" fmla="*/ 68 w 70"/>
                    <a:gd name="T27" fmla="*/ 27 h 44"/>
                    <a:gd name="T28" fmla="*/ 61 w 70"/>
                    <a:gd name="T29" fmla="*/ 36 h 44"/>
                    <a:gd name="T30" fmla="*/ 45 w 70"/>
                    <a:gd name="T31" fmla="*/ 41 h 44"/>
                    <a:gd name="T32" fmla="*/ 33 w 70"/>
                    <a:gd name="T33" fmla="*/ 44 h 44"/>
                    <a:gd name="T34" fmla="*/ 19 w 70"/>
                    <a:gd name="T35" fmla="*/ 41 h 44"/>
                    <a:gd name="T36" fmla="*/ 19 w 70"/>
                    <a:gd name="T3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44">
                      <a:moveTo>
                        <a:pt x="19" y="41"/>
                      </a:moveTo>
                      <a:lnTo>
                        <a:pt x="14" y="41"/>
                      </a:lnTo>
                      <a:lnTo>
                        <a:pt x="10" y="39"/>
                      </a:lnTo>
                      <a:lnTo>
                        <a:pt x="3" y="33"/>
                      </a:lnTo>
                      <a:lnTo>
                        <a:pt x="0" y="25"/>
                      </a:lnTo>
                      <a:lnTo>
                        <a:pt x="3" y="16"/>
                      </a:lnTo>
                      <a:lnTo>
                        <a:pt x="7" y="11"/>
                      </a:lnTo>
                      <a:lnTo>
                        <a:pt x="17" y="5"/>
                      </a:lnTo>
                      <a:lnTo>
                        <a:pt x="31" y="2"/>
                      </a:lnTo>
                      <a:lnTo>
                        <a:pt x="45" y="0"/>
                      </a:lnTo>
                      <a:lnTo>
                        <a:pt x="59" y="2"/>
                      </a:lnTo>
                      <a:lnTo>
                        <a:pt x="68" y="8"/>
                      </a:lnTo>
                      <a:lnTo>
                        <a:pt x="70" y="16"/>
                      </a:lnTo>
                      <a:lnTo>
                        <a:pt x="68" y="27"/>
                      </a:lnTo>
                      <a:lnTo>
                        <a:pt x="61" y="36"/>
                      </a:lnTo>
                      <a:lnTo>
                        <a:pt x="45" y="41"/>
                      </a:lnTo>
                      <a:lnTo>
                        <a:pt x="33" y="44"/>
                      </a:lnTo>
                      <a:lnTo>
                        <a:pt x="19" y="41"/>
                      </a:lnTo>
                      <a:lnTo>
                        <a:pt x="19" y="41"/>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50" name="Freeform 22"/>
                <p:cNvSpPr>
                  <a:spLocks/>
                </p:cNvSpPr>
                <p:nvPr/>
              </p:nvSpPr>
              <p:spPr bwMode="auto">
                <a:xfrm>
                  <a:off x="1859" y="2354"/>
                  <a:ext cx="331" cy="313"/>
                </a:xfrm>
                <a:custGeom>
                  <a:avLst/>
                  <a:gdLst>
                    <a:gd name="T0" fmla="*/ 319 w 331"/>
                    <a:gd name="T1" fmla="*/ 5 h 313"/>
                    <a:gd name="T2" fmla="*/ 331 w 331"/>
                    <a:gd name="T3" fmla="*/ 61 h 313"/>
                    <a:gd name="T4" fmla="*/ 331 w 331"/>
                    <a:gd name="T5" fmla="*/ 113 h 313"/>
                    <a:gd name="T6" fmla="*/ 324 w 331"/>
                    <a:gd name="T7" fmla="*/ 166 h 313"/>
                    <a:gd name="T8" fmla="*/ 305 w 331"/>
                    <a:gd name="T9" fmla="*/ 213 h 313"/>
                    <a:gd name="T10" fmla="*/ 275 w 331"/>
                    <a:gd name="T11" fmla="*/ 260 h 313"/>
                    <a:gd name="T12" fmla="*/ 258 w 331"/>
                    <a:gd name="T13" fmla="*/ 277 h 313"/>
                    <a:gd name="T14" fmla="*/ 240 w 331"/>
                    <a:gd name="T15" fmla="*/ 293 h 313"/>
                    <a:gd name="T16" fmla="*/ 221 w 331"/>
                    <a:gd name="T17" fmla="*/ 304 h 313"/>
                    <a:gd name="T18" fmla="*/ 200 w 331"/>
                    <a:gd name="T19" fmla="*/ 310 h 313"/>
                    <a:gd name="T20" fmla="*/ 179 w 331"/>
                    <a:gd name="T21" fmla="*/ 313 h 313"/>
                    <a:gd name="T22" fmla="*/ 158 w 331"/>
                    <a:gd name="T23" fmla="*/ 310 h 313"/>
                    <a:gd name="T24" fmla="*/ 128 w 331"/>
                    <a:gd name="T25" fmla="*/ 299 h 313"/>
                    <a:gd name="T26" fmla="*/ 97 w 331"/>
                    <a:gd name="T27" fmla="*/ 282 h 313"/>
                    <a:gd name="T28" fmla="*/ 69 w 331"/>
                    <a:gd name="T29" fmla="*/ 260 h 313"/>
                    <a:gd name="T30" fmla="*/ 58 w 331"/>
                    <a:gd name="T31" fmla="*/ 243 h 313"/>
                    <a:gd name="T32" fmla="*/ 48 w 331"/>
                    <a:gd name="T33" fmla="*/ 227 h 313"/>
                    <a:gd name="T34" fmla="*/ 48 w 331"/>
                    <a:gd name="T35" fmla="*/ 227 h 313"/>
                    <a:gd name="T36" fmla="*/ 42 w 331"/>
                    <a:gd name="T37" fmla="*/ 227 h 313"/>
                    <a:gd name="T38" fmla="*/ 25 w 331"/>
                    <a:gd name="T39" fmla="*/ 224 h 313"/>
                    <a:gd name="T40" fmla="*/ 16 w 331"/>
                    <a:gd name="T41" fmla="*/ 219 h 313"/>
                    <a:gd name="T42" fmla="*/ 7 w 331"/>
                    <a:gd name="T43" fmla="*/ 210 h 313"/>
                    <a:gd name="T44" fmla="*/ 2 w 331"/>
                    <a:gd name="T45" fmla="*/ 196 h 313"/>
                    <a:gd name="T46" fmla="*/ 0 w 331"/>
                    <a:gd name="T47" fmla="*/ 182 h 313"/>
                    <a:gd name="T48" fmla="*/ 0 w 331"/>
                    <a:gd name="T49" fmla="*/ 180 h 313"/>
                    <a:gd name="T50" fmla="*/ 7 w 331"/>
                    <a:gd name="T51" fmla="*/ 171 h 313"/>
                    <a:gd name="T52" fmla="*/ 16 w 331"/>
                    <a:gd name="T53" fmla="*/ 160 h 313"/>
                    <a:gd name="T54" fmla="*/ 25 w 331"/>
                    <a:gd name="T55" fmla="*/ 155 h 313"/>
                    <a:gd name="T56" fmla="*/ 37 w 331"/>
                    <a:gd name="T57" fmla="*/ 152 h 313"/>
                    <a:gd name="T58" fmla="*/ 48 w 331"/>
                    <a:gd name="T59" fmla="*/ 149 h 313"/>
                    <a:gd name="T60" fmla="*/ 58 w 331"/>
                    <a:gd name="T61" fmla="*/ 146 h 313"/>
                    <a:gd name="T62" fmla="*/ 62 w 331"/>
                    <a:gd name="T63" fmla="*/ 141 h 313"/>
                    <a:gd name="T64" fmla="*/ 62 w 331"/>
                    <a:gd name="T65" fmla="*/ 133 h 313"/>
                    <a:gd name="T66" fmla="*/ 60 w 331"/>
                    <a:gd name="T67" fmla="*/ 122 h 313"/>
                    <a:gd name="T68" fmla="*/ 60 w 331"/>
                    <a:gd name="T69" fmla="*/ 94 h 313"/>
                    <a:gd name="T70" fmla="*/ 65 w 331"/>
                    <a:gd name="T71" fmla="*/ 77 h 313"/>
                    <a:gd name="T72" fmla="*/ 69 w 331"/>
                    <a:gd name="T73" fmla="*/ 61 h 313"/>
                    <a:gd name="T74" fmla="*/ 79 w 331"/>
                    <a:gd name="T75" fmla="*/ 44 h 313"/>
                    <a:gd name="T76" fmla="*/ 90 w 331"/>
                    <a:gd name="T77" fmla="*/ 33 h 313"/>
                    <a:gd name="T78" fmla="*/ 95 w 331"/>
                    <a:gd name="T79" fmla="*/ 33 h 313"/>
                    <a:gd name="T80" fmla="*/ 104 w 331"/>
                    <a:gd name="T81" fmla="*/ 38 h 313"/>
                    <a:gd name="T82" fmla="*/ 118 w 331"/>
                    <a:gd name="T83" fmla="*/ 41 h 313"/>
                    <a:gd name="T84" fmla="*/ 135 w 331"/>
                    <a:gd name="T85" fmla="*/ 36 h 313"/>
                    <a:gd name="T86" fmla="*/ 151 w 331"/>
                    <a:gd name="T87" fmla="*/ 27 h 313"/>
                    <a:gd name="T88" fmla="*/ 160 w 331"/>
                    <a:gd name="T89" fmla="*/ 16 h 313"/>
                    <a:gd name="T90" fmla="*/ 167 w 331"/>
                    <a:gd name="T91" fmla="*/ 8 h 313"/>
                    <a:gd name="T92" fmla="*/ 170 w 331"/>
                    <a:gd name="T93" fmla="*/ 5 h 313"/>
                    <a:gd name="T94" fmla="*/ 172 w 331"/>
                    <a:gd name="T95" fmla="*/ 8 h 313"/>
                    <a:gd name="T96" fmla="*/ 179 w 331"/>
                    <a:gd name="T97" fmla="*/ 11 h 313"/>
                    <a:gd name="T98" fmla="*/ 188 w 331"/>
                    <a:gd name="T99" fmla="*/ 16 h 313"/>
                    <a:gd name="T100" fmla="*/ 202 w 331"/>
                    <a:gd name="T101" fmla="*/ 22 h 313"/>
                    <a:gd name="T102" fmla="*/ 216 w 331"/>
                    <a:gd name="T103" fmla="*/ 22 h 313"/>
                    <a:gd name="T104" fmla="*/ 230 w 331"/>
                    <a:gd name="T105" fmla="*/ 22 h 313"/>
                    <a:gd name="T106" fmla="*/ 244 w 331"/>
                    <a:gd name="T107" fmla="*/ 13 h 313"/>
                    <a:gd name="T108" fmla="*/ 256 w 331"/>
                    <a:gd name="T109" fmla="*/ 0 h 313"/>
                    <a:gd name="T110" fmla="*/ 258 w 331"/>
                    <a:gd name="T111" fmla="*/ 2 h 313"/>
                    <a:gd name="T112" fmla="*/ 263 w 331"/>
                    <a:gd name="T113" fmla="*/ 5 h 313"/>
                    <a:gd name="T114" fmla="*/ 279 w 331"/>
                    <a:gd name="T115" fmla="*/ 11 h 313"/>
                    <a:gd name="T116" fmla="*/ 298 w 331"/>
                    <a:gd name="T117" fmla="*/ 11 h 313"/>
                    <a:gd name="T118" fmla="*/ 310 w 331"/>
                    <a:gd name="T119" fmla="*/ 11 h 313"/>
                    <a:gd name="T120" fmla="*/ 319 w 331"/>
                    <a:gd name="T121" fmla="*/ 5 h 313"/>
                    <a:gd name="T122" fmla="*/ 319 w 331"/>
                    <a:gd name="T123" fmla="*/ 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1" h="313">
                      <a:moveTo>
                        <a:pt x="319" y="5"/>
                      </a:moveTo>
                      <a:lnTo>
                        <a:pt x="331" y="61"/>
                      </a:lnTo>
                      <a:lnTo>
                        <a:pt x="331" y="113"/>
                      </a:lnTo>
                      <a:lnTo>
                        <a:pt x="324" y="166"/>
                      </a:lnTo>
                      <a:lnTo>
                        <a:pt x="305" y="213"/>
                      </a:lnTo>
                      <a:lnTo>
                        <a:pt x="275" y="260"/>
                      </a:lnTo>
                      <a:lnTo>
                        <a:pt x="258" y="277"/>
                      </a:lnTo>
                      <a:lnTo>
                        <a:pt x="240" y="293"/>
                      </a:lnTo>
                      <a:lnTo>
                        <a:pt x="221" y="304"/>
                      </a:lnTo>
                      <a:lnTo>
                        <a:pt x="200" y="310"/>
                      </a:lnTo>
                      <a:lnTo>
                        <a:pt x="179" y="313"/>
                      </a:lnTo>
                      <a:lnTo>
                        <a:pt x="158" y="310"/>
                      </a:lnTo>
                      <a:lnTo>
                        <a:pt x="128" y="299"/>
                      </a:lnTo>
                      <a:lnTo>
                        <a:pt x="97" y="282"/>
                      </a:lnTo>
                      <a:lnTo>
                        <a:pt x="69" y="260"/>
                      </a:lnTo>
                      <a:lnTo>
                        <a:pt x="58" y="243"/>
                      </a:lnTo>
                      <a:lnTo>
                        <a:pt x="48" y="227"/>
                      </a:lnTo>
                      <a:lnTo>
                        <a:pt x="48" y="227"/>
                      </a:lnTo>
                      <a:lnTo>
                        <a:pt x="42" y="227"/>
                      </a:lnTo>
                      <a:lnTo>
                        <a:pt x="25" y="224"/>
                      </a:lnTo>
                      <a:lnTo>
                        <a:pt x="16" y="219"/>
                      </a:lnTo>
                      <a:lnTo>
                        <a:pt x="7" y="210"/>
                      </a:lnTo>
                      <a:lnTo>
                        <a:pt x="2" y="196"/>
                      </a:lnTo>
                      <a:lnTo>
                        <a:pt x="0" y="182"/>
                      </a:lnTo>
                      <a:lnTo>
                        <a:pt x="0" y="180"/>
                      </a:lnTo>
                      <a:lnTo>
                        <a:pt x="7" y="171"/>
                      </a:lnTo>
                      <a:lnTo>
                        <a:pt x="16" y="160"/>
                      </a:lnTo>
                      <a:lnTo>
                        <a:pt x="25" y="155"/>
                      </a:lnTo>
                      <a:lnTo>
                        <a:pt x="37" y="152"/>
                      </a:lnTo>
                      <a:lnTo>
                        <a:pt x="48" y="149"/>
                      </a:lnTo>
                      <a:lnTo>
                        <a:pt x="58" y="146"/>
                      </a:lnTo>
                      <a:lnTo>
                        <a:pt x="62" y="141"/>
                      </a:lnTo>
                      <a:lnTo>
                        <a:pt x="62" y="133"/>
                      </a:lnTo>
                      <a:lnTo>
                        <a:pt x="60" y="122"/>
                      </a:lnTo>
                      <a:lnTo>
                        <a:pt x="60" y="94"/>
                      </a:lnTo>
                      <a:lnTo>
                        <a:pt x="65" y="77"/>
                      </a:lnTo>
                      <a:lnTo>
                        <a:pt x="69" y="61"/>
                      </a:lnTo>
                      <a:lnTo>
                        <a:pt x="79" y="44"/>
                      </a:lnTo>
                      <a:lnTo>
                        <a:pt x="90" y="33"/>
                      </a:lnTo>
                      <a:lnTo>
                        <a:pt x="95" y="33"/>
                      </a:lnTo>
                      <a:lnTo>
                        <a:pt x="104" y="38"/>
                      </a:lnTo>
                      <a:lnTo>
                        <a:pt x="118" y="41"/>
                      </a:lnTo>
                      <a:lnTo>
                        <a:pt x="135" y="36"/>
                      </a:lnTo>
                      <a:lnTo>
                        <a:pt x="151" y="27"/>
                      </a:lnTo>
                      <a:lnTo>
                        <a:pt x="160" y="16"/>
                      </a:lnTo>
                      <a:lnTo>
                        <a:pt x="167" y="8"/>
                      </a:lnTo>
                      <a:lnTo>
                        <a:pt x="170" y="5"/>
                      </a:lnTo>
                      <a:lnTo>
                        <a:pt x="172" y="8"/>
                      </a:lnTo>
                      <a:lnTo>
                        <a:pt x="179" y="11"/>
                      </a:lnTo>
                      <a:lnTo>
                        <a:pt x="188" y="16"/>
                      </a:lnTo>
                      <a:lnTo>
                        <a:pt x="202" y="22"/>
                      </a:lnTo>
                      <a:lnTo>
                        <a:pt x="216" y="22"/>
                      </a:lnTo>
                      <a:lnTo>
                        <a:pt x="230" y="22"/>
                      </a:lnTo>
                      <a:lnTo>
                        <a:pt x="244" y="13"/>
                      </a:lnTo>
                      <a:lnTo>
                        <a:pt x="256" y="0"/>
                      </a:lnTo>
                      <a:lnTo>
                        <a:pt x="258" y="2"/>
                      </a:lnTo>
                      <a:lnTo>
                        <a:pt x="263" y="5"/>
                      </a:lnTo>
                      <a:lnTo>
                        <a:pt x="279" y="11"/>
                      </a:lnTo>
                      <a:lnTo>
                        <a:pt x="298" y="11"/>
                      </a:lnTo>
                      <a:lnTo>
                        <a:pt x="310" y="11"/>
                      </a:lnTo>
                      <a:lnTo>
                        <a:pt x="319" y="5"/>
                      </a:lnTo>
                      <a:lnTo>
                        <a:pt x="319" y="5"/>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16151" name="Freeform 23"/>
                <p:cNvSpPr>
                  <a:spLocks/>
                </p:cNvSpPr>
                <p:nvPr/>
              </p:nvSpPr>
              <p:spPr bwMode="auto">
                <a:xfrm>
                  <a:off x="1973" y="2423"/>
                  <a:ext cx="49" cy="14"/>
                </a:xfrm>
                <a:custGeom>
                  <a:avLst/>
                  <a:gdLst>
                    <a:gd name="T0" fmla="*/ 0 w 49"/>
                    <a:gd name="T1" fmla="*/ 14 h 14"/>
                    <a:gd name="T2" fmla="*/ 9 w 49"/>
                    <a:gd name="T3" fmla="*/ 5 h 14"/>
                    <a:gd name="T4" fmla="*/ 23 w 49"/>
                    <a:gd name="T5" fmla="*/ 0 h 14"/>
                    <a:gd name="T6" fmla="*/ 39 w 49"/>
                    <a:gd name="T7" fmla="*/ 0 h 14"/>
                    <a:gd name="T8" fmla="*/ 49 w 49"/>
                    <a:gd name="T9" fmla="*/ 5 h 14"/>
                  </a:gdLst>
                  <a:ahLst/>
                  <a:cxnLst>
                    <a:cxn ang="0">
                      <a:pos x="T0" y="T1"/>
                    </a:cxn>
                    <a:cxn ang="0">
                      <a:pos x="T2" y="T3"/>
                    </a:cxn>
                    <a:cxn ang="0">
                      <a:pos x="T4" y="T5"/>
                    </a:cxn>
                    <a:cxn ang="0">
                      <a:pos x="T6" y="T7"/>
                    </a:cxn>
                    <a:cxn ang="0">
                      <a:pos x="T8" y="T9"/>
                    </a:cxn>
                  </a:cxnLst>
                  <a:rect l="0" t="0" r="r" b="b"/>
                  <a:pathLst>
                    <a:path w="49" h="14">
                      <a:moveTo>
                        <a:pt x="0" y="14"/>
                      </a:moveTo>
                      <a:lnTo>
                        <a:pt x="9" y="5"/>
                      </a:lnTo>
                      <a:lnTo>
                        <a:pt x="23" y="0"/>
                      </a:lnTo>
                      <a:lnTo>
                        <a:pt x="39" y="0"/>
                      </a:lnTo>
                      <a:lnTo>
                        <a:pt x="49" y="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2" name="Freeform 24"/>
                <p:cNvSpPr>
                  <a:spLocks/>
                </p:cNvSpPr>
                <p:nvPr/>
              </p:nvSpPr>
              <p:spPr bwMode="auto">
                <a:xfrm>
                  <a:off x="2122" y="2401"/>
                  <a:ext cx="42" cy="16"/>
                </a:xfrm>
                <a:custGeom>
                  <a:avLst/>
                  <a:gdLst>
                    <a:gd name="T0" fmla="*/ 0 w 42"/>
                    <a:gd name="T1" fmla="*/ 16 h 16"/>
                    <a:gd name="T2" fmla="*/ 7 w 42"/>
                    <a:gd name="T3" fmla="*/ 5 h 16"/>
                    <a:gd name="T4" fmla="*/ 19 w 42"/>
                    <a:gd name="T5" fmla="*/ 0 h 16"/>
                    <a:gd name="T6" fmla="*/ 33 w 42"/>
                    <a:gd name="T7" fmla="*/ 2 h 16"/>
                    <a:gd name="T8" fmla="*/ 42 w 42"/>
                    <a:gd name="T9" fmla="*/ 8 h 16"/>
                  </a:gdLst>
                  <a:ahLst/>
                  <a:cxnLst>
                    <a:cxn ang="0">
                      <a:pos x="T0" y="T1"/>
                    </a:cxn>
                    <a:cxn ang="0">
                      <a:pos x="T2" y="T3"/>
                    </a:cxn>
                    <a:cxn ang="0">
                      <a:pos x="T4" y="T5"/>
                    </a:cxn>
                    <a:cxn ang="0">
                      <a:pos x="T6" y="T7"/>
                    </a:cxn>
                    <a:cxn ang="0">
                      <a:pos x="T8" y="T9"/>
                    </a:cxn>
                  </a:cxnLst>
                  <a:rect l="0" t="0" r="r" b="b"/>
                  <a:pathLst>
                    <a:path w="42" h="16">
                      <a:moveTo>
                        <a:pt x="0" y="16"/>
                      </a:moveTo>
                      <a:lnTo>
                        <a:pt x="7" y="5"/>
                      </a:lnTo>
                      <a:lnTo>
                        <a:pt x="19" y="0"/>
                      </a:lnTo>
                      <a:lnTo>
                        <a:pt x="33" y="2"/>
                      </a:lnTo>
                      <a:lnTo>
                        <a:pt x="42" y="8"/>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3" name="Freeform 25"/>
                <p:cNvSpPr>
                  <a:spLocks/>
                </p:cNvSpPr>
                <p:nvPr/>
              </p:nvSpPr>
              <p:spPr bwMode="auto">
                <a:xfrm>
                  <a:off x="2071" y="2503"/>
                  <a:ext cx="23" cy="33"/>
                </a:xfrm>
                <a:custGeom>
                  <a:avLst/>
                  <a:gdLst>
                    <a:gd name="T0" fmla="*/ 0 w 23"/>
                    <a:gd name="T1" fmla="*/ 0 h 33"/>
                    <a:gd name="T2" fmla="*/ 2 w 23"/>
                    <a:gd name="T3" fmla="*/ 0 h 33"/>
                    <a:gd name="T4" fmla="*/ 9 w 23"/>
                    <a:gd name="T5" fmla="*/ 0 h 33"/>
                    <a:gd name="T6" fmla="*/ 16 w 23"/>
                    <a:gd name="T7" fmla="*/ 0 h 33"/>
                    <a:gd name="T8" fmla="*/ 21 w 23"/>
                    <a:gd name="T9" fmla="*/ 9 h 33"/>
                    <a:gd name="T10" fmla="*/ 23 w 23"/>
                    <a:gd name="T11" fmla="*/ 17 h 33"/>
                    <a:gd name="T12" fmla="*/ 21 w 23"/>
                    <a:gd name="T13" fmla="*/ 25 h 33"/>
                    <a:gd name="T14" fmla="*/ 18 w 23"/>
                    <a:gd name="T15" fmla="*/ 31 h 33"/>
                    <a:gd name="T16" fmla="*/ 16 w 23"/>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0" y="0"/>
                      </a:moveTo>
                      <a:lnTo>
                        <a:pt x="2" y="0"/>
                      </a:lnTo>
                      <a:lnTo>
                        <a:pt x="9" y="0"/>
                      </a:lnTo>
                      <a:lnTo>
                        <a:pt x="16" y="0"/>
                      </a:lnTo>
                      <a:lnTo>
                        <a:pt x="21" y="9"/>
                      </a:lnTo>
                      <a:lnTo>
                        <a:pt x="23" y="17"/>
                      </a:lnTo>
                      <a:lnTo>
                        <a:pt x="21" y="25"/>
                      </a:lnTo>
                      <a:lnTo>
                        <a:pt x="18" y="31"/>
                      </a:lnTo>
                      <a:lnTo>
                        <a:pt x="16" y="33"/>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4" name="Freeform 26"/>
                <p:cNvSpPr>
                  <a:spLocks/>
                </p:cNvSpPr>
                <p:nvPr/>
              </p:nvSpPr>
              <p:spPr bwMode="auto">
                <a:xfrm>
                  <a:off x="1987" y="2462"/>
                  <a:ext cx="37" cy="33"/>
                </a:xfrm>
                <a:custGeom>
                  <a:avLst/>
                  <a:gdLst>
                    <a:gd name="T0" fmla="*/ 0 w 37"/>
                    <a:gd name="T1" fmla="*/ 33 h 33"/>
                    <a:gd name="T2" fmla="*/ 0 w 37"/>
                    <a:gd name="T3" fmla="*/ 27 h 33"/>
                    <a:gd name="T4" fmla="*/ 2 w 37"/>
                    <a:gd name="T5" fmla="*/ 16 h 33"/>
                    <a:gd name="T6" fmla="*/ 7 w 37"/>
                    <a:gd name="T7" fmla="*/ 5 h 33"/>
                    <a:gd name="T8" fmla="*/ 16 w 37"/>
                    <a:gd name="T9" fmla="*/ 0 h 33"/>
                    <a:gd name="T10" fmla="*/ 25 w 37"/>
                    <a:gd name="T11" fmla="*/ 0 h 33"/>
                    <a:gd name="T12" fmla="*/ 32 w 37"/>
                    <a:gd name="T13" fmla="*/ 5 h 33"/>
                    <a:gd name="T14" fmla="*/ 37 w 37"/>
                    <a:gd name="T15" fmla="*/ 25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3">
                      <a:moveTo>
                        <a:pt x="0" y="33"/>
                      </a:moveTo>
                      <a:lnTo>
                        <a:pt x="0" y="27"/>
                      </a:lnTo>
                      <a:lnTo>
                        <a:pt x="2" y="16"/>
                      </a:lnTo>
                      <a:lnTo>
                        <a:pt x="7" y="5"/>
                      </a:lnTo>
                      <a:lnTo>
                        <a:pt x="16" y="0"/>
                      </a:lnTo>
                      <a:lnTo>
                        <a:pt x="25" y="0"/>
                      </a:lnTo>
                      <a:lnTo>
                        <a:pt x="32" y="5"/>
                      </a:lnTo>
                      <a:lnTo>
                        <a:pt x="37"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5" name="Freeform 27"/>
                <p:cNvSpPr>
                  <a:spLocks/>
                </p:cNvSpPr>
                <p:nvPr/>
              </p:nvSpPr>
              <p:spPr bwMode="auto">
                <a:xfrm>
                  <a:off x="2115" y="2453"/>
                  <a:ext cx="33" cy="36"/>
                </a:xfrm>
                <a:custGeom>
                  <a:avLst/>
                  <a:gdLst>
                    <a:gd name="T0" fmla="*/ 33 w 33"/>
                    <a:gd name="T1" fmla="*/ 36 h 36"/>
                    <a:gd name="T2" fmla="*/ 33 w 33"/>
                    <a:gd name="T3" fmla="*/ 31 h 36"/>
                    <a:gd name="T4" fmla="*/ 30 w 33"/>
                    <a:gd name="T5" fmla="*/ 20 h 36"/>
                    <a:gd name="T6" fmla="*/ 28 w 33"/>
                    <a:gd name="T7" fmla="*/ 9 h 36"/>
                    <a:gd name="T8" fmla="*/ 19 w 33"/>
                    <a:gd name="T9" fmla="*/ 0 h 36"/>
                    <a:gd name="T10" fmla="*/ 9 w 33"/>
                    <a:gd name="T11" fmla="*/ 3 h 36"/>
                    <a:gd name="T12" fmla="*/ 5 w 33"/>
                    <a:gd name="T13" fmla="*/ 9 h 36"/>
                    <a:gd name="T14" fmla="*/ 0 w 33"/>
                    <a:gd name="T15" fmla="*/ 2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6">
                      <a:moveTo>
                        <a:pt x="33" y="36"/>
                      </a:moveTo>
                      <a:lnTo>
                        <a:pt x="33" y="31"/>
                      </a:lnTo>
                      <a:lnTo>
                        <a:pt x="30" y="20"/>
                      </a:lnTo>
                      <a:lnTo>
                        <a:pt x="28" y="9"/>
                      </a:lnTo>
                      <a:lnTo>
                        <a:pt x="19" y="0"/>
                      </a:lnTo>
                      <a:lnTo>
                        <a:pt x="9" y="3"/>
                      </a:lnTo>
                      <a:lnTo>
                        <a:pt x="5" y="9"/>
                      </a:lnTo>
                      <a:lnTo>
                        <a:pt x="0"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6" name="Freeform 28"/>
                <p:cNvSpPr>
                  <a:spLocks/>
                </p:cNvSpPr>
                <p:nvPr/>
              </p:nvSpPr>
              <p:spPr bwMode="auto">
                <a:xfrm>
                  <a:off x="1984" y="2575"/>
                  <a:ext cx="119" cy="25"/>
                </a:xfrm>
                <a:custGeom>
                  <a:avLst/>
                  <a:gdLst>
                    <a:gd name="T0" fmla="*/ 0 w 119"/>
                    <a:gd name="T1" fmla="*/ 0 h 25"/>
                    <a:gd name="T2" fmla="*/ 3 w 119"/>
                    <a:gd name="T3" fmla="*/ 6 h 25"/>
                    <a:gd name="T4" fmla="*/ 12 w 119"/>
                    <a:gd name="T5" fmla="*/ 14 h 25"/>
                    <a:gd name="T6" fmla="*/ 21 w 119"/>
                    <a:gd name="T7" fmla="*/ 17 h 25"/>
                    <a:gd name="T8" fmla="*/ 33 w 119"/>
                    <a:gd name="T9" fmla="*/ 22 h 25"/>
                    <a:gd name="T10" fmla="*/ 47 w 119"/>
                    <a:gd name="T11" fmla="*/ 25 h 25"/>
                    <a:gd name="T12" fmla="*/ 68 w 119"/>
                    <a:gd name="T13" fmla="*/ 25 h 25"/>
                    <a:gd name="T14" fmla="*/ 82 w 119"/>
                    <a:gd name="T15" fmla="*/ 25 h 25"/>
                    <a:gd name="T16" fmla="*/ 94 w 119"/>
                    <a:gd name="T17" fmla="*/ 20 h 25"/>
                    <a:gd name="T18" fmla="*/ 119 w 119"/>
                    <a:gd name="T19"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25">
                      <a:moveTo>
                        <a:pt x="0" y="0"/>
                      </a:moveTo>
                      <a:lnTo>
                        <a:pt x="3" y="6"/>
                      </a:lnTo>
                      <a:lnTo>
                        <a:pt x="12" y="14"/>
                      </a:lnTo>
                      <a:lnTo>
                        <a:pt x="21" y="17"/>
                      </a:lnTo>
                      <a:lnTo>
                        <a:pt x="33" y="22"/>
                      </a:lnTo>
                      <a:lnTo>
                        <a:pt x="47" y="25"/>
                      </a:lnTo>
                      <a:lnTo>
                        <a:pt x="68" y="25"/>
                      </a:lnTo>
                      <a:lnTo>
                        <a:pt x="82" y="25"/>
                      </a:lnTo>
                      <a:lnTo>
                        <a:pt x="94" y="20"/>
                      </a:lnTo>
                      <a:lnTo>
                        <a:pt x="119" y="6"/>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57" name="Freeform 29"/>
                <p:cNvSpPr>
                  <a:spLocks/>
                </p:cNvSpPr>
                <p:nvPr/>
              </p:nvSpPr>
              <p:spPr bwMode="auto">
                <a:xfrm>
                  <a:off x="2031" y="2974"/>
                  <a:ext cx="219" cy="131"/>
                </a:xfrm>
                <a:custGeom>
                  <a:avLst/>
                  <a:gdLst>
                    <a:gd name="T0" fmla="*/ 19 w 219"/>
                    <a:gd name="T1" fmla="*/ 122 h 131"/>
                    <a:gd name="T2" fmla="*/ 84 w 219"/>
                    <a:gd name="T3" fmla="*/ 131 h 131"/>
                    <a:gd name="T4" fmla="*/ 121 w 219"/>
                    <a:gd name="T5" fmla="*/ 128 h 131"/>
                    <a:gd name="T6" fmla="*/ 135 w 219"/>
                    <a:gd name="T7" fmla="*/ 128 h 131"/>
                    <a:gd name="T8" fmla="*/ 145 w 219"/>
                    <a:gd name="T9" fmla="*/ 128 h 131"/>
                    <a:gd name="T10" fmla="*/ 182 w 219"/>
                    <a:gd name="T11" fmla="*/ 122 h 131"/>
                    <a:gd name="T12" fmla="*/ 191 w 219"/>
                    <a:gd name="T13" fmla="*/ 111 h 131"/>
                    <a:gd name="T14" fmla="*/ 187 w 219"/>
                    <a:gd name="T15" fmla="*/ 100 h 131"/>
                    <a:gd name="T16" fmla="*/ 163 w 219"/>
                    <a:gd name="T17" fmla="*/ 95 h 131"/>
                    <a:gd name="T18" fmla="*/ 156 w 219"/>
                    <a:gd name="T19" fmla="*/ 97 h 131"/>
                    <a:gd name="T20" fmla="*/ 163 w 219"/>
                    <a:gd name="T21" fmla="*/ 97 h 131"/>
                    <a:gd name="T22" fmla="*/ 201 w 219"/>
                    <a:gd name="T23" fmla="*/ 95 h 131"/>
                    <a:gd name="T24" fmla="*/ 208 w 219"/>
                    <a:gd name="T25" fmla="*/ 84 h 131"/>
                    <a:gd name="T26" fmla="*/ 201 w 219"/>
                    <a:gd name="T27" fmla="*/ 75 h 131"/>
                    <a:gd name="T28" fmla="*/ 170 w 219"/>
                    <a:gd name="T29" fmla="*/ 70 h 131"/>
                    <a:gd name="T30" fmla="*/ 163 w 219"/>
                    <a:gd name="T31" fmla="*/ 72 h 131"/>
                    <a:gd name="T32" fmla="*/ 170 w 219"/>
                    <a:gd name="T33" fmla="*/ 72 h 131"/>
                    <a:gd name="T34" fmla="*/ 210 w 219"/>
                    <a:gd name="T35" fmla="*/ 67 h 131"/>
                    <a:gd name="T36" fmla="*/ 219 w 219"/>
                    <a:gd name="T37" fmla="*/ 56 h 131"/>
                    <a:gd name="T38" fmla="*/ 210 w 219"/>
                    <a:gd name="T39" fmla="*/ 50 h 131"/>
                    <a:gd name="T40" fmla="*/ 175 w 219"/>
                    <a:gd name="T41" fmla="*/ 45 h 131"/>
                    <a:gd name="T42" fmla="*/ 166 w 219"/>
                    <a:gd name="T43" fmla="*/ 47 h 131"/>
                    <a:gd name="T44" fmla="*/ 201 w 219"/>
                    <a:gd name="T45" fmla="*/ 45 h 131"/>
                    <a:gd name="T46" fmla="*/ 208 w 219"/>
                    <a:gd name="T47" fmla="*/ 28 h 131"/>
                    <a:gd name="T48" fmla="*/ 198 w 219"/>
                    <a:gd name="T49" fmla="*/ 20 h 131"/>
                    <a:gd name="T50" fmla="*/ 163 w 219"/>
                    <a:gd name="T51" fmla="*/ 14 h 131"/>
                    <a:gd name="T52" fmla="*/ 159 w 219"/>
                    <a:gd name="T53" fmla="*/ 14 h 131"/>
                    <a:gd name="T54" fmla="*/ 124 w 219"/>
                    <a:gd name="T55" fmla="*/ 0 h 131"/>
                    <a:gd name="T56" fmla="*/ 82 w 219"/>
                    <a:gd name="T57" fmla="*/ 9 h 131"/>
                    <a:gd name="T58" fmla="*/ 61 w 219"/>
                    <a:gd name="T59" fmla="*/ 14 h 131"/>
                    <a:gd name="T60" fmla="*/ 23 w 219"/>
                    <a:gd name="T61" fmla="*/ 25 h 131"/>
                    <a:gd name="T62" fmla="*/ 7 w 219"/>
                    <a:gd name="T63" fmla="*/ 28 h 131"/>
                    <a:gd name="T64" fmla="*/ 5 w 219"/>
                    <a:gd name="T65" fmla="*/ 56 h 131"/>
                    <a:gd name="T66" fmla="*/ 2 w 219"/>
                    <a:gd name="T67" fmla="*/ 95 h 131"/>
                    <a:gd name="T68" fmla="*/ 0 w 219"/>
                    <a:gd name="T69" fmla="*/ 111 h 131"/>
                    <a:gd name="T70" fmla="*/ 0 w 219"/>
                    <a:gd name="T71" fmla="*/ 11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31">
                      <a:moveTo>
                        <a:pt x="0" y="117"/>
                      </a:moveTo>
                      <a:lnTo>
                        <a:pt x="19" y="122"/>
                      </a:lnTo>
                      <a:lnTo>
                        <a:pt x="40" y="128"/>
                      </a:lnTo>
                      <a:lnTo>
                        <a:pt x="84" y="131"/>
                      </a:lnTo>
                      <a:lnTo>
                        <a:pt x="103" y="131"/>
                      </a:lnTo>
                      <a:lnTo>
                        <a:pt x="121" y="128"/>
                      </a:lnTo>
                      <a:lnTo>
                        <a:pt x="131" y="128"/>
                      </a:lnTo>
                      <a:lnTo>
                        <a:pt x="135" y="128"/>
                      </a:lnTo>
                      <a:lnTo>
                        <a:pt x="138" y="128"/>
                      </a:lnTo>
                      <a:lnTo>
                        <a:pt x="145" y="128"/>
                      </a:lnTo>
                      <a:lnTo>
                        <a:pt x="163" y="128"/>
                      </a:lnTo>
                      <a:lnTo>
                        <a:pt x="182" y="122"/>
                      </a:lnTo>
                      <a:lnTo>
                        <a:pt x="189" y="117"/>
                      </a:lnTo>
                      <a:lnTo>
                        <a:pt x="191" y="111"/>
                      </a:lnTo>
                      <a:lnTo>
                        <a:pt x="189" y="103"/>
                      </a:lnTo>
                      <a:lnTo>
                        <a:pt x="187" y="100"/>
                      </a:lnTo>
                      <a:lnTo>
                        <a:pt x="175" y="97"/>
                      </a:lnTo>
                      <a:lnTo>
                        <a:pt x="163" y="95"/>
                      </a:lnTo>
                      <a:lnTo>
                        <a:pt x="159" y="97"/>
                      </a:lnTo>
                      <a:lnTo>
                        <a:pt x="156" y="97"/>
                      </a:lnTo>
                      <a:lnTo>
                        <a:pt x="159" y="97"/>
                      </a:lnTo>
                      <a:lnTo>
                        <a:pt x="163" y="97"/>
                      </a:lnTo>
                      <a:lnTo>
                        <a:pt x="182" y="97"/>
                      </a:lnTo>
                      <a:lnTo>
                        <a:pt x="201" y="95"/>
                      </a:lnTo>
                      <a:lnTo>
                        <a:pt x="208" y="89"/>
                      </a:lnTo>
                      <a:lnTo>
                        <a:pt x="208" y="84"/>
                      </a:lnTo>
                      <a:lnTo>
                        <a:pt x="208" y="78"/>
                      </a:lnTo>
                      <a:lnTo>
                        <a:pt x="201" y="75"/>
                      </a:lnTo>
                      <a:lnTo>
                        <a:pt x="187" y="72"/>
                      </a:lnTo>
                      <a:lnTo>
                        <a:pt x="170" y="70"/>
                      </a:lnTo>
                      <a:lnTo>
                        <a:pt x="163" y="72"/>
                      </a:lnTo>
                      <a:lnTo>
                        <a:pt x="163" y="72"/>
                      </a:lnTo>
                      <a:lnTo>
                        <a:pt x="166" y="72"/>
                      </a:lnTo>
                      <a:lnTo>
                        <a:pt x="170" y="72"/>
                      </a:lnTo>
                      <a:lnTo>
                        <a:pt x="191" y="70"/>
                      </a:lnTo>
                      <a:lnTo>
                        <a:pt x="210" y="67"/>
                      </a:lnTo>
                      <a:lnTo>
                        <a:pt x="217" y="61"/>
                      </a:lnTo>
                      <a:lnTo>
                        <a:pt x="219" y="56"/>
                      </a:lnTo>
                      <a:lnTo>
                        <a:pt x="217" y="53"/>
                      </a:lnTo>
                      <a:lnTo>
                        <a:pt x="210" y="50"/>
                      </a:lnTo>
                      <a:lnTo>
                        <a:pt x="194" y="45"/>
                      </a:lnTo>
                      <a:lnTo>
                        <a:pt x="175" y="45"/>
                      </a:lnTo>
                      <a:lnTo>
                        <a:pt x="168" y="47"/>
                      </a:lnTo>
                      <a:lnTo>
                        <a:pt x="166" y="47"/>
                      </a:lnTo>
                      <a:lnTo>
                        <a:pt x="184" y="47"/>
                      </a:lnTo>
                      <a:lnTo>
                        <a:pt x="201" y="45"/>
                      </a:lnTo>
                      <a:lnTo>
                        <a:pt x="208" y="39"/>
                      </a:lnTo>
                      <a:lnTo>
                        <a:pt x="208" y="28"/>
                      </a:lnTo>
                      <a:lnTo>
                        <a:pt x="205" y="23"/>
                      </a:lnTo>
                      <a:lnTo>
                        <a:pt x="198" y="20"/>
                      </a:lnTo>
                      <a:lnTo>
                        <a:pt x="182" y="14"/>
                      </a:lnTo>
                      <a:lnTo>
                        <a:pt x="163" y="14"/>
                      </a:lnTo>
                      <a:lnTo>
                        <a:pt x="159" y="14"/>
                      </a:lnTo>
                      <a:lnTo>
                        <a:pt x="159" y="14"/>
                      </a:lnTo>
                      <a:lnTo>
                        <a:pt x="142" y="3"/>
                      </a:lnTo>
                      <a:lnTo>
                        <a:pt x="124" y="0"/>
                      </a:lnTo>
                      <a:lnTo>
                        <a:pt x="100" y="3"/>
                      </a:lnTo>
                      <a:lnTo>
                        <a:pt x="82" y="9"/>
                      </a:lnTo>
                      <a:lnTo>
                        <a:pt x="72" y="11"/>
                      </a:lnTo>
                      <a:lnTo>
                        <a:pt x="61" y="14"/>
                      </a:lnTo>
                      <a:lnTo>
                        <a:pt x="35" y="23"/>
                      </a:lnTo>
                      <a:lnTo>
                        <a:pt x="23" y="25"/>
                      </a:lnTo>
                      <a:lnTo>
                        <a:pt x="14" y="25"/>
                      </a:lnTo>
                      <a:lnTo>
                        <a:pt x="7" y="28"/>
                      </a:lnTo>
                      <a:lnTo>
                        <a:pt x="5" y="28"/>
                      </a:lnTo>
                      <a:lnTo>
                        <a:pt x="5" y="56"/>
                      </a:lnTo>
                      <a:lnTo>
                        <a:pt x="2" y="78"/>
                      </a:lnTo>
                      <a:lnTo>
                        <a:pt x="2" y="95"/>
                      </a:lnTo>
                      <a:lnTo>
                        <a:pt x="2" y="106"/>
                      </a:lnTo>
                      <a:lnTo>
                        <a:pt x="0" y="111"/>
                      </a:lnTo>
                      <a:lnTo>
                        <a:pt x="0" y="114"/>
                      </a:lnTo>
                      <a:lnTo>
                        <a:pt x="0" y="117"/>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158" name="Freeform 30"/>
                <p:cNvSpPr>
                  <a:spLocks/>
                </p:cNvSpPr>
                <p:nvPr/>
              </p:nvSpPr>
              <p:spPr bwMode="auto">
                <a:xfrm>
                  <a:off x="1775" y="2706"/>
                  <a:ext cx="277" cy="393"/>
                </a:xfrm>
                <a:custGeom>
                  <a:avLst/>
                  <a:gdLst>
                    <a:gd name="T0" fmla="*/ 251 w 277"/>
                    <a:gd name="T1" fmla="*/ 393 h 393"/>
                    <a:gd name="T2" fmla="*/ 249 w 277"/>
                    <a:gd name="T3" fmla="*/ 393 h 393"/>
                    <a:gd name="T4" fmla="*/ 247 w 277"/>
                    <a:gd name="T5" fmla="*/ 390 h 393"/>
                    <a:gd name="T6" fmla="*/ 230 w 277"/>
                    <a:gd name="T7" fmla="*/ 385 h 393"/>
                    <a:gd name="T8" fmla="*/ 205 w 277"/>
                    <a:gd name="T9" fmla="*/ 376 h 393"/>
                    <a:gd name="T10" fmla="*/ 177 w 277"/>
                    <a:gd name="T11" fmla="*/ 365 h 393"/>
                    <a:gd name="T12" fmla="*/ 146 w 277"/>
                    <a:gd name="T13" fmla="*/ 352 h 393"/>
                    <a:gd name="T14" fmla="*/ 116 w 277"/>
                    <a:gd name="T15" fmla="*/ 338 h 393"/>
                    <a:gd name="T16" fmla="*/ 93 w 277"/>
                    <a:gd name="T17" fmla="*/ 324 h 393"/>
                    <a:gd name="T18" fmla="*/ 77 w 277"/>
                    <a:gd name="T19" fmla="*/ 310 h 393"/>
                    <a:gd name="T20" fmla="*/ 53 w 277"/>
                    <a:gd name="T21" fmla="*/ 279 h 393"/>
                    <a:gd name="T22" fmla="*/ 30 w 277"/>
                    <a:gd name="T23" fmla="*/ 246 h 393"/>
                    <a:gd name="T24" fmla="*/ 14 w 277"/>
                    <a:gd name="T25" fmla="*/ 216 h 393"/>
                    <a:gd name="T26" fmla="*/ 4 w 277"/>
                    <a:gd name="T27" fmla="*/ 185 h 393"/>
                    <a:gd name="T28" fmla="*/ 4 w 277"/>
                    <a:gd name="T29" fmla="*/ 169 h 393"/>
                    <a:gd name="T30" fmla="*/ 2 w 277"/>
                    <a:gd name="T31" fmla="*/ 149 h 393"/>
                    <a:gd name="T32" fmla="*/ 0 w 277"/>
                    <a:gd name="T33" fmla="*/ 121 h 393"/>
                    <a:gd name="T34" fmla="*/ 0 w 277"/>
                    <a:gd name="T35" fmla="*/ 94 h 393"/>
                    <a:gd name="T36" fmla="*/ 2 w 277"/>
                    <a:gd name="T37" fmla="*/ 66 h 393"/>
                    <a:gd name="T38" fmla="*/ 7 w 277"/>
                    <a:gd name="T39" fmla="*/ 44 h 393"/>
                    <a:gd name="T40" fmla="*/ 16 w 277"/>
                    <a:gd name="T41" fmla="*/ 22 h 393"/>
                    <a:gd name="T42" fmla="*/ 30 w 277"/>
                    <a:gd name="T43" fmla="*/ 11 h 393"/>
                    <a:gd name="T44" fmla="*/ 46 w 277"/>
                    <a:gd name="T45" fmla="*/ 2 h 393"/>
                    <a:gd name="T46" fmla="*/ 63 w 277"/>
                    <a:gd name="T47" fmla="*/ 0 h 393"/>
                    <a:gd name="T48" fmla="*/ 86 w 277"/>
                    <a:gd name="T49" fmla="*/ 0 h 393"/>
                    <a:gd name="T50" fmla="*/ 105 w 277"/>
                    <a:gd name="T51" fmla="*/ 11 h 393"/>
                    <a:gd name="T52" fmla="*/ 114 w 277"/>
                    <a:gd name="T53" fmla="*/ 30 h 393"/>
                    <a:gd name="T54" fmla="*/ 119 w 277"/>
                    <a:gd name="T55" fmla="*/ 41 h 393"/>
                    <a:gd name="T56" fmla="*/ 123 w 277"/>
                    <a:gd name="T57" fmla="*/ 61 h 393"/>
                    <a:gd name="T58" fmla="*/ 128 w 277"/>
                    <a:gd name="T59" fmla="*/ 85 h 393"/>
                    <a:gd name="T60" fmla="*/ 132 w 277"/>
                    <a:gd name="T61" fmla="*/ 110 h 393"/>
                    <a:gd name="T62" fmla="*/ 139 w 277"/>
                    <a:gd name="T63" fmla="*/ 135 h 393"/>
                    <a:gd name="T64" fmla="*/ 144 w 277"/>
                    <a:gd name="T65" fmla="*/ 158 h 393"/>
                    <a:gd name="T66" fmla="*/ 149 w 277"/>
                    <a:gd name="T67" fmla="*/ 174 h 393"/>
                    <a:gd name="T68" fmla="*/ 153 w 277"/>
                    <a:gd name="T69" fmla="*/ 182 h 393"/>
                    <a:gd name="T70" fmla="*/ 160 w 277"/>
                    <a:gd name="T71" fmla="*/ 191 h 393"/>
                    <a:gd name="T72" fmla="*/ 170 w 277"/>
                    <a:gd name="T73" fmla="*/ 202 h 393"/>
                    <a:gd name="T74" fmla="*/ 184 w 277"/>
                    <a:gd name="T75" fmla="*/ 216 h 393"/>
                    <a:gd name="T76" fmla="*/ 200 w 277"/>
                    <a:gd name="T77" fmla="*/ 232 h 393"/>
                    <a:gd name="T78" fmla="*/ 237 w 277"/>
                    <a:gd name="T79" fmla="*/ 263 h 393"/>
                    <a:gd name="T80" fmla="*/ 256 w 277"/>
                    <a:gd name="T81" fmla="*/ 277 h 393"/>
                    <a:gd name="T82" fmla="*/ 277 w 277"/>
                    <a:gd name="T83" fmla="*/ 285 h 393"/>
                    <a:gd name="T84" fmla="*/ 277 w 277"/>
                    <a:gd name="T85" fmla="*/ 288 h 393"/>
                    <a:gd name="T86" fmla="*/ 277 w 277"/>
                    <a:gd name="T87" fmla="*/ 296 h 393"/>
                    <a:gd name="T88" fmla="*/ 277 w 277"/>
                    <a:gd name="T89" fmla="*/ 307 h 393"/>
                    <a:gd name="T90" fmla="*/ 275 w 277"/>
                    <a:gd name="T91" fmla="*/ 321 h 393"/>
                    <a:gd name="T92" fmla="*/ 268 w 277"/>
                    <a:gd name="T93" fmla="*/ 354 h 393"/>
                    <a:gd name="T94" fmla="*/ 261 w 277"/>
                    <a:gd name="T95" fmla="*/ 374 h 393"/>
                    <a:gd name="T96" fmla="*/ 251 w 277"/>
                    <a:gd name="T97" fmla="*/ 393 h 393"/>
                    <a:gd name="T98" fmla="*/ 251 w 277"/>
                    <a:gd name="T99"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7" h="393">
                      <a:moveTo>
                        <a:pt x="251" y="393"/>
                      </a:moveTo>
                      <a:lnTo>
                        <a:pt x="249" y="393"/>
                      </a:lnTo>
                      <a:lnTo>
                        <a:pt x="247" y="390"/>
                      </a:lnTo>
                      <a:lnTo>
                        <a:pt x="230" y="385"/>
                      </a:lnTo>
                      <a:lnTo>
                        <a:pt x="205" y="376"/>
                      </a:lnTo>
                      <a:lnTo>
                        <a:pt x="177" y="365"/>
                      </a:lnTo>
                      <a:lnTo>
                        <a:pt x="146" y="352"/>
                      </a:lnTo>
                      <a:lnTo>
                        <a:pt x="116" y="338"/>
                      </a:lnTo>
                      <a:lnTo>
                        <a:pt x="93" y="324"/>
                      </a:lnTo>
                      <a:lnTo>
                        <a:pt x="77" y="310"/>
                      </a:lnTo>
                      <a:lnTo>
                        <a:pt x="53" y="279"/>
                      </a:lnTo>
                      <a:lnTo>
                        <a:pt x="30" y="246"/>
                      </a:lnTo>
                      <a:lnTo>
                        <a:pt x="14" y="216"/>
                      </a:lnTo>
                      <a:lnTo>
                        <a:pt x="4" y="185"/>
                      </a:lnTo>
                      <a:lnTo>
                        <a:pt x="4" y="169"/>
                      </a:lnTo>
                      <a:lnTo>
                        <a:pt x="2" y="149"/>
                      </a:lnTo>
                      <a:lnTo>
                        <a:pt x="0" y="121"/>
                      </a:lnTo>
                      <a:lnTo>
                        <a:pt x="0" y="94"/>
                      </a:lnTo>
                      <a:lnTo>
                        <a:pt x="2" y="66"/>
                      </a:lnTo>
                      <a:lnTo>
                        <a:pt x="7" y="44"/>
                      </a:lnTo>
                      <a:lnTo>
                        <a:pt x="16" y="22"/>
                      </a:lnTo>
                      <a:lnTo>
                        <a:pt x="30" y="11"/>
                      </a:lnTo>
                      <a:lnTo>
                        <a:pt x="46" y="2"/>
                      </a:lnTo>
                      <a:lnTo>
                        <a:pt x="63" y="0"/>
                      </a:lnTo>
                      <a:lnTo>
                        <a:pt x="86" y="0"/>
                      </a:lnTo>
                      <a:lnTo>
                        <a:pt x="105" y="11"/>
                      </a:lnTo>
                      <a:lnTo>
                        <a:pt x="114" y="30"/>
                      </a:lnTo>
                      <a:lnTo>
                        <a:pt x="119" y="41"/>
                      </a:lnTo>
                      <a:lnTo>
                        <a:pt x="123" y="61"/>
                      </a:lnTo>
                      <a:lnTo>
                        <a:pt x="128" y="85"/>
                      </a:lnTo>
                      <a:lnTo>
                        <a:pt x="132" y="110"/>
                      </a:lnTo>
                      <a:lnTo>
                        <a:pt x="139" y="135"/>
                      </a:lnTo>
                      <a:lnTo>
                        <a:pt x="144" y="158"/>
                      </a:lnTo>
                      <a:lnTo>
                        <a:pt x="149" y="174"/>
                      </a:lnTo>
                      <a:lnTo>
                        <a:pt x="153" y="182"/>
                      </a:lnTo>
                      <a:lnTo>
                        <a:pt x="160" y="191"/>
                      </a:lnTo>
                      <a:lnTo>
                        <a:pt x="170" y="202"/>
                      </a:lnTo>
                      <a:lnTo>
                        <a:pt x="184" y="216"/>
                      </a:lnTo>
                      <a:lnTo>
                        <a:pt x="200" y="232"/>
                      </a:lnTo>
                      <a:lnTo>
                        <a:pt x="237" y="263"/>
                      </a:lnTo>
                      <a:lnTo>
                        <a:pt x="256" y="277"/>
                      </a:lnTo>
                      <a:lnTo>
                        <a:pt x="277" y="285"/>
                      </a:lnTo>
                      <a:lnTo>
                        <a:pt x="277" y="288"/>
                      </a:lnTo>
                      <a:lnTo>
                        <a:pt x="277" y="296"/>
                      </a:lnTo>
                      <a:lnTo>
                        <a:pt x="277" y="307"/>
                      </a:lnTo>
                      <a:lnTo>
                        <a:pt x="275" y="321"/>
                      </a:lnTo>
                      <a:lnTo>
                        <a:pt x="268" y="354"/>
                      </a:lnTo>
                      <a:lnTo>
                        <a:pt x="261" y="374"/>
                      </a:lnTo>
                      <a:lnTo>
                        <a:pt x="251" y="393"/>
                      </a:lnTo>
                      <a:lnTo>
                        <a:pt x="251" y="393"/>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59" name="Freeform 31"/>
                <p:cNvSpPr>
                  <a:spLocks/>
                </p:cNvSpPr>
                <p:nvPr/>
              </p:nvSpPr>
              <p:spPr bwMode="auto">
                <a:xfrm>
                  <a:off x="1989" y="2980"/>
                  <a:ext cx="37" cy="105"/>
                </a:xfrm>
                <a:custGeom>
                  <a:avLst/>
                  <a:gdLst>
                    <a:gd name="T0" fmla="*/ 37 w 37"/>
                    <a:gd name="T1" fmla="*/ 0 h 105"/>
                    <a:gd name="T2" fmla="*/ 37 w 37"/>
                    <a:gd name="T3" fmla="*/ 3 h 105"/>
                    <a:gd name="T4" fmla="*/ 35 w 37"/>
                    <a:gd name="T5" fmla="*/ 14 h 105"/>
                    <a:gd name="T6" fmla="*/ 33 w 37"/>
                    <a:gd name="T7" fmla="*/ 28 h 105"/>
                    <a:gd name="T8" fmla="*/ 30 w 37"/>
                    <a:gd name="T9" fmla="*/ 44 h 105"/>
                    <a:gd name="T10" fmla="*/ 19 w 37"/>
                    <a:gd name="T11" fmla="*/ 80 h 105"/>
                    <a:gd name="T12" fmla="*/ 9 w 37"/>
                    <a:gd name="T13" fmla="*/ 94 h 105"/>
                    <a:gd name="T14" fmla="*/ 0 w 37"/>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05">
                      <a:moveTo>
                        <a:pt x="37" y="0"/>
                      </a:moveTo>
                      <a:lnTo>
                        <a:pt x="37" y="3"/>
                      </a:lnTo>
                      <a:lnTo>
                        <a:pt x="35" y="14"/>
                      </a:lnTo>
                      <a:lnTo>
                        <a:pt x="33" y="28"/>
                      </a:lnTo>
                      <a:lnTo>
                        <a:pt x="30" y="44"/>
                      </a:lnTo>
                      <a:lnTo>
                        <a:pt x="19" y="80"/>
                      </a:lnTo>
                      <a:lnTo>
                        <a:pt x="9" y="94"/>
                      </a:lnTo>
                      <a:lnTo>
                        <a:pt x="0" y="105"/>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16160" name="Freeform 32"/>
              <p:cNvSpPr>
                <a:spLocks/>
              </p:cNvSpPr>
              <p:nvPr/>
            </p:nvSpPr>
            <p:spPr bwMode="auto">
              <a:xfrm>
                <a:off x="1776" y="2112"/>
                <a:ext cx="219" cy="131"/>
              </a:xfrm>
              <a:custGeom>
                <a:avLst/>
                <a:gdLst>
                  <a:gd name="T0" fmla="*/ 19 w 219"/>
                  <a:gd name="T1" fmla="*/ 122 h 131"/>
                  <a:gd name="T2" fmla="*/ 84 w 219"/>
                  <a:gd name="T3" fmla="*/ 131 h 131"/>
                  <a:gd name="T4" fmla="*/ 121 w 219"/>
                  <a:gd name="T5" fmla="*/ 128 h 131"/>
                  <a:gd name="T6" fmla="*/ 135 w 219"/>
                  <a:gd name="T7" fmla="*/ 128 h 131"/>
                  <a:gd name="T8" fmla="*/ 145 w 219"/>
                  <a:gd name="T9" fmla="*/ 128 h 131"/>
                  <a:gd name="T10" fmla="*/ 182 w 219"/>
                  <a:gd name="T11" fmla="*/ 122 h 131"/>
                  <a:gd name="T12" fmla="*/ 191 w 219"/>
                  <a:gd name="T13" fmla="*/ 111 h 131"/>
                  <a:gd name="T14" fmla="*/ 187 w 219"/>
                  <a:gd name="T15" fmla="*/ 100 h 131"/>
                  <a:gd name="T16" fmla="*/ 163 w 219"/>
                  <a:gd name="T17" fmla="*/ 95 h 131"/>
                  <a:gd name="T18" fmla="*/ 156 w 219"/>
                  <a:gd name="T19" fmla="*/ 97 h 131"/>
                  <a:gd name="T20" fmla="*/ 163 w 219"/>
                  <a:gd name="T21" fmla="*/ 97 h 131"/>
                  <a:gd name="T22" fmla="*/ 201 w 219"/>
                  <a:gd name="T23" fmla="*/ 95 h 131"/>
                  <a:gd name="T24" fmla="*/ 208 w 219"/>
                  <a:gd name="T25" fmla="*/ 84 h 131"/>
                  <a:gd name="T26" fmla="*/ 201 w 219"/>
                  <a:gd name="T27" fmla="*/ 75 h 131"/>
                  <a:gd name="T28" fmla="*/ 170 w 219"/>
                  <a:gd name="T29" fmla="*/ 70 h 131"/>
                  <a:gd name="T30" fmla="*/ 163 w 219"/>
                  <a:gd name="T31" fmla="*/ 72 h 131"/>
                  <a:gd name="T32" fmla="*/ 170 w 219"/>
                  <a:gd name="T33" fmla="*/ 72 h 131"/>
                  <a:gd name="T34" fmla="*/ 210 w 219"/>
                  <a:gd name="T35" fmla="*/ 67 h 131"/>
                  <a:gd name="T36" fmla="*/ 219 w 219"/>
                  <a:gd name="T37" fmla="*/ 56 h 131"/>
                  <a:gd name="T38" fmla="*/ 210 w 219"/>
                  <a:gd name="T39" fmla="*/ 50 h 131"/>
                  <a:gd name="T40" fmla="*/ 175 w 219"/>
                  <a:gd name="T41" fmla="*/ 45 h 131"/>
                  <a:gd name="T42" fmla="*/ 166 w 219"/>
                  <a:gd name="T43" fmla="*/ 47 h 131"/>
                  <a:gd name="T44" fmla="*/ 201 w 219"/>
                  <a:gd name="T45" fmla="*/ 45 h 131"/>
                  <a:gd name="T46" fmla="*/ 208 w 219"/>
                  <a:gd name="T47" fmla="*/ 28 h 131"/>
                  <a:gd name="T48" fmla="*/ 198 w 219"/>
                  <a:gd name="T49" fmla="*/ 20 h 131"/>
                  <a:gd name="T50" fmla="*/ 163 w 219"/>
                  <a:gd name="T51" fmla="*/ 14 h 131"/>
                  <a:gd name="T52" fmla="*/ 159 w 219"/>
                  <a:gd name="T53" fmla="*/ 14 h 131"/>
                  <a:gd name="T54" fmla="*/ 124 w 219"/>
                  <a:gd name="T55" fmla="*/ 0 h 131"/>
                  <a:gd name="T56" fmla="*/ 82 w 219"/>
                  <a:gd name="T57" fmla="*/ 9 h 131"/>
                  <a:gd name="T58" fmla="*/ 61 w 219"/>
                  <a:gd name="T59" fmla="*/ 14 h 131"/>
                  <a:gd name="T60" fmla="*/ 23 w 219"/>
                  <a:gd name="T61" fmla="*/ 25 h 131"/>
                  <a:gd name="T62" fmla="*/ 7 w 219"/>
                  <a:gd name="T63" fmla="*/ 28 h 131"/>
                  <a:gd name="T64" fmla="*/ 5 w 219"/>
                  <a:gd name="T65" fmla="*/ 56 h 131"/>
                  <a:gd name="T66" fmla="*/ 2 w 219"/>
                  <a:gd name="T67" fmla="*/ 95 h 131"/>
                  <a:gd name="T68" fmla="*/ 0 w 219"/>
                  <a:gd name="T69" fmla="*/ 111 h 131"/>
                  <a:gd name="T70" fmla="*/ 0 w 219"/>
                  <a:gd name="T71" fmla="*/ 11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31">
                    <a:moveTo>
                      <a:pt x="0" y="117"/>
                    </a:moveTo>
                    <a:lnTo>
                      <a:pt x="19" y="122"/>
                    </a:lnTo>
                    <a:lnTo>
                      <a:pt x="40" y="128"/>
                    </a:lnTo>
                    <a:lnTo>
                      <a:pt x="84" y="131"/>
                    </a:lnTo>
                    <a:lnTo>
                      <a:pt x="103" y="131"/>
                    </a:lnTo>
                    <a:lnTo>
                      <a:pt x="121" y="128"/>
                    </a:lnTo>
                    <a:lnTo>
                      <a:pt x="131" y="128"/>
                    </a:lnTo>
                    <a:lnTo>
                      <a:pt x="135" y="128"/>
                    </a:lnTo>
                    <a:lnTo>
                      <a:pt x="138" y="128"/>
                    </a:lnTo>
                    <a:lnTo>
                      <a:pt x="145" y="128"/>
                    </a:lnTo>
                    <a:lnTo>
                      <a:pt x="163" y="128"/>
                    </a:lnTo>
                    <a:lnTo>
                      <a:pt x="182" y="122"/>
                    </a:lnTo>
                    <a:lnTo>
                      <a:pt x="189" y="117"/>
                    </a:lnTo>
                    <a:lnTo>
                      <a:pt x="191" y="111"/>
                    </a:lnTo>
                    <a:lnTo>
                      <a:pt x="189" y="103"/>
                    </a:lnTo>
                    <a:lnTo>
                      <a:pt x="187" y="100"/>
                    </a:lnTo>
                    <a:lnTo>
                      <a:pt x="175" y="97"/>
                    </a:lnTo>
                    <a:lnTo>
                      <a:pt x="163" y="95"/>
                    </a:lnTo>
                    <a:lnTo>
                      <a:pt x="159" y="97"/>
                    </a:lnTo>
                    <a:lnTo>
                      <a:pt x="156" y="97"/>
                    </a:lnTo>
                    <a:lnTo>
                      <a:pt x="159" y="97"/>
                    </a:lnTo>
                    <a:lnTo>
                      <a:pt x="163" y="97"/>
                    </a:lnTo>
                    <a:lnTo>
                      <a:pt x="182" y="97"/>
                    </a:lnTo>
                    <a:lnTo>
                      <a:pt x="201" y="95"/>
                    </a:lnTo>
                    <a:lnTo>
                      <a:pt x="208" y="89"/>
                    </a:lnTo>
                    <a:lnTo>
                      <a:pt x="208" y="84"/>
                    </a:lnTo>
                    <a:lnTo>
                      <a:pt x="208" y="78"/>
                    </a:lnTo>
                    <a:lnTo>
                      <a:pt x="201" y="75"/>
                    </a:lnTo>
                    <a:lnTo>
                      <a:pt x="187" y="72"/>
                    </a:lnTo>
                    <a:lnTo>
                      <a:pt x="170" y="70"/>
                    </a:lnTo>
                    <a:lnTo>
                      <a:pt x="163" y="72"/>
                    </a:lnTo>
                    <a:lnTo>
                      <a:pt x="163" y="72"/>
                    </a:lnTo>
                    <a:lnTo>
                      <a:pt x="166" y="72"/>
                    </a:lnTo>
                    <a:lnTo>
                      <a:pt x="170" y="72"/>
                    </a:lnTo>
                    <a:lnTo>
                      <a:pt x="191" y="70"/>
                    </a:lnTo>
                    <a:lnTo>
                      <a:pt x="210" y="67"/>
                    </a:lnTo>
                    <a:lnTo>
                      <a:pt x="217" y="61"/>
                    </a:lnTo>
                    <a:lnTo>
                      <a:pt x="219" y="56"/>
                    </a:lnTo>
                    <a:lnTo>
                      <a:pt x="217" y="53"/>
                    </a:lnTo>
                    <a:lnTo>
                      <a:pt x="210" y="50"/>
                    </a:lnTo>
                    <a:lnTo>
                      <a:pt x="194" y="45"/>
                    </a:lnTo>
                    <a:lnTo>
                      <a:pt x="175" y="45"/>
                    </a:lnTo>
                    <a:lnTo>
                      <a:pt x="168" y="47"/>
                    </a:lnTo>
                    <a:lnTo>
                      <a:pt x="166" y="47"/>
                    </a:lnTo>
                    <a:lnTo>
                      <a:pt x="184" y="47"/>
                    </a:lnTo>
                    <a:lnTo>
                      <a:pt x="201" y="45"/>
                    </a:lnTo>
                    <a:lnTo>
                      <a:pt x="208" y="39"/>
                    </a:lnTo>
                    <a:lnTo>
                      <a:pt x="208" y="28"/>
                    </a:lnTo>
                    <a:lnTo>
                      <a:pt x="205" y="23"/>
                    </a:lnTo>
                    <a:lnTo>
                      <a:pt x="198" y="20"/>
                    </a:lnTo>
                    <a:lnTo>
                      <a:pt x="182" y="14"/>
                    </a:lnTo>
                    <a:lnTo>
                      <a:pt x="163" y="14"/>
                    </a:lnTo>
                    <a:lnTo>
                      <a:pt x="159" y="14"/>
                    </a:lnTo>
                    <a:lnTo>
                      <a:pt x="159" y="14"/>
                    </a:lnTo>
                    <a:lnTo>
                      <a:pt x="142" y="3"/>
                    </a:lnTo>
                    <a:lnTo>
                      <a:pt x="124" y="0"/>
                    </a:lnTo>
                    <a:lnTo>
                      <a:pt x="100" y="3"/>
                    </a:lnTo>
                    <a:lnTo>
                      <a:pt x="82" y="9"/>
                    </a:lnTo>
                    <a:lnTo>
                      <a:pt x="72" y="11"/>
                    </a:lnTo>
                    <a:lnTo>
                      <a:pt x="61" y="14"/>
                    </a:lnTo>
                    <a:lnTo>
                      <a:pt x="35" y="23"/>
                    </a:lnTo>
                    <a:lnTo>
                      <a:pt x="23" y="25"/>
                    </a:lnTo>
                    <a:lnTo>
                      <a:pt x="14" y="25"/>
                    </a:lnTo>
                    <a:lnTo>
                      <a:pt x="7" y="28"/>
                    </a:lnTo>
                    <a:lnTo>
                      <a:pt x="5" y="28"/>
                    </a:lnTo>
                    <a:lnTo>
                      <a:pt x="5" y="56"/>
                    </a:lnTo>
                    <a:lnTo>
                      <a:pt x="2" y="78"/>
                    </a:lnTo>
                    <a:lnTo>
                      <a:pt x="2" y="95"/>
                    </a:lnTo>
                    <a:lnTo>
                      <a:pt x="2" y="106"/>
                    </a:lnTo>
                    <a:lnTo>
                      <a:pt x="0" y="111"/>
                    </a:lnTo>
                    <a:lnTo>
                      <a:pt x="0" y="114"/>
                    </a:lnTo>
                    <a:lnTo>
                      <a:pt x="0" y="117"/>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816161" name="Group 33"/>
              <p:cNvGrpSpPr>
                <a:grpSpLocks/>
              </p:cNvGrpSpPr>
              <p:nvPr/>
            </p:nvGrpSpPr>
            <p:grpSpPr bwMode="auto">
              <a:xfrm>
                <a:off x="2064" y="1776"/>
                <a:ext cx="77" cy="111"/>
                <a:chOff x="2273" y="2658"/>
                <a:chExt cx="77" cy="111"/>
              </a:xfrm>
            </p:grpSpPr>
            <p:sp>
              <p:nvSpPr>
                <p:cNvPr id="816162" name="Freeform 34"/>
                <p:cNvSpPr>
                  <a:spLocks/>
                </p:cNvSpPr>
                <p:nvPr/>
              </p:nvSpPr>
              <p:spPr bwMode="auto">
                <a:xfrm>
                  <a:off x="2283" y="2722"/>
                  <a:ext cx="67" cy="47"/>
                </a:xfrm>
                <a:custGeom>
                  <a:avLst/>
                  <a:gdLst>
                    <a:gd name="T0" fmla="*/ 16 w 67"/>
                    <a:gd name="T1" fmla="*/ 47 h 47"/>
                    <a:gd name="T2" fmla="*/ 14 w 67"/>
                    <a:gd name="T3" fmla="*/ 45 h 47"/>
                    <a:gd name="T4" fmla="*/ 9 w 67"/>
                    <a:gd name="T5" fmla="*/ 42 h 47"/>
                    <a:gd name="T6" fmla="*/ 2 w 67"/>
                    <a:gd name="T7" fmla="*/ 36 h 47"/>
                    <a:gd name="T8" fmla="*/ 0 w 67"/>
                    <a:gd name="T9" fmla="*/ 28 h 47"/>
                    <a:gd name="T10" fmla="*/ 2 w 67"/>
                    <a:gd name="T11" fmla="*/ 20 h 47"/>
                    <a:gd name="T12" fmla="*/ 7 w 67"/>
                    <a:gd name="T13" fmla="*/ 11 h 47"/>
                    <a:gd name="T14" fmla="*/ 16 w 67"/>
                    <a:gd name="T15" fmla="*/ 6 h 47"/>
                    <a:gd name="T16" fmla="*/ 28 w 67"/>
                    <a:gd name="T17" fmla="*/ 0 h 47"/>
                    <a:gd name="T18" fmla="*/ 44 w 67"/>
                    <a:gd name="T19" fmla="*/ 0 h 47"/>
                    <a:gd name="T20" fmla="*/ 56 w 67"/>
                    <a:gd name="T21" fmla="*/ 3 h 47"/>
                    <a:gd name="T22" fmla="*/ 65 w 67"/>
                    <a:gd name="T23" fmla="*/ 8 h 47"/>
                    <a:gd name="T24" fmla="*/ 67 w 67"/>
                    <a:gd name="T25" fmla="*/ 20 h 47"/>
                    <a:gd name="T26" fmla="*/ 65 w 67"/>
                    <a:gd name="T27" fmla="*/ 31 h 47"/>
                    <a:gd name="T28" fmla="*/ 58 w 67"/>
                    <a:gd name="T29" fmla="*/ 39 h 47"/>
                    <a:gd name="T30" fmla="*/ 44 w 67"/>
                    <a:gd name="T31" fmla="*/ 47 h 47"/>
                    <a:gd name="T32" fmla="*/ 32 w 67"/>
                    <a:gd name="T33" fmla="*/ 47 h 47"/>
                    <a:gd name="T34" fmla="*/ 16 w 67"/>
                    <a:gd name="T35" fmla="*/ 47 h 47"/>
                    <a:gd name="T36" fmla="*/ 16 w 67"/>
                    <a:gd name="T3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47">
                      <a:moveTo>
                        <a:pt x="16" y="47"/>
                      </a:moveTo>
                      <a:lnTo>
                        <a:pt x="14" y="45"/>
                      </a:lnTo>
                      <a:lnTo>
                        <a:pt x="9" y="42"/>
                      </a:lnTo>
                      <a:lnTo>
                        <a:pt x="2" y="36"/>
                      </a:lnTo>
                      <a:lnTo>
                        <a:pt x="0" y="28"/>
                      </a:lnTo>
                      <a:lnTo>
                        <a:pt x="2" y="20"/>
                      </a:lnTo>
                      <a:lnTo>
                        <a:pt x="7" y="11"/>
                      </a:lnTo>
                      <a:lnTo>
                        <a:pt x="16" y="6"/>
                      </a:lnTo>
                      <a:lnTo>
                        <a:pt x="28" y="0"/>
                      </a:lnTo>
                      <a:lnTo>
                        <a:pt x="44" y="0"/>
                      </a:lnTo>
                      <a:lnTo>
                        <a:pt x="56" y="3"/>
                      </a:lnTo>
                      <a:lnTo>
                        <a:pt x="65" y="8"/>
                      </a:lnTo>
                      <a:lnTo>
                        <a:pt x="67" y="20"/>
                      </a:lnTo>
                      <a:lnTo>
                        <a:pt x="65" y="31"/>
                      </a:lnTo>
                      <a:lnTo>
                        <a:pt x="58" y="39"/>
                      </a:lnTo>
                      <a:lnTo>
                        <a:pt x="44" y="47"/>
                      </a:lnTo>
                      <a:lnTo>
                        <a:pt x="32" y="47"/>
                      </a:lnTo>
                      <a:lnTo>
                        <a:pt x="16" y="47"/>
                      </a:lnTo>
                      <a:lnTo>
                        <a:pt x="16" y="47"/>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63" name="Freeform 35"/>
                <p:cNvSpPr>
                  <a:spLocks/>
                </p:cNvSpPr>
                <p:nvPr/>
              </p:nvSpPr>
              <p:spPr bwMode="auto">
                <a:xfrm>
                  <a:off x="2280" y="2694"/>
                  <a:ext cx="70" cy="45"/>
                </a:xfrm>
                <a:custGeom>
                  <a:avLst/>
                  <a:gdLst>
                    <a:gd name="T0" fmla="*/ 19 w 70"/>
                    <a:gd name="T1" fmla="*/ 45 h 45"/>
                    <a:gd name="T2" fmla="*/ 14 w 70"/>
                    <a:gd name="T3" fmla="*/ 42 h 45"/>
                    <a:gd name="T4" fmla="*/ 10 w 70"/>
                    <a:gd name="T5" fmla="*/ 42 h 45"/>
                    <a:gd name="T6" fmla="*/ 3 w 70"/>
                    <a:gd name="T7" fmla="*/ 34 h 45"/>
                    <a:gd name="T8" fmla="*/ 0 w 70"/>
                    <a:gd name="T9" fmla="*/ 28 h 45"/>
                    <a:gd name="T10" fmla="*/ 0 w 70"/>
                    <a:gd name="T11" fmla="*/ 17 h 45"/>
                    <a:gd name="T12" fmla="*/ 7 w 70"/>
                    <a:gd name="T13" fmla="*/ 12 h 45"/>
                    <a:gd name="T14" fmla="*/ 17 w 70"/>
                    <a:gd name="T15" fmla="*/ 6 h 45"/>
                    <a:gd name="T16" fmla="*/ 31 w 70"/>
                    <a:gd name="T17" fmla="*/ 0 h 45"/>
                    <a:gd name="T18" fmla="*/ 45 w 70"/>
                    <a:gd name="T19" fmla="*/ 0 h 45"/>
                    <a:gd name="T20" fmla="*/ 59 w 70"/>
                    <a:gd name="T21" fmla="*/ 3 h 45"/>
                    <a:gd name="T22" fmla="*/ 68 w 70"/>
                    <a:gd name="T23" fmla="*/ 9 h 45"/>
                    <a:gd name="T24" fmla="*/ 70 w 70"/>
                    <a:gd name="T25" fmla="*/ 17 h 45"/>
                    <a:gd name="T26" fmla="*/ 68 w 70"/>
                    <a:gd name="T27" fmla="*/ 28 h 45"/>
                    <a:gd name="T28" fmla="*/ 61 w 70"/>
                    <a:gd name="T29" fmla="*/ 39 h 45"/>
                    <a:gd name="T30" fmla="*/ 45 w 70"/>
                    <a:gd name="T31" fmla="*/ 45 h 45"/>
                    <a:gd name="T32" fmla="*/ 33 w 70"/>
                    <a:gd name="T33" fmla="*/ 45 h 45"/>
                    <a:gd name="T34" fmla="*/ 19 w 70"/>
                    <a:gd name="T35" fmla="*/ 45 h 45"/>
                    <a:gd name="T36" fmla="*/ 19 w 70"/>
                    <a:gd name="T3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45">
                      <a:moveTo>
                        <a:pt x="19" y="45"/>
                      </a:moveTo>
                      <a:lnTo>
                        <a:pt x="14" y="42"/>
                      </a:lnTo>
                      <a:lnTo>
                        <a:pt x="10" y="42"/>
                      </a:lnTo>
                      <a:lnTo>
                        <a:pt x="3" y="34"/>
                      </a:lnTo>
                      <a:lnTo>
                        <a:pt x="0" y="28"/>
                      </a:lnTo>
                      <a:lnTo>
                        <a:pt x="0" y="17"/>
                      </a:lnTo>
                      <a:lnTo>
                        <a:pt x="7" y="12"/>
                      </a:lnTo>
                      <a:lnTo>
                        <a:pt x="17" y="6"/>
                      </a:lnTo>
                      <a:lnTo>
                        <a:pt x="31" y="0"/>
                      </a:lnTo>
                      <a:lnTo>
                        <a:pt x="45" y="0"/>
                      </a:lnTo>
                      <a:lnTo>
                        <a:pt x="59" y="3"/>
                      </a:lnTo>
                      <a:lnTo>
                        <a:pt x="68" y="9"/>
                      </a:lnTo>
                      <a:lnTo>
                        <a:pt x="70" y="17"/>
                      </a:lnTo>
                      <a:lnTo>
                        <a:pt x="68" y="28"/>
                      </a:lnTo>
                      <a:lnTo>
                        <a:pt x="61" y="39"/>
                      </a:lnTo>
                      <a:lnTo>
                        <a:pt x="45" y="45"/>
                      </a:lnTo>
                      <a:lnTo>
                        <a:pt x="33" y="45"/>
                      </a:lnTo>
                      <a:lnTo>
                        <a:pt x="19" y="45"/>
                      </a:lnTo>
                      <a:lnTo>
                        <a:pt x="19" y="45"/>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64" name="Freeform 36"/>
                <p:cNvSpPr>
                  <a:spLocks/>
                </p:cNvSpPr>
                <p:nvPr/>
              </p:nvSpPr>
              <p:spPr bwMode="auto">
                <a:xfrm>
                  <a:off x="2273" y="2658"/>
                  <a:ext cx="77" cy="48"/>
                </a:xfrm>
                <a:custGeom>
                  <a:avLst/>
                  <a:gdLst>
                    <a:gd name="T0" fmla="*/ 19 w 77"/>
                    <a:gd name="T1" fmla="*/ 48 h 48"/>
                    <a:gd name="T2" fmla="*/ 17 w 77"/>
                    <a:gd name="T3" fmla="*/ 48 h 48"/>
                    <a:gd name="T4" fmla="*/ 10 w 77"/>
                    <a:gd name="T5" fmla="*/ 42 h 48"/>
                    <a:gd name="T6" fmla="*/ 3 w 77"/>
                    <a:gd name="T7" fmla="*/ 36 h 48"/>
                    <a:gd name="T8" fmla="*/ 0 w 77"/>
                    <a:gd name="T9" fmla="*/ 28 h 48"/>
                    <a:gd name="T10" fmla="*/ 3 w 77"/>
                    <a:gd name="T11" fmla="*/ 20 h 48"/>
                    <a:gd name="T12" fmla="*/ 7 w 77"/>
                    <a:gd name="T13" fmla="*/ 12 h 48"/>
                    <a:gd name="T14" fmla="*/ 19 w 77"/>
                    <a:gd name="T15" fmla="*/ 6 h 48"/>
                    <a:gd name="T16" fmla="*/ 33 w 77"/>
                    <a:gd name="T17" fmla="*/ 0 h 48"/>
                    <a:gd name="T18" fmla="*/ 49 w 77"/>
                    <a:gd name="T19" fmla="*/ 0 h 48"/>
                    <a:gd name="T20" fmla="*/ 63 w 77"/>
                    <a:gd name="T21" fmla="*/ 3 h 48"/>
                    <a:gd name="T22" fmla="*/ 73 w 77"/>
                    <a:gd name="T23" fmla="*/ 9 h 48"/>
                    <a:gd name="T24" fmla="*/ 77 w 77"/>
                    <a:gd name="T25" fmla="*/ 20 h 48"/>
                    <a:gd name="T26" fmla="*/ 75 w 77"/>
                    <a:gd name="T27" fmla="*/ 31 h 48"/>
                    <a:gd name="T28" fmla="*/ 68 w 77"/>
                    <a:gd name="T29" fmla="*/ 42 h 48"/>
                    <a:gd name="T30" fmla="*/ 59 w 77"/>
                    <a:gd name="T31" fmla="*/ 45 h 48"/>
                    <a:gd name="T32" fmla="*/ 49 w 77"/>
                    <a:gd name="T33" fmla="*/ 48 h 48"/>
                    <a:gd name="T34" fmla="*/ 38 w 77"/>
                    <a:gd name="T35" fmla="*/ 48 h 48"/>
                    <a:gd name="T36" fmla="*/ 19 w 77"/>
                    <a:gd name="T37" fmla="*/ 48 h 48"/>
                    <a:gd name="T38" fmla="*/ 19 w 77"/>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48">
                      <a:moveTo>
                        <a:pt x="19" y="48"/>
                      </a:moveTo>
                      <a:lnTo>
                        <a:pt x="17" y="48"/>
                      </a:lnTo>
                      <a:lnTo>
                        <a:pt x="10" y="42"/>
                      </a:lnTo>
                      <a:lnTo>
                        <a:pt x="3" y="36"/>
                      </a:lnTo>
                      <a:lnTo>
                        <a:pt x="0" y="28"/>
                      </a:lnTo>
                      <a:lnTo>
                        <a:pt x="3" y="20"/>
                      </a:lnTo>
                      <a:lnTo>
                        <a:pt x="7" y="12"/>
                      </a:lnTo>
                      <a:lnTo>
                        <a:pt x="19" y="6"/>
                      </a:lnTo>
                      <a:lnTo>
                        <a:pt x="33" y="0"/>
                      </a:lnTo>
                      <a:lnTo>
                        <a:pt x="49" y="0"/>
                      </a:lnTo>
                      <a:lnTo>
                        <a:pt x="63" y="3"/>
                      </a:lnTo>
                      <a:lnTo>
                        <a:pt x="73" y="9"/>
                      </a:lnTo>
                      <a:lnTo>
                        <a:pt x="77" y="20"/>
                      </a:lnTo>
                      <a:lnTo>
                        <a:pt x="75" y="31"/>
                      </a:lnTo>
                      <a:lnTo>
                        <a:pt x="68" y="42"/>
                      </a:lnTo>
                      <a:lnTo>
                        <a:pt x="59" y="45"/>
                      </a:lnTo>
                      <a:lnTo>
                        <a:pt x="49" y="48"/>
                      </a:lnTo>
                      <a:lnTo>
                        <a:pt x="38" y="48"/>
                      </a:lnTo>
                      <a:lnTo>
                        <a:pt x="19" y="48"/>
                      </a:lnTo>
                      <a:lnTo>
                        <a:pt x="19" y="48"/>
                      </a:lnTo>
                      <a:close/>
                    </a:path>
                  </a:pathLst>
                </a:custGeom>
                <a:solidFill>
                  <a:srgbClr val="FFE6BE"/>
                </a:solidFill>
                <a:ln w="30163">
                  <a:solidFill>
                    <a:srgbClr val="000000"/>
                  </a:solidFill>
                  <a:prstDash val="solid"/>
                  <a:round/>
                  <a:headEnd/>
                  <a:tailEnd/>
                </a:ln>
              </p:spPr>
              <p:txBody>
                <a:bodyPr/>
                <a:lstStyle/>
                <a:p>
                  <a:endParaRPr lang="ja-JP" altLang="en-US"/>
                </a:p>
              </p:txBody>
            </p:sp>
          </p:grpSp>
        </p:grpSp>
        <p:grpSp>
          <p:nvGrpSpPr>
            <p:cNvPr id="816169" name="Group 41"/>
            <p:cNvGrpSpPr>
              <a:grpSpLocks/>
            </p:cNvGrpSpPr>
            <p:nvPr/>
          </p:nvGrpSpPr>
          <p:grpSpPr bwMode="auto">
            <a:xfrm>
              <a:off x="2717" y="798"/>
              <a:ext cx="720" cy="1152"/>
              <a:chOff x="3648" y="1008"/>
              <a:chExt cx="555" cy="1042"/>
            </a:xfrm>
          </p:grpSpPr>
          <p:grpSp>
            <p:nvGrpSpPr>
              <p:cNvPr id="816170" name="Group 42"/>
              <p:cNvGrpSpPr>
                <a:grpSpLocks/>
              </p:cNvGrpSpPr>
              <p:nvPr/>
            </p:nvGrpSpPr>
            <p:grpSpPr bwMode="auto">
              <a:xfrm>
                <a:off x="3648" y="1008"/>
                <a:ext cx="555" cy="1042"/>
                <a:chOff x="3229" y="2232"/>
                <a:chExt cx="555" cy="1042"/>
              </a:xfrm>
            </p:grpSpPr>
            <p:sp>
              <p:nvSpPr>
                <p:cNvPr id="816171" name="Freeform 43"/>
                <p:cNvSpPr>
                  <a:spLocks/>
                </p:cNvSpPr>
                <p:nvPr/>
              </p:nvSpPr>
              <p:spPr bwMode="auto">
                <a:xfrm>
                  <a:off x="3383" y="2232"/>
                  <a:ext cx="401" cy="504"/>
                </a:xfrm>
                <a:custGeom>
                  <a:avLst/>
                  <a:gdLst>
                    <a:gd name="T0" fmla="*/ 315 w 401"/>
                    <a:gd name="T1" fmla="*/ 498 h 504"/>
                    <a:gd name="T2" fmla="*/ 312 w 401"/>
                    <a:gd name="T3" fmla="*/ 487 h 504"/>
                    <a:gd name="T4" fmla="*/ 322 w 401"/>
                    <a:gd name="T5" fmla="*/ 490 h 504"/>
                    <a:gd name="T6" fmla="*/ 333 w 401"/>
                    <a:gd name="T7" fmla="*/ 487 h 504"/>
                    <a:gd name="T8" fmla="*/ 336 w 401"/>
                    <a:gd name="T9" fmla="*/ 471 h 504"/>
                    <a:gd name="T10" fmla="*/ 333 w 401"/>
                    <a:gd name="T11" fmla="*/ 462 h 504"/>
                    <a:gd name="T12" fmla="*/ 338 w 401"/>
                    <a:gd name="T13" fmla="*/ 465 h 504"/>
                    <a:gd name="T14" fmla="*/ 347 w 401"/>
                    <a:gd name="T15" fmla="*/ 462 h 504"/>
                    <a:gd name="T16" fmla="*/ 352 w 401"/>
                    <a:gd name="T17" fmla="*/ 449 h 504"/>
                    <a:gd name="T18" fmla="*/ 350 w 401"/>
                    <a:gd name="T19" fmla="*/ 404 h 504"/>
                    <a:gd name="T20" fmla="*/ 352 w 401"/>
                    <a:gd name="T21" fmla="*/ 379 h 504"/>
                    <a:gd name="T22" fmla="*/ 359 w 401"/>
                    <a:gd name="T23" fmla="*/ 354 h 504"/>
                    <a:gd name="T24" fmla="*/ 375 w 401"/>
                    <a:gd name="T25" fmla="*/ 329 h 504"/>
                    <a:gd name="T26" fmla="*/ 380 w 401"/>
                    <a:gd name="T27" fmla="*/ 313 h 504"/>
                    <a:gd name="T28" fmla="*/ 396 w 401"/>
                    <a:gd name="T29" fmla="*/ 252 h 504"/>
                    <a:gd name="T30" fmla="*/ 401 w 401"/>
                    <a:gd name="T31" fmla="*/ 166 h 504"/>
                    <a:gd name="T32" fmla="*/ 382 w 401"/>
                    <a:gd name="T33" fmla="*/ 86 h 504"/>
                    <a:gd name="T34" fmla="*/ 359 w 401"/>
                    <a:gd name="T35" fmla="*/ 52 h 504"/>
                    <a:gd name="T36" fmla="*/ 324 w 401"/>
                    <a:gd name="T37" fmla="*/ 27 h 504"/>
                    <a:gd name="T38" fmla="*/ 266 w 401"/>
                    <a:gd name="T39" fmla="*/ 5 h 504"/>
                    <a:gd name="T40" fmla="*/ 222 w 401"/>
                    <a:gd name="T41" fmla="*/ 8 h 504"/>
                    <a:gd name="T42" fmla="*/ 196 w 401"/>
                    <a:gd name="T43" fmla="*/ 19 h 504"/>
                    <a:gd name="T44" fmla="*/ 189 w 401"/>
                    <a:gd name="T45" fmla="*/ 19 h 504"/>
                    <a:gd name="T46" fmla="*/ 163 w 401"/>
                    <a:gd name="T47" fmla="*/ 11 h 504"/>
                    <a:gd name="T48" fmla="*/ 100 w 401"/>
                    <a:gd name="T49" fmla="*/ 0 h 504"/>
                    <a:gd name="T50" fmla="*/ 61 w 401"/>
                    <a:gd name="T51" fmla="*/ 5 h 504"/>
                    <a:gd name="T52" fmla="*/ 30 w 401"/>
                    <a:gd name="T53" fmla="*/ 25 h 504"/>
                    <a:gd name="T54" fmla="*/ 5 w 401"/>
                    <a:gd name="T55" fmla="*/ 77 h 504"/>
                    <a:gd name="T56" fmla="*/ 0 w 401"/>
                    <a:gd name="T57" fmla="*/ 119 h 504"/>
                    <a:gd name="T58" fmla="*/ 12 w 401"/>
                    <a:gd name="T59" fmla="*/ 194 h 504"/>
                    <a:gd name="T60" fmla="*/ 33 w 401"/>
                    <a:gd name="T61" fmla="*/ 268 h 504"/>
                    <a:gd name="T62" fmla="*/ 42 w 401"/>
                    <a:gd name="T63" fmla="*/ 296 h 504"/>
                    <a:gd name="T64" fmla="*/ 310 w 401"/>
                    <a:gd name="T65"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1" h="504">
                      <a:moveTo>
                        <a:pt x="310" y="504"/>
                      </a:moveTo>
                      <a:lnTo>
                        <a:pt x="315" y="498"/>
                      </a:lnTo>
                      <a:lnTo>
                        <a:pt x="315" y="493"/>
                      </a:lnTo>
                      <a:lnTo>
                        <a:pt x="312" y="487"/>
                      </a:lnTo>
                      <a:lnTo>
                        <a:pt x="315" y="487"/>
                      </a:lnTo>
                      <a:lnTo>
                        <a:pt x="322" y="490"/>
                      </a:lnTo>
                      <a:lnTo>
                        <a:pt x="329" y="490"/>
                      </a:lnTo>
                      <a:lnTo>
                        <a:pt x="333" y="487"/>
                      </a:lnTo>
                      <a:lnTo>
                        <a:pt x="336" y="479"/>
                      </a:lnTo>
                      <a:lnTo>
                        <a:pt x="336" y="471"/>
                      </a:lnTo>
                      <a:lnTo>
                        <a:pt x="336" y="465"/>
                      </a:lnTo>
                      <a:lnTo>
                        <a:pt x="333" y="462"/>
                      </a:lnTo>
                      <a:lnTo>
                        <a:pt x="336" y="462"/>
                      </a:lnTo>
                      <a:lnTo>
                        <a:pt x="338" y="465"/>
                      </a:lnTo>
                      <a:lnTo>
                        <a:pt x="343" y="465"/>
                      </a:lnTo>
                      <a:lnTo>
                        <a:pt x="347" y="462"/>
                      </a:lnTo>
                      <a:lnTo>
                        <a:pt x="352" y="454"/>
                      </a:lnTo>
                      <a:lnTo>
                        <a:pt x="352" y="449"/>
                      </a:lnTo>
                      <a:lnTo>
                        <a:pt x="350" y="426"/>
                      </a:lnTo>
                      <a:lnTo>
                        <a:pt x="350" y="404"/>
                      </a:lnTo>
                      <a:lnTo>
                        <a:pt x="350" y="393"/>
                      </a:lnTo>
                      <a:lnTo>
                        <a:pt x="352" y="379"/>
                      </a:lnTo>
                      <a:lnTo>
                        <a:pt x="354" y="365"/>
                      </a:lnTo>
                      <a:lnTo>
                        <a:pt x="359" y="354"/>
                      </a:lnTo>
                      <a:lnTo>
                        <a:pt x="366" y="343"/>
                      </a:lnTo>
                      <a:lnTo>
                        <a:pt x="375" y="329"/>
                      </a:lnTo>
                      <a:lnTo>
                        <a:pt x="378" y="321"/>
                      </a:lnTo>
                      <a:lnTo>
                        <a:pt x="380" y="313"/>
                      </a:lnTo>
                      <a:lnTo>
                        <a:pt x="389" y="285"/>
                      </a:lnTo>
                      <a:lnTo>
                        <a:pt x="396" y="252"/>
                      </a:lnTo>
                      <a:lnTo>
                        <a:pt x="401" y="210"/>
                      </a:lnTo>
                      <a:lnTo>
                        <a:pt x="401" y="166"/>
                      </a:lnTo>
                      <a:lnTo>
                        <a:pt x="396" y="124"/>
                      </a:lnTo>
                      <a:lnTo>
                        <a:pt x="382" y="86"/>
                      </a:lnTo>
                      <a:lnTo>
                        <a:pt x="371" y="69"/>
                      </a:lnTo>
                      <a:lnTo>
                        <a:pt x="359" y="52"/>
                      </a:lnTo>
                      <a:lnTo>
                        <a:pt x="340" y="38"/>
                      </a:lnTo>
                      <a:lnTo>
                        <a:pt x="324" y="27"/>
                      </a:lnTo>
                      <a:lnTo>
                        <a:pt x="294" y="11"/>
                      </a:lnTo>
                      <a:lnTo>
                        <a:pt x="266" y="5"/>
                      </a:lnTo>
                      <a:lnTo>
                        <a:pt x="243" y="5"/>
                      </a:lnTo>
                      <a:lnTo>
                        <a:pt x="222" y="8"/>
                      </a:lnTo>
                      <a:lnTo>
                        <a:pt x="205" y="13"/>
                      </a:lnTo>
                      <a:lnTo>
                        <a:pt x="196" y="19"/>
                      </a:lnTo>
                      <a:lnTo>
                        <a:pt x="194" y="22"/>
                      </a:lnTo>
                      <a:lnTo>
                        <a:pt x="189" y="19"/>
                      </a:lnTo>
                      <a:lnTo>
                        <a:pt x="177" y="16"/>
                      </a:lnTo>
                      <a:lnTo>
                        <a:pt x="163" y="11"/>
                      </a:lnTo>
                      <a:lnTo>
                        <a:pt x="142" y="8"/>
                      </a:lnTo>
                      <a:lnTo>
                        <a:pt x="100" y="0"/>
                      </a:lnTo>
                      <a:lnTo>
                        <a:pt x="77" y="2"/>
                      </a:lnTo>
                      <a:lnTo>
                        <a:pt x="61" y="5"/>
                      </a:lnTo>
                      <a:lnTo>
                        <a:pt x="44" y="13"/>
                      </a:lnTo>
                      <a:lnTo>
                        <a:pt x="30" y="25"/>
                      </a:lnTo>
                      <a:lnTo>
                        <a:pt x="9" y="58"/>
                      </a:lnTo>
                      <a:lnTo>
                        <a:pt x="5" y="77"/>
                      </a:lnTo>
                      <a:lnTo>
                        <a:pt x="0" y="97"/>
                      </a:lnTo>
                      <a:lnTo>
                        <a:pt x="0" y="119"/>
                      </a:lnTo>
                      <a:lnTo>
                        <a:pt x="2" y="141"/>
                      </a:lnTo>
                      <a:lnTo>
                        <a:pt x="12" y="194"/>
                      </a:lnTo>
                      <a:lnTo>
                        <a:pt x="28" y="246"/>
                      </a:lnTo>
                      <a:lnTo>
                        <a:pt x="33" y="268"/>
                      </a:lnTo>
                      <a:lnTo>
                        <a:pt x="40" y="285"/>
                      </a:lnTo>
                      <a:lnTo>
                        <a:pt x="42" y="296"/>
                      </a:lnTo>
                      <a:lnTo>
                        <a:pt x="44" y="302"/>
                      </a:lnTo>
                      <a:lnTo>
                        <a:pt x="310" y="504"/>
                      </a:lnTo>
                      <a:close/>
                    </a:path>
                  </a:pathLst>
                </a:custGeom>
                <a:solidFill>
                  <a:srgbClr val="000000"/>
                </a:solidFill>
                <a:ln w="36513">
                  <a:solidFill>
                    <a:srgbClr val="000000"/>
                  </a:solidFill>
                  <a:prstDash val="solid"/>
                  <a:round/>
                  <a:headEnd/>
                  <a:tailEnd/>
                </a:ln>
              </p:spPr>
              <p:txBody>
                <a:bodyPr/>
                <a:lstStyle/>
                <a:p>
                  <a:endParaRPr lang="ja-JP" altLang="en-US"/>
                </a:p>
              </p:txBody>
            </p:sp>
            <p:sp>
              <p:nvSpPr>
                <p:cNvPr id="816172" name="Freeform 44"/>
                <p:cNvSpPr>
                  <a:spLocks/>
                </p:cNvSpPr>
                <p:nvPr/>
              </p:nvSpPr>
              <p:spPr bwMode="auto">
                <a:xfrm>
                  <a:off x="3327" y="2717"/>
                  <a:ext cx="147" cy="280"/>
                </a:xfrm>
                <a:custGeom>
                  <a:avLst/>
                  <a:gdLst>
                    <a:gd name="T0" fmla="*/ 131 w 147"/>
                    <a:gd name="T1" fmla="*/ 0 h 280"/>
                    <a:gd name="T2" fmla="*/ 128 w 147"/>
                    <a:gd name="T3" fmla="*/ 2 h 280"/>
                    <a:gd name="T4" fmla="*/ 121 w 147"/>
                    <a:gd name="T5" fmla="*/ 5 h 280"/>
                    <a:gd name="T6" fmla="*/ 105 w 147"/>
                    <a:gd name="T7" fmla="*/ 16 h 280"/>
                    <a:gd name="T8" fmla="*/ 84 w 147"/>
                    <a:gd name="T9" fmla="*/ 33 h 280"/>
                    <a:gd name="T10" fmla="*/ 68 w 147"/>
                    <a:gd name="T11" fmla="*/ 47 h 280"/>
                    <a:gd name="T12" fmla="*/ 61 w 147"/>
                    <a:gd name="T13" fmla="*/ 55 h 280"/>
                    <a:gd name="T14" fmla="*/ 49 w 147"/>
                    <a:gd name="T15" fmla="*/ 69 h 280"/>
                    <a:gd name="T16" fmla="*/ 28 w 147"/>
                    <a:gd name="T17" fmla="*/ 99 h 280"/>
                    <a:gd name="T18" fmla="*/ 16 w 147"/>
                    <a:gd name="T19" fmla="*/ 113 h 280"/>
                    <a:gd name="T20" fmla="*/ 7 w 147"/>
                    <a:gd name="T21" fmla="*/ 124 h 280"/>
                    <a:gd name="T22" fmla="*/ 0 w 147"/>
                    <a:gd name="T23" fmla="*/ 133 h 280"/>
                    <a:gd name="T24" fmla="*/ 0 w 147"/>
                    <a:gd name="T25" fmla="*/ 135 h 280"/>
                    <a:gd name="T26" fmla="*/ 0 w 147"/>
                    <a:gd name="T27" fmla="*/ 174 h 280"/>
                    <a:gd name="T28" fmla="*/ 0 w 147"/>
                    <a:gd name="T29" fmla="*/ 202 h 280"/>
                    <a:gd name="T30" fmla="*/ 0 w 147"/>
                    <a:gd name="T31" fmla="*/ 221 h 280"/>
                    <a:gd name="T32" fmla="*/ 0 w 147"/>
                    <a:gd name="T33" fmla="*/ 235 h 280"/>
                    <a:gd name="T34" fmla="*/ 0 w 147"/>
                    <a:gd name="T35" fmla="*/ 244 h 280"/>
                    <a:gd name="T36" fmla="*/ 0 w 147"/>
                    <a:gd name="T37" fmla="*/ 246 h 280"/>
                    <a:gd name="T38" fmla="*/ 0 w 147"/>
                    <a:gd name="T39" fmla="*/ 249 h 280"/>
                    <a:gd name="T40" fmla="*/ 26 w 147"/>
                    <a:gd name="T41" fmla="*/ 255 h 280"/>
                    <a:gd name="T42" fmla="*/ 49 w 147"/>
                    <a:gd name="T43" fmla="*/ 260 h 280"/>
                    <a:gd name="T44" fmla="*/ 68 w 147"/>
                    <a:gd name="T45" fmla="*/ 263 h 280"/>
                    <a:gd name="T46" fmla="*/ 84 w 147"/>
                    <a:gd name="T47" fmla="*/ 266 h 280"/>
                    <a:gd name="T48" fmla="*/ 110 w 147"/>
                    <a:gd name="T49" fmla="*/ 271 h 280"/>
                    <a:gd name="T50" fmla="*/ 128 w 147"/>
                    <a:gd name="T51" fmla="*/ 277 h 280"/>
                    <a:gd name="T52" fmla="*/ 140 w 147"/>
                    <a:gd name="T53" fmla="*/ 280 h 280"/>
                    <a:gd name="T54" fmla="*/ 145 w 147"/>
                    <a:gd name="T55" fmla="*/ 280 h 280"/>
                    <a:gd name="T56" fmla="*/ 147 w 147"/>
                    <a:gd name="T57" fmla="*/ 280 h 280"/>
                    <a:gd name="T58" fmla="*/ 147 w 147"/>
                    <a:gd name="T59" fmla="*/ 280 h 280"/>
                    <a:gd name="T60" fmla="*/ 131 w 147"/>
                    <a:gd name="T61"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280">
                      <a:moveTo>
                        <a:pt x="131" y="0"/>
                      </a:moveTo>
                      <a:lnTo>
                        <a:pt x="128" y="2"/>
                      </a:lnTo>
                      <a:lnTo>
                        <a:pt x="121" y="5"/>
                      </a:lnTo>
                      <a:lnTo>
                        <a:pt x="105" y="16"/>
                      </a:lnTo>
                      <a:lnTo>
                        <a:pt x="84" y="33"/>
                      </a:lnTo>
                      <a:lnTo>
                        <a:pt x="68" y="47"/>
                      </a:lnTo>
                      <a:lnTo>
                        <a:pt x="61" y="55"/>
                      </a:lnTo>
                      <a:lnTo>
                        <a:pt x="49" y="69"/>
                      </a:lnTo>
                      <a:lnTo>
                        <a:pt x="28" y="99"/>
                      </a:lnTo>
                      <a:lnTo>
                        <a:pt x="16" y="113"/>
                      </a:lnTo>
                      <a:lnTo>
                        <a:pt x="7" y="124"/>
                      </a:lnTo>
                      <a:lnTo>
                        <a:pt x="0" y="133"/>
                      </a:lnTo>
                      <a:lnTo>
                        <a:pt x="0" y="135"/>
                      </a:lnTo>
                      <a:lnTo>
                        <a:pt x="0" y="174"/>
                      </a:lnTo>
                      <a:lnTo>
                        <a:pt x="0" y="202"/>
                      </a:lnTo>
                      <a:lnTo>
                        <a:pt x="0" y="221"/>
                      </a:lnTo>
                      <a:lnTo>
                        <a:pt x="0" y="235"/>
                      </a:lnTo>
                      <a:lnTo>
                        <a:pt x="0" y="244"/>
                      </a:lnTo>
                      <a:lnTo>
                        <a:pt x="0" y="246"/>
                      </a:lnTo>
                      <a:lnTo>
                        <a:pt x="0" y="249"/>
                      </a:lnTo>
                      <a:lnTo>
                        <a:pt x="26" y="255"/>
                      </a:lnTo>
                      <a:lnTo>
                        <a:pt x="49" y="260"/>
                      </a:lnTo>
                      <a:lnTo>
                        <a:pt x="68" y="263"/>
                      </a:lnTo>
                      <a:lnTo>
                        <a:pt x="84" y="266"/>
                      </a:lnTo>
                      <a:lnTo>
                        <a:pt x="110" y="271"/>
                      </a:lnTo>
                      <a:lnTo>
                        <a:pt x="128" y="277"/>
                      </a:lnTo>
                      <a:lnTo>
                        <a:pt x="140" y="280"/>
                      </a:lnTo>
                      <a:lnTo>
                        <a:pt x="145" y="280"/>
                      </a:lnTo>
                      <a:lnTo>
                        <a:pt x="147" y="280"/>
                      </a:lnTo>
                      <a:lnTo>
                        <a:pt x="147" y="280"/>
                      </a:lnTo>
                      <a:lnTo>
                        <a:pt x="131"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73" name="Freeform 45"/>
                <p:cNvSpPr>
                  <a:spLocks/>
                </p:cNvSpPr>
                <p:nvPr/>
              </p:nvSpPr>
              <p:spPr bwMode="auto">
                <a:xfrm>
                  <a:off x="3409" y="2667"/>
                  <a:ext cx="310" cy="607"/>
                </a:xfrm>
                <a:custGeom>
                  <a:avLst/>
                  <a:gdLst>
                    <a:gd name="T0" fmla="*/ 58 w 310"/>
                    <a:gd name="T1" fmla="*/ 33 h 607"/>
                    <a:gd name="T2" fmla="*/ 51 w 310"/>
                    <a:gd name="T3" fmla="*/ 58 h 607"/>
                    <a:gd name="T4" fmla="*/ 28 w 310"/>
                    <a:gd name="T5" fmla="*/ 122 h 607"/>
                    <a:gd name="T6" fmla="*/ 14 w 310"/>
                    <a:gd name="T7" fmla="*/ 160 h 607"/>
                    <a:gd name="T8" fmla="*/ 4 w 310"/>
                    <a:gd name="T9" fmla="*/ 213 h 607"/>
                    <a:gd name="T10" fmla="*/ 11 w 310"/>
                    <a:gd name="T11" fmla="*/ 263 h 607"/>
                    <a:gd name="T12" fmla="*/ 14 w 310"/>
                    <a:gd name="T13" fmla="*/ 305 h 607"/>
                    <a:gd name="T14" fmla="*/ 9 w 310"/>
                    <a:gd name="T15" fmla="*/ 366 h 607"/>
                    <a:gd name="T16" fmla="*/ 4 w 310"/>
                    <a:gd name="T17" fmla="*/ 421 h 607"/>
                    <a:gd name="T18" fmla="*/ 2 w 310"/>
                    <a:gd name="T19" fmla="*/ 440 h 607"/>
                    <a:gd name="T20" fmla="*/ 2 w 310"/>
                    <a:gd name="T21" fmla="*/ 474 h 607"/>
                    <a:gd name="T22" fmla="*/ 0 w 310"/>
                    <a:gd name="T23" fmla="*/ 512 h 607"/>
                    <a:gd name="T24" fmla="*/ 0 w 310"/>
                    <a:gd name="T25" fmla="*/ 529 h 607"/>
                    <a:gd name="T26" fmla="*/ 0 w 310"/>
                    <a:gd name="T27" fmla="*/ 535 h 607"/>
                    <a:gd name="T28" fmla="*/ 2 w 310"/>
                    <a:gd name="T29" fmla="*/ 543 h 607"/>
                    <a:gd name="T30" fmla="*/ 23 w 310"/>
                    <a:gd name="T31" fmla="*/ 565 h 607"/>
                    <a:gd name="T32" fmla="*/ 65 w 310"/>
                    <a:gd name="T33" fmla="*/ 587 h 607"/>
                    <a:gd name="T34" fmla="*/ 123 w 310"/>
                    <a:gd name="T35" fmla="*/ 607 h 607"/>
                    <a:gd name="T36" fmla="*/ 163 w 310"/>
                    <a:gd name="T37" fmla="*/ 607 h 607"/>
                    <a:gd name="T38" fmla="*/ 249 w 310"/>
                    <a:gd name="T39" fmla="*/ 582 h 607"/>
                    <a:gd name="T40" fmla="*/ 282 w 310"/>
                    <a:gd name="T41" fmla="*/ 560 h 607"/>
                    <a:gd name="T42" fmla="*/ 277 w 310"/>
                    <a:gd name="T43" fmla="*/ 546 h 607"/>
                    <a:gd name="T44" fmla="*/ 272 w 310"/>
                    <a:gd name="T45" fmla="*/ 515 h 607"/>
                    <a:gd name="T46" fmla="*/ 270 w 310"/>
                    <a:gd name="T47" fmla="*/ 463 h 607"/>
                    <a:gd name="T48" fmla="*/ 272 w 310"/>
                    <a:gd name="T49" fmla="*/ 440 h 607"/>
                    <a:gd name="T50" fmla="*/ 282 w 310"/>
                    <a:gd name="T51" fmla="*/ 402 h 607"/>
                    <a:gd name="T52" fmla="*/ 296 w 310"/>
                    <a:gd name="T53" fmla="*/ 318 h 607"/>
                    <a:gd name="T54" fmla="*/ 307 w 310"/>
                    <a:gd name="T55" fmla="*/ 230 h 607"/>
                    <a:gd name="T56" fmla="*/ 310 w 310"/>
                    <a:gd name="T57" fmla="*/ 160 h 607"/>
                    <a:gd name="T58" fmla="*/ 293 w 310"/>
                    <a:gd name="T59" fmla="*/ 105 h 607"/>
                    <a:gd name="T60" fmla="*/ 254 w 310"/>
                    <a:gd name="T61" fmla="*/ 33 h 607"/>
                    <a:gd name="T62" fmla="*/ 233 w 310"/>
                    <a:gd name="T63" fmla="*/ 5 h 607"/>
                    <a:gd name="T64" fmla="*/ 60 w 310"/>
                    <a:gd name="T65" fmla="*/ 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0" h="607">
                      <a:moveTo>
                        <a:pt x="60" y="27"/>
                      </a:moveTo>
                      <a:lnTo>
                        <a:pt x="58" y="33"/>
                      </a:lnTo>
                      <a:lnTo>
                        <a:pt x="56" y="44"/>
                      </a:lnTo>
                      <a:lnTo>
                        <a:pt x="51" y="58"/>
                      </a:lnTo>
                      <a:lnTo>
                        <a:pt x="42" y="80"/>
                      </a:lnTo>
                      <a:lnTo>
                        <a:pt x="28" y="122"/>
                      </a:lnTo>
                      <a:lnTo>
                        <a:pt x="21" y="144"/>
                      </a:lnTo>
                      <a:lnTo>
                        <a:pt x="14" y="160"/>
                      </a:lnTo>
                      <a:lnTo>
                        <a:pt x="7" y="188"/>
                      </a:lnTo>
                      <a:lnTo>
                        <a:pt x="4" y="213"/>
                      </a:lnTo>
                      <a:lnTo>
                        <a:pt x="7" y="238"/>
                      </a:lnTo>
                      <a:lnTo>
                        <a:pt x="11" y="263"/>
                      </a:lnTo>
                      <a:lnTo>
                        <a:pt x="14" y="280"/>
                      </a:lnTo>
                      <a:lnTo>
                        <a:pt x="14" y="305"/>
                      </a:lnTo>
                      <a:lnTo>
                        <a:pt x="14" y="335"/>
                      </a:lnTo>
                      <a:lnTo>
                        <a:pt x="9" y="366"/>
                      </a:lnTo>
                      <a:lnTo>
                        <a:pt x="9" y="393"/>
                      </a:lnTo>
                      <a:lnTo>
                        <a:pt x="4" y="421"/>
                      </a:lnTo>
                      <a:lnTo>
                        <a:pt x="2" y="435"/>
                      </a:lnTo>
                      <a:lnTo>
                        <a:pt x="2" y="440"/>
                      </a:lnTo>
                      <a:lnTo>
                        <a:pt x="2" y="443"/>
                      </a:lnTo>
                      <a:lnTo>
                        <a:pt x="2" y="474"/>
                      </a:lnTo>
                      <a:lnTo>
                        <a:pt x="2" y="496"/>
                      </a:lnTo>
                      <a:lnTo>
                        <a:pt x="0" y="512"/>
                      </a:lnTo>
                      <a:lnTo>
                        <a:pt x="0" y="524"/>
                      </a:lnTo>
                      <a:lnTo>
                        <a:pt x="0" y="529"/>
                      </a:lnTo>
                      <a:lnTo>
                        <a:pt x="0" y="535"/>
                      </a:lnTo>
                      <a:lnTo>
                        <a:pt x="0" y="535"/>
                      </a:lnTo>
                      <a:lnTo>
                        <a:pt x="0" y="537"/>
                      </a:lnTo>
                      <a:lnTo>
                        <a:pt x="2" y="543"/>
                      </a:lnTo>
                      <a:lnTo>
                        <a:pt x="9" y="551"/>
                      </a:lnTo>
                      <a:lnTo>
                        <a:pt x="23" y="565"/>
                      </a:lnTo>
                      <a:lnTo>
                        <a:pt x="44" y="576"/>
                      </a:lnTo>
                      <a:lnTo>
                        <a:pt x="65" y="587"/>
                      </a:lnTo>
                      <a:lnTo>
                        <a:pt x="93" y="598"/>
                      </a:lnTo>
                      <a:lnTo>
                        <a:pt x="123" y="607"/>
                      </a:lnTo>
                      <a:lnTo>
                        <a:pt x="142" y="607"/>
                      </a:lnTo>
                      <a:lnTo>
                        <a:pt x="163" y="607"/>
                      </a:lnTo>
                      <a:lnTo>
                        <a:pt x="207" y="598"/>
                      </a:lnTo>
                      <a:lnTo>
                        <a:pt x="249" y="582"/>
                      </a:lnTo>
                      <a:lnTo>
                        <a:pt x="268" y="571"/>
                      </a:lnTo>
                      <a:lnTo>
                        <a:pt x="282" y="560"/>
                      </a:lnTo>
                      <a:lnTo>
                        <a:pt x="279" y="557"/>
                      </a:lnTo>
                      <a:lnTo>
                        <a:pt x="277" y="546"/>
                      </a:lnTo>
                      <a:lnTo>
                        <a:pt x="275" y="532"/>
                      </a:lnTo>
                      <a:lnTo>
                        <a:pt x="272" y="515"/>
                      </a:lnTo>
                      <a:lnTo>
                        <a:pt x="268" y="476"/>
                      </a:lnTo>
                      <a:lnTo>
                        <a:pt x="270" y="463"/>
                      </a:lnTo>
                      <a:lnTo>
                        <a:pt x="272" y="449"/>
                      </a:lnTo>
                      <a:lnTo>
                        <a:pt x="272" y="440"/>
                      </a:lnTo>
                      <a:lnTo>
                        <a:pt x="277" y="429"/>
                      </a:lnTo>
                      <a:lnTo>
                        <a:pt x="282" y="402"/>
                      </a:lnTo>
                      <a:lnTo>
                        <a:pt x="291" y="363"/>
                      </a:lnTo>
                      <a:lnTo>
                        <a:pt x="296" y="318"/>
                      </a:lnTo>
                      <a:lnTo>
                        <a:pt x="303" y="274"/>
                      </a:lnTo>
                      <a:lnTo>
                        <a:pt x="307" y="230"/>
                      </a:lnTo>
                      <a:lnTo>
                        <a:pt x="310" y="191"/>
                      </a:lnTo>
                      <a:lnTo>
                        <a:pt x="310" y="160"/>
                      </a:lnTo>
                      <a:lnTo>
                        <a:pt x="303" y="133"/>
                      </a:lnTo>
                      <a:lnTo>
                        <a:pt x="293" y="105"/>
                      </a:lnTo>
                      <a:lnTo>
                        <a:pt x="265" y="55"/>
                      </a:lnTo>
                      <a:lnTo>
                        <a:pt x="254" y="33"/>
                      </a:lnTo>
                      <a:lnTo>
                        <a:pt x="242" y="16"/>
                      </a:lnTo>
                      <a:lnTo>
                        <a:pt x="233" y="5"/>
                      </a:lnTo>
                      <a:lnTo>
                        <a:pt x="231" y="0"/>
                      </a:lnTo>
                      <a:lnTo>
                        <a:pt x="60" y="27"/>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16174" name="Freeform 46"/>
                <p:cNvSpPr>
                  <a:spLocks/>
                </p:cNvSpPr>
                <p:nvPr/>
              </p:nvSpPr>
              <p:spPr bwMode="auto">
                <a:xfrm>
                  <a:off x="3458" y="2639"/>
                  <a:ext cx="191" cy="227"/>
                </a:xfrm>
                <a:custGeom>
                  <a:avLst/>
                  <a:gdLst>
                    <a:gd name="T0" fmla="*/ 18 w 191"/>
                    <a:gd name="T1" fmla="*/ 14 h 227"/>
                    <a:gd name="T2" fmla="*/ 18 w 191"/>
                    <a:gd name="T3" fmla="*/ 14 h 227"/>
                    <a:gd name="T4" fmla="*/ 16 w 191"/>
                    <a:gd name="T5" fmla="*/ 22 h 227"/>
                    <a:gd name="T6" fmla="*/ 16 w 191"/>
                    <a:gd name="T7" fmla="*/ 31 h 227"/>
                    <a:gd name="T8" fmla="*/ 14 w 191"/>
                    <a:gd name="T9" fmla="*/ 44 h 227"/>
                    <a:gd name="T10" fmla="*/ 9 w 191"/>
                    <a:gd name="T11" fmla="*/ 78 h 227"/>
                    <a:gd name="T12" fmla="*/ 4 w 191"/>
                    <a:gd name="T13" fmla="*/ 116 h 227"/>
                    <a:gd name="T14" fmla="*/ 0 w 191"/>
                    <a:gd name="T15" fmla="*/ 155 h 227"/>
                    <a:gd name="T16" fmla="*/ 0 w 191"/>
                    <a:gd name="T17" fmla="*/ 188 h 227"/>
                    <a:gd name="T18" fmla="*/ 0 w 191"/>
                    <a:gd name="T19" fmla="*/ 202 h 227"/>
                    <a:gd name="T20" fmla="*/ 0 w 191"/>
                    <a:gd name="T21" fmla="*/ 213 h 227"/>
                    <a:gd name="T22" fmla="*/ 2 w 191"/>
                    <a:gd name="T23" fmla="*/ 222 h 227"/>
                    <a:gd name="T24" fmla="*/ 7 w 191"/>
                    <a:gd name="T25" fmla="*/ 227 h 227"/>
                    <a:gd name="T26" fmla="*/ 11 w 191"/>
                    <a:gd name="T27" fmla="*/ 225 h 227"/>
                    <a:gd name="T28" fmla="*/ 21 w 191"/>
                    <a:gd name="T29" fmla="*/ 222 h 227"/>
                    <a:gd name="T30" fmla="*/ 30 w 191"/>
                    <a:gd name="T31" fmla="*/ 211 h 227"/>
                    <a:gd name="T32" fmla="*/ 42 w 191"/>
                    <a:gd name="T33" fmla="*/ 200 h 227"/>
                    <a:gd name="T34" fmla="*/ 72 w 191"/>
                    <a:gd name="T35" fmla="*/ 164 h 227"/>
                    <a:gd name="T36" fmla="*/ 105 w 191"/>
                    <a:gd name="T37" fmla="*/ 125 h 227"/>
                    <a:gd name="T38" fmla="*/ 135 w 191"/>
                    <a:gd name="T39" fmla="*/ 86 h 227"/>
                    <a:gd name="T40" fmla="*/ 163 w 191"/>
                    <a:gd name="T41" fmla="*/ 47 h 227"/>
                    <a:gd name="T42" fmla="*/ 182 w 191"/>
                    <a:gd name="T43" fmla="*/ 17 h 227"/>
                    <a:gd name="T44" fmla="*/ 189 w 191"/>
                    <a:gd name="T45" fmla="*/ 6 h 227"/>
                    <a:gd name="T46" fmla="*/ 191 w 191"/>
                    <a:gd name="T47" fmla="*/ 0 h 227"/>
                    <a:gd name="T48" fmla="*/ 168 w 191"/>
                    <a:gd name="T49" fmla="*/ 0 h 227"/>
                    <a:gd name="T50" fmla="*/ 140 w 191"/>
                    <a:gd name="T51" fmla="*/ 0 h 227"/>
                    <a:gd name="T52" fmla="*/ 84 w 191"/>
                    <a:gd name="T53" fmla="*/ 6 h 227"/>
                    <a:gd name="T54" fmla="*/ 58 w 191"/>
                    <a:gd name="T55" fmla="*/ 8 h 227"/>
                    <a:gd name="T56" fmla="*/ 37 w 191"/>
                    <a:gd name="T57" fmla="*/ 11 h 227"/>
                    <a:gd name="T58" fmla="*/ 23 w 191"/>
                    <a:gd name="T59" fmla="*/ 11 h 227"/>
                    <a:gd name="T60" fmla="*/ 18 w 191"/>
                    <a:gd name="T61" fmla="*/ 14 h 227"/>
                    <a:gd name="T62" fmla="*/ 18 w 191"/>
                    <a:gd name="T63" fmla="*/ 1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227">
                      <a:moveTo>
                        <a:pt x="18" y="14"/>
                      </a:moveTo>
                      <a:lnTo>
                        <a:pt x="18" y="14"/>
                      </a:lnTo>
                      <a:lnTo>
                        <a:pt x="16" y="22"/>
                      </a:lnTo>
                      <a:lnTo>
                        <a:pt x="16" y="31"/>
                      </a:lnTo>
                      <a:lnTo>
                        <a:pt x="14" y="44"/>
                      </a:lnTo>
                      <a:lnTo>
                        <a:pt x="9" y="78"/>
                      </a:lnTo>
                      <a:lnTo>
                        <a:pt x="4" y="116"/>
                      </a:lnTo>
                      <a:lnTo>
                        <a:pt x="0" y="155"/>
                      </a:lnTo>
                      <a:lnTo>
                        <a:pt x="0" y="188"/>
                      </a:lnTo>
                      <a:lnTo>
                        <a:pt x="0" y="202"/>
                      </a:lnTo>
                      <a:lnTo>
                        <a:pt x="0" y="213"/>
                      </a:lnTo>
                      <a:lnTo>
                        <a:pt x="2" y="222"/>
                      </a:lnTo>
                      <a:lnTo>
                        <a:pt x="7" y="227"/>
                      </a:lnTo>
                      <a:lnTo>
                        <a:pt x="11" y="225"/>
                      </a:lnTo>
                      <a:lnTo>
                        <a:pt x="21" y="222"/>
                      </a:lnTo>
                      <a:lnTo>
                        <a:pt x="30" y="211"/>
                      </a:lnTo>
                      <a:lnTo>
                        <a:pt x="42" y="200"/>
                      </a:lnTo>
                      <a:lnTo>
                        <a:pt x="72" y="164"/>
                      </a:lnTo>
                      <a:lnTo>
                        <a:pt x="105" y="125"/>
                      </a:lnTo>
                      <a:lnTo>
                        <a:pt x="135" y="86"/>
                      </a:lnTo>
                      <a:lnTo>
                        <a:pt x="163" y="47"/>
                      </a:lnTo>
                      <a:lnTo>
                        <a:pt x="182" y="17"/>
                      </a:lnTo>
                      <a:lnTo>
                        <a:pt x="189" y="6"/>
                      </a:lnTo>
                      <a:lnTo>
                        <a:pt x="191" y="0"/>
                      </a:lnTo>
                      <a:lnTo>
                        <a:pt x="168" y="0"/>
                      </a:lnTo>
                      <a:lnTo>
                        <a:pt x="140" y="0"/>
                      </a:lnTo>
                      <a:lnTo>
                        <a:pt x="84" y="6"/>
                      </a:lnTo>
                      <a:lnTo>
                        <a:pt x="58" y="8"/>
                      </a:lnTo>
                      <a:lnTo>
                        <a:pt x="37" y="11"/>
                      </a:lnTo>
                      <a:lnTo>
                        <a:pt x="23" y="11"/>
                      </a:lnTo>
                      <a:lnTo>
                        <a:pt x="18" y="14"/>
                      </a:lnTo>
                      <a:lnTo>
                        <a:pt x="18" y="14"/>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75" name="Freeform 47"/>
                <p:cNvSpPr>
                  <a:spLocks/>
                </p:cNvSpPr>
                <p:nvPr/>
              </p:nvSpPr>
              <p:spPr bwMode="auto">
                <a:xfrm>
                  <a:off x="3511" y="2670"/>
                  <a:ext cx="143" cy="149"/>
                </a:xfrm>
                <a:custGeom>
                  <a:avLst/>
                  <a:gdLst>
                    <a:gd name="T0" fmla="*/ 108 w 143"/>
                    <a:gd name="T1" fmla="*/ 0 h 149"/>
                    <a:gd name="T2" fmla="*/ 105 w 143"/>
                    <a:gd name="T3" fmla="*/ 2 h 149"/>
                    <a:gd name="T4" fmla="*/ 98 w 143"/>
                    <a:gd name="T5" fmla="*/ 11 h 149"/>
                    <a:gd name="T6" fmla="*/ 89 w 143"/>
                    <a:gd name="T7" fmla="*/ 19 h 149"/>
                    <a:gd name="T8" fmla="*/ 75 w 143"/>
                    <a:gd name="T9" fmla="*/ 33 h 149"/>
                    <a:gd name="T10" fmla="*/ 42 w 143"/>
                    <a:gd name="T11" fmla="*/ 58 h 149"/>
                    <a:gd name="T12" fmla="*/ 21 w 143"/>
                    <a:gd name="T13" fmla="*/ 69 h 149"/>
                    <a:gd name="T14" fmla="*/ 0 w 143"/>
                    <a:gd name="T15" fmla="*/ 74 h 149"/>
                    <a:gd name="T16" fmla="*/ 0 w 143"/>
                    <a:gd name="T17" fmla="*/ 77 h 149"/>
                    <a:gd name="T18" fmla="*/ 5 w 143"/>
                    <a:gd name="T19" fmla="*/ 83 h 149"/>
                    <a:gd name="T20" fmla="*/ 12 w 143"/>
                    <a:gd name="T21" fmla="*/ 102 h 149"/>
                    <a:gd name="T22" fmla="*/ 21 w 143"/>
                    <a:gd name="T23" fmla="*/ 124 h 149"/>
                    <a:gd name="T24" fmla="*/ 26 w 143"/>
                    <a:gd name="T25" fmla="*/ 149 h 149"/>
                    <a:gd name="T26" fmla="*/ 28 w 143"/>
                    <a:gd name="T27" fmla="*/ 144 h 149"/>
                    <a:gd name="T28" fmla="*/ 42 w 143"/>
                    <a:gd name="T29" fmla="*/ 135 h 149"/>
                    <a:gd name="T30" fmla="*/ 56 w 143"/>
                    <a:gd name="T31" fmla="*/ 121 h 149"/>
                    <a:gd name="T32" fmla="*/ 75 w 143"/>
                    <a:gd name="T33" fmla="*/ 105 h 149"/>
                    <a:gd name="T34" fmla="*/ 115 w 143"/>
                    <a:gd name="T35" fmla="*/ 63 h 149"/>
                    <a:gd name="T36" fmla="*/ 131 w 143"/>
                    <a:gd name="T37" fmla="*/ 41 h 149"/>
                    <a:gd name="T38" fmla="*/ 143 w 143"/>
                    <a:gd name="T39" fmla="*/ 22 h 149"/>
                    <a:gd name="T40" fmla="*/ 133 w 143"/>
                    <a:gd name="T41" fmla="*/ 13 h 149"/>
                    <a:gd name="T42" fmla="*/ 122 w 143"/>
                    <a:gd name="T43" fmla="*/ 5 h 149"/>
                    <a:gd name="T44" fmla="*/ 110 w 143"/>
                    <a:gd name="T45" fmla="*/ 2 h 149"/>
                    <a:gd name="T46" fmla="*/ 108 w 143"/>
                    <a:gd name="T47" fmla="*/ 0 h 149"/>
                    <a:gd name="T48" fmla="*/ 108 w 143"/>
                    <a:gd name="T4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3" h="149">
                      <a:moveTo>
                        <a:pt x="108" y="0"/>
                      </a:moveTo>
                      <a:lnTo>
                        <a:pt x="105" y="2"/>
                      </a:lnTo>
                      <a:lnTo>
                        <a:pt x="98" y="11"/>
                      </a:lnTo>
                      <a:lnTo>
                        <a:pt x="89" y="19"/>
                      </a:lnTo>
                      <a:lnTo>
                        <a:pt x="75" y="33"/>
                      </a:lnTo>
                      <a:lnTo>
                        <a:pt x="42" y="58"/>
                      </a:lnTo>
                      <a:lnTo>
                        <a:pt x="21" y="69"/>
                      </a:lnTo>
                      <a:lnTo>
                        <a:pt x="0" y="74"/>
                      </a:lnTo>
                      <a:lnTo>
                        <a:pt x="0" y="77"/>
                      </a:lnTo>
                      <a:lnTo>
                        <a:pt x="5" y="83"/>
                      </a:lnTo>
                      <a:lnTo>
                        <a:pt x="12" y="102"/>
                      </a:lnTo>
                      <a:lnTo>
                        <a:pt x="21" y="124"/>
                      </a:lnTo>
                      <a:lnTo>
                        <a:pt x="26" y="149"/>
                      </a:lnTo>
                      <a:lnTo>
                        <a:pt x="28" y="144"/>
                      </a:lnTo>
                      <a:lnTo>
                        <a:pt x="42" y="135"/>
                      </a:lnTo>
                      <a:lnTo>
                        <a:pt x="56" y="121"/>
                      </a:lnTo>
                      <a:lnTo>
                        <a:pt x="75" y="105"/>
                      </a:lnTo>
                      <a:lnTo>
                        <a:pt x="115" y="63"/>
                      </a:lnTo>
                      <a:lnTo>
                        <a:pt x="131" y="41"/>
                      </a:lnTo>
                      <a:lnTo>
                        <a:pt x="143" y="22"/>
                      </a:lnTo>
                      <a:lnTo>
                        <a:pt x="133" y="13"/>
                      </a:lnTo>
                      <a:lnTo>
                        <a:pt x="122" y="5"/>
                      </a:lnTo>
                      <a:lnTo>
                        <a:pt x="110" y="2"/>
                      </a:lnTo>
                      <a:lnTo>
                        <a:pt x="108" y="0"/>
                      </a:lnTo>
                      <a:lnTo>
                        <a:pt x="108"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76" name="Freeform 48"/>
                <p:cNvSpPr>
                  <a:spLocks/>
                </p:cNvSpPr>
                <p:nvPr/>
              </p:nvSpPr>
              <p:spPr bwMode="auto">
                <a:xfrm>
                  <a:off x="3444" y="2675"/>
                  <a:ext cx="67" cy="119"/>
                </a:xfrm>
                <a:custGeom>
                  <a:avLst/>
                  <a:gdLst>
                    <a:gd name="T0" fmla="*/ 25 w 67"/>
                    <a:gd name="T1" fmla="*/ 0 h 119"/>
                    <a:gd name="T2" fmla="*/ 28 w 67"/>
                    <a:gd name="T3" fmla="*/ 0 h 119"/>
                    <a:gd name="T4" fmla="*/ 30 w 67"/>
                    <a:gd name="T5" fmla="*/ 6 h 119"/>
                    <a:gd name="T6" fmla="*/ 39 w 67"/>
                    <a:gd name="T7" fmla="*/ 25 h 119"/>
                    <a:gd name="T8" fmla="*/ 53 w 67"/>
                    <a:gd name="T9" fmla="*/ 50 h 119"/>
                    <a:gd name="T10" fmla="*/ 67 w 67"/>
                    <a:gd name="T11" fmla="*/ 69 h 119"/>
                    <a:gd name="T12" fmla="*/ 65 w 67"/>
                    <a:gd name="T13" fmla="*/ 69 h 119"/>
                    <a:gd name="T14" fmla="*/ 60 w 67"/>
                    <a:gd name="T15" fmla="*/ 72 h 119"/>
                    <a:gd name="T16" fmla="*/ 46 w 67"/>
                    <a:gd name="T17" fmla="*/ 80 h 119"/>
                    <a:gd name="T18" fmla="*/ 23 w 67"/>
                    <a:gd name="T19" fmla="*/ 94 h 119"/>
                    <a:gd name="T20" fmla="*/ 0 w 67"/>
                    <a:gd name="T21" fmla="*/ 119 h 119"/>
                    <a:gd name="T22" fmla="*/ 0 w 67"/>
                    <a:gd name="T23" fmla="*/ 108 h 119"/>
                    <a:gd name="T24" fmla="*/ 2 w 67"/>
                    <a:gd name="T25" fmla="*/ 97 h 119"/>
                    <a:gd name="T26" fmla="*/ 9 w 67"/>
                    <a:gd name="T27" fmla="*/ 67 h 119"/>
                    <a:gd name="T28" fmla="*/ 18 w 67"/>
                    <a:gd name="T29" fmla="*/ 31 h 119"/>
                    <a:gd name="T30" fmla="*/ 25 w 67"/>
                    <a:gd name="T31" fmla="*/ 0 h 119"/>
                    <a:gd name="T32" fmla="*/ 25 w 67"/>
                    <a:gd name="T33"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19">
                      <a:moveTo>
                        <a:pt x="25" y="0"/>
                      </a:moveTo>
                      <a:lnTo>
                        <a:pt x="28" y="0"/>
                      </a:lnTo>
                      <a:lnTo>
                        <a:pt x="30" y="6"/>
                      </a:lnTo>
                      <a:lnTo>
                        <a:pt x="39" y="25"/>
                      </a:lnTo>
                      <a:lnTo>
                        <a:pt x="53" y="50"/>
                      </a:lnTo>
                      <a:lnTo>
                        <a:pt x="67" y="69"/>
                      </a:lnTo>
                      <a:lnTo>
                        <a:pt x="65" y="69"/>
                      </a:lnTo>
                      <a:lnTo>
                        <a:pt x="60" y="72"/>
                      </a:lnTo>
                      <a:lnTo>
                        <a:pt x="46" y="80"/>
                      </a:lnTo>
                      <a:lnTo>
                        <a:pt x="23" y="94"/>
                      </a:lnTo>
                      <a:lnTo>
                        <a:pt x="0" y="119"/>
                      </a:lnTo>
                      <a:lnTo>
                        <a:pt x="0" y="108"/>
                      </a:lnTo>
                      <a:lnTo>
                        <a:pt x="2" y="97"/>
                      </a:lnTo>
                      <a:lnTo>
                        <a:pt x="9" y="67"/>
                      </a:lnTo>
                      <a:lnTo>
                        <a:pt x="18" y="31"/>
                      </a:lnTo>
                      <a:lnTo>
                        <a:pt x="25" y="0"/>
                      </a:lnTo>
                      <a:lnTo>
                        <a:pt x="25"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77" name="Freeform 49"/>
                <p:cNvSpPr>
                  <a:spLocks/>
                </p:cNvSpPr>
                <p:nvPr/>
              </p:nvSpPr>
              <p:spPr bwMode="auto">
                <a:xfrm>
                  <a:off x="3395" y="2370"/>
                  <a:ext cx="319" cy="336"/>
                </a:xfrm>
                <a:custGeom>
                  <a:avLst/>
                  <a:gdLst>
                    <a:gd name="T0" fmla="*/ 245 w 319"/>
                    <a:gd name="T1" fmla="*/ 227 h 336"/>
                    <a:gd name="T2" fmla="*/ 242 w 319"/>
                    <a:gd name="T3" fmla="*/ 227 h 336"/>
                    <a:gd name="T4" fmla="*/ 238 w 319"/>
                    <a:gd name="T5" fmla="*/ 219 h 336"/>
                    <a:gd name="T6" fmla="*/ 238 w 319"/>
                    <a:gd name="T7" fmla="*/ 208 h 336"/>
                    <a:gd name="T8" fmla="*/ 235 w 319"/>
                    <a:gd name="T9" fmla="*/ 197 h 336"/>
                    <a:gd name="T10" fmla="*/ 231 w 319"/>
                    <a:gd name="T11" fmla="*/ 164 h 336"/>
                    <a:gd name="T12" fmla="*/ 221 w 319"/>
                    <a:gd name="T13" fmla="*/ 128 h 336"/>
                    <a:gd name="T14" fmla="*/ 212 w 319"/>
                    <a:gd name="T15" fmla="*/ 108 h 336"/>
                    <a:gd name="T16" fmla="*/ 196 w 319"/>
                    <a:gd name="T17" fmla="*/ 86 h 336"/>
                    <a:gd name="T18" fmla="*/ 177 w 319"/>
                    <a:gd name="T19" fmla="*/ 67 h 336"/>
                    <a:gd name="T20" fmla="*/ 156 w 319"/>
                    <a:gd name="T21" fmla="*/ 47 h 336"/>
                    <a:gd name="T22" fmla="*/ 135 w 319"/>
                    <a:gd name="T23" fmla="*/ 28 h 336"/>
                    <a:gd name="T24" fmla="*/ 119 w 319"/>
                    <a:gd name="T25" fmla="*/ 14 h 336"/>
                    <a:gd name="T26" fmla="*/ 109 w 319"/>
                    <a:gd name="T27" fmla="*/ 6 h 336"/>
                    <a:gd name="T28" fmla="*/ 102 w 319"/>
                    <a:gd name="T29" fmla="*/ 0 h 336"/>
                    <a:gd name="T30" fmla="*/ 95 w 319"/>
                    <a:gd name="T31" fmla="*/ 6 h 336"/>
                    <a:gd name="T32" fmla="*/ 84 w 319"/>
                    <a:gd name="T33" fmla="*/ 17 h 336"/>
                    <a:gd name="T34" fmla="*/ 67 w 319"/>
                    <a:gd name="T35" fmla="*/ 31 h 336"/>
                    <a:gd name="T36" fmla="*/ 51 w 319"/>
                    <a:gd name="T37" fmla="*/ 47 h 336"/>
                    <a:gd name="T38" fmla="*/ 37 w 319"/>
                    <a:gd name="T39" fmla="*/ 61 h 336"/>
                    <a:gd name="T40" fmla="*/ 23 w 319"/>
                    <a:gd name="T41" fmla="*/ 78 h 336"/>
                    <a:gd name="T42" fmla="*/ 14 w 319"/>
                    <a:gd name="T43" fmla="*/ 86 h 336"/>
                    <a:gd name="T44" fmla="*/ 11 w 319"/>
                    <a:gd name="T45" fmla="*/ 89 h 336"/>
                    <a:gd name="T46" fmla="*/ 9 w 319"/>
                    <a:gd name="T47" fmla="*/ 100 h 336"/>
                    <a:gd name="T48" fmla="*/ 7 w 319"/>
                    <a:gd name="T49" fmla="*/ 111 h 336"/>
                    <a:gd name="T50" fmla="*/ 4 w 319"/>
                    <a:gd name="T51" fmla="*/ 139 h 336"/>
                    <a:gd name="T52" fmla="*/ 0 w 319"/>
                    <a:gd name="T53" fmla="*/ 169 h 336"/>
                    <a:gd name="T54" fmla="*/ 0 w 319"/>
                    <a:gd name="T55" fmla="*/ 183 h 336"/>
                    <a:gd name="T56" fmla="*/ 0 w 319"/>
                    <a:gd name="T57" fmla="*/ 191 h 336"/>
                    <a:gd name="T58" fmla="*/ 2 w 319"/>
                    <a:gd name="T59" fmla="*/ 227 h 336"/>
                    <a:gd name="T60" fmla="*/ 11 w 319"/>
                    <a:gd name="T61" fmla="*/ 258 h 336"/>
                    <a:gd name="T62" fmla="*/ 23 w 319"/>
                    <a:gd name="T63" fmla="*/ 283 h 336"/>
                    <a:gd name="T64" fmla="*/ 42 w 319"/>
                    <a:gd name="T65" fmla="*/ 305 h 336"/>
                    <a:gd name="T66" fmla="*/ 60 w 319"/>
                    <a:gd name="T67" fmla="*/ 319 h 336"/>
                    <a:gd name="T68" fmla="*/ 86 w 319"/>
                    <a:gd name="T69" fmla="*/ 330 h 336"/>
                    <a:gd name="T70" fmla="*/ 114 w 319"/>
                    <a:gd name="T71" fmla="*/ 336 h 336"/>
                    <a:gd name="T72" fmla="*/ 144 w 319"/>
                    <a:gd name="T73" fmla="*/ 336 h 336"/>
                    <a:gd name="T74" fmla="*/ 184 w 319"/>
                    <a:gd name="T75" fmla="*/ 333 h 336"/>
                    <a:gd name="T76" fmla="*/ 217 w 319"/>
                    <a:gd name="T77" fmla="*/ 319 h 336"/>
                    <a:gd name="T78" fmla="*/ 245 w 319"/>
                    <a:gd name="T79" fmla="*/ 297 h 336"/>
                    <a:gd name="T80" fmla="*/ 270 w 319"/>
                    <a:gd name="T81" fmla="*/ 263 h 336"/>
                    <a:gd name="T82" fmla="*/ 272 w 319"/>
                    <a:gd name="T83" fmla="*/ 263 h 336"/>
                    <a:gd name="T84" fmla="*/ 279 w 319"/>
                    <a:gd name="T85" fmla="*/ 263 h 336"/>
                    <a:gd name="T86" fmla="*/ 298 w 319"/>
                    <a:gd name="T87" fmla="*/ 255 h 336"/>
                    <a:gd name="T88" fmla="*/ 307 w 319"/>
                    <a:gd name="T89" fmla="*/ 247 h 336"/>
                    <a:gd name="T90" fmla="*/ 314 w 319"/>
                    <a:gd name="T91" fmla="*/ 236 h 336"/>
                    <a:gd name="T92" fmla="*/ 319 w 319"/>
                    <a:gd name="T93" fmla="*/ 222 h 336"/>
                    <a:gd name="T94" fmla="*/ 319 w 319"/>
                    <a:gd name="T95" fmla="*/ 205 h 336"/>
                    <a:gd name="T96" fmla="*/ 317 w 319"/>
                    <a:gd name="T97" fmla="*/ 194 h 336"/>
                    <a:gd name="T98" fmla="*/ 314 w 319"/>
                    <a:gd name="T99" fmla="*/ 186 h 336"/>
                    <a:gd name="T100" fmla="*/ 305 w 319"/>
                    <a:gd name="T101" fmla="*/ 180 h 336"/>
                    <a:gd name="T102" fmla="*/ 291 w 319"/>
                    <a:gd name="T103" fmla="*/ 186 h 336"/>
                    <a:gd name="T104" fmla="*/ 279 w 319"/>
                    <a:gd name="T105" fmla="*/ 191 h 336"/>
                    <a:gd name="T106" fmla="*/ 268 w 319"/>
                    <a:gd name="T107" fmla="*/ 205 h 336"/>
                    <a:gd name="T108" fmla="*/ 256 w 319"/>
                    <a:gd name="T109" fmla="*/ 216 h 336"/>
                    <a:gd name="T110" fmla="*/ 249 w 319"/>
                    <a:gd name="T111" fmla="*/ 225 h 336"/>
                    <a:gd name="T112" fmla="*/ 245 w 319"/>
                    <a:gd name="T113" fmla="*/ 227 h 336"/>
                    <a:gd name="T114" fmla="*/ 245 w 319"/>
                    <a:gd name="T115" fmla="*/ 22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9" h="336">
                      <a:moveTo>
                        <a:pt x="245" y="227"/>
                      </a:moveTo>
                      <a:lnTo>
                        <a:pt x="242" y="227"/>
                      </a:lnTo>
                      <a:lnTo>
                        <a:pt x="238" y="219"/>
                      </a:lnTo>
                      <a:lnTo>
                        <a:pt x="238" y="208"/>
                      </a:lnTo>
                      <a:lnTo>
                        <a:pt x="235" y="197"/>
                      </a:lnTo>
                      <a:lnTo>
                        <a:pt x="231" y="164"/>
                      </a:lnTo>
                      <a:lnTo>
                        <a:pt x="221" y="128"/>
                      </a:lnTo>
                      <a:lnTo>
                        <a:pt x="212" y="108"/>
                      </a:lnTo>
                      <a:lnTo>
                        <a:pt x="196" y="86"/>
                      </a:lnTo>
                      <a:lnTo>
                        <a:pt x="177" y="67"/>
                      </a:lnTo>
                      <a:lnTo>
                        <a:pt x="156" y="47"/>
                      </a:lnTo>
                      <a:lnTo>
                        <a:pt x="135" y="28"/>
                      </a:lnTo>
                      <a:lnTo>
                        <a:pt x="119" y="14"/>
                      </a:lnTo>
                      <a:lnTo>
                        <a:pt x="109" y="6"/>
                      </a:lnTo>
                      <a:lnTo>
                        <a:pt x="102" y="0"/>
                      </a:lnTo>
                      <a:lnTo>
                        <a:pt x="95" y="6"/>
                      </a:lnTo>
                      <a:lnTo>
                        <a:pt x="84" y="17"/>
                      </a:lnTo>
                      <a:lnTo>
                        <a:pt x="67" y="31"/>
                      </a:lnTo>
                      <a:lnTo>
                        <a:pt x="51" y="47"/>
                      </a:lnTo>
                      <a:lnTo>
                        <a:pt x="37" y="61"/>
                      </a:lnTo>
                      <a:lnTo>
                        <a:pt x="23" y="78"/>
                      </a:lnTo>
                      <a:lnTo>
                        <a:pt x="14" y="86"/>
                      </a:lnTo>
                      <a:lnTo>
                        <a:pt x="11" y="89"/>
                      </a:lnTo>
                      <a:lnTo>
                        <a:pt x="9" y="100"/>
                      </a:lnTo>
                      <a:lnTo>
                        <a:pt x="7" y="111"/>
                      </a:lnTo>
                      <a:lnTo>
                        <a:pt x="4" y="139"/>
                      </a:lnTo>
                      <a:lnTo>
                        <a:pt x="0" y="169"/>
                      </a:lnTo>
                      <a:lnTo>
                        <a:pt x="0" y="183"/>
                      </a:lnTo>
                      <a:lnTo>
                        <a:pt x="0" y="191"/>
                      </a:lnTo>
                      <a:lnTo>
                        <a:pt x="2" y="227"/>
                      </a:lnTo>
                      <a:lnTo>
                        <a:pt x="11" y="258"/>
                      </a:lnTo>
                      <a:lnTo>
                        <a:pt x="23" y="283"/>
                      </a:lnTo>
                      <a:lnTo>
                        <a:pt x="42" y="305"/>
                      </a:lnTo>
                      <a:lnTo>
                        <a:pt x="60" y="319"/>
                      </a:lnTo>
                      <a:lnTo>
                        <a:pt x="86" y="330"/>
                      </a:lnTo>
                      <a:lnTo>
                        <a:pt x="114" y="336"/>
                      </a:lnTo>
                      <a:lnTo>
                        <a:pt x="144" y="336"/>
                      </a:lnTo>
                      <a:lnTo>
                        <a:pt x="184" y="333"/>
                      </a:lnTo>
                      <a:lnTo>
                        <a:pt x="217" y="319"/>
                      </a:lnTo>
                      <a:lnTo>
                        <a:pt x="245" y="297"/>
                      </a:lnTo>
                      <a:lnTo>
                        <a:pt x="270" y="263"/>
                      </a:lnTo>
                      <a:lnTo>
                        <a:pt x="272" y="263"/>
                      </a:lnTo>
                      <a:lnTo>
                        <a:pt x="279" y="263"/>
                      </a:lnTo>
                      <a:lnTo>
                        <a:pt x="298" y="255"/>
                      </a:lnTo>
                      <a:lnTo>
                        <a:pt x="307" y="247"/>
                      </a:lnTo>
                      <a:lnTo>
                        <a:pt x="314" y="236"/>
                      </a:lnTo>
                      <a:lnTo>
                        <a:pt x="319" y="222"/>
                      </a:lnTo>
                      <a:lnTo>
                        <a:pt x="319" y="205"/>
                      </a:lnTo>
                      <a:lnTo>
                        <a:pt x="317" y="194"/>
                      </a:lnTo>
                      <a:lnTo>
                        <a:pt x="314" y="186"/>
                      </a:lnTo>
                      <a:lnTo>
                        <a:pt x="305" y="180"/>
                      </a:lnTo>
                      <a:lnTo>
                        <a:pt x="291" y="186"/>
                      </a:lnTo>
                      <a:lnTo>
                        <a:pt x="279" y="191"/>
                      </a:lnTo>
                      <a:lnTo>
                        <a:pt x="268" y="205"/>
                      </a:lnTo>
                      <a:lnTo>
                        <a:pt x="256" y="216"/>
                      </a:lnTo>
                      <a:lnTo>
                        <a:pt x="249" y="225"/>
                      </a:lnTo>
                      <a:lnTo>
                        <a:pt x="245" y="227"/>
                      </a:lnTo>
                      <a:lnTo>
                        <a:pt x="245" y="227"/>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16178" name="Freeform 50"/>
                <p:cNvSpPr>
                  <a:spLocks/>
                </p:cNvSpPr>
                <p:nvPr/>
              </p:nvSpPr>
              <p:spPr bwMode="auto">
                <a:xfrm>
                  <a:off x="3467" y="2597"/>
                  <a:ext cx="119" cy="92"/>
                </a:xfrm>
                <a:custGeom>
                  <a:avLst/>
                  <a:gdLst>
                    <a:gd name="T0" fmla="*/ 0 w 119"/>
                    <a:gd name="T1" fmla="*/ 12 h 92"/>
                    <a:gd name="T2" fmla="*/ 2 w 119"/>
                    <a:gd name="T3" fmla="*/ 14 h 92"/>
                    <a:gd name="T4" fmla="*/ 7 w 119"/>
                    <a:gd name="T5" fmla="*/ 17 h 92"/>
                    <a:gd name="T6" fmla="*/ 19 w 119"/>
                    <a:gd name="T7" fmla="*/ 20 h 92"/>
                    <a:gd name="T8" fmla="*/ 40 w 119"/>
                    <a:gd name="T9" fmla="*/ 23 h 92"/>
                    <a:gd name="T10" fmla="*/ 65 w 119"/>
                    <a:gd name="T11" fmla="*/ 20 h 92"/>
                    <a:gd name="T12" fmla="*/ 91 w 119"/>
                    <a:gd name="T13" fmla="*/ 12 h 92"/>
                    <a:gd name="T14" fmla="*/ 103 w 119"/>
                    <a:gd name="T15" fmla="*/ 6 h 92"/>
                    <a:gd name="T16" fmla="*/ 110 w 119"/>
                    <a:gd name="T17" fmla="*/ 3 h 92"/>
                    <a:gd name="T18" fmla="*/ 117 w 119"/>
                    <a:gd name="T19" fmla="*/ 0 h 92"/>
                    <a:gd name="T20" fmla="*/ 119 w 119"/>
                    <a:gd name="T21" fmla="*/ 0 h 92"/>
                    <a:gd name="T22" fmla="*/ 117 w 119"/>
                    <a:gd name="T23" fmla="*/ 3 h 92"/>
                    <a:gd name="T24" fmla="*/ 114 w 119"/>
                    <a:gd name="T25" fmla="*/ 14 h 92"/>
                    <a:gd name="T26" fmla="*/ 110 w 119"/>
                    <a:gd name="T27" fmla="*/ 28 h 92"/>
                    <a:gd name="T28" fmla="*/ 103 w 119"/>
                    <a:gd name="T29" fmla="*/ 48 h 92"/>
                    <a:gd name="T30" fmla="*/ 96 w 119"/>
                    <a:gd name="T31" fmla="*/ 61 h 92"/>
                    <a:gd name="T32" fmla="*/ 86 w 119"/>
                    <a:gd name="T33" fmla="*/ 78 h 92"/>
                    <a:gd name="T34" fmla="*/ 75 w 119"/>
                    <a:gd name="T35" fmla="*/ 89 h 92"/>
                    <a:gd name="T36" fmla="*/ 63 w 119"/>
                    <a:gd name="T37" fmla="*/ 92 h 92"/>
                    <a:gd name="T38" fmla="*/ 51 w 119"/>
                    <a:gd name="T39" fmla="*/ 89 h 92"/>
                    <a:gd name="T40" fmla="*/ 40 w 119"/>
                    <a:gd name="T41" fmla="*/ 81 h 92"/>
                    <a:gd name="T42" fmla="*/ 28 w 119"/>
                    <a:gd name="T43" fmla="*/ 67 h 92"/>
                    <a:gd name="T44" fmla="*/ 19 w 119"/>
                    <a:gd name="T45" fmla="*/ 53 h 92"/>
                    <a:gd name="T46" fmla="*/ 12 w 119"/>
                    <a:gd name="T47" fmla="*/ 36 h 92"/>
                    <a:gd name="T48" fmla="*/ 5 w 119"/>
                    <a:gd name="T49" fmla="*/ 25 h 92"/>
                    <a:gd name="T50" fmla="*/ 0 w 119"/>
                    <a:gd name="T51" fmla="*/ 17 h 92"/>
                    <a:gd name="T52" fmla="*/ 0 w 119"/>
                    <a:gd name="T53" fmla="*/ 12 h 92"/>
                    <a:gd name="T54" fmla="*/ 0 w 119"/>
                    <a:gd name="T55"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9" h="92">
                      <a:moveTo>
                        <a:pt x="0" y="12"/>
                      </a:moveTo>
                      <a:lnTo>
                        <a:pt x="2" y="14"/>
                      </a:lnTo>
                      <a:lnTo>
                        <a:pt x="7" y="17"/>
                      </a:lnTo>
                      <a:lnTo>
                        <a:pt x="19" y="20"/>
                      </a:lnTo>
                      <a:lnTo>
                        <a:pt x="40" y="23"/>
                      </a:lnTo>
                      <a:lnTo>
                        <a:pt x="65" y="20"/>
                      </a:lnTo>
                      <a:lnTo>
                        <a:pt x="91" y="12"/>
                      </a:lnTo>
                      <a:lnTo>
                        <a:pt x="103" y="6"/>
                      </a:lnTo>
                      <a:lnTo>
                        <a:pt x="110" y="3"/>
                      </a:lnTo>
                      <a:lnTo>
                        <a:pt x="117" y="0"/>
                      </a:lnTo>
                      <a:lnTo>
                        <a:pt x="119" y="0"/>
                      </a:lnTo>
                      <a:lnTo>
                        <a:pt x="117" y="3"/>
                      </a:lnTo>
                      <a:lnTo>
                        <a:pt x="114" y="14"/>
                      </a:lnTo>
                      <a:lnTo>
                        <a:pt x="110" y="28"/>
                      </a:lnTo>
                      <a:lnTo>
                        <a:pt x="103" y="48"/>
                      </a:lnTo>
                      <a:lnTo>
                        <a:pt x="96" y="61"/>
                      </a:lnTo>
                      <a:lnTo>
                        <a:pt x="86" y="78"/>
                      </a:lnTo>
                      <a:lnTo>
                        <a:pt x="75" y="89"/>
                      </a:lnTo>
                      <a:lnTo>
                        <a:pt x="63" y="92"/>
                      </a:lnTo>
                      <a:lnTo>
                        <a:pt x="51" y="89"/>
                      </a:lnTo>
                      <a:lnTo>
                        <a:pt x="40" y="81"/>
                      </a:lnTo>
                      <a:lnTo>
                        <a:pt x="28" y="67"/>
                      </a:lnTo>
                      <a:lnTo>
                        <a:pt x="19" y="53"/>
                      </a:lnTo>
                      <a:lnTo>
                        <a:pt x="12" y="36"/>
                      </a:lnTo>
                      <a:lnTo>
                        <a:pt x="5" y="25"/>
                      </a:lnTo>
                      <a:lnTo>
                        <a:pt x="0" y="17"/>
                      </a:lnTo>
                      <a:lnTo>
                        <a:pt x="0" y="12"/>
                      </a:lnTo>
                      <a:lnTo>
                        <a:pt x="0" y="12"/>
                      </a:lnTo>
                      <a:close/>
                    </a:path>
                  </a:pathLst>
                </a:custGeom>
                <a:solidFill>
                  <a:srgbClr val="000000"/>
                </a:solidFill>
                <a:ln w="19050">
                  <a:solidFill>
                    <a:srgbClr val="000000"/>
                  </a:solidFill>
                  <a:prstDash val="solid"/>
                  <a:round/>
                  <a:headEnd/>
                  <a:tailEnd/>
                </a:ln>
              </p:spPr>
              <p:txBody>
                <a:bodyPr/>
                <a:lstStyle/>
                <a:p>
                  <a:endParaRPr lang="ja-JP" altLang="en-US"/>
                </a:p>
              </p:txBody>
            </p:sp>
            <p:sp>
              <p:nvSpPr>
                <p:cNvPr id="816179" name="Freeform 51"/>
                <p:cNvSpPr>
                  <a:spLocks/>
                </p:cNvSpPr>
                <p:nvPr/>
              </p:nvSpPr>
              <p:spPr bwMode="auto">
                <a:xfrm>
                  <a:off x="3551" y="2464"/>
                  <a:ext cx="44" cy="28"/>
                </a:xfrm>
                <a:custGeom>
                  <a:avLst/>
                  <a:gdLst>
                    <a:gd name="T0" fmla="*/ 0 w 44"/>
                    <a:gd name="T1" fmla="*/ 28 h 28"/>
                    <a:gd name="T2" fmla="*/ 2 w 44"/>
                    <a:gd name="T3" fmla="*/ 23 h 28"/>
                    <a:gd name="T4" fmla="*/ 5 w 44"/>
                    <a:gd name="T5" fmla="*/ 14 h 28"/>
                    <a:gd name="T6" fmla="*/ 12 w 44"/>
                    <a:gd name="T7" fmla="*/ 6 h 28"/>
                    <a:gd name="T8" fmla="*/ 26 w 44"/>
                    <a:gd name="T9" fmla="*/ 0 h 28"/>
                    <a:gd name="T10" fmla="*/ 37 w 44"/>
                    <a:gd name="T11" fmla="*/ 6 h 28"/>
                    <a:gd name="T12" fmla="*/ 42 w 44"/>
                    <a:gd name="T13" fmla="*/ 14 h 28"/>
                    <a:gd name="T14" fmla="*/ 44 w 44"/>
                    <a:gd name="T15" fmla="*/ 23 h 28"/>
                    <a:gd name="T16" fmla="*/ 44 w 44"/>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8">
                      <a:moveTo>
                        <a:pt x="0" y="28"/>
                      </a:moveTo>
                      <a:lnTo>
                        <a:pt x="2" y="23"/>
                      </a:lnTo>
                      <a:lnTo>
                        <a:pt x="5" y="14"/>
                      </a:lnTo>
                      <a:lnTo>
                        <a:pt x="12" y="6"/>
                      </a:lnTo>
                      <a:lnTo>
                        <a:pt x="26" y="0"/>
                      </a:lnTo>
                      <a:lnTo>
                        <a:pt x="37" y="6"/>
                      </a:lnTo>
                      <a:lnTo>
                        <a:pt x="42" y="14"/>
                      </a:lnTo>
                      <a:lnTo>
                        <a:pt x="44" y="23"/>
                      </a:lnTo>
                      <a:lnTo>
                        <a:pt x="44" y="28"/>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80" name="Freeform 52"/>
                <p:cNvSpPr>
                  <a:spLocks/>
                </p:cNvSpPr>
                <p:nvPr/>
              </p:nvSpPr>
              <p:spPr bwMode="auto">
                <a:xfrm>
                  <a:off x="3432" y="2456"/>
                  <a:ext cx="40" cy="25"/>
                </a:xfrm>
                <a:custGeom>
                  <a:avLst/>
                  <a:gdLst>
                    <a:gd name="T0" fmla="*/ 0 w 40"/>
                    <a:gd name="T1" fmla="*/ 22 h 25"/>
                    <a:gd name="T2" fmla="*/ 0 w 40"/>
                    <a:gd name="T3" fmla="*/ 20 h 25"/>
                    <a:gd name="T4" fmla="*/ 5 w 40"/>
                    <a:gd name="T5" fmla="*/ 11 h 25"/>
                    <a:gd name="T6" fmla="*/ 9 w 40"/>
                    <a:gd name="T7" fmla="*/ 3 h 25"/>
                    <a:gd name="T8" fmla="*/ 21 w 40"/>
                    <a:gd name="T9" fmla="*/ 0 h 25"/>
                    <a:gd name="T10" fmla="*/ 30 w 40"/>
                    <a:gd name="T11" fmla="*/ 3 h 25"/>
                    <a:gd name="T12" fmla="*/ 37 w 40"/>
                    <a:gd name="T13" fmla="*/ 11 h 25"/>
                    <a:gd name="T14" fmla="*/ 40 w 40"/>
                    <a:gd name="T15" fmla="*/ 22 h 25"/>
                    <a:gd name="T16" fmla="*/ 40 w 40"/>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5">
                      <a:moveTo>
                        <a:pt x="0" y="22"/>
                      </a:moveTo>
                      <a:lnTo>
                        <a:pt x="0" y="20"/>
                      </a:lnTo>
                      <a:lnTo>
                        <a:pt x="5" y="11"/>
                      </a:lnTo>
                      <a:lnTo>
                        <a:pt x="9" y="3"/>
                      </a:lnTo>
                      <a:lnTo>
                        <a:pt x="21" y="0"/>
                      </a:lnTo>
                      <a:lnTo>
                        <a:pt x="30" y="3"/>
                      </a:lnTo>
                      <a:lnTo>
                        <a:pt x="37" y="11"/>
                      </a:lnTo>
                      <a:lnTo>
                        <a:pt x="40" y="22"/>
                      </a:lnTo>
                      <a:lnTo>
                        <a:pt x="40" y="2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181" name="Freeform 53"/>
                <p:cNvSpPr>
                  <a:spLocks/>
                </p:cNvSpPr>
                <p:nvPr/>
              </p:nvSpPr>
              <p:spPr bwMode="auto">
                <a:xfrm>
                  <a:off x="3439" y="2498"/>
                  <a:ext cx="23" cy="27"/>
                </a:xfrm>
                <a:custGeom>
                  <a:avLst/>
                  <a:gdLst>
                    <a:gd name="T0" fmla="*/ 23 w 23"/>
                    <a:gd name="T1" fmla="*/ 14 h 27"/>
                    <a:gd name="T2" fmla="*/ 21 w 23"/>
                    <a:gd name="T3" fmla="*/ 22 h 27"/>
                    <a:gd name="T4" fmla="*/ 12 w 23"/>
                    <a:gd name="T5" fmla="*/ 27 h 27"/>
                    <a:gd name="T6" fmla="*/ 2 w 23"/>
                    <a:gd name="T7" fmla="*/ 22 h 27"/>
                    <a:gd name="T8" fmla="*/ 0 w 23"/>
                    <a:gd name="T9" fmla="*/ 14 h 27"/>
                    <a:gd name="T10" fmla="*/ 2 w 23"/>
                    <a:gd name="T11" fmla="*/ 2 h 27"/>
                    <a:gd name="T12" fmla="*/ 12 w 23"/>
                    <a:gd name="T13" fmla="*/ 0 h 27"/>
                    <a:gd name="T14" fmla="*/ 21 w 23"/>
                    <a:gd name="T15" fmla="*/ 2 h 27"/>
                    <a:gd name="T16" fmla="*/ 23 w 23"/>
                    <a:gd name="T17" fmla="*/ 14 h 27"/>
                    <a:gd name="T18" fmla="*/ 23 w 23"/>
                    <a:gd name="T1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23" y="14"/>
                      </a:moveTo>
                      <a:lnTo>
                        <a:pt x="21" y="22"/>
                      </a:lnTo>
                      <a:lnTo>
                        <a:pt x="12" y="27"/>
                      </a:lnTo>
                      <a:lnTo>
                        <a:pt x="2" y="22"/>
                      </a:lnTo>
                      <a:lnTo>
                        <a:pt x="0" y="14"/>
                      </a:lnTo>
                      <a:lnTo>
                        <a:pt x="2" y="2"/>
                      </a:lnTo>
                      <a:lnTo>
                        <a:pt x="12" y="0"/>
                      </a:lnTo>
                      <a:lnTo>
                        <a:pt x="21" y="2"/>
                      </a:lnTo>
                      <a:lnTo>
                        <a:pt x="23" y="14"/>
                      </a:lnTo>
                      <a:lnTo>
                        <a:pt x="23"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182" name="Freeform 54"/>
                <p:cNvSpPr>
                  <a:spLocks/>
                </p:cNvSpPr>
                <p:nvPr/>
              </p:nvSpPr>
              <p:spPr bwMode="auto">
                <a:xfrm>
                  <a:off x="3558" y="2512"/>
                  <a:ext cx="30" cy="33"/>
                </a:xfrm>
                <a:custGeom>
                  <a:avLst/>
                  <a:gdLst>
                    <a:gd name="T0" fmla="*/ 30 w 30"/>
                    <a:gd name="T1" fmla="*/ 16 h 33"/>
                    <a:gd name="T2" fmla="*/ 28 w 30"/>
                    <a:gd name="T3" fmla="*/ 27 h 33"/>
                    <a:gd name="T4" fmla="*/ 16 w 30"/>
                    <a:gd name="T5" fmla="*/ 33 h 33"/>
                    <a:gd name="T6" fmla="*/ 7 w 30"/>
                    <a:gd name="T7" fmla="*/ 27 h 33"/>
                    <a:gd name="T8" fmla="*/ 0 w 30"/>
                    <a:gd name="T9" fmla="*/ 16 h 33"/>
                    <a:gd name="T10" fmla="*/ 7 w 30"/>
                    <a:gd name="T11" fmla="*/ 2 h 33"/>
                    <a:gd name="T12" fmla="*/ 16 w 30"/>
                    <a:gd name="T13" fmla="*/ 0 h 33"/>
                    <a:gd name="T14" fmla="*/ 28 w 30"/>
                    <a:gd name="T15" fmla="*/ 2 h 33"/>
                    <a:gd name="T16" fmla="*/ 30 w 30"/>
                    <a:gd name="T17" fmla="*/ 16 h 33"/>
                    <a:gd name="T18" fmla="*/ 30 w 30"/>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30" y="16"/>
                      </a:moveTo>
                      <a:lnTo>
                        <a:pt x="28" y="27"/>
                      </a:lnTo>
                      <a:lnTo>
                        <a:pt x="16" y="33"/>
                      </a:lnTo>
                      <a:lnTo>
                        <a:pt x="7" y="27"/>
                      </a:lnTo>
                      <a:lnTo>
                        <a:pt x="0" y="16"/>
                      </a:lnTo>
                      <a:lnTo>
                        <a:pt x="7" y="2"/>
                      </a:lnTo>
                      <a:lnTo>
                        <a:pt x="16" y="0"/>
                      </a:lnTo>
                      <a:lnTo>
                        <a:pt x="28" y="2"/>
                      </a:lnTo>
                      <a:lnTo>
                        <a:pt x="30" y="16"/>
                      </a:lnTo>
                      <a:lnTo>
                        <a:pt x="3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183" name="Freeform 55"/>
                <p:cNvSpPr>
                  <a:spLocks/>
                </p:cNvSpPr>
                <p:nvPr/>
              </p:nvSpPr>
              <p:spPr bwMode="auto">
                <a:xfrm>
                  <a:off x="3229" y="3035"/>
                  <a:ext cx="131" cy="150"/>
                </a:xfrm>
                <a:custGeom>
                  <a:avLst/>
                  <a:gdLst>
                    <a:gd name="T0" fmla="*/ 119 w 131"/>
                    <a:gd name="T1" fmla="*/ 20 h 150"/>
                    <a:gd name="T2" fmla="*/ 117 w 131"/>
                    <a:gd name="T3" fmla="*/ 17 h 150"/>
                    <a:gd name="T4" fmla="*/ 112 w 131"/>
                    <a:gd name="T5" fmla="*/ 14 h 150"/>
                    <a:gd name="T6" fmla="*/ 96 w 131"/>
                    <a:gd name="T7" fmla="*/ 6 h 150"/>
                    <a:gd name="T8" fmla="*/ 84 w 131"/>
                    <a:gd name="T9" fmla="*/ 0 h 150"/>
                    <a:gd name="T10" fmla="*/ 70 w 131"/>
                    <a:gd name="T11" fmla="*/ 0 h 150"/>
                    <a:gd name="T12" fmla="*/ 56 w 131"/>
                    <a:gd name="T13" fmla="*/ 0 h 150"/>
                    <a:gd name="T14" fmla="*/ 40 w 131"/>
                    <a:gd name="T15" fmla="*/ 6 h 150"/>
                    <a:gd name="T16" fmla="*/ 26 w 131"/>
                    <a:gd name="T17" fmla="*/ 17 h 150"/>
                    <a:gd name="T18" fmla="*/ 14 w 131"/>
                    <a:gd name="T19" fmla="*/ 31 h 150"/>
                    <a:gd name="T20" fmla="*/ 7 w 131"/>
                    <a:gd name="T21" fmla="*/ 47 h 150"/>
                    <a:gd name="T22" fmla="*/ 3 w 131"/>
                    <a:gd name="T23" fmla="*/ 64 h 150"/>
                    <a:gd name="T24" fmla="*/ 0 w 131"/>
                    <a:gd name="T25" fmla="*/ 83 h 150"/>
                    <a:gd name="T26" fmla="*/ 5 w 131"/>
                    <a:gd name="T27" fmla="*/ 100 h 150"/>
                    <a:gd name="T28" fmla="*/ 10 w 131"/>
                    <a:gd name="T29" fmla="*/ 117 h 150"/>
                    <a:gd name="T30" fmla="*/ 21 w 131"/>
                    <a:gd name="T31" fmla="*/ 131 h 150"/>
                    <a:gd name="T32" fmla="*/ 33 w 131"/>
                    <a:gd name="T33" fmla="*/ 142 h 150"/>
                    <a:gd name="T34" fmla="*/ 42 w 131"/>
                    <a:gd name="T35" fmla="*/ 147 h 150"/>
                    <a:gd name="T36" fmla="*/ 49 w 131"/>
                    <a:gd name="T37" fmla="*/ 150 h 150"/>
                    <a:gd name="T38" fmla="*/ 56 w 131"/>
                    <a:gd name="T39" fmla="*/ 150 h 150"/>
                    <a:gd name="T40" fmla="*/ 66 w 131"/>
                    <a:gd name="T41" fmla="*/ 142 h 150"/>
                    <a:gd name="T42" fmla="*/ 68 w 131"/>
                    <a:gd name="T43" fmla="*/ 136 h 150"/>
                    <a:gd name="T44" fmla="*/ 73 w 131"/>
                    <a:gd name="T45" fmla="*/ 133 h 150"/>
                    <a:gd name="T46" fmla="*/ 82 w 131"/>
                    <a:gd name="T47" fmla="*/ 136 h 150"/>
                    <a:gd name="T48" fmla="*/ 91 w 131"/>
                    <a:gd name="T49" fmla="*/ 131 h 150"/>
                    <a:gd name="T50" fmla="*/ 98 w 131"/>
                    <a:gd name="T51" fmla="*/ 125 h 150"/>
                    <a:gd name="T52" fmla="*/ 100 w 131"/>
                    <a:gd name="T53" fmla="*/ 117 h 150"/>
                    <a:gd name="T54" fmla="*/ 103 w 131"/>
                    <a:gd name="T55" fmla="*/ 117 h 150"/>
                    <a:gd name="T56" fmla="*/ 110 w 131"/>
                    <a:gd name="T57" fmla="*/ 114 h 150"/>
                    <a:gd name="T58" fmla="*/ 117 w 131"/>
                    <a:gd name="T59" fmla="*/ 106 h 150"/>
                    <a:gd name="T60" fmla="*/ 126 w 131"/>
                    <a:gd name="T61" fmla="*/ 89 h 150"/>
                    <a:gd name="T62" fmla="*/ 131 w 131"/>
                    <a:gd name="T63" fmla="*/ 67 h 150"/>
                    <a:gd name="T64" fmla="*/ 131 w 131"/>
                    <a:gd name="T65" fmla="*/ 47 h 150"/>
                    <a:gd name="T66" fmla="*/ 126 w 131"/>
                    <a:gd name="T67" fmla="*/ 31 h 150"/>
                    <a:gd name="T68" fmla="*/ 119 w 131"/>
                    <a:gd name="T69" fmla="*/ 20 h 150"/>
                    <a:gd name="T70" fmla="*/ 119 w 131"/>
                    <a:gd name="T71" fmla="*/ 2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50">
                      <a:moveTo>
                        <a:pt x="119" y="20"/>
                      </a:moveTo>
                      <a:lnTo>
                        <a:pt x="117" y="17"/>
                      </a:lnTo>
                      <a:lnTo>
                        <a:pt x="112" y="14"/>
                      </a:lnTo>
                      <a:lnTo>
                        <a:pt x="96" y="6"/>
                      </a:lnTo>
                      <a:lnTo>
                        <a:pt x="84" y="0"/>
                      </a:lnTo>
                      <a:lnTo>
                        <a:pt x="70" y="0"/>
                      </a:lnTo>
                      <a:lnTo>
                        <a:pt x="56" y="0"/>
                      </a:lnTo>
                      <a:lnTo>
                        <a:pt x="40" y="6"/>
                      </a:lnTo>
                      <a:lnTo>
                        <a:pt x="26" y="17"/>
                      </a:lnTo>
                      <a:lnTo>
                        <a:pt x="14" y="31"/>
                      </a:lnTo>
                      <a:lnTo>
                        <a:pt x="7" y="47"/>
                      </a:lnTo>
                      <a:lnTo>
                        <a:pt x="3" y="64"/>
                      </a:lnTo>
                      <a:lnTo>
                        <a:pt x="0" y="83"/>
                      </a:lnTo>
                      <a:lnTo>
                        <a:pt x="5" y="100"/>
                      </a:lnTo>
                      <a:lnTo>
                        <a:pt x="10" y="117"/>
                      </a:lnTo>
                      <a:lnTo>
                        <a:pt x="21" y="131"/>
                      </a:lnTo>
                      <a:lnTo>
                        <a:pt x="33" y="142"/>
                      </a:lnTo>
                      <a:lnTo>
                        <a:pt x="42" y="147"/>
                      </a:lnTo>
                      <a:lnTo>
                        <a:pt x="49" y="150"/>
                      </a:lnTo>
                      <a:lnTo>
                        <a:pt x="56" y="150"/>
                      </a:lnTo>
                      <a:lnTo>
                        <a:pt x="66" y="142"/>
                      </a:lnTo>
                      <a:lnTo>
                        <a:pt x="68" y="136"/>
                      </a:lnTo>
                      <a:lnTo>
                        <a:pt x="73" y="133"/>
                      </a:lnTo>
                      <a:lnTo>
                        <a:pt x="82" y="136"/>
                      </a:lnTo>
                      <a:lnTo>
                        <a:pt x="91" y="131"/>
                      </a:lnTo>
                      <a:lnTo>
                        <a:pt x="98" y="125"/>
                      </a:lnTo>
                      <a:lnTo>
                        <a:pt x="100" y="117"/>
                      </a:lnTo>
                      <a:lnTo>
                        <a:pt x="103" y="117"/>
                      </a:lnTo>
                      <a:lnTo>
                        <a:pt x="110" y="114"/>
                      </a:lnTo>
                      <a:lnTo>
                        <a:pt x="117" y="106"/>
                      </a:lnTo>
                      <a:lnTo>
                        <a:pt x="126" y="89"/>
                      </a:lnTo>
                      <a:lnTo>
                        <a:pt x="131" y="67"/>
                      </a:lnTo>
                      <a:lnTo>
                        <a:pt x="131" y="47"/>
                      </a:lnTo>
                      <a:lnTo>
                        <a:pt x="126" y="31"/>
                      </a:lnTo>
                      <a:lnTo>
                        <a:pt x="119" y="20"/>
                      </a:lnTo>
                      <a:lnTo>
                        <a:pt x="119" y="20"/>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84" name="Freeform 56"/>
                <p:cNvSpPr>
                  <a:spLocks/>
                </p:cNvSpPr>
                <p:nvPr/>
              </p:nvSpPr>
              <p:spPr bwMode="auto">
                <a:xfrm>
                  <a:off x="3246" y="2836"/>
                  <a:ext cx="135" cy="180"/>
                </a:xfrm>
                <a:custGeom>
                  <a:avLst/>
                  <a:gdLst>
                    <a:gd name="T0" fmla="*/ 135 w 135"/>
                    <a:gd name="T1" fmla="*/ 102 h 180"/>
                    <a:gd name="T2" fmla="*/ 125 w 135"/>
                    <a:gd name="T3" fmla="*/ 88 h 180"/>
                    <a:gd name="T4" fmla="*/ 116 w 135"/>
                    <a:gd name="T5" fmla="*/ 77 h 180"/>
                    <a:gd name="T6" fmla="*/ 107 w 135"/>
                    <a:gd name="T7" fmla="*/ 64 h 180"/>
                    <a:gd name="T8" fmla="*/ 104 w 135"/>
                    <a:gd name="T9" fmla="*/ 61 h 180"/>
                    <a:gd name="T10" fmla="*/ 104 w 135"/>
                    <a:gd name="T11" fmla="*/ 58 h 180"/>
                    <a:gd name="T12" fmla="*/ 104 w 135"/>
                    <a:gd name="T13" fmla="*/ 55 h 180"/>
                    <a:gd name="T14" fmla="*/ 102 w 135"/>
                    <a:gd name="T15" fmla="*/ 47 h 180"/>
                    <a:gd name="T16" fmla="*/ 97 w 135"/>
                    <a:gd name="T17" fmla="*/ 25 h 180"/>
                    <a:gd name="T18" fmla="*/ 93 w 135"/>
                    <a:gd name="T19" fmla="*/ 14 h 180"/>
                    <a:gd name="T20" fmla="*/ 88 w 135"/>
                    <a:gd name="T21" fmla="*/ 3 h 180"/>
                    <a:gd name="T22" fmla="*/ 81 w 135"/>
                    <a:gd name="T23" fmla="*/ 0 h 180"/>
                    <a:gd name="T24" fmla="*/ 74 w 135"/>
                    <a:gd name="T25" fmla="*/ 0 h 180"/>
                    <a:gd name="T26" fmla="*/ 69 w 135"/>
                    <a:gd name="T27" fmla="*/ 5 h 180"/>
                    <a:gd name="T28" fmla="*/ 65 w 135"/>
                    <a:gd name="T29" fmla="*/ 11 h 180"/>
                    <a:gd name="T30" fmla="*/ 62 w 135"/>
                    <a:gd name="T31" fmla="*/ 28 h 180"/>
                    <a:gd name="T32" fmla="*/ 62 w 135"/>
                    <a:gd name="T33" fmla="*/ 44 h 180"/>
                    <a:gd name="T34" fmla="*/ 62 w 135"/>
                    <a:gd name="T35" fmla="*/ 52 h 180"/>
                    <a:gd name="T36" fmla="*/ 58 w 135"/>
                    <a:gd name="T37" fmla="*/ 52 h 180"/>
                    <a:gd name="T38" fmla="*/ 51 w 135"/>
                    <a:gd name="T39" fmla="*/ 52 h 180"/>
                    <a:gd name="T40" fmla="*/ 35 w 135"/>
                    <a:gd name="T41" fmla="*/ 50 h 180"/>
                    <a:gd name="T42" fmla="*/ 16 w 135"/>
                    <a:gd name="T43" fmla="*/ 50 h 180"/>
                    <a:gd name="T44" fmla="*/ 11 w 135"/>
                    <a:gd name="T45" fmla="*/ 52 h 180"/>
                    <a:gd name="T46" fmla="*/ 7 w 135"/>
                    <a:gd name="T47" fmla="*/ 58 h 180"/>
                    <a:gd name="T48" fmla="*/ 7 w 135"/>
                    <a:gd name="T49" fmla="*/ 72 h 180"/>
                    <a:gd name="T50" fmla="*/ 9 w 135"/>
                    <a:gd name="T51" fmla="*/ 77 h 180"/>
                    <a:gd name="T52" fmla="*/ 16 w 135"/>
                    <a:gd name="T53" fmla="*/ 80 h 180"/>
                    <a:gd name="T54" fmla="*/ 18 w 135"/>
                    <a:gd name="T55" fmla="*/ 83 h 180"/>
                    <a:gd name="T56" fmla="*/ 16 w 135"/>
                    <a:gd name="T57" fmla="*/ 83 h 180"/>
                    <a:gd name="T58" fmla="*/ 9 w 135"/>
                    <a:gd name="T59" fmla="*/ 86 h 180"/>
                    <a:gd name="T60" fmla="*/ 2 w 135"/>
                    <a:gd name="T61" fmla="*/ 91 h 180"/>
                    <a:gd name="T62" fmla="*/ 0 w 135"/>
                    <a:gd name="T63" fmla="*/ 100 h 180"/>
                    <a:gd name="T64" fmla="*/ 4 w 135"/>
                    <a:gd name="T65" fmla="*/ 108 h 180"/>
                    <a:gd name="T66" fmla="*/ 11 w 135"/>
                    <a:gd name="T67" fmla="*/ 111 h 180"/>
                    <a:gd name="T68" fmla="*/ 18 w 135"/>
                    <a:gd name="T69" fmla="*/ 116 h 180"/>
                    <a:gd name="T70" fmla="*/ 23 w 135"/>
                    <a:gd name="T71" fmla="*/ 116 h 180"/>
                    <a:gd name="T72" fmla="*/ 21 w 135"/>
                    <a:gd name="T73" fmla="*/ 116 h 180"/>
                    <a:gd name="T74" fmla="*/ 16 w 135"/>
                    <a:gd name="T75" fmla="*/ 119 h 180"/>
                    <a:gd name="T76" fmla="*/ 9 w 135"/>
                    <a:gd name="T77" fmla="*/ 122 h 180"/>
                    <a:gd name="T78" fmla="*/ 7 w 135"/>
                    <a:gd name="T79" fmla="*/ 127 h 180"/>
                    <a:gd name="T80" fmla="*/ 9 w 135"/>
                    <a:gd name="T81" fmla="*/ 133 h 180"/>
                    <a:gd name="T82" fmla="*/ 18 w 135"/>
                    <a:gd name="T83" fmla="*/ 138 h 180"/>
                    <a:gd name="T84" fmla="*/ 30 w 135"/>
                    <a:gd name="T85" fmla="*/ 144 h 180"/>
                    <a:gd name="T86" fmla="*/ 42 w 135"/>
                    <a:gd name="T87" fmla="*/ 144 h 180"/>
                    <a:gd name="T88" fmla="*/ 56 w 135"/>
                    <a:gd name="T89" fmla="*/ 147 h 180"/>
                    <a:gd name="T90" fmla="*/ 74 w 135"/>
                    <a:gd name="T91" fmla="*/ 155 h 180"/>
                    <a:gd name="T92" fmla="*/ 90 w 135"/>
                    <a:gd name="T93" fmla="*/ 166 h 180"/>
                    <a:gd name="T94" fmla="*/ 104 w 135"/>
                    <a:gd name="T95" fmla="*/ 180 h 180"/>
                    <a:gd name="T96" fmla="*/ 135 w 135"/>
                    <a:gd name="T97" fmla="*/ 10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 h="180">
                      <a:moveTo>
                        <a:pt x="135" y="102"/>
                      </a:moveTo>
                      <a:lnTo>
                        <a:pt x="125" y="88"/>
                      </a:lnTo>
                      <a:lnTo>
                        <a:pt x="116" y="77"/>
                      </a:lnTo>
                      <a:lnTo>
                        <a:pt x="107" y="64"/>
                      </a:lnTo>
                      <a:lnTo>
                        <a:pt x="104" y="61"/>
                      </a:lnTo>
                      <a:lnTo>
                        <a:pt x="104" y="58"/>
                      </a:lnTo>
                      <a:lnTo>
                        <a:pt x="104" y="55"/>
                      </a:lnTo>
                      <a:lnTo>
                        <a:pt x="102" y="47"/>
                      </a:lnTo>
                      <a:lnTo>
                        <a:pt x="97" y="25"/>
                      </a:lnTo>
                      <a:lnTo>
                        <a:pt x="93" y="14"/>
                      </a:lnTo>
                      <a:lnTo>
                        <a:pt x="88" y="3"/>
                      </a:lnTo>
                      <a:lnTo>
                        <a:pt x="81" y="0"/>
                      </a:lnTo>
                      <a:lnTo>
                        <a:pt x="74" y="0"/>
                      </a:lnTo>
                      <a:lnTo>
                        <a:pt x="69" y="5"/>
                      </a:lnTo>
                      <a:lnTo>
                        <a:pt x="65" y="11"/>
                      </a:lnTo>
                      <a:lnTo>
                        <a:pt x="62" y="28"/>
                      </a:lnTo>
                      <a:lnTo>
                        <a:pt x="62" y="44"/>
                      </a:lnTo>
                      <a:lnTo>
                        <a:pt x="62" y="52"/>
                      </a:lnTo>
                      <a:lnTo>
                        <a:pt x="58" y="52"/>
                      </a:lnTo>
                      <a:lnTo>
                        <a:pt x="51" y="52"/>
                      </a:lnTo>
                      <a:lnTo>
                        <a:pt x="35" y="50"/>
                      </a:lnTo>
                      <a:lnTo>
                        <a:pt x="16" y="50"/>
                      </a:lnTo>
                      <a:lnTo>
                        <a:pt x="11" y="52"/>
                      </a:lnTo>
                      <a:lnTo>
                        <a:pt x="7" y="58"/>
                      </a:lnTo>
                      <a:lnTo>
                        <a:pt x="7" y="72"/>
                      </a:lnTo>
                      <a:lnTo>
                        <a:pt x="9" y="77"/>
                      </a:lnTo>
                      <a:lnTo>
                        <a:pt x="16" y="80"/>
                      </a:lnTo>
                      <a:lnTo>
                        <a:pt x="18" y="83"/>
                      </a:lnTo>
                      <a:lnTo>
                        <a:pt x="16" y="83"/>
                      </a:lnTo>
                      <a:lnTo>
                        <a:pt x="9" y="86"/>
                      </a:lnTo>
                      <a:lnTo>
                        <a:pt x="2" y="91"/>
                      </a:lnTo>
                      <a:lnTo>
                        <a:pt x="0" y="100"/>
                      </a:lnTo>
                      <a:lnTo>
                        <a:pt x="4" y="108"/>
                      </a:lnTo>
                      <a:lnTo>
                        <a:pt x="11" y="111"/>
                      </a:lnTo>
                      <a:lnTo>
                        <a:pt x="18" y="116"/>
                      </a:lnTo>
                      <a:lnTo>
                        <a:pt x="23" y="116"/>
                      </a:lnTo>
                      <a:lnTo>
                        <a:pt x="21" y="116"/>
                      </a:lnTo>
                      <a:lnTo>
                        <a:pt x="16" y="119"/>
                      </a:lnTo>
                      <a:lnTo>
                        <a:pt x="9" y="122"/>
                      </a:lnTo>
                      <a:lnTo>
                        <a:pt x="7" y="127"/>
                      </a:lnTo>
                      <a:lnTo>
                        <a:pt x="9" y="133"/>
                      </a:lnTo>
                      <a:lnTo>
                        <a:pt x="18" y="138"/>
                      </a:lnTo>
                      <a:lnTo>
                        <a:pt x="30" y="144"/>
                      </a:lnTo>
                      <a:lnTo>
                        <a:pt x="42" y="144"/>
                      </a:lnTo>
                      <a:lnTo>
                        <a:pt x="56" y="147"/>
                      </a:lnTo>
                      <a:lnTo>
                        <a:pt x="74" y="155"/>
                      </a:lnTo>
                      <a:lnTo>
                        <a:pt x="90" y="166"/>
                      </a:lnTo>
                      <a:lnTo>
                        <a:pt x="104" y="180"/>
                      </a:lnTo>
                      <a:lnTo>
                        <a:pt x="135" y="102"/>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185" name="Freeform 57"/>
                <p:cNvSpPr>
                  <a:spLocks/>
                </p:cNvSpPr>
                <p:nvPr/>
              </p:nvSpPr>
              <p:spPr bwMode="auto">
                <a:xfrm>
                  <a:off x="3325" y="2822"/>
                  <a:ext cx="375" cy="296"/>
                </a:xfrm>
                <a:custGeom>
                  <a:avLst/>
                  <a:gdLst>
                    <a:gd name="T0" fmla="*/ 49 w 375"/>
                    <a:gd name="T1" fmla="*/ 91 h 296"/>
                    <a:gd name="T2" fmla="*/ 51 w 375"/>
                    <a:gd name="T3" fmla="*/ 94 h 296"/>
                    <a:gd name="T4" fmla="*/ 58 w 375"/>
                    <a:gd name="T5" fmla="*/ 97 h 296"/>
                    <a:gd name="T6" fmla="*/ 70 w 375"/>
                    <a:gd name="T7" fmla="*/ 102 h 296"/>
                    <a:gd name="T8" fmla="*/ 84 w 375"/>
                    <a:gd name="T9" fmla="*/ 111 h 296"/>
                    <a:gd name="T10" fmla="*/ 112 w 375"/>
                    <a:gd name="T11" fmla="*/ 122 h 296"/>
                    <a:gd name="T12" fmla="*/ 123 w 375"/>
                    <a:gd name="T13" fmla="*/ 125 h 296"/>
                    <a:gd name="T14" fmla="*/ 133 w 375"/>
                    <a:gd name="T15" fmla="*/ 127 h 296"/>
                    <a:gd name="T16" fmla="*/ 137 w 375"/>
                    <a:gd name="T17" fmla="*/ 122 h 296"/>
                    <a:gd name="T18" fmla="*/ 149 w 375"/>
                    <a:gd name="T19" fmla="*/ 108 h 296"/>
                    <a:gd name="T20" fmla="*/ 168 w 375"/>
                    <a:gd name="T21" fmla="*/ 89 h 296"/>
                    <a:gd name="T22" fmla="*/ 191 w 375"/>
                    <a:gd name="T23" fmla="*/ 66 h 296"/>
                    <a:gd name="T24" fmla="*/ 214 w 375"/>
                    <a:gd name="T25" fmla="*/ 44 h 296"/>
                    <a:gd name="T26" fmla="*/ 238 w 375"/>
                    <a:gd name="T27" fmla="*/ 25 h 296"/>
                    <a:gd name="T28" fmla="*/ 259 w 375"/>
                    <a:gd name="T29" fmla="*/ 11 h 296"/>
                    <a:gd name="T30" fmla="*/ 270 w 375"/>
                    <a:gd name="T31" fmla="*/ 3 h 296"/>
                    <a:gd name="T32" fmla="*/ 296 w 375"/>
                    <a:gd name="T33" fmla="*/ 0 h 296"/>
                    <a:gd name="T34" fmla="*/ 324 w 375"/>
                    <a:gd name="T35" fmla="*/ 3 h 296"/>
                    <a:gd name="T36" fmla="*/ 347 w 375"/>
                    <a:gd name="T37" fmla="*/ 11 h 296"/>
                    <a:gd name="T38" fmla="*/ 356 w 375"/>
                    <a:gd name="T39" fmla="*/ 17 h 296"/>
                    <a:gd name="T40" fmla="*/ 363 w 375"/>
                    <a:gd name="T41" fmla="*/ 28 h 296"/>
                    <a:gd name="T42" fmla="*/ 368 w 375"/>
                    <a:gd name="T43" fmla="*/ 42 h 296"/>
                    <a:gd name="T44" fmla="*/ 373 w 375"/>
                    <a:gd name="T45" fmla="*/ 58 h 296"/>
                    <a:gd name="T46" fmla="*/ 375 w 375"/>
                    <a:gd name="T47" fmla="*/ 78 h 296"/>
                    <a:gd name="T48" fmla="*/ 373 w 375"/>
                    <a:gd name="T49" fmla="*/ 100 h 296"/>
                    <a:gd name="T50" fmla="*/ 368 w 375"/>
                    <a:gd name="T51" fmla="*/ 122 h 296"/>
                    <a:gd name="T52" fmla="*/ 359 w 375"/>
                    <a:gd name="T53" fmla="*/ 147 h 296"/>
                    <a:gd name="T54" fmla="*/ 347 w 375"/>
                    <a:gd name="T55" fmla="*/ 169 h 296"/>
                    <a:gd name="T56" fmla="*/ 331 w 375"/>
                    <a:gd name="T57" fmla="*/ 191 h 296"/>
                    <a:gd name="T58" fmla="*/ 308 w 375"/>
                    <a:gd name="T59" fmla="*/ 213 h 296"/>
                    <a:gd name="T60" fmla="*/ 284 w 375"/>
                    <a:gd name="T61" fmla="*/ 236 h 296"/>
                    <a:gd name="T62" fmla="*/ 259 w 375"/>
                    <a:gd name="T63" fmla="*/ 255 h 296"/>
                    <a:gd name="T64" fmla="*/ 231 w 375"/>
                    <a:gd name="T65" fmla="*/ 272 h 296"/>
                    <a:gd name="T66" fmla="*/ 200 w 375"/>
                    <a:gd name="T67" fmla="*/ 283 h 296"/>
                    <a:gd name="T68" fmla="*/ 170 w 375"/>
                    <a:gd name="T69" fmla="*/ 291 h 296"/>
                    <a:gd name="T70" fmla="*/ 140 w 375"/>
                    <a:gd name="T71" fmla="*/ 296 h 296"/>
                    <a:gd name="T72" fmla="*/ 109 w 375"/>
                    <a:gd name="T73" fmla="*/ 294 h 296"/>
                    <a:gd name="T74" fmla="*/ 84 w 375"/>
                    <a:gd name="T75" fmla="*/ 285 h 296"/>
                    <a:gd name="T76" fmla="*/ 63 w 375"/>
                    <a:gd name="T77" fmla="*/ 274 h 296"/>
                    <a:gd name="T78" fmla="*/ 44 w 375"/>
                    <a:gd name="T79" fmla="*/ 258 h 296"/>
                    <a:gd name="T80" fmla="*/ 28 w 375"/>
                    <a:gd name="T81" fmla="*/ 238 h 296"/>
                    <a:gd name="T82" fmla="*/ 14 w 375"/>
                    <a:gd name="T83" fmla="*/ 222 h 296"/>
                    <a:gd name="T84" fmla="*/ 7 w 375"/>
                    <a:gd name="T85" fmla="*/ 205 h 296"/>
                    <a:gd name="T86" fmla="*/ 2 w 375"/>
                    <a:gd name="T87" fmla="*/ 197 h 296"/>
                    <a:gd name="T88" fmla="*/ 0 w 375"/>
                    <a:gd name="T89" fmla="*/ 191 h 296"/>
                    <a:gd name="T90" fmla="*/ 2 w 375"/>
                    <a:gd name="T91" fmla="*/ 188 h 296"/>
                    <a:gd name="T92" fmla="*/ 7 w 375"/>
                    <a:gd name="T93" fmla="*/ 183 h 296"/>
                    <a:gd name="T94" fmla="*/ 14 w 375"/>
                    <a:gd name="T95" fmla="*/ 175 h 296"/>
                    <a:gd name="T96" fmla="*/ 21 w 375"/>
                    <a:gd name="T97" fmla="*/ 163 h 296"/>
                    <a:gd name="T98" fmla="*/ 37 w 375"/>
                    <a:gd name="T99" fmla="*/ 133 h 296"/>
                    <a:gd name="T100" fmla="*/ 44 w 375"/>
                    <a:gd name="T101" fmla="*/ 114 h 296"/>
                    <a:gd name="T102" fmla="*/ 49 w 375"/>
                    <a:gd name="T103" fmla="*/ 91 h 296"/>
                    <a:gd name="T104" fmla="*/ 49 w 375"/>
                    <a:gd name="T105" fmla="*/ 9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5" h="296">
                      <a:moveTo>
                        <a:pt x="49" y="91"/>
                      </a:moveTo>
                      <a:lnTo>
                        <a:pt x="51" y="94"/>
                      </a:lnTo>
                      <a:lnTo>
                        <a:pt x="58" y="97"/>
                      </a:lnTo>
                      <a:lnTo>
                        <a:pt x="70" y="102"/>
                      </a:lnTo>
                      <a:lnTo>
                        <a:pt x="84" y="111"/>
                      </a:lnTo>
                      <a:lnTo>
                        <a:pt x="112" y="122"/>
                      </a:lnTo>
                      <a:lnTo>
                        <a:pt x="123" y="125"/>
                      </a:lnTo>
                      <a:lnTo>
                        <a:pt x="133" y="127"/>
                      </a:lnTo>
                      <a:lnTo>
                        <a:pt x="137" y="122"/>
                      </a:lnTo>
                      <a:lnTo>
                        <a:pt x="149" y="108"/>
                      </a:lnTo>
                      <a:lnTo>
                        <a:pt x="168" y="89"/>
                      </a:lnTo>
                      <a:lnTo>
                        <a:pt x="191" y="66"/>
                      </a:lnTo>
                      <a:lnTo>
                        <a:pt x="214" y="44"/>
                      </a:lnTo>
                      <a:lnTo>
                        <a:pt x="238" y="25"/>
                      </a:lnTo>
                      <a:lnTo>
                        <a:pt x="259" y="11"/>
                      </a:lnTo>
                      <a:lnTo>
                        <a:pt x="270" y="3"/>
                      </a:lnTo>
                      <a:lnTo>
                        <a:pt x="296" y="0"/>
                      </a:lnTo>
                      <a:lnTo>
                        <a:pt x="324" y="3"/>
                      </a:lnTo>
                      <a:lnTo>
                        <a:pt x="347" y="11"/>
                      </a:lnTo>
                      <a:lnTo>
                        <a:pt x="356" y="17"/>
                      </a:lnTo>
                      <a:lnTo>
                        <a:pt x="363" y="28"/>
                      </a:lnTo>
                      <a:lnTo>
                        <a:pt x="368" y="42"/>
                      </a:lnTo>
                      <a:lnTo>
                        <a:pt x="373" y="58"/>
                      </a:lnTo>
                      <a:lnTo>
                        <a:pt x="375" y="78"/>
                      </a:lnTo>
                      <a:lnTo>
                        <a:pt x="373" y="100"/>
                      </a:lnTo>
                      <a:lnTo>
                        <a:pt x="368" y="122"/>
                      </a:lnTo>
                      <a:lnTo>
                        <a:pt x="359" y="147"/>
                      </a:lnTo>
                      <a:lnTo>
                        <a:pt x="347" y="169"/>
                      </a:lnTo>
                      <a:lnTo>
                        <a:pt x="331" y="191"/>
                      </a:lnTo>
                      <a:lnTo>
                        <a:pt x="308" y="213"/>
                      </a:lnTo>
                      <a:lnTo>
                        <a:pt x="284" y="236"/>
                      </a:lnTo>
                      <a:lnTo>
                        <a:pt x="259" y="255"/>
                      </a:lnTo>
                      <a:lnTo>
                        <a:pt x="231" y="272"/>
                      </a:lnTo>
                      <a:lnTo>
                        <a:pt x="200" y="283"/>
                      </a:lnTo>
                      <a:lnTo>
                        <a:pt x="170" y="291"/>
                      </a:lnTo>
                      <a:lnTo>
                        <a:pt x="140" y="296"/>
                      </a:lnTo>
                      <a:lnTo>
                        <a:pt x="109" y="294"/>
                      </a:lnTo>
                      <a:lnTo>
                        <a:pt x="84" y="285"/>
                      </a:lnTo>
                      <a:lnTo>
                        <a:pt x="63" y="274"/>
                      </a:lnTo>
                      <a:lnTo>
                        <a:pt x="44" y="258"/>
                      </a:lnTo>
                      <a:lnTo>
                        <a:pt x="28" y="238"/>
                      </a:lnTo>
                      <a:lnTo>
                        <a:pt x="14" y="222"/>
                      </a:lnTo>
                      <a:lnTo>
                        <a:pt x="7" y="205"/>
                      </a:lnTo>
                      <a:lnTo>
                        <a:pt x="2" y="197"/>
                      </a:lnTo>
                      <a:lnTo>
                        <a:pt x="0" y="191"/>
                      </a:lnTo>
                      <a:lnTo>
                        <a:pt x="2" y="188"/>
                      </a:lnTo>
                      <a:lnTo>
                        <a:pt x="7" y="183"/>
                      </a:lnTo>
                      <a:lnTo>
                        <a:pt x="14" y="175"/>
                      </a:lnTo>
                      <a:lnTo>
                        <a:pt x="21" y="163"/>
                      </a:lnTo>
                      <a:lnTo>
                        <a:pt x="37" y="133"/>
                      </a:lnTo>
                      <a:lnTo>
                        <a:pt x="44" y="114"/>
                      </a:lnTo>
                      <a:lnTo>
                        <a:pt x="49" y="91"/>
                      </a:lnTo>
                      <a:lnTo>
                        <a:pt x="49" y="91"/>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186" name="Freeform 58"/>
                <p:cNvSpPr>
                  <a:spLocks/>
                </p:cNvSpPr>
                <p:nvPr/>
              </p:nvSpPr>
              <p:spPr bwMode="auto">
                <a:xfrm>
                  <a:off x="3341" y="2930"/>
                  <a:ext cx="61" cy="116"/>
                </a:xfrm>
                <a:custGeom>
                  <a:avLst/>
                  <a:gdLst>
                    <a:gd name="T0" fmla="*/ 61 w 61"/>
                    <a:gd name="T1" fmla="*/ 0 h 116"/>
                    <a:gd name="T2" fmla="*/ 61 w 61"/>
                    <a:gd name="T3" fmla="*/ 3 h 116"/>
                    <a:gd name="T4" fmla="*/ 58 w 61"/>
                    <a:gd name="T5" fmla="*/ 14 h 116"/>
                    <a:gd name="T6" fmla="*/ 56 w 61"/>
                    <a:gd name="T7" fmla="*/ 28 h 116"/>
                    <a:gd name="T8" fmla="*/ 49 w 61"/>
                    <a:gd name="T9" fmla="*/ 44 h 116"/>
                    <a:gd name="T10" fmla="*/ 42 w 61"/>
                    <a:gd name="T11" fmla="*/ 64 h 116"/>
                    <a:gd name="T12" fmla="*/ 30 w 61"/>
                    <a:gd name="T13" fmla="*/ 80 h 116"/>
                    <a:gd name="T14" fmla="*/ 16 w 61"/>
                    <a:gd name="T15" fmla="*/ 100 h 116"/>
                    <a:gd name="T16" fmla="*/ 0 w 61"/>
                    <a:gd name="T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6">
                      <a:moveTo>
                        <a:pt x="61" y="0"/>
                      </a:moveTo>
                      <a:lnTo>
                        <a:pt x="61" y="3"/>
                      </a:lnTo>
                      <a:lnTo>
                        <a:pt x="58" y="14"/>
                      </a:lnTo>
                      <a:lnTo>
                        <a:pt x="56" y="28"/>
                      </a:lnTo>
                      <a:lnTo>
                        <a:pt x="49" y="44"/>
                      </a:lnTo>
                      <a:lnTo>
                        <a:pt x="42" y="64"/>
                      </a:lnTo>
                      <a:lnTo>
                        <a:pt x="30" y="80"/>
                      </a:lnTo>
                      <a:lnTo>
                        <a:pt x="16" y="100"/>
                      </a:lnTo>
                      <a:lnTo>
                        <a:pt x="0" y="11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816187" name="Freeform 59"/>
              <p:cNvSpPr>
                <a:spLocks/>
              </p:cNvSpPr>
              <p:nvPr/>
            </p:nvSpPr>
            <p:spPr bwMode="auto">
              <a:xfrm>
                <a:off x="3888" y="1392"/>
                <a:ext cx="96" cy="48"/>
              </a:xfrm>
              <a:custGeom>
                <a:avLst/>
                <a:gdLst>
                  <a:gd name="T0" fmla="*/ 0 w 80"/>
                  <a:gd name="T1" fmla="*/ 6 h 50"/>
                  <a:gd name="T2" fmla="*/ 0 w 80"/>
                  <a:gd name="T3" fmla="*/ 6 h 50"/>
                  <a:gd name="T4" fmla="*/ 3 w 80"/>
                  <a:gd name="T5" fmla="*/ 11 h 50"/>
                  <a:gd name="T6" fmla="*/ 10 w 80"/>
                  <a:gd name="T7" fmla="*/ 25 h 50"/>
                  <a:gd name="T8" fmla="*/ 21 w 80"/>
                  <a:gd name="T9" fmla="*/ 39 h 50"/>
                  <a:gd name="T10" fmla="*/ 38 w 80"/>
                  <a:gd name="T11" fmla="*/ 47 h 50"/>
                  <a:gd name="T12" fmla="*/ 45 w 80"/>
                  <a:gd name="T13" fmla="*/ 50 h 50"/>
                  <a:gd name="T14" fmla="*/ 54 w 80"/>
                  <a:gd name="T15" fmla="*/ 47 h 50"/>
                  <a:gd name="T16" fmla="*/ 68 w 80"/>
                  <a:gd name="T17" fmla="*/ 36 h 50"/>
                  <a:gd name="T18" fmla="*/ 75 w 80"/>
                  <a:gd name="T19" fmla="*/ 25 h 50"/>
                  <a:gd name="T20" fmla="*/ 77 w 80"/>
                  <a:gd name="T21" fmla="*/ 19 h 50"/>
                  <a:gd name="T22" fmla="*/ 80 w 80"/>
                  <a:gd name="T23" fmla="*/ 19 h 50"/>
                  <a:gd name="T24" fmla="*/ 75 w 80"/>
                  <a:gd name="T25" fmla="*/ 14 h 50"/>
                  <a:gd name="T26" fmla="*/ 70 w 80"/>
                  <a:gd name="T27" fmla="*/ 11 h 50"/>
                  <a:gd name="T28" fmla="*/ 63 w 80"/>
                  <a:gd name="T29" fmla="*/ 6 h 50"/>
                  <a:gd name="T30" fmla="*/ 52 w 80"/>
                  <a:gd name="T31" fmla="*/ 3 h 50"/>
                  <a:gd name="T32" fmla="*/ 40 w 80"/>
                  <a:gd name="T33" fmla="*/ 0 h 50"/>
                  <a:gd name="T34" fmla="*/ 21 w 80"/>
                  <a:gd name="T35" fmla="*/ 0 h 50"/>
                  <a:gd name="T36" fmla="*/ 0 w 80"/>
                  <a:gd name="T37" fmla="*/ 6 h 50"/>
                  <a:gd name="T38" fmla="*/ 0 w 80"/>
                  <a:gd name="T39" fmla="*/ 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0" h="50">
                    <a:moveTo>
                      <a:pt x="0" y="6"/>
                    </a:moveTo>
                    <a:lnTo>
                      <a:pt x="0" y="6"/>
                    </a:lnTo>
                    <a:lnTo>
                      <a:pt x="3" y="11"/>
                    </a:lnTo>
                    <a:lnTo>
                      <a:pt x="10" y="25"/>
                    </a:lnTo>
                    <a:lnTo>
                      <a:pt x="21" y="39"/>
                    </a:lnTo>
                    <a:lnTo>
                      <a:pt x="38" y="47"/>
                    </a:lnTo>
                    <a:lnTo>
                      <a:pt x="45" y="50"/>
                    </a:lnTo>
                    <a:lnTo>
                      <a:pt x="54" y="47"/>
                    </a:lnTo>
                    <a:lnTo>
                      <a:pt x="68" y="36"/>
                    </a:lnTo>
                    <a:lnTo>
                      <a:pt x="75" y="25"/>
                    </a:lnTo>
                    <a:lnTo>
                      <a:pt x="77" y="19"/>
                    </a:lnTo>
                    <a:lnTo>
                      <a:pt x="80" y="19"/>
                    </a:lnTo>
                    <a:lnTo>
                      <a:pt x="75" y="14"/>
                    </a:lnTo>
                    <a:lnTo>
                      <a:pt x="70" y="11"/>
                    </a:lnTo>
                    <a:lnTo>
                      <a:pt x="63" y="6"/>
                    </a:lnTo>
                    <a:lnTo>
                      <a:pt x="52" y="3"/>
                    </a:lnTo>
                    <a:lnTo>
                      <a:pt x="40" y="0"/>
                    </a:lnTo>
                    <a:lnTo>
                      <a:pt x="21" y="0"/>
                    </a:lnTo>
                    <a:lnTo>
                      <a:pt x="0" y="6"/>
                    </a:lnTo>
                    <a:lnTo>
                      <a:pt x="0" y="6"/>
                    </a:lnTo>
                    <a:close/>
                  </a:path>
                </a:pathLst>
              </a:custGeom>
              <a:solidFill>
                <a:srgbClr val="FFCCCC"/>
              </a:solidFill>
              <a:ln w="19050">
                <a:solidFill>
                  <a:srgbClr val="000000"/>
                </a:solidFill>
                <a:prstDash val="solid"/>
                <a:round/>
                <a:headEnd/>
                <a:tailEnd/>
              </a:ln>
            </p:spPr>
            <p:txBody>
              <a:bodyPr/>
              <a:lstStyle/>
              <a:p>
                <a:endParaRPr lang="ja-JP" altLang="en-US"/>
              </a:p>
            </p:txBody>
          </p:sp>
          <p:sp>
            <p:nvSpPr>
              <p:cNvPr id="816188" name="Freeform 60"/>
              <p:cNvSpPr>
                <a:spLocks/>
              </p:cNvSpPr>
              <p:nvPr/>
            </p:nvSpPr>
            <p:spPr bwMode="auto">
              <a:xfrm>
                <a:off x="3888" y="1296"/>
                <a:ext cx="40" cy="55"/>
              </a:xfrm>
              <a:custGeom>
                <a:avLst/>
                <a:gdLst>
                  <a:gd name="T0" fmla="*/ 40 w 40"/>
                  <a:gd name="T1" fmla="*/ 0 h 55"/>
                  <a:gd name="T2" fmla="*/ 37 w 40"/>
                  <a:gd name="T3" fmla="*/ 0 h 55"/>
                  <a:gd name="T4" fmla="*/ 35 w 40"/>
                  <a:gd name="T5" fmla="*/ 3 h 55"/>
                  <a:gd name="T6" fmla="*/ 21 w 40"/>
                  <a:gd name="T7" fmla="*/ 11 h 55"/>
                  <a:gd name="T8" fmla="*/ 7 w 40"/>
                  <a:gd name="T9" fmla="*/ 25 h 55"/>
                  <a:gd name="T10" fmla="*/ 2 w 40"/>
                  <a:gd name="T11" fmla="*/ 30 h 55"/>
                  <a:gd name="T12" fmla="*/ 0 w 40"/>
                  <a:gd name="T13" fmla="*/ 36 h 55"/>
                  <a:gd name="T14" fmla="*/ 2 w 40"/>
                  <a:gd name="T15" fmla="*/ 44 h 55"/>
                  <a:gd name="T16" fmla="*/ 7 w 40"/>
                  <a:gd name="T17" fmla="*/ 53 h 55"/>
                  <a:gd name="T18" fmla="*/ 14 w 40"/>
                  <a:gd name="T19" fmla="*/ 55 h 55"/>
                  <a:gd name="T20" fmla="*/ 16 w 40"/>
                  <a:gd name="T21"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55">
                    <a:moveTo>
                      <a:pt x="40" y="0"/>
                    </a:moveTo>
                    <a:lnTo>
                      <a:pt x="37" y="0"/>
                    </a:lnTo>
                    <a:lnTo>
                      <a:pt x="35" y="3"/>
                    </a:lnTo>
                    <a:lnTo>
                      <a:pt x="21" y="11"/>
                    </a:lnTo>
                    <a:lnTo>
                      <a:pt x="7" y="25"/>
                    </a:lnTo>
                    <a:lnTo>
                      <a:pt x="2" y="30"/>
                    </a:lnTo>
                    <a:lnTo>
                      <a:pt x="0" y="36"/>
                    </a:lnTo>
                    <a:lnTo>
                      <a:pt x="2" y="44"/>
                    </a:lnTo>
                    <a:lnTo>
                      <a:pt x="7" y="53"/>
                    </a:lnTo>
                    <a:lnTo>
                      <a:pt x="14" y="55"/>
                    </a:lnTo>
                    <a:lnTo>
                      <a:pt x="16" y="55"/>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816198" name="Group 70"/>
            <p:cNvGrpSpPr>
              <a:grpSpLocks/>
            </p:cNvGrpSpPr>
            <p:nvPr/>
          </p:nvGrpSpPr>
          <p:grpSpPr bwMode="auto">
            <a:xfrm>
              <a:off x="1453" y="764"/>
              <a:ext cx="644" cy="1148"/>
              <a:chOff x="2511" y="1536"/>
              <a:chExt cx="644" cy="1059"/>
            </a:xfrm>
          </p:grpSpPr>
          <p:sp>
            <p:nvSpPr>
              <p:cNvPr id="816199" name="Freeform 71"/>
              <p:cNvSpPr>
                <a:spLocks/>
              </p:cNvSpPr>
              <p:nvPr/>
            </p:nvSpPr>
            <p:spPr bwMode="auto">
              <a:xfrm>
                <a:off x="2563" y="1963"/>
                <a:ext cx="414" cy="316"/>
              </a:xfrm>
              <a:custGeom>
                <a:avLst/>
                <a:gdLst>
                  <a:gd name="T0" fmla="*/ 42 w 414"/>
                  <a:gd name="T1" fmla="*/ 5 h 316"/>
                  <a:gd name="T2" fmla="*/ 39 w 414"/>
                  <a:gd name="T3" fmla="*/ 19 h 316"/>
                  <a:gd name="T4" fmla="*/ 42 w 414"/>
                  <a:gd name="T5" fmla="*/ 50 h 316"/>
                  <a:gd name="T6" fmla="*/ 30 w 414"/>
                  <a:gd name="T7" fmla="*/ 52 h 316"/>
                  <a:gd name="T8" fmla="*/ 14 w 414"/>
                  <a:gd name="T9" fmla="*/ 83 h 316"/>
                  <a:gd name="T10" fmla="*/ 16 w 414"/>
                  <a:gd name="T11" fmla="*/ 130 h 316"/>
                  <a:gd name="T12" fmla="*/ 0 w 414"/>
                  <a:gd name="T13" fmla="*/ 174 h 316"/>
                  <a:gd name="T14" fmla="*/ 4 w 414"/>
                  <a:gd name="T15" fmla="*/ 197 h 316"/>
                  <a:gd name="T16" fmla="*/ 0 w 414"/>
                  <a:gd name="T17" fmla="*/ 222 h 316"/>
                  <a:gd name="T18" fmla="*/ 14 w 414"/>
                  <a:gd name="T19" fmla="*/ 263 h 316"/>
                  <a:gd name="T20" fmla="*/ 16 w 414"/>
                  <a:gd name="T21" fmla="*/ 285 h 316"/>
                  <a:gd name="T22" fmla="*/ 32 w 414"/>
                  <a:gd name="T23" fmla="*/ 310 h 316"/>
                  <a:gd name="T24" fmla="*/ 102 w 414"/>
                  <a:gd name="T25" fmla="*/ 294 h 316"/>
                  <a:gd name="T26" fmla="*/ 200 w 414"/>
                  <a:gd name="T27" fmla="*/ 258 h 316"/>
                  <a:gd name="T28" fmla="*/ 272 w 414"/>
                  <a:gd name="T29" fmla="*/ 233 h 316"/>
                  <a:gd name="T30" fmla="*/ 321 w 414"/>
                  <a:gd name="T31" fmla="*/ 213 h 316"/>
                  <a:gd name="T32" fmla="*/ 354 w 414"/>
                  <a:gd name="T33" fmla="*/ 202 h 316"/>
                  <a:gd name="T34" fmla="*/ 373 w 414"/>
                  <a:gd name="T35" fmla="*/ 197 h 316"/>
                  <a:gd name="T36" fmla="*/ 382 w 414"/>
                  <a:gd name="T37" fmla="*/ 191 h 316"/>
                  <a:gd name="T38" fmla="*/ 396 w 414"/>
                  <a:gd name="T39" fmla="*/ 185 h 316"/>
                  <a:gd name="T40" fmla="*/ 412 w 414"/>
                  <a:gd name="T41" fmla="*/ 161 h 316"/>
                  <a:gd name="T42" fmla="*/ 410 w 414"/>
                  <a:gd name="T43" fmla="*/ 122 h 316"/>
                  <a:gd name="T44" fmla="*/ 403 w 414"/>
                  <a:gd name="T45" fmla="*/ 97 h 316"/>
                  <a:gd name="T46" fmla="*/ 391 w 414"/>
                  <a:gd name="T47" fmla="*/ 58 h 316"/>
                  <a:gd name="T48" fmla="*/ 391 w 414"/>
                  <a:gd name="T49" fmla="*/ 30 h 316"/>
                  <a:gd name="T50" fmla="*/ 382 w 414"/>
                  <a:gd name="T51" fmla="*/ 8 h 316"/>
                  <a:gd name="T52" fmla="*/ 317 w 414"/>
                  <a:gd name="T53" fmla="*/ 0 h 316"/>
                  <a:gd name="T54" fmla="*/ 221 w 414"/>
                  <a:gd name="T55" fmla="*/ 0 h 316"/>
                  <a:gd name="T56" fmla="*/ 151 w 414"/>
                  <a:gd name="T57" fmla="*/ 0 h 316"/>
                  <a:gd name="T58" fmla="*/ 102 w 414"/>
                  <a:gd name="T59" fmla="*/ 0 h 316"/>
                  <a:gd name="T60" fmla="*/ 72 w 414"/>
                  <a:gd name="T61" fmla="*/ 0 h 316"/>
                  <a:gd name="T62" fmla="*/ 48 w 414"/>
                  <a:gd name="T63" fmla="*/ 0 h 316"/>
                  <a:gd name="T64" fmla="*/ 44 w 414"/>
                  <a:gd name="T65"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4" h="316">
                    <a:moveTo>
                      <a:pt x="44" y="0"/>
                    </a:moveTo>
                    <a:lnTo>
                      <a:pt x="42" y="5"/>
                    </a:lnTo>
                    <a:lnTo>
                      <a:pt x="39" y="11"/>
                    </a:lnTo>
                    <a:lnTo>
                      <a:pt x="39" y="19"/>
                    </a:lnTo>
                    <a:lnTo>
                      <a:pt x="39" y="30"/>
                    </a:lnTo>
                    <a:lnTo>
                      <a:pt x="42" y="50"/>
                    </a:lnTo>
                    <a:lnTo>
                      <a:pt x="42" y="50"/>
                    </a:lnTo>
                    <a:lnTo>
                      <a:pt x="30" y="52"/>
                    </a:lnTo>
                    <a:lnTo>
                      <a:pt x="21" y="66"/>
                    </a:lnTo>
                    <a:lnTo>
                      <a:pt x="14" y="83"/>
                    </a:lnTo>
                    <a:lnTo>
                      <a:pt x="11" y="105"/>
                    </a:lnTo>
                    <a:lnTo>
                      <a:pt x="16" y="130"/>
                    </a:lnTo>
                    <a:lnTo>
                      <a:pt x="4" y="149"/>
                    </a:lnTo>
                    <a:lnTo>
                      <a:pt x="0" y="174"/>
                    </a:lnTo>
                    <a:lnTo>
                      <a:pt x="0" y="185"/>
                    </a:lnTo>
                    <a:lnTo>
                      <a:pt x="4" y="197"/>
                    </a:lnTo>
                    <a:lnTo>
                      <a:pt x="0" y="210"/>
                    </a:lnTo>
                    <a:lnTo>
                      <a:pt x="0" y="222"/>
                    </a:lnTo>
                    <a:lnTo>
                      <a:pt x="4" y="246"/>
                    </a:lnTo>
                    <a:lnTo>
                      <a:pt x="14" y="263"/>
                    </a:lnTo>
                    <a:lnTo>
                      <a:pt x="14" y="266"/>
                    </a:lnTo>
                    <a:lnTo>
                      <a:pt x="16" y="285"/>
                    </a:lnTo>
                    <a:lnTo>
                      <a:pt x="23" y="302"/>
                    </a:lnTo>
                    <a:lnTo>
                      <a:pt x="32" y="310"/>
                    </a:lnTo>
                    <a:lnTo>
                      <a:pt x="44" y="316"/>
                    </a:lnTo>
                    <a:lnTo>
                      <a:pt x="102" y="294"/>
                    </a:lnTo>
                    <a:lnTo>
                      <a:pt x="156" y="274"/>
                    </a:lnTo>
                    <a:lnTo>
                      <a:pt x="200" y="258"/>
                    </a:lnTo>
                    <a:lnTo>
                      <a:pt x="240" y="244"/>
                    </a:lnTo>
                    <a:lnTo>
                      <a:pt x="272" y="233"/>
                    </a:lnTo>
                    <a:lnTo>
                      <a:pt x="300" y="222"/>
                    </a:lnTo>
                    <a:lnTo>
                      <a:pt x="321" y="213"/>
                    </a:lnTo>
                    <a:lnTo>
                      <a:pt x="340" y="208"/>
                    </a:lnTo>
                    <a:lnTo>
                      <a:pt x="354" y="202"/>
                    </a:lnTo>
                    <a:lnTo>
                      <a:pt x="366" y="197"/>
                    </a:lnTo>
                    <a:lnTo>
                      <a:pt x="373" y="197"/>
                    </a:lnTo>
                    <a:lnTo>
                      <a:pt x="377" y="194"/>
                    </a:lnTo>
                    <a:lnTo>
                      <a:pt x="382" y="191"/>
                    </a:lnTo>
                    <a:lnTo>
                      <a:pt x="382" y="191"/>
                    </a:lnTo>
                    <a:lnTo>
                      <a:pt x="396" y="185"/>
                    </a:lnTo>
                    <a:lnTo>
                      <a:pt x="405" y="177"/>
                    </a:lnTo>
                    <a:lnTo>
                      <a:pt x="412" y="161"/>
                    </a:lnTo>
                    <a:lnTo>
                      <a:pt x="414" y="141"/>
                    </a:lnTo>
                    <a:lnTo>
                      <a:pt x="410" y="122"/>
                    </a:lnTo>
                    <a:lnTo>
                      <a:pt x="403" y="102"/>
                    </a:lnTo>
                    <a:lnTo>
                      <a:pt x="403" y="97"/>
                    </a:lnTo>
                    <a:lnTo>
                      <a:pt x="400" y="77"/>
                    </a:lnTo>
                    <a:lnTo>
                      <a:pt x="391" y="58"/>
                    </a:lnTo>
                    <a:lnTo>
                      <a:pt x="391" y="47"/>
                    </a:lnTo>
                    <a:lnTo>
                      <a:pt x="391" y="30"/>
                    </a:lnTo>
                    <a:lnTo>
                      <a:pt x="387" y="19"/>
                    </a:lnTo>
                    <a:lnTo>
                      <a:pt x="382" y="8"/>
                    </a:lnTo>
                    <a:lnTo>
                      <a:pt x="373" y="0"/>
                    </a:lnTo>
                    <a:lnTo>
                      <a:pt x="317" y="0"/>
                    </a:lnTo>
                    <a:lnTo>
                      <a:pt x="265" y="0"/>
                    </a:lnTo>
                    <a:lnTo>
                      <a:pt x="221" y="0"/>
                    </a:lnTo>
                    <a:lnTo>
                      <a:pt x="184" y="0"/>
                    </a:lnTo>
                    <a:lnTo>
                      <a:pt x="151" y="0"/>
                    </a:lnTo>
                    <a:lnTo>
                      <a:pt x="125" y="0"/>
                    </a:lnTo>
                    <a:lnTo>
                      <a:pt x="102" y="0"/>
                    </a:lnTo>
                    <a:lnTo>
                      <a:pt x="86" y="0"/>
                    </a:lnTo>
                    <a:lnTo>
                      <a:pt x="72" y="0"/>
                    </a:lnTo>
                    <a:lnTo>
                      <a:pt x="62" y="0"/>
                    </a:lnTo>
                    <a:lnTo>
                      <a:pt x="48" y="0"/>
                    </a:lnTo>
                    <a:lnTo>
                      <a:pt x="46" y="0"/>
                    </a:lnTo>
                    <a:lnTo>
                      <a:pt x="44" y="0"/>
                    </a:lnTo>
                    <a:close/>
                  </a:path>
                </a:pathLst>
              </a:custGeom>
              <a:solidFill>
                <a:srgbClr val="7F1E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816200" name="Group 72"/>
              <p:cNvGrpSpPr>
                <a:grpSpLocks/>
              </p:cNvGrpSpPr>
              <p:nvPr/>
            </p:nvGrpSpPr>
            <p:grpSpPr bwMode="auto">
              <a:xfrm>
                <a:off x="2511" y="1536"/>
                <a:ext cx="644" cy="1059"/>
                <a:chOff x="2511" y="1536"/>
                <a:chExt cx="644" cy="1059"/>
              </a:xfrm>
            </p:grpSpPr>
            <p:sp>
              <p:nvSpPr>
                <p:cNvPr id="816201" name="Freeform 73"/>
                <p:cNvSpPr>
                  <a:spLocks/>
                </p:cNvSpPr>
                <p:nvPr/>
              </p:nvSpPr>
              <p:spPr bwMode="auto">
                <a:xfrm>
                  <a:off x="3026" y="2024"/>
                  <a:ext cx="129" cy="269"/>
                </a:xfrm>
                <a:custGeom>
                  <a:avLst/>
                  <a:gdLst>
                    <a:gd name="T0" fmla="*/ 10 w 129"/>
                    <a:gd name="T1" fmla="*/ 122 h 269"/>
                    <a:gd name="T2" fmla="*/ 10 w 129"/>
                    <a:gd name="T3" fmla="*/ 116 h 269"/>
                    <a:gd name="T4" fmla="*/ 7 w 129"/>
                    <a:gd name="T5" fmla="*/ 102 h 269"/>
                    <a:gd name="T6" fmla="*/ 5 w 129"/>
                    <a:gd name="T7" fmla="*/ 83 h 269"/>
                    <a:gd name="T8" fmla="*/ 3 w 129"/>
                    <a:gd name="T9" fmla="*/ 61 h 269"/>
                    <a:gd name="T10" fmla="*/ 3 w 129"/>
                    <a:gd name="T11" fmla="*/ 36 h 269"/>
                    <a:gd name="T12" fmla="*/ 5 w 129"/>
                    <a:gd name="T13" fmla="*/ 16 h 269"/>
                    <a:gd name="T14" fmla="*/ 12 w 129"/>
                    <a:gd name="T15" fmla="*/ 5 h 269"/>
                    <a:gd name="T16" fmla="*/ 24 w 129"/>
                    <a:gd name="T17" fmla="*/ 0 h 269"/>
                    <a:gd name="T18" fmla="*/ 33 w 129"/>
                    <a:gd name="T19" fmla="*/ 5 h 269"/>
                    <a:gd name="T20" fmla="*/ 40 w 129"/>
                    <a:gd name="T21" fmla="*/ 16 h 269"/>
                    <a:gd name="T22" fmla="*/ 45 w 129"/>
                    <a:gd name="T23" fmla="*/ 33 h 269"/>
                    <a:gd name="T24" fmla="*/ 47 w 129"/>
                    <a:gd name="T25" fmla="*/ 52 h 269"/>
                    <a:gd name="T26" fmla="*/ 49 w 129"/>
                    <a:gd name="T27" fmla="*/ 72 h 269"/>
                    <a:gd name="T28" fmla="*/ 52 w 129"/>
                    <a:gd name="T29" fmla="*/ 88 h 269"/>
                    <a:gd name="T30" fmla="*/ 52 w 129"/>
                    <a:gd name="T31" fmla="*/ 100 h 269"/>
                    <a:gd name="T32" fmla="*/ 52 w 129"/>
                    <a:gd name="T33" fmla="*/ 105 h 269"/>
                    <a:gd name="T34" fmla="*/ 77 w 129"/>
                    <a:gd name="T35" fmla="*/ 127 h 269"/>
                    <a:gd name="T36" fmla="*/ 96 w 129"/>
                    <a:gd name="T37" fmla="*/ 147 h 269"/>
                    <a:gd name="T38" fmla="*/ 110 w 129"/>
                    <a:gd name="T39" fmla="*/ 158 h 269"/>
                    <a:gd name="T40" fmla="*/ 119 w 129"/>
                    <a:gd name="T41" fmla="*/ 166 h 269"/>
                    <a:gd name="T42" fmla="*/ 124 w 129"/>
                    <a:gd name="T43" fmla="*/ 172 h 269"/>
                    <a:gd name="T44" fmla="*/ 129 w 129"/>
                    <a:gd name="T45" fmla="*/ 174 h 269"/>
                    <a:gd name="T46" fmla="*/ 129 w 129"/>
                    <a:gd name="T47" fmla="*/ 174 h 269"/>
                    <a:gd name="T48" fmla="*/ 129 w 129"/>
                    <a:gd name="T49" fmla="*/ 177 h 269"/>
                    <a:gd name="T50" fmla="*/ 126 w 129"/>
                    <a:gd name="T51" fmla="*/ 185 h 269"/>
                    <a:gd name="T52" fmla="*/ 122 w 129"/>
                    <a:gd name="T53" fmla="*/ 197 h 269"/>
                    <a:gd name="T54" fmla="*/ 117 w 129"/>
                    <a:gd name="T55" fmla="*/ 210 h 269"/>
                    <a:gd name="T56" fmla="*/ 101 w 129"/>
                    <a:gd name="T57" fmla="*/ 244 h 269"/>
                    <a:gd name="T58" fmla="*/ 77 w 129"/>
                    <a:gd name="T59" fmla="*/ 269 h 269"/>
                    <a:gd name="T60" fmla="*/ 56 w 129"/>
                    <a:gd name="T61" fmla="*/ 263 h 269"/>
                    <a:gd name="T62" fmla="*/ 40 w 129"/>
                    <a:gd name="T63" fmla="*/ 260 h 269"/>
                    <a:gd name="T64" fmla="*/ 31 w 129"/>
                    <a:gd name="T65" fmla="*/ 258 h 269"/>
                    <a:gd name="T66" fmla="*/ 21 w 129"/>
                    <a:gd name="T67" fmla="*/ 255 h 269"/>
                    <a:gd name="T68" fmla="*/ 14 w 129"/>
                    <a:gd name="T69" fmla="*/ 252 h 269"/>
                    <a:gd name="T70" fmla="*/ 14 w 129"/>
                    <a:gd name="T71" fmla="*/ 252 h 269"/>
                    <a:gd name="T72" fmla="*/ 12 w 129"/>
                    <a:gd name="T73" fmla="*/ 249 h 269"/>
                    <a:gd name="T74" fmla="*/ 10 w 129"/>
                    <a:gd name="T75" fmla="*/ 238 h 269"/>
                    <a:gd name="T76" fmla="*/ 5 w 129"/>
                    <a:gd name="T77" fmla="*/ 224 h 269"/>
                    <a:gd name="T78" fmla="*/ 0 w 129"/>
                    <a:gd name="T79" fmla="*/ 208 h 269"/>
                    <a:gd name="T80" fmla="*/ 0 w 129"/>
                    <a:gd name="T81" fmla="*/ 185 h 269"/>
                    <a:gd name="T82" fmla="*/ 0 w 129"/>
                    <a:gd name="T83" fmla="*/ 163 h 269"/>
                    <a:gd name="T84" fmla="*/ 3 w 129"/>
                    <a:gd name="T85" fmla="*/ 144 h 269"/>
                    <a:gd name="T86" fmla="*/ 10 w 129"/>
                    <a:gd name="T87" fmla="*/ 122 h 269"/>
                    <a:gd name="T88" fmla="*/ 10 w 129"/>
                    <a:gd name="T89" fmla="*/ 12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69">
                      <a:moveTo>
                        <a:pt x="10" y="122"/>
                      </a:moveTo>
                      <a:lnTo>
                        <a:pt x="10" y="116"/>
                      </a:lnTo>
                      <a:lnTo>
                        <a:pt x="7" y="102"/>
                      </a:lnTo>
                      <a:lnTo>
                        <a:pt x="5" y="83"/>
                      </a:lnTo>
                      <a:lnTo>
                        <a:pt x="3" y="61"/>
                      </a:lnTo>
                      <a:lnTo>
                        <a:pt x="3" y="36"/>
                      </a:lnTo>
                      <a:lnTo>
                        <a:pt x="5" y="16"/>
                      </a:lnTo>
                      <a:lnTo>
                        <a:pt x="12" y="5"/>
                      </a:lnTo>
                      <a:lnTo>
                        <a:pt x="24" y="0"/>
                      </a:lnTo>
                      <a:lnTo>
                        <a:pt x="33" y="5"/>
                      </a:lnTo>
                      <a:lnTo>
                        <a:pt x="40" y="16"/>
                      </a:lnTo>
                      <a:lnTo>
                        <a:pt x="45" y="33"/>
                      </a:lnTo>
                      <a:lnTo>
                        <a:pt x="47" y="52"/>
                      </a:lnTo>
                      <a:lnTo>
                        <a:pt x="49" y="72"/>
                      </a:lnTo>
                      <a:lnTo>
                        <a:pt x="52" y="88"/>
                      </a:lnTo>
                      <a:lnTo>
                        <a:pt x="52" y="100"/>
                      </a:lnTo>
                      <a:lnTo>
                        <a:pt x="52" y="105"/>
                      </a:lnTo>
                      <a:lnTo>
                        <a:pt x="77" y="127"/>
                      </a:lnTo>
                      <a:lnTo>
                        <a:pt x="96" y="147"/>
                      </a:lnTo>
                      <a:lnTo>
                        <a:pt x="110" y="158"/>
                      </a:lnTo>
                      <a:lnTo>
                        <a:pt x="119" y="166"/>
                      </a:lnTo>
                      <a:lnTo>
                        <a:pt x="124" y="172"/>
                      </a:lnTo>
                      <a:lnTo>
                        <a:pt x="129" y="174"/>
                      </a:lnTo>
                      <a:lnTo>
                        <a:pt x="129" y="174"/>
                      </a:lnTo>
                      <a:lnTo>
                        <a:pt x="129" y="177"/>
                      </a:lnTo>
                      <a:lnTo>
                        <a:pt x="126" y="185"/>
                      </a:lnTo>
                      <a:lnTo>
                        <a:pt x="122" y="197"/>
                      </a:lnTo>
                      <a:lnTo>
                        <a:pt x="117" y="210"/>
                      </a:lnTo>
                      <a:lnTo>
                        <a:pt x="101" y="244"/>
                      </a:lnTo>
                      <a:lnTo>
                        <a:pt x="77" y="269"/>
                      </a:lnTo>
                      <a:lnTo>
                        <a:pt x="56" y="263"/>
                      </a:lnTo>
                      <a:lnTo>
                        <a:pt x="40" y="260"/>
                      </a:lnTo>
                      <a:lnTo>
                        <a:pt x="31" y="258"/>
                      </a:lnTo>
                      <a:lnTo>
                        <a:pt x="21" y="255"/>
                      </a:lnTo>
                      <a:lnTo>
                        <a:pt x="14" y="252"/>
                      </a:lnTo>
                      <a:lnTo>
                        <a:pt x="14" y="252"/>
                      </a:lnTo>
                      <a:lnTo>
                        <a:pt x="12" y="249"/>
                      </a:lnTo>
                      <a:lnTo>
                        <a:pt x="10" y="238"/>
                      </a:lnTo>
                      <a:lnTo>
                        <a:pt x="5" y="224"/>
                      </a:lnTo>
                      <a:lnTo>
                        <a:pt x="0" y="208"/>
                      </a:lnTo>
                      <a:lnTo>
                        <a:pt x="0" y="185"/>
                      </a:lnTo>
                      <a:lnTo>
                        <a:pt x="0" y="163"/>
                      </a:lnTo>
                      <a:lnTo>
                        <a:pt x="3" y="144"/>
                      </a:lnTo>
                      <a:lnTo>
                        <a:pt x="10" y="122"/>
                      </a:lnTo>
                      <a:lnTo>
                        <a:pt x="10" y="122"/>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202" name="Freeform 74"/>
                <p:cNvSpPr>
                  <a:spLocks/>
                </p:cNvSpPr>
                <p:nvPr/>
              </p:nvSpPr>
              <p:spPr bwMode="auto">
                <a:xfrm>
                  <a:off x="3075" y="2093"/>
                  <a:ext cx="66" cy="67"/>
                </a:xfrm>
                <a:custGeom>
                  <a:avLst/>
                  <a:gdLst>
                    <a:gd name="T0" fmla="*/ 17 w 66"/>
                    <a:gd name="T1" fmla="*/ 67 h 67"/>
                    <a:gd name="T2" fmla="*/ 12 w 66"/>
                    <a:gd name="T3" fmla="*/ 64 h 67"/>
                    <a:gd name="T4" fmla="*/ 5 w 66"/>
                    <a:gd name="T5" fmla="*/ 58 h 67"/>
                    <a:gd name="T6" fmla="*/ 0 w 66"/>
                    <a:gd name="T7" fmla="*/ 44 h 67"/>
                    <a:gd name="T8" fmla="*/ 3 w 66"/>
                    <a:gd name="T9" fmla="*/ 36 h 67"/>
                    <a:gd name="T10" fmla="*/ 7 w 66"/>
                    <a:gd name="T11" fmla="*/ 28 h 67"/>
                    <a:gd name="T12" fmla="*/ 21 w 66"/>
                    <a:gd name="T13" fmla="*/ 11 h 67"/>
                    <a:gd name="T14" fmla="*/ 33 w 66"/>
                    <a:gd name="T15" fmla="*/ 3 h 67"/>
                    <a:gd name="T16" fmla="*/ 45 w 66"/>
                    <a:gd name="T17" fmla="*/ 0 h 67"/>
                    <a:gd name="T18" fmla="*/ 56 w 66"/>
                    <a:gd name="T19" fmla="*/ 0 h 67"/>
                    <a:gd name="T20" fmla="*/ 61 w 66"/>
                    <a:gd name="T21" fmla="*/ 3 h 67"/>
                    <a:gd name="T22" fmla="*/ 66 w 66"/>
                    <a:gd name="T23" fmla="*/ 14 h 67"/>
                    <a:gd name="T24" fmla="*/ 66 w 66"/>
                    <a:gd name="T25" fmla="*/ 22 h 67"/>
                    <a:gd name="T26" fmla="*/ 66 w 66"/>
                    <a:gd name="T27" fmla="*/ 28 h 67"/>
                    <a:gd name="T28" fmla="*/ 63 w 66"/>
                    <a:gd name="T29" fmla="*/ 31 h 67"/>
                    <a:gd name="T30" fmla="*/ 56 w 66"/>
                    <a:gd name="T31" fmla="*/ 36 h 67"/>
                    <a:gd name="T32" fmla="*/ 40 w 66"/>
                    <a:gd name="T33" fmla="*/ 50 h 67"/>
                    <a:gd name="T34" fmla="*/ 26 w 66"/>
                    <a:gd name="T35" fmla="*/ 61 h 67"/>
                    <a:gd name="T36" fmla="*/ 19 w 66"/>
                    <a:gd name="T37" fmla="*/ 67 h 67"/>
                    <a:gd name="T38" fmla="*/ 17 w 66"/>
                    <a:gd name="T39" fmla="*/ 67 h 67"/>
                    <a:gd name="T40" fmla="*/ 17 w 66"/>
                    <a:gd name="T4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67">
                      <a:moveTo>
                        <a:pt x="17" y="67"/>
                      </a:moveTo>
                      <a:lnTo>
                        <a:pt x="12" y="64"/>
                      </a:lnTo>
                      <a:lnTo>
                        <a:pt x="5" y="58"/>
                      </a:lnTo>
                      <a:lnTo>
                        <a:pt x="0" y="44"/>
                      </a:lnTo>
                      <a:lnTo>
                        <a:pt x="3" y="36"/>
                      </a:lnTo>
                      <a:lnTo>
                        <a:pt x="7" y="28"/>
                      </a:lnTo>
                      <a:lnTo>
                        <a:pt x="21" y="11"/>
                      </a:lnTo>
                      <a:lnTo>
                        <a:pt x="33" y="3"/>
                      </a:lnTo>
                      <a:lnTo>
                        <a:pt x="45" y="0"/>
                      </a:lnTo>
                      <a:lnTo>
                        <a:pt x="56" y="0"/>
                      </a:lnTo>
                      <a:lnTo>
                        <a:pt x="61" y="3"/>
                      </a:lnTo>
                      <a:lnTo>
                        <a:pt x="66" y="14"/>
                      </a:lnTo>
                      <a:lnTo>
                        <a:pt x="66" y="22"/>
                      </a:lnTo>
                      <a:lnTo>
                        <a:pt x="66" y="28"/>
                      </a:lnTo>
                      <a:lnTo>
                        <a:pt x="63" y="31"/>
                      </a:lnTo>
                      <a:lnTo>
                        <a:pt x="56" y="36"/>
                      </a:lnTo>
                      <a:lnTo>
                        <a:pt x="40" y="50"/>
                      </a:lnTo>
                      <a:lnTo>
                        <a:pt x="26" y="61"/>
                      </a:lnTo>
                      <a:lnTo>
                        <a:pt x="19" y="67"/>
                      </a:lnTo>
                      <a:lnTo>
                        <a:pt x="17" y="67"/>
                      </a:lnTo>
                      <a:lnTo>
                        <a:pt x="17" y="67"/>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203" name="Freeform 75"/>
                <p:cNvSpPr>
                  <a:spLocks/>
                </p:cNvSpPr>
                <p:nvPr/>
              </p:nvSpPr>
              <p:spPr bwMode="auto">
                <a:xfrm>
                  <a:off x="2891" y="2140"/>
                  <a:ext cx="233" cy="344"/>
                </a:xfrm>
                <a:custGeom>
                  <a:avLst/>
                  <a:gdLst>
                    <a:gd name="T0" fmla="*/ 45 w 233"/>
                    <a:gd name="T1" fmla="*/ 0 h 344"/>
                    <a:gd name="T2" fmla="*/ 45 w 233"/>
                    <a:gd name="T3" fmla="*/ 3 h 344"/>
                    <a:gd name="T4" fmla="*/ 49 w 233"/>
                    <a:gd name="T5" fmla="*/ 3 h 344"/>
                    <a:gd name="T6" fmla="*/ 63 w 233"/>
                    <a:gd name="T7" fmla="*/ 14 h 344"/>
                    <a:gd name="T8" fmla="*/ 75 w 233"/>
                    <a:gd name="T9" fmla="*/ 28 h 344"/>
                    <a:gd name="T10" fmla="*/ 86 w 233"/>
                    <a:gd name="T11" fmla="*/ 47 h 344"/>
                    <a:gd name="T12" fmla="*/ 96 w 233"/>
                    <a:gd name="T13" fmla="*/ 69 h 344"/>
                    <a:gd name="T14" fmla="*/ 110 w 233"/>
                    <a:gd name="T15" fmla="*/ 92 h 344"/>
                    <a:gd name="T16" fmla="*/ 121 w 233"/>
                    <a:gd name="T17" fmla="*/ 105 h 344"/>
                    <a:gd name="T18" fmla="*/ 126 w 233"/>
                    <a:gd name="T19" fmla="*/ 111 h 344"/>
                    <a:gd name="T20" fmla="*/ 128 w 233"/>
                    <a:gd name="T21" fmla="*/ 114 h 344"/>
                    <a:gd name="T22" fmla="*/ 135 w 233"/>
                    <a:gd name="T23" fmla="*/ 103 h 344"/>
                    <a:gd name="T24" fmla="*/ 140 w 233"/>
                    <a:gd name="T25" fmla="*/ 100 h 344"/>
                    <a:gd name="T26" fmla="*/ 142 w 233"/>
                    <a:gd name="T27" fmla="*/ 97 h 344"/>
                    <a:gd name="T28" fmla="*/ 145 w 233"/>
                    <a:gd name="T29" fmla="*/ 100 h 344"/>
                    <a:gd name="T30" fmla="*/ 152 w 233"/>
                    <a:gd name="T31" fmla="*/ 105 h 344"/>
                    <a:gd name="T32" fmla="*/ 161 w 233"/>
                    <a:gd name="T33" fmla="*/ 117 h 344"/>
                    <a:gd name="T34" fmla="*/ 173 w 233"/>
                    <a:gd name="T35" fmla="*/ 122 h 344"/>
                    <a:gd name="T36" fmla="*/ 191 w 233"/>
                    <a:gd name="T37" fmla="*/ 128 h 344"/>
                    <a:gd name="T38" fmla="*/ 210 w 233"/>
                    <a:gd name="T39" fmla="*/ 133 h 344"/>
                    <a:gd name="T40" fmla="*/ 226 w 233"/>
                    <a:gd name="T41" fmla="*/ 136 h 344"/>
                    <a:gd name="T42" fmla="*/ 231 w 233"/>
                    <a:gd name="T43" fmla="*/ 139 h 344"/>
                    <a:gd name="T44" fmla="*/ 233 w 233"/>
                    <a:gd name="T45" fmla="*/ 139 h 344"/>
                    <a:gd name="T46" fmla="*/ 229 w 233"/>
                    <a:gd name="T47" fmla="*/ 150 h 344"/>
                    <a:gd name="T48" fmla="*/ 226 w 233"/>
                    <a:gd name="T49" fmla="*/ 161 h 344"/>
                    <a:gd name="T50" fmla="*/ 222 w 233"/>
                    <a:gd name="T51" fmla="*/ 172 h 344"/>
                    <a:gd name="T52" fmla="*/ 222 w 233"/>
                    <a:gd name="T53" fmla="*/ 178 h 344"/>
                    <a:gd name="T54" fmla="*/ 222 w 233"/>
                    <a:gd name="T55" fmla="*/ 178 h 344"/>
                    <a:gd name="T56" fmla="*/ 222 w 233"/>
                    <a:gd name="T57" fmla="*/ 178 h 344"/>
                    <a:gd name="T58" fmla="*/ 222 w 233"/>
                    <a:gd name="T59" fmla="*/ 183 h 344"/>
                    <a:gd name="T60" fmla="*/ 219 w 233"/>
                    <a:gd name="T61" fmla="*/ 200 h 344"/>
                    <a:gd name="T62" fmla="*/ 217 w 233"/>
                    <a:gd name="T63" fmla="*/ 216 h 344"/>
                    <a:gd name="T64" fmla="*/ 215 w 233"/>
                    <a:gd name="T65" fmla="*/ 236 h 344"/>
                    <a:gd name="T66" fmla="*/ 210 w 233"/>
                    <a:gd name="T67" fmla="*/ 247 h 344"/>
                    <a:gd name="T68" fmla="*/ 203 w 233"/>
                    <a:gd name="T69" fmla="*/ 261 h 344"/>
                    <a:gd name="T70" fmla="*/ 182 w 233"/>
                    <a:gd name="T71" fmla="*/ 291 h 344"/>
                    <a:gd name="T72" fmla="*/ 156 w 233"/>
                    <a:gd name="T73" fmla="*/ 324 h 344"/>
                    <a:gd name="T74" fmla="*/ 142 w 233"/>
                    <a:gd name="T75" fmla="*/ 336 h 344"/>
                    <a:gd name="T76" fmla="*/ 128 w 233"/>
                    <a:gd name="T77" fmla="*/ 344 h 344"/>
                    <a:gd name="T78" fmla="*/ 112 w 233"/>
                    <a:gd name="T79" fmla="*/ 344 h 344"/>
                    <a:gd name="T80" fmla="*/ 93 w 233"/>
                    <a:gd name="T81" fmla="*/ 336 h 344"/>
                    <a:gd name="T82" fmla="*/ 72 w 233"/>
                    <a:gd name="T83" fmla="*/ 324 h 344"/>
                    <a:gd name="T84" fmla="*/ 54 w 233"/>
                    <a:gd name="T85" fmla="*/ 308 h 344"/>
                    <a:gd name="T86" fmla="*/ 35 w 233"/>
                    <a:gd name="T87" fmla="*/ 291 h 344"/>
                    <a:gd name="T88" fmla="*/ 21 w 233"/>
                    <a:gd name="T89" fmla="*/ 277 h 344"/>
                    <a:gd name="T90" fmla="*/ 12 w 233"/>
                    <a:gd name="T91" fmla="*/ 266 h 344"/>
                    <a:gd name="T92" fmla="*/ 7 w 233"/>
                    <a:gd name="T93" fmla="*/ 263 h 344"/>
                    <a:gd name="T94" fmla="*/ 7 w 233"/>
                    <a:gd name="T95" fmla="*/ 233 h 344"/>
                    <a:gd name="T96" fmla="*/ 5 w 233"/>
                    <a:gd name="T97" fmla="*/ 205 h 344"/>
                    <a:gd name="T98" fmla="*/ 5 w 233"/>
                    <a:gd name="T99" fmla="*/ 183 h 344"/>
                    <a:gd name="T100" fmla="*/ 3 w 233"/>
                    <a:gd name="T101" fmla="*/ 164 h 344"/>
                    <a:gd name="T102" fmla="*/ 3 w 233"/>
                    <a:gd name="T103" fmla="*/ 133 h 344"/>
                    <a:gd name="T104" fmla="*/ 0 w 233"/>
                    <a:gd name="T105" fmla="*/ 111 h 344"/>
                    <a:gd name="T106" fmla="*/ 0 w 233"/>
                    <a:gd name="T107" fmla="*/ 97 h 344"/>
                    <a:gd name="T108" fmla="*/ 0 w 233"/>
                    <a:gd name="T109" fmla="*/ 92 h 344"/>
                    <a:gd name="T110" fmla="*/ 0 w 233"/>
                    <a:gd name="T111" fmla="*/ 89 h 344"/>
                    <a:gd name="T112" fmla="*/ 0 w 233"/>
                    <a:gd name="T113" fmla="*/ 89 h 344"/>
                    <a:gd name="T114" fmla="*/ 45 w 233"/>
                    <a:gd name="T115"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344">
                      <a:moveTo>
                        <a:pt x="45" y="0"/>
                      </a:moveTo>
                      <a:lnTo>
                        <a:pt x="45" y="3"/>
                      </a:lnTo>
                      <a:lnTo>
                        <a:pt x="49" y="3"/>
                      </a:lnTo>
                      <a:lnTo>
                        <a:pt x="63" y="14"/>
                      </a:lnTo>
                      <a:lnTo>
                        <a:pt x="75" y="28"/>
                      </a:lnTo>
                      <a:lnTo>
                        <a:pt x="86" y="47"/>
                      </a:lnTo>
                      <a:lnTo>
                        <a:pt x="96" y="69"/>
                      </a:lnTo>
                      <a:lnTo>
                        <a:pt x="110" y="92"/>
                      </a:lnTo>
                      <a:lnTo>
                        <a:pt x="121" y="105"/>
                      </a:lnTo>
                      <a:lnTo>
                        <a:pt x="126" y="111"/>
                      </a:lnTo>
                      <a:lnTo>
                        <a:pt x="128" y="114"/>
                      </a:lnTo>
                      <a:lnTo>
                        <a:pt x="135" y="103"/>
                      </a:lnTo>
                      <a:lnTo>
                        <a:pt x="140" y="100"/>
                      </a:lnTo>
                      <a:lnTo>
                        <a:pt x="142" y="97"/>
                      </a:lnTo>
                      <a:lnTo>
                        <a:pt x="145" y="100"/>
                      </a:lnTo>
                      <a:lnTo>
                        <a:pt x="152" y="105"/>
                      </a:lnTo>
                      <a:lnTo>
                        <a:pt x="161" y="117"/>
                      </a:lnTo>
                      <a:lnTo>
                        <a:pt x="173" y="122"/>
                      </a:lnTo>
                      <a:lnTo>
                        <a:pt x="191" y="128"/>
                      </a:lnTo>
                      <a:lnTo>
                        <a:pt x="210" y="133"/>
                      </a:lnTo>
                      <a:lnTo>
                        <a:pt x="226" y="136"/>
                      </a:lnTo>
                      <a:lnTo>
                        <a:pt x="231" y="139"/>
                      </a:lnTo>
                      <a:lnTo>
                        <a:pt x="233" y="139"/>
                      </a:lnTo>
                      <a:lnTo>
                        <a:pt x="229" y="150"/>
                      </a:lnTo>
                      <a:lnTo>
                        <a:pt x="226" y="161"/>
                      </a:lnTo>
                      <a:lnTo>
                        <a:pt x="222" y="172"/>
                      </a:lnTo>
                      <a:lnTo>
                        <a:pt x="222" y="178"/>
                      </a:lnTo>
                      <a:lnTo>
                        <a:pt x="222" y="178"/>
                      </a:lnTo>
                      <a:lnTo>
                        <a:pt x="222" y="178"/>
                      </a:lnTo>
                      <a:lnTo>
                        <a:pt x="222" y="183"/>
                      </a:lnTo>
                      <a:lnTo>
                        <a:pt x="219" y="200"/>
                      </a:lnTo>
                      <a:lnTo>
                        <a:pt x="217" y="216"/>
                      </a:lnTo>
                      <a:lnTo>
                        <a:pt x="215" y="236"/>
                      </a:lnTo>
                      <a:lnTo>
                        <a:pt x="210" y="247"/>
                      </a:lnTo>
                      <a:lnTo>
                        <a:pt x="203" y="261"/>
                      </a:lnTo>
                      <a:lnTo>
                        <a:pt x="182" y="291"/>
                      </a:lnTo>
                      <a:lnTo>
                        <a:pt x="156" y="324"/>
                      </a:lnTo>
                      <a:lnTo>
                        <a:pt x="142" y="336"/>
                      </a:lnTo>
                      <a:lnTo>
                        <a:pt x="128" y="344"/>
                      </a:lnTo>
                      <a:lnTo>
                        <a:pt x="112" y="344"/>
                      </a:lnTo>
                      <a:lnTo>
                        <a:pt x="93" y="336"/>
                      </a:lnTo>
                      <a:lnTo>
                        <a:pt x="72" y="324"/>
                      </a:lnTo>
                      <a:lnTo>
                        <a:pt x="54" y="308"/>
                      </a:lnTo>
                      <a:lnTo>
                        <a:pt x="35" y="291"/>
                      </a:lnTo>
                      <a:lnTo>
                        <a:pt x="21" y="277"/>
                      </a:lnTo>
                      <a:lnTo>
                        <a:pt x="12" y="266"/>
                      </a:lnTo>
                      <a:lnTo>
                        <a:pt x="7" y="263"/>
                      </a:lnTo>
                      <a:lnTo>
                        <a:pt x="7" y="233"/>
                      </a:lnTo>
                      <a:lnTo>
                        <a:pt x="5" y="205"/>
                      </a:lnTo>
                      <a:lnTo>
                        <a:pt x="5" y="183"/>
                      </a:lnTo>
                      <a:lnTo>
                        <a:pt x="3" y="164"/>
                      </a:lnTo>
                      <a:lnTo>
                        <a:pt x="3" y="133"/>
                      </a:lnTo>
                      <a:lnTo>
                        <a:pt x="0" y="111"/>
                      </a:lnTo>
                      <a:lnTo>
                        <a:pt x="0" y="97"/>
                      </a:lnTo>
                      <a:lnTo>
                        <a:pt x="0" y="92"/>
                      </a:lnTo>
                      <a:lnTo>
                        <a:pt x="0" y="89"/>
                      </a:lnTo>
                      <a:lnTo>
                        <a:pt x="0" y="89"/>
                      </a:lnTo>
                      <a:lnTo>
                        <a:pt x="45"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204" name="Freeform 76"/>
                <p:cNvSpPr>
                  <a:spLocks/>
                </p:cNvSpPr>
                <p:nvPr/>
              </p:nvSpPr>
              <p:spPr bwMode="auto">
                <a:xfrm>
                  <a:off x="2551" y="2107"/>
                  <a:ext cx="385" cy="391"/>
                </a:xfrm>
                <a:custGeom>
                  <a:avLst/>
                  <a:gdLst>
                    <a:gd name="T0" fmla="*/ 0 w 385"/>
                    <a:gd name="T1" fmla="*/ 66 h 391"/>
                    <a:gd name="T2" fmla="*/ 12 w 385"/>
                    <a:gd name="T3" fmla="*/ 53 h 391"/>
                    <a:gd name="T4" fmla="*/ 30 w 385"/>
                    <a:gd name="T5" fmla="*/ 39 h 391"/>
                    <a:gd name="T6" fmla="*/ 51 w 385"/>
                    <a:gd name="T7" fmla="*/ 28 h 391"/>
                    <a:gd name="T8" fmla="*/ 74 w 385"/>
                    <a:gd name="T9" fmla="*/ 19 h 391"/>
                    <a:gd name="T10" fmla="*/ 95 w 385"/>
                    <a:gd name="T11" fmla="*/ 11 h 391"/>
                    <a:gd name="T12" fmla="*/ 114 w 385"/>
                    <a:gd name="T13" fmla="*/ 5 h 391"/>
                    <a:gd name="T14" fmla="*/ 126 w 385"/>
                    <a:gd name="T15" fmla="*/ 0 h 391"/>
                    <a:gd name="T16" fmla="*/ 130 w 385"/>
                    <a:gd name="T17" fmla="*/ 0 h 391"/>
                    <a:gd name="T18" fmla="*/ 158 w 385"/>
                    <a:gd name="T19" fmla="*/ 0 h 391"/>
                    <a:gd name="T20" fmla="*/ 186 w 385"/>
                    <a:gd name="T21" fmla="*/ 3 h 391"/>
                    <a:gd name="T22" fmla="*/ 207 w 385"/>
                    <a:gd name="T23" fmla="*/ 3 h 391"/>
                    <a:gd name="T24" fmla="*/ 228 w 385"/>
                    <a:gd name="T25" fmla="*/ 3 h 391"/>
                    <a:gd name="T26" fmla="*/ 245 w 385"/>
                    <a:gd name="T27" fmla="*/ 3 h 391"/>
                    <a:gd name="T28" fmla="*/ 259 w 385"/>
                    <a:gd name="T29" fmla="*/ 5 h 391"/>
                    <a:gd name="T30" fmla="*/ 277 w 385"/>
                    <a:gd name="T31" fmla="*/ 5 h 391"/>
                    <a:gd name="T32" fmla="*/ 291 w 385"/>
                    <a:gd name="T33" fmla="*/ 5 h 391"/>
                    <a:gd name="T34" fmla="*/ 296 w 385"/>
                    <a:gd name="T35" fmla="*/ 5 h 391"/>
                    <a:gd name="T36" fmla="*/ 298 w 385"/>
                    <a:gd name="T37" fmla="*/ 5 h 391"/>
                    <a:gd name="T38" fmla="*/ 298 w 385"/>
                    <a:gd name="T39" fmla="*/ 5 h 391"/>
                    <a:gd name="T40" fmla="*/ 303 w 385"/>
                    <a:gd name="T41" fmla="*/ 5 h 391"/>
                    <a:gd name="T42" fmla="*/ 312 w 385"/>
                    <a:gd name="T43" fmla="*/ 8 h 391"/>
                    <a:gd name="T44" fmla="*/ 324 w 385"/>
                    <a:gd name="T45" fmla="*/ 11 h 391"/>
                    <a:gd name="T46" fmla="*/ 338 w 385"/>
                    <a:gd name="T47" fmla="*/ 17 h 391"/>
                    <a:gd name="T48" fmla="*/ 354 w 385"/>
                    <a:gd name="T49" fmla="*/ 22 h 391"/>
                    <a:gd name="T50" fmla="*/ 368 w 385"/>
                    <a:gd name="T51" fmla="*/ 25 h 391"/>
                    <a:gd name="T52" fmla="*/ 378 w 385"/>
                    <a:gd name="T53" fmla="*/ 30 h 391"/>
                    <a:gd name="T54" fmla="*/ 385 w 385"/>
                    <a:gd name="T55" fmla="*/ 33 h 391"/>
                    <a:gd name="T56" fmla="*/ 385 w 385"/>
                    <a:gd name="T57" fmla="*/ 36 h 391"/>
                    <a:gd name="T58" fmla="*/ 380 w 385"/>
                    <a:gd name="T59" fmla="*/ 47 h 391"/>
                    <a:gd name="T60" fmla="*/ 375 w 385"/>
                    <a:gd name="T61" fmla="*/ 61 h 391"/>
                    <a:gd name="T62" fmla="*/ 371 w 385"/>
                    <a:gd name="T63" fmla="*/ 80 h 391"/>
                    <a:gd name="T64" fmla="*/ 361 w 385"/>
                    <a:gd name="T65" fmla="*/ 122 h 391"/>
                    <a:gd name="T66" fmla="*/ 359 w 385"/>
                    <a:gd name="T67" fmla="*/ 144 h 391"/>
                    <a:gd name="T68" fmla="*/ 359 w 385"/>
                    <a:gd name="T69" fmla="*/ 166 h 391"/>
                    <a:gd name="T70" fmla="*/ 366 w 385"/>
                    <a:gd name="T71" fmla="*/ 208 h 391"/>
                    <a:gd name="T72" fmla="*/ 368 w 385"/>
                    <a:gd name="T73" fmla="*/ 258 h 391"/>
                    <a:gd name="T74" fmla="*/ 366 w 385"/>
                    <a:gd name="T75" fmla="*/ 285 h 391"/>
                    <a:gd name="T76" fmla="*/ 361 w 385"/>
                    <a:gd name="T77" fmla="*/ 316 h 391"/>
                    <a:gd name="T78" fmla="*/ 354 w 385"/>
                    <a:gd name="T79" fmla="*/ 352 h 391"/>
                    <a:gd name="T80" fmla="*/ 340 w 385"/>
                    <a:gd name="T81" fmla="*/ 391 h 391"/>
                    <a:gd name="T82" fmla="*/ 291 w 385"/>
                    <a:gd name="T83" fmla="*/ 391 h 391"/>
                    <a:gd name="T84" fmla="*/ 247 w 385"/>
                    <a:gd name="T85" fmla="*/ 391 h 391"/>
                    <a:gd name="T86" fmla="*/ 207 w 385"/>
                    <a:gd name="T87" fmla="*/ 391 h 391"/>
                    <a:gd name="T88" fmla="*/ 177 w 385"/>
                    <a:gd name="T89" fmla="*/ 391 h 391"/>
                    <a:gd name="T90" fmla="*/ 147 w 385"/>
                    <a:gd name="T91" fmla="*/ 391 h 391"/>
                    <a:gd name="T92" fmla="*/ 126 w 385"/>
                    <a:gd name="T93" fmla="*/ 391 h 391"/>
                    <a:gd name="T94" fmla="*/ 107 w 385"/>
                    <a:gd name="T95" fmla="*/ 391 h 391"/>
                    <a:gd name="T96" fmla="*/ 91 w 385"/>
                    <a:gd name="T97" fmla="*/ 391 h 391"/>
                    <a:gd name="T98" fmla="*/ 79 w 385"/>
                    <a:gd name="T99" fmla="*/ 391 h 391"/>
                    <a:gd name="T100" fmla="*/ 70 w 385"/>
                    <a:gd name="T101" fmla="*/ 391 h 391"/>
                    <a:gd name="T102" fmla="*/ 60 w 385"/>
                    <a:gd name="T103" fmla="*/ 391 h 391"/>
                    <a:gd name="T104" fmla="*/ 56 w 385"/>
                    <a:gd name="T105" fmla="*/ 391 h 391"/>
                    <a:gd name="T106" fmla="*/ 56 w 385"/>
                    <a:gd name="T107" fmla="*/ 391 h 391"/>
                    <a:gd name="T108" fmla="*/ 0 w 385"/>
                    <a:gd name="T109" fmla="*/ 66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5" h="391">
                      <a:moveTo>
                        <a:pt x="0" y="66"/>
                      </a:moveTo>
                      <a:lnTo>
                        <a:pt x="12" y="53"/>
                      </a:lnTo>
                      <a:lnTo>
                        <a:pt x="30" y="39"/>
                      </a:lnTo>
                      <a:lnTo>
                        <a:pt x="51" y="28"/>
                      </a:lnTo>
                      <a:lnTo>
                        <a:pt x="74" y="19"/>
                      </a:lnTo>
                      <a:lnTo>
                        <a:pt x="95" y="11"/>
                      </a:lnTo>
                      <a:lnTo>
                        <a:pt x="114" y="5"/>
                      </a:lnTo>
                      <a:lnTo>
                        <a:pt x="126" y="0"/>
                      </a:lnTo>
                      <a:lnTo>
                        <a:pt x="130" y="0"/>
                      </a:lnTo>
                      <a:lnTo>
                        <a:pt x="158" y="0"/>
                      </a:lnTo>
                      <a:lnTo>
                        <a:pt x="186" y="3"/>
                      </a:lnTo>
                      <a:lnTo>
                        <a:pt x="207" y="3"/>
                      </a:lnTo>
                      <a:lnTo>
                        <a:pt x="228" y="3"/>
                      </a:lnTo>
                      <a:lnTo>
                        <a:pt x="245" y="3"/>
                      </a:lnTo>
                      <a:lnTo>
                        <a:pt x="259" y="5"/>
                      </a:lnTo>
                      <a:lnTo>
                        <a:pt x="277" y="5"/>
                      </a:lnTo>
                      <a:lnTo>
                        <a:pt x="291" y="5"/>
                      </a:lnTo>
                      <a:lnTo>
                        <a:pt x="296" y="5"/>
                      </a:lnTo>
                      <a:lnTo>
                        <a:pt x="298" y="5"/>
                      </a:lnTo>
                      <a:lnTo>
                        <a:pt x="298" y="5"/>
                      </a:lnTo>
                      <a:lnTo>
                        <a:pt x="303" y="5"/>
                      </a:lnTo>
                      <a:lnTo>
                        <a:pt x="312" y="8"/>
                      </a:lnTo>
                      <a:lnTo>
                        <a:pt x="324" y="11"/>
                      </a:lnTo>
                      <a:lnTo>
                        <a:pt x="338" y="17"/>
                      </a:lnTo>
                      <a:lnTo>
                        <a:pt x="354" y="22"/>
                      </a:lnTo>
                      <a:lnTo>
                        <a:pt x="368" y="25"/>
                      </a:lnTo>
                      <a:lnTo>
                        <a:pt x="378" y="30"/>
                      </a:lnTo>
                      <a:lnTo>
                        <a:pt x="385" y="33"/>
                      </a:lnTo>
                      <a:lnTo>
                        <a:pt x="385" y="36"/>
                      </a:lnTo>
                      <a:lnTo>
                        <a:pt x="380" y="47"/>
                      </a:lnTo>
                      <a:lnTo>
                        <a:pt x="375" y="61"/>
                      </a:lnTo>
                      <a:lnTo>
                        <a:pt x="371" y="80"/>
                      </a:lnTo>
                      <a:lnTo>
                        <a:pt x="361" y="122"/>
                      </a:lnTo>
                      <a:lnTo>
                        <a:pt x="359" y="144"/>
                      </a:lnTo>
                      <a:lnTo>
                        <a:pt x="359" y="166"/>
                      </a:lnTo>
                      <a:lnTo>
                        <a:pt x="366" y="208"/>
                      </a:lnTo>
                      <a:lnTo>
                        <a:pt x="368" y="258"/>
                      </a:lnTo>
                      <a:lnTo>
                        <a:pt x="366" y="285"/>
                      </a:lnTo>
                      <a:lnTo>
                        <a:pt x="361" y="316"/>
                      </a:lnTo>
                      <a:lnTo>
                        <a:pt x="354" y="352"/>
                      </a:lnTo>
                      <a:lnTo>
                        <a:pt x="340" y="391"/>
                      </a:lnTo>
                      <a:lnTo>
                        <a:pt x="291" y="391"/>
                      </a:lnTo>
                      <a:lnTo>
                        <a:pt x="247" y="391"/>
                      </a:lnTo>
                      <a:lnTo>
                        <a:pt x="207" y="391"/>
                      </a:lnTo>
                      <a:lnTo>
                        <a:pt x="177" y="391"/>
                      </a:lnTo>
                      <a:lnTo>
                        <a:pt x="147" y="391"/>
                      </a:lnTo>
                      <a:lnTo>
                        <a:pt x="126" y="391"/>
                      </a:lnTo>
                      <a:lnTo>
                        <a:pt x="107" y="391"/>
                      </a:lnTo>
                      <a:lnTo>
                        <a:pt x="91" y="391"/>
                      </a:lnTo>
                      <a:lnTo>
                        <a:pt x="79" y="391"/>
                      </a:lnTo>
                      <a:lnTo>
                        <a:pt x="70" y="391"/>
                      </a:lnTo>
                      <a:lnTo>
                        <a:pt x="60" y="391"/>
                      </a:lnTo>
                      <a:lnTo>
                        <a:pt x="56" y="391"/>
                      </a:lnTo>
                      <a:lnTo>
                        <a:pt x="56" y="391"/>
                      </a:lnTo>
                      <a:lnTo>
                        <a:pt x="0" y="66"/>
                      </a:lnTo>
                      <a:close/>
                    </a:path>
                  </a:pathLst>
                </a:custGeom>
                <a:solidFill>
                  <a:srgbClr val="409D27"/>
                </a:solidFill>
                <a:ln w="36513">
                  <a:solidFill>
                    <a:srgbClr val="000000"/>
                  </a:solidFill>
                  <a:prstDash val="solid"/>
                  <a:round/>
                  <a:headEnd/>
                  <a:tailEnd/>
                </a:ln>
              </p:spPr>
              <p:txBody>
                <a:bodyPr/>
                <a:lstStyle/>
                <a:p>
                  <a:endParaRPr lang="ja-JP" altLang="en-US"/>
                </a:p>
              </p:txBody>
            </p:sp>
            <p:sp>
              <p:nvSpPr>
                <p:cNvPr id="816205" name="Freeform 77"/>
                <p:cNvSpPr>
                  <a:spLocks/>
                </p:cNvSpPr>
                <p:nvPr/>
              </p:nvSpPr>
              <p:spPr bwMode="auto">
                <a:xfrm>
                  <a:off x="2688" y="2124"/>
                  <a:ext cx="159" cy="144"/>
                </a:xfrm>
                <a:custGeom>
                  <a:avLst/>
                  <a:gdLst>
                    <a:gd name="T0" fmla="*/ 3 w 159"/>
                    <a:gd name="T1" fmla="*/ 22 h 144"/>
                    <a:gd name="T2" fmla="*/ 3 w 159"/>
                    <a:gd name="T3" fmla="*/ 27 h 144"/>
                    <a:gd name="T4" fmla="*/ 0 w 159"/>
                    <a:gd name="T5" fmla="*/ 41 h 144"/>
                    <a:gd name="T6" fmla="*/ 0 w 159"/>
                    <a:gd name="T7" fmla="*/ 58 h 144"/>
                    <a:gd name="T8" fmla="*/ 5 w 159"/>
                    <a:gd name="T9" fmla="*/ 80 h 144"/>
                    <a:gd name="T10" fmla="*/ 12 w 159"/>
                    <a:gd name="T11" fmla="*/ 102 h 144"/>
                    <a:gd name="T12" fmla="*/ 26 w 159"/>
                    <a:gd name="T13" fmla="*/ 121 h 144"/>
                    <a:gd name="T14" fmla="*/ 45 w 159"/>
                    <a:gd name="T15" fmla="*/ 135 h 144"/>
                    <a:gd name="T16" fmla="*/ 75 w 159"/>
                    <a:gd name="T17" fmla="*/ 144 h 144"/>
                    <a:gd name="T18" fmla="*/ 103 w 159"/>
                    <a:gd name="T19" fmla="*/ 138 h 144"/>
                    <a:gd name="T20" fmla="*/ 126 w 159"/>
                    <a:gd name="T21" fmla="*/ 127 h 144"/>
                    <a:gd name="T22" fmla="*/ 140 w 159"/>
                    <a:gd name="T23" fmla="*/ 105 h 144"/>
                    <a:gd name="T24" fmla="*/ 150 w 159"/>
                    <a:gd name="T25" fmla="*/ 83 h 144"/>
                    <a:gd name="T26" fmla="*/ 154 w 159"/>
                    <a:gd name="T27" fmla="*/ 58 h 144"/>
                    <a:gd name="T28" fmla="*/ 159 w 159"/>
                    <a:gd name="T29" fmla="*/ 38 h 144"/>
                    <a:gd name="T30" fmla="*/ 159 w 159"/>
                    <a:gd name="T31" fmla="*/ 22 h 144"/>
                    <a:gd name="T32" fmla="*/ 159 w 159"/>
                    <a:gd name="T33" fmla="*/ 16 h 144"/>
                    <a:gd name="T34" fmla="*/ 154 w 159"/>
                    <a:gd name="T35" fmla="*/ 13 h 144"/>
                    <a:gd name="T36" fmla="*/ 140 w 159"/>
                    <a:gd name="T37" fmla="*/ 11 h 144"/>
                    <a:gd name="T38" fmla="*/ 122 w 159"/>
                    <a:gd name="T39" fmla="*/ 5 h 144"/>
                    <a:gd name="T40" fmla="*/ 98 w 159"/>
                    <a:gd name="T41" fmla="*/ 0 h 144"/>
                    <a:gd name="T42" fmla="*/ 70 w 159"/>
                    <a:gd name="T43" fmla="*/ 0 h 144"/>
                    <a:gd name="T44" fmla="*/ 45 w 159"/>
                    <a:gd name="T45" fmla="*/ 0 h 144"/>
                    <a:gd name="T46" fmla="*/ 21 w 159"/>
                    <a:gd name="T47" fmla="*/ 8 h 144"/>
                    <a:gd name="T48" fmla="*/ 3 w 159"/>
                    <a:gd name="T49" fmla="*/ 22 h 144"/>
                    <a:gd name="T50" fmla="*/ 3 w 159"/>
                    <a:gd name="T51" fmla="*/ 2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9" h="144">
                      <a:moveTo>
                        <a:pt x="3" y="22"/>
                      </a:moveTo>
                      <a:lnTo>
                        <a:pt x="3" y="27"/>
                      </a:lnTo>
                      <a:lnTo>
                        <a:pt x="0" y="41"/>
                      </a:lnTo>
                      <a:lnTo>
                        <a:pt x="0" y="58"/>
                      </a:lnTo>
                      <a:lnTo>
                        <a:pt x="5" y="80"/>
                      </a:lnTo>
                      <a:lnTo>
                        <a:pt x="12" y="102"/>
                      </a:lnTo>
                      <a:lnTo>
                        <a:pt x="26" y="121"/>
                      </a:lnTo>
                      <a:lnTo>
                        <a:pt x="45" y="135"/>
                      </a:lnTo>
                      <a:lnTo>
                        <a:pt x="75" y="144"/>
                      </a:lnTo>
                      <a:lnTo>
                        <a:pt x="103" y="138"/>
                      </a:lnTo>
                      <a:lnTo>
                        <a:pt x="126" y="127"/>
                      </a:lnTo>
                      <a:lnTo>
                        <a:pt x="140" y="105"/>
                      </a:lnTo>
                      <a:lnTo>
                        <a:pt x="150" y="83"/>
                      </a:lnTo>
                      <a:lnTo>
                        <a:pt x="154" y="58"/>
                      </a:lnTo>
                      <a:lnTo>
                        <a:pt x="159" y="38"/>
                      </a:lnTo>
                      <a:lnTo>
                        <a:pt x="159" y="22"/>
                      </a:lnTo>
                      <a:lnTo>
                        <a:pt x="159" y="16"/>
                      </a:lnTo>
                      <a:lnTo>
                        <a:pt x="154" y="13"/>
                      </a:lnTo>
                      <a:lnTo>
                        <a:pt x="140" y="11"/>
                      </a:lnTo>
                      <a:lnTo>
                        <a:pt x="122" y="5"/>
                      </a:lnTo>
                      <a:lnTo>
                        <a:pt x="98" y="0"/>
                      </a:lnTo>
                      <a:lnTo>
                        <a:pt x="70" y="0"/>
                      </a:lnTo>
                      <a:lnTo>
                        <a:pt x="45" y="0"/>
                      </a:lnTo>
                      <a:lnTo>
                        <a:pt x="21" y="8"/>
                      </a:lnTo>
                      <a:lnTo>
                        <a:pt x="3" y="22"/>
                      </a:lnTo>
                      <a:lnTo>
                        <a:pt x="3" y="22"/>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206" name="Freeform 78"/>
                <p:cNvSpPr>
                  <a:spLocks/>
                </p:cNvSpPr>
                <p:nvPr/>
              </p:nvSpPr>
              <p:spPr bwMode="auto">
                <a:xfrm>
                  <a:off x="3012" y="2259"/>
                  <a:ext cx="101" cy="70"/>
                </a:xfrm>
                <a:custGeom>
                  <a:avLst/>
                  <a:gdLst>
                    <a:gd name="T0" fmla="*/ 0 w 101"/>
                    <a:gd name="T1" fmla="*/ 0 h 70"/>
                    <a:gd name="T2" fmla="*/ 0 w 101"/>
                    <a:gd name="T3" fmla="*/ 6 h 70"/>
                    <a:gd name="T4" fmla="*/ 3 w 101"/>
                    <a:gd name="T5" fmla="*/ 17 h 70"/>
                    <a:gd name="T6" fmla="*/ 7 w 101"/>
                    <a:gd name="T7" fmla="*/ 25 h 70"/>
                    <a:gd name="T8" fmla="*/ 14 w 101"/>
                    <a:gd name="T9" fmla="*/ 34 h 70"/>
                    <a:gd name="T10" fmla="*/ 26 w 101"/>
                    <a:gd name="T11" fmla="*/ 45 h 70"/>
                    <a:gd name="T12" fmla="*/ 40 w 101"/>
                    <a:gd name="T13" fmla="*/ 56 h 70"/>
                    <a:gd name="T14" fmla="*/ 54 w 101"/>
                    <a:gd name="T15" fmla="*/ 64 h 70"/>
                    <a:gd name="T16" fmla="*/ 68 w 101"/>
                    <a:gd name="T17" fmla="*/ 67 h 70"/>
                    <a:gd name="T18" fmla="*/ 77 w 101"/>
                    <a:gd name="T19" fmla="*/ 70 h 70"/>
                    <a:gd name="T20" fmla="*/ 87 w 101"/>
                    <a:gd name="T21" fmla="*/ 67 h 70"/>
                    <a:gd name="T22" fmla="*/ 98 w 101"/>
                    <a:gd name="T23" fmla="*/ 59 h 70"/>
                    <a:gd name="T24" fmla="*/ 101 w 101"/>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70">
                      <a:moveTo>
                        <a:pt x="0" y="0"/>
                      </a:moveTo>
                      <a:lnTo>
                        <a:pt x="0" y="6"/>
                      </a:lnTo>
                      <a:lnTo>
                        <a:pt x="3" y="17"/>
                      </a:lnTo>
                      <a:lnTo>
                        <a:pt x="7" y="25"/>
                      </a:lnTo>
                      <a:lnTo>
                        <a:pt x="14" y="34"/>
                      </a:lnTo>
                      <a:lnTo>
                        <a:pt x="26" y="45"/>
                      </a:lnTo>
                      <a:lnTo>
                        <a:pt x="40" y="56"/>
                      </a:lnTo>
                      <a:lnTo>
                        <a:pt x="54" y="64"/>
                      </a:lnTo>
                      <a:lnTo>
                        <a:pt x="68" y="67"/>
                      </a:lnTo>
                      <a:lnTo>
                        <a:pt x="77" y="70"/>
                      </a:lnTo>
                      <a:lnTo>
                        <a:pt x="87" y="67"/>
                      </a:lnTo>
                      <a:lnTo>
                        <a:pt x="98" y="59"/>
                      </a:lnTo>
                      <a:lnTo>
                        <a:pt x="101" y="5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207" name="Freeform 79"/>
                <p:cNvSpPr>
                  <a:spLocks/>
                </p:cNvSpPr>
                <p:nvPr/>
              </p:nvSpPr>
              <p:spPr bwMode="auto">
                <a:xfrm>
                  <a:off x="2672" y="2459"/>
                  <a:ext cx="173" cy="136"/>
                </a:xfrm>
                <a:custGeom>
                  <a:avLst/>
                  <a:gdLst>
                    <a:gd name="T0" fmla="*/ 21 w 173"/>
                    <a:gd name="T1" fmla="*/ 5 h 136"/>
                    <a:gd name="T2" fmla="*/ 23 w 173"/>
                    <a:gd name="T3" fmla="*/ 5 h 136"/>
                    <a:gd name="T4" fmla="*/ 33 w 173"/>
                    <a:gd name="T5" fmla="*/ 3 h 136"/>
                    <a:gd name="T6" fmla="*/ 47 w 173"/>
                    <a:gd name="T7" fmla="*/ 0 h 136"/>
                    <a:gd name="T8" fmla="*/ 63 w 173"/>
                    <a:gd name="T9" fmla="*/ 0 h 136"/>
                    <a:gd name="T10" fmla="*/ 98 w 173"/>
                    <a:gd name="T11" fmla="*/ 0 h 136"/>
                    <a:gd name="T12" fmla="*/ 114 w 173"/>
                    <a:gd name="T13" fmla="*/ 0 h 136"/>
                    <a:gd name="T14" fmla="*/ 126 w 173"/>
                    <a:gd name="T15" fmla="*/ 3 h 136"/>
                    <a:gd name="T16" fmla="*/ 145 w 173"/>
                    <a:gd name="T17" fmla="*/ 14 h 136"/>
                    <a:gd name="T18" fmla="*/ 159 w 173"/>
                    <a:gd name="T19" fmla="*/ 30 h 136"/>
                    <a:gd name="T20" fmla="*/ 170 w 173"/>
                    <a:gd name="T21" fmla="*/ 47 h 136"/>
                    <a:gd name="T22" fmla="*/ 173 w 173"/>
                    <a:gd name="T23" fmla="*/ 53 h 136"/>
                    <a:gd name="T24" fmla="*/ 173 w 173"/>
                    <a:gd name="T25" fmla="*/ 61 h 136"/>
                    <a:gd name="T26" fmla="*/ 168 w 173"/>
                    <a:gd name="T27" fmla="*/ 66 h 136"/>
                    <a:gd name="T28" fmla="*/ 159 w 173"/>
                    <a:gd name="T29" fmla="*/ 69 h 136"/>
                    <a:gd name="T30" fmla="*/ 149 w 173"/>
                    <a:gd name="T31" fmla="*/ 64 h 136"/>
                    <a:gd name="T32" fmla="*/ 142 w 173"/>
                    <a:gd name="T33" fmla="*/ 58 h 136"/>
                    <a:gd name="T34" fmla="*/ 147 w 173"/>
                    <a:gd name="T35" fmla="*/ 61 h 136"/>
                    <a:gd name="T36" fmla="*/ 154 w 173"/>
                    <a:gd name="T37" fmla="*/ 66 h 136"/>
                    <a:gd name="T38" fmla="*/ 163 w 173"/>
                    <a:gd name="T39" fmla="*/ 77 h 136"/>
                    <a:gd name="T40" fmla="*/ 166 w 173"/>
                    <a:gd name="T41" fmla="*/ 83 h 136"/>
                    <a:gd name="T42" fmla="*/ 163 w 173"/>
                    <a:gd name="T43" fmla="*/ 91 h 136"/>
                    <a:gd name="T44" fmla="*/ 161 w 173"/>
                    <a:gd name="T45" fmla="*/ 97 h 136"/>
                    <a:gd name="T46" fmla="*/ 159 w 173"/>
                    <a:gd name="T47" fmla="*/ 97 h 136"/>
                    <a:gd name="T48" fmla="*/ 149 w 173"/>
                    <a:gd name="T49" fmla="*/ 94 h 136"/>
                    <a:gd name="T50" fmla="*/ 142 w 173"/>
                    <a:gd name="T51" fmla="*/ 89 h 136"/>
                    <a:gd name="T52" fmla="*/ 140 w 173"/>
                    <a:gd name="T53" fmla="*/ 86 h 136"/>
                    <a:gd name="T54" fmla="*/ 142 w 173"/>
                    <a:gd name="T55" fmla="*/ 89 h 136"/>
                    <a:gd name="T56" fmla="*/ 149 w 173"/>
                    <a:gd name="T57" fmla="*/ 97 h 136"/>
                    <a:gd name="T58" fmla="*/ 154 w 173"/>
                    <a:gd name="T59" fmla="*/ 108 h 136"/>
                    <a:gd name="T60" fmla="*/ 154 w 173"/>
                    <a:gd name="T61" fmla="*/ 114 h 136"/>
                    <a:gd name="T62" fmla="*/ 154 w 173"/>
                    <a:gd name="T63" fmla="*/ 116 h 136"/>
                    <a:gd name="T64" fmla="*/ 147 w 173"/>
                    <a:gd name="T65" fmla="*/ 119 h 136"/>
                    <a:gd name="T66" fmla="*/ 140 w 173"/>
                    <a:gd name="T67" fmla="*/ 116 h 136"/>
                    <a:gd name="T68" fmla="*/ 135 w 173"/>
                    <a:gd name="T69" fmla="*/ 114 h 136"/>
                    <a:gd name="T70" fmla="*/ 133 w 173"/>
                    <a:gd name="T71" fmla="*/ 111 h 136"/>
                    <a:gd name="T72" fmla="*/ 133 w 173"/>
                    <a:gd name="T73" fmla="*/ 114 h 136"/>
                    <a:gd name="T74" fmla="*/ 135 w 173"/>
                    <a:gd name="T75" fmla="*/ 119 h 136"/>
                    <a:gd name="T76" fmla="*/ 135 w 173"/>
                    <a:gd name="T77" fmla="*/ 127 h 136"/>
                    <a:gd name="T78" fmla="*/ 133 w 173"/>
                    <a:gd name="T79" fmla="*/ 136 h 136"/>
                    <a:gd name="T80" fmla="*/ 121 w 173"/>
                    <a:gd name="T81" fmla="*/ 136 h 136"/>
                    <a:gd name="T82" fmla="*/ 107 w 173"/>
                    <a:gd name="T83" fmla="*/ 133 h 136"/>
                    <a:gd name="T84" fmla="*/ 91 w 173"/>
                    <a:gd name="T85" fmla="*/ 125 h 136"/>
                    <a:gd name="T86" fmla="*/ 79 w 173"/>
                    <a:gd name="T87" fmla="*/ 122 h 136"/>
                    <a:gd name="T88" fmla="*/ 72 w 173"/>
                    <a:gd name="T89" fmla="*/ 119 h 136"/>
                    <a:gd name="T90" fmla="*/ 63 w 173"/>
                    <a:gd name="T91" fmla="*/ 116 h 136"/>
                    <a:gd name="T92" fmla="*/ 37 w 173"/>
                    <a:gd name="T93" fmla="*/ 111 h 136"/>
                    <a:gd name="T94" fmla="*/ 14 w 173"/>
                    <a:gd name="T95" fmla="*/ 102 h 136"/>
                    <a:gd name="T96" fmla="*/ 7 w 173"/>
                    <a:gd name="T97" fmla="*/ 97 h 136"/>
                    <a:gd name="T98" fmla="*/ 0 w 173"/>
                    <a:gd name="T99" fmla="*/ 91 h 136"/>
                    <a:gd name="T100" fmla="*/ 21 w 173"/>
                    <a:gd name="T101"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3" h="136">
                      <a:moveTo>
                        <a:pt x="21" y="5"/>
                      </a:moveTo>
                      <a:lnTo>
                        <a:pt x="23" y="5"/>
                      </a:lnTo>
                      <a:lnTo>
                        <a:pt x="33" y="3"/>
                      </a:lnTo>
                      <a:lnTo>
                        <a:pt x="47" y="0"/>
                      </a:lnTo>
                      <a:lnTo>
                        <a:pt x="63" y="0"/>
                      </a:lnTo>
                      <a:lnTo>
                        <a:pt x="98" y="0"/>
                      </a:lnTo>
                      <a:lnTo>
                        <a:pt x="114" y="0"/>
                      </a:lnTo>
                      <a:lnTo>
                        <a:pt x="126" y="3"/>
                      </a:lnTo>
                      <a:lnTo>
                        <a:pt x="145" y="14"/>
                      </a:lnTo>
                      <a:lnTo>
                        <a:pt x="159" y="30"/>
                      </a:lnTo>
                      <a:lnTo>
                        <a:pt x="170" y="47"/>
                      </a:lnTo>
                      <a:lnTo>
                        <a:pt x="173" y="53"/>
                      </a:lnTo>
                      <a:lnTo>
                        <a:pt x="173" y="61"/>
                      </a:lnTo>
                      <a:lnTo>
                        <a:pt x="168" y="66"/>
                      </a:lnTo>
                      <a:lnTo>
                        <a:pt x="159" y="69"/>
                      </a:lnTo>
                      <a:lnTo>
                        <a:pt x="149" y="64"/>
                      </a:lnTo>
                      <a:lnTo>
                        <a:pt x="142" y="58"/>
                      </a:lnTo>
                      <a:lnTo>
                        <a:pt x="147" y="61"/>
                      </a:lnTo>
                      <a:lnTo>
                        <a:pt x="154" y="66"/>
                      </a:lnTo>
                      <a:lnTo>
                        <a:pt x="163" y="77"/>
                      </a:lnTo>
                      <a:lnTo>
                        <a:pt x="166" y="83"/>
                      </a:lnTo>
                      <a:lnTo>
                        <a:pt x="163" y="91"/>
                      </a:lnTo>
                      <a:lnTo>
                        <a:pt x="161" y="97"/>
                      </a:lnTo>
                      <a:lnTo>
                        <a:pt x="159" y="97"/>
                      </a:lnTo>
                      <a:lnTo>
                        <a:pt x="149" y="94"/>
                      </a:lnTo>
                      <a:lnTo>
                        <a:pt x="142" y="89"/>
                      </a:lnTo>
                      <a:lnTo>
                        <a:pt x="140" y="86"/>
                      </a:lnTo>
                      <a:lnTo>
                        <a:pt x="142" y="89"/>
                      </a:lnTo>
                      <a:lnTo>
                        <a:pt x="149" y="97"/>
                      </a:lnTo>
                      <a:lnTo>
                        <a:pt x="154" y="108"/>
                      </a:lnTo>
                      <a:lnTo>
                        <a:pt x="154" y="114"/>
                      </a:lnTo>
                      <a:lnTo>
                        <a:pt x="154" y="116"/>
                      </a:lnTo>
                      <a:lnTo>
                        <a:pt x="147" y="119"/>
                      </a:lnTo>
                      <a:lnTo>
                        <a:pt x="140" y="116"/>
                      </a:lnTo>
                      <a:lnTo>
                        <a:pt x="135" y="114"/>
                      </a:lnTo>
                      <a:lnTo>
                        <a:pt x="133" y="111"/>
                      </a:lnTo>
                      <a:lnTo>
                        <a:pt x="133" y="114"/>
                      </a:lnTo>
                      <a:lnTo>
                        <a:pt x="135" y="119"/>
                      </a:lnTo>
                      <a:lnTo>
                        <a:pt x="135" y="127"/>
                      </a:lnTo>
                      <a:lnTo>
                        <a:pt x="133" y="136"/>
                      </a:lnTo>
                      <a:lnTo>
                        <a:pt x="121" y="136"/>
                      </a:lnTo>
                      <a:lnTo>
                        <a:pt x="107" y="133"/>
                      </a:lnTo>
                      <a:lnTo>
                        <a:pt x="91" y="125"/>
                      </a:lnTo>
                      <a:lnTo>
                        <a:pt x="79" y="122"/>
                      </a:lnTo>
                      <a:lnTo>
                        <a:pt x="72" y="119"/>
                      </a:lnTo>
                      <a:lnTo>
                        <a:pt x="63" y="116"/>
                      </a:lnTo>
                      <a:lnTo>
                        <a:pt x="37" y="111"/>
                      </a:lnTo>
                      <a:lnTo>
                        <a:pt x="14" y="102"/>
                      </a:lnTo>
                      <a:lnTo>
                        <a:pt x="7" y="97"/>
                      </a:lnTo>
                      <a:lnTo>
                        <a:pt x="0" y="91"/>
                      </a:lnTo>
                      <a:lnTo>
                        <a:pt x="21" y="5"/>
                      </a:lnTo>
                      <a:close/>
                    </a:path>
                  </a:pathLst>
                </a:custGeom>
                <a:solidFill>
                  <a:srgbClr val="FFE6BE"/>
                </a:solidFill>
                <a:ln w="30163">
                  <a:solidFill>
                    <a:srgbClr val="000000"/>
                  </a:solidFill>
                  <a:prstDash val="solid"/>
                  <a:round/>
                  <a:headEnd/>
                  <a:tailEnd/>
                </a:ln>
              </p:spPr>
              <p:txBody>
                <a:bodyPr/>
                <a:lstStyle/>
                <a:p>
                  <a:endParaRPr lang="ja-JP" altLang="en-US"/>
                </a:p>
              </p:txBody>
            </p:sp>
            <p:sp>
              <p:nvSpPr>
                <p:cNvPr id="816208" name="Freeform 80"/>
                <p:cNvSpPr>
                  <a:spLocks/>
                </p:cNvSpPr>
                <p:nvPr/>
              </p:nvSpPr>
              <p:spPr bwMode="auto">
                <a:xfrm>
                  <a:off x="2660" y="2065"/>
                  <a:ext cx="201" cy="131"/>
                </a:xfrm>
                <a:custGeom>
                  <a:avLst/>
                  <a:gdLst>
                    <a:gd name="T0" fmla="*/ 21 w 201"/>
                    <a:gd name="T1" fmla="*/ 0 h 131"/>
                    <a:gd name="T2" fmla="*/ 21 w 201"/>
                    <a:gd name="T3" fmla="*/ 6 h 131"/>
                    <a:gd name="T4" fmla="*/ 17 w 201"/>
                    <a:gd name="T5" fmla="*/ 20 h 131"/>
                    <a:gd name="T6" fmla="*/ 12 w 201"/>
                    <a:gd name="T7" fmla="*/ 36 h 131"/>
                    <a:gd name="T8" fmla="*/ 7 w 201"/>
                    <a:gd name="T9" fmla="*/ 59 h 131"/>
                    <a:gd name="T10" fmla="*/ 3 w 201"/>
                    <a:gd name="T11" fmla="*/ 78 h 131"/>
                    <a:gd name="T12" fmla="*/ 0 w 201"/>
                    <a:gd name="T13" fmla="*/ 97 h 131"/>
                    <a:gd name="T14" fmla="*/ 0 w 201"/>
                    <a:gd name="T15" fmla="*/ 114 h 131"/>
                    <a:gd name="T16" fmla="*/ 0 w 201"/>
                    <a:gd name="T17" fmla="*/ 122 h 131"/>
                    <a:gd name="T18" fmla="*/ 7 w 201"/>
                    <a:gd name="T19" fmla="*/ 122 h 131"/>
                    <a:gd name="T20" fmla="*/ 19 w 201"/>
                    <a:gd name="T21" fmla="*/ 120 h 131"/>
                    <a:gd name="T22" fmla="*/ 33 w 201"/>
                    <a:gd name="T23" fmla="*/ 108 h 131"/>
                    <a:gd name="T24" fmla="*/ 49 w 201"/>
                    <a:gd name="T25" fmla="*/ 100 h 131"/>
                    <a:gd name="T26" fmla="*/ 80 w 201"/>
                    <a:gd name="T27" fmla="*/ 78 h 131"/>
                    <a:gd name="T28" fmla="*/ 94 w 201"/>
                    <a:gd name="T29" fmla="*/ 70 h 131"/>
                    <a:gd name="T30" fmla="*/ 103 w 201"/>
                    <a:gd name="T31" fmla="*/ 67 h 131"/>
                    <a:gd name="T32" fmla="*/ 110 w 201"/>
                    <a:gd name="T33" fmla="*/ 67 h 131"/>
                    <a:gd name="T34" fmla="*/ 122 w 201"/>
                    <a:gd name="T35" fmla="*/ 75 h 131"/>
                    <a:gd name="T36" fmla="*/ 147 w 201"/>
                    <a:gd name="T37" fmla="*/ 97 h 131"/>
                    <a:gd name="T38" fmla="*/ 173 w 201"/>
                    <a:gd name="T39" fmla="*/ 120 h 131"/>
                    <a:gd name="T40" fmla="*/ 185 w 201"/>
                    <a:gd name="T41" fmla="*/ 128 h 131"/>
                    <a:gd name="T42" fmla="*/ 194 w 201"/>
                    <a:gd name="T43" fmla="*/ 131 h 131"/>
                    <a:gd name="T44" fmla="*/ 196 w 201"/>
                    <a:gd name="T45" fmla="*/ 131 h 131"/>
                    <a:gd name="T46" fmla="*/ 201 w 201"/>
                    <a:gd name="T47" fmla="*/ 128 h 131"/>
                    <a:gd name="T48" fmla="*/ 201 w 201"/>
                    <a:gd name="T49" fmla="*/ 114 h 131"/>
                    <a:gd name="T50" fmla="*/ 201 w 201"/>
                    <a:gd name="T51" fmla="*/ 92 h 131"/>
                    <a:gd name="T52" fmla="*/ 196 w 201"/>
                    <a:gd name="T53" fmla="*/ 67 h 131"/>
                    <a:gd name="T54" fmla="*/ 194 w 201"/>
                    <a:gd name="T55" fmla="*/ 42 h 131"/>
                    <a:gd name="T56" fmla="*/ 189 w 201"/>
                    <a:gd name="T57" fmla="*/ 23 h 131"/>
                    <a:gd name="T58" fmla="*/ 187 w 201"/>
                    <a:gd name="T59" fmla="*/ 6 h 131"/>
                    <a:gd name="T60" fmla="*/ 187 w 201"/>
                    <a:gd name="T61" fmla="*/ 0 h 131"/>
                    <a:gd name="T62" fmla="*/ 21 w 201"/>
                    <a:gd name="T6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1" h="131">
                      <a:moveTo>
                        <a:pt x="21" y="0"/>
                      </a:moveTo>
                      <a:lnTo>
                        <a:pt x="21" y="6"/>
                      </a:lnTo>
                      <a:lnTo>
                        <a:pt x="17" y="20"/>
                      </a:lnTo>
                      <a:lnTo>
                        <a:pt x="12" y="36"/>
                      </a:lnTo>
                      <a:lnTo>
                        <a:pt x="7" y="59"/>
                      </a:lnTo>
                      <a:lnTo>
                        <a:pt x="3" y="78"/>
                      </a:lnTo>
                      <a:lnTo>
                        <a:pt x="0" y="97"/>
                      </a:lnTo>
                      <a:lnTo>
                        <a:pt x="0" y="114"/>
                      </a:lnTo>
                      <a:lnTo>
                        <a:pt x="0" y="122"/>
                      </a:lnTo>
                      <a:lnTo>
                        <a:pt x="7" y="122"/>
                      </a:lnTo>
                      <a:lnTo>
                        <a:pt x="19" y="120"/>
                      </a:lnTo>
                      <a:lnTo>
                        <a:pt x="33" y="108"/>
                      </a:lnTo>
                      <a:lnTo>
                        <a:pt x="49" y="100"/>
                      </a:lnTo>
                      <a:lnTo>
                        <a:pt x="80" y="78"/>
                      </a:lnTo>
                      <a:lnTo>
                        <a:pt x="94" y="70"/>
                      </a:lnTo>
                      <a:lnTo>
                        <a:pt x="103" y="67"/>
                      </a:lnTo>
                      <a:lnTo>
                        <a:pt x="110" y="67"/>
                      </a:lnTo>
                      <a:lnTo>
                        <a:pt x="122" y="75"/>
                      </a:lnTo>
                      <a:lnTo>
                        <a:pt x="147" y="97"/>
                      </a:lnTo>
                      <a:lnTo>
                        <a:pt x="173" y="120"/>
                      </a:lnTo>
                      <a:lnTo>
                        <a:pt x="185" y="128"/>
                      </a:lnTo>
                      <a:lnTo>
                        <a:pt x="194" y="131"/>
                      </a:lnTo>
                      <a:lnTo>
                        <a:pt x="196" y="131"/>
                      </a:lnTo>
                      <a:lnTo>
                        <a:pt x="201" y="128"/>
                      </a:lnTo>
                      <a:lnTo>
                        <a:pt x="201" y="114"/>
                      </a:lnTo>
                      <a:lnTo>
                        <a:pt x="201" y="92"/>
                      </a:lnTo>
                      <a:lnTo>
                        <a:pt x="196" y="67"/>
                      </a:lnTo>
                      <a:lnTo>
                        <a:pt x="194" y="42"/>
                      </a:lnTo>
                      <a:lnTo>
                        <a:pt x="189" y="23"/>
                      </a:lnTo>
                      <a:lnTo>
                        <a:pt x="187" y="6"/>
                      </a:lnTo>
                      <a:lnTo>
                        <a:pt x="187" y="0"/>
                      </a:lnTo>
                      <a:lnTo>
                        <a:pt x="21" y="0"/>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209" name="Freeform 81"/>
                <p:cNvSpPr>
                  <a:spLocks/>
                </p:cNvSpPr>
                <p:nvPr/>
              </p:nvSpPr>
              <p:spPr bwMode="auto">
                <a:xfrm>
                  <a:off x="2544" y="1902"/>
                  <a:ext cx="98" cy="122"/>
                </a:xfrm>
                <a:custGeom>
                  <a:avLst/>
                  <a:gdLst>
                    <a:gd name="T0" fmla="*/ 77 w 98"/>
                    <a:gd name="T1" fmla="*/ 28 h 122"/>
                    <a:gd name="T2" fmla="*/ 74 w 98"/>
                    <a:gd name="T3" fmla="*/ 25 h 122"/>
                    <a:gd name="T4" fmla="*/ 70 w 98"/>
                    <a:gd name="T5" fmla="*/ 19 h 122"/>
                    <a:gd name="T6" fmla="*/ 54 w 98"/>
                    <a:gd name="T7" fmla="*/ 5 h 122"/>
                    <a:gd name="T8" fmla="*/ 42 w 98"/>
                    <a:gd name="T9" fmla="*/ 0 h 122"/>
                    <a:gd name="T10" fmla="*/ 33 w 98"/>
                    <a:gd name="T11" fmla="*/ 0 h 122"/>
                    <a:gd name="T12" fmla="*/ 21 w 98"/>
                    <a:gd name="T13" fmla="*/ 0 h 122"/>
                    <a:gd name="T14" fmla="*/ 9 w 98"/>
                    <a:gd name="T15" fmla="*/ 8 h 122"/>
                    <a:gd name="T16" fmla="*/ 0 w 98"/>
                    <a:gd name="T17" fmla="*/ 22 h 122"/>
                    <a:gd name="T18" fmla="*/ 0 w 98"/>
                    <a:gd name="T19" fmla="*/ 36 h 122"/>
                    <a:gd name="T20" fmla="*/ 5 w 98"/>
                    <a:gd name="T21" fmla="*/ 52 h 122"/>
                    <a:gd name="T22" fmla="*/ 16 w 98"/>
                    <a:gd name="T23" fmla="*/ 69 h 122"/>
                    <a:gd name="T24" fmla="*/ 30 w 98"/>
                    <a:gd name="T25" fmla="*/ 83 h 122"/>
                    <a:gd name="T26" fmla="*/ 49 w 98"/>
                    <a:gd name="T27" fmla="*/ 97 h 122"/>
                    <a:gd name="T28" fmla="*/ 72 w 98"/>
                    <a:gd name="T29" fmla="*/ 111 h 122"/>
                    <a:gd name="T30" fmla="*/ 98 w 98"/>
                    <a:gd name="T31" fmla="*/ 122 h 122"/>
                    <a:gd name="T32" fmla="*/ 77 w 98"/>
                    <a:gd name="T33" fmla="*/ 2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22">
                      <a:moveTo>
                        <a:pt x="77" y="28"/>
                      </a:moveTo>
                      <a:lnTo>
                        <a:pt x="74" y="25"/>
                      </a:lnTo>
                      <a:lnTo>
                        <a:pt x="70" y="19"/>
                      </a:lnTo>
                      <a:lnTo>
                        <a:pt x="54" y="5"/>
                      </a:lnTo>
                      <a:lnTo>
                        <a:pt x="42" y="0"/>
                      </a:lnTo>
                      <a:lnTo>
                        <a:pt x="33" y="0"/>
                      </a:lnTo>
                      <a:lnTo>
                        <a:pt x="21" y="0"/>
                      </a:lnTo>
                      <a:lnTo>
                        <a:pt x="9" y="8"/>
                      </a:lnTo>
                      <a:lnTo>
                        <a:pt x="0" y="22"/>
                      </a:lnTo>
                      <a:lnTo>
                        <a:pt x="0" y="36"/>
                      </a:lnTo>
                      <a:lnTo>
                        <a:pt x="5" y="52"/>
                      </a:lnTo>
                      <a:lnTo>
                        <a:pt x="16" y="69"/>
                      </a:lnTo>
                      <a:lnTo>
                        <a:pt x="30" y="83"/>
                      </a:lnTo>
                      <a:lnTo>
                        <a:pt x="49" y="97"/>
                      </a:lnTo>
                      <a:lnTo>
                        <a:pt x="72" y="111"/>
                      </a:lnTo>
                      <a:lnTo>
                        <a:pt x="98" y="122"/>
                      </a:lnTo>
                      <a:lnTo>
                        <a:pt x="77" y="28"/>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16210" name="Freeform 82"/>
                <p:cNvSpPr>
                  <a:spLocks/>
                </p:cNvSpPr>
                <p:nvPr/>
              </p:nvSpPr>
              <p:spPr bwMode="auto">
                <a:xfrm>
                  <a:off x="2875" y="1902"/>
                  <a:ext cx="105" cy="122"/>
                </a:xfrm>
                <a:custGeom>
                  <a:avLst/>
                  <a:gdLst>
                    <a:gd name="T0" fmla="*/ 23 w 105"/>
                    <a:gd name="T1" fmla="*/ 28 h 122"/>
                    <a:gd name="T2" fmla="*/ 26 w 105"/>
                    <a:gd name="T3" fmla="*/ 25 h 122"/>
                    <a:gd name="T4" fmla="*/ 30 w 105"/>
                    <a:gd name="T5" fmla="*/ 19 h 122"/>
                    <a:gd name="T6" fmla="*/ 49 w 105"/>
                    <a:gd name="T7" fmla="*/ 5 h 122"/>
                    <a:gd name="T8" fmla="*/ 61 w 105"/>
                    <a:gd name="T9" fmla="*/ 0 h 122"/>
                    <a:gd name="T10" fmla="*/ 72 w 105"/>
                    <a:gd name="T11" fmla="*/ 0 h 122"/>
                    <a:gd name="T12" fmla="*/ 84 w 105"/>
                    <a:gd name="T13" fmla="*/ 0 h 122"/>
                    <a:gd name="T14" fmla="*/ 98 w 105"/>
                    <a:gd name="T15" fmla="*/ 8 h 122"/>
                    <a:gd name="T16" fmla="*/ 105 w 105"/>
                    <a:gd name="T17" fmla="*/ 22 h 122"/>
                    <a:gd name="T18" fmla="*/ 105 w 105"/>
                    <a:gd name="T19" fmla="*/ 36 h 122"/>
                    <a:gd name="T20" fmla="*/ 100 w 105"/>
                    <a:gd name="T21" fmla="*/ 52 h 122"/>
                    <a:gd name="T22" fmla="*/ 88 w 105"/>
                    <a:gd name="T23" fmla="*/ 69 h 122"/>
                    <a:gd name="T24" fmla="*/ 72 w 105"/>
                    <a:gd name="T25" fmla="*/ 83 h 122"/>
                    <a:gd name="T26" fmla="*/ 54 w 105"/>
                    <a:gd name="T27" fmla="*/ 97 h 122"/>
                    <a:gd name="T28" fmla="*/ 28 w 105"/>
                    <a:gd name="T29" fmla="*/ 111 h 122"/>
                    <a:gd name="T30" fmla="*/ 0 w 105"/>
                    <a:gd name="T31" fmla="*/ 122 h 122"/>
                    <a:gd name="T32" fmla="*/ 23 w 105"/>
                    <a:gd name="T33" fmla="*/ 2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22">
                      <a:moveTo>
                        <a:pt x="23" y="28"/>
                      </a:moveTo>
                      <a:lnTo>
                        <a:pt x="26" y="25"/>
                      </a:lnTo>
                      <a:lnTo>
                        <a:pt x="30" y="19"/>
                      </a:lnTo>
                      <a:lnTo>
                        <a:pt x="49" y="5"/>
                      </a:lnTo>
                      <a:lnTo>
                        <a:pt x="61" y="0"/>
                      </a:lnTo>
                      <a:lnTo>
                        <a:pt x="72" y="0"/>
                      </a:lnTo>
                      <a:lnTo>
                        <a:pt x="84" y="0"/>
                      </a:lnTo>
                      <a:lnTo>
                        <a:pt x="98" y="8"/>
                      </a:lnTo>
                      <a:lnTo>
                        <a:pt x="105" y="22"/>
                      </a:lnTo>
                      <a:lnTo>
                        <a:pt x="105" y="36"/>
                      </a:lnTo>
                      <a:lnTo>
                        <a:pt x="100" y="52"/>
                      </a:lnTo>
                      <a:lnTo>
                        <a:pt x="88" y="69"/>
                      </a:lnTo>
                      <a:lnTo>
                        <a:pt x="72" y="83"/>
                      </a:lnTo>
                      <a:lnTo>
                        <a:pt x="54" y="97"/>
                      </a:lnTo>
                      <a:lnTo>
                        <a:pt x="28" y="111"/>
                      </a:lnTo>
                      <a:lnTo>
                        <a:pt x="0" y="122"/>
                      </a:lnTo>
                      <a:lnTo>
                        <a:pt x="23" y="28"/>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16211" name="Freeform 83"/>
                <p:cNvSpPr>
                  <a:spLocks/>
                </p:cNvSpPr>
                <p:nvPr/>
              </p:nvSpPr>
              <p:spPr bwMode="auto">
                <a:xfrm>
                  <a:off x="2593" y="1669"/>
                  <a:ext cx="340" cy="435"/>
                </a:xfrm>
                <a:custGeom>
                  <a:avLst/>
                  <a:gdLst>
                    <a:gd name="T0" fmla="*/ 340 w 340"/>
                    <a:gd name="T1" fmla="*/ 213 h 435"/>
                    <a:gd name="T2" fmla="*/ 336 w 340"/>
                    <a:gd name="T3" fmla="*/ 258 h 435"/>
                    <a:gd name="T4" fmla="*/ 324 w 340"/>
                    <a:gd name="T5" fmla="*/ 299 h 435"/>
                    <a:gd name="T6" fmla="*/ 305 w 340"/>
                    <a:gd name="T7" fmla="*/ 335 h 435"/>
                    <a:gd name="T8" fmla="*/ 282 w 340"/>
                    <a:gd name="T9" fmla="*/ 369 h 435"/>
                    <a:gd name="T10" fmla="*/ 254 w 340"/>
                    <a:gd name="T11" fmla="*/ 396 h 435"/>
                    <a:gd name="T12" fmla="*/ 226 w 340"/>
                    <a:gd name="T13" fmla="*/ 419 h 435"/>
                    <a:gd name="T14" fmla="*/ 196 w 340"/>
                    <a:gd name="T15" fmla="*/ 430 h 435"/>
                    <a:gd name="T16" fmla="*/ 168 w 340"/>
                    <a:gd name="T17" fmla="*/ 435 h 435"/>
                    <a:gd name="T18" fmla="*/ 142 w 340"/>
                    <a:gd name="T19" fmla="*/ 430 h 435"/>
                    <a:gd name="T20" fmla="*/ 114 w 340"/>
                    <a:gd name="T21" fmla="*/ 419 h 435"/>
                    <a:gd name="T22" fmla="*/ 86 w 340"/>
                    <a:gd name="T23" fmla="*/ 396 h 435"/>
                    <a:gd name="T24" fmla="*/ 60 w 340"/>
                    <a:gd name="T25" fmla="*/ 369 h 435"/>
                    <a:gd name="T26" fmla="*/ 37 w 340"/>
                    <a:gd name="T27" fmla="*/ 335 h 435"/>
                    <a:gd name="T28" fmla="*/ 18 w 340"/>
                    <a:gd name="T29" fmla="*/ 299 h 435"/>
                    <a:gd name="T30" fmla="*/ 7 w 340"/>
                    <a:gd name="T31" fmla="*/ 258 h 435"/>
                    <a:gd name="T32" fmla="*/ 0 w 340"/>
                    <a:gd name="T33" fmla="*/ 213 h 435"/>
                    <a:gd name="T34" fmla="*/ 5 w 340"/>
                    <a:gd name="T35" fmla="*/ 169 h 435"/>
                    <a:gd name="T36" fmla="*/ 14 w 340"/>
                    <a:gd name="T37" fmla="*/ 130 h 435"/>
                    <a:gd name="T38" fmla="*/ 30 w 340"/>
                    <a:gd name="T39" fmla="*/ 94 h 435"/>
                    <a:gd name="T40" fmla="*/ 51 w 340"/>
                    <a:gd name="T41" fmla="*/ 61 h 435"/>
                    <a:gd name="T42" fmla="*/ 74 w 340"/>
                    <a:gd name="T43" fmla="*/ 36 h 435"/>
                    <a:gd name="T44" fmla="*/ 105 w 340"/>
                    <a:gd name="T45" fmla="*/ 17 h 435"/>
                    <a:gd name="T46" fmla="*/ 135 w 340"/>
                    <a:gd name="T47" fmla="*/ 3 h 435"/>
                    <a:gd name="T48" fmla="*/ 170 w 340"/>
                    <a:gd name="T49" fmla="*/ 0 h 435"/>
                    <a:gd name="T50" fmla="*/ 205 w 340"/>
                    <a:gd name="T51" fmla="*/ 3 h 435"/>
                    <a:gd name="T52" fmla="*/ 235 w 340"/>
                    <a:gd name="T53" fmla="*/ 17 h 435"/>
                    <a:gd name="T54" fmla="*/ 263 w 340"/>
                    <a:gd name="T55" fmla="*/ 36 h 435"/>
                    <a:gd name="T56" fmla="*/ 289 w 340"/>
                    <a:gd name="T57" fmla="*/ 61 h 435"/>
                    <a:gd name="T58" fmla="*/ 310 w 340"/>
                    <a:gd name="T59" fmla="*/ 94 h 435"/>
                    <a:gd name="T60" fmla="*/ 326 w 340"/>
                    <a:gd name="T61" fmla="*/ 130 h 435"/>
                    <a:gd name="T62" fmla="*/ 336 w 340"/>
                    <a:gd name="T63" fmla="*/ 169 h 435"/>
                    <a:gd name="T64" fmla="*/ 340 w 340"/>
                    <a:gd name="T65" fmla="*/ 213 h 435"/>
                    <a:gd name="T66" fmla="*/ 340 w 340"/>
                    <a:gd name="T67"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0" h="435">
                      <a:moveTo>
                        <a:pt x="340" y="213"/>
                      </a:moveTo>
                      <a:lnTo>
                        <a:pt x="336" y="258"/>
                      </a:lnTo>
                      <a:lnTo>
                        <a:pt x="324" y="299"/>
                      </a:lnTo>
                      <a:lnTo>
                        <a:pt x="305" y="335"/>
                      </a:lnTo>
                      <a:lnTo>
                        <a:pt x="282" y="369"/>
                      </a:lnTo>
                      <a:lnTo>
                        <a:pt x="254" y="396"/>
                      </a:lnTo>
                      <a:lnTo>
                        <a:pt x="226" y="419"/>
                      </a:lnTo>
                      <a:lnTo>
                        <a:pt x="196" y="430"/>
                      </a:lnTo>
                      <a:lnTo>
                        <a:pt x="168" y="435"/>
                      </a:lnTo>
                      <a:lnTo>
                        <a:pt x="142" y="430"/>
                      </a:lnTo>
                      <a:lnTo>
                        <a:pt x="114" y="419"/>
                      </a:lnTo>
                      <a:lnTo>
                        <a:pt x="86" y="396"/>
                      </a:lnTo>
                      <a:lnTo>
                        <a:pt x="60" y="369"/>
                      </a:lnTo>
                      <a:lnTo>
                        <a:pt x="37" y="335"/>
                      </a:lnTo>
                      <a:lnTo>
                        <a:pt x="18" y="299"/>
                      </a:lnTo>
                      <a:lnTo>
                        <a:pt x="7" y="258"/>
                      </a:lnTo>
                      <a:lnTo>
                        <a:pt x="0" y="213"/>
                      </a:lnTo>
                      <a:lnTo>
                        <a:pt x="5" y="169"/>
                      </a:lnTo>
                      <a:lnTo>
                        <a:pt x="14" y="130"/>
                      </a:lnTo>
                      <a:lnTo>
                        <a:pt x="30" y="94"/>
                      </a:lnTo>
                      <a:lnTo>
                        <a:pt x="51" y="61"/>
                      </a:lnTo>
                      <a:lnTo>
                        <a:pt x="74" y="36"/>
                      </a:lnTo>
                      <a:lnTo>
                        <a:pt x="105" y="17"/>
                      </a:lnTo>
                      <a:lnTo>
                        <a:pt x="135" y="3"/>
                      </a:lnTo>
                      <a:lnTo>
                        <a:pt x="170" y="0"/>
                      </a:lnTo>
                      <a:lnTo>
                        <a:pt x="205" y="3"/>
                      </a:lnTo>
                      <a:lnTo>
                        <a:pt x="235" y="17"/>
                      </a:lnTo>
                      <a:lnTo>
                        <a:pt x="263" y="36"/>
                      </a:lnTo>
                      <a:lnTo>
                        <a:pt x="289" y="61"/>
                      </a:lnTo>
                      <a:lnTo>
                        <a:pt x="310" y="94"/>
                      </a:lnTo>
                      <a:lnTo>
                        <a:pt x="326" y="130"/>
                      </a:lnTo>
                      <a:lnTo>
                        <a:pt x="336" y="169"/>
                      </a:lnTo>
                      <a:lnTo>
                        <a:pt x="340" y="213"/>
                      </a:lnTo>
                      <a:lnTo>
                        <a:pt x="340" y="213"/>
                      </a:lnTo>
                      <a:close/>
                    </a:path>
                  </a:pathLst>
                </a:custGeom>
                <a:solidFill>
                  <a:srgbClr val="FFE6BE"/>
                </a:solidFill>
                <a:ln w="36513">
                  <a:solidFill>
                    <a:srgbClr val="000000"/>
                  </a:solidFill>
                  <a:prstDash val="solid"/>
                  <a:round/>
                  <a:headEnd/>
                  <a:tailEnd/>
                </a:ln>
              </p:spPr>
              <p:txBody>
                <a:bodyPr/>
                <a:lstStyle/>
                <a:p>
                  <a:endParaRPr lang="ja-JP" altLang="en-US"/>
                </a:p>
              </p:txBody>
            </p:sp>
            <p:sp>
              <p:nvSpPr>
                <p:cNvPr id="816212" name="Freeform 84"/>
                <p:cNvSpPr>
                  <a:spLocks/>
                </p:cNvSpPr>
                <p:nvPr/>
              </p:nvSpPr>
              <p:spPr bwMode="auto">
                <a:xfrm>
                  <a:off x="2702" y="1993"/>
                  <a:ext cx="119" cy="78"/>
                </a:xfrm>
                <a:custGeom>
                  <a:avLst/>
                  <a:gdLst>
                    <a:gd name="T0" fmla="*/ 0 w 119"/>
                    <a:gd name="T1" fmla="*/ 0 h 78"/>
                    <a:gd name="T2" fmla="*/ 40 w 119"/>
                    <a:gd name="T3" fmla="*/ 0 h 78"/>
                    <a:gd name="T4" fmla="*/ 68 w 119"/>
                    <a:gd name="T5" fmla="*/ 0 h 78"/>
                    <a:gd name="T6" fmla="*/ 91 w 119"/>
                    <a:gd name="T7" fmla="*/ 0 h 78"/>
                    <a:gd name="T8" fmla="*/ 105 w 119"/>
                    <a:gd name="T9" fmla="*/ 0 h 78"/>
                    <a:gd name="T10" fmla="*/ 112 w 119"/>
                    <a:gd name="T11" fmla="*/ 0 h 78"/>
                    <a:gd name="T12" fmla="*/ 117 w 119"/>
                    <a:gd name="T13" fmla="*/ 0 h 78"/>
                    <a:gd name="T14" fmla="*/ 119 w 119"/>
                    <a:gd name="T15" fmla="*/ 0 h 78"/>
                    <a:gd name="T16" fmla="*/ 117 w 119"/>
                    <a:gd name="T17" fmla="*/ 3 h 78"/>
                    <a:gd name="T18" fmla="*/ 115 w 119"/>
                    <a:gd name="T19" fmla="*/ 11 h 78"/>
                    <a:gd name="T20" fmla="*/ 110 w 119"/>
                    <a:gd name="T21" fmla="*/ 25 h 78"/>
                    <a:gd name="T22" fmla="*/ 105 w 119"/>
                    <a:gd name="T23" fmla="*/ 39 h 78"/>
                    <a:gd name="T24" fmla="*/ 96 w 119"/>
                    <a:gd name="T25" fmla="*/ 53 h 78"/>
                    <a:gd name="T26" fmla="*/ 87 w 119"/>
                    <a:gd name="T27" fmla="*/ 64 h 78"/>
                    <a:gd name="T28" fmla="*/ 75 w 119"/>
                    <a:gd name="T29" fmla="*/ 72 h 78"/>
                    <a:gd name="T30" fmla="*/ 63 w 119"/>
                    <a:gd name="T31" fmla="*/ 78 h 78"/>
                    <a:gd name="T32" fmla="*/ 47 w 119"/>
                    <a:gd name="T33" fmla="*/ 72 h 78"/>
                    <a:gd name="T34" fmla="*/ 33 w 119"/>
                    <a:gd name="T35" fmla="*/ 64 h 78"/>
                    <a:gd name="T36" fmla="*/ 21 w 119"/>
                    <a:gd name="T37" fmla="*/ 53 h 78"/>
                    <a:gd name="T38" fmla="*/ 12 w 119"/>
                    <a:gd name="T39" fmla="*/ 39 h 78"/>
                    <a:gd name="T40" fmla="*/ 7 w 119"/>
                    <a:gd name="T41" fmla="*/ 25 h 78"/>
                    <a:gd name="T42" fmla="*/ 5 w 119"/>
                    <a:gd name="T43" fmla="*/ 11 h 78"/>
                    <a:gd name="T44" fmla="*/ 3 w 119"/>
                    <a:gd name="T45" fmla="*/ 3 h 78"/>
                    <a:gd name="T46" fmla="*/ 0 w 119"/>
                    <a:gd name="T47" fmla="*/ 0 h 78"/>
                    <a:gd name="T48" fmla="*/ 0 w 119"/>
                    <a:gd name="T4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78">
                      <a:moveTo>
                        <a:pt x="0" y="0"/>
                      </a:moveTo>
                      <a:lnTo>
                        <a:pt x="40" y="0"/>
                      </a:lnTo>
                      <a:lnTo>
                        <a:pt x="68" y="0"/>
                      </a:lnTo>
                      <a:lnTo>
                        <a:pt x="91" y="0"/>
                      </a:lnTo>
                      <a:lnTo>
                        <a:pt x="105" y="0"/>
                      </a:lnTo>
                      <a:lnTo>
                        <a:pt x="112" y="0"/>
                      </a:lnTo>
                      <a:lnTo>
                        <a:pt x="117" y="0"/>
                      </a:lnTo>
                      <a:lnTo>
                        <a:pt x="119" y="0"/>
                      </a:lnTo>
                      <a:lnTo>
                        <a:pt x="117" y="3"/>
                      </a:lnTo>
                      <a:lnTo>
                        <a:pt x="115" y="11"/>
                      </a:lnTo>
                      <a:lnTo>
                        <a:pt x="110" y="25"/>
                      </a:lnTo>
                      <a:lnTo>
                        <a:pt x="105" y="39"/>
                      </a:lnTo>
                      <a:lnTo>
                        <a:pt x="96" y="53"/>
                      </a:lnTo>
                      <a:lnTo>
                        <a:pt x="87" y="64"/>
                      </a:lnTo>
                      <a:lnTo>
                        <a:pt x="75" y="72"/>
                      </a:lnTo>
                      <a:lnTo>
                        <a:pt x="63" y="78"/>
                      </a:lnTo>
                      <a:lnTo>
                        <a:pt x="47" y="72"/>
                      </a:lnTo>
                      <a:lnTo>
                        <a:pt x="33" y="64"/>
                      </a:lnTo>
                      <a:lnTo>
                        <a:pt x="21" y="53"/>
                      </a:lnTo>
                      <a:lnTo>
                        <a:pt x="12" y="39"/>
                      </a:lnTo>
                      <a:lnTo>
                        <a:pt x="7" y="25"/>
                      </a:lnTo>
                      <a:lnTo>
                        <a:pt x="5" y="11"/>
                      </a:lnTo>
                      <a:lnTo>
                        <a:pt x="3" y="3"/>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213" name="Freeform 85"/>
                <p:cNvSpPr>
                  <a:spLocks/>
                </p:cNvSpPr>
                <p:nvPr/>
              </p:nvSpPr>
              <p:spPr bwMode="auto">
                <a:xfrm>
                  <a:off x="2544" y="1536"/>
                  <a:ext cx="440" cy="374"/>
                </a:xfrm>
                <a:custGeom>
                  <a:avLst/>
                  <a:gdLst>
                    <a:gd name="T0" fmla="*/ 384 w 440"/>
                    <a:gd name="T1" fmla="*/ 374 h 374"/>
                    <a:gd name="T2" fmla="*/ 382 w 440"/>
                    <a:gd name="T3" fmla="*/ 355 h 374"/>
                    <a:gd name="T4" fmla="*/ 375 w 440"/>
                    <a:gd name="T5" fmla="*/ 335 h 374"/>
                    <a:gd name="T6" fmla="*/ 363 w 440"/>
                    <a:gd name="T7" fmla="*/ 319 h 374"/>
                    <a:gd name="T8" fmla="*/ 349 w 440"/>
                    <a:gd name="T9" fmla="*/ 299 h 374"/>
                    <a:gd name="T10" fmla="*/ 314 w 440"/>
                    <a:gd name="T11" fmla="*/ 271 h 374"/>
                    <a:gd name="T12" fmla="*/ 277 w 440"/>
                    <a:gd name="T13" fmla="*/ 252 h 374"/>
                    <a:gd name="T14" fmla="*/ 261 w 440"/>
                    <a:gd name="T15" fmla="*/ 244 h 374"/>
                    <a:gd name="T16" fmla="*/ 247 w 440"/>
                    <a:gd name="T17" fmla="*/ 230 h 374"/>
                    <a:gd name="T18" fmla="*/ 240 w 440"/>
                    <a:gd name="T19" fmla="*/ 213 h 374"/>
                    <a:gd name="T20" fmla="*/ 233 w 440"/>
                    <a:gd name="T21" fmla="*/ 197 h 374"/>
                    <a:gd name="T22" fmla="*/ 230 w 440"/>
                    <a:gd name="T23" fmla="*/ 183 h 374"/>
                    <a:gd name="T24" fmla="*/ 228 w 440"/>
                    <a:gd name="T25" fmla="*/ 169 h 374"/>
                    <a:gd name="T26" fmla="*/ 228 w 440"/>
                    <a:gd name="T27" fmla="*/ 161 h 374"/>
                    <a:gd name="T28" fmla="*/ 228 w 440"/>
                    <a:gd name="T29" fmla="*/ 158 h 374"/>
                    <a:gd name="T30" fmla="*/ 207 w 440"/>
                    <a:gd name="T31" fmla="*/ 166 h 374"/>
                    <a:gd name="T32" fmla="*/ 191 w 440"/>
                    <a:gd name="T33" fmla="*/ 177 h 374"/>
                    <a:gd name="T34" fmla="*/ 174 w 440"/>
                    <a:gd name="T35" fmla="*/ 188 h 374"/>
                    <a:gd name="T36" fmla="*/ 163 w 440"/>
                    <a:gd name="T37" fmla="*/ 202 h 374"/>
                    <a:gd name="T38" fmla="*/ 142 w 440"/>
                    <a:gd name="T39" fmla="*/ 235 h 374"/>
                    <a:gd name="T40" fmla="*/ 128 w 440"/>
                    <a:gd name="T41" fmla="*/ 252 h 374"/>
                    <a:gd name="T42" fmla="*/ 111 w 440"/>
                    <a:gd name="T43" fmla="*/ 271 h 374"/>
                    <a:gd name="T44" fmla="*/ 81 w 440"/>
                    <a:gd name="T45" fmla="*/ 307 h 374"/>
                    <a:gd name="T46" fmla="*/ 60 w 440"/>
                    <a:gd name="T47" fmla="*/ 335 h 374"/>
                    <a:gd name="T48" fmla="*/ 46 w 440"/>
                    <a:gd name="T49" fmla="*/ 355 h 374"/>
                    <a:gd name="T50" fmla="*/ 44 w 440"/>
                    <a:gd name="T51" fmla="*/ 360 h 374"/>
                    <a:gd name="T52" fmla="*/ 44 w 440"/>
                    <a:gd name="T53" fmla="*/ 360 h 374"/>
                    <a:gd name="T54" fmla="*/ 35 w 440"/>
                    <a:gd name="T55" fmla="*/ 349 h 374"/>
                    <a:gd name="T56" fmla="*/ 25 w 440"/>
                    <a:gd name="T57" fmla="*/ 332 h 374"/>
                    <a:gd name="T58" fmla="*/ 16 w 440"/>
                    <a:gd name="T59" fmla="*/ 310 h 374"/>
                    <a:gd name="T60" fmla="*/ 9 w 440"/>
                    <a:gd name="T61" fmla="*/ 285 h 374"/>
                    <a:gd name="T62" fmla="*/ 2 w 440"/>
                    <a:gd name="T63" fmla="*/ 255 h 374"/>
                    <a:gd name="T64" fmla="*/ 0 w 440"/>
                    <a:gd name="T65" fmla="*/ 222 h 374"/>
                    <a:gd name="T66" fmla="*/ 2 w 440"/>
                    <a:gd name="T67" fmla="*/ 186 h 374"/>
                    <a:gd name="T68" fmla="*/ 7 w 440"/>
                    <a:gd name="T69" fmla="*/ 150 h 374"/>
                    <a:gd name="T70" fmla="*/ 16 w 440"/>
                    <a:gd name="T71" fmla="*/ 116 h 374"/>
                    <a:gd name="T72" fmla="*/ 32 w 440"/>
                    <a:gd name="T73" fmla="*/ 89 h 374"/>
                    <a:gd name="T74" fmla="*/ 56 w 440"/>
                    <a:gd name="T75" fmla="*/ 64 h 374"/>
                    <a:gd name="T76" fmla="*/ 81 w 440"/>
                    <a:gd name="T77" fmla="*/ 41 h 374"/>
                    <a:gd name="T78" fmla="*/ 111 w 440"/>
                    <a:gd name="T79" fmla="*/ 25 h 374"/>
                    <a:gd name="T80" fmla="*/ 146 w 440"/>
                    <a:gd name="T81" fmla="*/ 11 h 374"/>
                    <a:gd name="T82" fmla="*/ 184 w 440"/>
                    <a:gd name="T83" fmla="*/ 3 h 374"/>
                    <a:gd name="T84" fmla="*/ 226 w 440"/>
                    <a:gd name="T85" fmla="*/ 0 h 374"/>
                    <a:gd name="T86" fmla="*/ 268 w 440"/>
                    <a:gd name="T87" fmla="*/ 5 h 374"/>
                    <a:gd name="T88" fmla="*/ 307 w 440"/>
                    <a:gd name="T89" fmla="*/ 19 h 374"/>
                    <a:gd name="T90" fmla="*/ 342 w 440"/>
                    <a:gd name="T91" fmla="*/ 39 h 374"/>
                    <a:gd name="T92" fmla="*/ 375 w 440"/>
                    <a:gd name="T93" fmla="*/ 64 h 374"/>
                    <a:gd name="T94" fmla="*/ 401 w 440"/>
                    <a:gd name="T95" fmla="*/ 97 h 374"/>
                    <a:gd name="T96" fmla="*/ 421 w 440"/>
                    <a:gd name="T97" fmla="*/ 130 h 374"/>
                    <a:gd name="T98" fmla="*/ 435 w 440"/>
                    <a:gd name="T99" fmla="*/ 166 h 374"/>
                    <a:gd name="T100" fmla="*/ 440 w 440"/>
                    <a:gd name="T101" fmla="*/ 205 h 374"/>
                    <a:gd name="T102" fmla="*/ 440 w 440"/>
                    <a:gd name="T103" fmla="*/ 241 h 374"/>
                    <a:gd name="T104" fmla="*/ 433 w 440"/>
                    <a:gd name="T105" fmla="*/ 274 h 374"/>
                    <a:gd name="T106" fmla="*/ 424 w 440"/>
                    <a:gd name="T107" fmla="*/ 302 h 374"/>
                    <a:gd name="T108" fmla="*/ 414 w 440"/>
                    <a:gd name="T109" fmla="*/ 327 h 374"/>
                    <a:gd name="T110" fmla="*/ 403 w 440"/>
                    <a:gd name="T111" fmla="*/ 346 h 374"/>
                    <a:gd name="T112" fmla="*/ 394 w 440"/>
                    <a:gd name="T113" fmla="*/ 360 h 374"/>
                    <a:gd name="T114" fmla="*/ 387 w 440"/>
                    <a:gd name="T115" fmla="*/ 371 h 374"/>
                    <a:gd name="T116" fmla="*/ 384 w 440"/>
                    <a:gd name="T117" fmla="*/ 374 h 374"/>
                    <a:gd name="T118" fmla="*/ 384 w 440"/>
                    <a:gd name="T119"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0" h="374">
                      <a:moveTo>
                        <a:pt x="384" y="374"/>
                      </a:moveTo>
                      <a:lnTo>
                        <a:pt x="382" y="355"/>
                      </a:lnTo>
                      <a:lnTo>
                        <a:pt x="375" y="335"/>
                      </a:lnTo>
                      <a:lnTo>
                        <a:pt x="363" y="319"/>
                      </a:lnTo>
                      <a:lnTo>
                        <a:pt x="349" y="299"/>
                      </a:lnTo>
                      <a:lnTo>
                        <a:pt x="314" y="271"/>
                      </a:lnTo>
                      <a:lnTo>
                        <a:pt x="277" y="252"/>
                      </a:lnTo>
                      <a:lnTo>
                        <a:pt x="261" y="244"/>
                      </a:lnTo>
                      <a:lnTo>
                        <a:pt x="247" y="230"/>
                      </a:lnTo>
                      <a:lnTo>
                        <a:pt x="240" y="213"/>
                      </a:lnTo>
                      <a:lnTo>
                        <a:pt x="233" y="197"/>
                      </a:lnTo>
                      <a:lnTo>
                        <a:pt x="230" y="183"/>
                      </a:lnTo>
                      <a:lnTo>
                        <a:pt x="228" y="169"/>
                      </a:lnTo>
                      <a:lnTo>
                        <a:pt x="228" y="161"/>
                      </a:lnTo>
                      <a:lnTo>
                        <a:pt x="228" y="158"/>
                      </a:lnTo>
                      <a:lnTo>
                        <a:pt x="207" y="166"/>
                      </a:lnTo>
                      <a:lnTo>
                        <a:pt x="191" y="177"/>
                      </a:lnTo>
                      <a:lnTo>
                        <a:pt x="174" y="188"/>
                      </a:lnTo>
                      <a:lnTo>
                        <a:pt x="163" y="202"/>
                      </a:lnTo>
                      <a:lnTo>
                        <a:pt x="142" y="235"/>
                      </a:lnTo>
                      <a:lnTo>
                        <a:pt x="128" y="252"/>
                      </a:lnTo>
                      <a:lnTo>
                        <a:pt x="111" y="271"/>
                      </a:lnTo>
                      <a:lnTo>
                        <a:pt x="81" y="307"/>
                      </a:lnTo>
                      <a:lnTo>
                        <a:pt x="60" y="335"/>
                      </a:lnTo>
                      <a:lnTo>
                        <a:pt x="46" y="355"/>
                      </a:lnTo>
                      <a:lnTo>
                        <a:pt x="44" y="360"/>
                      </a:lnTo>
                      <a:lnTo>
                        <a:pt x="44" y="360"/>
                      </a:lnTo>
                      <a:lnTo>
                        <a:pt x="35" y="349"/>
                      </a:lnTo>
                      <a:lnTo>
                        <a:pt x="25" y="332"/>
                      </a:lnTo>
                      <a:lnTo>
                        <a:pt x="16" y="310"/>
                      </a:lnTo>
                      <a:lnTo>
                        <a:pt x="9" y="285"/>
                      </a:lnTo>
                      <a:lnTo>
                        <a:pt x="2" y="255"/>
                      </a:lnTo>
                      <a:lnTo>
                        <a:pt x="0" y="222"/>
                      </a:lnTo>
                      <a:lnTo>
                        <a:pt x="2" y="186"/>
                      </a:lnTo>
                      <a:lnTo>
                        <a:pt x="7" y="150"/>
                      </a:lnTo>
                      <a:lnTo>
                        <a:pt x="16" y="116"/>
                      </a:lnTo>
                      <a:lnTo>
                        <a:pt x="32" y="89"/>
                      </a:lnTo>
                      <a:lnTo>
                        <a:pt x="56" y="64"/>
                      </a:lnTo>
                      <a:lnTo>
                        <a:pt x="81" y="41"/>
                      </a:lnTo>
                      <a:lnTo>
                        <a:pt x="111" y="25"/>
                      </a:lnTo>
                      <a:lnTo>
                        <a:pt x="146" y="11"/>
                      </a:lnTo>
                      <a:lnTo>
                        <a:pt x="184" y="3"/>
                      </a:lnTo>
                      <a:lnTo>
                        <a:pt x="226" y="0"/>
                      </a:lnTo>
                      <a:lnTo>
                        <a:pt x="268" y="5"/>
                      </a:lnTo>
                      <a:lnTo>
                        <a:pt x="307" y="19"/>
                      </a:lnTo>
                      <a:lnTo>
                        <a:pt x="342" y="39"/>
                      </a:lnTo>
                      <a:lnTo>
                        <a:pt x="375" y="64"/>
                      </a:lnTo>
                      <a:lnTo>
                        <a:pt x="401" y="97"/>
                      </a:lnTo>
                      <a:lnTo>
                        <a:pt x="421" y="130"/>
                      </a:lnTo>
                      <a:lnTo>
                        <a:pt x="435" y="166"/>
                      </a:lnTo>
                      <a:lnTo>
                        <a:pt x="440" y="205"/>
                      </a:lnTo>
                      <a:lnTo>
                        <a:pt x="440" y="241"/>
                      </a:lnTo>
                      <a:lnTo>
                        <a:pt x="433" y="274"/>
                      </a:lnTo>
                      <a:lnTo>
                        <a:pt x="424" y="302"/>
                      </a:lnTo>
                      <a:lnTo>
                        <a:pt x="414" y="327"/>
                      </a:lnTo>
                      <a:lnTo>
                        <a:pt x="403" y="346"/>
                      </a:lnTo>
                      <a:lnTo>
                        <a:pt x="394" y="360"/>
                      </a:lnTo>
                      <a:lnTo>
                        <a:pt x="387" y="371"/>
                      </a:lnTo>
                      <a:lnTo>
                        <a:pt x="384" y="374"/>
                      </a:lnTo>
                      <a:lnTo>
                        <a:pt x="384" y="374"/>
                      </a:lnTo>
                      <a:close/>
                    </a:path>
                  </a:pathLst>
                </a:custGeom>
                <a:solidFill>
                  <a:srgbClr val="7F1E02"/>
                </a:solidFill>
                <a:ln w="36513">
                  <a:solidFill>
                    <a:srgbClr val="000000"/>
                  </a:solidFill>
                  <a:prstDash val="solid"/>
                  <a:round/>
                  <a:headEnd/>
                  <a:tailEnd/>
                </a:ln>
              </p:spPr>
              <p:txBody>
                <a:bodyPr/>
                <a:lstStyle/>
                <a:p>
                  <a:endParaRPr lang="ja-JP" altLang="en-US"/>
                </a:p>
              </p:txBody>
            </p:sp>
            <p:sp>
              <p:nvSpPr>
                <p:cNvPr id="816214" name="Freeform 86"/>
                <p:cNvSpPr>
                  <a:spLocks/>
                </p:cNvSpPr>
                <p:nvPr/>
              </p:nvSpPr>
              <p:spPr bwMode="auto">
                <a:xfrm>
                  <a:off x="2658" y="1849"/>
                  <a:ext cx="51" cy="22"/>
                </a:xfrm>
                <a:custGeom>
                  <a:avLst/>
                  <a:gdLst>
                    <a:gd name="T0" fmla="*/ 0 w 51"/>
                    <a:gd name="T1" fmla="*/ 22 h 22"/>
                    <a:gd name="T2" fmla="*/ 9 w 51"/>
                    <a:gd name="T3" fmla="*/ 6 h 22"/>
                    <a:gd name="T4" fmla="*/ 16 w 51"/>
                    <a:gd name="T5" fmla="*/ 0 h 22"/>
                    <a:gd name="T6" fmla="*/ 26 w 51"/>
                    <a:gd name="T7" fmla="*/ 0 h 22"/>
                    <a:gd name="T8" fmla="*/ 33 w 51"/>
                    <a:gd name="T9" fmla="*/ 0 h 22"/>
                    <a:gd name="T10" fmla="*/ 40 w 51"/>
                    <a:gd name="T11" fmla="*/ 6 h 22"/>
                    <a:gd name="T12" fmla="*/ 51 w 51"/>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51" h="22">
                      <a:moveTo>
                        <a:pt x="0" y="22"/>
                      </a:moveTo>
                      <a:lnTo>
                        <a:pt x="9" y="6"/>
                      </a:lnTo>
                      <a:lnTo>
                        <a:pt x="16" y="0"/>
                      </a:lnTo>
                      <a:lnTo>
                        <a:pt x="26" y="0"/>
                      </a:lnTo>
                      <a:lnTo>
                        <a:pt x="33" y="0"/>
                      </a:lnTo>
                      <a:lnTo>
                        <a:pt x="40" y="6"/>
                      </a:lnTo>
                      <a:lnTo>
                        <a:pt x="51" y="22"/>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215" name="Freeform 87"/>
                <p:cNvSpPr>
                  <a:spLocks/>
                </p:cNvSpPr>
                <p:nvPr/>
              </p:nvSpPr>
              <p:spPr bwMode="auto">
                <a:xfrm>
                  <a:off x="2821" y="1849"/>
                  <a:ext cx="49" cy="22"/>
                </a:xfrm>
                <a:custGeom>
                  <a:avLst/>
                  <a:gdLst>
                    <a:gd name="T0" fmla="*/ 0 w 49"/>
                    <a:gd name="T1" fmla="*/ 22 h 22"/>
                    <a:gd name="T2" fmla="*/ 10 w 49"/>
                    <a:gd name="T3" fmla="*/ 6 h 22"/>
                    <a:gd name="T4" fmla="*/ 17 w 49"/>
                    <a:gd name="T5" fmla="*/ 0 h 22"/>
                    <a:gd name="T6" fmla="*/ 26 w 49"/>
                    <a:gd name="T7" fmla="*/ 0 h 22"/>
                    <a:gd name="T8" fmla="*/ 33 w 49"/>
                    <a:gd name="T9" fmla="*/ 0 h 22"/>
                    <a:gd name="T10" fmla="*/ 40 w 49"/>
                    <a:gd name="T11" fmla="*/ 6 h 22"/>
                    <a:gd name="T12" fmla="*/ 49 w 49"/>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49" h="22">
                      <a:moveTo>
                        <a:pt x="0" y="22"/>
                      </a:moveTo>
                      <a:lnTo>
                        <a:pt x="10" y="6"/>
                      </a:lnTo>
                      <a:lnTo>
                        <a:pt x="17" y="0"/>
                      </a:lnTo>
                      <a:lnTo>
                        <a:pt x="26" y="0"/>
                      </a:lnTo>
                      <a:lnTo>
                        <a:pt x="33" y="0"/>
                      </a:lnTo>
                      <a:lnTo>
                        <a:pt x="40" y="6"/>
                      </a:lnTo>
                      <a:lnTo>
                        <a:pt x="49" y="22"/>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216" name="Freeform 88"/>
                <p:cNvSpPr>
                  <a:spLocks/>
                </p:cNvSpPr>
                <p:nvPr/>
              </p:nvSpPr>
              <p:spPr bwMode="auto">
                <a:xfrm>
                  <a:off x="2749" y="1924"/>
                  <a:ext cx="14" cy="39"/>
                </a:xfrm>
                <a:custGeom>
                  <a:avLst/>
                  <a:gdLst>
                    <a:gd name="T0" fmla="*/ 9 w 14"/>
                    <a:gd name="T1" fmla="*/ 0 h 39"/>
                    <a:gd name="T2" fmla="*/ 9 w 14"/>
                    <a:gd name="T3" fmla="*/ 0 h 39"/>
                    <a:gd name="T4" fmla="*/ 5 w 14"/>
                    <a:gd name="T5" fmla="*/ 3 h 39"/>
                    <a:gd name="T6" fmla="*/ 2 w 14"/>
                    <a:gd name="T7" fmla="*/ 11 h 39"/>
                    <a:gd name="T8" fmla="*/ 0 w 14"/>
                    <a:gd name="T9" fmla="*/ 19 h 39"/>
                    <a:gd name="T10" fmla="*/ 2 w 14"/>
                    <a:gd name="T11" fmla="*/ 30 h 39"/>
                    <a:gd name="T12" fmla="*/ 7 w 14"/>
                    <a:gd name="T13" fmla="*/ 36 h 39"/>
                    <a:gd name="T14" fmla="*/ 12 w 14"/>
                    <a:gd name="T15" fmla="*/ 39 h 39"/>
                    <a:gd name="T16" fmla="*/ 14 w 14"/>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9">
                      <a:moveTo>
                        <a:pt x="9" y="0"/>
                      </a:moveTo>
                      <a:lnTo>
                        <a:pt x="9" y="0"/>
                      </a:lnTo>
                      <a:lnTo>
                        <a:pt x="5" y="3"/>
                      </a:lnTo>
                      <a:lnTo>
                        <a:pt x="2" y="11"/>
                      </a:lnTo>
                      <a:lnTo>
                        <a:pt x="0" y="19"/>
                      </a:lnTo>
                      <a:lnTo>
                        <a:pt x="2" y="30"/>
                      </a:lnTo>
                      <a:lnTo>
                        <a:pt x="7" y="36"/>
                      </a:lnTo>
                      <a:lnTo>
                        <a:pt x="12" y="39"/>
                      </a:lnTo>
                      <a:lnTo>
                        <a:pt x="14" y="39"/>
                      </a:lnTo>
                    </a:path>
                  </a:pathLst>
                </a:custGeom>
                <a:noFill/>
                <a:ln w="301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16217" name="Freeform 89"/>
                <p:cNvSpPr>
                  <a:spLocks/>
                </p:cNvSpPr>
                <p:nvPr/>
              </p:nvSpPr>
              <p:spPr bwMode="auto">
                <a:xfrm>
                  <a:off x="2672" y="1891"/>
                  <a:ext cx="26" cy="33"/>
                </a:xfrm>
                <a:custGeom>
                  <a:avLst/>
                  <a:gdLst>
                    <a:gd name="T0" fmla="*/ 26 w 26"/>
                    <a:gd name="T1" fmla="*/ 16 h 33"/>
                    <a:gd name="T2" fmla="*/ 23 w 26"/>
                    <a:gd name="T3" fmla="*/ 27 h 33"/>
                    <a:gd name="T4" fmla="*/ 12 w 26"/>
                    <a:gd name="T5" fmla="*/ 33 h 33"/>
                    <a:gd name="T6" fmla="*/ 2 w 26"/>
                    <a:gd name="T7" fmla="*/ 27 h 33"/>
                    <a:gd name="T8" fmla="*/ 0 w 26"/>
                    <a:gd name="T9" fmla="*/ 16 h 33"/>
                    <a:gd name="T10" fmla="*/ 2 w 26"/>
                    <a:gd name="T11" fmla="*/ 5 h 33"/>
                    <a:gd name="T12" fmla="*/ 12 w 26"/>
                    <a:gd name="T13" fmla="*/ 0 h 33"/>
                    <a:gd name="T14" fmla="*/ 23 w 26"/>
                    <a:gd name="T15" fmla="*/ 5 h 33"/>
                    <a:gd name="T16" fmla="*/ 26 w 26"/>
                    <a:gd name="T17" fmla="*/ 16 h 33"/>
                    <a:gd name="T18" fmla="*/ 26 w 26"/>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3">
                      <a:moveTo>
                        <a:pt x="26" y="16"/>
                      </a:moveTo>
                      <a:lnTo>
                        <a:pt x="23" y="27"/>
                      </a:lnTo>
                      <a:lnTo>
                        <a:pt x="12" y="33"/>
                      </a:lnTo>
                      <a:lnTo>
                        <a:pt x="2" y="27"/>
                      </a:lnTo>
                      <a:lnTo>
                        <a:pt x="0" y="16"/>
                      </a:lnTo>
                      <a:lnTo>
                        <a:pt x="2" y="5"/>
                      </a:lnTo>
                      <a:lnTo>
                        <a:pt x="12" y="0"/>
                      </a:lnTo>
                      <a:lnTo>
                        <a:pt x="23" y="5"/>
                      </a:lnTo>
                      <a:lnTo>
                        <a:pt x="26" y="16"/>
                      </a:lnTo>
                      <a:lnTo>
                        <a:pt x="2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218" name="Freeform 90"/>
                <p:cNvSpPr>
                  <a:spLocks/>
                </p:cNvSpPr>
                <p:nvPr/>
              </p:nvSpPr>
              <p:spPr bwMode="auto">
                <a:xfrm>
                  <a:off x="2831" y="1891"/>
                  <a:ext cx="25" cy="33"/>
                </a:xfrm>
                <a:custGeom>
                  <a:avLst/>
                  <a:gdLst>
                    <a:gd name="T0" fmla="*/ 25 w 25"/>
                    <a:gd name="T1" fmla="*/ 16 h 33"/>
                    <a:gd name="T2" fmla="*/ 23 w 25"/>
                    <a:gd name="T3" fmla="*/ 27 h 33"/>
                    <a:gd name="T4" fmla="*/ 11 w 25"/>
                    <a:gd name="T5" fmla="*/ 33 h 33"/>
                    <a:gd name="T6" fmla="*/ 2 w 25"/>
                    <a:gd name="T7" fmla="*/ 27 h 33"/>
                    <a:gd name="T8" fmla="*/ 0 w 25"/>
                    <a:gd name="T9" fmla="*/ 16 h 33"/>
                    <a:gd name="T10" fmla="*/ 2 w 25"/>
                    <a:gd name="T11" fmla="*/ 5 h 33"/>
                    <a:gd name="T12" fmla="*/ 11 w 25"/>
                    <a:gd name="T13" fmla="*/ 0 h 33"/>
                    <a:gd name="T14" fmla="*/ 23 w 25"/>
                    <a:gd name="T15" fmla="*/ 5 h 33"/>
                    <a:gd name="T16" fmla="*/ 25 w 25"/>
                    <a:gd name="T17" fmla="*/ 16 h 33"/>
                    <a:gd name="T18" fmla="*/ 25 w 25"/>
                    <a:gd name="T19"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3">
                      <a:moveTo>
                        <a:pt x="25" y="16"/>
                      </a:moveTo>
                      <a:lnTo>
                        <a:pt x="23" y="27"/>
                      </a:lnTo>
                      <a:lnTo>
                        <a:pt x="11" y="33"/>
                      </a:lnTo>
                      <a:lnTo>
                        <a:pt x="2" y="27"/>
                      </a:lnTo>
                      <a:lnTo>
                        <a:pt x="0" y="16"/>
                      </a:lnTo>
                      <a:lnTo>
                        <a:pt x="2" y="5"/>
                      </a:lnTo>
                      <a:lnTo>
                        <a:pt x="11" y="0"/>
                      </a:lnTo>
                      <a:lnTo>
                        <a:pt x="23" y="5"/>
                      </a:lnTo>
                      <a:lnTo>
                        <a:pt x="25" y="16"/>
                      </a:lnTo>
                      <a:lnTo>
                        <a:pt x="25"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16219" name="Freeform 91"/>
                <p:cNvSpPr>
                  <a:spLocks/>
                </p:cNvSpPr>
                <p:nvPr/>
              </p:nvSpPr>
              <p:spPr bwMode="auto">
                <a:xfrm>
                  <a:off x="2511" y="2171"/>
                  <a:ext cx="201" cy="396"/>
                </a:xfrm>
                <a:custGeom>
                  <a:avLst/>
                  <a:gdLst>
                    <a:gd name="T0" fmla="*/ 40 w 201"/>
                    <a:gd name="T1" fmla="*/ 2 h 396"/>
                    <a:gd name="T2" fmla="*/ 42 w 201"/>
                    <a:gd name="T3" fmla="*/ 2 h 396"/>
                    <a:gd name="T4" fmla="*/ 45 w 201"/>
                    <a:gd name="T5" fmla="*/ 0 h 396"/>
                    <a:gd name="T6" fmla="*/ 61 w 201"/>
                    <a:gd name="T7" fmla="*/ 0 h 396"/>
                    <a:gd name="T8" fmla="*/ 82 w 201"/>
                    <a:gd name="T9" fmla="*/ 0 h 396"/>
                    <a:gd name="T10" fmla="*/ 103 w 201"/>
                    <a:gd name="T11" fmla="*/ 11 h 396"/>
                    <a:gd name="T12" fmla="*/ 112 w 201"/>
                    <a:gd name="T13" fmla="*/ 22 h 396"/>
                    <a:gd name="T14" fmla="*/ 119 w 201"/>
                    <a:gd name="T15" fmla="*/ 36 h 396"/>
                    <a:gd name="T16" fmla="*/ 131 w 201"/>
                    <a:gd name="T17" fmla="*/ 72 h 396"/>
                    <a:gd name="T18" fmla="*/ 131 w 201"/>
                    <a:gd name="T19" fmla="*/ 105 h 396"/>
                    <a:gd name="T20" fmla="*/ 131 w 201"/>
                    <a:gd name="T21" fmla="*/ 119 h 396"/>
                    <a:gd name="T22" fmla="*/ 124 w 201"/>
                    <a:gd name="T23" fmla="*/ 127 h 396"/>
                    <a:gd name="T24" fmla="*/ 124 w 201"/>
                    <a:gd name="T25" fmla="*/ 133 h 396"/>
                    <a:gd name="T26" fmla="*/ 124 w 201"/>
                    <a:gd name="T27" fmla="*/ 144 h 396"/>
                    <a:gd name="T28" fmla="*/ 121 w 201"/>
                    <a:gd name="T29" fmla="*/ 158 h 396"/>
                    <a:gd name="T30" fmla="*/ 119 w 201"/>
                    <a:gd name="T31" fmla="*/ 177 h 396"/>
                    <a:gd name="T32" fmla="*/ 117 w 201"/>
                    <a:gd name="T33" fmla="*/ 216 h 396"/>
                    <a:gd name="T34" fmla="*/ 114 w 201"/>
                    <a:gd name="T35" fmla="*/ 232 h 396"/>
                    <a:gd name="T36" fmla="*/ 114 w 201"/>
                    <a:gd name="T37" fmla="*/ 244 h 396"/>
                    <a:gd name="T38" fmla="*/ 119 w 201"/>
                    <a:gd name="T39" fmla="*/ 246 h 396"/>
                    <a:gd name="T40" fmla="*/ 126 w 201"/>
                    <a:gd name="T41" fmla="*/ 249 h 396"/>
                    <a:gd name="T42" fmla="*/ 140 w 201"/>
                    <a:gd name="T43" fmla="*/ 257 h 396"/>
                    <a:gd name="T44" fmla="*/ 154 w 201"/>
                    <a:gd name="T45" fmla="*/ 263 h 396"/>
                    <a:gd name="T46" fmla="*/ 184 w 201"/>
                    <a:gd name="T47" fmla="*/ 277 h 396"/>
                    <a:gd name="T48" fmla="*/ 194 w 201"/>
                    <a:gd name="T49" fmla="*/ 282 h 396"/>
                    <a:gd name="T50" fmla="*/ 201 w 201"/>
                    <a:gd name="T51" fmla="*/ 285 h 396"/>
                    <a:gd name="T52" fmla="*/ 198 w 201"/>
                    <a:gd name="T53" fmla="*/ 291 h 396"/>
                    <a:gd name="T54" fmla="*/ 191 w 201"/>
                    <a:gd name="T55" fmla="*/ 305 h 396"/>
                    <a:gd name="T56" fmla="*/ 182 w 201"/>
                    <a:gd name="T57" fmla="*/ 327 h 396"/>
                    <a:gd name="T58" fmla="*/ 175 w 201"/>
                    <a:gd name="T59" fmla="*/ 349 h 396"/>
                    <a:gd name="T60" fmla="*/ 173 w 201"/>
                    <a:gd name="T61" fmla="*/ 371 h 396"/>
                    <a:gd name="T62" fmla="*/ 170 w 201"/>
                    <a:gd name="T63" fmla="*/ 388 h 396"/>
                    <a:gd name="T64" fmla="*/ 170 w 201"/>
                    <a:gd name="T65" fmla="*/ 396 h 396"/>
                    <a:gd name="T66" fmla="*/ 173 w 201"/>
                    <a:gd name="T67" fmla="*/ 396 h 396"/>
                    <a:gd name="T68" fmla="*/ 168 w 201"/>
                    <a:gd name="T69" fmla="*/ 396 h 396"/>
                    <a:gd name="T70" fmla="*/ 154 w 201"/>
                    <a:gd name="T71" fmla="*/ 396 h 396"/>
                    <a:gd name="T72" fmla="*/ 133 w 201"/>
                    <a:gd name="T73" fmla="*/ 390 h 396"/>
                    <a:gd name="T74" fmla="*/ 107 w 201"/>
                    <a:gd name="T75" fmla="*/ 388 h 396"/>
                    <a:gd name="T76" fmla="*/ 56 w 201"/>
                    <a:gd name="T77" fmla="*/ 371 h 396"/>
                    <a:gd name="T78" fmla="*/ 33 w 201"/>
                    <a:gd name="T79" fmla="*/ 357 h 396"/>
                    <a:gd name="T80" fmla="*/ 14 w 201"/>
                    <a:gd name="T81" fmla="*/ 343 h 396"/>
                    <a:gd name="T82" fmla="*/ 10 w 201"/>
                    <a:gd name="T83" fmla="*/ 335 h 396"/>
                    <a:gd name="T84" fmla="*/ 5 w 201"/>
                    <a:gd name="T85" fmla="*/ 324 h 396"/>
                    <a:gd name="T86" fmla="*/ 3 w 201"/>
                    <a:gd name="T87" fmla="*/ 307 h 396"/>
                    <a:gd name="T88" fmla="*/ 3 w 201"/>
                    <a:gd name="T89" fmla="*/ 288 h 396"/>
                    <a:gd name="T90" fmla="*/ 0 w 201"/>
                    <a:gd name="T91" fmla="*/ 241 h 396"/>
                    <a:gd name="T92" fmla="*/ 3 w 201"/>
                    <a:gd name="T93" fmla="*/ 185 h 396"/>
                    <a:gd name="T94" fmla="*/ 7 w 201"/>
                    <a:gd name="T95" fmla="*/ 130 h 396"/>
                    <a:gd name="T96" fmla="*/ 17 w 201"/>
                    <a:gd name="T97" fmla="*/ 77 h 396"/>
                    <a:gd name="T98" fmla="*/ 26 w 201"/>
                    <a:gd name="T99" fmla="*/ 36 h 396"/>
                    <a:gd name="T100" fmla="*/ 33 w 201"/>
                    <a:gd name="T101" fmla="*/ 16 h 396"/>
                    <a:gd name="T102" fmla="*/ 40 w 201"/>
                    <a:gd name="T103" fmla="*/ 2 h 396"/>
                    <a:gd name="T104" fmla="*/ 40 w 201"/>
                    <a:gd name="T105" fmla="*/ 2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 h="396">
                      <a:moveTo>
                        <a:pt x="40" y="2"/>
                      </a:moveTo>
                      <a:lnTo>
                        <a:pt x="42" y="2"/>
                      </a:lnTo>
                      <a:lnTo>
                        <a:pt x="45" y="0"/>
                      </a:lnTo>
                      <a:lnTo>
                        <a:pt x="61" y="0"/>
                      </a:lnTo>
                      <a:lnTo>
                        <a:pt x="82" y="0"/>
                      </a:lnTo>
                      <a:lnTo>
                        <a:pt x="103" y="11"/>
                      </a:lnTo>
                      <a:lnTo>
                        <a:pt x="112" y="22"/>
                      </a:lnTo>
                      <a:lnTo>
                        <a:pt x="119" y="36"/>
                      </a:lnTo>
                      <a:lnTo>
                        <a:pt x="131" y="72"/>
                      </a:lnTo>
                      <a:lnTo>
                        <a:pt x="131" y="105"/>
                      </a:lnTo>
                      <a:lnTo>
                        <a:pt x="131" y="119"/>
                      </a:lnTo>
                      <a:lnTo>
                        <a:pt x="124" y="127"/>
                      </a:lnTo>
                      <a:lnTo>
                        <a:pt x="124" y="133"/>
                      </a:lnTo>
                      <a:lnTo>
                        <a:pt x="124" y="144"/>
                      </a:lnTo>
                      <a:lnTo>
                        <a:pt x="121" y="158"/>
                      </a:lnTo>
                      <a:lnTo>
                        <a:pt x="119" y="177"/>
                      </a:lnTo>
                      <a:lnTo>
                        <a:pt x="117" y="216"/>
                      </a:lnTo>
                      <a:lnTo>
                        <a:pt x="114" y="232"/>
                      </a:lnTo>
                      <a:lnTo>
                        <a:pt x="114" y="244"/>
                      </a:lnTo>
                      <a:lnTo>
                        <a:pt x="119" y="246"/>
                      </a:lnTo>
                      <a:lnTo>
                        <a:pt x="126" y="249"/>
                      </a:lnTo>
                      <a:lnTo>
                        <a:pt x="140" y="257"/>
                      </a:lnTo>
                      <a:lnTo>
                        <a:pt x="154" y="263"/>
                      </a:lnTo>
                      <a:lnTo>
                        <a:pt x="184" y="277"/>
                      </a:lnTo>
                      <a:lnTo>
                        <a:pt x="194" y="282"/>
                      </a:lnTo>
                      <a:lnTo>
                        <a:pt x="201" y="285"/>
                      </a:lnTo>
                      <a:lnTo>
                        <a:pt x="198" y="291"/>
                      </a:lnTo>
                      <a:lnTo>
                        <a:pt x="191" y="305"/>
                      </a:lnTo>
                      <a:lnTo>
                        <a:pt x="182" y="327"/>
                      </a:lnTo>
                      <a:lnTo>
                        <a:pt x="175" y="349"/>
                      </a:lnTo>
                      <a:lnTo>
                        <a:pt x="173" y="371"/>
                      </a:lnTo>
                      <a:lnTo>
                        <a:pt x="170" y="388"/>
                      </a:lnTo>
                      <a:lnTo>
                        <a:pt x="170" y="396"/>
                      </a:lnTo>
                      <a:lnTo>
                        <a:pt x="173" y="396"/>
                      </a:lnTo>
                      <a:lnTo>
                        <a:pt x="168" y="396"/>
                      </a:lnTo>
                      <a:lnTo>
                        <a:pt x="154" y="396"/>
                      </a:lnTo>
                      <a:lnTo>
                        <a:pt x="133" y="390"/>
                      </a:lnTo>
                      <a:lnTo>
                        <a:pt x="107" y="388"/>
                      </a:lnTo>
                      <a:lnTo>
                        <a:pt x="56" y="371"/>
                      </a:lnTo>
                      <a:lnTo>
                        <a:pt x="33" y="357"/>
                      </a:lnTo>
                      <a:lnTo>
                        <a:pt x="14" y="343"/>
                      </a:lnTo>
                      <a:lnTo>
                        <a:pt x="10" y="335"/>
                      </a:lnTo>
                      <a:lnTo>
                        <a:pt x="5" y="324"/>
                      </a:lnTo>
                      <a:lnTo>
                        <a:pt x="3" y="307"/>
                      </a:lnTo>
                      <a:lnTo>
                        <a:pt x="3" y="288"/>
                      </a:lnTo>
                      <a:lnTo>
                        <a:pt x="0" y="241"/>
                      </a:lnTo>
                      <a:lnTo>
                        <a:pt x="3" y="185"/>
                      </a:lnTo>
                      <a:lnTo>
                        <a:pt x="7" y="130"/>
                      </a:lnTo>
                      <a:lnTo>
                        <a:pt x="17" y="77"/>
                      </a:lnTo>
                      <a:lnTo>
                        <a:pt x="26" y="36"/>
                      </a:lnTo>
                      <a:lnTo>
                        <a:pt x="33" y="16"/>
                      </a:lnTo>
                      <a:lnTo>
                        <a:pt x="40" y="2"/>
                      </a:lnTo>
                      <a:lnTo>
                        <a:pt x="40" y="2"/>
                      </a:lnTo>
                      <a:close/>
                    </a:path>
                  </a:pathLst>
                </a:custGeom>
                <a:solidFill>
                  <a:srgbClr val="FFFFFF"/>
                </a:solidFill>
                <a:ln w="36513">
                  <a:solidFill>
                    <a:srgbClr val="000000"/>
                  </a:solidFill>
                  <a:prstDash val="solid"/>
                  <a:round/>
                  <a:headEnd/>
                  <a:tailEnd/>
                </a:ln>
              </p:spPr>
              <p:txBody>
                <a:bodyPr/>
                <a:lstStyle/>
                <a:p>
                  <a:endParaRPr lang="ja-JP" altLang="en-US"/>
                </a:p>
              </p:txBody>
            </p:sp>
            <p:sp>
              <p:nvSpPr>
                <p:cNvPr id="816220" name="Freeform 92"/>
                <p:cNvSpPr>
                  <a:spLocks/>
                </p:cNvSpPr>
                <p:nvPr/>
              </p:nvSpPr>
              <p:spPr bwMode="auto">
                <a:xfrm>
                  <a:off x="2644" y="2445"/>
                  <a:ext cx="42" cy="116"/>
                </a:xfrm>
                <a:custGeom>
                  <a:avLst/>
                  <a:gdLst>
                    <a:gd name="T0" fmla="*/ 42 w 42"/>
                    <a:gd name="T1" fmla="*/ 0 h 116"/>
                    <a:gd name="T2" fmla="*/ 40 w 42"/>
                    <a:gd name="T3" fmla="*/ 3 h 116"/>
                    <a:gd name="T4" fmla="*/ 35 w 42"/>
                    <a:gd name="T5" fmla="*/ 8 h 116"/>
                    <a:gd name="T6" fmla="*/ 28 w 42"/>
                    <a:gd name="T7" fmla="*/ 17 h 116"/>
                    <a:gd name="T8" fmla="*/ 21 w 42"/>
                    <a:gd name="T9" fmla="*/ 31 h 116"/>
                    <a:gd name="T10" fmla="*/ 14 w 42"/>
                    <a:gd name="T11" fmla="*/ 47 h 116"/>
                    <a:gd name="T12" fmla="*/ 7 w 42"/>
                    <a:gd name="T13" fmla="*/ 67 h 116"/>
                    <a:gd name="T14" fmla="*/ 2 w 42"/>
                    <a:gd name="T15" fmla="*/ 91 h 116"/>
                    <a:gd name="T16" fmla="*/ 0 w 42"/>
                    <a:gd name="T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16">
                      <a:moveTo>
                        <a:pt x="42" y="0"/>
                      </a:moveTo>
                      <a:lnTo>
                        <a:pt x="40" y="3"/>
                      </a:lnTo>
                      <a:lnTo>
                        <a:pt x="35" y="8"/>
                      </a:lnTo>
                      <a:lnTo>
                        <a:pt x="28" y="17"/>
                      </a:lnTo>
                      <a:lnTo>
                        <a:pt x="21" y="31"/>
                      </a:lnTo>
                      <a:lnTo>
                        <a:pt x="14" y="47"/>
                      </a:lnTo>
                      <a:lnTo>
                        <a:pt x="7" y="67"/>
                      </a:lnTo>
                      <a:lnTo>
                        <a:pt x="2" y="91"/>
                      </a:lnTo>
                      <a:lnTo>
                        <a:pt x="0" y="116"/>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graphicFrame>
          <p:nvGraphicFramePr>
            <p:cNvPr id="816225" name="Object 97"/>
            <p:cNvGraphicFramePr>
              <a:graphicFrameLocks noChangeAspect="1"/>
            </p:cNvGraphicFramePr>
            <p:nvPr/>
          </p:nvGraphicFramePr>
          <p:xfrm>
            <a:off x="1141" y="1436"/>
            <a:ext cx="1673" cy="691"/>
          </p:xfrm>
          <a:graphic>
            <a:graphicData uri="http://schemas.openxmlformats.org/presentationml/2006/ole">
              <mc:AlternateContent xmlns:mc="http://schemas.openxmlformats.org/markup-compatibility/2006">
                <mc:Choice xmlns:v="urn:schemas-microsoft-com:vml" Requires="v">
                  <p:oleObj spid="_x0000_s941056" name="ビットマップ イメージ" r:id="rId5" imgW="3142857" imgH="1181265" progId="Paint.Picture">
                    <p:embed/>
                  </p:oleObj>
                </mc:Choice>
                <mc:Fallback>
                  <p:oleObj name="ビットマップ イメージ" r:id="rId5" imgW="3142857" imgH="1181265" progId="Paint.Picture">
                    <p:embed/>
                    <p:pic>
                      <p:nvPicPr>
                        <p:cNvPr id="0" name="Object 9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1" y="1436"/>
                          <a:ext cx="1673" cy="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pic>
        <p:nvPicPr>
          <p:cNvPr id="816230" name="Picture 10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83463" y="425450"/>
            <a:ext cx="1406525" cy="174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6131"/>
                                        </p:tgtEl>
                                        <p:attrNameLst>
                                          <p:attrName>style.visibility</p:attrName>
                                        </p:attrNameLst>
                                      </p:cBhvr>
                                      <p:to>
                                        <p:strVal val="visible"/>
                                      </p:to>
                                    </p:set>
                                    <p:animEffect transition="in" filter="wipe(up)">
                                      <p:cBhvr>
                                        <p:cTn id="7" dur="500"/>
                                        <p:tgtEl>
                                          <p:spTgt spid="816131"/>
                                        </p:tgtEl>
                                      </p:cBhvr>
                                    </p:animEffect>
                                  </p:childTnLst>
                                </p:cTn>
                              </p:par>
                            </p:childTnLst>
                          </p:cTn>
                        </p:par>
                        <p:par>
                          <p:cTn id="8" fill="hold" nodeType="afterGroup">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816133"/>
                                        </p:tgtEl>
                                        <p:attrNameLst>
                                          <p:attrName>style.visibility</p:attrName>
                                        </p:attrNameLst>
                                      </p:cBhvr>
                                      <p:to>
                                        <p:strVal val="visible"/>
                                      </p:to>
                                    </p:set>
                                    <p:animEffect transition="in" filter="wipe(right)">
                                      <p:cBhvr>
                                        <p:cTn id="11" dur="500"/>
                                        <p:tgtEl>
                                          <p:spTgt spid="816133"/>
                                        </p:tgtEl>
                                      </p:cBhvr>
                                    </p:animEffect>
                                  </p:childTnLst>
                                </p:cTn>
                              </p:par>
                            </p:childTnLst>
                          </p:cTn>
                        </p:par>
                        <p:par>
                          <p:cTn id="12" fill="hold" nodeType="afterGroup">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816223"/>
                                        </p:tgtEl>
                                        <p:attrNameLst>
                                          <p:attrName>style.visibility</p:attrName>
                                        </p:attrNameLst>
                                      </p:cBhvr>
                                      <p:to>
                                        <p:strVal val="visible"/>
                                      </p:to>
                                    </p:set>
                                    <p:animEffect transition="in" filter="wipe(right)">
                                      <p:cBhvr>
                                        <p:cTn id="15" dur="500"/>
                                        <p:tgtEl>
                                          <p:spTgt spid="816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6131" grpId="0" autoUpdateAnimBg="0"/>
      <p:bldP spid="816133" grpId="0" animBg="1" autoUpdateAnimBg="0"/>
      <p:bldP spid="816223"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スライド番号プレースホルダー 2"/>
          <p:cNvSpPr>
            <a:spLocks noGrp="1"/>
          </p:cNvSpPr>
          <p:nvPr>
            <p:ph type="sldNum" sz="quarter" idx="11"/>
          </p:nvPr>
        </p:nvSpPr>
        <p:spPr/>
        <p:txBody>
          <a:bodyPr/>
          <a:lstStyle/>
          <a:p>
            <a:fld id="{BBFD5983-4531-460D-821E-720B9C88AF25}" type="slidenum">
              <a:rPr lang="en-US" altLang="ja-JP"/>
              <a:pPr/>
              <a:t>22</a:t>
            </a:fld>
            <a:endParaRPr lang="en-US" altLang="ja-JP"/>
          </a:p>
        </p:txBody>
      </p:sp>
      <p:sp>
        <p:nvSpPr>
          <p:cNvPr id="874511" name="Rectangle 15"/>
          <p:cNvSpPr>
            <a:spLocks noChangeArrowheads="1"/>
          </p:cNvSpPr>
          <p:nvPr/>
        </p:nvSpPr>
        <p:spPr bwMode="auto">
          <a:xfrm>
            <a:off x="430213" y="165100"/>
            <a:ext cx="8229600" cy="585788"/>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90000"/>
              </a:lnSpc>
              <a:spcBef>
                <a:spcPct val="50000"/>
              </a:spcBef>
            </a:pPr>
            <a:r>
              <a:rPr lang="ja-JP" altLang="en-US" sz="3600" b="1">
                <a:latin typeface="HG丸ｺﾞｼｯｸM-PRO" pitchFamily="50" charset="-128"/>
                <a:ea typeface="HGP創英角ﾎﾟｯﾌﾟ体" pitchFamily="50" charset="-128"/>
              </a:rPr>
              <a:t>ＱＣサークルの基本理念</a:t>
            </a:r>
            <a:endParaRPr lang="ja-JP" altLang="en-US" sz="3600" b="1">
              <a:ea typeface="HGP創英角ﾎﾟｯﾌﾟ体" pitchFamily="50" charset="-128"/>
            </a:endParaRPr>
          </a:p>
        </p:txBody>
      </p:sp>
      <p:sp>
        <p:nvSpPr>
          <p:cNvPr id="874512" name="Line 16"/>
          <p:cNvSpPr>
            <a:spLocks noChangeShapeType="1"/>
          </p:cNvSpPr>
          <p:nvPr/>
        </p:nvSpPr>
        <p:spPr bwMode="auto">
          <a:xfrm>
            <a:off x="152400" y="754063"/>
            <a:ext cx="8785225"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874514" name="Text Box 18"/>
          <p:cNvSpPr txBox="1">
            <a:spLocks noChangeArrowheads="1"/>
          </p:cNvSpPr>
          <p:nvPr/>
        </p:nvSpPr>
        <p:spPr bwMode="auto">
          <a:xfrm>
            <a:off x="1371600" y="5562600"/>
            <a:ext cx="6019800" cy="89535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fontAlgn="ctr">
              <a:lnSpc>
                <a:spcPct val="120000"/>
              </a:lnSpc>
              <a:spcBef>
                <a:spcPct val="50000"/>
              </a:spcBef>
            </a:pPr>
            <a:r>
              <a:rPr lang="ja-JP" altLang="en-US" sz="4000"/>
              <a:t>ＱＣ</a:t>
            </a:r>
            <a:r>
              <a:rPr lang="ja-JP" altLang="en-US" sz="2800"/>
              <a:t>とは　</a:t>
            </a:r>
            <a:r>
              <a:rPr lang="ja-JP" altLang="en-US" sz="4400" b="1">
                <a:solidFill>
                  <a:srgbClr val="FF3300"/>
                </a:solidFill>
              </a:rPr>
              <a:t>Ｑ</a:t>
            </a:r>
            <a:r>
              <a:rPr lang="ja-JP" altLang="en-US" sz="3600"/>
              <a:t>ｕａｌｉｔｙ</a:t>
            </a:r>
            <a:r>
              <a:rPr lang="ja-JP" altLang="en-US" sz="2800"/>
              <a:t>　</a:t>
            </a:r>
            <a:r>
              <a:rPr lang="ja-JP" altLang="en-US" sz="4400" b="1">
                <a:solidFill>
                  <a:srgbClr val="FF3300"/>
                </a:solidFill>
              </a:rPr>
              <a:t>Ｃ</a:t>
            </a:r>
            <a:r>
              <a:rPr lang="ja-JP" altLang="en-US" sz="3600"/>
              <a:t>ｏｎｔｒｏｌ</a:t>
            </a:r>
          </a:p>
        </p:txBody>
      </p:sp>
      <p:sp>
        <p:nvSpPr>
          <p:cNvPr id="874515" name="Text Box 19"/>
          <p:cNvSpPr txBox="1">
            <a:spLocks noChangeArrowheads="1"/>
          </p:cNvSpPr>
          <p:nvPr/>
        </p:nvSpPr>
        <p:spPr bwMode="auto">
          <a:xfrm>
            <a:off x="3200400" y="6253163"/>
            <a:ext cx="1524000" cy="604837"/>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800"/>
              <a:t>品質</a:t>
            </a:r>
          </a:p>
        </p:txBody>
      </p:sp>
      <p:sp>
        <p:nvSpPr>
          <p:cNvPr id="874516" name="Text Box 20"/>
          <p:cNvSpPr txBox="1">
            <a:spLocks noChangeArrowheads="1"/>
          </p:cNvSpPr>
          <p:nvPr/>
        </p:nvSpPr>
        <p:spPr bwMode="auto">
          <a:xfrm>
            <a:off x="5181600" y="6253163"/>
            <a:ext cx="1524000" cy="604837"/>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800"/>
              <a:t>管理</a:t>
            </a:r>
          </a:p>
        </p:txBody>
      </p:sp>
      <p:grpSp>
        <p:nvGrpSpPr>
          <p:cNvPr id="874527" name="Group 31"/>
          <p:cNvGrpSpPr>
            <a:grpSpLocks/>
          </p:cNvGrpSpPr>
          <p:nvPr/>
        </p:nvGrpSpPr>
        <p:grpSpPr bwMode="auto">
          <a:xfrm>
            <a:off x="217488" y="890588"/>
            <a:ext cx="3000375" cy="4794250"/>
            <a:chOff x="137" y="561"/>
            <a:chExt cx="1890" cy="3020"/>
          </a:xfrm>
        </p:grpSpPr>
        <p:graphicFrame>
          <p:nvGraphicFramePr>
            <p:cNvPr id="874499" name="Object 3"/>
            <p:cNvGraphicFramePr>
              <a:graphicFrameLocks noChangeAspect="1"/>
            </p:cNvGraphicFramePr>
            <p:nvPr/>
          </p:nvGraphicFramePr>
          <p:xfrm>
            <a:off x="595" y="1630"/>
            <a:ext cx="1055" cy="1632"/>
          </p:xfrm>
          <a:graphic>
            <a:graphicData uri="http://schemas.openxmlformats.org/presentationml/2006/ole">
              <mc:AlternateContent xmlns:mc="http://schemas.openxmlformats.org/markup-compatibility/2006">
                <mc:Choice xmlns:v="urn:schemas-microsoft-com:vml" Requires="v">
                  <p:oleObj spid="_x0000_s874530" name="ビットマップ イメージ" r:id="rId4" imgW="2104762" imgH="3258005" progId="Paint.Picture">
                    <p:embed/>
                  </p:oleObj>
                </mc:Choice>
                <mc:Fallback>
                  <p:oleObj name="ビットマップ イメージ" r:id="rId4" imgW="2104762" imgH="3258005"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 y="1630"/>
                          <a:ext cx="1055" cy="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74504" name="AutoShape 8"/>
            <p:cNvSpPr>
              <a:spLocks noChangeArrowheads="1"/>
            </p:cNvSpPr>
            <p:nvPr/>
          </p:nvSpPr>
          <p:spPr bwMode="auto">
            <a:xfrm>
              <a:off x="317" y="1482"/>
              <a:ext cx="1534" cy="1987"/>
            </a:xfrm>
            <a:prstGeom prst="roundRect">
              <a:avLst>
                <a:gd name="adj" fmla="val 8509"/>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4509" name="AutoShape 13"/>
            <p:cNvSpPr>
              <a:spLocks noChangeArrowheads="1"/>
            </p:cNvSpPr>
            <p:nvPr/>
          </p:nvSpPr>
          <p:spPr bwMode="auto">
            <a:xfrm>
              <a:off x="467" y="3293"/>
              <a:ext cx="1304" cy="288"/>
            </a:xfrm>
            <a:prstGeom prst="roundRect">
              <a:avLst>
                <a:gd name="adj" fmla="val 28569"/>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ja-JP" altLang="en-US" b="1">
                  <a:latin typeface="HG丸ｺﾞｼｯｸM-PRO" pitchFamily="50" charset="-128"/>
                  <a:ea typeface="HG丸ｺﾞｼｯｸM-PRO" pitchFamily="50" charset="-128"/>
                </a:rPr>
                <a:t>自分のため</a:t>
              </a:r>
            </a:p>
          </p:txBody>
        </p:sp>
        <p:sp>
          <p:nvSpPr>
            <p:cNvPr id="874502" name="Text Box 6"/>
            <p:cNvSpPr txBox="1">
              <a:spLocks noChangeArrowheads="1"/>
            </p:cNvSpPr>
            <p:nvPr/>
          </p:nvSpPr>
          <p:spPr bwMode="auto">
            <a:xfrm>
              <a:off x="347" y="773"/>
              <a:ext cx="1680" cy="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15000"/>
                </a:spcBef>
              </a:pPr>
              <a:r>
                <a:rPr lang="ja-JP" altLang="en-US" sz="2000" b="1">
                  <a:latin typeface="HG丸ｺﾞｼｯｸM-PRO" pitchFamily="50" charset="-128"/>
                  <a:ea typeface="HG丸ｺﾞｼｯｸM-PRO" pitchFamily="50" charset="-128"/>
                </a:rPr>
                <a:t>人間の能力を発揮し、</a:t>
              </a:r>
              <a:r>
                <a:rPr lang="ja-JP" altLang="en-US" sz="2000" b="1">
                  <a:solidFill>
                    <a:srgbClr val="FF3300"/>
                  </a:solidFill>
                  <a:latin typeface="HG丸ｺﾞｼｯｸM-PRO" pitchFamily="50" charset="-128"/>
                  <a:ea typeface="HG丸ｺﾞｼｯｸM-PRO" pitchFamily="50" charset="-128"/>
                </a:rPr>
                <a:t>無限の可能性を</a:t>
              </a:r>
            </a:p>
            <a:p>
              <a:pPr>
                <a:spcBef>
                  <a:spcPct val="15000"/>
                </a:spcBef>
              </a:pPr>
              <a:r>
                <a:rPr lang="ja-JP" altLang="en-US" sz="2000" b="1">
                  <a:solidFill>
                    <a:srgbClr val="FF3300"/>
                  </a:solidFill>
                  <a:latin typeface="HG丸ｺﾞｼｯｸM-PRO" pitchFamily="50" charset="-128"/>
                  <a:ea typeface="HG丸ｺﾞｼｯｸM-PRO" pitchFamily="50" charset="-128"/>
                </a:rPr>
                <a:t>引き出す</a:t>
              </a:r>
              <a:endParaRPr lang="ja-JP" altLang="en-US" sz="1000">
                <a:solidFill>
                  <a:srgbClr val="FF3300"/>
                </a:solidFill>
              </a:endParaRPr>
            </a:p>
          </p:txBody>
        </p:sp>
        <p:sp>
          <p:nvSpPr>
            <p:cNvPr id="874518" name="Text Box 22"/>
            <p:cNvSpPr txBox="1">
              <a:spLocks noChangeArrowheads="1"/>
            </p:cNvSpPr>
            <p:nvPr/>
          </p:nvSpPr>
          <p:spPr bwMode="auto">
            <a:xfrm>
              <a:off x="137" y="561"/>
              <a:ext cx="379"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3200"/>
                <a:t>①</a:t>
              </a:r>
            </a:p>
          </p:txBody>
        </p:sp>
      </p:grpSp>
      <p:grpSp>
        <p:nvGrpSpPr>
          <p:cNvPr id="874528" name="Group 32"/>
          <p:cNvGrpSpPr>
            <a:grpSpLocks/>
          </p:cNvGrpSpPr>
          <p:nvPr/>
        </p:nvGrpSpPr>
        <p:grpSpPr bwMode="auto">
          <a:xfrm>
            <a:off x="3065463" y="920750"/>
            <a:ext cx="3017837" cy="4810125"/>
            <a:chOff x="1931" y="580"/>
            <a:chExt cx="1901" cy="3030"/>
          </a:xfrm>
        </p:grpSpPr>
        <p:graphicFrame>
          <p:nvGraphicFramePr>
            <p:cNvPr id="874500" name="Object 4"/>
            <p:cNvGraphicFramePr>
              <a:graphicFrameLocks noChangeAspect="1"/>
            </p:cNvGraphicFramePr>
            <p:nvPr/>
          </p:nvGraphicFramePr>
          <p:xfrm>
            <a:off x="2160" y="1652"/>
            <a:ext cx="1471" cy="1650"/>
          </p:xfrm>
          <a:graphic>
            <a:graphicData uri="http://schemas.openxmlformats.org/presentationml/2006/ole">
              <mc:AlternateContent xmlns:mc="http://schemas.openxmlformats.org/markup-compatibility/2006">
                <mc:Choice xmlns:v="urn:schemas-microsoft-com:vml" Requires="v">
                  <p:oleObj spid="_x0000_s874531" name="ビットマップ イメージ" r:id="rId6" imgW="2266667" imgH="2542857" progId="Paint.Picture">
                    <p:embed/>
                  </p:oleObj>
                </mc:Choice>
                <mc:Fallback>
                  <p:oleObj name="ビットマップ イメージ" r:id="rId6" imgW="2266667" imgH="2542857" progId="Paint.Picture">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60" y="1652"/>
                          <a:ext cx="1471" cy="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74505" name="AutoShape 9"/>
            <p:cNvSpPr>
              <a:spLocks noChangeArrowheads="1"/>
            </p:cNvSpPr>
            <p:nvPr/>
          </p:nvSpPr>
          <p:spPr bwMode="auto">
            <a:xfrm>
              <a:off x="2132" y="1481"/>
              <a:ext cx="1564" cy="2003"/>
            </a:xfrm>
            <a:prstGeom prst="roundRect">
              <a:avLst>
                <a:gd name="adj" fmla="val 8509"/>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4507" name="AutoShape 11"/>
            <p:cNvSpPr>
              <a:spLocks noChangeArrowheads="1"/>
            </p:cNvSpPr>
            <p:nvPr/>
          </p:nvSpPr>
          <p:spPr bwMode="auto">
            <a:xfrm>
              <a:off x="2251" y="3322"/>
              <a:ext cx="1320" cy="288"/>
            </a:xfrm>
            <a:prstGeom prst="roundRect">
              <a:avLst>
                <a:gd name="adj" fmla="val 28569"/>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ja-JP" altLang="en-US" b="1">
                  <a:latin typeface="HG丸ｺﾞｼｯｸM-PRO" pitchFamily="50" charset="-128"/>
                  <a:ea typeface="HG丸ｺﾞｼｯｸM-PRO" pitchFamily="50" charset="-128"/>
                </a:rPr>
                <a:t>職場のため</a:t>
              </a:r>
            </a:p>
          </p:txBody>
        </p:sp>
        <p:sp>
          <p:nvSpPr>
            <p:cNvPr id="874501" name="Text Box 5"/>
            <p:cNvSpPr txBox="1">
              <a:spLocks noChangeArrowheads="1"/>
            </p:cNvSpPr>
            <p:nvPr/>
          </p:nvSpPr>
          <p:spPr bwMode="auto">
            <a:xfrm>
              <a:off x="2152" y="740"/>
              <a:ext cx="1680" cy="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kumimoji="1" sz="2400">
                  <a:solidFill>
                    <a:schemeClr val="tx1"/>
                  </a:solidFill>
                  <a:latin typeface="Times New Roman" pitchFamily="18" charset="0"/>
                  <a:ea typeface="ＭＳ Ｐゴシック" pitchFamily="50" charset="-128"/>
                </a:defRPr>
              </a:lvl1pPr>
              <a:lvl2pPr marL="5140325">
                <a:defRPr kumimoji="1" sz="2400">
                  <a:solidFill>
                    <a:schemeClr val="tx1"/>
                  </a:solidFill>
                  <a:latin typeface="Times New Roman" pitchFamily="18" charset="0"/>
                  <a:ea typeface="ＭＳ Ｐゴシック" pitchFamily="50" charset="-128"/>
                </a:defRPr>
              </a:lvl2pPr>
              <a:lvl3pPr marL="5330825">
                <a:defRPr kumimoji="1" sz="2400">
                  <a:solidFill>
                    <a:schemeClr val="tx1"/>
                  </a:solidFill>
                  <a:latin typeface="Times New Roman" pitchFamily="18" charset="0"/>
                  <a:ea typeface="ＭＳ Ｐゴシック" pitchFamily="50" charset="-128"/>
                </a:defRPr>
              </a:lvl3pPr>
              <a:lvl4pPr marL="5521325">
                <a:defRPr kumimoji="1" sz="2400">
                  <a:solidFill>
                    <a:schemeClr val="tx1"/>
                  </a:solidFill>
                  <a:latin typeface="Times New Roman" pitchFamily="18" charset="0"/>
                  <a:ea typeface="ＭＳ Ｐゴシック" pitchFamily="50" charset="-128"/>
                </a:defRPr>
              </a:lvl4pPr>
              <a:lvl5pPr marL="5711825">
                <a:defRPr kumimoji="1" sz="2400">
                  <a:solidFill>
                    <a:schemeClr val="tx1"/>
                  </a:solidFill>
                  <a:latin typeface="Times New Roman" pitchFamily="18" charset="0"/>
                  <a:ea typeface="ＭＳ Ｐゴシック" pitchFamily="50" charset="-128"/>
                </a:defRPr>
              </a:lvl5pPr>
              <a:lvl6pPr marL="6169025"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6626225"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7083425"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7540625"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15000"/>
                </a:spcBef>
              </a:pPr>
              <a:r>
                <a:rPr lang="ja-JP" altLang="en-US" sz="2000" b="1">
                  <a:latin typeface="HG丸ｺﾞｼｯｸM-PRO" pitchFamily="50" charset="-128"/>
                  <a:ea typeface="HG丸ｺﾞｼｯｸM-PRO" pitchFamily="50" charset="-128"/>
                </a:rPr>
                <a:t>人間性を尊重して、</a:t>
              </a:r>
            </a:p>
            <a:p>
              <a:pPr>
                <a:spcBef>
                  <a:spcPct val="15000"/>
                </a:spcBef>
              </a:pPr>
              <a:r>
                <a:rPr lang="ja-JP" altLang="en-US" sz="2000" b="1">
                  <a:latin typeface="HG丸ｺﾞｼｯｸM-PRO" pitchFamily="50" charset="-128"/>
                  <a:ea typeface="HG丸ｺﾞｼｯｸM-PRO" pitchFamily="50" charset="-128"/>
                </a:rPr>
                <a:t>生きがいのある</a:t>
              </a:r>
            </a:p>
            <a:p>
              <a:pPr>
                <a:spcBef>
                  <a:spcPct val="15000"/>
                </a:spcBef>
              </a:pPr>
              <a:r>
                <a:rPr lang="ja-JP" altLang="en-US" sz="2000" b="1">
                  <a:solidFill>
                    <a:srgbClr val="FF3300"/>
                  </a:solidFill>
                  <a:latin typeface="HG丸ｺﾞｼｯｸM-PRO" pitchFamily="50" charset="-128"/>
                  <a:ea typeface="HG丸ｺﾞｼｯｸM-PRO" pitchFamily="50" charset="-128"/>
                </a:rPr>
                <a:t>明るい職場をつくる</a:t>
              </a:r>
            </a:p>
          </p:txBody>
        </p:sp>
        <p:sp>
          <p:nvSpPr>
            <p:cNvPr id="874519" name="Text Box 23"/>
            <p:cNvSpPr txBox="1">
              <a:spLocks noChangeArrowheads="1"/>
            </p:cNvSpPr>
            <p:nvPr/>
          </p:nvSpPr>
          <p:spPr bwMode="auto">
            <a:xfrm>
              <a:off x="1931" y="580"/>
              <a:ext cx="379"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3200"/>
                <a:t>②</a:t>
              </a:r>
            </a:p>
          </p:txBody>
        </p:sp>
      </p:grpSp>
      <p:grpSp>
        <p:nvGrpSpPr>
          <p:cNvPr id="874529" name="Group 33"/>
          <p:cNvGrpSpPr>
            <a:grpSpLocks/>
          </p:cNvGrpSpPr>
          <p:nvPr/>
        </p:nvGrpSpPr>
        <p:grpSpPr bwMode="auto">
          <a:xfrm>
            <a:off x="5999163" y="957263"/>
            <a:ext cx="2854325" cy="4752975"/>
            <a:chOff x="3779" y="603"/>
            <a:chExt cx="1798" cy="2994"/>
          </a:xfrm>
        </p:grpSpPr>
        <p:graphicFrame>
          <p:nvGraphicFramePr>
            <p:cNvPr id="874498" name="Object 2"/>
            <p:cNvGraphicFramePr>
              <a:graphicFrameLocks noChangeAspect="1"/>
            </p:cNvGraphicFramePr>
            <p:nvPr/>
          </p:nvGraphicFramePr>
          <p:xfrm>
            <a:off x="3986" y="1440"/>
            <a:ext cx="1490" cy="1865"/>
          </p:xfrm>
          <a:graphic>
            <a:graphicData uri="http://schemas.openxmlformats.org/presentationml/2006/ole">
              <mc:AlternateContent xmlns:mc="http://schemas.openxmlformats.org/markup-compatibility/2006">
                <mc:Choice xmlns:v="urn:schemas-microsoft-com:vml" Requires="v">
                  <p:oleObj spid="_x0000_s874532" name="ビットマップ イメージ" r:id="rId8" imgW="2866667" imgH="3323810" progId="Paint.Picture">
                    <p:embed/>
                  </p:oleObj>
                </mc:Choice>
                <mc:Fallback>
                  <p:oleObj name="ビットマップ イメージ" r:id="rId8" imgW="2866667" imgH="3323810" progId="Paint.Picture">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86" y="1440"/>
                          <a:ext cx="1490" cy="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74506" name="AutoShape 10"/>
            <p:cNvSpPr>
              <a:spLocks noChangeArrowheads="1"/>
            </p:cNvSpPr>
            <p:nvPr/>
          </p:nvSpPr>
          <p:spPr bwMode="auto">
            <a:xfrm>
              <a:off x="3973" y="1511"/>
              <a:ext cx="1549" cy="1988"/>
            </a:xfrm>
            <a:prstGeom prst="roundRect">
              <a:avLst>
                <a:gd name="adj" fmla="val 8509"/>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4508" name="AutoShape 12"/>
            <p:cNvSpPr>
              <a:spLocks noChangeArrowheads="1"/>
            </p:cNvSpPr>
            <p:nvPr/>
          </p:nvSpPr>
          <p:spPr bwMode="auto">
            <a:xfrm>
              <a:off x="4138" y="3309"/>
              <a:ext cx="1304" cy="288"/>
            </a:xfrm>
            <a:prstGeom prst="roundRect">
              <a:avLst>
                <a:gd name="adj" fmla="val 28569"/>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ja-JP" altLang="en-US" b="1">
                  <a:latin typeface="HG丸ｺﾞｼｯｸM-PRO" pitchFamily="50" charset="-128"/>
                  <a:ea typeface="HG丸ｺﾞｼｯｸM-PRO" pitchFamily="50" charset="-128"/>
                </a:rPr>
                <a:t>会社のため</a:t>
              </a:r>
            </a:p>
          </p:txBody>
        </p:sp>
        <p:sp>
          <p:nvSpPr>
            <p:cNvPr id="874503" name="Text Box 7"/>
            <p:cNvSpPr txBox="1">
              <a:spLocks noChangeArrowheads="1"/>
            </p:cNvSpPr>
            <p:nvPr/>
          </p:nvSpPr>
          <p:spPr bwMode="auto">
            <a:xfrm>
              <a:off x="4041" y="768"/>
              <a:ext cx="1536" cy="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15000"/>
                </a:spcBef>
              </a:pPr>
              <a:r>
                <a:rPr lang="ja-JP" altLang="en-US" sz="2000" b="1">
                  <a:latin typeface="HG丸ｺﾞｼｯｸM-PRO" pitchFamily="50" charset="-128"/>
                  <a:ea typeface="HG丸ｺﾞｼｯｸM-PRO" pitchFamily="50" charset="-128"/>
                </a:rPr>
                <a:t>企業の体質改善・</a:t>
              </a:r>
            </a:p>
            <a:p>
              <a:pPr>
                <a:spcBef>
                  <a:spcPct val="15000"/>
                </a:spcBef>
              </a:pPr>
              <a:r>
                <a:rPr lang="ja-JP" altLang="en-US" sz="2000" b="1">
                  <a:solidFill>
                    <a:srgbClr val="FF3300"/>
                  </a:solidFill>
                  <a:latin typeface="HG丸ｺﾞｼｯｸM-PRO" pitchFamily="50" charset="-128"/>
                  <a:ea typeface="HG丸ｺﾞｼｯｸM-PRO" pitchFamily="50" charset="-128"/>
                </a:rPr>
                <a:t>発展に寄与する</a:t>
              </a:r>
            </a:p>
          </p:txBody>
        </p:sp>
        <p:sp>
          <p:nvSpPr>
            <p:cNvPr id="874520" name="Text Box 24"/>
            <p:cNvSpPr txBox="1">
              <a:spLocks noChangeArrowheads="1"/>
            </p:cNvSpPr>
            <p:nvPr/>
          </p:nvSpPr>
          <p:spPr bwMode="auto">
            <a:xfrm>
              <a:off x="3779" y="603"/>
              <a:ext cx="379"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3200"/>
                <a:t>③</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74527"/>
                                        </p:tgtEl>
                                        <p:attrNameLst>
                                          <p:attrName>style.visibility</p:attrName>
                                        </p:attrNameLst>
                                      </p:cBhvr>
                                      <p:to>
                                        <p:strVal val="visible"/>
                                      </p:to>
                                    </p:set>
                                    <p:animEffect transition="in" filter="blinds(horizontal)">
                                      <p:cBhvr>
                                        <p:cTn id="7" dur="500"/>
                                        <p:tgtEl>
                                          <p:spTgt spid="8745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74528"/>
                                        </p:tgtEl>
                                        <p:attrNameLst>
                                          <p:attrName>style.visibility</p:attrName>
                                        </p:attrNameLst>
                                      </p:cBhvr>
                                      <p:to>
                                        <p:strVal val="visible"/>
                                      </p:to>
                                    </p:set>
                                    <p:animEffect transition="in" filter="blinds(horizontal)">
                                      <p:cBhvr>
                                        <p:cTn id="12" dur="500"/>
                                        <p:tgtEl>
                                          <p:spTgt spid="8745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74529"/>
                                        </p:tgtEl>
                                        <p:attrNameLst>
                                          <p:attrName>style.visibility</p:attrName>
                                        </p:attrNameLst>
                                      </p:cBhvr>
                                      <p:to>
                                        <p:strVal val="visible"/>
                                      </p:to>
                                    </p:set>
                                    <p:animEffect transition="in" filter="blinds(horizontal)">
                                      <p:cBhvr>
                                        <p:cTn id="17" dur="500"/>
                                        <p:tgtEl>
                                          <p:spTgt spid="874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スライド番号プレースホルダー 2"/>
          <p:cNvSpPr>
            <a:spLocks noGrp="1"/>
          </p:cNvSpPr>
          <p:nvPr>
            <p:ph type="sldNum" sz="quarter" idx="11"/>
          </p:nvPr>
        </p:nvSpPr>
        <p:spPr/>
        <p:txBody>
          <a:bodyPr/>
          <a:lstStyle/>
          <a:p>
            <a:fld id="{022A64A2-03EF-4966-97E6-8477EC003207}" type="slidenum">
              <a:rPr lang="en-US" altLang="ja-JP"/>
              <a:pPr/>
              <a:t>23</a:t>
            </a:fld>
            <a:endParaRPr lang="en-US" altLang="ja-JP"/>
          </a:p>
        </p:txBody>
      </p:sp>
      <p:grpSp>
        <p:nvGrpSpPr>
          <p:cNvPr id="876546" name="Group 2"/>
          <p:cNvGrpSpPr>
            <a:grpSpLocks/>
          </p:cNvGrpSpPr>
          <p:nvPr/>
        </p:nvGrpSpPr>
        <p:grpSpPr bwMode="auto">
          <a:xfrm>
            <a:off x="152400" y="319088"/>
            <a:ext cx="8839200" cy="641350"/>
            <a:chOff x="96" y="201"/>
            <a:chExt cx="5568" cy="404"/>
          </a:xfrm>
        </p:grpSpPr>
        <p:sp>
          <p:nvSpPr>
            <p:cNvPr id="876547" name="Rectangle 3"/>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solidFill>
                    <a:srgbClr val="FF3300"/>
                  </a:solidFill>
                  <a:ea typeface="HGP創英角ﾎﾟｯﾌﾟ体" pitchFamily="50" charset="-128"/>
                </a:rPr>
                <a:t>Ｑ</a:t>
              </a:r>
              <a:r>
                <a:rPr lang="ja-JP" altLang="en-US" sz="3600" b="1">
                  <a:ea typeface="HGP創英角ﾎﾟｯﾌﾟ体" pitchFamily="50" charset="-128"/>
                </a:rPr>
                <a:t>：品質とは（品質のとらえ方）</a:t>
              </a:r>
            </a:p>
          </p:txBody>
        </p:sp>
        <p:sp>
          <p:nvSpPr>
            <p:cNvPr id="876548" name="Line 4"/>
            <p:cNvSpPr>
              <a:spLocks noChangeShapeType="1"/>
            </p:cNvSpPr>
            <p:nvPr/>
          </p:nvSpPr>
          <p:spPr bwMode="auto">
            <a:xfrm flipV="1">
              <a:off x="96" y="576"/>
              <a:ext cx="5568"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grpSp>
        <p:nvGrpSpPr>
          <p:cNvPr id="876560" name="Group 16"/>
          <p:cNvGrpSpPr>
            <a:grpSpLocks/>
          </p:cNvGrpSpPr>
          <p:nvPr/>
        </p:nvGrpSpPr>
        <p:grpSpPr bwMode="auto">
          <a:xfrm>
            <a:off x="304800" y="4648200"/>
            <a:ext cx="8534400" cy="2016125"/>
            <a:chOff x="192" y="2928"/>
            <a:chExt cx="5376" cy="1270"/>
          </a:xfrm>
        </p:grpSpPr>
        <p:sp>
          <p:nvSpPr>
            <p:cNvPr id="876549" name="AutoShape 5"/>
            <p:cNvSpPr>
              <a:spLocks noChangeArrowheads="1"/>
            </p:cNvSpPr>
            <p:nvPr/>
          </p:nvSpPr>
          <p:spPr bwMode="auto">
            <a:xfrm>
              <a:off x="1632" y="2928"/>
              <a:ext cx="3936" cy="1265"/>
            </a:xfrm>
            <a:prstGeom prst="roundRect">
              <a:avLst>
                <a:gd name="adj" fmla="val 0"/>
              </a:avLst>
            </a:prstGeom>
            <a:gradFill rotWithShape="0">
              <a:gsLst>
                <a:gs pos="0">
                  <a:srgbClr val="FFCCFF"/>
                </a:gs>
                <a:gs pos="100000">
                  <a:srgbClr val="FFCCFF">
                    <a:gamma/>
                    <a:tint val="0"/>
                    <a:invGamma/>
                  </a:srgbClr>
                </a:gs>
              </a:gsLst>
              <a:lin ang="5400000" scaled="1"/>
            </a:gradFill>
            <a:ln w="25400">
              <a:solidFill>
                <a:schemeClr val="tx1"/>
              </a:solidFill>
              <a:round/>
              <a:headEnd/>
              <a:tailEnd/>
            </a:ln>
            <a:effectLst>
              <a:outerShdw dist="71842" dir="2700000" algn="ctr" rotWithShape="0">
                <a:srgbClr val="808080"/>
              </a:outerShdw>
            </a:effectLst>
          </p:spPr>
          <p:txBody>
            <a:bodyPr wrap="none" lIns="92075" tIns="46038" rIns="92075" bIns="46038" anchor="ctr"/>
            <a:lstStyle/>
            <a:p>
              <a:pPr>
                <a:spcBef>
                  <a:spcPct val="20000"/>
                </a:spcBef>
              </a:pPr>
              <a:r>
                <a:rPr lang="en-US" altLang="ja-JP" b="1">
                  <a:latin typeface="HG丸ｺﾞｼｯｸM-PRO" pitchFamily="50" charset="-128"/>
                  <a:ea typeface="HG丸ｺﾞｼｯｸM-PRO" pitchFamily="50" charset="-128"/>
                </a:rPr>
                <a:t>● </a:t>
              </a:r>
              <a:r>
                <a:rPr lang="ja-JP" altLang="en-US" b="1">
                  <a:latin typeface="HG丸ｺﾞｼｯｸM-PRO" pitchFamily="50" charset="-128"/>
                  <a:ea typeface="HG丸ｺﾞｼｯｸM-PRO" pitchFamily="50" charset="-128"/>
                </a:rPr>
                <a:t>仕事のプロセスの質</a:t>
              </a:r>
            </a:p>
            <a:p>
              <a:pPr>
                <a:spcBef>
                  <a:spcPct val="20000"/>
                </a:spcBef>
              </a:pPr>
              <a:r>
                <a:rPr lang="ja-JP" altLang="en-US" b="1">
                  <a:latin typeface="HG丸ｺﾞｼｯｸM-PRO" pitchFamily="50" charset="-128"/>
                  <a:ea typeface="HG丸ｺﾞｼｯｸM-PRO" pitchFamily="50" charset="-128"/>
                </a:rPr>
                <a:t>● 製品、サービスの質の向上</a:t>
              </a:r>
              <a:r>
                <a:rPr lang="ja-JP" altLang="en-US" sz="2000" b="1">
                  <a:latin typeface="HG丸ｺﾞｼｯｸM-PRO" pitchFamily="50" charset="-128"/>
                  <a:ea typeface="HG丸ｺﾞｼｯｸM-PRO" pitchFamily="50" charset="-128"/>
                </a:rPr>
                <a:t>（仕事の結果と</a:t>
              </a:r>
            </a:p>
            <a:p>
              <a:pPr>
                <a:spcBef>
                  <a:spcPct val="20000"/>
                </a:spcBef>
              </a:pPr>
              <a:r>
                <a:rPr lang="ja-JP" altLang="en-US" sz="2000" b="1">
                  <a:latin typeface="HG丸ｺﾞｼｯｸM-PRO" pitchFamily="50" charset="-128"/>
                  <a:ea typeface="HG丸ｺﾞｼｯｸM-PRO" pitchFamily="50" charset="-128"/>
                </a:rPr>
                <a:t>                                          　　してのできばえ）</a:t>
              </a:r>
            </a:p>
            <a:p>
              <a:pPr>
                <a:spcBef>
                  <a:spcPct val="20000"/>
                </a:spcBef>
              </a:pPr>
              <a:r>
                <a:rPr lang="ja-JP" altLang="en-US" b="1">
                  <a:latin typeface="HG丸ｺﾞｼｯｸM-PRO" pitchFamily="50" charset="-128"/>
                  <a:ea typeface="HG丸ｺﾞｼｯｸM-PRO" pitchFamily="50" charset="-128"/>
                </a:rPr>
                <a:t>　プロセスを管理し仕事の質の向上 </a:t>
              </a:r>
            </a:p>
          </p:txBody>
        </p:sp>
        <p:sp>
          <p:nvSpPr>
            <p:cNvPr id="876554" name="AutoShape 10"/>
            <p:cNvSpPr>
              <a:spLocks noChangeArrowheads="1"/>
            </p:cNvSpPr>
            <p:nvPr/>
          </p:nvSpPr>
          <p:spPr bwMode="auto">
            <a:xfrm>
              <a:off x="192" y="2928"/>
              <a:ext cx="1392" cy="1270"/>
            </a:xfrm>
            <a:prstGeom prst="roundRect">
              <a:avLst>
                <a:gd name="adj" fmla="val 0"/>
              </a:avLst>
            </a:prstGeom>
            <a:gradFill rotWithShape="0">
              <a:gsLst>
                <a:gs pos="0">
                  <a:srgbClr val="FFCCFF"/>
                </a:gs>
                <a:gs pos="100000">
                  <a:srgbClr val="FFCCFF">
                    <a:gamma/>
                    <a:tint val="12549"/>
                    <a:invGamma/>
                  </a:srgbClr>
                </a:gs>
              </a:gsLst>
              <a:lin ang="5400000" scaled="1"/>
            </a:gradFill>
            <a:ln w="25400">
              <a:solidFill>
                <a:schemeClr val="tx1"/>
              </a:solidFill>
              <a:round/>
              <a:headEnd/>
              <a:tailEnd/>
            </a:ln>
            <a:effectLst>
              <a:outerShdw dist="53882" dir="2700000" algn="ctr" rotWithShape="0">
                <a:srgbClr val="777777"/>
              </a:outerShdw>
            </a:effectLst>
          </p:spPr>
          <p:txBody>
            <a:bodyPr wrap="none" lIns="92075" tIns="108000" rIns="92075" bIns="46038"/>
            <a:lstStyle/>
            <a:p>
              <a:pPr>
                <a:lnSpc>
                  <a:spcPct val="120000"/>
                </a:lnSpc>
                <a:spcBef>
                  <a:spcPct val="20000"/>
                </a:spcBef>
              </a:pPr>
              <a:r>
                <a:rPr lang="ja-JP" altLang="en-US" b="1">
                  <a:latin typeface="HG丸ｺﾞｼｯｸM-PRO" pitchFamily="50" charset="-128"/>
                  <a:ea typeface="HG丸ｺﾞｼｯｸM-PRO" pitchFamily="50" charset="-128"/>
                </a:rPr>
                <a:t>３．</a:t>
              </a:r>
              <a:r>
                <a:rPr lang="ja-JP" altLang="en-US" b="1">
                  <a:solidFill>
                    <a:srgbClr val="FF3300"/>
                  </a:solidFill>
                  <a:latin typeface="HG丸ｺﾞｼｯｸM-PRO" pitchFamily="50" charset="-128"/>
                  <a:ea typeface="HG丸ｺﾞｼｯｸM-PRO" pitchFamily="50" charset="-128"/>
                </a:rPr>
                <a:t>仕事の質</a:t>
              </a:r>
            </a:p>
          </p:txBody>
        </p:sp>
        <p:sp>
          <p:nvSpPr>
            <p:cNvPr id="876555" name="AutoShape 11"/>
            <p:cNvSpPr>
              <a:spLocks noChangeArrowheads="1"/>
            </p:cNvSpPr>
            <p:nvPr/>
          </p:nvSpPr>
          <p:spPr bwMode="auto">
            <a:xfrm>
              <a:off x="2976" y="3600"/>
              <a:ext cx="528" cy="192"/>
            </a:xfrm>
            <a:prstGeom prst="upArrow">
              <a:avLst>
                <a:gd name="adj1" fmla="val 58333"/>
                <a:gd name="adj2" fmla="val 58333"/>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107763" dir="2700000" algn="ctr" rotWithShape="0">
                      <a:srgbClr val="4D4D4D"/>
                    </a:outerShdw>
                  </a:effectLst>
                </a14:hiddenEffects>
              </a:ext>
            </a:extLst>
          </p:spPr>
          <p:txBody>
            <a:bodyPr wrap="none" lIns="92075" tIns="46038" rIns="92075" bIns="46038" anchor="ctr"/>
            <a:lstStyle/>
            <a:p>
              <a:endParaRPr lang="ja-JP" altLang="en-US"/>
            </a:p>
          </p:txBody>
        </p:sp>
      </p:grpSp>
      <p:grpSp>
        <p:nvGrpSpPr>
          <p:cNvPr id="876558" name="Group 14"/>
          <p:cNvGrpSpPr>
            <a:grpSpLocks/>
          </p:cNvGrpSpPr>
          <p:nvPr/>
        </p:nvGrpSpPr>
        <p:grpSpPr bwMode="auto">
          <a:xfrm>
            <a:off x="304800" y="1219200"/>
            <a:ext cx="8610600" cy="1603375"/>
            <a:chOff x="192" y="768"/>
            <a:chExt cx="5424" cy="1010"/>
          </a:xfrm>
        </p:grpSpPr>
        <p:sp>
          <p:nvSpPr>
            <p:cNvPr id="876550" name="AutoShape 6"/>
            <p:cNvSpPr>
              <a:spLocks noChangeArrowheads="1"/>
            </p:cNvSpPr>
            <p:nvPr/>
          </p:nvSpPr>
          <p:spPr bwMode="auto">
            <a:xfrm>
              <a:off x="1632" y="768"/>
              <a:ext cx="3984" cy="1008"/>
            </a:xfrm>
            <a:prstGeom prst="roundRect">
              <a:avLst>
                <a:gd name="adj" fmla="val 0"/>
              </a:avLst>
            </a:prstGeom>
            <a:gradFill rotWithShape="0">
              <a:gsLst>
                <a:gs pos="0">
                  <a:srgbClr val="FFFF99"/>
                </a:gs>
                <a:gs pos="100000">
                  <a:srgbClr val="FFFF99">
                    <a:gamma/>
                    <a:tint val="0"/>
                    <a:invGamma/>
                  </a:srgbClr>
                </a:gs>
              </a:gsLst>
              <a:lin ang="5400000" scaled="1"/>
            </a:gradFill>
            <a:ln w="25400">
              <a:solidFill>
                <a:schemeClr val="tx1"/>
              </a:solidFill>
              <a:round/>
              <a:headEnd/>
              <a:tailEnd/>
            </a:ln>
            <a:effectLst>
              <a:outerShdw dist="71842" dir="2700000" algn="ctr" rotWithShape="0">
                <a:srgbClr val="808080"/>
              </a:outerShdw>
            </a:effectLst>
          </p:spPr>
          <p:txBody>
            <a:bodyPr wrap="none" lIns="92075" tIns="46038" rIns="92075" bIns="46038" anchor="ctr"/>
            <a:lstStyle/>
            <a:p>
              <a:pPr>
                <a:spcBef>
                  <a:spcPct val="20000"/>
                </a:spcBef>
              </a:pPr>
              <a:r>
                <a:rPr lang="en-US" altLang="ja-JP" b="1">
                  <a:latin typeface="HG丸ｺﾞｼｯｸM-PRO" pitchFamily="50" charset="-128"/>
                  <a:ea typeface="HG丸ｺﾞｼｯｸM-PRO" pitchFamily="50" charset="-128"/>
                </a:rPr>
                <a:t>● </a:t>
              </a:r>
              <a:r>
                <a:rPr lang="ja-JP" altLang="en-US" b="1">
                  <a:latin typeface="HG丸ｺﾞｼｯｸM-PRO" pitchFamily="50" charset="-128"/>
                  <a:ea typeface="HG丸ｺﾞｼｯｸM-PRO" pitchFamily="50" charset="-128"/>
                </a:rPr>
                <a:t>設計品質（ねらいの品質）</a:t>
              </a:r>
            </a:p>
            <a:p>
              <a:pPr>
                <a:spcBef>
                  <a:spcPct val="75000"/>
                </a:spcBef>
              </a:pPr>
              <a:r>
                <a:rPr lang="ja-JP" altLang="en-US" b="1">
                  <a:latin typeface="HG丸ｺﾞｼｯｸM-PRO" pitchFamily="50" charset="-128"/>
                  <a:ea typeface="HG丸ｺﾞｼｯｸM-PRO" pitchFamily="50" charset="-128"/>
                </a:rPr>
                <a:t>● 製造品質（できばえの品質）</a:t>
              </a:r>
            </a:p>
          </p:txBody>
        </p:sp>
        <p:sp>
          <p:nvSpPr>
            <p:cNvPr id="876551" name="AutoShape 7"/>
            <p:cNvSpPr>
              <a:spLocks noChangeArrowheads="1"/>
            </p:cNvSpPr>
            <p:nvPr/>
          </p:nvSpPr>
          <p:spPr bwMode="auto">
            <a:xfrm>
              <a:off x="192" y="768"/>
              <a:ext cx="1392" cy="1008"/>
            </a:xfrm>
            <a:prstGeom prst="roundRect">
              <a:avLst>
                <a:gd name="adj" fmla="val 0"/>
              </a:avLst>
            </a:prstGeom>
            <a:gradFill rotWithShape="0">
              <a:gsLst>
                <a:gs pos="0">
                  <a:srgbClr val="FFFF99"/>
                </a:gs>
                <a:gs pos="100000">
                  <a:srgbClr val="FFFF99">
                    <a:gamma/>
                    <a:tint val="0"/>
                    <a:invGamma/>
                  </a:srgbClr>
                </a:gs>
              </a:gsLst>
              <a:lin ang="5400000" scaled="1"/>
            </a:gradFill>
            <a:ln w="25400">
              <a:solidFill>
                <a:schemeClr val="tx1"/>
              </a:solidFill>
              <a:round/>
              <a:headEnd/>
              <a:tailEnd/>
            </a:ln>
            <a:effectLst>
              <a:outerShdw dist="63500" dir="3187806" algn="ctr" rotWithShape="0">
                <a:srgbClr val="808080"/>
              </a:outerShdw>
            </a:effectLst>
          </p:spPr>
          <p:txBody>
            <a:bodyPr wrap="none" lIns="92075" tIns="108000" rIns="92075" bIns="46038"/>
            <a:lstStyle/>
            <a:p>
              <a:pPr>
                <a:lnSpc>
                  <a:spcPct val="120000"/>
                </a:lnSpc>
                <a:spcBef>
                  <a:spcPct val="20000"/>
                </a:spcBef>
              </a:pPr>
              <a:r>
                <a:rPr lang="ja-JP" altLang="en-US" b="1">
                  <a:latin typeface="HG丸ｺﾞｼｯｸM-PRO" pitchFamily="50" charset="-128"/>
                  <a:ea typeface="HG丸ｺﾞｼｯｸM-PRO" pitchFamily="50" charset="-128"/>
                </a:rPr>
                <a:t>１．</a:t>
              </a:r>
              <a:r>
                <a:rPr lang="ja-JP" altLang="en-US" b="1">
                  <a:solidFill>
                    <a:srgbClr val="FF3300"/>
                  </a:solidFill>
                  <a:latin typeface="HG丸ｺﾞｼｯｸM-PRO" pitchFamily="50" charset="-128"/>
                  <a:ea typeface="HG丸ｺﾞｼｯｸM-PRO" pitchFamily="50" charset="-128"/>
                </a:rPr>
                <a:t>製品の質</a:t>
              </a:r>
            </a:p>
          </p:txBody>
        </p:sp>
        <p:pic>
          <p:nvPicPr>
            <p:cNvPr id="876556" name="Picture 12" descr="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6" y="768"/>
              <a:ext cx="1406" cy="10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76561" name="Group 17"/>
          <p:cNvGrpSpPr>
            <a:grpSpLocks/>
          </p:cNvGrpSpPr>
          <p:nvPr/>
        </p:nvGrpSpPr>
        <p:grpSpPr bwMode="auto">
          <a:xfrm>
            <a:off x="304800" y="2819400"/>
            <a:ext cx="8534400" cy="2362200"/>
            <a:chOff x="192" y="1776"/>
            <a:chExt cx="5376" cy="1488"/>
          </a:xfrm>
        </p:grpSpPr>
        <p:grpSp>
          <p:nvGrpSpPr>
            <p:cNvPr id="876559" name="Group 15"/>
            <p:cNvGrpSpPr>
              <a:grpSpLocks/>
            </p:cNvGrpSpPr>
            <p:nvPr/>
          </p:nvGrpSpPr>
          <p:grpSpPr bwMode="auto">
            <a:xfrm>
              <a:off x="192" y="1872"/>
              <a:ext cx="5376" cy="912"/>
              <a:chOff x="192" y="1872"/>
              <a:chExt cx="5376" cy="912"/>
            </a:xfrm>
          </p:grpSpPr>
          <p:sp>
            <p:nvSpPr>
              <p:cNvPr id="876552" name="AutoShape 8"/>
              <p:cNvSpPr>
                <a:spLocks noChangeArrowheads="1"/>
              </p:cNvSpPr>
              <p:nvPr/>
            </p:nvSpPr>
            <p:spPr bwMode="auto">
              <a:xfrm>
                <a:off x="1632" y="1872"/>
                <a:ext cx="3936" cy="912"/>
              </a:xfrm>
              <a:prstGeom prst="roundRect">
                <a:avLst>
                  <a:gd name="adj" fmla="val 0"/>
                </a:avLst>
              </a:prstGeom>
              <a:gradFill rotWithShape="0">
                <a:gsLst>
                  <a:gs pos="0">
                    <a:srgbClr val="FFFF99"/>
                  </a:gs>
                  <a:gs pos="100000">
                    <a:srgbClr val="FFFF99">
                      <a:gamma/>
                      <a:tint val="0"/>
                      <a:invGamma/>
                    </a:srgbClr>
                  </a:gs>
                </a:gsLst>
                <a:lin ang="5400000" scaled="1"/>
              </a:gradFill>
              <a:ln w="25400">
                <a:solidFill>
                  <a:schemeClr val="tx1"/>
                </a:solidFill>
                <a:round/>
                <a:headEnd/>
                <a:tailEnd/>
              </a:ln>
              <a:effectLst>
                <a:outerShdw dist="71842" dir="2700000" algn="ctr" rotWithShape="0">
                  <a:srgbClr val="808080"/>
                </a:outerShdw>
              </a:effectLst>
            </p:spPr>
            <p:txBody>
              <a:bodyPr wrap="none" lIns="92075" tIns="46038" rIns="92075" bIns="46038" anchor="ctr"/>
              <a:lstStyle/>
              <a:p>
                <a:pPr>
                  <a:spcBef>
                    <a:spcPct val="20000"/>
                  </a:spcBef>
                </a:pPr>
                <a:r>
                  <a:rPr lang="en-US" altLang="ja-JP" b="1">
                    <a:latin typeface="HG丸ｺﾞｼｯｸM-PRO" pitchFamily="50" charset="-128"/>
                    <a:ea typeface="HG丸ｺﾞｼｯｸM-PRO" pitchFamily="50" charset="-128"/>
                  </a:rPr>
                  <a:t>● </a:t>
                </a:r>
                <a:r>
                  <a:rPr lang="ja-JP" altLang="en-US" b="1">
                    <a:latin typeface="HG丸ｺﾞｼｯｸM-PRO" pitchFamily="50" charset="-128"/>
                    <a:ea typeface="HG丸ｺﾞｼｯｸM-PRO" pitchFamily="50" charset="-128"/>
                  </a:rPr>
                  <a:t>的確さ、スピード、</a:t>
                </a:r>
              </a:p>
              <a:p>
                <a:pPr>
                  <a:spcBef>
                    <a:spcPct val="75000"/>
                  </a:spcBef>
                </a:pPr>
                <a:r>
                  <a:rPr lang="ja-JP" altLang="en-US" b="1">
                    <a:latin typeface="HG丸ｺﾞｼｯｸM-PRO" pitchFamily="50" charset="-128"/>
                    <a:ea typeface="HG丸ｺﾞｼｯｸM-PRO" pitchFamily="50" charset="-128"/>
                  </a:rPr>
                  <a:t>　 親切さで評価</a:t>
                </a:r>
              </a:p>
            </p:txBody>
          </p:sp>
          <p:sp>
            <p:nvSpPr>
              <p:cNvPr id="876553" name="AutoShape 9"/>
              <p:cNvSpPr>
                <a:spLocks noChangeArrowheads="1"/>
              </p:cNvSpPr>
              <p:nvPr/>
            </p:nvSpPr>
            <p:spPr bwMode="auto">
              <a:xfrm>
                <a:off x="192" y="1872"/>
                <a:ext cx="1392" cy="912"/>
              </a:xfrm>
              <a:prstGeom prst="roundRect">
                <a:avLst>
                  <a:gd name="adj" fmla="val 0"/>
                </a:avLst>
              </a:prstGeom>
              <a:gradFill rotWithShape="0">
                <a:gsLst>
                  <a:gs pos="0">
                    <a:srgbClr val="FFFF99"/>
                  </a:gs>
                  <a:gs pos="100000">
                    <a:srgbClr val="FFFF99">
                      <a:gamma/>
                      <a:tint val="0"/>
                      <a:invGamma/>
                    </a:srgbClr>
                  </a:gs>
                </a:gsLst>
                <a:lin ang="5400000" scaled="1"/>
              </a:gradFill>
              <a:ln w="25400">
                <a:solidFill>
                  <a:schemeClr val="tx1"/>
                </a:solidFill>
                <a:round/>
                <a:headEnd/>
                <a:tailEnd/>
              </a:ln>
              <a:effectLst>
                <a:outerShdw dist="63500" dir="3187806" algn="ctr" rotWithShape="0">
                  <a:srgbClr val="808080"/>
                </a:outerShdw>
              </a:effectLst>
            </p:spPr>
            <p:txBody>
              <a:bodyPr wrap="none" lIns="92075" tIns="108000" rIns="92075" bIns="46038"/>
              <a:lstStyle/>
              <a:p>
                <a:pPr>
                  <a:lnSpc>
                    <a:spcPct val="120000"/>
                  </a:lnSpc>
                  <a:spcBef>
                    <a:spcPct val="20000"/>
                  </a:spcBef>
                </a:pPr>
                <a:r>
                  <a:rPr lang="ja-JP" altLang="en-US" b="1">
                    <a:latin typeface="HG丸ｺﾞｼｯｸM-PRO" pitchFamily="50" charset="-128"/>
                    <a:ea typeface="HG丸ｺﾞｼｯｸM-PRO" pitchFamily="50" charset="-128"/>
                  </a:rPr>
                  <a:t>２．</a:t>
                </a:r>
                <a:r>
                  <a:rPr lang="ja-JP" altLang="en-US" b="1">
                    <a:solidFill>
                      <a:srgbClr val="FF3300"/>
                    </a:solidFill>
                    <a:latin typeface="HG丸ｺﾞｼｯｸM-PRO" pitchFamily="50" charset="-128"/>
                    <a:ea typeface="HG丸ｺﾞｼｯｸM-PRO" pitchFamily="50" charset="-128"/>
                  </a:rPr>
                  <a:t>ｻｰﾋﾞｽの質</a:t>
                </a:r>
              </a:p>
            </p:txBody>
          </p:sp>
        </p:grpSp>
        <p:pic>
          <p:nvPicPr>
            <p:cNvPr id="876557" name="Picture 13" descr="1-0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 y="1776"/>
              <a:ext cx="1127" cy="1488"/>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76558"/>
                                        </p:tgtEl>
                                        <p:attrNameLst>
                                          <p:attrName>style.visibility</p:attrName>
                                        </p:attrNameLst>
                                      </p:cBhvr>
                                      <p:to>
                                        <p:strVal val="visible"/>
                                      </p:to>
                                    </p:set>
                                    <p:animEffect transition="in" filter="blinds(horizontal)">
                                      <p:cBhvr>
                                        <p:cTn id="7" dur="500"/>
                                        <p:tgtEl>
                                          <p:spTgt spid="8765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76561"/>
                                        </p:tgtEl>
                                        <p:attrNameLst>
                                          <p:attrName>style.visibility</p:attrName>
                                        </p:attrNameLst>
                                      </p:cBhvr>
                                      <p:to>
                                        <p:strVal val="visible"/>
                                      </p:to>
                                    </p:set>
                                    <p:animEffect transition="in" filter="blinds(horizontal)">
                                      <p:cBhvr>
                                        <p:cTn id="12" dur="500"/>
                                        <p:tgtEl>
                                          <p:spTgt spid="87656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76560"/>
                                        </p:tgtEl>
                                        <p:attrNameLst>
                                          <p:attrName>style.visibility</p:attrName>
                                        </p:attrNameLst>
                                      </p:cBhvr>
                                      <p:to>
                                        <p:strVal val="visible"/>
                                      </p:to>
                                    </p:set>
                                    <p:animEffect transition="in" filter="blinds(horizontal)">
                                      <p:cBhvr>
                                        <p:cTn id="17" dur="500"/>
                                        <p:tgtEl>
                                          <p:spTgt spid="876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スライド番号プレースホルダー 2"/>
          <p:cNvSpPr>
            <a:spLocks noGrp="1"/>
          </p:cNvSpPr>
          <p:nvPr>
            <p:ph type="sldNum" sz="quarter" idx="11"/>
          </p:nvPr>
        </p:nvSpPr>
        <p:spPr/>
        <p:txBody>
          <a:bodyPr/>
          <a:lstStyle/>
          <a:p>
            <a:fld id="{886DFF90-504D-4F30-8907-9A0F85C1F579}" type="slidenum">
              <a:rPr lang="en-US" altLang="ja-JP"/>
              <a:pPr/>
              <a:t>24</a:t>
            </a:fld>
            <a:endParaRPr lang="en-US" altLang="ja-JP"/>
          </a:p>
        </p:txBody>
      </p:sp>
      <p:grpSp>
        <p:nvGrpSpPr>
          <p:cNvPr id="878594" name="Group 2"/>
          <p:cNvGrpSpPr>
            <a:grpSpLocks/>
          </p:cNvGrpSpPr>
          <p:nvPr/>
        </p:nvGrpSpPr>
        <p:grpSpPr bwMode="auto">
          <a:xfrm>
            <a:off x="179388" y="319088"/>
            <a:ext cx="8812212" cy="641350"/>
            <a:chOff x="113" y="201"/>
            <a:chExt cx="5551" cy="404"/>
          </a:xfrm>
        </p:grpSpPr>
        <p:sp>
          <p:nvSpPr>
            <p:cNvPr id="878595" name="Rectangle 3"/>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solidFill>
                    <a:srgbClr val="FF3300"/>
                  </a:solidFill>
                  <a:ea typeface="HGP創英角ﾎﾟｯﾌﾟ体" pitchFamily="50" charset="-128"/>
                </a:rPr>
                <a:t>Ｃ</a:t>
              </a:r>
              <a:r>
                <a:rPr lang="ja-JP" altLang="en-US" sz="3600" b="1">
                  <a:ea typeface="HGP創英角ﾎﾟｯﾌﾟ体" pitchFamily="50" charset="-128"/>
                </a:rPr>
                <a:t>：管理と改善</a:t>
              </a:r>
            </a:p>
          </p:txBody>
        </p:sp>
        <p:sp>
          <p:nvSpPr>
            <p:cNvPr id="878596" name="Line 4"/>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grpSp>
        <p:nvGrpSpPr>
          <p:cNvPr id="878597" name="Group 5"/>
          <p:cNvGrpSpPr>
            <a:grpSpLocks/>
          </p:cNvGrpSpPr>
          <p:nvPr/>
        </p:nvGrpSpPr>
        <p:grpSpPr bwMode="auto">
          <a:xfrm>
            <a:off x="381000" y="1143000"/>
            <a:ext cx="8382000" cy="2133600"/>
            <a:chOff x="240" y="720"/>
            <a:chExt cx="5280" cy="1344"/>
          </a:xfrm>
        </p:grpSpPr>
        <p:sp>
          <p:nvSpPr>
            <p:cNvPr id="878598" name="Rectangle 6"/>
            <p:cNvSpPr>
              <a:spLocks noChangeArrowheads="1"/>
            </p:cNvSpPr>
            <p:nvPr/>
          </p:nvSpPr>
          <p:spPr bwMode="auto">
            <a:xfrm>
              <a:off x="240" y="720"/>
              <a:ext cx="5280" cy="1344"/>
            </a:xfrm>
            <a:prstGeom prst="rect">
              <a:avLst/>
            </a:prstGeom>
            <a:gradFill rotWithShape="0">
              <a:gsLst>
                <a:gs pos="0">
                  <a:srgbClr val="FFFF99"/>
                </a:gs>
                <a:gs pos="50000">
                  <a:srgbClr val="FFFF99">
                    <a:gamma/>
                    <a:tint val="0"/>
                    <a:invGamma/>
                  </a:srgbClr>
                </a:gs>
                <a:gs pos="100000">
                  <a:srgbClr val="FFFF99"/>
                </a:gs>
              </a:gsLst>
              <a:lin ang="5400000" scaled="1"/>
            </a:gradFill>
            <a:ln w="25400">
              <a:solidFill>
                <a:schemeClr val="tx1"/>
              </a:solidFill>
              <a:miter lim="800000"/>
              <a:headEnd/>
              <a:tailEnd/>
            </a:ln>
            <a:effectLst>
              <a:outerShdw dist="89803" dir="2700000" algn="ctr" rotWithShape="0">
                <a:srgbClr val="808080"/>
              </a:outerShdw>
            </a:effectLst>
          </p:spPr>
          <p:txBody>
            <a:bodyPr wrap="none" lIns="92075" tIns="0" rIns="92075" bIns="82800" anchor="ctr"/>
            <a:lstStyle/>
            <a:p>
              <a:pPr>
                <a:lnSpc>
                  <a:spcPct val="120000"/>
                </a:lnSpc>
                <a:spcBef>
                  <a:spcPct val="20000"/>
                </a:spcBef>
              </a:pPr>
              <a:r>
                <a:rPr lang="ja-JP" altLang="en-US" sz="2800" b="1">
                  <a:ea typeface="HG丸ｺﾞｼｯｸM-PRO" pitchFamily="50" charset="-128"/>
                </a:rPr>
                <a:t>　管　理：決められたことを正しく守り、ねらい</a:t>
              </a:r>
            </a:p>
            <a:p>
              <a:pPr>
                <a:lnSpc>
                  <a:spcPct val="70000"/>
                </a:lnSpc>
                <a:spcBef>
                  <a:spcPct val="20000"/>
                </a:spcBef>
              </a:pPr>
              <a:r>
                <a:rPr lang="ja-JP" altLang="en-US" sz="2800" b="1">
                  <a:ea typeface="HG丸ｺﾞｼｯｸM-PRO" pitchFamily="50" charset="-128"/>
                </a:rPr>
                <a:t>　　　　　通りの</a:t>
              </a:r>
              <a:r>
                <a:rPr lang="ja-JP" altLang="en-US" sz="2800" b="1">
                  <a:solidFill>
                    <a:srgbClr val="FF3300"/>
                  </a:solidFill>
                  <a:ea typeface="HG丸ｺﾞｼｯｸM-PRO" pitchFamily="50" charset="-128"/>
                </a:rPr>
                <a:t>水準を維持</a:t>
              </a:r>
              <a:r>
                <a:rPr lang="ja-JP" altLang="en-US" sz="2800" b="1">
                  <a:ea typeface="HG丸ｺﾞｼｯｸM-PRO" pitchFamily="50" charset="-128"/>
                </a:rPr>
                <a:t>していくこと</a:t>
              </a:r>
            </a:p>
            <a:p>
              <a:pPr>
                <a:lnSpc>
                  <a:spcPct val="120000"/>
                </a:lnSpc>
                <a:spcBef>
                  <a:spcPct val="30000"/>
                </a:spcBef>
              </a:pPr>
              <a:r>
                <a:rPr lang="ja-JP" altLang="en-US" sz="2800" b="1">
                  <a:ea typeface="HG丸ｺﾞｼｯｸM-PRO" pitchFamily="50" charset="-128"/>
                </a:rPr>
                <a:t>　改　善：現状より高い水準をねらい、</a:t>
              </a:r>
              <a:r>
                <a:rPr lang="ja-JP" altLang="en-US" sz="2800" b="1">
                  <a:solidFill>
                    <a:srgbClr val="FF3300"/>
                  </a:solidFill>
                  <a:ea typeface="HG丸ｺﾞｼｯｸM-PRO" pitchFamily="50" charset="-128"/>
                </a:rPr>
                <a:t>更によく</a:t>
              </a:r>
            </a:p>
            <a:p>
              <a:pPr>
                <a:lnSpc>
                  <a:spcPct val="70000"/>
                </a:lnSpc>
                <a:spcBef>
                  <a:spcPct val="20000"/>
                </a:spcBef>
              </a:pPr>
              <a:r>
                <a:rPr lang="ja-JP" altLang="en-US" sz="2800" b="1">
                  <a:ea typeface="HG丸ｺﾞｼｯｸM-PRO" pitchFamily="50" charset="-128"/>
                </a:rPr>
                <a:t>　　　　　</a:t>
              </a:r>
              <a:r>
                <a:rPr lang="ja-JP" altLang="en-US" sz="2800" b="1">
                  <a:solidFill>
                    <a:srgbClr val="FF3300"/>
                  </a:solidFill>
                  <a:ea typeface="HG丸ｺﾞｼｯｸM-PRO" pitchFamily="50" charset="-128"/>
                </a:rPr>
                <a:t>する</a:t>
              </a:r>
              <a:r>
                <a:rPr lang="ja-JP" altLang="en-US" sz="2800" b="1">
                  <a:ea typeface="HG丸ｺﾞｼｯｸM-PRO" pitchFamily="50" charset="-128"/>
                </a:rPr>
                <a:t>こと</a:t>
              </a:r>
            </a:p>
          </p:txBody>
        </p:sp>
        <p:sp>
          <p:nvSpPr>
            <p:cNvPr id="878599" name="Oval 7"/>
            <p:cNvSpPr>
              <a:spLocks noChangeArrowheads="1"/>
            </p:cNvSpPr>
            <p:nvPr/>
          </p:nvSpPr>
          <p:spPr bwMode="auto">
            <a:xfrm>
              <a:off x="288" y="864"/>
              <a:ext cx="192" cy="192"/>
            </a:xfrm>
            <a:prstGeom prst="ellipse">
              <a:avLst/>
            </a:prstGeom>
            <a:gradFill rotWithShape="0">
              <a:gsLst>
                <a:gs pos="0">
                  <a:srgbClr val="0000FF">
                    <a:gamma/>
                    <a:tint val="0"/>
                    <a:invGamma/>
                  </a:srgbClr>
                </a:gs>
                <a:gs pos="100000">
                  <a:srgbClr val="0000FF"/>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8600" name="Oval 8"/>
            <p:cNvSpPr>
              <a:spLocks noChangeArrowheads="1"/>
            </p:cNvSpPr>
            <p:nvPr/>
          </p:nvSpPr>
          <p:spPr bwMode="auto">
            <a:xfrm>
              <a:off x="288" y="1488"/>
              <a:ext cx="192" cy="192"/>
            </a:xfrm>
            <a:prstGeom prst="ellipse">
              <a:avLst/>
            </a:prstGeom>
            <a:gradFill rotWithShape="0">
              <a:gsLst>
                <a:gs pos="0">
                  <a:srgbClr val="0000FF">
                    <a:gamma/>
                    <a:tint val="0"/>
                    <a:invGamma/>
                  </a:srgbClr>
                </a:gs>
                <a:gs pos="100000">
                  <a:srgbClr val="0000FF"/>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878640" name="Group 48"/>
          <p:cNvGrpSpPr>
            <a:grpSpLocks/>
          </p:cNvGrpSpPr>
          <p:nvPr/>
        </p:nvGrpSpPr>
        <p:grpSpPr bwMode="auto">
          <a:xfrm>
            <a:off x="7329488" y="3714750"/>
            <a:ext cx="1219200" cy="2743200"/>
            <a:chOff x="4128" y="2352"/>
            <a:chExt cx="768" cy="1728"/>
          </a:xfrm>
        </p:grpSpPr>
        <p:sp>
          <p:nvSpPr>
            <p:cNvPr id="878641" name="AutoShape 49"/>
            <p:cNvSpPr>
              <a:spLocks noChangeArrowheads="1"/>
            </p:cNvSpPr>
            <p:nvPr/>
          </p:nvSpPr>
          <p:spPr bwMode="auto">
            <a:xfrm>
              <a:off x="4128" y="2352"/>
              <a:ext cx="768" cy="1728"/>
            </a:xfrm>
            <a:prstGeom prst="upArrow">
              <a:avLst>
                <a:gd name="adj1" fmla="val 50000"/>
                <a:gd name="adj2" fmla="val 56250"/>
              </a:avLst>
            </a:prstGeom>
            <a:gradFill rotWithShape="0">
              <a:gsLst>
                <a:gs pos="0">
                  <a:srgbClr val="FFCC99"/>
                </a:gs>
                <a:gs pos="100000">
                  <a:srgbClr val="FFCC99">
                    <a:gamma/>
                    <a:tint val="0"/>
                    <a:invGamma/>
                  </a:srgbClr>
                </a:gs>
              </a:gsLst>
              <a:lin ang="5400000" scaled="1"/>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878642" name="Text Box 50"/>
            <p:cNvSpPr txBox="1">
              <a:spLocks noChangeArrowheads="1"/>
            </p:cNvSpPr>
            <p:nvPr/>
          </p:nvSpPr>
          <p:spPr bwMode="auto">
            <a:xfrm>
              <a:off x="4368" y="2640"/>
              <a:ext cx="288" cy="1269"/>
            </a:xfrm>
            <a:prstGeom prst="rect">
              <a:avLst/>
            </a:prstGeom>
            <a:gradFill rotWithShape="0">
              <a:gsLst>
                <a:gs pos="0">
                  <a:srgbClr val="FFCC99"/>
                </a:gs>
                <a:gs pos="100000">
                  <a:srgbClr val="FFCC99">
                    <a:gamma/>
                    <a:tint val="0"/>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ctr">
                <a:spcBef>
                  <a:spcPct val="50000"/>
                </a:spcBef>
              </a:pPr>
              <a:r>
                <a:rPr lang="ja-JP" altLang="en-US" sz="1800" b="1">
                  <a:ea typeface="HG丸ｺﾞｼｯｸM-PRO" pitchFamily="50" charset="-128"/>
                </a:rPr>
                <a:t>ＱＣＤＳの向上</a:t>
              </a:r>
            </a:p>
          </p:txBody>
        </p:sp>
      </p:grpSp>
      <p:graphicFrame>
        <p:nvGraphicFramePr>
          <p:cNvPr id="878644" name="Object 52"/>
          <p:cNvGraphicFramePr>
            <a:graphicFrameLocks noChangeAspect="1"/>
          </p:cNvGraphicFramePr>
          <p:nvPr/>
        </p:nvGraphicFramePr>
        <p:xfrm>
          <a:off x="1860550" y="4530725"/>
          <a:ext cx="1457325" cy="1504950"/>
        </p:xfrm>
        <a:graphic>
          <a:graphicData uri="http://schemas.openxmlformats.org/presentationml/2006/ole">
            <mc:AlternateContent xmlns:mc="http://schemas.openxmlformats.org/markup-compatibility/2006">
              <mc:Choice xmlns:v="urn:schemas-microsoft-com:vml" Requires="v">
                <p:oleObj spid="_x0000_s942080" name="グラフ" r:id="rId4" imgW="2000707" imgH="1962607" progId="MSGraph.Chart.8">
                  <p:embed followColorScheme="full"/>
                </p:oleObj>
              </mc:Choice>
              <mc:Fallback>
                <p:oleObj name="グラフ" r:id="rId4" imgW="2000707" imgH="1962607" progId="MSGraph.Chart.8">
                  <p:embed followColorScheme="full"/>
                  <p:pic>
                    <p:nvPicPr>
                      <p:cNvPr id="0" name="Object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550" y="4530725"/>
                        <a:ext cx="1457325" cy="1504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78645" name="Object 53"/>
          <p:cNvGraphicFramePr>
            <a:graphicFrameLocks noChangeAspect="1"/>
          </p:cNvGraphicFramePr>
          <p:nvPr/>
        </p:nvGraphicFramePr>
        <p:xfrm>
          <a:off x="3197225" y="4248150"/>
          <a:ext cx="1457325" cy="1504950"/>
        </p:xfrm>
        <a:graphic>
          <a:graphicData uri="http://schemas.openxmlformats.org/presentationml/2006/ole">
            <mc:AlternateContent xmlns:mc="http://schemas.openxmlformats.org/markup-compatibility/2006">
              <mc:Choice xmlns:v="urn:schemas-microsoft-com:vml" Requires="v">
                <p:oleObj spid="_x0000_s942081" name="グラフ" r:id="rId6" imgW="1990954" imgH="1962607" progId="MSGraph.Chart.8">
                  <p:embed followColorScheme="full"/>
                </p:oleObj>
              </mc:Choice>
              <mc:Fallback>
                <p:oleObj name="グラフ" r:id="rId6" imgW="1990954" imgH="1962607" progId="MSGraph.Chart.8">
                  <p:embed followColorScheme="full"/>
                  <p:pic>
                    <p:nvPicPr>
                      <p:cNvPr id="0" name="Object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7225" y="4248150"/>
                        <a:ext cx="1457325" cy="1504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78646" name="Object 54"/>
          <p:cNvGraphicFramePr>
            <a:graphicFrameLocks noChangeAspect="1"/>
          </p:cNvGraphicFramePr>
          <p:nvPr/>
        </p:nvGraphicFramePr>
        <p:xfrm>
          <a:off x="4505325" y="3849688"/>
          <a:ext cx="1457325" cy="1503362"/>
        </p:xfrm>
        <a:graphic>
          <a:graphicData uri="http://schemas.openxmlformats.org/presentationml/2006/ole">
            <mc:AlternateContent xmlns:mc="http://schemas.openxmlformats.org/markup-compatibility/2006">
              <mc:Choice xmlns:v="urn:schemas-microsoft-com:vml" Requires="v">
                <p:oleObj spid="_x0000_s942082" name="グラフ" r:id="rId8" imgW="1990954" imgH="1962607" progId="MSGraph.Chart.8">
                  <p:embed followColorScheme="full"/>
                </p:oleObj>
              </mc:Choice>
              <mc:Fallback>
                <p:oleObj name="グラフ" r:id="rId8" imgW="1990954" imgH="1962607" progId="MSGraph.Chart.8">
                  <p:embed followColorScheme="full"/>
                  <p:pic>
                    <p:nvPicPr>
                      <p:cNvPr id="0" name="Object 5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05325" y="3849688"/>
                        <a:ext cx="1457325" cy="1503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78647" name="Object 55"/>
          <p:cNvGraphicFramePr>
            <a:graphicFrameLocks noChangeAspect="1"/>
          </p:cNvGraphicFramePr>
          <p:nvPr/>
        </p:nvGraphicFramePr>
        <p:xfrm>
          <a:off x="5811838" y="3617913"/>
          <a:ext cx="1457325" cy="1503362"/>
        </p:xfrm>
        <a:graphic>
          <a:graphicData uri="http://schemas.openxmlformats.org/presentationml/2006/ole">
            <mc:AlternateContent xmlns:mc="http://schemas.openxmlformats.org/markup-compatibility/2006">
              <mc:Choice xmlns:v="urn:schemas-microsoft-com:vml" Requires="v">
                <p:oleObj spid="_x0000_s942083" name="グラフ" r:id="rId10" imgW="1990954" imgH="1962607" progId="MSGraph.Chart.8">
                  <p:embed followColorScheme="full"/>
                </p:oleObj>
              </mc:Choice>
              <mc:Fallback>
                <p:oleObj name="グラフ" r:id="rId10" imgW="1990954" imgH="1962607" progId="MSGraph.Chart.8">
                  <p:embed followColorScheme="full"/>
                  <p:pic>
                    <p:nvPicPr>
                      <p:cNvPr id="0" name="Object 5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11838" y="3617913"/>
                        <a:ext cx="1457325" cy="1503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78648" name="Arc 56"/>
          <p:cNvSpPr>
            <a:spLocks/>
          </p:cNvSpPr>
          <p:nvPr/>
        </p:nvSpPr>
        <p:spPr bwMode="auto">
          <a:xfrm rot="-2379027">
            <a:off x="2119313" y="4556125"/>
            <a:ext cx="792162" cy="627063"/>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8649" name="Arc 57"/>
          <p:cNvSpPr>
            <a:spLocks/>
          </p:cNvSpPr>
          <p:nvPr/>
        </p:nvSpPr>
        <p:spPr bwMode="auto">
          <a:xfrm rot="-2379027">
            <a:off x="3457575" y="4251325"/>
            <a:ext cx="792163" cy="625475"/>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8650" name="Arc 58"/>
          <p:cNvSpPr>
            <a:spLocks/>
          </p:cNvSpPr>
          <p:nvPr/>
        </p:nvSpPr>
        <p:spPr bwMode="auto">
          <a:xfrm rot="-2379027">
            <a:off x="4773613" y="3860800"/>
            <a:ext cx="793750" cy="627063"/>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8651" name="Arc 59"/>
          <p:cNvSpPr>
            <a:spLocks/>
          </p:cNvSpPr>
          <p:nvPr/>
        </p:nvSpPr>
        <p:spPr bwMode="auto">
          <a:xfrm rot="-2379027">
            <a:off x="6072188" y="3657600"/>
            <a:ext cx="792162" cy="625475"/>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8652" name="Line 60"/>
          <p:cNvSpPr>
            <a:spLocks noChangeShapeType="1"/>
          </p:cNvSpPr>
          <p:nvPr/>
        </p:nvSpPr>
        <p:spPr bwMode="auto">
          <a:xfrm>
            <a:off x="674688" y="6289675"/>
            <a:ext cx="13065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8653" name="Line 61"/>
          <p:cNvSpPr>
            <a:spLocks noChangeShapeType="1"/>
          </p:cNvSpPr>
          <p:nvPr/>
        </p:nvSpPr>
        <p:spPr bwMode="auto">
          <a:xfrm>
            <a:off x="3289300" y="5549900"/>
            <a:ext cx="1306513"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8654" name="Line 62"/>
          <p:cNvSpPr>
            <a:spLocks noChangeShapeType="1"/>
          </p:cNvSpPr>
          <p:nvPr/>
        </p:nvSpPr>
        <p:spPr bwMode="auto">
          <a:xfrm>
            <a:off x="5884863" y="4945063"/>
            <a:ext cx="13065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878655" name="AutoShape 63"/>
          <p:cNvCxnSpPr>
            <a:cxnSpLocks noChangeShapeType="1"/>
            <a:stCxn id="878652" idx="1"/>
            <a:endCxn id="878653" idx="0"/>
          </p:cNvCxnSpPr>
          <p:nvPr/>
        </p:nvCxnSpPr>
        <p:spPr bwMode="auto">
          <a:xfrm flipV="1">
            <a:off x="1981200" y="5535613"/>
            <a:ext cx="1308100" cy="7683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8656" name="AutoShape 64"/>
          <p:cNvCxnSpPr>
            <a:cxnSpLocks noChangeShapeType="1"/>
            <a:endCxn id="878654" idx="0"/>
          </p:cNvCxnSpPr>
          <p:nvPr/>
        </p:nvCxnSpPr>
        <p:spPr bwMode="auto">
          <a:xfrm flipV="1">
            <a:off x="4595813" y="4930775"/>
            <a:ext cx="1289050" cy="6159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8657" name="Line 65"/>
          <p:cNvSpPr>
            <a:spLocks noChangeShapeType="1"/>
          </p:cNvSpPr>
          <p:nvPr/>
        </p:nvSpPr>
        <p:spPr bwMode="auto">
          <a:xfrm>
            <a:off x="1928813" y="6289675"/>
            <a:ext cx="1990725"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8658" name="Line 66"/>
          <p:cNvSpPr>
            <a:spLocks noChangeShapeType="1"/>
          </p:cNvSpPr>
          <p:nvPr/>
        </p:nvSpPr>
        <p:spPr bwMode="auto">
          <a:xfrm>
            <a:off x="4578350" y="5707063"/>
            <a:ext cx="1843088"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8659" name="AutoShape 67"/>
          <p:cNvSpPr>
            <a:spLocks noChangeArrowheads="1"/>
          </p:cNvSpPr>
          <p:nvPr/>
        </p:nvSpPr>
        <p:spPr bwMode="auto">
          <a:xfrm>
            <a:off x="3406775" y="5627688"/>
            <a:ext cx="1020763" cy="673100"/>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p>
            <a:pPr algn="ctr" eaLnBrk="0" hangingPunct="0"/>
            <a:r>
              <a:rPr kumimoji="0" lang="ja-JP" altLang="en-US" sz="1400" b="1">
                <a:ea typeface="HG丸ｺﾞｼｯｸM-PRO" pitchFamily="50" charset="-128"/>
              </a:rPr>
              <a:t>レベル</a:t>
            </a:r>
          </a:p>
          <a:p>
            <a:pPr algn="ctr" eaLnBrk="0" hangingPunct="0"/>
            <a:r>
              <a:rPr kumimoji="0" lang="ja-JP" altLang="en-US" sz="1400" b="1">
                <a:ea typeface="HG丸ｺﾞｼｯｸM-PRO" pitchFamily="50" charset="-128"/>
              </a:rPr>
              <a:t>アップ</a:t>
            </a:r>
          </a:p>
        </p:txBody>
      </p:sp>
      <p:sp>
        <p:nvSpPr>
          <p:cNvPr id="878660" name="AutoShape 68"/>
          <p:cNvSpPr>
            <a:spLocks noChangeArrowheads="1"/>
          </p:cNvSpPr>
          <p:nvPr/>
        </p:nvSpPr>
        <p:spPr bwMode="auto">
          <a:xfrm>
            <a:off x="6070600" y="5024438"/>
            <a:ext cx="1004888" cy="692150"/>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p>
            <a:pPr algn="ctr" eaLnBrk="0" hangingPunct="0"/>
            <a:r>
              <a:rPr kumimoji="0" lang="ja-JP" altLang="en-US" sz="1400" b="1">
                <a:ea typeface="HG丸ｺﾞｼｯｸM-PRO" pitchFamily="50" charset="-128"/>
              </a:rPr>
              <a:t>レベル</a:t>
            </a:r>
          </a:p>
          <a:p>
            <a:pPr algn="ctr" eaLnBrk="0" hangingPunct="0"/>
            <a:r>
              <a:rPr kumimoji="0" lang="ja-JP" altLang="en-US" sz="1400" b="1">
                <a:ea typeface="HG丸ｺﾞｼｯｸM-PRO" pitchFamily="50" charset="-128"/>
              </a:rPr>
              <a:t>アップ</a:t>
            </a:r>
          </a:p>
        </p:txBody>
      </p:sp>
      <p:sp>
        <p:nvSpPr>
          <p:cNvPr id="878661" name="Line 69"/>
          <p:cNvSpPr>
            <a:spLocks noChangeShapeType="1"/>
          </p:cNvSpPr>
          <p:nvPr/>
        </p:nvSpPr>
        <p:spPr bwMode="auto">
          <a:xfrm>
            <a:off x="674688" y="6604000"/>
            <a:ext cx="65246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37372" dir="3378596" algn="ctr" rotWithShape="0">
                    <a:schemeClr val="bg2"/>
                  </a:outerShdw>
                </a:effectLst>
              </a14:hiddenEffects>
            </a:ext>
          </a:extLst>
        </p:spPr>
        <p:txBody>
          <a:bodyPr/>
          <a:lstStyle/>
          <a:p>
            <a:endParaRPr lang="ja-JP" altLang="en-US"/>
          </a:p>
        </p:txBody>
      </p:sp>
      <p:cxnSp>
        <p:nvCxnSpPr>
          <p:cNvPr id="878662" name="AutoShape 70"/>
          <p:cNvCxnSpPr>
            <a:cxnSpLocks noChangeShapeType="1"/>
            <a:stCxn id="878654" idx="1"/>
            <a:endCxn id="878661" idx="1"/>
          </p:cNvCxnSpPr>
          <p:nvPr/>
        </p:nvCxnSpPr>
        <p:spPr bwMode="auto">
          <a:xfrm>
            <a:off x="7191375" y="4959350"/>
            <a:ext cx="7938" cy="165893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8663" name="AutoShape 71"/>
          <p:cNvCxnSpPr>
            <a:cxnSpLocks noChangeShapeType="1"/>
            <a:stCxn id="878652" idx="0"/>
            <a:endCxn id="878661" idx="0"/>
          </p:cNvCxnSpPr>
          <p:nvPr/>
        </p:nvCxnSpPr>
        <p:spPr bwMode="auto">
          <a:xfrm>
            <a:off x="674688" y="6280150"/>
            <a:ext cx="0" cy="31273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8664" name="Oval 72"/>
          <p:cNvSpPr>
            <a:spLocks noChangeArrowheads="1"/>
          </p:cNvSpPr>
          <p:nvPr/>
        </p:nvSpPr>
        <p:spPr bwMode="auto">
          <a:xfrm>
            <a:off x="3692525" y="4748213"/>
            <a:ext cx="446088" cy="468312"/>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1800">
                <a:ea typeface="HGS創英角ｺﾞｼｯｸUB" pitchFamily="50" charset="-128"/>
              </a:rPr>
              <a:t>維持</a:t>
            </a:r>
          </a:p>
        </p:txBody>
      </p:sp>
      <p:sp>
        <p:nvSpPr>
          <p:cNvPr id="878665" name="Oval 73"/>
          <p:cNvSpPr>
            <a:spLocks noChangeArrowheads="1"/>
          </p:cNvSpPr>
          <p:nvPr/>
        </p:nvSpPr>
        <p:spPr bwMode="auto">
          <a:xfrm>
            <a:off x="6313488" y="4151313"/>
            <a:ext cx="446087" cy="466725"/>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1800">
                <a:ea typeface="HGS創英角ｺﾞｼｯｸUB" pitchFamily="50" charset="-128"/>
              </a:rPr>
              <a:t>維持</a:t>
            </a:r>
          </a:p>
        </p:txBody>
      </p:sp>
      <p:sp>
        <p:nvSpPr>
          <p:cNvPr id="878666" name="Oval 74"/>
          <p:cNvSpPr>
            <a:spLocks noChangeArrowheads="1"/>
          </p:cNvSpPr>
          <p:nvPr/>
        </p:nvSpPr>
        <p:spPr bwMode="auto">
          <a:xfrm>
            <a:off x="2354263" y="5053013"/>
            <a:ext cx="446087" cy="468312"/>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1800">
                <a:solidFill>
                  <a:schemeClr val="bg1"/>
                </a:solidFill>
                <a:ea typeface="HGS創英角ｺﾞｼｯｸUB" pitchFamily="50" charset="-128"/>
              </a:rPr>
              <a:t>改善</a:t>
            </a:r>
          </a:p>
        </p:txBody>
      </p:sp>
      <p:sp>
        <p:nvSpPr>
          <p:cNvPr id="878667" name="Oval 75"/>
          <p:cNvSpPr>
            <a:spLocks noChangeArrowheads="1"/>
          </p:cNvSpPr>
          <p:nvPr/>
        </p:nvSpPr>
        <p:spPr bwMode="auto">
          <a:xfrm>
            <a:off x="5003800" y="4371975"/>
            <a:ext cx="446088" cy="4667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1800">
                <a:solidFill>
                  <a:schemeClr val="bg1"/>
                </a:solidFill>
                <a:ea typeface="HGS創英角ｺﾞｼｯｸUB" pitchFamily="50" charset="-128"/>
              </a:rPr>
              <a:t>改善</a:t>
            </a:r>
          </a:p>
        </p:txBody>
      </p:sp>
      <p:graphicFrame>
        <p:nvGraphicFramePr>
          <p:cNvPr id="878668" name="Object 76"/>
          <p:cNvGraphicFramePr>
            <a:graphicFrameLocks noChangeAspect="1"/>
          </p:cNvGraphicFramePr>
          <p:nvPr/>
        </p:nvGraphicFramePr>
        <p:xfrm>
          <a:off x="620713" y="4956175"/>
          <a:ext cx="1457325" cy="1504950"/>
        </p:xfrm>
        <a:graphic>
          <a:graphicData uri="http://schemas.openxmlformats.org/presentationml/2006/ole">
            <mc:AlternateContent xmlns:mc="http://schemas.openxmlformats.org/markup-compatibility/2006">
              <mc:Choice xmlns:v="urn:schemas-microsoft-com:vml" Requires="v">
                <p:oleObj spid="_x0000_s942084" name="グラフ" r:id="rId12" imgW="1990954" imgH="1962607" progId="MSGraph.Chart.8">
                  <p:embed followColorScheme="full"/>
                </p:oleObj>
              </mc:Choice>
              <mc:Fallback>
                <p:oleObj name="グラフ" r:id="rId12" imgW="1990954" imgH="1962607" progId="MSGraph.Chart.8">
                  <p:embed followColorScheme="full"/>
                  <p:pic>
                    <p:nvPicPr>
                      <p:cNvPr id="0" name="Object 7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0713" y="4956175"/>
                        <a:ext cx="1457325" cy="1504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78669" name="Oval 77"/>
          <p:cNvSpPr>
            <a:spLocks noChangeArrowheads="1"/>
          </p:cNvSpPr>
          <p:nvPr/>
        </p:nvSpPr>
        <p:spPr bwMode="auto">
          <a:xfrm>
            <a:off x="1114425" y="5484813"/>
            <a:ext cx="446088" cy="466725"/>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1800">
                <a:ea typeface="HGS創英角ｺﾞｼｯｸUB" pitchFamily="50" charset="-128"/>
              </a:rPr>
              <a:t>維持</a:t>
            </a:r>
          </a:p>
        </p:txBody>
      </p:sp>
      <p:sp>
        <p:nvSpPr>
          <p:cNvPr id="878670" name="Arc 78"/>
          <p:cNvSpPr>
            <a:spLocks/>
          </p:cNvSpPr>
          <p:nvPr/>
        </p:nvSpPr>
        <p:spPr bwMode="auto">
          <a:xfrm rot="-2379027">
            <a:off x="908050" y="4957763"/>
            <a:ext cx="792163" cy="627062"/>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cover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スライド番号プレースホルダー 2"/>
          <p:cNvSpPr>
            <a:spLocks noGrp="1"/>
          </p:cNvSpPr>
          <p:nvPr>
            <p:ph type="sldNum" sz="quarter" idx="11"/>
          </p:nvPr>
        </p:nvSpPr>
        <p:spPr/>
        <p:txBody>
          <a:bodyPr/>
          <a:lstStyle/>
          <a:p>
            <a:fld id="{0C1FCAD1-8D18-4702-9671-8ACD903D3DEF}" type="slidenum">
              <a:rPr lang="en-US" altLang="ja-JP"/>
              <a:pPr/>
              <a:t>25</a:t>
            </a:fld>
            <a:endParaRPr lang="en-US" altLang="ja-JP"/>
          </a:p>
        </p:txBody>
      </p:sp>
      <p:pic>
        <p:nvPicPr>
          <p:cNvPr id="925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5663" y="4724400"/>
            <a:ext cx="1557337"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5699" name="Text Box 3"/>
          <p:cNvSpPr txBox="1">
            <a:spLocks noChangeArrowheads="1"/>
          </p:cNvSpPr>
          <p:nvPr/>
        </p:nvSpPr>
        <p:spPr bwMode="auto">
          <a:xfrm>
            <a:off x="107950" y="914400"/>
            <a:ext cx="8782050" cy="388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50000"/>
              </a:spcBef>
            </a:pPr>
            <a:r>
              <a:rPr lang="en-US" altLang="ja-JP" b="1">
                <a:latin typeface="HG丸ｺﾞｼｯｸM-PRO" pitchFamily="50" charset="-128"/>
                <a:ea typeface="HG丸ｺﾞｼｯｸM-PRO" pitchFamily="50" charset="-128"/>
              </a:rPr>
              <a:t>①</a:t>
            </a:r>
            <a:r>
              <a:rPr lang="ja-JP" altLang="en-US" b="1">
                <a:latin typeface="HG丸ｺﾞｼｯｸM-PRO" pitchFamily="50" charset="-128"/>
                <a:ea typeface="HG丸ｺﾞｼｯｸM-PRO" pitchFamily="50" charset="-128"/>
              </a:rPr>
              <a:t>計画：Ｐ</a:t>
            </a:r>
            <a:r>
              <a:rPr lang="ja-JP" altLang="en-US">
                <a:latin typeface="HG丸ｺﾞｼｯｸM-PRO" pitchFamily="50" charset="-128"/>
                <a:ea typeface="HG丸ｺﾞｼｯｸM-PRO" pitchFamily="50" charset="-128"/>
              </a:rPr>
              <a:t> </a:t>
            </a:r>
            <a:r>
              <a:rPr lang="ja-JP" altLang="en-US" sz="1800" b="1">
                <a:latin typeface="HG丸ｺﾞｼｯｸM-PRO" pitchFamily="50" charset="-128"/>
                <a:ea typeface="HG丸ｺﾞｼｯｸM-PRO" pitchFamily="50" charset="-128"/>
              </a:rPr>
              <a:t>◆</a:t>
            </a:r>
            <a:r>
              <a:rPr lang="ja-JP" altLang="en-US" sz="1800" b="1">
                <a:solidFill>
                  <a:srgbClr val="FF0000"/>
                </a:solidFill>
                <a:latin typeface="HG丸ｺﾞｼｯｸM-PRO" pitchFamily="50" charset="-128"/>
                <a:ea typeface="HG丸ｺﾞｼｯｸM-PRO" pitchFamily="50" charset="-128"/>
              </a:rPr>
              <a:t>目的・目標</a:t>
            </a:r>
            <a:r>
              <a:rPr lang="en-US" altLang="ja-JP" sz="1800" b="1">
                <a:latin typeface="HG丸ｺﾞｼｯｸM-PRO" pitchFamily="50" charset="-128"/>
                <a:ea typeface="HG丸ｺﾞｼｯｸM-PRO" pitchFamily="50" charset="-128"/>
              </a:rPr>
              <a:t>(</a:t>
            </a:r>
            <a:r>
              <a:rPr lang="ja-JP" altLang="en-US" sz="1800" b="1">
                <a:latin typeface="HG丸ｺﾞｼｯｸM-PRO" pitchFamily="50" charset="-128"/>
                <a:ea typeface="HG丸ｺﾞｼｯｸM-PRO" pitchFamily="50" charset="-128"/>
              </a:rPr>
              <a:t>いつまでに、何を、どれだけに</a:t>
            </a:r>
            <a:r>
              <a:rPr lang="en-US" altLang="ja-JP" sz="1800" b="1">
                <a:latin typeface="HG丸ｺﾞｼｯｸM-PRO" pitchFamily="50" charset="-128"/>
                <a:ea typeface="HG丸ｺﾞｼｯｸM-PRO" pitchFamily="50" charset="-128"/>
              </a:rPr>
              <a:t>)</a:t>
            </a:r>
            <a:r>
              <a:rPr lang="ja-JP" altLang="en-US" sz="1800" b="1">
                <a:solidFill>
                  <a:srgbClr val="FF0000"/>
                </a:solidFill>
                <a:latin typeface="HG丸ｺﾞｼｯｸM-PRO" pitchFamily="50" charset="-128"/>
                <a:ea typeface="HG丸ｺﾞｼｯｸM-PRO" pitchFamily="50" charset="-128"/>
              </a:rPr>
              <a:t>を決める</a:t>
            </a:r>
          </a:p>
          <a:p>
            <a:pPr>
              <a:lnSpc>
                <a:spcPct val="90000"/>
              </a:lnSpc>
              <a:spcBef>
                <a:spcPct val="50000"/>
              </a:spcBef>
            </a:pPr>
            <a:r>
              <a:rPr lang="ja-JP" altLang="en-US" sz="1800">
                <a:latin typeface="HG丸ｺﾞｼｯｸM-PRO" pitchFamily="50" charset="-128"/>
                <a:ea typeface="HG丸ｺﾞｼｯｸM-PRO" pitchFamily="50" charset="-128"/>
              </a:rPr>
              <a:t>　　　　　   　 </a:t>
            </a:r>
            <a:r>
              <a:rPr lang="ja-JP" altLang="en-US" sz="1800" b="1">
                <a:latin typeface="HG丸ｺﾞｼｯｸM-PRO" pitchFamily="50" charset="-128"/>
                <a:ea typeface="HG丸ｺﾞｼｯｸM-PRO" pitchFamily="50" charset="-128"/>
              </a:rPr>
              <a:t>◆役割分担を決め、日程計画を立てる</a:t>
            </a:r>
            <a:endParaRPr lang="ja-JP" altLang="en-US" sz="1800">
              <a:latin typeface="HG丸ｺﾞｼｯｸM-PRO" pitchFamily="50" charset="-128"/>
              <a:ea typeface="HG丸ｺﾞｼｯｸM-PRO" pitchFamily="50" charset="-128"/>
            </a:endParaRPr>
          </a:p>
          <a:p>
            <a:pPr>
              <a:lnSpc>
                <a:spcPct val="90000"/>
              </a:lnSpc>
              <a:spcBef>
                <a:spcPct val="50000"/>
              </a:spcBef>
            </a:pPr>
            <a:r>
              <a:rPr lang="ja-JP" altLang="en-US" b="1">
                <a:latin typeface="HG丸ｺﾞｼｯｸM-PRO" pitchFamily="50" charset="-128"/>
                <a:ea typeface="HG丸ｺﾞｼｯｸM-PRO" pitchFamily="50" charset="-128"/>
              </a:rPr>
              <a:t>②実施</a:t>
            </a:r>
            <a:r>
              <a:rPr lang="ja-JP" altLang="en-US">
                <a:latin typeface="HG丸ｺﾞｼｯｸM-PRO" pitchFamily="50" charset="-128"/>
                <a:ea typeface="HG丸ｺﾞｼｯｸM-PRO" pitchFamily="50" charset="-128"/>
              </a:rPr>
              <a:t>：Ｄ </a:t>
            </a:r>
            <a:r>
              <a:rPr lang="ja-JP" altLang="en-US" sz="1800" b="1">
                <a:latin typeface="HG丸ｺﾞｼｯｸM-PRO" pitchFamily="50" charset="-128"/>
                <a:ea typeface="HG丸ｺﾞｼｯｸM-PRO" pitchFamily="50" charset="-128"/>
              </a:rPr>
              <a:t>◆現状の問題を把握しその</a:t>
            </a:r>
            <a:r>
              <a:rPr lang="ja-JP" altLang="en-US" sz="1800" b="1">
                <a:solidFill>
                  <a:srgbClr val="FF0000"/>
                </a:solidFill>
                <a:latin typeface="HG丸ｺﾞｼｯｸM-PRO" pitchFamily="50" charset="-128"/>
                <a:ea typeface="HG丸ｺﾞｼｯｸM-PRO" pitchFamily="50" charset="-128"/>
              </a:rPr>
              <a:t>要因を深堀</a:t>
            </a:r>
            <a:r>
              <a:rPr lang="ja-JP" altLang="en-US" sz="1800" b="1">
                <a:latin typeface="HG丸ｺﾞｼｯｸM-PRO" pitchFamily="50" charset="-128"/>
                <a:ea typeface="HG丸ｺﾞｼｯｸM-PRO" pitchFamily="50" charset="-128"/>
              </a:rPr>
              <a:t>する</a:t>
            </a:r>
          </a:p>
          <a:p>
            <a:pPr>
              <a:lnSpc>
                <a:spcPct val="90000"/>
              </a:lnSpc>
              <a:spcBef>
                <a:spcPct val="50000"/>
              </a:spcBef>
            </a:pPr>
            <a:r>
              <a:rPr lang="ja-JP" altLang="en-US" sz="1800" b="1">
                <a:latin typeface="HG丸ｺﾞｼｯｸM-PRO" pitchFamily="50" charset="-128"/>
                <a:ea typeface="HG丸ｺﾞｼｯｸM-PRO" pitchFamily="50" charset="-128"/>
              </a:rPr>
              <a:t>　　　　　　　 ◆対策案を立案し</a:t>
            </a:r>
            <a:r>
              <a:rPr lang="ja-JP" altLang="en-US" sz="1800" b="1">
                <a:solidFill>
                  <a:srgbClr val="FF0000"/>
                </a:solidFill>
                <a:latin typeface="HG丸ｺﾞｼｯｸM-PRO" pitchFamily="50" charset="-128"/>
                <a:ea typeface="HG丸ｺﾞｼｯｸM-PRO" pitchFamily="50" charset="-128"/>
              </a:rPr>
              <a:t>重点指向で実施</a:t>
            </a:r>
            <a:r>
              <a:rPr lang="ja-JP" altLang="en-US" sz="1800" b="1">
                <a:latin typeface="HG丸ｺﾞｼｯｸM-PRO" pitchFamily="50" charset="-128"/>
                <a:ea typeface="HG丸ｺﾞｼｯｸM-PRO" pitchFamily="50" charset="-128"/>
              </a:rPr>
              <a:t>する</a:t>
            </a:r>
            <a:endParaRPr lang="ja-JP" altLang="en-US" sz="1800">
              <a:solidFill>
                <a:srgbClr val="FF0000"/>
              </a:solidFill>
              <a:latin typeface="HG丸ｺﾞｼｯｸM-PRO" pitchFamily="50" charset="-128"/>
              <a:ea typeface="HG丸ｺﾞｼｯｸM-PRO" pitchFamily="50" charset="-128"/>
            </a:endParaRPr>
          </a:p>
          <a:p>
            <a:pPr>
              <a:lnSpc>
                <a:spcPct val="90000"/>
              </a:lnSpc>
              <a:spcBef>
                <a:spcPct val="50000"/>
              </a:spcBef>
            </a:pPr>
            <a:r>
              <a:rPr lang="ja-JP" altLang="en-US" b="1">
                <a:latin typeface="HG丸ｺﾞｼｯｸM-PRO" pitchFamily="50" charset="-128"/>
                <a:ea typeface="HG丸ｺﾞｼｯｸM-PRO" pitchFamily="50" charset="-128"/>
              </a:rPr>
              <a:t>③ﾁｪｯｸ：Ｃ</a:t>
            </a:r>
            <a:r>
              <a:rPr lang="ja-JP" altLang="en-US" sz="2000" b="1">
                <a:latin typeface="HG丸ｺﾞｼｯｸM-PRO" pitchFamily="50" charset="-128"/>
                <a:ea typeface="HG丸ｺﾞｼｯｸM-PRO" pitchFamily="50" charset="-128"/>
              </a:rPr>
              <a:t>  </a:t>
            </a:r>
            <a:r>
              <a:rPr lang="ja-JP" altLang="en-US" sz="1800" b="1">
                <a:latin typeface="HG丸ｺﾞｼｯｸM-PRO" pitchFamily="50" charset="-128"/>
                <a:ea typeface="HG丸ｺﾞｼｯｸM-PRO" pitchFamily="50" charset="-128"/>
              </a:rPr>
              <a:t>◆</a:t>
            </a:r>
            <a:r>
              <a:rPr lang="ja-JP" altLang="en-US" sz="1800" b="1">
                <a:solidFill>
                  <a:srgbClr val="FF0000"/>
                </a:solidFill>
                <a:latin typeface="HG丸ｺﾞｼｯｸM-PRO" pitchFamily="50" charset="-128"/>
                <a:ea typeface="HG丸ｺﾞｼｯｸM-PRO" pitchFamily="50" charset="-128"/>
              </a:rPr>
              <a:t>結果を目標と比較</a:t>
            </a:r>
            <a:r>
              <a:rPr lang="ja-JP" altLang="en-US" sz="1800" b="1">
                <a:latin typeface="HG丸ｺﾞｼｯｸM-PRO" pitchFamily="50" charset="-128"/>
                <a:ea typeface="HG丸ｺﾞｼｯｸM-PRO" pitchFamily="50" charset="-128"/>
              </a:rPr>
              <a:t>し、効果を確認する</a:t>
            </a:r>
          </a:p>
          <a:p>
            <a:pPr>
              <a:lnSpc>
                <a:spcPct val="90000"/>
              </a:lnSpc>
              <a:spcBef>
                <a:spcPct val="50000"/>
              </a:spcBef>
            </a:pPr>
            <a:r>
              <a:rPr lang="ja-JP" altLang="en-US" sz="1800">
                <a:latin typeface="HG丸ｺﾞｼｯｸM-PRO" pitchFamily="50" charset="-128"/>
                <a:ea typeface="HG丸ｺﾞｼｯｸM-PRO" pitchFamily="50" charset="-128"/>
              </a:rPr>
              <a:t>　　　　　　　  </a:t>
            </a:r>
            <a:r>
              <a:rPr lang="ja-JP" altLang="en-US" sz="1800" b="1">
                <a:latin typeface="HG丸ｺﾞｼｯｸM-PRO" pitchFamily="50" charset="-128"/>
                <a:ea typeface="HG丸ｺﾞｼｯｸM-PRO" pitchFamily="50" charset="-128"/>
              </a:rPr>
              <a:t>◆結果に問題があれば、要因を洗い出し</a:t>
            </a:r>
          </a:p>
          <a:p>
            <a:pPr>
              <a:lnSpc>
                <a:spcPct val="90000"/>
              </a:lnSpc>
              <a:spcBef>
                <a:spcPct val="50000"/>
              </a:spcBef>
            </a:pPr>
            <a:r>
              <a:rPr lang="ja-JP" altLang="en-US" sz="1800" b="1">
                <a:latin typeface="HG丸ｺﾞｼｯｸM-PRO" pitchFamily="50" charset="-128"/>
                <a:ea typeface="HG丸ｺﾞｼｯｸM-PRO" pitchFamily="50" charset="-128"/>
              </a:rPr>
              <a:t>　　　　　　　　　さらなる対策を実施する</a:t>
            </a:r>
            <a:endParaRPr lang="ja-JP" altLang="en-US" sz="1800">
              <a:latin typeface="HG丸ｺﾞｼｯｸM-PRO" pitchFamily="50" charset="-128"/>
              <a:ea typeface="HG丸ｺﾞｼｯｸM-PRO" pitchFamily="50" charset="-128"/>
            </a:endParaRPr>
          </a:p>
          <a:p>
            <a:pPr>
              <a:lnSpc>
                <a:spcPct val="90000"/>
              </a:lnSpc>
              <a:spcBef>
                <a:spcPct val="50000"/>
              </a:spcBef>
            </a:pPr>
            <a:r>
              <a:rPr lang="ja-JP" altLang="en-US" b="1">
                <a:latin typeface="HG丸ｺﾞｼｯｸM-PRO" pitchFamily="50" charset="-128"/>
                <a:ea typeface="HG丸ｺﾞｼｯｸM-PRO" pitchFamily="50" charset="-128"/>
              </a:rPr>
              <a:t>④処置：Ａ  </a:t>
            </a:r>
            <a:r>
              <a:rPr lang="ja-JP" altLang="en-US" sz="1800"/>
              <a:t>◆</a:t>
            </a:r>
            <a:r>
              <a:rPr lang="ja-JP" altLang="en-US" sz="1800" b="1">
                <a:solidFill>
                  <a:srgbClr val="FF0000"/>
                </a:solidFill>
              </a:rPr>
              <a:t>標準類を改定</a:t>
            </a:r>
            <a:r>
              <a:rPr lang="ja-JP" altLang="en-US" sz="1800" b="1"/>
              <a:t>し、改善を維持する</a:t>
            </a:r>
            <a:endParaRPr lang="ja-JP" altLang="en-US" sz="1800">
              <a:latin typeface="HG丸ｺﾞｼｯｸM-PRO" pitchFamily="50" charset="-128"/>
              <a:ea typeface="HG丸ｺﾞｼｯｸM-PRO" pitchFamily="50" charset="-128"/>
            </a:endParaRPr>
          </a:p>
          <a:p>
            <a:pPr>
              <a:lnSpc>
                <a:spcPct val="90000"/>
              </a:lnSpc>
              <a:spcBef>
                <a:spcPct val="50000"/>
              </a:spcBef>
            </a:pPr>
            <a:r>
              <a:rPr lang="ja-JP" altLang="en-US" sz="1800">
                <a:latin typeface="HG丸ｺﾞｼｯｸM-PRO" pitchFamily="50" charset="-128"/>
                <a:ea typeface="HG丸ｺﾞｼｯｸM-PRO" pitchFamily="50" charset="-128"/>
              </a:rPr>
              <a:t>                   　 </a:t>
            </a:r>
            <a:r>
              <a:rPr lang="ja-JP" altLang="en-US" sz="1800" b="1">
                <a:latin typeface="HG丸ｺﾞｼｯｸM-PRO" pitchFamily="50" charset="-128"/>
                <a:ea typeface="HG丸ｺﾞｼｯｸM-PRO" pitchFamily="50" charset="-128"/>
              </a:rPr>
              <a:t>◆今回の活動の反省を次の活動に生かす</a:t>
            </a:r>
            <a:endParaRPr lang="ja-JP" altLang="en-US" sz="1800" b="1">
              <a:solidFill>
                <a:srgbClr val="FF0000"/>
              </a:solidFill>
              <a:latin typeface="HG丸ｺﾞｼｯｸM-PRO" pitchFamily="50" charset="-128"/>
              <a:ea typeface="HG丸ｺﾞｼｯｸM-PRO" pitchFamily="50" charset="-128"/>
            </a:endParaRPr>
          </a:p>
        </p:txBody>
      </p:sp>
      <p:sp>
        <p:nvSpPr>
          <p:cNvPr id="925700" name="Oval 4"/>
          <p:cNvSpPr>
            <a:spLocks noChangeArrowheads="1"/>
          </p:cNvSpPr>
          <p:nvPr/>
        </p:nvSpPr>
        <p:spPr bwMode="auto">
          <a:xfrm>
            <a:off x="6515100" y="1689100"/>
            <a:ext cx="2286000" cy="2209800"/>
          </a:xfrm>
          <a:prstGeom prst="ellipse">
            <a:avLst/>
          </a:prstGeom>
          <a:solidFill>
            <a:srgbClr val="CCECFF"/>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1" name="Line 5"/>
          <p:cNvSpPr>
            <a:spLocks noChangeShapeType="1"/>
          </p:cNvSpPr>
          <p:nvPr/>
        </p:nvSpPr>
        <p:spPr bwMode="auto">
          <a:xfrm>
            <a:off x="6515100" y="2746375"/>
            <a:ext cx="2286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2" name="Line 6"/>
          <p:cNvSpPr>
            <a:spLocks noChangeShapeType="1"/>
          </p:cNvSpPr>
          <p:nvPr/>
        </p:nvSpPr>
        <p:spPr bwMode="auto">
          <a:xfrm>
            <a:off x="7658100" y="1689100"/>
            <a:ext cx="0" cy="2209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3" name="Arc 7"/>
          <p:cNvSpPr>
            <a:spLocks/>
          </p:cNvSpPr>
          <p:nvPr/>
        </p:nvSpPr>
        <p:spPr bwMode="auto">
          <a:xfrm rot="-1288553">
            <a:off x="7310438" y="1785938"/>
            <a:ext cx="596900" cy="2873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4" name="Arc 8"/>
          <p:cNvSpPr>
            <a:spLocks/>
          </p:cNvSpPr>
          <p:nvPr/>
        </p:nvSpPr>
        <p:spPr bwMode="auto">
          <a:xfrm rot="3738416">
            <a:off x="8264525" y="2597150"/>
            <a:ext cx="576263" cy="2968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5" name="Arc 9"/>
          <p:cNvSpPr>
            <a:spLocks/>
          </p:cNvSpPr>
          <p:nvPr/>
        </p:nvSpPr>
        <p:spPr bwMode="auto">
          <a:xfrm rot="-11536254">
            <a:off x="7310438" y="3562350"/>
            <a:ext cx="596900" cy="2889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6" name="Arc 10"/>
          <p:cNvSpPr>
            <a:spLocks/>
          </p:cNvSpPr>
          <p:nvPr/>
        </p:nvSpPr>
        <p:spPr bwMode="auto">
          <a:xfrm rot="-6712644">
            <a:off x="6474619" y="2645569"/>
            <a:ext cx="577850" cy="29686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33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07" name="Text Box 11"/>
          <p:cNvSpPr txBox="1">
            <a:spLocks noChangeArrowheads="1"/>
          </p:cNvSpPr>
          <p:nvPr/>
        </p:nvSpPr>
        <p:spPr bwMode="auto">
          <a:xfrm>
            <a:off x="7780338" y="1978025"/>
            <a:ext cx="793750"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effectLst>
                  <a:outerShdw blurRad="38100" dist="38100" dir="2700000" algn="tl">
                    <a:srgbClr val="FFFFFF"/>
                  </a:outerShdw>
                </a:effectLst>
                <a:latin typeface="HG丸ｺﾞｼｯｸM-PRO" pitchFamily="50" charset="-128"/>
                <a:ea typeface="HG丸ｺﾞｼｯｸM-PRO" pitchFamily="50" charset="-128"/>
              </a:rPr>
              <a:t>計画</a:t>
            </a:r>
          </a:p>
          <a:p>
            <a:r>
              <a:rPr lang="en-US" altLang="ja-JP" sz="1600" b="1">
                <a:effectLst>
                  <a:outerShdw blurRad="38100" dist="38100" dir="2700000" algn="tl">
                    <a:srgbClr val="FFFFFF"/>
                  </a:outerShdw>
                </a:effectLst>
                <a:latin typeface="HG丸ｺﾞｼｯｸM-PRO" pitchFamily="50" charset="-128"/>
                <a:ea typeface="HG丸ｺﾞｼｯｸM-PRO" pitchFamily="50" charset="-128"/>
              </a:rPr>
              <a:t>(Plan)</a:t>
            </a:r>
            <a:endParaRPr lang="en-US" altLang="ja-JP" sz="1800" b="1">
              <a:effectLst>
                <a:outerShdw blurRad="38100" dist="38100" dir="2700000" algn="tl">
                  <a:srgbClr val="FFFFFF"/>
                </a:outerShdw>
              </a:effectLst>
              <a:latin typeface="HG丸ｺﾞｼｯｸM-PRO" pitchFamily="50" charset="-128"/>
              <a:ea typeface="HG丸ｺﾞｼｯｸM-PRO" pitchFamily="50" charset="-128"/>
            </a:endParaRPr>
          </a:p>
        </p:txBody>
      </p:sp>
      <p:sp>
        <p:nvSpPr>
          <p:cNvPr id="925708" name="Text Box 12"/>
          <p:cNvSpPr txBox="1">
            <a:spLocks noChangeArrowheads="1"/>
          </p:cNvSpPr>
          <p:nvPr/>
        </p:nvSpPr>
        <p:spPr bwMode="auto">
          <a:xfrm>
            <a:off x="7775575" y="2982913"/>
            <a:ext cx="1003300" cy="61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effectLst>
                  <a:outerShdw blurRad="38100" dist="38100" dir="2700000" algn="tl">
                    <a:srgbClr val="FFFFFF"/>
                  </a:outerShdw>
                </a:effectLst>
                <a:latin typeface="HG丸ｺﾞｼｯｸM-PRO" pitchFamily="50" charset="-128"/>
                <a:ea typeface="HG丸ｺﾞｼｯｸM-PRO" pitchFamily="50" charset="-128"/>
              </a:rPr>
              <a:t>実施</a:t>
            </a:r>
          </a:p>
          <a:p>
            <a:r>
              <a:rPr lang="en-US" altLang="ja-JP" sz="1600" b="1">
                <a:effectLst>
                  <a:outerShdw blurRad="38100" dist="38100" dir="2700000" algn="tl">
                    <a:srgbClr val="FFFFFF"/>
                  </a:outerShdw>
                </a:effectLst>
                <a:latin typeface="HG丸ｺﾞｼｯｸM-PRO" pitchFamily="50" charset="-128"/>
                <a:ea typeface="HG丸ｺﾞｼｯｸM-PRO" pitchFamily="50" charset="-128"/>
              </a:rPr>
              <a:t>(Do)</a:t>
            </a:r>
            <a:endParaRPr lang="en-US" altLang="ja-JP" sz="1800" b="1">
              <a:effectLst>
                <a:outerShdw blurRad="38100" dist="38100" dir="2700000" algn="tl">
                  <a:srgbClr val="FFFFFF"/>
                </a:outerShdw>
              </a:effectLst>
              <a:latin typeface="HG丸ｺﾞｼｯｸM-PRO" pitchFamily="50" charset="-128"/>
              <a:ea typeface="HG丸ｺﾞｼｯｸM-PRO" pitchFamily="50" charset="-128"/>
            </a:endParaRPr>
          </a:p>
        </p:txBody>
      </p:sp>
      <p:sp>
        <p:nvSpPr>
          <p:cNvPr id="925709" name="Text Box 13"/>
          <p:cNvSpPr txBox="1">
            <a:spLocks noChangeArrowheads="1"/>
          </p:cNvSpPr>
          <p:nvPr/>
        </p:nvSpPr>
        <p:spPr bwMode="auto">
          <a:xfrm>
            <a:off x="6802438" y="1978025"/>
            <a:ext cx="9064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effectLst>
                  <a:outerShdw blurRad="38100" dist="38100" dir="2700000" algn="tl">
                    <a:srgbClr val="FFFFFF"/>
                  </a:outerShdw>
                </a:effectLst>
                <a:latin typeface="HG丸ｺﾞｼｯｸM-PRO" pitchFamily="50" charset="-128"/>
                <a:ea typeface="HG丸ｺﾞｼｯｸM-PRO" pitchFamily="50" charset="-128"/>
              </a:rPr>
              <a:t>処置</a:t>
            </a:r>
          </a:p>
          <a:p>
            <a:r>
              <a:rPr lang="en-US" altLang="ja-JP" sz="1400" b="1">
                <a:effectLst>
                  <a:outerShdw blurRad="38100" dist="38100" dir="2700000" algn="tl">
                    <a:srgbClr val="FFFFFF"/>
                  </a:outerShdw>
                </a:effectLst>
                <a:latin typeface="HG丸ｺﾞｼｯｸM-PRO" pitchFamily="50" charset="-128"/>
                <a:ea typeface="HG丸ｺﾞｼｯｸM-PRO" pitchFamily="50" charset="-128"/>
              </a:rPr>
              <a:t>(Action)</a:t>
            </a:r>
            <a:endParaRPr lang="en-US" altLang="ja-JP" sz="1800" b="1">
              <a:effectLst>
                <a:outerShdw blurRad="38100" dist="38100" dir="2700000" algn="tl">
                  <a:srgbClr val="FFFFFF"/>
                </a:outerShdw>
              </a:effectLst>
              <a:latin typeface="HG丸ｺﾞｼｯｸM-PRO" pitchFamily="50" charset="-128"/>
              <a:ea typeface="HG丸ｺﾞｼｯｸM-PRO" pitchFamily="50" charset="-128"/>
            </a:endParaRPr>
          </a:p>
        </p:txBody>
      </p:sp>
      <p:sp>
        <p:nvSpPr>
          <p:cNvPr id="925710" name="Text Box 14"/>
          <p:cNvSpPr txBox="1">
            <a:spLocks noChangeArrowheads="1"/>
          </p:cNvSpPr>
          <p:nvPr/>
        </p:nvSpPr>
        <p:spPr bwMode="auto">
          <a:xfrm>
            <a:off x="6713538" y="2989263"/>
            <a:ext cx="8905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effectLst>
                  <a:outerShdw blurRad="38100" dist="38100" dir="2700000" algn="tl">
                    <a:srgbClr val="FFFFFF"/>
                  </a:outerShdw>
                </a:effectLst>
                <a:latin typeface="HG丸ｺﾞｼｯｸM-PRO" pitchFamily="50" charset="-128"/>
                <a:ea typeface="HG丸ｺﾞｼｯｸM-PRO" pitchFamily="50" charset="-128"/>
              </a:rPr>
              <a:t>ﾁｪｯｸ</a:t>
            </a:r>
          </a:p>
          <a:p>
            <a:r>
              <a:rPr lang="en-US" altLang="ja-JP" sz="1400" b="1">
                <a:effectLst>
                  <a:outerShdw blurRad="38100" dist="38100" dir="2700000" algn="tl">
                    <a:srgbClr val="FFFFFF"/>
                  </a:outerShdw>
                </a:effectLst>
                <a:latin typeface="HG丸ｺﾞｼｯｸM-PRO" pitchFamily="50" charset="-128"/>
                <a:ea typeface="HG丸ｺﾞｼｯｸM-PRO" pitchFamily="50" charset="-128"/>
              </a:rPr>
              <a:t>(Check)</a:t>
            </a:r>
            <a:endParaRPr lang="en-US" altLang="ja-JP" sz="1800" b="1">
              <a:effectLst>
                <a:outerShdw blurRad="38100" dist="38100" dir="2700000" algn="tl">
                  <a:srgbClr val="FFFFFF"/>
                </a:outerShdw>
              </a:effectLst>
              <a:latin typeface="HG丸ｺﾞｼｯｸM-PRO" pitchFamily="50" charset="-128"/>
              <a:ea typeface="HG丸ｺﾞｼｯｸM-PRO" pitchFamily="50" charset="-128"/>
            </a:endParaRPr>
          </a:p>
        </p:txBody>
      </p:sp>
      <p:sp>
        <p:nvSpPr>
          <p:cNvPr id="925711" name="Arc 15"/>
          <p:cNvSpPr>
            <a:spLocks/>
          </p:cNvSpPr>
          <p:nvPr/>
        </p:nvSpPr>
        <p:spPr bwMode="auto">
          <a:xfrm rot="-2379027">
            <a:off x="2901950" y="5351463"/>
            <a:ext cx="635000" cy="461962"/>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12" name="Freeform 16"/>
          <p:cNvSpPr>
            <a:spLocks/>
          </p:cNvSpPr>
          <p:nvPr/>
        </p:nvSpPr>
        <p:spPr bwMode="auto">
          <a:xfrm>
            <a:off x="3275013" y="5467350"/>
            <a:ext cx="430212" cy="415925"/>
          </a:xfrm>
          <a:custGeom>
            <a:avLst/>
            <a:gdLst>
              <a:gd name="T0" fmla="*/ 7 w 271"/>
              <a:gd name="T1" fmla="*/ 0 h 262"/>
              <a:gd name="T2" fmla="*/ 21 w 271"/>
              <a:gd name="T3" fmla="*/ 0 h 262"/>
              <a:gd name="T4" fmla="*/ 36 w 271"/>
              <a:gd name="T5" fmla="*/ 4 h 262"/>
              <a:gd name="T6" fmla="*/ 50 w 271"/>
              <a:gd name="T7" fmla="*/ 4 h 262"/>
              <a:gd name="T8" fmla="*/ 64 w 271"/>
              <a:gd name="T9" fmla="*/ 7 h 262"/>
              <a:gd name="T10" fmla="*/ 78 w 271"/>
              <a:gd name="T11" fmla="*/ 10 h 262"/>
              <a:gd name="T12" fmla="*/ 92 w 271"/>
              <a:gd name="T13" fmla="*/ 14 h 262"/>
              <a:gd name="T14" fmla="*/ 106 w 271"/>
              <a:gd name="T15" fmla="*/ 21 h 262"/>
              <a:gd name="T16" fmla="*/ 120 w 271"/>
              <a:gd name="T17" fmla="*/ 27 h 262"/>
              <a:gd name="T18" fmla="*/ 131 w 271"/>
              <a:gd name="T19" fmla="*/ 31 h 262"/>
              <a:gd name="T20" fmla="*/ 145 w 271"/>
              <a:gd name="T21" fmla="*/ 41 h 262"/>
              <a:gd name="T22" fmla="*/ 155 w 271"/>
              <a:gd name="T23" fmla="*/ 48 h 262"/>
              <a:gd name="T24" fmla="*/ 166 w 271"/>
              <a:gd name="T25" fmla="*/ 55 h 262"/>
              <a:gd name="T26" fmla="*/ 176 w 271"/>
              <a:gd name="T27" fmla="*/ 65 h 262"/>
              <a:gd name="T28" fmla="*/ 187 w 271"/>
              <a:gd name="T29" fmla="*/ 75 h 262"/>
              <a:gd name="T30" fmla="*/ 197 w 271"/>
              <a:gd name="T31" fmla="*/ 82 h 262"/>
              <a:gd name="T32" fmla="*/ 208 w 271"/>
              <a:gd name="T33" fmla="*/ 92 h 262"/>
              <a:gd name="T34" fmla="*/ 215 w 271"/>
              <a:gd name="T35" fmla="*/ 106 h 262"/>
              <a:gd name="T36" fmla="*/ 226 w 271"/>
              <a:gd name="T37" fmla="*/ 116 h 262"/>
              <a:gd name="T38" fmla="*/ 233 w 271"/>
              <a:gd name="T39" fmla="*/ 126 h 262"/>
              <a:gd name="T40" fmla="*/ 240 w 271"/>
              <a:gd name="T41" fmla="*/ 140 h 262"/>
              <a:gd name="T42" fmla="*/ 247 w 271"/>
              <a:gd name="T43" fmla="*/ 150 h 262"/>
              <a:gd name="T44" fmla="*/ 250 w 271"/>
              <a:gd name="T45" fmla="*/ 164 h 262"/>
              <a:gd name="T46" fmla="*/ 257 w 271"/>
              <a:gd name="T47" fmla="*/ 177 h 262"/>
              <a:gd name="T48" fmla="*/ 261 w 271"/>
              <a:gd name="T49" fmla="*/ 191 h 262"/>
              <a:gd name="T50" fmla="*/ 264 w 271"/>
              <a:gd name="T51" fmla="*/ 204 h 262"/>
              <a:gd name="T52" fmla="*/ 268 w 271"/>
              <a:gd name="T53" fmla="*/ 218 h 262"/>
              <a:gd name="T54" fmla="*/ 268 w 271"/>
              <a:gd name="T55" fmla="*/ 232 h 262"/>
              <a:gd name="T56" fmla="*/ 271 w 271"/>
              <a:gd name="T57" fmla="*/ 245 h 262"/>
              <a:gd name="T58" fmla="*/ 271 w 271"/>
              <a:gd name="T59" fmla="*/ 259 h 262"/>
              <a:gd name="T60" fmla="*/ 109 w 271"/>
              <a:gd name="T61" fmla="*/ 262 h 262"/>
              <a:gd name="T62" fmla="*/ 109 w 271"/>
              <a:gd name="T63" fmla="*/ 256 h 262"/>
              <a:gd name="T64" fmla="*/ 109 w 271"/>
              <a:gd name="T65" fmla="*/ 252 h 262"/>
              <a:gd name="T66" fmla="*/ 106 w 271"/>
              <a:gd name="T67" fmla="*/ 245 h 262"/>
              <a:gd name="T68" fmla="*/ 106 w 271"/>
              <a:gd name="T69" fmla="*/ 239 h 262"/>
              <a:gd name="T70" fmla="*/ 106 w 271"/>
              <a:gd name="T71" fmla="*/ 235 h 262"/>
              <a:gd name="T72" fmla="*/ 102 w 271"/>
              <a:gd name="T73" fmla="*/ 228 h 262"/>
              <a:gd name="T74" fmla="*/ 99 w 271"/>
              <a:gd name="T75" fmla="*/ 225 h 262"/>
              <a:gd name="T76" fmla="*/ 99 w 271"/>
              <a:gd name="T77" fmla="*/ 218 h 262"/>
              <a:gd name="T78" fmla="*/ 95 w 271"/>
              <a:gd name="T79" fmla="*/ 215 h 262"/>
              <a:gd name="T80" fmla="*/ 92 w 271"/>
              <a:gd name="T81" fmla="*/ 211 h 262"/>
              <a:gd name="T82" fmla="*/ 88 w 271"/>
              <a:gd name="T83" fmla="*/ 204 h 262"/>
              <a:gd name="T84" fmla="*/ 88 w 271"/>
              <a:gd name="T85" fmla="*/ 201 h 262"/>
              <a:gd name="T86" fmla="*/ 81 w 271"/>
              <a:gd name="T87" fmla="*/ 198 h 262"/>
              <a:gd name="T88" fmla="*/ 78 w 271"/>
              <a:gd name="T89" fmla="*/ 191 h 262"/>
              <a:gd name="T90" fmla="*/ 74 w 271"/>
              <a:gd name="T91" fmla="*/ 187 h 262"/>
              <a:gd name="T92" fmla="*/ 71 w 271"/>
              <a:gd name="T93" fmla="*/ 184 h 262"/>
              <a:gd name="T94" fmla="*/ 67 w 271"/>
              <a:gd name="T95" fmla="*/ 181 h 262"/>
              <a:gd name="T96" fmla="*/ 64 w 271"/>
              <a:gd name="T97" fmla="*/ 177 h 262"/>
              <a:gd name="T98" fmla="*/ 57 w 271"/>
              <a:gd name="T99" fmla="*/ 174 h 262"/>
              <a:gd name="T100" fmla="*/ 53 w 271"/>
              <a:gd name="T101" fmla="*/ 174 h 262"/>
              <a:gd name="T102" fmla="*/ 46 w 271"/>
              <a:gd name="T103" fmla="*/ 170 h 262"/>
              <a:gd name="T104" fmla="*/ 43 w 271"/>
              <a:gd name="T105" fmla="*/ 167 h 262"/>
              <a:gd name="T106" fmla="*/ 36 w 271"/>
              <a:gd name="T107" fmla="*/ 167 h 262"/>
              <a:gd name="T108" fmla="*/ 32 w 271"/>
              <a:gd name="T109" fmla="*/ 164 h 262"/>
              <a:gd name="T110" fmla="*/ 25 w 271"/>
              <a:gd name="T111" fmla="*/ 164 h 262"/>
              <a:gd name="T112" fmla="*/ 21 w 271"/>
              <a:gd name="T113" fmla="*/ 160 h 262"/>
              <a:gd name="T114" fmla="*/ 14 w 271"/>
              <a:gd name="T115" fmla="*/ 160 h 262"/>
              <a:gd name="T116" fmla="*/ 7 w 271"/>
              <a:gd name="T117" fmla="*/ 160 h 262"/>
              <a:gd name="T118" fmla="*/ 4 w 271"/>
              <a:gd name="T119" fmla="*/ 160 h 262"/>
              <a:gd name="T120" fmla="*/ 0 w 271"/>
              <a:gd name="T1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2">
                <a:moveTo>
                  <a:pt x="0" y="0"/>
                </a:moveTo>
                <a:lnTo>
                  <a:pt x="4" y="0"/>
                </a:lnTo>
                <a:lnTo>
                  <a:pt x="7" y="0"/>
                </a:lnTo>
                <a:lnTo>
                  <a:pt x="14" y="0"/>
                </a:lnTo>
                <a:lnTo>
                  <a:pt x="18" y="0"/>
                </a:lnTo>
                <a:lnTo>
                  <a:pt x="21" y="0"/>
                </a:lnTo>
                <a:lnTo>
                  <a:pt x="28" y="0"/>
                </a:lnTo>
                <a:lnTo>
                  <a:pt x="32" y="0"/>
                </a:lnTo>
                <a:lnTo>
                  <a:pt x="36" y="4"/>
                </a:lnTo>
                <a:lnTo>
                  <a:pt x="43" y="4"/>
                </a:lnTo>
                <a:lnTo>
                  <a:pt x="46" y="4"/>
                </a:lnTo>
                <a:lnTo>
                  <a:pt x="50" y="4"/>
                </a:lnTo>
                <a:lnTo>
                  <a:pt x="57" y="4"/>
                </a:lnTo>
                <a:lnTo>
                  <a:pt x="60" y="7"/>
                </a:lnTo>
                <a:lnTo>
                  <a:pt x="64" y="7"/>
                </a:lnTo>
                <a:lnTo>
                  <a:pt x="71" y="7"/>
                </a:lnTo>
                <a:lnTo>
                  <a:pt x="74" y="10"/>
                </a:lnTo>
                <a:lnTo>
                  <a:pt x="78" y="10"/>
                </a:lnTo>
                <a:lnTo>
                  <a:pt x="85" y="14"/>
                </a:lnTo>
                <a:lnTo>
                  <a:pt x="88" y="14"/>
                </a:lnTo>
                <a:lnTo>
                  <a:pt x="92" y="14"/>
                </a:lnTo>
                <a:lnTo>
                  <a:pt x="95" y="17"/>
                </a:lnTo>
                <a:lnTo>
                  <a:pt x="102" y="17"/>
                </a:lnTo>
                <a:lnTo>
                  <a:pt x="106" y="21"/>
                </a:lnTo>
                <a:lnTo>
                  <a:pt x="109" y="21"/>
                </a:lnTo>
                <a:lnTo>
                  <a:pt x="113" y="24"/>
                </a:lnTo>
                <a:lnTo>
                  <a:pt x="120" y="27"/>
                </a:lnTo>
                <a:lnTo>
                  <a:pt x="124" y="27"/>
                </a:lnTo>
                <a:lnTo>
                  <a:pt x="127" y="31"/>
                </a:lnTo>
                <a:lnTo>
                  <a:pt x="131" y="31"/>
                </a:lnTo>
                <a:lnTo>
                  <a:pt x="134" y="34"/>
                </a:lnTo>
                <a:lnTo>
                  <a:pt x="138" y="38"/>
                </a:lnTo>
                <a:lnTo>
                  <a:pt x="145" y="41"/>
                </a:lnTo>
                <a:lnTo>
                  <a:pt x="148" y="41"/>
                </a:lnTo>
                <a:lnTo>
                  <a:pt x="152" y="44"/>
                </a:lnTo>
                <a:lnTo>
                  <a:pt x="155" y="48"/>
                </a:lnTo>
                <a:lnTo>
                  <a:pt x="159" y="51"/>
                </a:lnTo>
                <a:lnTo>
                  <a:pt x="162" y="51"/>
                </a:lnTo>
                <a:lnTo>
                  <a:pt x="166" y="55"/>
                </a:lnTo>
                <a:lnTo>
                  <a:pt x="169" y="58"/>
                </a:lnTo>
                <a:lnTo>
                  <a:pt x="173" y="61"/>
                </a:lnTo>
                <a:lnTo>
                  <a:pt x="176" y="65"/>
                </a:lnTo>
                <a:lnTo>
                  <a:pt x="180" y="68"/>
                </a:lnTo>
                <a:lnTo>
                  <a:pt x="183" y="72"/>
                </a:lnTo>
                <a:lnTo>
                  <a:pt x="187" y="75"/>
                </a:lnTo>
                <a:lnTo>
                  <a:pt x="190" y="75"/>
                </a:lnTo>
                <a:lnTo>
                  <a:pt x="194" y="78"/>
                </a:lnTo>
                <a:lnTo>
                  <a:pt x="197" y="82"/>
                </a:lnTo>
                <a:lnTo>
                  <a:pt x="201" y="85"/>
                </a:lnTo>
                <a:lnTo>
                  <a:pt x="205" y="89"/>
                </a:lnTo>
                <a:lnTo>
                  <a:pt x="208" y="92"/>
                </a:lnTo>
                <a:lnTo>
                  <a:pt x="212" y="95"/>
                </a:lnTo>
                <a:lnTo>
                  <a:pt x="212" y="102"/>
                </a:lnTo>
                <a:lnTo>
                  <a:pt x="215" y="106"/>
                </a:lnTo>
                <a:lnTo>
                  <a:pt x="219" y="109"/>
                </a:lnTo>
                <a:lnTo>
                  <a:pt x="222" y="113"/>
                </a:lnTo>
                <a:lnTo>
                  <a:pt x="226" y="116"/>
                </a:lnTo>
                <a:lnTo>
                  <a:pt x="226" y="119"/>
                </a:lnTo>
                <a:lnTo>
                  <a:pt x="229" y="123"/>
                </a:lnTo>
                <a:lnTo>
                  <a:pt x="233" y="126"/>
                </a:lnTo>
                <a:lnTo>
                  <a:pt x="233" y="130"/>
                </a:lnTo>
                <a:lnTo>
                  <a:pt x="236" y="136"/>
                </a:lnTo>
                <a:lnTo>
                  <a:pt x="240" y="140"/>
                </a:lnTo>
                <a:lnTo>
                  <a:pt x="240" y="143"/>
                </a:lnTo>
                <a:lnTo>
                  <a:pt x="243" y="147"/>
                </a:lnTo>
                <a:lnTo>
                  <a:pt x="247" y="150"/>
                </a:lnTo>
                <a:lnTo>
                  <a:pt x="247" y="157"/>
                </a:lnTo>
                <a:lnTo>
                  <a:pt x="250" y="160"/>
                </a:lnTo>
                <a:lnTo>
                  <a:pt x="250" y="164"/>
                </a:lnTo>
                <a:lnTo>
                  <a:pt x="254" y="167"/>
                </a:lnTo>
                <a:lnTo>
                  <a:pt x="254" y="174"/>
                </a:lnTo>
                <a:lnTo>
                  <a:pt x="257" y="177"/>
                </a:lnTo>
                <a:lnTo>
                  <a:pt x="257" y="181"/>
                </a:lnTo>
                <a:lnTo>
                  <a:pt x="257" y="187"/>
                </a:lnTo>
                <a:lnTo>
                  <a:pt x="261" y="191"/>
                </a:lnTo>
                <a:lnTo>
                  <a:pt x="261" y="194"/>
                </a:lnTo>
                <a:lnTo>
                  <a:pt x="261" y="201"/>
                </a:lnTo>
                <a:lnTo>
                  <a:pt x="264" y="204"/>
                </a:lnTo>
                <a:lnTo>
                  <a:pt x="264" y="208"/>
                </a:lnTo>
                <a:lnTo>
                  <a:pt x="264" y="211"/>
                </a:lnTo>
                <a:lnTo>
                  <a:pt x="268" y="218"/>
                </a:lnTo>
                <a:lnTo>
                  <a:pt x="268" y="221"/>
                </a:lnTo>
                <a:lnTo>
                  <a:pt x="268" y="225"/>
                </a:lnTo>
                <a:lnTo>
                  <a:pt x="268" y="232"/>
                </a:lnTo>
                <a:lnTo>
                  <a:pt x="268" y="235"/>
                </a:lnTo>
                <a:lnTo>
                  <a:pt x="268" y="239"/>
                </a:lnTo>
                <a:lnTo>
                  <a:pt x="271" y="245"/>
                </a:lnTo>
                <a:lnTo>
                  <a:pt x="271" y="249"/>
                </a:lnTo>
                <a:lnTo>
                  <a:pt x="271" y="256"/>
                </a:lnTo>
                <a:lnTo>
                  <a:pt x="271" y="259"/>
                </a:lnTo>
                <a:lnTo>
                  <a:pt x="271" y="262"/>
                </a:lnTo>
                <a:lnTo>
                  <a:pt x="109" y="262"/>
                </a:lnTo>
                <a:lnTo>
                  <a:pt x="109" y="262"/>
                </a:lnTo>
                <a:lnTo>
                  <a:pt x="109" y="259"/>
                </a:lnTo>
                <a:lnTo>
                  <a:pt x="109" y="259"/>
                </a:lnTo>
                <a:lnTo>
                  <a:pt x="109" y="256"/>
                </a:lnTo>
                <a:lnTo>
                  <a:pt x="109" y="256"/>
                </a:lnTo>
                <a:lnTo>
                  <a:pt x="109" y="252"/>
                </a:lnTo>
                <a:lnTo>
                  <a:pt x="109" y="252"/>
                </a:lnTo>
                <a:lnTo>
                  <a:pt x="106" y="249"/>
                </a:lnTo>
                <a:lnTo>
                  <a:pt x="106" y="245"/>
                </a:lnTo>
                <a:lnTo>
                  <a:pt x="106" y="245"/>
                </a:lnTo>
                <a:lnTo>
                  <a:pt x="106" y="242"/>
                </a:lnTo>
                <a:lnTo>
                  <a:pt x="106" y="242"/>
                </a:lnTo>
                <a:lnTo>
                  <a:pt x="106" y="239"/>
                </a:lnTo>
                <a:lnTo>
                  <a:pt x="106" y="239"/>
                </a:lnTo>
                <a:lnTo>
                  <a:pt x="106" y="235"/>
                </a:lnTo>
                <a:lnTo>
                  <a:pt x="106" y="235"/>
                </a:lnTo>
                <a:lnTo>
                  <a:pt x="102" y="232"/>
                </a:lnTo>
                <a:lnTo>
                  <a:pt x="102" y="232"/>
                </a:lnTo>
                <a:lnTo>
                  <a:pt x="102" y="228"/>
                </a:lnTo>
                <a:lnTo>
                  <a:pt x="102" y="228"/>
                </a:lnTo>
                <a:lnTo>
                  <a:pt x="102" y="225"/>
                </a:lnTo>
                <a:lnTo>
                  <a:pt x="99" y="225"/>
                </a:lnTo>
                <a:lnTo>
                  <a:pt x="99" y="221"/>
                </a:lnTo>
                <a:lnTo>
                  <a:pt x="99" y="221"/>
                </a:lnTo>
                <a:lnTo>
                  <a:pt x="99" y="218"/>
                </a:lnTo>
                <a:lnTo>
                  <a:pt x="99" y="218"/>
                </a:lnTo>
                <a:lnTo>
                  <a:pt x="95" y="215"/>
                </a:lnTo>
                <a:lnTo>
                  <a:pt x="95" y="215"/>
                </a:lnTo>
                <a:lnTo>
                  <a:pt x="95" y="211"/>
                </a:lnTo>
                <a:lnTo>
                  <a:pt x="95" y="211"/>
                </a:lnTo>
                <a:lnTo>
                  <a:pt x="92" y="211"/>
                </a:lnTo>
                <a:lnTo>
                  <a:pt x="92" y="208"/>
                </a:lnTo>
                <a:lnTo>
                  <a:pt x="92" y="208"/>
                </a:lnTo>
                <a:lnTo>
                  <a:pt x="88" y="204"/>
                </a:lnTo>
                <a:lnTo>
                  <a:pt x="88" y="204"/>
                </a:lnTo>
                <a:lnTo>
                  <a:pt x="88" y="201"/>
                </a:lnTo>
                <a:lnTo>
                  <a:pt x="88" y="201"/>
                </a:lnTo>
                <a:lnTo>
                  <a:pt x="85" y="198"/>
                </a:lnTo>
                <a:lnTo>
                  <a:pt x="85" y="198"/>
                </a:lnTo>
                <a:lnTo>
                  <a:pt x="81" y="198"/>
                </a:lnTo>
                <a:lnTo>
                  <a:pt x="81" y="194"/>
                </a:lnTo>
                <a:lnTo>
                  <a:pt x="81" y="194"/>
                </a:lnTo>
                <a:lnTo>
                  <a:pt x="78" y="191"/>
                </a:lnTo>
                <a:lnTo>
                  <a:pt x="78" y="191"/>
                </a:lnTo>
                <a:lnTo>
                  <a:pt x="78" y="191"/>
                </a:lnTo>
                <a:lnTo>
                  <a:pt x="74" y="187"/>
                </a:lnTo>
                <a:lnTo>
                  <a:pt x="74" y="187"/>
                </a:lnTo>
                <a:lnTo>
                  <a:pt x="71" y="187"/>
                </a:lnTo>
                <a:lnTo>
                  <a:pt x="71" y="184"/>
                </a:lnTo>
                <a:lnTo>
                  <a:pt x="71" y="184"/>
                </a:lnTo>
                <a:lnTo>
                  <a:pt x="67" y="184"/>
                </a:lnTo>
                <a:lnTo>
                  <a:pt x="67" y="181"/>
                </a:lnTo>
                <a:lnTo>
                  <a:pt x="64" y="181"/>
                </a:lnTo>
                <a:lnTo>
                  <a:pt x="64" y="181"/>
                </a:lnTo>
                <a:lnTo>
                  <a:pt x="64" y="177"/>
                </a:lnTo>
                <a:lnTo>
                  <a:pt x="60" y="177"/>
                </a:lnTo>
                <a:lnTo>
                  <a:pt x="60" y="177"/>
                </a:lnTo>
                <a:lnTo>
                  <a:pt x="57" y="174"/>
                </a:lnTo>
                <a:lnTo>
                  <a:pt x="57" y="174"/>
                </a:lnTo>
                <a:lnTo>
                  <a:pt x="53" y="174"/>
                </a:lnTo>
                <a:lnTo>
                  <a:pt x="53" y="174"/>
                </a:lnTo>
                <a:lnTo>
                  <a:pt x="50" y="170"/>
                </a:lnTo>
                <a:lnTo>
                  <a:pt x="50" y="170"/>
                </a:lnTo>
                <a:lnTo>
                  <a:pt x="46" y="170"/>
                </a:lnTo>
                <a:lnTo>
                  <a:pt x="46" y="170"/>
                </a:lnTo>
                <a:lnTo>
                  <a:pt x="43" y="167"/>
                </a:lnTo>
                <a:lnTo>
                  <a:pt x="43" y="167"/>
                </a:lnTo>
                <a:lnTo>
                  <a:pt x="39" y="167"/>
                </a:lnTo>
                <a:lnTo>
                  <a:pt x="39" y="167"/>
                </a:lnTo>
                <a:lnTo>
                  <a:pt x="36" y="167"/>
                </a:lnTo>
                <a:lnTo>
                  <a:pt x="36" y="164"/>
                </a:lnTo>
                <a:lnTo>
                  <a:pt x="32" y="164"/>
                </a:lnTo>
                <a:lnTo>
                  <a:pt x="32" y="164"/>
                </a:lnTo>
                <a:lnTo>
                  <a:pt x="28" y="164"/>
                </a:lnTo>
                <a:lnTo>
                  <a:pt x="28" y="164"/>
                </a:lnTo>
                <a:lnTo>
                  <a:pt x="25" y="164"/>
                </a:lnTo>
                <a:lnTo>
                  <a:pt x="25" y="164"/>
                </a:lnTo>
                <a:lnTo>
                  <a:pt x="21" y="160"/>
                </a:lnTo>
                <a:lnTo>
                  <a:pt x="21" y="160"/>
                </a:lnTo>
                <a:lnTo>
                  <a:pt x="18" y="160"/>
                </a:lnTo>
                <a:lnTo>
                  <a:pt x="18" y="160"/>
                </a:lnTo>
                <a:lnTo>
                  <a:pt x="14" y="160"/>
                </a:lnTo>
                <a:lnTo>
                  <a:pt x="14" y="160"/>
                </a:lnTo>
                <a:lnTo>
                  <a:pt x="11" y="160"/>
                </a:lnTo>
                <a:lnTo>
                  <a:pt x="7" y="160"/>
                </a:lnTo>
                <a:lnTo>
                  <a:pt x="7" y="160"/>
                </a:lnTo>
                <a:lnTo>
                  <a:pt x="4" y="160"/>
                </a:lnTo>
                <a:lnTo>
                  <a:pt x="4" y="160"/>
                </a:lnTo>
                <a:lnTo>
                  <a:pt x="0" y="160"/>
                </a:lnTo>
                <a:lnTo>
                  <a:pt x="0" y="160"/>
                </a:lnTo>
                <a:lnTo>
                  <a:pt x="0"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13" name="Freeform 17"/>
          <p:cNvSpPr>
            <a:spLocks/>
          </p:cNvSpPr>
          <p:nvPr/>
        </p:nvSpPr>
        <p:spPr bwMode="auto">
          <a:xfrm>
            <a:off x="3275013" y="5883275"/>
            <a:ext cx="430212" cy="422275"/>
          </a:xfrm>
          <a:custGeom>
            <a:avLst/>
            <a:gdLst>
              <a:gd name="T0" fmla="*/ 271 w 271"/>
              <a:gd name="T1" fmla="*/ 11 h 266"/>
              <a:gd name="T2" fmla="*/ 268 w 271"/>
              <a:gd name="T3" fmla="*/ 24 h 266"/>
              <a:gd name="T4" fmla="*/ 268 w 271"/>
              <a:gd name="T5" fmla="*/ 38 h 266"/>
              <a:gd name="T6" fmla="*/ 264 w 271"/>
              <a:gd name="T7" fmla="*/ 51 h 266"/>
              <a:gd name="T8" fmla="*/ 261 w 271"/>
              <a:gd name="T9" fmla="*/ 65 h 266"/>
              <a:gd name="T10" fmla="*/ 257 w 271"/>
              <a:gd name="T11" fmla="*/ 79 h 266"/>
              <a:gd name="T12" fmla="*/ 254 w 271"/>
              <a:gd name="T13" fmla="*/ 92 h 266"/>
              <a:gd name="T14" fmla="*/ 250 w 271"/>
              <a:gd name="T15" fmla="*/ 106 h 266"/>
              <a:gd name="T16" fmla="*/ 243 w 271"/>
              <a:gd name="T17" fmla="*/ 116 h 266"/>
              <a:gd name="T18" fmla="*/ 236 w 271"/>
              <a:gd name="T19" fmla="*/ 130 h 266"/>
              <a:gd name="T20" fmla="*/ 229 w 271"/>
              <a:gd name="T21" fmla="*/ 140 h 266"/>
              <a:gd name="T22" fmla="*/ 222 w 271"/>
              <a:gd name="T23" fmla="*/ 154 h 266"/>
              <a:gd name="T24" fmla="*/ 212 w 271"/>
              <a:gd name="T25" fmla="*/ 164 h 266"/>
              <a:gd name="T26" fmla="*/ 205 w 271"/>
              <a:gd name="T27" fmla="*/ 174 h 266"/>
              <a:gd name="T28" fmla="*/ 194 w 271"/>
              <a:gd name="T29" fmla="*/ 184 h 266"/>
              <a:gd name="T30" fmla="*/ 183 w 271"/>
              <a:gd name="T31" fmla="*/ 194 h 266"/>
              <a:gd name="T32" fmla="*/ 173 w 271"/>
              <a:gd name="T33" fmla="*/ 205 h 266"/>
              <a:gd name="T34" fmla="*/ 162 w 271"/>
              <a:gd name="T35" fmla="*/ 211 h 266"/>
              <a:gd name="T36" fmla="*/ 152 w 271"/>
              <a:gd name="T37" fmla="*/ 222 h 266"/>
              <a:gd name="T38" fmla="*/ 138 w 271"/>
              <a:gd name="T39" fmla="*/ 228 h 266"/>
              <a:gd name="T40" fmla="*/ 127 w 271"/>
              <a:gd name="T41" fmla="*/ 235 h 266"/>
              <a:gd name="T42" fmla="*/ 113 w 271"/>
              <a:gd name="T43" fmla="*/ 239 h 266"/>
              <a:gd name="T44" fmla="*/ 102 w 271"/>
              <a:gd name="T45" fmla="*/ 246 h 266"/>
              <a:gd name="T46" fmla="*/ 88 w 271"/>
              <a:gd name="T47" fmla="*/ 252 h 266"/>
              <a:gd name="T48" fmla="*/ 74 w 271"/>
              <a:gd name="T49" fmla="*/ 256 h 266"/>
              <a:gd name="T50" fmla="*/ 60 w 271"/>
              <a:gd name="T51" fmla="*/ 259 h 266"/>
              <a:gd name="T52" fmla="*/ 46 w 271"/>
              <a:gd name="T53" fmla="*/ 263 h 266"/>
              <a:gd name="T54" fmla="*/ 32 w 271"/>
              <a:gd name="T55" fmla="*/ 263 h 266"/>
              <a:gd name="T56" fmla="*/ 18 w 271"/>
              <a:gd name="T57" fmla="*/ 266 h 266"/>
              <a:gd name="T58" fmla="*/ 4 w 271"/>
              <a:gd name="T59" fmla="*/ 266 h 266"/>
              <a:gd name="T60" fmla="*/ 0 w 271"/>
              <a:gd name="T61" fmla="*/ 106 h 266"/>
              <a:gd name="T62" fmla="*/ 7 w 271"/>
              <a:gd name="T63" fmla="*/ 106 h 266"/>
              <a:gd name="T64" fmla="*/ 14 w 271"/>
              <a:gd name="T65" fmla="*/ 106 h 266"/>
              <a:gd name="T66" fmla="*/ 18 w 271"/>
              <a:gd name="T67" fmla="*/ 102 h 266"/>
              <a:gd name="T68" fmla="*/ 25 w 271"/>
              <a:gd name="T69" fmla="*/ 102 h 266"/>
              <a:gd name="T70" fmla="*/ 28 w 271"/>
              <a:gd name="T71" fmla="*/ 102 h 266"/>
              <a:gd name="T72" fmla="*/ 36 w 271"/>
              <a:gd name="T73" fmla="*/ 99 h 266"/>
              <a:gd name="T74" fmla="*/ 39 w 271"/>
              <a:gd name="T75" fmla="*/ 99 h 266"/>
              <a:gd name="T76" fmla="*/ 46 w 271"/>
              <a:gd name="T77" fmla="*/ 96 h 266"/>
              <a:gd name="T78" fmla="*/ 50 w 271"/>
              <a:gd name="T79" fmla="*/ 92 h 266"/>
              <a:gd name="T80" fmla="*/ 57 w 271"/>
              <a:gd name="T81" fmla="*/ 89 h 266"/>
              <a:gd name="T82" fmla="*/ 60 w 271"/>
              <a:gd name="T83" fmla="*/ 89 h 266"/>
              <a:gd name="T84" fmla="*/ 64 w 271"/>
              <a:gd name="T85" fmla="*/ 85 h 266"/>
              <a:gd name="T86" fmla="*/ 71 w 271"/>
              <a:gd name="T87" fmla="*/ 82 h 266"/>
              <a:gd name="T88" fmla="*/ 74 w 271"/>
              <a:gd name="T89" fmla="*/ 79 h 266"/>
              <a:gd name="T90" fmla="*/ 78 w 271"/>
              <a:gd name="T91" fmla="*/ 72 h 266"/>
              <a:gd name="T92" fmla="*/ 81 w 271"/>
              <a:gd name="T93" fmla="*/ 68 h 266"/>
              <a:gd name="T94" fmla="*/ 85 w 271"/>
              <a:gd name="T95" fmla="*/ 65 h 266"/>
              <a:gd name="T96" fmla="*/ 88 w 271"/>
              <a:gd name="T97" fmla="*/ 62 h 266"/>
              <a:gd name="T98" fmla="*/ 92 w 271"/>
              <a:gd name="T99" fmla="*/ 55 h 266"/>
              <a:gd name="T100" fmla="*/ 95 w 271"/>
              <a:gd name="T101" fmla="*/ 51 h 266"/>
              <a:gd name="T102" fmla="*/ 99 w 271"/>
              <a:gd name="T103" fmla="*/ 48 h 266"/>
              <a:gd name="T104" fmla="*/ 99 w 271"/>
              <a:gd name="T105" fmla="*/ 41 h 266"/>
              <a:gd name="T106" fmla="*/ 102 w 271"/>
              <a:gd name="T107" fmla="*/ 38 h 266"/>
              <a:gd name="T108" fmla="*/ 102 w 271"/>
              <a:gd name="T109" fmla="*/ 31 h 266"/>
              <a:gd name="T110" fmla="*/ 106 w 271"/>
              <a:gd name="T111" fmla="*/ 28 h 266"/>
              <a:gd name="T112" fmla="*/ 106 w 271"/>
              <a:gd name="T113" fmla="*/ 21 h 266"/>
              <a:gd name="T114" fmla="*/ 106 w 271"/>
              <a:gd name="T115" fmla="*/ 14 h 266"/>
              <a:gd name="T116" fmla="*/ 109 w 271"/>
              <a:gd name="T117" fmla="*/ 11 h 266"/>
              <a:gd name="T118" fmla="*/ 109 w 271"/>
              <a:gd name="T119" fmla="*/ 4 h 266"/>
              <a:gd name="T120" fmla="*/ 271 w 271"/>
              <a:gd name="T1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6">
                <a:moveTo>
                  <a:pt x="271" y="0"/>
                </a:moveTo>
                <a:lnTo>
                  <a:pt x="271" y="7"/>
                </a:lnTo>
                <a:lnTo>
                  <a:pt x="271" y="11"/>
                </a:lnTo>
                <a:lnTo>
                  <a:pt x="271" y="14"/>
                </a:lnTo>
                <a:lnTo>
                  <a:pt x="271" y="21"/>
                </a:lnTo>
                <a:lnTo>
                  <a:pt x="268" y="24"/>
                </a:lnTo>
                <a:lnTo>
                  <a:pt x="268" y="28"/>
                </a:lnTo>
                <a:lnTo>
                  <a:pt x="268" y="34"/>
                </a:lnTo>
                <a:lnTo>
                  <a:pt x="268" y="38"/>
                </a:lnTo>
                <a:lnTo>
                  <a:pt x="268" y="41"/>
                </a:lnTo>
                <a:lnTo>
                  <a:pt x="268" y="48"/>
                </a:lnTo>
                <a:lnTo>
                  <a:pt x="264" y="51"/>
                </a:lnTo>
                <a:lnTo>
                  <a:pt x="264" y="55"/>
                </a:lnTo>
                <a:lnTo>
                  <a:pt x="264" y="62"/>
                </a:lnTo>
                <a:lnTo>
                  <a:pt x="261" y="65"/>
                </a:lnTo>
                <a:lnTo>
                  <a:pt x="261" y="68"/>
                </a:lnTo>
                <a:lnTo>
                  <a:pt x="261" y="75"/>
                </a:lnTo>
                <a:lnTo>
                  <a:pt x="257" y="79"/>
                </a:lnTo>
                <a:lnTo>
                  <a:pt x="257" y="82"/>
                </a:lnTo>
                <a:lnTo>
                  <a:pt x="257" y="85"/>
                </a:lnTo>
                <a:lnTo>
                  <a:pt x="254" y="92"/>
                </a:lnTo>
                <a:lnTo>
                  <a:pt x="254" y="96"/>
                </a:lnTo>
                <a:lnTo>
                  <a:pt x="250" y="99"/>
                </a:lnTo>
                <a:lnTo>
                  <a:pt x="250" y="106"/>
                </a:lnTo>
                <a:lnTo>
                  <a:pt x="247" y="109"/>
                </a:lnTo>
                <a:lnTo>
                  <a:pt x="247" y="113"/>
                </a:lnTo>
                <a:lnTo>
                  <a:pt x="243" y="116"/>
                </a:lnTo>
                <a:lnTo>
                  <a:pt x="240" y="120"/>
                </a:lnTo>
                <a:lnTo>
                  <a:pt x="240" y="126"/>
                </a:lnTo>
                <a:lnTo>
                  <a:pt x="236" y="130"/>
                </a:lnTo>
                <a:lnTo>
                  <a:pt x="233" y="133"/>
                </a:lnTo>
                <a:lnTo>
                  <a:pt x="233" y="137"/>
                </a:lnTo>
                <a:lnTo>
                  <a:pt x="229" y="140"/>
                </a:lnTo>
                <a:lnTo>
                  <a:pt x="226" y="143"/>
                </a:lnTo>
                <a:lnTo>
                  <a:pt x="226" y="150"/>
                </a:lnTo>
                <a:lnTo>
                  <a:pt x="222" y="154"/>
                </a:lnTo>
                <a:lnTo>
                  <a:pt x="219" y="157"/>
                </a:lnTo>
                <a:lnTo>
                  <a:pt x="215" y="160"/>
                </a:lnTo>
                <a:lnTo>
                  <a:pt x="212" y="164"/>
                </a:lnTo>
                <a:lnTo>
                  <a:pt x="212" y="167"/>
                </a:lnTo>
                <a:lnTo>
                  <a:pt x="208" y="171"/>
                </a:lnTo>
                <a:lnTo>
                  <a:pt x="205" y="174"/>
                </a:lnTo>
                <a:lnTo>
                  <a:pt x="201" y="177"/>
                </a:lnTo>
                <a:lnTo>
                  <a:pt x="197" y="181"/>
                </a:lnTo>
                <a:lnTo>
                  <a:pt x="194" y="184"/>
                </a:lnTo>
                <a:lnTo>
                  <a:pt x="190" y="188"/>
                </a:lnTo>
                <a:lnTo>
                  <a:pt x="187" y="191"/>
                </a:lnTo>
                <a:lnTo>
                  <a:pt x="183" y="194"/>
                </a:lnTo>
                <a:lnTo>
                  <a:pt x="180" y="198"/>
                </a:lnTo>
                <a:lnTo>
                  <a:pt x="176" y="201"/>
                </a:lnTo>
                <a:lnTo>
                  <a:pt x="173" y="205"/>
                </a:lnTo>
                <a:lnTo>
                  <a:pt x="169" y="205"/>
                </a:lnTo>
                <a:lnTo>
                  <a:pt x="166" y="208"/>
                </a:lnTo>
                <a:lnTo>
                  <a:pt x="162" y="211"/>
                </a:lnTo>
                <a:lnTo>
                  <a:pt x="159" y="215"/>
                </a:lnTo>
                <a:lnTo>
                  <a:pt x="155" y="218"/>
                </a:lnTo>
                <a:lnTo>
                  <a:pt x="152" y="222"/>
                </a:lnTo>
                <a:lnTo>
                  <a:pt x="148" y="222"/>
                </a:lnTo>
                <a:lnTo>
                  <a:pt x="145" y="225"/>
                </a:lnTo>
                <a:lnTo>
                  <a:pt x="138" y="228"/>
                </a:lnTo>
                <a:lnTo>
                  <a:pt x="134" y="228"/>
                </a:lnTo>
                <a:lnTo>
                  <a:pt x="131" y="232"/>
                </a:lnTo>
                <a:lnTo>
                  <a:pt x="127" y="235"/>
                </a:lnTo>
                <a:lnTo>
                  <a:pt x="124" y="235"/>
                </a:lnTo>
                <a:lnTo>
                  <a:pt x="120" y="239"/>
                </a:lnTo>
                <a:lnTo>
                  <a:pt x="113" y="239"/>
                </a:lnTo>
                <a:lnTo>
                  <a:pt x="109" y="242"/>
                </a:lnTo>
                <a:lnTo>
                  <a:pt x="106" y="246"/>
                </a:lnTo>
                <a:lnTo>
                  <a:pt x="102" y="246"/>
                </a:lnTo>
                <a:lnTo>
                  <a:pt x="95" y="249"/>
                </a:lnTo>
                <a:lnTo>
                  <a:pt x="92" y="249"/>
                </a:lnTo>
                <a:lnTo>
                  <a:pt x="88" y="252"/>
                </a:lnTo>
                <a:lnTo>
                  <a:pt x="85" y="252"/>
                </a:lnTo>
                <a:lnTo>
                  <a:pt x="78" y="252"/>
                </a:lnTo>
                <a:lnTo>
                  <a:pt x="74" y="256"/>
                </a:lnTo>
                <a:lnTo>
                  <a:pt x="71" y="256"/>
                </a:lnTo>
                <a:lnTo>
                  <a:pt x="64" y="256"/>
                </a:lnTo>
                <a:lnTo>
                  <a:pt x="60" y="259"/>
                </a:lnTo>
                <a:lnTo>
                  <a:pt x="57" y="259"/>
                </a:lnTo>
                <a:lnTo>
                  <a:pt x="50" y="259"/>
                </a:lnTo>
                <a:lnTo>
                  <a:pt x="46" y="263"/>
                </a:lnTo>
                <a:lnTo>
                  <a:pt x="43" y="263"/>
                </a:lnTo>
                <a:lnTo>
                  <a:pt x="36" y="263"/>
                </a:lnTo>
                <a:lnTo>
                  <a:pt x="32" y="263"/>
                </a:lnTo>
                <a:lnTo>
                  <a:pt x="28" y="263"/>
                </a:lnTo>
                <a:lnTo>
                  <a:pt x="21" y="263"/>
                </a:lnTo>
                <a:lnTo>
                  <a:pt x="18" y="266"/>
                </a:lnTo>
                <a:lnTo>
                  <a:pt x="14" y="266"/>
                </a:lnTo>
                <a:lnTo>
                  <a:pt x="7" y="266"/>
                </a:lnTo>
                <a:lnTo>
                  <a:pt x="4" y="266"/>
                </a:lnTo>
                <a:lnTo>
                  <a:pt x="0" y="266"/>
                </a:lnTo>
                <a:lnTo>
                  <a:pt x="0" y="106"/>
                </a:lnTo>
                <a:lnTo>
                  <a:pt x="0" y="106"/>
                </a:lnTo>
                <a:lnTo>
                  <a:pt x="4" y="106"/>
                </a:lnTo>
                <a:lnTo>
                  <a:pt x="4" y="106"/>
                </a:lnTo>
                <a:lnTo>
                  <a:pt x="7" y="106"/>
                </a:lnTo>
                <a:lnTo>
                  <a:pt x="7" y="106"/>
                </a:lnTo>
                <a:lnTo>
                  <a:pt x="11" y="106"/>
                </a:lnTo>
                <a:lnTo>
                  <a:pt x="14" y="106"/>
                </a:lnTo>
                <a:lnTo>
                  <a:pt x="14" y="102"/>
                </a:lnTo>
                <a:lnTo>
                  <a:pt x="18" y="102"/>
                </a:lnTo>
                <a:lnTo>
                  <a:pt x="18" y="102"/>
                </a:lnTo>
                <a:lnTo>
                  <a:pt x="21" y="102"/>
                </a:lnTo>
                <a:lnTo>
                  <a:pt x="21" y="102"/>
                </a:lnTo>
                <a:lnTo>
                  <a:pt x="25" y="102"/>
                </a:lnTo>
                <a:lnTo>
                  <a:pt x="25" y="102"/>
                </a:lnTo>
                <a:lnTo>
                  <a:pt x="28" y="102"/>
                </a:lnTo>
                <a:lnTo>
                  <a:pt x="28" y="102"/>
                </a:lnTo>
                <a:lnTo>
                  <a:pt x="32" y="99"/>
                </a:lnTo>
                <a:lnTo>
                  <a:pt x="32" y="99"/>
                </a:lnTo>
                <a:lnTo>
                  <a:pt x="36" y="99"/>
                </a:lnTo>
                <a:lnTo>
                  <a:pt x="36" y="99"/>
                </a:lnTo>
                <a:lnTo>
                  <a:pt x="39" y="99"/>
                </a:lnTo>
                <a:lnTo>
                  <a:pt x="39" y="99"/>
                </a:lnTo>
                <a:lnTo>
                  <a:pt x="43" y="96"/>
                </a:lnTo>
                <a:lnTo>
                  <a:pt x="43" y="96"/>
                </a:lnTo>
                <a:lnTo>
                  <a:pt x="46" y="96"/>
                </a:lnTo>
                <a:lnTo>
                  <a:pt x="46" y="96"/>
                </a:lnTo>
                <a:lnTo>
                  <a:pt x="50" y="92"/>
                </a:lnTo>
                <a:lnTo>
                  <a:pt x="50" y="92"/>
                </a:lnTo>
                <a:lnTo>
                  <a:pt x="53" y="92"/>
                </a:lnTo>
                <a:lnTo>
                  <a:pt x="53" y="92"/>
                </a:lnTo>
                <a:lnTo>
                  <a:pt x="57" y="89"/>
                </a:lnTo>
                <a:lnTo>
                  <a:pt x="57" y="89"/>
                </a:lnTo>
                <a:lnTo>
                  <a:pt x="60" y="89"/>
                </a:lnTo>
                <a:lnTo>
                  <a:pt x="60" y="89"/>
                </a:lnTo>
                <a:lnTo>
                  <a:pt x="64" y="85"/>
                </a:lnTo>
                <a:lnTo>
                  <a:pt x="64" y="85"/>
                </a:lnTo>
                <a:lnTo>
                  <a:pt x="64" y="85"/>
                </a:lnTo>
                <a:lnTo>
                  <a:pt x="67" y="82"/>
                </a:lnTo>
                <a:lnTo>
                  <a:pt x="67" y="82"/>
                </a:lnTo>
                <a:lnTo>
                  <a:pt x="71" y="82"/>
                </a:lnTo>
                <a:lnTo>
                  <a:pt x="71" y="79"/>
                </a:lnTo>
                <a:lnTo>
                  <a:pt x="71" y="79"/>
                </a:lnTo>
                <a:lnTo>
                  <a:pt x="74" y="79"/>
                </a:lnTo>
                <a:lnTo>
                  <a:pt x="74" y="75"/>
                </a:lnTo>
                <a:lnTo>
                  <a:pt x="78" y="75"/>
                </a:lnTo>
                <a:lnTo>
                  <a:pt x="78" y="72"/>
                </a:lnTo>
                <a:lnTo>
                  <a:pt x="78" y="72"/>
                </a:lnTo>
                <a:lnTo>
                  <a:pt x="81" y="72"/>
                </a:lnTo>
                <a:lnTo>
                  <a:pt x="81" y="68"/>
                </a:lnTo>
                <a:lnTo>
                  <a:pt x="81" y="68"/>
                </a:lnTo>
                <a:lnTo>
                  <a:pt x="85" y="65"/>
                </a:lnTo>
                <a:lnTo>
                  <a:pt x="85" y="65"/>
                </a:lnTo>
                <a:lnTo>
                  <a:pt x="88" y="65"/>
                </a:lnTo>
                <a:lnTo>
                  <a:pt x="88" y="62"/>
                </a:lnTo>
                <a:lnTo>
                  <a:pt x="88" y="62"/>
                </a:lnTo>
                <a:lnTo>
                  <a:pt x="88" y="58"/>
                </a:lnTo>
                <a:lnTo>
                  <a:pt x="92" y="58"/>
                </a:lnTo>
                <a:lnTo>
                  <a:pt x="92" y="55"/>
                </a:lnTo>
                <a:lnTo>
                  <a:pt x="92" y="55"/>
                </a:lnTo>
                <a:lnTo>
                  <a:pt x="95" y="55"/>
                </a:lnTo>
                <a:lnTo>
                  <a:pt x="95" y="51"/>
                </a:lnTo>
                <a:lnTo>
                  <a:pt x="95" y="51"/>
                </a:lnTo>
                <a:lnTo>
                  <a:pt x="95" y="48"/>
                </a:lnTo>
                <a:lnTo>
                  <a:pt x="99" y="48"/>
                </a:lnTo>
                <a:lnTo>
                  <a:pt x="99" y="45"/>
                </a:lnTo>
                <a:lnTo>
                  <a:pt x="99" y="45"/>
                </a:lnTo>
                <a:lnTo>
                  <a:pt x="99" y="41"/>
                </a:lnTo>
                <a:lnTo>
                  <a:pt x="99" y="41"/>
                </a:lnTo>
                <a:lnTo>
                  <a:pt x="102" y="38"/>
                </a:lnTo>
                <a:lnTo>
                  <a:pt x="102" y="38"/>
                </a:lnTo>
                <a:lnTo>
                  <a:pt x="102" y="34"/>
                </a:lnTo>
                <a:lnTo>
                  <a:pt x="102" y="34"/>
                </a:lnTo>
                <a:lnTo>
                  <a:pt x="102" y="31"/>
                </a:lnTo>
                <a:lnTo>
                  <a:pt x="106" y="31"/>
                </a:lnTo>
                <a:lnTo>
                  <a:pt x="106" y="28"/>
                </a:lnTo>
                <a:lnTo>
                  <a:pt x="106" y="28"/>
                </a:lnTo>
                <a:lnTo>
                  <a:pt x="106" y="24"/>
                </a:lnTo>
                <a:lnTo>
                  <a:pt x="106" y="24"/>
                </a:lnTo>
                <a:lnTo>
                  <a:pt x="106" y="21"/>
                </a:lnTo>
                <a:lnTo>
                  <a:pt x="106" y="21"/>
                </a:lnTo>
                <a:lnTo>
                  <a:pt x="106" y="17"/>
                </a:lnTo>
                <a:lnTo>
                  <a:pt x="106" y="14"/>
                </a:lnTo>
                <a:lnTo>
                  <a:pt x="109" y="14"/>
                </a:lnTo>
                <a:lnTo>
                  <a:pt x="109" y="11"/>
                </a:lnTo>
                <a:lnTo>
                  <a:pt x="109" y="11"/>
                </a:lnTo>
                <a:lnTo>
                  <a:pt x="109" y="7"/>
                </a:lnTo>
                <a:lnTo>
                  <a:pt x="109" y="7"/>
                </a:lnTo>
                <a:lnTo>
                  <a:pt x="109" y="4"/>
                </a:lnTo>
                <a:lnTo>
                  <a:pt x="109" y="4"/>
                </a:lnTo>
                <a:lnTo>
                  <a:pt x="109" y="0"/>
                </a:lnTo>
                <a:lnTo>
                  <a:pt x="271"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14" name="Freeform 18"/>
          <p:cNvSpPr>
            <a:spLocks/>
          </p:cNvSpPr>
          <p:nvPr/>
        </p:nvSpPr>
        <p:spPr bwMode="auto">
          <a:xfrm>
            <a:off x="2844800" y="5883275"/>
            <a:ext cx="430213" cy="422275"/>
          </a:xfrm>
          <a:custGeom>
            <a:avLst/>
            <a:gdLst>
              <a:gd name="T0" fmla="*/ 261 w 271"/>
              <a:gd name="T1" fmla="*/ 266 h 266"/>
              <a:gd name="T2" fmla="*/ 247 w 271"/>
              <a:gd name="T3" fmla="*/ 263 h 266"/>
              <a:gd name="T4" fmla="*/ 233 w 271"/>
              <a:gd name="T5" fmla="*/ 263 h 266"/>
              <a:gd name="T6" fmla="*/ 218 w 271"/>
              <a:gd name="T7" fmla="*/ 259 h 266"/>
              <a:gd name="T8" fmla="*/ 204 w 271"/>
              <a:gd name="T9" fmla="*/ 256 h 266"/>
              <a:gd name="T10" fmla="*/ 190 w 271"/>
              <a:gd name="T11" fmla="*/ 252 h 266"/>
              <a:gd name="T12" fmla="*/ 176 w 271"/>
              <a:gd name="T13" fmla="*/ 249 h 266"/>
              <a:gd name="T14" fmla="*/ 166 w 271"/>
              <a:gd name="T15" fmla="*/ 246 h 266"/>
              <a:gd name="T16" fmla="*/ 152 w 271"/>
              <a:gd name="T17" fmla="*/ 239 h 266"/>
              <a:gd name="T18" fmla="*/ 137 w 271"/>
              <a:gd name="T19" fmla="*/ 232 h 266"/>
              <a:gd name="T20" fmla="*/ 127 w 271"/>
              <a:gd name="T21" fmla="*/ 225 h 266"/>
              <a:gd name="T22" fmla="*/ 116 w 271"/>
              <a:gd name="T23" fmla="*/ 218 h 266"/>
              <a:gd name="T24" fmla="*/ 102 w 271"/>
              <a:gd name="T25" fmla="*/ 208 h 266"/>
              <a:gd name="T26" fmla="*/ 92 w 271"/>
              <a:gd name="T27" fmla="*/ 201 h 266"/>
              <a:gd name="T28" fmla="*/ 81 w 271"/>
              <a:gd name="T29" fmla="*/ 191 h 266"/>
              <a:gd name="T30" fmla="*/ 71 w 271"/>
              <a:gd name="T31" fmla="*/ 181 h 266"/>
              <a:gd name="T32" fmla="*/ 64 w 271"/>
              <a:gd name="T33" fmla="*/ 171 h 266"/>
              <a:gd name="T34" fmla="*/ 53 w 271"/>
              <a:gd name="T35" fmla="*/ 160 h 266"/>
              <a:gd name="T36" fmla="*/ 46 w 271"/>
              <a:gd name="T37" fmla="*/ 150 h 266"/>
              <a:gd name="T38" fmla="*/ 39 w 271"/>
              <a:gd name="T39" fmla="*/ 137 h 266"/>
              <a:gd name="T40" fmla="*/ 32 w 271"/>
              <a:gd name="T41" fmla="*/ 126 h 266"/>
              <a:gd name="T42" fmla="*/ 25 w 271"/>
              <a:gd name="T43" fmla="*/ 113 h 266"/>
              <a:gd name="T44" fmla="*/ 18 w 271"/>
              <a:gd name="T45" fmla="*/ 99 h 266"/>
              <a:gd name="T46" fmla="*/ 14 w 271"/>
              <a:gd name="T47" fmla="*/ 85 h 266"/>
              <a:gd name="T48" fmla="*/ 11 w 271"/>
              <a:gd name="T49" fmla="*/ 75 h 266"/>
              <a:gd name="T50" fmla="*/ 7 w 271"/>
              <a:gd name="T51" fmla="*/ 62 h 266"/>
              <a:gd name="T52" fmla="*/ 4 w 271"/>
              <a:gd name="T53" fmla="*/ 48 h 266"/>
              <a:gd name="T54" fmla="*/ 0 w 271"/>
              <a:gd name="T55" fmla="*/ 34 h 266"/>
              <a:gd name="T56" fmla="*/ 0 w 271"/>
              <a:gd name="T57" fmla="*/ 21 h 266"/>
              <a:gd name="T58" fmla="*/ 0 w 271"/>
              <a:gd name="T59" fmla="*/ 7 h 266"/>
              <a:gd name="T60" fmla="*/ 162 w 271"/>
              <a:gd name="T61" fmla="*/ 4 h 266"/>
              <a:gd name="T62" fmla="*/ 162 w 271"/>
              <a:gd name="T63" fmla="*/ 7 h 266"/>
              <a:gd name="T64" fmla="*/ 162 w 271"/>
              <a:gd name="T65" fmla="*/ 14 h 266"/>
              <a:gd name="T66" fmla="*/ 162 w 271"/>
              <a:gd name="T67" fmla="*/ 21 h 266"/>
              <a:gd name="T68" fmla="*/ 166 w 271"/>
              <a:gd name="T69" fmla="*/ 24 h 266"/>
              <a:gd name="T70" fmla="*/ 166 w 271"/>
              <a:gd name="T71" fmla="*/ 31 h 266"/>
              <a:gd name="T72" fmla="*/ 166 w 271"/>
              <a:gd name="T73" fmla="*/ 34 h 266"/>
              <a:gd name="T74" fmla="*/ 169 w 271"/>
              <a:gd name="T75" fmla="*/ 41 h 266"/>
              <a:gd name="T76" fmla="*/ 173 w 271"/>
              <a:gd name="T77" fmla="*/ 45 h 266"/>
              <a:gd name="T78" fmla="*/ 173 w 271"/>
              <a:gd name="T79" fmla="*/ 51 h 266"/>
              <a:gd name="T80" fmla="*/ 176 w 271"/>
              <a:gd name="T81" fmla="*/ 55 h 266"/>
              <a:gd name="T82" fmla="*/ 180 w 271"/>
              <a:gd name="T83" fmla="*/ 58 h 266"/>
              <a:gd name="T84" fmla="*/ 183 w 271"/>
              <a:gd name="T85" fmla="*/ 65 h 266"/>
              <a:gd name="T86" fmla="*/ 187 w 271"/>
              <a:gd name="T87" fmla="*/ 68 h 266"/>
              <a:gd name="T88" fmla="*/ 190 w 271"/>
              <a:gd name="T89" fmla="*/ 72 h 266"/>
              <a:gd name="T90" fmla="*/ 194 w 271"/>
              <a:gd name="T91" fmla="*/ 75 h 266"/>
              <a:gd name="T92" fmla="*/ 197 w 271"/>
              <a:gd name="T93" fmla="*/ 79 h 266"/>
              <a:gd name="T94" fmla="*/ 204 w 271"/>
              <a:gd name="T95" fmla="*/ 82 h 266"/>
              <a:gd name="T96" fmla="*/ 208 w 271"/>
              <a:gd name="T97" fmla="*/ 85 h 266"/>
              <a:gd name="T98" fmla="*/ 211 w 271"/>
              <a:gd name="T99" fmla="*/ 89 h 266"/>
              <a:gd name="T100" fmla="*/ 218 w 271"/>
              <a:gd name="T101" fmla="*/ 92 h 266"/>
              <a:gd name="T102" fmla="*/ 222 w 271"/>
              <a:gd name="T103" fmla="*/ 96 h 266"/>
              <a:gd name="T104" fmla="*/ 229 w 271"/>
              <a:gd name="T105" fmla="*/ 96 h 266"/>
              <a:gd name="T106" fmla="*/ 233 w 271"/>
              <a:gd name="T107" fmla="*/ 99 h 266"/>
              <a:gd name="T108" fmla="*/ 240 w 271"/>
              <a:gd name="T109" fmla="*/ 99 h 266"/>
              <a:gd name="T110" fmla="*/ 243 w 271"/>
              <a:gd name="T111" fmla="*/ 102 h 266"/>
              <a:gd name="T112" fmla="*/ 250 w 271"/>
              <a:gd name="T113" fmla="*/ 102 h 266"/>
              <a:gd name="T114" fmla="*/ 254 w 271"/>
              <a:gd name="T115" fmla="*/ 102 h 266"/>
              <a:gd name="T116" fmla="*/ 261 w 271"/>
              <a:gd name="T117" fmla="*/ 106 h 266"/>
              <a:gd name="T118" fmla="*/ 268 w 271"/>
              <a:gd name="T119" fmla="*/ 106 h 266"/>
              <a:gd name="T120" fmla="*/ 271 w 271"/>
              <a:gd name="T121"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6">
                <a:moveTo>
                  <a:pt x="271" y="266"/>
                </a:moveTo>
                <a:lnTo>
                  <a:pt x="264" y="266"/>
                </a:lnTo>
                <a:lnTo>
                  <a:pt x="261" y="266"/>
                </a:lnTo>
                <a:lnTo>
                  <a:pt x="257" y="266"/>
                </a:lnTo>
                <a:lnTo>
                  <a:pt x="250" y="266"/>
                </a:lnTo>
                <a:lnTo>
                  <a:pt x="247" y="263"/>
                </a:lnTo>
                <a:lnTo>
                  <a:pt x="243" y="263"/>
                </a:lnTo>
                <a:lnTo>
                  <a:pt x="236" y="263"/>
                </a:lnTo>
                <a:lnTo>
                  <a:pt x="233" y="263"/>
                </a:lnTo>
                <a:lnTo>
                  <a:pt x="229" y="263"/>
                </a:lnTo>
                <a:lnTo>
                  <a:pt x="222" y="263"/>
                </a:lnTo>
                <a:lnTo>
                  <a:pt x="218" y="259"/>
                </a:lnTo>
                <a:lnTo>
                  <a:pt x="215" y="259"/>
                </a:lnTo>
                <a:lnTo>
                  <a:pt x="208" y="259"/>
                </a:lnTo>
                <a:lnTo>
                  <a:pt x="204" y="256"/>
                </a:lnTo>
                <a:lnTo>
                  <a:pt x="201" y="256"/>
                </a:lnTo>
                <a:lnTo>
                  <a:pt x="197" y="256"/>
                </a:lnTo>
                <a:lnTo>
                  <a:pt x="190" y="252"/>
                </a:lnTo>
                <a:lnTo>
                  <a:pt x="187" y="252"/>
                </a:lnTo>
                <a:lnTo>
                  <a:pt x="183" y="252"/>
                </a:lnTo>
                <a:lnTo>
                  <a:pt x="176" y="249"/>
                </a:lnTo>
                <a:lnTo>
                  <a:pt x="173" y="249"/>
                </a:lnTo>
                <a:lnTo>
                  <a:pt x="169" y="246"/>
                </a:lnTo>
                <a:lnTo>
                  <a:pt x="166" y="246"/>
                </a:lnTo>
                <a:lnTo>
                  <a:pt x="159" y="242"/>
                </a:lnTo>
                <a:lnTo>
                  <a:pt x="155" y="239"/>
                </a:lnTo>
                <a:lnTo>
                  <a:pt x="152" y="239"/>
                </a:lnTo>
                <a:lnTo>
                  <a:pt x="148" y="235"/>
                </a:lnTo>
                <a:lnTo>
                  <a:pt x="145" y="235"/>
                </a:lnTo>
                <a:lnTo>
                  <a:pt x="137" y="232"/>
                </a:lnTo>
                <a:lnTo>
                  <a:pt x="134" y="228"/>
                </a:lnTo>
                <a:lnTo>
                  <a:pt x="130" y="228"/>
                </a:lnTo>
                <a:lnTo>
                  <a:pt x="127" y="225"/>
                </a:lnTo>
                <a:lnTo>
                  <a:pt x="123" y="222"/>
                </a:lnTo>
                <a:lnTo>
                  <a:pt x="120" y="222"/>
                </a:lnTo>
                <a:lnTo>
                  <a:pt x="116" y="218"/>
                </a:lnTo>
                <a:lnTo>
                  <a:pt x="109" y="215"/>
                </a:lnTo>
                <a:lnTo>
                  <a:pt x="106" y="211"/>
                </a:lnTo>
                <a:lnTo>
                  <a:pt x="102" y="208"/>
                </a:lnTo>
                <a:lnTo>
                  <a:pt x="99" y="205"/>
                </a:lnTo>
                <a:lnTo>
                  <a:pt x="95" y="205"/>
                </a:lnTo>
                <a:lnTo>
                  <a:pt x="92" y="201"/>
                </a:lnTo>
                <a:lnTo>
                  <a:pt x="88" y="198"/>
                </a:lnTo>
                <a:lnTo>
                  <a:pt x="85" y="194"/>
                </a:lnTo>
                <a:lnTo>
                  <a:pt x="81" y="191"/>
                </a:lnTo>
                <a:lnTo>
                  <a:pt x="78" y="188"/>
                </a:lnTo>
                <a:lnTo>
                  <a:pt x="74" y="184"/>
                </a:lnTo>
                <a:lnTo>
                  <a:pt x="71" y="181"/>
                </a:lnTo>
                <a:lnTo>
                  <a:pt x="71" y="177"/>
                </a:lnTo>
                <a:lnTo>
                  <a:pt x="67" y="174"/>
                </a:lnTo>
                <a:lnTo>
                  <a:pt x="64" y="171"/>
                </a:lnTo>
                <a:lnTo>
                  <a:pt x="60" y="167"/>
                </a:lnTo>
                <a:lnTo>
                  <a:pt x="56" y="164"/>
                </a:lnTo>
                <a:lnTo>
                  <a:pt x="53" y="160"/>
                </a:lnTo>
                <a:lnTo>
                  <a:pt x="49" y="157"/>
                </a:lnTo>
                <a:lnTo>
                  <a:pt x="49" y="154"/>
                </a:lnTo>
                <a:lnTo>
                  <a:pt x="46" y="150"/>
                </a:lnTo>
                <a:lnTo>
                  <a:pt x="42" y="143"/>
                </a:lnTo>
                <a:lnTo>
                  <a:pt x="39" y="140"/>
                </a:lnTo>
                <a:lnTo>
                  <a:pt x="39" y="137"/>
                </a:lnTo>
                <a:lnTo>
                  <a:pt x="35" y="133"/>
                </a:lnTo>
                <a:lnTo>
                  <a:pt x="32" y="130"/>
                </a:lnTo>
                <a:lnTo>
                  <a:pt x="32" y="126"/>
                </a:lnTo>
                <a:lnTo>
                  <a:pt x="28" y="120"/>
                </a:lnTo>
                <a:lnTo>
                  <a:pt x="28" y="116"/>
                </a:lnTo>
                <a:lnTo>
                  <a:pt x="25" y="113"/>
                </a:lnTo>
                <a:lnTo>
                  <a:pt x="21" y="109"/>
                </a:lnTo>
                <a:lnTo>
                  <a:pt x="21" y="106"/>
                </a:lnTo>
                <a:lnTo>
                  <a:pt x="18" y="99"/>
                </a:lnTo>
                <a:lnTo>
                  <a:pt x="18" y="96"/>
                </a:lnTo>
                <a:lnTo>
                  <a:pt x="14" y="92"/>
                </a:lnTo>
                <a:lnTo>
                  <a:pt x="14" y="85"/>
                </a:lnTo>
                <a:lnTo>
                  <a:pt x="14" y="82"/>
                </a:lnTo>
                <a:lnTo>
                  <a:pt x="11" y="79"/>
                </a:lnTo>
                <a:lnTo>
                  <a:pt x="11" y="75"/>
                </a:lnTo>
                <a:lnTo>
                  <a:pt x="7" y="68"/>
                </a:lnTo>
                <a:lnTo>
                  <a:pt x="7" y="65"/>
                </a:lnTo>
                <a:lnTo>
                  <a:pt x="7" y="62"/>
                </a:lnTo>
                <a:lnTo>
                  <a:pt x="4" y="55"/>
                </a:lnTo>
                <a:lnTo>
                  <a:pt x="4" y="51"/>
                </a:lnTo>
                <a:lnTo>
                  <a:pt x="4" y="48"/>
                </a:lnTo>
                <a:lnTo>
                  <a:pt x="4" y="41"/>
                </a:lnTo>
                <a:lnTo>
                  <a:pt x="0" y="38"/>
                </a:lnTo>
                <a:lnTo>
                  <a:pt x="0" y="34"/>
                </a:lnTo>
                <a:lnTo>
                  <a:pt x="0" y="28"/>
                </a:lnTo>
                <a:lnTo>
                  <a:pt x="0" y="24"/>
                </a:lnTo>
                <a:lnTo>
                  <a:pt x="0" y="21"/>
                </a:lnTo>
                <a:lnTo>
                  <a:pt x="0" y="14"/>
                </a:lnTo>
                <a:lnTo>
                  <a:pt x="0" y="11"/>
                </a:lnTo>
                <a:lnTo>
                  <a:pt x="0" y="7"/>
                </a:lnTo>
                <a:lnTo>
                  <a:pt x="0" y="0"/>
                </a:lnTo>
                <a:lnTo>
                  <a:pt x="162" y="0"/>
                </a:lnTo>
                <a:lnTo>
                  <a:pt x="162" y="4"/>
                </a:lnTo>
                <a:lnTo>
                  <a:pt x="162" y="4"/>
                </a:lnTo>
                <a:lnTo>
                  <a:pt x="162" y="7"/>
                </a:lnTo>
                <a:lnTo>
                  <a:pt x="162" y="7"/>
                </a:lnTo>
                <a:lnTo>
                  <a:pt x="162" y="11"/>
                </a:lnTo>
                <a:lnTo>
                  <a:pt x="162" y="11"/>
                </a:lnTo>
                <a:lnTo>
                  <a:pt x="162" y="14"/>
                </a:lnTo>
                <a:lnTo>
                  <a:pt x="162" y="14"/>
                </a:lnTo>
                <a:lnTo>
                  <a:pt x="162" y="17"/>
                </a:lnTo>
                <a:lnTo>
                  <a:pt x="162" y="21"/>
                </a:lnTo>
                <a:lnTo>
                  <a:pt x="162" y="21"/>
                </a:lnTo>
                <a:lnTo>
                  <a:pt x="162" y="24"/>
                </a:lnTo>
                <a:lnTo>
                  <a:pt x="166" y="24"/>
                </a:lnTo>
                <a:lnTo>
                  <a:pt x="166" y="28"/>
                </a:lnTo>
                <a:lnTo>
                  <a:pt x="166" y="28"/>
                </a:lnTo>
                <a:lnTo>
                  <a:pt x="166" y="31"/>
                </a:lnTo>
                <a:lnTo>
                  <a:pt x="166" y="31"/>
                </a:lnTo>
                <a:lnTo>
                  <a:pt x="166" y="34"/>
                </a:lnTo>
                <a:lnTo>
                  <a:pt x="166" y="34"/>
                </a:lnTo>
                <a:lnTo>
                  <a:pt x="169" y="38"/>
                </a:lnTo>
                <a:lnTo>
                  <a:pt x="169" y="38"/>
                </a:lnTo>
                <a:lnTo>
                  <a:pt x="169" y="41"/>
                </a:lnTo>
                <a:lnTo>
                  <a:pt x="169" y="41"/>
                </a:lnTo>
                <a:lnTo>
                  <a:pt x="169" y="45"/>
                </a:lnTo>
                <a:lnTo>
                  <a:pt x="173" y="45"/>
                </a:lnTo>
                <a:lnTo>
                  <a:pt x="173" y="48"/>
                </a:lnTo>
                <a:lnTo>
                  <a:pt x="173" y="48"/>
                </a:lnTo>
                <a:lnTo>
                  <a:pt x="173" y="51"/>
                </a:lnTo>
                <a:lnTo>
                  <a:pt x="176" y="51"/>
                </a:lnTo>
                <a:lnTo>
                  <a:pt x="176" y="55"/>
                </a:lnTo>
                <a:lnTo>
                  <a:pt x="176" y="55"/>
                </a:lnTo>
                <a:lnTo>
                  <a:pt x="176" y="55"/>
                </a:lnTo>
                <a:lnTo>
                  <a:pt x="180" y="58"/>
                </a:lnTo>
                <a:lnTo>
                  <a:pt x="180" y="58"/>
                </a:lnTo>
                <a:lnTo>
                  <a:pt x="180" y="62"/>
                </a:lnTo>
                <a:lnTo>
                  <a:pt x="183" y="62"/>
                </a:lnTo>
                <a:lnTo>
                  <a:pt x="183" y="65"/>
                </a:lnTo>
                <a:lnTo>
                  <a:pt x="183" y="65"/>
                </a:lnTo>
                <a:lnTo>
                  <a:pt x="187" y="65"/>
                </a:lnTo>
                <a:lnTo>
                  <a:pt x="187" y="68"/>
                </a:lnTo>
                <a:lnTo>
                  <a:pt x="187" y="68"/>
                </a:lnTo>
                <a:lnTo>
                  <a:pt x="190" y="72"/>
                </a:lnTo>
                <a:lnTo>
                  <a:pt x="190" y="72"/>
                </a:lnTo>
                <a:lnTo>
                  <a:pt x="190" y="72"/>
                </a:lnTo>
                <a:lnTo>
                  <a:pt x="194" y="75"/>
                </a:lnTo>
                <a:lnTo>
                  <a:pt x="194" y="75"/>
                </a:lnTo>
                <a:lnTo>
                  <a:pt x="197" y="79"/>
                </a:lnTo>
                <a:lnTo>
                  <a:pt x="197" y="79"/>
                </a:lnTo>
                <a:lnTo>
                  <a:pt x="197" y="79"/>
                </a:lnTo>
                <a:lnTo>
                  <a:pt x="201" y="82"/>
                </a:lnTo>
                <a:lnTo>
                  <a:pt x="201" y="82"/>
                </a:lnTo>
                <a:lnTo>
                  <a:pt x="204" y="82"/>
                </a:lnTo>
                <a:lnTo>
                  <a:pt x="204" y="85"/>
                </a:lnTo>
                <a:lnTo>
                  <a:pt x="208" y="85"/>
                </a:lnTo>
                <a:lnTo>
                  <a:pt x="208" y="85"/>
                </a:lnTo>
                <a:lnTo>
                  <a:pt x="208" y="89"/>
                </a:lnTo>
                <a:lnTo>
                  <a:pt x="211" y="89"/>
                </a:lnTo>
                <a:lnTo>
                  <a:pt x="211" y="89"/>
                </a:lnTo>
                <a:lnTo>
                  <a:pt x="215" y="89"/>
                </a:lnTo>
                <a:lnTo>
                  <a:pt x="215" y="92"/>
                </a:lnTo>
                <a:lnTo>
                  <a:pt x="218" y="92"/>
                </a:lnTo>
                <a:lnTo>
                  <a:pt x="218" y="92"/>
                </a:lnTo>
                <a:lnTo>
                  <a:pt x="222" y="92"/>
                </a:lnTo>
                <a:lnTo>
                  <a:pt x="222" y="96"/>
                </a:lnTo>
                <a:lnTo>
                  <a:pt x="226" y="96"/>
                </a:lnTo>
                <a:lnTo>
                  <a:pt x="226" y="96"/>
                </a:lnTo>
                <a:lnTo>
                  <a:pt x="229" y="96"/>
                </a:lnTo>
                <a:lnTo>
                  <a:pt x="229" y="99"/>
                </a:lnTo>
                <a:lnTo>
                  <a:pt x="233" y="99"/>
                </a:lnTo>
                <a:lnTo>
                  <a:pt x="233" y="99"/>
                </a:lnTo>
                <a:lnTo>
                  <a:pt x="236" y="99"/>
                </a:lnTo>
                <a:lnTo>
                  <a:pt x="236" y="99"/>
                </a:lnTo>
                <a:lnTo>
                  <a:pt x="240" y="99"/>
                </a:lnTo>
                <a:lnTo>
                  <a:pt x="240" y="102"/>
                </a:lnTo>
                <a:lnTo>
                  <a:pt x="243" y="102"/>
                </a:lnTo>
                <a:lnTo>
                  <a:pt x="243" y="102"/>
                </a:lnTo>
                <a:lnTo>
                  <a:pt x="247" y="102"/>
                </a:lnTo>
                <a:lnTo>
                  <a:pt x="247" y="102"/>
                </a:lnTo>
                <a:lnTo>
                  <a:pt x="250" y="102"/>
                </a:lnTo>
                <a:lnTo>
                  <a:pt x="250" y="102"/>
                </a:lnTo>
                <a:lnTo>
                  <a:pt x="254" y="102"/>
                </a:lnTo>
                <a:lnTo>
                  <a:pt x="254" y="102"/>
                </a:lnTo>
                <a:lnTo>
                  <a:pt x="257" y="106"/>
                </a:lnTo>
                <a:lnTo>
                  <a:pt x="261" y="106"/>
                </a:lnTo>
                <a:lnTo>
                  <a:pt x="261" y="106"/>
                </a:lnTo>
                <a:lnTo>
                  <a:pt x="264" y="106"/>
                </a:lnTo>
                <a:lnTo>
                  <a:pt x="264" y="106"/>
                </a:lnTo>
                <a:lnTo>
                  <a:pt x="268" y="106"/>
                </a:lnTo>
                <a:lnTo>
                  <a:pt x="268" y="106"/>
                </a:lnTo>
                <a:lnTo>
                  <a:pt x="271" y="106"/>
                </a:lnTo>
                <a:lnTo>
                  <a:pt x="271" y="266"/>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15" name="Freeform 19"/>
          <p:cNvSpPr>
            <a:spLocks/>
          </p:cNvSpPr>
          <p:nvPr/>
        </p:nvSpPr>
        <p:spPr bwMode="auto">
          <a:xfrm>
            <a:off x="2844800" y="5467350"/>
            <a:ext cx="430213" cy="415925"/>
          </a:xfrm>
          <a:custGeom>
            <a:avLst/>
            <a:gdLst>
              <a:gd name="T0" fmla="*/ 0 w 271"/>
              <a:gd name="T1" fmla="*/ 256 h 262"/>
              <a:gd name="T2" fmla="*/ 0 w 271"/>
              <a:gd name="T3" fmla="*/ 239 h 262"/>
              <a:gd name="T4" fmla="*/ 0 w 271"/>
              <a:gd name="T5" fmla="*/ 225 h 262"/>
              <a:gd name="T6" fmla="*/ 4 w 271"/>
              <a:gd name="T7" fmla="*/ 211 h 262"/>
              <a:gd name="T8" fmla="*/ 7 w 271"/>
              <a:gd name="T9" fmla="*/ 201 h 262"/>
              <a:gd name="T10" fmla="*/ 11 w 271"/>
              <a:gd name="T11" fmla="*/ 187 h 262"/>
              <a:gd name="T12" fmla="*/ 14 w 271"/>
              <a:gd name="T13" fmla="*/ 174 h 262"/>
              <a:gd name="T14" fmla="*/ 21 w 271"/>
              <a:gd name="T15" fmla="*/ 160 h 262"/>
              <a:gd name="T16" fmla="*/ 28 w 271"/>
              <a:gd name="T17" fmla="*/ 147 h 262"/>
              <a:gd name="T18" fmla="*/ 32 w 271"/>
              <a:gd name="T19" fmla="*/ 136 h 262"/>
              <a:gd name="T20" fmla="*/ 39 w 271"/>
              <a:gd name="T21" fmla="*/ 123 h 262"/>
              <a:gd name="T22" fmla="*/ 49 w 271"/>
              <a:gd name="T23" fmla="*/ 113 h 262"/>
              <a:gd name="T24" fmla="*/ 56 w 271"/>
              <a:gd name="T25" fmla="*/ 102 h 262"/>
              <a:gd name="T26" fmla="*/ 67 w 271"/>
              <a:gd name="T27" fmla="*/ 89 h 262"/>
              <a:gd name="T28" fmla="*/ 74 w 271"/>
              <a:gd name="T29" fmla="*/ 78 h 262"/>
              <a:gd name="T30" fmla="*/ 85 w 271"/>
              <a:gd name="T31" fmla="*/ 72 h 262"/>
              <a:gd name="T32" fmla="*/ 95 w 271"/>
              <a:gd name="T33" fmla="*/ 61 h 262"/>
              <a:gd name="T34" fmla="*/ 106 w 271"/>
              <a:gd name="T35" fmla="*/ 51 h 262"/>
              <a:gd name="T36" fmla="*/ 120 w 271"/>
              <a:gd name="T37" fmla="*/ 44 h 262"/>
              <a:gd name="T38" fmla="*/ 130 w 271"/>
              <a:gd name="T39" fmla="*/ 38 h 262"/>
              <a:gd name="T40" fmla="*/ 145 w 271"/>
              <a:gd name="T41" fmla="*/ 31 h 262"/>
              <a:gd name="T42" fmla="*/ 155 w 271"/>
              <a:gd name="T43" fmla="*/ 24 h 262"/>
              <a:gd name="T44" fmla="*/ 169 w 271"/>
              <a:gd name="T45" fmla="*/ 17 h 262"/>
              <a:gd name="T46" fmla="*/ 183 w 271"/>
              <a:gd name="T47" fmla="*/ 14 h 262"/>
              <a:gd name="T48" fmla="*/ 197 w 271"/>
              <a:gd name="T49" fmla="*/ 10 h 262"/>
              <a:gd name="T50" fmla="*/ 208 w 271"/>
              <a:gd name="T51" fmla="*/ 7 h 262"/>
              <a:gd name="T52" fmla="*/ 222 w 271"/>
              <a:gd name="T53" fmla="*/ 4 h 262"/>
              <a:gd name="T54" fmla="*/ 236 w 271"/>
              <a:gd name="T55" fmla="*/ 0 h 262"/>
              <a:gd name="T56" fmla="*/ 250 w 271"/>
              <a:gd name="T57" fmla="*/ 0 h 262"/>
              <a:gd name="T58" fmla="*/ 264 w 271"/>
              <a:gd name="T59" fmla="*/ 0 h 262"/>
              <a:gd name="T60" fmla="*/ 268 w 271"/>
              <a:gd name="T61" fmla="*/ 160 h 262"/>
              <a:gd name="T62" fmla="*/ 264 w 271"/>
              <a:gd name="T63" fmla="*/ 160 h 262"/>
              <a:gd name="T64" fmla="*/ 257 w 271"/>
              <a:gd name="T65" fmla="*/ 160 h 262"/>
              <a:gd name="T66" fmla="*/ 250 w 271"/>
              <a:gd name="T67" fmla="*/ 160 h 262"/>
              <a:gd name="T68" fmla="*/ 247 w 271"/>
              <a:gd name="T69" fmla="*/ 164 h 262"/>
              <a:gd name="T70" fmla="*/ 240 w 271"/>
              <a:gd name="T71" fmla="*/ 164 h 262"/>
              <a:gd name="T72" fmla="*/ 236 w 271"/>
              <a:gd name="T73" fmla="*/ 164 h 262"/>
              <a:gd name="T74" fmla="*/ 229 w 271"/>
              <a:gd name="T75" fmla="*/ 167 h 262"/>
              <a:gd name="T76" fmla="*/ 226 w 271"/>
              <a:gd name="T77" fmla="*/ 170 h 262"/>
              <a:gd name="T78" fmla="*/ 218 w 271"/>
              <a:gd name="T79" fmla="*/ 170 h 262"/>
              <a:gd name="T80" fmla="*/ 215 w 271"/>
              <a:gd name="T81" fmla="*/ 174 h 262"/>
              <a:gd name="T82" fmla="*/ 208 w 271"/>
              <a:gd name="T83" fmla="*/ 177 h 262"/>
              <a:gd name="T84" fmla="*/ 204 w 271"/>
              <a:gd name="T85" fmla="*/ 181 h 262"/>
              <a:gd name="T86" fmla="*/ 201 w 271"/>
              <a:gd name="T87" fmla="*/ 184 h 262"/>
              <a:gd name="T88" fmla="*/ 197 w 271"/>
              <a:gd name="T89" fmla="*/ 187 h 262"/>
              <a:gd name="T90" fmla="*/ 190 w 271"/>
              <a:gd name="T91" fmla="*/ 191 h 262"/>
              <a:gd name="T92" fmla="*/ 187 w 271"/>
              <a:gd name="T93" fmla="*/ 194 h 262"/>
              <a:gd name="T94" fmla="*/ 183 w 271"/>
              <a:gd name="T95" fmla="*/ 198 h 262"/>
              <a:gd name="T96" fmla="*/ 180 w 271"/>
              <a:gd name="T97" fmla="*/ 204 h 262"/>
              <a:gd name="T98" fmla="*/ 176 w 271"/>
              <a:gd name="T99" fmla="*/ 208 h 262"/>
              <a:gd name="T100" fmla="*/ 176 w 271"/>
              <a:gd name="T101" fmla="*/ 211 h 262"/>
              <a:gd name="T102" fmla="*/ 173 w 271"/>
              <a:gd name="T103" fmla="*/ 218 h 262"/>
              <a:gd name="T104" fmla="*/ 169 w 271"/>
              <a:gd name="T105" fmla="*/ 221 h 262"/>
              <a:gd name="T106" fmla="*/ 169 w 271"/>
              <a:gd name="T107" fmla="*/ 228 h 262"/>
              <a:gd name="T108" fmla="*/ 166 w 271"/>
              <a:gd name="T109" fmla="*/ 232 h 262"/>
              <a:gd name="T110" fmla="*/ 166 w 271"/>
              <a:gd name="T111" fmla="*/ 239 h 262"/>
              <a:gd name="T112" fmla="*/ 162 w 271"/>
              <a:gd name="T113" fmla="*/ 242 h 262"/>
              <a:gd name="T114" fmla="*/ 162 w 271"/>
              <a:gd name="T115" fmla="*/ 249 h 262"/>
              <a:gd name="T116" fmla="*/ 162 w 271"/>
              <a:gd name="T117" fmla="*/ 256 h 262"/>
              <a:gd name="T118" fmla="*/ 162 w 271"/>
              <a:gd name="T119" fmla="*/ 259 h 262"/>
              <a:gd name="T120" fmla="*/ 0 w 271"/>
              <a:gd name="T121" fmla="*/ 26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2">
                <a:moveTo>
                  <a:pt x="0" y="262"/>
                </a:moveTo>
                <a:lnTo>
                  <a:pt x="0" y="259"/>
                </a:lnTo>
                <a:lnTo>
                  <a:pt x="0" y="256"/>
                </a:lnTo>
                <a:lnTo>
                  <a:pt x="0" y="249"/>
                </a:lnTo>
                <a:lnTo>
                  <a:pt x="0" y="245"/>
                </a:lnTo>
                <a:lnTo>
                  <a:pt x="0" y="239"/>
                </a:lnTo>
                <a:lnTo>
                  <a:pt x="0" y="235"/>
                </a:lnTo>
                <a:lnTo>
                  <a:pt x="0" y="232"/>
                </a:lnTo>
                <a:lnTo>
                  <a:pt x="0" y="225"/>
                </a:lnTo>
                <a:lnTo>
                  <a:pt x="4" y="221"/>
                </a:lnTo>
                <a:lnTo>
                  <a:pt x="4" y="218"/>
                </a:lnTo>
                <a:lnTo>
                  <a:pt x="4" y="211"/>
                </a:lnTo>
                <a:lnTo>
                  <a:pt x="4" y="208"/>
                </a:lnTo>
                <a:lnTo>
                  <a:pt x="7" y="204"/>
                </a:lnTo>
                <a:lnTo>
                  <a:pt x="7" y="201"/>
                </a:lnTo>
                <a:lnTo>
                  <a:pt x="7" y="194"/>
                </a:lnTo>
                <a:lnTo>
                  <a:pt x="11" y="191"/>
                </a:lnTo>
                <a:lnTo>
                  <a:pt x="11" y="187"/>
                </a:lnTo>
                <a:lnTo>
                  <a:pt x="14" y="181"/>
                </a:lnTo>
                <a:lnTo>
                  <a:pt x="14" y="177"/>
                </a:lnTo>
                <a:lnTo>
                  <a:pt x="14" y="174"/>
                </a:lnTo>
                <a:lnTo>
                  <a:pt x="18" y="167"/>
                </a:lnTo>
                <a:lnTo>
                  <a:pt x="18" y="164"/>
                </a:lnTo>
                <a:lnTo>
                  <a:pt x="21" y="160"/>
                </a:lnTo>
                <a:lnTo>
                  <a:pt x="21" y="157"/>
                </a:lnTo>
                <a:lnTo>
                  <a:pt x="25" y="150"/>
                </a:lnTo>
                <a:lnTo>
                  <a:pt x="28" y="147"/>
                </a:lnTo>
                <a:lnTo>
                  <a:pt x="28" y="143"/>
                </a:lnTo>
                <a:lnTo>
                  <a:pt x="32" y="140"/>
                </a:lnTo>
                <a:lnTo>
                  <a:pt x="32" y="136"/>
                </a:lnTo>
                <a:lnTo>
                  <a:pt x="35" y="130"/>
                </a:lnTo>
                <a:lnTo>
                  <a:pt x="39" y="126"/>
                </a:lnTo>
                <a:lnTo>
                  <a:pt x="39" y="123"/>
                </a:lnTo>
                <a:lnTo>
                  <a:pt x="42" y="119"/>
                </a:lnTo>
                <a:lnTo>
                  <a:pt x="46" y="116"/>
                </a:lnTo>
                <a:lnTo>
                  <a:pt x="49" y="113"/>
                </a:lnTo>
                <a:lnTo>
                  <a:pt x="49" y="109"/>
                </a:lnTo>
                <a:lnTo>
                  <a:pt x="53" y="106"/>
                </a:lnTo>
                <a:lnTo>
                  <a:pt x="56" y="102"/>
                </a:lnTo>
                <a:lnTo>
                  <a:pt x="60" y="95"/>
                </a:lnTo>
                <a:lnTo>
                  <a:pt x="64" y="92"/>
                </a:lnTo>
                <a:lnTo>
                  <a:pt x="67" y="89"/>
                </a:lnTo>
                <a:lnTo>
                  <a:pt x="71" y="85"/>
                </a:lnTo>
                <a:lnTo>
                  <a:pt x="71" y="82"/>
                </a:lnTo>
                <a:lnTo>
                  <a:pt x="74" y="78"/>
                </a:lnTo>
                <a:lnTo>
                  <a:pt x="78" y="75"/>
                </a:lnTo>
                <a:lnTo>
                  <a:pt x="81" y="75"/>
                </a:lnTo>
                <a:lnTo>
                  <a:pt x="85" y="72"/>
                </a:lnTo>
                <a:lnTo>
                  <a:pt x="88" y="68"/>
                </a:lnTo>
                <a:lnTo>
                  <a:pt x="92" y="65"/>
                </a:lnTo>
                <a:lnTo>
                  <a:pt x="95" y="61"/>
                </a:lnTo>
                <a:lnTo>
                  <a:pt x="99" y="58"/>
                </a:lnTo>
                <a:lnTo>
                  <a:pt x="102" y="55"/>
                </a:lnTo>
                <a:lnTo>
                  <a:pt x="106" y="51"/>
                </a:lnTo>
                <a:lnTo>
                  <a:pt x="109" y="51"/>
                </a:lnTo>
                <a:lnTo>
                  <a:pt x="116" y="48"/>
                </a:lnTo>
                <a:lnTo>
                  <a:pt x="120" y="44"/>
                </a:lnTo>
                <a:lnTo>
                  <a:pt x="123" y="41"/>
                </a:lnTo>
                <a:lnTo>
                  <a:pt x="127" y="41"/>
                </a:lnTo>
                <a:lnTo>
                  <a:pt x="130" y="38"/>
                </a:lnTo>
                <a:lnTo>
                  <a:pt x="134" y="34"/>
                </a:lnTo>
                <a:lnTo>
                  <a:pt x="137" y="31"/>
                </a:lnTo>
                <a:lnTo>
                  <a:pt x="145" y="31"/>
                </a:lnTo>
                <a:lnTo>
                  <a:pt x="148" y="27"/>
                </a:lnTo>
                <a:lnTo>
                  <a:pt x="152" y="27"/>
                </a:lnTo>
                <a:lnTo>
                  <a:pt x="155" y="24"/>
                </a:lnTo>
                <a:lnTo>
                  <a:pt x="159" y="21"/>
                </a:lnTo>
                <a:lnTo>
                  <a:pt x="166" y="21"/>
                </a:lnTo>
                <a:lnTo>
                  <a:pt x="169" y="17"/>
                </a:lnTo>
                <a:lnTo>
                  <a:pt x="173" y="17"/>
                </a:lnTo>
                <a:lnTo>
                  <a:pt x="176" y="14"/>
                </a:lnTo>
                <a:lnTo>
                  <a:pt x="183" y="14"/>
                </a:lnTo>
                <a:lnTo>
                  <a:pt x="187" y="14"/>
                </a:lnTo>
                <a:lnTo>
                  <a:pt x="190" y="10"/>
                </a:lnTo>
                <a:lnTo>
                  <a:pt x="197" y="10"/>
                </a:lnTo>
                <a:lnTo>
                  <a:pt x="201" y="7"/>
                </a:lnTo>
                <a:lnTo>
                  <a:pt x="204" y="7"/>
                </a:lnTo>
                <a:lnTo>
                  <a:pt x="208" y="7"/>
                </a:lnTo>
                <a:lnTo>
                  <a:pt x="215" y="4"/>
                </a:lnTo>
                <a:lnTo>
                  <a:pt x="218" y="4"/>
                </a:lnTo>
                <a:lnTo>
                  <a:pt x="222" y="4"/>
                </a:lnTo>
                <a:lnTo>
                  <a:pt x="229" y="4"/>
                </a:lnTo>
                <a:lnTo>
                  <a:pt x="233" y="4"/>
                </a:lnTo>
                <a:lnTo>
                  <a:pt x="236" y="0"/>
                </a:lnTo>
                <a:lnTo>
                  <a:pt x="243" y="0"/>
                </a:lnTo>
                <a:lnTo>
                  <a:pt x="247" y="0"/>
                </a:lnTo>
                <a:lnTo>
                  <a:pt x="250" y="0"/>
                </a:lnTo>
                <a:lnTo>
                  <a:pt x="257" y="0"/>
                </a:lnTo>
                <a:lnTo>
                  <a:pt x="261" y="0"/>
                </a:lnTo>
                <a:lnTo>
                  <a:pt x="264" y="0"/>
                </a:lnTo>
                <a:lnTo>
                  <a:pt x="271" y="0"/>
                </a:lnTo>
                <a:lnTo>
                  <a:pt x="271" y="160"/>
                </a:lnTo>
                <a:lnTo>
                  <a:pt x="268" y="160"/>
                </a:lnTo>
                <a:lnTo>
                  <a:pt x="268" y="160"/>
                </a:lnTo>
                <a:lnTo>
                  <a:pt x="264" y="160"/>
                </a:lnTo>
                <a:lnTo>
                  <a:pt x="264" y="160"/>
                </a:lnTo>
                <a:lnTo>
                  <a:pt x="261" y="160"/>
                </a:lnTo>
                <a:lnTo>
                  <a:pt x="261" y="160"/>
                </a:lnTo>
                <a:lnTo>
                  <a:pt x="257" y="160"/>
                </a:lnTo>
                <a:lnTo>
                  <a:pt x="254" y="160"/>
                </a:lnTo>
                <a:lnTo>
                  <a:pt x="254" y="160"/>
                </a:lnTo>
                <a:lnTo>
                  <a:pt x="250" y="160"/>
                </a:lnTo>
                <a:lnTo>
                  <a:pt x="250" y="160"/>
                </a:lnTo>
                <a:lnTo>
                  <a:pt x="247" y="160"/>
                </a:lnTo>
                <a:lnTo>
                  <a:pt x="247" y="164"/>
                </a:lnTo>
                <a:lnTo>
                  <a:pt x="243" y="164"/>
                </a:lnTo>
                <a:lnTo>
                  <a:pt x="243" y="164"/>
                </a:lnTo>
                <a:lnTo>
                  <a:pt x="240" y="164"/>
                </a:lnTo>
                <a:lnTo>
                  <a:pt x="240" y="164"/>
                </a:lnTo>
                <a:lnTo>
                  <a:pt x="236" y="164"/>
                </a:lnTo>
                <a:lnTo>
                  <a:pt x="236" y="164"/>
                </a:lnTo>
                <a:lnTo>
                  <a:pt x="233" y="167"/>
                </a:lnTo>
                <a:lnTo>
                  <a:pt x="233" y="167"/>
                </a:lnTo>
                <a:lnTo>
                  <a:pt x="229" y="167"/>
                </a:lnTo>
                <a:lnTo>
                  <a:pt x="229" y="167"/>
                </a:lnTo>
                <a:lnTo>
                  <a:pt x="226" y="167"/>
                </a:lnTo>
                <a:lnTo>
                  <a:pt x="226" y="170"/>
                </a:lnTo>
                <a:lnTo>
                  <a:pt x="222" y="170"/>
                </a:lnTo>
                <a:lnTo>
                  <a:pt x="222" y="170"/>
                </a:lnTo>
                <a:lnTo>
                  <a:pt x="218" y="170"/>
                </a:lnTo>
                <a:lnTo>
                  <a:pt x="218" y="174"/>
                </a:lnTo>
                <a:lnTo>
                  <a:pt x="215" y="174"/>
                </a:lnTo>
                <a:lnTo>
                  <a:pt x="215" y="174"/>
                </a:lnTo>
                <a:lnTo>
                  <a:pt x="211" y="174"/>
                </a:lnTo>
                <a:lnTo>
                  <a:pt x="211" y="177"/>
                </a:lnTo>
                <a:lnTo>
                  <a:pt x="208" y="177"/>
                </a:lnTo>
                <a:lnTo>
                  <a:pt x="208" y="177"/>
                </a:lnTo>
                <a:lnTo>
                  <a:pt x="208" y="181"/>
                </a:lnTo>
                <a:lnTo>
                  <a:pt x="204" y="181"/>
                </a:lnTo>
                <a:lnTo>
                  <a:pt x="204" y="181"/>
                </a:lnTo>
                <a:lnTo>
                  <a:pt x="201" y="184"/>
                </a:lnTo>
                <a:lnTo>
                  <a:pt x="201" y="184"/>
                </a:lnTo>
                <a:lnTo>
                  <a:pt x="197" y="184"/>
                </a:lnTo>
                <a:lnTo>
                  <a:pt x="197" y="187"/>
                </a:lnTo>
                <a:lnTo>
                  <a:pt x="197" y="187"/>
                </a:lnTo>
                <a:lnTo>
                  <a:pt x="194" y="187"/>
                </a:lnTo>
                <a:lnTo>
                  <a:pt x="194" y="191"/>
                </a:lnTo>
                <a:lnTo>
                  <a:pt x="190" y="191"/>
                </a:lnTo>
                <a:lnTo>
                  <a:pt x="190" y="191"/>
                </a:lnTo>
                <a:lnTo>
                  <a:pt x="190" y="194"/>
                </a:lnTo>
                <a:lnTo>
                  <a:pt x="187" y="194"/>
                </a:lnTo>
                <a:lnTo>
                  <a:pt x="187" y="198"/>
                </a:lnTo>
                <a:lnTo>
                  <a:pt x="187" y="198"/>
                </a:lnTo>
                <a:lnTo>
                  <a:pt x="183" y="198"/>
                </a:lnTo>
                <a:lnTo>
                  <a:pt x="183" y="201"/>
                </a:lnTo>
                <a:lnTo>
                  <a:pt x="183" y="201"/>
                </a:lnTo>
                <a:lnTo>
                  <a:pt x="180" y="204"/>
                </a:lnTo>
                <a:lnTo>
                  <a:pt x="180" y="204"/>
                </a:lnTo>
                <a:lnTo>
                  <a:pt x="180" y="208"/>
                </a:lnTo>
                <a:lnTo>
                  <a:pt x="176" y="208"/>
                </a:lnTo>
                <a:lnTo>
                  <a:pt x="176" y="211"/>
                </a:lnTo>
                <a:lnTo>
                  <a:pt x="176" y="211"/>
                </a:lnTo>
                <a:lnTo>
                  <a:pt x="176" y="211"/>
                </a:lnTo>
                <a:lnTo>
                  <a:pt x="173" y="215"/>
                </a:lnTo>
                <a:lnTo>
                  <a:pt x="173" y="215"/>
                </a:lnTo>
                <a:lnTo>
                  <a:pt x="173" y="218"/>
                </a:lnTo>
                <a:lnTo>
                  <a:pt x="173" y="218"/>
                </a:lnTo>
                <a:lnTo>
                  <a:pt x="169" y="221"/>
                </a:lnTo>
                <a:lnTo>
                  <a:pt x="169" y="221"/>
                </a:lnTo>
                <a:lnTo>
                  <a:pt x="169" y="225"/>
                </a:lnTo>
                <a:lnTo>
                  <a:pt x="169" y="225"/>
                </a:lnTo>
                <a:lnTo>
                  <a:pt x="169" y="228"/>
                </a:lnTo>
                <a:lnTo>
                  <a:pt x="166" y="228"/>
                </a:lnTo>
                <a:lnTo>
                  <a:pt x="166" y="232"/>
                </a:lnTo>
                <a:lnTo>
                  <a:pt x="166" y="232"/>
                </a:lnTo>
                <a:lnTo>
                  <a:pt x="166" y="235"/>
                </a:lnTo>
                <a:lnTo>
                  <a:pt x="166" y="235"/>
                </a:lnTo>
                <a:lnTo>
                  <a:pt x="166" y="239"/>
                </a:lnTo>
                <a:lnTo>
                  <a:pt x="166" y="239"/>
                </a:lnTo>
                <a:lnTo>
                  <a:pt x="162" y="242"/>
                </a:lnTo>
                <a:lnTo>
                  <a:pt x="162" y="242"/>
                </a:lnTo>
                <a:lnTo>
                  <a:pt x="162" y="245"/>
                </a:lnTo>
                <a:lnTo>
                  <a:pt x="162" y="245"/>
                </a:lnTo>
                <a:lnTo>
                  <a:pt x="162" y="249"/>
                </a:lnTo>
                <a:lnTo>
                  <a:pt x="162" y="252"/>
                </a:lnTo>
                <a:lnTo>
                  <a:pt x="162" y="252"/>
                </a:lnTo>
                <a:lnTo>
                  <a:pt x="162" y="256"/>
                </a:lnTo>
                <a:lnTo>
                  <a:pt x="162" y="256"/>
                </a:lnTo>
                <a:lnTo>
                  <a:pt x="162" y="259"/>
                </a:lnTo>
                <a:lnTo>
                  <a:pt x="162" y="259"/>
                </a:lnTo>
                <a:lnTo>
                  <a:pt x="162" y="262"/>
                </a:lnTo>
                <a:lnTo>
                  <a:pt x="162" y="262"/>
                </a:lnTo>
                <a:lnTo>
                  <a:pt x="0" y="262"/>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16" name="Rectangle 20"/>
          <p:cNvSpPr>
            <a:spLocks noChangeArrowheads="1"/>
          </p:cNvSpPr>
          <p:nvPr/>
        </p:nvSpPr>
        <p:spPr bwMode="auto">
          <a:xfrm>
            <a:off x="3475038" y="5629275"/>
            <a:ext cx="80962"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P</a:t>
            </a:r>
            <a:endParaRPr lang="en-US" altLang="ja-JP">
              <a:solidFill>
                <a:srgbClr val="D60093"/>
              </a:solidFill>
              <a:ea typeface="HGｺﾞｼｯｸE" pitchFamily="49" charset="-128"/>
            </a:endParaRPr>
          </a:p>
        </p:txBody>
      </p:sp>
      <p:sp>
        <p:nvSpPr>
          <p:cNvPr id="925717" name="Rectangle 21"/>
          <p:cNvSpPr>
            <a:spLocks noChangeArrowheads="1"/>
          </p:cNvSpPr>
          <p:nvPr/>
        </p:nvSpPr>
        <p:spPr bwMode="auto">
          <a:xfrm>
            <a:off x="3468688" y="6040438"/>
            <a:ext cx="920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D</a:t>
            </a:r>
            <a:endParaRPr lang="en-US" altLang="ja-JP">
              <a:solidFill>
                <a:srgbClr val="D60093"/>
              </a:solidFill>
              <a:ea typeface="HGｺﾞｼｯｸE" pitchFamily="49" charset="-128"/>
            </a:endParaRPr>
          </a:p>
        </p:txBody>
      </p:sp>
      <p:sp>
        <p:nvSpPr>
          <p:cNvPr id="925718" name="Rectangle 22"/>
          <p:cNvSpPr>
            <a:spLocks noChangeArrowheads="1"/>
          </p:cNvSpPr>
          <p:nvPr/>
        </p:nvSpPr>
        <p:spPr bwMode="auto">
          <a:xfrm>
            <a:off x="3051175" y="6040438"/>
            <a:ext cx="904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C</a:t>
            </a:r>
            <a:endParaRPr lang="en-US" altLang="ja-JP">
              <a:solidFill>
                <a:srgbClr val="D60093"/>
              </a:solidFill>
              <a:ea typeface="HGｺﾞｼｯｸE" pitchFamily="49" charset="-128"/>
            </a:endParaRPr>
          </a:p>
        </p:txBody>
      </p:sp>
      <p:sp>
        <p:nvSpPr>
          <p:cNvPr id="925719" name="Rectangle 23"/>
          <p:cNvSpPr>
            <a:spLocks noChangeArrowheads="1"/>
          </p:cNvSpPr>
          <p:nvPr/>
        </p:nvSpPr>
        <p:spPr bwMode="auto">
          <a:xfrm>
            <a:off x="3044825" y="5629275"/>
            <a:ext cx="9366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A</a:t>
            </a:r>
            <a:endParaRPr lang="en-US" altLang="ja-JP">
              <a:solidFill>
                <a:srgbClr val="D60093"/>
              </a:solidFill>
              <a:ea typeface="HGｺﾞｼｯｸE" pitchFamily="49" charset="-128"/>
            </a:endParaRPr>
          </a:p>
        </p:txBody>
      </p:sp>
      <p:sp>
        <p:nvSpPr>
          <p:cNvPr id="925720" name="Freeform 24"/>
          <p:cNvSpPr>
            <a:spLocks/>
          </p:cNvSpPr>
          <p:nvPr/>
        </p:nvSpPr>
        <p:spPr bwMode="auto">
          <a:xfrm>
            <a:off x="5391150" y="5048250"/>
            <a:ext cx="430213" cy="414338"/>
          </a:xfrm>
          <a:custGeom>
            <a:avLst/>
            <a:gdLst>
              <a:gd name="T0" fmla="*/ 10 w 271"/>
              <a:gd name="T1" fmla="*/ 0 h 261"/>
              <a:gd name="T2" fmla="*/ 24 w 271"/>
              <a:gd name="T3" fmla="*/ 0 h 261"/>
              <a:gd name="T4" fmla="*/ 39 w 271"/>
              <a:gd name="T5" fmla="*/ 0 h 261"/>
              <a:gd name="T6" fmla="*/ 53 w 271"/>
              <a:gd name="T7" fmla="*/ 3 h 261"/>
              <a:gd name="T8" fmla="*/ 67 w 271"/>
              <a:gd name="T9" fmla="*/ 7 h 261"/>
              <a:gd name="T10" fmla="*/ 81 w 271"/>
              <a:gd name="T11" fmla="*/ 10 h 261"/>
              <a:gd name="T12" fmla="*/ 91 w 271"/>
              <a:gd name="T13" fmla="*/ 14 h 261"/>
              <a:gd name="T14" fmla="*/ 105 w 271"/>
              <a:gd name="T15" fmla="*/ 20 h 261"/>
              <a:gd name="T16" fmla="*/ 119 w 271"/>
              <a:gd name="T17" fmla="*/ 27 h 261"/>
              <a:gd name="T18" fmla="*/ 130 w 271"/>
              <a:gd name="T19" fmla="*/ 30 h 261"/>
              <a:gd name="T20" fmla="*/ 144 w 271"/>
              <a:gd name="T21" fmla="*/ 37 h 261"/>
              <a:gd name="T22" fmla="*/ 155 w 271"/>
              <a:gd name="T23" fmla="*/ 47 h 261"/>
              <a:gd name="T24" fmla="*/ 165 w 271"/>
              <a:gd name="T25" fmla="*/ 54 h 261"/>
              <a:gd name="T26" fmla="*/ 176 w 271"/>
              <a:gd name="T27" fmla="*/ 64 h 261"/>
              <a:gd name="T28" fmla="*/ 186 w 271"/>
              <a:gd name="T29" fmla="*/ 71 h 261"/>
              <a:gd name="T30" fmla="*/ 197 w 271"/>
              <a:gd name="T31" fmla="*/ 81 h 261"/>
              <a:gd name="T32" fmla="*/ 208 w 271"/>
              <a:gd name="T33" fmla="*/ 91 h 261"/>
              <a:gd name="T34" fmla="*/ 215 w 271"/>
              <a:gd name="T35" fmla="*/ 101 h 261"/>
              <a:gd name="T36" fmla="*/ 225 w 271"/>
              <a:gd name="T37" fmla="*/ 115 h 261"/>
              <a:gd name="T38" fmla="*/ 232 w 271"/>
              <a:gd name="T39" fmla="*/ 125 h 261"/>
              <a:gd name="T40" fmla="*/ 239 w 271"/>
              <a:gd name="T41" fmla="*/ 139 h 261"/>
              <a:gd name="T42" fmla="*/ 246 w 271"/>
              <a:gd name="T43" fmla="*/ 149 h 261"/>
              <a:gd name="T44" fmla="*/ 250 w 271"/>
              <a:gd name="T45" fmla="*/ 162 h 261"/>
              <a:gd name="T46" fmla="*/ 257 w 271"/>
              <a:gd name="T47" fmla="*/ 176 h 261"/>
              <a:gd name="T48" fmla="*/ 260 w 271"/>
              <a:gd name="T49" fmla="*/ 189 h 261"/>
              <a:gd name="T50" fmla="*/ 264 w 271"/>
              <a:gd name="T51" fmla="*/ 200 h 261"/>
              <a:gd name="T52" fmla="*/ 267 w 271"/>
              <a:gd name="T53" fmla="*/ 213 h 261"/>
              <a:gd name="T54" fmla="*/ 267 w 271"/>
              <a:gd name="T55" fmla="*/ 227 h 261"/>
              <a:gd name="T56" fmla="*/ 271 w 271"/>
              <a:gd name="T57" fmla="*/ 240 h 261"/>
              <a:gd name="T58" fmla="*/ 271 w 271"/>
              <a:gd name="T59" fmla="*/ 254 h 261"/>
              <a:gd name="T60" fmla="*/ 109 w 271"/>
              <a:gd name="T61" fmla="*/ 257 h 261"/>
              <a:gd name="T62" fmla="*/ 109 w 271"/>
              <a:gd name="T63" fmla="*/ 254 h 261"/>
              <a:gd name="T64" fmla="*/ 109 w 271"/>
              <a:gd name="T65" fmla="*/ 247 h 261"/>
              <a:gd name="T66" fmla="*/ 105 w 271"/>
              <a:gd name="T67" fmla="*/ 240 h 261"/>
              <a:gd name="T68" fmla="*/ 105 w 271"/>
              <a:gd name="T69" fmla="*/ 237 h 261"/>
              <a:gd name="T70" fmla="*/ 105 w 271"/>
              <a:gd name="T71" fmla="*/ 230 h 261"/>
              <a:gd name="T72" fmla="*/ 102 w 271"/>
              <a:gd name="T73" fmla="*/ 227 h 261"/>
              <a:gd name="T74" fmla="*/ 102 w 271"/>
              <a:gd name="T75" fmla="*/ 220 h 261"/>
              <a:gd name="T76" fmla="*/ 98 w 271"/>
              <a:gd name="T77" fmla="*/ 217 h 261"/>
              <a:gd name="T78" fmla="*/ 95 w 271"/>
              <a:gd name="T79" fmla="*/ 210 h 261"/>
              <a:gd name="T80" fmla="*/ 91 w 271"/>
              <a:gd name="T81" fmla="*/ 206 h 261"/>
              <a:gd name="T82" fmla="*/ 91 w 271"/>
              <a:gd name="T83" fmla="*/ 200 h 261"/>
              <a:gd name="T84" fmla="*/ 88 w 271"/>
              <a:gd name="T85" fmla="*/ 196 h 261"/>
              <a:gd name="T86" fmla="*/ 84 w 271"/>
              <a:gd name="T87" fmla="*/ 193 h 261"/>
              <a:gd name="T88" fmla="*/ 81 w 271"/>
              <a:gd name="T89" fmla="*/ 189 h 261"/>
              <a:gd name="T90" fmla="*/ 74 w 271"/>
              <a:gd name="T91" fmla="*/ 183 h 261"/>
              <a:gd name="T92" fmla="*/ 70 w 271"/>
              <a:gd name="T93" fmla="*/ 179 h 261"/>
              <a:gd name="T94" fmla="*/ 67 w 271"/>
              <a:gd name="T95" fmla="*/ 176 h 261"/>
              <a:gd name="T96" fmla="*/ 63 w 271"/>
              <a:gd name="T97" fmla="*/ 173 h 261"/>
              <a:gd name="T98" fmla="*/ 56 w 271"/>
              <a:gd name="T99" fmla="*/ 169 h 261"/>
              <a:gd name="T100" fmla="*/ 53 w 271"/>
              <a:gd name="T101" fmla="*/ 169 h 261"/>
              <a:gd name="T102" fmla="*/ 49 w 271"/>
              <a:gd name="T103" fmla="*/ 166 h 261"/>
              <a:gd name="T104" fmla="*/ 42 w 271"/>
              <a:gd name="T105" fmla="*/ 162 h 261"/>
              <a:gd name="T106" fmla="*/ 39 w 271"/>
              <a:gd name="T107" fmla="*/ 162 h 261"/>
              <a:gd name="T108" fmla="*/ 31 w 271"/>
              <a:gd name="T109" fmla="*/ 159 h 261"/>
              <a:gd name="T110" fmla="*/ 28 w 271"/>
              <a:gd name="T111" fmla="*/ 159 h 261"/>
              <a:gd name="T112" fmla="*/ 21 w 271"/>
              <a:gd name="T113" fmla="*/ 156 h 261"/>
              <a:gd name="T114" fmla="*/ 14 w 271"/>
              <a:gd name="T115" fmla="*/ 156 h 261"/>
              <a:gd name="T116" fmla="*/ 10 w 271"/>
              <a:gd name="T117" fmla="*/ 156 h 261"/>
              <a:gd name="T118" fmla="*/ 3 w 271"/>
              <a:gd name="T119" fmla="*/ 156 h 261"/>
              <a:gd name="T120" fmla="*/ 0 w 271"/>
              <a:gd name="T12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1">
                <a:moveTo>
                  <a:pt x="0" y="0"/>
                </a:moveTo>
                <a:lnTo>
                  <a:pt x="7" y="0"/>
                </a:lnTo>
                <a:lnTo>
                  <a:pt x="10" y="0"/>
                </a:lnTo>
                <a:lnTo>
                  <a:pt x="14" y="0"/>
                </a:lnTo>
                <a:lnTo>
                  <a:pt x="21" y="0"/>
                </a:lnTo>
                <a:lnTo>
                  <a:pt x="24" y="0"/>
                </a:lnTo>
                <a:lnTo>
                  <a:pt x="28" y="0"/>
                </a:lnTo>
                <a:lnTo>
                  <a:pt x="35" y="0"/>
                </a:lnTo>
                <a:lnTo>
                  <a:pt x="39" y="0"/>
                </a:lnTo>
                <a:lnTo>
                  <a:pt x="42" y="3"/>
                </a:lnTo>
                <a:lnTo>
                  <a:pt x="49" y="3"/>
                </a:lnTo>
                <a:lnTo>
                  <a:pt x="53" y="3"/>
                </a:lnTo>
                <a:lnTo>
                  <a:pt x="56" y="3"/>
                </a:lnTo>
                <a:lnTo>
                  <a:pt x="60" y="7"/>
                </a:lnTo>
                <a:lnTo>
                  <a:pt x="67" y="7"/>
                </a:lnTo>
                <a:lnTo>
                  <a:pt x="70" y="7"/>
                </a:lnTo>
                <a:lnTo>
                  <a:pt x="74" y="10"/>
                </a:lnTo>
                <a:lnTo>
                  <a:pt x="81" y="10"/>
                </a:lnTo>
                <a:lnTo>
                  <a:pt x="84" y="14"/>
                </a:lnTo>
                <a:lnTo>
                  <a:pt x="88" y="14"/>
                </a:lnTo>
                <a:lnTo>
                  <a:pt x="91" y="14"/>
                </a:lnTo>
                <a:lnTo>
                  <a:pt x="98" y="17"/>
                </a:lnTo>
                <a:lnTo>
                  <a:pt x="102" y="17"/>
                </a:lnTo>
                <a:lnTo>
                  <a:pt x="105" y="20"/>
                </a:lnTo>
                <a:lnTo>
                  <a:pt x="109" y="20"/>
                </a:lnTo>
                <a:lnTo>
                  <a:pt x="116" y="24"/>
                </a:lnTo>
                <a:lnTo>
                  <a:pt x="119" y="27"/>
                </a:lnTo>
                <a:lnTo>
                  <a:pt x="123" y="27"/>
                </a:lnTo>
                <a:lnTo>
                  <a:pt x="127" y="30"/>
                </a:lnTo>
                <a:lnTo>
                  <a:pt x="130" y="30"/>
                </a:lnTo>
                <a:lnTo>
                  <a:pt x="137" y="34"/>
                </a:lnTo>
                <a:lnTo>
                  <a:pt x="141" y="37"/>
                </a:lnTo>
                <a:lnTo>
                  <a:pt x="144" y="37"/>
                </a:lnTo>
                <a:lnTo>
                  <a:pt x="148" y="41"/>
                </a:lnTo>
                <a:lnTo>
                  <a:pt x="151" y="44"/>
                </a:lnTo>
                <a:lnTo>
                  <a:pt x="155" y="47"/>
                </a:lnTo>
                <a:lnTo>
                  <a:pt x="158" y="47"/>
                </a:lnTo>
                <a:lnTo>
                  <a:pt x="162" y="51"/>
                </a:lnTo>
                <a:lnTo>
                  <a:pt x="165" y="54"/>
                </a:lnTo>
                <a:lnTo>
                  <a:pt x="169" y="58"/>
                </a:lnTo>
                <a:lnTo>
                  <a:pt x="172" y="61"/>
                </a:lnTo>
                <a:lnTo>
                  <a:pt x="176" y="64"/>
                </a:lnTo>
                <a:lnTo>
                  <a:pt x="179" y="68"/>
                </a:lnTo>
                <a:lnTo>
                  <a:pt x="183" y="68"/>
                </a:lnTo>
                <a:lnTo>
                  <a:pt x="186" y="71"/>
                </a:lnTo>
                <a:lnTo>
                  <a:pt x="190" y="74"/>
                </a:lnTo>
                <a:lnTo>
                  <a:pt x="193" y="78"/>
                </a:lnTo>
                <a:lnTo>
                  <a:pt x="197" y="81"/>
                </a:lnTo>
                <a:lnTo>
                  <a:pt x="200" y="85"/>
                </a:lnTo>
                <a:lnTo>
                  <a:pt x="204" y="88"/>
                </a:lnTo>
                <a:lnTo>
                  <a:pt x="208" y="91"/>
                </a:lnTo>
                <a:lnTo>
                  <a:pt x="211" y="95"/>
                </a:lnTo>
                <a:lnTo>
                  <a:pt x="215" y="98"/>
                </a:lnTo>
                <a:lnTo>
                  <a:pt x="215" y="101"/>
                </a:lnTo>
                <a:lnTo>
                  <a:pt x="218" y="105"/>
                </a:lnTo>
                <a:lnTo>
                  <a:pt x="222" y="112"/>
                </a:lnTo>
                <a:lnTo>
                  <a:pt x="225" y="115"/>
                </a:lnTo>
                <a:lnTo>
                  <a:pt x="225" y="118"/>
                </a:lnTo>
                <a:lnTo>
                  <a:pt x="229" y="122"/>
                </a:lnTo>
                <a:lnTo>
                  <a:pt x="232" y="125"/>
                </a:lnTo>
                <a:lnTo>
                  <a:pt x="236" y="129"/>
                </a:lnTo>
                <a:lnTo>
                  <a:pt x="236" y="132"/>
                </a:lnTo>
                <a:lnTo>
                  <a:pt x="239" y="139"/>
                </a:lnTo>
                <a:lnTo>
                  <a:pt x="239" y="142"/>
                </a:lnTo>
                <a:lnTo>
                  <a:pt x="243" y="145"/>
                </a:lnTo>
                <a:lnTo>
                  <a:pt x="246" y="149"/>
                </a:lnTo>
                <a:lnTo>
                  <a:pt x="246" y="152"/>
                </a:lnTo>
                <a:lnTo>
                  <a:pt x="250" y="159"/>
                </a:lnTo>
                <a:lnTo>
                  <a:pt x="250" y="162"/>
                </a:lnTo>
                <a:lnTo>
                  <a:pt x="253" y="166"/>
                </a:lnTo>
                <a:lnTo>
                  <a:pt x="253" y="169"/>
                </a:lnTo>
                <a:lnTo>
                  <a:pt x="257" y="176"/>
                </a:lnTo>
                <a:lnTo>
                  <a:pt x="257" y="179"/>
                </a:lnTo>
                <a:lnTo>
                  <a:pt x="257" y="183"/>
                </a:lnTo>
                <a:lnTo>
                  <a:pt x="260" y="189"/>
                </a:lnTo>
                <a:lnTo>
                  <a:pt x="260" y="193"/>
                </a:lnTo>
                <a:lnTo>
                  <a:pt x="260" y="196"/>
                </a:lnTo>
                <a:lnTo>
                  <a:pt x="264" y="200"/>
                </a:lnTo>
                <a:lnTo>
                  <a:pt x="264" y="206"/>
                </a:lnTo>
                <a:lnTo>
                  <a:pt x="264" y="210"/>
                </a:lnTo>
                <a:lnTo>
                  <a:pt x="267" y="213"/>
                </a:lnTo>
                <a:lnTo>
                  <a:pt x="267" y="220"/>
                </a:lnTo>
                <a:lnTo>
                  <a:pt x="267" y="223"/>
                </a:lnTo>
                <a:lnTo>
                  <a:pt x="267" y="227"/>
                </a:lnTo>
                <a:lnTo>
                  <a:pt x="267" y="233"/>
                </a:lnTo>
                <a:lnTo>
                  <a:pt x="267" y="237"/>
                </a:lnTo>
                <a:lnTo>
                  <a:pt x="271" y="240"/>
                </a:lnTo>
                <a:lnTo>
                  <a:pt x="271" y="247"/>
                </a:lnTo>
                <a:lnTo>
                  <a:pt x="271" y="250"/>
                </a:lnTo>
                <a:lnTo>
                  <a:pt x="271" y="254"/>
                </a:lnTo>
                <a:lnTo>
                  <a:pt x="271" y="261"/>
                </a:lnTo>
                <a:lnTo>
                  <a:pt x="109" y="261"/>
                </a:lnTo>
                <a:lnTo>
                  <a:pt x="109" y="257"/>
                </a:lnTo>
                <a:lnTo>
                  <a:pt x="109" y="257"/>
                </a:lnTo>
                <a:lnTo>
                  <a:pt x="109" y="254"/>
                </a:lnTo>
                <a:lnTo>
                  <a:pt x="109" y="254"/>
                </a:lnTo>
                <a:lnTo>
                  <a:pt x="109" y="250"/>
                </a:lnTo>
                <a:lnTo>
                  <a:pt x="109" y="250"/>
                </a:lnTo>
                <a:lnTo>
                  <a:pt x="109" y="247"/>
                </a:lnTo>
                <a:lnTo>
                  <a:pt x="105" y="244"/>
                </a:lnTo>
                <a:lnTo>
                  <a:pt x="105" y="244"/>
                </a:lnTo>
                <a:lnTo>
                  <a:pt x="105" y="240"/>
                </a:lnTo>
                <a:lnTo>
                  <a:pt x="105" y="240"/>
                </a:lnTo>
                <a:lnTo>
                  <a:pt x="105" y="237"/>
                </a:lnTo>
                <a:lnTo>
                  <a:pt x="105" y="237"/>
                </a:lnTo>
                <a:lnTo>
                  <a:pt x="105" y="233"/>
                </a:lnTo>
                <a:lnTo>
                  <a:pt x="105" y="233"/>
                </a:lnTo>
                <a:lnTo>
                  <a:pt x="105" y="230"/>
                </a:lnTo>
                <a:lnTo>
                  <a:pt x="102" y="230"/>
                </a:lnTo>
                <a:lnTo>
                  <a:pt x="102" y="227"/>
                </a:lnTo>
                <a:lnTo>
                  <a:pt x="102" y="227"/>
                </a:lnTo>
                <a:lnTo>
                  <a:pt x="102" y="223"/>
                </a:lnTo>
                <a:lnTo>
                  <a:pt x="102" y="223"/>
                </a:lnTo>
                <a:lnTo>
                  <a:pt x="102" y="220"/>
                </a:lnTo>
                <a:lnTo>
                  <a:pt x="98" y="220"/>
                </a:lnTo>
                <a:lnTo>
                  <a:pt x="98" y="217"/>
                </a:lnTo>
                <a:lnTo>
                  <a:pt x="98" y="217"/>
                </a:lnTo>
                <a:lnTo>
                  <a:pt x="98" y="213"/>
                </a:lnTo>
                <a:lnTo>
                  <a:pt x="95" y="213"/>
                </a:lnTo>
                <a:lnTo>
                  <a:pt x="95" y="210"/>
                </a:lnTo>
                <a:lnTo>
                  <a:pt x="95" y="210"/>
                </a:lnTo>
                <a:lnTo>
                  <a:pt x="95" y="206"/>
                </a:lnTo>
                <a:lnTo>
                  <a:pt x="91" y="206"/>
                </a:lnTo>
                <a:lnTo>
                  <a:pt x="91" y="203"/>
                </a:lnTo>
                <a:lnTo>
                  <a:pt x="91" y="203"/>
                </a:lnTo>
                <a:lnTo>
                  <a:pt x="91" y="200"/>
                </a:lnTo>
                <a:lnTo>
                  <a:pt x="88" y="200"/>
                </a:lnTo>
                <a:lnTo>
                  <a:pt x="88" y="200"/>
                </a:lnTo>
                <a:lnTo>
                  <a:pt x="88" y="196"/>
                </a:lnTo>
                <a:lnTo>
                  <a:pt x="84" y="196"/>
                </a:lnTo>
                <a:lnTo>
                  <a:pt x="84" y="193"/>
                </a:lnTo>
                <a:lnTo>
                  <a:pt x="84" y="193"/>
                </a:lnTo>
                <a:lnTo>
                  <a:pt x="81" y="189"/>
                </a:lnTo>
                <a:lnTo>
                  <a:pt x="81" y="189"/>
                </a:lnTo>
                <a:lnTo>
                  <a:pt x="81" y="189"/>
                </a:lnTo>
                <a:lnTo>
                  <a:pt x="77" y="186"/>
                </a:lnTo>
                <a:lnTo>
                  <a:pt x="77" y="186"/>
                </a:lnTo>
                <a:lnTo>
                  <a:pt x="74" y="183"/>
                </a:lnTo>
                <a:lnTo>
                  <a:pt x="74" y="183"/>
                </a:lnTo>
                <a:lnTo>
                  <a:pt x="74" y="183"/>
                </a:lnTo>
                <a:lnTo>
                  <a:pt x="70" y="179"/>
                </a:lnTo>
                <a:lnTo>
                  <a:pt x="70" y="179"/>
                </a:lnTo>
                <a:lnTo>
                  <a:pt x="67" y="179"/>
                </a:lnTo>
                <a:lnTo>
                  <a:pt x="67" y="176"/>
                </a:lnTo>
                <a:lnTo>
                  <a:pt x="67" y="176"/>
                </a:lnTo>
                <a:lnTo>
                  <a:pt x="63" y="176"/>
                </a:lnTo>
                <a:lnTo>
                  <a:pt x="63" y="173"/>
                </a:lnTo>
                <a:lnTo>
                  <a:pt x="60" y="173"/>
                </a:lnTo>
                <a:lnTo>
                  <a:pt x="60" y="173"/>
                </a:lnTo>
                <a:lnTo>
                  <a:pt x="56" y="169"/>
                </a:lnTo>
                <a:lnTo>
                  <a:pt x="56" y="169"/>
                </a:lnTo>
                <a:lnTo>
                  <a:pt x="56" y="169"/>
                </a:lnTo>
                <a:lnTo>
                  <a:pt x="53" y="169"/>
                </a:lnTo>
                <a:lnTo>
                  <a:pt x="53" y="166"/>
                </a:lnTo>
                <a:lnTo>
                  <a:pt x="49" y="166"/>
                </a:lnTo>
                <a:lnTo>
                  <a:pt x="49" y="166"/>
                </a:lnTo>
                <a:lnTo>
                  <a:pt x="46" y="166"/>
                </a:lnTo>
                <a:lnTo>
                  <a:pt x="46" y="162"/>
                </a:lnTo>
                <a:lnTo>
                  <a:pt x="42" y="162"/>
                </a:lnTo>
                <a:lnTo>
                  <a:pt x="42" y="162"/>
                </a:lnTo>
                <a:lnTo>
                  <a:pt x="39" y="162"/>
                </a:lnTo>
                <a:lnTo>
                  <a:pt x="39" y="162"/>
                </a:lnTo>
                <a:lnTo>
                  <a:pt x="35" y="159"/>
                </a:lnTo>
                <a:lnTo>
                  <a:pt x="35" y="159"/>
                </a:lnTo>
                <a:lnTo>
                  <a:pt x="31" y="159"/>
                </a:lnTo>
                <a:lnTo>
                  <a:pt x="31" y="159"/>
                </a:lnTo>
                <a:lnTo>
                  <a:pt x="28" y="159"/>
                </a:lnTo>
                <a:lnTo>
                  <a:pt x="28" y="159"/>
                </a:lnTo>
                <a:lnTo>
                  <a:pt x="24" y="159"/>
                </a:lnTo>
                <a:lnTo>
                  <a:pt x="24" y="156"/>
                </a:lnTo>
                <a:lnTo>
                  <a:pt x="21" y="156"/>
                </a:lnTo>
                <a:lnTo>
                  <a:pt x="21" y="156"/>
                </a:lnTo>
                <a:lnTo>
                  <a:pt x="17" y="156"/>
                </a:lnTo>
                <a:lnTo>
                  <a:pt x="14" y="156"/>
                </a:lnTo>
                <a:lnTo>
                  <a:pt x="14" y="156"/>
                </a:lnTo>
                <a:lnTo>
                  <a:pt x="10" y="156"/>
                </a:lnTo>
                <a:lnTo>
                  <a:pt x="10" y="156"/>
                </a:lnTo>
                <a:lnTo>
                  <a:pt x="7" y="156"/>
                </a:lnTo>
                <a:lnTo>
                  <a:pt x="7" y="156"/>
                </a:lnTo>
                <a:lnTo>
                  <a:pt x="3" y="156"/>
                </a:lnTo>
                <a:lnTo>
                  <a:pt x="3" y="156"/>
                </a:lnTo>
                <a:lnTo>
                  <a:pt x="0" y="156"/>
                </a:lnTo>
                <a:lnTo>
                  <a:pt x="0"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21" name="Freeform 25"/>
          <p:cNvSpPr>
            <a:spLocks/>
          </p:cNvSpPr>
          <p:nvPr/>
        </p:nvSpPr>
        <p:spPr bwMode="auto">
          <a:xfrm>
            <a:off x="5391150" y="5462588"/>
            <a:ext cx="430213" cy="412750"/>
          </a:xfrm>
          <a:custGeom>
            <a:avLst/>
            <a:gdLst>
              <a:gd name="T0" fmla="*/ 271 w 271"/>
              <a:gd name="T1" fmla="*/ 6 h 260"/>
              <a:gd name="T2" fmla="*/ 267 w 271"/>
              <a:gd name="T3" fmla="*/ 20 h 260"/>
              <a:gd name="T4" fmla="*/ 267 w 271"/>
              <a:gd name="T5" fmla="*/ 33 h 260"/>
              <a:gd name="T6" fmla="*/ 264 w 271"/>
              <a:gd name="T7" fmla="*/ 47 h 260"/>
              <a:gd name="T8" fmla="*/ 260 w 271"/>
              <a:gd name="T9" fmla="*/ 60 h 260"/>
              <a:gd name="T10" fmla="*/ 257 w 271"/>
              <a:gd name="T11" fmla="*/ 74 h 260"/>
              <a:gd name="T12" fmla="*/ 253 w 271"/>
              <a:gd name="T13" fmla="*/ 87 h 260"/>
              <a:gd name="T14" fmla="*/ 250 w 271"/>
              <a:gd name="T15" fmla="*/ 101 h 260"/>
              <a:gd name="T16" fmla="*/ 243 w 271"/>
              <a:gd name="T17" fmla="*/ 115 h 260"/>
              <a:gd name="T18" fmla="*/ 236 w 271"/>
              <a:gd name="T19" fmla="*/ 125 h 260"/>
              <a:gd name="T20" fmla="*/ 229 w 271"/>
              <a:gd name="T21" fmla="*/ 138 h 260"/>
              <a:gd name="T22" fmla="*/ 222 w 271"/>
              <a:gd name="T23" fmla="*/ 148 h 260"/>
              <a:gd name="T24" fmla="*/ 215 w 271"/>
              <a:gd name="T25" fmla="*/ 159 h 260"/>
              <a:gd name="T26" fmla="*/ 204 w 271"/>
              <a:gd name="T27" fmla="*/ 169 h 260"/>
              <a:gd name="T28" fmla="*/ 193 w 271"/>
              <a:gd name="T29" fmla="*/ 179 h 260"/>
              <a:gd name="T30" fmla="*/ 183 w 271"/>
              <a:gd name="T31" fmla="*/ 189 h 260"/>
              <a:gd name="T32" fmla="*/ 172 w 271"/>
              <a:gd name="T33" fmla="*/ 199 h 260"/>
              <a:gd name="T34" fmla="*/ 162 w 271"/>
              <a:gd name="T35" fmla="*/ 206 h 260"/>
              <a:gd name="T36" fmla="*/ 151 w 271"/>
              <a:gd name="T37" fmla="*/ 216 h 260"/>
              <a:gd name="T38" fmla="*/ 141 w 271"/>
              <a:gd name="T39" fmla="*/ 223 h 260"/>
              <a:gd name="T40" fmla="*/ 127 w 271"/>
              <a:gd name="T41" fmla="*/ 230 h 260"/>
              <a:gd name="T42" fmla="*/ 116 w 271"/>
              <a:gd name="T43" fmla="*/ 236 h 260"/>
              <a:gd name="T44" fmla="*/ 102 w 271"/>
              <a:gd name="T45" fmla="*/ 240 h 260"/>
              <a:gd name="T46" fmla="*/ 88 w 271"/>
              <a:gd name="T47" fmla="*/ 246 h 260"/>
              <a:gd name="T48" fmla="*/ 74 w 271"/>
              <a:gd name="T49" fmla="*/ 250 h 260"/>
              <a:gd name="T50" fmla="*/ 60 w 271"/>
              <a:gd name="T51" fmla="*/ 253 h 260"/>
              <a:gd name="T52" fmla="*/ 49 w 271"/>
              <a:gd name="T53" fmla="*/ 257 h 260"/>
              <a:gd name="T54" fmla="*/ 35 w 271"/>
              <a:gd name="T55" fmla="*/ 257 h 260"/>
              <a:gd name="T56" fmla="*/ 21 w 271"/>
              <a:gd name="T57" fmla="*/ 260 h 260"/>
              <a:gd name="T58" fmla="*/ 7 w 271"/>
              <a:gd name="T59" fmla="*/ 260 h 260"/>
              <a:gd name="T60" fmla="*/ 3 w 271"/>
              <a:gd name="T61" fmla="*/ 104 h 260"/>
              <a:gd name="T62" fmla="*/ 7 w 271"/>
              <a:gd name="T63" fmla="*/ 104 h 260"/>
              <a:gd name="T64" fmla="*/ 14 w 271"/>
              <a:gd name="T65" fmla="*/ 104 h 260"/>
              <a:gd name="T66" fmla="*/ 21 w 271"/>
              <a:gd name="T67" fmla="*/ 101 h 260"/>
              <a:gd name="T68" fmla="*/ 24 w 271"/>
              <a:gd name="T69" fmla="*/ 101 h 260"/>
              <a:gd name="T70" fmla="*/ 31 w 271"/>
              <a:gd name="T71" fmla="*/ 101 h 260"/>
              <a:gd name="T72" fmla="*/ 35 w 271"/>
              <a:gd name="T73" fmla="*/ 98 h 260"/>
              <a:gd name="T74" fmla="*/ 42 w 271"/>
              <a:gd name="T75" fmla="*/ 94 h 260"/>
              <a:gd name="T76" fmla="*/ 46 w 271"/>
              <a:gd name="T77" fmla="*/ 94 h 260"/>
              <a:gd name="T78" fmla="*/ 53 w 271"/>
              <a:gd name="T79" fmla="*/ 91 h 260"/>
              <a:gd name="T80" fmla="*/ 56 w 271"/>
              <a:gd name="T81" fmla="*/ 87 h 260"/>
              <a:gd name="T82" fmla="*/ 60 w 271"/>
              <a:gd name="T83" fmla="*/ 84 h 260"/>
              <a:gd name="T84" fmla="*/ 67 w 271"/>
              <a:gd name="T85" fmla="*/ 84 h 260"/>
              <a:gd name="T86" fmla="*/ 70 w 271"/>
              <a:gd name="T87" fmla="*/ 77 h 260"/>
              <a:gd name="T88" fmla="*/ 74 w 271"/>
              <a:gd name="T89" fmla="*/ 74 h 260"/>
              <a:gd name="T90" fmla="*/ 77 w 271"/>
              <a:gd name="T91" fmla="*/ 71 h 260"/>
              <a:gd name="T92" fmla="*/ 81 w 271"/>
              <a:gd name="T93" fmla="*/ 67 h 260"/>
              <a:gd name="T94" fmla="*/ 84 w 271"/>
              <a:gd name="T95" fmla="*/ 64 h 260"/>
              <a:gd name="T96" fmla="*/ 88 w 271"/>
              <a:gd name="T97" fmla="*/ 60 h 260"/>
              <a:gd name="T98" fmla="*/ 91 w 271"/>
              <a:gd name="T99" fmla="*/ 54 h 260"/>
              <a:gd name="T100" fmla="*/ 95 w 271"/>
              <a:gd name="T101" fmla="*/ 50 h 260"/>
              <a:gd name="T102" fmla="*/ 98 w 271"/>
              <a:gd name="T103" fmla="*/ 43 h 260"/>
              <a:gd name="T104" fmla="*/ 98 w 271"/>
              <a:gd name="T105" fmla="*/ 40 h 260"/>
              <a:gd name="T106" fmla="*/ 102 w 271"/>
              <a:gd name="T107" fmla="*/ 33 h 260"/>
              <a:gd name="T108" fmla="*/ 102 w 271"/>
              <a:gd name="T109" fmla="*/ 30 h 260"/>
              <a:gd name="T110" fmla="*/ 105 w 271"/>
              <a:gd name="T111" fmla="*/ 23 h 260"/>
              <a:gd name="T112" fmla="*/ 105 w 271"/>
              <a:gd name="T113" fmla="*/ 20 h 260"/>
              <a:gd name="T114" fmla="*/ 105 w 271"/>
              <a:gd name="T115" fmla="*/ 13 h 260"/>
              <a:gd name="T116" fmla="*/ 109 w 271"/>
              <a:gd name="T117" fmla="*/ 6 h 260"/>
              <a:gd name="T118" fmla="*/ 109 w 271"/>
              <a:gd name="T119" fmla="*/ 3 h 260"/>
              <a:gd name="T120" fmla="*/ 271 w 271"/>
              <a:gd name="T121"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1" h="260">
                <a:moveTo>
                  <a:pt x="271" y="0"/>
                </a:moveTo>
                <a:lnTo>
                  <a:pt x="271" y="3"/>
                </a:lnTo>
                <a:lnTo>
                  <a:pt x="271" y="6"/>
                </a:lnTo>
                <a:lnTo>
                  <a:pt x="271" y="13"/>
                </a:lnTo>
                <a:lnTo>
                  <a:pt x="271" y="16"/>
                </a:lnTo>
                <a:lnTo>
                  <a:pt x="267" y="20"/>
                </a:lnTo>
                <a:lnTo>
                  <a:pt x="267" y="27"/>
                </a:lnTo>
                <a:lnTo>
                  <a:pt x="267" y="30"/>
                </a:lnTo>
                <a:lnTo>
                  <a:pt x="267" y="33"/>
                </a:lnTo>
                <a:lnTo>
                  <a:pt x="267" y="40"/>
                </a:lnTo>
                <a:lnTo>
                  <a:pt x="267" y="43"/>
                </a:lnTo>
                <a:lnTo>
                  <a:pt x="264" y="47"/>
                </a:lnTo>
                <a:lnTo>
                  <a:pt x="264" y="54"/>
                </a:lnTo>
                <a:lnTo>
                  <a:pt x="264" y="57"/>
                </a:lnTo>
                <a:lnTo>
                  <a:pt x="260" y="60"/>
                </a:lnTo>
                <a:lnTo>
                  <a:pt x="260" y="67"/>
                </a:lnTo>
                <a:lnTo>
                  <a:pt x="260" y="71"/>
                </a:lnTo>
                <a:lnTo>
                  <a:pt x="257" y="74"/>
                </a:lnTo>
                <a:lnTo>
                  <a:pt x="257" y="81"/>
                </a:lnTo>
                <a:lnTo>
                  <a:pt x="257" y="84"/>
                </a:lnTo>
                <a:lnTo>
                  <a:pt x="253" y="87"/>
                </a:lnTo>
                <a:lnTo>
                  <a:pt x="253" y="91"/>
                </a:lnTo>
                <a:lnTo>
                  <a:pt x="250" y="98"/>
                </a:lnTo>
                <a:lnTo>
                  <a:pt x="250" y="101"/>
                </a:lnTo>
                <a:lnTo>
                  <a:pt x="246" y="104"/>
                </a:lnTo>
                <a:lnTo>
                  <a:pt x="246" y="108"/>
                </a:lnTo>
                <a:lnTo>
                  <a:pt x="243" y="115"/>
                </a:lnTo>
                <a:lnTo>
                  <a:pt x="239" y="118"/>
                </a:lnTo>
                <a:lnTo>
                  <a:pt x="239" y="121"/>
                </a:lnTo>
                <a:lnTo>
                  <a:pt x="236" y="125"/>
                </a:lnTo>
                <a:lnTo>
                  <a:pt x="236" y="128"/>
                </a:lnTo>
                <a:lnTo>
                  <a:pt x="232" y="131"/>
                </a:lnTo>
                <a:lnTo>
                  <a:pt x="229" y="138"/>
                </a:lnTo>
                <a:lnTo>
                  <a:pt x="225" y="142"/>
                </a:lnTo>
                <a:lnTo>
                  <a:pt x="225" y="145"/>
                </a:lnTo>
                <a:lnTo>
                  <a:pt x="222" y="148"/>
                </a:lnTo>
                <a:lnTo>
                  <a:pt x="218" y="152"/>
                </a:lnTo>
                <a:lnTo>
                  <a:pt x="215" y="155"/>
                </a:lnTo>
                <a:lnTo>
                  <a:pt x="215" y="159"/>
                </a:lnTo>
                <a:lnTo>
                  <a:pt x="211" y="162"/>
                </a:lnTo>
                <a:lnTo>
                  <a:pt x="208" y="165"/>
                </a:lnTo>
                <a:lnTo>
                  <a:pt x="204" y="169"/>
                </a:lnTo>
                <a:lnTo>
                  <a:pt x="200" y="172"/>
                </a:lnTo>
                <a:lnTo>
                  <a:pt x="197" y="175"/>
                </a:lnTo>
                <a:lnTo>
                  <a:pt x="193" y="179"/>
                </a:lnTo>
                <a:lnTo>
                  <a:pt x="190" y="182"/>
                </a:lnTo>
                <a:lnTo>
                  <a:pt x="186" y="186"/>
                </a:lnTo>
                <a:lnTo>
                  <a:pt x="183" y="189"/>
                </a:lnTo>
                <a:lnTo>
                  <a:pt x="179" y="192"/>
                </a:lnTo>
                <a:lnTo>
                  <a:pt x="176" y="196"/>
                </a:lnTo>
                <a:lnTo>
                  <a:pt x="172" y="199"/>
                </a:lnTo>
                <a:lnTo>
                  <a:pt x="169" y="202"/>
                </a:lnTo>
                <a:lnTo>
                  <a:pt x="165" y="202"/>
                </a:lnTo>
                <a:lnTo>
                  <a:pt x="162" y="206"/>
                </a:lnTo>
                <a:lnTo>
                  <a:pt x="158" y="209"/>
                </a:lnTo>
                <a:lnTo>
                  <a:pt x="155" y="213"/>
                </a:lnTo>
                <a:lnTo>
                  <a:pt x="151" y="216"/>
                </a:lnTo>
                <a:lnTo>
                  <a:pt x="148" y="216"/>
                </a:lnTo>
                <a:lnTo>
                  <a:pt x="144" y="219"/>
                </a:lnTo>
                <a:lnTo>
                  <a:pt x="141" y="223"/>
                </a:lnTo>
                <a:lnTo>
                  <a:pt x="137" y="223"/>
                </a:lnTo>
                <a:lnTo>
                  <a:pt x="130" y="226"/>
                </a:lnTo>
                <a:lnTo>
                  <a:pt x="127" y="230"/>
                </a:lnTo>
                <a:lnTo>
                  <a:pt x="123" y="230"/>
                </a:lnTo>
                <a:lnTo>
                  <a:pt x="119" y="233"/>
                </a:lnTo>
                <a:lnTo>
                  <a:pt x="116" y="236"/>
                </a:lnTo>
                <a:lnTo>
                  <a:pt x="109" y="236"/>
                </a:lnTo>
                <a:lnTo>
                  <a:pt x="105" y="240"/>
                </a:lnTo>
                <a:lnTo>
                  <a:pt x="102" y="240"/>
                </a:lnTo>
                <a:lnTo>
                  <a:pt x="98" y="243"/>
                </a:lnTo>
                <a:lnTo>
                  <a:pt x="91" y="243"/>
                </a:lnTo>
                <a:lnTo>
                  <a:pt x="88" y="246"/>
                </a:lnTo>
                <a:lnTo>
                  <a:pt x="84" y="246"/>
                </a:lnTo>
                <a:lnTo>
                  <a:pt x="81" y="246"/>
                </a:lnTo>
                <a:lnTo>
                  <a:pt x="74" y="250"/>
                </a:lnTo>
                <a:lnTo>
                  <a:pt x="70" y="250"/>
                </a:lnTo>
                <a:lnTo>
                  <a:pt x="67" y="250"/>
                </a:lnTo>
                <a:lnTo>
                  <a:pt x="60" y="253"/>
                </a:lnTo>
                <a:lnTo>
                  <a:pt x="56" y="253"/>
                </a:lnTo>
                <a:lnTo>
                  <a:pt x="53" y="253"/>
                </a:lnTo>
                <a:lnTo>
                  <a:pt x="49" y="257"/>
                </a:lnTo>
                <a:lnTo>
                  <a:pt x="42" y="257"/>
                </a:lnTo>
                <a:lnTo>
                  <a:pt x="39" y="257"/>
                </a:lnTo>
                <a:lnTo>
                  <a:pt x="35" y="257"/>
                </a:lnTo>
                <a:lnTo>
                  <a:pt x="28" y="257"/>
                </a:lnTo>
                <a:lnTo>
                  <a:pt x="24" y="257"/>
                </a:lnTo>
                <a:lnTo>
                  <a:pt x="21" y="260"/>
                </a:lnTo>
                <a:lnTo>
                  <a:pt x="14" y="260"/>
                </a:lnTo>
                <a:lnTo>
                  <a:pt x="10" y="260"/>
                </a:lnTo>
                <a:lnTo>
                  <a:pt x="7" y="260"/>
                </a:lnTo>
                <a:lnTo>
                  <a:pt x="0" y="260"/>
                </a:lnTo>
                <a:lnTo>
                  <a:pt x="0" y="104"/>
                </a:lnTo>
                <a:lnTo>
                  <a:pt x="3" y="104"/>
                </a:lnTo>
                <a:lnTo>
                  <a:pt x="3" y="104"/>
                </a:lnTo>
                <a:lnTo>
                  <a:pt x="7" y="104"/>
                </a:lnTo>
                <a:lnTo>
                  <a:pt x="7" y="104"/>
                </a:lnTo>
                <a:lnTo>
                  <a:pt x="10" y="104"/>
                </a:lnTo>
                <a:lnTo>
                  <a:pt x="10" y="104"/>
                </a:lnTo>
                <a:lnTo>
                  <a:pt x="14" y="104"/>
                </a:lnTo>
                <a:lnTo>
                  <a:pt x="14" y="101"/>
                </a:lnTo>
                <a:lnTo>
                  <a:pt x="17" y="101"/>
                </a:lnTo>
                <a:lnTo>
                  <a:pt x="21" y="101"/>
                </a:lnTo>
                <a:lnTo>
                  <a:pt x="21" y="101"/>
                </a:lnTo>
                <a:lnTo>
                  <a:pt x="24" y="101"/>
                </a:lnTo>
                <a:lnTo>
                  <a:pt x="24" y="101"/>
                </a:lnTo>
                <a:lnTo>
                  <a:pt x="28" y="101"/>
                </a:lnTo>
                <a:lnTo>
                  <a:pt x="28" y="101"/>
                </a:lnTo>
                <a:lnTo>
                  <a:pt x="31" y="101"/>
                </a:lnTo>
                <a:lnTo>
                  <a:pt x="31" y="98"/>
                </a:lnTo>
                <a:lnTo>
                  <a:pt x="35" y="98"/>
                </a:lnTo>
                <a:lnTo>
                  <a:pt x="35" y="98"/>
                </a:lnTo>
                <a:lnTo>
                  <a:pt x="39" y="98"/>
                </a:lnTo>
                <a:lnTo>
                  <a:pt x="39" y="98"/>
                </a:lnTo>
                <a:lnTo>
                  <a:pt x="42" y="94"/>
                </a:lnTo>
                <a:lnTo>
                  <a:pt x="42" y="94"/>
                </a:lnTo>
                <a:lnTo>
                  <a:pt x="46" y="94"/>
                </a:lnTo>
                <a:lnTo>
                  <a:pt x="46" y="94"/>
                </a:lnTo>
                <a:lnTo>
                  <a:pt x="49" y="94"/>
                </a:lnTo>
                <a:lnTo>
                  <a:pt x="49" y="91"/>
                </a:lnTo>
                <a:lnTo>
                  <a:pt x="53" y="91"/>
                </a:lnTo>
                <a:lnTo>
                  <a:pt x="53" y="91"/>
                </a:lnTo>
                <a:lnTo>
                  <a:pt x="56" y="91"/>
                </a:lnTo>
                <a:lnTo>
                  <a:pt x="56" y="87"/>
                </a:lnTo>
                <a:lnTo>
                  <a:pt x="56" y="87"/>
                </a:lnTo>
                <a:lnTo>
                  <a:pt x="60" y="87"/>
                </a:lnTo>
                <a:lnTo>
                  <a:pt x="60" y="84"/>
                </a:lnTo>
                <a:lnTo>
                  <a:pt x="63" y="84"/>
                </a:lnTo>
                <a:lnTo>
                  <a:pt x="63" y="84"/>
                </a:lnTo>
                <a:lnTo>
                  <a:pt x="67" y="84"/>
                </a:lnTo>
                <a:lnTo>
                  <a:pt x="67" y="81"/>
                </a:lnTo>
                <a:lnTo>
                  <a:pt x="67" y="81"/>
                </a:lnTo>
                <a:lnTo>
                  <a:pt x="70" y="77"/>
                </a:lnTo>
                <a:lnTo>
                  <a:pt x="70" y="77"/>
                </a:lnTo>
                <a:lnTo>
                  <a:pt x="74" y="77"/>
                </a:lnTo>
                <a:lnTo>
                  <a:pt x="74" y="74"/>
                </a:lnTo>
                <a:lnTo>
                  <a:pt x="74" y="74"/>
                </a:lnTo>
                <a:lnTo>
                  <a:pt x="77" y="74"/>
                </a:lnTo>
                <a:lnTo>
                  <a:pt x="77" y="71"/>
                </a:lnTo>
                <a:lnTo>
                  <a:pt x="81" y="71"/>
                </a:lnTo>
                <a:lnTo>
                  <a:pt x="81" y="67"/>
                </a:lnTo>
                <a:lnTo>
                  <a:pt x="81" y="67"/>
                </a:lnTo>
                <a:lnTo>
                  <a:pt x="84" y="67"/>
                </a:lnTo>
                <a:lnTo>
                  <a:pt x="84" y="64"/>
                </a:lnTo>
                <a:lnTo>
                  <a:pt x="84" y="64"/>
                </a:lnTo>
                <a:lnTo>
                  <a:pt x="88" y="60"/>
                </a:lnTo>
                <a:lnTo>
                  <a:pt x="88" y="60"/>
                </a:lnTo>
                <a:lnTo>
                  <a:pt x="88" y="60"/>
                </a:lnTo>
                <a:lnTo>
                  <a:pt x="91" y="57"/>
                </a:lnTo>
                <a:lnTo>
                  <a:pt x="91" y="57"/>
                </a:lnTo>
                <a:lnTo>
                  <a:pt x="91" y="54"/>
                </a:lnTo>
                <a:lnTo>
                  <a:pt x="91" y="54"/>
                </a:lnTo>
                <a:lnTo>
                  <a:pt x="95" y="50"/>
                </a:lnTo>
                <a:lnTo>
                  <a:pt x="95" y="50"/>
                </a:lnTo>
                <a:lnTo>
                  <a:pt x="95" y="47"/>
                </a:lnTo>
                <a:lnTo>
                  <a:pt x="95" y="47"/>
                </a:lnTo>
                <a:lnTo>
                  <a:pt x="98" y="43"/>
                </a:lnTo>
                <a:lnTo>
                  <a:pt x="98" y="43"/>
                </a:lnTo>
                <a:lnTo>
                  <a:pt x="98" y="40"/>
                </a:lnTo>
                <a:lnTo>
                  <a:pt x="98" y="40"/>
                </a:lnTo>
                <a:lnTo>
                  <a:pt x="102" y="37"/>
                </a:lnTo>
                <a:lnTo>
                  <a:pt x="102" y="37"/>
                </a:lnTo>
                <a:lnTo>
                  <a:pt x="102" y="33"/>
                </a:lnTo>
                <a:lnTo>
                  <a:pt x="102" y="33"/>
                </a:lnTo>
                <a:lnTo>
                  <a:pt x="102" y="30"/>
                </a:lnTo>
                <a:lnTo>
                  <a:pt x="102" y="30"/>
                </a:lnTo>
                <a:lnTo>
                  <a:pt x="105" y="27"/>
                </a:lnTo>
                <a:lnTo>
                  <a:pt x="105" y="27"/>
                </a:lnTo>
                <a:lnTo>
                  <a:pt x="105" y="23"/>
                </a:lnTo>
                <a:lnTo>
                  <a:pt x="105" y="23"/>
                </a:lnTo>
                <a:lnTo>
                  <a:pt x="105" y="20"/>
                </a:lnTo>
                <a:lnTo>
                  <a:pt x="105" y="20"/>
                </a:lnTo>
                <a:lnTo>
                  <a:pt x="105" y="16"/>
                </a:lnTo>
                <a:lnTo>
                  <a:pt x="105" y="16"/>
                </a:lnTo>
                <a:lnTo>
                  <a:pt x="105" y="13"/>
                </a:lnTo>
                <a:lnTo>
                  <a:pt x="109" y="13"/>
                </a:lnTo>
                <a:lnTo>
                  <a:pt x="109" y="10"/>
                </a:lnTo>
                <a:lnTo>
                  <a:pt x="109" y="6"/>
                </a:lnTo>
                <a:lnTo>
                  <a:pt x="109" y="6"/>
                </a:lnTo>
                <a:lnTo>
                  <a:pt x="109" y="3"/>
                </a:lnTo>
                <a:lnTo>
                  <a:pt x="109" y="3"/>
                </a:lnTo>
                <a:lnTo>
                  <a:pt x="109" y="0"/>
                </a:lnTo>
                <a:lnTo>
                  <a:pt x="109" y="0"/>
                </a:lnTo>
                <a:lnTo>
                  <a:pt x="271" y="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22" name="Freeform 26"/>
          <p:cNvSpPr>
            <a:spLocks/>
          </p:cNvSpPr>
          <p:nvPr/>
        </p:nvSpPr>
        <p:spPr bwMode="auto">
          <a:xfrm>
            <a:off x="4965700" y="5462588"/>
            <a:ext cx="425450" cy="412750"/>
          </a:xfrm>
          <a:custGeom>
            <a:avLst/>
            <a:gdLst>
              <a:gd name="T0" fmla="*/ 261 w 268"/>
              <a:gd name="T1" fmla="*/ 260 h 260"/>
              <a:gd name="T2" fmla="*/ 247 w 268"/>
              <a:gd name="T3" fmla="*/ 257 h 260"/>
              <a:gd name="T4" fmla="*/ 233 w 268"/>
              <a:gd name="T5" fmla="*/ 257 h 260"/>
              <a:gd name="T6" fmla="*/ 218 w 268"/>
              <a:gd name="T7" fmla="*/ 253 h 260"/>
              <a:gd name="T8" fmla="*/ 204 w 268"/>
              <a:gd name="T9" fmla="*/ 250 h 260"/>
              <a:gd name="T10" fmla="*/ 190 w 268"/>
              <a:gd name="T11" fmla="*/ 246 h 260"/>
              <a:gd name="T12" fmla="*/ 176 w 268"/>
              <a:gd name="T13" fmla="*/ 243 h 260"/>
              <a:gd name="T14" fmla="*/ 162 w 268"/>
              <a:gd name="T15" fmla="*/ 240 h 260"/>
              <a:gd name="T16" fmla="*/ 152 w 268"/>
              <a:gd name="T17" fmla="*/ 233 h 260"/>
              <a:gd name="T18" fmla="*/ 137 w 268"/>
              <a:gd name="T19" fmla="*/ 226 h 260"/>
              <a:gd name="T20" fmla="*/ 127 w 268"/>
              <a:gd name="T21" fmla="*/ 219 h 260"/>
              <a:gd name="T22" fmla="*/ 113 w 268"/>
              <a:gd name="T23" fmla="*/ 213 h 260"/>
              <a:gd name="T24" fmla="*/ 102 w 268"/>
              <a:gd name="T25" fmla="*/ 202 h 260"/>
              <a:gd name="T26" fmla="*/ 92 w 268"/>
              <a:gd name="T27" fmla="*/ 196 h 260"/>
              <a:gd name="T28" fmla="*/ 81 w 268"/>
              <a:gd name="T29" fmla="*/ 186 h 260"/>
              <a:gd name="T30" fmla="*/ 71 w 268"/>
              <a:gd name="T31" fmla="*/ 175 h 260"/>
              <a:gd name="T32" fmla="*/ 64 w 268"/>
              <a:gd name="T33" fmla="*/ 165 h 260"/>
              <a:gd name="T34" fmla="*/ 53 w 268"/>
              <a:gd name="T35" fmla="*/ 155 h 260"/>
              <a:gd name="T36" fmla="*/ 46 w 268"/>
              <a:gd name="T37" fmla="*/ 145 h 260"/>
              <a:gd name="T38" fmla="*/ 39 w 268"/>
              <a:gd name="T39" fmla="*/ 131 h 260"/>
              <a:gd name="T40" fmla="*/ 32 w 268"/>
              <a:gd name="T41" fmla="*/ 121 h 260"/>
              <a:gd name="T42" fmla="*/ 25 w 268"/>
              <a:gd name="T43" fmla="*/ 108 h 260"/>
              <a:gd name="T44" fmla="*/ 18 w 268"/>
              <a:gd name="T45" fmla="*/ 98 h 260"/>
              <a:gd name="T46" fmla="*/ 14 w 268"/>
              <a:gd name="T47" fmla="*/ 84 h 260"/>
              <a:gd name="T48" fmla="*/ 11 w 268"/>
              <a:gd name="T49" fmla="*/ 71 h 260"/>
              <a:gd name="T50" fmla="*/ 7 w 268"/>
              <a:gd name="T51" fmla="*/ 57 h 260"/>
              <a:gd name="T52" fmla="*/ 4 w 268"/>
              <a:gd name="T53" fmla="*/ 43 h 260"/>
              <a:gd name="T54" fmla="*/ 0 w 268"/>
              <a:gd name="T55" fmla="*/ 30 h 260"/>
              <a:gd name="T56" fmla="*/ 0 w 268"/>
              <a:gd name="T57" fmla="*/ 16 h 260"/>
              <a:gd name="T58" fmla="*/ 0 w 268"/>
              <a:gd name="T59" fmla="*/ 3 h 260"/>
              <a:gd name="T60" fmla="*/ 162 w 268"/>
              <a:gd name="T61" fmla="*/ 0 h 260"/>
              <a:gd name="T62" fmla="*/ 162 w 268"/>
              <a:gd name="T63" fmla="*/ 6 h 260"/>
              <a:gd name="T64" fmla="*/ 162 w 268"/>
              <a:gd name="T65" fmla="*/ 13 h 260"/>
              <a:gd name="T66" fmla="*/ 162 w 268"/>
              <a:gd name="T67" fmla="*/ 16 h 260"/>
              <a:gd name="T68" fmla="*/ 166 w 268"/>
              <a:gd name="T69" fmla="*/ 23 h 260"/>
              <a:gd name="T70" fmla="*/ 166 w 268"/>
              <a:gd name="T71" fmla="*/ 27 h 260"/>
              <a:gd name="T72" fmla="*/ 166 w 268"/>
              <a:gd name="T73" fmla="*/ 33 h 260"/>
              <a:gd name="T74" fmla="*/ 169 w 268"/>
              <a:gd name="T75" fmla="*/ 37 h 260"/>
              <a:gd name="T76" fmla="*/ 173 w 268"/>
              <a:gd name="T77" fmla="*/ 43 h 260"/>
              <a:gd name="T78" fmla="*/ 173 w 268"/>
              <a:gd name="T79" fmla="*/ 47 h 260"/>
              <a:gd name="T80" fmla="*/ 176 w 268"/>
              <a:gd name="T81" fmla="*/ 54 h 260"/>
              <a:gd name="T82" fmla="*/ 180 w 268"/>
              <a:gd name="T83" fmla="*/ 57 h 260"/>
              <a:gd name="T84" fmla="*/ 183 w 268"/>
              <a:gd name="T85" fmla="*/ 60 h 260"/>
              <a:gd name="T86" fmla="*/ 187 w 268"/>
              <a:gd name="T87" fmla="*/ 67 h 260"/>
              <a:gd name="T88" fmla="*/ 190 w 268"/>
              <a:gd name="T89" fmla="*/ 71 h 260"/>
              <a:gd name="T90" fmla="*/ 194 w 268"/>
              <a:gd name="T91" fmla="*/ 74 h 260"/>
              <a:gd name="T92" fmla="*/ 197 w 268"/>
              <a:gd name="T93" fmla="*/ 77 h 260"/>
              <a:gd name="T94" fmla="*/ 201 w 268"/>
              <a:gd name="T95" fmla="*/ 81 h 260"/>
              <a:gd name="T96" fmla="*/ 208 w 268"/>
              <a:gd name="T97" fmla="*/ 84 h 260"/>
              <a:gd name="T98" fmla="*/ 211 w 268"/>
              <a:gd name="T99" fmla="*/ 87 h 260"/>
              <a:gd name="T100" fmla="*/ 215 w 268"/>
              <a:gd name="T101" fmla="*/ 91 h 260"/>
              <a:gd name="T102" fmla="*/ 222 w 268"/>
              <a:gd name="T103" fmla="*/ 94 h 260"/>
              <a:gd name="T104" fmla="*/ 226 w 268"/>
              <a:gd name="T105" fmla="*/ 94 h 260"/>
              <a:gd name="T106" fmla="*/ 233 w 268"/>
              <a:gd name="T107" fmla="*/ 98 h 260"/>
              <a:gd name="T108" fmla="*/ 236 w 268"/>
              <a:gd name="T109" fmla="*/ 98 h 260"/>
              <a:gd name="T110" fmla="*/ 243 w 268"/>
              <a:gd name="T111" fmla="*/ 101 h 260"/>
              <a:gd name="T112" fmla="*/ 247 w 268"/>
              <a:gd name="T113" fmla="*/ 101 h 260"/>
              <a:gd name="T114" fmla="*/ 254 w 268"/>
              <a:gd name="T115" fmla="*/ 101 h 260"/>
              <a:gd name="T116" fmla="*/ 261 w 268"/>
              <a:gd name="T117" fmla="*/ 104 h 260"/>
              <a:gd name="T118" fmla="*/ 264 w 268"/>
              <a:gd name="T119" fmla="*/ 104 h 260"/>
              <a:gd name="T120" fmla="*/ 268 w 268"/>
              <a:gd name="T121"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8" h="260">
                <a:moveTo>
                  <a:pt x="268" y="260"/>
                </a:moveTo>
                <a:lnTo>
                  <a:pt x="264" y="260"/>
                </a:lnTo>
                <a:lnTo>
                  <a:pt x="261" y="260"/>
                </a:lnTo>
                <a:lnTo>
                  <a:pt x="254" y="260"/>
                </a:lnTo>
                <a:lnTo>
                  <a:pt x="250" y="260"/>
                </a:lnTo>
                <a:lnTo>
                  <a:pt x="247" y="257"/>
                </a:lnTo>
                <a:lnTo>
                  <a:pt x="240" y="257"/>
                </a:lnTo>
                <a:lnTo>
                  <a:pt x="236" y="257"/>
                </a:lnTo>
                <a:lnTo>
                  <a:pt x="233" y="257"/>
                </a:lnTo>
                <a:lnTo>
                  <a:pt x="226" y="257"/>
                </a:lnTo>
                <a:lnTo>
                  <a:pt x="222" y="257"/>
                </a:lnTo>
                <a:lnTo>
                  <a:pt x="218" y="253"/>
                </a:lnTo>
                <a:lnTo>
                  <a:pt x="211" y="253"/>
                </a:lnTo>
                <a:lnTo>
                  <a:pt x="208" y="253"/>
                </a:lnTo>
                <a:lnTo>
                  <a:pt x="204" y="250"/>
                </a:lnTo>
                <a:lnTo>
                  <a:pt x="197" y="250"/>
                </a:lnTo>
                <a:lnTo>
                  <a:pt x="194" y="250"/>
                </a:lnTo>
                <a:lnTo>
                  <a:pt x="190" y="246"/>
                </a:lnTo>
                <a:lnTo>
                  <a:pt x="187" y="246"/>
                </a:lnTo>
                <a:lnTo>
                  <a:pt x="180" y="246"/>
                </a:lnTo>
                <a:lnTo>
                  <a:pt x="176" y="243"/>
                </a:lnTo>
                <a:lnTo>
                  <a:pt x="173" y="243"/>
                </a:lnTo>
                <a:lnTo>
                  <a:pt x="169" y="240"/>
                </a:lnTo>
                <a:lnTo>
                  <a:pt x="162" y="240"/>
                </a:lnTo>
                <a:lnTo>
                  <a:pt x="159" y="236"/>
                </a:lnTo>
                <a:lnTo>
                  <a:pt x="155" y="236"/>
                </a:lnTo>
                <a:lnTo>
                  <a:pt x="152" y="233"/>
                </a:lnTo>
                <a:lnTo>
                  <a:pt x="148" y="230"/>
                </a:lnTo>
                <a:lnTo>
                  <a:pt x="141" y="230"/>
                </a:lnTo>
                <a:lnTo>
                  <a:pt x="137" y="226"/>
                </a:lnTo>
                <a:lnTo>
                  <a:pt x="134" y="223"/>
                </a:lnTo>
                <a:lnTo>
                  <a:pt x="130" y="223"/>
                </a:lnTo>
                <a:lnTo>
                  <a:pt x="127" y="219"/>
                </a:lnTo>
                <a:lnTo>
                  <a:pt x="123" y="216"/>
                </a:lnTo>
                <a:lnTo>
                  <a:pt x="116" y="216"/>
                </a:lnTo>
                <a:lnTo>
                  <a:pt x="113" y="213"/>
                </a:lnTo>
                <a:lnTo>
                  <a:pt x="109" y="209"/>
                </a:lnTo>
                <a:lnTo>
                  <a:pt x="106" y="206"/>
                </a:lnTo>
                <a:lnTo>
                  <a:pt x="102" y="202"/>
                </a:lnTo>
                <a:lnTo>
                  <a:pt x="99" y="202"/>
                </a:lnTo>
                <a:lnTo>
                  <a:pt x="95" y="199"/>
                </a:lnTo>
                <a:lnTo>
                  <a:pt x="92" y="196"/>
                </a:lnTo>
                <a:lnTo>
                  <a:pt x="88" y="192"/>
                </a:lnTo>
                <a:lnTo>
                  <a:pt x="85" y="189"/>
                </a:lnTo>
                <a:lnTo>
                  <a:pt x="81" y="186"/>
                </a:lnTo>
                <a:lnTo>
                  <a:pt x="78" y="182"/>
                </a:lnTo>
                <a:lnTo>
                  <a:pt x="74" y="179"/>
                </a:lnTo>
                <a:lnTo>
                  <a:pt x="71" y="175"/>
                </a:lnTo>
                <a:lnTo>
                  <a:pt x="67" y="172"/>
                </a:lnTo>
                <a:lnTo>
                  <a:pt x="67" y="169"/>
                </a:lnTo>
                <a:lnTo>
                  <a:pt x="64" y="165"/>
                </a:lnTo>
                <a:lnTo>
                  <a:pt x="60" y="162"/>
                </a:lnTo>
                <a:lnTo>
                  <a:pt x="56" y="159"/>
                </a:lnTo>
                <a:lnTo>
                  <a:pt x="53" y="155"/>
                </a:lnTo>
                <a:lnTo>
                  <a:pt x="49" y="152"/>
                </a:lnTo>
                <a:lnTo>
                  <a:pt x="49" y="148"/>
                </a:lnTo>
                <a:lnTo>
                  <a:pt x="46" y="145"/>
                </a:lnTo>
                <a:lnTo>
                  <a:pt x="42" y="142"/>
                </a:lnTo>
                <a:lnTo>
                  <a:pt x="39" y="138"/>
                </a:lnTo>
                <a:lnTo>
                  <a:pt x="39" y="131"/>
                </a:lnTo>
                <a:lnTo>
                  <a:pt x="35" y="128"/>
                </a:lnTo>
                <a:lnTo>
                  <a:pt x="32" y="125"/>
                </a:lnTo>
                <a:lnTo>
                  <a:pt x="32" y="121"/>
                </a:lnTo>
                <a:lnTo>
                  <a:pt x="28" y="118"/>
                </a:lnTo>
                <a:lnTo>
                  <a:pt x="25" y="115"/>
                </a:lnTo>
                <a:lnTo>
                  <a:pt x="25" y="108"/>
                </a:lnTo>
                <a:lnTo>
                  <a:pt x="21" y="104"/>
                </a:lnTo>
                <a:lnTo>
                  <a:pt x="21" y="101"/>
                </a:lnTo>
                <a:lnTo>
                  <a:pt x="18" y="98"/>
                </a:lnTo>
                <a:lnTo>
                  <a:pt x="18" y="91"/>
                </a:lnTo>
                <a:lnTo>
                  <a:pt x="14" y="87"/>
                </a:lnTo>
                <a:lnTo>
                  <a:pt x="14" y="84"/>
                </a:lnTo>
                <a:lnTo>
                  <a:pt x="11" y="81"/>
                </a:lnTo>
                <a:lnTo>
                  <a:pt x="11" y="74"/>
                </a:lnTo>
                <a:lnTo>
                  <a:pt x="11" y="71"/>
                </a:lnTo>
                <a:lnTo>
                  <a:pt x="7" y="67"/>
                </a:lnTo>
                <a:lnTo>
                  <a:pt x="7" y="60"/>
                </a:lnTo>
                <a:lnTo>
                  <a:pt x="7" y="57"/>
                </a:lnTo>
                <a:lnTo>
                  <a:pt x="4" y="54"/>
                </a:lnTo>
                <a:lnTo>
                  <a:pt x="4" y="47"/>
                </a:lnTo>
                <a:lnTo>
                  <a:pt x="4" y="43"/>
                </a:lnTo>
                <a:lnTo>
                  <a:pt x="4" y="40"/>
                </a:lnTo>
                <a:lnTo>
                  <a:pt x="0" y="33"/>
                </a:lnTo>
                <a:lnTo>
                  <a:pt x="0" y="30"/>
                </a:lnTo>
                <a:lnTo>
                  <a:pt x="0" y="27"/>
                </a:lnTo>
                <a:lnTo>
                  <a:pt x="0" y="20"/>
                </a:lnTo>
                <a:lnTo>
                  <a:pt x="0" y="16"/>
                </a:lnTo>
                <a:lnTo>
                  <a:pt x="0" y="13"/>
                </a:lnTo>
                <a:lnTo>
                  <a:pt x="0" y="6"/>
                </a:lnTo>
                <a:lnTo>
                  <a:pt x="0" y="3"/>
                </a:lnTo>
                <a:lnTo>
                  <a:pt x="0" y="0"/>
                </a:lnTo>
                <a:lnTo>
                  <a:pt x="162" y="0"/>
                </a:lnTo>
                <a:lnTo>
                  <a:pt x="162" y="0"/>
                </a:lnTo>
                <a:lnTo>
                  <a:pt x="162" y="3"/>
                </a:lnTo>
                <a:lnTo>
                  <a:pt x="162" y="3"/>
                </a:lnTo>
                <a:lnTo>
                  <a:pt x="162" y="6"/>
                </a:lnTo>
                <a:lnTo>
                  <a:pt x="162" y="6"/>
                </a:lnTo>
                <a:lnTo>
                  <a:pt x="162" y="10"/>
                </a:lnTo>
                <a:lnTo>
                  <a:pt x="162" y="13"/>
                </a:lnTo>
                <a:lnTo>
                  <a:pt x="162" y="13"/>
                </a:lnTo>
                <a:lnTo>
                  <a:pt x="162" y="16"/>
                </a:lnTo>
                <a:lnTo>
                  <a:pt x="162" y="16"/>
                </a:lnTo>
                <a:lnTo>
                  <a:pt x="162" y="20"/>
                </a:lnTo>
                <a:lnTo>
                  <a:pt x="162" y="20"/>
                </a:lnTo>
                <a:lnTo>
                  <a:pt x="166" y="23"/>
                </a:lnTo>
                <a:lnTo>
                  <a:pt x="166" y="23"/>
                </a:lnTo>
                <a:lnTo>
                  <a:pt x="166" y="27"/>
                </a:lnTo>
                <a:lnTo>
                  <a:pt x="166" y="27"/>
                </a:lnTo>
                <a:lnTo>
                  <a:pt x="166" y="30"/>
                </a:lnTo>
                <a:lnTo>
                  <a:pt x="166" y="30"/>
                </a:lnTo>
                <a:lnTo>
                  <a:pt x="166" y="33"/>
                </a:lnTo>
                <a:lnTo>
                  <a:pt x="169" y="33"/>
                </a:lnTo>
                <a:lnTo>
                  <a:pt x="169" y="37"/>
                </a:lnTo>
                <a:lnTo>
                  <a:pt x="169" y="37"/>
                </a:lnTo>
                <a:lnTo>
                  <a:pt x="169" y="40"/>
                </a:lnTo>
                <a:lnTo>
                  <a:pt x="169" y="40"/>
                </a:lnTo>
                <a:lnTo>
                  <a:pt x="173" y="43"/>
                </a:lnTo>
                <a:lnTo>
                  <a:pt x="173" y="43"/>
                </a:lnTo>
                <a:lnTo>
                  <a:pt x="173" y="47"/>
                </a:lnTo>
                <a:lnTo>
                  <a:pt x="173" y="47"/>
                </a:lnTo>
                <a:lnTo>
                  <a:pt x="176" y="50"/>
                </a:lnTo>
                <a:lnTo>
                  <a:pt x="176" y="50"/>
                </a:lnTo>
                <a:lnTo>
                  <a:pt x="176" y="54"/>
                </a:lnTo>
                <a:lnTo>
                  <a:pt x="176" y="54"/>
                </a:lnTo>
                <a:lnTo>
                  <a:pt x="180" y="57"/>
                </a:lnTo>
                <a:lnTo>
                  <a:pt x="180" y="57"/>
                </a:lnTo>
                <a:lnTo>
                  <a:pt x="180" y="60"/>
                </a:lnTo>
                <a:lnTo>
                  <a:pt x="183" y="60"/>
                </a:lnTo>
                <a:lnTo>
                  <a:pt x="183" y="60"/>
                </a:lnTo>
                <a:lnTo>
                  <a:pt x="183" y="64"/>
                </a:lnTo>
                <a:lnTo>
                  <a:pt x="187" y="64"/>
                </a:lnTo>
                <a:lnTo>
                  <a:pt x="187" y="67"/>
                </a:lnTo>
                <a:lnTo>
                  <a:pt x="187" y="67"/>
                </a:lnTo>
                <a:lnTo>
                  <a:pt x="190" y="67"/>
                </a:lnTo>
                <a:lnTo>
                  <a:pt x="190" y="71"/>
                </a:lnTo>
                <a:lnTo>
                  <a:pt x="190" y="71"/>
                </a:lnTo>
                <a:lnTo>
                  <a:pt x="194" y="74"/>
                </a:lnTo>
                <a:lnTo>
                  <a:pt x="194" y="74"/>
                </a:lnTo>
                <a:lnTo>
                  <a:pt x="194" y="74"/>
                </a:lnTo>
                <a:lnTo>
                  <a:pt x="197" y="77"/>
                </a:lnTo>
                <a:lnTo>
                  <a:pt x="197" y="77"/>
                </a:lnTo>
                <a:lnTo>
                  <a:pt x="201" y="77"/>
                </a:lnTo>
                <a:lnTo>
                  <a:pt x="201" y="81"/>
                </a:lnTo>
                <a:lnTo>
                  <a:pt x="201" y="81"/>
                </a:lnTo>
                <a:lnTo>
                  <a:pt x="204" y="84"/>
                </a:lnTo>
                <a:lnTo>
                  <a:pt x="204" y="84"/>
                </a:lnTo>
                <a:lnTo>
                  <a:pt x="208" y="84"/>
                </a:lnTo>
                <a:lnTo>
                  <a:pt x="208" y="84"/>
                </a:lnTo>
                <a:lnTo>
                  <a:pt x="211" y="87"/>
                </a:lnTo>
                <a:lnTo>
                  <a:pt x="211" y="87"/>
                </a:lnTo>
                <a:lnTo>
                  <a:pt x="215" y="87"/>
                </a:lnTo>
                <a:lnTo>
                  <a:pt x="215" y="91"/>
                </a:lnTo>
                <a:lnTo>
                  <a:pt x="215" y="91"/>
                </a:lnTo>
                <a:lnTo>
                  <a:pt x="218" y="91"/>
                </a:lnTo>
                <a:lnTo>
                  <a:pt x="218" y="91"/>
                </a:lnTo>
                <a:lnTo>
                  <a:pt x="222" y="94"/>
                </a:lnTo>
                <a:lnTo>
                  <a:pt x="222" y="94"/>
                </a:lnTo>
                <a:lnTo>
                  <a:pt x="226" y="94"/>
                </a:lnTo>
                <a:lnTo>
                  <a:pt x="226" y="94"/>
                </a:lnTo>
                <a:lnTo>
                  <a:pt x="229" y="94"/>
                </a:lnTo>
                <a:lnTo>
                  <a:pt x="229" y="98"/>
                </a:lnTo>
                <a:lnTo>
                  <a:pt x="233" y="98"/>
                </a:lnTo>
                <a:lnTo>
                  <a:pt x="233" y="98"/>
                </a:lnTo>
                <a:lnTo>
                  <a:pt x="236" y="98"/>
                </a:lnTo>
                <a:lnTo>
                  <a:pt x="236" y="98"/>
                </a:lnTo>
                <a:lnTo>
                  <a:pt x="240" y="101"/>
                </a:lnTo>
                <a:lnTo>
                  <a:pt x="240" y="101"/>
                </a:lnTo>
                <a:lnTo>
                  <a:pt x="243" y="101"/>
                </a:lnTo>
                <a:lnTo>
                  <a:pt x="243" y="101"/>
                </a:lnTo>
                <a:lnTo>
                  <a:pt x="247" y="101"/>
                </a:lnTo>
                <a:lnTo>
                  <a:pt x="247" y="101"/>
                </a:lnTo>
                <a:lnTo>
                  <a:pt x="250" y="101"/>
                </a:lnTo>
                <a:lnTo>
                  <a:pt x="250" y="101"/>
                </a:lnTo>
                <a:lnTo>
                  <a:pt x="254" y="101"/>
                </a:lnTo>
                <a:lnTo>
                  <a:pt x="257" y="104"/>
                </a:lnTo>
                <a:lnTo>
                  <a:pt x="257" y="104"/>
                </a:lnTo>
                <a:lnTo>
                  <a:pt x="261" y="104"/>
                </a:lnTo>
                <a:lnTo>
                  <a:pt x="261" y="104"/>
                </a:lnTo>
                <a:lnTo>
                  <a:pt x="264" y="104"/>
                </a:lnTo>
                <a:lnTo>
                  <a:pt x="264" y="104"/>
                </a:lnTo>
                <a:lnTo>
                  <a:pt x="268" y="104"/>
                </a:lnTo>
                <a:lnTo>
                  <a:pt x="268" y="104"/>
                </a:lnTo>
                <a:lnTo>
                  <a:pt x="268" y="260"/>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23" name="Freeform 27"/>
          <p:cNvSpPr>
            <a:spLocks/>
          </p:cNvSpPr>
          <p:nvPr/>
        </p:nvSpPr>
        <p:spPr bwMode="auto">
          <a:xfrm>
            <a:off x="4965700" y="5048250"/>
            <a:ext cx="425450" cy="414338"/>
          </a:xfrm>
          <a:custGeom>
            <a:avLst/>
            <a:gdLst>
              <a:gd name="T0" fmla="*/ 0 w 268"/>
              <a:gd name="T1" fmla="*/ 250 h 261"/>
              <a:gd name="T2" fmla="*/ 0 w 268"/>
              <a:gd name="T3" fmla="*/ 237 h 261"/>
              <a:gd name="T4" fmla="*/ 0 w 268"/>
              <a:gd name="T5" fmla="*/ 223 h 261"/>
              <a:gd name="T6" fmla="*/ 4 w 268"/>
              <a:gd name="T7" fmla="*/ 210 h 261"/>
              <a:gd name="T8" fmla="*/ 7 w 268"/>
              <a:gd name="T9" fmla="*/ 196 h 261"/>
              <a:gd name="T10" fmla="*/ 11 w 268"/>
              <a:gd name="T11" fmla="*/ 183 h 261"/>
              <a:gd name="T12" fmla="*/ 14 w 268"/>
              <a:gd name="T13" fmla="*/ 169 h 261"/>
              <a:gd name="T14" fmla="*/ 21 w 268"/>
              <a:gd name="T15" fmla="*/ 159 h 261"/>
              <a:gd name="T16" fmla="*/ 25 w 268"/>
              <a:gd name="T17" fmla="*/ 145 h 261"/>
              <a:gd name="T18" fmla="*/ 32 w 268"/>
              <a:gd name="T19" fmla="*/ 132 h 261"/>
              <a:gd name="T20" fmla="*/ 39 w 268"/>
              <a:gd name="T21" fmla="*/ 122 h 261"/>
              <a:gd name="T22" fmla="*/ 49 w 268"/>
              <a:gd name="T23" fmla="*/ 112 h 261"/>
              <a:gd name="T24" fmla="*/ 56 w 268"/>
              <a:gd name="T25" fmla="*/ 98 h 261"/>
              <a:gd name="T26" fmla="*/ 67 w 268"/>
              <a:gd name="T27" fmla="*/ 88 h 261"/>
              <a:gd name="T28" fmla="*/ 74 w 268"/>
              <a:gd name="T29" fmla="*/ 78 h 261"/>
              <a:gd name="T30" fmla="*/ 85 w 268"/>
              <a:gd name="T31" fmla="*/ 68 h 261"/>
              <a:gd name="T32" fmla="*/ 95 w 268"/>
              <a:gd name="T33" fmla="*/ 61 h 261"/>
              <a:gd name="T34" fmla="*/ 106 w 268"/>
              <a:gd name="T35" fmla="*/ 51 h 261"/>
              <a:gd name="T36" fmla="*/ 116 w 268"/>
              <a:gd name="T37" fmla="*/ 44 h 261"/>
              <a:gd name="T38" fmla="*/ 130 w 268"/>
              <a:gd name="T39" fmla="*/ 37 h 261"/>
              <a:gd name="T40" fmla="*/ 141 w 268"/>
              <a:gd name="T41" fmla="*/ 30 h 261"/>
              <a:gd name="T42" fmla="*/ 155 w 268"/>
              <a:gd name="T43" fmla="*/ 24 h 261"/>
              <a:gd name="T44" fmla="*/ 169 w 268"/>
              <a:gd name="T45" fmla="*/ 17 h 261"/>
              <a:gd name="T46" fmla="*/ 180 w 268"/>
              <a:gd name="T47" fmla="*/ 14 h 261"/>
              <a:gd name="T48" fmla="*/ 194 w 268"/>
              <a:gd name="T49" fmla="*/ 10 h 261"/>
              <a:gd name="T50" fmla="*/ 208 w 268"/>
              <a:gd name="T51" fmla="*/ 7 h 261"/>
              <a:gd name="T52" fmla="*/ 222 w 268"/>
              <a:gd name="T53" fmla="*/ 3 h 261"/>
              <a:gd name="T54" fmla="*/ 236 w 268"/>
              <a:gd name="T55" fmla="*/ 0 h 261"/>
              <a:gd name="T56" fmla="*/ 250 w 268"/>
              <a:gd name="T57" fmla="*/ 0 h 261"/>
              <a:gd name="T58" fmla="*/ 264 w 268"/>
              <a:gd name="T59" fmla="*/ 0 h 261"/>
              <a:gd name="T60" fmla="*/ 268 w 268"/>
              <a:gd name="T61" fmla="*/ 156 h 261"/>
              <a:gd name="T62" fmla="*/ 261 w 268"/>
              <a:gd name="T63" fmla="*/ 156 h 261"/>
              <a:gd name="T64" fmla="*/ 257 w 268"/>
              <a:gd name="T65" fmla="*/ 156 h 261"/>
              <a:gd name="T66" fmla="*/ 250 w 268"/>
              <a:gd name="T67" fmla="*/ 156 h 261"/>
              <a:gd name="T68" fmla="*/ 243 w 268"/>
              <a:gd name="T69" fmla="*/ 159 h 261"/>
              <a:gd name="T70" fmla="*/ 240 w 268"/>
              <a:gd name="T71" fmla="*/ 159 h 261"/>
              <a:gd name="T72" fmla="*/ 233 w 268"/>
              <a:gd name="T73" fmla="*/ 159 h 261"/>
              <a:gd name="T74" fmla="*/ 229 w 268"/>
              <a:gd name="T75" fmla="*/ 162 h 261"/>
              <a:gd name="T76" fmla="*/ 222 w 268"/>
              <a:gd name="T77" fmla="*/ 166 h 261"/>
              <a:gd name="T78" fmla="*/ 218 w 268"/>
              <a:gd name="T79" fmla="*/ 166 h 261"/>
              <a:gd name="T80" fmla="*/ 215 w 268"/>
              <a:gd name="T81" fmla="*/ 169 h 261"/>
              <a:gd name="T82" fmla="*/ 208 w 268"/>
              <a:gd name="T83" fmla="*/ 173 h 261"/>
              <a:gd name="T84" fmla="*/ 204 w 268"/>
              <a:gd name="T85" fmla="*/ 176 h 261"/>
              <a:gd name="T86" fmla="*/ 201 w 268"/>
              <a:gd name="T87" fmla="*/ 179 h 261"/>
              <a:gd name="T88" fmla="*/ 194 w 268"/>
              <a:gd name="T89" fmla="*/ 183 h 261"/>
              <a:gd name="T90" fmla="*/ 190 w 268"/>
              <a:gd name="T91" fmla="*/ 186 h 261"/>
              <a:gd name="T92" fmla="*/ 187 w 268"/>
              <a:gd name="T93" fmla="*/ 189 h 261"/>
              <a:gd name="T94" fmla="*/ 183 w 268"/>
              <a:gd name="T95" fmla="*/ 196 h 261"/>
              <a:gd name="T96" fmla="*/ 180 w 268"/>
              <a:gd name="T97" fmla="*/ 200 h 261"/>
              <a:gd name="T98" fmla="*/ 176 w 268"/>
              <a:gd name="T99" fmla="*/ 203 h 261"/>
              <a:gd name="T100" fmla="*/ 176 w 268"/>
              <a:gd name="T101" fmla="*/ 210 h 261"/>
              <a:gd name="T102" fmla="*/ 173 w 268"/>
              <a:gd name="T103" fmla="*/ 213 h 261"/>
              <a:gd name="T104" fmla="*/ 169 w 268"/>
              <a:gd name="T105" fmla="*/ 220 h 261"/>
              <a:gd name="T106" fmla="*/ 169 w 268"/>
              <a:gd name="T107" fmla="*/ 223 h 261"/>
              <a:gd name="T108" fmla="*/ 166 w 268"/>
              <a:gd name="T109" fmla="*/ 230 h 261"/>
              <a:gd name="T110" fmla="*/ 166 w 268"/>
              <a:gd name="T111" fmla="*/ 233 h 261"/>
              <a:gd name="T112" fmla="*/ 162 w 268"/>
              <a:gd name="T113" fmla="*/ 240 h 261"/>
              <a:gd name="T114" fmla="*/ 162 w 268"/>
              <a:gd name="T115" fmla="*/ 244 h 261"/>
              <a:gd name="T116" fmla="*/ 162 w 268"/>
              <a:gd name="T117" fmla="*/ 250 h 261"/>
              <a:gd name="T118" fmla="*/ 162 w 268"/>
              <a:gd name="T119" fmla="*/ 257 h 261"/>
              <a:gd name="T120" fmla="*/ 0 w 268"/>
              <a:gd name="T121"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8" h="261">
                <a:moveTo>
                  <a:pt x="0" y="261"/>
                </a:moveTo>
                <a:lnTo>
                  <a:pt x="0" y="254"/>
                </a:lnTo>
                <a:lnTo>
                  <a:pt x="0" y="250"/>
                </a:lnTo>
                <a:lnTo>
                  <a:pt x="0" y="247"/>
                </a:lnTo>
                <a:lnTo>
                  <a:pt x="0" y="240"/>
                </a:lnTo>
                <a:lnTo>
                  <a:pt x="0" y="237"/>
                </a:lnTo>
                <a:lnTo>
                  <a:pt x="0" y="233"/>
                </a:lnTo>
                <a:lnTo>
                  <a:pt x="0" y="227"/>
                </a:lnTo>
                <a:lnTo>
                  <a:pt x="0" y="223"/>
                </a:lnTo>
                <a:lnTo>
                  <a:pt x="4" y="220"/>
                </a:lnTo>
                <a:lnTo>
                  <a:pt x="4" y="213"/>
                </a:lnTo>
                <a:lnTo>
                  <a:pt x="4" y="210"/>
                </a:lnTo>
                <a:lnTo>
                  <a:pt x="4" y="206"/>
                </a:lnTo>
                <a:lnTo>
                  <a:pt x="7" y="200"/>
                </a:lnTo>
                <a:lnTo>
                  <a:pt x="7" y="196"/>
                </a:lnTo>
                <a:lnTo>
                  <a:pt x="7" y="193"/>
                </a:lnTo>
                <a:lnTo>
                  <a:pt x="11" y="189"/>
                </a:lnTo>
                <a:lnTo>
                  <a:pt x="11" y="183"/>
                </a:lnTo>
                <a:lnTo>
                  <a:pt x="11" y="179"/>
                </a:lnTo>
                <a:lnTo>
                  <a:pt x="14" y="176"/>
                </a:lnTo>
                <a:lnTo>
                  <a:pt x="14" y="169"/>
                </a:lnTo>
                <a:lnTo>
                  <a:pt x="18" y="166"/>
                </a:lnTo>
                <a:lnTo>
                  <a:pt x="18" y="162"/>
                </a:lnTo>
                <a:lnTo>
                  <a:pt x="21" y="159"/>
                </a:lnTo>
                <a:lnTo>
                  <a:pt x="21" y="152"/>
                </a:lnTo>
                <a:lnTo>
                  <a:pt x="25" y="149"/>
                </a:lnTo>
                <a:lnTo>
                  <a:pt x="25" y="145"/>
                </a:lnTo>
                <a:lnTo>
                  <a:pt x="28" y="142"/>
                </a:lnTo>
                <a:lnTo>
                  <a:pt x="32" y="139"/>
                </a:lnTo>
                <a:lnTo>
                  <a:pt x="32" y="132"/>
                </a:lnTo>
                <a:lnTo>
                  <a:pt x="35" y="129"/>
                </a:lnTo>
                <a:lnTo>
                  <a:pt x="39" y="125"/>
                </a:lnTo>
                <a:lnTo>
                  <a:pt x="39" y="122"/>
                </a:lnTo>
                <a:lnTo>
                  <a:pt x="42" y="118"/>
                </a:lnTo>
                <a:lnTo>
                  <a:pt x="46" y="115"/>
                </a:lnTo>
                <a:lnTo>
                  <a:pt x="49" y="112"/>
                </a:lnTo>
                <a:lnTo>
                  <a:pt x="49" y="105"/>
                </a:lnTo>
                <a:lnTo>
                  <a:pt x="53" y="101"/>
                </a:lnTo>
                <a:lnTo>
                  <a:pt x="56" y="98"/>
                </a:lnTo>
                <a:lnTo>
                  <a:pt x="60" y="95"/>
                </a:lnTo>
                <a:lnTo>
                  <a:pt x="64" y="91"/>
                </a:lnTo>
                <a:lnTo>
                  <a:pt x="67" y="88"/>
                </a:lnTo>
                <a:lnTo>
                  <a:pt x="67" y="85"/>
                </a:lnTo>
                <a:lnTo>
                  <a:pt x="71" y="81"/>
                </a:lnTo>
                <a:lnTo>
                  <a:pt x="74" y="78"/>
                </a:lnTo>
                <a:lnTo>
                  <a:pt x="78" y="74"/>
                </a:lnTo>
                <a:lnTo>
                  <a:pt x="81" y="71"/>
                </a:lnTo>
                <a:lnTo>
                  <a:pt x="85" y="68"/>
                </a:lnTo>
                <a:lnTo>
                  <a:pt x="88" y="68"/>
                </a:lnTo>
                <a:lnTo>
                  <a:pt x="92" y="64"/>
                </a:lnTo>
                <a:lnTo>
                  <a:pt x="95" y="61"/>
                </a:lnTo>
                <a:lnTo>
                  <a:pt x="99" y="58"/>
                </a:lnTo>
                <a:lnTo>
                  <a:pt x="102" y="54"/>
                </a:lnTo>
                <a:lnTo>
                  <a:pt x="106" y="51"/>
                </a:lnTo>
                <a:lnTo>
                  <a:pt x="109" y="47"/>
                </a:lnTo>
                <a:lnTo>
                  <a:pt x="113" y="47"/>
                </a:lnTo>
                <a:lnTo>
                  <a:pt x="116" y="44"/>
                </a:lnTo>
                <a:lnTo>
                  <a:pt x="123" y="41"/>
                </a:lnTo>
                <a:lnTo>
                  <a:pt x="127" y="37"/>
                </a:lnTo>
                <a:lnTo>
                  <a:pt x="130" y="37"/>
                </a:lnTo>
                <a:lnTo>
                  <a:pt x="134" y="34"/>
                </a:lnTo>
                <a:lnTo>
                  <a:pt x="137" y="30"/>
                </a:lnTo>
                <a:lnTo>
                  <a:pt x="141" y="30"/>
                </a:lnTo>
                <a:lnTo>
                  <a:pt x="148" y="27"/>
                </a:lnTo>
                <a:lnTo>
                  <a:pt x="152" y="27"/>
                </a:lnTo>
                <a:lnTo>
                  <a:pt x="155" y="24"/>
                </a:lnTo>
                <a:lnTo>
                  <a:pt x="159" y="20"/>
                </a:lnTo>
                <a:lnTo>
                  <a:pt x="162" y="20"/>
                </a:lnTo>
                <a:lnTo>
                  <a:pt x="169" y="17"/>
                </a:lnTo>
                <a:lnTo>
                  <a:pt x="173" y="17"/>
                </a:lnTo>
                <a:lnTo>
                  <a:pt x="176" y="14"/>
                </a:lnTo>
                <a:lnTo>
                  <a:pt x="180" y="14"/>
                </a:lnTo>
                <a:lnTo>
                  <a:pt x="187" y="14"/>
                </a:lnTo>
                <a:lnTo>
                  <a:pt x="190" y="10"/>
                </a:lnTo>
                <a:lnTo>
                  <a:pt x="194" y="10"/>
                </a:lnTo>
                <a:lnTo>
                  <a:pt x="197" y="7"/>
                </a:lnTo>
                <a:lnTo>
                  <a:pt x="204" y="7"/>
                </a:lnTo>
                <a:lnTo>
                  <a:pt x="208" y="7"/>
                </a:lnTo>
                <a:lnTo>
                  <a:pt x="211" y="3"/>
                </a:lnTo>
                <a:lnTo>
                  <a:pt x="218" y="3"/>
                </a:lnTo>
                <a:lnTo>
                  <a:pt x="222" y="3"/>
                </a:lnTo>
                <a:lnTo>
                  <a:pt x="226" y="3"/>
                </a:lnTo>
                <a:lnTo>
                  <a:pt x="233" y="0"/>
                </a:lnTo>
                <a:lnTo>
                  <a:pt x="236" y="0"/>
                </a:lnTo>
                <a:lnTo>
                  <a:pt x="240" y="0"/>
                </a:lnTo>
                <a:lnTo>
                  <a:pt x="247" y="0"/>
                </a:lnTo>
                <a:lnTo>
                  <a:pt x="250" y="0"/>
                </a:lnTo>
                <a:lnTo>
                  <a:pt x="254" y="0"/>
                </a:lnTo>
                <a:lnTo>
                  <a:pt x="261" y="0"/>
                </a:lnTo>
                <a:lnTo>
                  <a:pt x="264" y="0"/>
                </a:lnTo>
                <a:lnTo>
                  <a:pt x="268" y="0"/>
                </a:lnTo>
                <a:lnTo>
                  <a:pt x="268" y="156"/>
                </a:lnTo>
                <a:lnTo>
                  <a:pt x="268" y="156"/>
                </a:lnTo>
                <a:lnTo>
                  <a:pt x="264" y="156"/>
                </a:lnTo>
                <a:lnTo>
                  <a:pt x="264" y="156"/>
                </a:lnTo>
                <a:lnTo>
                  <a:pt x="261" y="156"/>
                </a:lnTo>
                <a:lnTo>
                  <a:pt x="261" y="156"/>
                </a:lnTo>
                <a:lnTo>
                  <a:pt x="257" y="156"/>
                </a:lnTo>
                <a:lnTo>
                  <a:pt x="257" y="156"/>
                </a:lnTo>
                <a:lnTo>
                  <a:pt x="254" y="156"/>
                </a:lnTo>
                <a:lnTo>
                  <a:pt x="250" y="156"/>
                </a:lnTo>
                <a:lnTo>
                  <a:pt x="250" y="156"/>
                </a:lnTo>
                <a:lnTo>
                  <a:pt x="247" y="156"/>
                </a:lnTo>
                <a:lnTo>
                  <a:pt x="247" y="156"/>
                </a:lnTo>
                <a:lnTo>
                  <a:pt x="243" y="159"/>
                </a:lnTo>
                <a:lnTo>
                  <a:pt x="243" y="159"/>
                </a:lnTo>
                <a:lnTo>
                  <a:pt x="240" y="159"/>
                </a:lnTo>
                <a:lnTo>
                  <a:pt x="240" y="159"/>
                </a:lnTo>
                <a:lnTo>
                  <a:pt x="236" y="159"/>
                </a:lnTo>
                <a:lnTo>
                  <a:pt x="236" y="159"/>
                </a:lnTo>
                <a:lnTo>
                  <a:pt x="233" y="159"/>
                </a:lnTo>
                <a:lnTo>
                  <a:pt x="233" y="162"/>
                </a:lnTo>
                <a:lnTo>
                  <a:pt x="229" y="162"/>
                </a:lnTo>
                <a:lnTo>
                  <a:pt x="229" y="162"/>
                </a:lnTo>
                <a:lnTo>
                  <a:pt x="226" y="162"/>
                </a:lnTo>
                <a:lnTo>
                  <a:pt x="226" y="162"/>
                </a:lnTo>
                <a:lnTo>
                  <a:pt x="222" y="166"/>
                </a:lnTo>
                <a:lnTo>
                  <a:pt x="222" y="166"/>
                </a:lnTo>
                <a:lnTo>
                  <a:pt x="218" y="166"/>
                </a:lnTo>
                <a:lnTo>
                  <a:pt x="218" y="166"/>
                </a:lnTo>
                <a:lnTo>
                  <a:pt x="215" y="169"/>
                </a:lnTo>
                <a:lnTo>
                  <a:pt x="215" y="169"/>
                </a:lnTo>
                <a:lnTo>
                  <a:pt x="215" y="169"/>
                </a:lnTo>
                <a:lnTo>
                  <a:pt x="211" y="169"/>
                </a:lnTo>
                <a:lnTo>
                  <a:pt x="211" y="173"/>
                </a:lnTo>
                <a:lnTo>
                  <a:pt x="208" y="173"/>
                </a:lnTo>
                <a:lnTo>
                  <a:pt x="208" y="173"/>
                </a:lnTo>
                <a:lnTo>
                  <a:pt x="204" y="176"/>
                </a:lnTo>
                <a:lnTo>
                  <a:pt x="204" y="176"/>
                </a:lnTo>
                <a:lnTo>
                  <a:pt x="201" y="176"/>
                </a:lnTo>
                <a:lnTo>
                  <a:pt x="201" y="179"/>
                </a:lnTo>
                <a:lnTo>
                  <a:pt x="201" y="179"/>
                </a:lnTo>
                <a:lnTo>
                  <a:pt x="197" y="179"/>
                </a:lnTo>
                <a:lnTo>
                  <a:pt x="197" y="183"/>
                </a:lnTo>
                <a:lnTo>
                  <a:pt x="194" y="183"/>
                </a:lnTo>
                <a:lnTo>
                  <a:pt x="194" y="183"/>
                </a:lnTo>
                <a:lnTo>
                  <a:pt x="194" y="186"/>
                </a:lnTo>
                <a:lnTo>
                  <a:pt x="190" y="186"/>
                </a:lnTo>
                <a:lnTo>
                  <a:pt x="190" y="189"/>
                </a:lnTo>
                <a:lnTo>
                  <a:pt x="190" y="189"/>
                </a:lnTo>
                <a:lnTo>
                  <a:pt x="187" y="189"/>
                </a:lnTo>
                <a:lnTo>
                  <a:pt x="187" y="193"/>
                </a:lnTo>
                <a:lnTo>
                  <a:pt x="187" y="193"/>
                </a:lnTo>
                <a:lnTo>
                  <a:pt x="183" y="196"/>
                </a:lnTo>
                <a:lnTo>
                  <a:pt x="183" y="196"/>
                </a:lnTo>
                <a:lnTo>
                  <a:pt x="183" y="200"/>
                </a:lnTo>
                <a:lnTo>
                  <a:pt x="180" y="200"/>
                </a:lnTo>
                <a:lnTo>
                  <a:pt x="180" y="200"/>
                </a:lnTo>
                <a:lnTo>
                  <a:pt x="180" y="203"/>
                </a:lnTo>
                <a:lnTo>
                  <a:pt x="176" y="203"/>
                </a:lnTo>
                <a:lnTo>
                  <a:pt x="176" y="206"/>
                </a:lnTo>
                <a:lnTo>
                  <a:pt x="176" y="206"/>
                </a:lnTo>
                <a:lnTo>
                  <a:pt x="176" y="210"/>
                </a:lnTo>
                <a:lnTo>
                  <a:pt x="173" y="210"/>
                </a:lnTo>
                <a:lnTo>
                  <a:pt x="173" y="213"/>
                </a:lnTo>
                <a:lnTo>
                  <a:pt x="173" y="213"/>
                </a:lnTo>
                <a:lnTo>
                  <a:pt x="173" y="217"/>
                </a:lnTo>
                <a:lnTo>
                  <a:pt x="169" y="217"/>
                </a:lnTo>
                <a:lnTo>
                  <a:pt x="169" y="220"/>
                </a:lnTo>
                <a:lnTo>
                  <a:pt x="169" y="220"/>
                </a:lnTo>
                <a:lnTo>
                  <a:pt x="169" y="223"/>
                </a:lnTo>
                <a:lnTo>
                  <a:pt x="169" y="223"/>
                </a:lnTo>
                <a:lnTo>
                  <a:pt x="166" y="227"/>
                </a:lnTo>
                <a:lnTo>
                  <a:pt x="166" y="227"/>
                </a:lnTo>
                <a:lnTo>
                  <a:pt x="166" y="230"/>
                </a:lnTo>
                <a:lnTo>
                  <a:pt x="166" y="230"/>
                </a:lnTo>
                <a:lnTo>
                  <a:pt x="166" y="233"/>
                </a:lnTo>
                <a:lnTo>
                  <a:pt x="166" y="233"/>
                </a:lnTo>
                <a:lnTo>
                  <a:pt x="166" y="237"/>
                </a:lnTo>
                <a:lnTo>
                  <a:pt x="162" y="237"/>
                </a:lnTo>
                <a:lnTo>
                  <a:pt x="162" y="240"/>
                </a:lnTo>
                <a:lnTo>
                  <a:pt x="162" y="240"/>
                </a:lnTo>
                <a:lnTo>
                  <a:pt x="162" y="244"/>
                </a:lnTo>
                <a:lnTo>
                  <a:pt x="162" y="244"/>
                </a:lnTo>
                <a:lnTo>
                  <a:pt x="162" y="247"/>
                </a:lnTo>
                <a:lnTo>
                  <a:pt x="162" y="250"/>
                </a:lnTo>
                <a:lnTo>
                  <a:pt x="162" y="250"/>
                </a:lnTo>
                <a:lnTo>
                  <a:pt x="162" y="254"/>
                </a:lnTo>
                <a:lnTo>
                  <a:pt x="162" y="254"/>
                </a:lnTo>
                <a:lnTo>
                  <a:pt x="162" y="257"/>
                </a:lnTo>
                <a:lnTo>
                  <a:pt x="162" y="257"/>
                </a:lnTo>
                <a:lnTo>
                  <a:pt x="162" y="261"/>
                </a:lnTo>
                <a:lnTo>
                  <a:pt x="0" y="261"/>
                </a:lnTo>
                <a:close/>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25724" name="Rectangle 28"/>
          <p:cNvSpPr>
            <a:spLocks noChangeArrowheads="1"/>
          </p:cNvSpPr>
          <p:nvPr/>
        </p:nvSpPr>
        <p:spPr bwMode="auto">
          <a:xfrm>
            <a:off x="5589588" y="5208588"/>
            <a:ext cx="80962"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P</a:t>
            </a:r>
            <a:endParaRPr lang="en-US" altLang="ja-JP">
              <a:solidFill>
                <a:srgbClr val="D60093"/>
              </a:solidFill>
              <a:ea typeface="HGｺﾞｼｯｸE" pitchFamily="49" charset="-128"/>
            </a:endParaRPr>
          </a:p>
        </p:txBody>
      </p:sp>
      <p:sp>
        <p:nvSpPr>
          <p:cNvPr id="925725" name="Rectangle 29"/>
          <p:cNvSpPr>
            <a:spLocks noChangeArrowheads="1"/>
          </p:cNvSpPr>
          <p:nvPr/>
        </p:nvSpPr>
        <p:spPr bwMode="auto">
          <a:xfrm>
            <a:off x="5584825" y="5618163"/>
            <a:ext cx="920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D</a:t>
            </a:r>
            <a:endParaRPr lang="en-US" altLang="ja-JP">
              <a:solidFill>
                <a:srgbClr val="D60093"/>
              </a:solidFill>
              <a:ea typeface="HGｺﾞｼｯｸE" pitchFamily="49" charset="-128"/>
            </a:endParaRPr>
          </a:p>
        </p:txBody>
      </p:sp>
      <p:sp>
        <p:nvSpPr>
          <p:cNvPr id="925726" name="Rectangle 30"/>
          <p:cNvSpPr>
            <a:spLocks noChangeArrowheads="1"/>
          </p:cNvSpPr>
          <p:nvPr/>
        </p:nvSpPr>
        <p:spPr bwMode="auto">
          <a:xfrm>
            <a:off x="5167313" y="5618163"/>
            <a:ext cx="90487"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C</a:t>
            </a:r>
            <a:endParaRPr lang="en-US" altLang="ja-JP">
              <a:solidFill>
                <a:srgbClr val="D60093"/>
              </a:solidFill>
              <a:ea typeface="HGｺﾞｼｯｸE" pitchFamily="49" charset="-128"/>
            </a:endParaRPr>
          </a:p>
        </p:txBody>
      </p:sp>
      <p:sp>
        <p:nvSpPr>
          <p:cNvPr id="925727" name="Rectangle 31"/>
          <p:cNvSpPr>
            <a:spLocks noChangeArrowheads="1"/>
          </p:cNvSpPr>
          <p:nvPr/>
        </p:nvSpPr>
        <p:spPr bwMode="auto">
          <a:xfrm>
            <a:off x="5159375" y="5208588"/>
            <a:ext cx="9366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900" b="1">
                <a:solidFill>
                  <a:srgbClr val="000000"/>
                </a:solidFill>
                <a:latin typeface="HG丸ｺﾞｼｯｸM-PRO" pitchFamily="50" charset="-128"/>
                <a:ea typeface="HG丸ｺﾞｼｯｸM-PRO" pitchFamily="50" charset="-128"/>
              </a:rPr>
              <a:t>A</a:t>
            </a:r>
            <a:endParaRPr lang="en-US" altLang="ja-JP">
              <a:solidFill>
                <a:srgbClr val="D60093"/>
              </a:solidFill>
              <a:ea typeface="HGｺﾞｼｯｸE" pitchFamily="49" charset="-128"/>
            </a:endParaRPr>
          </a:p>
        </p:txBody>
      </p:sp>
      <p:sp>
        <p:nvSpPr>
          <p:cNvPr id="925728" name="Arc 32"/>
          <p:cNvSpPr>
            <a:spLocks/>
          </p:cNvSpPr>
          <p:nvPr/>
        </p:nvSpPr>
        <p:spPr bwMode="auto">
          <a:xfrm rot="-2379027">
            <a:off x="5030788" y="4916488"/>
            <a:ext cx="636587" cy="461962"/>
          </a:xfrm>
          <a:custGeom>
            <a:avLst/>
            <a:gdLst>
              <a:gd name="G0" fmla="+- 0 0 0"/>
              <a:gd name="G1" fmla="+- 20894 0 0"/>
              <a:gd name="G2" fmla="+- 21600 0 0"/>
              <a:gd name="T0" fmla="*/ 5478 w 21600"/>
              <a:gd name="T1" fmla="*/ 0 h 20894"/>
              <a:gd name="T2" fmla="*/ 21600 w 21600"/>
              <a:gd name="T3" fmla="*/ 20894 h 20894"/>
              <a:gd name="T4" fmla="*/ 0 w 21600"/>
              <a:gd name="T5" fmla="*/ 20894 h 20894"/>
            </a:gdLst>
            <a:ahLst/>
            <a:cxnLst>
              <a:cxn ang="0">
                <a:pos x="T0" y="T1"/>
              </a:cxn>
              <a:cxn ang="0">
                <a:pos x="T2" y="T3"/>
              </a:cxn>
              <a:cxn ang="0">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729" name="Line 33"/>
          <p:cNvSpPr>
            <a:spLocks noChangeShapeType="1"/>
          </p:cNvSpPr>
          <p:nvPr/>
        </p:nvSpPr>
        <p:spPr bwMode="auto">
          <a:xfrm>
            <a:off x="1743075" y="6538913"/>
            <a:ext cx="104933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5730" name="Line 34"/>
          <p:cNvSpPr>
            <a:spLocks noChangeShapeType="1"/>
          </p:cNvSpPr>
          <p:nvPr/>
        </p:nvSpPr>
        <p:spPr bwMode="auto">
          <a:xfrm>
            <a:off x="3840163" y="6108700"/>
            <a:ext cx="104775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5731" name="Line 35"/>
          <p:cNvSpPr>
            <a:spLocks noChangeShapeType="1"/>
          </p:cNvSpPr>
          <p:nvPr/>
        </p:nvSpPr>
        <p:spPr bwMode="auto">
          <a:xfrm>
            <a:off x="5921375" y="5689600"/>
            <a:ext cx="104775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925732" name="AutoShape 36"/>
          <p:cNvCxnSpPr>
            <a:cxnSpLocks noChangeShapeType="1"/>
            <a:stCxn id="925729" idx="1"/>
            <a:endCxn id="925730" idx="0"/>
          </p:cNvCxnSpPr>
          <p:nvPr/>
        </p:nvCxnSpPr>
        <p:spPr bwMode="auto">
          <a:xfrm flipV="1">
            <a:off x="2792413" y="6096000"/>
            <a:ext cx="1047750" cy="455613"/>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733" name="AutoShape 37"/>
          <p:cNvCxnSpPr>
            <a:cxnSpLocks noChangeShapeType="1"/>
            <a:stCxn id="925730" idx="1"/>
            <a:endCxn id="925731" idx="0"/>
          </p:cNvCxnSpPr>
          <p:nvPr/>
        </p:nvCxnSpPr>
        <p:spPr bwMode="auto">
          <a:xfrm flipV="1">
            <a:off x="4887913" y="5676900"/>
            <a:ext cx="1033462" cy="442913"/>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5734" name="Line 38"/>
          <p:cNvSpPr>
            <a:spLocks noChangeShapeType="1"/>
          </p:cNvSpPr>
          <p:nvPr/>
        </p:nvSpPr>
        <p:spPr bwMode="auto">
          <a:xfrm>
            <a:off x="2749550" y="6538913"/>
            <a:ext cx="1595438"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5735" name="Line 39"/>
          <p:cNvSpPr>
            <a:spLocks noChangeShapeType="1"/>
          </p:cNvSpPr>
          <p:nvPr/>
        </p:nvSpPr>
        <p:spPr bwMode="auto">
          <a:xfrm>
            <a:off x="4873625" y="6108700"/>
            <a:ext cx="1477963"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5736" name="AutoShape 40"/>
          <p:cNvSpPr>
            <a:spLocks noChangeArrowheads="1"/>
          </p:cNvSpPr>
          <p:nvPr/>
        </p:nvSpPr>
        <p:spPr bwMode="auto">
          <a:xfrm>
            <a:off x="3695700" y="6115050"/>
            <a:ext cx="1262063" cy="419100"/>
          </a:xfrm>
          <a:prstGeom prst="upArrow">
            <a:avLst>
              <a:gd name="adj1" fmla="val 50000"/>
              <a:gd name="adj2" fmla="val 25000"/>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53882" dir="2700000" algn="ctr" rotWithShape="0">
                    <a:schemeClr val="bg2"/>
                  </a:outerShdw>
                </a:effectLst>
              </a14:hiddenEffects>
            </a:ext>
          </a:extLst>
        </p:spPr>
        <p:txBody>
          <a:bodyPr vert="eaVert" wrap="none" anchor="ctr"/>
          <a:lstStyle/>
          <a:p>
            <a:pPr algn="ctr"/>
            <a:r>
              <a:rPr lang="ja-JP" altLang="en-US" sz="1000" b="1">
                <a:ea typeface="HG丸ｺﾞｼｯｸM-PRO" pitchFamily="50" charset="-128"/>
              </a:rPr>
              <a:t>レベル</a:t>
            </a:r>
          </a:p>
          <a:p>
            <a:pPr algn="ctr"/>
            <a:r>
              <a:rPr lang="ja-JP" altLang="en-US" sz="1000" b="1">
                <a:ea typeface="HG丸ｺﾞｼｯｸM-PRO" pitchFamily="50" charset="-128"/>
              </a:rPr>
              <a:t>アップ</a:t>
            </a:r>
          </a:p>
        </p:txBody>
      </p:sp>
      <p:sp>
        <p:nvSpPr>
          <p:cNvPr id="925737" name="AutoShape 41"/>
          <p:cNvSpPr>
            <a:spLocks noChangeArrowheads="1"/>
          </p:cNvSpPr>
          <p:nvPr/>
        </p:nvSpPr>
        <p:spPr bwMode="auto">
          <a:xfrm>
            <a:off x="5808663" y="5683250"/>
            <a:ext cx="1260475" cy="420688"/>
          </a:xfrm>
          <a:prstGeom prst="upArrow">
            <a:avLst>
              <a:gd name="adj1" fmla="val 50000"/>
              <a:gd name="adj2" fmla="val 25000"/>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53882" dir="2700000" algn="ctr" rotWithShape="0">
                    <a:schemeClr val="bg2"/>
                  </a:outerShdw>
                </a:effectLst>
              </a14:hiddenEffects>
            </a:ext>
          </a:extLst>
        </p:spPr>
        <p:txBody>
          <a:bodyPr vert="eaVert" wrap="none" anchor="ctr"/>
          <a:lstStyle/>
          <a:p>
            <a:pPr algn="ctr"/>
            <a:r>
              <a:rPr lang="ja-JP" altLang="en-US" sz="1000" b="1">
                <a:ea typeface="HG丸ｺﾞｼｯｸM-PRO" pitchFamily="50" charset="-128"/>
              </a:rPr>
              <a:t>レベル</a:t>
            </a:r>
          </a:p>
          <a:p>
            <a:pPr algn="ctr"/>
            <a:r>
              <a:rPr lang="ja-JP" altLang="en-US" sz="1000" b="1">
                <a:ea typeface="HG丸ｺﾞｼｯｸM-PRO" pitchFamily="50" charset="-128"/>
              </a:rPr>
              <a:t>アップ</a:t>
            </a:r>
          </a:p>
        </p:txBody>
      </p:sp>
      <p:sp>
        <p:nvSpPr>
          <p:cNvPr id="925738" name="Line 42"/>
          <p:cNvSpPr>
            <a:spLocks noChangeShapeType="1"/>
          </p:cNvSpPr>
          <p:nvPr/>
        </p:nvSpPr>
        <p:spPr bwMode="auto">
          <a:xfrm>
            <a:off x="1743075" y="6769100"/>
            <a:ext cx="5232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37372" dir="3378596" algn="ctr" rotWithShape="0">
                    <a:schemeClr val="bg2"/>
                  </a:outerShdw>
                </a:effectLst>
              </a14:hiddenEffects>
            </a:ext>
          </a:extLst>
        </p:spPr>
        <p:txBody>
          <a:bodyPr/>
          <a:lstStyle/>
          <a:p>
            <a:endParaRPr lang="ja-JP" altLang="en-US"/>
          </a:p>
        </p:txBody>
      </p:sp>
      <p:cxnSp>
        <p:nvCxnSpPr>
          <p:cNvPr id="925739" name="AutoShape 43"/>
          <p:cNvCxnSpPr>
            <a:cxnSpLocks noChangeShapeType="1"/>
            <a:stCxn id="925731" idx="1"/>
            <a:endCxn id="925738" idx="1"/>
          </p:cNvCxnSpPr>
          <p:nvPr/>
        </p:nvCxnSpPr>
        <p:spPr bwMode="auto">
          <a:xfrm>
            <a:off x="6969125" y="5702300"/>
            <a:ext cx="6350" cy="107950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5740" name="AutoShape 44"/>
          <p:cNvCxnSpPr>
            <a:cxnSpLocks noChangeShapeType="1"/>
            <a:stCxn id="925729" idx="0"/>
            <a:endCxn id="925738" idx="0"/>
          </p:cNvCxnSpPr>
          <p:nvPr/>
        </p:nvCxnSpPr>
        <p:spPr bwMode="auto">
          <a:xfrm>
            <a:off x="1743075" y="6526213"/>
            <a:ext cx="0" cy="2317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5741" name="Oval 45"/>
          <p:cNvSpPr>
            <a:spLocks noChangeArrowheads="1"/>
          </p:cNvSpPr>
          <p:nvPr/>
        </p:nvSpPr>
        <p:spPr bwMode="auto">
          <a:xfrm>
            <a:off x="3090863" y="5718175"/>
            <a:ext cx="357187" cy="344488"/>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a:ea typeface="HGS創英角ｺﾞｼｯｸUB" pitchFamily="50" charset="-128"/>
              </a:rPr>
              <a:t>改善</a:t>
            </a:r>
          </a:p>
        </p:txBody>
      </p:sp>
      <p:sp>
        <p:nvSpPr>
          <p:cNvPr id="925742" name="Oval 46"/>
          <p:cNvSpPr>
            <a:spLocks noChangeArrowheads="1"/>
          </p:cNvSpPr>
          <p:nvPr/>
        </p:nvSpPr>
        <p:spPr bwMode="auto">
          <a:xfrm>
            <a:off x="5214938" y="5292725"/>
            <a:ext cx="357187" cy="344488"/>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a:ea typeface="HGS創英角ｺﾞｼｯｸUB" pitchFamily="50" charset="-128"/>
              </a:rPr>
              <a:t>改善</a:t>
            </a:r>
          </a:p>
        </p:txBody>
      </p:sp>
      <p:grpSp>
        <p:nvGrpSpPr>
          <p:cNvPr id="925743" name="Group 47"/>
          <p:cNvGrpSpPr>
            <a:grpSpLocks/>
          </p:cNvGrpSpPr>
          <p:nvPr/>
        </p:nvGrpSpPr>
        <p:grpSpPr bwMode="auto">
          <a:xfrm>
            <a:off x="179388" y="179388"/>
            <a:ext cx="8812212" cy="641350"/>
            <a:chOff x="113" y="201"/>
            <a:chExt cx="5551" cy="404"/>
          </a:xfrm>
        </p:grpSpPr>
        <p:sp>
          <p:nvSpPr>
            <p:cNvPr id="925744" name="Rectangle 48"/>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kumimoji="0" lang="ja-JP" altLang="en-US" sz="3600">
                  <a:solidFill>
                    <a:srgbClr val="000000"/>
                  </a:solidFill>
                  <a:ea typeface="HGP創英角ﾎﾟｯﾌﾟ体" pitchFamily="50" charset="-128"/>
                </a:rPr>
                <a:t>管理のサイクル</a:t>
              </a:r>
              <a:r>
                <a:rPr lang="ja-JP" altLang="en-US" sz="3600">
                  <a:ea typeface="HGP創英角ﾎﾟｯﾌﾟ体" pitchFamily="50" charset="-128"/>
                </a:rPr>
                <a:t>（ＰＤＣＡ）</a:t>
              </a:r>
            </a:p>
          </p:txBody>
        </p:sp>
        <p:sp>
          <p:nvSpPr>
            <p:cNvPr id="925745" name="Line 49"/>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Tree>
  </p:cSld>
  <p:clrMapOvr>
    <a:masterClrMapping/>
  </p:clrMapOvr>
  <p:transition>
    <p:cover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スライド番号プレースホルダー 2"/>
          <p:cNvSpPr>
            <a:spLocks noGrp="1"/>
          </p:cNvSpPr>
          <p:nvPr>
            <p:ph type="sldNum" sz="quarter" idx="11"/>
          </p:nvPr>
        </p:nvSpPr>
        <p:spPr/>
        <p:txBody>
          <a:bodyPr/>
          <a:lstStyle/>
          <a:p>
            <a:fld id="{B2701EA3-F195-4062-89FC-5E1D0D1C2FBC}" type="slidenum">
              <a:rPr lang="en-US" altLang="ja-JP"/>
              <a:pPr/>
              <a:t>26</a:t>
            </a:fld>
            <a:endParaRPr lang="en-US" altLang="ja-JP"/>
          </a:p>
        </p:txBody>
      </p:sp>
      <p:grpSp>
        <p:nvGrpSpPr>
          <p:cNvPr id="880642" name="Group 2"/>
          <p:cNvGrpSpPr>
            <a:grpSpLocks/>
          </p:cNvGrpSpPr>
          <p:nvPr/>
        </p:nvGrpSpPr>
        <p:grpSpPr bwMode="auto">
          <a:xfrm>
            <a:off x="179388" y="319088"/>
            <a:ext cx="8812212" cy="641350"/>
            <a:chOff x="113" y="201"/>
            <a:chExt cx="5551" cy="404"/>
          </a:xfrm>
        </p:grpSpPr>
        <p:sp>
          <p:nvSpPr>
            <p:cNvPr id="880643" name="Rectangle 3"/>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ＱＣサークル活動とは</a:t>
              </a:r>
            </a:p>
          </p:txBody>
        </p:sp>
        <p:sp>
          <p:nvSpPr>
            <p:cNvPr id="880644" name="Line 4"/>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0645" name="Rectangle 5"/>
          <p:cNvSpPr>
            <a:spLocks noChangeArrowheads="1"/>
          </p:cNvSpPr>
          <p:nvPr/>
        </p:nvSpPr>
        <p:spPr bwMode="auto">
          <a:xfrm>
            <a:off x="381000" y="1143000"/>
            <a:ext cx="8424863" cy="5472113"/>
          </a:xfrm>
          <a:prstGeom prst="rect">
            <a:avLst/>
          </a:prstGeom>
          <a:solidFill>
            <a:srgbClr val="CCFFFF"/>
          </a:solidFill>
          <a:ln w="25400">
            <a:solidFill>
              <a:srgbClr val="0000FF"/>
            </a:solidFill>
            <a:miter lim="800000"/>
            <a:headEnd/>
            <a:tailEnd/>
          </a:ln>
          <a:effectLst>
            <a:outerShdw dist="125724" dir="2700000" algn="ctr" rotWithShape="0">
              <a:srgbClr val="4D4D4D"/>
            </a:outerShdw>
          </a:effectLst>
        </p:spPr>
        <p:txBody>
          <a:bodyPr wrap="none" lIns="92075" tIns="46038" rIns="92075" bIns="46038" anchor="ctr"/>
          <a:lstStyle/>
          <a:p>
            <a:endParaRPr lang="ja-JP" altLang="en-US"/>
          </a:p>
        </p:txBody>
      </p:sp>
      <p:grpSp>
        <p:nvGrpSpPr>
          <p:cNvPr id="880646" name="Group 6"/>
          <p:cNvGrpSpPr>
            <a:grpSpLocks/>
          </p:cNvGrpSpPr>
          <p:nvPr/>
        </p:nvGrpSpPr>
        <p:grpSpPr bwMode="auto">
          <a:xfrm>
            <a:off x="762000" y="3657600"/>
            <a:ext cx="8029575" cy="2895600"/>
            <a:chOff x="480" y="2304"/>
            <a:chExt cx="5058" cy="1824"/>
          </a:xfrm>
        </p:grpSpPr>
        <p:sp>
          <p:nvSpPr>
            <p:cNvPr id="880647" name="Text Box 7"/>
            <p:cNvSpPr txBox="1">
              <a:spLocks noChangeArrowheads="1"/>
            </p:cNvSpPr>
            <p:nvPr/>
          </p:nvSpPr>
          <p:spPr bwMode="auto">
            <a:xfrm>
              <a:off x="480" y="2304"/>
              <a:ext cx="4624" cy="17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800" b="1">
                  <a:ea typeface="HG丸ｺﾞｼｯｸM-PRO" pitchFamily="50" charset="-128"/>
                </a:rPr>
                <a:t>この小グループは</a:t>
              </a:r>
            </a:p>
            <a:p>
              <a:r>
                <a:rPr lang="ja-JP" altLang="en-US" sz="2800" b="1">
                  <a:ea typeface="HG丸ｺﾞｼｯｸM-PRO" pitchFamily="50" charset="-128"/>
                </a:rPr>
                <a:t>　　</a:t>
              </a:r>
              <a:r>
                <a:rPr lang="ja-JP" altLang="en-US" sz="2800" b="1">
                  <a:solidFill>
                    <a:srgbClr val="FF3300"/>
                  </a:solidFill>
                  <a:ea typeface="HG丸ｺﾞｼｯｸM-PRO" pitchFamily="50" charset="-128"/>
                </a:rPr>
                <a:t>運営を自主的に</a:t>
              </a:r>
              <a:r>
                <a:rPr lang="ja-JP" altLang="en-US" sz="2800" b="1">
                  <a:ea typeface="HG丸ｺﾞｼｯｸM-PRO" pitchFamily="50" charset="-128"/>
                </a:rPr>
                <a:t>行い</a:t>
              </a:r>
            </a:p>
            <a:p>
              <a:r>
                <a:rPr lang="ja-JP" altLang="en-US" sz="2800" b="1">
                  <a:ea typeface="HG丸ｺﾞｼｯｸM-PRO" pitchFamily="50" charset="-128"/>
                </a:rPr>
                <a:t>　　ＱＣの考え方・手法などを活用し</a:t>
              </a:r>
            </a:p>
            <a:p>
              <a:r>
                <a:rPr lang="ja-JP" altLang="en-US" sz="2800" b="1">
                  <a:ea typeface="HG丸ｺﾞｼｯｸM-PRO" pitchFamily="50" charset="-128"/>
                </a:rPr>
                <a:t>　　創造性を発揮し</a:t>
              </a:r>
            </a:p>
            <a:p>
              <a:r>
                <a:rPr lang="ja-JP" altLang="en-US" sz="2800" b="1">
                  <a:ea typeface="HG丸ｺﾞｼｯｸM-PRO" pitchFamily="50" charset="-128"/>
                </a:rPr>
                <a:t>　　自己啓発・相互啓発をはかり</a:t>
              </a:r>
            </a:p>
            <a:p>
              <a:r>
                <a:rPr lang="ja-JP" altLang="en-US" sz="2800" b="1">
                  <a:ea typeface="HG丸ｺﾞｼｯｸM-PRO" pitchFamily="50" charset="-128"/>
                </a:rPr>
                <a:t>　　活動を進める。</a:t>
              </a:r>
            </a:p>
          </p:txBody>
        </p:sp>
        <p:graphicFrame>
          <p:nvGraphicFramePr>
            <p:cNvPr id="880648" name="Object 8"/>
            <p:cNvGraphicFramePr>
              <a:graphicFrameLocks noChangeAspect="1"/>
            </p:cNvGraphicFramePr>
            <p:nvPr/>
          </p:nvGraphicFramePr>
          <p:xfrm>
            <a:off x="3888" y="3205"/>
            <a:ext cx="1650" cy="923"/>
          </p:xfrm>
          <a:graphic>
            <a:graphicData uri="http://schemas.openxmlformats.org/presentationml/2006/ole">
              <mc:AlternateContent xmlns:mc="http://schemas.openxmlformats.org/markup-compatibility/2006">
                <mc:Choice xmlns:v="urn:schemas-microsoft-com:vml" Requires="v">
                  <p:oleObj spid="_x0000_s943104" name="ビットマップ イメージ" r:id="rId4" imgW="4142857" imgH="2200582" progId="Paint.Picture">
                    <p:embed/>
                  </p:oleObj>
                </mc:Choice>
                <mc:Fallback>
                  <p:oleObj name="ビットマップ イメージ" r:id="rId4" imgW="4142857" imgH="2200582" progId="Paint.Picture">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8" y="3205"/>
                          <a:ext cx="1650" cy="923"/>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880649" name="Group 9"/>
          <p:cNvGrpSpPr>
            <a:grpSpLocks/>
          </p:cNvGrpSpPr>
          <p:nvPr/>
        </p:nvGrpSpPr>
        <p:grpSpPr bwMode="auto">
          <a:xfrm>
            <a:off x="762000" y="1295400"/>
            <a:ext cx="7772400" cy="2927350"/>
            <a:chOff x="480" y="816"/>
            <a:chExt cx="4896" cy="1844"/>
          </a:xfrm>
        </p:grpSpPr>
        <p:sp>
          <p:nvSpPr>
            <p:cNvPr id="880650" name="Text Box 10"/>
            <p:cNvSpPr txBox="1">
              <a:spLocks noChangeArrowheads="1"/>
            </p:cNvSpPr>
            <p:nvPr/>
          </p:nvSpPr>
          <p:spPr bwMode="auto">
            <a:xfrm>
              <a:off x="480" y="816"/>
              <a:ext cx="4896" cy="145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800" b="1">
                  <a:ea typeface="HG丸ｺﾞｼｯｸM-PRO" pitchFamily="50" charset="-128"/>
                </a:rPr>
                <a:t>ＱＣサークルとは</a:t>
              </a:r>
            </a:p>
            <a:p>
              <a:r>
                <a:rPr lang="ja-JP" altLang="en-US" sz="2800" b="1">
                  <a:ea typeface="HG丸ｺﾞｼｯｸM-PRO" pitchFamily="50" charset="-128"/>
                </a:rPr>
                <a:t>　　職場の第一線で働く人々が</a:t>
              </a:r>
            </a:p>
            <a:p>
              <a:r>
                <a:rPr lang="ja-JP" altLang="en-US" sz="2800" b="1">
                  <a:ea typeface="HG丸ｺﾞｼｯｸM-PRO" pitchFamily="50" charset="-128"/>
                </a:rPr>
                <a:t>　　</a:t>
              </a:r>
              <a:r>
                <a:rPr lang="ja-JP" altLang="en-US" sz="2800" b="1">
                  <a:solidFill>
                    <a:srgbClr val="FF3300"/>
                  </a:solidFill>
                  <a:ea typeface="HG丸ｺﾞｼｯｸM-PRO" pitchFamily="50" charset="-128"/>
                </a:rPr>
                <a:t>継続的に</a:t>
              </a:r>
              <a:r>
                <a:rPr lang="ja-JP" altLang="en-US" sz="2800" b="1">
                  <a:ea typeface="HG丸ｺﾞｼｯｸM-PRO" pitchFamily="50" charset="-128"/>
                </a:rPr>
                <a:t>製品・サービス・仕事などの質の</a:t>
              </a:r>
            </a:p>
            <a:p>
              <a:r>
                <a:rPr lang="ja-JP" altLang="en-US" sz="2800" b="1">
                  <a:ea typeface="HG丸ｺﾞｼｯｸM-PRO" pitchFamily="50" charset="-128"/>
                </a:rPr>
                <a:t>　　管理・改善を行う</a:t>
              </a:r>
            </a:p>
            <a:p>
              <a:r>
                <a:rPr lang="ja-JP" altLang="en-US" sz="2800" b="1">
                  <a:ea typeface="HG丸ｺﾞｼｯｸM-PRO" pitchFamily="50" charset="-128"/>
                </a:rPr>
                <a:t>　　小グループである。</a:t>
              </a:r>
            </a:p>
          </p:txBody>
        </p:sp>
        <p:pic>
          <p:nvPicPr>
            <p:cNvPr id="880651" name="Picture 11" descr="1-0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2" y="1728"/>
              <a:ext cx="1104" cy="932"/>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nodeType="clickEffect">
                                  <p:stCondLst>
                                    <p:cond delay="0"/>
                                  </p:stCondLst>
                                  <p:childTnLst>
                                    <p:set>
                                      <p:cBhvr>
                                        <p:cTn id="6" dur="1" fill="hold">
                                          <p:stCondLst>
                                            <p:cond delay="0"/>
                                          </p:stCondLst>
                                        </p:cTn>
                                        <p:tgtEl>
                                          <p:spTgt spid="880649"/>
                                        </p:tgtEl>
                                        <p:attrNameLst>
                                          <p:attrName>style.visibility</p:attrName>
                                        </p:attrNameLst>
                                      </p:cBhvr>
                                      <p:to>
                                        <p:strVal val="visible"/>
                                      </p:to>
                                    </p:set>
                                    <p:anim calcmode="lin" valueType="num">
                                      <p:cBhvr>
                                        <p:cTn id="7" dur="500" fill="hold"/>
                                        <p:tgtEl>
                                          <p:spTgt spid="880649"/>
                                        </p:tgtEl>
                                        <p:attrNameLst>
                                          <p:attrName>ppt_w</p:attrName>
                                        </p:attrNameLst>
                                      </p:cBhvr>
                                      <p:tavLst>
                                        <p:tav tm="0">
                                          <p:val>
                                            <p:strVal val="2/3*#ppt_w"/>
                                          </p:val>
                                        </p:tav>
                                        <p:tav tm="100000">
                                          <p:val>
                                            <p:strVal val="#ppt_w"/>
                                          </p:val>
                                        </p:tav>
                                      </p:tavLst>
                                    </p:anim>
                                    <p:anim calcmode="lin" valueType="num">
                                      <p:cBhvr>
                                        <p:cTn id="8" dur="500" fill="hold"/>
                                        <p:tgtEl>
                                          <p:spTgt spid="880649"/>
                                        </p:tgtEl>
                                        <p:attrNameLst>
                                          <p:attrName>ppt_h</p:attrName>
                                        </p:attrNameLst>
                                      </p:cBhvr>
                                      <p:tavLst>
                                        <p:tav tm="0">
                                          <p:val>
                                            <p:strVal val="2/3*#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72" fill="hold" nodeType="clickEffect">
                                  <p:stCondLst>
                                    <p:cond delay="0"/>
                                  </p:stCondLst>
                                  <p:childTnLst>
                                    <p:set>
                                      <p:cBhvr>
                                        <p:cTn id="12" dur="1" fill="hold">
                                          <p:stCondLst>
                                            <p:cond delay="0"/>
                                          </p:stCondLst>
                                        </p:cTn>
                                        <p:tgtEl>
                                          <p:spTgt spid="880646"/>
                                        </p:tgtEl>
                                        <p:attrNameLst>
                                          <p:attrName>style.visibility</p:attrName>
                                        </p:attrNameLst>
                                      </p:cBhvr>
                                      <p:to>
                                        <p:strVal val="visible"/>
                                      </p:to>
                                    </p:set>
                                    <p:anim calcmode="lin" valueType="num">
                                      <p:cBhvr>
                                        <p:cTn id="13" dur="500" fill="hold"/>
                                        <p:tgtEl>
                                          <p:spTgt spid="880646"/>
                                        </p:tgtEl>
                                        <p:attrNameLst>
                                          <p:attrName>ppt_w</p:attrName>
                                        </p:attrNameLst>
                                      </p:cBhvr>
                                      <p:tavLst>
                                        <p:tav tm="0">
                                          <p:val>
                                            <p:strVal val="2/3*#ppt_w"/>
                                          </p:val>
                                        </p:tav>
                                        <p:tav tm="100000">
                                          <p:val>
                                            <p:strVal val="#ppt_w"/>
                                          </p:val>
                                        </p:tav>
                                      </p:tavLst>
                                    </p:anim>
                                    <p:anim calcmode="lin" valueType="num">
                                      <p:cBhvr>
                                        <p:cTn id="14" dur="500" fill="hold"/>
                                        <p:tgtEl>
                                          <p:spTgt spid="88064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2"/>
          <p:cNvSpPr>
            <a:spLocks noGrp="1"/>
          </p:cNvSpPr>
          <p:nvPr>
            <p:ph type="sldNum" sz="quarter" idx="11"/>
          </p:nvPr>
        </p:nvSpPr>
        <p:spPr/>
        <p:txBody>
          <a:bodyPr/>
          <a:lstStyle/>
          <a:p>
            <a:fld id="{7776D93D-43C1-4A67-8B35-800A5B7F4B45}" type="slidenum">
              <a:rPr lang="en-US" altLang="ja-JP"/>
              <a:pPr/>
              <a:t>27</a:t>
            </a:fld>
            <a:endParaRPr lang="en-US" altLang="ja-JP"/>
          </a:p>
        </p:txBody>
      </p:sp>
      <p:sp>
        <p:nvSpPr>
          <p:cNvPr id="882690" name="Rectangle 2"/>
          <p:cNvSpPr>
            <a:spLocks noChangeArrowheads="1"/>
          </p:cNvSpPr>
          <p:nvPr/>
        </p:nvSpPr>
        <p:spPr bwMode="auto">
          <a:xfrm>
            <a:off x="304800" y="533400"/>
            <a:ext cx="8610600" cy="5943600"/>
          </a:xfrm>
          <a:prstGeom prst="rect">
            <a:avLst/>
          </a:prstGeom>
          <a:solidFill>
            <a:srgbClr val="CCFFFF"/>
          </a:solidFill>
          <a:ln w="25400">
            <a:solidFill>
              <a:srgbClr val="0000FF"/>
            </a:solidFill>
            <a:miter lim="800000"/>
            <a:headEnd/>
            <a:tailEnd/>
          </a:ln>
          <a:effectLst>
            <a:outerShdw dist="125724" dir="2700000" algn="ctr" rotWithShape="0">
              <a:srgbClr val="4D4D4D"/>
            </a:outerShdw>
          </a:effectLst>
        </p:spPr>
        <p:txBody>
          <a:bodyPr wrap="none" lIns="92075" tIns="46038" rIns="92075" bIns="46038" anchor="ctr"/>
          <a:lstStyle/>
          <a:p>
            <a:endParaRPr lang="ja-JP" altLang="en-US"/>
          </a:p>
        </p:txBody>
      </p:sp>
      <p:grpSp>
        <p:nvGrpSpPr>
          <p:cNvPr id="882691" name="Group 3"/>
          <p:cNvGrpSpPr>
            <a:grpSpLocks/>
          </p:cNvGrpSpPr>
          <p:nvPr/>
        </p:nvGrpSpPr>
        <p:grpSpPr bwMode="auto">
          <a:xfrm>
            <a:off x="304800" y="533400"/>
            <a:ext cx="8534400" cy="2968625"/>
            <a:chOff x="192" y="336"/>
            <a:chExt cx="5376" cy="1870"/>
          </a:xfrm>
        </p:grpSpPr>
        <p:sp>
          <p:nvSpPr>
            <p:cNvPr id="882692" name="Text Box 4"/>
            <p:cNvSpPr txBox="1">
              <a:spLocks noChangeArrowheads="1"/>
            </p:cNvSpPr>
            <p:nvPr/>
          </p:nvSpPr>
          <p:spPr bwMode="auto">
            <a:xfrm>
              <a:off x="192" y="336"/>
              <a:ext cx="5376" cy="138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800" b="1">
                  <a:latin typeface="ＭＳ ゴシック" pitchFamily="49" charset="-128"/>
                  <a:ea typeface="HG丸ｺﾞｼｯｸM-PRO" pitchFamily="50" charset="-128"/>
                </a:rPr>
                <a:t>この活動は、</a:t>
              </a:r>
            </a:p>
            <a:p>
              <a:r>
                <a:rPr lang="ja-JP" altLang="en-US" sz="2600" b="1">
                  <a:ea typeface="HG丸ｺﾞｼｯｸM-PRO" pitchFamily="50" charset="-128"/>
                </a:rPr>
                <a:t>　</a:t>
              </a:r>
              <a:r>
                <a:rPr lang="ja-JP" altLang="en-US" sz="2600" b="1">
                  <a:latin typeface="ＭＳ ゴシック" pitchFamily="49" charset="-128"/>
                  <a:ea typeface="HG丸ｺﾞｼｯｸM-PRO" pitchFamily="50" charset="-128"/>
                </a:rPr>
                <a:t>ＱＣサークルメンバーの能力向上・自己実現</a:t>
              </a:r>
            </a:p>
            <a:p>
              <a:r>
                <a:rPr lang="ja-JP" altLang="en-US" sz="2600" b="1">
                  <a:latin typeface="ＭＳ ゴシック" pitchFamily="49" charset="-128"/>
                  <a:ea typeface="HG丸ｺﾞｼｯｸM-PRO" pitchFamily="50" charset="-128"/>
                </a:rPr>
                <a:t>　明るく活力に満ちた生きがいのある職場づくり</a:t>
              </a:r>
              <a:endParaRPr lang="ja-JP" altLang="en-US" sz="2600" b="1">
                <a:ea typeface="HG丸ｺﾞｼｯｸM-PRO" pitchFamily="50" charset="-128"/>
              </a:endParaRPr>
            </a:p>
            <a:p>
              <a:r>
                <a:rPr lang="ja-JP" altLang="en-US" sz="2600" b="1">
                  <a:latin typeface="HG丸ｺﾞｼｯｸM-PRO" pitchFamily="50" charset="-128"/>
                  <a:ea typeface="HG丸ｺﾞｼｯｸM-PRO" pitchFamily="50" charset="-128"/>
                </a:rPr>
                <a:t>　お客様満足の向上および社会への貢献</a:t>
              </a:r>
            </a:p>
            <a:p>
              <a:r>
                <a:rPr lang="ja-JP" altLang="en-US" sz="2600" b="1">
                  <a:latin typeface="HG丸ｺﾞｼｯｸM-PRO" pitchFamily="50" charset="-128"/>
                  <a:ea typeface="HG丸ｺﾞｼｯｸM-PRO" pitchFamily="50" charset="-128"/>
                </a:rPr>
                <a:t>　をめざす。</a:t>
              </a:r>
              <a:r>
                <a:rPr lang="ja-JP" altLang="en-US" sz="2600" b="1">
                  <a:ea typeface="HG丸ｺﾞｼｯｸM-PRO" pitchFamily="50" charset="-128"/>
                </a:rPr>
                <a:t>　　</a:t>
              </a:r>
            </a:p>
          </p:txBody>
        </p:sp>
        <p:pic>
          <p:nvPicPr>
            <p:cNvPr id="882693" name="Picture 5" descr="2-F-0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8" y="1104"/>
              <a:ext cx="1019" cy="110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82694" name="Group 6"/>
          <p:cNvGrpSpPr>
            <a:grpSpLocks/>
          </p:cNvGrpSpPr>
          <p:nvPr/>
        </p:nvGrpSpPr>
        <p:grpSpPr bwMode="auto">
          <a:xfrm>
            <a:off x="381000" y="3124200"/>
            <a:ext cx="8534400" cy="3275013"/>
            <a:chOff x="240" y="1968"/>
            <a:chExt cx="5376" cy="2063"/>
          </a:xfrm>
        </p:grpSpPr>
        <p:sp>
          <p:nvSpPr>
            <p:cNvPr id="882695" name="Text Box 7"/>
            <p:cNvSpPr txBox="1">
              <a:spLocks noChangeArrowheads="1"/>
            </p:cNvSpPr>
            <p:nvPr/>
          </p:nvSpPr>
          <p:spPr bwMode="auto">
            <a:xfrm>
              <a:off x="240" y="1968"/>
              <a:ext cx="5376" cy="182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2800" b="1">
                  <a:latin typeface="HG丸ｺﾞｼｯｸM-PRO" pitchFamily="50" charset="-128"/>
                  <a:ea typeface="HG丸ｺﾞｼｯｸM-PRO" pitchFamily="50" charset="-128"/>
                </a:rPr>
                <a:t>経営者・管理者は、</a:t>
              </a:r>
            </a:p>
            <a:p>
              <a:r>
                <a:rPr lang="ja-JP" altLang="en-US" sz="2600" b="1">
                  <a:ea typeface="HG丸ｺﾞｼｯｸM-PRO" pitchFamily="50" charset="-128"/>
                </a:rPr>
                <a:t>　</a:t>
              </a:r>
              <a:r>
                <a:rPr lang="ja-JP" altLang="en-US" sz="2600" b="1">
                  <a:latin typeface="ＭＳ ゴシック" pitchFamily="49" charset="-128"/>
                  <a:ea typeface="HG丸ｺﾞｼｯｸM-PRO" pitchFamily="50" charset="-128"/>
                </a:rPr>
                <a:t>この活動を企業の体質改善・発展に寄与させるために</a:t>
              </a:r>
            </a:p>
            <a:p>
              <a:r>
                <a:rPr lang="ja-JP" altLang="en-US" sz="2600" b="1">
                  <a:latin typeface="ＭＳ ゴシック" pitchFamily="49" charset="-128"/>
                  <a:ea typeface="HG丸ｺﾞｼｯｸM-PRO" pitchFamily="50" charset="-128"/>
                </a:rPr>
                <a:t>　人材育成・職場活性化の重要な活動として位置づけ</a:t>
              </a:r>
              <a:endParaRPr lang="ja-JP" altLang="en-US" sz="2600" b="1">
                <a:ea typeface="HG丸ｺﾞｼｯｸM-PRO" pitchFamily="50" charset="-128"/>
              </a:endParaRPr>
            </a:p>
            <a:p>
              <a:r>
                <a:rPr lang="ja-JP" altLang="en-US" sz="2600" b="1">
                  <a:latin typeface="HG丸ｺﾞｼｯｸM-PRO" pitchFamily="50" charset="-128"/>
                  <a:ea typeface="HG丸ｺﾞｼｯｸM-PRO" pitchFamily="50" charset="-128"/>
                </a:rPr>
                <a:t>　</a:t>
              </a:r>
              <a:r>
                <a:rPr lang="ja-JP" altLang="en-US" sz="2600" b="1">
                  <a:latin typeface="ＭＳ ゴシック" pitchFamily="49" charset="-128"/>
                  <a:ea typeface="HG丸ｺﾞｼｯｸM-PRO" pitchFamily="50" charset="-128"/>
                </a:rPr>
                <a:t>自らＴＱＭなどの全社的活動を実践する</a:t>
              </a:r>
            </a:p>
            <a:p>
              <a:r>
                <a:rPr lang="ja-JP" altLang="en-US" sz="2600" b="1">
                  <a:latin typeface="ＭＳ ゴシック" pitchFamily="49" charset="-128"/>
                  <a:ea typeface="HG丸ｺﾞｼｯｸM-PRO" pitchFamily="50" charset="-128"/>
                </a:rPr>
                <a:t>　とともに人間性を尊重し全員参加を</a:t>
              </a:r>
            </a:p>
            <a:p>
              <a:r>
                <a:rPr lang="ja-JP" altLang="en-US" sz="2600" b="1">
                  <a:latin typeface="ＭＳ ゴシック" pitchFamily="49" charset="-128"/>
                  <a:ea typeface="HG丸ｺﾞｼｯｸM-PRO" pitchFamily="50" charset="-128"/>
                </a:rPr>
                <a:t>　めざした指導・支援を</a:t>
              </a:r>
              <a:endParaRPr lang="ja-JP" altLang="en-US" sz="2600" b="1">
                <a:latin typeface="HG丸ｺﾞｼｯｸM-PRO" pitchFamily="50" charset="-128"/>
                <a:ea typeface="HG丸ｺﾞｼｯｸM-PRO" pitchFamily="50" charset="-128"/>
              </a:endParaRPr>
            </a:p>
            <a:p>
              <a:r>
                <a:rPr lang="ja-JP" altLang="en-US" sz="2600" b="1">
                  <a:latin typeface="ＭＳ ゴシック" pitchFamily="49" charset="-128"/>
                  <a:ea typeface="HG丸ｺﾞｼｯｸM-PRO" pitchFamily="50" charset="-128"/>
                </a:rPr>
                <a:t>　行う。</a:t>
              </a:r>
              <a:r>
                <a:rPr lang="ja-JP" altLang="en-US" sz="2600" b="1">
                  <a:ea typeface="HG丸ｺﾞｼｯｸM-PRO" pitchFamily="50" charset="-128"/>
                </a:rPr>
                <a:t>　　</a:t>
              </a:r>
            </a:p>
          </p:txBody>
        </p:sp>
        <p:pic>
          <p:nvPicPr>
            <p:cNvPr id="882696" name="Picture 8" descr="B-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8" y="2736"/>
              <a:ext cx="1440" cy="129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82694"/>
                                        </p:tgtEl>
                                        <p:attrNameLst>
                                          <p:attrName>style.visibility</p:attrName>
                                        </p:attrNameLst>
                                      </p:cBhvr>
                                      <p:to>
                                        <p:strVal val="visible"/>
                                      </p:to>
                                    </p:set>
                                    <p:anim calcmode="lin" valueType="num">
                                      <p:cBhvr additive="base">
                                        <p:cTn id="7" dur="500" fill="hold"/>
                                        <p:tgtEl>
                                          <p:spTgt spid="882694"/>
                                        </p:tgtEl>
                                        <p:attrNameLst>
                                          <p:attrName>ppt_x</p:attrName>
                                        </p:attrNameLst>
                                      </p:cBhvr>
                                      <p:tavLst>
                                        <p:tav tm="0">
                                          <p:val>
                                            <p:strVal val="#ppt_x"/>
                                          </p:val>
                                        </p:tav>
                                        <p:tav tm="100000">
                                          <p:val>
                                            <p:strVal val="#ppt_x"/>
                                          </p:val>
                                        </p:tav>
                                      </p:tavLst>
                                    </p:anim>
                                    <p:anim calcmode="lin" valueType="num">
                                      <p:cBhvr additive="base">
                                        <p:cTn id="8" dur="500" fill="hold"/>
                                        <p:tgtEl>
                                          <p:spTgt spid="8826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スライド番号プレースホルダー 4"/>
          <p:cNvSpPr>
            <a:spLocks noGrp="1"/>
          </p:cNvSpPr>
          <p:nvPr>
            <p:ph type="sldNum" sz="quarter" idx="11"/>
          </p:nvPr>
        </p:nvSpPr>
        <p:spPr/>
        <p:txBody>
          <a:bodyPr/>
          <a:lstStyle/>
          <a:p>
            <a:fld id="{AB304A3A-5D0E-4B4E-9183-A396B65FAED5}" type="slidenum">
              <a:rPr lang="en-US" altLang="ja-JP"/>
              <a:pPr/>
              <a:t>28</a:t>
            </a:fld>
            <a:endParaRPr lang="en-US" altLang="ja-JP"/>
          </a:p>
        </p:txBody>
      </p:sp>
      <p:sp>
        <p:nvSpPr>
          <p:cNvPr id="884738" name="Rectangle 2"/>
          <p:cNvSpPr>
            <a:spLocks noChangeArrowheads="1"/>
          </p:cNvSpPr>
          <p:nvPr/>
        </p:nvSpPr>
        <p:spPr bwMode="auto">
          <a:xfrm>
            <a:off x="1295400" y="4191000"/>
            <a:ext cx="685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84739" name="Rectangle 3"/>
          <p:cNvSpPr>
            <a:spLocks noChangeArrowheads="1"/>
          </p:cNvSpPr>
          <p:nvPr/>
        </p:nvSpPr>
        <p:spPr bwMode="auto">
          <a:xfrm>
            <a:off x="2057400" y="2209800"/>
            <a:ext cx="457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84740" name="Rectangle 4"/>
          <p:cNvSpPr>
            <a:spLocks noChangeArrowheads="1"/>
          </p:cNvSpPr>
          <p:nvPr/>
        </p:nvSpPr>
        <p:spPr bwMode="auto">
          <a:xfrm>
            <a:off x="1524000" y="5715000"/>
            <a:ext cx="6019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grpSp>
        <p:nvGrpSpPr>
          <p:cNvPr id="884741" name="Group 5"/>
          <p:cNvGrpSpPr>
            <a:grpSpLocks/>
          </p:cNvGrpSpPr>
          <p:nvPr/>
        </p:nvGrpSpPr>
        <p:grpSpPr bwMode="auto">
          <a:xfrm>
            <a:off x="179388" y="319088"/>
            <a:ext cx="8812212" cy="641350"/>
            <a:chOff x="113" y="201"/>
            <a:chExt cx="5551" cy="404"/>
          </a:xfrm>
        </p:grpSpPr>
        <p:sp>
          <p:nvSpPr>
            <p:cNvPr id="884742" name="Rectangle 6"/>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ＱＣサークル活動の位置付け</a:t>
              </a:r>
            </a:p>
          </p:txBody>
        </p:sp>
        <p:sp>
          <p:nvSpPr>
            <p:cNvPr id="884743" name="Line 7"/>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4744" name="Rectangle 8"/>
          <p:cNvSpPr>
            <a:spLocks noChangeArrowheads="1"/>
          </p:cNvSpPr>
          <p:nvPr/>
        </p:nvSpPr>
        <p:spPr bwMode="auto">
          <a:xfrm>
            <a:off x="533400" y="5943600"/>
            <a:ext cx="6172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b="1">
                <a:ea typeface="HG丸ｺﾞｼｯｸM-PRO" pitchFamily="50" charset="-128"/>
              </a:rPr>
              <a:t>ＱＣサークル活動 </a:t>
            </a:r>
            <a:r>
              <a:rPr lang="en-US" altLang="ja-JP" sz="2800" b="1">
                <a:ea typeface="HG丸ｺﾞｼｯｸM-PRO" pitchFamily="50" charset="-128"/>
              </a:rPr>
              <a:t>『</a:t>
            </a:r>
            <a:r>
              <a:rPr lang="ja-JP" altLang="en-US" sz="2800" b="1">
                <a:ea typeface="HG丸ｺﾞｼｯｸM-PRO" pitchFamily="50" charset="-128"/>
              </a:rPr>
              <a:t>を</a:t>
            </a:r>
            <a:r>
              <a:rPr lang="en-US" altLang="ja-JP" sz="2800" b="1">
                <a:ea typeface="HG丸ｺﾞｼｯｸM-PRO" pitchFamily="50" charset="-128"/>
              </a:rPr>
              <a:t>』 </a:t>
            </a:r>
            <a:r>
              <a:rPr lang="ja-JP" altLang="en-US" sz="2800" b="1">
                <a:ea typeface="HG丸ｺﾞｼｯｸM-PRO" pitchFamily="50" charset="-128"/>
              </a:rPr>
              <a:t>やる</a:t>
            </a:r>
            <a:r>
              <a:rPr lang="ja-JP" altLang="en-US" b="1">
                <a:ea typeface="HG丸ｺﾞｼｯｸM-PRO" pitchFamily="50" charset="-128"/>
              </a:rPr>
              <a:t>。</a:t>
            </a:r>
          </a:p>
        </p:txBody>
      </p:sp>
      <p:grpSp>
        <p:nvGrpSpPr>
          <p:cNvPr id="884745" name="Group 9"/>
          <p:cNvGrpSpPr>
            <a:grpSpLocks/>
          </p:cNvGrpSpPr>
          <p:nvPr/>
        </p:nvGrpSpPr>
        <p:grpSpPr bwMode="auto">
          <a:xfrm>
            <a:off x="990600" y="6096000"/>
            <a:ext cx="5029200" cy="152400"/>
            <a:chOff x="1073" y="3840"/>
            <a:chExt cx="3408" cy="144"/>
          </a:xfrm>
        </p:grpSpPr>
        <p:sp>
          <p:nvSpPr>
            <p:cNvPr id="884746" name="Line 10"/>
            <p:cNvSpPr>
              <a:spLocks noChangeShapeType="1"/>
            </p:cNvSpPr>
            <p:nvPr/>
          </p:nvSpPr>
          <p:spPr bwMode="auto">
            <a:xfrm flipV="1">
              <a:off x="1073" y="3840"/>
              <a:ext cx="3408" cy="144"/>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4747" name="Line 11"/>
            <p:cNvSpPr>
              <a:spLocks noChangeShapeType="1"/>
            </p:cNvSpPr>
            <p:nvPr/>
          </p:nvSpPr>
          <p:spPr bwMode="auto">
            <a:xfrm>
              <a:off x="1073" y="3888"/>
              <a:ext cx="3408" cy="96"/>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grpSp>
      <p:grpSp>
        <p:nvGrpSpPr>
          <p:cNvPr id="884748" name="Group 12"/>
          <p:cNvGrpSpPr>
            <a:grpSpLocks/>
          </p:cNvGrpSpPr>
          <p:nvPr/>
        </p:nvGrpSpPr>
        <p:grpSpPr bwMode="auto">
          <a:xfrm>
            <a:off x="914400" y="1143000"/>
            <a:ext cx="6985000" cy="3924300"/>
            <a:chOff x="720" y="864"/>
            <a:chExt cx="4400" cy="2472"/>
          </a:xfrm>
        </p:grpSpPr>
        <p:grpSp>
          <p:nvGrpSpPr>
            <p:cNvPr id="884749" name="Group 13"/>
            <p:cNvGrpSpPr>
              <a:grpSpLocks/>
            </p:cNvGrpSpPr>
            <p:nvPr/>
          </p:nvGrpSpPr>
          <p:grpSpPr bwMode="auto">
            <a:xfrm>
              <a:off x="1361" y="1542"/>
              <a:ext cx="192" cy="276"/>
              <a:chOff x="1344" y="1536"/>
              <a:chExt cx="192" cy="240"/>
            </a:xfrm>
          </p:grpSpPr>
          <p:sp>
            <p:nvSpPr>
              <p:cNvPr id="884750" name="Line 14"/>
              <p:cNvSpPr>
                <a:spLocks noChangeShapeType="1"/>
              </p:cNvSpPr>
              <p:nvPr/>
            </p:nvSpPr>
            <p:spPr bwMode="auto">
              <a:xfrm>
                <a:off x="1344" y="1632"/>
                <a:ext cx="192"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4751" name="Line 15"/>
              <p:cNvSpPr>
                <a:spLocks noChangeShapeType="1"/>
              </p:cNvSpPr>
              <p:nvPr/>
            </p:nvSpPr>
            <p:spPr bwMode="auto">
              <a:xfrm>
                <a:off x="1440" y="1536"/>
                <a:ext cx="0" cy="24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84752" name="Text Box 16"/>
            <p:cNvSpPr txBox="1">
              <a:spLocks noChangeArrowheads="1"/>
            </p:cNvSpPr>
            <p:nvPr/>
          </p:nvSpPr>
          <p:spPr bwMode="auto">
            <a:xfrm>
              <a:off x="2638" y="864"/>
              <a:ext cx="524" cy="1680"/>
            </a:xfrm>
            <a:prstGeom prst="rect">
              <a:avLst/>
            </a:prstGeom>
            <a:solidFill>
              <a:srgbClr val="CCFFFF"/>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p>
              <a:pPr algn="dist">
                <a:lnSpc>
                  <a:spcPct val="120000"/>
                </a:lnSpc>
                <a:spcBef>
                  <a:spcPct val="50000"/>
                </a:spcBef>
              </a:pPr>
              <a:r>
                <a:rPr lang="ja-JP" altLang="en-US" sz="2800" b="1">
                  <a:ea typeface="HG丸ｺﾞｼｯｸM-PRO" pitchFamily="50" charset="-128"/>
                </a:rPr>
                <a:t>生産性向上活動</a:t>
              </a:r>
            </a:p>
          </p:txBody>
        </p:sp>
        <p:sp>
          <p:nvSpPr>
            <p:cNvPr id="884753" name="Text Box 17"/>
            <p:cNvSpPr txBox="1">
              <a:spLocks noChangeArrowheads="1"/>
            </p:cNvSpPr>
            <p:nvPr/>
          </p:nvSpPr>
          <p:spPr bwMode="auto">
            <a:xfrm>
              <a:off x="1706" y="864"/>
              <a:ext cx="524" cy="1680"/>
            </a:xfrm>
            <a:prstGeom prst="rect">
              <a:avLst/>
            </a:prstGeom>
            <a:solidFill>
              <a:srgbClr val="CCFFFF"/>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p>
              <a:pPr algn="dist">
                <a:lnSpc>
                  <a:spcPct val="120000"/>
                </a:lnSpc>
                <a:spcBef>
                  <a:spcPct val="50000"/>
                </a:spcBef>
              </a:pPr>
              <a:r>
                <a:rPr lang="ja-JP" altLang="en-US" sz="2800" b="1">
                  <a:ea typeface="HG丸ｺﾞｼｯｸM-PRO" pitchFamily="50" charset="-128"/>
                </a:rPr>
                <a:t>原価低減活動</a:t>
              </a:r>
            </a:p>
          </p:txBody>
        </p:sp>
        <p:sp>
          <p:nvSpPr>
            <p:cNvPr id="884754" name="Text Box 18"/>
            <p:cNvSpPr txBox="1">
              <a:spLocks noChangeArrowheads="1"/>
            </p:cNvSpPr>
            <p:nvPr/>
          </p:nvSpPr>
          <p:spPr bwMode="auto">
            <a:xfrm>
              <a:off x="4538" y="864"/>
              <a:ext cx="524" cy="1680"/>
            </a:xfrm>
            <a:prstGeom prst="rect">
              <a:avLst/>
            </a:prstGeom>
            <a:solidFill>
              <a:srgbClr val="CCFFFF"/>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p>
              <a:pPr algn="dist">
                <a:lnSpc>
                  <a:spcPct val="120000"/>
                </a:lnSpc>
                <a:spcBef>
                  <a:spcPct val="50000"/>
                </a:spcBef>
              </a:pPr>
              <a:r>
                <a:rPr lang="ja-JP" altLang="en-US" sz="2800" b="1">
                  <a:ea typeface="HG丸ｺﾞｼｯｸM-PRO" pitchFamily="50" charset="-128"/>
                </a:rPr>
                <a:t>その他の活動</a:t>
              </a:r>
            </a:p>
          </p:txBody>
        </p:sp>
        <p:sp>
          <p:nvSpPr>
            <p:cNvPr id="884755" name="Text Box 19"/>
            <p:cNvSpPr txBox="1">
              <a:spLocks noChangeArrowheads="1"/>
            </p:cNvSpPr>
            <p:nvPr/>
          </p:nvSpPr>
          <p:spPr bwMode="auto">
            <a:xfrm>
              <a:off x="732" y="864"/>
              <a:ext cx="524" cy="1680"/>
            </a:xfrm>
            <a:prstGeom prst="rect">
              <a:avLst/>
            </a:prstGeom>
            <a:solidFill>
              <a:srgbClr val="CCFFFF"/>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p>
              <a:pPr algn="dist">
                <a:lnSpc>
                  <a:spcPct val="120000"/>
                </a:lnSpc>
                <a:spcBef>
                  <a:spcPct val="50000"/>
                </a:spcBef>
              </a:pPr>
              <a:r>
                <a:rPr lang="ja-JP" altLang="en-US" sz="2800" b="1">
                  <a:ea typeface="HG丸ｺﾞｼｯｸM-PRO" pitchFamily="50" charset="-128"/>
                </a:rPr>
                <a:t>品質向上活動</a:t>
              </a:r>
            </a:p>
          </p:txBody>
        </p:sp>
        <p:sp>
          <p:nvSpPr>
            <p:cNvPr id="884756" name="Text Box 20"/>
            <p:cNvSpPr txBox="1">
              <a:spLocks noChangeArrowheads="1"/>
            </p:cNvSpPr>
            <p:nvPr/>
          </p:nvSpPr>
          <p:spPr bwMode="auto">
            <a:xfrm>
              <a:off x="3564" y="864"/>
              <a:ext cx="524" cy="1680"/>
            </a:xfrm>
            <a:prstGeom prst="rect">
              <a:avLst/>
            </a:prstGeom>
            <a:solidFill>
              <a:srgbClr val="CCFFFF"/>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p>
              <a:pPr algn="dist">
                <a:lnSpc>
                  <a:spcPct val="120000"/>
                </a:lnSpc>
                <a:spcBef>
                  <a:spcPct val="50000"/>
                </a:spcBef>
              </a:pPr>
              <a:r>
                <a:rPr lang="ja-JP" altLang="en-US" sz="2800" b="1">
                  <a:ea typeface="HG丸ｺﾞｼｯｸM-PRO" pitchFamily="50" charset="-128"/>
                </a:rPr>
                <a:t>安全活動</a:t>
              </a:r>
            </a:p>
          </p:txBody>
        </p:sp>
        <p:grpSp>
          <p:nvGrpSpPr>
            <p:cNvPr id="884757" name="Group 21"/>
            <p:cNvGrpSpPr>
              <a:grpSpLocks/>
            </p:cNvGrpSpPr>
            <p:nvPr/>
          </p:nvGrpSpPr>
          <p:grpSpPr bwMode="auto">
            <a:xfrm>
              <a:off x="2321" y="1542"/>
              <a:ext cx="192" cy="276"/>
              <a:chOff x="1344" y="1536"/>
              <a:chExt cx="192" cy="240"/>
            </a:xfrm>
          </p:grpSpPr>
          <p:sp>
            <p:nvSpPr>
              <p:cNvPr id="884758" name="Line 22"/>
              <p:cNvSpPr>
                <a:spLocks noChangeShapeType="1"/>
              </p:cNvSpPr>
              <p:nvPr/>
            </p:nvSpPr>
            <p:spPr bwMode="auto">
              <a:xfrm>
                <a:off x="1344" y="1632"/>
                <a:ext cx="192"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4759" name="Line 23"/>
              <p:cNvSpPr>
                <a:spLocks noChangeShapeType="1"/>
              </p:cNvSpPr>
              <p:nvPr/>
            </p:nvSpPr>
            <p:spPr bwMode="auto">
              <a:xfrm>
                <a:off x="1440" y="1536"/>
                <a:ext cx="0" cy="24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84760" name="Group 24"/>
            <p:cNvGrpSpPr>
              <a:grpSpLocks/>
            </p:cNvGrpSpPr>
            <p:nvPr/>
          </p:nvGrpSpPr>
          <p:grpSpPr bwMode="auto">
            <a:xfrm>
              <a:off x="3281" y="1542"/>
              <a:ext cx="192" cy="276"/>
              <a:chOff x="1344" y="1536"/>
              <a:chExt cx="192" cy="240"/>
            </a:xfrm>
          </p:grpSpPr>
          <p:sp>
            <p:nvSpPr>
              <p:cNvPr id="884761" name="Line 25"/>
              <p:cNvSpPr>
                <a:spLocks noChangeShapeType="1"/>
              </p:cNvSpPr>
              <p:nvPr/>
            </p:nvSpPr>
            <p:spPr bwMode="auto">
              <a:xfrm>
                <a:off x="1344" y="1632"/>
                <a:ext cx="192"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4762" name="Line 26"/>
              <p:cNvSpPr>
                <a:spLocks noChangeShapeType="1"/>
              </p:cNvSpPr>
              <p:nvPr/>
            </p:nvSpPr>
            <p:spPr bwMode="auto">
              <a:xfrm>
                <a:off x="1440" y="1536"/>
                <a:ext cx="0" cy="24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84763" name="Group 27"/>
            <p:cNvGrpSpPr>
              <a:grpSpLocks/>
            </p:cNvGrpSpPr>
            <p:nvPr/>
          </p:nvGrpSpPr>
          <p:grpSpPr bwMode="auto">
            <a:xfrm>
              <a:off x="4241" y="1542"/>
              <a:ext cx="192" cy="276"/>
              <a:chOff x="1344" y="1536"/>
              <a:chExt cx="192" cy="240"/>
            </a:xfrm>
          </p:grpSpPr>
          <p:sp>
            <p:nvSpPr>
              <p:cNvPr id="884764" name="Line 28"/>
              <p:cNvSpPr>
                <a:spLocks noChangeShapeType="1"/>
              </p:cNvSpPr>
              <p:nvPr/>
            </p:nvSpPr>
            <p:spPr bwMode="auto">
              <a:xfrm>
                <a:off x="1344" y="1632"/>
                <a:ext cx="192"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84765" name="Line 29"/>
              <p:cNvSpPr>
                <a:spLocks noChangeShapeType="1"/>
              </p:cNvSpPr>
              <p:nvPr/>
            </p:nvSpPr>
            <p:spPr bwMode="auto">
              <a:xfrm>
                <a:off x="1440" y="1536"/>
                <a:ext cx="0" cy="24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84766" name="Group 30"/>
            <p:cNvGrpSpPr>
              <a:grpSpLocks/>
            </p:cNvGrpSpPr>
            <p:nvPr/>
          </p:nvGrpSpPr>
          <p:grpSpPr bwMode="auto">
            <a:xfrm>
              <a:off x="737" y="2640"/>
              <a:ext cx="4320" cy="240"/>
              <a:chOff x="737" y="2640"/>
              <a:chExt cx="4320" cy="240"/>
            </a:xfrm>
          </p:grpSpPr>
          <p:sp>
            <p:nvSpPr>
              <p:cNvPr id="884767" name="AutoShape 31"/>
              <p:cNvSpPr>
                <a:spLocks noChangeArrowheads="1"/>
              </p:cNvSpPr>
              <p:nvPr/>
            </p:nvSpPr>
            <p:spPr bwMode="auto">
              <a:xfrm>
                <a:off x="1697" y="2640"/>
                <a:ext cx="528" cy="240"/>
              </a:xfrm>
              <a:prstGeom prst="upArrow">
                <a:avLst>
                  <a:gd name="adj1" fmla="val 50000"/>
                  <a:gd name="adj2" fmla="val 43750"/>
                </a:avLst>
              </a:prstGeom>
              <a:gradFill rotWithShape="1">
                <a:gsLst>
                  <a:gs pos="0">
                    <a:srgbClr val="4D4D4D"/>
                  </a:gs>
                  <a:gs pos="100000">
                    <a:srgbClr val="4D4D4D">
                      <a:gamma/>
                      <a:tint val="39216"/>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4768" name="AutoShape 32"/>
              <p:cNvSpPr>
                <a:spLocks noChangeArrowheads="1"/>
              </p:cNvSpPr>
              <p:nvPr/>
            </p:nvSpPr>
            <p:spPr bwMode="auto">
              <a:xfrm>
                <a:off x="737" y="2640"/>
                <a:ext cx="528" cy="240"/>
              </a:xfrm>
              <a:prstGeom prst="upArrow">
                <a:avLst>
                  <a:gd name="adj1" fmla="val 50000"/>
                  <a:gd name="adj2" fmla="val 43750"/>
                </a:avLst>
              </a:prstGeom>
              <a:gradFill rotWithShape="1">
                <a:gsLst>
                  <a:gs pos="0">
                    <a:srgbClr val="4D4D4D"/>
                  </a:gs>
                  <a:gs pos="100000">
                    <a:srgbClr val="4D4D4D">
                      <a:gamma/>
                      <a:tint val="39216"/>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4769" name="AutoShape 33"/>
              <p:cNvSpPr>
                <a:spLocks noChangeArrowheads="1"/>
              </p:cNvSpPr>
              <p:nvPr/>
            </p:nvSpPr>
            <p:spPr bwMode="auto">
              <a:xfrm>
                <a:off x="2657" y="2640"/>
                <a:ext cx="528" cy="240"/>
              </a:xfrm>
              <a:prstGeom prst="upArrow">
                <a:avLst>
                  <a:gd name="adj1" fmla="val 50000"/>
                  <a:gd name="adj2" fmla="val 43750"/>
                </a:avLst>
              </a:prstGeom>
              <a:gradFill rotWithShape="1">
                <a:gsLst>
                  <a:gs pos="0">
                    <a:srgbClr val="4D4D4D"/>
                  </a:gs>
                  <a:gs pos="100000">
                    <a:srgbClr val="4D4D4D">
                      <a:gamma/>
                      <a:tint val="39216"/>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4770" name="AutoShape 34"/>
              <p:cNvSpPr>
                <a:spLocks noChangeArrowheads="1"/>
              </p:cNvSpPr>
              <p:nvPr/>
            </p:nvSpPr>
            <p:spPr bwMode="auto">
              <a:xfrm>
                <a:off x="3569" y="2640"/>
                <a:ext cx="528" cy="240"/>
              </a:xfrm>
              <a:prstGeom prst="upArrow">
                <a:avLst>
                  <a:gd name="adj1" fmla="val 50000"/>
                  <a:gd name="adj2" fmla="val 43750"/>
                </a:avLst>
              </a:prstGeom>
              <a:gradFill rotWithShape="1">
                <a:gsLst>
                  <a:gs pos="0">
                    <a:srgbClr val="4D4D4D"/>
                  </a:gs>
                  <a:gs pos="100000">
                    <a:srgbClr val="4D4D4D">
                      <a:gamma/>
                      <a:tint val="39216"/>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4771" name="AutoShape 35"/>
              <p:cNvSpPr>
                <a:spLocks noChangeArrowheads="1"/>
              </p:cNvSpPr>
              <p:nvPr/>
            </p:nvSpPr>
            <p:spPr bwMode="auto">
              <a:xfrm>
                <a:off x="4529" y="2640"/>
                <a:ext cx="528" cy="240"/>
              </a:xfrm>
              <a:prstGeom prst="upArrow">
                <a:avLst>
                  <a:gd name="adj1" fmla="val 50000"/>
                  <a:gd name="adj2" fmla="val 43750"/>
                </a:avLst>
              </a:prstGeom>
              <a:gradFill rotWithShape="1">
                <a:gsLst>
                  <a:gs pos="0">
                    <a:srgbClr val="4D4D4D"/>
                  </a:gs>
                  <a:gs pos="100000">
                    <a:srgbClr val="4D4D4D">
                      <a:gamma/>
                      <a:tint val="39216"/>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grpSp>
        <p:sp>
          <p:nvSpPr>
            <p:cNvPr id="884772" name="AutoShape 36"/>
            <p:cNvSpPr>
              <a:spLocks noChangeArrowheads="1"/>
            </p:cNvSpPr>
            <p:nvPr/>
          </p:nvSpPr>
          <p:spPr bwMode="auto">
            <a:xfrm>
              <a:off x="720" y="2928"/>
              <a:ext cx="4400" cy="408"/>
            </a:xfrm>
            <a:prstGeom prst="bevel">
              <a:avLst>
                <a:gd name="adj" fmla="val 6130"/>
              </a:avLst>
            </a:prstGeom>
            <a:gradFill rotWithShape="1">
              <a:gsLst>
                <a:gs pos="0">
                  <a:srgbClr val="FFFF99">
                    <a:gamma/>
                    <a:tint val="0"/>
                    <a:invGamma/>
                  </a:srgbClr>
                </a:gs>
                <a:gs pos="100000">
                  <a:srgbClr val="FFFF99"/>
                </a:gs>
              </a:gsLst>
              <a:path path="rect">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97200" anchor="ctr"/>
            <a:lstStyle>
              <a:lvl1pPr marL="342900" indent="-342900">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fontAlgn="base">
                <a:spcBef>
                  <a:spcPct val="0"/>
                </a:spcBef>
                <a:spcAft>
                  <a:spcPct val="0"/>
                </a:spcAft>
                <a:defRPr kumimoji="1" sz="2400">
                  <a:solidFill>
                    <a:schemeClr val="tx1"/>
                  </a:solidFill>
                  <a:latin typeface="Times New Roman" pitchFamily="18" charset="0"/>
                  <a:ea typeface="ＭＳ Ｐゴシック" pitchFamily="50" charset="-128"/>
                </a:defRPr>
              </a:lvl6pPr>
              <a:lvl7pPr fontAlgn="base">
                <a:spcBef>
                  <a:spcPct val="0"/>
                </a:spcBef>
                <a:spcAft>
                  <a:spcPct val="0"/>
                </a:spcAft>
                <a:defRPr kumimoji="1" sz="2400">
                  <a:solidFill>
                    <a:schemeClr val="tx1"/>
                  </a:solidFill>
                  <a:latin typeface="Times New Roman" pitchFamily="18" charset="0"/>
                  <a:ea typeface="ＭＳ Ｐゴシック" pitchFamily="50" charset="-128"/>
                </a:defRPr>
              </a:lvl7pPr>
              <a:lvl8pPr fontAlgn="base">
                <a:spcBef>
                  <a:spcPct val="0"/>
                </a:spcBef>
                <a:spcAft>
                  <a:spcPct val="0"/>
                </a:spcAft>
                <a:defRPr kumimoji="1" sz="2400">
                  <a:solidFill>
                    <a:schemeClr val="tx1"/>
                  </a:solidFill>
                  <a:latin typeface="Times New Roman" pitchFamily="18" charset="0"/>
                  <a:ea typeface="ＭＳ Ｐゴシック" pitchFamily="50" charset="-128"/>
                </a:defRPr>
              </a:lvl8pPr>
              <a:lvl9pPr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120000"/>
                </a:lnSpc>
                <a:spcBef>
                  <a:spcPct val="20000"/>
                </a:spcBef>
              </a:pPr>
              <a:r>
                <a:rPr lang="ja-JP" altLang="en-US" sz="2800" b="1">
                  <a:ea typeface="HG丸ｺﾞｼｯｸM-PRO" pitchFamily="50" charset="-128"/>
                </a:rPr>
                <a:t>Ｑ　Ｃ　サ　ー　ク　ル　活　動</a:t>
              </a:r>
            </a:p>
          </p:txBody>
        </p:sp>
      </p:grpSp>
      <p:grpSp>
        <p:nvGrpSpPr>
          <p:cNvPr id="884773" name="Group 37"/>
          <p:cNvGrpSpPr>
            <a:grpSpLocks/>
          </p:cNvGrpSpPr>
          <p:nvPr/>
        </p:nvGrpSpPr>
        <p:grpSpPr bwMode="auto">
          <a:xfrm>
            <a:off x="685800" y="4953000"/>
            <a:ext cx="8264525" cy="1724025"/>
            <a:chOff x="432" y="3120"/>
            <a:chExt cx="5206" cy="1086"/>
          </a:xfrm>
        </p:grpSpPr>
        <p:sp>
          <p:nvSpPr>
            <p:cNvPr id="884774" name="Rectangle 38"/>
            <p:cNvSpPr>
              <a:spLocks noChangeArrowheads="1"/>
            </p:cNvSpPr>
            <p:nvPr/>
          </p:nvSpPr>
          <p:spPr bwMode="auto">
            <a:xfrm>
              <a:off x="432" y="3360"/>
              <a:ext cx="379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b="1">
                  <a:ea typeface="HG丸ｺﾞｼｯｸM-PRO" pitchFamily="50" charset="-128"/>
                </a:rPr>
                <a:t>ＱＣサークル活動 </a:t>
              </a:r>
              <a:r>
                <a:rPr lang="en-US" altLang="ja-JP" sz="2800" b="1">
                  <a:ea typeface="HG丸ｺﾞｼｯｸM-PRO" pitchFamily="50" charset="-128"/>
                </a:rPr>
                <a:t>『</a:t>
              </a:r>
              <a:r>
                <a:rPr lang="ja-JP" altLang="en-US" sz="2800" b="1">
                  <a:ea typeface="HG丸ｺﾞｼｯｸM-PRO" pitchFamily="50" charset="-128"/>
                </a:rPr>
                <a:t>で</a:t>
              </a:r>
              <a:r>
                <a:rPr lang="en-US" altLang="ja-JP" sz="2800" b="1">
                  <a:ea typeface="HG丸ｺﾞｼｯｸM-PRO" pitchFamily="50" charset="-128"/>
                </a:rPr>
                <a:t>』 </a:t>
              </a:r>
              <a:r>
                <a:rPr lang="ja-JP" altLang="en-US" sz="2800" b="1">
                  <a:ea typeface="HG丸ｺﾞｼｯｸM-PRO" pitchFamily="50" charset="-128"/>
                </a:rPr>
                <a:t>やる</a:t>
              </a:r>
              <a:r>
                <a:rPr lang="ja-JP" altLang="en-US" b="1">
                  <a:ea typeface="HG丸ｺﾞｼｯｸM-PRO" pitchFamily="50" charset="-128"/>
                </a:rPr>
                <a:t>。</a:t>
              </a:r>
            </a:p>
          </p:txBody>
        </p:sp>
        <p:pic>
          <p:nvPicPr>
            <p:cNvPr id="884775" name="Picture 39" descr="1-0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2" y="3120"/>
              <a:ext cx="1366" cy="1086"/>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4744"/>
                                        </p:tgtEl>
                                        <p:attrNameLst>
                                          <p:attrName>style.visibility</p:attrName>
                                        </p:attrNameLst>
                                      </p:cBhvr>
                                      <p:to>
                                        <p:strVal val="visible"/>
                                      </p:to>
                                    </p:set>
                                    <p:anim calcmode="lin" valueType="num">
                                      <p:cBhvr additive="base">
                                        <p:cTn id="7" dur="500" fill="hold"/>
                                        <p:tgtEl>
                                          <p:spTgt spid="884744"/>
                                        </p:tgtEl>
                                        <p:attrNameLst>
                                          <p:attrName>ppt_x</p:attrName>
                                        </p:attrNameLst>
                                      </p:cBhvr>
                                      <p:tavLst>
                                        <p:tav tm="0">
                                          <p:val>
                                            <p:strVal val="0-#ppt_w/2"/>
                                          </p:val>
                                        </p:tav>
                                        <p:tav tm="100000">
                                          <p:val>
                                            <p:strVal val="#ppt_x"/>
                                          </p:val>
                                        </p:tav>
                                      </p:tavLst>
                                    </p:anim>
                                    <p:anim calcmode="lin" valueType="num">
                                      <p:cBhvr additive="base">
                                        <p:cTn id="8" dur="500" fill="hold"/>
                                        <p:tgtEl>
                                          <p:spTgt spid="88474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9" presetClass="entr" presetSubtype="0" fill="hold" nodeType="afterEffect">
                                  <p:stCondLst>
                                    <p:cond delay="3000"/>
                                  </p:stCondLst>
                                  <p:childTnLst>
                                    <p:set>
                                      <p:cBhvr>
                                        <p:cTn id="11" dur="1" fill="hold">
                                          <p:stCondLst>
                                            <p:cond delay="0"/>
                                          </p:stCondLst>
                                        </p:cTn>
                                        <p:tgtEl>
                                          <p:spTgt spid="884745"/>
                                        </p:tgtEl>
                                        <p:attrNameLst>
                                          <p:attrName>style.visibility</p:attrName>
                                        </p:attrNameLst>
                                      </p:cBhvr>
                                      <p:to>
                                        <p:strVal val="visible"/>
                                      </p:to>
                                    </p:set>
                                    <p:animEffect transition="in" filter="dissolve">
                                      <p:cBhvr>
                                        <p:cTn id="12" dur="500"/>
                                        <p:tgtEl>
                                          <p:spTgt spid="8847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884773"/>
                                        </p:tgtEl>
                                        <p:attrNameLst>
                                          <p:attrName>style.visibility</p:attrName>
                                        </p:attrNameLst>
                                      </p:cBhvr>
                                      <p:to>
                                        <p:strVal val="visible"/>
                                      </p:to>
                                    </p:set>
                                    <p:anim calcmode="lin" valueType="num">
                                      <p:cBhvr additive="base">
                                        <p:cTn id="17" dur="500" fill="hold"/>
                                        <p:tgtEl>
                                          <p:spTgt spid="884773"/>
                                        </p:tgtEl>
                                        <p:attrNameLst>
                                          <p:attrName>ppt_x</p:attrName>
                                        </p:attrNameLst>
                                      </p:cBhvr>
                                      <p:tavLst>
                                        <p:tav tm="0">
                                          <p:val>
                                            <p:strVal val="#ppt_x"/>
                                          </p:val>
                                        </p:tav>
                                        <p:tav tm="100000">
                                          <p:val>
                                            <p:strVal val="#ppt_x"/>
                                          </p:val>
                                        </p:tav>
                                      </p:tavLst>
                                    </p:anim>
                                    <p:anim calcmode="lin" valueType="num">
                                      <p:cBhvr additive="base">
                                        <p:cTn id="18" dur="500" fill="hold"/>
                                        <p:tgtEl>
                                          <p:spTgt spid="8847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4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2"/>
          <p:cNvSpPr>
            <a:spLocks noGrp="1"/>
          </p:cNvSpPr>
          <p:nvPr>
            <p:ph type="sldNum" sz="quarter" idx="11"/>
          </p:nvPr>
        </p:nvSpPr>
        <p:spPr/>
        <p:txBody>
          <a:bodyPr/>
          <a:lstStyle/>
          <a:p>
            <a:fld id="{061FBDE0-5E75-4A87-9281-BA22EFDB0959}" type="slidenum">
              <a:rPr lang="en-US" altLang="ja-JP"/>
              <a:pPr/>
              <a:t>29</a:t>
            </a:fld>
            <a:endParaRPr lang="en-US" altLang="ja-JP"/>
          </a:p>
        </p:txBody>
      </p:sp>
      <p:grpSp>
        <p:nvGrpSpPr>
          <p:cNvPr id="886786" name="Group 2"/>
          <p:cNvGrpSpPr>
            <a:grpSpLocks/>
          </p:cNvGrpSpPr>
          <p:nvPr/>
        </p:nvGrpSpPr>
        <p:grpSpPr bwMode="auto">
          <a:xfrm>
            <a:off x="331788" y="228600"/>
            <a:ext cx="8583612" cy="641350"/>
            <a:chOff x="113" y="201"/>
            <a:chExt cx="5551" cy="404"/>
          </a:xfrm>
        </p:grpSpPr>
        <p:sp>
          <p:nvSpPr>
            <p:cNvPr id="886787" name="Rectangle 3"/>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ＱＣサークルの活動内容</a:t>
              </a:r>
            </a:p>
          </p:txBody>
        </p:sp>
        <p:sp>
          <p:nvSpPr>
            <p:cNvPr id="886788" name="Line 4"/>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6789" name="Rectangle 5"/>
          <p:cNvSpPr>
            <a:spLocks noChangeArrowheads="1"/>
          </p:cNvSpPr>
          <p:nvPr/>
        </p:nvSpPr>
        <p:spPr bwMode="auto">
          <a:xfrm>
            <a:off x="468313" y="990600"/>
            <a:ext cx="8280400" cy="5607050"/>
          </a:xfrm>
          <a:prstGeom prst="rect">
            <a:avLst/>
          </a:prstGeom>
          <a:solidFill>
            <a:srgbClr val="CCFFFF"/>
          </a:solidFill>
          <a:ln w="25400">
            <a:solidFill>
              <a:srgbClr val="0000FF"/>
            </a:solidFill>
            <a:miter lim="800000"/>
            <a:headEnd/>
            <a:tailEnd/>
          </a:ln>
          <a:effectLst>
            <a:outerShdw dist="107763" dir="2700000" algn="ctr" rotWithShape="0">
              <a:srgbClr val="4D4D4D"/>
            </a:outerShdw>
          </a:effectLst>
        </p:spPr>
        <p:txBody>
          <a:bodyPr wrap="none" lIns="92075" tIns="46038" rIns="92075" bIns="46038" anchor="ctr"/>
          <a:lstStyle/>
          <a:p>
            <a:endParaRPr lang="ja-JP" altLang="en-US"/>
          </a:p>
        </p:txBody>
      </p:sp>
      <p:sp>
        <p:nvSpPr>
          <p:cNvPr id="886792" name="Text Box 8"/>
          <p:cNvSpPr txBox="1">
            <a:spLocks noChangeArrowheads="1"/>
          </p:cNvSpPr>
          <p:nvPr/>
        </p:nvSpPr>
        <p:spPr bwMode="auto">
          <a:xfrm>
            <a:off x="723900" y="5603875"/>
            <a:ext cx="6553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800" b="1">
                <a:solidFill>
                  <a:srgbClr val="000099"/>
                </a:solidFill>
                <a:ea typeface="HG丸ｺﾞｼｯｸM-PRO" pitchFamily="50" charset="-128"/>
              </a:rPr>
              <a:t>３．職場の問題・課題を解決する</a:t>
            </a:r>
          </a:p>
        </p:txBody>
      </p:sp>
      <p:grpSp>
        <p:nvGrpSpPr>
          <p:cNvPr id="886800" name="Group 16"/>
          <p:cNvGrpSpPr>
            <a:grpSpLocks/>
          </p:cNvGrpSpPr>
          <p:nvPr/>
        </p:nvGrpSpPr>
        <p:grpSpPr bwMode="auto">
          <a:xfrm>
            <a:off x="685800" y="3546475"/>
            <a:ext cx="7734300" cy="2073275"/>
            <a:chOff x="432" y="2234"/>
            <a:chExt cx="4872" cy="1306"/>
          </a:xfrm>
        </p:grpSpPr>
        <p:sp>
          <p:nvSpPr>
            <p:cNvPr id="886791" name="Text Box 7"/>
            <p:cNvSpPr txBox="1">
              <a:spLocks noChangeArrowheads="1"/>
            </p:cNvSpPr>
            <p:nvPr/>
          </p:nvSpPr>
          <p:spPr bwMode="auto">
            <a:xfrm>
              <a:off x="456" y="2234"/>
              <a:ext cx="4848" cy="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800" b="1">
                  <a:solidFill>
                    <a:srgbClr val="000099"/>
                  </a:solidFill>
                  <a:ea typeface="HG丸ｺﾞｼｯｸM-PRO" pitchFamily="50" charset="-128"/>
                </a:rPr>
                <a:t>２．職場の管理を実施する</a:t>
              </a:r>
            </a:p>
          </p:txBody>
        </p:sp>
        <p:sp>
          <p:nvSpPr>
            <p:cNvPr id="886794" name="Text Box 10"/>
            <p:cNvSpPr txBox="1">
              <a:spLocks noChangeArrowheads="1"/>
            </p:cNvSpPr>
            <p:nvPr/>
          </p:nvSpPr>
          <p:spPr bwMode="auto">
            <a:xfrm>
              <a:off x="432" y="2544"/>
              <a:ext cx="4848" cy="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b="1">
                  <a:ea typeface="HG丸ｺﾞｼｯｸM-PRO" pitchFamily="50" charset="-128"/>
                </a:rPr>
                <a:t>　　①職場のルールをつくる</a:t>
              </a:r>
            </a:p>
            <a:p>
              <a:pPr>
                <a:lnSpc>
                  <a:spcPct val="110000"/>
                </a:lnSpc>
              </a:pPr>
              <a:r>
                <a:rPr lang="ja-JP" altLang="en-US" b="1">
                  <a:ea typeface="HG丸ｺﾞｼｯｸM-PRO" pitchFamily="50" charset="-128"/>
                </a:rPr>
                <a:t>　　②標準類の遵守</a:t>
              </a:r>
            </a:p>
            <a:p>
              <a:pPr>
                <a:lnSpc>
                  <a:spcPct val="110000"/>
                </a:lnSpc>
              </a:pPr>
              <a:r>
                <a:rPr lang="ja-JP" altLang="en-US" b="1">
                  <a:ea typeface="HG丸ｺﾞｼｯｸM-PRO" pitchFamily="50" charset="-128"/>
                </a:rPr>
                <a:t>　　③職場環境の改善</a:t>
              </a:r>
            </a:p>
          </p:txBody>
        </p:sp>
        <p:pic>
          <p:nvPicPr>
            <p:cNvPr id="886795" name="Picture 11" descr="2-H-0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2" y="2400"/>
              <a:ext cx="1055" cy="11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86799" name="Group 15"/>
          <p:cNvGrpSpPr>
            <a:grpSpLocks/>
          </p:cNvGrpSpPr>
          <p:nvPr/>
        </p:nvGrpSpPr>
        <p:grpSpPr bwMode="auto">
          <a:xfrm>
            <a:off x="533400" y="1066800"/>
            <a:ext cx="7877175" cy="2268538"/>
            <a:chOff x="336" y="672"/>
            <a:chExt cx="4962" cy="1429"/>
          </a:xfrm>
        </p:grpSpPr>
        <p:sp>
          <p:nvSpPr>
            <p:cNvPr id="886790" name="Text Box 6"/>
            <p:cNvSpPr txBox="1">
              <a:spLocks noChangeArrowheads="1"/>
            </p:cNvSpPr>
            <p:nvPr/>
          </p:nvSpPr>
          <p:spPr bwMode="auto">
            <a:xfrm>
              <a:off x="336" y="672"/>
              <a:ext cx="4848" cy="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800" b="1">
                  <a:solidFill>
                    <a:srgbClr val="000099"/>
                  </a:solidFill>
                  <a:ea typeface="HG丸ｺﾞｼｯｸM-PRO" pitchFamily="50" charset="-128"/>
                </a:rPr>
                <a:t>１．ＱＣサークルで勉強する</a:t>
              </a:r>
            </a:p>
          </p:txBody>
        </p:sp>
        <p:sp>
          <p:nvSpPr>
            <p:cNvPr id="886797" name="Text Box 13"/>
            <p:cNvSpPr txBox="1">
              <a:spLocks noChangeArrowheads="1"/>
            </p:cNvSpPr>
            <p:nvPr/>
          </p:nvSpPr>
          <p:spPr bwMode="auto">
            <a:xfrm>
              <a:off x="432" y="1008"/>
              <a:ext cx="4848" cy="1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b="1">
                  <a:ea typeface="HG丸ｺﾞｼｯｸM-PRO" pitchFamily="50" charset="-128"/>
                </a:rPr>
                <a:t>　　①ＱＣサークルの意義、基本</a:t>
              </a:r>
            </a:p>
            <a:p>
              <a:pPr>
                <a:lnSpc>
                  <a:spcPct val="110000"/>
                </a:lnSpc>
              </a:pPr>
              <a:r>
                <a:rPr lang="ja-JP" altLang="en-US" b="1">
                  <a:ea typeface="HG丸ｺﾞｼｯｸM-PRO" pitchFamily="50" charset="-128"/>
                </a:rPr>
                <a:t>　　②ＱＣの考え方、</a:t>
              </a:r>
              <a:br>
                <a:rPr lang="ja-JP" altLang="en-US" b="1">
                  <a:ea typeface="HG丸ｺﾞｼｯｸM-PRO" pitchFamily="50" charset="-128"/>
                </a:rPr>
              </a:br>
              <a:r>
                <a:rPr lang="ja-JP" altLang="en-US" b="1">
                  <a:ea typeface="HG丸ｺﾞｼｯｸM-PRO" pitchFamily="50" charset="-128"/>
                </a:rPr>
                <a:t>　　　　　　問題解決の手順、</a:t>
              </a:r>
              <a:r>
                <a:rPr lang="en-US" altLang="ja-JP" b="1">
                  <a:ea typeface="HG丸ｺﾞｼｯｸM-PRO" pitchFamily="50" charset="-128"/>
                </a:rPr>
                <a:t>QC</a:t>
              </a:r>
              <a:r>
                <a:rPr lang="ja-JP" altLang="en-US" b="1">
                  <a:ea typeface="HG丸ｺﾞｼｯｸM-PRO" pitchFamily="50" charset="-128"/>
                </a:rPr>
                <a:t>手法</a:t>
              </a:r>
            </a:p>
            <a:p>
              <a:pPr>
                <a:lnSpc>
                  <a:spcPct val="110000"/>
                </a:lnSpc>
              </a:pPr>
              <a:r>
                <a:rPr lang="ja-JP" altLang="en-US" b="1">
                  <a:ea typeface="HG丸ｺﾞｼｯｸM-PRO" pitchFamily="50" charset="-128"/>
                </a:rPr>
                <a:t>　　③仕事をうまく進めていくための勉強</a:t>
              </a:r>
            </a:p>
          </p:txBody>
        </p:sp>
        <p:graphicFrame>
          <p:nvGraphicFramePr>
            <p:cNvPr id="886798" name="Object 14"/>
            <p:cNvGraphicFramePr>
              <a:graphicFrameLocks noChangeAspect="1"/>
            </p:cNvGraphicFramePr>
            <p:nvPr/>
          </p:nvGraphicFramePr>
          <p:xfrm>
            <a:off x="4053" y="816"/>
            <a:ext cx="1245" cy="1032"/>
          </p:xfrm>
          <a:graphic>
            <a:graphicData uri="http://schemas.openxmlformats.org/presentationml/2006/ole">
              <mc:AlternateContent xmlns:mc="http://schemas.openxmlformats.org/markup-compatibility/2006">
                <mc:Choice xmlns:v="urn:schemas-microsoft-com:vml" Requires="v">
                  <p:oleObj spid="_x0000_s886801" name="ビットマップ イメージ" r:id="rId5" imgW="3561905" imgH="2952381" progId="Paint.Picture">
                    <p:embed/>
                  </p:oleObj>
                </mc:Choice>
                <mc:Fallback>
                  <p:oleObj name="ビットマップ イメージ" r:id="rId5" imgW="3561905" imgH="2952381" progId="Paint.Picture">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53" y="816"/>
                          <a:ext cx="1245" cy="103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886799"/>
                                        </p:tgtEl>
                                        <p:attrNameLst>
                                          <p:attrName>style.visibility</p:attrName>
                                        </p:attrNameLst>
                                      </p:cBhvr>
                                      <p:to>
                                        <p:strVal val="visible"/>
                                      </p:to>
                                    </p:set>
                                    <p:anim calcmode="lin" valueType="num">
                                      <p:cBhvr additive="base">
                                        <p:cTn id="7" dur="500" fill="hold"/>
                                        <p:tgtEl>
                                          <p:spTgt spid="886799"/>
                                        </p:tgtEl>
                                        <p:attrNameLst>
                                          <p:attrName>ppt_x</p:attrName>
                                        </p:attrNameLst>
                                      </p:cBhvr>
                                      <p:tavLst>
                                        <p:tav tm="0">
                                          <p:val>
                                            <p:strVal val="0-#ppt_w/2"/>
                                          </p:val>
                                        </p:tav>
                                        <p:tav tm="100000">
                                          <p:val>
                                            <p:strVal val="#ppt_x"/>
                                          </p:val>
                                        </p:tav>
                                      </p:tavLst>
                                    </p:anim>
                                    <p:anim calcmode="lin" valueType="num">
                                      <p:cBhvr additive="base">
                                        <p:cTn id="8" dur="500" fill="hold"/>
                                        <p:tgtEl>
                                          <p:spTgt spid="8867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886800"/>
                                        </p:tgtEl>
                                        <p:attrNameLst>
                                          <p:attrName>style.visibility</p:attrName>
                                        </p:attrNameLst>
                                      </p:cBhvr>
                                      <p:to>
                                        <p:strVal val="visible"/>
                                      </p:to>
                                    </p:set>
                                    <p:anim calcmode="lin" valueType="num">
                                      <p:cBhvr additive="base">
                                        <p:cTn id="13" dur="500" fill="hold"/>
                                        <p:tgtEl>
                                          <p:spTgt spid="886800"/>
                                        </p:tgtEl>
                                        <p:attrNameLst>
                                          <p:attrName>ppt_x</p:attrName>
                                        </p:attrNameLst>
                                      </p:cBhvr>
                                      <p:tavLst>
                                        <p:tav tm="0">
                                          <p:val>
                                            <p:strVal val="0-#ppt_w/2"/>
                                          </p:val>
                                        </p:tav>
                                        <p:tav tm="100000">
                                          <p:val>
                                            <p:strVal val="#ppt_x"/>
                                          </p:val>
                                        </p:tav>
                                      </p:tavLst>
                                    </p:anim>
                                    <p:anim calcmode="lin" valueType="num">
                                      <p:cBhvr additive="base">
                                        <p:cTn id="14" dur="500" fill="hold"/>
                                        <p:tgtEl>
                                          <p:spTgt spid="88680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86792"/>
                                        </p:tgtEl>
                                        <p:attrNameLst>
                                          <p:attrName>style.visibility</p:attrName>
                                        </p:attrNameLst>
                                      </p:cBhvr>
                                      <p:to>
                                        <p:strVal val="visible"/>
                                      </p:to>
                                    </p:set>
                                    <p:anim calcmode="lin" valueType="num">
                                      <p:cBhvr additive="base">
                                        <p:cTn id="19" dur="500" fill="hold"/>
                                        <p:tgtEl>
                                          <p:spTgt spid="886792"/>
                                        </p:tgtEl>
                                        <p:attrNameLst>
                                          <p:attrName>ppt_x</p:attrName>
                                        </p:attrNameLst>
                                      </p:cBhvr>
                                      <p:tavLst>
                                        <p:tav tm="0">
                                          <p:val>
                                            <p:strVal val="1+#ppt_w/2"/>
                                          </p:val>
                                        </p:tav>
                                        <p:tav tm="100000">
                                          <p:val>
                                            <p:strVal val="#ppt_x"/>
                                          </p:val>
                                        </p:tav>
                                      </p:tavLst>
                                    </p:anim>
                                    <p:anim calcmode="lin" valueType="num">
                                      <p:cBhvr additive="base">
                                        <p:cTn id="20" dur="500" fill="hold"/>
                                        <p:tgtEl>
                                          <p:spTgt spid="8867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679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2"/>
          <p:cNvSpPr>
            <a:spLocks noGrp="1"/>
          </p:cNvSpPr>
          <p:nvPr>
            <p:ph type="sldNum" sz="quarter" idx="11"/>
          </p:nvPr>
        </p:nvSpPr>
        <p:spPr/>
        <p:txBody>
          <a:bodyPr/>
          <a:lstStyle/>
          <a:p>
            <a:fld id="{47947A0D-D152-4E3D-B86F-169828E5EA4A}" type="slidenum">
              <a:rPr lang="en-US" altLang="ja-JP"/>
              <a:pPr/>
              <a:t>3</a:t>
            </a:fld>
            <a:endParaRPr lang="en-US" altLang="ja-JP"/>
          </a:p>
        </p:txBody>
      </p:sp>
      <p:graphicFrame>
        <p:nvGraphicFramePr>
          <p:cNvPr id="921602" name="Object 3074"/>
          <p:cNvGraphicFramePr>
            <a:graphicFrameLocks noChangeAspect="1"/>
          </p:cNvGraphicFramePr>
          <p:nvPr/>
        </p:nvGraphicFramePr>
        <p:xfrm>
          <a:off x="187325" y="1588"/>
          <a:ext cx="9144000" cy="6856412"/>
        </p:xfrm>
        <a:graphic>
          <a:graphicData uri="http://schemas.openxmlformats.org/presentationml/2006/ole">
            <mc:AlternateContent xmlns:mc="http://schemas.openxmlformats.org/markup-compatibility/2006">
              <mc:Choice xmlns:v="urn:schemas-microsoft-com:vml" Requires="v">
                <p:oleObj spid="_x0000_s921604" name="スライド" r:id="rId4" imgW="4572000" imgH="3429000" progId="PowerPoint.Slide.8">
                  <p:embed/>
                </p:oleObj>
              </mc:Choice>
              <mc:Fallback>
                <p:oleObj name="スライド" r:id="rId4" imgW="4572000" imgH="3429000" progId="PowerPoint.Slide.8">
                  <p:embed/>
                  <p:pic>
                    <p:nvPicPr>
                      <p:cNvPr id="0" name="Object 30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325" y="1588"/>
                        <a:ext cx="9144000" cy="685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921603" name="Picture 307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288" y="1301750"/>
            <a:ext cx="1166812" cy="145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スライド番号プレースホルダー 2"/>
          <p:cNvSpPr>
            <a:spLocks noGrp="1"/>
          </p:cNvSpPr>
          <p:nvPr>
            <p:ph type="sldNum" sz="quarter" idx="11"/>
          </p:nvPr>
        </p:nvSpPr>
        <p:spPr/>
        <p:txBody>
          <a:bodyPr/>
          <a:lstStyle/>
          <a:p>
            <a:fld id="{F8D7023D-7A8F-44AC-A15B-FE4204DA867F}" type="slidenum">
              <a:rPr lang="en-US" altLang="ja-JP"/>
              <a:pPr/>
              <a:t>30</a:t>
            </a:fld>
            <a:endParaRPr lang="en-US" altLang="ja-JP"/>
          </a:p>
        </p:txBody>
      </p:sp>
      <p:sp>
        <p:nvSpPr>
          <p:cNvPr id="888834" name="Rectangle 2"/>
          <p:cNvSpPr>
            <a:spLocks noChangeArrowheads="1"/>
          </p:cNvSpPr>
          <p:nvPr/>
        </p:nvSpPr>
        <p:spPr bwMode="auto">
          <a:xfrm>
            <a:off x="3924300" y="5638800"/>
            <a:ext cx="685800" cy="457200"/>
          </a:xfrm>
          <a:prstGeom prst="rect">
            <a:avLst/>
          </a:prstGeom>
          <a:gradFill rotWithShape="0">
            <a:gsLst>
              <a:gs pos="0">
                <a:srgbClr val="4D4D4D">
                  <a:gamma/>
                  <a:tint val="18039"/>
                  <a:invGamma/>
                </a:srgbClr>
              </a:gs>
              <a:gs pos="100000">
                <a:srgbClr val="4D4D4D"/>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grpSp>
        <p:nvGrpSpPr>
          <p:cNvPr id="888835" name="Group 3"/>
          <p:cNvGrpSpPr>
            <a:grpSpLocks/>
          </p:cNvGrpSpPr>
          <p:nvPr/>
        </p:nvGrpSpPr>
        <p:grpSpPr bwMode="auto">
          <a:xfrm>
            <a:off x="152400" y="319088"/>
            <a:ext cx="8839200" cy="641350"/>
            <a:chOff x="96" y="201"/>
            <a:chExt cx="5568" cy="404"/>
          </a:xfrm>
        </p:grpSpPr>
        <p:sp>
          <p:nvSpPr>
            <p:cNvPr id="888836" name="Rectangle 4"/>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ＱＣサークル活動の進め方の基本</a:t>
              </a:r>
            </a:p>
          </p:txBody>
        </p:sp>
        <p:sp>
          <p:nvSpPr>
            <p:cNvPr id="888837" name="Line 5"/>
            <p:cNvSpPr>
              <a:spLocks noChangeShapeType="1"/>
            </p:cNvSpPr>
            <p:nvPr/>
          </p:nvSpPr>
          <p:spPr bwMode="auto">
            <a:xfrm>
              <a:off x="96" y="576"/>
              <a:ext cx="5568"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8838" name="Line 6"/>
          <p:cNvSpPr>
            <a:spLocks noChangeShapeType="1"/>
          </p:cNvSpPr>
          <p:nvPr/>
        </p:nvSpPr>
        <p:spPr bwMode="auto">
          <a:xfrm flipV="1">
            <a:off x="1219200" y="2667000"/>
            <a:ext cx="0" cy="3581400"/>
          </a:xfrm>
          <a:prstGeom prst="line">
            <a:avLst/>
          </a:prstGeom>
          <a:noFill/>
          <a:ln w="635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39" name="Rectangle 7"/>
          <p:cNvSpPr>
            <a:spLocks noChangeArrowheads="1"/>
          </p:cNvSpPr>
          <p:nvPr/>
        </p:nvSpPr>
        <p:spPr bwMode="auto">
          <a:xfrm>
            <a:off x="3924300" y="2438400"/>
            <a:ext cx="685800" cy="457200"/>
          </a:xfrm>
          <a:prstGeom prst="rect">
            <a:avLst/>
          </a:prstGeom>
          <a:gradFill rotWithShape="0">
            <a:gsLst>
              <a:gs pos="0">
                <a:srgbClr val="4D4D4D">
                  <a:gamma/>
                  <a:tint val="18039"/>
                  <a:invGamma/>
                </a:srgbClr>
              </a:gs>
              <a:gs pos="100000">
                <a:srgbClr val="4D4D4D"/>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8840" name="Rectangle 8"/>
          <p:cNvSpPr>
            <a:spLocks noChangeArrowheads="1"/>
          </p:cNvSpPr>
          <p:nvPr/>
        </p:nvSpPr>
        <p:spPr bwMode="auto">
          <a:xfrm>
            <a:off x="3924300" y="1714500"/>
            <a:ext cx="685800" cy="381000"/>
          </a:xfrm>
          <a:prstGeom prst="rect">
            <a:avLst/>
          </a:prstGeom>
          <a:gradFill rotWithShape="0">
            <a:gsLst>
              <a:gs pos="0">
                <a:srgbClr val="4D4D4D">
                  <a:gamma/>
                  <a:tint val="18039"/>
                  <a:invGamma/>
                </a:srgbClr>
              </a:gs>
              <a:gs pos="100000">
                <a:srgbClr val="4D4D4D"/>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8841" name="Text Box 9"/>
          <p:cNvSpPr txBox="1">
            <a:spLocks noChangeArrowheads="1"/>
          </p:cNvSpPr>
          <p:nvPr/>
        </p:nvSpPr>
        <p:spPr bwMode="auto">
          <a:xfrm>
            <a:off x="6781800" y="2438400"/>
            <a:ext cx="2057400" cy="482600"/>
          </a:xfrm>
          <a:prstGeom prst="rect">
            <a:avLst/>
          </a:prstGeom>
          <a:noFill/>
          <a:ln w="25400">
            <a:solidFill>
              <a:schemeClr val="tx1"/>
            </a:solidFill>
            <a:prstDash val="dash"/>
            <a:miter lim="800000"/>
            <a:headEnd/>
            <a:tailEnd/>
          </a:ln>
          <a:effectLst/>
          <a:extLst>
            <a:ext uri="{909E8E84-426E-40DD-AFC4-6F175D3DCCD1}">
              <a14:hiddenFill xmlns:a14="http://schemas.microsoft.com/office/drawing/2010/main">
                <a:gradFill rotWithShape="1">
                  <a:gsLst>
                    <a:gs pos="0">
                      <a:srgbClr val="C0C0C0">
                        <a:gamma/>
                        <a:tint val="0"/>
                        <a:invGamma/>
                      </a:srgbClr>
                    </a:gs>
                    <a:gs pos="100000">
                      <a:srgbClr val="C0C0C0"/>
                    </a:gs>
                  </a:gsLst>
                  <a:path path="shape">
                    <a:fillToRect l="50000" t="50000" r="50000" b="50000"/>
                  </a:path>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000" b="1">
                <a:ea typeface="HG丸ｺﾞｼｯｸM-PRO" pitchFamily="50" charset="-128"/>
              </a:rPr>
              <a:t>推進計画の作成</a:t>
            </a:r>
          </a:p>
        </p:txBody>
      </p:sp>
      <p:sp>
        <p:nvSpPr>
          <p:cNvPr id="888842" name="Line 10"/>
          <p:cNvSpPr>
            <a:spLocks noChangeShapeType="1"/>
          </p:cNvSpPr>
          <p:nvPr/>
        </p:nvSpPr>
        <p:spPr bwMode="auto">
          <a:xfrm>
            <a:off x="4648200" y="2667000"/>
            <a:ext cx="2133600" cy="0"/>
          </a:xfrm>
          <a:prstGeom prst="line">
            <a:avLst/>
          </a:prstGeom>
          <a:noFill/>
          <a:ln w="63500">
            <a:solidFill>
              <a:srgbClr val="339966"/>
            </a:solidFill>
            <a:round/>
            <a:headEnd type="triangle" w="sm"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43" name="Text Box 11"/>
          <p:cNvSpPr txBox="1">
            <a:spLocks noChangeArrowheads="1"/>
          </p:cNvSpPr>
          <p:nvPr/>
        </p:nvSpPr>
        <p:spPr bwMode="auto">
          <a:xfrm>
            <a:off x="2479675" y="1295400"/>
            <a:ext cx="3581400" cy="482600"/>
          </a:xfrm>
          <a:prstGeom prst="rect">
            <a:avLst/>
          </a:prstGeom>
          <a:gradFill rotWithShape="1">
            <a:gsLst>
              <a:gs pos="0">
                <a:srgbClr val="FFFF99">
                  <a:gamma/>
                  <a:tint val="0"/>
                  <a:invGamma/>
                </a:srgbClr>
              </a:gs>
              <a:gs pos="100000">
                <a:srgbClr val="FFFF99"/>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800" anchor="ctr" anchorCtr="1">
            <a:spAutoFit/>
          </a:bodyPr>
          <a:lstStyle/>
          <a:p>
            <a:pPr algn="ctr">
              <a:lnSpc>
                <a:spcPct val="120000"/>
              </a:lnSpc>
              <a:spcBef>
                <a:spcPct val="50000"/>
              </a:spcBef>
            </a:pPr>
            <a:r>
              <a:rPr lang="ja-JP" altLang="en-US" sz="2000" b="1">
                <a:ea typeface="HG丸ｺﾞｼｯｸM-PRO" pitchFamily="50" charset="-128"/>
              </a:rPr>
              <a:t>ＱＣサークルの結成、登録</a:t>
            </a:r>
          </a:p>
        </p:txBody>
      </p:sp>
      <p:sp>
        <p:nvSpPr>
          <p:cNvPr id="888844" name="Text Box 12"/>
          <p:cNvSpPr txBox="1">
            <a:spLocks noChangeArrowheads="1"/>
          </p:cNvSpPr>
          <p:nvPr/>
        </p:nvSpPr>
        <p:spPr bwMode="auto">
          <a:xfrm>
            <a:off x="2479675" y="2057400"/>
            <a:ext cx="3581400" cy="482600"/>
          </a:xfrm>
          <a:prstGeom prst="rect">
            <a:avLst/>
          </a:prstGeom>
          <a:gradFill rotWithShape="1">
            <a:gsLst>
              <a:gs pos="0">
                <a:srgbClr val="FFFF99">
                  <a:gamma/>
                  <a:tint val="0"/>
                  <a:invGamma/>
                </a:srgbClr>
              </a:gs>
              <a:gs pos="100000">
                <a:srgbClr val="FFFF99"/>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800" anchor="ctr" anchorCtr="1">
            <a:spAutoFit/>
          </a:bodyPr>
          <a:lstStyle/>
          <a:p>
            <a:pPr algn="ctr">
              <a:lnSpc>
                <a:spcPct val="120000"/>
              </a:lnSpc>
              <a:spcBef>
                <a:spcPct val="50000"/>
              </a:spcBef>
            </a:pPr>
            <a:r>
              <a:rPr lang="ja-JP" altLang="en-US" sz="2000" b="1">
                <a:ea typeface="HG丸ｺﾞｼｯｸM-PRO" pitchFamily="50" charset="-128"/>
              </a:rPr>
              <a:t>話し合い・勉強</a:t>
            </a:r>
          </a:p>
        </p:txBody>
      </p:sp>
      <p:sp>
        <p:nvSpPr>
          <p:cNvPr id="888845" name="Text Box 13"/>
          <p:cNvSpPr txBox="1">
            <a:spLocks noChangeArrowheads="1"/>
          </p:cNvSpPr>
          <p:nvPr/>
        </p:nvSpPr>
        <p:spPr bwMode="auto">
          <a:xfrm>
            <a:off x="2514600" y="6019800"/>
            <a:ext cx="3581400" cy="482600"/>
          </a:xfrm>
          <a:prstGeom prst="rect">
            <a:avLst/>
          </a:prstGeom>
          <a:gradFill rotWithShape="1">
            <a:gsLst>
              <a:gs pos="0">
                <a:srgbClr val="FFFF99">
                  <a:gamma/>
                  <a:tint val="0"/>
                  <a:invGamma/>
                </a:srgbClr>
              </a:gs>
              <a:gs pos="100000">
                <a:srgbClr val="FFFF99"/>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800" anchor="ctr" anchorCtr="1">
            <a:spAutoFit/>
          </a:bodyPr>
          <a:lstStyle/>
          <a:p>
            <a:pPr algn="ctr">
              <a:lnSpc>
                <a:spcPct val="120000"/>
              </a:lnSpc>
              <a:spcBef>
                <a:spcPct val="50000"/>
              </a:spcBef>
            </a:pPr>
            <a:r>
              <a:rPr lang="ja-JP" altLang="en-US" sz="2000" b="1">
                <a:ea typeface="HG丸ｺﾞｼｯｸM-PRO" pitchFamily="50" charset="-128"/>
              </a:rPr>
              <a:t>自己評価</a:t>
            </a:r>
          </a:p>
        </p:txBody>
      </p:sp>
      <p:sp>
        <p:nvSpPr>
          <p:cNvPr id="888846" name="Line 14"/>
          <p:cNvSpPr>
            <a:spLocks noChangeShapeType="1"/>
          </p:cNvSpPr>
          <p:nvPr/>
        </p:nvSpPr>
        <p:spPr bwMode="auto">
          <a:xfrm flipH="1">
            <a:off x="1219200" y="6248400"/>
            <a:ext cx="1295400" cy="0"/>
          </a:xfrm>
          <a:prstGeom prst="line">
            <a:avLst/>
          </a:prstGeom>
          <a:noFill/>
          <a:ln w="635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47" name="Rectangle 15"/>
          <p:cNvSpPr>
            <a:spLocks noChangeArrowheads="1"/>
          </p:cNvSpPr>
          <p:nvPr/>
        </p:nvSpPr>
        <p:spPr bwMode="auto">
          <a:xfrm>
            <a:off x="1905000" y="3124200"/>
            <a:ext cx="4343400" cy="2590800"/>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ja-JP" altLang="en-US"/>
          </a:p>
        </p:txBody>
      </p:sp>
      <p:sp>
        <p:nvSpPr>
          <p:cNvPr id="888848" name="Line 16"/>
          <p:cNvSpPr>
            <a:spLocks noChangeShapeType="1"/>
          </p:cNvSpPr>
          <p:nvPr/>
        </p:nvSpPr>
        <p:spPr bwMode="auto">
          <a:xfrm flipH="1">
            <a:off x="1219200" y="2667000"/>
            <a:ext cx="2667000" cy="0"/>
          </a:xfrm>
          <a:prstGeom prst="line">
            <a:avLst/>
          </a:prstGeom>
          <a:noFill/>
          <a:ln w="63500">
            <a:solidFill>
              <a:srgbClr val="339966"/>
            </a:solidFill>
            <a:round/>
            <a:headEnd type="triangle" w="sm"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grpSp>
        <p:nvGrpSpPr>
          <p:cNvPr id="888849" name="Group 17"/>
          <p:cNvGrpSpPr>
            <a:grpSpLocks/>
          </p:cNvGrpSpPr>
          <p:nvPr/>
        </p:nvGrpSpPr>
        <p:grpSpPr bwMode="auto">
          <a:xfrm>
            <a:off x="2555875" y="3497263"/>
            <a:ext cx="609600" cy="1905000"/>
            <a:chOff x="1200" y="2208"/>
            <a:chExt cx="384" cy="1200"/>
          </a:xfrm>
        </p:grpSpPr>
        <p:sp>
          <p:nvSpPr>
            <p:cNvPr id="888850" name="Line 18"/>
            <p:cNvSpPr>
              <a:spLocks noChangeShapeType="1"/>
            </p:cNvSpPr>
            <p:nvPr/>
          </p:nvSpPr>
          <p:spPr bwMode="auto">
            <a:xfrm>
              <a:off x="1200" y="2208"/>
              <a:ext cx="0" cy="1200"/>
            </a:xfrm>
            <a:prstGeom prst="line">
              <a:avLst/>
            </a:prstGeom>
            <a:noFill/>
            <a:ln w="635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51" name="Line 19"/>
            <p:cNvSpPr>
              <a:spLocks noChangeShapeType="1"/>
            </p:cNvSpPr>
            <p:nvPr/>
          </p:nvSpPr>
          <p:spPr bwMode="auto">
            <a:xfrm flipH="1" flipV="1">
              <a:off x="1200" y="3408"/>
              <a:ext cx="336" cy="0"/>
            </a:xfrm>
            <a:prstGeom prst="line">
              <a:avLst/>
            </a:prstGeom>
            <a:noFill/>
            <a:ln w="635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52" name="Line 20"/>
            <p:cNvSpPr>
              <a:spLocks noChangeShapeType="1"/>
            </p:cNvSpPr>
            <p:nvPr/>
          </p:nvSpPr>
          <p:spPr bwMode="auto">
            <a:xfrm>
              <a:off x="1200" y="2208"/>
              <a:ext cx="384" cy="0"/>
            </a:xfrm>
            <a:prstGeom prst="line">
              <a:avLst/>
            </a:prstGeom>
            <a:noFill/>
            <a:ln w="635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grpSp>
      <p:sp>
        <p:nvSpPr>
          <p:cNvPr id="888853" name="Text Box 21"/>
          <p:cNvSpPr txBox="1">
            <a:spLocks noChangeArrowheads="1"/>
          </p:cNvSpPr>
          <p:nvPr/>
        </p:nvSpPr>
        <p:spPr bwMode="auto">
          <a:xfrm>
            <a:off x="2860675" y="32766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000" b="1">
                <a:ea typeface="HG丸ｺﾞｼｯｸM-PRO" pitchFamily="50" charset="-128"/>
              </a:rPr>
              <a:t>テーマの選択</a:t>
            </a:r>
          </a:p>
        </p:txBody>
      </p:sp>
      <p:sp>
        <p:nvSpPr>
          <p:cNvPr id="888854" name="Text Box 22"/>
          <p:cNvSpPr txBox="1">
            <a:spLocks noChangeArrowheads="1"/>
          </p:cNvSpPr>
          <p:nvPr/>
        </p:nvSpPr>
        <p:spPr bwMode="auto">
          <a:xfrm>
            <a:off x="2822575" y="3886200"/>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000" b="1">
                <a:ea typeface="HG丸ｺﾞｼｯｸM-PRO" pitchFamily="50" charset="-128"/>
              </a:rPr>
              <a:t>活動計画の作成</a:t>
            </a:r>
          </a:p>
        </p:txBody>
      </p:sp>
      <p:sp>
        <p:nvSpPr>
          <p:cNvPr id="888855" name="Text Box 23"/>
          <p:cNvSpPr txBox="1">
            <a:spLocks noChangeArrowheads="1"/>
          </p:cNvSpPr>
          <p:nvPr/>
        </p:nvSpPr>
        <p:spPr bwMode="auto">
          <a:xfrm>
            <a:off x="2822575" y="4491038"/>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000" b="1">
                <a:ea typeface="HG丸ｺﾞｼｯｸM-PRO" pitchFamily="50" charset="-128"/>
              </a:rPr>
              <a:t>管理・改善活動</a:t>
            </a:r>
          </a:p>
        </p:txBody>
      </p:sp>
      <p:sp>
        <p:nvSpPr>
          <p:cNvPr id="888856" name="Text Box 24"/>
          <p:cNvSpPr txBox="1">
            <a:spLocks noChangeArrowheads="1"/>
          </p:cNvSpPr>
          <p:nvPr/>
        </p:nvSpPr>
        <p:spPr bwMode="auto">
          <a:xfrm>
            <a:off x="2822575" y="5105400"/>
            <a:ext cx="281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spcBef>
                <a:spcPct val="50000"/>
              </a:spcBef>
            </a:pPr>
            <a:r>
              <a:rPr lang="ja-JP" altLang="en-US" sz="2000" b="1">
                <a:ea typeface="HG丸ｺﾞｼｯｸM-PRO" pitchFamily="50" charset="-128"/>
              </a:rPr>
              <a:t>まとめ・発表</a:t>
            </a:r>
          </a:p>
        </p:txBody>
      </p:sp>
      <p:sp>
        <p:nvSpPr>
          <p:cNvPr id="888857" name="Line 25"/>
          <p:cNvSpPr>
            <a:spLocks noChangeShapeType="1"/>
          </p:cNvSpPr>
          <p:nvPr/>
        </p:nvSpPr>
        <p:spPr bwMode="auto">
          <a:xfrm>
            <a:off x="4232275" y="3657600"/>
            <a:ext cx="0" cy="304800"/>
          </a:xfrm>
          <a:prstGeom prst="line">
            <a:avLst/>
          </a:prstGeom>
          <a:noFill/>
          <a:ln w="76200">
            <a:solidFill>
              <a:schemeClr val="tx1"/>
            </a:solidFill>
            <a:round/>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58" name="Line 26"/>
          <p:cNvSpPr>
            <a:spLocks noChangeShapeType="1"/>
          </p:cNvSpPr>
          <p:nvPr/>
        </p:nvSpPr>
        <p:spPr bwMode="auto">
          <a:xfrm>
            <a:off x="4237038" y="4343400"/>
            <a:ext cx="0" cy="304800"/>
          </a:xfrm>
          <a:prstGeom prst="line">
            <a:avLst/>
          </a:prstGeom>
          <a:noFill/>
          <a:ln w="76200">
            <a:solidFill>
              <a:schemeClr val="tx1"/>
            </a:solidFill>
            <a:round/>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59" name="Line 27"/>
          <p:cNvSpPr>
            <a:spLocks noChangeShapeType="1"/>
          </p:cNvSpPr>
          <p:nvPr/>
        </p:nvSpPr>
        <p:spPr bwMode="auto">
          <a:xfrm>
            <a:off x="4232275" y="4953000"/>
            <a:ext cx="0" cy="304800"/>
          </a:xfrm>
          <a:prstGeom prst="line">
            <a:avLst/>
          </a:prstGeom>
          <a:noFill/>
          <a:ln w="76200">
            <a:solidFill>
              <a:schemeClr val="tx1"/>
            </a:solidFill>
            <a:round/>
            <a:headEnd/>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888860" name="Text Box 28"/>
          <p:cNvSpPr txBox="1">
            <a:spLocks noChangeArrowheads="1"/>
          </p:cNvSpPr>
          <p:nvPr/>
        </p:nvSpPr>
        <p:spPr bwMode="auto">
          <a:xfrm>
            <a:off x="2022475" y="3657600"/>
            <a:ext cx="51435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ctr">
              <a:lnSpc>
                <a:spcPct val="120000"/>
              </a:lnSpc>
              <a:spcBef>
                <a:spcPct val="50000"/>
              </a:spcBef>
            </a:pPr>
            <a:r>
              <a:rPr lang="ja-JP" altLang="en-US" sz="1800" b="1">
                <a:ea typeface="HG丸ｺﾞｼｯｸM-PRO" pitchFamily="50" charset="-128"/>
              </a:rPr>
              <a:t>次のテーマ</a:t>
            </a:r>
          </a:p>
        </p:txBody>
      </p:sp>
      <p:sp>
        <p:nvSpPr>
          <p:cNvPr id="888861" name="Text Box 29"/>
          <p:cNvSpPr txBox="1">
            <a:spLocks noChangeArrowheads="1"/>
          </p:cNvSpPr>
          <p:nvPr/>
        </p:nvSpPr>
        <p:spPr bwMode="auto">
          <a:xfrm>
            <a:off x="460375" y="3048000"/>
            <a:ext cx="6223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ctr">
              <a:lnSpc>
                <a:spcPct val="120000"/>
              </a:lnSpc>
              <a:spcBef>
                <a:spcPct val="50000"/>
              </a:spcBef>
            </a:pPr>
            <a:r>
              <a:rPr lang="ja-JP" altLang="en-US" b="1">
                <a:solidFill>
                  <a:srgbClr val="FF3300"/>
                </a:solidFill>
                <a:ea typeface="HG丸ｺﾞｼｯｸM-PRO" pitchFamily="50" charset="-128"/>
              </a:rPr>
              <a:t>継続的に繰り返す</a:t>
            </a:r>
          </a:p>
        </p:txBody>
      </p:sp>
      <p:sp>
        <p:nvSpPr>
          <p:cNvPr id="888862" name="Text Box 30"/>
          <p:cNvSpPr txBox="1">
            <a:spLocks noChangeArrowheads="1"/>
          </p:cNvSpPr>
          <p:nvPr/>
        </p:nvSpPr>
        <p:spPr bwMode="auto">
          <a:xfrm>
            <a:off x="2784475" y="2819400"/>
            <a:ext cx="3048000" cy="482600"/>
          </a:xfrm>
          <a:prstGeom prst="rect">
            <a:avLst/>
          </a:prstGeom>
          <a:gradFill rotWithShape="1">
            <a:gsLst>
              <a:gs pos="0">
                <a:srgbClr val="FFFF99">
                  <a:gamma/>
                  <a:tint val="0"/>
                  <a:invGamma/>
                </a:srgbClr>
              </a:gs>
              <a:gs pos="100000">
                <a:srgbClr val="FFFF99"/>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800" anchor="ctr" anchorCtr="1">
            <a:spAutoFit/>
          </a:bodyPr>
          <a:lstStyle/>
          <a:p>
            <a:pPr algn="ctr">
              <a:lnSpc>
                <a:spcPct val="120000"/>
              </a:lnSpc>
              <a:spcBef>
                <a:spcPct val="50000"/>
              </a:spcBef>
            </a:pPr>
            <a:r>
              <a:rPr lang="ja-JP" altLang="en-US" sz="2000" b="1">
                <a:ea typeface="HG丸ｺﾞｼｯｸM-PRO" pitchFamily="50" charset="-128"/>
              </a:rPr>
              <a:t>テーマ解決活動の実施</a:t>
            </a:r>
          </a:p>
        </p:txBody>
      </p:sp>
      <p:graphicFrame>
        <p:nvGraphicFramePr>
          <p:cNvPr id="888863" name="Object 31"/>
          <p:cNvGraphicFramePr>
            <a:graphicFrameLocks noChangeAspect="1"/>
          </p:cNvGraphicFramePr>
          <p:nvPr/>
        </p:nvGraphicFramePr>
        <p:xfrm>
          <a:off x="6324600" y="3048000"/>
          <a:ext cx="2773363" cy="2971800"/>
        </p:xfrm>
        <a:graphic>
          <a:graphicData uri="http://schemas.openxmlformats.org/presentationml/2006/ole">
            <mc:AlternateContent xmlns:mc="http://schemas.openxmlformats.org/markup-compatibility/2006">
              <mc:Choice xmlns:v="urn:schemas-microsoft-com:vml" Requires="v">
                <p:oleObj spid="_x0000_s888864" name="ビットマップ イメージ" r:id="rId4" imgW="3495238" imgH="4342857" progId="Paint.Picture">
                  <p:embed/>
                </p:oleObj>
              </mc:Choice>
              <mc:Fallback>
                <p:oleObj name="ビットマップ イメージ" r:id="rId4" imgW="3495238" imgH="4342857" progId="Paint.Picture">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3048000"/>
                        <a:ext cx="2773363" cy="297180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317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888861"/>
                                        </p:tgtEl>
                                        <p:attrNameLst>
                                          <p:attrName>style.visibility</p:attrName>
                                        </p:attrNameLst>
                                      </p:cBhvr>
                                      <p:to>
                                        <p:strVal val="visible"/>
                                      </p:to>
                                    </p:set>
                                    <p:anim calcmode="lin" valueType="num">
                                      <p:cBhvr>
                                        <p:cTn id="7" dur="500" fill="hold"/>
                                        <p:tgtEl>
                                          <p:spTgt spid="888861"/>
                                        </p:tgtEl>
                                        <p:attrNameLst>
                                          <p:attrName>ppt_w</p:attrName>
                                        </p:attrNameLst>
                                      </p:cBhvr>
                                      <p:tavLst>
                                        <p:tav tm="0">
                                          <p:val>
                                            <p:fltVal val="0"/>
                                          </p:val>
                                        </p:tav>
                                        <p:tav tm="100000">
                                          <p:val>
                                            <p:strVal val="#ppt_w"/>
                                          </p:val>
                                        </p:tav>
                                      </p:tavLst>
                                    </p:anim>
                                    <p:anim calcmode="lin" valueType="num">
                                      <p:cBhvr>
                                        <p:cTn id="8" dur="500" fill="hold"/>
                                        <p:tgtEl>
                                          <p:spTgt spid="888861"/>
                                        </p:tgtEl>
                                        <p:attrNameLst>
                                          <p:attrName>ppt_h</p:attrName>
                                        </p:attrNameLst>
                                      </p:cBhvr>
                                      <p:tavLst>
                                        <p:tav tm="0">
                                          <p:val>
                                            <p:fltVal val="0"/>
                                          </p:val>
                                        </p:tav>
                                        <p:tav tm="100000">
                                          <p:val>
                                            <p:strVal val="#ppt_h"/>
                                          </p:val>
                                        </p:tav>
                                      </p:tavLst>
                                    </p:anim>
                                    <p:anim calcmode="lin" valueType="num">
                                      <p:cBhvr>
                                        <p:cTn id="9" dur="500" fill="hold"/>
                                        <p:tgtEl>
                                          <p:spTgt spid="888861"/>
                                        </p:tgtEl>
                                        <p:attrNameLst>
                                          <p:attrName>ppt_x</p:attrName>
                                        </p:attrNameLst>
                                      </p:cBhvr>
                                      <p:tavLst>
                                        <p:tav tm="0">
                                          <p:val>
                                            <p:fltVal val="0.5"/>
                                          </p:val>
                                        </p:tav>
                                        <p:tav tm="100000">
                                          <p:val>
                                            <p:strVal val="#ppt_x"/>
                                          </p:val>
                                        </p:tav>
                                      </p:tavLst>
                                    </p:anim>
                                    <p:anim calcmode="lin" valueType="num">
                                      <p:cBhvr>
                                        <p:cTn id="10" dur="500" fill="hold"/>
                                        <p:tgtEl>
                                          <p:spTgt spid="88886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61"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スライド番号プレースホルダー 2"/>
          <p:cNvSpPr>
            <a:spLocks noGrp="1"/>
          </p:cNvSpPr>
          <p:nvPr>
            <p:ph type="sldNum" sz="quarter" idx="11"/>
          </p:nvPr>
        </p:nvSpPr>
        <p:spPr/>
        <p:txBody>
          <a:bodyPr/>
          <a:lstStyle/>
          <a:p>
            <a:fld id="{BBEB0030-C562-4570-A44D-A3431E336342}" type="slidenum">
              <a:rPr lang="en-US" altLang="ja-JP"/>
              <a:pPr/>
              <a:t>31</a:t>
            </a:fld>
            <a:endParaRPr lang="en-US" altLang="ja-JP"/>
          </a:p>
        </p:txBody>
      </p:sp>
      <p:sp>
        <p:nvSpPr>
          <p:cNvPr id="931863" name="Oval 23"/>
          <p:cNvSpPr>
            <a:spLocks noChangeArrowheads="1"/>
          </p:cNvSpPr>
          <p:nvPr/>
        </p:nvSpPr>
        <p:spPr bwMode="auto">
          <a:xfrm>
            <a:off x="157163" y="2287588"/>
            <a:ext cx="4337050" cy="3463925"/>
          </a:xfrm>
          <a:prstGeom prst="ellipse">
            <a:avLst/>
          </a:prstGeom>
          <a:solidFill>
            <a:srgbClr val="66FF66"/>
          </a:solidFill>
          <a:ln w="508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1844" name="Text Box 4"/>
          <p:cNvSpPr txBox="1">
            <a:spLocks noChangeArrowheads="1"/>
          </p:cNvSpPr>
          <p:nvPr/>
        </p:nvSpPr>
        <p:spPr bwMode="auto">
          <a:xfrm>
            <a:off x="563563" y="3222625"/>
            <a:ext cx="1798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職場の和が広がり仕事が楽しくなる</a:t>
            </a:r>
          </a:p>
        </p:txBody>
      </p:sp>
      <p:pic>
        <p:nvPicPr>
          <p:cNvPr id="93185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7925" y="2911475"/>
            <a:ext cx="1693863" cy="177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1857" name="AutoShape 17"/>
          <p:cNvSpPr>
            <a:spLocks noChangeArrowheads="1"/>
          </p:cNvSpPr>
          <p:nvPr/>
        </p:nvSpPr>
        <p:spPr bwMode="auto">
          <a:xfrm>
            <a:off x="457200" y="900113"/>
            <a:ext cx="3790950" cy="1857375"/>
          </a:xfrm>
          <a:prstGeom prst="octagon">
            <a:avLst>
              <a:gd name="adj" fmla="val 29287"/>
            </a:avLst>
          </a:prstGeom>
          <a:solidFill>
            <a:srgbClr val="66FF66"/>
          </a:solidFill>
          <a:ln w="508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1842" name="Rectangle 2"/>
          <p:cNvSpPr>
            <a:spLocks noChangeArrowheads="1"/>
          </p:cNvSpPr>
          <p:nvPr/>
        </p:nvSpPr>
        <p:spPr bwMode="auto">
          <a:xfrm>
            <a:off x="555625" y="214313"/>
            <a:ext cx="8016875" cy="641350"/>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ＱＣサークル活動を通じて得られるもの</a:t>
            </a:r>
          </a:p>
        </p:txBody>
      </p:sp>
      <p:sp>
        <p:nvSpPr>
          <p:cNvPr id="931843" name="Text Box 3"/>
          <p:cNvSpPr txBox="1">
            <a:spLocks noChangeArrowheads="1"/>
          </p:cNvSpPr>
          <p:nvPr/>
        </p:nvSpPr>
        <p:spPr bwMode="auto">
          <a:xfrm>
            <a:off x="915988" y="1112838"/>
            <a:ext cx="19351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問題解決の力がつく</a:t>
            </a:r>
          </a:p>
        </p:txBody>
      </p:sp>
      <p:grpSp>
        <p:nvGrpSpPr>
          <p:cNvPr id="931868" name="Group 28"/>
          <p:cNvGrpSpPr>
            <a:grpSpLocks/>
          </p:cNvGrpSpPr>
          <p:nvPr/>
        </p:nvGrpSpPr>
        <p:grpSpPr bwMode="auto">
          <a:xfrm>
            <a:off x="4349750" y="3170238"/>
            <a:ext cx="4321175" cy="3494087"/>
            <a:chOff x="2740" y="1997"/>
            <a:chExt cx="2722" cy="2201"/>
          </a:xfrm>
        </p:grpSpPr>
        <p:sp>
          <p:nvSpPr>
            <p:cNvPr id="931862" name="AutoShape 22"/>
            <p:cNvSpPr>
              <a:spLocks noChangeArrowheads="1"/>
            </p:cNvSpPr>
            <p:nvPr/>
          </p:nvSpPr>
          <p:spPr bwMode="auto">
            <a:xfrm flipH="1">
              <a:off x="2740" y="1997"/>
              <a:ext cx="2722" cy="2201"/>
            </a:xfrm>
            <a:prstGeom prst="rtTriangle">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1847" name="Text Box 7"/>
            <p:cNvSpPr txBox="1">
              <a:spLocks noChangeArrowheads="1"/>
            </p:cNvSpPr>
            <p:nvPr/>
          </p:nvSpPr>
          <p:spPr bwMode="auto">
            <a:xfrm>
              <a:off x="3224" y="3728"/>
              <a:ext cx="1689"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プレゼンテーションの力がつく</a:t>
              </a:r>
            </a:p>
          </p:txBody>
        </p:sp>
        <p:pic>
          <p:nvPicPr>
            <p:cNvPr id="93185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 y="2588"/>
              <a:ext cx="766" cy="1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31860" name="Oval 20"/>
          <p:cNvSpPr>
            <a:spLocks noChangeArrowheads="1"/>
          </p:cNvSpPr>
          <p:nvPr/>
        </p:nvSpPr>
        <p:spPr bwMode="auto">
          <a:xfrm>
            <a:off x="4497388" y="841375"/>
            <a:ext cx="3910012" cy="2227263"/>
          </a:xfrm>
          <a:prstGeom prst="ellipse">
            <a:avLst/>
          </a:prstGeom>
          <a:solidFill>
            <a:srgbClr val="66FF66"/>
          </a:solidFill>
          <a:ln w="349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1845" name="Text Box 5"/>
          <p:cNvSpPr txBox="1">
            <a:spLocks noChangeArrowheads="1"/>
          </p:cNvSpPr>
          <p:nvPr/>
        </p:nvSpPr>
        <p:spPr bwMode="auto">
          <a:xfrm>
            <a:off x="4764088" y="1341438"/>
            <a:ext cx="24225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問題・課題を見つける力が付く</a:t>
            </a:r>
          </a:p>
        </p:txBody>
      </p:sp>
      <p:pic>
        <p:nvPicPr>
          <p:cNvPr id="931852"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3513" y="1506538"/>
            <a:ext cx="1854200" cy="155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1854"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57388" y="1262063"/>
            <a:ext cx="2006600" cy="130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32015" name="Group 175"/>
          <p:cNvGrpSpPr>
            <a:grpSpLocks/>
          </p:cNvGrpSpPr>
          <p:nvPr/>
        </p:nvGrpSpPr>
        <p:grpSpPr bwMode="auto">
          <a:xfrm>
            <a:off x="249238" y="4824413"/>
            <a:ext cx="4305300" cy="1857375"/>
            <a:chOff x="157" y="3039"/>
            <a:chExt cx="2712" cy="1170"/>
          </a:xfrm>
        </p:grpSpPr>
        <p:sp>
          <p:nvSpPr>
            <p:cNvPr id="931861" name="AutoShape 21"/>
            <p:cNvSpPr>
              <a:spLocks noChangeArrowheads="1"/>
            </p:cNvSpPr>
            <p:nvPr/>
          </p:nvSpPr>
          <p:spPr bwMode="auto">
            <a:xfrm>
              <a:off x="157" y="3039"/>
              <a:ext cx="2712" cy="1170"/>
            </a:xfrm>
            <a:prstGeom prst="roundRect">
              <a:avLst>
                <a:gd name="adj" fmla="val 16667"/>
              </a:avLst>
            </a:prstGeom>
            <a:solidFill>
              <a:srgbClr val="66FF66"/>
            </a:solidFill>
            <a:ln w="508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1846" name="Text Box 6"/>
            <p:cNvSpPr txBox="1">
              <a:spLocks noChangeArrowheads="1"/>
            </p:cNvSpPr>
            <p:nvPr/>
          </p:nvSpPr>
          <p:spPr bwMode="auto">
            <a:xfrm>
              <a:off x="359" y="3096"/>
              <a:ext cx="1527"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リーダーシップが身につく</a:t>
              </a:r>
            </a:p>
          </p:txBody>
        </p:sp>
      </p:grpSp>
      <p:sp>
        <p:nvSpPr>
          <p:cNvPr id="931889" name="Line 49"/>
          <p:cNvSpPr>
            <a:spLocks noChangeShapeType="1"/>
          </p:cNvSpPr>
          <p:nvPr/>
        </p:nvSpPr>
        <p:spPr bwMode="auto">
          <a:xfrm>
            <a:off x="3352800" y="5276850"/>
            <a:ext cx="1588"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932016" name="Group 176"/>
          <p:cNvGrpSpPr>
            <a:grpSpLocks/>
          </p:cNvGrpSpPr>
          <p:nvPr/>
        </p:nvGrpSpPr>
        <p:grpSpPr bwMode="auto">
          <a:xfrm>
            <a:off x="2454275" y="4902200"/>
            <a:ext cx="1444625" cy="1595438"/>
            <a:chOff x="1546" y="3088"/>
            <a:chExt cx="910" cy="1005"/>
          </a:xfrm>
        </p:grpSpPr>
        <p:sp>
          <p:nvSpPr>
            <p:cNvPr id="932014" name="Rectangle 174"/>
            <p:cNvSpPr>
              <a:spLocks noChangeArrowheads="1"/>
            </p:cNvSpPr>
            <p:nvPr/>
          </p:nvSpPr>
          <p:spPr bwMode="auto">
            <a:xfrm>
              <a:off x="1546" y="3088"/>
              <a:ext cx="910" cy="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chemeClr val="bg1"/>
                  </a:solidFill>
                  <a:miter lim="800000"/>
                  <a:headEnd/>
                  <a:tailEnd/>
                </a14:hiddenLine>
              </a:ext>
            </a:extLst>
          </p:spPr>
          <p:txBody>
            <a:bodyPr/>
            <a:lstStyle/>
            <a:p>
              <a:endParaRPr lang="ja-JP" altLang="en-US"/>
            </a:p>
          </p:txBody>
        </p:sp>
        <p:sp>
          <p:nvSpPr>
            <p:cNvPr id="931870" name="Freeform 30"/>
            <p:cNvSpPr>
              <a:spLocks/>
            </p:cNvSpPr>
            <p:nvPr/>
          </p:nvSpPr>
          <p:spPr bwMode="auto">
            <a:xfrm>
              <a:off x="2047" y="3301"/>
              <a:ext cx="121" cy="506"/>
            </a:xfrm>
            <a:custGeom>
              <a:avLst/>
              <a:gdLst>
                <a:gd name="T0" fmla="*/ 90 w 121"/>
                <a:gd name="T1" fmla="*/ 13 h 506"/>
                <a:gd name="T2" fmla="*/ 92 w 121"/>
                <a:gd name="T3" fmla="*/ 15 h 506"/>
                <a:gd name="T4" fmla="*/ 94 w 121"/>
                <a:gd name="T5" fmla="*/ 18 h 506"/>
                <a:gd name="T6" fmla="*/ 95 w 121"/>
                <a:gd name="T7" fmla="*/ 23 h 506"/>
                <a:gd name="T8" fmla="*/ 99 w 121"/>
                <a:gd name="T9" fmla="*/ 28 h 506"/>
                <a:gd name="T10" fmla="*/ 103 w 121"/>
                <a:gd name="T11" fmla="*/ 44 h 506"/>
                <a:gd name="T12" fmla="*/ 103 w 121"/>
                <a:gd name="T13" fmla="*/ 52 h 506"/>
                <a:gd name="T14" fmla="*/ 99 w 121"/>
                <a:gd name="T15" fmla="*/ 62 h 506"/>
                <a:gd name="T16" fmla="*/ 94 w 121"/>
                <a:gd name="T17" fmla="*/ 73 h 506"/>
                <a:gd name="T18" fmla="*/ 83 w 121"/>
                <a:gd name="T19" fmla="*/ 90 h 506"/>
                <a:gd name="T20" fmla="*/ 68 w 121"/>
                <a:gd name="T21" fmla="*/ 111 h 506"/>
                <a:gd name="T22" fmla="*/ 54 w 121"/>
                <a:gd name="T23" fmla="*/ 136 h 506"/>
                <a:gd name="T24" fmla="*/ 38 w 121"/>
                <a:gd name="T25" fmla="*/ 163 h 506"/>
                <a:gd name="T26" fmla="*/ 23 w 121"/>
                <a:gd name="T27" fmla="*/ 193 h 506"/>
                <a:gd name="T28" fmla="*/ 11 w 121"/>
                <a:gd name="T29" fmla="*/ 224 h 506"/>
                <a:gd name="T30" fmla="*/ 4 w 121"/>
                <a:gd name="T31" fmla="*/ 257 h 506"/>
                <a:gd name="T32" fmla="*/ 0 w 121"/>
                <a:gd name="T33" fmla="*/ 290 h 506"/>
                <a:gd name="T34" fmla="*/ 0 w 121"/>
                <a:gd name="T35" fmla="*/ 324 h 506"/>
                <a:gd name="T36" fmla="*/ 4 w 121"/>
                <a:gd name="T37" fmla="*/ 358 h 506"/>
                <a:gd name="T38" fmla="*/ 9 w 121"/>
                <a:gd name="T39" fmla="*/ 391 h 506"/>
                <a:gd name="T40" fmla="*/ 16 w 121"/>
                <a:gd name="T41" fmla="*/ 424 h 506"/>
                <a:gd name="T42" fmla="*/ 27 w 121"/>
                <a:gd name="T43" fmla="*/ 453 h 506"/>
                <a:gd name="T44" fmla="*/ 38 w 121"/>
                <a:gd name="T45" fmla="*/ 481 h 506"/>
                <a:gd name="T46" fmla="*/ 52 w 121"/>
                <a:gd name="T47" fmla="*/ 506 h 506"/>
                <a:gd name="T48" fmla="*/ 59 w 121"/>
                <a:gd name="T49" fmla="*/ 506 h 506"/>
                <a:gd name="T50" fmla="*/ 67 w 121"/>
                <a:gd name="T51" fmla="*/ 506 h 506"/>
                <a:gd name="T52" fmla="*/ 72 w 121"/>
                <a:gd name="T53" fmla="*/ 506 h 506"/>
                <a:gd name="T54" fmla="*/ 74 w 121"/>
                <a:gd name="T55" fmla="*/ 506 h 506"/>
                <a:gd name="T56" fmla="*/ 77 w 121"/>
                <a:gd name="T57" fmla="*/ 506 h 506"/>
                <a:gd name="T58" fmla="*/ 77 w 121"/>
                <a:gd name="T59" fmla="*/ 506 h 506"/>
                <a:gd name="T60" fmla="*/ 63 w 121"/>
                <a:gd name="T61" fmla="*/ 481 h 506"/>
                <a:gd name="T62" fmla="*/ 50 w 121"/>
                <a:gd name="T63" fmla="*/ 453 h 506"/>
                <a:gd name="T64" fmla="*/ 40 w 121"/>
                <a:gd name="T65" fmla="*/ 422 h 506"/>
                <a:gd name="T66" fmla="*/ 32 w 121"/>
                <a:gd name="T67" fmla="*/ 388 h 506"/>
                <a:gd name="T68" fmla="*/ 25 w 121"/>
                <a:gd name="T69" fmla="*/ 353 h 506"/>
                <a:gd name="T70" fmla="*/ 23 w 121"/>
                <a:gd name="T71" fmla="*/ 316 h 506"/>
                <a:gd name="T72" fmla="*/ 25 w 121"/>
                <a:gd name="T73" fmla="*/ 278 h 506"/>
                <a:gd name="T74" fmla="*/ 32 w 121"/>
                <a:gd name="T75" fmla="*/ 239 h 506"/>
                <a:gd name="T76" fmla="*/ 41 w 121"/>
                <a:gd name="T77" fmla="*/ 208 h 506"/>
                <a:gd name="T78" fmla="*/ 52 w 121"/>
                <a:gd name="T79" fmla="*/ 180 h 506"/>
                <a:gd name="T80" fmla="*/ 67 w 121"/>
                <a:gd name="T81" fmla="*/ 154 h 506"/>
                <a:gd name="T82" fmla="*/ 79 w 121"/>
                <a:gd name="T83" fmla="*/ 129 h 506"/>
                <a:gd name="T84" fmla="*/ 94 w 121"/>
                <a:gd name="T85" fmla="*/ 108 h 506"/>
                <a:gd name="T86" fmla="*/ 104 w 121"/>
                <a:gd name="T87" fmla="*/ 90 h 506"/>
                <a:gd name="T88" fmla="*/ 113 w 121"/>
                <a:gd name="T89" fmla="*/ 77 h 506"/>
                <a:gd name="T90" fmla="*/ 117 w 121"/>
                <a:gd name="T91" fmla="*/ 65 h 506"/>
                <a:gd name="T92" fmla="*/ 121 w 121"/>
                <a:gd name="T93" fmla="*/ 51 h 506"/>
                <a:gd name="T94" fmla="*/ 121 w 121"/>
                <a:gd name="T95" fmla="*/ 37 h 506"/>
                <a:gd name="T96" fmla="*/ 117 w 121"/>
                <a:gd name="T97" fmla="*/ 28 h 506"/>
                <a:gd name="T98" fmla="*/ 113 w 121"/>
                <a:gd name="T99" fmla="*/ 18 h 506"/>
                <a:gd name="T100" fmla="*/ 110 w 121"/>
                <a:gd name="T101" fmla="*/ 10 h 506"/>
                <a:gd name="T102" fmla="*/ 106 w 121"/>
                <a:gd name="T103" fmla="*/ 5 h 506"/>
                <a:gd name="T104" fmla="*/ 103 w 121"/>
                <a:gd name="T105" fmla="*/ 1 h 506"/>
                <a:gd name="T106" fmla="*/ 103 w 121"/>
                <a:gd name="T107" fmla="*/ 0 h 506"/>
                <a:gd name="T108" fmla="*/ 90 w 121"/>
                <a:gd name="T109"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1" h="506">
                  <a:moveTo>
                    <a:pt x="90" y="13"/>
                  </a:moveTo>
                  <a:lnTo>
                    <a:pt x="92" y="15"/>
                  </a:lnTo>
                  <a:lnTo>
                    <a:pt x="94" y="18"/>
                  </a:lnTo>
                  <a:lnTo>
                    <a:pt x="95" y="23"/>
                  </a:lnTo>
                  <a:lnTo>
                    <a:pt x="99" y="28"/>
                  </a:lnTo>
                  <a:lnTo>
                    <a:pt x="103" y="44"/>
                  </a:lnTo>
                  <a:lnTo>
                    <a:pt x="103" y="52"/>
                  </a:lnTo>
                  <a:lnTo>
                    <a:pt x="99" y="62"/>
                  </a:lnTo>
                  <a:lnTo>
                    <a:pt x="94" y="73"/>
                  </a:lnTo>
                  <a:lnTo>
                    <a:pt x="83" y="90"/>
                  </a:lnTo>
                  <a:lnTo>
                    <a:pt x="68" y="111"/>
                  </a:lnTo>
                  <a:lnTo>
                    <a:pt x="54" y="136"/>
                  </a:lnTo>
                  <a:lnTo>
                    <a:pt x="38" y="163"/>
                  </a:lnTo>
                  <a:lnTo>
                    <a:pt x="23" y="193"/>
                  </a:lnTo>
                  <a:lnTo>
                    <a:pt x="11" y="224"/>
                  </a:lnTo>
                  <a:lnTo>
                    <a:pt x="4" y="257"/>
                  </a:lnTo>
                  <a:lnTo>
                    <a:pt x="0" y="290"/>
                  </a:lnTo>
                  <a:lnTo>
                    <a:pt x="0" y="324"/>
                  </a:lnTo>
                  <a:lnTo>
                    <a:pt x="4" y="358"/>
                  </a:lnTo>
                  <a:lnTo>
                    <a:pt x="9" y="391"/>
                  </a:lnTo>
                  <a:lnTo>
                    <a:pt x="16" y="424"/>
                  </a:lnTo>
                  <a:lnTo>
                    <a:pt x="27" y="453"/>
                  </a:lnTo>
                  <a:lnTo>
                    <a:pt x="38" y="481"/>
                  </a:lnTo>
                  <a:lnTo>
                    <a:pt x="52" y="506"/>
                  </a:lnTo>
                  <a:lnTo>
                    <a:pt x="59" y="506"/>
                  </a:lnTo>
                  <a:lnTo>
                    <a:pt x="67" y="506"/>
                  </a:lnTo>
                  <a:lnTo>
                    <a:pt x="72" y="506"/>
                  </a:lnTo>
                  <a:lnTo>
                    <a:pt x="74" y="506"/>
                  </a:lnTo>
                  <a:lnTo>
                    <a:pt x="77" y="506"/>
                  </a:lnTo>
                  <a:lnTo>
                    <a:pt x="77" y="506"/>
                  </a:lnTo>
                  <a:lnTo>
                    <a:pt x="63" y="481"/>
                  </a:lnTo>
                  <a:lnTo>
                    <a:pt x="50" y="453"/>
                  </a:lnTo>
                  <a:lnTo>
                    <a:pt x="40" y="422"/>
                  </a:lnTo>
                  <a:lnTo>
                    <a:pt x="32" y="388"/>
                  </a:lnTo>
                  <a:lnTo>
                    <a:pt x="25" y="353"/>
                  </a:lnTo>
                  <a:lnTo>
                    <a:pt x="23" y="316"/>
                  </a:lnTo>
                  <a:lnTo>
                    <a:pt x="25" y="278"/>
                  </a:lnTo>
                  <a:lnTo>
                    <a:pt x="32" y="239"/>
                  </a:lnTo>
                  <a:lnTo>
                    <a:pt x="41" y="208"/>
                  </a:lnTo>
                  <a:lnTo>
                    <a:pt x="52" y="180"/>
                  </a:lnTo>
                  <a:lnTo>
                    <a:pt x="67" y="154"/>
                  </a:lnTo>
                  <a:lnTo>
                    <a:pt x="79" y="129"/>
                  </a:lnTo>
                  <a:lnTo>
                    <a:pt x="94" y="108"/>
                  </a:lnTo>
                  <a:lnTo>
                    <a:pt x="104" y="90"/>
                  </a:lnTo>
                  <a:lnTo>
                    <a:pt x="113" y="77"/>
                  </a:lnTo>
                  <a:lnTo>
                    <a:pt x="117" y="65"/>
                  </a:lnTo>
                  <a:lnTo>
                    <a:pt x="121" y="51"/>
                  </a:lnTo>
                  <a:lnTo>
                    <a:pt x="121" y="37"/>
                  </a:lnTo>
                  <a:lnTo>
                    <a:pt x="117" y="28"/>
                  </a:lnTo>
                  <a:lnTo>
                    <a:pt x="113" y="18"/>
                  </a:lnTo>
                  <a:lnTo>
                    <a:pt x="110" y="10"/>
                  </a:lnTo>
                  <a:lnTo>
                    <a:pt x="106" y="5"/>
                  </a:lnTo>
                  <a:lnTo>
                    <a:pt x="103" y="1"/>
                  </a:lnTo>
                  <a:lnTo>
                    <a:pt x="103" y="0"/>
                  </a:lnTo>
                  <a:lnTo>
                    <a:pt x="90" y="13"/>
                  </a:lnTo>
                  <a:close/>
                </a:path>
              </a:pathLst>
            </a:custGeom>
            <a:solidFill>
              <a:srgbClr val="FAE664"/>
            </a:solidFill>
            <a:ln w="17463">
              <a:solidFill>
                <a:srgbClr val="000000"/>
              </a:solidFill>
              <a:prstDash val="solid"/>
              <a:round/>
              <a:headEnd/>
              <a:tailEnd/>
            </a:ln>
          </p:spPr>
          <p:txBody>
            <a:bodyPr/>
            <a:lstStyle/>
            <a:p>
              <a:endParaRPr lang="ja-JP" altLang="en-US"/>
            </a:p>
          </p:txBody>
        </p:sp>
        <p:sp>
          <p:nvSpPr>
            <p:cNvPr id="931871" name="Freeform 31"/>
            <p:cNvSpPr>
              <a:spLocks/>
            </p:cNvSpPr>
            <p:nvPr/>
          </p:nvSpPr>
          <p:spPr bwMode="auto">
            <a:xfrm>
              <a:off x="1919" y="3998"/>
              <a:ext cx="72" cy="84"/>
            </a:xfrm>
            <a:custGeom>
              <a:avLst/>
              <a:gdLst>
                <a:gd name="T0" fmla="*/ 43 w 72"/>
                <a:gd name="T1" fmla="*/ 7 h 84"/>
                <a:gd name="T2" fmla="*/ 43 w 72"/>
                <a:gd name="T3" fmla="*/ 7 h 84"/>
                <a:gd name="T4" fmla="*/ 40 w 72"/>
                <a:gd name="T5" fmla="*/ 5 h 84"/>
                <a:gd name="T6" fmla="*/ 31 w 72"/>
                <a:gd name="T7" fmla="*/ 2 h 84"/>
                <a:gd name="T8" fmla="*/ 23 w 72"/>
                <a:gd name="T9" fmla="*/ 0 h 84"/>
                <a:gd name="T10" fmla="*/ 16 w 72"/>
                <a:gd name="T11" fmla="*/ 0 h 84"/>
                <a:gd name="T12" fmla="*/ 11 w 72"/>
                <a:gd name="T13" fmla="*/ 3 h 84"/>
                <a:gd name="T14" fmla="*/ 4 w 72"/>
                <a:gd name="T15" fmla="*/ 7 h 84"/>
                <a:gd name="T16" fmla="*/ 0 w 72"/>
                <a:gd name="T17" fmla="*/ 15 h 84"/>
                <a:gd name="T18" fmla="*/ 0 w 72"/>
                <a:gd name="T19" fmla="*/ 25 h 84"/>
                <a:gd name="T20" fmla="*/ 4 w 72"/>
                <a:gd name="T21" fmla="*/ 38 h 84"/>
                <a:gd name="T22" fmla="*/ 11 w 72"/>
                <a:gd name="T23" fmla="*/ 49 h 84"/>
                <a:gd name="T24" fmla="*/ 20 w 72"/>
                <a:gd name="T25" fmla="*/ 62 h 84"/>
                <a:gd name="T26" fmla="*/ 31 w 72"/>
                <a:gd name="T27" fmla="*/ 72 h 84"/>
                <a:gd name="T28" fmla="*/ 41 w 72"/>
                <a:gd name="T29" fmla="*/ 79 h 84"/>
                <a:gd name="T30" fmla="*/ 52 w 72"/>
                <a:gd name="T31" fmla="*/ 84 h 84"/>
                <a:gd name="T32" fmla="*/ 61 w 72"/>
                <a:gd name="T33" fmla="*/ 82 h 84"/>
                <a:gd name="T34" fmla="*/ 67 w 72"/>
                <a:gd name="T35" fmla="*/ 79 h 84"/>
                <a:gd name="T36" fmla="*/ 70 w 72"/>
                <a:gd name="T37" fmla="*/ 74 h 84"/>
                <a:gd name="T38" fmla="*/ 72 w 72"/>
                <a:gd name="T39" fmla="*/ 67 h 84"/>
                <a:gd name="T40" fmla="*/ 72 w 72"/>
                <a:gd name="T41" fmla="*/ 61 h 84"/>
                <a:gd name="T42" fmla="*/ 72 w 72"/>
                <a:gd name="T43" fmla="*/ 54 h 84"/>
                <a:gd name="T44" fmla="*/ 70 w 72"/>
                <a:gd name="T45" fmla="*/ 49 h 84"/>
                <a:gd name="T46" fmla="*/ 70 w 72"/>
                <a:gd name="T47" fmla="*/ 48 h 84"/>
                <a:gd name="T48" fmla="*/ 43 w 72"/>
                <a:gd name="T49" fmla="*/ 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 h="84">
                  <a:moveTo>
                    <a:pt x="43" y="7"/>
                  </a:moveTo>
                  <a:lnTo>
                    <a:pt x="43" y="7"/>
                  </a:lnTo>
                  <a:lnTo>
                    <a:pt x="40" y="5"/>
                  </a:lnTo>
                  <a:lnTo>
                    <a:pt x="31" y="2"/>
                  </a:lnTo>
                  <a:lnTo>
                    <a:pt x="23" y="0"/>
                  </a:lnTo>
                  <a:lnTo>
                    <a:pt x="16" y="0"/>
                  </a:lnTo>
                  <a:lnTo>
                    <a:pt x="11" y="3"/>
                  </a:lnTo>
                  <a:lnTo>
                    <a:pt x="4" y="7"/>
                  </a:lnTo>
                  <a:lnTo>
                    <a:pt x="0" y="15"/>
                  </a:lnTo>
                  <a:lnTo>
                    <a:pt x="0" y="25"/>
                  </a:lnTo>
                  <a:lnTo>
                    <a:pt x="4" y="38"/>
                  </a:lnTo>
                  <a:lnTo>
                    <a:pt x="11" y="49"/>
                  </a:lnTo>
                  <a:lnTo>
                    <a:pt x="20" y="62"/>
                  </a:lnTo>
                  <a:lnTo>
                    <a:pt x="31" y="72"/>
                  </a:lnTo>
                  <a:lnTo>
                    <a:pt x="41" y="79"/>
                  </a:lnTo>
                  <a:lnTo>
                    <a:pt x="52" y="84"/>
                  </a:lnTo>
                  <a:lnTo>
                    <a:pt x="61" y="82"/>
                  </a:lnTo>
                  <a:lnTo>
                    <a:pt x="67" y="79"/>
                  </a:lnTo>
                  <a:lnTo>
                    <a:pt x="70" y="74"/>
                  </a:lnTo>
                  <a:lnTo>
                    <a:pt x="72" y="67"/>
                  </a:lnTo>
                  <a:lnTo>
                    <a:pt x="72" y="61"/>
                  </a:lnTo>
                  <a:lnTo>
                    <a:pt x="72" y="54"/>
                  </a:lnTo>
                  <a:lnTo>
                    <a:pt x="70" y="49"/>
                  </a:lnTo>
                  <a:lnTo>
                    <a:pt x="70" y="48"/>
                  </a:lnTo>
                  <a:lnTo>
                    <a:pt x="43" y="7"/>
                  </a:lnTo>
                  <a:close/>
                </a:path>
              </a:pathLst>
            </a:custGeom>
            <a:solidFill>
              <a:srgbClr val="FFFFFF"/>
            </a:solidFill>
            <a:ln w="22225">
              <a:solidFill>
                <a:srgbClr val="000000"/>
              </a:solidFill>
              <a:prstDash val="solid"/>
              <a:round/>
              <a:headEnd/>
              <a:tailEnd/>
            </a:ln>
          </p:spPr>
          <p:txBody>
            <a:bodyPr/>
            <a:lstStyle/>
            <a:p>
              <a:endParaRPr lang="ja-JP" altLang="en-US"/>
            </a:p>
          </p:txBody>
        </p:sp>
        <p:sp>
          <p:nvSpPr>
            <p:cNvPr id="931872" name="Freeform 32"/>
            <p:cNvSpPr>
              <a:spLocks/>
            </p:cNvSpPr>
            <p:nvPr/>
          </p:nvSpPr>
          <p:spPr bwMode="auto">
            <a:xfrm>
              <a:off x="1935" y="3998"/>
              <a:ext cx="54" cy="72"/>
            </a:xfrm>
            <a:custGeom>
              <a:avLst/>
              <a:gdLst>
                <a:gd name="T0" fmla="*/ 0 w 54"/>
                <a:gd name="T1" fmla="*/ 0 h 72"/>
                <a:gd name="T2" fmla="*/ 0 w 54"/>
                <a:gd name="T3" fmla="*/ 2 h 72"/>
                <a:gd name="T4" fmla="*/ 0 w 54"/>
                <a:gd name="T5" fmla="*/ 5 h 72"/>
                <a:gd name="T6" fmla="*/ 0 w 54"/>
                <a:gd name="T7" fmla="*/ 10 h 72"/>
                <a:gd name="T8" fmla="*/ 0 w 54"/>
                <a:gd name="T9" fmla="*/ 18 h 72"/>
                <a:gd name="T10" fmla="*/ 4 w 54"/>
                <a:gd name="T11" fmla="*/ 33 h 72"/>
                <a:gd name="T12" fmla="*/ 9 w 54"/>
                <a:gd name="T13" fmla="*/ 43 h 72"/>
                <a:gd name="T14" fmla="*/ 15 w 54"/>
                <a:gd name="T15" fmla="*/ 51 h 72"/>
                <a:gd name="T16" fmla="*/ 24 w 54"/>
                <a:gd name="T17" fmla="*/ 59 h 72"/>
                <a:gd name="T18" fmla="*/ 31 w 54"/>
                <a:gd name="T19" fmla="*/ 64 h 72"/>
                <a:gd name="T20" fmla="*/ 38 w 54"/>
                <a:gd name="T21" fmla="*/ 69 h 72"/>
                <a:gd name="T22" fmla="*/ 43 w 54"/>
                <a:gd name="T23" fmla="*/ 70 h 72"/>
                <a:gd name="T24" fmla="*/ 52 w 54"/>
                <a:gd name="T25" fmla="*/ 72 h 72"/>
                <a:gd name="T26" fmla="*/ 54 w 54"/>
                <a:gd name="T27"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72">
                  <a:moveTo>
                    <a:pt x="0" y="0"/>
                  </a:moveTo>
                  <a:lnTo>
                    <a:pt x="0" y="2"/>
                  </a:lnTo>
                  <a:lnTo>
                    <a:pt x="0" y="5"/>
                  </a:lnTo>
                  <a:lnTo>
                    <a:pt x="0" y="10"/>
                  </a:lnTo>
                  <a:lnTo>
                    <a:pt x="0" y="18"/>
                  </a:lnTo>
                  <a:lnTo>
                    <a:pt x="4" y="33"/>
                  </a:lnTo>
                  <a:lnTo>
                    <a:pt x="9" y="43"/>
                  </a:lnTo>
                  <a:lnTo>
                    <a:pt x="15" y="51"/>
                  </a:lnTo>
                  <a:lnTo>
                    <a:pt x="24" y="59"/>
                  </a:lnTo>
                  <a:lnTo>
                    <a:pt x="31" y="64"/>
                  </a:lnTo>
                  <a:lnTo>
                    <a:pt x="38" y="69"/>
                  </a:lnTo>
                  <a:lnTo>
                    <a:pt x="43" y="70"/>
                  </a:lnTo>
                  <a:lnTo>
                    <a:pt x="52" y="72"/>
                  </a:lnTo>
                  <a:lnTo>
                    <a:pt x="54" y="7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873" name="Freeform 33"/>
            <p:cNvSpPr>
              <a:spLocks/>
            </p:cNvSpPr>
            <p:nvPr/>
          </p:nvSpPr>
          <p:spPr bwMode="auto">
            <a:xfrm>
              <a:off x="1665" y="3350"/>
              <a:ext cx="180" cy="131"/>
            </a:xfrm>
            <a:custGeom>
              <a:avLst/>
              <a:gdLst>
                <a:gd name="T0" fmla="*/ 140 w 180"/>
                <a:gd name="T1" fmla="*/ 131 h 131"/>
                <a:gd name="T2" fmla="*/ 139 w 180"/>
                <a:gd name="T3" fmla="*/ 129 h 131"/>
                <a:gd name="T4" fmla="*/ 133 w 180"/>
                <a:gd name="T5" fmla="*/ 126 h 131"/>
                <a:gd name="T6" fmla="*/ 126 w 180"/>
                <a:gd name="T7" fmla="*/ 119 h 131"/>
                <a:gd name="T8" fmla="*/ 117 w 180"/>
                <a:gd name="T9" fmla="*/ 113 h 131"/>
                <a:gd name="T10" fmla="*/ 92 w 180"/>
                <a:gd name="T11" fmla="*/ 95 h 131"/>
                <a:gd name="T12" fmla="*/ 65 w 180"/>
                <a:gd name="T13" fmla="*/ 74 h 131"/>
                <a:gd name="T14" fmla="*/ 38 w 180"/>
                <a:gd name="T15" fmla="*/ 51 h 131"/>
                <a:gd name="T16" fmla="*/ 25 w 180"/>
                <a:gd name="T17" fmla="*/ 39 h 131"/>
                <a:gd name="T18" fmla="*/ 14 w 180"/>
                <a:gd name="T19" fmla="*/ 29 h 131"/>
                <a:gd name="T20" fmla="*/ 7 w 180"/>
                <a:gd name="T21" fmla="*/ 21 h 131"/>
                <a:gd name="T22" fmla="*/ 2 w 180"/>
                <a:gd name="T23" fmla="*/ 13 h 131"/>
                <a:gd name="T24" fmla="*/ 0 w 180"/>
                <a:gd name="T25" fmla="*/ 6 h 131"/>
                <a:gd name="T26" fmla="*/ 0 w 180"/>
                <a:gd name="T27" fmla="*/ 3 h 131"/>
                <a:gd name="T28" fmla="*/ 9 w 180"/>
                <a:gd name="T29" fmla="*/ 0 h 131"/>
                <a:gd name="T30" fmla="*/ 18 w 180"/>
                <a:gd name="T31" fmla="*/ 0 h 131"/>
                <a:gd name="T32" fmla="*/ 29 w 180"/>
                <a:gd name="T33" fmla="*/ 5 h 131"/>
                <a:gd name="T34" fmla="*/ 38 w 180"/>
                <a:gd name="T35" fmla="*/ 10 h 131"/>
                <a:gd name="T36" fmla="*/ 49 w 180"/>
                <a:gd name="T37" fmla="*/ 16 h 131"/>
                <a:gd name="T38" fmla="*/ 56 w 180"/>
                <a:gd name="T39" fmla="*/ 23 h 131"/>
                <a:gd name="T40" fmla="*/ 61 w 180"/>
                <a:gd name="T41" fmla="*/ 26 h 131"/>
                <a:gd name="T42" fmla="*/ 63 w 180"/>
                <a:gd name="T43" fmla="*/ 28 h 131"/>
                <a:gd name="T44" fmla="*/ 67 w 180"/>
                <a:gd name="T45" fmla="*/ 28 h 131"/>
                <a:gd name="T46" fmla="*/ 74 w 180"/>
                <a:gd name="T47" fmla="*/ 24 h 131"/>
                <a:gd name="T48" fmla="*/ 85 w 180"/>
                <a:gd name="T49" fmla="*/ 20 h 131"/>
                <a:gd name="T50" fmla="*/ 99 w 180"/>
                <a:gd name="T51" fmla="*/ 16 h 131"/>
                <a:gd name="T52" fmla="*/ 115 w 180"/>
                <a:gd name="T53" fmla="*/ 15 h 131"/>
                <a:gd name="T54" fmla="*/ 131 w 180"/>
                <a:gd name="T55" fmla="*/ 15 h 131"/>
                <a:gd name="T56" fmla="*/ 146 w 180"/>
                <a:gd name="T57" fmla="*/ 20 h 131"/>
                <a:gd name="T58" fmla="*/ 160 w 180"/>
                <a:gd name="T59" fmla="*/ 28 h 131"/>
                <a:gd name="T60" fmla="*/ 171 w 180"/>
                <a:gd name="T61" fmla="*/ 42 h 131"/>
                <a:gd name="T62" fmla="*/ 178 w 180"/>
                <a:gd name="T63" fmla="*/ 57 h 131"/>
                <a:gd name="T64" fmla="*/ 180 w 180"/>
                <a:gd name="T65" fmla="*/ 74 h 131"/>
                <a:gd name="T66" fmla="*/ 178 w 180"/>
                <a:gd name="T67" fmla="*/ 90 h 131"/>
                <a:gd name="T68" fmla="*/ 173 w 180"/>
                <a:gd name="T69" fmla="*/ 105 h 131"/>
                <a:gd name="T70" fmla="*/ 166 w 180"/>
                <a:gd name="T71" fmla="*/ 118 h 131"/>
                <a:gd name="T72" fmla="*/ 153 w 180"/>
                <a:gd name="T73" fmla="*/ 126 h 131"/>
                <a:gd name="T74" fmla="*/ 140 w 180"/>
                <a:gd name="T75" fmla="*/ 131 h 131"/>
                <a:gd name="T76" fmla="*/ 140 w 180"/>
                <a:gd name="T7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31">
                  <a:moveTo>
                    <a:pt x="140" y="131"/>
                  </a:moveTo>
                  <a:lnTo>
                    <a:pt x="139" y="129"/>
                  </a:lnTo>
                  <a:lnTo>
                    <a:pt x="133" y="126"/>
                  </a:lnTo>
                  <a:lnTo>
                    <a:pt x="126" y="119"/>
                  </a:lnTo>
                  <a:lnTo>
                    <a:pt x="117" y="113"/>
                  </a:lnTo>
                  <a:lnTo>
                    <a:pt x="92" y="95"/>
                  </a:lnTo>
                  <a:lnTo>
                    <a:pt x="65" y="74"/>
                  </a:lnTo>
                  <a:lnTo>
                    <a:pt x="38" y="51"/>
                  </a:lnTo>
                  <a:lnTo>
                    <a:pt x="25" y="39"/>
                  </a:lnTo>
                  <a:lnTo>
                    <a:pt x="14" y="29"/>
                  </a:lnTo>
                  <a:lnTo>
                    <a:pt x="7" y="21"/>
                  </a:lnTo>
                  <a:lnTo>
                    <a:pt x="2" y="13"/>
                  </a:lnTo>
                  <a:lnTo>
                    <a:pt x="0" y="6"/>
                  </a:lnTo>
                  <a:lnTo>
                    <a:pt x="0" y="3"/>
                  </a:lnTo>
                  <a:lnTo>
                    <a:pt x="9" y="0"/>
                  </a:lnTo>
                  <a:lnTo>
                    <a:pt x="18" y="0"/>
                  </a:lnTo>
                  <a:lnTo>
                    <a:pt x="29" y="5"/>
                  </a:lnTo>
                  <a:lnTo>
                    <a:pt x="38" y="10"/>
                  </a:lnTo>
                  <a:lnTo>
                    <a:pt x="49" y="16"/>
                  </a:lnTo>
                  <a:lnTo>
                    <a:pt x="56" y="23"/>
                  </a:lnTo>
                  <a:lnTo>
                    <a:pt x="61" y="26"/>
                  </a:lnTo>
                  <a:lnTo>
                    <a:pt x="63" y="28"/>
                  </a:lnTo>
                  <a:lnTo>
                    <a:pt x="67" y="28"/>
                  </a:lnTo>
                  <a:lnTo>
                    <a:pt x="74" y="24"/>
                  </a:lnTo>
                  <a:lnTo>
                    <a:pt x="85" y="20"/>
                  </a:lnTo>
                  <a:lnTo>
                    <a:pt x="99" y="16"/>
                  </a:lnTo>
                  <a:lnTo>
                    <a:pt x="115" y="15"/>
                  </a:lnTo>
                  <a:lnTo>
                    <a:pt x="131" y="15"/>
                  </a:lnTo>
                  <a:lnTo>
                    <a:pt x="146" y="20"/>
                  </a:lnTo>
                  <a:lnTo>
                    <a:pt x="160" y="28"/>
                  </a:lnTo>
                  <a:lnTo>
                    <a:pt x="171" y="42"/>
                  </a:lnTo>
                  <a:lnTo>
                    <a:pt x="178" y="57"/>
                  </a:lnTo>
                  <a:lnTo>
                    <a:pt x="180" y="74"/>
                  </a:lnTo>
                  <a:lnTo>
                    <a:pt x="178" y="90"/>
                  </a:lnTo>
                  <a:lnTo>
                    <a:pt x="173" y="105"/>
                  </a:lnTo>
                  <a:lnTo>
                    <a:pt x="166" y="118"/>
                  </a:lnTo>
                  <a:lnTo>
                    <a:pt x="153" y="126"/>
                  </a:lnTo>
                  <a:lnTo>
                    <a:pt x="140" y="131"/>
                  </a:lnTo>
                  <a:lnTo>
                    <a:pt x="140" y="131"/>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74" name="Freeform 34"/>
            <p:cNvSpPr>
              <a:spLocks/>
            </p:cNvSpPr>
            <p:nvPr/>
          </p:nvSpPr>
          <p:spPr bwMode="auto">
            <a:xfrm>
              <a:off x="1708" y="3378"/>
              <a:ext cx="103" cy="104"/>
            </a:xfrm>
            <a:custGeom>
              <a:avLst/>
              <a:gdLst>
                <a:gd name="T0" fmla="*/ 0 w 103"/>
                <a:gd name="T1" fmla="*/ 28 h 104"/>
                <a:gd name="T2" fmla="*/ 0 w 103"/>
                <a:gd name="T3" fmla="*/ 26 h 104"/>
                <a:gd name="T4" fmla="*/ 0 w 103"/>
                <a:gd name="T5" fmla="*/ 23 h 104"/>
                <a:gd name="T6" fmla="*/ 2 w 103"/>
                <a:gd name="T7" fmla="*/ 14 h 104"/>
                <a:gd name="T8" fmla="*/ 9 w 103"/>
                <a:gd name="T9" fmla="*/ 5 h 104"/>
                <a:gd name="T10" fmla="*/ 13 w 103"/>
                <a:gd name="T11" fmla="*/ 1 h 104"/>
                <a:gd name="T12" fmla="*/ 20 w 103"/>
                <a:gd name="T13" fmla="*/ 0 h 104"/>
                <a:gd name="T14" fmla="*/ 24 w 103"/>
                <a:gd name="T15" fmla="*/ 1 h 104"/>
                <a:gd name="T16" fmla="*/ 29 w 103"/>
                <a:gd name="T17" fmla="*/ 5 h 104"/>
                <a:gd name="T18" fmla="*/ 42 w 103"/>
                <a:gd name="T19" fmla="*/ 13 h 104"/>
                <a:gd name="T20" fmla="*/ 56 w 103"/>
                <a:gd name="T21" fmla="*/ 28 h 104"/>
                <a:gd name="T22" fmla="*/ 70 w 103"/>
                <a:gd name="T23" fmla="*/ 44 h 104"/>
                <a:gd name="T24" fmla="*/ 83 w 103"/>
                <a:gd name="T25" fmla="*/ 60 h 104"/>
                <a:gd name="T26" fmla="*/ 94 w 103"/>
                <a:gd name="T27" fmla="*/ 77 h 104"/>
                <a:gd name="T28" fmla="*/ 101 w 103"/>
                <a:gd name="T29" fmla="*/ 91 h 104"/>
                <a:gd name="T30" fmla="*/ 103 w 103"/>
                <a:gd name="T31" fmla="*/ 101 h 104"/>
                <a:gd name="T32" fmla="*/ 101 w 103"/>
                <a:gd name="T33" fmla="*/ 104 h 104"/>
                <a:gd name="T34" fmla="*/ 97 w 103"/>
                <a:gd name="T35" fmla="*/ 104 h 104"/>
                <a:gd name="T36" fmla="*/ 90 w 103"/>
                <a:gd name="T37" fmla="*/ 101 h 104"/>
                <a:gd name="T38" fmla="*/ 85 w 103"/>
                <a:gd name="T39" fmla="*/ 98 h 104"/>
                <a:gd name="T40" fmla="*/ 69 w 103"/>
                <a:gd name="T41" fmla="*/ 86 h 104"/>
                <a:gd name="T42" fmla="*/ 49 w 103"/>
                <a:gd name="T43" fmla="*/ 72 h 104"/>
                <a:gd name="T44" fmla="*/ 31 w 103"/>
                <a:gd name="T45" fmla="*/ 55 h 104"/>
                <a:gd name="T46" fmla="*/ 16 w 103"/>
                <a:gd name="T47" fmla="*/ 42 h 104"/>
                <a:gd name="T48" fmla="*/ 4 w 103"/>
                <a:gd name="T49" fmla="*/ 31 h 104"/>
                <a:gd name="T50" fmla="*/ 2 w 103"/>
                <a:gd name="T51" fmla="*/ 29 h 104"/>
                <a:gd name="T52" fmla="*/ 0 w 103"/>
                <a:gd name="T53" fmla="*/ 28 h 104"/>
                <a:gd name="T54" fmla="*/ 0 w 103"/>
                <a:gd name="T55" fmla="*/ 2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104">
                  <a:moveTo>
                    <a:pt x="0" y="28"/>
                  </a:moveTo>
                  <a:lnTo>
                    <a:pt x="0" y="26"/>
                  </a:lnTo>
                  <a:lnTo>
                    <a:pt x="0" y="23"/>
                  </a:lnTo>
                  <a:lnTo>
                    <a:pt x="2" y="14"/>
                  </a:lnTo>
                  <a:lnTo>
                    <a:pt x="9" y="5"/>
                  </a:lnTo>
                  <a:lnTo>
                    <a:pt x="13" y="1"/>
                  </a:lnTo>
                  <a:lnTo>
                    <a:pt x="20" y="0"/>
                  </a:lnTo>
                  <a:lnTo>
                    <a:pt x="24" y="1"/>
                  </a:lnTo>
                  <a:lnTo>
                    <a:pt x="29" y="5"/>
                  </a:lnTo>
                  <a:lnTo>
                    <a:pt x="42" y="13"/>
                  </a:lnTo>
                  <a:lnTo>
                    <a:pt x="56" y="28"/>
                  </a:lnTo>
                  <a:lnTo>
                    <a:pt x="70" y="44"/>
                  </a:lnTo>
                  <a:lnTo>
                    <a:pt x="83" y="60"/>
                  </a:lnTo>
                  <a:lnTo>
                    <a:pt x="94" y="77"/>
                  </a:lnTo>
                  <a:lnTo>
                    <a:pt x="101" y="91"/>
                  </a:lnTo>
                  <a:lnTo>
                    <a:pt x="103" y="101"/>
                  </a:lnTo>
                  <a:lnTo>
                    <a:pt x="101" y="104"/>
                  </a:lnTo>
                  <a:lnTo>
                    <a:pt x="97" y="104"/>
                  </a:lnTo>
                  <a:lnTo>
                    <a:pt x="90" y="101"/>
                  </a:lnTo>
                  <a:lnTo>
                    <a:pt x="85" y="98"/>
                  </a:lnTo>
                  <a:lnTo>
                    <a:pt x="69" y="86"/>
                  </a:lnTo>
                  <a:lnTo>
                    <a:pt x="49" y="72"/>
                  </a:lnTo>
                  <a:lnTo>
                    <a:pt x="31" y="55"/>
                  </a:lnTo>
                  <a:lnTo>
                    <a:pt x="16" y="42"/>
                  </a:lnTo>
                  <a:lnTo>
                    <a:pt x="4" y="31"/>
                  </a:lnTo>
                  <a:lnTo>
                    <a:pt x="2" y="29"/>
                  </a:lnTo>
                  <a:lnTo>
                    <a:pt x="0" y="28"/>
                  </a:lnTo>
                  <a:lnTo>
                    <a:pt x="0" y="28"/>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75" name="Freeform 35"/>
            <p:cNvSpPr>
              <a:spLocks/>
            </p:cNvSpPr>
            <p:nvPr/>
          </p:nvSpPr>
          <p:spPr bwMode="auto">
            <a:xfrm>
              <a:off x="2175" y="3309"/>
              <a:ext cx="31" cy="39"/>
            </a:xfrm>
            <a:custGeom>
              <a:avLst/>
              <a:gdLst>
                <a:gd name="T0" fmla="*/ 16 w 31"/>
                <a:gd name="T1" fmla="*/ 16 h 39"/>
                <a:gd name="T2" fmla="*/ 16 w 31"/>
                <a:gd name="T3" fmla="*/ 16 h 39"/>
                <a:gd name="T4" fmla="*/ 13 w 31"/>
                <a:gd name="T5" fmla="*/ 18 h 39"/>
                <a:gd name="T6" fmla="*/ 5 w 31"/>
                <a:gd name="T7" fmla="*/ 21 h 39"/>
                <a:gd name="T8" fmla="*/ 2 w 31"/>
                <a:gd name="T9" fmla="*/ 23 h 39"/>
                <a:gd name="T10" fmla="*/ 0 w 31"/>
                <a:gd name="T11" fmla="*/ 26 h 39"/>
                <a:gd name="T12" fmla="*/ 0 w 31"/>
                <a:gd name="T13" fmla="*/ 29 h 39"/>
                <a:gd name="T14" fmla="*/ 3 w 31"/>
                <a:gd name="T15" fmla="*/ 34 h 39"/>
                <a:gd name="T16" fmla="*/ 9 w 31"/>
                <a:gd name="T17" fmla="*/ 38 h 39"/>
                <a:gd name="T18" fmla="*/ 13 w 31"/>
                <a:gd name="T19" fmla="*/ 39 h 39"/>
                <a:gd name="T20" fmla="*/ 18 w 31"/>
                <a:gd name="T21" fmla="*/ 38 h 39"/>
                <a:gd name="T22" fmla="*/ 20 w 31"/>
                <a:gd name="T23" fmla="*/ 33 h 39"/>
                <a:gd name="T24" fmla="*/ 22 w 31"/>
                <a:gd name="T25" fmla="*/ 31 h 39"/>
                <a:gd name="T26" fmla="*/ 23 w 31"/>
                <a:gd name="T27" fmla="*/ 31 h 39"/>
                <a:gd name="T28" fmla="*/ 27 w 31"/>
                <a:gd name="T29" fmla="*/ 31 h 39"/>
                <a:gd name="T30" fmla="*/ 31 w 31"/>
                <a:gd name="T31" fmla="*/ 28 h 39"/>
                <a:gd name="T32" fmla="*/ 31 w 31"/>
                <a:gd name="T33" fmla="*/ 23 h 39"/>
                <a:gd name="T34" fmla="*/ 29 w 31"/>
                <a:gd name="T35" fmla="*/ 18 h 39"/>
                <a:gd name="T36" fmla="*/ 27 w 31"/>
                <a:gd name="T37" fmla="*/ 13 h 39"/>
                <a:gd name="T38" fmla="*/ 27 w 31"/>
                <a:gd name="T39" fmla="*/ 8 h 39"/>
                <a:gd name="T40" fmla="*/ 25 w 31"/>
                <a:gd name="T41" fmla="*/ 3 h 39"/>
                <a:gd name="T42" fmla="*/ 25 w 31"/>
                <a:gd name="T43" fmla="*/ 2 h 39"/>
                <a:gd name="T44" fmla="*/ 25 w 31"/>
                <a:gd name="T45" fmla="*/ 0 h 39"/>
                <a:gd name="T46" fmla="*/ 16 w 31"/>
                <a:gd name="T47"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39">
                  <a:moveTo>
                    <a:pt x="16" y="16"/>
                  </a:moveTo>
                  <a:lnTo>
                    <a:pt x="16" y="16"/>
                  </a:lnTo>
                  <a:lnTo>
                    <a:pt x="13" y="18"/>
                  </a:lnTo>
                  <a:lnTo>
                    <a:pt x="5" y="21"/>
                  </a:lnTo>
                  <a:lnTo>
                    <a:pt x="2" y="23"/>
                  </a:lnTo>
                  <a:lnTo>
                    <a:pt x="0" y="26"/>
                  </a:lnTo>
                  <a:lnTo>
                    <a:pt x="0" y="29"/>
                  </a:lnTo>
                  <a:lnTo>
                    <a:pt x="3" y="34"/>
                  </a:lnTo>
                  <a:lnTo>
                    <a:pt x="9" y="38"/>
                  </a:lnTo>
                  <a:lnTo>
                    <a:pt x="13" y="39"/>
                  </a:lnTo>
                  <a:lnTo>
                    <a:pt x="18" y="38"/>
                  </a:lnTo>
                  <a:lnTo>
                    <a:pt x="20" y="33"/>
                  </a:lnTo>
                  <a:lnTo>
                    <a:pt x="22" y="31"/>
                  </a:lnTo>
                  <a:lnTo>
                    <a:pt x="23" y="31"/>
                  </a:lnTo>
                  <a:lnTo>
                    <a:pt x="27" y="31"/>
                  </a:lnTo>
                  <a:lnTo>
                    <a:pt x="31" y="28"/>
                  </a:lnTo>
                  <a:lnTo>
                    <a:pt x="31" y="23"/>
                  </a:lnTo>
                  <a:lnTo>
                    <a:pt x="29" y="18"/>
                  </a:lnTo>
                  <a:lnTo>
                    <a:pt x="27" y="13"/>
                  </a:lnTo>
                  <a:lnTo>
                    <a:pt x="27" y="8"/>
                  </a:lnTo>
                  <a:lnTo>
                    <a:pt x="25" y="3"/>
                  </a:lnTo>
                  <a:lnTo>
                    <a:pt x="25" y="2"/>
                  </a:lnTo>
                  <a:lnTo>
                    <a:pt x="25" y="0"/>
                  </a:lnTo>
                  <a:lnTo>
                    <a:pt x="16" y="16"/>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876" name="Freeform 36"/>
            <p:cNvSpPr>
              <a:spLocks/>
            </p:cNvSpPr>
            <p:nvPr/>
          </p:nvSpPr>
          <p:spPr bwMode="auto">
            <a:xfrm>
              <a:off x="2072" y="3239"/>
              <a:ext cx="137" cy="157"/>
            </a:xfrm>
            <a:custGeom>
              <a:avLst/>
              <a:gdLst>
                <a:gd name="T0" fmla="*/ 61 w 137"/>
                <a:gd name="T1" fmla="*/ 11 h 157"/>
                <a:gd name="T2" fmla="*/ 63 w 137"/>
                <a:gd name="T3" fmla="*/ 9 h 157"/>
                <a:gd name="T4" fmla="*/ 72 w 137"/>
                <a:gd name="T5" fmla="*/ 6 h 157"/>
                <a:gd name="T6" fmla="*/ 85 w 137"/>
                <a:gd name="T7" fmla="*/ 1 h 157"/>
                <a:gd name="T8" fmla="*/ 99 w 137"/>
                <a:gd name="T9" fmla="*/ 0 h 157"/>
                <a:gd name="T10" fmla="*/ 106 w 137"/>
                <a:gd name="T11" fmla="*/ 1 h 157"/>
                <a:gd name="T12" fmla="*/ 116 w 137"/>
                <a:gd name="T13" fmla="*/ 8 h 157"/>
                <a:gd name="T14" fmla="*/ 123 w 137"/>
                <a:gd name="T15" fmla="*/ 16 h 157"/>
                <a:gd name="T16" fmla="*/ 130 w 137"/>
                <a:gd name="T17" fmla="*/ 27 h 157"/>
                <a:gd name="T18" fmla="*/ 135 w 137"/>
                <a:gd name="T19" fmla="*/ 42 h 157"/>
                <a:gd name="T20" fmla="*/ 137 w 137"/>
                <a:gd name="T21" fmla="*/ 57 h 157"/>
                <a:gd name="T22" fmla="*/ 137 w 137"/>
                <a:gd name="T23" fmla="*/ 73 h 157"/>
                <a:gd name="T24" fmla="*/ 132 w 137"/>
                <a:gd name="T25" fmla="*/ 90 h 157"/>
                <a:gd name="T26" fmla="*/ 125 w 137"/>
                <a:gd name="T27" fmla="*/ 88 h 157"/>
                <a:gd name="T28" fmla="*/ 121 w 137"/>
                <a:gd name="T29" fmla="*/ 86 h 157"/>
                <a:gd name="T30" fmla="*/ 119 w 137"/>
                <a:gd name="T31" fmla="*/ 86 h 157"/>
                <a:gd name="T32" fmla="*/ 119 w 137"/>
                <a:gd name="T33" fmla="*/ 86 h 157"/>
                <a:gd name="T34" fmla="*/ 119 w 137"/>
                <a:gd name="T35" fmla="*/ 85 h 157"/>
                <a:gd name="T36" fmla="*/ 121 w 137"/>
                <a:gd name="T37" fmla="*/ 81 h 157"/>
                <a:gd name="T38" fmla="*/ 119 w 137"/>
                <a:gd name="T39" fmla="*/ 70 h 157"/>
                <a:gd name="T40" fmla="*/ 116 w 137"/>
                <a:gd name="T41" fmla="*/ 63 h 157"/>
                <a:gd name="T42" fmla="*/ 112 w 137"/>
                <a:gd name="T43" fmla="*/ 57 h 157"/>
                <a:gd name="T44" fmla="*/ 103 w 137"/>
                <a:gd name="T45" fmla="*/ 54 h 157"/>
                <a:gd name="T46" fmla="*/ 92 w 137"/>
                <a:gd name="T47" fmla="*/ 50 h 157"/>
                <a:gd name="T48" fmla="*/ 87 w 137"/>
                <a:gd name="T49" fmla="*/ 65 h 157"/>
                <a:gd name="T50" fmla="*/ 83 w 137"/>
                <a:gd name="T51" fmla="*/ 75 h 157"/>
                <a:gd name="T52" fmla="*/ 81 w 137"/>
                <a:gd name="T53" fmla="*/ 81 h 157"/>
                <a:gd name="T54" fmla="*/ 79 w 137"/>
                <a:gd name="T55" fmla="*/ 86 h 157"/>
                <a:gd name="T56" fmla="*/ 78 w 137"/>
                <a:gd name="T57" fmla="*/ 90 h 157"/>
                <a:gd name="T58" fmla="*/ 78 w 137"/>
                <a:gd name="T59" fmla="*/ 91 h 157"/>
                <a:gd name="T60" fmla="*/ 78 w 137"/>
                <a:gd name="T61" fmla="*/ 91 h 157"/>
                <a:gd name="T62" fmla="*/ 78 w 137"/>
                <a:gd name="T63" fmla="*/ 93 h 157"/>
                <a:gd name="T64" fmla="*/ 78 w 137"/>
                <a:gd name="T65" fmla="*/ 98 h 157"/>
                <a:gd name="T66" fmla="*/ 78 w 137"/>
                <a:gd name="T67" fmla="*/ 106 h 157"/>
                <a:gd name="T68" fmla="*/ 76 w 137"/>
                <a:gd name="T69" fmla="*/ 114 h 157"/>
                <a:gd name="T70" fmla="*/ 74 w 137"/>
                <a:gd name="T71" fmla="*/ 126 h 157"/>
                <a:gd name="T72" fmla="*/ 69 w 137"/>
                <a:gd name="T73" fmla="*/ 135 h 157"/>
                <a:gd name="T74" fmla="*/ 61 w 137"/>
                <a:gd name="T75" fmla="*/ 144 h 157"/>
                <a:gd name="T76" fmla="*/ 52 w 137"/>
                <a:gd name="T77" fmla="*/ 152 h 157"/>
                <a:gd name="T78" fmla="*/ 34 w 137"/>
                <a:gd name="T79" fmla="*/ 153 h 157"/>
                <a:gd name="T80" fmla="*/ 22 w 137"/>
                <a:gd name="T81" fmla="*/ 155 h 157"/>
                <a:gd name="T82" fmla="*/ 13 w 137"/>
                <a:gd name="T83" fmla="*/ 157 h 157"/>
                <a:gd name="T84" fmla="*/ 6 w 137"/>
                <a:gd name="T85" fmla="*/ 157 h 157"/>
                <a:gd name="T86" fmla="*/ 2 w 137"/>
                <a:gd name="T87" fmla="*/ 157 h 157"/>
                <a:gd name="T88" fmla="*/ 0 w 137"/>
                <a:gd name="T89" fmla="*/ 157 h 157"/>
                <a:gd name="T90" fmla="*/ 0 w 137"/>
                <a:gd name="T91" fmla="*/ 157 h 157"/>
                <a:gd name="T92" fmla="*/ 11 w 137"/>
                <a:gd name="T93" fmla="*/ 131 h 157"/>
                <a:gd name="T94" fmla="*/ 20 w 137"/>
                <a:gd name="T95" fmla="*/ 108 h 157"/>
                <a:gd name="T96" fmla="*/ 27 w 137"/>
                <a:gd name="T97" fmla="*/ 88 h 157"/>
                <a:gd name="T98" fmla="*/ 34 w 137"/>
                <a:gd name="T99" fmla="*/ 72 h 157"/>
                <a:gd name="T100" fmla="*/ 42 w 137"/>
                <a:gd name="T101" fmla="*/ 57 h 157"/>
                <a:gd name="T102" fmla="*/ 45 w 137"/>
                <a:gd name="T103" fmla="*/ 45 h 157"/>
                <a:gd name="T104" fmla="*/ 51 w 137"/>
                <a:gd name="T105" fmla="*/ 36 h 157"/>
                <a:gd name="T106" fmla="*/ 52 w 137"/>
                <a:gd name="T107" fmla="*/ 27 h 157"/>
                <a:gd name="T108" fmla="*/ 56 w 137"/>
                <a:gd name="T109" fmla="*/ 21 h 157"/>
                <a:gd name="T110" fmla="*/ 58 w 137"/>
                <a:gd name="T111" fmla="*/ 16 h 157"/>
                <a:gd name="T112" fmla="*/ 60 w 137"/>
                <a:gd name="T113" fmla="*/ 11 h 157"/>
                <a:gd name="T114" fmla="*/ 61 w 137"/>
                <a:gd name="T115" fmla="*/ 9 h 157"/>
                <a:gd name="T116" fmla="*/ 61 w 137"/>
                <a:gd name="T117" fmla="*/ 9 h 157"/>
                <a:gd name="T118" fmla="*/ 61 w 137"/>
                <a:gd name="T119" fmla="*/ 1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57">
                  <a:moveTo>
                    <a:pt x="61" y="11"/>
                  </a:moveTo>
                  <a:lnTo>
                    <a:pt x="63" y="9"/>
                  </a:lnTo>
                  <a:lnTo>
                    <a:pt x="72" y="6"/>
                  </a:lnTo>
                  <a:lnTo>
                    <a:pt x="85" y="1"/>
                  </a:lnTo>
                  <a:lnTo>
                    <a:pt x="99" y="0"/>
                  </a:lnTo>
                  <a:lnTo>
                    <a:pt x="106" y="1"/>
                  </a:lnTo>
                  <a:lnTo>
                    <a:pt x="116" y="8"/>
                  </a:lnTo>
                  <a:lnTo>
                    <a:pt x="123" y="16"/>
                  </a:lnTo>
                  <a:lnTo>
                    <a:pt x="130" y="27"/>
                  </a:lnTo>
                  <a:lnTo>
                    <a:pt x="135" y="42"/>
                  </a:lnTo>
                  <a:lnTo>
                    <a:pt x="137" y="57"/>
                  </a:lnTo>
                  <a:lnTo>
                    <a:pt x="137" y="73"/>
                  </a:lnTo>
                  <a:lnTo>
                    <a:pt x="132" y="90"/>
                  </a:lnTo>
                  <a:lnTo>
                    <a:pt x="125" y="88"/>
                  </a:lnTo>
                  <a:lnTo>
                    <a:pt x="121" y="86"/>
                  </a:lnTo>
                  <a:lnTo>
                    <a:pt x="119" y="86"/>
                  </a:lnTo>
                  <a:lnTo>
                    <a:pt x="119" y="86"/>
                  </a:lnTo>
                  <a:lnTo>
                    <a:pt x="119" y="85"/>
                  </a:lnTo>
                  <a:lnTo>
                    <a:pt x="121" y="81"/>
                  </a:lnTo>
                  <a:lnTo>
                    <a:pt x="119" y="70"/>
                  </a:lnTo>
                  <a:lnTo>
                    <a:pt x="116" y="63"/>
                  </a:lnTo>
                  <a:lnTo>
                    <a:pt x="112" y="57"/>
                  </a:lnTo>
                  <a:lnTo>
                    <a:pt x="103" y="54"/>
                  </a:lnTo>
                  <a:lnTo>
                    <a:pt x="92" y="50"/>
                  </a:lnTo>
                  <a:lnTo>
                    <a:pt x="87" y="65"/>
                  </a:lnTo>
                  <a:lnTo>
                    <a:pt x="83" y="75"/>
                  </a:lnTo>
                  <a:lnTo>
                    <a:pt x="81" y="81"/>
                  </a:lnTo>
                  <a:lnTo>
                    <a:pt x="79" y="86"/>
                  </a:lnTo>
                  <a:lnTo>
                    <a:pt x="78" y="90"/>
                  </a:lnTo>
                  <a:lnTo>
                    <a:pt x="78" y="91"/>
                  </a:lnTo>
                  <a:lnTo>
                    <a:pt x="78" y="91"/>
                  </a:lnTo>
                  <a:lnTo>
                    <a:pt x="78" y="93"/>
                  </a:lnTo>
                  <a:lnTo>
                    <a:pt x="78" y="98"/>
                  </a:lnTo>
                  <a:lnTo>
                    <a:pt x="78" y="106"/>
                  </a:lnTo>
                  <a:lnTo>
                    <a:pt x="76" y="114"/>
                  </a:lnTo>
                  <a:lnTo>
                    <a:pt x="74" y="126"/>
                  </a:lnTo>
                  <a:lnTo>
                    <a:pt x="69" y="135"/>
                  </a:lnTo>
                  <a:lnTo>
                    <a:pt x="61" y="144"/>
                  </a:lnTo>
                  <a:lnTo>
                    <a:pt x="52" y="152"/>
                  </a:lnTo>
                  <a:lnTo>
                    <a:pt x="34" y="153"/>
                  </a:lnTo>
                  <a:lnTo>
                    <a:pt x="22" y="155"/>
                  </a:lnTo>
                  <a:lnTo>
                    <a:pt x="13" y="157"/>
                  </a:lnTo>
                  <a:lnTo>
                    <a:pt x="6" y="157"/>
                  </a:lnTo>
                  <a:lnTo>
                    <a:pt x="2" y="157"/>
                  </a:lnTo>
                  <a:lnTo>
                    <a:pt x="0" y="157"/>
                  </a:lnTo>
                  <a:lnTo>
                    <a:pt x="0" y="157"/>
                  </a:lnTo>
                  <a:lnTo>
                    <a:pt x="11" y="131"/>
                  </a:lnTo>
                  <a:lnTo>
                    <a:pt x="20" y="108"/>
                  </a:lnTo>
                  <a:lnTo>
                    <a:pt x="27" y="88"/>
                  </a:lnTo>
                  <a:lnTo>
                    <a:pt x="34" y="72"/>
                  </a:lnTo>
                  <a:lnTo>
                    <a:pt x="42" y="57"/>
                  </a:lnTo>
                  <a:lnTo>
                    <a:pt x="45" y="45"/>
                  </a:lnTo>
                  <a:lnTo>
                    <a:pt x="51" y="36"/>
                  </a:lnTo>
                  <a:lnTo>
                    <a:pt x="52" y="27"/>
                  </a:lnTo>
                  <a:lnTo>
                    <a:pt x="56" y="21"/>
                  </a:lnTo>
                  <a:lnTo>
                    <a:pt x="58" y="16"/>
                  </a:lnTo>
                  <a:lnTo>
                    <a:pt x="60" y="11"/>
                  </a:lnTo>
                  <a:lnTo>
                    <a:pt x="61" y="9"/>
                  </a:lnTo>
                  <a:lnTo>
                    <a:pt x="61" y="9"/>
                  </a:lnTo>
                  <a:lnTo>
                    <a:pt x="61"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877" name="Freeform 37"/>
            <p:cNvSpPr>
              <a:spLocks/>
            </p:cNvSpPr>
            <p:nvPr/>
          </p:nvSpPr>
          <p:spPr bwMode="auto">
            <a:xfrm>
              <a:off x="2072" y="3239"/>
              <a:ext cx="137" cy="157"/>
            </a:xfrm>
            <a:custGeom>
              <a:avLst/>
              <a:gdLst>
                <a:gd name="T0" fmla="*/ 61 w 137"/>
                <a:gd name="T1" fmla="*/ 11 h 157"/>
                <a:gd name="T2" fmla="*/ 63 w 137"/>
                <a:gd name="T3" fmla="*/ 9 h 157"/>
                <a:gd name="T4" fmla="*/ 72 w 137"/>
                <a:gd name="T5" fmla="*/ 6 h 157"/>
                <a:gd name="T6" fmla="*/ 85 w 137"/>
                <a:gd name="T7" fmla="*/ 1 h 157"/>
                <a:gd name="T8" fmla="*/ 99 w 137"/>
                <a:gd name="T9" fmla="*/ 0 h 157"/>
                <a:gd name="T10" fmla="*/ 106 w 137"/>
                <a:gd name="T11" fmla="*/ 1 h 157"/>
                <a:gd name="T12" fmla="*/ 116 w 137"/>
                <a:gd name="T13" fmla="*/ 8 h 157"/>
                <a:gd name="T14" fmla="*/ 123 w 137"/>
                <a:gd name="T15" fmla="*/ 16 h 157"/>
                <a:gd name="T16" fmla="*/ 130 w 137"/>
                <a:gd name="T17" fmla="*/ 27 h 157"/>
                <a:gd name="T18" fmla="*/ 135 w 137"/>
                <a:gd name="T19" fmla="*/ 42 h 157"/>
                <a:gd name="T20" fmla="*/ 137 w 137"/>
                <a:gd name="T21" fmla="*/ 57 h 157"/>
                <a:gd name="T22" fmla="*/ 137 w 137"/>
                <a:gd name="T23" fmla="*/ 73 h 157"/>
                <a:gd name="T24" fmla="*/ 132 w 137"/>
                <a:gd name="T25" fmla="*/ 90 h 157"/>
                <a:gd name="T26" fmla="*/ 125 w 137"/>
                <a:gd name="T27" fmla="*/ 88 h 157"/>
                <a:gd name="T28" fmla="*/ 121 w 137"/>
                <a:gd name="T29" fmla="*/ 86 h 157"/>
                <a:gd name="T30" fmla="*/ 119 w 137"/>
                <a:gd name="T31" fmla="*/ 86 h 157"/>
                <a:gd name="T32" fmla="*/ 119 w 137"/>
                <a:gd name="T33" fmla="*/ 86 h 157"/>
                <a:gd name="T34" fmla="*/ 119 w 137"/>
                <a:gd name="T35" fmla="*/ 85 h 157"/>
                <a:gd name="T36" fmla="*/ 121 w 137"/>
                <a:gd name="T37" fmla="*/ 81 h 157"/>
                <a:gd name="T38" fmla="*/ 119 w 137"/>
                <a:gd name="T39" fmla="*/ 70 h 157"/>
                <a:gd name="T40" fmla="*/ 116 w 137"/>
                <a:gd name="T41" fmla="*/ 63 h 157"/>
                <a:gd name="T42" fmla="*/ 112 w 137"/>
                <a:gd name="T43" fmla="*/ 57 h 157"/>
                <a:gd name="T44" fmla="*/ 103 w 137"/>
                <a:gd name="T45" fmla="*/ 54 h 157"/>
                <a:gd name="T46" fmla="*/ 92 w 137"/>
                <a:gd name="T47" fmla="*/ 50 h 157"/>
                <a:gd name="T48" fmla="*/ 87 w 137"/>
                <a:gd name="T49" fmla="*/ 65 h 157"/>
                <a:gd name="T50" fmla="*/ 83 w 137"/>
                <a:gd name="T51" fmla="*/ 75 h 157"/>
                <a:gd name="T52" fmla="*/ 81 w 137"/>
                <a:gd name="T53" fmla="*/ 81 h 157"/>
                <a:gd name="T54" fmla="*/ 79 w 137"/>
                <a:gd name="T55" fmla="*/ 86 h 157"/>
                <a:gd name="T56" fmla="*/ 78 w 137"/>
                <a:gd name="T57" fmla="*/ 90 h 157"/>
                <a:gd name="T58" fmla="*/ 78 w 137"/>
                <a:gd name="T59" fmla="*/ 91 h 157"/>
                <a:gd name="T60" fmla="*/ 78 w 137"/>
                <a:gd name="T61" fmla="*/ 91 h 157"/>
                <a:gd name="T62" fmla="*/ 78 w 137"/>
                <a:gd name="T63" fmla="*/ 93 h 157"/>
                <a:gd name="T64" fmla="*/ 78 w 137"/>
                <a:gd name="T65" fmla="*/ 98 h 157"/>
                <a:gd name="T66" fmla="*/ 78 w 137"/>
                <a:gd name="T67" fmla="*/ 106 h 157"/>
                <a:gd name="T68" fmla="*/ 76 w 137"/>
                <a:gd name="T69" fmla="*/ 114 h 157"/>
                <a:gd name="T70" fmla="*/ 74 w 137"/>
                <a:gd name="T71" fmla="*/ 126 h 157"/>
                <a:gd name="T72" fmla="*/ 69 w 137"/>
                <a:gd name="T73" fmla="*/ 135 h 157"/>
                <a:gd name="T74" fmla="*/ 61 w 137"/>
                <a:gd name="T75" fmla="*/ 144 h 157"/>
                <a:gd name="T76" fmla="*/ 52 w 137"/>
                <a:gd name="T77" fmla="*/ 152 h 157"/>
                <a:gd name="T78" fmla="*/ 34 w 137"/>
                <a:gd name="T79" fmla="*/ 153 h 157"/>
                <a:gd name="T80" fmla="*/ 22 w 137"/>
                <a:gd name="T81" fmla="*/ 155 h 157"/>
                <a:gd name="T82" fmla="*/ 13 w 137"/>
                <a:gd name="T83" fmla="*/ 157 h 157"/>
                <a:gd name="T84" fmla="*/ 6 w 137"/>
                <a:gd name="T85" fmla="*/ 157 h 157"/>
                <a:gd name="T86" fmla="*/ 2 w 137"/>
                <a:gd name="T87" fmla="*/ 157 h 157"/>
                <a:gd name="T88" fmla="*/ 0 w 137"/>
                <a:gd name="T89" fmla="*/ 157 h 157"/>
                <a:gd name="T90" fmla="*/ 0 w 137"/>
                <a:gd name="T91" fmla="*/ 157 h 157"/>
                <a:gd name="T92" fmla="*/ 11 w 137"/>
                <a:gd name="T93" fmla="*/ 131 h 157"/>
                <a:gd name="T94" fmla="*/ 20 w 137"/>
                <a:gd name="T95" fmla="*/ 108 h 157"/>
                <a:gd name="T96" fmla="*/ 27 w 137"/>
                <a:gd name="T97" fmla="*/ 88 h 157"/>
                <a:gd name="T98" fmla="*/ 34 w 137"/>
                <a:gd name="T99" fmla="*/ 72 h 157"/>
                <a:gd name="T100" fmla="*/ 42 w 137"/>
                <a:gd name="T101" fmla="*/ 57 h 157"/>
                <a:gd name="T102" fmla="*/ 45 w 137"/>
                <a:gd name="T103" fmla="*/ 45 h 157"/>
                <a:gd name="T104" fmla="*/ 51 w 137"/>
                <a:gd name="T105" fmla="*/ 36 h 157"/>
                <a:gd name="T106" fmla="*/ 52 w 137"/>
                <a:gd name="T107" fmla="*/ 27 h 157"/>
                <a:gd name="T108" fmla="*/ 56 w 137"/>
                <a:gd name="T109" fmla="*/ 21 h 157"/>
                <a:gd name="T110" fmla="*/ 58 w 137"/>
                <a:gd name="T111" fmla="*/ 16 h 157"/>
                <a:gd name="T112" fmla="*/ 60 w 137"/>
                <a:gd name="T113" fmla="*/ 11 h 157"/>
                <a:gd name="T114" fmla="*/ 61 w 137"/>
                <a:gd name="T115" fmla="*/ 9 h 157"/>
                <a:gd name="T116" fmla="*/ 61 w 137"/>
                <a:gd name="T117" fmla="*/ 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7" h="157">
                  <a:moveTo>
                    <a:pt x="61" y="11"/>
                  </a:moveTo>
                  <a:lnTo>
                    <a:pt x="63" y="9"/>
                  </a:lnTo>
                  <a:lnTo>
                    <a:pt x="72" y="6"/>
                  </a:lnTo>
                  <a:lnTo>
                    <a:pt x="85" y="1"/>
                  </a:lnTo>
                  <a:lnTo>
                    <a:pt x="99" y="0"/>
                  </a:lnTo>
                  <a:lnTo>
                    <a:pt x="106" y="1"/>
                  </a:lnTo>
                  <a:lnTo>
                    <a:pt x="116" y="8"/>
                  </a:lnTo>
                  <a:lnTo>
                    <a:pt x="123" y="16"/>
                  </a:lnTo>
                  <a:lnTo>
                    <a:pt x="130" y="27"/>
                  </a:lnTo>
                  <a:lnTo>
                    <a:pt x="135" y="42"/>
                  </a:lnTo>
                  <a:lnTo>
                    <a:pt x="137" y="57"/>
                  </a:lnTo>
                  <a:lnTo>
                    <a:pt x="137" y="73"/>
                  </a:lnTo>
                  <a:lnTo>
                    <a:pt x="132" y="90"/>
                  </a:lnTo>
                  <a:lnTo>
                    <a:pt x="125" y="88"/>
                  </a:lnTo>
                  <a:lnTo>
                    <a:pt x="121" y="86"/>
                  </a:lnTo>
                  <a:lnTo>
                    <a:pt x="119" y="86"/>
                  </a:lnTo>
                  <a:lnTo>
                    <a:pt x="119" y="86"/>
                  </a:lnTo>
                  <a:lnTo>
                    <a:pt x="119" y="85"/>
                  </a:lnTo>
                  <a:lnTo>
                    <a:pt x="121" y="81"/>
                  </a:lnTo>
                  <a:lnTo>
                    <a:pt x="119" y="70"/>
                  </a:lnTo>
                  <a:lnTo>
                    <a:pt x="116" y="63"/>
                  </a:lnTo>
                  <a:lnTo>
                    <a:pt x="112" y="57"/>
                  </a:lnTo>
                  <a:lnTo>
                    <a:pt x="103" y="54"/>
                  </a:lnTo>
                  <a:lnTo>
                    <a:pt x="92" y="50"/>
                  </a:lnTo>
                  <a:lnTo>
                    <a:pt x="87" y="65"/>
                  </a:lnTo>
                  <a:lnTo>
                    <a:pt x="83" y="75"/>
                  </a:lnTo>
                  <a:lnTo>
                    <a:pt x="81" y="81"/>
                  </a:lnTo>
                  <a:lnTo>
                    <a:pt x="79" y="86"/>
                  </a:lnTo>
                  <a:lnTo>
                    <a:pt x="78" y="90"/>
                  </a:lnTo>
                  <a:lnTo>
                    <a:pt x="78" y="91"/>
                  </a:lnTo>
                  <a:lnTo>
                    <a:pt x="78" y="91"/>
                  </a:lnTo>
                  <a:lnTo>
                    <a:pt x="78" y="93"/>
                  </a:lnTo>
                  <a:lnTo>
                    <a:pt x="78" y="98"/>
                  </a:lnTo>
                  <a:lnTo>
                    <a:pt x="78" y="106"/>
                  </a:lnTo>
                  <a:lnTo>
                    <a:pt x="76" y="114"/>
                  </a:lnTo>
                  <a:lnTo>
                    <a:pt x="74" y="126"/>
                  </a:lnTo>
                  <a:lnTo>
                    <a:pt x="69" y="135"/>
                  </a:lnTo>
                  <a:lnTo>
                    <a:pt x="61" y="144"/>
                  </a:lnTo>
                  <a:lnTo>
                    <a:pt x="52" y="152"/>
                  </a:lnTo>
                  <a:lnTo>
                    <a:pt x="34" y="153"/>
                  </a:lnTo>
                  <a:lnTo>
                    <a:pt x="22" y="155"/>
                  </a:lnTo>
                  <a:lnTo>
                    <a:pt x="13" y="157"/>
                  </a:lnTo>
                  <a:lnTo>
                    <a:pt x="6" y="157"/>
                  </a:lnTo>
                  <a:lnTo>
                    <a:pt x="2" y="157"/>
                  </a:lnTo>
                  <a:lnTo>
                    <a:pt x="0" y="157"/>
                  </a:lnTo>
                  <a:lnTo>
                    <a:pt x="0" y="157"/>
                  </a:lnTo>
                  <a:lnTo>
                    <a:pt x="11" y="131"/>
                  </a:lnTo>
                  <a:lnTo>
                    <a:pt x="20" y="108"/>
                  </a:lnTo>
                  <a:lnTo>
                    <a:pt x="27" y="88"/>
                  </a:lnTo>
                  <a:lnTo>
                    <a:pt x="34" y="72"/>
                  </a:lnTo>
                  <a:lnTo>
                    <a:pt x="42" y="57"/>
                  </a:lnTo>
                  <a:lnTo>
                    <a:pt x="45" y="45"/>
                  </a:lnTo>
                  <a:lnTo>
                    <a:pt x="51" y="36"/>
                  </a:lnTo>
                  <a:lnTo>
                    <a:pt x="52" y="27"/>
                  </a:lnTo>
                  <a:lnTo>
                    <a:pt x="56" y="21"/>
                  </a:lnTo>
                  <a:lnTo>
                    <a:pt x="58" y="16"/>
                  </a:lnTo>
                  <a:lnTo>
                    <a:pt x="60" y="11"/>
                  </a:lnTo>
                  <a:lnTo>
                    <a:pt x="61" y="9"/>
                  </a:lnTo>
                  <a:lnTo>
                    <a:pt x="61" y="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878" name="Freeform 38"/>
            <p:cNvSpPr>
              <a:spLocks/>
            </p:cNvSpPr>
            <p:nvPr/>
          </p:nvSpPr>
          <p:spPr bwMode="auto">
            <a:xfrm>
              <a:off x="2016" y="3203"/>
              <a:ext cx="141" cy="122"/>
            </a:xfrm>
            <a:custGeom>
              <a:avLst/>
              <a:gdLst>
                <a:gd name="T0" fmla="*/ 0 w 141"/>
                <a:gd name="T1" fmla="*/ 122 h 122"/>
                <a:gd name="T2" fmla="*/ 2 w 141"/>
                <a:gd name="T3" fmla="*/ 121 h 122"/>
                <a:gd name="T4" fmla="*/ 6 w 141"/>
                <a:gd name="T5" fmla="*/ 113 h 122"/>
                <a:gd name="T6" fmla="*/ 11 w 141"/>
                <a:gd name="T7" fmla="*/ 101 h 122"/>
                <a:gd name="T8" fmla="*/ 18 w 141"/>
                <a:gd name="T9" fmla="*/ 86 h 122"/>
                <a:gd name="T10" fmla="*/ 38 w 141"/>
                <a:gd name="T11" fmla="*/ 55 h 122"/>
                <a:gd name="T12" fmla="*/ 49 w 141"/>
                <a:gd name="T13" fmla="*/ 42 h 122"/>
                <a:gd name="T14" fmla="*/ 60 w 141"/>
                <a:gd name="T15" fmla="*/ 29 h 122"/>
                <a:gd name="T16" fmla="*/ 72 w 141"/>
                <a:gd name="T17" fmla="*/ 19 h 122"/>
                <a:gd name="T18" fmla="*/ 81 w 141"/>
                <a:gd name="T19" fmla="*/ 13 h 122"/>
                <a:gd name="T20" fmla="*/ 89 w 141"/>
                <a:gd name="T21" fmla="*/ 6 h 122"/>
                <a:gd name="T22" fmla="*/ 96 w 141"/>
                <a:gd name="T23" fmla="*/ 3 h 122"/>
                <a:gd name="T24" fmla="*/ 105 w 141"/>
                <a:gd name="T25" fmla="*/ 0 h 122"/>
                <a:gd name="T26" fmla="*/ 107 w 141"/>
                <a:gd name="T27" fmla="*/ 0 h 122"/>
                <a:gd name="T28" fmla="*/ 105 w 141"/>
                <a:gd name="T29" fmla="*/ 8 h 122"/>
                <a:gd name="T30" fmla="*/ 103 w 141"/>
                <a:gd name="T31" fmla="*/ 14 h 122"/>
                <a:gd name="T32" fmla="*/ 103 w 141"/>
                <a:gd name="T33" fmla="*/ 18 h 122"/>
                <a:gd name="T34" fmla="*/ 103 w 141"/>
                <a:gd name="T35" fmla="*/ 21 h 122"/>
                <a:gd name="T36" fmla="*/ 101 w 141"/>
                <a:gd name="T37" fmla="*/ 24 h 122"/>
                <a:gd name="T38" fmla="*/ 101 w 141"/>
                <a:gd name="T39" fmla="*/ 24 h 122"/>
                <a:gd name="T40" fmla="*/ 110 w 141"/>
                <a:gd name="T41" fmla="*/ 21 h 122"/>
                <a:gd name="T42" fmla="*/ 116 w 141"/>
                <a:gd name="T43" fmla="*/ 19 h 122"/>
                <a:gd name="T44" fmla="*/ 123 w 141"/>
                <a:gd name="T45" fmla="*/ 16 h 122"/>
                <a:gd name="T46" fmla="*/ 125 w 141"/>
                <a:gd name="T47" fmla="*/ 14 h 122"/>
                <a:gd name="T48" fmla="*/ 125 w 141"/>
                <a:gd name="T49" fmla="*/ 14 h 122"/>
                <a:gd name="T50" fmla="*/ 125 w 141"/>
                <a:gd name="T51" fmla="*/ 21 h 122"/>
                <a:gd name="T52" fmla="*/ 125 w 141"/>
                <a:gd name="T53" fmla="*/ 27 h 122"/>
                <a:gd name="T54" fmla="*/ 125 w 141"/>
                <a:gd name="T55" fmla="*/ 32 h 122"/>
                <a:gd name="T56" fmla="*/ 125 w 141"/>
                <a:gd name="T57" fmla="*/ 36 h 122"/>
                <a:gd name="T58" fmla="*/ 125 w 141"/>
                <a:gd name="T59" fmla="*/ 36 h 122"/>
                <a:gd name="T60" fmla="*/ 135 w 141"/>
                <a:gd name="T61" fmla="*/ 37 h 122"/>
                <a:gd name="T62" fmla="*/ 139 w 141"/>
                <a:gd name="T63" fmla="*/ 37 h 122"/>
                <a:gd name="T64" fmla="*/ 141 w 141"/>
                <a:gd name="T65" fmla="*/ 37 h 122"/>
                <a:gd name="T66" fmla="*/ 141 w 141"/>
                <a:gd name="T67" fmla="*/ 37 h 122"/>
                <a:gd name="T68" fmla="*/ 141 w 141"/>
                <a:gd name="T69" fmla="*/ 39 h 122"/>
                <a:gd name="T70" fmla="*/ 139 w 141"/>
                <a:gd name="T71" fmla="*/ 45 h 122"/>
                <a:gd name="T72" fmla="*/ 135 w 141"/>
                <a:gd name="T73" fmla="*/ 54 h 122"/>
                <a:gd name="T74" fmla="*/ 130 w 141"/>
                <a:gd name="T75" fmla="*/ 65 h 122"/>
                <a:gd name="T76" fmla="*/ 117 w 141"/>
                <a:gd name="T77" fmla="*/ 90 h 122"/>
                <a:gd name="T78" fmla="*/ 110 w 141"/>
                <a:gd name="T79" fmla="*/ 101 h 122"/>
                <a:gd name="T80" fmla="*/ 101 w 141"/>
                <a:gd name="T81" fmla="*/ 111 h 122"/>
                <a:gd name="T82" fmla="*/ 0 w 141"/>
                <a:gd name="T8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 h="122">
                  <a:moveTo>
                    <a:pt x="0" y="122"/>
                  </a:moveTo>
                  <a:lnTo>
                    <a:pt x="2" y="121"/>
                  </a:lnTo>
                  <a:lnTo>
                    <a:pt x="6" y="113"/>
                  </a:lnTo>
                  <a:lnTo>
                    <a:pt x="11" y="101"/>
                  </a:lnTo>
                  <a:lnTo>
                    <a:pt x="18" y="86"/>
                  </a:lnTo>
                  <a:lnTo>
                    <a:pt x="38" y="55"/>
                  </a:lnTo>
                  <a:lnTo>
                    <a:pt x="49" y="42"/>
                  </a:lnTo>
                  <a:lnTo>
                    <a:pt x="60" y="29"/>
                  </a:lnTo>
                  <a:lnTo>
                    <a:pt x="72" y="19"/>
                  </a:lnTo>
                  <a:lnTo>
                    <a:pt x="81" y="13"/>
                  </a:lnTo>
                  <a:lnTo>
                    <a:pt x="89" y="6"/>
                  </a:lnTo>
                  <a:lnTo>
                    <a:pt x="96" y="3"/>
                  </a:lnTo>
                  <a:lnTo>
                    <a:pt x="105" y="0"/>
                  </a:lnTo>
                  <a:lnTo>
                    <a:pt x="107" y="0"/>
                  </a:lnTo>
                  <a:lnTo>
                    <a:pt x="105" y="8"/>
                  </a:lnTo>
                  <a:lnTo>
                    <a:pt x="103" y="14"/>
                  </a:lnTo>
                  <a:lnTo>
                    <a:pt x="103" y="18"/>
                  </a:lnTo>
                  <a:lnTo>
                    <a:pt x="103" y="21"/>
                  </a:lnTo>
                  <a:lnTo>
                    <a:pt x="101" y="24"/>
                  </a:lnTo>
                  <a:lnTo>
                    <a:pt x="101" y="24"/>
                  </a:lnTo>
                  <a:lnTo>
                    <a:pt x="110" y="21"/>
                  </a:lnTo>
                  <a:lnTo>
                    <a:pt x="116" y="19"/>
                  </a:lnTo>
                  <a:lnTo>
                    <a:pt x="123" y="16"/>
                  </a:lnTo>
                  <a:lnTo>
                    <a:pt x="125" y="14"/>
                  </a:lnTo>
                  <a:lnTo>
                    <a:pt x="125" y="14"/>
                  </a:lnTo>
                  <a:lnTo>
                    <a:pt x="125" y="21"/>
                  </a:lnTo>
                  <a:lnTo>
                    <a:pt x="125" y="27"/>
                  </a:lnTo>
                  <a:lnTo>
                    <a:pt x="125" y="32"/>
                  </a:lnTo>
                  <a:lnTo>
                    <a:pt x="125" y="36"/>
                  </a:lnTo>
                  <a:lnTo>
                    <a:pt x="125" y="36"/>
                  </a:lnTo>
                  <a:lnTo>
                    <a:pt x="135" y="37"/>
                  </a:lnTo>
                  <a:lnTo>
                    <a:pt x="139" y="37"/>
                  </a:lnTo>
                  <a:lnTo>
                    <a:pt x="141" y="37"/>
                  </a:lnTo>
                  <a:lnTo>
                    <a:pt x="141" y="37"/>
                  </a:lnTo>
                  <a:lnTo>
                    <a:pt x="141" y="39"/>
                  </a:lnTo>
                  <a:lnTo>
                    <a:pt x="139" y="45"/>
                  </a:lnTo>
                  <a:lnTo>
                    <a:pt x="135" y="54"/>
                  </a:lnTo>
                  <a:lnTo>
                    <a:pt x="130" y="65"/>
                  </a:lnTo>
                  <a:lnTo>
                    <a:pt x="117" y="90"/>
                  </a:lnTo>
                  <a:lnTo>
                    <a:pt x="110" y="101"/>
                  </a:lnTo>
                  <a:lnTo>
                    <a:pt x="101" y="111"/>
                  </a:lnTo>
                  <a:lnTo>
                    <a:pt x="0" y="122"/>
                  </a:lnTo>
                  <a:close/>
                </a:path>
              </a:pathLst>
            </a:custGeom>
            <a:solidFill>
              <a:srgbClr val="000000"/>
            </a:solidFill>
            <a:ln w="17463">
              <a:solidFill>
                <a:srgbClr val="000000"/>
              </a:solidFill>
              <a:prstDash val="solid"/>
              <a:round/>
              <a:headEnd/>
              <a:tailEnd/>
            </a:ln>
          </p:spPr>
          <p:txBody>
            <a:bodyPr/>
            <a:lstStyle/>
            <a:p>
              <a:endParaRPr lang="ja-JP" altLang="en-US"/>
            </a:p>
          </p:txBody>
        </p:sp>
        <p:sp>
          <p:nvSpPr>
            <p:cNvPr id="931879" name="Freeform 39"/>
            <p:cNvSpPr>
              <a:spLocks/>
            </p:cNvSpPr>
            <p:nvPr/>
          </p:nvSpPr>
          <p:spPr bwMode="auto">
            <a:xfrm>
              <a:off x="2000" y="3559"/>
              <a:ext cx="42" cy="61"/>
            </a:xfrm>
            <a:custGeom>
              <a:avLst/>
              <a:gdLst>
                <a:gd name="T0" fmla="*/ 20 w 42"/>
                <a:gd name="T1" fmla="*/ 5 h 61"/>
                <a:gd name="T2" fmla="*/ 22 w 42"/>
                <a:gd name="T3" fmla="*/ 4 h 61"/>
                <a:gd name="T4" fmla="*/ 27 w 42"/>
                <a:gd name="T5" fmla="*/ 2 h 61"/>
                <a:gd name="T6" fmla="*/ 33 w 42"/>
                <a:gd name="T7" fmla="*/ 0 h 61"/>
                <a:gd name="T8" fmla="*/ 36 w 42"/>
                <a:gd name="T9" fmla="*/ 2 h 61"/>
                <a:gd name="T10" fmla="*/ 40 w 42"/>
                <a:gd name="T11" fmla="*/ 4 h 61"/>
                <a:gd name="T12" fmla="*/ 42 w 42"/>
                <a:gd name="T13" fmla="*/ 9 h 61"/>
                <a:gd name="T14" fmla="*/ 42 w 42"/>
                <a:gd name="T15" fmla="*/ 17 h 61"/>
                <a:gd name="T16" fmla="*/ 40 w 42"/>
                <a:gd name="T17" fmla="*/ 27 h 61"/>
                <a:gd name="T18" fmla="*/ 36 w 42"/>
                <a:gd name="T19" fmla="*/ 36 h 61"/>
                <a:gd name="T20" fmla="*/ 31 w 42"/>
                <a:gd name="T21" fmla="*/ 46 h 61"/>
                <a:gd name="T22" fmla="*/ 25 w 42"/>
                <a:gd name="T23" fmla="*/ 54 h 61"/>
                <a:gd name="T24" fmla="*/ 18 w 42"/>
                <a:gd name="T25" fmla="*/ 59 h 61"/>
                <a:gd name="T26" fmla="*/ 9 w 42"/>
                <a:gd name="T27" fmla="*/ 61 h 61"/>
                <a:gd name="T28" fmla="*/ 4 w 42"/>
                <a:gd name="T29" fmla="*/ 61 h 61"/>
                <a:gd name="T30" fmla="*/ 0 w 42"/>
                <a:gd name="T31" fmla="*/ 58 h 61"/>
                <a:gd name="T32" fmla="*/ 0 w 42"/>
                <a:gd name="T33" fmla="*/ 54 h 61"/>
                <a:gd name="T34" fmla="*/ 2 w 42"/>
                <a:gd name="T35" fmla="*/ 50 h 61"/>
                <a:gd name="T36" fmla="*/ 6 w 42"/>
                <a:gd name="T37" fmla="*/ 41 h 61"/>
                <a:gd name="T38" fmla="*/ 7 w 42"/>
                <a:gd name="T39" fmla="*/ 38 h 61"/>
                <a:gd name="T40" fmla="*/ 9 w 42"/>
                <a:gd name="T41" fmla="*/ 36 h 61"/>
                <a:gd name="T42" fmla="*/ 20 w 42"/>
                <a:gd name="T43"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61">
                  <a:moveTo>
                    <a:pt x="20" y="5"/>
                  </a:moveTo>
                  <a:lnTo>
                    <a:pt x="22" y="4"/>
                  </a:lnTo>
                  <a:lnTo>
                    <a:pt x="27" y="2"/>
                  </a:lnTo>
                  <a:lnTo>
                    <a:pt x="33" y="0"/>
                  </a:lnTo>
                  <a:lnTo>
                    <a:pt x="36" y="2"/>
                  </a:lnTo>
                  <a:lnTo>
                    <a:pt x="40" y="4"/>
                  </a:lnTo>
                  <a:lnTo>
                    <a:pt x="42" y="9"/>
                  </a:lnTo>
                  <a:lnTo>
                    <a:pt x="42" y="17"/>
                  </a:lnTo>
                  <a:lnTo>
                    <a:pt x="40" y="27"/>
                  </a:lnTo>
                  <a:lnTo>
                    <a:pt x="36" y="36"/>
                  </a:lnTo>
                  <a:lnTo>
                    <a:pt x="31" y="46"/>
                  </a:lnTo>
                  <a:lnTo>
                    <a:pt x="25" y="54"/>
                  </a:lnTo>
                  <a:lnTo>
                    <a:pt x="18" y="59"/>
                  </a:lnTo>
                  <a:lnTo>
                    <a:pt x="9" y="61"/>
                  </a:lnTo>
                  <a:lnTo>
                    <a:pt x="4" y="61"/>
                  </a:lnTo>
                  <a:lnTo>
                    <a:pt x="0" y="58"/>
                  </a:lnTo>
                  <a:lnTo>
                    <a:pt x="0" y="54"/>
                  </a:lnTo>
                  <a:lnTo>
                    <a:pt x="2" y="50"/>
                  </a:lnTo>
                  <a:lnTo>
                    <a:pt x="6" y="41"/>
                  </a:lnTo>
                  <a:lnTo>
                    <a:pt x="7" y="38"/>
                  </a:lnTo>
                  <a:lnTo>
                    <a:pt x="9" y="36"/>
                  </a:lnTo>
                  <a:lnTo>
                    <a:pt x="20" y="5"/>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80" name="Freeform 40"/>
            <p:cNvSpPr>
              <a:spLocks/>
            </p:cNvSpPr>
            <p:nvPr/>
          </p:nvSpPr>
          <p:spPr bwMode="auto">
            <a:xfrm>
              <a:off x="2126" y="3370"/>
              <a:ext cx="60" cy="31"/>
            </a:xfrm>
            <a:custGeom>
              <a:avLst/>
              <a:gdLst>
                <a:gd name="T0" fmla="*/ 18 w 60"/>
                <a:gd name="T1" fmla="*/ 8 h 31"/>
                <a:gd name="T2" fmla="*/ 20 w 60"/>
                <a:gd name="T3" fmla="*/ 8 h 31"/>
                <a:gd name="T4" fmla="*/ 22 w 60"/>
                <a:gd name="T5" fmla="*/ 6 h 31"/>
                <a:gd name="T6" fmla="*/ 31 w 60"/>
                <a:gd name="T7" fmla="*/ 3 h 31"/>
                <a:gd name="T8" fmla="*/ 40 w 60"/>
                <a:gd name="T9" fmla="*/ 0 h 31"/>
                <a:gd name="T10" fmla="*/ 45 w 60"/>
                <a:gd name="T11" fmla="*/ 0 h 31"/>
                <a:gd name="T12" fmla="*/ 47 w 60"/>
                <a:gd name="T13" fmla="*/ 4 h 31"/>
                <a:gd name="T14" fmla="*/ 47 w 60"/>
                <a:gd name="T15" fmla="*/ 8 h 31"/>
                <a:gd name="T16" fmla="*/ 43 w 60"/>
                <a:gd name="T17" fmla="*/ 11 h 31"/>
                <a:gd name="T18" fmla="*/ 43 w 60"/>
                <a:gd name="T19" fmla="*/ 13 h 31"/>
                <a:gd name="T20" fmla="*/ 45 w 60"/>
                <a:gd name="T21" fmla="*/ 11 h 31"/>
                <a:gd name="T22" fmla="*/ 51 w 60"/>
                <a:gd name="T23" fmla="*/ 11 h 31"/>
                <a:gd name="T24" fmla="*/ 58 w 60"/>
                <a:gd name="T25" fmla="*/ 13 h 31"/>
                <a:gd name="T26" fmla="*/ 60 w 60"/>
                <a:gd name="T27" fmla="*/ 18 h 31"/>
                <a:gd name="T28" fmla="*/ 58 w 60"/>
                <a:gd name="T29" fmla="*/ 22 h 31"/>
                <a:gd name="T30" fmla="*/ 54 w 60"/>
                <a:gd name="T31" fmla="*/ 24 h 31"/>
                <a:gd name="T32" fmla="*/ 42 w 60"/>
                <a:gd name="T33" fmla="*/ 29 h 31"/>
                <a:gd name="T34" fmla="*/ 29 w 60"/>
                <a:gd name="T35" fmla="*/ 31 h 31"/>
                <a:gd name="T36" fmla="*/ 24 w 60"/>
                <a:gd name="T37" fmla="*/ 31 h 31"/>
                <a:gd name="T38" fmla="*/ 18 w 60"/>
                <a:gd name="T39" fmla="*/ 27 h 31"/>
                <a:gd name="T40" fmla="*/ 13 w 60"/>
                <a:gd name="T41" fmla="*/ 24 h 31"/>
                <a:gd name="T42" fmla="*/ 7 w 60"/>
                <a:gd name="T43" fmla="*/ 22 h 31"/>
                <a:gd name="T44" fmla="*/ 2 w 60"/>
                <a:gd name="T45" fmla="*/ 21 h 31"/>
                <a:gd name="T46" fmla="*/ 0 w 60"/>
                <a:gd name="T47" fmla="*/ 21 h 31"/>
                <a:gd name="T48" fmla="*/ 18 w 60"/>
                <a:gd name="T49"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31">
                  <a:moveTo>
                    <a:pt x="18" y="8"/>
                  </a:moveTo>
                  <a:lnTo>
                    <a:pt x="20" y="8"/>
                  </a:lnTo>
                  <a:lnTo>
                    <a:pt x="22" y="6"/>
                  </a:lnTo>
                  <a:lnTo>
                    <a:pt x="31" y="3"/>
                  </a:lnTo>
                  <a:lnTo>
                    <a:pt x="40" y="0"/>
                  </a:lnTo>
                  <a:lnTo>
                    <a:pt x="45" y="0"/>
                  </a:lnTo>
                  <a:lnTo>
                    <a:pt x="47" y="4"/>
                  </a:lnTo>
                  <a:lnTo>
                    <a:pt x="47" y="8"/>
                  </a:lnTo>
                  <a:lnTo>
                    <a:pt x="43" y="11"/>
                  </a:lnTo>
                  <a:lnTo>
                    <a:pt x="43" y="13"/>
                  </a:lnTo>
                  <a:lnTo>
                    <a:pt x="45" y="11"/>
                  </a:lnTo>
                  <a:lnTo>
                    <a:pt x="51" y="11"/>
                  </a:lnTo>
                  <a:lnTo>
                    <a:pt x="58" y="13"/>
                  </a:lnTo>
                  <a:lnTo>
                    <a:pt x="60" y="18"/>
                  </a:lnTo>
                  <a:lnTo>
                    <a:pt x="58" y="22"/>
                  </a:lnTo>
                  <a:lnTo>
                    <a:pt x="54" y="24"/>
                  </a:lnTo>
                  <a:lnTo>
                    <a:pt x="42" y="29"/>
                  </a:lnTo>
                  <a:lnTo>
                    <a:pt x="29" y="31"/>
                  </a:lnTo>
                  <a:lnTo>
                    <a:pt x="24" y="31"/>
                  </a:lnTo>
                  <a:lnTo>
                    <a:pt x="18" y="27"/>
                  </a:lnTo>
                  <a:lnTo>
                    <a:pt x="13" y="24"/>
                  </a:lnTo>
                  <a:lnTo>
                    <a:pt x="7" y="22"/>
                  </a:lnTo>
                  <a:lnTo>
                    <a:pt x="2" y="21"/>
                  </a:lnTo>
                  <a:lnTo>
                    <a:pt x="0" y="21"/>
                  </a:lnTo>
                  <a:lnTo>
                    <a:pt x="18" y="8"/>
                  </a:lnTo>
                  <a:close/>
                </a:path>
              </a:pathLst>
            </a:custGeom>
            <a:solidFill>
              <a:srgbClr val="FFE6BE"/>
            </a:solidFill>
            <a:ln w="17463">
              <a:solidFill>
                <a:srgbClr val="000000"/>
              </a:solidFill>
              <a:prstDash val="solid"/>
              <a:round/>
              <a:headEnd/>
              <a:tailEnd/>
            </a:ln>
          </p:spPr>
          <p:txBody>
            <a:bodyPr/>
            <a:lstStyle/>
            <a:p>
              <a:endParaRPr lang="ja-JP" altLang="en-US"/>
            </a:p>
          </p:txBody>
        </p:sp>
        <p:sp>
          <p:nvSpPr>
            <p:cNvPr id="931881" name="Freeform 41"/>
            <p:cNvSpPr>
              <a:spLocks/>
            </p:cNvSpPr>
            <p:nvPr/>
          </p:nvSpPr>
          <p:spPr bwMode="auto">
            <a:xfrm>
              <a:off x="2240" y="3116"/>
              <a:ext cx="104" cy="98"/>
            </a:xfrm>
            <a:custGeom>
              <a:avLst/>
              <a:gdLst>
                <a:gd name="T0" fmla="*/ 75 w 104"/>
                <a:gd name="T1" fmla="*/ 13 h 98"/>
                <a:gd name="T2" fmla="*/ 75 w 104"/>
                <a:gd name="T3" fmla="*/ 13 h 98"/>
                <a:gd name="T4" fmla="*/ 75 w 104"/>
                <a:gd name="T5" fmla="*/ 10 h 98"/>
                <a:gd name="T6" fmla="*/ 77 w 104"/>
                <a:gd name="T7" fmla="*/ 5 h 98"/>
                <a:gd name="T8" fmla="*/ 81 w 104"/>
                <a:gd name="T9" fmla="*/ 0 h 98"/>
                <a:gd name="T10" fmla="*/ 84 w 104"/>
                <a:gd name="T11" fmla="*/ 0 h 98"/>
                <a:gd name="T12" fmla="*/ 88 w 104"/>
                <a:gd name="T13" fmla="*/ 1 h 98"/>
                <a:gd name="T14" fmla="*/ 92 w 104"/>
                <a:gd name="T15" fmla="*/ 1 h 98"/>
                <a:gd name="T16" fmla="*/ 97 w 104"/>
                <a:gd name="T17" fmla="*/ 1 h 98"/>
                <a:gd name="T18" fmla="*/ 99 w 104"/>
                <a:gd name="T19" fmla="*/ 3 h 98"/>
                <a:gd name="T20" fmla="*/ 102 w 104"/>
                <a:gd name="T21" fmla="*/ 6 h 98"/>
                <a:gd name="T22" fmla="*/ 104 w 104"/>
                <a:gd name="T23" fmla="*/ 11 h 98"/>
                <a:gd name="T24" fmla="*/ 104 w 104"/>
                <a:gd name="T25" fmla="*/ 18 h 98"/>
                <a:gd name="T26" fmla="*/ 102 w 104"/>
                <a:gd name="T27" fmla="*/ 36 h 98"/>
                <a:gd name="T28" fmla="*/ 97 w 104"/>
                <a:gd name="T29" fmla="*/ 54 h 98"/>
                <a:gd name="T30" fmla="*/ 93 w 104"/>
                <a:gd name="T31" fmla="*/ 60 h 98"/>
                <a:gd name="T32" fmla="*/ 90 w 104"/>
                <a:gd name="T33" fmla="*/ 67 h 98"/>
                <a:gd name="T34" fmla="*/ 88 w 104"/>
                <a:gd name="T35" fmla="*/ 70 h 98"/>
                <a:gd name="T36" fmla="*/ 88 w 104"/>
                <a:gd name="T37" fmla="*/ 72 h 98"/>
                <a:gd name="T38" fmla="*/ 88 w 104"/>
                <a:gd name="T39" fmla="*/ 73 h 98"/>
                <a:gd name="T40" fmla="*/ 88 w 104"/>
                <a:gd name="T41" fmla="*/ 77 h 98"/>
                <a:gd name="T42" fmla="*/ 88 w 104"/>
                <a:gd name="T43" fmla="*/ 80 h 98"/>
                <a:gd name="T44" fmla="*/ 86 w 104"/>
                <a:gd name="T45" fmla="*/ 85 h 98"/>
                <a:gd name="T46" fmla="*/ 79 w 104"/>
                <a:gd name="T47" fmla="*/ 90 h 98"/>
                <a:gd name="T48" fmla="*/ 70 w 104"/>
                <a:gd name="T49" fmla="*/ 93 h 98"/>
                <a:gd name="T50" fmla="*/ 56 w 104"/>
                <a:gd name="T51" fmla="*/ 96 h 98"/>
                <a:gd name="T52" fmla="*/ 36 w 104"/>
                <a:gd name="T53" fmla="*/ 98 h 98"/>
                <a:gd name="T54" fmla="*/ 25 w 104"/>
                <a:gd name="T55" fmla="*/ 93 h 98"/>
                <a:gd name="T56" fmla="*/ 16 w 104"/>
                <a:gd name="T57" fmla="*/ 90 h 98"/>
                <a:gd name="T58" fmla="*/ 9 w 104"/>
                <a:gd name="T59" fmla="*/ 87 h 98"/>
                <a:gd name="T60" fmla="*/ 5 w 104"/>
                <a:gd name="T61" fmla="*/ 85 h 98"/>
                <a:gd name="T62" fmla="*/ 2 w 104"/>
                <a:gd name="T63" fmla="*/ 83 h 98"/>
                <a:gd name="T64" fmla="*/ 0 w 104"/>
                <a:gd name="T65" fmla="*/ 83 h 98"/>
                <a:gd name="T66" fmla="*/ 75 w 104"/>
                <a:gd name="T67" fmla="*/ 1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98">
                  <a:moveTo>
                    <a:pt x="75" y="13"/>
                  </a:moveTo>
                  <a:lnTo>
                    <a:pt x="75" y="13"/>
                  </a:lnTo>
                  <a:lnTo>
                    <a:pt x="75" y="10"/>
                  </a:lnTo>
                  <a:lnTo>
                    <a:pt x="77" y="5"/>
                  </a:lnTo>
                  <a:lnTo>
                    <a:pt x="81" y="0"/>
                  </a:lnTo>
                  <a:lnTo>
                    <a:pt x="84" y="0"/>
                  </a:lnTo>
                  <a:lnTo>
                    <a:pt x="88" y="1"/>
                  </a:lnTo>
                  <a:lnTo>
                    <a:pt x="92" y="1"/>
                  </a:lnTo>
                  <a:lnTo>
                    <a:pt x="97" y="1"/>
                  </a:lnTo>
                  <a:lnTo>
                    <a:pt x="99" y="3"/>
                  </a:lnTo>
                  <a:lnTo>
                    <a:pt x="102" y="6"/>
                  </a:lnTo>
                  <a:lnTo>
                    <a:pt x="104" y="11"/>
                  </a:lnTo>
                  <a:lnTo>
                    <a:pt x="104" y="18"/>
                  </a:lnTo>
                  <a:lnTo>
                    <a:pt x="102" y="36"/>
                  </a:lnTo>
                  <a:lnTo>
                    <a:pt x="97" y="54"/>
                  </a:lnTo>
                  <a:lnTo>
                    <a:pt x="93" y="60"/>
                  </a:lnTo>
                  <a:lnTo>
                    <a:pt x="90" y="67"/>
                  </a:lnTo>
                  <a:lnTo>
                    <a:pt x="88" y="70"/>
                  </a:lnTo>
                  <a:lnTo>
                    <a:pt x="88" y="72"/>
                  </a:lnTo>
                  <a:lnTo>
                    <a:pt x="88" y="73"/>
                  </a:lnTo>
                  <a:lnTo>
                    <a:pt x="88" y="77"/>
                  </a:lnTo>
                  <a:lnTo>
                    <a:pt x="88" y="80"/>
                  </a:lnTo>
                  <a:lnTo>
                    <a:pt x="86" y="85"/>
                  </a:lnTo>
                  <a:lnTo>
                    <a:pt x="79" y="90"/>
                  </a:lnTo>
                  <a:lnTo>
                    <a:pt x="70" y="93"/>
                  </a:lnTo>
                  <a:lnTo>
                    <a:pt x="56" y="96"/>
                  </a:lnTo>
                  <a:lnTo>
                    <a:pt x="36" y="98"/>
                  </a:lnTo>
                  <a:lnTo>
                    <a:pt x="25" y="93"/>
                  </a:lnTo>
                  <a:lnTo>
                    <a:pt x="16" y="90"/>
                  </a:lnTo>
                  <a:lnTo>
                    <a:pt x="9" y="87"/>
                  </a:lnTo>
                  <a:lnTo>
                    <a:pt x="5" y="85"/>
                  </a:lnTo>
                  <a:lnTo>
                    <a:pt x="2" y="83"/>
                  </a:lnTo>
                  <a:lnTo>
                    <a:pt x="0" y="83"/>
                  </a:lnTo>
                  <a:lnTo>
                    <a:pt x="75" y="13"/>
                  </a:lnTo>
                  <a:close/>
                </a:path>
              </a:pathLst>
            </a:custGeom>
            <a:solidFill>
              <a:srgbClr val="000000"/>
            </a:solidFill>
            <a:ln w="17463">
              <a:solidFill>
                <a:srgbClr val="000000"/>
              </a:solidFill>
              <a:prstDash val="solid"/>
              <a:round/>
              <a:headEnd/>
              <a:tailEnd/>
            </a:ln>
          </p:spPr>
          <p:txBody>
            <a:bodyPr/>
            <a:lstStyle/>
            <a:p>
              <a:endParaRPr lang="ja-JP" altLang="en-US"/>
            </a:p>
          </p:txBody>
        </p:sp>
        <p:sp>
          <p:nvSpPr>
            <p:cNvPr id="931882" name="Freeform 42"/>
            <p:cNvSpPr>
              <a:spLocks/>
            </p:cNvSpPr>
            <p:nvPr/>
          </p:nvSpPr>
          <p:spPr bwMode="auto">
            <a:xfrm>
              <a:off x="2144" y="3093"/>
              <a:ext cx="177" cy="164"/>
            </a:xfrm>
            <a:custGeom>
              <a:avLst/>
              <a:gdLst>
                <a:gd name="T0" fmla="*/ 63 w 177"/>
                <a:gd name="T1" fmla="*/ 47 h 164"/>
                <a:gd name="T2" fmla="*/ 60 w 177"/>
                <a:gd name="T3" fmla="*/ 34 h 164"/>
                <a:gd name="T4" fmla="*/ 62 w 177"/>
                <a:gd name="T5" fmla="*/ 16 h 164"/>
                <a:gd name="T6" fmla="*/ 76 w 177"/>
                <a:gd name="T7" fmla="*/ 3 h 164"/>
                <a:gd name="T8" fmla="*/ 101 w 177"/>
                <a:gd name="T9" fmla="*/ 2 h 164"/>
                <a:gd name="T10" fmla="*/ 119 w 177"/>
                <a:gd name="T11" fmla="*/ 11 h 164"/>
                <a:gd name="T12" fmla="*/ 126 w 177"/>
                <a:gd name="T13" fmla="*/ 33 h 164"/>
                <a:gd name="T14" fmla="*/ 130 w 177"/>
                <a:gd name="T15" fmla="*/ 31 h 164"/>
                <a:gd name="T16" fmla="*/ 155 w 177"/>
                <a:gd name="T17" fmla="*/ 31 h 164"/>
                <a:gd name="T18" fmla="*/ 171 w 177"/>
                <a:gd name="T19" fmla="*/ 36 h 164"/>
                <a:gd name="T20" fmla="*/ 173 w 177"/>
                <a:gd name="T21" fmla="*/ 42 h 164"/>
                <a:gd name="T22" fmla="*/ 177 w 177"/>
                <a:gd name="T23" fmla="*/ 56 h 164"/>
                <a:gd name="T24" fmla="*/ 175 w 177"/>
                <a:gd name="T25" fmla="*/ 78 h 164"/>
                <a:gd name="T26" fmla="*/ 159 w 177"/>
                <a:gd name="T27" fmla="*/ 92 h 164"/>
                <a:gd name="T28" fmla="*/ 132 w 177"/>
                <a:gd name="T29" fmla="*/ 98 h 164"/>
                <a:gd name="T30" fmla="*/ 119 w 177"/>
                <a:gd name="T31" fmla="*/ 105 h 164"/>
                <a:gd name="T32" fmla="*/ 128 w 177"/>
                <a:gd name="T33" fmla="*/ 110 h 164"/>
                <a:gd name="T34" fmla="*/ 132 w 177"/>
                <a:gd name="T35" fmla="*/ 119 h 164"/>
                <a:gd name="T36" fmla="*/ 126 w 177"/>
                <a:gd name="T37" fmla="*/ 129 h 164"/>
                <a:gd name="T38" fmla="*/ 119 w 177"/>
                <a:gd name="T39" fmla="*/ 131 h 164"/>
                <a:gd name="T40" fmla="*/ 108 w 177"/>
                <a:gd name="T41" fmla="*/ 128 h 164"/>
                <a:gd name="T42" fmla="*/ 105 w 177"/>
                <a:gd name="T43" fmla="*/ 126 h 164"/>
                <a:gd name="T44" fmla="*/ 92 w 177"/>
                <a:gd name="T45" fmla="*/ 129 h 164"/>
                <a:gd name="T46" fmla="*/ 74 w 177"/>
                <a:gd name="T47" fmla="*/ 137 h 164"/>
                <a:gd name="T48" fmla="*/ 56 w 177"/>
                <a:gd name="T49" fmla="*/ 152 h 164"/>
                <a:gd name="T50" fmla="*/ 45 w 177"/>
                <a:gd name="T51" fmla="*/ 164 h 164"/>
                <a:gd name="T52" fmla="*/ 33 w 177"/>
                <a:gd name="T53" fmla="*/ 160 h 164"/>
                <a:gd name="T54" fmla="*/ 24 w 177"/>
                <a:gd name="T55" fmla="*/ 152 h 164"/>
                <a:gd name="T56" fmla="*/ 20 w 177"/>
                <a:gd name="T57" fmla="*/ 137 h 164"/>
                <a:gd name="T58" fmla="*/ 22 w 177"/>
                <a:gd name="T59" fmla="*/ 131 h 164"/>
                <a:gd name="T60" fmla="*/ 22 w 177"/>
                <a:gd name="T61" fmla="*/ 129 h 164"/>
                <a:gd name="T62" fmla="*/ 9 w 177"/>
                <a:gd name="T63" fmla="*/ 119 h 164"/>
                <a:gd name="T64" fmla="*/ 2 w 177"/>
                <a:gd name="T65" fmla="*/ 106 h 164"/>
                <a:gd name="T66" fmla="*/ 4 w 177"/>
                <a:gd name="T67" fmla="*/ 87 h 164"/>
                <a:gd name="T68" fmla="*/ 18 w 177"/>
                <a:gd name="T69" fmla="*/ 69 h 164"/>
                <a:gd name="T70" fmla="*/ 38 w 177"/>
                <a:gd name="T71" fmla="*/ 57 h 164"/>
                <a:gd name="T72" fmla="*/ 56 w 177"/>
                <a:gd name="T73" fmla="*/ 51 h 164"/>
                <a:gd name="T74" fmla="*/ 63 w 177"/>
                <a:gd name="T75" fmla="*/ 4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7" h="164">
                  <a:moveTo>
                    <a:pt x="63" y="49"/>
                  </a:moveTo>
                  <a:lnTo>
                    <a:pt x="63" y="47"/>
                  </a:lnTo>
                  <a:lnTo>
                    <a:pt x="62" y="42"/>
                  </a:lnTo>
                  <a:lnTo>
                    <a:pt x="60" y="34"/>
                  </a:lnTo>
                  <a:lnTo>
                    <a:pt x="60" y="24"/>
                  </a:lnTo>
                  <a:lnTo>
                    <a:pt x="62" y="16"/>
                  </a:lnTo>
                  <a:lnTo>
                    <a:pt x="67" y="8"/>
                  </a:lnTo>
                  <a:lnTo>
                    <a:pt x="76" y="3"/>
                  </a:lnTo>
                  <a:lnTo>
                    <a:pt x="92" y="0"/>
                  </a:lnTo>
                  <a:lnTo>
                    <a:pt x="101" y="2"/>
                  </a:lnTo>
                  <a:lnTo>
                    <a:pt x="110" y="3"/>
                  </a:lnTo>
                  <a:lnTo>
                    <a:pt x="119" y="11"/>
                  </a:lnTo>
                  <a:lnTo>
                    <a:pt x="125" y="21"/>
                  </a:lnTo>
                  <a:lnTo>
                    <a:pt x="126" y="33"/>
                  </a:lnTo>
                  <a:lnTo>
                    <a:pt x="126" y="33"/>
                  </a:lnTo>
                  <a:lnTo>
                    <a:pt x="130" y="31"/>
                  </a:lnTo>
                  <a:lnTo>
                    <a:pt x="141" y="29"/>
                  </a:lnTo>
                  <a:lnTo>
                    <a:pt x="155" y="31"/>
                  </a:lnTo>
                  <a:lnTo>
                    <a:pt x="162" y="33"/>
                  </a:lnTo>
                  <a:lnTo>
                    <a:pt x="171" y="36"/>
                  </a:lnTo>
                  <a:lnTo>
                    <a:pt x="171" y="38"/>
                  </a:lnTo>
                  <a:lnTo>
                    <a:pt x="173" y="42"/>
                  </a:lnTo>
                  <a:lnTo>
                    <a:pt x="175" y="47"/>
                  </a:lnTo>
                  <a:lnTo>
                    <a:pt x="177" y="56"/>
                  </a:lnTo>
                  <a:lnTo>
                    <a:pt x="177" y="72"/>
                  </a:lnTo>
                  <a:lnTo>
                    <a:pt x="175" y="78"/>
                  </a:lnTo>
                  <a:lnTo>
                    <a:pt x="171" y="85"/>
                  </a:lnTo>
                  <a:lnTo>
                    <a:pt x="159" y="92"/>
                  </a:lnTo>
                  <a:lnTo>
                    <a:pt x="146" y="95"/>
                  </a:lnTo>
                  <a:lnTo>
                    <a:pt x="132" y="98"/>
                  </a:lnTo>
                  <a:lnTo>
                    <a:pt x="119" y="105"/>
                  </a:lnTo>
                  <a:lnTo>
                    <a:pt x="119" y="105"/>
                  </a:lnTo>
                  <a:lnTo>
                    <a:pt x="123" y="105"/>
                  </a:lnTo>
                  <a:lnTo>
                    <a:pt x="128" y="110"/>
                  </a:lnTo>
                  <a:lnTo>
                    <a:pt x="132" y="116"/>
                  </a:lnTo>
                  <a:lnTo>
                    <a:pt x="132" y="119"/>
                  </a:lnTo>
                  <a:lnTo>
                    <a:pt x="130" y="124"/>
                  </a:lnTo>
                  <a:lnTo>
                    <a:pt x="126" y="129"/>
                  </a:lnTo>
                  <a:lnTo>
                    <a:pt x="123" y="131"/>
                  </a:lnTo>
                  <a:lnTo>
                    <a:pt x="119" y="131"/>
                  </a:lnTo>
                  <a:lnTo>
                    <a:pt x="116" y="131"/>
                  </a:lnTo>
                  <a:lnTo>
                    <a:pt x="108" y="128"/>
                  </a:lnTo>
                  <a:lnTo>
                    <a:pt x="107" y="126"/>
                  </a:lnTo>
                  <a:lnTo>
                    <a:pt x="105" y="126"/>
                  </a:lnTo>
                  <a:lnTo>
                    <a:pt x="99" y="128"/>
                  </a:lnTo>
                  <a:lnTo>
                    <a:pt x="92" y="129"/>
                  </a:lnTo>
                  <a:lnTo>
                    <a:pt x="83" y="132"/>
                  </a:lnTo>
                  <a:lnTo>
                    <a:pt x="74" y="137"/>
                  </a:lnTo>
                  <a:lnTo>
                    <a:pt x="63" y="144"/>
                  </a:lnTo>
                  <a:lnTo>
                    <a:pt x="56" y="152"/>
                  </a:lnTo>
                  <a:lnTo>
                    <a:pt x="47" y="164"/>
                  </a:lnTo>
                  <a:lnTo>
                    <a:pt x="45" y="164"/>
                  </a:lnTo>
                  <a:lnTo>
                    <a:pt x="38" y="164"/>
                  </a:lnTo>
                  <a:lnTo>
                    <a:pt x="33" y="160"/>
                  </a:lnTo>
                  <a:lnTo>
                    <a:pt x="29" y="157"/>
                  </a:lnTo>
                  <a:lnTo>
                    <a:pt x="24" y="152"/>
                  </a:lnTo>
                  <a:lnTo>
                    <a:pt x="18" y="146"/>
                  </a:lnTo>
                  <a:lnTo>
                    <a:pt x="20" y="137"/>
                  </a:lnTo>
                  <a:lnTo>
                    <a:pt x="22" y="132"/>
                  </a:lnTo>
                  <a:lnTo>
                    <a:pt x="22" y="131"/>
                  </a:lnTo>
                  <a:lnTo>
                    <a:pt x="22" y="131"/>
                  </a:lnTo>
                  <a:lnTo>
                    <a:pt x="22" y="129"/>
                  </a:lnTo>
                  <a:lnTo>
                    <a:pt x="18" y="128"/>
                  </a:lnTo>
                  <a:lnTo>
                    <a:pt x="9" y="119"/>
                  </a:lnTo>
                  <a:lnTo>
                    <a:pt x="4" y="114"/>
                  </a:lnTo>
                  <a:lnTo>
                    <a:pt x="2" y="106"/>
                  </a:lnTo>
                  <a:lnTo>
                    <a:pt x="0" y="98"/>
                  </a:lnTo>
                  <a:lnTo>
                    <a:pt x="4" y="87"/>
                  </a:lnTo>
                  <a:lnTo>
                    <a:pt x="9" y="77"/>
                  </a:lnTo>
                  <a:lnTo>
                    <a:pt x="18" y="69"/>
                  </a:lnTo>
                  <a:lnTo>
                    <a:pt x="27" y="62"/>
                  </a:lnTo>
                  <a:lnTo>
                    <a:pt x="38" y="57"/>
                  </a:lnTo>
                  <a:lnTo>
                    <a:pt x="47" y="54"/>
                  </a:lnTo>
                  <a:lnTo>
                    <a:pt x="56" y="51"/>
                  </a:lnTo>
                  <a:lnTo>
                    <a:pt x="62" y="51"/>
                  </a:lnTo>
                  <a:lnTo>
                    <a:pt x="63" y="49"/>
                  </a:lnTo>
                  <a:lnTo>
                    <a:pt x="63" y="49"/>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883" name="Freeform 43"/>
            <p:cNvSpPr>
              <a:spLocks/>
            </p:cNvSpPr>
            <p:nvPr/>
          </p:nvSpPr>
          <p:spPr bwMode="auto">
            <a:xfrm>
              <a:off x="2260" y="3126"/>
              <a:ext cx="10" cy="19"/>
            </a:xfrm>
            <a:custGeom>
              <a:avLst/>
              <a:gdLst>
                <a:gd name="T0" fmla="*/ 10 w 10"/>
                <a:gd name="T1" fmla="*/ 0 h 19"/>
                <a:gd name="T2" fmla="*/ 10 w 10"/>
                <a:gd name="T3" fmla="*/ 1 h 19"/>
                <a:gd name="T4" fmla="*/ 10 w 10"/>
                <a:gd name="T5" fmla="*/ 5 h 19"/>
                <a:gd name="T6" fmla="*/ 7 w 10"/>
                <a:gd name="T7" fmla="*/ 11 h 19"/>
                <a:gd name="T8" fmla="*/ 0 w 10"/>
                <a:gd name="T9" fmla="*/ 19 h 19"/>
              </a:gdLst>
              <a:ahLst/>
              <a:cxnLst>
                <a:cxn ang="0">
                  <a:pos x="T0" y="T1"/>
                </a:cxn>
                <a:cxn ang="0">
                  <a:pos x="T2" y="T3"/>
                </a:cxn>
                <a:cxn ang="0">
                  <a:pos x="T4" y="T5"/>
                </a:cxn>
                <a:cxn ang="0">
                  <a:pos x="T6" y="T7"/>
                </a:cxn>
                <a:cxn ang="0">
                  <a:pos x="T8" y="T9"/>
                </a:cxn>
              </a:cxnLst>
              <a:rect l="0" t="0" r="r" b="b"/>
              <a:pathLst>
                <a:path w="10" h="19">
                  <a:moveTo>
                    <a:pt x="10" y="0"/>
                  </a:moveTo>
                  <a:lnTo>
                    <a:pt x="10" y="1"/>
                  </a:lnTo>
                  <a:lnTo>
                    <a:pt x="10" y="5"/>
                  </a:lnTo>
                  <a:lnTo>
                    <a:pt x="7" y="11"/>
                  </a:lnTo>
                  <a:lnTo>
                    <a:pt x="0" y="1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884" name="Freeform 44"/>
            <p:cNvSpPr>
              <a:spLocks/>
            </p:cNvSpPr>
            <p:nvPr/>
          </p:nvSpPr>
          <p:spPr bwMode="auto">
            <a:xfrm>
              <a:off x="2299" y="3140"/>
              <a:ext cx="9" cy="15"/>
            </a:xfrm>
            <a:custGeom>
              <a:avLst/>
              <a:gdLst>
                <a:gd name="T0" fmla="*/ 0 w 9"/>
                <a:gd name="T1" fmla="*/ 0 h 15"/>
                <a:gd name="T2" fmla="*/ 2 w 9"/>
                <a:gd name="T3" fmla="*/ 2 h 15"/>
                <a:gd name="T4" fmla="*/ 6 w 9"/>
                <a:gd name="T5" fmla="*/ 4 h 15"/>
                <a:gd name="T6" fmla="*/ 9 w 9"/>
                <a:gd name="T7" fmla="*/ 9 h 15"/>
                <a:gd name="T8" fmla="*/ 7 w 9"/>
                <a:gd name="T9" fmla="*/ 12 h 15"/>
                <a:gd name="T10" fmla="*/ 4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0" y="0"/>
                  </a:moveTo>
                  <a:lnTo>
                    <a:pt x="2" y="2"/>
                  </a:lnTo>
                  <a:lnTo>
                    <a:pt x="6" y="4"/>
                  </a:lnTo>
                  <a:lnTo>
                    <a:pt x="9" y="9"/>
                  </a:lnTo>
                  <a:lnTo>
                    <a:pt x="7" y="12"/>
                  </a:lnTo>
                  <a:lnTo>
                    <a:pt x="4" y="1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885" name="Freeform 45"/>
            <p:cNvSpPr>
              <a:spLocks/>
            </p:cNvSpPr>
            <p:nvPr/>
          </p:nvSpPr>
          <p:spPr bwMode="auto">
            <a:xfrm>
              <a:off x="2276" y="3142"/>
              <a:ext cx="12" cy="13"/>
            </a:xfrm>
            <a:custGeom>
              <a:avLst/>
              <a:gdLst>
                <a:gd name="T0" fmla="*/ 12 w 12"/>
                <a:gd name="T1" fmla="*/ 7 h 13"/>
                <a:gd name="T2" fmla="*/ 11 w 12"/>
                <a:gd name="T3" fmla="*/ 11 h 13"/>
                <a:gd name="T4" fmla="*/ 7 w 12"/>
                <a:gd name="T5" fmla="*/ 13 h 13"/>
                <a:gd name="T6" fmla="*/ 2 w 12"/>
                <a:gd name="T7" fmla="*/ 11 h 13"/>
                <a:gd name="T8" fmla="*/ 0 w 12"/>
                <a:gd name="T9" fmla="*/ 7 h 13"/>
                <a:gd name="T10" fmla="*/ 2 w 12"/>
                <a:gd name="T11" fmla="*/ 2 h 13"/>
                <a:gd name="T12" fmla="*/ 7 w 12"/>
                <a:gd name="T13" fmla="*/ 0 h 13"/>
                <a:gd name="T14" fmla="*/ 11 w 12"/>
                <a:gd name="T15" fmla="*/ 2 h 13"/>
                <a:gd name="T16" fmla="*/ 12 w 12"/>
                <a:gd name="T17" fmla="*/ 7 h 13"/>
                <a:gd name="T18" fmla="*/ 12 w 12"/>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12" y="7"/>
                  </a:moveTo>
                  <a:lnTo>
                    <a:pt x="11" y="11"/>
                  </a:lnTo>
                  <a:lnTo>
                    <a:pt x="7" y="13"/>
                  </a:lnTo>
                  <a:lnTo>
                    <a:pt x="2" y="11"/>
                  </a:lnTo>
                  <a:lnTo>
                    <a:pt x="0" y="7"/>
                  </a:lnTo>
                  <a:lnTo>
                    <a:pt x="2" y="2"/>
                  </a:lnTo>
                  <a:lnTo>
                    <a:pt x="7" y="0"/>
                  </a:lnTo>
                  <a:lnTo>
                    <a:pt x="11" y="2"/>
                  </a:lnTo>
                  <a:lnTo>
                    <a:pt x="12" y="7"/>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886" name="Freeform 46"/>
            <p:cNvSpPr>
              <a:spLocks/>
            </p:cNvSpPr>
            <p:nvPr/>
          </p:nvSpPr>
          <p:spPr bwMode="auto">
            <a:xfrm>
              <a:off x="2171" y="3181"/>
              <a:ext cx="20" cy="17"/>
            </a:xfrm>
            <a:custGeom>
              <a:avLst/>
              <a:gdLst>
                <a:gd name="T0" fmla="*/ 20 w 20"/>
                <a:gd name="T1" fmla="*/ 8 h 17"/>
                <a:gd name="T2" fmla="*/ 17 w 20"/>
                <a:gd name="T3" fmla="*/ 15 h 17"/>
                <a:gd name="T4" fmla="*/ 9 w 20"/>
                <a:gd name="T5" fmla="*/ 17 h 17"/>
                <a:gd name="T6" fmla="*/ 4 w 20"/>
                <a:gd name="T7" fmla="*/ 15 h 17"/>
                <a:gd name="T8" fmla="*/ 0 w 20"/>
                <a:gd name="T9" fmla="*/ 12 h 17"/>
                <a:gd name="T10" fmla="*/ 0 w 20"/>
                <a:gd name="T11" fmla="*/ 8 h 17"/>
                <a:gd name="T12" fmla="*/ 0 w 20"/>
                <a:gd name="T13" fmla="*/ 5 h 17"/>
                <a:gd name="T14" fmla="*/ 4 w 20"/>
                <a:gd name="T15" fmla="*/ 2 h 17"/>
                <a:gd name="T16" fmla="*/ 9 w 20"/>
                <a:gd name="T17" fmla="*/ 0 h 17"/>
                <a:gd name="T18" fmla="*/ 17 w 20"/>
                <a:gd name="T19" fmla="*/ 2 h 17"/>
                <a:gd name="T20" fmla="*/ 20 w 20"/>
                <a:gd name="T21" fmla="*/ 8 h 17"/>
                <a:gd name="T22" fmla="*/ 20 w 20"/>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17">
                  <a:moveTo>
                    <a:pt x="20" y="8"/>
                  </a:moveTo>
                  <a:lnTo>
                    <a:pt x="17" y="15"/>
                  </a:lnTo>
                  <a:lnTo>
                    <a:pt x="9" y="17"/>
                  </a:lnTo>
                  <a:lnTo>
                    <a:pt x="4" y="15"/>
                  </a:lnTo>
                  <a:lnTo>
                    <a:pt x="0" y="12"/>
                  </a:lnTo>
                  <a:lnTo>
                    <a:pt x="0" y="8"/>
                  </a:lnTo>
                  <a:lnTo>
                    <a:pt x="0" y="5"/>
                  </a:lnTo>
                  <a:lnTo>
                    <a:pt x="4" y="2"/>
                  </a:lnTo>
                  <a:lnTo>
                    <a:pt x="9" y="0"/>
                  </a:lnTo>
                  <a:lnTo>
                    <a:pt x="17" y="2"/>
                  </a:lnTo>
                  <a:lnTo>
                    <a:pt x="20" y="8"/>
                  </a:lnTo>
                  <a:lnTo>
                    <a:pt x="20" y="8"/>
                  </a:lnTo>
                  <a:close/>
                </a:path>
              </a:pathLst>
            </a:custGeom>
            <a:solidFill>
              <a:srgbClr val="FF1414"/>
            </a:solidFill>
            <a:ln w="17463">
              <a:solidFill>
                <a:srgbClr val="000000"/>
              </a:solidFill>
              <a:prstDash val="solid"/>
              <a:round/>
              <a:headEnd/>
              <a:tailEnd/>
            </a:ln>
          </p:spPr>
          <p:txBody>
            <a:bodyPr/>
            <a:lstStyle/>
            <a:p>
              <a:endParaRPr lang="ja-JP" altLang="en-US"/>
            </a:p>
          </p:txBody>
        </p:sp>
        <p:sp>
          <p:nvSpPr>
            <p:cNvPr id="931887" name="Freeform 47"/>
            <p:cNvSpPr>
              <a:spLocks/>
            </p:cNvSpPr>
            <p:nvPr/>
          </p:nvSpPr>
          <p:spPr bwMode="auto">
            <a:xfrm>
              <a:off x="1924" y="3378"/>
              <a:ext cx="220" cy="227"/>
            </a:xfrm>
            <a:custGeom>
              <a:avLst/>
              <a:gdLst>
                <a:gd name="T0" fmla="*/ 87 w 220"/>
                <a:gd name="T1" fmla="*/ 8 h 227"/>
                <a:gd name="T2" fmla="*/ 100 w 220"/>
                <a:gd name="T3" fmla="*/ 13 h 227"/>
                <a:gd name="T4" fmla="*/ 139 w 220"/>
                <a:gd name="T5" fmla="*/ 19 h 227"/>
                <a:gd name="T6" fmla="*/ 148 w 220"/>
                <a:gd name="T7" fmla="*/ 16 h 227"/>
                <a:gd name="T8" fmla="*/ 168 w 220"/>
                <a:gd name="T9" fmla="*/ 10 h 227"/>
                <a:gd name="T10" fmla="*/ 208 w 220"/>
                <a:gd name="T11" fmla="*/ 1 h 227"/>
                <a:gd name="T12" fmla="*/ 220 w 220"/>
                <a:gd name="T13" fmla="*/ 6 h 227"/>
                <a:gd name="T14" fmla="*/ 220 w 220"/>
                <a:gd name="T15" fmla="*/ 18 h 227"/>
                <a:gd name="T16" fmla="*/ 220 w 220"/>
                <a:gd name="T17" fmla="*/ 19 h 227"/>
                <a:gd name="T18" fmla="*/ 209 w 220"/>
                <a:gd name="T19" fmla="*/ 23 h 227"/>
                <a:gd name="T20" fmla="*/ 184 w 220"/>
                <a:gd name="T21" fmla="*/ 31 h 227"/>
                <a:gd name="T22" fmla="*/ 155 w 220"/>
                <a:gd name="T23" fmla="*/ 46 h 227"/>
                <a:gd name="T24" fmla="*/ 134 w 220"/>
                <a:gd name="T25" fmla="*/ 64 h 227"/>
                <a:gd name="T26" fmla="*/ 118 w 220"/>
                <a:gd name="T27" fmla="*/ 100 h 227"/>
                <a:gd name="T28" fmla="*/ 105 w 220"/>
                <a:gd name="T29" fmla="*/ 121 h 227"/>
                <a:gd name="T30" fmla="*/ 107 w 220"/>
                <a:gd name="T31" fmla="*/ 124 h 227"/>
                <a:gd name="T32" fmla="*/ 103 w 220"/>
                <a:gd name="T33" fmla="*/ 145 h 227"/>
                <a:gd name="T34" fmla="*/ 85 w 220"/>
                <a:gd name="T35" fmla="*/ 168 h 227"/>
                <a:gd name="T36" fmla="*/ 76 w 220"/>
                <a:gd name="T37" fmla="*/ 188 h 227"/>
                <a:gd name="T38" fmla="*/ 74 w 220"/>
                <a:gd name="T39" fmla="*/ 191 h 227"/>
                <a:gd name="T40" fmla="*/ 89 w 220"/>
                <a:gd name="T41" fmla="*/ 188 h 227"/>
                <a:gd name="T42" fmla="*/ 98 w 220"/>
                <a:gd name="T43" fmla="*/ 186 h 227"/>
                <a:gd name="T44" fmla="*/ 100 w 220"/>
                <a:gd name="T45" fmla="*/ 185 h 227"/>
                <a:gd name="T46" fmla="*/ 100 w 220"/>
                <a:gd name="T47" fmla="*/ 188 h 227"/>
                <a:gd name="T48" fmla="*/ 96 w 220"/>
                <a:gd name="T49" fmla="*/ 208 h 227"/>
                <a:gd name="T50" fmla="*/ 87 w 220"/>
                <a:gd name="T51" fmla="*/ 217 h 227"/>
                <a:gd name="T52" fmla="*/ 76 w 220"/>
                <a:gd name="T53" fmla="*/ 221 h 227"/>
                <a:gd name="T54" fmla="*/ 49 w 220"/>
                <a:gd name="T55" fmla="*/ 227 h 227"/>
                <a:gd name="T56" fmla="*/ 33 w 220"/>
                <a:gd name="T57" fmla="*/ 224 h 227"/>
                <a:gd name="T58" fmla="*/ 27 w 220"/>
                <a:gd name="T59" fmla="*/ 217 h 227"/>
                <a:gd name="T60" fmla="*/ 20 w 220"/>
                <a:gd name="T61" fmla="*/ 204 h 227"/>
                <a:gd name="T62" fmla="*/ 11 w 220"/>
                <a:gd name="T63" fmla="*/ 165 h 227"/>
                <a:gd name="T64" fmla="*/ 4 w 220"/>
                <a:gd name="T65" fmla="*/ 129 h 227"/>
                <a:gd name="T66" fmla="*/ 2 w 220"/>
                <a:gd name="T67" fmla="*/ 118 h 227"/>
                <a:gd name="T68" fmla="*/ 0 w 220"/>
                <a:gd name="T69" fmla="*/ 11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0" h="227">
                  <a:moveTo>
                    <a:pt x="85" y="6"/>
                  </a:moveTo>
                  <a:lnTo>
                    <a:pt x="87" y="8"/>
                  </a:lnTo>
                  <a:lnTo>
                    <a:pt x="89" y="10"/>
                  </a:lnTo>
                  <a:lnTo>
                    <a:pt x="100" y="13"/>
                  </a:lnTo>
                  <a:lnTo>
                    <a:pt x="118" y="18"/>
                  </a:lnTo>
                  <a:lnTo>
                    <a:pt x="139" y="19"/>
                  </a:lnTo>
                  <a:lnTo>
                    <a:pt x="141" y="19"/>
                  </a:lnTo>
                  <a:lnTo>
                    <a:pt x="148" y="16"/>
                  </a:lnTo>
                  <a:lnTo>
                    <a:pt x="157" y="13"/>
                  </a:lnTo>
                  <a:lnTo>
                    <a:pt x="168" y="10"/>
                  </a:lnTo>
                  <a:lnTo>
                    <a:pt x="195" y="3"/>
                  </a:lnTo>
                  <a:lnTo>
                    <a:pt x="208" y="1"/>
                  </a:lnTo>
                  <a:lnTo>
                    <a:pt x="220" y="0"/>
                  </a:lnTo>
                  <a:lnTo>
                    <a:pt x="220" y="6"/>
                  </a:lnTo>
                  <a:lnTo>
                    <a:pt x="220" y="11"/>
                  </a:lnTo>
                  <a:lnTo>
                    <a:pt x="220" y="18"/>
                  </a:lnTo>
                  <a:lnTo>
                    <a:pt x="220" y="19"/>
                  </a:lnTo>
                  <a:lnTo>
                    <a:pt x="220" y="19"/>
                  </a:lnTo>
                  <a:lnTo>
                    <a:pt x="218" y="21"/>
                  </a:lnTo>
                  <a:lnTo>
                    <a:pt x="209" y="23"/>
                  </a:lnTo>
                  <a:lnTo>
                    <a:pt x="199" y="26"/>
                  </a:lnTo>
                  <a:lnTo>
                    <a:pt x="184" y="31"/>
                  </a:lnTo>
                  <a:lnTo>
                    <a:pt x="168" y="37"/>
                  </a:lnTo>
                  <a:lnTo>
                    <a:pt x="155" y="46"/>
                  </a:lnTo>
                  <a:lnTo>
                    <a:pt x="143" y="54"/>
                  </a:lnTo>
                  <a:lnTo>
                    <a:pt x="134" y="64"/>
                  </a:lnTo>
                  <a:lnTo>
                    <a:pt x="123" y="83"/>
                  </a:lnTo>
                  <a:lnTo>
                    <a:pt x="118" y="100"/>
                  </a:lnTo>
                  <a:lnTo>
                    <a:pt x="112" y="111"/>
                  </a:lnTo>
                  <a:lnTo>
                    <a:pt x="105" y="121"/>
                  </a:lnTo>
                  <a:lnTo>
                    <a:pt x="105" y="122"/>
                  </a:lnTo>
                  <a:lnTo>
                    <a:pt x="107" y="124"/>
                  </a:lnTo>
                  <a:lnTo>
                    <a:pt x="105" y="134"/>
                  </a:lnTo>
                  <a:lnTo>
                    <a:pt x="103" y="145"/>
                  </a:lnTo>
                  <a:lnTo>
                    <a:pt x="94" y="157"/>
                  </a:lnTo>
                  <a:lnTo>
                    <a:pt x="85" y="168"/>
                  </a:lnTo>
                  <a:lnTo>
                    <a:pt x="80" y="178"/>
                  </a:lnTo>
                  <a:lnTo>
                    <a:pt x="76" y="188"/>
                  </a:lnTo>
                  <a:lnTo>
                    <a:pt x="74" y="190"/>
                  </a:lnTo>
                  <a:lnTo>
                    <a:pt x="74" y="191"/>
                  </a:lnTo>
                  <a:lnTo>
                    <a:pt x="83" y="190"/>
                  </a:lnTo>
                  <a:lnTo>
                    <a:pt x="89" y="188"/>
                  </a:lnTo>
                  <a:lnTo>
                    <a:pt x="94" y="186"/>
                  </a:lnTo>
                  <a:lnTo>
                    <a:pt x="98" y="186"/>
                  </a:lnTo>
                  <a:lnTo>
                    <a:pt x="100" y="185"/>
                  </a:lnTo>
                  <a:lnTo>
                    <a:pt x="100" y="185"/>
                  </a:lnTo>
                  <a:lnTo>
                    <a:pt x="100" y="186"/>
                  </a:lnTo>
                  <a:lnTo>
                    <a:pt x="100" y="188"/>
                  </a:lnTo>
                  <a:lnTo>
                    <a:pt x="100" y="196"/>
                  </a:lnTo>
                  <a:lnTo>
                    <a:pt x="96" y="208"/>
                  </a:lnTo>
                  <a:lnTo>
                    <a:pt x="89" y="216"/>
                  </a:lnTo>
                  <a:lnTo>
                    <a:pt x="87" y="217"/>
                  </a:lnTo>
                  <a:lnTo>
                    <a:pt x="82" y="219"/>
                  </a:lnTo>
                  <a:lnTo>
                    <a:pt x="76" y="221"/>
                  </a:lnTo>
                  <a:lnTo>
                    <a:pt x="67" y="224"/>
                  </a:lnTo>
                  <a:lnTo>
                    <a:pt x="49" y="227"/>
                  </a:lnTo>
                  <a:lnTo>
                    <a:pt x="40" y="227"/>
                  </a:lnTo>
                  <a:lnTo>
                    <a:pt x="33" y="224"/>
                  </a:lnTo>
                  <a:lnTo>
                    <a:pt x="29" y="222"/>
                  </a:lnTo>
                  <a:lnTo>
                    <a:pt x="27" y="217"/>
                  </a:lnTo>
                  <a:lnTo>
                    <a:pt x="24" y="211"/>
                  </a:lnTo>
                  <a:lnTo>
                    <a:pt x="20" y="204"/>
                  </a:lnTo>
                  <a:lnTo>
                    <a:pt x="15" y="186"/>
                  </a:lnTo>
                  <a:lnTo>
                    <a:pt x="11" y="165"/>
                  </a:lnTo>
                  <a:lnTo>
                    <a:pt x="8" y="147"/>
                  </a:lnTo>
                  <a:lnTo>
                    <a:pt x="4" y="129"/>
                  </a:lnTo>
                  <a:lnTo>
                    <a:pt x="2" y="122"/>
                  </a:lnTo>
                  <a:lnTo>
                    <a:pt x="2" y="118"/>
                  </a:lnTo>
                  <a:lnTo>
                    <a:pt x="0" y="114"/>
                  </a:lnTo>
                  <a:lnTo>
                    <a:pt x="0" y="113"/>
                  </a:lnTo>
                  <a:lnTo>
                    <a:pt x="85" y="6"/>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88" name="Freeform 48"/>
            <p:cNvSpPr>
              <a:spLocks/>
            </p:cNvSpPr>
            <p:nvPr/>
          </p:nvSpPr>
          <p:spPr bwMode="auto">
            <a:xfrm>
              <a:off x="2011" y="3499"/>
              <a:ext cx="18" cy="3"/>
            </a:xfrm>
            <a:custGeom>
              <a:avLst/>
              <a:gdLst>
                <a:gd name="T0" fmla="*/ 18 w 18"/>
                <a:gd name="T1" fmla="*/ 0 h 3"/>
                <a:gd name="T2" fmla="*/ 16 w 18"/>
                <a:gd name="T3" fmla="*/ 1 h 3"/>
                <a:gd name="T4" fmla="*/ 13 w 18"/>
                <a:gd name="T5" fmla="*/ 3 h 3"/>
                <a:gd name="T6" fmla="*/ 7 w 18"/>
                <a:gd name="T7" fmla="*/ 3 h 3"/>
                <a:gd name="T8" fmla="*/ 0 w 18"/>
                <a:gd name="T9" fmla="*/ 0 h 3"/>
              </a:gdLst>
              <a:ahLst/>
              <a:cxnLst>
                <a:cxn ang="0">
                  <a:pos x="T0" y="T1"/>
                </a:cxn>
                <a:cxn ang="0">
                  <a:pos x="T2" y="T3"/>
                </a:cxn>
                <a:cxn ang="0">
                  <a:pos x="T4" y="T5"/>
                </a:cxn>
                <a:cxn ang="0">
                  <a:pos x="T6" y="T7"/>
                </a:cxn>
                <a:cxn ang="0">
                  <a:pos x="T8" y="T9"/>
                </a:cxn>
              </a:cxnLst>
              <a:rect l="0" t="0" r="r" b="b"/>
              <a:pathLst>
                <a:path w="18" h="3">
                  <a:moveTo>
                    <a:pt x="18" y="0"/>
                  </a:moveTo>
                  <a:lnTo>
                    <a:pt x="16" y="1"/>
                  </a:lnTo>
                  <a:lnTo>
                    <a:pt x="13" y="3"/>
                  </a:lnTo>
                  <a:lnTo>
                    <a:pt x="7" y="3"/>
                  </a:lnTo>
                  <a:lnTo>
                    <a:pt x="0"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890" name="Line 50"/>
            <p:cNvSpPr>
              <a:spLocks noChangeShapeType="1"/>
            </p:cNvSpPr>
            <p:nvPr/>
          </p:nvSpPr>
          <p:spPr bwMode="auto">
            <a:xfrm>
              <a:off x="2112" y="3324"/>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891" name="Freeform 51"/>
            <p:cNvSpPr>
              <a:spLocks/>
            </p:cNvSpPr>
            <p:nvPr/>
          </p:nvSpPr>
          <p:spPr bwMode="auto">
            <a:xfrm>
              <a:off x="2002" y="3286"/>
              <a:ext cx="115" cy="111"/>
            </a:xfrm>
            <a:custGeom>
              <a:avLst/>
              <a:gdLst>
                <a:gd name="T0" fmla="*/ 14 w 115"/>
                <a:gd name="T1" fmla="*/ 39 h 111"/>
                <a:gd name="T2" fmla="*/ 29 w 115"/>
                <a:gd name="T3" fmla="*/ 26 h 111"/>
                <a:gd name="T4" fmla="*/ 40 w 115"/>
                <a:gd name="T5" fmla="*/ 16 h 111"/>
                <a:gd name="T6" fmla="*/ 49 w 115"/>
                <a:gd name="T7" fmla="*/ 10 h 111"/>
                <a:gd name="T8" fmla="*/ 54 w 115"/>
                <a:gd name="T9" fmla="*/ 5 h 111"/>
                <a:gd name="T10" fmla="*/ 58 w 115"/>
                <a:gd name="T11" fmla="*/ 3 h 111"/>
                <a:gd name="T12" fmla="*/ 59 w 115"/>
                <a:gd name="T13" fmla="*/ 2 h 111"/>
                <a:gd name="T14" fmla="*/ 59 w 115"/>
                <a:gd name="T15" fmla="*/ 0 h 111"/>
                <a:gd name="T16" fmla="*/ 61 w 115"/>
                <a:gd name="T17" fmla="*/ 0 h 111"/>
                <a:gd name="T18" fmla="*/ 68 w 115"/>
                <a:gd name="T19" fmla="*/ 0 h 111"/>
                <a:gd name="T20" fmla="*/ 77 w 115"/>
                <a:gd name="T21" fmla="*/ 0 h 111"/>
                <a:gd name="T22" fmla="*/ 88 w 115"/>
                <a:gd name="T23" fmla="*/ 2 h 111"/>
                <a:gd name="T24" fmla="*/ 97 w 115"/>
                <a:gd name="T25" fmla="*/ 3 h 111"/>
                <a:gd name="T26" fmla="*/ 106 w 115"/>
                <a:gd name="T27" fmla="*/ 7 h 111"/>
                <a:gd name="T28" fmla="*/ 113 w 115"/>
                <a:gd name="T29" fmla="*/ 13 h 111"/>
                <a:gd name="T30" fmla="*/ 115 w 115"/>
                <a:gd name="T31" fmla="*/ 23 h 111"/>
                <a:gd name="T32" fmla="*/ 115 w 115"/>
                <a:gd name="T33" fmla="*/ 34 h 111"/>
                <a:gd name="T34" fmla="*/ 112 w 115"/>
                <a:gd name="T35" fmla="*/ 49 h 111"/>
                <a:gd name="T36" fmla="*/ 103 w 115"/>
                <a:gd name="T37" fmla="*/ 79 h 111"/>
                <a:gd name="T38" fmla="*/ 94 w 115"/>
                <a:gd name="T39" fmla="*/ 92 h 111"/>
                <a:gd name="T40" fmla="*/ 85 w 115"/>
                <a:gd name="T41" fmla="*/ 102 h 111"/>
                <a:gd name="T42" fmla="*/ 74 w 115"/>
                <a:gd name="T43" fmla="*/ 108 h 111"/>
                <a:gd name="T44" fmla="*/ 61 w 115"/>
                <a:gd name="T45" fmla="*/ 111 h 111"/>
                <a:gd name="T46" fmla="*/ 49 w 115"/>
                <a:gd name="T47" fmla="*/ 110 h 111"/>
                <a:gd name="T48" fmla="*/ 36 w 115"/>
                <a:gd name="T49" fmla="*/ 108 h 111"/>
                <a:gd name="T50" fmla="*/ 16 w 115"/>
                <a:gd name="T51" fmla="*/ 102 h 111"/>
                <a:gd name="T52" fmla="*/ 11 w 115"/>
                <a:gd name="T53" fmla="*/ 97 h 111"/>
                <a:gd name="T54" fmla="*/ 5 w 115"/>
                <a:gd name="T55" fmla="*/ 93 h 111"/>
                <a:gd name="T56" fmla="*/ 2 w 115"/>
                <a:gd name="T57" fmla="*/ 92 h 111"/>
                <a:gd name="T58" fmla="*/ 0 w 115"/>
                <a:gd name="T59" fmla="*/ 90 h 111"/>
                <a:gd name="T60" fmla="*/ 14 w 115"/>
                <a:gd name="T6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5" h="111">
                  <a:moveTo>
                    <a:pt x="14" y="39"/>
                  </a:moveTo>
                  <a:lnTo>
                    <a:pt x="29" y="26"/>
                  </a:lnTo>
                  <a:lnTo>
                    <a:pt x="40" y="16"/>
                  </a:lnTo>
                  <a:lnTo>
                    <a:pt x="49" y="10"/>
                  </a:lnTo>
                  <a:lnTo>
                    <a:pt x="54" y="5"/>
                  </a:lnTo>
                  <a:lnTo>
                    <a:pt x="58" y="3"/>
                  </a:lnTo>
                  <a:lnTo>
                    <a:pt x="59" y="2"/>
                  </a:lnTo>
                  <a:lnTo>
                    <a:pt x="59" y="0"/>
                  </a:lnTo>
                  <a:lnTo>
                    <a:pt x="61" y="0"/>
                  </a:lnTo>
                  <a:lnTo>
                    <a:pt x="68" y="0"/>
                  </a:lnTo>
                  <a:lnTo>
                    <a:pt x="77" y="0"/>
                  </a:lnTo>
                  <a:lnTo>
                    <a:pt x="88" y="2"/>
                  </a:lnTo>
                  <a:lnTo>
                    <a:pt x="97" y="3"/>
                  </a:lnTo>
                  <a:lnTo>
                    <a:pt x="106" y="7"/>
                  </a:lnTo>
                  <a:lnTo>
                    <a:pt x="113" y="13"/>
                  </a:lnTo>
                  <a:lnTo>
                    <a:pt x="115" y="23"/>
                  </a:lnTo>
                  <a:lnTo>
                    <a:pt x="115" y="34"/>
                  </a:lnTo>
                  <a:lnTo>
                    <a:pt x="112" y="49"/>
                  </a:lnTo>
                  <a:lnTo>
                    <a:pt x="103" y="79"/>
                  </a:lnTo>
                  <a:lnTo>
                    <a:pt x="94" y="92"/>
                  </a:lnTo>
                  <a:lnTo>
                    <a:pt x="85" y="102"/>
                  </a:lnTo>
                  <a:lnTo>
                    <a:pt x="74" y="108"/>
                  </a:lnTo>
                  <a:lnTo>
                    <a:pt x="61" y="111"/>
                  </a:lnTo>
                  <a:lnTo>
                    <a:pt x="49" y="110"/>
                  </a:lnTo>
                  <a:lnTo>
                    <a:pt x="36" y="108"/>
                  </a:lnTo>
                  <a:lnTo>
                    <a:pt x="16" y="102"/>
                  </a:lnTo>
                  <a:lnTo>
                    <a:pt x="11" y="97"/>
                  </a:lnTo>
                  <a:lnTo>
                    <a:pt x="5" y="93"/>
                  </a:lnTo>
                  <a:lnTo>
                    <a:pt x="2" y="92"/>
                  </a:lnTo>
                  <a:lnTo>
                    <a:pt x="0" y="90"/>
                  </a:lnTo>
                  <a:lnTo>
                    <a:pt x="14" y="39"/>
                  </a:lnTo>
                  <a:close/>
                </a:path>
              </a:pathLst>
            </a:custGeom>
            <a:solidFill>
              <a:srgbClr val="FFE6BE"/>
            </a:solidFill>
            <a:ln w="17463">
              <a:solidFill>
                <a:srgbClr val="000000"/>
              </a:solidFill>
              <a:prstDash val="solid"/>
              <a:round/>
              <a:headEnd/>
              <a:tailEnd/>
            </a:ln>
          </p:spPr>
          <p:txBody>
            <a:bodyPr/>
            <a:lstStyle/>
            <a:p>
              <a:endParaRPr lang="ja-JP" altLang="en-US"/>
            </a:p>
          </p:txBody>
        </p:sp>
        <p:sp>
          <p:nvSpPr>
            <p:cNvPr id="931892" name="Freeform 52"/>
            <p:cNvSpPr>
              <a:spLocks/>
            </p:cNvSpPr>
            <p:nvPr/>
          </p:nvSpPr>
          <p:spPr bwMode="auto">
            <a:xfrm>
              <a:off x="2058" y="3316"/>
              <a:ext cx="12" cy="11"/>
            </a:xfrm>
            <a:custGeom>
              <a:avLst/>
              <a:gdLst>
                <a:gd name="T0" fmla="*/ 12 w 12"/>
                <a:gd name="T1" fmla="*/ 4 h 11"/>
                <a:gd name="T2" fmla="*/ 11 w 12"/>
                <a:gd name="T3" fmla="*/ 9 h 11"/>
                <a:gd name="T4" fmla="*/ 7 w 12"/>
                <a:gd name="T5" fmla="*/ 11 h 11"/>
                <a:gd name="T6" fmla="*/ 2 w 12"/>
                <a:gd name="T7" fmla="*/ 9 h 11"/>
                <a:gd name="T8" fmla="*/ 0 w 12"/>
                <a:gd name="T9" fmla="*/ 4 h 11"/>
                <a:gd name="T10" fmla="*/ 2 w 12"/>
                <a:gd name="T11" fmla="*/ 1 h 11"/>
                <a:gd name="T12" fmla="*/ 7 w 12"/>
                <a:gd name="T13" fmla="*/ 0 h 11"/>
                <a:gd name="T14" fmla="*/ 11 w 12"/>
                <a:gd name="T15" fmla="*/ 1 h 11"/>
                <a:gd name="T16" fmla="*/ 12 w 12"/>
                <a:gd name="T17" fmla="*/ 4 h 11"/>
                <a:gd name="T18" fmla="*/ 12 w 12"/>
                <a:gd name="T19"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1">
                  <a:moveTo>
                    <a:pt x="12" y="4"/>
                  </a:moveTo>
                  <a:lnTo>
                    <a:pt x="11" y="9"/>
                  </a:lnTo>
                  <a:lnTo>
                    <a:pt x="7" y="11"/>
                  </a:lnTo>
                  <a:lnTo>
                    <a:pt x="2" y="9"/>
                  </a:lnTo>
                  <a:lnTo>
                    <a:pt x="0" y="4"/>
                  </a:lnTo>
                  <a:lnTo>
                    <a:pt x="2" y="1"/>
                  </a:lnTo>
                  <a:lnTo>
                    <a:pt x="7" y="0"/>
                  </a:lnTo>
                  <a:lnTo>
                    <a:pt x="11" y="1"/>
                  </a:lnTo>
                  <a:lnTo>
                    <a:pt x="12" y="4"/>
                  </a:lnTo>
                  <a:lnTo>
                    <a:pt x="1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893" name="Freeform 53"/>
            <p:cNvSpPr>
              <a:spLocks/>
            </p:cNvSpPr>
            <p:nvPr/>
          </p:nvSpPr>
          <p:spPr bwMode="auto">
            <a:xfrm>
              <a:off x="2087" y="3327"/>
              <a:ext cx="10" cy="11"/>
            </a:xfrm>
            <a:custGeom>
              <a:avLst/>
              <a:gdLst>
                <a:gd name="T0" fmla="*/ 10 w 10"/>
                <a:gd name="T1" fmla="*/ 5 h 11"/>
                <a:gd name="T2" fmla="*/ 9 w 10"/>
                <a:gd name="T3" fmla="*/ 10 h 11"/>
                <a:gd name="T4" fmla="*/ 5 w 10"/>
                <a:gd name="T5" fmla="*/ 11 h 11"/>
                <a:gd name="T6" fmla="*/ 1 w 10"/>
                <a:gd name="T7" fmla="*/ 10 h 11"/>
                <a:gd name="T8" fmla="*/ 0 w 10"/>
                <a:gd name="T9" fmla="*/ 5 h 11"/>
                <a:gd name="T10" fmla="*/ 1 w 10"/>
                <a:gd name="T11" fmla="*/ 2 h 11"/>
                <a:gd name="T12" fmla="*/ 5 w 10"/>
                <a:gd name="T13" fmla="*/ 0 h 11"/>
                <a:gd name="T14" fmla="*/ 9 w 10"/>
                <a:gd name="T15" fmla="*/ 2 h 11"/>
                <a:gd name="T16" fmla="*/ 10 w 10"/>
                <a:gd name="T17" fmla="*/ 5 h 11"/>
                <a:gd name="T18" fmla="*/ 10 w 10"/>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10" y="5"/>
                  </a:moveTo>
                  <a:lnTo>
                    <a:pt x="9" y="10"/>
                  </a:lnTo>
                  <a:lnTo>
                    <a:pt x="5" y="11"/>
                  </a:lnTo>
                  <a:lnTo>
                    <a:pt x="1" y="10"/>
                  </a:lnTo>
                  <a:lnTo>
                    <a:pt x="0" y="5"/>
                  </a:lnTo>
                  <a:lnTo>
                    <a:pt x="1" y="2"/>
                  </a:lnTo>
                  <a:lnTo>
                    <a:pt x="5" y="0"/>
                  </a:lnTo>
                  <a:lnTo>
                    <a:pt x="9" y="2"/>
                  </a:lnTo>
                  <a:lnTo>
                    <a:pt x="10" y="5"/>
                  </a:lnTo>
                  <a:lnTo>
                    <a:pt x="1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894" name="Freeform 54"/>
            <p:cNvSpPr>
              <a:spLocks/>
            </p:cNvSpPr>
            <p:nvPr/>
          </p:nvSpPr>
          <p:spPr bwMode="auto">
            <a:xfrm>
              <a:off x="2052" y="3356"/>
              <a:ext cx="22" cy="23"/>
            </a:xfrm>
            <a:custGeom>
              <a:avLst/>
              <a:gdLst>
                <a:gd name="T0" fmla="*/ 22 w 22"/>
                <a:gd name="T1" fmla="*/ 12 h 23"/>
                <a:gd name="T2" fmla="*/ 22 w 22"/>
                <a:gd name="T3" fmla="*/ 17 h 23"/>
                <a:gd name="T4" fmla="*/ 18 w 22"/>
                <a:gd name="T5" fmla="*/ 20 h 23"/>
                <a:gd name="T6" fmla="*/ 15 w 22"/>
                <a:gd name="T7" fmla="*/ 23 h 23"/>
                <a:gd name="T8" fmla="*/ 11 w 22"/>
                <a:gd name="T9" fmla="*/ 23 h 23"/>
                <a:gd name="T10" fmla="*/ 8 w 22"/>
                <a:gd name="T11" fmla="*/ 23 h 23"/>
                <a:gd name="T12" fmla="*/ 4 w 22"/>
                <a:gd name="T13" fmla="*/ 20 h 23"/>
                <a:gd name="T14" fmla="*/ 2 w 22"/>
                <a:gd name="T15" fmla="*/ 17 h 23"/>
                <a:gd name="T16" fmla="*/ 0 w 22"/>
                <a:gd name="T17" fmla="*/ 12 h 23"/>
                <a:gd name="T18" fmla="*/ 2 w 22"/>
                <a:gd name="T19" fmla="*/ 9 h 23"/>
                <a:gd name="T20" fmla="*/ 4 w 22"/>
                <a:gd name="T21" fmla="*/ 4 h 23"/>
                <a:gd name="T22" fmla="*/ 8 w 22"/>
                <a:gd name="T23" fmla="*/ 2 h 23"/>
                <a:gd name="T24" fmla="*/ 11 w 22"/>
                <a:gd name="T25" fmla="*/ 0 h 23"/>
                <a:gd name="T26" fmla="*/ 15 w 22"/>
                <a:gd name="T27" fmla="*/ 2 h 23"/>
                <a:gd name="T28" fmla="*/ 18 w 22"/>
                <a:gd name="T29" fmla="*/ 4 h 23"/>
                <a:gd name="T30" fmla="*/ 22 w 22"/>
                <a:gd name="T31" fmla="*/ 9 h 23"/>
                <a:gd name="T32" fmla="*/ 22 w 22"/>
                <a:gd name="T33" fmla="*/ 12 h 23"/>
                <a:gd name="T34" fmla="*/ 22 w 22"/>
                <a:gd name="T3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3">
                  <a:moveTo>
                    <a:pt x="22" y="12"/>
                  </a:moveTo>
                  <a:lnTo>
                    <a:pt x="22" y="17"/>
                  </a:lnTo>
                  <a:lnTo>
                    <a:pt x="18" y="20"/>
                  </a:lnTo>
                  <a:lnTo>
                    <a:pt x="15" y="23"/>
                  </a:lnTo>
                  <a:lnTo>
                    <a:pt x="11" y="23"/>
                  </a:lnTo>
                  <a:lnTo>
                    <a:pt x="8" y="23"/>
                  </a:lnTo>
                  <a:lnTo>
                    <a:pt x="4" y="20"/>
                  </a:lnTo>
                  <a:lnTo>
                    <a:pt x="2" y="17"/>
                  </a:lnTo>
                  <a:lnTo>
                    <a:pt x="0" y="12"/>
                  </a:lnTo>
                  <a:lnTo>
                    <a:pt x="2" y="9"/>
                  </a:lnTo>
                  <a:lnTo>
                    <a:pt x="4" y="4"/>
                  </a:lnTo>
                  <a:lnTo>
                    <a:pt x="8" y="2"/>
                  </a:lnTo>
                  <a:lnTo>
                    <a:pt x="11" y="0"/>
                  </a:lnTo>
                  <a:lnTo>
                    <a:pt x="15" y="2"/>
                  </a:lnTo>
                  <a:lnTo>
                    <a:pt x="18" y="4"/>
                  </a:lnTo>
                  <a:lnTo>
                    <a:pt x="22" y="9"/>
                  </a:lnTo>
                  <a:lnTo>
                    <a:pt x="22" y="12"/>
                  </a:lnTo>
                  <a:lnTo>
                    <a:pt x="22" y="12"/>
                  </a:lnTo>
                  <a:close/>
                </a:path>
              </a:pathLst>
            </a:custGeom>
            <a:solidFill>
              <a:srgbClr val="FF1414"/>
            </a:solidFill>
            <a:ln w="17463">
              <a:solidFill>
                <a:srgbClr val="000000"/>
              </a:solidFill>
              <a:prstDash val="solid"/>
              <a:round/>
              <a:headEnd/>
              <a:tailEnd/>
            </a:ln>
          </p:spPr>
          <p:txBody>
            <a:bodyPr/>
            <a:lstStyle/>
            <a:p>
              <a:endParaRPr lang="ja-JP" altLang="en-US"/>
            </a:p>
          </p:txBody>
        </p:sp>
        <p:sp>
          <p:nvSpPr>
            <p:cNvPr id="931895" name="Line 55"/>
            <p:cNvSpPr>
              <a:spLocks noChangeShapeType="1"/>
            </p:cNvSpPr>
            <p:nvPr/>
          </p:nvSpPr>
          <p:spPr bwMode="auto">
            <a:xfrm flipH="1">
              <a:off x="2114" y="3330"/>
              <a:ext cx="36" cy="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896" name="Freeform 56"/>
            <p:cNvSpPr>
              <a:spLocks/>
            </p:cNvSpPr>
            <p:nvPr/>
          </p:nvSpPr>
          <p:spPr bwMode="auto">
            <a:xfrm>
              <a:off x="1915" y="3710"/>
              <a:ext cx="45" cy="64"/>
            </a:xfrm>
            <a:custGeom>
              <a:avLst/>
              <a:gdLst>
                <a:gd name="T0" fmla="*/ 17 w 45"/>
                <a:gd name="T1" fmla="*/ 0 h 64"/>
                <a:gd name="T2" fmla="*/ 18 w 45"/>
                <a:gd name="T3" fmla="*/ 0 h 64"/>
                <a:gd name="T4" fmla="*/ 20 w 45"/>
                <a:gd name="T5" fmla="*/ 0 h 64"/>
                <a:gd name="T6" fmla="*/ 27 w 45"/>
                <a:gd name="T7" fmla="*/ 2 h 64"/>
                <a:gd name="T8" fmla="*/ 36 w 45"/>
                <a:gd name="T9" fmla="*/ 5 h 64"/>
                <a:gd name="T10" fmla="*/ 45 w 45"/>
                <a:gd name="T11" fmla="*/ 10 h 64"/>
                <a:gd name="T12" fmla="*/ 45 w 45"/>
                <a:gd name="T13" fmla="*/ 11 h 64"/>
                <a:gd name="T14" fmla="*/ 45 w 45"/>
                <a:gd name="T15" fmla="*/ 16 h 64"/>
                <a:gd name="T16" fmla="*/ 44 w 45"/>
                <a:gd name="T17" fmla="*/ 21 h 64"/>
                <a:gd name="T18" fmla="*/ 40 w 45"/>
                <a:gd name="T19" fmla="*/ 26 h 64"/>
                <a:gd name="T20" fmla="*/ 40 w 45"/>
                <a:gd name="T21" fmla="*/ 28 h 64"/>
                <a:gd name="T22" fmla="*/ 38 w 45"/>
                <a:gd name="T23" fmla="*/ 33 h 64"/>
                <a:gd name="T24" fmla="*/ 36 w 45"/>
                <a:gd name="T25" fmla="*/ 39 h 64"/>
                <a:gd name="T26" fmla="*/ 33 w 45"/>
                <a:gd name="T27" fmla="*/ 46 h 64"/>
                <a:gd name="T28" fmla="*/ 29 w 45"/>
                <a:gd name="T29" fmla="*/ 52 h 64"/>
                <a:gd name="T30" fmla="*/ 26 w 45"/>
                <a:gd name="T31" fmla="*/ 59 h 64"/>
                <a:gd name="T32" fmla="*/ 22 w 45"/>
                <a:gd name="T33" fmla="*/ 62 h 64"/>
                <a:gd name="T34" fmla="*/ 17 w 45"/>
                <a:gd name="T35" fmla="*/ 64 h 64"/>
                <a:gd name="T36" fmla="*/ 8 w 45"/>
                <a:gd name="T37" fmla="*/ 64 h 64"/>
                <a:gd name="T38" fmla="*/ 4 w 45"/>
                <a:gd name="T39" fmla="*/ 64 h 64"/>
                <a:gd name="T40" fmla="*/ 0 w 45"/>
                <a:gd name="T41" fmla="*/ 62 h 64"/>
                <a:gd name="T42" fmla="*/ 0 w 45"/>
                <a:gd name="T43" fmla="*/ 62 h 64"/>
                <a:gd name="T44" fmla="*/ 2 w 45"/>
                <a:gd name="T45" fmla="*/ 49 h 64"/>
                <a:gd name="T46" fmla="*/ 2 w 45"/>
                <a:gd name="T47" fmla="*/ 39 h 64"/>
                <a:gd name="T48" fmla="*/ 2 w 45"/>
                <a:gd name="T49" fmla="*/ 33 h 64"/>
                <a:gd name="T50" fmla="*/ 4 w 45"/>
                <a:gd name="T51" fmla="*/ 28 h 64"/>
                <a:gd name="T52" fmla="*/ 4 w 45"/>
                <a:gd name="T53" fmla="*/ 26 h 64"/>
                <a:gd name="T54" fmla="*/ 4 w 45"/>
                <a:gd name="T55" fmla="*/ 25 h 64"/>
                <a:gd name="T56" fmla="*/ 4 w 45"/>
                <a:gd name="T57" fmla="*/ 23 h 64"/>
                <a:gd name="T58" fmla="*/ 17 w 45"/>
                <a:gd name="T5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5" h="64">
                  <a:moveTo>
                    <a:pt x="17" y="0"/>
                  </a:moveTo>
                  <a:lnTo>
                    <a:pt x="18" y="0"/>
                  </a:lnTo>
                  <a:lnTo>
                    <a:pt x="20" y="0"/>
                  </a:lnTo>
                  <a:lnTo>
                    <a:pt x="27" y="2"/>
                  </a:lnTo>
                  <a:lnTo>
                    <a:pt x="36" y="5"/>
                  </a:lnTo>
                  <a:lnTo>
                    <a:pt x="45" y="10"/>
                  </a:lnTo>
                  <a:lnTo>
                    <a:pt x="45" y="11"/>
                  </a:lnTo>
                  <a:lnTo>
                    <a:pt x="45" y="16"/>
                  </a:lnTo>
                  <a:lnTo>
                    <a:pt x="44" y="21"/>
                  </a:lnTo>
                  <a:lnTo>
                    <a:pt x="40" y="26"/>
                  </a:lnTo>
                  <a:lnTo>
                    <a:pt x="40" y="28"/>
                  </a:lnTo>
                  <a:lnTo>
                    <a:pt x="38" y="33"/>
                  </a:lnTo>
                  <a:lnTo>
                    <a:pt x="36" y="39"/>
                  </a:lnTo>
                  <a:lnTo>
                    <a:pt x="33" y="46"/>
                  </a:lnTo>
                  <a:lnTo>
                    <a:pt x="29" y="52"/>
                  </a:lnTo>
                  <a:lnTo>
                    <a:pt x="26" y="59"/>
                  </a:lnTo>
                  <a:lnTo>
                    <a:pt x="22" y="62"/>
                  </a:lnTo>
                  <a:lnTo>
                    <a:pt x="17" y="64"/>
                  </a:lnTo>
                  <a:lnTo>
                    <a:pt x="8" y="64"/>
                  </a:lnTo>
                  <a:lnTo>
                    <a:pt x="4" y="64"/>
                  </a:lnTo>
                  <a:lnTo>
                    <a:pt x="0" y="62"/>
                  </a:lnTo>
                  <a:lnTo>
                    <a:pt x="0" y="62"/>
                  </a:lnTo>
                  <a:lnTo>
                    <a:pt x="2" y="49"/>
                  </a:lnTo>
                  <a:lnTo>
                    <a:pt x="2" y="39"/>
                  </a:lnTo>
                  <a:lnTo>
                    <a:pt x="2" y="33"/>
                  </a:lnTo>
                  <a:lnTo>
                    <a:pt x="4" y="28"/>
                  </a:lnTo>
                  <a:lnTo>
                    <a:pt x="4" y="26"/>
                  </a:lnTo>
                  <a:lnTo>
                    <a:pt x="4" y="25"/>
                  </a:lnTo>
                  <a:lnTo>
                    <a:pt x="4" y="23"/>
                  </a:lnTo>
                  <a:lnTo>
                    <a:pt x="17" y="0"/>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97" name="Freeform 57"/>
            <p:cNvSpPr>
              <a:spLocks/>
            </p:cNvSpPr>
            <p:nvPr/>
          </p:nvSpPr>
          <p:spPr bwMode="auto">
            <a:xfrm>
              <a:off x="1786" y="3510"/>
              <a:ext cx="178" cy="223"/>
            </a:xfrm>
            <a:custGeom>
              <a:avLst/>
              <a:gdLst>
                <a:gd name="T0" fmla="*/ 106 w 178"/>
                <a:gd name="T1" fmla="*/ 0 h 223"/>
                <a:gd name="T2" fmla="*/ 81 w 178"/>
                <a:gd name="T3" fmla="*/ 2 h 223"/>
                <a:gd name="T4" fmla="*/ 57 w 178"/>
                <a:gd name="T5" fmla="*/ 10 h 223"/>
                <a:gd name="T6" fmla="*/ 25 w 178"/>
                <a:gd name="T7" fmla="*/ 30 h 223"/>
                <a:gd name="T8" fmla="*/ 12 w 178"/>
                <a:gd name="T9" fmla="*/ 48 h 223"/>
                <a:gd name="T10" fmla="*/ 16 w 178"/>
                <a:gd name="T11" fmla="*/ 64 h 223"/>
                <a:gd name="T12" fmla="*/ 16 w 178"/>
                <a:gd name="T13" fmla="*/ 84 h 223"/>
                <a:gd name="T14" fmla="*/ 7 w 178"/>
                <a:gd name="T15" fmla="*/ 100 h 223"/>
                <a:gd name="T16" fmla="*/ 1 w 178"/>
                <a:gd name="T17" fmla="*/ 108 h 223"/>
                <a:gd name="T18" fmla="*/ 0 w 178"/>
                <a:gd name="T19" fmla="*/ 110 h 223"/>
                <a:gd name="T20" fmla="*/ 18 w 178"/>
                <a:gd name="T21" fmla="*/ 135 h 223"/>
                <a:gd name="T22" fmla="*/ 25 w 178"/>
                <a:gd name="T23" fmla="*/ 148 h 223"/>
                <a:gd name="T24" fmla="*/ 28 w 178"/>
                <a:gd name="T25" fmla="*/ 153 h 223"/>
                <a:gd name="T26" fmla="*/ 43 w 178"/>
                <a:gd name="T27" fmla="*/ 148 h 223"/>
                <a:gd name="T28" fmla="*/ 59 w 178"/>
                <a:gd name="T29" fmla="*/ 143 h 223"/>
                <a:gd name="T30" fmla="*/ 66 w 178"/>
                <a:gd name="T31" fmla="*/ 139 h 223"/>
                <a:gd name="T32" fmla="*/ 68 w 178"/>
                <a:gd name="T33" fmla="*/ 139 h 223"/>
                <a:gd name="T34" fmla="*/ 68 w 178"/>
                <a:gd name="T35" fmla="*/ 148 h 223"/>
                <a:gd name="T36" fmla="*/ 68 w 178"/>
                <a:gd name="T37" fmla="*/ 169 h 223"/>
                <a:gd name="T38" fmla="*/ 74 w 178"/>
                <a:gd name="T39" fmla="*/ 202 h 223"/>
                <a:gd name="T40" fmla="*/ 95 w 178"/>
                <a:gd name="T41" fmla="*/ 216 h 223"/>
                <a:gd name="T42" fmla="*/ 120 w 178"/>
                <a:gd name="T43" fmla="*/ 223 h 223"/>
                <a:gd name="T44" fmla="*/ 131 w 178"/>
                <a:gd name="T45" fmla="*/ 223 h 223"/>
                <a:gd name="T46" fmla="*/ 135 w 178"/>
                <a:gd name="T47" fmla="*/ 223 h 223"/>
                <a:gd name="T48" fmla="*/ 144 w 178"/>
                <a:gd name="T49" fmla="*/ 213 h 223"/>
                <a:gd name="T50" fmla="*/ 146 w 178"/>
                <a:gd name="T51" fmla="*/ 200 h 223"/>
                <a:gd name="T52" fmla="*/ 137 w 178"/>
                <a:gd name="T53" fmla="*/ 198 h 223"/>
                <a:gd name="T54" fmla="*/ 124 w 178"/>
                <a:gd name="T55" fmla="*/ 184 h 223"/>
                <a:gd name="T56" fmla="*/ 124 w 178"/>
                <a:gd name="T57" fmla="*/ 172 h 223"/>
                <a:gd name="T58" fmla="*/ 129 w 178"/>
                <a:gd name="T59" fmla="*/ 146 h 223"/>
                <a:gd name="T60" fmla="*/ 128 w 178"/>
                <a:gd name="T61" fmla="*/ 135 h 223"/>
                <a:gd name="T62" fmla="*/ 133 w 178"/>
                <a:gd name="T63" fmla="*/ 133 h 223"/>
                <a:gd name="T64" fmla="*/ 158 w 178"/>
                <a:gd name="T65" fmla="*/ 115 h 223"/>
                <a:gd name="T66" fmla="*/ 178 w 178"/>
                <a:gd name="T67" fmla="*/ 76 h 223"/>
                <a:gd name="T68" fmla="*/ 174 w 178"/>
                <a:gd name="T69" fmla="*/ 36 h 223"/>
                <a:gd name="T70" fmla="*/ 162 w 178"/>
                <a:gd name="T71" fmla="*/ 12 h 223"/>
                <a:gd name="T72" fmla="*/ 144 w 178"/>
                <a:gd name="T73" fmla="*/ 4 h 223"/>
                <a:gd name="T74" fmla="*/ 124 w 178"/>
                <a:gd name="T75" fmla="*/ 0 h 223"/>
                <a:gd name="T76" fmla="*/ 110 w 178"/>
                <a:gd name="T77" fmla="*/ 0 h 223"/>
                <a:gd name="T78" fmla="*/ 108 w 178"/>
                <a:gd name="T7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 h="223">
                  <a:moveTo>
                    <a:pt x="108" y="0"/>
                  </a:moveTo>
                  <a:lnTo>
                    <a:pt x="106" y="0"/>
                  </a:lnTo>
                  <a:lnTo>
                    <a:pt x="95" y="0"/>
                  </a:lnTo>
                  <a:lnTo>
                    <a:pt x="81" y="2"/>
                  </a:lnTo>
                  <a:lnTo>
                    <a:pt x="70" y="5"/>
                  </a:lnTo>
                  <a:lnTo>
                    <a:pt x="57" y="10"/>
                  </a:lnTo>
                  <a:lnTo>
                    <a:pt x="34" y="23"/>
                  </a:lnTo>
                  <a:lnTo>
                    <a:pt x="25" y="30"/>
                  </a:lnTo>
                  <a:lnTo>
                    <a:pt x="18" y="40"/>
                  </a:lnTo>
                  <a:lnTo>
                    <a:pt x="12" y="48"/>
                  </a:lnTo>
                  <a:lnTo>
                    <a:pt x="12" y="56"/>
                  </a:lnTo>
                  <a:lnTo>
                    <a:pt x="16" y="64"/>
                  </a:lnTo>
                  <a:lnTo>
                    <a:pt x="25" y="71"/>
                  </a:lnTo>
                  <a:lnTo>
                    <a:pt x="16" y="84"/>
                  </a:lnTo>
                  <a:lnTo>
                    <a:pt x="10" y="94"/>
                  </a:lnTo>
                  <a:lnTo>
                    <a:pt x="7" y="100"/>
                  </a:lnTo>
                  <a:lnTo>
                    <a:pt x="3" y="105"/>
                  </a:lnTo>
                  <a:lnTo>
                    <a:pt x="1" y="108"/>
                  </a:lnTo>
                  <a:lnTo>
                    <a:pt x="1" y="110"/>
                  </a:lnTo>
                  <a:lnTo>
                    <a:pt x="0" y="110"/>
                  </a:lnTo>
                  <a:lnTo>
                    <a:pt x="10" y="125"/>
                  </a:lnTo>
                  <a:lnTo>
                    <a:pt x="18" y="135"/>
                  </a:lnTo>
                  <a:lnTo>
                    <a:pt x="21" y="143"/>
                  </a:lnTo>
                  <a:lnTo>
                    <a:pt x="25" y="148"/>
                  </a:lnTo>
                  <a:lnTo>
                    <a:pt x="28" y="151"/>
                  </a:lnTo>
                  <a:lnTo>
                    <a:pt x="28" y="153"/>
                  </a:lnTo>
                  <a:lnTo>
                    <a:pt x="28" y="153"/>
                  </a:lnTo>
                  <a:lnTo>
                    <a:pt x="43" y="148"/>
                  </a:lnTo>
                  <a:lnTo>
                    <a:pt x="52" y="144"/>
                  </a:lnTo>
                  <a:lnTo>
                    <a:pt x="59" y="143"/>
                  </a:lnTo>
                  <a:lnTo>
                    <a:pt x="65" y="141"/>
                  </a:lnTo>
                  <a:lnTo>
                    <a:pt x="66" y="139"/>
                  </a:lnTo>
                  <a:lnTo>
                    <a:pt x="68" y="139"/>
                  </a:lnTo>
                  <a:lnTo>
                    <a:pt x="68" y="139"/>
                  </a:lnTo>
                  <a:lnTo>
                    <a:pt x="68" y="141"/>
                  </a:lnTo>
                  <a:lnTo>
                    <a:pt x="68" y="148"/>
                  </a:lnTo>
                  <a:lnTo>
                    <a:pt x="68" y="157"/>
                  </a:lnTo>
                  <a:lnTo>
                    <a:pt x="68" y="169"/>
                  </a:lnTo>
                  <a:lnTo>
                    <a:pt x="70" y="192"/>
                  </a:lnTo>
                  <a:lnTo>
                    <a:pt x="74" y="202"/>
                  </a:lnTo>
                  <a:lnTo>
                    <a:pt x="79" y="208"/>
                  </a:lnTo>
                  <a:lnTo>
                    <a:pt x="95" y="216"/>
                  </a:lnTo>
                  <a:lnTo>
                    <a:pt x="113" y="221"/>
                  </a:lnTo>
                  <a:lnTo>
                    <a:pt x="120" y="223"/>
                  </a:lnTo>
                  <a:lnTo>
                    <a:pt x="126" y="223"/>
                  </a:lnTo>
                  <a:lnTo>
                    <a:pt x="131" y="223"/>
                  </a:lnTo>
                  <a:lnTo>
                    <a:pt x="133" y="223"/>
                  </a:lnTo>
                  <a:lnTo>
                    <a:pt x="135" y="223"/>
                  </a:lnTo>
                  <a:lnTo>
                    <a:pt x="138" y="220"/>
                  </a:lnTo>
                  <a:lnTo>
                    <a:pt x="144" y="213"/>
                  </a:lnTo>
                  <a:lnTo>
                    <a:pt x="146" y="207"/>
                  </a:lnTo>
                  <a:lnTo>
                    <a:pt x="146" y="200"/>
                  </a:lnTo>
                  <a:lnTo>
                    <a:pt x="144" y="200"/>
                  </a:lnTo>
                  <a:lnTo>
                    <a:pt x="137" y="198"/>
                  </a:lnTo>
                  <a:lnTo>
                    <a:pt x="129" y="193"/>
                  </a:lnTo>
                  <a:lnTo>
                    <a:pt x="124" y="184"/>
                  </a:lnTo>
                  <a:lnTo>
                    <a:pt x="122" y="179"/>
                  </a:lnTo>
                  <a:lnTo>
                    <a:pt x="124" y="172"/>
                  </a:lnTo>
                  <a:lnTo>
                    <a:pt x="128" y="159"/>
                  </a:lnTo>
                  <a:lnTo>
                    <a:pt x="129" y="146"/>
                  </a:lnTo>
                  <a:lnTo>
                    <a:pt x="129" y="141"/>
                  </a:lnTo>
                  <a:lnTo>
                    <a:pt x="128" y="135"/>
                  </a:lnTo>
                  <a:lnTo>
                    <a:pt x="129" y="135"/>
                  </a:lnTo>
                  <a:lnTo>
                    <a:pt x="133" y="133"/>
                  </a:lnTo>
                  <a:lnTo>
                    <a:pt x="144" y="126"/>
                  </a:lnTo>
                  <a:lnTo>
                    <a:pt x="158" y="115"/>
                  </a:lnTo>
                  <a:lnTo>
                    <a:pt x="171" y="97"/>
                  </a:lnTo>
                  <a:lnTo>
                    <a:pt x="178" y="76"/>
                  </a:lnTo>
                  <a:lnTo>
                    <a:pt x="178" y="56"/>
                  </a:lnTo>
                  <a:lnTo>
                    <a:pt x="174" y="36"/>
                  </a:lnTo>
                  <a:lnTo>
                    <a:pt x="167" y="18"/>
                  </a:lnTo>
                  <a:lnTo>
                    <a:pt x="162" y="12"/>
                  </a:lnTo>
                  <a:lnTo>
                    <a:pt x="153" y="7"/>
                  </a:lnTo>
                  <a:lnTo>
                    <a:pt x="144" y="4"/>
                  </a:lnTo>
                  <a:lnTo>
                    <a:pt x="133" y="2"/>
                  </a:lnTo>
                  <a:lnTo>
                    <a:pt x="124" y="0"/>
                  </a:lnTo>
                  <a:lnTo>
                    <a:pt x="117" y="0"/>
                  </a:lnTo>
                  <a:lnTo>
                    <a:pt x="110" y="0"/>
                  </a:lnTo>
                  <a:lnTo>
                    <a:pt x="108" y="0"/>
                  </a:lnTo>
                  <a:lnTo>
                    <a:pt x="108" y="0"/>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898" name="Freeform 58"/>
            <p:cNvSpPr>
              <a:spLocks/>
            </p:cNvSpPr>
            <p:nvPr/>
          </p:nvSpPr>
          <p:spPr bwMode="auto">
            <a:xfrm>
              <a:off x="1896" y="3540"/>
              <a:ext cx="75" cy="37"/>
            </a:xfrm>
            <a:custGeom>
              <a:avLst/>
              <a:gdLst>
                <a:gd name="T0" fmla="*/ 0 w 75"/>
                <a:gd name="T1" fmla="*/ 13 h 37"/>
                <a:gd name="T2" fmla="*/ 0 w 75"/>
                <a:gd name="T3" fmla="*/ 13 h 37"/>
                <a:gd name="T4" fmla="*/ 3 w 75"/>
                <a:gd name="T5" fmla="*/ 10 h 37"/>
                <a:gd name="T6" fmla="*/ 10 w 75"/>
                <a:gd name="T7" fmla="*/ 3 h 37"/>
                <a:gd name="T8" fmla="*/ 16 w 75"/>
                <a:gd name="T9" fmla="*/ 1 h 37"/>
                <a:gd name="T10" fmla="*/ 21 w 75"/>
                <a:gd name="T11" fmla="*/ 0 h 37"/>
                <a:gd name="T12" fmla="*/ 28 w 75"/>
                <a:gd name="T13" fmla="*/ 0 h 37"/>
                <a:gd name="T14" fmla="*/ 34 w 75"/>
                <a:gd name="T15" fmla="*/ 5 h 37"/>
                <a:gd name="T16" fmla="*/ 36 w 75"/>
                <a:gd name="T17" fmla="*/ 5 h 37"/>
                <a:gd name="T18" fmla="*/ 41 w 75"/>
                <a:gd name="T19" fmla="*/ 3 h 37"/>
                <a:gd name="T20" fmla="*/ 46 w 75"/>
                <a:gd name="T21" fmla="*/ 3 h 37"/>
                <a:gd name="T22" fmla="*/ 55 w 75"/>
                <a:gd name="T23" fmla="*/ 3 h 37"/>
                <a:gd name="T24" fmla="*/ 63 w 75"/>
                <a:gd name="T25" fmla="*/ 5 h 37"/>
                <a:gd name="T26" fmla="*/ 70 w 75"/>
                <a:gd name="T27" fmla="*/ 5 h 37"/>
                <a:gd name="T28" fmla="*/ 73 w 75"/>
                <a:gd name="T29" fmla="*/ 8 h 37"/>
                <a:gd name="T30" fmla="*/ 75 w 75"/>
                <a:gd name="T31" fmla="*/ 10 h 37"/>
                <a:gd name="T32" fmla="*/ 73 w 75"/>
                <a:gd name="T33" fmla="*/ 14 h 37"/>
                <a:gd name="T34" fmla="*/ 68 w 75"/>
                <a:gd name="T35" fmla="*/ 16 h 37"/>
                <a:gd name="T36" fmla="*/ 63 w 75"/>
                <a:gd name="T37" fmla="*/ 16 h 37"/>
                <a:gd name="T38" fmla="*/ 59 w 75"/>
                <a:gd name="T39" fmla="*/ 14 h 37"/>
                <a:gd name="T40" fmla="*/ 59 w 75"/>
                <a:gd name="T41" fmla="*/ 16 h 37"/>
                <a:gd name="T42" fmla="*/ 59 w 75"/>
                <a:gd name="T43" fmla="*/ 21 h 37"/>
                <a:gd name="T44" fmla="*/ 57 w 75"/>
                <a:gd name="T45" fmla="*/ 24 h 37"/>
                <a:gd name="T46" fmla="*/ 48 w 75"/>
                <a:gd name="T47" fmla="*/ 26 h 37"/>
                <a:gd name="T48" fmla="*/ 48 w 75"/>
                <a:gd name="T49" fmla="*/ 28 h 37"/>
                <a:gd name="T50" fmla="*/ 46 w 75"/>
                <a:gd name="T51" fmla="*/ 31 h 37"/>
                <a:gd name="T52" fmla="*/ 43 w 75"/>
                <a:gd name="T53" fmla="*/ 36 h 37"/>
                <a:gd name="T54" fmla="*/ 37 w 75"/>
                <a:gd name="T55" fmla="*/ 37 h 37"/>
                <a:gd name="T56" fmla="*/ 25 w 75"/>
                <a:gd name="T57" fmla="*/ 36 h 37"/>
                <a:gd name="T58" fmla="*/ 16 w 75"/>
                <a:gd name="T59" fmla="*/ 36 h 37"/>
                <a:gd name="T60" fmla="*/ 9 w 75"/>
                <a:gd name="T61" fmla="*/ 34 h 37"/>
                <a:gd name="T62" fmla="*/ 5 w 75"/>
                <a:gd name="T63" fmla="*/ 34 h 37"/>
                <a:gd name="T64" fmla="*/ 0 w 75"/>
                <a:gd name="T65" fmla="*/ 34 h 37"/>
                <a:gd name="T66" fmla="*/ 0 w 75"/>
                <a:gd name="T67" fmla="*/ 34 h 37"/>
                <a:gd name="T68" fmla="*/ 0 w 75"/>
                <a:gd name="T69" fmla="*/ 1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37">
                  <a:moveTo>
                    <a:pt x="0" y="13"/>
                  </a:moveTo>
                  <a:lnTo>
                    <a:pt x="0" y="13"/>
                  </a:lnTo>
                  <a:lnTo>
                    <a:pt x="3" y="10"/>
                  </a:lnTo>
                  <a:lnTo>
                    <a:pt x="10" y="3"/>
                  </a:lnTo>
                  <a:lnTo>
                    <a:pt x="16" y="1"/>
                  </a:lnTo>
                  <a:lnTo>
                    <a:pt x="21" y="0"/>
                  </a:lnTo>
                  <a:lnTo>
                    <a:pt x="28" y="0"/>
                  </a:lnTo>
                  <a:lnTo>
                    <a:pt x="34" y="5"/>
                  </a:lnTo>
                  <a:lnTo>
                    <a:pt x="36" y="5"/>
                  </a:lnTo>
                  <a:lnTo>
                    <a:pt x="41" y="3"/>
                  </a:lnTo>
                  <a:lnTo>
                    <a:pt x="46" y="3"/>
                  </a:lnTo>
                  <a:lnTo>
                    <a:pt x="55" y="3"/>
                  </a:lnTo>
                  <a:lnTo>
                    <a:pt x="63" y="5"/>
                  </a:lnTo>
                  <a:lnTo>
                    <a:pt x="70" y="5"/>
                  </a:lnTo>
                  <a:lnTo>
                    <a:pt x="73" y="8"/>
                  </a:lnTo>
                  <a:lnTo>
                    <a:pt x="75" y="10"/>
                  </a:lnTo>
                  <a:lnTo>
                    <a:pt x="73" y="14"/>
                  </a:lnTo>
                  <a:lnTo>
                    <a:pt x="68" y="16"/>
                  </a:lnTo>
                  <a:lnTo>
                    <a:pt x="63" y="16"/>
                  </a:lnTo>
                  <a:lnTo>
                    <a:pt x="59" y="14"/>
                  </a:lnTo>
                  <a:lnTo>
                    <a:pt x="59" y="16"/>
                  </a:lnTo>
                  <a:lnTo>
                    <a:pt x="59" y="21"/>
                  </a:lnTo>
                  <a:lnTo>
                    <a:pt x="57" y="24"/>
                  </a:lnTo>
                  <a:lnTo>
                    <a:pt x="48" y="26"/>
                  </a:lnTo>
                  <a:lnTo>
                    <a:pt x="48" y="28"/>
                  </a:lnTo>
                  <a:lnTo>
                    <a:pt x="46" y="31"/>
                  </a:lnTo>
                  <a:lnTo>
                    <a:pt x="43" y="36"/>
                  </a:lnTo>
                  <a:lnTo>
                    <a:pt x="37" y="37"/>
                  </a:lnTo>
                  <a:lnTo>
                    <a:pt x="25" y="36"/>
                  </a:lnTo>
                  <a:lnTo>
                    <a:pt x="16" y="36"/>
                  </a:lnTo>
                  <a:lnTo>
                    <a:pt x="9" y="34"/>
                  </a:lnTo>
                  <a:lnTo>
                    <a:pt x="5" y="34"/>
                  </a:lnTo>
                  <a:lnTo>
                    <a:pt x="0" y="34"/>
                  </a:lnTo>
                  <a:lnTo>
                    <a:pt x="0" y="34"/>
                  </a:lnTo>
                  <a:lnTo>
                    <a:pt x="0" y="13"/>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899" name="Freeform 59"/>
            <p:cNvSpPr>
              <a:spLocks/>
            </p:cNvSpPr>
            <p:nvPr/>
          </p:nvSpPr>
          <p:spPr bwMode="auto">
            <a:xfrm>
              <a:off x="1811" y="3536"/>
              <a:ext cx="85" cy="50"/>
            </a:xfrm>
            <a:custGeom>
              <a:avLst/>
              <a:gdLst>
                <a:gd name="T0" fmla="*/ 23 w 85"/>
                <a:gd name="T1" fmla="*/ 0 h 50"/>
                <a:gd name="T2" fmla="*/ 25 w 85"/>
                <a:gd name="T3" fmla="*/ 2 h 50"/>
                <a:gd name="T4" fmla="*/ 27 w 85"/>
                <a:gd name="T5" fmla="*/ 4 h 50"/>
                <a:gd name="T6" fmla="*/ 38 w 85"/>
                <a:gd name="T7" fmla="*/ 9 h 50"/>
                <a:gd name="T8" fmla="*/ 52 w 85"/>
                <a:gd name="T9" fmla="*/ 14 h 50"/>
                <a:gd name="T10" fmla="*/ 70 w 85"/>
                <a:gd name="T11" fmla="*/ 15 h 50"/>
                <a:gd name="T12" fmla="*/ 79 w 85"/>
                <a:gd name="T13" fmla="*/ 15 h 50"/>
                <a:gd name="T14" fmla="*/ 83 w 85"/>
                <a:gd name="T15" fmla="*/ 15 h 50"/>
                <a:gd name="T16" fmla="*/ 85 w 85"/>
                <a:gd name="T17" fmla="*/ 15 h 50"/>
                <a:gd name="T18" fmla="*/ 85 w 85"/>
                <a:gd name="T19" fmla="*/ 15 h 50"/>
                <a:gd name="T20" fmla="*/ 85 w 85"/>
                <a:gd name="T21" fmla="*/ 23 h 50"/>
                <a:gd name="T22" fmla="*/ 85 w 85"/>
                <a:gd name="T23" fmla="*/ 28 h 50"/>
                <a:gd name="T24" fmla="*/ 85 w 85"/>
                <a:gd name="T25" fmla="*/ 33 h 50"/>
                <a:gd name="T26" fmla="*/ 85 w 85"/>
                <a:gd name="T27" fmla="*/ 36 h 50"/>
                <a:gd name="T28" fmla="*/ 85 w 85"/>
                <a:gd name="T29" fmla="*/ 36 h 50"/>
                <a:gd name="T30" fmla="*/ 77 w 85"/>
                <a:gd name="T31" fmla="*/ 38 h 50"/>
                <a:gd name="T32" fmla="*/ 72 w 85"/>
                <a:gd name="T33" fmla="*/ 38 h 50"/>
                <a:gd name="T34" fmla="*/ 70 w 85"/>
                <a:gd name="T35" fmla="*/ 38 h 50"/>
                <a:gd name="T36" fmla="*/ 70 w 85"/>
                <a:gd name="T37" fmla="*/ 38 h 50"/>
                <a:gd name="T38" fmla="*/ 68 w 85"/>
                <a:gd name="T39" fmla="*/ 40 h 50"/>
                <a:gd name="T40" fmla="*/ 65 w 85"/>
                <a:gd name="T41" fmla="*/ 41 h 50"/>
                <a:gd name="T42" fmla="*/ 58 w 85"/>
                <a:gd name="T43" fmla="*/ 45 h 50"/>
                <a:gd name="T44" fmla="*/ 49 w 85"/>
                <a:gd name="T45" fmla="*/ 48 h 50"/>
                <a:gd name="T46" fmla="*/ 38 w 85"/>
                <a:gd name="T47" fmla="*/ 50 h 50"/>
                <a:gd name="T48" fmla="*/ 25 w 85"/>
                <a:gd name="T49" fmla="*/ 50 h 50"/>
                <a:gd name="T50" fmla="*/ 13 w 85"/>
                <a:gd name="T51" fmla="*/ 50 h 50"/>
                <a:gd name="T52" fmla="*/ 0 w 85"/>
                <a:gd name="T53"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0">
                  <a:moveTo>
                    <a:pt x="23" y="0"/>
                  </a:moveTo>
                  <a:lnTo>
                    <a:pt x="25" y="2"/>
                  </a:lnTo>
                  <a:lnTo>
                    <a:pt x="27" y="4"/>
                  </a:lnTo>
                  <a:lnTo>
                    <a:pt x="38" y="9"/>
                  </a:lnTo>
                  <a:lnTo>
                    <a:pt x="52" y="14"/>
                  </a:lnTo>
                  <a:lnTo>
                    <a:pt x="70" y="15"/>
                  </a:lnTo>
                  <a:lnTo>
                    <a:pt x="79" y="15"/>
                  </a:lnTo>
                  <a:lnTo>
                    <a:pt x="83" y="15"/>
                  </a:lnTo>
                  <a:lnTo>
                    <a:pt x="85" y="15"/>
                  </a:lnTo>
                  <a:lnTo>
                    <a:pt x="85" y="15"/>
                  </a:lnTo>
                  <a:lnTo>
                    <a:pt x="85" y="23"/>
                  </a:lnTo>
                  <a:lnTo>
                    <a:pt x="85" y="28"/>
                  </a:lnTo>
                  <a:lnTo>
                    <a:pt x="85" y="33"/>
                  </a:lnTo>
                  <a:lnTo>
                    <a:pt x="85" y="36"/>
                  </a:lnTo>
                  <a:lnTo>
                    <a:pt x="85" y="36"/>
                  </a:lnTo>
                  <a:lnTo>
                    <a:pt x="77" y="38"/>
                  </a:lnTo>
                  <a:lnTo>
                    <a:pt x="72" y="38"/>
                  </a:lnTo>
                  <a:lnTo>
                    <a:pt x="70" y="38"/>
                  </a:lnTo>
                  <a:lnTo>
                    <a:pt x="70" y="38"/>
                  </a:lnTo>
                  <a:lnTo>
                    <a:pt x="68" y="40"/>
                  </a:lnTo>
                  <a:lnTo>
                    <a:pt x="65" y="41"/>
                  </a:lnTo>
                  <a:lnTo>
                    <a:pt x="58" y="45"/>
                  </a:lnTo>
                  <a:lnTo>
                    <a:pt x="49" y="48"/>
                  </a:lnTo>
                  <a:lnTo>
                    <a:pt x="38" y="50"/>
                  </a:lnTo>
                  <a:lnTo>
                    <a:pt x="25" y="50"/>
                  </a:lnTo>
                  <a:lnTo>
                    <a:pt x="13" y="50"/>
                  </a:lnTo>
                  <a:lnTo>
                    <a:pt x="0" y="4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0" name="Line 60"/>
            <p:cNvSpPr>
              <a:spLocks noChangeShapeType="1"/>
            </p:cNvSpPr>
            <p:nvPr/>
          </p:nvSpPr>
          <p:spPr bwMode="auto">
            <a:xfrm>
              <a:off x="1881" y="3551"/>
              <a:ext cx="1" cy="2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01" name="Freeform 61"/>
            <p:cNvSpPr>
              <a:spLocks/>
            </p:cNvSpPr>
            <p:nvPr/>
          </p:nvSpPr>
          <p:spPr bwMode="auto">
            <a:xfrm>
              <a:off x="1869" y="3576"/>
              <a:ext cx="48" cy="37"/>
            </a:xfrm>
            <a:custGeom>
              <a:avLst/>
              <a:gdLst>
                <a:gd name="T0" fmla="*/ 0 w 48"/>
                <a:gd name="T1" fmla="*/ 37 h 37"/>
                <a:gd name="T2" fmla="*/ 14 w 48"/>
                <a:gd name="T3" fmla="*/ 36 h 37"/>
                <a:gd name="T4" fmla="*/ 27 w 48"/>
                <a:gd name="T5" fmla="*/ 31 h 37"/>
                <a:gd name="T6" fmla="*/ 34 w 48"/>
                <a:gd name="T7" fmla="*/ 26 h 37"/>
                <a:gd name="T8" fmla="*/ 41 w 48"/>
                <a:gd name="T9" fmla="*/ 19 h 37"/>
                <a:gd name="T10" fmla="*/ 45 w 48"/>
                <a:gd name="T11" fmla="*/ 11 h 37"/>
                <a:gd name="T12" fmla="*/ 46 w 48"/>
                <a:gd name="T13" fmla="*/ 6 h 37"/>
                <a:gd name="T14" fmla="*/ 48 w 48"/>
                <a:gd name="T15" fmla="*/ 1 h 37"/>
                <a:gd name="T16" fmla="*/ 48 w 48"/>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7">
                  <a:moveTo>
                    <a:pt x="0" y="37"/>
                  </a:moveTo>
                  <a:lnTo>
                    <a:pt x="14" y="36"/>
                  </a:lnTo>
                  <a:lnTo>
                    <a:pt x="27" y="31"/>
                  </a:lnTo>
                  <a:lnTo>
                    <a:pt x="34" y="26"/>
                  </a:lnTo>
                  <a:lnTo>
                    <a:pt x="41" y="19"/>
                  </a:lnTo>
                  <a:lnTo>
                    <a:pt x="45" y="11"/>
                  </a:lnTo>
                  <a:lnTo>
                    <a:pt x="46" y="6"/>
                  </a:lnTo>
                  <a:lnTo>
                    <a:pt x="48" y="1"/>
                  </a:lnTo>
                  <a:lnTo>
                    <a:pt x="48"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2" name="Freeform 62"/>
            <p:cNvSpPr>
              <a:spLocks/>
            </p:cNvSpPr>
            <p:nvPr/>
          </p:nvSpPr>
          <p:spPr bwMode="auto">
            <a:xfrm>
              <a:off x="1872" y="3638"/>
              <a:ext cx="45" cy="8"/>
            </a:xfrm>
            <a:custGeom>
              <a:avLst/>
              <a:gdLst>
                <a:gd name="T0" fmla="*/ 0 w 45"/>
                <a:gd name="T1" fmla="*/ 0 h 8"/>
                <a:gd name="T2" fmla="*/ 2 w 45"/>
                <a:gd name="T3" fmla="*/ 2 h 8"/>
                <a:gd name="T4" fmla="*/ 11 w 45"/>
                <a:gd name="T5" fmla="*/ 7 h 8"/>
                <a:gd name="T6" fmla="*/ 25 w 45"/>
                <a:gd name="T7" fmla="*/ 8 h 8"/>
                <a:gd name="T8" fmla="*/ 34 w 45"/>
                <a:gd name="T9" fmla="*/ 7 h 8"/>
                <a:gd name="T10" fmla="*/ 45 w 45"/>
                <a:gd name="T11" fmla="*/ 5 h 8"/>
              </a:gdLst>
              <a:ahLst/>
              <a:cxnLst>
                <a:cxn ang="0">
                  <a:pos x="T0" y="T1"/>
                </a:cxn>
                <a:cxn ang="0">
                  <a:pos x="T2" y="T3"/>
                </a:cxn>
                <a:cxn ang="0">
                  <a:pos x="T4" y="T5"/>
                </a:cxn>
                <a:cxn ang="0">
                  <a:pos x="T6" y="T7"/>
                </a:cxn>
                <a:cxn ang="0">
                  <a:pos x="T8" y="T9"/>
                </a:cxn>
                <a:cxn ang="0">
                  <a:pos x="T10" y="T11"/>
                </a:cxn>
              </a:cxnLst>
              <a:rect l="0" t="0" r="r" b="b"/>
              <a:pathLst>
                <a:path w="45" h="8">
                  <a:moveTo>
                    <a:pt x="0" y="0"/>
                  </a:moveTo>
                  <a:lnTo>
                    <a:pt x="2" y="2"/>
                  </a:lnTo>
                  <a:lnTo>
                    <a:pt x="11" y="7"/>
                  </a:lnTo>
                  <a:lnTo>
                    <a:pt x="25" y="8"/>
                  </a:lnTo>
                  <a:lnTo>
                    <a:pt x="34" y="7"/>
                  </a:lnTo>
                  <a:lnTo>
                    <a:pt x="45" y="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3" name="Freeform 63"/>
            <p:cNvSpPr>
              <a:spLocks/>
            </p:cNvSpPr>
            <p:nvPr/>
          </p:nvSpPr>
          <p:spPr bwMode="auto">
            <a:xfrm>
              <a:off x="1802" y="3595"/>
              <a:ext cx="34" cy="9"/>
            </a:xfrm>
            <a:custGeom>
              <a:avLst/>
              <a:gdLst>
                <a:gd name="T0" fmla="*/ 0 w 34"/>
                <a:gd name="T1" fmla="*/ 0 h 9"/>
                <a:gd name="T2" fmla="*/ 0 w 34"/>
                <a:gd name="T3" fmla="*/ 0 h 9"/>
                <a:gd name="T4" fmla="*/ 3 w 34"/>
                <a:gd name="T5" fmla="*/ 0 h 9"/>
                <a:gd name="T6" fmla="*/ 12 w 34"/>
                <a:gd name="T7" fmla="*/ 0 h 9"/>
                <a:gd name="T8" fmla="*/ 25 w 34"/>
                <a:gd name="T9" fmla="*/ 4 h 9"/>
                <a:gd name="T10" fmla="*/ 34 w 34"/>
                <a:gd name="T11" fmla="*/ 9 h 9"/>
              </a:gdLst>
              <a:ahLst/>
              <a:cxnLst>
                <a:cxn ang="0">
                  <a:pos x="T0" y="T1"/>
                </a:cxn>
                <a:cxn ang="0">
                  <a:pos x="T2" y="T3"/>
                </a:cxn>
                <a:cxn ang="0">
                  <a:pos x="T4" y="T5"/>
                </a:cxn>
                <a:cxn ang="0">
                  <a:pos x="T6" y="T7"/>
                </a:cxn>
                <a:cxn ang="0">
                  <a:pos x="T8" y="T9"/>
                </a:cxn>
                <a:cxn ang="0">
                  <a:pos x="T10" y="T11"/>
                </a:cxn>
              </a:cxnLst>
              <a:rect l="0" t="0" r="r" b="b"/>
              <a:pathLst>
                <a:path w="34" h="9">
                  <a:moveTo>
                    <a:pt x="0" y="0"/>
                  </a:moveTo>
                  <a:lnTo>
                    <a:pt x="0" y="0"/>
                  </a:lnTo>
                  <a:lnTo>
                    <a:pt x="3" y="0"/>
                  </a:lnTo>
                  <a:lnTo>
                    <a:pt x="12" y="0"/>
                  </a:lnTo>
                  <a:lnTo>
                    <a:pt x="25" y="4"/>
                  </a:lnTo>
                  <a:lnTo>
                    <a:pt x="34" y="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4" name="Freeform 64"/>
            <p:cNvSpPr>
              <a:spLocks/>
            </p:cNvSpPr>
            <p:nvPr/>
          </p:nvSpPr>
          <p:spPr bwMode="auto">
            <a:xfrm>
              <a:off x="1824" y="3594"/>
              <a:ext cx="48" cy="69"/>
            </a:xfrm>
            <a:custGeom>
              <a:avLst/>
              <a:gdLst>
                <a:gd name="T0" fmla="*/ 48 w 48"/>
                <a:gd name="T1" fmla="*/ 19 h 69"/>
                <a:gd name="T2" fmla="*/ 48 w 48"/>
                <a:gd name="T3" fmla="*/ 18 h 69"/>
                <a:gd name="T4" fmla="*/ 45 w 48"/>
                <a:gd name="T5" fmla="*/ 15 h 69"/>
                <a:gd name="T6" fmla="*/ 36 w 48"/>
                <a:gd name="T7" fmla="*/ 8 h 69"/>
                <a:gd name="T8" fmla="*/ 23 w 48"/>
                <a:gd name="T9" fmla="*/ 1 h 69"/>
                <a:gd name="T10" fmla="*/ 19 w 48"/>
                <a:gd name="T11" fmla="*/ 0 h 69"/>
                <a:gd name="T12" fmla="*/ 16 w 48"/>
                <a:gd name="T13" fmla="*/ 1 h 69"/>
                <a:gd name="T14" fmla="*/ 14 w 48"/>
                <a:gd name="T15" fmla="*/ 6 h 69"/>
                <a:gd name="T16" fmla="*/ 16 w 48"/>
                <a:gd name="T17" fmla="*/ 11 h 69"/>
                <a:gd name="T18" fmla="*/ 18 w 48"/>
                <a:gd name="T19" fmla="*/ 16 h 69"/>
                <a:gd name="T20" fmla="*/ 19 w 48"/>
                <a:gd name="T21" fmla="*/ 18 h 69"/>
                <a:gd name="T22" fmla="*/ 19 w 48"/>
                <a:gd name="T23" fmla="*/ 18 h 69"/>
                <a:gd name="T24" fmla="*/ 18 w 48"/>
                <a:gd name="T25" fmla="*/ 18 h 69"/>
                <a:gd name="T26" fmla="*/ 10 w 48"/>
                <a:gd name="T27" fmla="*/ 19 h 69"/>
                <a:gd name="T28" fmla="*/ 3 w 48"/>
                <a:gd name="T29" fmla="*/ 23 h 69"/>
                <a:gd name="T30" fmla="*/ 1 w 48"/>
                <a:gd name="T31" fmla="*/ 24 h 69"/>
                <a:gd name="T32" fmla="*/ 0 w 48"/>
                <a:gd name="T33" fmla="*/ 26 h 69"/>
                <a:gd name="T34" fmla="*/ 1 w 48"/>
                <a:gd name="T35" fmla="*/ 29 h 69"/>
                <a:gd name="T36" fmla="*/ 9 w 48"/>
                <a:gd name="T37" fmla="*/ 33 h 69"/>
                <a:gd name="T38" fmla="*/ 14 w 48"/>
                <a:gd name="T39" fmla="*/ 33 h 69"/>
                <a:gd name="T40" fmla="*/ 16 w 48"/>
                <a:gd name="T41" fmla="*/ 33 h 69"/>
                <a:gd name="T42" fmla="*/ 16 w 48"/>
                <a:gd name="T43" fmla="*/ 33 h 69"/>
                <a:gd name="T44" fmla="*/ 12 w 48"/>
                <a:gd name="T45" fmla="*/ 34 h 69"/>
                <a:gd name="T46" fmla="*/ 5 w 48"/>
                <a:gd name="T47" fmla="*/ 36 h 69"/>
                <a:gd name="T48" fmla="*/ 0 w 48"/>
                <a:gd name="T49" fmla="*/ 41 h 69"/>
                <a:gd name="T50" fmla="*/ 0 w 48"/>
                <a:gd name="T51" fmla="*/ 42 h 69"/>
                <a:gd name="T52" fmla="*/ 1 w 48"/>
                <a:gd name="T53" fmla="*/ 46 h 69"/>
                <a:gd name="T54" fmla="*/ 9 w 48"/>
                <a:gd name="T55" fmla="*/ 47 h 69"/>
                <a:gd name="T56" fmla="*/ 14 w 48"/>
                <a:gd name="T57" fmla="*/ 46 h 69"/>
                <a:gd name="T58" fmla="*/ 19 w 48"/>
                <a:gd name="T59" fmla="*/ 44 h 69"/>
                <a:gd name="T60" fmla="*/ 21 w 48"/>
                <a:gd name="T61" fmla="*/ 42 h 69"/>
                <a:gd name="T62" fmla="*/ 19 w 48"/>
                <a:gd name="T63" fmla="*/ 44 h 69"/>
                <a:gd name="T64" fmla="*/ 18 w 48"/>
                <a:gd name="T65" fmla="*/ 49 h 69"/>
                <a:gd name="T66" fmla="*/ 16 w 48"/>
                <a:gd name="T67" fmla="*/ 55 h 69"/>
                <a:gd name="T68" fmla="*/ 18 w 48"/>
                <a:gd name="T69" fmla="*/ 60 h 69"/>
                <a:gd name="T70" fmla="*/ 21 w 48"/>
                <a:gd name="T71" fmla="*/ 62 h 69"/>
                <a:gd name="T72" fmla="*/ 25 w 48"/>
                <a:gd name="T73" fmla="*/ 59 h 69"/>
                <a:gd name="T74" fmla="*/ 28 w 48"/>
                <a:gd name="T75" fmla="*/ 57 h 69"/>
                <a:gd name="T76" fmla="*/ 30 w 48"/>
                <a:gd name="T77" fmla="*/ 55 h 69"/>
                <a:gd name="T78" fmla="*/ 30 w 48"/>
                <a:gd name="T79" fmla="*/ 57 h 69"/>
                <a:gd name="T80" fmla="*/ 30 w 48"/>
                <a:gd name="T81" fmla="*/ 62 h 69"/>
                <a:gd name="T82" fmla="*/ 32 w 48"/>
                <a:gd name="T83" fmla="*/ 67 h 69"/>
                <a:gd name="T84" fmla="*/ 36 w 48"/>
                <a:gd name="T85" fmla="*/ 69 h 69"/>
                <a:gd name="T86" fmla="*/ 39 w 48"/>
                <a:gd name="T87" fmla="*/ 69 h 69"/>
                <a:gd name="T88" fmla="*/ 43 w 48"/>
                <a:gd name="T89" fmla="*/ 65 h 69"/>
                <a:gd name="T90" fmla="*/ 46 w 48"/>
                <a:gd name="T91" fmla="*/ 57 h 69"/>
                <a:gd name="T92" fmla="*/ 48 w 48"/>
                <a:gd name="T93" fmla="*/ 49 h 69"/>
                <a:gd name="T94" fmla="*/ 48 w 48"/>
                <a:gd name="T95" fmla="*/ 46 h 69"/>
                <a:gd name="T96" fmla="*/ 48 w 48"/>
                <a:gd name="T97" fmla="*/ 44 h 69"/>
                <a:gd name="T98" fmla="*/ 48 w 48"/>
                <a:gd name="T99" fmla="*/ 42 h 69"/>
                <a:gd name="T100" fmla="*/ 48 w 48"/>
                <a:gd name="T101" fmla="*/ 37 h 69"/>
                <a:gd name="T102" fmla="*/ 48 w 48"/>
                <a:gd name="T103" fmla="*/ 29 h 69"/>
                <a:gd name="T104" fmla="*/ 48 w 48"/>
                <a:gd name="T105" fmla="*/ 19 h 69"/>
                <a:gd name="T106" fmla="*/ 48 w 48"/>
                <a:gd name="T107" fmla="*/ 1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 h="69">
                  <a:moveTo>
                    <a:pt x="48" y="19"/>
                  </a:moveTo>
                  <a:lnTo>
                    <a:pt x="48" y="18"/>
                  </a:lnTo>
                  <a:lnTo>
                    <a:pt x="45" y="15"/>
                  </a:lnTo>
                  <a:lnTo>
                    <a:pt x="36" y="8"/>
                  </a:lnTo>
                  <a:lnTo>
                    <a:pt x="23" y="1"/>
                  </a:lnTo>
                  <a:lnTo>
                    <a:pt x="19" y="0"/>
                  </a:lnTo>
                  <a:lnTo>
                    <a:pt x="16" y="1"/>
                  </a:lnTo>
                  <a:lnTo>
                    <a:pt x="14" y="6"/>
                  </a:lnTo>
                  <a:lnTo>
                    <a:pt x="16" y="11"/>
                  </a:lnTo>
                  <a:lnTo>
                    <a:pt x="18" y="16"/>
                  </a:lnTo>
                  <a:lnTo>
                    <a:pt x="19" y="18"/>
                  </a:lnTo>
                  <a:lnTo>
                    <a:pt x="19" y="18"/>
                  </a:lnTo>
                  <a:lnTo>
                    <a:pt x="18" y="18"/>
                  </a:lnTo>
                  <a:lnTo>
                    <a:pt x="10" y="19"/>
                  </a:lnTo>
                  <a:lnTo>
                    <a:pt x="3" y="23"/>
                  </a:lnTo>
                  <a:lnTo>
                    <a:pt x="1" y="24"/>
                  </a:lnTo>
                  <a:lnTo>
                    <a:pt x="0" y="26"/>
                  </a:lnTo>
                  <a:lnTo>
                    <a:pt x="1" y="29"/>
                  </a:lnTo>
                  <a:lnTo>
                    <a:pt x="9" y="33"/>
                  </a:lnTo>
                  <a:lnTo>
                    <a:pt x="14" y="33"/>
                  </a:lnTo>
                  <a:lnTo>
                    <a:pt x="16" y="33"/>
                  </a:lnTo>
                  <a:lnTo>
                    <a:pt x="16" y="33"/>
                  </a:lnTo>
                  <a:lnTo>
                    <a:pt x="12" y="34"/>
                  </a:lnTo>
                  <a:lnTo>
                    <a:pt x="5" y="36"/>
                  </a:lnTo>
                  <a:lnTo>
                    <a:pt x="0" y="41"/>
                  </a:lnTo>
                  <a:lnTo>
                    <a:pt x="0" y="42"/>
                  </a:lnTo>
                  <a:lnTo>
                    <a:pt x="1" y="46"/>
                  </a:lnTo>
                  <a:lnTo>
                    <a:pt x="9" y="47"/>
                  </a:lnTo>
                  <a:lnTo>
                    <a:pt x="14" y="46"/>
                  </a:lnTo>
                  <a:lnTo>
                    <a:pt x="19" y="44"/>
                  </a:lnTo>
                  <a:lnTo>
                    <a:pt x="21" y="42"/>
                  </a:lnTo>
                  <a:lnTo>
                    <a:pt x="19" y="44"/>
                  </a:lnTo>
                  <a:lnTo>
                    <a:pt x="18" y="49"/>
                  </a:lnTo>
                  <a:lnTo>
                    <a:pt x="16" y="55"/>
                  </a:lnTo>
                  <a:lnTo>
                    <a:pt x="18" y="60"/>
                  </a:lnTo>
                  <a:lnTo>
                    <a:pt x="21" y="62"/>
                  </a:lnTo>
                  <a:lnTo>
                    <a:pt x="25" y="59"/>
                  </a:lnTo>
                  <a:lnTo>
                    <a:pt x="28" y="57"/>
                  </a:lnTo>
                  <a:lnTo>
                    <a:pt x="30" y="55"/>
                  </a:lnTo>
                  <a:lnTo>
                    <a:pt x="30" y="57"/>
                  </a:lnTo>
                  <a:lnTo>
                    <a:pt x="30" y="62"/>
                  </a:lnTo>
                  <a:lnTo>
                    <a:pt x="32" y="67"/>
                  </a:lnTo>
                  <a:lnTo>
                    <a:pt x="36" y="69"/>
                  </a:lnTo>
                  <a:lnTo>
                    <a:pt x="39" y="69"/>
                  </a:lnTo>
                  <a:lnTo>
                    <a:pt x="43" y="65"/>
                  </a:lnTo>
                  <a:lnTo>
                    <a:pt x="46" y="57"/>
                  </a:lnTo>
                  <a:lnTo>
                    <a:pt x="48" y="49"/>
                  </a:lnTo>
                  <a:lnTo>
                    <a:pt x="48" y="46"/>
                  </a:lnTo>
                  <a:lnTo>
                    <a:pt x="48" y="44"/>
                  </a:lnTo>
                  <a:lnTo>
                    <a:pt x="48" y="42"/>
                  </a:lnTo>
                  <a:lnTo>
                    <a:pt x="48" y="37"/>
                  </a:lnTo>
                  <a:lnTo>
                    <a:pt x="48" y="29"/>
                  </a:lnTo>
                  <a:lnTo>
                    <a:pt x="48" y="19"/>
                  </a:lnTo>
                  <a:lnTo>
                    <a:pt x="48" y="19"/>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05" name="Freeform 65"/>
            <p:cNvSpPr>
              <a:spLocks/>
            </p:cNvSpPr>
            <p:nvPr/>
          </p:nvSpPr>
          <p:spPr bwMode="auto">
            <a:xfrm>
              <a:off x="1863" y="3275"/>
              <a:ext cx="164" cy="144"/>
            </a:xfrm>
            <a:custGeom>
              <a:avLst/>
              <a:gdLst>
                <a:gd name="T0" fmla="*/ 159 w 164"/>
                <a:gd name="T1" fmla="*/ 47 h 144"/>
                <a:gd name="T2" fmla="*/ 159 w 164"/>
                <a:gd name="T3" fmla="*/ 45 h 144"/>
                <a:gd name="T4" fmla="*/ 161 w 164"/>
                <a:gd name="T5" fmla="*/ 42 h 144"/>
                <a:gd name="T6" fmla="*/ 162 w 164"/>
                <a:gd name="T7" fmla="*/ 36 h 144"/>
                <a:gd name="T8" fmla="*/ 164 w 164"/>
                <a:gd name="T9" fmla="*/ 29 h 144"/>
                <a:gd name="T10" fmla="*/ 164 w 164"/>
                <a:gd name="T11" fmla="*/ 23 h 144"/>
                <a:gd name="T12" fmla="*/ 164 w 164"/>
                <a:gd name="T13" fmla="*/ 14 h 144"/>
                <a:gd name="T14" fmla="*/ 161 w 164"/>
                <a:gd name="T15" fmla="*/ 8 h 144"/>
                <a:gd name="T16" fmla="*/ 153 w 164"/>
                <a:gd name="T17" fmla="*/ 3 h 144"/>
                <a:gd name="T18" fmla="*/ 143 w 164"/>
                <a:gd name="T19" fmla="*/ 0 h 144"/>
                <a:gd name="T20" fmla="*/ 128 w 164"/>
                <a:gd name="T21" fmla="*/ 0 h 144"/>
                <a:gd name="T22" fmla="*/ 110 w 164"/>
                <a:gd name="T23" fmla="*/ 1 h 144"/>
                <a:gd name="T24" fmla="*/ 90 w 164"/>
                <a:gd name="T25" fmla="*/ 5 h 144"/>
                <a:gd name="T26" fmla="*/ 70 w 164"/>
                <a:gd name="T27" fmla="*/ 11 h 144"/>
                <a:gd name="T28" fmla="*/ 52 w 164"/>
                <a:gd name="T29" fmla="*/ 19 h 144"/>
                <a:gd name="T30" fmla="*/ 36 w 164"/>
                <a:gd name="T31" fmla="*/ 32 h 144"/>
                <a:gd name="T32" fmla="*/ 22 w 164"/>
                <a:gd name="T33" fmla="*/ 47 h 144"/>
                <a:gd name="T34" fmla="*/ 20 w 164"/>
                <a:gd name="T35" fmla="*/ 49 h 144"/>
                <a:gd name="T36" fmla="*/ 15 w 164"/>
                <a:gd name="T37" fmla="*/ 50 h 144"/>
                <a:gd name="T38" fmla="*/ 9 w 164"/>
                <a:gd name="T39" fmla="*/ 55 h 144"/>
                <a:gd name="T40" fmla="*/ 2 w 164"/>
                <a:gd name="T41" fmla="*/ 62 h 144"/>
                <a:gd name="T42" fmla="*/ 0 w 164"/>
                <a:gd name="T43" fmla="*/ 72 h 144"/>
                <a:gd name="T44" fmla="*/ 0 w 164"/>
                <a:gd name="T45" fmla="*/ 85 h 144"/>
                <a:gd name="T46" fmla="*/ 4 w 164"/>
                <a:gd name="T47" fmla="*/ 93 h 144"/>
                <a:gd name="T48" fmla="*/ 7 w 164"/>
                <a:gd name="T49" fmla="*/ 103 h 144"/>
                <a:gd name="T50" fmla="*/ 15 w 164"/>
                <a:gd name="T51" fmla="*/ 113 h 144"/>
                <a:gd name="T52" fmla="*/ 22 w 164"/>
                <a:gd name="T53" fmla="*/ 124 h 144"/>
                <a:gd name="T54" fmla="*/ 34 w 164"/>
                <a:gd name="T55" fmla="*/ 131 h 144"/>
                <a:gd name="T56" fmla="*/ 42 w 164"/>
                <a:gd name="T57" fmla="*/ 135 h 144"/>
                <a:gd name="T58" fmla="*/ 47 w 164"/>
                <a:gd name="T59" fmla="*/ 139 h 144"/>
                <a:gd name="T60" fmla="*/ 52 w 164"/>
                <a:gd name="T61" fmla="*/ 142 h 144"/>
                <a:gd name="T62" fmla="*/ 56 w 164"/>
                <a:gd name="T63" fmla="*/ 144 h 144"/>
                <a:gd name="T64" fmla="*/ 56 w 164"/>
                <a:gd name="T65" fmla="*/ 144 h 144"/>
                <a:gd name="T66" fmla="*/ 159 w 164"/>
                <a:gd name="T67" fmla="*/ 4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4" h="144">
                  <a:moveTo>
                    <a:pt x="159" y="47"/>
                  </a:moveTo>
                  <a:lnTo>
                    <a:pt x="159" y="45"/>
                  </a:lnTo>
                  <a:lnTo>
                    <a:pt x="161" y="42"/>
                  </a:lnTo>
                  <a:lnTo>
                    <a:pt x="162" y="36"/>
                  </a:lnTo>
                  <a:lnTo>
                    <a:pt x="164" y="29"/>
                  </a:lnTo>
                  <a:lnTo>
                    <a:pt x="164" y="23"/>
                  </a:lnTo>
                  <a:lnTo>
                    <a:pt x="164" y="14"/>
                  </a:lnTo>
                  <a:lnTo>
                    <a:pt x="161" y="8"/>
                  </a:lnTo>
                  <a:lnTo>
                    <a:pt x="153" y="3"/>
                  </a:lnTo>
                  <a:lnTo>
                    <a:pt x="143" y="0"/>
                  </a:lnTo>
                  <a:lnTo>
                    <a:pt x="128" y="0"/>
                  </a:lnTo>
                  <a:lnTo>
                    <a:pt x="110" y="1"/>
                  </a:lnTo>
                  <a:lnTo>
                    <a:pt x="90" y="5"/>
                  </a:lnTo>
                  <a:lnTo>
                    <a:pt x="70" y="11"/>
                  </a:lnTo>
                  <a:lnTo>
                    <a:pt x="52" y="19"/>
                  </a:lnTo>
                  <a:lnTo>
                    <a:pt x="36" y="32"/>
                  </a:lnTo>
                  <a:lnTo>
                    <a:pt x="22" y="47"/>
                  </a:lnTo>
                  <a:lnTo>
                    <a:pt x="20" y="49"/>
                  </a:lnTo>
                  <a:lnTo>
                    <a:pt x="15" y="50"/>
                  </a:lnTo>
                  <a:lnTo>
                    <a:pt x="9" y="55"/>
                  </a:lnTo>
                  <a:lnTo>
                    <a:pt x="2" y="62"/>
                  </a:lnTo>
                  <a:lnTo>
                    <a:pt x="0" y="72"/>
                  </a:lnTo>
                  <a:lnTo>
                    <a:pt x="0" y="85"/>
                  </a:lnTo>
                  <a:lnTo>
                    <a:pt x="4" y="93"/>
                  </a:lnTo>
                  <a:lnTo>
                    <a:pt x="7" y="103"/>
                  </a:lnTo>
                  <a:lnTo>
                    <a:pt x="15" y="113"/>
                  </a:lnTo>
                  <a:lnTo>
                    <a:pt x="22" y="124"/>
                  </a:lnTo>
                  <a:lnTo>
                    <a:pt x="34" y="131"/>
                  </a:lnTo>
                  <a:lnTo>
                    <a:pt x="42" y="135"/>
                  </a:lnTo>
                  <a:lnTo>
                    <a:pt x="47" y="139"/>
                  </a:lnTo>
                  <a:lnTo>
                    <a:pt x="52" y="142"/>
                  </a:lnTo>
                  <a:lnTo>
                    <a:pt x="56" y="144"/>
                  </a:lnTo>
                  <a:lnTo>
                    <a:pt x="56" y="144"/>
                  </a:lnTo>
                  <a:lnTo>
                    <a:pt x="159" y="47"/>
                  </a:lnTo>
                  <a:close/>
                </a:path>
              </a:pathLst>
            </a:custGeom>
            <a:solidFill>
              <a:srgbClr val="000000"/>
            </a:solidFill>
            <a:ln w="17463">
              <a:solidFill>
                <a:srgbClr val="000000"/>
              </a:solidFill>
              <a:prstDash val="solid"/>
              <a:round/>
              <a:headEnd/>
              <a:tailEnd/>
            </a:ln>
          </p:spPr>
          <p:txBody>
            <a:bodyPr/>
            <a:lstStyle/>
            <a:p>
              <a:endParaRPr lang="ja-JP" altLang="en-US"/>
            </a:p>
          </p:txBody>
        </p:sp>
        <p:sp>
          <p:nvSpPr>
            <p:cNvPr id="931906" name="Freeform 66"/>
            <p:cNvSpPr>
              <a:spLocks/>
            </p:cNvSpPr>
            <p:nvPr/>
          </p:nvSpPr>
          <p:spPr bwMode="auto">
            <a:xfrm>
              <a:off x="1879" y="3314"/>
              <a:ext cx="155" cy="219"/>
            </a:xfrm>
            <a:custGeom>
              <a:avLst/>
              <a:gdLst>
                <a:gd name="T0" fmla="*/ 17 w 155"/>
                <a:gd name="T1" fmla="*/ 110 h 219"/>
                <a:gd name="T2" fmla="*/ 11 w 155"/>
                <a:gd name="T3" fmla="*/ 121 h 219"/>
                <a:gd name="T4" fmla="*/ 2 w 155"/>
                <a:gd name="T5" fmla="*/ 149 h 219"/>
                <a:gd name="T6" fmla="*/ 8 w 155"/>
                <a:gd name="T7" fmla="*/ 183 h 219"/>
                <a:gd name="T8" fmla="*/ 18 w 155"/>
                <a:gd name="T9" fmla="*/ 198 h 219"/>
                <a:gd name="T10" fmla="*/ 38 w 155"/>
                <a:gd name="T11" fmla="*/ 211 h 219"/>
                <a:gd name="T12" fmla="*/ 62 w 155"/>
                <a:gd name="T13" fmla="*/ 218 h 219"/>
                <a:gd name="T14" fmla="*/ 83 w 155"/>
                <a:gd name="T15" fmla="*/ 218 h 219"/>
                <a:gd name="T16" fmla="*/ 117 w 155"/>
                <a:gd name="T17" fmla="*/ 198 h 219"/>
                <a:gd name="T18" fmla="*/ 137 w 155"/>
                <a:gd name="T19" fmla="*/ 165 h 219"/>
                <a:gd name="T20" fmla="*/ 139 w 155"/>
                <a:gd name="T21" fmla="*/ 129 h 219"/>
                <a:gd name="T22" fmla="*/ 145 w 155"/>
                <a:gd name="T23" fmla="*/ 124 h 219"/>
                <a:gd name="T24" fmla="*/ 152 w 155"/>
                <a:gd name="T25" fmla="*/ 113 h 219"/>
                <a:gd name="T26" fmla="*/ 155 w 155"/>
                <a:gd name="T27" fmla="*/ 98 h 219"/>
                <a:gd name="T28" fmla="*/ 139 w 155"/>
                <a:gd name="T29" fmla="*/ 80 h 219"/>
                <a:gd name="T30" fmla="*/ 143 w 155"/>
                <a:gd name="T31" fmla="*/ 72 h 219"/>
                <a:gd name="T32" fmla="*/ 146 w 155"/>
                <a:gd name="T33" fmla="*/ 52 h 219"/>
                <a:gd name="T34" fmla="*/ 148 w 155"/>
                <a:gd name="T35" fmla="*/ 28 h 219"/>
                <a:gd name="T36" fmla="*/ 143 w 155"/>
                <a:gd name="T37" fmla="*/ 8 h 219"/>
                <a:gd name="T38" fmla="*/ 123 w 155"/>
                <a:gd name="T39" fmla="*/ 0 h 219"/>
                <a:gd name="T40" fmla="*/ 92 w 155"/>
                <a:gd name="T41" fmla="*/ 3 h 219"/>
                <a:gd name="T42" fmla="*/ 63 w 155"/>
                <a:gd name="T43" fmla="*/ 15 h 219"/>
                <a:gd name="T44" fmla="*/ 45 w 155"/>
                <a:gd name="T45" fmla="*/ 28 h 219"/>
                <a:gd name="T46" fmla="*/ 36 w 155"/>
                <a:gd name="T47" fmla="*/ 44 h 219"/>
                <a:gd name="T48" fmla="*/ 29 w 155"/>
                <a:gd name="T49" fmla="*/ 74 h 219"/>
                <a:gd name="T50" fmla="*/ 27 w 155"/>
                <a:gd name="T51" fmla="*/ 85 h 219"/>
                <a:gd name="T52" fmla="*/ 27 w 155"/>
                <a:gd name="T53" fmla="*/ 87 h 219"/>
                <a:gd name="T54" fmla="*/ 17 w 155"/>
                <a:gd name="T55" fmla="*/ 82 h 219"/>
                <a:gd name="T56" fmla="*/ 9 w 155"/>
                <a:gd name="T57" fmla="*/ 82 h 219"/>
                <a:gd name="T58" fmla="*/ 2 w 155"/>
                <a:gd name="T59" fmla="*/ 88 h 219"/>
                <a:gd name="T60" fmla="*/ 0 w 155"/>
                <a:gd name="T61" fmla="*/ 98 h 219"/>
                <a:gd name="T62" fmla="*/ 13 w 155"/>
                <a:gd name="T63" fmla="*/ 108 h 219"/>
                <a:gd name="T64" fmla="*/ 17 w 155"/>
                <a:gd name="T65" fmla="*/ 11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5" h="219">
                  <a:moveTo>
                    <a:pt x="17" y="110"/>
                  </a:moveTo>
                  <a:lnTo>
                    <a:pt x="17" y="110"/>
                  </a:lnTo>
                  <a:lnTo>
                    <a:pt x="15" y="113"/>
                  </a:lnTo>
                  <a:lnTo>
                    <a:pt x="11" y="121"/>
                  </a:lnTo>
                  <a:lnTo>
                    <a:pt x="6" y="134"/>
                  </a:lnTo>
                  <a:lnTo>
                    <a:pt x="2" y="149"/>
                  </a:lnTo>
                  <a:lnTo>
                    <a:pt x="2" y="167"/>
                  </a:lnTo>
                  <a:lnTo>
                    <a:pt x="8" y="183"/>
                  </a:lnTo>
                  <a:lnTo>
                    <a:pt x="11" y="191"/>
                  </a:lnTo>
                  <a:lnTo>
                    <a:pt x="18" y="198"/>
                  </a:lnTo>
                  <a:lnTo>
                    <a:pt x="27" y="206"/>
                  </a:lnTo>
                  <a:lnTo>
                    <a:pt x="38" y="211"/>
                  </a:lnTo>
                  <a:lnTo>
                    <a:pt x="51" y="216"/>
                  </a:lnTo>
                  <a:lnTo>
                    <a:pt x="62" y="218"/>
                  </a:lnTo>
                  <a:lnTo>
                    <a:pt x="72" y="219"/>
                  </a:lnTo>
                  <a:lnTo>
                    <a:pt x="83" y="218"/>
                  </a:lnTo>
                  <a:lnTo>
                    <a:pt x="103" y="209"/>
                  </a:lnTo>
                  <a:lnTo>
                    <a:pt x="117" y="198"/>
                  </a:lnTo>
                  <a:lnTo>
                    <a:pt x="130" y="182"/>
                  </a:lnTo>
                  <a:lnTo>
                    <a:pt x="137" y="165"/>
                  </a:lnTo>
                  <a:lnTo>
                    <a:pt x="141" y="146"/>
                  </a:lnTo>
                  <a:lnTo>
                    <a:pt x="139" y="129"/>
                  </a:lnTo>
                  <a:lnTo>
                    <a:pt x="141" y="128"/>
                  </a:lnTo>
                  <a:lnTo>
                    <a:pt x="145" y="124"/>
                  </a:lnTo>
                  <a:lnTo>
                    <a:pt x="148" y="119"/>
                  </a:lnTo>
                  <a:lnTo>
                    <a:pt x="152" y="113"/>
                  </a:lnTo>
                  <a:lnTo>
                    <a:pt x="155" y="106"/>
                  </a:lnTo>
                  <a:lnTo>
                    <a:pt x="155" y="98"/>
                  </a:lnTo>
                  <a:lnTo>
                    <a:pt x="150" y="88"/>
                  </a:lnTo>
                  <a:lnTo>
                    <a:pt x="139" y="80"/>
                  </a:lnTo>
                  <a:lnTo>
                    <a:pt x="141" y="78"/>
                  </a:lnTo>
                  <a:lnTo>
                    <a:pt x="143" y="72"/>
                  </a:lnTo>
                  <a:lnTo>
                    <a:pt x="145" y="62"/>
                  </a:lnTo>
                  <a:lnTo>
                    <a:pt x="146" y="52"/>
                  </a:lnTo>
                  <a:lnTo>
                    <a:pt x="148" y="39"/>
                  </a:lnTo>
                  <a:lnTo>
                    <a:pt x="148" y="28"/>
                  </a:lnTo>
                  <a:lnTo>
                    <a:pt x="146" y="16"/>
                  </a:lnTo>
                  <a:lnTo>
                    <a:pt x="143" y="8"/>
                  </a:lnTo>
                  <a:lnTo>
                    <a:pt x="134" y="2"/>
                  </a:lnTo>
                  <a:lnTo>
                    <a:pt x="123" y="0"/>
                  </a:lnTo>
                  <a:lnTo>
                    <a:pt x="108" y="0"/>
                  </a:lnTo>
                  <a:lnTo>
                    <a:pt x="92" y="3"/>
                  </a:lnTo>
                  <a:lnTo>
                    <a:pt x="78" y="8"/>
                  </a:lnTo>
                  <a:lnTo>
                    <a:pt x="63" y="15"/>
                  </a:lnTo>
                  <a:lnTo>
                    <a:pt x="53" y="21"/>
                  </a:lnTo>
                  <a:lnTo>
                    <a:pt x="45" y="28"/>
                  </a:lnTo>
                  <a:lnTo>
                    <a:pt x="40" y="36"/>
                  </a:lnTo>
                  <a:lnTo>
                    <a:pt x="36" y="44"/>
                  </a:lnTo>
                  <a:lnTo>
                    <a:pt x="31" y="64"/>
                  </a:lnTo>
                  <a:lnTo>
                    <a:pt x="29" y="74"/>
                  </a:lnTo>
                  <a:lnTo>
                    <a:pt x="29" y="80"/>
                  </a:lnTo>
                  <a:lnTo>
                    <a:pt x="27" y="85"/>
                  </a:lnTo>
                  <a:lnTo>
                    <a:pt x="27" y="87"/>
                  </a:lnTo>
                  <a:lnTo>
                    <a:pt x="27" y="87"/>
                  </a:lnTo>
                  <a:lnTo>
                    <a:pt x="26" y="85"/>
                  </a:lnTo>
                  <a:lnTo>
                    <a:pt x="17" y="82"/>
                  </a:lnTo>
                  <a:lnTo>
                    <a:pt x="13" y="82"/>
                  </a:lnTo>
                  <a:lnTo>
                    <a:pt x="9" y="82"/>
                  </a:lnTo>
                  <a:lnTo>
                    <a:pt x="4" y="83"/>
                  </a:lnTo>
                  <a:lnTo>
                    <a:pt x="2" y="88"/>
                  </a:lnTo>
                  <a:lnTo>
                    <a:pt x="0" y="95"/>
                  </a:lnTo>
                  <a:lnTo>
                    <a:pt x="0" y="98"/>
                  </a:lnTo>
                  <a:lnTo>
                    <a:pt x="6" y="105"/>
                  </a:lnTo>
                  <a:lnTo>
                    <a:pt x="13" y="108"/>
                  </a:lnTo>
                  <a:lnTo>
                    <a:pt x="17" y="110"/>
                  </a:lnTo>
                  <a:lnTo>
                    <a:pt x="17" y="110"/>
                  </a:lnTo>
                  <a:lnTo>
                    <a:pt x="17" y="110"/>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07" name="Freeform 67"/>
            <p:cNvSpPr>
              <a:spLocks/>
            </p:cNvSpPr>
            <p:nvPr/>
          </p:nvSpPr>
          <p:spPr bwMode="auto">
            <a:xfrm>
              <a:off x="1995" y="3392"/>
              <a:ext cx="23" cy="5"/>
            </a:xfrm>
            <a:custGeom>
              <a:avLst/>
              <a:gdLst>
                <a:gd name="T0" fmla="*/ 23 w 23"/>
                <a:gd name="T1" fmla="*/ 2 h 5"/>
                <a:gd name="T2" fmla="*/ 21 w 23"/>
                <a:gd name="T3" fmla="*/ 2 h 5"/>
                <a:gd name="T4" fmla="*/ 18 w 23"/>
                <a:gd name="T5" fmla="*/ 0 h 5"/>
                <a:gd name="T6" fmla="*/ 11 w 23"/>
                <a:gd name="T7" fmla="*/ 0 h 5"/>
                <a:gd name="T8" fmla="*/ 0 w 23"/>
                <a:gd name="T9" fmla="*/ 5 h 5"/>
              </a:gdLst>
              <a:ahLst/>
              <a:cxnLst>
                <a:cxn ang="0">
                  <a:pos x="T0" y="T1"/>
                </a:cxn>
                <a:cxn ang="0">
                  <a:pos x="T2" y="T3"/>
                </a:cxn>
                <a:cxn ang="0">
                  <a:pos x="T4" y="T5"/>
                </a:cxn>
                <a:cxn ang="0">
                  <a:pos x="T6" y="T7"/>
                </a:cxn>
                <a:cxn ang="0">
                  <a:pos x="T8" y="T9"/>
                </a:cxn>
              </a:cxnLst>
              <a:rect l="0" t="0" r="r" b="b"/>
              <a:pathLst>
                <a:path w="23" h="5">
                  <a:moveTo>
                    <a:pt x="23" y="2"/>
                  </a:moveTo>
                  <a:lnTo>
                    <a:pt x="21" y="2"/>
                  </a:lnTo>
                  <a:lnTo>
                    <a:pt x="18" y="0"/>
                  </a:lnTo>
                  <a:lnTo>
                    <a:pt x="11" y="0"/>
                  </a:lnTo>
                  <a:lnTo>
                    <a:pt x="0" y="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8" name="Freeform 68"/>
            <p:cNvSpPr>
              <a:spLocks/>
            </p:cNvSpPr>
            <p:nvPr/>
          </p:nvSpPr>
          <p:spPr bwMode="auto">
            <a:xfrm>
              <a:off x="2004" y="3443"/>
              <a:ext cx="14" cy="3"/>
            </a:xfrm>
            <a:custGeom>
              <a:avLst/>
              <a:gdLst>
                <a:gd name="T0" fmla="*/ 14 w 14"/>
                <a:gd name="T1" fmla="*/ 0 h 3"/>
                <a:gd name="T2" fmla="*/ 12 w 14"/>
                <a:gd name="T3" fmla="*/ 0 h 3"/>
                <a:gd name="T4" fmla="*/ 9 w 14"/>
                <a:gd name="T5" fmla="*/ 2 h 3"/>
                <a:gd name="T6" fmla="*/ 0 w 14"/>
                <a:gd name="T7" fmla="*/ 3 h 3"/>
              </a:gdLst>
              <a:ahLst/>
              <a:cxnLst>
                <a:cxn ang="0">
                  <a:pos x="T0" y="T1"/>
                </a:cxn>
                <a:cxn ang="0">
                  <a:pos x="T2" y="T3"/>
                </a:cxn>
                <a:cxn ang="0">
                  <a:pos x="T4" y="T5"/>
                </a:cxn>
                <a:cxn ang="0">
                  <a:pos x="T6" y="T7"/>
                </a:cxn>
              </a:cxnLst>
              <a:rect l="0" t="0" r="r" b="b"/>
              <a:pathLst>
                <a:path w="14" h="3">
                  <a:moveTo>
                    <a:pt x="14" y="0"/>
                  </a:moveTo>
                  <a:lnTo>
                    <a:pt x="12" y="0"/>
                  </a:lnTo>
                  <a:lnTo>
                    <a:pt x="9" y="2"/>
                  </a:lnTo>
                  <a:lnTo>
                    <a:pt x="0" y="3"/>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09" name="Freeform 69"/>
            <p:cNvSpPr>
              <a:spLocks/>
            </p:cNvSpPr>
            <p:nvPr/>
          </p:nvSpPr>
          <p:spPr bwMode="auto">
            <a:xfrm>
              <a:off x="2002" y="3329"/>
              <a:ext cx="7" cy="19"/>
            </a:xfrm>
            <a:custGeom>
              <a:avLst/>
              <a:gdLst>
                <a:gd name="T0" fmla="*/ 0 w 7"/>
                <a:gd name="T1" fmla="*/ 0 h 19"/>
                <a:gd name="T2" fmla="*/ 2 w 7"/>
                <a:gd name="T3" fmla="*/ 1 h 19"/>
                <a:gd name="T4" fmla="*/ 2 w 7"/>
                <a:gd name="T5" fmla="*/ 8 h 19"/>
                <a:gd name="T6" fmla="*/ 4 w 7"/>
                <a:gd name="T7" fmla="*/ 14 h 19"/>
                <a:gd name="T8" fmla="*/ 7 w 7"/>
                <a:gd name="T9" fmla="*/ 19 h 19"/>
              </a:gdLst>
              <a:ahLst/>
              <a:cxnLst>
                <a:cxn ang="0">
                  <a:pos x="T0" y="T1"/>
                </a:cxn>
                <a:cxn ang="0">
                  <a:pos x="T2" y="T3"/>
                </a:cxn>
                <a:cxn ang="0">
                  <a:pos x="T4" y="T5"/>
                </a:cxn>
                <a:cxn ang="0">
                  <a:pos x="T6" y="T7"/>
                </a:cxn>
                <a:cxn ang="0">
                  <a:pos x="T8" y="T9"/>
                </a:cxn>
              </a:cxnLst>
              <a:rect l="0" t="0" r="r" b="b"/>
              <a:pathLst>
                <a:path w="7" h="19">
                  <a:moveTo>
                    <a:pt x="0" y="0"/>
                  </a:moveTo>
                  <a:lnTo>
                    <a:pt x="2" y="1"/>
                  </a:lnTo>
                  <a:lnTo>
                    <a:pt x="2" y="8"/>
                  </a:lnTo>
                  <a:lnTo>
                    <a:pt x="4" y="14"/>
                  </a:lnTo>
                  <a:lnTo>
                    <a:pt x="7" y="1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10" name="Freeform 70"/>
            <p:cNvSpPr>
              <a:spLocks/>
            </p:cNvSpPr>
            <p:nvPr/>
          </p:nvSpPr>
          <p:spPr bwMode="auto">
            <a:xfrm>
              <a:off x="1946" y="3334"/>
              <a:ext cx="25" cy="18"/>
            </a:xfrm>
            <a:custGeom>
              <a:avLst/>
              <a:gdLst>
                <a:gd name="T0" fmla="*/ 25 w 25"/>
                <a:gd name="T1" fmla="*/ 0 h 18"/>
                <a:gd name="T2" fmla="*/ 23 w 25"/>
                <a:gd name="T3" fmla="*/ 3 h 18"/>
                <a:gd name="T4" fmla="*/ 18 w 25"/>
                <a:gd name="T5" fmla="*/ 8 h 18"/>
                <a:gd name="T6" fmla="*/ 9 w 25"/>
                <a:gd name="T7" fmla="*/ 13 h 18"/>
                <a:gd name="T8" fmla="*/ 0 w 25"/>
                <a:gd name="T9" fmla="*/ 18 h 18"/>
              </a:gdLst>
              <a:ahLst/>
              <a:cxnLst>
                <a:cxn ang="0">
                  <a:pos x="T0" y="T1"/>
                </a:cxn>
                <a:cxn ang="0">
                  <a:pos x="T2" y="T3"/>
                </a:cxn>
                <a:cxn ang="0">
                  <a:pos x="T4" y="T5"/>
                </a:cxn>
                <a:cxn ang="0">
                  <a:pos x="T6" y="T7"/>
                </a:cxn>
                <a:cxn ang="0">
                  <a:pos x="T8" y="T9"/>
                </a:cxn>
              </a:cxnLst>
              <a:rect l="0" t="0" r="r" b="b"/>
              <a:pathLst>
                <a:path w="25" h="18">
                  <a:moveTo>
                    <a:pt x="25" y="0"/>
                  </a:moveTo>
                  <a:lnTo>
                    <a:pt x="23" y="3"/>
                  </a:lnTo>
                  <a:lnTo>
                    <a:pt x="18" y="8"/>
                  </a:lnTo>
                  <a:lnTo>
                    <a:pt x="9" y="13"/>
                  </a:lnTo>
                  <a:lnTo>
                    <a:pt x="0" y="18"/>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11" name="Freeform 71"/>
            <p:cNvSpPr>
              <a:spLocks/>
            </p:cNvSpPr>
            <p:nvPr/>
          </p:nvSpPr>
          <p:spPr bwMode="auto">
            <a:xfrm>
              <a:off x="1953" y="3370"/>
              <a:ext cx="13" cy="13"/>
            </a:xfrm>
            <a:custGeom>
              <a:avLst/>
              <a:gdLst>
                <a:gd name="T0" fmla="*/ 13 w 13"/>
                <a:gd name="T1" fmla="*/ 6 h 13"/>
                <a:gd name="T2" fmla="*/ 11 w 13"/>
                <a:gd name="T3" fmla="*/ 11 h 13"/>
                <a:gd name="T4" fmla="*/ 6 w 13"/>
                <a:gd name="T5" fmla="*/ 13 h 13"/>
                <a:gd name="T6" fmla="*/ 2 w 13"/>
                <a:gd name="T7" fmla="*/ 11 h 13"/>
                <a:gd name="T8" fmla="*/ 0 w 13"/>
                <a:gd name="T9" fmla="*/ 6 h 13"/>
                <a:gd name="T10" fmla="*/ 2 w 13"/>
                <a:gd name="T11" fmla="*/ 1 h 13"/>
                <a:gd name="T12" fmla="*/ 6 w 13"/>
                <a:gd name="T13" fmla="*/ 0 h 13"/>
                <a:gd name="T14" fmla="*/ 11 w 13"/>
                <a:gd name="T15" fmla="*/ 1 h 13"/>
                <a:gd name="T16" fmla="*/ 13 w 13"/>
                <a:gd name="T17" fmla="*/ 6 h 13"/>
                <a:gd name="T18" fmla="*/ 13 w 13"/>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3">
                  <a:moveTo>
                    <a:pt x="13" y="6"/>
                  </a:moveTo>
                  <a:lnTo>
                    <a:pt x="11" y="11"/>
                  </a:lnTo>
                  <a:lnTo>
                    <a:pt x="6" y="13"/>
                  </a:lnTo>
                  <a:lnTo>
                    <a:pt x="2" y="11"/>
                  </a:lnTo>
                  <a:lnTo>
                    <a:pt x="0" y="6"/>
                  </a:lnTo>
                  <a:lnTo>
                    <a:pt x="2" y="1"/>
                  </a:lnTo>
                  <a:lnTo>
                    <a:pt x="6" y="0"/>
                  </a:lnTo>
                  <a:lnTo>
                    <a:pt x="11" y="1"/>
                  </a:lnTo>
                  <a:lnTo>
                    <a:pt x="13" y="6"/>
                  </a:lnTo>
                  <a:lnTo>
                    <a:pt x="1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12" name="Freeform 72"/>
            <p:cNvSpPr>
              <a:spLocks/>
            </p:cNvSpPr>
            <p:nvPr/>
          </p:nvSpPr>
          <p:spPr bwMode="auto">
            <a:xfrm>
              <a:off x="1996" y="3370"/>
              <a:ext cx="15" cy="13"/>
            </a:xfrm>
            <a:custGeom>
              <a:avLst/>
              <a:gdLst>
                <a:gd name="T0" fmla="*/ 15 w 15"/>
                <a:gd name="T1" fmla="*/ 6 h 13"/>
                <a:gd name="T2" fmla="*/ 13 w 15"/>
                <a:gd name="T3" fmla="*/ 11 h 13"/>
                <a:gd name="T4" fmla="*/ 8 w 15"/>
                <a:gd name="T5" fmla="*/ 13 h 13"/>
                <a:gd name="T6" fmla="*/ 2 w 15"/>
                <a:gd name="T7" fmla="*/ 11 h 13"/>
                <a:gd name="T8" fmla="*/ 0 w 15"/>
                <a:gd name="T9" fmla="*/ 6 h 13"/>
                <a:gd name="T10" fmla="*/ 2 w 15"/>
                <a:gd name="T11" fmla="*/ 1 h 13"/>
                <a:gd name="T12" fmla="*/ 8 w 15"/>
                <a:gd name="T13" fmla="*/ 0 h 13"/>
                <a:gd name="T14" fmla="*/ 13 w 15"/>
                <a:gd name="T15" fmla="*/ 1 h 13"/>
                <a:gd name="T16" fmla="*/ 15 w 15"/>
                <a:gd name="T17" fmla="*/ 6 h 13"/>
                <a:gd name="T18" fmla="*/ 15 w 1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3">
                  <a:moveTo>
                    <a:pt x="15" y="6"/>
                  </a:moveTo>
                  <a:lnTo>
                    <a:pt x="13" y="11"/>
                  </a:lnTo>
                  <a:lnTo>
                    <a:pt x="8" y="13"/>
                  </a:lnTo>
                  <a:lnTo>
                    <a:pt x="2" y="11"/>
                  </a:lnTo>
                  <a:lnTo>
                    <a:pt x="0" y="6"/>
                  </a:lnTo>
                  <a:lnTo>
                    <a:pt x="2" y="1"/>
                  </a:lnTo>
                  <a:lnTo>
                    <a:pt x="8" y="0"/>
                  </a:lnTo>
                  <a:lnTo>
                    <a:pt x="13" y="1"/>
                  </a:lnTo>
                  <a:lnTo>
                    <a:pt x="15" y="6"/>
                  </a:lnTo>
                  <a:lnTo>
                    <a:pt x="15"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13" name="Line 73"/>
            <p:cNvSpPr>
              <a:spLocks noChangeShapeType="1"/>
            </p:cNvSpPr>
            <p:nvPr/>
          </p:nvSpPr>
          <p:spPr bwMode="auto">
            <a:xfrm>
              <a:off x="1946" y="3397"/>
              <a:ext cx="20"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14" name="Line 74"/>
            <p:cNvSpPr>
              <a:spLocks noChangeShapeType="1"/>
            </p:cNvSpPr>
            <p:nvPr/>
          </p:nvSpPr>
          <p:spPr bwMode="auto">
            <a:xfrm>
              <a:off x="1946" y="3404"/>
              <a:ext cx="20"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15" name="Line 75"/>
            <p:cNvSpPr>
              <a:spLocks noChangeShapeType="1"/>
            </p:cNvSpPr>
            <p:nvPr/>
          </p:nvSpPr>
          <p:spPr bwMode="auto">
            <a:xfrm>
              <a:off x="1946" y="3412"/>
              <a:ext cx="20"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16" name="Freeform 76"/>
            <p:cNvSpPr>
              <a:spLocks/>
            </p:cNvSpPr>
            <p:nvPr/>
          </p:nvSpPr>
          <p:spPr bwMode="auto">
            <a:xfrm>
              <a:off x="1932" y="3474"/>
              <a:ext cx="30" cy="33"/>
            </a:xfrm>
            <a:custGeom>
              <a:avLst/>
              <a:gdLst>
                <a:gd name="T0" fmla="*/ 30 w 30"/>
                <a:gd name="T1" fmla="*/ 17 h 33"/>
                <a:gd name="T2" fmla="*/ 28 w 30"/>
                <a:gd name="T3" fmla="*/ 23 h 33"/>
                <a:gd name="T4" fmla="*/ 25 w 30"/>
                <a:gd name="T5" fmla="*/ 28 h 33"/>
                <a:gd name="T6" fmla="*/ 21 w 30"/>
                <a:gd name="T7" fmla="*/ 33 h 33"/>
                <a:gd name="T8" fmla="*/ 16 w 30"/>
                <a:gd name="T9" fmla="*/ 33 h 33"/>
                <a:gd name="T10" fmla="*/ 9 w 30"/>
                <a:gd name="T11" fmla="*/ 33 h 33"/>
                <a:gd name="T12" fmla="*/ 5 w 30"/>
                <a:gd name="T13" fmla="*/ 28 h 33"/>
                <a:gd name="T14" fmla="*/ 1 w 30"/>
                <a:gd name="T15" fmla="*/ 23 h 33"/>
                <a:gd name="T16" fmla="*/ 0 w 30"/>
                <a:gd name="T17" fmla="*/ 17 h 33"/>
                <a:gd name="T18" fmla="*/ 1 w 30"/>
                <a:gd name="T19" fmla="*/ 10 h 33"/>
                <a:gd name="T20" fmla="*/ 5 w 30"/>
                <a:gd name="T21" fmla="*/ 5 h 33"/>
                <a:gd name="T22" fmla="*/ 9 w 30"/>
                <a:gd name="T23" fmla="*/ 2 h 33"/>
                <a:gd name="T24" fmla="*/ 16 w 30"/>
                <a:gd name="T25" fmla="*/ 0 h 33"/>
                <a:gd name="T26" fmla="*/ 21 w 30"/>
                <a:gd name="T27" fmla="*/ 2 h 33"/>
                <a:gd name="T28" fmla="*/ 25 w 30"/>
                <a:gd name="T29" fmla="*/ 5 h 33"/>
                <a:gd name="T30" fmla="*/ 28 w 30"/>
                <a:gd name="T31" fmla="*/ 10 h 33"/>
                <a:gd name="T32" fmla="*/ 30 w 30"/>
                <a:gd name="T33" fmla="*/ 17 h 33"/>
                <a:gd name="T34" fmla="*/ 30 w 30"/>
                <a:gd name="T35"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3">
                  <a:moveTo>
                    <a:pt x="30" y="17"/>
                  </a:moveTo>
                  <a:lnTo>
                    <a:pt x="28" y="23"/>
                  </a:lnTo>
                  <a:lnTo>
                    <a:pt x="25" y="28"/>
                  </a:lnTo>
                  <a:lnTo>
                    <a:pt x="21" y="33"/>
                  </a:lnTo>
                  <a:lnTo>
                    <a:pt x="16" y="33"/>
                  </a:lnTo>
                  <a:lnTo>
                    <a:pt x="9" y="33"/>
                  </a:lnTo>
                  <a:lnTo>
                    <a:pt x="5" y="28"/>
                  </a:lnTo>
                  <a:lnTo>
                    <a:pt x="1" y="23"/>
                  </a:lnTo>
                  <a:lnTo>
                    <a:pt x="0" y="17"/>
                  </a:lnTo>
                  <a:lnTo>
                    <a:pt x="1" y="10"/>
                  </a:lnTo>
                  <a:lnTo>
                    <a:pt x="5" y="5"/>
                  </a:lnTo>
                  <a:lnTo>
                    <a:pt x="9" y="2"/>
                  </a:lnTo>
                  <a:lnTo>
                    <a:pt x="16" y="0"/>
                  </a:lnTo>
                  <a:lnTo>
                    <a:pt x="21" y="2"/>
                  </a:lnTo>
                  <a:lnTo>
                    <a:pt x="25" y="5"/>
                  </a:lnTo>
                  <a:lnTo>
                    <a:pt x="28" y="10"/>
                  </a:lnTo>
                  <a:lnTo>
                    <a:pt x="30" y="17"/>
                  </a:lnTo>
                  <a:lnTo>
                    <a:pt x="30" y="17"/>
                  </a:lnTo>
                  <a:close/>
                </a:path>
              </a:pathLst>
            </a:custGeom>
            <a:solidFill>
              <a:srgbClr val="FF1414"/>
            </a:solidFill>
            <a:ln w="17463">
              <a:solidFill>
                <a:srgbClr val="000000"/>
              </a:solidFill>
              <a:prstDash val="solid"/>
              <a:round/>
              <a:headEnd/>
              <a:tailEnd/>
            </a:ln>
          </p:spPr>
          <p:txBody>
            <a:bodyPr/>
            <a:lstStyle/>
            <a:p>
              <a:endParaRPr lang="ja-JP" altLang="en-US"/>
            </a:p>
          </p:txBody>
        </p:sp>
        <p:sp>
          <p:nvSpPr>
            <p:cNvPr id="931917" name="Freeform 77"/>
            <p:cNvSpPr>
              <a:spLocks/>
            </p:cNvSpPr>
            <p:nvPr/>
          </p:nvSpPr>
          <p:spPr bwMode="auto">
            <a:xfrm>
              <a:off x="1631" y="3613"/>
              <a:ext cx="216" cy="243"/>
            </a:xfrm>
            <a:custGeom>
              <a:avLst/>
              <a:gdLst>
                <a:gd name="T0" fmla="*/ 1 w 216"/>
                <a:gd name="T1" fmla="*/ 63 h 243"/>
                <a:gd name="T2" fmla="*/ 12 w 216"/>
                <a:gd name="T3" fmla="*/ 58 h 243"/>
                <a:gd name="T4" fmla="*/ 41 w 216"/>
                <a:gd name="T5" fmla="*/ 48 h 243"/>
                <a:gd name="T6" fmla="*/ 81 w 216"/>
                <a:gd name="T7" fmla="*/ 35 h 243"/>
                <a:gd name="T8" fmla="*/ 111 w 216"/>
                <a:gd name="T9" fmla="*/ 18 h 243"/>
                <a:gd name="T10" fmla="*/ 135 w 216"/>
                <a:gd name="T11" fmla="*/ 7 h 243"/>
                <a:gd name="T12" fmla="*/ 144 w 216"/>
                <a:gd name="T13" fmla="*/ 2 h 243"/>
                <a:gd name="T14" fmla="*/ 146 w 216"/>
                <a:gd name="T15" fmla="*/ 0 h 243"/>
                <a:gd name="T16" fmla="*/ 149 w 216"/>
                <a:gd name="T17" fmla="*/ 0 h 243"/>
                <a:gd name="T18" fmla="*/ 165 w 216"/>
                <a:gd name="T19" fmla="*/ 4 h 243"/>
                <a:gd name="T20" fmla="*/ 178 w 216"/>
                <a:gd name="T21" fmla="*/ 10 h 243"/>
                <a:gd name="T22" fmla="*/ 193 w 216"/>
                <a:gd name="T23" fmla="*/ 27 h 243"/>
                <a:gd name="T24" fmla="*/ 207 w 216"/>
                <a:gd name="T25" fmla="*/ 56 h 243"/>
                <a:gd name="T26" fmla="*/ 216 w 216"/>
                <a:gd name="T27" fmla="*/ 94 h 243"/>
                <a:gd name="T28" fmla="*/ 211 w 216"/>
                <a:gd name="T29" fmla="*/ 135 h 243"/>
                <a:gd name="T30" fmla="*/ 198 w 216"/>
                <a:gd name="T31" fmla="*/ 162 h 243"/>
                <a:gd name="T32" fmla="*/ 191 w 216"/>
                <a:gd name="T33" fmla="*/ 174 h 243"/>
                <a:gd name="T34" fmla="*/ 187 w 216"/>
                <a:gd name="T35" fmla="*/ 179 h 243"/>
                <a:gd name="T36" fmla="*/ 187 w 216"/>
                <a:gd name="T37" fmla="*/ 180 h 243"/>
                <a:gd name="T38" fmla="*/ 180 w 216"/>
                <a:gd name="T39" fmla="*/ 187 h 243"/>
                <a:gd name="T40" fmla="*/ 165 w 216"/>
                <a:gd name="T41" fmla="*/ 210 h 243"/>
                <a:gd name="T42" fmla="*/ 162 w 216"/>
                <a:gd name="T43" fmla="*/ 231 h 243"/>
                <a:gd name="T44" fmla="*/ 142 w 216"/>
                <a:gd name="T45" fmla="*/ 238 h 243"/>
                <a:gd name="T46" fmla="*/ 131 w 216"/>
                <a:gd name="T47" fmla="*/ 241 h 243"/>
                <a:gd name="T48" fmla="*/ 128 w 216"/>
                <a:gd name="T49" fmla="*/ 243 h 243"/>
                <a:gd name="T50" fmla="*/ 124 w 216"/>
                <a:gd name="T51" fmla="*/ 238 h 243"/>
                <a:gd name="T52" fmla="*/ 115 w 216"/>
                <a:gd name="T53" fmla="*/ 225 h 243"/>
                <a:gd name="T54" fmla="*/ 110 w 216"/>
                <a:gd name="T55" fmla="*/ 207 h 243"/>
                <a:gd name="T56" fmla="*/ 111 w 216"/>
                <a:gd name="T57" fmla="*/ 187 h 243"/>
                <a:gd name="T58" fmla="*/ 129 w 216"/>
                <a:gd name="T59" fmla="*/ 161 h 243"/>
                <a:gd name="T60" fmla="*/ 137 w 216"/>
                <a:gd name="T61" fmla="*/ 153 h 243"/>
                <a:gd name="T62" fmla="*/ 128 w 216"/>
                <a:gd name="T63" fmla="*/ 153 h 243"/>
                <a:gd name="T64" fmla="*/ 106 w 216"/>
                <a:gd name="T65" fmla="*/ 156 h 243"/>
                <a:gd name="T66" fmla="*/ 86 w 216"/>
                <a:gd name="T67" fmla="*/ 167 h 243"/>
                <a:gd name="T68" fmla="*/ 74 w 216"/>
                <a:gd name="T69" fmla="*/ 189 h 243"/>
                <a:gd name="T70" fmla="*/ 57 w 216"/>
                <a:gd name="T71" fmla="*/ 182 h 243"/>
                <a:gd name="T72" fmla="*/ 50 w 216"/>
                <a:gd name="T73" fmla="*/ 179 h 243"/>
                <a:gd name="T74" fmla="*/ 47 w 216"/>
                <a:gd name="T75" fmla="*/ 177 h 243"/>
                <a:gd name="T76" fmla="*/ 48 w 216"/>
                <a:gd name="T77" fmla="*/ 167 h 243"/>
                <a:gd name="T78" fmla="*/ 54 w 216"/>
                <a:gd name="T79" fmla="*/ 148 h 243"/>
                <a:gd name="T80" fmla="*/ 63 w 216"/>
                <a:gd name="T81" fmla="*/ 126 h 243"/>
                <a:gd name="T82" fmla="*/ 77 w 216"/>
                <a:gd name="T83" fmla="*/ 113 h 243"/>
                <a:gd name="T84" fmla="*/ 104 w 216"/>
                <a:gd name="T85" fmla="*/ 105 h 243"/>
                <a:gd name="T86" fmla="*/ 115 w 216"/>
                <a:gd name="T87" fmla="*/ 102 h 243"/>
                <a:gd name="T88" fmla="*/ 115 w 216"/>
                <a:gd name="T89" fmla="*/ 92 h 243"/>
                <a:gd name="T90" fmla="*/ 115 w 216"/>
                <a:gd name="T91" fmla="*/ 90 h 243"/>
                <a:gd name="T92" fmla="*/ 110 w 216"/>
                <a:gd name="T93" fmla="*/ 92 h 243"/>
                <a:gd name="T94" fmla="*/ 93 w 216"/>
                <a:gd name="T95" fmla="*/ 95 h 243"/>
                <a:gd name="T96" fmla="*/ 68 w 216"/>
                <a:gd name="T97" fmla="*/ 100 h 243"/>
                <a:gd name="T98" fmla="*/ 52 w 216"/>
                <a:gd name="T99" fmla="*/ 100 h 243"/>
                <a:gd name="T100" fmla="*/ 47 w 216"/>
                <a:gd name="T101" fmla="*/ 102 h 243"/>
                <a:gd name="T102" fmla="*/ 34 w 216"/>
                <a:gd name="T103" fmla="*/ 95 h 243"/>
                <a:gd name="T104" fmla="*/ 18 w 216"/>
                <a:gd name="T105" fmla="*/ 87 h 243"/>
                <a:gd name="T106" fmla="*/ 9 w 216"/>
                <a:gd name="T107" fmla="*/ 82 h 243"/>
                <a:gd name="T108" fmla="*/ 0 w 216"/>
                <a:gd name="T109" fmla="*/ 6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43">
                  <a:moveTo>
                    <a:pt x="0" y="63"/>
                  </a:moveTo>
                  <a:lnTo>
                    <a:pt x="1" y="63"/>
                  </a:lnTo>
                  <a:lnTo>
                    <a:pt x="5" y="61"/>
                  </a:lnTo>
                  <a:lnTo>
                    <a:pt x="12" y="58"/>
                  </a:lnTo>
                  <a:lnTo>
                    <a:pt x="20" y="54"/>
                  </a:lnTo>
                  <a:lnTo>
                    <a:pt x="41" y="48"/>
                  </a:lnTo>
                  <a:lnTo>
                    <a:pt x="66" y="43"/>
                  </a:lnTo>
                  <a:lnTo>
                    <a:pt x="81" y="35"/>
                  </a:lnTo>
                  <a:lnTo>
                    <a:pt x="92" y="28"/>
                  </a:lnTo>
                  <a:lnTo>
                    <a:pt x="111" y="18"/>
                  </a:lnTo>
                  <a:lnTo>
                    <a:pt x="126" y="12"/>
                  </a:lnTo>
                  <a:lnTo>
                    <a:pt x="135" y="7"/>
                  </a:lnTo>
                  <a:lnTo>
                    <a:pt x="140" y="4"/>
                  </a:lnTo>
                  <a:lnTo>
                    <a:pt x="144" y="2"/>
                  </a:lnTo>
                  <a:lnTo>
                    <a:pt x="146" y="0"/>
                  </a:lnTo>
                  <a:lnTo>
                    <a:pt x="146" y="0"/>
                  </a:lnTo>
                  <a:lnTo>
                    <a:pt x="146" y="0"/>
                  </a:lnTo>
                  <a:lnTo>
                    <a:pt x="149" y="0"/>
                  </a:lnTo>
                  <a:lnTo>
                    <a:pt x="158" y="2"/>
                  </a:lnTo>
                  <a:lnTo>
                    <a:pt x="165" y="4"/>
                  </a:lnTo>
                  <a:lnTo>
                    <a:pt x="171" y="5"/>
                  </a:lnTo>
                  <a:lnTo>
                    <a:pt x="178" y="10"/>
                  </a:lnTo>
                  <a:lnTo>
                    <a:pt x="185" y="17"/>
                  </a:lnTo>
                  <a:lnTo>
                    <a:pt x="193" y="27"/>
                  </a:lnTo>
                  <a:lnTo>
                    <a:pt x="200" y="40"/>
                  </a:lnTo>
                  <a:lnTo>
                    <a:pt x="207" y="56"/>
                  </a:lnTo>
                  <a:lnTo>
                    <a:pt x="212" y="74"/>
                  </a:lnTo>
                  <a:lnTo>
                    <a:pt x="216" y="94"/>
                  </a:lnTo>
                  <a:lnTo>
                    <a:pt x="216" y="113"/>
                  </a:lnTo>
                  <a:lnTo>
                    <a:pt x="211" y="135"/>
                  </a:lnTo>
                  <a:lnTo>
                    <a:pt x="203" y="156"/>
                  </a:lnTo>
                  <a:lnTo>
                    <a:pt x="198" y="162"/>
                  </a:lnTo>
                  <a:lnTo>
                    <a:pt x="194" y="169"/>
                  </a:lnTo>
                  <a:lnTo>
                    <a:pt x="191" y="174"/>
                  </a:lnTo>
                  <a:lnTo>
                    <a:pt x="189" y="176"/>
                  </a:lnTo>
                  <a:lnTo>
                    <a:pt x="187" y="179"/>
                  </a:lnTo>
                  <a:lnTo>
                    <a:pt x="187" y="179"/>
                  </a:lnTo>
                  <a:lnTo>
                    <a:pt x="187" y="180"/>
                  </a:lnTo>
                  <a:lnTo>
                    <a:pt x="183" y="182"/>
                  </a:lnTo>
                  <a:lnTo>
                    <a:pt x="180" y="187"/>
                  </a:lnTo>
                  <a:lnTo>
                    <a:pt x="174" y="194"/>
                  </a:lnTo>
                  <a:lnTo>
                    <a:pt x="165" y="210"/>
                  </a:lnTo>
                  <a:lnTo>
                    <a:pt x="162" y="220"/>
                  </a:lnTo>
                  <a:lnTo>
                    <a:pt x="162" y="231"/>
                  </a:lnTo>
                  <a:lnTo>
                    <a:pt x="151" y="234"/>
                  </a:lnTo>
                  <a:lnTo>
                    <a:pt x="142" y="238"/>
                  </a:lnTo>
                  <a:lnTo>
                    <a:pt x="137" y="239"/>
                  </a:lnTo>
                  <a:lnTo>
                    <a:pt x="131" y="241"/>
                  </a:lnTo>
                  <a:lnTo>
                    <a:pt x="128" y="243"/>
                  </a:lnTo>
                  <a:lnTo>
                    <a:pt x="128" y="243"/>
                  </a:lnTo>
                  <a:lnTo>
                    <a:pt x="126" y="241"/>
                  </a:lnTo>
                  <a:lnTo>
                    <a:pt x="124" y="238"/>
                  </a:lnTo>
                  <a:lnTo>
                    <a:pt x="119" y="231"/>
                  </a:lnTo>
                  <a:lnTo>
                    <a:pt x="115" y="225"/>
                  </a:lnTo>
                  <a:lnTo>
                    <a:pt x="111" y="215"/>
                  </a:lnTo>
                  <a:lnTo>
                    <a:pt x="110" y="207"/>
                  </a:lnTo>
                  <a:lnTo>
                    <a:pt x="110" y="197"/>
                  </a:lnTo>
                  <a:lnTo>
                    <a:pt x="111" y="187"/>
                  </a:lnTo>
                  <a:lnTo>
                    <a:pt x="120" y="172"/>
                  </a:lnTo>
                  <a:lnTo>
                    <a:pt x="129" y="161"/>
                  </a:lnTo>
                  <a:lnTo>
                    <a:pt x="135" y="154"/>
                  </a:lnTo>
                  <a:lnTo>
                    <a:pt x="137" y="153"/>
                  </a:lnTo>
                  <a:lnTo>
                    <a:pt x="133" y="153"/>
                  </a:lnTo>
                  <a:lnTo>
                    <a:pt x="128" y="153"/>
                  </a:lnTo>
                  <a:lnTo>
                    <a:pt x="119" y="154"/>
                  </a:lnTo>
                  <a:lnTo>
                    <a:pt x="106" y="156"/>
                  </a:lnTo>
                  <a:lnTo>
                    <a:pt x="95" y="161"/>
                  </a:lnTo>
                  <a:lnTo>
                    <a:pt x="86" y="167"/>
                  </a:lnTo>
                  <a:lnTo>
                    <a:pt x="77" y="176"/>
                  </a:lnTo>
                  <a:lnTo>
                    <a:pt x="74" y="189"/>
                  </a:lnTo>
                  <a:lnTo>
                    <a:pt x="65" y="185"/>
                  </a:lnTo>
                  <a:lnTo>
                    <a:pt x="57" y="182"/>
                  </a:lnTo>
                  <a:lnTo>
                    <a:pt x="54" y="180"/>
                  </a:lnTo>
                  <a:lnTo>
                    <a:pt x="50" y="179"/>
                  </a:lnTo>
                  <a:lnTo>
                    <a:pt x="47" y="177"/>
                  </a:lnTo>
                  <a:lnTo>
                    <a:pt x="47" y="177"/>
                  </a:lnTo>
                  <a:lnTo>
                    <a:pt x="47" y="174"/>
                  </a:lnTo>
                  <a:lnTo>
                    <a:pt x="48" y="167"/>
                  </a:lnTo>
                  <a:lnTo>
                    <a:pt x="50" y="159"/>
                  </a:lnTo>
                  <a:lnTo>
                    <a:pt x="54" y="148"/>
                  </a:lnTo>
                  <a:lnTo>
                    <a:pt x="57" y="136"/>
                  </a:lnTo>
                  <a:lnTo>
                    <a:pt x="63" y="126"/>
                  </a:lnTo>
                  <a:lnTo>
                    <a:pt x="70" y="118"/>
                  </a:lnTo>
                  <a:lnTo>
                    <a:pt x="77" y="113"/>
                  </a:lnTo>
                  <a:lnTo>
                    <a:pt x="93" y="108"/>
                  </a:lnTo>
                  <a:lnTo>
                    <a:pt x="104" y="105"/>
                  </a:lnTo>
                  <a:lnTo>
                    <a:pt x="113" y="102"/>
                  </a:lnTo>
                  <a:lnTo>
                    <a:pt x="115" y="102"/>
                  </a:lnTo>
                  <a:lnTo>
                    <a:pt x="115" y="95"/>
                  </a:lnTo>
                  <a:lnTo>
                    <a:pt x="115" y="92"/>
                  </a:lnTo>
                  <a:lnTo>
                    <a:pt x="115" y="90"/>
                  </a:lnTo>
                  <a:lnTo>
                    <a:pt x="115" y="90"/>
                  </a:lnTo>
                  <a:lnTo>
                    <a:pt x="113" y="90"/>
                  </a:lnTo>
                  <a:lnTo>
                    <a:pt x="110" y="92"/>
                  </a:lnTo>
                  <a:lnTo>
                    <a:pt x="102" y="94"/>
                  </a:lnTo>
                  <a:lnTo>
                    <a:pt x="93" y="95"/>
                  </a:lnTo>
                  <a:lnTo>
                    <a:pt x="75" y="99"/>
                  </a:lnTo>
                  <a:lnTo>
                    <a:pt x="68" y="100"/>
                  </a:lnTo>
                  <a:lnTo>
                    <a:pt x="61" y="100"/>
                  </a:lnTo>
                  <a:lnTo>
                    <a:pt x="52" y="100"/>
                  </a:lnTo>
                  <a:lnTo>
                    <a:pt x="48" y="102"/>
                  </a:lnTo>
                  <a:lnTo>
                    <a:pt x="47" y="102"/>
                  </a:lnTo>
                  <a:lnTo>
                    <a:pt x="47" y="102"/>
                  </a:lnTo>
                  <a:lnTo>
                    <a:pt x="34" y="95"/>
                  </a:lnTo>
                  <a:lnTo>
                    <a:pt x="25" y="90"/>
                  </a:lnTo>
                  <a:lnTo>
                    <a:pt x="18" y="87"/>
                  </a:lnTo>
                  <a:lnTo>
                    <a:pt x="14" y="86"/>
                  </a:lnTo>
                  <a:lnTo>
                    <a:pt x="9" y="82"/>
                  </a:lnTo>
                  <a:lnTo>
                    <a:pt x="9" y="82"/>
                  </a:lnTo>
                  <a:lnTo>
                    <a:pt x="0" y="63"/>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18" name="Freeform 78"/>
            <p:cNvSpPr>
              <a:spLocks/>
            </p:cNvSpPr>
            <p:nvPr/>
          </p:nvSpPr>
          <p:spPr bwMode="auto">
            <a:xfrm>
              <a:off x="1564" y="3406"/>
              <a:ext cx="205" cy="166"/>
            </a:xfrm>
            <a:custGeom>
              <a:avLst/>
              <a:gdLst>
                <a:gd name="T0" fmla="*/ 38 w 205"/>
                <a:gd name="T1" fmla="*/ 93 h 166"/>
                <a:gd name="T2" fmla="*/ 27 w 205"/>
                <a:gd name="T3" fmla="*/ 93 h 166"/>
                <a:gd name="T4" fmla="*/ 13 w 205"/>
                <a:gd name="T5" fmla="*/ 90 h 166"/>
                <a:gd name="T6" fmla="*/ 2 w 205"/>
                <a:gd name="T7" fmla="*/ 76 h 166"/>
                <a:gd name="T8" fmla="*/ 2 w 205"/>
                <a:gd name="T9" fmla="*/ 57 h 166"/>
                <a:gd name="T10" fmla="*/ 11 w 205"/>
                <a:gd name="T11" fmla="*/ 31 h 166"/>
                <a:gd name="T12" fmla="*/ 20 w 205"/>
                <a:gd name="T13" fmla="*/ 19 h 166"/>
                <a:gd name="T14" fmla="*/ 22 w 205"/>
                <a:gd name="T15" fmla="*/ 21 h 166"/>
                <a:gd name="T16" fmla="*/ 23 w 205"/>
                <a:gd name="T17" fmla="*/ 37 h 166"/>
                <a:gd name="T18" fmla="*/ 27 w 205"/>
                <a:gd name="T19" fmla="*/ 44 h 166"/>
                <a:gd name="T20" fmla="*/ 32 w 205"/>
                <a:gd name="T21" fmla="*/ 36 h 166"/>
                <a:gd name="T22" fmla="*/ 52 w 205"/>
                <a:gd name="T23" fmla="*/ 14 h 166"/>
                <a:gd name="T24" fmla="*/ 72 w 205"/>
                <a:gd name="T25" fmla="*/ 1 h 166"/>
                <a:gd name="T26" fmla="*/ 68 w 205"/>
                <a:gd name="T27" fmla="*/ 11 h 166"/>
                <a:gd name="T28" fmla="*/ 63 w 205"/>
                <a:gd name="T29" fmla="*/ 34 h 166"/>
                <a:gd name="T30" fmla="*/ 68 w 205"/>
                <a:gd name="T31" fmla="*/ 29 h 166"/>
                <a:gd name="T32" fmla="*/ 81 w 205"/>
                <a:gd name="T33" fmla="*/ 18 h 166"/>
                <a:gd name="T34" fmla="*/ 105 w 205"/>
                <a:gd name="T35" fmla="*/ 3 h 166"/>
                <a:gd name="T36" fmla="*/ 112 w 205"/>
                <a:gd name="T37" fmla="*/ 1 h 166"/>
                <a:gd name="T38" fmla="*/ 105 w 205"/>
                <a:gd name="T39" fmla="*/ 11 h 166"/>
                <a:gd name="T40" fmla="*/ 99 w 205"/>
                <a:gd name="T41" fmla="*/ 22 h 166"/>
                <a:gd name="T42" fmla="*/ 106 w 205"/>
                <a:gd name="T43" fmla="*/ 27 h 166"/>
                <a:gd name="T44" fmla="*/ 123 w 205"/>
                <a:gd name="T45" fmla="*/ 26 h 166"/>
                <a:gd name="T46" fmla="*/ 146 w 205"/>
                <a:gd name="T47" fmla="*/ 22 h 166"/>
                <a:gd name="T48" fmla="*/ 171 w 205"/>
                <a:gd name="T49" fmla="*/ 27 h 166"/>
                <a:gd name="T50" fmla="*/ 189 w 205"/>
                <a:gd name="T51" fmla="*/ 42 h 166"/>
                <a:gd name="T52" fmla="*/ 202 w 205"/>
                <a:gd name="T53" fmla="*/ 73 h 166"/>
                <a:gd name="T54" fmla="*/ 205 w 205"/>
                <a:gd name="T55" fmla="*/ 108 h 166"/>
                <a:gd name="T56" fmla="*/ 204 w 205"/>
                <a:gd name="T57" fmla="*/ 126 h 166"/>
                <a:gd name="T58" fmla="*/ 196 w 205"/>
                <a:gd name="T59" fmla="*/ 153 h 166"/>
                <a:gd name="T60" fmla="*/ 193 w 205"/>
                <a:gd name="T61" fmla="*/ 165 h 166"/>
                <a:gd name="T62" fmla="*/ 40 w 205"/>
                <a:gd name="T63" fmla="*/ 9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66">
                  <a:moveTo>
                    <a:pt x="40" y="93"/>
                  </a:moveTo>
                  <a:lnTo>
                    <a:pt x="38" y="93"/>
                  </a:lnTo>
                  <a:lnTo>
                    <a:pt x="34" y="93"/>
                  </a:lnTo>
                  <a:lnTo>
                    <a:pt x="27" y="93"/>
                  </a:lnTo>
                  <a:lnTo>
                    <a:pt x="20" y="91"/>
                  </a:lnTo>
                  <a:lnTo>
                    <a:pt x="13" y="90"/>
                  </a:lnTo>
                  <a:lnTo>
                    <a:pt x="5" y="85"/>
                  </a:lnTo>
                  <a:lnTo>
                    <a:pt x="2" y="76"/>
                  </a:lnTo>
                  <a:lnTo>
                    <a:pt x="0" y="67"/>
                  </a:lnTo>
                  <a:lnTo>
                    <a:pt x="2" y="57"/>
                  </a:lnTo>
                  <a:lnTo>
                    <a:pt x="4" y="47"/>
                  </a:lnTo>
                  <a:lnTo>
                    <a:pt x="11" y="31"/>
                  </a:lnTo>
                  <a:lnTo>
                    <a:pt x="18" y="21"/>
                  </a:lnTo>
                  <a:lnTo>
                    <a:pt x="20" y="19"/>
                  </a:lnTo>
                  <a:lnTo>
                    <a:pt x="20" y="18"/>
                  </a:lnTo>
                  <a:lnTo>
                    <a:pt x="22" y="21"/>
                  </a:lnTo>
                  <a:lnTo>
                    <a:pt x="22" y="27"/>
                  </a:lnTo>
                  <a:lnTo>
                    <a:pt x="23" y="37"/>
                  </a:lnTo>
                  <a:lnTo>
                    <a:pt x="27" y="45"/>
                  </a:lnTo>
                  <a:lnTo>
                    <a:pt x="27" y="44"/>
                  </a:lnTo>
                  <a:lnTo>
                    <a:pt x="31" y="40"/>
                  </a:lnTo>
                  <a:lnTo>
                    <a:pt x="32" y="36"/>
                  </a:lnTo>
                  <a:lnTo>
                    <a:pt x="38" y="29"/>
                  </a:lnTo>
                  <a:lnTo>
                    <a:pt x="52" y="14"/>
                  </a:lnTo>
                  <a:lnTo>
                    <a:pt x="61" y="8"/>
                  </a:lnTo>
                  <a:lnTo>
                    <a:pt x="72" y="1"/>
                  </a:lnTo>
                  <a:lnTo>
                    <a:pt x="72" y="4"/>
                  </a:lnTo>
                  <a:lnTo>
                    <a:pt x="68" y="11"/>
                  </a:lnTo>
                  <a:lnTo>
                    <a:pt x="65" y="21"/>
                  </a:lnTo>
                  <a:lnTo>
                    <a:pt x="63" y="34"/>
                  </a:lnTo>
                  <a:lnTo>
                    <a:pt x="65" y="32"/>
                  </a:lnTo>
                  <a:lnTo>
                    <a:pt x="68" y="29"/>
                  </a:lnTo>
                  <a:lnTo>
                    <a:pt x="74" y="24"/>
                  </a:lnTo>
                  <a:lnTo>
                    <a:pt x="81" y="18"/>
                  </a:lnTo>
                  <a:lnTo>
                    <a:pt x="97" y="6"/>
                  </a:lnTo>
                  <a:lnTo>
                    <a:pt x="105" y="3"/>
                  </a:lnTo>
                  <a:lnTo>
                    <a:pt x="112" y="0"/>
                  </a:lnTo>
                  <a:lnTo>
                    <a:pt x="112" y="1"/>
                  </a:lnTo>
                  <a:lnTo>
                    <a:pt x="110" y="3"/>
                  </a:lnTo>
                  <a:lnTo>
                    <a:pt x="105" y="11"/>
                  </a:lnTo>
                  <a:lnTo>
                    <a:pt x="99" y="19"/>
                  </a:lnTo>
                  <a:lnTo>
                    <a:pt x="99" y="22"/>
                  </a:lnTo>
                  <a:lnTo>
                    <a:pt x="101" y="26"/>
                  </a:lnTo>
                  <a:lnTo>
                    <a:pt x="106" y="27"/>
                  </a:lnTo>
                  <a:lnTo>
                    <a:pt x="114" y="27"/>
                  </a:lnTo>
                  <a:lnTo>
                    <a:pt x="123" y="26"/>
                  </a:lnTo>
                  <a:lnTo>
                    <a:pt x="135" y="24"/>
                  </a:lnTo>
                  <a:lnTo>
                    <a:pt x="146" y="22"/>
                  </a:lnTo>
                  <a:lnTo>
                    <a:pt x="159" y="24"/>
                  </a:lnTo>
                  <a:lnTo>
                    <a:pt x="171" y="27"/>
                  </a:lnTo>
                  <a:lnTo>
                    <a:pt x="180" y="34"/>
                  </a:lnTo>
                  <a:lnTo>
                    <a:pt x="189" y="42"/>
                  </a:lnTo>
                  <a:lnTo>
                    <a:pt x="195" y="52"/>
                  </a:lnTo>
                  <a:lnTo>
                    <a:pt x="202" y="73"/>
                  </a:lnTo>
                  <a:lnTo>
                    <a:pt x="205" y="91"/>
                  </a:lnTo>
                  <a:lnTo>
                    <a:pt x="205" y="108"/>
                  </a:lnTo>
                  <a:lnTo>
                    <a:pt x="204" y="116"/>
                  </a:lnTo>
                  <a:lnTo>
                    <a:pt x="204" y="126"/>
                  </a:lnTo>
                  <a:lnTo>
                    <a:pt x="198" y="144"/>
                  </a:lnTo>
                  <a:lnTo>
                    <a:pt x="196" y="153"/>
                  </a:lnTo>
                  <a:lnTo>
                    <a:pt x="195" y="160"/>
                  </a:lnTo>
                  <a:lnTo>
                    <a:pt x="193" y="165"/>
                  </a:lnTo>
                  <a:lnTo>
                    <a:pt x="193" y="166"/>
                  </a:lnTo>
                  <a:lnTo>
                    <a:pt x="40" y="93"/>
                  </a:lnTo>
                  <a:close/>
                </a:path>
              </a:pathLst>
            </a:custGeom>
            <a:solidFill>
              <a:srgbClr val="000000"/>
            </a:solidFill>
            <a:ln w="17463">
              <a:solidFill>
                <a:srgbClr val="000000"/>
              </a:solidFill>
              <a:prstDash val="solid"/>
              <a:round/>
              <a:headEnd/>
              <a:tailEnd/>
            </a:ln>
          </p:spPr>
          <p:txBody>
            <a:bodyPr/>
            <a:lstStyle/>
            <a:p>
              <a:endParaRPr lang="ja-JP" altLang="en-US"/>
            </a:p>
          </p:txBody>
        </p:sp>
        <p:sp>
          <p:nvSpPr>
            <p:cNvPr id="931919" name="Freeform 79"/>
            <p:cNvSpPr>
              <a:spLocks/>
            </p:cNvSpPr>
            <p:nvPr/>
          </p:nvSpPr>
          <p:spPr bwMode="auto">
            <a:xfrm>
              <a:off x="1604" y="3476"/>
              <a:ext cx="178" cy="180"/>
            </a:xfrm>
            <a:custGeom>
              <a:avLst/>
              <a:gdLst>
                <a:gd name="T0" fmla="*/ 0 w 178"/>
                <a:gd name="T1" fmla="*/ 24 h 180"/>
                <a:gd name="T2" fmla="*/ 1 w 178"/>
                <a:gd name="T3" fmla="*/ 38 h 180"/>
                <a:gd name="T4" fmla="*/ 7 w 178"/>
                <a:gd name="T5" fmla="*/ 72 h 180"/>
                <a:gd name="T6" fmla="*/ 14 w 178"/>
                <a:gd name="T7" fmla="*/ 100 h 180"/>
                <a:gd name="T8" fmla="*/ 14 w 178"/>
                <a:gd name="T9" fmla="*/ 110 h 180"/>
                <a:gd name="T10" fmla="*/ 23 w 178"/>
                <a:gd name="T11" fmla="*/ 119 h 180"/>
                <a:gd name="T12" fmla="*/ 30 w 178"/>
                <a:gd name="T13" fmla="*/ 124 h 180"/>
                <a:gd name="T14" fmla="*/ 25 w 178"/>
                <a:gd name="T15" fmla="*/ 139 h 180"/>
                <a:gd name="T16" fmla="*/ 19 w 178"/>
                <a:gd name="T17" fmla="*/ 159 h 180"/>
                <a:gd name="T18" fmla="*/ 18 w 178"/>
                <a:gd name="T19" fmla="*/ 175 h 180"/>
                <a:gd name="T20" fmla="*/ 27 w 178"/>
                <a:gd name="T21" fmla="*/ 177 h 180"/>
                <a:gd name="T22" fmla="*/ 48 w 178"/>
                <a:gd name="T23" fmla="*/ 164 h 180"/>
                <a:gd name="T24" fmla="*/ 77 w 178"/>
                <a:gd name="T25" fmla="*/ 147 h 180"/>
                <a:gd name="T26" fmla="*/ 102 w 178"/>
                <a:gd name="T27" fmla="*/ 137 h 180"/>
                <a:gd name="T28" fmla="*/ 110 w 178"/>
                <a:gd name="T29" fmla="*/ 139 h 180"/>
                <a:gd name="T30" fmla="*/ 113 w 178"/>
                <a:gd name="T31" fmla="*/ 149 h 180"/>
                <a:gd name="T32" fmla="*/ 104 w 178"/>
                <a:gd name="T33" fmla="*/ 159 h 180"/>
                <a:gd name="T34" fmla="*/ 86 w 178"/>
                <a:gd name="T35" fmla="*/ 172 h 180"/>
                <a:gd name="T36" fmla="*/ 86 w 178"/>
                <a:gd name="T37" fmla="*/ 178 h 180"/>
                <a:gd name="T38" fmla="*/ 101 w 178"/>
                <a:gd name="T39" fmla="*/ 178 h 180"/>
                <a:gd name="T40" fmla="*/ 122 w 178"/>
                <a:gd name="T41" fmla="*/ 173 h 180"/>
                <a:gd name="T42" fmla="*/ 147 w 178"/>
                <a:gd name="T43" fmla="*/ 160 h 180"/>
                <a:gd name="T44" fmla="*/ 167 w 178"/>
                <a:gd name="T45" fmla="*/ 141 h 180"/>
                <a:gd name="T46" fmla="*/ 174 w 178"/>
                <a:gd name="T47" fmla="*/ 115 h 180"/>
                <a:gd name="T48" fmla="*/ 173 w 178"/>
                <a:gd name="T49" fmla="*/ 90 h 180"/>
                <a:gd name="T50" fmla="*/ 167 w 178"/>
                <a:gd name="T51" fmla="*/ 74 h 180"/>
                <a:gd name="T52" fmla="*/ 171 w 178"/>
                <a:gd name="T53" fmla="*/ 69 h 180"/>
                <a:gd name="T54" fmla="*/ 178 w 178"/>
                <a:gd name="T55" fmla="*/ 54 h 180"/>
                <a:gd name="T56" fmla="*/ 176 w 178"/>
                <a:gd name="T57" fmla="*/ 42 h 180"/>
                <a:gd name="T58" fmla="*/ 169 w 178"/>
                <a:gd name="T59" fmla="*/ 38 h 180"/>
                <a:gd name="T60" fmla="*/ 156 w 178"/>
                <a:gd name="T61" fmla="*/ 41 h 180"/>
                <a:gd name="T62" fmla="*/ 144 w 178"/>
                <a:gd name="T63" fmla="*/ 49 h 180"/>
                <a:gd name="T64" fmla="*/ 144 w 178"/>
                <a:gd name="T65" fmla="*/ 51 h 180"/>
                <a:gd name="T66" fmla="*/ 138 w 178"/>
                <a:gd name="T67" fmla="*/ 41 h 180"/>
                <a:gd name="T68" fmla="*/ 117 w 178"/>
                <a:gd name="T69" fmla="*/ 28 h 180"/>
                <a:gd name="T70" fmla="*/ 119 w 178"/>
                <a:gd name="T71" fmla="*/ 24 h 180"/>
                <a:gd name="T72" fmla="*/ 115 w 178"/>
                <a:gd name="T73" fmla="*/ 8 h 180"/>
                <a:gd name="T74" fmla="*/ 108 w 178"/>
                <a:gd name="T75" fmla="*/ 2 h 180"/>
                <a:gd name="T76" fmla="*/ 93 w 178"/>
                <a:gd name="T77" fmla="*/ 2 h 180"/>
                <a:gd name="T78" fmla="*/ 57 w 178"/>
                <a:gd name="T79" fmla="*/ 11 h 180"/>
                <a:gd name="T80" fmla="*/ 23 w 178"/>
                <a:gd name="T81" fmla="*/ 20 h 180"/>
                <a:gd name="T82" fmla="*/ 3 w 178"/>
                <a:gd name="T83" fmla="*/ 23 h 180"/>
                <a:gd name="T84" fmla="*/ 0 w 178"/>
                <a:gd name="T85" fmla="*/ 2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180">
                  <a:moveTo>
                    <a:pt x="0" y="23"/>
                  </a:moveTo>
                  <a:lnTo>
                    <a:pt x="0" y="24"/>
                  </a:lnTo>
                  <a:lnTo>
                    <a:pt x="0" y="29"/>
                  </a:lnTo>
                  <a:lnTo>
                    <a:pt x="1" y="38"/>
                  </a:lnTo>
                  <a:lnTo>
                    <a:pt x="3" y="49"/>
                  </a:lnTo>
                  <a:lnTo>
                    <a:pt x="7" y="72"/>
                  </a:lnTo>
                  <a:lnTo>
                    <a:pt x="14" y="96"/>
                  </a:lnTo>
                  <a:lnTo>
                    <a:pt x="14" y="100"/>
                  </a:lnTo>
                  <a:lnTo>
                    <a:pt x="14" y="106"/>
                  </a:lnTo>
                  <a:lnTo>
                    <a:pt x="14" y="110"/>
                  </a:lnTo>
                  <a:lnTo>
                    <a:pt x="18" y="115"/>
                  </a:lnTo>
                  <a:lnTo>
                    <a:pt x="23" y="119"/>
                  </a:lnTo>
                  <a:lnTo>
                    <a:pt x="30" y="123"/>
                  </a:lnTo>
                  <a:lnTo>
                    <a:pt x="30" y="124"/>
                  </a:lnTo>
                  <a:lnTo>
                    <a:pt x="27" y="131"/>
                  </a:lnTo>
                  <a:lnTo>
                    <a:pt x="25" y="139"/>
                  </a:lnTo>
                  <a:lnTo>
                    <a:pt x="21" y="149"/>
                  </a:lnTo>
                  <a:lnTo>
                    <a:pt x="19" y="159"/>
                  </a:lnTo>
                  <a:lnTo>
                    <a:pt x="18" y="169"/>
                  </a:lnTo>
                  <a:lnTo>
                    <a:pt x="18" y="175"/>
                  </a:lnTo>
                  <a:lnTo>
                    <a:pt x="19" y="178"/>
                  </a:lnTo>
                  <a:lnTo>
                    <a:pt x="27" y="177"/>
                  </a:lnTo>
                  <a:lnTo>
                    <a:pt x="36" y="172"/>
                  </a:lnTo>
                  <a:lnTo>
                    <a:pt x="48" y="164"/>
                  </a:lnTo>
                  <a:lnTo>
                    <a:pt x="63" y="155"/>
                  </a:lnTo>
                  <a:lnTo>
                    <a:pt x="77" y="147"/>
                  </a:lnTo>
                  <a:lnTo>
                    <a:pt x="92" y="141"/>
                  </a:lnTo>
                  <a:lnTo>
                    <a:pt x="102" y="137"/>
                  </a:lnTo>
                  <a:lnTo>
                    <a:pt x="106" y="137"/>
                  </a:lnTo>
                  <a:lnTo>
                    <a:pt x="110" y="139"/>
                  </a:lnTo>
                  <a:lnTo>
                    <a:pt x="113" y="144"/>
                  </a:lnTo>
                  <a:lnTo>
                    <a:pt x="113" y="149"/>
                  </a:lnTo>
                  <a:lnTo>
                    <a:pt x="110" y="154"/>
                  </a:lnTo>
                  <a:lnTo>
                    <a:pt x="104" y="159"/>
                  </a:lnTo>
                  <a:lnTo>
                    <a:pt x="92" y="167"/>
                  </a:lnTo>
                  <a:lnTo>
                    <a:pt x="86" y="172"/>
                  </a:lnTo>
                  <a:lnTo>
                    <a:pt x="84" y="175"/>
                  </a:lnTo>
                  <a:lnTo>
                    <a:pt x="86" y="178"/>
                  </a:lnTo>
                  <a:lnTo>
                    <a:pt x="92" y="180"/>
                  </a:lnTo>
                  <a:lnTo>
                    <a:pt x="101" y="178"/>
                  </a:lnTo>
                  <a:lnTo>
                    <a:pt x="111" y="177"/>
                  </a:lnTo>
                  <a:lnTo>
                    <a:pt x="122" y="173"/>
                  </a:lnTo>
                  <a:lnTo>
                    <a:pt x="135" y="167"/>
                  </a:lnTo>
                  <a:lnTo>
                    <a:pt x="147" y="160"/>
                  </a:lnTo>
                  <a:lnTo>
                    <a:pt x="158" y="151"/>
                  </a:lnTo>
                  <a:lnTo>
                    <a:pt x="167" y="141"/>
                  </a:lnTo>
                  <a:lnTo>
                    <a:pt x="173" y="128"/>
                  </a:lnTo>
                  <a:lnTo>
                    <a:pt x="174" y="115"/>
                  </a:lnTo>
                  <a:lnTo>
                    <a:pt x="174" y="101"/>
                  </a:lnTo>
                  <a:lnTo>
                    <a:pt x="173" y="90"/>
                  </a:lnTo>
                  <a:lnTo>
                    <a:pt x="171" y="80"/>
                  </a:lnTo>
                  <a:lnTo>
                    <a:pt x="167" y="74"/>
                  </a:lnTo>
                  <a:lnTo>
                    <a:pt x="167" y="70"/>
                  </a:lnTo>
                  <a:lnTo>
                    <a:pt x="171" y="69"/>
                  </a:lnTo>
                  <a:lnTo>
                    <a:pt x="174" y="62"/>
                  </a:lnTo>
                  <a:lnTo>
                    <a:pt x="178" y="54"/>
                  </a:lnTo>
                  <a:lnTo>
                    <a:pt x="178" y="49"/>
                  </a:lnTo>
                  <a:lnTo>
                    <a:pt x="176" y="42"/>
                  </a:lnTo>
                  <a:lnTo>
                    <a:pt x="173" y="39"/>
                  </a:lnTo>
                  <a:lnTo>
                    <a:pt x="169" y="38"/>
                  </a:lnTo>
                  <a:lnTo>
                    <a:pt x="164" y="39"/>
                  </a:lnTo>
                  <a:lnTo>
                    <a:pt x="156" y="41"/>
                  </a:lnTo>
                  <a:lnTo>
                    <a:pt x="147" y="47"/>
                  </a:lnTo>
                  <a:lnTo>
                    <a:pt x="144" y="49"/>
                  </a:lnTo>
                  <a:lnTo>
                    <a:pt x="144" y="51"/>
                  </a:lnTo>
                  <a:lnTo>
                    <a:pt x="144" y="51"/>
                  </a:lnTo>
                  <a:lnTo>
                    <a:pt x="142" y="47"/>
                  </a:lnTo>
                  <a:lnTo>
                    <a:pt x="138" y="41"/>
                  </a:lnTo>
                  <a:lnTo>
                    <a:pt x="129" y="33"/>
                  </a:lnTo>
                  <a:lnTo>
                    <a:pt x="117" y="28"/>
                  </a:lnTo>
                  <a:lnTo>
                    <a:pt x="117" y="26"/>
                  </a:lnTo>
                  <a:lnTo>
                    <a:pt x="119" y="24"/>
                  </a:lnTo>
                  <a:lnTo>
                    <a:pt x="119" y="16"/>
                  </a:lnTo>
                  <a:lnTo>
                    <a:pt x="115" y="8"/>
                  </a:lnTo>
                  <a:lnTo>
                    <a:pt x="113" y="5"/>
                  </a:lnTo>
                  <a:lnTo>
                    <a:pt x="108" y="2"/>
                  </a:lnTo>
                  <a:lnTo>
                    <a:pt x="101" y="0"/>
                  </a:lnTo>
                  <a:lnTo>
                    <a:pt x="93" y="2"/>
                  </a:lnTo>
                  <a:lnTo>
                    <a:pt x="75" y="5"/>
                  </a:lnTo>
                  <a:lnTo>
                    <a:pt x="57" y="11"/>
                  </a:lnTo>
                  <a:lnTo>
                    <a:pt x="38" y="16"/>
                  </a:lnTo>
                  <a:lnTo>
                    <a:pt x="23" y="20"/>
                  </a:lnTo>
                  <a:lnTo>
                    <a:pt x="10" y="21"/>
                  </a:lnTo>
                  <a:lnTo>
                    <a:pt x="3" y="23"/>
                  </a:lnTo>
                  <a:lnTo>
                    <a:pt x="0" y="23"/>
                  </a:lnTo>
                  <a:lnTo>
                    <a:pt x="0" y="23"/>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20" name="Freeform 80"/>
            <p:cNvSpPr>
              <a:spLocks/>
            </p:cNvSpPr>
            <p:nvPr/>
          </p:nvSpPr>
          <p:spPr bwMode="auto">
            <a:xfrm>
              <a:off x="1618" y="3566"/>
              <a:ext cx="33" cy="6"/>
            </a:xfrm>
            <a:custGeom>
              <a:avLst/>
              <a:gdLst>
                <a:gd name="T0" fmla="*/ 0 w 33"/>
                <a:gd name="T1" fmla="*/ 6 h 6"/>
                <a:gd name="T2" fmla="*/ 4 w 33"/>
                <a:gd name="T3" fmla="*/ 5 h 6"/>
                <a:gd name="T4" fmla="*/ 9 w 33"/>
                <a:gd name="T5" fmla="*/ 2 h 6"/>
                <a:gd name="T6" fmla="*/ 20 w 33"/>
                <a:gd name="T7" fmla="*/ 0 h 6"/>
                <a:gd name="T8" fmla="*/ 25 w 33"/>
                <a:gd name="T9" fmla="*/ 0 h 6"/>
                <a:gd name="T10" fmla="*/ 33 w 33"/>
                <a:gd name="T11" fmla="*/ 2 h 6"/>
              </a:gdLst>
              <a:ahLst/>
              <a:cxnLst>
                <a:cxn ang="0">
                  <a:pos x="T0" y="T1"/>
                </a:cxn>
                <a:cxn ang="0">
                  <a:pos x="T2" y="T3"/>
                </a:cxn>
                <a:cxn ang="0">
                  <a:pos x="T4" y="T5"/>
                </a:cxn>
                <a:cxn ang="0">
                  <a:pos x="T6" y="T7"/>
                </a:cxn>
                <a:cxn ang="0">
                  <a:pos x="T8" y="T9"/>
                </a:cxn>
                <a:cxn ang="0">
                  <a:pos x="T10" y="T11"/>
                </a:cxn>
              </a:cxnLst>
              <a:rect l="0" t="0" r="r" b="b"/>
              <a:pathLst>
                <a:path w="33" h="6">
                  <a:moveTo>
                    <a:pt x="0" y="6"/>
                  </a:moveTo>
                  <a:lnTo>
                    <a:pt x="4" y="5"/>
                  </a:lnTo>
                  <a:lnTo>
                    <a:pt x="9" y="2"/>
                  </a:lnTo>
                  <a:lnTo>
                    <a:pt x="20" y="0"/>
                  </a:lnTo>
                  <a:lnTo>
                    <a:pt x="25" y="0"/>
                  </a:lnTo>
                  <a:lnTo>
                    <a:pt x="33" y="2"/>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21" name="Freeform 81"/>
            <p:cNvSpPr>
              <a:spLocks/>
            </p:cNvSpPr>
            <p:nvPr/>
          </p:nvSpPr>
          <p:spPr bwMode="auto">
            <a:xfrm>
              <a:off x="1634" y="3599"/>
              <a:ext cx="18" cy="3"/>
            </a:xfrm>
            <a:custGeom>
              <a:avLst/>
              <a:gdLst>
                <a:gd name="T0" fmla="*/ 0 w 18"/>
                <a:gd name="T1" fmla="*/ 0 h 3"/>
                <a:gd name="T2" fmla="*/ 2 w 18"/>
                <a:gd name="T3" fmla="*/ 1 h 3"/>
                <a:gd name="T4" fmla="*/ 8 w 18"/>
                <a:gd name="T5" fmla="*/ 3 h 3"/>
                <a:gd name="T6" fmla="*/ 13 w 18"/>
                <a:gd name="T7" fmla="*/ 3 h 3"/>
                <a:gd name="T8" fmla="*/ 18 w 18"/>
                <a:gd name="T9" fmla="*/ 0 h 3"/>
              </a:gdLst>
              <a:ahLst/>
              <a:cxnLst>
                <a:cxn ang="0">
                  <a:pos x="T0" y="T1"/>
                </a:cxn>
                <a:cxn ang="0">
                  <a:pos x="T2" y="T3"/>
                </a:cxn>
                <a:cxn ang="0">
                  <a:pos x="T4" y="T5"/>
                </a:cxn>
                <a:cxn ang="0">
                  <a:pos x="T6" y="T7"/>
                </a:cxn>
                <a:cxn ang="0">
                  <a:pos x="T8" y="T9"/>
                </a:cxn>
              </a:cxnLst>
              <a:rect l="0" t="0" r="r" b="b"/>
              <a:pathLst>
                <a:path w="18" h="3">
                  <a:moveTo>
                    <a:pt x="0" y="0"/>
                  </a:moveTo>
                  <a:lnTo>
                    <a:pt x="2" y="1"/>
                  </a:lnTo>
                  <a:lnTo>
                    <a:pt x="8" y="3"/>
                  </a:lnTo>
                  <a:lnTo>
                    <a:pt x="13" y="3"/>
                  </a:lnTo>
                  <a:lnTo>
                    <a:pt x="18"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22" name="Freeform 82"/>
            <p:cNvSpPr>
              <a:spLocks/>
            </p:cNvSpPr>
            <p:nvPr/>
          </p:nvSpPr>
          <p:spPr bwMode="auto">
            <a:xfrm>
              <a:off x="1623" y="3523"/>
              <a:ext cx="29" cy="30"/>
            </a:xfrm>
            <a:custGeom>
              <a:avLst/>
              <a:gdLst>
                <a:gd name="T0" fmla="*/ 0 w 29"/>
                <a:gd name="T1" fmla="*/ 12 h 30"/>
                <a:gd name="T2" fmla="*/ 0 w 29"/>
                <a:gd name="T3" fmla="*/ 10 h 30"/>
                <a:gd name="T4" fmla="*/ 4 w 29"/>
                <a:gd name="T5" fmla="*/ 5 h 30"/>
                <a:gd name="T6" fmla="*/ 11 w 29"/>
                <a:gd name="T7" fmla="*/ 0 h 30"/>
                <a:gd name="T8" fmla="*/ 15 w 29"/>
                <a:gd name="T9" fmla="*/ 0 h 30"/>
                <a:gd name="T10" fmla="*/ 20 w 29"/>
                <a:gd name="T11" fmla="*/ 2 h 30"/>
                <a:gd name="T12" fmla="*/ 26 w 29"/>
                <a:gd name="T13" fmla="*/ 5 h 30"/>
                <a:gd name="T14" fmla="*/ 29 w 29"/>
                <a:gd name="T15" fmla="*/ 10 h 30"/>
                <a:gd name="T16" fmla="*/ 29 w 29"/>
                <a:gd name="T17" fmla="*/ 15 h 30"/>
                <a:gd name="T18" fmla="*/ 29 w 29"/>
                <a:gd name="T19" fmla="*/ 20 h 30"/>
                <a:gd name="T20" fmla="*/ 24 w 29"/>
                <a:gd name="T21" fmla="*/ 27 h 30"/>
                <a:gd name="T22" fmla="*/ 20 w 29"/>
                <a:gd name="T23" fmla="*/ 30 h 30"/>
                <a:gd name="T24" fmla="*/ 15 w 29"/>
                <a:gd name="T25" fmla="*/ 28 h 30"/>
                <a:gd name="T26" fmla="*/ 11 w 29"/>
                <a:gd name="T27" fmla="*/ 27 h 30"/>
                <a:gd name="T28" fmla="*/ 9 w 29"/>
                <a:gd name="T29" fmla="*/ 25 h 30"/>
                <a:gd name="T30" fmla="*/ 11 w 29"/>
                <a:gd name="T31" fmla="*/ 20 h 30"/>
                <a:gd name="T32" fmla="*/ 13 w 29"/>
                <a:gd name="T33" fmla="*/ 17 h 30"/>
                <a:gd name="T34" fmla="*/ 15 w 29"/>
                <a:gd name="T35"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0">
                  <a:moveTo>
                    <a:pt x="0" y="12"/>
                  </a:moveTo>
                  <a:lnTo>
                    <a:pt x="0" y="10"/>
                  </a:lnTo>
                  <a:lnTo>
                    <a:pt x="4" y="5"/>
                  </a:lnTo>
                  <a:lnTo>
                    <a:pt x="11" y="0"/>
                  </a:lnTo>
                  <a:lnTo>
                    <a:pt x="15" y="0"/>
                  </a:lnTo>
                  <a:lnTo>
                    <a:pt x="20" y="2"/>
                  </a:lnTo>
                  <a:lnTo>
                    <a:pt x="26" y="5"/>
                  </a:lnTo>
                  <a:lnTo>
                    <a:pt x="29" y="10"/>
                  </a:lnTo>
                  <a:lnTo>
                    <a:pt x="29" y="15"/>
                  </a:lnTo>
                  <a:lnTo>
                    <a:pt x="29" y="20"/>
                  </a:lnTo>
                  <a:lnTo>
                    <a:pt x="24" y="27"/>
                  </a:lnTo>
                  <a:lnTo>
                    <a:pt x="20" y="30"/>
                  </a:lnTo>
                  <a:lnTo>
                    <a:pt x="15" y="28"/>
                  </a:lnTo>
                  <a:lnTo>
                    <a:pt x="11" y="27"/>
                  </a:lnTo>
                  <a:lnTo>
                    <a:pt x="9" y="25"/>
                  </a:lnTo>
                  <a:lnTo>
                    <a:pt x="11" y="20"/>
                  </a:lnTo>
                  <a:lnTo>
                    <a:pt x="13" y="17"/>
                  </a:lnTo>
                  <a:lnTo>
                    <a:pt x="15" y="1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23" name="Freeform 83"/>
            <p:cNvSpPr>
              <a:spLocks/>
            </p:cNvSpPr>
            <p:nvPr/>
          </p:nvSpPr>
          <p:spPr bwMode="auto">
            <a:xfrm>
              <a:off x="1672" y="3510"/>
              <a:ext cx="42" cy="28"/>
            </a:xfrm>
            <a:custGeom>
              <a:avLst/>
              <a:gdLst>
                <a:gd name="T0" fmla="*/ 0 w 42"/>
                <a:gd name="T1" fmla="*/ 12 h 28"/>
                <a:gd name="T2" fmla="*/ 2 w 42"/>
                <a:gd name="T3" fmla="*/ 8 h 28"/>
                <a:gd name="T4" fmla="*/ 6 w 42"/>
                <a:gd name="T5" fmla="*/ 4 h 28"/>
                <a:gd name="T6" fmla="*/ 15 w 42"/>
                <a:gd name="T7" fmla="*/ 0 h 28"/>
                <a:gd name="T8" fmla="*/ 22 w 42"/>
                <a:gd name="T9" fmla="*/ 0 h 28"/>
                <a:gd name="T10" fmla="*/ 29 w 42"/>
                <a:gd name="T11" fmla="*/ 2 h 28"/>
                <a:gd name="T12" fmla="*/ 36 w 42"/>
                <a:gd name="T13" fmla="*/ 5 h 28"/>
                <a:gd name="T14" fmla="*/ 40 w 42"/>
                <a:gd name="T15" fmla="*/ 8 h 28"/>
                <a:gd name="T16" fmla="*/ 42 w 42"/>
                <a:gd name="T17" fmla="*/ 13 h 28"/>
                <a:gd name="T18" fmla="*/ 40 w 42"/>
                <a:gd name="T19" fmla="*/ 18 h 28"/>
                <a:gd name="T20" fmla="*/ 36 w 42"/>
                <a:gd name="T21" fmla="*/ 23 h 28"/>
                <a:gd name="T22" fmla="*/ 33 w 42"/>
                <a:gd name="T23" fmla="*/ 26 h 28"/>
                <a:gd name="T24" fmla="*/ 27 w 42"/>
                <a:gd name="T25" fmla="*/ 28 h 28"/>
                <a:gd name="T26" fmla="*/ 22 w 42"/>
                <a:gd name="T27" fmla="*/ 28 h 28"/>
                <a:gd name="T28" fmla="*/ 16 w 42"/>
                <a:gd name="T29" fmla="*/ 26 h 28"/>
                <a:gd name="T30" fmla="*/ 15 w 42"/>
                <a:gd name="T31" fmla="*/ 25 h 28"/>
                <a:gd name="T32" fmla="*/ 13 w 42"/>
                <a:gd name="T33" fmla="*/ 22 h 28"/>
                <a:gd name="T34" fmla="*/ 15 w 42"/>
                <a:gd name="T35" fmla="*/ 20 h 28"/>
                <a:gd name="T36" fmla="*/ 18 w 42"/>
                <a:gd name="T37" fmla="*/ 17 h 28"/>
                <a:gd name="T38" fmla="*/ 20 w 42"/>
                <a:gd name="T39"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 h="28">
                  <a:moveTo>
                    <a:pt x="0" y="12"/>
                  </a:moveTo>
                  <a:lnTo>
                    <a:pt x="2" y="8"/>
                  </a:lnTo>
                  <a:lnTo>
                    <a:pt x="6" y="4"/>
                  </a:lnTo>
                  <a:lnTo>
                    <a:pt x="15" y="0"/>
                  </a:lnTo>
                  <a:lnTo>
                    <a:pt x="22" y="0"/>
                  </a:lnTo>
                  <a:lnTo>
                    <a:pt x="29" y="2"/>
                  </a:lnTo>
                  <a:lnTo>
                    <a:pt x="36" y="5"/>
                  </a:lnTo>
                  <a:lnTo>
                    <a:pt x="40" y="8"/>
                  </a:lnTo>
                  <a:lnTo>
                    <a:pt x="42" y="13"/>
                  </a:lnTo>
                  <a:lnTo>
                    <a:pt x="40" y="18"/>
                  </a:lnTo>
                  <a:lnTo>
                    <a:pt x="36" y="23"/>
                  </a:lnTo>
                  <a:lnTo>
                    <a:pt x="33" y="26"/>
                  </a:lnTo>
                  <a:lnTo>
                    <a:pt x="27" y="28"/>
                  </a:lnTo>
                  <a:lnTo>
                    <a:pt x="22" y="28"/>
                  </a:lnTo>
                  <a:lnTo>
                    <a:pt x="16" y="26"/>
                  </a:lnTo>
                  <a:lnTo>
                    <a:pt x="15" y="25"/>
                  </a:lnTo>
                  <a:lnTo>
                    <a:pt x="13" y="22"/>
                  </a:lnTo>
                  <a:lnTo>
                    <a:pt x="15" y="20"/>
                  </a:lnTo>
                  <a:lnTo>
                    <a:pt x="18" y="17"/>
                  </a:lnTo>
                  <a:lnTo>
                    <a:pt x="20" y="1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24" name="Line 84"/>
            <p:cNvSpPr>
              <a:spLocks noChangeShapeType="1"/>
            </p:cNvSpPr>
            <p:nvPr/>
          </p:nvSpPr>
          <p:spPr bwMode="auto">
            <a:xfrm flipH="1">
              <a:off x="1723" y="3558"/>
              <a:ext cx="21" cy="1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25" name="Line 85"/>
            <p:cNvSpPr>
              <a:spLocks noChangeShapeType="1"/>
            </p:cNvSpPr>
            <p:nvPr/>
          </p:nvSpPr>
          <p:spPr bwMode="auto">
            <a:xfrm flipH="1">
              <a:off x="1730" y="3563"/>
              <a:ext cx="20" cy="16"/>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26" name="Line 86"/>
            <p:cNvSpPr>
              <a:spLocks noChangeShapeType="1"/>
            </p:cNvSpPr>
            <p:nvPr/>
          </p:nvSpPr>
          <p:spPr bwMode="auto">
            <a:xfrm flipH="1">
              <a:off x="1737" y="3569"/>
              <a:ext cx="20" cy="1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27" name="Line 87"/>
            <p:cNvSpPr>
              <a:spLocks noChangeShapeType="1"/>
            </p:cNvSpPr>
            <p:nvPr/>
          </p:nvSpPr>
          <p:spPr bwMode="auto">
            <a:xfrm flipH="1">
              <a:off x="1744" y="3577"/>
              <a:ext cx="22" cy="1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28" name="Freeform 88"/>
            <p:cNvSpPr>
              <a:spLocks/>
            </p:cNvSpPr>
            <p:nvPr/>
          </p:nvSpPr>
          <p:spPr bwMode="auto">
            <a:xfrm>
              <a:off x="1557" y="3676"/>
              <a:ext cx="121" cy="52"/>
            </a:xfrm>
            <a:custGeom>
              <a:avLst/>
              <a:gdLst>
                <a:gd name="T0" fmla="*/ 83 w 121"/>
                <a:gd name="T1" fmla="*/ 9 h 52"/>
                <a:gd name="T2" fmla="*/ 77 w 121"/>
                <a:gd name="T3" fmla="*/ 1 h 52"/>
                <a:gd name="T4" fmla="*/ 65 w 121"/>
                <a:gd name="T5" fmla="*/ 0 h 52"/>
                <a:gd name="T6" fmla="*/ 43 w 121"/>
                <a:gd name="T7" fmla="*/ 1 h 52"/>
                <a:gd name="T8" fmla="*/ 18 w 121"/>
                <a:gd name="T9" fmla="*/ 6 h 52"/>
                <a:gd name="T10" fmla="*/ 2 w 121"/>
                <a:gd name="T11" fmla="*/ 14 h 52"/>
                <a:gd name="T12" fmla="*/ 2 w 121"/>
                <a:gd name="T13" fmla="*/ 21 h 52"/>
                <a:gd name="T14" fmla="*/ 14 w 121"/>
                <a:gd name="T15" fmla="*/ 19 h 52"/>
                <a:gd name="T16" fmla="*/ 29 w 121"/>
                <a:gd name="T17" fmla="*/ 14 h 52"/>
                <a:gd name="T18" fmla="*/ 23 w 121"/>
                <a:gd name="T19" fmla="*/ 21 h 52"/>
                <a:gd name="T20" fmla="*/ 21 w 121"/>
                <a:gd name="T21" fmla="*/ 27 h 52"/>
                <a:gd name="T22" fmla="*/ 29 w 121"/>
                <a:gd name="T23" fmla="*/ 31 h 52"/>
                <a:gd name="T24" fmla="*/ 38 w 121"/>
                <a:gd name="T25" fmla="*/ 26 h 52"/>
                <a:gd name="T26" fmla="*/ 38 w 121"/>
                <a:gd name="T27" fmla="*/ 27 h 52"/>
                <a:gd name="T28" fmla="*/ 41 w 121"/>
                <a:gd name="T29" fmla="*/ 36 h 52"/>
                <a:gd name="T30" fmla="*/ 50 w 121"/>
                <a:gd name="T31" fmla="*/ 37 h 52"/>
                <a:gd name="T32" fmla="*/ 56 w 121"/>
                <a:gd name="T33" fmla="*/ 34 h 52"/>
                <a:gd name="T34" fmla="*/ 63 w 121"/>
                <a:gd name="T35" fmla="*/ 31 h 52"/>
                <a:gd name="T36" fmla="*/ 68 w 121"/>
                <a:gd name="T37" fmla="*/ 29 h 52"/>
                <a:gd name="T38" fmla="*/ 66 w 121"/>
                <a:gd name="T39" fmla="*/ 32 h 52"/>
                <a:gd name="T40" fmla="*/ 65 w 121"/>
                <a:gd name="T41" fmla="*/ 42 h 52"/>
                <a:gd name="T42" fmla="*/ 70 w 121"/>
                <a:gd name="T43" fmla="*/ 44 h 52"/>
                <a:gd name="T44" fmla="*/ 83 w 121"/>
                <a:gd name="T45" fmla="*/ 37 h 52"/>
                <a:gd name="T46" fmla="*/ 85 w 121"/>
                <a:gd name="T47" fmla="*/ 39 h 52"/>
                <a:gd name="T48" fmla="*/ 85 w 121"/>
                <a:gd name="T49" fmla="*/ 50 h 52"/>
                <a:gd name="T50" fmla="*/ 88 w 121"/>
                <a:gd name="T51" fmla="*/ 50 h 52"/>
                <a:gd name="T52" fmla="*/ 97 w 121"/>
                <a:gd name="T53" fmla="*/ 45 h 52"/>
                <a:gd name="T54" fmla="*/ 101 w 121"/>
                <a:gd name="T55" fmla="*/ 45 h 52"/>
                <a:gd name="T56" fmla="*/ 113 w 121"/>
                <a:gd name="T57" fmla="*/ 45 h 52"/>
                <a:gd name="T58" fmla="*/ 121 w 121"/>
                <a:gd name="T59" fmla="*/ 39 h 52"/>
                <a:gd name="T60" fmla="*/ 113 w 121"/>
                <a:gd name="T61" fmla="*/ 26 h 52"/>
                <a:gd name="T62" fmla="*/ 106 w 121"/>
                <a:gd name="T63" fmla="*/ 18 h 52"/>
                <a:gd name="T64" fmla="*/ 104 w 121"/>
                <a:gd name="T65" fmla="*/ 16 h 52"/>
                <a:gd name="T66" fmla="*/ 92 w 121"/>
                <a:gd name="T67" fmla="*/ 11 h 52"/>
                <a:gd name="T68" fmla="*/ 83 w 121"/>
                <a:gd name="T69"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 h="52">
                  <a:moveTo>
                    <a:pt x="83" y="11"/>
                  </a:moveTo>
                  <a:lnTo>
                    <a:pt x="83" y="9"/>
                  </a:lnTo>
                  <a:lnTo>
                    <a:pt x="81" y="5"/>
                  </a:lnTo>
                  <a:lnTo>
                    <a:pt x="77" y="1"/>
                  </a:lnTo>
                  <a:lnTo>
                    <a:pt x="70" y="0"/>
                  </a:lnTo>
                  <a:lnTo>
                    <a:pt x="65" y="0"/>
                  </a:lnTo>
                  <a:lnTo>
                    <a:pt x="54" y="0"/>
                  </a:lnTo>
                  <a:lnTo>
                    <a:pt x="43" y="1"/>
                  </a:lnTo>
                  <a:lnTo>
                    <a:pt x="29" y="5"/>
                  </a:lnTo>
                  <a:lnTo>
                    <a:pt x="18" y="6"/>
                  </a:lnTo>
                  <a:lnTo>
                    <a:pt x="7" y="11"/>
                  </a:lnTo>
                  <a:lnTo>
                    <a:pt x="2" y="14"/>
                  </a:lnTo>
                  <a:lnTo>
                    <a:pt x="0" y="19"/>
                  </a:lnTo>
                  <a:lnTo>
                    <a:pt x="2" y="21"/>
                  </a:lnTo>
                  <a:lnTo>
                    <a:pt x="5" y="21"/>
                  </a:lnTo>
                  <a:lnTo>
                    <a:pt x="14" y="19"/>
                  </a:lnTo>
                  <a:lnTo>
                    <a:pt x="21" y="18"/>
                  </a:lnTo>
                  <a:lnTo>
                    <a:pt x="29" y="14"/>
                  </a:lnTo>
                  <a:lnTo>
                    <a:pt x="27" y="16"/>
                  </a:lnTo>
                  <a:lnTo>
                    <a:pt x="23" y="21"/>
                  </a:lnTo>
                  <a:lnTo>
                    <a:pt x="21" y="26"/>
                  </a:lnTo>
                  <a:lnTo>
                    <a:pt x="21" y="27"/>
                  </a:lnTo>
                  <a:lnTo>
                    <a:pt x="23" y="29"/>
                  </a:lnTo>
                  <a:lnTo>
                    <a:pt x="29" y="31"/>
                  </a:lnTo>
                  <a:lnTo>
                    <a:pt x="32" y="29"/>
                  </a:lnTo>
                  <a:lnTo>
                    <a:pt x="38" y="26"/>
                  </a:lnTo>
                  <a:lnTo>
                    <a:pt x="38" y="24"/>
                  </a:lnTo>
                  <a:lnTo>
                    <a:pt x="38" y="27"/>
                  </a:lnTo>
                  <a:lnTo>
                    <a:pt x="39" y="31"/>
                  </a:lnTo>
                  <a:lnTo>
                    <a:pt x="41" y="36"/>
                  </a:lnTo>
                  <a:lnTo>
                    <a:pt x="45" y="37"/>
                  </a:lnTo>
                  <a:lnTo>
                    <a:pt x="50" y="37"/>
                  </a:lnTo>
                  <a:lnTo>
                    <a:pt x="54" y="36"/>
                  </a:lnTo>
                  <a:lnTo>
                    <a:pt x="56" y="34"/>
                  </a:lnTo>
                  <a:lnTo>
                    <a:pt x="57" y="32"/>
                  </a:lnTo>
                  <a:lnTo>
                    <a:pt x="63" y="31"/>
                  </a:lnTo>
                  <a:lnTo>
                    <a:pt x="66" y="31"/>
                  </a:lnTo>
                  <a:lnTo>
                    <a:pt x="68" y="29"/>
                  </a:lnTo>
                  <a:lnTo>
                    <a:pt x="68" y="29"/>
                  </a:lnTo>
                  <a:lnTo>
                    <a:pt x="66" y="32"/>
                  </a:lnTo>
                  <a:lnTo>
                    <a:pt x="65" y="36"/>
                  </a:lnTo>
                  <a:lnTo>
                    <a:pt x="65" y="42"/>
                  </a:lnTo>
                  <a:lnTo>
                    <a:pt x="65" y="44"/>
                  </a:lnTo>
                  <a:lnTo>
                    <a:pt x="70" y="44"/>
                  </a:lnTo>
                  <a:lnTo>
                    <a:pt x="75" y="41"/>
                  </a:lnTo>
                  <a:lnTo>
                    <a:pt x="83" y="37"/>
                  </a:lnTo>
                  <a:lnTo>
                    <a:pt x="85" y="36"/>
                  </a:lnTo>
                  <a:lnTo>
                    <a:pt x="85" y="39"/>
                  </a:lnTo>
                  <a:lnTo>
                    <a:pt x="85" y="44"/>
                  </a:lnTo>
                  <a:lnTo>
                    <a:pt x="85" y="50"/>
                  </a:lnTo>
                  <a:lnTo>
                    <a:pt x="85" y="52"/>
                  </a:lnTo>
                  <a:lnTo>
                    <a:pt x="88" y="50"/>
                  </a:lnTo>
                  <a:lnTo>
                    <a:pt x="94" y="49"/>
                  </a:lnTo>
                  <a:lnTo>
                    <a:pt x="97" y="45"/>
                  </a:lnTo>
                  <a:lnTo>
                    <a:pt x="99" y="44"/>
                  </a:lnTo>
                  <a:lnTo>
                    <a:pt x="101" y="45"/>
                  </a:lnTo>
                  <a:lnTo>
                    <a:pt x="106" y="47"/>
                  </a:lnTo>
                  <a:lnTo>
                    <a:pt x="113" y="45"/>
                  </a:lnTo>
                  <a:lnTo>
                    <a:pt x="117" y="44"/>
                  </a:lnTo>
                  <a:lnTo>
                    <a:pt x="121" y="39"/>
                  </a:lnTo>
                  <a:lnTo>
                    <a:pt x="117" y="32"/>
                  </a:lnTo>
                  <a:lnTo>
                    <a:pt x="113" y="26"/>
                  </a:lnTo>
                  <a:lnTo>
                    <a:pt x="108" y="19"/>
                  </a:lnTo>
                  <a:lnTo>
                    <a:pt x="106" y="18"/>
                  </a:lnTo>
                  <a:lnTo>
                    <a:pt x="106" y="16"/>
                  </a:lnTo>
                  <a:lnTo>
                    <a:pt x="104" y="16"/>
                  </a:lnTo>
                  <a:lnTo>
                    <a:pt x="99" y="13"/>
                  </a:lnTo>
                  <a:lnTo>
                    <a:pt x="92" y="11"/>
                  </a:lnTo>
                  <a:lnTo>
                    <a:pt x="83" y="11"/>
                  </a:lnTo>
                  <a:lnTo>
                    <a:pt x="83" y="11"/>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29" name="Freeform 89"/>
            <p:cNvSpPr>
              <a:spLocks/>
            </p:cNvSpPr>
            <p:nvPr/>
          </p:nvSpPr>
          <p:spPr bwMode="auto">
            <a:xfrm>
              <a:off x="1609" y="3687"/>
              <a:ext cx="31" cy="25"/>
            </a:xfrm>
            <a:custGeom>
              <a:avLst/>
              <a:gdLst>
                <a:gd name="T0" fmla="*/ 31 w 31"/>
                <a:gd name="T1" fmla="*/ 0 h 25"/>
                <a:gd name="T2" fmla="*/ 29 w 31"/>
                <a:gd name="T3" fmla="*/ 0 h 25"/>
                <a:gd name="T4" fmla="*/ 25 w 31"/>
                <a:gd name="T5" fmla="*/ 2 h 25"/>
                <a:gd name="T6" fmla="*/ 11 w 31"/>
                <a:gd name="T7" fmla="*/ 7 h 25"/>
                <a:gd name="T8" fmla="*/ 5 w 31"/>
                <a:gd name="T9" fmla="*/ 10 h 25"/>
                <a:gd name="T10" fmla="*/ 0 w 31"/>
                <a:gd name="T11" fmla="*/ 13 h 25"/>
                <a:gd name="T12" fmla="*/ 0 w 31"/>
                <a:gd name="T13" fmla="*/ 18 h 25"/>
                <a:gd name="T14" fmla="*/ 2 w 3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5">
                  <a:moveTo>
                    <a:pt x="31" y="0"/>
                  </a:moveTo>
                  <a:lnTo>
                    <a:pt x="29" y="0"/>
                  </a:lnTo>
                  <a:lnTo>
                    <a:pt x="25" y="2"/>
                  </a:lnTo>
                  <a:lnTo>
                    <a:pt x="11" y="7"/>
                  </a:lnTo>
                  <a:lnTo>
                    <a:pt x="5" y="10"/>
                  </a:lnTo>
                  <a:lnTo>
                    <a:pt x="0" y="13"/>
                  </a:lnTo>
                  <a:lnTo>
                    <a:pt x="0" y="18"/>
                  </a:lnTo>
                  <a:lnTo>
                    <a:pt x="2" y="2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0" name="Freeform 90"/>
            <p:cNvSpPr>
              <a:spLocks/>
            </p:cNvSpPr>
            <p:nvPr/>
          </p:nvSpPr>
          <p:spPr bwMode="auto">
            <a:xfrm>
              <a:off x="1663" y="3643"/>
              <a:ext cx="76" cy="49"/>
            </a:xfrm>
            <a:custGeom>
              <a:avLst/>
              <a:gdLst>
                <a:gd name="T0" fmla="*/ 0 w 76"/>
                <a:gd name="T1" fmla="*/ 49 h 49"/>
                <a:gd name="T2" fmla="*/ 9 w 76"/>
                <a:gd name="T3" fmla="*/ 44 h 49"/>
                <a:gd name="T4" fmla="*/ 15 w 76"/>
                <a:gd name="T5" fmla="*/ 42 h 49"/>
                <a:gd name="T6" fmla="*/ 16 w 76"/>
                <a:gd name="T7" fmla="*/ 41 h 49"/>
                <a:gd name="T8" fmla="*/ 16 w 76"/>
                <a:gd name="T9" fmla="*/ 41 h 49"/>
                <a:gd name="T10" fmla="*/ 18 w 76"/>
                <a:gd name="T11" fmla="*/ 41 h 49"/>
                <a:gd name="T12" fmla="*/ 24 w 76"/>
                <a:gd name="T13" fmla="*/ 36 h 49"/>
                <a:gd name="T14" fmla="*/ 33 w 76"/>
                <a:gd name="T15" fmla="*/ 31 h 49"/>
                <a:gd name="T16" fmla="*/ 42 w 76"/>
                <a:gd name="T17" fmla="*/ 24 h 49"/>
                <a:gd name="T18" fmla="*/ 61 w 76"/>
                <a:gd name="T19" fmla="*/ 11 h 49"/>
                <a:gd name="T20" fmla="*/ 69 w 76"/>
                <a:gd name="T21" fmla="*/ 5 h 49"/>
                <a:gd name="T22" fmla="*/ 76 w 76"/>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9">
                  <a:moveTo>
                    <a:pt x="0" y="49"/>
                  </a:moveTo>
                  <a:lnTo>
                    <a:pt x="9" y="44"/>
                  </a:lnTo>
                  <a:lnTo>
                    <a:pt x="15" y="42"/>
                  </a:lnTo>
                  <a:lnTo>
                    <a:pt x="16" y="41"/>
                  </a:lnTo>
                  <a:lnTo>
                    <a:pt x="16" y="41"/>
                  </a:lnTo>
                  <a:lnTo>
                    <a:pt x="18" y="41"/>
                  </a:lnTo>
                  <a:lnTo>
                    <a:pt x="24" y="36"/>
                  </a:lnTo>
                  <a:lnTo>
                    <a:pt x="33" y="31"/>
                  </a:lnTo>
                  <a:lnTo>
                    <a:pt x="42" y="24"/>
                  </a:lnTo>
                  <a:lnTo>
                    <a:pt x="61" y="11"/>
                  </a:lnTo>
                  <a:lnTo>
                    <a:pt x="69" y="5"/>
                  </a:lnTo>
                  <a:lnTo>
                    <a:pt x="76"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1" name="Freeform 91"/>
            <p:cNvSpPr>
              <a:spLocks/>
            </p:cNvSpPr>
            <p:nvPr/>
          </p:nvSpPr>
          <p:spPr bwMode="auto">
            <a:xfrm>
              <a:off x="1679" y="3684"/>
              <a:ext cx="13" cy="29"/>
            </a:xfrm>
            <a:custGeom>
              <a:avLst/>
              <a:gdLst>
                <a:gd name="T0" fmla="*/ 0 w 13"/>
                <a:gd name="T1" fmla="*/ 0 h 29"/>
                <a:gd name="T2" fmla="*/ 0 w 13"/>
                <a:gd name="T3" fmla="*/ 1 h 29"/>
                <a:gd name="T4" fmla="*/ 0 w 13"/>
                <a:gd name="T5" fmla="*/ 3 h 29"/>
                <a:gd name="T6" fmla="*/ 4 w 13"/>
                <a:gd name="T7" fmla="*/ 11 h 29"/>
                <a:gd name="T8" fmla="*/ 8 w 13"/>
                <a:gd name="T9" fmla="*/ 21 h 29"/>
                <a:gd name="T10" fmla="*/ 13 w 13"/>
                <a:gd name="T11" fmla="*/ 29 h 29"/>
              </a:gdLst>
              <a:ahLst/>
              <a:cxnLst>
                <a:cxn ang="0">
                  <a:pos x="T0" y="T1"/>
                </a:cxn>
                <a:cxn ang="0">
                  <a:pos x="T2" y="T3"/>
                </a:cxn>
                <a:cxn ang="0">
                  <a:pos x="T4" y="T5"/>
                </a:cxn>
                <a:cxn ang="0">
                  <a:pos x="T6" y="T7"/>
                </a:cxn>
                <a:cxn ang="0">
                  <a:pos x="T8" y="T9"/>
                </a:cxn>
                <a:cxn ang="0">
                  <a:pos x="T10" y="T11"/>
                </a:cxn>
              </a:cxnLst>
              <a:rect l="0" t="0" r="r" b="b"/>
              <a:pathLst>
                <a:path w="13" h="29">
                  <a:moveTo>
                    <a:pt x="0" y="0"/>
                  </a:moveTo>
                  <a:lnTo>
                    <a:pt x="0" y="1"/>
                  </a:lnTo>
                  <a:lnTo>
                    <a:pt x="0" y="3"/>
                  </a:lnTo>
                  <a:lnTo>
                    <a:pt x="4" y="11"/>
                  </a:lnTo>
                  <a:lnTo>
                    <a:pt x="8" y="21"/>
                  </a:lnTo>
                  <a:lnTo>
                    <a:pt x="13" y="2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2" name="Freeform 92"/>
            <p:cNvSpPr>
              <a:spLocks/>
            </p:cNvSpPr>
            <p:nvPr/>
          </p:nvSpPr>
          <p:spPr bwMode="auto">
            <a:xfrm>
              <a:off x="1746" y="3674"/>
              <a:ext cx="61" cy="29"/>
            </a:xfrm>
            <a:custGeom>
              <a:avLst/>
              <a:gdLst>
                <a:gd name="T0" fmla="*/ 0 w 61"/>
                <a:gd name="T1" fmla="*/ 29 h 29"/>
                <a:gd name="T2" fmla="*/ 2 w 61"/>
                <a:gd name="T3" fmla="*/ 28 h 29"/>
                <a:gd name="T4" fmla="*/ 7 w 61"/>
                <a:gd name="T5" fmla="*/ 26 h 29"/>
                <a:gd name="T6" fmla="*/ 16 w 61"/>
                <a:gd name="T7" fmla="*/ 23 h 29"/>
                <a:gd name="T8" fmla="*/ 25 w 61"/>
                <a:gd name="T9" fmla="*/ 20 h 29"/>
                <a:gd name="T10" fmla="*/ 47 w 61"/>
                <a:gd name="T11" fmla="*/ 10 h 29"/>
                <a:gd name="T12" fmla="*/ 54 w 61"/>
                <a:gd name="T13" fmla="*/ 5 h 29"/>
                <a:gd name="T14" fmla="*/ 61 w 61"/>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9">
                  <a:moveTo>
                    <a:pt x="0" y="29"/>
                  </a:moveTo>
                  <a:lnTo>
                    <a:pt x="2" y="28"/>
                  </a:lnTo>
                  <a:lnTo>
                    <a:pt x="7" y="26"/>
                  </a:lnTo>
                  <a:lnTo>
                    <a:pt x="16" y="23"/>
                  </a:lnTo>
                  <a:lnTo>
                    <a:pt x="25" y="20"/>
                  </a:lnTo>
                  <a:lnTo>
                    <a:pt x="47" y="10"/>
                  </a:lnTo>
                  <a:lnTo>
                    <a:pt x="54" y="5"/>
                  </a:lnTo>
                  <a:lnTo>
                    <a:pt x="61"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3" name="Freeform 93"/>
            <p:cNvSpPr>
              <a:spLocks/>
            </p:cNvSpPr>
            <p:nvPr/>
          </p:nvSpPr>
          <p:spPr bwMode="auto">
            <a:xfrm>
              <a:off x="1636" y="3790"/>
              <a:ext cx="69" cy="33"/>
            </a:xfrm>
            <a:custGeom>
              <a:avLst/>
              <a:gdLst>
                <a:gd name="T0" fmla="*/ 42 w 69"/>
                <a:gd name="T1" fmla="*/ 0 h 33"/>
                <a:gd name="T2" fmla="*/ 40 w 69"/>
                <a:gd name="T3" fmla="*/ 0 h 33"/>
                <a:gd name="T4" fmla="*/ 34 w 69"/>
                <a:gd name="T5" fmla="*/ 0 h 33"/>
                <a:gd name="T6" fmla="*/ 29 w 69"/>
                <a:gd name="T7" fmla="*/ 0 h 33"/>
                <a:gd name="T8" fmla="*/ 20 w 69"/>
                <a:gd name="T9" fmla="*/ 0 h 33"/>
                <a:gd name="T10" fmla="*/ 13 w 69"/>
                <a:gd name="T11" fmla="*/ 0 h 33"/>
                <a:gd name="T12" fmla="*/ 6 w 69"/>
                <a:gd name="T13" fmla="*/ 2 h 33"/>
                <a:gd name="T14" fmla="*/ 2 w 69"/>
                <a:gd name="T15" fmla="*/ 5 h 33"/>
                <a:gd name="T16" fmla="*/ 0 w 69"/>
                <a:gd name="T17" fmla="*/ 8 h 33"/>
                <a:gd name="T18" fmla="*/ 2 w 69"/>
                <a:gd name="T19" fmla="*/ 13 h 33"/>
                <a:gd name="T20" fmla="*/ 6 w 69"/>
                <a:gd name="T21" fmla="*/ 17 h 33"/>
                <a:gd name="T22" fmla="*/ 13 w 69"/>
                <a:gd name="T23" fmla="*/ 21 h 33"/>
                <a:gd name="T24" fmla="*/ 22 w 69"/>
                <a:gd name="T25" fmla="*/ 25 h 33"/>
                <a:gd name="T26" fmla="*/ 42 w 69"/>
                <a:gd name="T27" fmla="*/ 31 h 33"/>
                <a:gd name="T28" fmla="*/ 51 w 69"/>
                <a:gd name="T29" fmla="*/ 33 h 33"/>
                <a:gd name="T30" fmla="*/ 56 w 69"/>
                <a:gd name="T31" fmla="*/ 33 h 33"/>
                <a:gd name="T32" fmla="*/ 61 w 69"/>
                <a:gd name="T33" fmla="*/ 31 h 33"/>
                <a:gd name="T34" fmla="*/ 65 w 69"/>
                <a:gd name="T35" fmla="*/ 30 h 33"/>
                <a:gd name="T36" fmla="*/ 69 w 69"/>
                <a:gd name="T37" fmla="*/ 23 h 33"/>
                <a:gd name="T38" fmla="*/ 69 w 69"/>
                <a:gd name="T39" fmla="*/ 15 h 33"/>
                <a:gd name="T40" fmla="*/ 69 w 69"/>
                <a:gd name="T41" fmla="*/ 13 h 33"/>
                <a:gd name="T42" fmla="*/ 69 w 69"/>
                <a:gd name="T43" fmla="*/ 12 h 33"/>
                <a:gd name="T44" fmla="*/ 42 w 69"/>
                <a:gd name="T4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 h="33">
                  <a:moveTo>
                    <a:pt x="42" y="0"/>
                  </a:moveTo>
                  <a:lnTo>
                    <a:pt x="40" y="0"/>
                  </a:lnTo>
                  <a:lnTo>
                    <a:pt x="34" y="0"/>
                  </a:lnTo>
                  <a:lnTo>
                    <a:pt x="29" y="0"/>
                  </a:lnTo>
                  <a:lnTo>
                    <a:pt x="20" y="0"/>
                  </a:lnTo>
                  <a:lnTo>
                    <a:pt x="13" y="0"/>
                  </a:lnTo>
                  <a:lnTo>
                    <a:pt x="6" y="2"/>
                  </a:lnTo>
                  <a:lnTo>
                    <a:pt x="2" y="5"/>
                  </a:lnTo>
                  <a:lnTo>
                    <a:pt x="0" y="8"/>
                  </a:lnTo>
                  <a:lnTo>
                    <a:pt x="2" y="13"/>
                  </a:lnTo>
                  <a:lnTo>
                    <a:pt x="6" y="17"/>
                  </a:lnTo>
                  <a:lnTo>
                    <a:pt x="13" y="21"/>
                  </a:lnTo>
                  <a:lnTo>
                    <a:pt x="22" y="25"/>
                  </a:lnTo>
                  <a:lnTo>
                    <a:pt x="42" y="31"/>
                  </a:lnTo>
                  <a:lnTo>
                    <a:pt x="51" y="33"/>
                  </a:lnTo>
                  <a:lnTo>
                    <a:pt x="56" y="33"/>
                  </a:lnTo>
                  <a:lnTo>
                    <a:pt x="61" y="31"/>
                  </a:lnTo>
                  <a:lnTo>
                    <a:pt x="65" y="30"/>
                  </a:lnTo>
                  <a:lnTo>
                    <a:pt x="69" y="23"/>
                  </a:lnTo>
                  <a:lnTo>
                    <a:pt x="69" y="15"/>
                  </a:lnTo>
                  <a:lnTo>
                    <a:pt x="69" y="13"/>
                  </a:lnTo>
                  <a:lnTo>
                    <a:pt x="69" y="12"/>
                  </a:lnTo>
                  <a:lnTo>
                    <a:pt x="42" y="0"/>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34" name="Freeform 94"/>
            <p:cNvSpPr>
              <a:spLocks/>
            </p:cNvSpPr>
            <p:nvPr/>
          </p:nvSpPr>
          <p:spPr bwMode="auto">
            <a:xfrm>
              <a:off x="1726" y="3844"/>
              <a:ext cx="83" cy="43"/>
            </a:xfrm>
            <a:custGeom>
              <a:avLst/>
              <a:gdLst>
                <a:gd name="T0" fmla="*/ 36 w 83"/>
                <a:gd name="T1" fmla="*/ 10 h 43"/>
                <a:gd name="T2" fmla="*/ 34 w 83"/>
                <a:gd name="T3" fmla="*/ 10 h 43"/>
                <a:gd name="T4" fmla="*/ 29 w 83"/>
                <a:gd name="T5" fmla="*/ 12 h 43"/>
                <a:gd name="T6" fmla="*/ 24 w 83"/>
                <a:gd name="T7" fmla="*/ 15 h 43"/>
                <a:gd name="T8" fmla="*/ 16 w 83"/>
                <a:gd name="T9" fmla="*/ 18 h 43"/>
                <a:gd name="T10" fmla="*/ 9 w 83"/>
                <a:gd name="T11" fmla="*/ 21 h 43"/>
                <a:gd name="T12" fmla="*/ 4 w 83"/>
                <a:gd name="T13" fmla="*/ 25 h 43"/>
                <a:gd name="T14" fmla="*/ 0 w 83"/>
                <a:gd name="T15" fmla="*/ 30 h 43"/>
                <a:gd name="T16" fmla="*/ 0 w 83"/>
                <a:gd name="T17" fmla="*/ 35 h 43"/>
                <a:gd name="T18" fmla="*/ 6 w 83"/>
                <a:gd name="T19" fmla="*/ 38 h 43"/>
                <a:gd name="T20" fmla="*/ 13 w 83"/>
                <a:gd name="T21" fmla="*/ 41 h 43"/>
                <a:gd name="T22" fmla="*/ 25 w 83"/>
                <a:gd name="T23" fmla="*/ 43 h 43"/>
                <a:gd name="T24" fmla="*/ 38 w 83"/>
                <a:gd name="T25" fmla="*/ 43 h 43"/>
                <a:gd name="T26" fmla="*/ 51 w 83"/>
                <a:gd name="T27" fmla="*/ 41 h 43"/>
                <a:gd name="T28" fmla="*/ 63 w 83"/>
                <a:gd name="T29" fmla="*/ 39 h 43"/>
                <a:gd name="T30" fmla="*/ 72 w 83"/>
                <a:gd name="T31" fmla="*/ 35 h 43"/>
                <a:gd name="T32" fmla="*/ 79 w 83"/>
                <a:gd name="T33" fmla="*/ 30 h 43"/>
                <a:gd name="T34" fmla="*/ 83 w 83"/>
                <a:gd name="T35" fmla="*/ 23 h 43"/>
                <a:gd name="T36" fmla="*/ 83 w 83"/>
                <a:gd name="T37" fmla="*/ 17 h 43"/>
                <a:gd name="T38" fmla="*/ 79 w 83"/>
                <a:gd name="T39" fmla="*/ 12 h 43"/>
                <a:gd name="T40" fmla="*/ 78 w 83"/>
                <a:gd name="T41" fmla="*/ 8 h 43"/>
                <a:gd name="T42" fmla="*/ 70 w 83"/>
                <a:gd name="T43" fmla="*/ 2 h 43"/>
                <a:gd name="T44" fmla="*/ 67 w 83"/>
                <a:gd name="T45" fmla="*/ 0 h 43"/>
                <a:gd name="T46" fmla="*/ 67 w 83"/>
                <a:gd name="T47" fmla="*/ 0 h 43"/>
                <a:gd name="T48" fmla="*/ 36 w 83"/>
                <a:gd name="T49"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 h="43">
                  <a:moveTo>
                    <a:pt x="36" y="10"/>
                  </a:moveTo>
                  <a:lnTo>
                    <a:pt x="34" y="10"/>
                  </a:lnTo>
                  <a:lnTo>
                    <a:pt x="29" y="12"/>
                  </a:lnTo>
                  <a:lnTo>
                    <a:pt x="24" y="15"/>
                  </a:lnTo>
                  <a:lnTo>
                    <a:pt x="16" y="18"/>
                  </a:lnTo>
                  <a:lnTo>
                    <a:pt x="9" y="21"/>
                  </a:lnTo>
                  <a:lnTo>
                    <a:pt x="4" y="25"/>
                  </a:lnTo>
                  <a:lnTo>
                    <a:pt x="0" y="30"/>
                  </a:lnTo>
                  <a:lnTo>
                    <a:pt x="0" y="35"/>
                  </a:lnTo>
                  <a:lnTo>
                    <a:pt x="6" y="38"/>
                  </a:lnTo>
                  <a:lnTo>
                    <a:pt x="13" y="41"/>
                  </a:lnTo>
                  <a:lnTo>
                    <a:pt x="25" y="43"/>
                  </a:lnTo>
                  <a:lnTo>
                    <a:pt x="38" y="43"/>
                  </a:lnTo>
                  <a:lnTo>
                    <a:pt x="51" y="41"/>
                  </a:lnTo>
                  <a:lnTo>
                    <a:pt x="63" y="39"/>
                  </a:lnTo>
                  <a:lnTo>
                    <a:pt x="72" y="35"/>
                  </a:lnTo>
                  <a:lnTo>
                    <a:pt x="79" y="30"/>
                  </a:lnTo>
                  <a:lnTo>
                    <a:pt x="83" y="23"/>
                  </a:lnTo>
                  <a:lnTo>
                    <a:pt x="83" y="17"/>
                  </a:lnTo>
                  <a:lnTo>
                    <a:pt x="79" y="12"/>
                  </a:lnTo>
                  <a:lnTo>
                    <a:pt x="78" y="8"/>
                  </a:lnTo>
                  <a:lnTo>
                    <a:pt x="70" y="2"/>
                  </a:lnTo>
                  <a:lnTo>
                    <a:pt x="67" y="0"/>
                  </a:lnTo>
                  <a:lnTo>
                    <a:pt x="67" y="0"/>
                  </a:lnTo>
                  <a:lnTo>
                    <a:pt x="36" y="10"/>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35" name="Freeform 95"/>
            <p:cNvSpPr>
              <a:spLocks/>
            </p:cNvSpPr>
            <p:nvPr/>
          </p:nvSpPr>
          <p:spPr bwMode="auto">
            <a:xfrm>
              <a:off x="1726" y="3864"/>
              <a:ext cx="83" cy="11"/>
            </a:xfrm>
            <a:custGeom>
              <a:avLst/>
              <a:gdLst>
                <a:gd name="T0" fmla="*/ 0 w 83"/>
                <a:gd name="T1" fmla="*/ 8 h 11"/>
                <a:gd name="T2" fmla="*/ 4 w 83"/>
                <a:gd name="T3" fmla="*/ 10 h 11"/>
                <a:gd name="T4" fmla="*/ 9 w 83"/>
                <a:gd name="T5" fmla="*/ 10 h 11"/>
                <a:gd name="T6" fmla="*/ 20 w 83"/>
                <a:gd name="T7" fmla="*/ 10 h 11"/>
                <a:gd name="T8" fmla="*/ 33 w 83"/>
                <a:gd name="T9" fmla="*/ 11 h 11"/>
                <a:gd name="T10" fmla="*/ 45 w 83"/>
                <a:gd name="T11" fmla="*/ 10 h 11"/>
                <a:gd name="T12" fmla="*/ 60 w 83"/>
                <a:gd name="T13" fmla="*/ 8 h 11"/>
                <a:gd name="T14" fmla="*/ 72 w 83"/>
                <a:gd name="T15" fmla="*/ 5 h 11"/>
                <a:gd name="T16" fmla="*/ 83 w 83"/>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11">
                  <a:moveTo>
                    <a:pt x="0" y="8"/>
                  </a:moveTo>
                  <a:lnTo>
                    <a:pt x="4" y="10"/>
                  </a:lnTo>
                  <a:lnTo>
                    <a:pt x="9" y="10"/>
                  </a:lnTo>
                  <a:lnTo>
                    <a:pt x="20" y="10"/>
                  </a:lnTo>
                  <a:lnTo>
                    <a:pt x="33" y="11"/>
                  </a:lnTo>
                  <a:lnTo>
                    <a:pt x="45" y="10"/>
                  </a:lnTo>
                  <a:lnTo>
                    <a:pt x="60" y="8"/>
                  </a:lnTo>
                  <a:lnTo>
                    <a:pt x="72" y="5"/>
                  </a:lnTo>
                  <a:lnTo>
                    <a:pt x="83"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6" name="Freeform 96"/>
            <p:cNvSpPr>
              <a:spLocks/>
            </p:cNvSpPr>
            <p:nvPr/>
          </p:nvSpPr>
          <p:spPr bwMode="auto">
            <a:xfrm>
              <a:off x="1636" y="3798"/>
              <a:ext cx="69" cy="15"/>
            </a:xfrm>
            <a:custGeom>
              <a:avLst/>
              <a:gdLst>
                <a:gd name="T0" fmla="*/ 0 w 69"/>
                <a:gd name="T1" fmla="*/ 0 h 15"/>
                <a:gd name="T2" fmla="*/ 2 w 69"/>
                <a:gd name="T3" fmla="*/ 0 h 15"/>
                <a:gd name="T4" fmla="*/ 9 w 69"/>
                <a:gd name="T5" fmla="*/ 0 h 15"/>
                <a:gd name="T6" fmla="*/ 18 w 69"/>
                <a:gd name="T7" fmla="*/ 2 h 15"/>
                <a:gd name="T8" fmla="*/ 29 w 69"/>
                <a:gd name="T9" fmla="*/ 4 h 15"/>
                <a:gd name="T10" fmla="*/ 51 w 69"/>
                <a:gd name="T11" fmla="*/ 7 h 15"/>
                <a:gd name="T12" fmla="*/ 61 w 69"/>
                <a:gd name="T13" fmla="*/ 10 h 15"/>
                <a:gd name="T14" fmla="*/ 69 w 6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5">
                  <a:moveTo>
                    <a:pt x="0" y="0"/>
                  </a:moveTo>
                  <a:lnTo>
                    <a:pt x="2" y="0"/>
                  </a:lnTo>
                  <a:lnTo>
                    <a:pt x="9" y="0"/>
                  </a:lnTo>
                  <a:lnTo>
                    <a:pt x="18" y="2"/>
                  </a:lnTo>
                  <a:lnTo>
                    <a:pt x="29" y="4"/>
                  </a:lnTo>
                  <a:lnTo>
                    <a:pt x="51" y="7"/>
                  </a:lnTo>
                  <a:lnTo>
                    <a:pt x="61" y="10"/>
                  </a:lnTo>
                  <a:lnTo>
                    <a:pt x="69" y="1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37" name="Freeform 97"/>
            <p:cNvSpPr>
              <a:spLocks/>
            </p:cNvSpPr>
            <p:nvPr/>
          </p:nvSpPr>
          <p:spPr bwMode="auto">
            <a:xfrm>
              <a:off x="1791" y="3735"/>
              <a:ext cx="52" cy="6"/>
            </a:xfrm>
            <a:custGeom>
              <a:avLst/>
              <a:gdLst>
                <a:gd name="T0" fmla="*/ 0 w 52"/>
                <a:gd name="T1" fmla="*/ 0 h 6"/>
                <a:gd name="T2" fmla="*/ 52 w 52"/>
                <a:gd name="T3" fmla="*/ 6 h 6"/>
                <a:gd name="T4" fmla="*/ 0 w 52"/>
                <a:gd name="T5" fmla="*/ 0 h 6"/>
              </a:gdLst>
              <a:ahLst/>
              <a:cxnLst>
                <a:cxn ang="0">
                  <a:pos x="T0" y="T1"/>
                </a:cxn>
                <a:cxn ang="0">
                  <a:pos x="T2" y="T3"/>
                </a:cxn>
                <a:cxn ang="0">
                  <a:pos x="T4" y="T5"/>
                </a:cxn>
              </a:cxnLst>
              <a:rect l="0" t="0" r="r" b="b"/>
              <a:pathLst>
                <a:path w="52" h="6">
                  <a:moveTo>
                    <a:pt x="0" y="0"/>
                  </a:moveTo>
                  <a:lnTo>
                    <a:pt x="5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38" name="Line 98"/>
            <p:cNvSpPr>
              <a:spLocks noChangeShapeType="1"/>
            </p:cNvSpPr>
            <p:nvPr/>
          </p:nvSpPr>
          <p:spPr bwMode="auto">
            <a:xfrm>
              <a:off x="1791" y="3735"/>
              <a:ext cx="52" cy="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39" name="Freeform 99"/>
            <p:cNvSpPr>
              <a:spLocks/>
            </p:cNvSpPr>
            <p:nvPr/>
          </p:nvSpPr>
          <p:spPr bwMode="auto">
            <a:xfrm>
              <a:off x="2292" y="3811"/>
              <a:ext cx="105" cy="71"/>
            </a:xfrm>
            <a:custGeom>
              <a:avLst/>
              <a:gdLst>
                <a:gd name="T0" fmla="*/ 0 w 105"/>
                <a:gd name="T1" fmla="*/ 61 h 71"/>
                <a:gd name="T2" fmla="*/ 7 w 105"/>
                <a:gd name="T3" fmla="*/ 51 h 71"/>
                <a:gd name="T4" fmla="*/ 11 w 105"/>
                <a:gd name="T5" fmla="*/ 43 h 71"/>
                <a:gd name="T6" fmla="*/ 14 w 105"/>
                <a:gd name="T7" fmla="*/ 36 h 71"/>
                <a:gd name="T8" fmla="*/ 16 w 105"/>
                <a:gd name="T9" fmla="*/ 33 h 71"/>
                <a:gd name="T10" fmla="*/ 18 w 105"/>
                <a:gd name="T11" fmla="*/ 30 h 71"/>
                <a:gd name="T12" fmla="*/ 18 w 105"/>
                <a:gd name="T13" fmla="*/ 28 h 71"/>
                <a:gd name="T14" fmla="*/ 20 w 105"/>
                <a:gd name="T15" fmla="*/ 28 h 71"/>
                <a:gd name="T16" fmla="*/ 23 w 105"/>
                <a:gd name="T17" fmla="*/ 27 h 71"/>
                <a:gd name="T18" fmla="*/ 32 w 105"/>
                <a:gd name="T19" fmla="*/ 20 h 71"/>
                <a:gd name="T20" fmla="*/ 43 w 105"/>
                <a:gd name="T21" fmla="*/ 15 h 71"/>
                <a:gd name="T22" fmla="*/ 49 w 105"/>
                <a:gd name="T23" fmla="*/ 15 h 71"/>
                <a:gd name="T24" fmla="*/ 52 w 105"/>
                <a:gd name="T25" fmla="*/ 17 h 71"/>
                <a:gd name="T26" fmla="*/ 54 w 105"/>
                <a:gd name="T27" fmla="*/ 17 h 71"/>
                <a:gd name="T28" fmla="*/ 59 w 105"/>
                <a:gd name="T29" fmla="*/ 14 h 71"/>
                <a:gd name="T30" fmla="*/ 67 w 105"/>
                <a:gd name="T31" fmla="*/ 10 h 71"/>
                <a:gd name="T32" fmla="*/ 74 w 105"/>
                <a:gd name="T33" fmla="*/ 7 h 71"/>
                <a:gd name="T34" fmla="*/ 83 w 105"/>
                <a:gd name="T35" fmla="*/ 2 h 71"/>
                <a:gd name="T36" fmla="*/ 92 w 105"/>
                <a:gd name="T37" fmla="*/ 0 h 71"/>
                <a:gd name="T38" fmla="*/ 99 w 105"/>
                <a:gd name="T39" fmla="*/ 0 h 71"/>
                <a:gd name="T40" fmla="*/ 103 w 105"/>
                <a:gd name="T41" fmla="*/ 2 h 71"/>
                <a:gd name="T42" fmla="*/ 105 w 105"/>
                <a:gd name="T43" fmla="*/ 5 h 71"/>
                <a:gd name="T44" fmla="*/ 105 w 105"/>
                <a:gd name="T45" fmla="*/ 10 h 71"/>
                <a:gd name="T46" fmla="*/ 99 w 105"/>
                <a:gd name="T47" fmla="*/ 14 h 71"/>
                <a:gd name="T48" fmla="*/ 94 w 105"/>
                <a:gd name="T49" fmla="*/ 18 h 71"/>
                <a:gd name="T50" fmla="*/ 83 w 105"/>
                <a:gd name="T51" fmla="*/ 25 h 71"/>
                <a:gd name="T52" fmla="*/ 79 w 105"/>
                <a:gd name="T53" fmla="*/ 27 h 71"/>
                <a:gd name="T54" fmla="*/ 78 w 105"/>
                <a:gd name="T55" fmla="*/ 27 h 71"/>
                <a:gd name="T56" fmla="*/ 63 w 105"/>
                <a:gd name="T57" fmla="*/ 41 h 71"/>
                <a:gd name="T58" fmla="*/ 52 w 105"/>
                <a:gd name="T59" fmla="*/ 51 h 71"/>
                <a:gd name="T60" fmla="*/ 43 w 105"/>
                <a:gd name="T61" fmla="*/ 59 h 71"/>
                <a:gd name="T62" fmla="*/ 38 w 105"/>
                <a:gd name="T63" fmla="*/ 64 h 71"/>
                <a:gd name="T64" fmla="*/ 34 w 105"/>
                <a:gd name="T65" fmla="*/ 68 h 71"/>
                <a:gd name="T66" fmla="*/ 32 w 105"/>
                <a:gd name="T67" fmla="*/ 69 h 71"/>
                <a:gd name="T68" fmla="*/ 32 w 105"/>
                <a:gd name="T69" fmla="*/ 69 h 71"/>
                <a:gd name="T70" fmla="*/ 31 w 105"/>
                <a:gd name="T71" fmla="*/ 71 h 71"/>
                <a:gd name="T72" fmla="*/ 23 w 105"/>
                <a:gd name="T73" fmla="*/ 71 h 71"/>
                <a:gd name="T74" fmla="*/ 13 w 105"/>
                <a:gd name="T75" fmla="*/ 69 h 71"/>
                <a:gd name="T76" fmla="*/ 7 w 105"/>
                <a:gd name="T77" fmla="*/ 66 h 71"/>
                <a:gd name="T78" fmla="*/ 0 w 105"/>
                <a:gd name="T79" fmla="*/ 61 h 71"/>
                <a:gd name="T80" fmla="*/ 0 w 105"/>
                <a:gd name="T81"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5" h="71">
                  <a:moveTo>
                    <a:pt x="0" y="61"/>
                  </a:moveTo>
                  <a:lnTo>
                    <a:pt x="7" y="51"/>
                  </a:lnTo>
                  <a:lnTo>
                    <a:pt x="11" y="43"/>
                  </a:lnTo>
                  <a:lnTo>
                    <a:pt x="14" y="36"/>
                  </a:lnTo>
                  <a:lnTo>
                    <a:pt x="16" y="33"/>
                  </a:lnTo>
                  <a:lnTo>
                    <a:pt x="18" y="30"/>
                  </a:lnTo>
                  <a:lnTo>
                    <a:pt x="18" y="28"/>
                  </a:lnTo>
                  <a:lnTo>
                    <a:pt x="20" y="28"/>
                  </a:lnTo>
                  <a:lnTo>
                    <a:pt x="23" y="27"/>
                  </a:lnTo>
                  <a:lnTo>
                    <a:pt x="32" y="20"/>
                  </a:lnTo>
                  <a:lnTo>
                    <a:pt x="43" y="15"/>
                  </a:lnTo>
                  <a:lnTo>
                    <a:pt x="49" y="15"/>
                  </a:lnTo>
                  <a:lnTo>
                    <a:pt x="52" y="17"/>
                  </a:lnTo>
                  <a:lnTo>
                    <a:pt x="54" y="17"/>
                  </a:lnTo>
                  <a:lnTo>
                    <a:pt x="59" y="14"/>
                  </a:lnTo>
                  <a:lnTo>
                    <a:pt x="67" y="10"/>
                  </a:lnTo>
                  <a:lnTo>
                    <a:pt x="74" y="7"/>
                  </a:lnTo>
                  <a:lnTo>
                    <a:pt x="83" y="2"/>
                  </a:lnTo>
                  <a:lnTo>
                    <a:pt x="92" y="0"/>
                  </a:lnTo>
                  <a:lnTo>
                    <a:pt x="99" y="0"/>
                  </a:lnTo>
                  <a:lnTo>
                    <a:pt x="103" y="2"/>
                  </a:lnTo>
                  <a:lnTo>
                    <a:pt x="105" y="5"/>
                  </a:lnTo>
                  <a:lnTo>
                    <a:pt x="105" y="10"/>
                  </a:lnTo>
                  <a:lnTo>
                    <a:pt x="99" y="14"/>
                  </a:lnTo>
                  <a:lnTo>
                    <a:pt x="94" y="18"/>
                  </a:lnTo>
                  <a:lnTo>
                    <a:pt x="83" y="25"/>
                  </a:lnTo>
                  <a:lnTo>
                    <a:pt x="79" y="27"/>
                  </a:lnTo>
                  <a:lnTo>
                    <a:pt x="78" y="27"/>
                  </a:lnTo>
                  <a:lnTo>
                    <a:pt x="63" y="41"/>
                  </a:lnTo>
                  <a:lnTo>
                    <a:pt x="52" y="51"/>
                  </a:lnTo>
                  <a:lnTo>
                    <a:pt x="43" y="59"/>
                  </a:lnTo>
                  <a:lnTo>
                    <a:pt x="38" y="64"/>
                  </a:lnTo>
                  <a:lnTo>
                    <a:pt x="34" y="68"/>
                  </a:lnTo>
                  <a:lnTo>
                    <a:pt x="32" y="69"/>
                  </a:lnTo>
                  <a:lnTo>
                    <a:pt x="32" y="69"/>
                  </a:lnTo>
                  <a:lnTo>
                    <a:pt x="31" y="71"/>
                  </a:lnTo>
                  <a:lnTo>
                    <a:pt x="23" y="71"/>
                  </a:lnTo>
                  <a:lnTo>
                    <a:pt x="13" y="69"/>
                  </a:lnTo>
                  <a:lnTo>
                    <a:pt x="7" y="66"/>
                  </a:lnTo>
                  <a:lnTo>
                    <a:pt x="0" y="61"/>
                  </a:lnTo>
                  <a:lnTo>
                    <a:pt x="0" y="61"/>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40" name="Freeform 100"/>
            <p:cNvSpPr>
              <a:spLocks/>
            </p:cNvSpPr>
            <p:nvPr/>
          </p:nvSpPr>
          <p:spPr bwMode="auto">
            <a:xfrm>
              <a:off x="2328" y="3828"/>
              <a:ext cx="22" cy="29"/>
            </a:xfrm>
            <a:custGeom>
              <a:avLst/>
              <a:gdLst>
                <a:gd name="T0" fmla="*/ 5 w 22"/>
                <a:gd name="T1" fmla="*/ 11 h 29"/>
                <a:gd name="T2" fmla="*/ 4 w 22"/>
                <a:gd name="T3" fmla="*/ 13 h 29"/>
                <a:gd name="T4" fmla="*/ 0 w 22"/>
                <a:gd name="T5" fmla="*/ 18 h 29"/>
                <a:gd name="T6" fmla="*/ 0 w 22"/>
                <a:gd name="T7" fmla="*/ 24 h 29"/>
                <a:gd name="T8" fmla="*/ 2 w 22"/>
                <a:gd name="T9" fmla="*/ 28 h 29"/>
                <a:gd name="T10" fmla="*/ 5 w 22"/>
                <a:gd name="T11" fmla="*/ 29 h 29"/>
                <a:gd name="T12" fmla="*/ 9 w 22"/>
                <a:gd name="T13" fmla="*/ 29 h 29"/>
                <a:gd name="T14" fmla="*/ 13 w 22"/>
                <a:gd name="T15" fmla="*/ 29 h 29"/>
                <a:gd name="T16" fmla="*/ 20 w 22"/>
                <a:gd name="T17" fmla="*/ 23 h 29"/>
                <a:gd name="T18" fmla="*/ 22 w 22"/>
                <a:gd name="T19" fmla="*/ 11 h 29"/>
                <a:gd name="T20" fmla="*/ 20 w 22"/>
                <a:gd name="T21" fmla="*/ 6 h 29"/>
                <a:gd name="T22" fmla="*/ 16 w 22"/>
                <a:gd name="T2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9">
                  <a:moveTo>
                    <a:pt x="5" y="11"/>
                  </a:moveTo>
                  <a:lnTo>
                    <a:pt x="4" y="13"/>
                  </a:lnTo>
                  <a:lnTo>
                    <a:pt x="0" y="18"/>
                  </a:lnTo>
                  <a:lnTo>
                    <a:pt x="0" y="24"/>
                  </a:lnTo>
                  <a:lnTo>
                    <a:pt x="2" y="28"/>
                  </a:lnTo>
                  <a:lnTo>
                    <a:pt x="5" y="29"/>
                  </a:lnTo>
                  <a:lnTo>
                    <a:pt x="9" y="29"/>
                  </a:lnTo>
                  <a:lnTo>
                    <a:pt x="13" y="29"/>
                  </a:lnTo>
                  <a:lnTo>
                    <a:pt x="20" y="23"/>
                  </a:lnTo>
                  <a:lnTo>
                    <a:pt x="22" y="11"/>
                  </a:lnTo>
                  <a:lnTo>
                    <a:pt x="20" y="6"/>
                  </a:lnTo>
                  <a:lnTo>
                    <a:pt x="16"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41" name="Freeform 101"/>
            <p:cNvSpPr>
              <a:spLocks/>
            </p:cNvSpPr>
            <p:nvPr/>
          </p:nvSpPr>
          <p:spPr bwMode="auto">
            <a:xfrm>
              <a:off x="2346" y="3839"/>
              <a:ext cx="27" cy="20"/>
            </a:xfrm>
            <a:custGeom>
              <a:avLst/>
              <a:gdLst>
                <a:gd name="T0" fmla="*/ 27 w 27"/>
                <a:gd name="T1" fmla="*/ 10 h 20"/>
                <a:gd name="T2" fmla="*/ 25 w 27"/>
                <a:gd name="T3" fmla="*/ 13 h 20"/>
                <a:gd name="T4" fmla="*/ 24 w 27"/>
                <a:gd name="T5" fmla="*/ 17 h 20"/>
                <a:gd name="T6" fmla="*/ 20 w 27"/>
                <a:gd name="T7" fmla="*/ 18 h 20"/>
                <a:gd name="T8" fmla="*/ 14 w 27"/>
                <a:gd name="T9" fmla="*/ 20 h 20"/>
                <a:gd name="T10" fmla="*/ 9 w 27"/>
                <a:gd name="T11" fmla="*/ 18 h 20"/>
                <a:gd name="T12" fmla="*/ 5 w 27"/>
                <a:gd name="T13" fmla="*/ 17 h 20"/>
                <a:gd name="T14" fmla="*/ 2 w 27"/>
                <a:gd name="T15" fmla="*/ 13 h 20"/>
                <a:gd name="T16" fmla="*/ 0 w 27"/>
                <a:gd name="T17" fmla="*/ 10 h 20"/>
                <a:gd name="T18" fmla="*/ 2 w 27"/>
                <a:gd name="T19" fmla="*/ 7 h 20"/>
                <a:gd name="T20" fmla="*/ 5 w 27"/>
                <a:gd name="T21" fmla="*/ 4 h 20"/>
                <a:gd name="T22" fmla="*/ 9 w 27"/>
                <a:gd name="T23" fmla="*/ 2 h 20"/>
                <a:gd name="T24" fmla="*/ 14 w 27"/>
                <a:gd name="T25" fmla="*/ 0 h 20"/>
                <a:gd name="T26" fmla="*/ 20 w 27"/>
                <a:gd name="T27" fmla="*/ 2 h 20"/>
                <a:gd name="T28" fmla="*/ 24 w 27"/>
                <a:gd name="T29" fmla="*/ 4 h 20"/>
                <a:gd name="T30" fmla="*/ 25 w 27"/>
                <a:gd name="T31" fmla="*/ 7 h 20"/>
                <a:gd name="T32" fmla="*/ 27 w 27"/>
                <a:gd name="T33" fmla="*/ 10 h 20"/>
                <a:gd name="T34" fmla="*/ 27 w 27"/>
                <a:gd name="T35"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0">
                  <a:moveTo>
                    <a:pt x="27" y="10"/>
                  </a:moveTo>
                  <a:lnTo>
                    <a:pt x="25" y="13"/>
                  </a:lnTo>
                  <a:lnTo>
                    <a:pt x="24" y="17"/>
                  </a:lnTo>
                  <a:lnTo>
                    <a:pt x="20" y="18"/>
                  </a:lnTo>
                  <a:lnTo>
                    <a:pt x="14" y="20"/>
                  </a:lnTo>
                  <a:lnTo>
                    <a:pt x="9" y="18"/>
                  </a:lnTo>
                  <a:lnTo>
                    <a:pt x="5" y="17"/>
                  </a:lnTo>
                  <a:lnTo>
                    <a:pt x="2" y="13"/>
                  </a:lnTo>
                  <a:lnTo>
                    <a:pt x="0" y="10"/>
                  </a:lnTo>
                  <a:lnTo>
                    <a:pt x="2" y="7"/>
                  </a:lnTo>
                  <a:lnTo>
                    <a:pt x="5" y="4"/>
                  </a:lnTo>
                  <a:lnTo>
                    <a:pt x="9" y="2"/>
                  </a:lnTo>
                  <a:lnTo>
                    <a:pt x="14" y="0"/>
                  </a:lnTo>
                  <a:lnTo>
                    <a:pt x="20" y="2"/>
                  </a:lnTo>
                  <a:lnTo>
                    <a:pt x="24" y="4"/>
                  </a:lnTo>
                  <a:lnTo>
                    <a:pt x="25" y="7"/>
                  </a:lnTo>
                  <a:lnTo>
                    <a:pt x="27" y="10"/>
                  </a:lnTo>
                  <a:lnTo>
                    <a:pt x="27" y="10"/>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42" name="Freeform 102"/>
            <p:cNvSpPr>
              <a:spLocks/>
            </p:cNvSpPr>
            <p:nvPr/>
          </p:nvSpPr>
          <p:spPr bwMode="auto">
            <a:xfrm>
              <a:off x="2337" y="3852"/>
              <a:ext cx="22" cy="23"/>
            </a:xfrm>
            <a:custGeom>
              <a:avLst/>
              <a:gdLst>
                <a:gd name="T0" fmla="*/ 18 w 22"/>
                <a:gd name="T1" fmla="*/ 22 h 23"/>
                <a:gd name="T2" fmla="*/ 14 w 22"/>
                <a:gd name="T3" fmla="*/ 23 h 23"/>
                <a:gd name="T4" fmla="*/ 11 w 22"/>
                <a:gd name="T5" fmla="*/ 23 h 23"/>
                <a:gd name="T6" fmla="*/ 2 w 22"/>
                <a:gd name="T7" fmla="*/ 17 h 23"/>
                <a:gd name="T8" fmla="*/ 0 w 22"/>
                <a:gd name="T9" fmla="*/ 9 h 23"/>
                <a:gd name="T10" fmla="*/ 4 w 22"/>
                <a:gd name="T11" fmla="*/ 2 h 23"/>
                <a:gd name="T12" fmla="*/ 7 w 22"/>
                <a:gd name="T13" fmla="*/ 0 h 23"/>
                <a:gd name="T14" fmla="*/ 11 w 22"/>
                <a:gd name="T15" fmla="*/ 2 h 23"/>
                <a:gd name="T16" fmla="*/ 20 w 22"/>
                <a:gd name="T17" fmla="*/ 7 h 23"/>
                <a:gd name="T18" fmla="*/ 22 w 22"/>
                <a:gd name="T19" fmla="*/ 15 h 23"/>
                <a:gd name="T20" fmla="*/ 22 w 22"/>
                <a:gd name="T21" fmla="*/ 18 h 23"/>
                <a:gd name="T22" fmla="*/ 18 w 22"/>
                <a:gd name="T23" fmla="*/ 22 h 23"/>
                <a:gd name="T24" fmla="*/ 18 w 22"/>
                <a:gd name="T25"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18" y="22"/>
                  </a:moveTo>
                  <a:lnTo>
                    <a:pt x="14" y="23"/>
                  </a:lnTo>
                  <a:lnTo>
                    <a:pt x="11" y="23"/>
                  </a:lnTo>
                  <a:lnTo>
                    <a:pt x="2" y="17"/>
                  </a:lnTo>
                  <a:lnTo>
                    <a:pt x="0" y="9"/>
                  </a:lnTo>
                  <a:lnTo>
                    <a:pt x="4" y="2"/>
                  </a:lnTo>
                  <a:lnTo>
                    <a:pt x="7" y="0"/>
                  </a:lnTo>
                  <a:lnTo>
                    <a:pt x="11" y="2"/>
                  </a:lnTo>
                  <a:lnTo>
                    <a:pt x="20" y="7"/>
                  </a:lnTo>
                  <a:lnTo>
                    <a:pt x="22" y="15"/>
                  </a:lnTo>
                  <a:lnTo>
                    <a:pt x="22" y="18"/>
                  </a:lnTo>
                  <a:lnTo>
                    <a:pt x="18" y="22"/>
                  </a:lnTo>
                  <a:lnTo>
                    <a:pt x="18" y="22"/>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43" name="Freeform 103"/>
            <p:cNvSpPr>
              <a:spLocks/>
            </p:cNvSpPr>
            <p:nvPr/>
          </p:nvSpPr>
          <p:spPr bwMode="auto">
            <a:xfrm>
              <a:off x="2319" y="3864"/>
              <a:ext cx="23" cy="21"/>
            </a:xfrm>
            <a:custGeom>
              <a:avLst/>
              <a:gdLst>
                <a:gd name="T0" fmla="*/ 20 w 23"/>
                <a:gd name="T1" fmla="*/ 21 h 21"/>
                <a:gd name="T2" fmla="*/ 11 w 23"/>
                <a:gd name="T3" fmla="*/ 21 h 21"/>
                <a:gd name="T4" fmla="*/ 4 w 23"/>
                <a:gd name="T5" fmla="*/ 16 h 21"/>
                <a:gd name="T6" fmla="*/ 0 w 23"/>
                <a:gd name="T7" fmla="*/ 8 h 21"/>
                <a:gd name="T8" fmla="*/ 4 w 23"/>
                <a:gd name="T9" fmla="*/ 1 h 21"/>
                <a:gd name="T10" fmla="*/ 9 w 23"/>
                <a:gd name="T11" fmla="*/ 0 h 21"/>
                <a:gd name="T12" fmla="*/ 13 w 23"/>
                <a:gd name="T13" fmla="*/ 0 h 21"/>
                <a:gd name="T14" fmla="*/ 20 w 23"/>
                <a:gd name="T15" fmla="*/ 5 h 21"/>
                <a:gd name="T16" fmla="*/ 23 w 23"/>
                <a:gd name="T17" fmla="*/ 15 h 21"/>
                <a:gd name="T18" fmla="*/ 20 w 23"/>
                <a:gd name="T19" fmla="*/ 21 h 21"/>
                <a:gd name="T20" fmla="*/ 20 w 23"/>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20" y="21"/>
                  </a:moveTo>
                  <a:lnTo>
                    <a:pt x="11" y="21"/>
                  </a:lnTo>
                  <a:lnTo>
                    <a:pt x="4" y="16"/>
                  </a:lnTo>
                  <a:lnTo>
                    <a:pt x="0" y="8"/>
                  </a:lnTo>
                  <a:lnTo>
                    <a:pt x="4" y="1"/>
                  </a:lnTo>
                  <a:lnTo>
                    <a:pt x="9" y="0"/>
                  </a:lnTo>
                  <a:lnTo>
                    <a:pt x="13" y="0"/>
                  </a:lnTo>
                  <a:lnTo>
                    <a:pt x="20" y="5"/>
                  </a:lnTo>
                  <a:lnTo>
                    <a:pt x="23" y="15"/>
                  </a:lnTo>
                  <a:lnTo>
                    <a:pt x="20" y="21"/>
                  </a:lnTo>
                  <a:lnTo>
                    <a:pt x="20" y="21"/>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44" name="Freeform 104"/>
            <p:cNvSpPr>
              <a:spLocks/>
            </p:cNvSpPr>
            <p:nvPr/>
          </p:nvSpPr>
          <p:spPr bwMode="auto">
            <a:xfrm>
              <a:off x="2278" y="3839"/>
              <a:ext cx="32" cy="33"/>
            </a:xfrm>
            <a:custGeom>
              <a:avLst/>
              <a:gdLst>
                <a:gd name="T0" fmla="*/ 32 w 32"/>
                <a:gd name="T1" fmla="*/ 0 h 33"/>
                <a:gd name="T2" fmla="*/ 14 w 32"/>
                <a:gd name="T3" fmla="*/ 0 h 33"/>
                <a:gd name="T4" fmla="*/ 0 w 32"/>
                <a:gd name="T5" fmla="*/ 33 h 33"/>
                <a:gd name="T6" fmla="*/ 14 w 32"/>
                <a:gd name="T7" fmla="*/ 33 h 33"/>
                <a:gd name="T8" fmla="*/ 32 w 32"/>
                <a:gd name="T9" fmla="*/ 0 h 33"/>
              </a:gdLst>
              <a:ahLst/>
              <a:cxnLst>
                <a:cxn ang="0">
                  <a:pos x="T0" y="T1"/>
                </a:cxn>
                <a:cxn ang="0">
                  <a:pos x="T2" y="T3"/>
                </a:cxn>
                <a:cxn ang="0">
                  <a:pos x="T4" y="T5"/>
                </a:cxn>
                <a:cxn ang="0">
                  <a:pos x="T6" y="T7"/>
                </a:cxn>
                <a:cxn ang="0">
                  <a:pos x="T8" y="T9"/>
                </a:cxn>
              </a:cxnLst>
              <a:rect l="0" t="0" r="r" b="b"/>
              <a:pathLst>
                <a:path w="32" h="33">
                  <a:moveTo>
                    <a:pt x="32" y="0"/>
                  </a:moveTo>
                  <a:lnTo>
                    <a:pt x="14" y="0"/>
                  </a:lnTo>
                  <a:lnTo>
                    <a:pt x="0" y="33"/>
                  </a:lnTo>
                  <a:lnTo>
                    <a:pt x="14" y="33"/>
                  </a:lnTo>
                  <a:lnTo>
                    <a:pt x="32" y="0"/>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45" name="Freeform 105"/>
            <p:cNvSpPr>
              <a:spLocks/>
            </p:cNvSpPr>
            <p:nvPr/>
          </p:nvSpPr>
          <p:spPr bwMode="auto">
            <a:xfrm>
              <a:off x="1962" y="3772"/>
              <a:ext cx="330" cy="274"/>
            </a:xfrm>
            <a:custGeom>
              <a:avLst/>
              <a:gdLst>
                <a:gd name="T0" fmla="*/ 326 w 330"/>
                <a:gd name="T1" fmla="*/ 67 h 274"/>
                <a:gd name="T2" fmla="*/ 305 w 330"/>
                <a:gd name="T3" fmla="*/ 66 h 274"/>
                <a:gd name="T4" fmla="*/ 251 w 330"/>
                <a:gd name="T5" fmla="*/ 54 h 274"/>
                <a:gd name="T6" fmla="*/ 216 w 330"/>
                <a:gd name="T7" fmla="*/ 41 h 274"/>
                <a:gd name="T8" fmla="*/ 213 w 330"/>
                <a:gd name="T9" fmla="*/ 18 h 274"/>
                <a:gd name="T10" fmla="*/ 211 w 330"/>
                <a:gd name="T11" fmla="*/ 5 h 274"/>
                <a:gd name="T12" fmla="*/ 209 w 330"/>
                <a:gd name="T13" fmla="*/ 0 h 274"/>
                <a:gd name="T14" fmla="*/ 207 w 330"/>
                <a:gd name="T15" fmla="*/ 0 h 274"/>
                <a:gd name="T16" fmla="*/ 188 w 330"/>
                <a:gd name="T17" fmla="*/ 3 h 274"/>
                <a:gd name="T18" fmla="*/ 157 w 330"/>
                <a:gd name="T19" fmla="*/ 12 h 274"/>
                <a:gd name="T20" fmla="*/ 123 w 330"/>
                <a:gd name="T21" fmla="*/ 26 h 274"/>
                <a:gd name="T22" fmla="*/ 89 w 330"/>
                <a:gd name="T23" fmla="*/ 49 h 274"/>
                <a:gd name="T24" fmla="*/ 62 w 330"/>
                <a:gd name="T25" fmla="*/ 80 h 274"/>
                <a:gd name="T26" fmla="*/ 40 w 330"/>
                <a:gd name="T27" fmla="*/ 115 h 274"/>
                <a:gd name="T28" fmla="*/ 27 w 330"/>
                <a:gd name="T29" fmla="*/ 144 h 274"/>
                <a:gd name="T30" fmla="*/ 25 w 330"/>
                <a:gd name="T31" fmla="*/ 157 h 274"/>
                <a:gd name="T32" fmla="*/ 33 w 330"/>
                <a:gd name="T33" fmla="*/ 170 h 274"/>
                <a:gd name="T34" fmla="*/ 54 w 330"/>
                <a:gd name="T35" fmla="*/ 187 h 274"/>
                <a:gd name="T36" fmla="*/ 65 w 330"/>
                <a:gd name="T37" fmla="*/ 200 h 274"/>
                <a:gd name="T38" fmla="*/ 65 w 330"/>
                <a:gd name="T39" fmla="*/ 211 h 274"/>
                <a:gd name="T40" fmla="*/ 65 w 330"/>
                <a:gd name="T41" fmla="*/ 213 h 274"/>
                <a:gd name="T42" fmla="*/ 58 w 330"/>
                <a:gd name="T43" fmla="*/ 216 h 274"/>
                <a:gd name="T44" fmla="*/ 40 w 330"/>
                <a:gd name="T45" fmla="*/ 223 h 274"/>
                <a:gd name="T46" fmla="*/ 9 w 330"/>
                <a:gd name="T47" fmla="*/ 233 h 274"/>
                <a:gd name="T48" fmla="*/ 0 w 330"/>
                <a:gd name="T49" fmla="*/ 234 h 274"/>
                <a:gd name="T50" fmla="*/ 0 w 330"/>
                <a:gd name="T51" fmla="*/ 244 h 274"/>
                <a:gd name="T52" fmla="*/ 4 w 330"/>
                <a:gd name="T53" fmla="*/ 257 h 274"/>
                <a:gd name="T54" fmla="*/ 16 w 330"/>
                <a:gd name="T55" fmla="*/ 270 h 274"/>
                <a:gd name="T56" fmla="*/ 31 w 330"/>
                <a:gd name="T57" fmla="*/ 274 h 274"/>
                <a:gd name="T58" fmla="*/ 47 w 330"/>
                <a:gd name="T59" fmla="*/ 274 h 274"/>
                <a:gd name="T60" fmla="*/ 89 w 330"/>
                <a:gd name="T61" fmla="*/ 267 h 274"/>
                <a:gd name="T62" fmla="*/ 110 w 330"/>
                <a:gd name="T63" fmla="*/ 254 h 274"/>
                <a:gd name="T64" fmla="*/ 121 w 330"/>
                <a:gd name="T65" fmla="*/ 257 h 274"/>
                <a:gd name="T66" fmla="*/ 146 w 330"/>
                <a:gd name="T67" fmla="*/ 259 h 274"/>
                <a:gd name="T68" fmla="*/ 179 w 330"/>
                <a:gd name="T69" fmla="*/ 256 h 274"/>
                <a:gd name="T70" fmla="*/ 207 w 330"/>
                <a:gd name="T71" fmla="*/ 236 h 274"/>
                <a:gd name="T72" fmla="*/ 218 w 330"/>
                <a:gd name="T73" fmla="*/ 242 h 274"/>
                <a:gd name="T74" fmla="*/ 244 w 330"/>
                <a:gd name="T75" fmla="*/ 249 h 274"/>
                <a:gd name="T76" fmla="*/ 263 w 330"/>
                <a:gd name="T77" fmla="*/ 236 h 274"/>
                <a:gd name="T78" fmla="*/ 272 w 330"/>
                <a:gd name="T79" fmla="*/ 228 h 274"/>
                <a:gd name="T80" fmla="*/ 276 w 330"/>
                <a:gd name="T81" fmla="*/ 224 h 274"/>
                <a:gd name="T82" fmla="*/ 274 w 330"/>
                <a:gd name="T83" fmla="*/ 221 h 274"/>
                <a:gd name="T84" fmla="*/ 251 w 330"/>
                <a:gd name="T85" fmla="*/ 198 h 274"/>
                <a:gd name="T86" fmla="*/ 213 w 330"/>
                <a:gd name="T87" fmla="*/ 180 h 274"/>
                <a:gd name="T88" fmla="*/ 189 w 330"/>
                <a:gd name="T89" fmla="*/ 174 h 274"/>
                <a:gd name="T90" fmla="*/ 189 w 330"/>
                <a:gd name="T91" fmla="*/ 164 h 274"/>
                <a:gd name="T92" fmla="*/ 193 w 330"/>
                <a:gd name="T93" fmla="*/ 149 h 274"/>
                <a:gd name="T94" fmla="*/ 195 w 330"/>
                <a:gd name="T95" fmla="*/ 143 h 274"/>
                <a:gd name="T96" fmla="*/ 195 w 330"/>
                <a:gd name="T97" fmla="*/ 139 h 274"/>
                <a:gd name="T98" fmla="*/ 193 w 330"/>
                <a:gd name="T99" fmla="*/ 125 h 274"/>
                <a:gd name="T100" fmla="*/ 198 w 330"/>
                <a:gd name="T101" fmla="*/ 107 h 274"/>
                <a:gd name="T102" fmla="*/ 202 w 330"/>
                <a:gd name="T103" fmla="*/ 102 h 274"/>
                <a:gd name="T104" fmla="*/ 202 w 330"/>
                <a:gd name="T105" fmla="*/ 102 h 274"/>
                <a:gd name="T106" fmla="*/ 216 w 330"/>
                <a:gd name="T107" fmla="*/ 102 h 274"/>
                <a:gd name="T108" fmla="*/ 251 w 330"/>
                <a:gd name="T109" fmla="*/ 103 h 274"/>
                <a:gd name="T110" fmla="*/ 289 w 330"/>
                <a:gd name="T111" fmla="*/ 103 h 274"/>
                <a:gd name="T112" fmla="*/ 316 w 330"/>
                <a:gd name="T113" fmla="*/ 10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0" h="274">
                  <a:moveTo>
                    <a:pt x="330" y="67"/>
                  </a:moveTo>
                  <a:lnTo>
                    <a:pt x="326" y="67"/>
                  </a:lnTo>
                  <a:lnTo>
                    <a:pt x="317" y="67"/>
                  </a:lnTo>
                  <a:lnTo>
                    <a:pt x="305" y="66"/>
                  </a:lnTo>
                  <a:lnTo>
                    <a:pt x="289" y="62"/>
                  </a:lnTo>
                  <a:lnTo>
                    <a:pt x="251" y="54"/>
                  </a:lnTo>
                  <a:lnTo>
                    <a:pt x="233" y="48"/>
                  </a:lnTo>
                  <a:lnTo>
                    <a:pt x="216" y="41"/>
                  </a:lnTo>
                  <a:lnTo>
                    <a:pt x="215" y="28"/>
                  </a:lnTo>
                  <a:lnTo>
                    <a:pt x="213" y="18"/>
                  </a:lnTo>
                  <a:lnTo>
                    <a:pt x="211" y="10"/>
                  </a:lnTo>
                  <a:lnTo>
                    <a:pt x="211" y="5"/>
                  </a:lnTo>
                  <a:lnTo>
                    <a:pt x="209" y="2"/>
                  </a:lnTo>
                  <a:lnTo>
                    <a:pt x="209" y="0"/>
                  </a:lnTo>
                  <a:lnTo>
                    <a:pt x="209" y="0"/>
                  </a:lnTo>
                  <a:lnTo>
                    <a:pt x="207" y="0"/>
                  </a:lnTo>
                  <a:lnTo>
                    <a:pt x="198" y="2"/>
                  </a:lnTo>
                  <a:lnTo>
                    <a:pt x="188" y="3"/>
                  </a:lnTo>
                  <a:lnTo>
                    <a:pt x="173" y="7"/>
                  </a:lnTo>
                  <a:lnTo>
                    <a:pt x="157" y="12"/>
                  </a:lnTo>
                  <a:lnTo>
                    <a:pt x="141" y="18"/>
                  </a:lnTo>
                  <a:lnTo>
                    <a:pt x="123" y="26"/>
                  </a:lnTo>
                  <a:lnTo>
                    <a:pt x="105" y="36"/>
                  </a:lnTo>
                  <a:lnTo>
                    <a:pt x="89" y="49"/>
                  </a:lnTo>
                  <a:lnTo>
                    <a:pt x="74" y="64"/>
                  </a:lnTo>
                  <a:lnTo>
                    <a:pt x="62" y="80"/>
                  </a:lnTo>
                  <a:lnTo>
                    <a:pt x="49" y="98"/>
                  </a:lnTo>
                  <a:lnTo>
                    <a:pt x="40" y="115"/>
                  </a:lnTo>
                  <a:lnTo>
                    <a:pt x="33" y="131"/>
                  </a:lnTo>
                  <a:lnTo>
                    <a:pt x="27" y="144"/>
                  </a:lnTo>
                  <a:lnTo>
                    <a:pt x="24" y="156"/>
                  </a:lnTo>
                  <a:lnTo>
                    <a:pt x="25" y="157"/>
                  </a:lnTo>
                  <a:lnTo>
                    <a:pt x="27" y="161"/>
                  </a:lnTo>
                  <a:lnTo>
                    <a:pt x="33" y="170"/>
                  </a:lnTo>
                  <a:lnTo>
                    <a:pt x="45" y="182"/>
                  </a:lnTo>
                  <a:lnTo>
                    <a:pt x="54" y="187"/>
                  </a:lnTo>
                  <a:lnTo>
                    <a:pt x="65" y="192"/>
                  </a:lnTo>
                  <a:lnTo>
                    <a:pt x="65" y="200"/>
                  </a:lnTo>
                  <a:lnTo>
                    <a:pt x="65" y="205"/>
                  </a:lnTo>
                  <a:lnTo>
                    <a:pt x="65" y="211"/>
                  </a:lnTo>
                  <a:lnTo>
                    <a:pt x="65" y="213"/>
                  </a:lnTo>
                  <a:lnTo>
                    <a:pt x="65" y="213"/>
                  </a:lnTo>
                  <a:lnTo>
                    <a:pt x="63" y="215"/>
                  </a:lnTo>
                  <a:lnTo>
                    <a:pt x="58" y="216"/>
                  </a:lnTo>
                  <a:lnTo>
                    <a:pt x="51" y="220"/>
                  </a:lnTo>
                  <a:lnTo>
                    <a:pt x="40" y="223"/>
                  </a:lnTo>
                  <a:lnTo>
                    <a:pt x="20" y="229"/>
                  </a:lnTo>
                  <a:lnTo>
                    <a:pt x="9" y="233"/>
                  </a:lnTo>
                  <a:lnTo>
                    <a:pt x="0" y="233"/>
                  </a:lnTo>
                  <a:lnTo>
                    <a:pt x="0" y="234"/>
                  </a:lnTo>
                  <a:lnTo>
                    <a:pt x="0" y="239"/>
                  </a:lnTo>
                  <a:lnTo>
                    <a:pt x="0" y="244"/>
                  </a:lnTo>
                  <a:lnTo>
                    <a:pt x="0" y="251"/>
                  </a:lnTo>
                  <a:lnTo>
                    <a:pt x="4" y="257"/>
                  </a:lnTo>
                  <a:lnTo>
                    <a:pt x="7" y="264"/>
                  </a:lnTo>
                  <a:lnTo>
                    <a:pt x="16" y="270"/>
                  </a:lnTo>
                  <a:lnTo>
                    <a:pt x="27" y="274"/>
                  </a:lnTo>
                  <a:lnTo>
                    <a:pt x="31" y="274"/>
                  </a:lnTo>
                  <a:lnTo>
                    <a:pt x="36" y="274"/>
                  </a:lnTo>
                  <a:lnTo>
                    <a:pt x="47" y="274"/>
                  </a:lnTo>
                  <a:lnTo>
                    <a:pt x="60" y="272"/>
                  </a:lnTo>
                  <a:lnTo>
                    <a:pt x="89" y="267"/>
                  </a:lnTo>
                  <a:lnTo>
                    <a:pt x="101" y="262"/>
                  </a:lnTo>
                  <a:lnTo>
                    <a:pt x="110" y="254"/>
                  </a:lnTo>
                  <a:lnTo>
                    <a:pt x="114" y="256"/>
                  </a:lnTo>
                  <a:lnTo>
                    <a:pt x="121" y="257"/>
                  </a:lnTo>
                  <a:lnTo>
                    <a:pt x="134" y="259"/>
                  </a:lnTo>
                  <a:lnTo>
                    <a:pt x="146" y="259"/>
                  </a:lnTo>
                  <a:lnTo>
                    <a:pt x="162" y="259"/>
                  </a:lnTo>
                  <a:lnTo>
                    <a:pt x="179" y="256"/>
                  </a:lnTo>
                  <a:lnTo>
                    <a:pt x="195" y="247"/>
                  </a:lnTo>
                  <a:lnTo>
                    <a:pt x="207" y="236"/>
                  </a:lnTo>
                  <a:lnTo>
                    <a:pt x="211" y="239"/>
                  </a:lnTo>
                  <a:lnTo>
                    <a:pt x="218" y="242"/>
                  </a:lnTo>
                  <a:lnTo>
                    <a:pt x="229" y="247"/>
                  </a:lnTo>
                  <a:lnTo>
                    <a:pt x="244" y="249"/>
                  </a:lnTo>
                  <a:lnTo>
                    <a:pt x="254" y="241"/>
                  </a:lnTo>
                  <a:lnTo>
                    <a:pt x="263" y="236"/>
                  </a:lnTo>
                  <a:lnTo>
                    <a:pt x="269" y="231"/>
                  </a:lnTo>
                  <a:lnTo>
                    <a:pt x="272" y="228"/>
                  </a:lnTo>
                  <a:lnTo>
                    <a:pt x="276" y="226"/>
                  </a:lnTo>
                  <a:lnTo>
                    <a:pt x="276" y="224"/>
                  </a:lnTo>
                  <a:lnTo>
                    <a:pt x="276" y="224"/>
                  </a:lnTo>
                  <a:lnTo>
                    <a:pt x="274" y="221"/>
                  </a:lnTo>
                  <a:lnTo>
                    <a:pt x="265" y="211"/>
                  </a:lnTo>
                  <a:lnTo>
                    <a:pt x="251" y="198"/>
                  </a:lnTo>
                  <a:lnTo>
                    <a:pt x="231" y="187"/>
                  </a:lnTo>
                  <a:lnTo>
                    <a:pt x="213" y="180"/>
                  </a:lnTo>
                  <a:lnTo>
                    <a:pt x="198" y="175"/>
                  </a:lnTo>
                  <a:lnTo>
                    <a:pt x="189" y="174"/>
                  </a:lnTo>
                  <a:lnTo>
                    <a:pt x="186" y="174"/>
                  </a:lnTo>
                  <a:lnTo>
                    <a:pt x="189" y="164"/>
                  </a:lnTo>
                  <a:lnTo>
                    <a:pt x="191" y="156"/>
                  </a:lnTo>
                  <a:lnTo>
                    <a:pt x="193" y="149"/>
                  </a:lnTo>
                  <a:lnTo>
                    <a:pt x="195" y="146"/>
                  </a:lnTo>
                  <a:lnTo>
                    <a:pt x="195" y="143"/>
                  </a:lnTo>
                  <a:lnTo>
                    <a:pt x="195" y="141"/>
                  </a:lnTo>
                  <a:lnTo>
                    <a:pt x="195" y="139"/>
                  </a:lnTo>
                  <a:lnTo>
                    <a:pt x="193" y="133"/>
                  </a:lnTo>
                  <a:lnTo>
                    <a:pt x="193" y="125"/>
                  </a:lnTo>
                  <a:lnTo>
                    <a:pt x="197" y="115"/>
                  </a:lnTo>
                  <a:lnTo>
                    <a:pt x="198" y="107"/>
                  </a:lnTo>
                  <a:lnTo>
                    <a:pt x="200" y="103"/>
                  </a:lnTo>
                  <a:lnTo>
                    <a:pt x="202" y="102"/>
                  </a:lnTo>
                  <a:lnTo>
                    <a:pt x="202" y="102"/>
                  </a:lnTo>
                  <a:lnTo>
                    <a:pt x="202" y="102"/>
                  </a:lnTo>
                  <a:lnTo>
                    <a:pt x="206" y="102"/>
                  </a:lnTo>
                  <a:lnTo>
                    <a:pt x="216" y="102"/>
                  </a:lnTo>
                  <a:lnTo>
                    <a:pt x="231" y="103"/>
                  </a:lnTo>
                  <a:lnTo>
                    <a:pt x="251" y="103"/>
                  </a:lnTo>
                  <a:lnTo>
                    <a:pt x="269" y="103"/>
                  </a:lnTo>
                  <a:lnTo>
                    <a:pt x="289" y="103"/>
                  </a:lnTo>
                  <a:lnTo>
                    <a:pt x="305" y="103"/>
                  </a:lnTo>
                  <a:lnTo>
                    <a:pt x="316" y="102"/>
                  </a:lnTo>
                  <a:lnTo>
                    <a:pt x="330" y="67"/>
                  </a:lnTo>
                  <a:close/>
                </a:path>
              </a:pathLst>
            </a:custGeom>
            <a:solidFill>
              <a:srgbClr val="4A4A4A"/>
            </a:solidFill>
            <a:ln w="22225">
              <a:solidFill>
                <a:srgbClr val="000000"/>
              </a:solidFill>
              <a:prstDash val="solid"/>
              <a:round/>
              <a:headEnd/>
              <a:tailEnd/>
            </a:ln>
          </p:spPr>
          <p:txBody>
            <a:bodyPr/>
            <a:lstStyle/>
            <a:p>
              <a:endParaRPr lang="ja-JP" altLang="en-US"/>
            </a:p>
          </p:txBody>
        </p:sp>
        <p:sp>
          <p:nvSpPr>
            <p:cNvPr id="931946" name="Freeform 106"/>
            <p:cNvSpPr>
              <a:spLocks/>
            </p:cNvSpPr>
            <p:nvPr/>
          </p:nvSpPr>
          <p:spPr bwMode="auto">
            <a:xfrm>
              <a:off x="2117" y="3839"/>
              <a:ext cx="42" cy="48"/>
            </a:xfrm>
            <a:custGeom>
              <a:avLst/>
              <a:gdLst>
                <a:gd name="T0" fmla="*/ 0 w 42"/>
                <a:gd name="T1" fmla="*/ 0 h 48"/>
                <a:gd name="T2" fmla="*/ 0 w 42"/>
                <a:gd name="T3" fmla="*/ 2 h 48"/>
                <a:gd name="T4" fmla="*/ 0 w 42"/>
                <a:gd name="T5" fmla="*/ 8 h 48"/>
                <a:gd name="T6" fmla="*/ 0 w 42"/>
                <a:gd name="T7" fmla="*/ 15 h 48"/>
                <a:gd name="T8" fmla="*/ 2 w 42"/>
                <a:gd name="T9" fmla="*/ 25 h 48"/>
                <a:gd name="T10" fmla="*/ 6 w 42"/>
                <a:gd name="T11" fmla="*/ 33 h 48"/>
                <a:gd name="T12" fmla="*/ 15 w 42"/>
                <a:gd name="T13" fmla="*/ 41 h 48"/>
                <a:gd name="T14" fmla="*/ 25 w 42"/>
                <a:gd name="T15" fmla="*/ 46 h 48"/>
                <a:gd name="T16" fmla="*/ 42 w 42"/>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8">
                  <a:moveTo>
                    <a:pt x="0" y="0"/>
                  </a:moveTo>
                  <a:lnTo>
                    <a:pt x="0" y="2"/>
                  </a:lnTo>
                  <a:lnTo>
                    <a:pt x="0" y="8"/>
                  </a:lnTo>
                  <a:lnTo>
                    <a:pt x="0" y="15"/>
                  </a:lnTo>
                  <a:lnTo>
                    <a:pt x="2" y="25"/>
                  </a:lnTo>
                  <a:lnTo>
                    <a:pt x="6" y="33"/>
                  </a:lnTo>
                  <a:lnTo>
                    <a:pt x="15" y="41"/>
                  </a:lnTo>
                  <a:lnTo>
                    <a:pt x="25" y="46"/>
                  </a:lnTo>
                  <a:lnTo>
                    <a:pt x="42" y="48"/>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47" name="Freeform 107"/>
            <p:cNvSpPr>
              <a:spLocks/>
            </p:cNvSpPr>
            <p:nvPr/>
          </p:nvSpPr>
          <p:spPr bwMode="auto">
            <a:xfrm>
              <a:off x="2067" y="3849"/>
              <a:ext cx="90" cy="74"/>
            </a:xfrm>
            <a:custGeom>
              <a:avLst/>
              <a:gdLst>
                <a:gd name="T0" fmla="*/ 0 w 90"/>
                <a:gd name="T1" fmla="*/ 0 h 74"/>
                <a:gd name="T2" fmla="*/ 0 w 90"/>
                <a:gd name="T3" fmla="*/ 3 h 74"/>
                <a:gd name="T4" fmla="*/ 0 w 90"/>
                <a:gd name="T5" fmla="*/ 10 h 74"/>
                <a:gd name="T6" fmla="*/ 0 w 90"/>
                <a:gd name="T7" fmla="*/ 18 h 74"/>
                <a:gd name="T8" fmla="*/ 2 w 90"/>
                <a:gd name="T9" fmla="*/ 30 h 74"/>
                <a:gd name="T10" fmla="*/ 5 w 90"/>
                <a:gd name="T11" fmla="*/ 43 h 74"/>
                <a:gd name="T12" fmla="*/ 12 w 90"/>
                <a:gd name="T13" fmla="*/ 54 h 74"/>
                <a:gd name="T14" fmla="*/ 23 w 90"/>
                <a:gd name="T15" fmla="*/ 62 h 74"/>
                <a:gd name="T16" fmla="*/ 36 w 90"/>
                <a:gd name="T17" fmla="*/ 69 h 74"/>
                <a:gd name="T18" fmla="*/ 52 w 90"/>
                <a:gd name="T19" fmla="*/ 72 h 74"/>
                <a:gd name="T20" fmla="*/ 63 w 90"/>
                <a:gd name="T21" fmla="*/ 74 h 74"/>
                <a:gd name="T22" fmla="*/ 74 w 90"/>
                <a:gd name="T23" fmla="*/ 72 h 74"/>
                <a:gd name="T24" fmla="*/ 79 w 90"/>
                <a:gd name="T25" fmla="*/ 70 h 74"/>
                <a:gd name="T26" fmla="*/ 84 w 90"/>
                <a:gd name="T27" fmla="*/ 69 h 74"/>
                <a:gd name="T28" fmla="*/ 88 w 90"/>
                <a:gd name="T29" fmla="*/ 67 h 74"/>
                <a:gd name="T30" fmla="*/ 90 w 90"/>
                <a:gd name="T31" fmla="*/ 6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 h="74">
                  <a:moveTo>
                    <a:pt x="0" y="0"/>
                  </a:moveTo>
                  <a:lnTo>
                    <a:pt x="0" y="3"/>
                  </a:lnTo>
                  <a:lnTo>
                    <a:pt x="0" y="10"/>
                  </a:lnTo>
                  <a:lnTo>
                    <a:pt x="0" y="18"/>
                  </a:lnTo>
                  <a:lnTo>
                    <a:pt x="2" y="30"/>
                  </a:lnTo>
                  <a:lnTo>
                    <a:pt x="5" y="43"/>
                  </a:lnTo>
                  <a:lnTo>
                    <a:pt x="12" y="54"/>
                  </a:lnTo>
                  <a:lnTo>
                    <a:pt x="23" y="62"/>
                  </a:lnTo>
                  <a:lnTo>
                    <a:pt x="36" y="69"/>
                  </a:lnTo>
                  <a:lnTo>
                    <a:pt x="52" y="72"/>
                  </a:lnTo>
                  <a:lnTo>
                    <a:pt x="63" y="74"/>
                  </a:lnTo>
                  <a:lnTo>
                    <a:pt x="74" y="72"/>
                  </a:lnTo>
                  <a:lnTo>
                    <a:pt x="79" y="70"/>
                  </a:lnTo>
                  <a:lnTo>
                    <a:pt x="84" y="69"/>
                  </a:lnTo>
                  <a:lnTo>
                    <a:pt x="88" y="67"/>
                  </a:lnTo>
                  <a:lnTo>
                    <a:pt x="90" y="6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48" name="Freeform 108"/>
            <p:cNvSpPr>
              <a:spLocks/>
            </p:cNvSpPr>
            <p:nvPr/>
          </p:nvSpPr>
          <p:spPr bwMode="auto">
            <a:xfrm>
              <a:off x="2168" y="3856"/>
              <a:ext cx="63" cy="60"/>
            </a:xfrm>
            <a:custGeom>
              <a:avLst/>
              <a:gdLst>
                <a:gd name="T0" fmla="*/ 0 w 63"/>
                <a:gd name="T1" fmla="*/ 29 h 60"/>
                <a:gd name="T2" fmla="*/ 1 w 63"/>
                <a:gd name="T3" fmla="*/ 27 h 60"/>
                <a:gd name="T4" fmla="*/ 3 w 63"/>
                <a:gd name="T5" fmla="*/ 24 h 60"/>
                <a:gd name="T6" fmla="*/ 10 w 63"/>
                <a:gd name="T7" fmla="*/ 13 h 60"/>
                <a:gd name="T8" fmla="*/ 14 w 63"/>
                <a:gd name="T9" fmla="*/ 8 h 60"/>
                <a:gd name="T10" fmla="*/ 20 w 63"/>
                <a:gd name="T11" fmla="*/ 3 h 60"/>
                <a:gd name="T12" fmla="*/ 25 w 63"/>
                <a:gd name="T13" fmla="*/ 0 h 60"/>
                <a:gd name="T14" fmla="*/ 30 w 63"/>
                <a:gd name="T15" fmla="*/ 0 h 60"/>
                <a:gd name="T16" fmla="*/ 34 w 63"/>
                <a:gd name="T17" fmla="*/ 1 h 60"/>
                <a:gd name="T18" fmla="*/ 36 w 63"/>
                <a:gd name="T19" fmla="*/ 3 h 60"/>
                <a:gd name="T20" fmla="*/ 38 w 63"/>
                <a:gd name="T21" fmla="*/ 6 h 60"/>
                <a:gd name="T22" fmla="*/ 38 w 63"/>
                <a:gd name="T23" fmla="*/ 8 h 60"/>
                <a:gd name="T24" fmla="*/ 36 w 63"/>
                <a:gd name="T25" fmla="*/ 9 h 60"/>
                <a:gd name="T26" fmla="*/ 39 w 63"/>
                <a:gd name="T27" fmla="*/ 9 h 60"/>
                <a:gd name="T28" fmla="*/ 45 w 63"/>
                <a:gd name="T29" fmla="*/ 8 h 60"/>
                <a:gd name="T30" fmla="*/ 52 w 63"/>
                <a:gd name="T31" fmla="*/ 8 h 60"/>
                <a:gd name="T32" fmla="*/ 57 w 63"/>
                <a:gd name="T33" fmla="*/ 11 h 60"/>
                <a:gd name="T34" fmla="*/ 59 w 63"/>
                <a:gd name="T35" fmla="*/ 16 h 60"/>
                <a:gd name="T36" fmla="*/ 59 w 63"/>
                <a:gd name="T37" fmla="*/ 19 h 60"/>
                <a:gd name="T38" fmla="*/ 57 w 63"/>
                <a:gd name="T39" fmla="*/ 19 h 60"/>
                <a:gd name="T40" fmla="*/ 56 w 63"/>
                <a:gd name="T41" fmla="*/ 19 h 60"/>
                <a:gd name="T42" fmla="*/ 57 w 63"/>
                <a:gd name="T43" fmla="*/ 21 h 60"/>
                <a:gd name="T44" fmla="*/ 61 w 63"/>
                <a:gd name="T45" fmla="*/ 24 h 60"/>
                <a:gd name="T46" fmla="*/ 63 w 63"/>
                <a:gd name="T47" fmla="*/ 27 h 60"/>
                <a:gd name="T48" fmla="*/ 61 w 63"/>
                <a:gd name="T49" fmla="*/ 31 h 60"/>
                <a:gd name="T50" fmla="*/ 59 w 63"/>
                <a:gd name="T51" fmla="*/ 32 h 60"/>
                <a:gd name="T52" fmla="*/ 59 w 63"/>
                <a:gd name="T53" fmla="*/ 36 h 60"/>
                <a:gd name="T54" fmla="*/ 61 w 63"/>
                <a:gd name="T55" fmla="*/ 41 h 60"/>
                <a:gd name="T56" fmla="*/ 59 w 63"/>
                <a:gd name="T57" fmla="*/ 45 h 60"/>
                <a:gd name="T58" fmla="*/ 56 w 63"/>
                <a:gd name="T59" fmla="*/ 49 h 60"/>
                <a:gd name="T60" fmla="*/ 54 w 63"/>
                <a:gd name="T61" fmla="*/ 50 h 60"/>
                <a:gd name="T62" fmla="*/ 48 w 63"/>
                <a:gd name="T63" fmla="*/ 54 h 60"/>
                <a:gd name="T64" fmla="*/ 39 w 63"/>
                <a:gd name="T65" fmla="*/ 59 h 60"/>
                <a:gd name="T66" fmla="*/ 29 w 63"/>
                <a:gd name="T67" fmla="*/ 60 h 60"/>
                <a:gd name="T68" fmla="*/ 16 w 63"/>
                <a:gd name="T69" fmla="*/ 59 h 60"/>
                <a:gd name="T70" fmla="*/ 7 w 63"/>
                <a:gd name="T71" fmla="*/ 55 h 60"/>
                <a:gd name="T72" fmla="*/ 3 w 63"/>
                <a:gd name="T73" fmla="*/ 54 h 60"/>
                <a:gd name="T74" fmla="*/ 1 w 63"/>
                <a:gd name="T75" fmla="*/ 52 h 60"/>
                <a:gd name="T76" fmla="*/ 0 w 63"/>
                <a:gd name="T77" fmla="*/ 50 h 60"/>
                <a:gd name="T78" fmla="*/ 0 w 63"/>
                <a:gd name="T79" fmla="*/ 45 h 60"/>
                <a:gd name="T80" fmla="*/ 0 w 63"/>
                <a:gd name="T81" fmla="*/ 39 h 60"/>
                <a:gd name="T82" fmla="*/ 0 w 63"/>
                <a:gd name="T83" fmla="*/ 29 h 60"/>
                <a:gd name="T84" fmla="*/ 0 w 63"/>
                <a:gd name="T85" fmla="*/ 2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 h="60">
                  <a:moveTo>
                    <a:pt x="0" y="29"/>
                  </a:moveTo>
                  <a:lnTo>
                    <a:pt x="1" y="27"/>
                  </a:lnTo>
                  <a:lnTo>
                    <a:pt x="3" y="24"/>
                  </a:lnTo>
                  <a:lnTo>
                    <a:pt x="10" y="13"/>
                  </a:lnTo>
                  <a:lnTo>
                    <a:pt x="14" y="8"/>
                  </a:lnTo>
                  <a:lnTo>
                    <a:pt x="20" y="3"/>
                  </a:lnTo>
                  <a:lnTo>
                    <a:pt x="25" y="0"/>
                  </a:lnTo>
                  <a:lnTo>
                    <a:pt x="30" y="0"/>
                  </a:lnTo>
                  <a:lnTo>
                    <a:pt x="34" y="1"/>
                  </a:lnTo>
                  <a:lnTo>
                    <a:pt x="36" y="3"/>
                  </a:lnTo>
                  <a:lnTo>
                    <a:pt x="38" y="6"/>
                  </a:lnTo>
                  <a:lnTo>
                    <a:pt x="38" y="8"/>
                  </a:lnTo>
                  <a:lnTo>
                    <a:pt x="36" y="9"/>
                  </a:lnTo>
                  <a:lnTo>
                    <a:pt x="39" y="9"/>
                  </a:lnTo>
                  <a:lnTo>
                    <a:pt x="45" y="8"/>
                  </a:lnTo>
                  <a:lnTo>
                    <a:pt x="52" y="8"/>
                  </a:lnTo>
                  <a:lnTo>
                    <a:pt x="57" y="11"/>
                  </a:lnTo>
                  <a:lnTo>
                    <a:pt x="59" y="16"/>
                  </a:lnTo>
                  <a:lnTo>
                    <a:pt x="59" y="19"/>
                  </a:lnTo>
                  <a:lnTo>
                    <a:pt x="57" y="19"/>
                  </a:lnTo>
                  <a:lnTo>
                    <a:pt x="56" y="19"/>
                  </a:lnTo>
                  <a:lnTo>
                    <a:pt x="57" y="21"/>
                  </a:lnTo>
                  <a:lnTo>
                    <a:pt x="61" y="24"/>
                  </a:lnTo>
                  <a:lnTo>
                    <a:pt x="63" y="27"/>
                  </a:lnTo>
                  <a:lnTo>
                    <a:pt x="61" y="31"/>
                  </a:lnTo>
                  <a:lnTo>
                    <a:pt x="59" y="32"/>
                  </a:lnTo>
                  <a:lnTo>
                    <a:pt x="59" y="36"/>
                  </a:lnTo>
                  <a:lnTo>
                    <a:pt x="61" y="41"/>
                  </a:lnTo>
                  <a:lnTo>
                    <a:pt x="59" y="45"/>
                  </a:lnTo>
                  <a:lnTo>
                    <a:pt x="56" y="49"/>
                  </a:lnTo>
                  <a:lnTo>
                    <a:pt x="54" y="50"/>
                  </a:lnTo>
                  <a:lnTo>
                    <a:pt x="48" y="54"/>
                  </a:lnTo>
                  <a:lnTo>
                    <a:pt x="39" y="59"/>
                  </a:lnTo>
                  <a:lnTo>
                    <a:pt x="29" y="60"/>
                  </a:lnTo>
                  <a:lnTo>
                    <a:pt x="16" y="59"/>
                  </a:lnTo>
                  <a:lnTo>
                    <a:pt x="7" y="55"/>
                  </a:lnTo>
                  <a:lnTo>
                    <a:pt x="3" y="54"/>
                  </a:lnTo>
                  <a:lnTo>
                    <a:pt x="1" y="52"/>
                  </a:lnTo>
                  <a:lnTo>
                    <a:pt x="0" y="50"/>
                  </a:lnTo>
                  <a:lnTo>
                    <a:pt x="0" y="45"/>
                  </a:lnTo>
                  <a:lnTo>
                    <a:pt x="0" y="39"/>
                  </a:lnTo>
                  <a:lnTo>
                    <a:pt x="0" y="29"/>
                  </a:lnTo>
                  <a:lnTo>
                    <a:pt x="0" y="29"/>
                  </a:lnTo>
                  <a:close/>
                </a:path>
              </a:pathLst>
            </a:custGeom>
            <a:solidFill>
              <a:srgbClr val="FAD28D"/>
            </a:solidFill>
            <a:ln w="17463">
              <a:solidFill>
                <a:srgbClr val="000000"/>
              </a:solidFill>
              <a:prstDash val="solid"/>
              <a:round/>
              <a:headEnd/>
              <a:tailEnd/>
            </a:ln>
          </p:spPr>
          <p:txBody>
            <a:bodyPr/>
            <a:lstStyle/>
            <a:p>
              <a:endParaRPr lang="ja-JP" altLang="en-US"/>
            </a:p>
          </p:txBody>
        </p:sp>
        <p:sp>
          <p:nvSpPr>
            <p:cNvPr id="931949" name="Freeform 109"/>
            <p:cNvSpPr>
              <a:spLocks/>
            </p:cNvSpPr>
            <p:nvPr/>
          </p:nvSpPr>
          <p:spPr bwMode="auto">
            <a:xfrm>
              <a:off x="2155" y="3880"/>
              <a:ext cx="16" cy="31"/>
            </a:xfrm>
            <a:custGeom>
              <a:avLst/>
              <a:gdLst>
                <a:gd name="T0" fmla="*/ 2 w 16"/>
                <a:gd name="T1" fmla="*/ 5 h 31"/>
                <a:gd name="T2" fmla="*/ 0 w 16"/>
                <a:gd name="T3" fmla="*/ 7 h 31"/>
                <a:gd name="T4" fmla="*/ 0 w 16"/>
                <a:gd name="T5" fmla="*/ 13 h 31"/>
                <a:gd name="T6" fmla="*/ 0 w 16"/>
                <a:gd name="T7" fmla="*/ 21 h 31"/>
                <a:gd name="T8" fmla="*/ 2 w 16"/>
                <a:gd name="T9" fmla="*/ 31 h 31"/>
                <a:gd name="T10" fmla="*/ 9 w 16"/>
                <a:gd name="T11" fmla="*/ 28 h 31"/>
                <a:gd name="T12" fmla="*/ 14 w 16"/>
                <a:gd name="T13" fmla="*/ 26 h 31"/>
                <a:gd name="T14" fmla="*/ 16 w 16"/>
                <a:gd name="T15" fmla="*/ 26 h 31"/>
                <a:gd name="T16" fmla="*/ 16 w 16"/>
                <a:gd name="T17" fmla="*/ 26 h 31"/>
                <a:gd name="T18" fmla="*/ 16 w 16"/>
                <a:gd name="T19" fmla="*/ 25 h 31"/>
                <a:gd name="T20" fmla="*/ 14 w 16"/>
                <a:gd name="T21" fmla="*/ 23 h 31"/>
                <a:gd name="T22" fmla="*/ 14 w 16"/>
                <a:gd name="T23" fmla="*/ 15 h 31"/>
                <a:gd name="T24" fmla="*/ 14 w 16"/>
                <a:gd name="T25" fmla="*/ 7 h 31"/>
                <a:gd name="T26" fmla="*/ 16 w 16"/>
                <a:gd name="T27" fmla="*/ 0 h 31"/>
                <a:gd name="T28" fmla="*/ 2 w 16"/>
                <a:gd name="T29" fmla="*/ 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31">
                  <a:moveTo>
                    <a:pt x="2" y="5"/>
                  </a:moveTo>
                  <a:lnTo>
                    <a:pt x="0" y="7"/>
                  </a:lnTo>
                  <a:lnTo>
                    <a:pt x="0" y="13"/>
                  </a:lnTo>
                  <a:lnTo>
                    <a:pt x="0" y="21"/>
                  </a:lnTo>
                  <a:lnTo>
                    <a:pt x="2" y="31"/>
                  </a:lnTo>
                  <a:lnTo>
                    <a:pt x="9" y="28"/>
                  </a:lnTo>
                  <a:lnTo>
                    <a:pt x="14" y="26"/>
                  </a:lnTo>
                  <a:lnTo>
                    <a:pt x="16" y="26"/>
                  </a:lnTo>
                  <a:lnTo>
                    <a:pt x="16" y="26"/>
                  </a:lnTo>
                  <a:lnTo>
                    <a:pt x="16" y="25"/>
                  </a:lnTo>
                  <a:lnTo>
                    <a:pt x="14" y="23"/>
                  </a:lnTo>
                  <a:lnTo>
                    <a:pt x="14" y="15"/>
                  </a:lnTo>
                  <a:lnTo>
                    <a:pt x="14" y="7"/>
                  </a:lnTo>
                  <a:lnTo>
                    <a:pt x="16" y="0"/>
                  </a:lnTo>
                  <a:lnTo>
                    <a:pt x="2" y="5"/>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50" name="Freeform 110"/>
            <p:cNvSpPr>
              <a:spLocks/>
            </p:cNvSpPr>
            <p:nvPr/>
          </p:nvSpPr>
          <p:spPr bwMode="auto">
            <a:xfrm>
              <a:off x="2151" y="3772"/>
              <a:ext cx="35" cy="97"/>
            </a:xfrm>
            <a:custGeom>
              <a:avLst/>
              <a:gdLst>
                <a:gd name="T0" fmla="*/ 4 w 35"/>
                <a:gd name="T1" fmla="*/ 2 h 97"/>
                <a:gd name="T2" fmla="*/ 2 w 35"/>
                <a:gd name="T3" fmla="*/ 5 h 97"/>
                <a:gd name="T4" fmla="*/ 2 w 35"/>
                <a:gd name="T5" fmla="*/ 12 h 97"/>
                <a:gd name="T6" fmla="*/ 0 w 35"/>
                <a:gd name="T7" fmla="*/ 23 h 97"/>
                <a:gd name="T8" fmla="*/ 0 w 35"/>
                <a:gd name="T9" fmla="*/ 36 h 97"/>
                <a:gd name="T10" fmla="*/ 0 w 35"/>
                <a:gd name="T11" fmla="*/ 53 h 97"/>
                <a:gd name="T12" fmla="*/ 2 w 35"/>
                <a:gd name="T13" fmla="*/ 67 h 97"/>
                <a:gd name="T14" fmla="*/ 6 w 35"/>
                <a:gd name="T15" fmla="*/ 84 h 97"/>
                <a:gd name="T16" fmla="*/ 11 w 35"/>
                <a:gd name="T17" fmla="*/ 97 h 97"/>
                <a:gd name="T18" fmla="*/ 18 w 35"/>
                <a:gd name="T19" fmla="*/ 82 h 97"/>
                <a:gd name="T20" fmla="*/ 24 w 35"/>
                <a:gd name="T21" fmla="*/ 72 h 97"/>
                <a:gd name="T22" fmla="*/ 27 w 35"/>
                <a:gd name="T23" fmla="*/ 64 h 97"/>
                <a:gd name="T24" fmla="*/ 29 w 35"/>
                <a:gd name="T25" fmla="*/ 59 h 97"/>
                <a:gd name="T26" fmla="*/ 31 w 35"/>
                <a:gd name="T27" fmla="*/ 56 h 97"/>
                <a:gd name="T28" fmla="*/ 31 w 35"/>
                <a:gd name="T29" fmla="*/ 54 h 97"/>
                <a:gd name="T30" fmla="*/ 31 w 35"/>
                <a:gd name="T31" fmla="*/ 53 h 97"/>
                <a:gd name="T32" fmla="*/ 33 w 35"/>
                <a:gd name="T33" fmla="*/ 46 h 97"/>
                <a:gd name="T34" fmla="*/ 35 w 35"/>
                <a:gd name="T35" fmla="*/ 39 h 97"/>
                <a:gd name="T36" fmla="*/ 35 w 35"/>
                <a:gd name="T37" fmla="*/ 36 h 97"/>
                <a:gd name="T38" fmla="*/ 35 w 35"/>
                <a:gd name="T39" fmla="*/ 33 h 97"/>
                <a:gd name="T40" fmla="*/ 35 w 35"/>
                <a:gd name="T41" fmla="*/ 30 h 97"/>
                <a:gd name="T42" fmla="*/ 35 w 35"/>
                <a:gd name="T43" fmla="*/ 30 h 97"/>
                <a:gd name="T44" fmla="*/ 31 w 35"/>
                <a:gd name="T45" fmla="*/ 20 h 97"/>
                <a:gd name="T46" fmla="*/ 27 w 35"/>
                <a:gd name="T47" fmla="*/ 13 h 97"/>
                <a:gd name="T48" fmla="*/ 24 w 35"/>
                <a:gd name="T49" fmla="*/ 7 h 97"/>
                <a:gd name="T50" fmla="*/ 22 w 35"/>
                <a:gd name="T51" fmla="*/ 3 h 97"/>
                <a:gd name="T52" fmla="*/ 20 w 35"/>
                <a:gd name="T53" fmla="*/ 0 h 97"/>
                <a:gd name="T54" fmla="*/ 20 w 35"/>
                <a:gd name="T55" fmla="*/ 0 h 97"/>
                <a:gd name="T56" fmla="*/ 4 w 35"/>
                <a:gd name="T57"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97">
                  <a:moveTo>
                    <a:pt x="4" y="2"/>
                  </a:moveTo>
                  <a:lnTo>
                    <a:pt x="2" y="5"/>
                  </a:lnTo>
                  <a:lnTo>
                    <a:pt x="2" y="12"/>
                  </a:lnTo>
                  <a:lnTo>
                    <a:pt x="0" y="23"/>
                  </a:lnTo>
                  <a:lnTo>
                    <a:pt x="0" y="36"/>
                  </a:lnTo>
                  <a:lnTo>
                    <a:pt x="0" y="53"/>
                  </a:lnTo>
                  <a:lnTo>
                    <a:pt x="2" y="67"/>
                  </a:lnTo>
                  <a:lnTo>
                    <a:pt x="6" y="84"/>
                  </a:lnTo>
                  <a:lnTo>
                    <a:pt x="11" y="97"/>
                  </a:lnTo>
                  <a:lnTo>
                    <a:pt x="18" y="82"/>
                  </a:lnTo>
                  <a:lnTo>
                    <a:pt x="24" y="72"/>
                  </a:lnTo>
                  <a:lnTo>
                    <a:pt x="27" y="64"/>
                  </a:lnTo>
                  <a:lnTo>
                    <a:pt x="29" y="59"/>
                  </a:lnTo>
                  <a:lnTo>
                    <a:pt x="31" y="56"/>
                  </a:lnTo>
                  <a:lnTo>
                    <a:pt x="31" y="54"/>
                  </a:lnTo>
                  <a:lnTo>
                    <a:pt x="31" y="53"/>
                  </a:lnTo>
                  <a:lnTo>
                    <a:pt x="33" y="46"/>
                  </a:lnTo>
                  <a:lnTo>
                    <a:pt x="35" y="39"/>
                  </a:lnTo>
                  <a:lnTo>
                    <a:pt x="35" y="36"/>
                  </a:lnTo>
                  <a:lnTo>
                    <a:pt x="35" y="33"/>
                  </a:lnTo>
                  <a:lnTo>
                    <a:pt x="35" y="30"/>
                  </a:lnTo>
                  <a:lnTo>
                    <a:pt x="35" y="30"/>
                  </a:lnTo>
                  <a:lnTo>
                    <a:pt x="31" y="20"/>
                  </a:lnTo>
                  <a:lnTo>
                    <a:pt x="27" y="13"/>
                  </a:lnTo>
                  <a:lnTo>
                    <a:pt x="24" y="7"/>
                  </a:lnTo>
                  <a:lnTo>
                    <a:pt x="22" y="3"/>
                  </a:lnTo>
                  <a:lnTo>
                    <a:pt x="20" y="0"/>
                  </a:lnTo>
                  <a:lnTo>
                    <a:pt x="20" y="0"/>
                  </a:lnTo>
                  <a:lnTo>
                    <a:pt x="4" y="2"/>
                  </a:lnTo>
                  <a:close/>
                </a:path>
              </a:pathLst>
            </a:custGeom>
            <a:solidFill>
              <a:srgbClr val="FFFFFF"/>
            </a:solidFill>
            <a:ln w="17463">
              <a:solidFill>
                <a:srgbClr val="000000"/>
              </a:solidFill>
              <a:prstDash val="solid"/>
              <a:round/>
              <a:headEnd/>
              <a:tailEnd/>
            </a:ln>
          </p:spPr>
          <p:txBody>
            <a:bodyPr/>
            <a:lstStyle/>
            <a:p>
              <a:endParaRPr lang="ja-JP" altLang="en-US"/>
            </a:p>
          </p:txBody>
        </p:sp>
        <p:sp>
          <p:nvSpPr>
            <p:cNvPr id="931951" name="Freeform 111"/>
            <p:cNvSpPr>
              <a:spLocks/>
            </p:cNvSpPr>
            <p:nvPr/>
          </p:nvSpPr>
          <p:spPr bwMode="auto">
            <a:xfrm>
              <a:off x="2188" y="3502"/>
              <a:ext cx="234" cy="206"/>
            </a:xfrm>
            <a:custGeom>
              <a:avLst/>
              <a:gdLst>
                <a:gd name="T0" fmla="*/ 189 w 234"/>
                <a:gd name="T1" fmla="*/ 57 h 206"/>
                <a:gd name="T2" fmla="*/ 191 w 234"/>
                <a:gd name="T3" fmla="*/ 57 h 206"/>
                <a:gd name="T4" fmla="*/ 196 w 234"/>
                <a:gd name="T5" fmla="*/ 57 h 206"/>
                <a:gd name="T6" fmla="*/ 203 w 234"/>
                <a:gd name="T7" fmla="*/ 54 h 206"/>
                <a:gd name="T8" fmla="*/ 212 w 234"/>
                <a:gd name="T9" fmla="*/ 52 h 206"/>
                <a:gd name="T10" fmla="*/ 219 w 234"/>
                <a:gd name="T11" fmla="*/ 49 h 206"/>
                <a:gd name="T12" fmla="*/ 227 w 234"/>
                <a:gd name="T13" fmla="*/ 44 h 206"/>
                <a:gd name="T14" fmla="*/ 232 w 234"/>
                <a:gd name="T15" fmla="*/ 39 h 206"/>
                <a:gd name="T16" fmla="*/ 234 w 234"/>
                <a:gd name="T17" fmla="*/ 33 h 206"/>
                <a:gd name="T18" fmla="*/ 232 w 234"/>
                <a:gd name="T19" fmla="*/ 28 h 206"/>
                <a:gd name="T20" fmla="*/ 228 w 234"/>
                <a:gd name="T21" fmla="*/ 23 h 206"/>
                <a:gd name="T22" fmla="*/ 221 w 234"/>
                <a:gd name="T23" fmla="*/ 21 h 206"/>
                <a:gd name="T24" fmla="*/ 214 w 234"/>
                <a:gd name="T25" fmla="*/ 18 h 206"/>
                <a:gd name="T26" fmla="*/ 207 w 234"/>
                <a:gd name="T27" fmla="*/ 18 h 206"/>
                <a:gd name="T28" fmla="*/ 201 w 234"/>
                <a:gd name="T29" fmla="*/ 16 h 206"/>
                <a:gd name="T30" fmla="*/ 196 w 234"/>
                <a:gd name="T31" fmla="*/ 16 h 206"/>
                <a:gd name="T32" fmla="*/ 194 w 234"/>
                <a:gd name="T33" fmla="*/ 16 h 206"/>
                <a:gd name="T34" fmla="*/ 194 w 234"/>
                <a:gd name="T35" fmla="*/ 15 h 206"/>
                <a:gd name="T36" fmla="*/ 194 w 234"/>
                <a:gd name="T37" fmla="*/ 8 h 206"/>
                <a:gd name="T38" fmla="*/ 189 w 234"/>
                <a:gd name="T39" fmla="*/ 3 h 206"/>
                <a:gd name="T40" fmla="*/ 183 w 234"/>
                <a:gd name="T41" fmla="*/ 2 h 206"/>
                <a:gd name="T42" fmla="*/ 178 w 234"/>
                <a:gd name="T43" fmla="*/ 0 h 206"/>
                <a:gd name="T44" fmla="*/ 174 w 234"/>
                <a:gd name="T45" fmla="*/ 0 h 206"/>
                <a:gd name="T46" fmla="*/ 167 w 234"/>
                <a:gd name="T47" fmla="*/ 2 h 206"/>
                <a:gd name="T48" fmla="*/ 151 w 234"/>
                <a:gd name="T49" fmla="*/ 3 h 206"/>
                <a:gd name="T50" fmla="*/ 131 w 234"/>
                <a:gd name="T51" fmla="*/ 8 h 206"/>
                <a:gd name="T52" fmla="*/ 109 w 234"/>
                <a:gd name="T53" fmla="*/ 15 h 206"/>
                <a:gd name="T54" fmla="*/ 88 w 234"/>
                <a:gd name="T55" fmla="*/ 21 h 206"/>
                <a:gd name="T56" fmla="*/ 66 w 234"/>
                <a:gd name="T57" fmla="*/ 31 h 206"/>
                <a:gd name="T58" fmla="*/ 50 w 234"/>
                <a:gd name="T59" fmla="*/ 43 h 206"/>
                <a:gd name="T60" fmla="*/ 37 w 234"/>
                <a:gd name="T61" fmla="*/ 56 h 206"/>
                <a:gd name="T62" fmla="*/ 36 w 234"/>
                <a:gd name="T63" fmla="*/ 56 h 206"/>
                <a:gd name="T64" fmla="*/ 32 w 234"/>
                <a:gd name="T65" fmla="*/ 56 h 206"/>
                <a:gd name="T66" fmla="*/ 19 w 234"/>
                <a:gd name="T67" fmla="*/ 61 h 206"/>
                <a:gd name="T68" fmla="*/ 12 w 234"/>
                <a:gd name="T69" fmla="*/ 64 h 206"/>
                <a:gd name="T70" fmla="*/ 5 w 234"/>
                <a:gd name="T71" fmla="*/ 70 h 206"/>
                <a:gd name="T72" fmla="*/ 1 w 234"/>
                <a:gd name="T73" fmla="*/ 79 h 206"/>
                <a:gd name="T74" fmla="*/ 0 w 234"/>
                <a:gd name="T75" fmla="*/ 90 h 206"/>
                <a:gd name="T76" fmla="*/ 1 w 234"/>
                <a:gd name="T77" fmla="*/ 118 h 206"/>
                <a:gd name="T78" fmla="*/ 3 w 234"/>
                <a:gd name="T79" fmla="*/ 144 h 206"/>
                <a:gd name="T80" fmla="*/ 5 w 234"/>
                <a:gd name="T81" fmla="*/ 156 h 206"/>
                <a:gd name="T82" fmla="*/ 7 w 234"/>
                <a:gd name="T83" fmla="*/ 164 h 206"/>
                <a:gd name="T84" fmla="*/ 9 w 234"/>
                <a:gd name="T85" fmla="*/ 170 h 206"/>
                <a:gd name="T86" fmla="*/ 9 w 234"/>
                <a:gd name="T87" fmla="*/ 172 h 206"/>
                <a:gd name="T88" fmla="*/ 14 w 234"/>
                <a:gd name="T89" fmla="*/ 183 h 206"/>
                <a:gd name="T90" fmla="*/ 18 w 234"/>
                <a:gd name="T91" fmla="*/ 192 h 206"/>
                <a:gd name="T92" fmla="*/ 21 w 234"/>
                <a:gd name="T93" fmla="*/ 198 h 206"/>
                <a:gd name="T94" fmla="*/ 23 w 234"/>
                <a:gd name="T95" fmla="*/ 203 h 206"/>
                <a:gd name="T96" fmla="*/ 25 w 234"/>
                <a:gd name="T97" fmla="*/ 206 h 206"/>
                <a:gd name="T98" fmla="*/ 25 w 234"/>
                <a:gd name="T99" fmla="*/ 206 h 206"/>
                <a:gd name="T100" fmla="*/ 189 w 234"/>
                <a:gd name="T101" fmla="*/ 5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4" h="206">
                  <a:moveTo>
                    <a:pt x="189" y="57"/>
                  </a:moveTo>
                  <a:lnTo>
                    <a:pt x="191" y="57"/>
                  </a:lnTo>
                  <a:lnTo>
                    <a:pt x="196" y="57"/>
                  </a:lnTo>
                  <a:lnTo>
                    <a:pt x="203" y="54"/>
                  </a:lnTo>
                  <a:lnTo>
                    <a:pt x="212" y="52"/>
                  </a:lnTo>
                  <a:lnTo>
                    <a:pt x="219" y="49"/>
                  </a:lnTo>
                  <a:lnTo>
                    <a:pt x="227" y="44"/>
                  </a:lnTo>
                  <a:lnTo>
                    <a:pt x="232" y="39"/>
                  </a:lnTo>
                  <a:lnTo>
                    <a:pt x="234" y="33"/>
                  </a:lnTo>
                  <a:lnTo>
                    <a:pt x="232" y="28"/>
                  </a:lnTo>
                  <a:lnTo>
                    <a:pt x="228" y="23"/>
                  </a:lnTo>
                  <a:lnTo>
                    <a:pt x="221" y="21"/>
                  </a:lnTo>
                  <a:lnTo>
                    <a:pt x="214" y="18"/>
                  </a:lnTo>
                  <a:lnTo>
                    <a:pt x="207" y="18"/>
                  </a:lnTo>
                  <a:lnTo>
                    <a:pt x="201" y="16"/>
                  </a:lnTo>
                  <a:lnTo>
                    <a:pt x="196" y="16"/>
                  </a:lnTo>
                  <a:lnTo>
                    <a:pt x="194" y="16"/>
                  </a:lnTo>
                  <a:lnTo>
                    <a:pt x="194" y="15"/>
                  </a:lnTo>
                  <a:lnTo>
                    <a:pt x="194" y="8"/>
                  </a:lnTo>
                  <a:lnTo>
                    <a:pt x="189" y="3"/>
                  </a:lnTo>
                  <a:lnTo>
                    <a:pt x="183" y="2"/>
                  </a:lnTo>
                  <a:lnTo>
                    <a:pt x="178" y="0"/>
                  </a:lnTo>
                  <a:lnTo>
                    <a:pt x="174" y="0"/>
                  </a:lnTo>
                  <a:lnTo>
                    <a:pt x="167" y="2"/>
                  </a:lnTo>
                  <a:lnTo>
                    <a:pt x="151" y="3"/>
                  </a:lnTo>
                  <a:lnTo>
                    <a:pt x="131" y="8"/>
                  </a:lnTo>
                  <a:lnTo>
                    <a:pt x="109" y="15"/>
                  </a:lnTo>
                  <a:lnTo>
                    <a:pt x="88" y="21"/>
                  </a:lnTo>
                  <a:lnTo>
                    <a:pt x="66" y="31"/>
                  </a:lnTo>
                  <a:lnTo>
                    <a:pt x="50" y="43"/>
                  </a:lnTo>
                  <a:lnTo>
                    <a:pt x="37" y="56"/>
                  </a:lnTo>
                  <a:lnTo>
                    <a:pt x="36" y="56"/>
                  </a:lnTo>
                  <a:lnTo>
                    <a:pt x="32" y="56"/>
                  </a:lnTo>
                  <a:lnTo>
                    <a:pt x="19" y="61"/>
                  </a:lnTo>
                  <a:lnTo>
                    <a:pt x="12" y="64"/>
                  </a:lnTo>
                  <a:lnTo>
                    <a:pt x="5" y="70"/>
                  </a:lnTo>
                  <a:lnTo>
                    <a:pt x="1" y="79"/>
                  </a:lnTo>
                  <a:lnTo>
                    <a:pt x="0" y="90"/>
                  </a:lnTo>
                  <a:lnTo>
                    <a:pt x="1" y="118"/>
                  </a:lnTo>
                  <a:lnTo>
                    <a:pt x="3" y="144"/>
                  </a:lnTo>
                  <a:lnTo>
                    <a:pt x="5" y="156"/>
                  </a:lnTo>
                  <a:lnTo>
                    <a:pt x="7" y="164"/>
                  </a:lnTo>
                  <a:lnTo>
                    <a:pt x="9" y="170"/>
                  </a:lnTo>
                  <a:lnTo>
                    <a:pt x="9" y="172"/>
                  </a:lnTo>
                  <a:lnTo>
                    <a:pt x="14" y="183"/>
                  </a:lnTo>
                  <a:lnTo>
                    <a:pt x="18" y="192"/>
                  </a:lnTo>
                  <a:lnTo>
                    <a:pt x="21" y="198"/>
                  </a:lnTo>
                  <a:lnTo>
                    <a:pt x="23" y="203"/>
                  </a:lnTo>
                  <a:lnTo>
                    <a:pt x="25" y="206"/>
                  </a:lnTo>
                  <a:lnTo>
                    <a:pt x="25" y="206"/>
                  </a:lnTo>
                  <a:lnTo>
                    <a:pt x="189" y="57"/>
                  </a:lnTo>
                  <a:close/>
                </a:path>
              </a:pathLst>
            </a:custGeom>
            <a:solidFill>
              <a:srgbClr val="000000"/>
            </a:solidFill>
            <a:ln w="22225">
              <a:solidFill>
                <a:srgbClr val="000000"/>
              </a:solidFill>
              <a:prstDash val="solid"/>
              <a:round/>
              <a:headEnd/>
              <a:tailEnd/>
            </a:ln>
          </p:spPr>
          <p:txBody>
            <a:bodyPr/>
            <a:lstStyle/>
            <a:p>
              <a:endParaRPr lang="ja-JP" altLang="en-US"/>
            </a:p>
          </p:txBody>
        </p:sp>
        <p:sp>
          <p:nvSpPr>
            <p:cNvPr id="931952" name="Freeform 112"/>
            <p:cNvSpPr>
              <a:spLocks/>
            </p:cNvSpPr>
            <p:nvPr/>
          </p:nvSpPr>
          <p:spPr bwMode="auto">
            <a:xfrm>
              <a:off x="2256" y="3712"/>
              <a:ext cx="85" cy="86"/>
            </a:xfrm>
            <a:custGeom>
              <a:avLst/>
              <a:gdLst>
                <a:gd name="T0" fmla="*/ 85 w 85"/>
                <a:gd name="T1" fmla="*/ 11 h 86"/>
                <a:gd name="T2" fmla="*/ 83 w 85"/>
                <a:gd name="T3" fmla="*/ 13 h 86"/>
                <a:gd name="T4" fmla="*/ 77 w 85"/>
                <a:gd name="T5" fmla="*/ 18 h 86"/>
                <a:gd name="T6" fmla="*/ 70 w 85"/>
                <a:gd name="T7" fmla="*/ 23 h 86"/>
                <a:gd name="T8" fmla="*/ 65 w 85"/>
                <a:gd name="T9" fmla="*/ 31 h 86"/>
                <a:gd name="T10" fmla="*/ 59 w 85"/>
                <a:gd name="T11" fmla="*/ 41 h 86"/>
                <a:gd name="T12" fmla="*/ 58 w 85"/>
                <a:gd name="T13" fmla="*/ 52 h 86"/>
                <a:gd name="T14" fmla="*/ 59 w 85"/>
                <a:gd name="T15" fmla="*/ 63 h 86"/>
                <a:gd name="T16" fmla="*/ 67 w 85"/>
                <a:gd name="T17" fmla="*/ 77 h 86"/>
                <a:gd name="T18" fmla="*/ 56 w 85"/>
                <a:gd name="T19" fmla="*/ 80 h 86"/>
                <a:gd name="T20" fmla="*/ 49 w 85"/>
                <a:gd name="T21" fmla="*/ 81 h 86"/>
                <a:gd name="T22" fmla="*/ 43 w 85"/>
                <a:gd name="T23" fmla="*/ 83 h 86"/>
                <a:gd name="T24" fmla="*/ 38 w 85"/>
                <a:gd name="T25" fmla="*/ 85 h 86"/>
                <a:gd name="T26" fmla="*/ 34 w 85"/>
                <a:gd name="T27" fmla="*/ 86 h 86"/>
                <a:gd name="T28" fmla="*/ 34 w 85"/>
                <a:gd name="T29" fmla="*/ 86 h 86"/>
                <a:gd name="T30" fmla="*/ 23 w 85"/>
                <a:gd name="T31" fmla="*/ 70 h 86"/>
                <a:gd name="T32" fmla="*/ 14 w 85"/>
                <a:gd name="T33" fmla="*/ 57 h 86"/>
                <a:gd name="T34" fmla="*/ 9 w 85"/>
                <a:gd name="T35" fmla="*/ 49 h 86"/>
                <a:gd name="T36" fmla="*/ 5 w 85"/>
                <a:gd name="T37" fmla="*/ 42 h 86"/>
                <a:gd name="T38" fmla="*/ 2 w 85"/>
                <a:gd name="T39" fmla="*/ 39 h 86"/>
                <a:gd name="T40" fmla="*/ 2 w 85"/>
                <a:gd name="T41" fmla="*/ 37 h 86"/>
                <a:gd name="T42" fmla="*/ 0 w 85"/>
                <a:gd name="T43" fmla="*/ 36 h 86"/>
                <a:gd name="T44" fmla="*/ 23 w 85"/>
                <a:gd name="T45" fmla="*/ 24 h 86"/>
                <a:gd name="T46" fmla="*/ 41 w 85"/>
                <a:gd name="T47" fmla="*/ 14 h 86"/>
                <a:gd name="T48" fmla="*/ 52 w 85"/>
                <a:gd name="T49" fmla="*/ 8 h 86"/>
                <a:gd name="T50" fmla="*/ 61 w 85"/>
                <a:gd name="T51" fmla="*/ 5 h 86"/>
                <a:gd name="T52" fmla="*/ 67 w 85"/>
                <a:gd name="T53" fmla="*/ 1 h 86"/>
                <a:gd name="T54" fmla="*/ 68 w 85"/>
                <a:gd name="T55" fmla="*/ 0 h 86"/>
                <a:gd name="T56" fmla="*/ 70 w 85"/>
                <a:gd name="T57" fmla="*/ 0 h 86"/>
                <a:gd name="T58" fmla="*/ 85 w 85"/>
                <a:gd name="T59"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85" y="11"/>
                  </a:moveTo>
                  <a:lnTo>
                    <a:pt x="83" y="13"/>
                  </a:lnTo>
                  <a:lnTo>
                    <a:pt x="77" y="18"/>
                  </a:lnTo>
                  <a:lnTo>
                    <a:pt x="70" y="23"/>
                  </a:lnTo>
                  <a:lnTo>
                    <a:pt x="65" y="31"/>
                  </a:lnTo>
                  <a:lnTo>
                    <a:pt x="59" y="41"/>
                  </a:lnTo>
                  <a:lnTo>
                    <a:pt x="58" y="52"/>
                  </a:lnTo>
                  <a:lnTo>
                    <a:pt x="59" y="63"/>
                  </a:lnTo>
                  <a:lnTo>
                    <a:pt x="67" y="77"/>
                  </a:lnTo>
                  <a:lnTo>
                    <a:pt x="56" y="80"/>
                  </a:lnTo>
                  <a:lnTo>
                    <a:pt x="49" y="81"/>
                  </a:lnTo>
                  <a:lnTo>
                    <a:pt x="43" y="83"/>
                  </a:lnTo>
                  <a:lnTo>
                    <a:pt x="38" y="85"/>
                  </a:lnTo>
                  <a:lnTo>
                    <a:pt x="34" y="86"/>
                  </a:lnTo>
                  <a:lnTo>
                    <a:pt x="34" y="86"/>
                  </a:lnTo>
                  <a:lnTo>
                    <a:pt x="23" y="70"/>
                  </a:lnTo>
                  <a:lnTo>
                    <a:pt x="14" y="57"/>
                  </a:lnTo>
                  <a:lnTo>
                    <a:pt x="9" y="49"/>
                  </a:lnTo>
                  <a:lnTo>
                    <a:pt x="5" y="42"/>
                  </a:lnTo>
                  <a:lnTo>
                    <a:pt x="2" y="39"/>
                  </a:lnTo>
                  <a:lnTo>
                    <a:pt x="2" y="37"/>
                  </a:lnTo>
                  <a:lnTo>
                    <a:pt x="0" y="36"/>
                  </a:lnTo>
                  <a:lnTo>
                    <a:pt x="23" y="24"/>
                  </a:lnTo>
                  <a:lnTo>
                    <a:pt x="41" y="14"/>
                  </a:lnTo>
                  <a:lnTo>
                    <a:pt x="52" y="8"/>
                  </a:lnTo>
                  <a:lnTo>
                    <a:pt x="61" y="5"/>
                  </a:lnTo>
                  <a:lnTo>
                    <a:pt x="67" y="1"/>
                  </a:lnTo>
                  <a:lnTo>
                    <a:pt x="68" y="0"/>
                  </a:lnTo>
                  <a:lnTo>
                    <a:pt x="70" y="0"/>
                  </a:lnTo>
                  <a:lnTo>
                    <a:pt x="85" y="11"/>
                  </a:lnTo>
                  <a:close/>
                </a:path>
              </a:pathLst>
            </a:custGeom>
            <a:solidFill>
              <a:srgbClr val="FF1414"/>
            </a:solidFill>
            <a:ln w="17463">
              <a:solidFill>
                <a:srgbClr val="000000"/>
              </a:solidFill>
              <a:prstDash val="solid"/>
              <a:round/>
              <a:headEnd/>
              <a:tailEnd/>
            </a:ln>
          </p:spPr>
          <p:txBody>
            <a:bodyPr/>
            <a:lstStyle/>
            <a:p>
              <a:endParaRPr lang="ja-JP" altLang="en-US"/>
            </a:p>
          </p:txBody>
        </p:sp>
        <p:sp>
          <p:nvSpPr>
            <p:cNvPr id="931953" name="Freeform 113"/>
            <p:cNvSpPr>
              <a:spLocks/>
            </p:cNvSpPr>
            <p:nvPr/>
          </p:nvSpPr>
          <p:spPr bwMode="auto">
            <a:xfrm>
              <a:off x="2171" y="3559"/>
              <a:ext cx="229" cy="261"/>
            </a:xfrm>
            <a:custGeom>
              <a:avLst/>
              <a:gdLst>
                <a:gd name="T0" fmla="*/ 202 w 229"/>
                <a:gd name="T1" fmla="*/ 13 h 261"/>
                <a:gd name="T2" fmla="*/ 195 w 229"/>
                <a:gd name="T3" fmla="*/ 43 h 261"/>
                <a:gd name="T4" fmla="*/ 188 w 229"/>
                <a:gd name="T5" fmla="*/ 66 h 261"/>
                <a:gd name="T6" fmla="*/ 186 w 229"/>
                <a:gd name="T7" fmla="*/ 74 h 261"/>
                <a:gd name="T8" fmla="*/ 186 w 229"/>
                <a:gd name="T9" fmla="*/ 74 h 261"/>
                <a:gd name="T10" fmla="*/ 191 w 229"/>
                <a:gd name="T11" fmla="*/ 74 h 261"/>
                <a:gd name="T12" fmla="*/ 215 w 229"/>
                <a:gd name="T13" fmla="*/ 79 h 261"/>
                <a:gd name="T14" fmla="*/ 222 w 229"/>
                <a:gd name="T15" fmla="*/ 87 h 261"/>
                <a:gd name="T16" fmla="*/ 224 w 229"/>
                <a:gd name="T17" fmla="*/ 99 h 261"/>
                <a:gd name="T18" fmla="*/ 218 w 229"/>
                <a:gd name="T19" fmla="*/ 113 h 261"/>
                <a:gd name="T20" fmla="*/ 217 w 229"/>
                <a:gd name="T21" fmla="*/ 117 h 261"/>
                <a:gd name="T22" fmla="*/ 226 w 229"/>
                <a:gd name="T23" fmla="*/ 126 h 261"/>
                <a:gd name="T24" fmla="*/ 229 w 229"/>
                <a:gd name="T25" fmla="*/ 144 h 261"/>
                <a:gd name="T26" fmla="*/ 222 w 229"/>
                <a:gd name="T27" fmla="*/ 156 h 261"/>
                <a:gd name="T28" fmla="*/ 211 w 229"/>
                <a:gd name="T29" fmla="*/ 164 h 261"/>
                <a:gd name="T30" fmla="*/ 188 w 229"/>
                <a:gd name="T31" fmla="*/ 162 h 261"/>
                <a:gd name="T32" fmla="*/ 170 w 229"/>
                <a:gd name="T33" fmla="*/ 164 h 261"/>
                <a:gd name="T34" fmla="*/ 137 w 229"/>
                <a:gd name="T35" fmla="*/ 177 h 261"/>
                <a:gd name="T36" fmla="*/ 125 w 229"/>
                <a:gd name="T37" fmla="*/ 194 h 261"/>
                <a:gd name="T38" fmla="*/ 123 w 229"/>
                <a:gd name="T39" fmla="*/ 216 h 261"/>
                <a:gd name="T40" fmla="*/ 135 w 229"/>
                <a:gd name="T41" fmla="*/ 226 h 261"/>
                <a:gd name="T42" fmla="*/ 162 w 229"/>
                <a:gd name="T43" fmla="*/ 230 h 261"/>
                <a:gd name="T44" fmla="*/ 173 w 229"/>
                <a:gd name="T45" fmla="*/ 231 h 261"/>
                <a:gd name="T46" fmla="*/ 175 w 229"/>
                <a:gd name="T47" fmla="*/ 239 h 261"/>
                <a:gd name="T48" fmla="*/ 168 w 229"/>
                <a:gd name="T49" fmla="*/ 248 h 261"/>
                <a:gd name="T50" fmla="*/ 144 w 229"/>
                <a:gd name="T51" fmla="*/ 257 h 261"/>
                <a:gd name="T52" fmla="*/ 112 w 229"/>
                <a:gd name="T53" fmla="*/ 257 h 261"/>
                <a:gd name="T54" fmla="*/ 72 w 229"/>
                <a:gd name="T55" fmla="*/ 249 h 261"/>
                <a:gd name="T56" fmla="*/ 44 w 229"/>
                <a:gd name="T57" fmla="*/ 239 h 261"/>
                <a:gd name="T58" fmla="*/ 26 w 229"/>
                <a:gd name="T59" fmla="*/ 231 h 261"/>
                <a:gd name="T60" fmla="*/ 17 w 229"/>
                <a:gd name="T61" fmla="*/ 241 h 261"/>
                <a:gd name="T62" fmla="*/ 7 w 229"/>
                <a:gd name="T63" fmla="*/ 254 h 261"/>
                <a:gd name="T64" fmla="*/ 4 w 229"/>
                <a:gd name="T65" fmla="*/ 261 h 261"/>
                <a:gd name="T66" fmla="*/ 2 w 229"/>
                <a:gd name="T67" fmla="*/ 246 h 261"/>
                <a:gd name="T68" fmla="*/ 0 w 229"/>
                <a:gd name="T69" fmla="*/ 225 h 261"/>
                <a:gd name="T70" fmla="*/ 0 w 229"/>
                <a:gd name="T71" fmla="*/ 216 h 261"/>
                <a:gd name="T72" fmla="*/ 0 w 229"/>
                <a:gd name="T73" fmla="*/ 213 h 261"/>
                <a:gd name="T74" fmla="*/ 4 w 229"/>
                <a:gd name="T75" fmla="*/ 207 h 261"/>
                <a:gd name="T76" fmla="*/ 13 w 229"/>
                <a:gd name="T77" fmla="*/ 190 h 261"/>
                <a:gd name="T78" fmla="*/ 24 w 229"/>
                <a:gd name="T79" fmla="*/ 162 h 261"/>
                <a:gd name="T80" fmla="*/ 24 w 229"/>
                <a:gd name="T81" fmla="*/ 154 h 261"/>
                <a:gd name="T82" fmla="*/ 15 w 229"/>
                <a:gd name="T83" fmla="*/ 148 h 261"/>
                <a:gd name="T84" fmla="*/ 9 w 229"/>
                <a:gd name="T85" fmla="*/ 133 h 261"/>
                <a:gd name="T86" fmla="*/ 13 w 229"/>
                <a:gd name="T87" fmla="*/ 122 h 261"/>
                <a:gd name="T88" fmla="*/ 31 w 229"/>
                <a:gd name="T89" fmla="*/ 113 h 261"/>
                <a:gd name="T90" fmla="*/ 47 w 229"/>
                <a:gd name="T91" fmla="*/ 110 h 261"/>
                <a:gd name="T92" fmla="*/ 47 w 229"/>
                <a:gd name="T93" fmla="*/ 110 h 261"/>
                <a:gd name="T94" fmla="*/ 49 w 229"/>
                <a:gd name="T95" fmla="*/ 100 h 261"/>
                <a:gd name="T96" fmla="*/ 56 w 229"/>
                <a:gd name="T97" fmla="*/ 90 h 261"/>
                <a:gd name="T98" fmla="*/ 67 w 229"/>
                <a:gd name="T99" fmla="*/ 89 h 261"/>
                <a:gd name="T100" fmla="*/ 78 w 229"/>
                <a:gd name="T101" fmla="*/ 84 h 261"/>
                <a:gd name="T102" fmla="*/ 78 w 229"/>
                <a:gd name="T103" fmla="*/ 81 h 261"/>
                <a:gd name="T104" fmla="*/ 80 w 229"/>
                <a:gd name="T105" fmla="*/ 71 h 261"/>
                <a:gd name="T106" fmla="*/ 87 w 229"/>
                <a:gd name="T107" fmla="*/ 48 h 261"/>
                <a:gd name="T108" fmla="*/ 94 w 229"/>
                <a:gd name="T109" fmla="*/ 35 h 261"/>
                <a:gd name="T110" fmla="*/ 103 w 229"/>
                <a:gd name="T111" fmla="*/ 30 h 261"/>
                <a:gd name="T112" fmla="*/ 137 w 229"/>
                <a:gd name="T113" fmla="*/ 18 h 261"/>
                <a:gd name="T114" fmla="*/ 175 w 229"/>
                <a:gd name="T115" fmla="*/ 9 h 261"/>
                <a:gd name="T116" fmla="*/ 202 w 229"/>
                <a:gd name="T117" fmla="*/ 2 h 261"/>
                <a:gd name="T118" fmla="*/ 206 w 229"/>
                <a:gd name="T119"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9" h="261">
                  <a:moveTo>
                    <a:pt x="206" y="0"/>
                  </a:moveTo>
                  <a:lnTo>
                    <a:pt x="202" y="13"/>
                  </a:lnTo>
                  <a:lnTo>
                    <a:pt x="200" y="25"/>
                  </a:lnTo>
                  <a:lnTo>
                    <a:pt x="195" y="43"/>
                  </a:lnTo>
                  <a:lnTo>
                    <a:pt x="191" y="56"/>
                  </a:lnTo>
                  <a:lnTo>
                    <a:pt x="188" y="66"/>
                  </a:lnTo>
                  <a:lnTo>
                    <a:pt x="188" y="71"/>
                  </a:lnTo>
                  <a:lnTo>
                    <a:pt x="186" y="74"/>
                  </a:lnTo>
                  <a:lnTo>
                    <a:pt x="186" y="74"/>
                  </a:lnTo>
                  <a:lnTo>
                    <a:pt x="186" y="74"/>
                  </a:lnTo>
                  <a:lnTo>
                    <a:pt x="188" y="74"/>
                  </a:lnTo>
                  <a:lnTo>
                    <a:pt x="191" y="74"/>
                  </a:lnTo>
                  <a:lnTo>
                    <a:pt x="202" y="74"/>
                  </a:lnTo>
                  <a:lnTo>
                    <a:pt x="215" y="79"/>
                  </a:lnTo>
                  <a:lnTo>
                    <a:pt x="220" y="82"/>
                  </a:lnTo>
                  <a:lnTo>
                    <a:pt x="222" y="87"/>
                  </a:lnTo>
                  <a:lnTo>
                    <a:pt x="224" y="94"/>
                  </a:lnTo>
                  <a:lnTo>
                    <a:pt x="224" y="99"/>
                  </a:lnTo>
                  <a:lnTo>
                    <a:pt x="222" y="107"/>
                  </a:lnTo>
                  <a:lnTo>
                    <a:pt x="218" y="113"/>
                  </a:lnTo>
                  <a:lnTo>
                    <a:pt x="217" y="115"/>
                  </a:lnTo>
                  <a:lnTo>
                    <a:pt x="217" y="117"/>
                  </a:lnTo>
                  <a:lnTo>
                    <a:pt x="220" y="118"/>
                  </a:lnTo>
                  <a:lnTo>
                    <a:pt x="226" y="126"/>
                  </a:lnTo>
                  <a:lnTo>
                    <a:pt x="229" y="138"/>
                  </a:lnTo>
                  <a:lnTo>
                    <a:pt x="229" y="144"/>
                  </a:lnTo>
                  <a:lnTo>
                    <a:pt x="226" y="151"/>
                  </a:lnTo>
                  <a:lnTo>
                    <a:pt x="222" y="156"/>
                  </a:lnTo>
                  <a:lnTo>
                    <a:pt x="218" y="161"/>
                  </a:lnTo>
                  <a:lnTo>
                    <a:pt x="211" y="164"/>
                  </a:lnTo>
                  <a:lnTo>
                    <a:pt x="200" y="162"/>
                  </a:lnTo>
                  <a:lnTo>
                    <a:pt x="188" y="162"/>
                  </a:lnTo>
                  <a:lnTo>
                    <a:pt x="180" y="162"/>
                  </a:lnTo>
                  <a:lnTo>
                    <a:pt x="170" y="164"/>
                  </a:lnTo>
                  <a:lnTo>
                    <a:pt x="148" y="172"/>
                  </a:lnTo>
                  <a:lnTo>
                    <a:pt x="137" y="177"/>
                  </a:lnTo>
                  <a:lnTo>
                    <a:pt x="130" y="185"/>
                  </a:lnTo>
                  <a:lnTo>
                    <a:pt x="125" y="194"/>
                  </a:lnTo>
                  <a:lnTo>
                    <a:pt x="121" y="205"/>
                  </a:lnTo>
                  <a:lnTo>
                    <a:pt x="123" y="216"/>
                  </a:lnTo>
                  <a:lnTo>
                    <a:pt x="128" y="223"/>
                  </a:lnTo>
                  <a:lnTo>
                    <a:pt x="135" y="226"/>
                  </a:lnTo>
                  <a:lnTo>
                    <a:pt x="144" y="228"/>
                  </a:lnTo>
                  <a:lnTo>
                    <a:pt x="162" y="230"/>
                  </a:lnTo>
                  <a:lnTo>
                    <a:pt x="168" y="230"/>
                  </a:lnTo>
                  <a:lnTo>
                    <a:pt x="173" y="231"/>
                  </a:lnTo>
                  <a:lnTo>
                    <a:pt x="175" y="234"/>
                  </a:lnTo>
                  <a:lnTo>
                    <a:pt x="175" y="239"/>
                  </a:lnTo>
                  <a:lnTo>
                    <a:pt x="171" y="243"/>
                  </a:lnTo>
                  <a:lnTo>
                    <a:pt x="168" y="248"/>
                  </a:lnTo>
                  <a:lnTo>
                    <a:pt x="153" y="256"/>
                  </a:lnTo>
                  <a:lnTo>
                    <a:pt x="144" y="257"/>
                  </a:lnTo>
                  <a:lnTo>
                    <a:pt x="134" y="257"/>
                  </a:lnTo>
                  <a:lnTo>
                    <a:pt x="112" y="257"/>
                  </a:lnTo>
                  <a:lnTo>
                    <a:pt x="92" y="254"/>
                  </a:lnTo>
                  <a:lnTo>
                    <a:pt x="72" y="249"/>
                  </a:lnTo>
                  <a:lnTo>
                    <a:pt x="56" y="244"/>
                  </a:lnTo>
                  <a:lnTo>
                    <a:pt x="44" y="239"/>
                  </a:lnTo>
                  <a:lnTo>
                    <a:pt x="33" y="234"/>
                  </a:lnTo>
                  <a:lnTo>
                    <a:pt x="26" y="231"/>
                  </a:lnTo>
                  <a:lnTo>
                    <a:pt x="24" y="230"/>
                  </a:lnTo>
                  <a:lnTo>
                    <a:pt x="17" y="241"/>
                  </a:lnTo>
                  <a:lnTo>
                    <a:pt x="11" y="248"/>
                  </a:lnTo>
                  <a:lnTo>
                    <a:pt x="7" y="254"/>
                  </a:lnTo>
                  <a:lnTo>
                    <a:pt x="6" y="257"/>
                  </a:lnTo>
                  <a:lnTo>
                    <a:pt x="4" y="261"/>
                  </a:lnTo>
                  <a:lnTo>
                    <a:pt x="2" y="261"/>
                  </a:lnTo>
                  <a:lnTo>
                    <a:pt x="2" y="246"/>
                  </a:lnTo>
                  <a:lnTo>
                    <a:pt x="2" y="233"/>
                  </a:lnTo>
                  <a:lnTo>
                    <a:pt x="0" y="225"/>
                  </a:lnTo>
                  <a:lnTo>
                    <a:pt x="0" y="220"/>
                  </a:lnTo>
                  <a:lnTo>
                    <a:pt x="0" y="216"/>
                  </a:lnTo>
                  <a:lnTo>
                    <a:pt x="0" y="213"/>
                  </a:lnTo>
                  <a:lnTo>
                    <a:pt x="0" y="213"/>
                  </a:lnTo>
                  <a:lnTo>
                    <a:pt x="2" y="212"/>
                  </a:lnTo>
                  <a:lnTo>
                    <a:pt x="4" y="207"/>
                  </a:lnTo>
                  <a:lnTo>
                    <a:pt x="7" y="200"/>
                  </a:lnTo>
                  <a:lnTo>
                    <a:pt x="13" y="190"/>
                  </a:lnTo>
                  <a:lnTo>
                    <a:pt x="20" y="171"/>
                  </a:lnTo>
                  <a:lnTo>
                    <a:pt x="24" y="162"/>
                  </a:lnTo>
                  <a:lnTo>
                    <a:pt x="24" y="154"/>
                  </a:lnTo>
                  <a:lnTo>
                    <a:pt x="24" y="154"/>
                  </a:lnTo>
                  <a:lnTo>
                    <a:pt x="22" y="153"/>
                  </a:lnTo>
                  <a:lnTo>
                    <a:pt x="15" y="148"/>
                  </a:lnTo>
                  <a:lnTo>
                    <a:pt x="9" y="138"/>
                  </a:lnTo>
                  <a:lnTo>
                    <a:pt x="9" y="133"/>
                  </a:lnTo>
                  <a:lnTo>
                    <a:pt x="9" y="126"/>
                  </a:lnTo>
                  <a:lnTo>
                    <a:pt x="13" y="122"/>
                  </a:lnTo>
                  <a:lnTo>
                    <a:pt x="18" y="118"/>
                  </a:lnTo>
                  <a:lnTo>
                    <a:pt x="31" y="113"/>
                  </a:lnTo>
                  <a:lnTo>
                    <a:pt x="44" y="112"/>
                  </a:lnTo>
                  <a:lnTo>
                    <a:pt x="47" y="110"/>
                  </a:lnTo>
                  <a:lnTo>
                    <a:pt x="47" y="110"/>
                  </a:lnTo>
                  <a:lnTo>
                    <a:pt x="47" y="110"/>
                  </a:lnTo>
                  <a:lnTo>
                    <a:pt x="49" y="107"/>
                  </a:lnTo>
                  <a:lnTo>
                    <a:pt x="49" y="100"/>
                  </a:lnTo>
                  <a:lnTo>
                    <a:pt x="53" y="92"/>
                  </a:lnTo>
                  <a:lnTo>
                    <a:pt x="56" y="90"/>
                  </a:lnTo>
                  <a:lnTo>
                    <a:pt x="60" y="89"/>
                  </a:lnTo>
                  <a:lnTo>
                    <a:pt x="67" y="89"/>
                  </a:lnTo>
                  <a:lnTo>
                    <a:pt x="72" y="86"/>
                  </a:lnTo>
                  <a:lnTo>
                    <a:pt x="78" y="84"/>
                  </a:lnTo>
                  <a:lnTo>
                    <a:pt x="78" y="82"/>
                  </a:lnTo>
                  <a:lnTo>
                    <a:pt x="78" y="81"/>
                  </a:lnTo>
                  <a:lnTo>
                    <a:pt x="80" y="77"/>
                  </a:lnTo>
                  <a:lnTo>
                    <a:pt x="80" y="71"/>
                  </a:lnTo>
                  <a:lnTo>
                    <a:pt x="81" y="64"/>
                  </a:lnTo>
                  <a:lnTo>
                    <a:pt x="87" y="48"/>
                  </a:lnTo>
                  <a:lnTo>
                    <a:pt x="90" y="41"/>
                  </a:lnTo>
                  <a:lnTo>
                    <a:pt x="94" y="35"/>
                  </a:lnTo>
                  <a:lnTo>
                    <a:pt x="98" y="33"/>
                  </a:lnTo>
                  <a:lnTo>
                    <a:pt x="103" y="30"/>
                  </a:lnTo>
                  <a:lnTo>
                    <a:pt x="119" y="25"/>
                  </a:lnTo>
                  <a:lnTo>
                    <a:pt x="137" y="18"/>
                  </a:lnTo>
                  <a:lnTo>
                    <a:pt x="155" y="13"/>
                  </a:lnTo>
                  <a:lnTo>
                    <a:pt x="175" y="9"/>
                  </a:lnTo>
                  <a:lnTo>
                    <a:pt x="191" y="4"/>
                  </a:lnTo>
                  <a:lnTo>
                    <a:pt x="202" y="2"/>
                  </a:lnTo>
                  <a:lnTo>
                    <a:pt x="206" y="0"/>
                  </a:lnTo>
                  <a:lnTo>
                    <a:pt x="206" y="0"/>
                  </a:lnTo>
                  <a:lnTo>
                    <a:pt x="206" y="0"/>
                  </a:lnTo>
                  <a:close/>
                </a:path>
              </a:pathLst>
            </a:custGeom>
            <a:solidFill>
              <a:srgbClr val="FAD28D"/>
            </a:solidFill>
            <a:ln w="22225">
              <a:solidFill>
                <a:srgbClr val="000000"/>
              </a:solidFill>
              <a:prstDash val="solid"/>
              <a:round/>
              <a:headEnd/>
              <a:tailEnd/>
            </a:ln>
          </p:spPr>
          <p:txBody>
            <a:bodyPr/>
            <a:lstStyle/>
            <a:p>
              <a:endParaRPr lang="ja-JP" altLang="en-US"/>
            </a:p>
          </p:txBody>
        </p:sp>
        <p:sp>
          <p:nvSpPr>
            <p:cNvPr id="931954" name="Freeform 114"/>
            <p:cNvSpPr>
              <a:spLocks/>
            </p:cNvSpPr>
            <p:nvPr/>
          </p:nvSpPr>
          <p:spPr bwMode="auto">
            <a:xfrm>
              <a:off x="2341" y="3569"/>
              <a:ext cx="18" cy="25"/>
            </a:xfrm>
            <a:custGeom>
              <a:avLst/>
              <a:gdLst>
                <a:gd name="T0" fmla="*/ 0 w 18"/>
                <a:gd name="T1" fmla="*/ 25 h 25"/>
                <a:gd name="T2" fmla="*/ 3 w 18"/>
                <a:gd name="T3" fmla="*/ 23 h 25"/>
                <a:gd name="T4" fmla="*/ 9 w 18"/>
                <a:gd name="T5" fmla="*/ 17 h 25"/>
                <a:gd name="T6" fmla="*/ 16 w 18"/>
                <a:gd name="T7" fmla="*/ 10 h 25"/>
                <a:gd name="T8" fmla="*/ 18 w 18"/>
                <a:gd name="T9" fmla="*/ 0 h 25"/>
              </a:gdLst>
              <a:ahLst/>
              <a:cxnLst>
                <a:cxn ang="0">
                  <a:pos x="T0" y="T1"/>
                </a:cxn>
                <a:cxn ang="0">
                  <a:pos x="T2" y="T3"/>
                </a:cxn>
                <a:cxn ang="0">
                  <a:pos x="T4" y="T5"/>
                </a:cxn>
                <a:cxn ang="0">
                  <a:pos x="T6" y="T7"/>
                </a:cxn>
                <a:cxn ang="0">
                  <a:pos x="T8" y="T9"/>
                </a:cxn>
              </a:cxnLst>
              <a:rect l="0" t="0" r="r" b="b"/>
              <a:pathLst>
                <a:path w="18" h="25">
                  <a:moveTo>
                    <a:pt x="0" y="25"/>
                  </a:moveTo>
                  <a:lnTo>
                    <a:pt x="3" y="23"/>
                  </a:lnTo>
                  <a:lnTo>
                    <a:pt x="9" y="17"/>
                  </a:lnTo>
                  <a:lnTo>
                    <a:pt x="16" y="10"/>
                  </a:lnTo>
                  <a:lnTo>
                    <a:pt x="18"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55" name="Freeform 115"/>
            <p:cNvSpPr>
              <a:spLocks/>
            </p:cNvSpPr>
            <p:nvPr/>
          </p:nvSpPr>
          <p:spPr bwMode="auto">
            <a:xfrm>
              <a:off x="2288" y="3592"/>
              <a:ext cx="31" cy="21"/>
            </a:xfrm>
            <a:custGeom>
              <a:avLst/>
              <a:gdLst>
                <a:gd name="T0" fmla="*/ 0 w 31"/>
                <a:gd name="T1" fmla="*/ 13 h 21"/>
                <a:gd name="T2" fmla="*/ 2 w 31"/>
                <a:gd name="T3" fmla="*/ 12 h 21"/>
                <a:gd name="T4" fmla="*/ 4 w 31"/>
                <a:gd name="T5" fmla="*/ 7 h 21"/>
                <a:gd name="T6" fmla="*/ 8 w 31"/>
                <a:gd name="T7" fmla="*/ 2 h 21"/>
                <a:gd name="T8" fmla="*/ 15 w 31"/>
                <a:gd name="T9" fmla="*/ 0 h 21"/>
                <a:gd name="T10" fmla="*/ 20 w 31"/>
                <a:gd name="T11" fmla="*/ 2 h 21"/>
                <a:gd name="T12" fmla="*/ 24 w 31"/>
                <a:gd name="T13" fmla="*/ 3 h 21"/>
                <a:gd name="T14" fmla="*/ 27 w 31"/>
                <a:gd name="T15" fmla="*/ 10 h 21"/>
                <a:gd name="T16" fmla="*/ 31 w 31"/>
                <a:gd name="T17" fmla="*/ 18 h 21"/>
                <a:gd name="T18" fmla="*/ 31 w 31"/>
                <a:gd name="T19" fmla="*/ 20 h 21"/>
                <a:gd name="T20" fmla="*/ 31 w 31"/>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1">
                  <a:moveTo>
                    <a:pt x="0" y="13"/>
                  </a:moveTo>
                  <a:lnTo>
                    <a:pt x="2" y="12"/>
                  </a:lnTo>
                  <a:lnTo>
                    <a:pt x="4" y="7"/>
                  </a:lnTo>
                  <a:lnTo>
                    <a:pt x="8" y="2"/>
                  </a:lnTo>
                  <a:lnTo>
                    <a:pt x="15" y="0"/>
                  </a:lnTo>
                  <a:lnTo>
                    <a:pt x="20" y="2"/>
                  </a:lnTo>
                  <a:lnTo>
                    <a:pt x="24" y="3"/>
                  </a:lnTo>
                  <a:lnTo>
                    <a:pt x="27" y="10"/>
                  </a:lnTo>
                  <a:lnTo>
                    <a:pt x="31" y="18"/>
                  </a:lnTo>
                  <a:lnTo>
                    <a:pt x="31" y="20"/>
                  </a:lnTo>
                  <a:lnTo>
                    <a:pt x="31" y="21"/>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56" name="Freeform 116"/>
            <p:cNvSpPr>
              <a:spLocks/>
            </p:cNvSpPr>
            <p:nvPr/>
          </p:nvSpPr>
          <p:spPr bwMode="auto">
            <a:xfrm>
              <a:off x="2337" y="3613"/>
              <a:ext cx="14" cy="12"/>
            </a:xfrm>
            <a:custGeom>
              <a:avLst/>
              <a:gdLst>
                <a:gd name="T0" fmla="*/ 14 w 14"/>
                <a:gd name="T1" fmla="*/ 5 h 12"/>
                <a:gd name="T2" fmla="*/ 13 w 14"/>
                <a:gd name="T3" fmla="*/ 10 h 12"/>
                <a:gd name="T4" fmla="*/ 7 w 14"/>
                <a:gd name="T5" fmla="*/ 12 h 12"/>
                <a:gd name="T6" fmla="*/ 4 w 14"/>
                <a:gd name="T7" fmla="*/ 10 h 12"/>
                <a:gd name="T8" fmla="*/ 0 w 14"/>
                <a:gd name="T9" fmla="*/ 5 h 12"/>
                <a:gd name="T10" fmla="*/ 4 w 14"/>
                <a:gd name="T11" fmla="*/ 2 h 12"/>
                <a:gd name="T12" fmla="*/ 7 w 14"/>
                <a:gd name="T13" fmla="*/ 0 h 12"/>
                <a:gd name="T14" fmla="*/ 13 w 14"/>
                <a:gd name="T15" fmla="*/ 2 h 12"/>
                <a:gd name="T16" fmla="*/ 14 w 14"/>
                <a:gd name="T17" fmla="*/ 5 h 12"/>
                <a:gd name="T18" fmla="*/ 14 w 14"/>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2">
                  <a:moveTo>
                    <a:pt x="14" y="5"/>
                  </a:moveTo>
                  <a:lnTo>
                    <a:pt x="13" y="10"/>
                  </a:lnTo>
                  <a:lnTo>
                    <a:pt x="7" y="12"/>
                  </a:lnTo>
                  <a:lnTo>
                    <a:pt x="4" y="10"/>
                  </a:lnTo>
                  <a:lnTo>
                    <a:pt x="0" y="5"/>
                  </a:lnTo>
                  <a:lnTo>
                    <a:pt x="4" y="2"/>
                  </a:lnTo>
                  <a:lnTo>
                    <a:pt x="7" y="0"/>
                  </a:lnTo>
                  <a:lnTo>
                    <a:pt x="13" y="2"/>
                  </a:lnTo>
                  <a:lnTo>
                    <a:pt x="14" y="5"/>
                  </a:lnTo>
                  <a:lnTo>
                    <a:pt x="14"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57" name="Freeform 117"/>
            <p:cNvSpPr>
              <a:spLocks/>
            </p:cNvSpPr>
            <p:nvPr/>
          </p:nvSpPr>
          <p:spPr bwMode="auto">
            <a:xfrm>
              <a:off x="2297" y="3630"/>
              <a:ext cx="15" cy="13"/>
            </a:xfrm>
            <a:custGeom>
              <a:avLst/>
              <a:gdLst>
                <a:gd name="T0" fmla="*/ 15 w 15"/>
                <a:gd name="T1" fmla="*/ 6 h 13"/>
                <a:gd name="T2" fmla="*/ 13 w 15"/>
                <a:gd name="T3" fmla="*/ 11 h 13"/>
                <a:gd name="T4" fmla="*/ 8 w 15"/>
                <a:gd name="T5" fmla="*/ 13 h 13"/>
                <a:gd name="T6" fmla="*/ 4 w 15"/>
                <a:gd name="T7" fmla="*/ 11 h 13"/>
                <a:gd name="T8" fmla="*/ 0 w 15"/>
                <a:gd name="T9" fmla="*/ 6 h 13"/>
                <a:gd name="T10" fmla="*/ 4 w 15"/>
                <a:gd name="T11" fmla="*/ 1 h 13"/>
                <a:gd name="T12" fmla="*/ 8 w 15"/>
                <a:gd name="T13" fmla="*/ 0 h 13"/>
                <a:gd name="T14" fmla="*/ 13 w 15"/>
                <a:gd name="T15" fmla="*/ 1 h 13"/>
                <a:gd name="T16" fmla="*/ 15 w 15"/>
                <a:gd name="T17" fmla="*/ 6 h 13"/>
                <a:gd name="T18" fmla="*/ 15 w 1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3">
                  <a:moveTo>
                    <a:pt x="15" y="6"/>
                  </a:moveTo>
                  <a:lnTo>
                    <a:pt x="13" y="11"/>
                  </a:lnTo>
                  <a:lnTo>
                    <a:pt x="8" y="13"/>
                  </a:lnTo>
                  <a:lnTo>
                    <a:pt x="4" y="11"/>
                  </a:lnTo>
                  <a:lnTo>
                    <a:pt x="0" y="6"/>
                  </a:lnTo>
                  <a:lnTo>
                    <a:pt x="4" y="1"/>
                  </a:lnTo>
                  <a:lnTo>
                    <a:pt x="8" y="0"/>
                  </a:lnTo>
                  <a:lnTo>
                    <a:pt x="13" y="1"/>
                  </a:lnTo>
                  <a:lnTo>
                    <a:pt x="15" y="6"/>
                  </a:lnTo>
                  <a:lnTo>
                    <a:pt x="15"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58" name="Freeform 118"/>
            <p:cNvSpPr>
              <a:spLocks/>
            </p:cNvSpPr>
            <p:nvPr/>
          </p:nvSpPr>
          <p:spPr bwMode="auto">
            <a:xfrm>
              <a:off x="2330" y="3633"/>
              <a:ext cx="27" cy="16"/>
            </a:xfrm>
            <a:custGeom>
              <a:avLst/>
              <a:gdLst>
                <a:gd name="T0" fmla="*/ 27 w 27"/>
                <a:gd name="T1" fmla="*/ 0 h 16"/>
                <a:gd name="T2" fmla="*/ 27 w 27"/>
                <a:gd name="T3" fmla="*/ 0 h 16"/>
                <a:gd name="T4" fmla="*/ 23 w 27"/>
                <a:gd name="T5" fmla="*/ 2 h 16"/>
                <a:gd name="T6" fmla="*/ 16 w 27"/>
                <a:gd name="T7" fmla="*/ 5 h 16"/>
                <a:gd name="T8" fmla="*/ 7 w 27"/>
                <a:gd name="T9" fmla="*/ 10 h 16"/>
                <a:gd name="T10" fmla="*/ 0 w 27"/>
                <a:gd name="T11" fmla="*/ 16 h 16"/>
              </a:gdLst>
              <a:ahLst/>
              <a:cxnLst>
                <a:cxn ang="0">
                  <a:pos x="T0" y="T1"/>
                </a:cxn>
                <a:cxn ang="0">
                  <a:pos x="T2" y="T3"/>
                </a:cxn>
                <a:cxn ang="0">
                  <a:pos x="T4" y="T5"/>
                </a:cxn>
                <a:cxn ang="0">
                  <a:pos x="T6" y="T7"/>
                </a:cxn>
                <a:cxn ang="0">
                  <a:pos x="T8" y="T9"/>
                </a:cxn>
                <a:cxn ang="0">
                  <a:pos x="T10" y="T11"/>
                </a:cxn>
              </a:cxnLst>
              <a:rect l="0" t="0" r="r" b="b"/>
              <a:pathLst>
                <a:path w="27" h="16">
                  <a:moveTo>
                    <a:pt x="27" y="0"/>
                  </a:moveTo>
                  <a:lnTo>
                    <a:pt x="27" y="0"/>
                  </a:lnTo>
                  <a:lnTo>
                    <a:pt x="23" y="2"/>
                  </a:lnTo>
                  <a:lnTo>
                    <a:pt x="16" y="5"/>
                  </a:lnTo>
                  <a:lnTo>
                    <a:pt x="7" y="10"/>
                  </a:lnTo>
                  <a:lnTo>
                    <a:pt x="0" y="16"/>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59" name="Freeform 119"/>
            <p:cNvSpPr>
              <a:spLocks/>
            </p:cNvSpPr>
            <p:nvPr/>
          </p:nvSpPr>
          <p:spPr bwMode="auto">
            <a:xfrm>
              <a:off x="2370" y="3674"/>
              <a:ext cx="18" cy="3"/>
            </a:xfrm>
            <a:custGeom>
              <a:avLst/>
              <a:gdLst>
                <a:gd name="T0" fmla="*/ 18 w 18"/>
                <a:gd name="T1" fmla="*/ 0 h 3"/>
                <a:gd name="T2" fmla="*/ 16 w 18"/>
                <a:gd name="T3" fmla="*/ 0 h 3"/>
                <a:gd name="T4" fmla="*/ 12 w 18"/>
                <a:gd name="T5" fmla="*/ 2 h 3"/>
                <a:gd name="T6" fmla="*/ 0 w 18"/>
                <a:gd name="T7" fmla="*/ 3 h 3"/>
              </a:gdLst>
              <a:ahLst/>
              <a:cxnLst>
                <a:cxn ang="0">
                  <a:pos x="T0" y="T1"/>
                </a:cxn>
                <a:cxn ang="0">
                  <a:pos x="T2" y="T3"/>
                </a:cxn>
                <a:cxn ang="0">
                  <a:pos x="T4" y="T5"/>
                </a:cxn>
                <a:cxn ang="0">
                  <a:pos x="T6" y="T7"/>
                </a:cxn>
              </a:cxnLst>
              <a:rect l="0" t="0" r="r" b="b"/>
              <a:pathLst>
                <a:path w="18" h="3">
                  <a:moveTo>
                    <a:pt x="18" y="0"/>
                  </a:moveTo>
                  <a:lnTo>
                    <a:pt x="16" y="0"/>
                  </a:lnTo>
                  <a:lnTo>
                    <a:pt x="12" y="2"/>
                  </a:lnTo>
                  <a:lnTo>
                    <a:pt x="0" y="3"/>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0" name="Freeform 120"/>
            <p:cNvSpPr>
              <a:spLocks/>
            </p:cNvSpPr>
            <p:nvPr/>
          </p:nvSpPr>
          <p:spPr bwMode="auto">
            <a:xfrm>
              <a:off x="2155" y="3820"/>
              <a:ext cx="18" cy="9"/>
            </a:xfrm>
            <a:custGeom>
              <a:avLst/>
              <a:gdLst>
                <a:gd name="T0" fmla="*/ 18 w 18"/>
                <a:gd name="T1" fmla="*/ 0 h 9"/>
                <a:gd name="T2" fmla="*/ 16 w 18"/>
                <a:gd name="T3" fmla="*/ 0 h 9"/>
                <a:gd name="T4" fmla="*/ 13 w 18"/>
                <a:gd name="T5" fmla="*/ 1 h 9"/>
                <a:gd name="T6" fmla="*/ 7 w 18"/>
                <a:gd name="T7" fmla="*/ 5 h 9"/>
                <a:gd name="T8" fmla="*/ 0 w 18"/>
                <a:gd name="T9" fmla="*/ 9 h 9"/>
              </a:gdLst>
              <a:ahLst/>
              <a:cxnLst>
                <a:cxn ang="0">
                  <a:pos x="T0" y="T1"/>
                </a:cxn>
                <a:cxn ang="0">
                  <a:pos x="T2" y="T3"/>
                </a:cxn>
                <a:cxn ang="0">
                  <a:pos x="T4" y="T5"/>
                </a:cxn>
                <a:cxn ang="0">
                  <a:pos x="T6" y="T7"/>
                </a:cxn>
                <a:cxn ang="0">
                  <a:pos x="T8" y="T9"/>
                </a:cxn>
              </a:cxnLst>
              <a:rect l="0" t="0" r="r" b="b"/>
              <a:pathLst>
                <a:path w="18" h="9">
                  <a:moveTo>
                    <a:pt x="18" y="0"/>
                  </a:moveTo>
                  <a:lnTo>
                    <a:pt x="16" y="0"/>
                  </a:lnTo>
                  <a:lnTo>
                    <a:pt x="13" y="1"/>
                  </a:lnTo>
                  <a:lnTo>
                    <a:pt x="7" y="5"/>
                  </a:lnTo>
                  <a:lnTo>
                    <a:pt x="0" y="9"/>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1" name="Freeform 121"/>
            <p:cNvSpPr>
              <a:spLocks/>
            </p:cNvSpPr>
            <p:nvPr/>
          </p:nvSpPr>
          <p:spPr bwMode="auto">
            <a:xfrm>
              <a:off x="2128" y="3777"/>
              <a:ext cx="23" cy="85"/>
            </a:xfrm>
            <a:custGeom>
              <a:avLst/>
              <a:gdLst>
                <a:gd name="T0" fmla="*/ 14 w 23"/>
                <a:gd name="T1" fmla="*/ 0 h 85"/>
                <a:gd name="T2" fmla="*/ 0 w 23"/>
                <a:gd name="T3" fmla="*/ 48 h 85"/>
                <a:gd name="T4" fmla="*/ 14 w 23"/>
                <a:gd name="T5" fmla="*/ 51 h 85"/>
                <a:gd name="T6" fmla="*/ 0 w 23"/>
                <a:gd name="T7" fmla="*/ 64 h 85"/>
                <a:gd name="T8" fmla="*/ 23 w 23"/>
                <a:gd name="T9" fmla="*/ 85 h 85"/>
              </a:gdLst>
              <a:ahLst/>
              <a:cxnLst>
                <a:cxn ang="0">
                  <a:pos x="T0" y="T1"/>
                </a:cxn>
                <a:cxn ang="0">
                  <a:pos x="T2" y="T3"/>
                </a:cxn>
                <a:cxn ang="0">
                  <a:pos x="T4" y="T5"/>
                </a:cxn>
                <a:cxn ang="0">
                  <a:pos x="T6" y="T7"/>
                </a:cxn>
                <a:cxn ang="0">
                  <a:pos x="T8" y="T9"/>
                </a:cxn>
              </a:cxnLst>
              <a:rect l="0" t="0" r="r" b="b"/>
              <a:pathLst>
                <a:path w="23" h="85">
                  <a:moveTo>
                    <a:pt x="14" y="0"/>
                  </a:moveTo>
                  <a:lnTo>
                    <a:pt x="0" y="48"/>
                  </a:lnTo>
                  <a:lnTo>
                    <a:pt x="14" y="51"/>
                  </a:lnTo>
                  <a:lnTo>
                    <a:pt x="0" y="64"/>
                  </a:lnTo>
                  <a:lnTo>
                    <a:pt x="23" y="8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2" name="Freeform 122"/>
            <p:cNvSpPr>
              <a:spLocks/>
            </p:cNvSpPr>
            <p:nvPr/>
          </p:nvSpPr>
          <p:spPr bwMode="auto">
            <a:xfrm>
              <a:off x="2164" y="3831"/>
              <a:ext cx="7" cy="5"/>
            </a:xfrm>
            <a:custGeom>
              <a:avLst/>
              <a:gdLst>
                <a:gd name="T0" fmla="*/ 7 w 7"/>
                <a:gd name="T1" fmla="*/ 2 h 5"/>
                <a:gd name="T2" fmla="*/ 7 w 7"/>
                <a:gd name="T3" fmla="*/ 3 h 5"/>
                <a:gd name="T4" fmla="*/ 4 w 7"/>
                <a:gd name="T5" fmla="*/ 5 h 5"/>
                <a:gd name="T6" fmla="*/ 2 w 7"/>
                <a:gd name="T7" fmla="*/ 3 h 5"/>
                <a:gd name="T8" fmla="*/ 0 w 7"/>
                <a:gd name="T9" fmla="*/ 2 h 5"/>
                <a:gd name="T10" fmla="*/ 2 w 7"/>
                <a:gd name="T11" fmla="*/ 0 h 5"/>
                <a:gd name="T12" fmla="*/ 4 w 7"/>
                <a:gd name="T13" fmla="*/ 0 h 5"/>
                <a:gd name="T14" fmla="*/ 7 w 7"/>
                <a:gd name="T15" fmla="*/ 0 h 5"/>
                <a:gd name="T16" fmla="*/ 7 w 7"/>
                <a:gd name="T17" fmla="*/ 2 h 5"/>
                <a:gd name="T18" fmla="*/ 7 w 7"/>
                <a:gd name="T1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5">
                  <a:moveTo>
                    <a:pt x="7" y="2"/>
                  </a:moveTo>
                  <a:lnTo>
                    <a:pt x="7" y="3"/>
                  </a:lnTo>
                  <a:lnTo>
                    <a:pt x="4" y="5"/>
                  </a:lnTo>
                  <a:lnTo>
                    <a:pt x="2" y="3"/>
                  </a:lnTo>
                  <a:lnTo>
                    <a:pt x="0" y="2"/>
                  </a:lnTo>
                  <a:lnTo>
                    <a:pt x="2" y="0"/>
                  </a:lnTo>
                  <a:lnTo>
                    <a:pt x="4" y="0"/>
                  </a:lnTo>
                  <a:lnTo>
                    <a:pt x="7" y="0"/>
                  </a:lnTo>
                  <a:lnTo>
                    <a:pt x="7" y="2"/>
                  </a:lnTo>
                  <a:lnTo>
                    <a:pt x="7"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31963" name="Freeform 123"/>
            <p:cNvSpPr>
              <a:spLocks/>
            </p:cNvSpPr>
            <p:nvPr/>
          </p:nvSpPr>
          <p:spPr bwMode="auto">
            <a:xfrm>
              <a:off x="2027" y="3946"/>
              <a:ext cx="121" cy="31"/>
            </a:xfrm>
            <a:custGeom>
              <a:avLst/>
              <a:gdLst>
                <a:gd name="T0" fmla="*/ 0 w 121"/>
                <a:gd name="T1" fmla="*/ 18 h 31"/>
                <a:gd name="T2" fmla="*/ 2 w 121"/>
                <a:gd name="T3" fmla="*/ 19 h 31"/>
                <a:gd name="T4" fmla="*/ 7 w 121"/>
                <a:gd name="T5" fmla="*/ 21 h 31"/>
                <a:gd name="T6" fmla="*/ 13 w 121"/>
                <a:gd name="T7" fmla="*/ 23 h 31"/>
                <a:gd name="T8" fmla="*/ 22 w 121"/>
                <a:gd name="T9" fmla="*/ 24 h 31"/>
                <a:gd name="T10" fmla="*/ 43 w 121"/>
                <a:gd name="T11" fmla="*/ 29 h 31"/>
                <a:gd name="T12" fmla="*/ 67 w 121"/>
                <a:gd name="T13" fmla="*/ 31 h 31"/>
                <a:gd name="T14" fmla="*/ 69 w 121"/>
                <a:gd name="T15" fmla="*/ 29 h 31"/>
                <a:gd name="T16" fmla="*/ 72 w 121"/>
                <a:gd name="T17" fmla="*/ 26 h 31"/>
                <a:gd name="T18" fmla="*/ 78 w 121"/>
                <a:gd name="T19" fmla="*/ 19 h 31"/>
                <a:gd name="T20" fmla="*/ 85 w 121"/>
                <a:gd name="T21" fmla="*/ 14 h 31"/>
                <a:gd name="T22" fmla="*/ 94 w 121"/>
                <a:gd name="T23" fmla="*/ 8 h 31"/>
                <a:gd name="T24" fmla="*/ 103 w 121"/>
                <a:gd name="T25" fmla="*/ 3 h 31"/>
                <a:gd name="T26" fmla="*/ 112 w 121"/>
                <a:gd name="T27" fmla="*/ 0 h 31"/>
                <a:gd name="T28" fmla="*/ 121 w 121"/>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31">
                  <a:moveTo>
                    <a:pt x="0" y="18"/>
                  </a:moveTo>
                  <a:lnTo>
                    <a:pt x="2" y="19"/>
                  </a:lnTo>
                  <a:lnTo>
                    <a:pt x="7" y="21"/>
                  </a:lnTo>
                  <a:lnTo>
                    <a:pt x="13" y="23"/>
                  </a:lnTo>
                  <a:lnTo>
                    <a:pt x="22" y="24"/>
                  </a:lnTo>
                  <a:lnTo>
                    <a:pt x="43" y="29"/>
                  </a:lnTo>
                  <a:lnTo>
                    <a:pt x="67" y="31"/>
                  </a:lnTo>
                  <a:lnTo>
                    <a:pt x="69" y="29"/>
                  </a:lnTo>
                  <a:lnTo>
                    <a:pt x="72" y="26"/>
                  </a:lnTo>
                  <a:lnTo>
                    <a:pt x="78" y="19"/>
                  </a:lnTo>
                  <a:lnTo>
                    <a:pt x="85" y="14"/>
                  </a:lnTo>
                  <a:lnTo>
                    <a:pt x="94" y="8"/>
                  </a:lnTo>
                  <a:lnTo>
                    <a:pt x="103" y="3"/>
                  </a:lnTo>
                  <a:lnTo>
                    <a:pt x="112" y="0"/>
                  </a:lnTo>
                  <a:lnTo>
                    <a:pt x="121"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4" name="Freeform 124"/>
            <p:cNvSpPr>
              <a:spLocks/>
            </p:cNvSpPr>
            <p:nvPr/>
          </p:nvSpPr>
          <p:spPr bwMode="auto">
            <a:xfrm>
              <a:off x="2027" y="3985"/>
              <a:ext cx="45" cy="41"/>
            </a:xfrm>
            <a:custGeom>
              <a:avLst/>
              <a:gdLst>
                <a:gd name="T0" fmla="*/ 0 w 45"/>
                <a:gd name="T1" fmla="*/ 0 h 41"/>
                <a:gd name="T2" fmla="*/ 0 w 45"/>
                <a:gd name="T3" fmla="*/ 2 h 41"/>
                <a:gd name="T4" fmla="*/ 2 w 45"/>
                <a:gd name="T5" fmla="*/ 5 h 41"/>
                <a:gd name="T6" fmla="*/ 4 w 45"/>
                <a:gd name="T7" fmla="*/ 10 h 41"/>
                <a:gd name="T8" fmla="*/ 7 w 45"/>
                <a:gd name="T9" fmla="*/ 16 h 41"/>
                <a:gd name="T10" fmla="*/ 13 w 45"/>
                <a:gd name="T11" fmla="*/ 23 h 41"/>
                <a:gd name="T12" fmla="*/ 20 w 45"/>
                <a:gd name="T13" fmla="*/ 29 h 41"/>
                <a:gd name="T14" fmla="*/ 31 w 45"/>
                <a:gd name="T15" fmla="*/ 36 h 41"/>
                <a:gd name="T16" fmla="*/ 45 w 45"/>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1">
                  <a:moveTo>
                    <a:pt x="0" y="0"/>
                  </a:moveTo>
                  <a:lnTo>
                    <a:pt x="0" y="2"/>
                  </a:lnTo>
                  <a:lnTo>
                    <a:pt x="2" y="5"/>
                  </a:lnTo>
                  <a:lnTo>
                    <a:pt x="4" y="10"/>
                  </a:lnTo>
                  <a:lnTo>
                    <a:pt x="7" y="16"/>
                  </a:lnTo>
                  <a:lnTo>
                    <a:pt x="13" y="23"/>
                  </a:lnTo>
                  <a:lnTo>
                    <a:pt x="20" y="29"/>
                  </a:lnTo>
                  <a:lnTo>
                    <a:pt x="31" y="36"/>
                  </a:lnTo>
                  <a:lnTo>
                    <a:pt x="45" y="41"/>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5" name="Freeform 125"/>
            <p:cNvSpPr>
              <a:spLocks/>
            </p:cNvSpPr>
            <p:nvPr/>
          </p:nvSpPr>
          <p:spPr bwMode="auto">
            <a:xfrm>
              <a:off x="2157" y="3998"/>
              <a:ext cx="12" cy="10"/>
            </a:xfrm>
            <a:custGeom>
              <a:avLst/>
              <a:gdLst>
                <a:gd name="T0" fmla="*/ 0 w 12"/>
                <a:gd name="T1" fmla="*/ 0 h 10"/>
                <a:gd name="T2" fmla="*/ 0 w 12"/>
                <a:gd name="T3" fmla="*/ 0 h 10"/>
                <a:gd name="T4" fmla="*/ 0 w 12"/>
                <a:gd name="T5" fmla="*/ 2 h 10"/>
                <a:gd name="T6" fmla="*/ 3 w 12"/>
                <a:gd name="T7" fmla="*/ 5 h 10"/>
                <a:gd name="T8" fmla="*/ 7 w 12"/>
                <a:gd name="T9" fmla="*/ 7 h 10"/>
                <a:gd name="T10" fmla="*/ 12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0" y="0"/>
                  </a:moveTo>
                  <a:lnTo>
                    <a:pt x="0" y="0"/>
                  </a:lnTo>
                  <a:lnTo>
                    <a:pt x="0" y="2"/>
                  </a:lnTo>
                  <a:lnTo>
                    <a:pt x="3" y="5"/>
                  </a:lnTo>
                  <a:lnTo>
                    <a:pt x="7" y="7"/>
                  </a:lnTo>
                  <a:lnTo>
                    <a:pt x="12" y="1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6" name="Freeform 126"/>
            <p:cNvSpPr>
              <a:spLocks/>
            </p:cNvSpPr>
            <p:nvPr/>
          </p:nvSpPr>
          <p:spPr bwMode="auto">
            <a:xfrm>
              <a:off x="2184" y="3987"/>
              <a:ext cx="119" cy="86"/>
            </a:xfrm>
            <a:custGeom>
              <a:avLst/>
              <a:gdLst>
                <a:gd name="T0" fmla="*/ 108 w 119"/>
                <a:gd name="T1" fmla="*/ 5 h 86"/>
                <a:gd name="T2" fmla="*/ 99 w 119"/>
                <a:gd name="T3" fmla="*/ 1 h 86"/>
                <a:gd name="T4" fmla="*/ 90 w 119"/>
                <a:gd name="T5" fmla="*/ 0 h 86"/>
                <a:gd name="T6" fmla="*/ 67 w 119"/>
                <a:gd name="T7" fmla="*/ 0 h 86"/>
                <a:gd name="T8" fmla="*/ 43 w 119"/>
                <a:gd name="T9" fmla="*/ 6 h 86"/>
                <a:gd name="T10" fmla="*/ 22 w 119"/>
                <a:gd name="T11" fmla="*/ 18 h 86"/>
                <a:gd name="T12" fmla="*/ 13 w 119"/>
                <a:gd name="T13" fmla="*/ 24 h 86"/>
                <a:gd name="T14" fmla="*/ 7 w 119"/>
                <a:gd name="T15" fmla="*/ 31 h 86"/>
                <a:gd name="T16" fmla="*/ 2 w 119"/>
                <a:gd name="T17" fmla="*/ 39 h 86"/>
                <a:gd name="T18" fmla="*/ 0 w 119"/>
                <a:gd name="T19" fmla="*/ 45 h 86"/>
                <a:gd name="T20" fmla="*/ 0 w 119"/>
                <a:gd name="T21" fmla="*/ 52 h 86"/>
                <a:gd name="T22" fmla="*/ 0 w 119"/>
                <a:gd name="T23" fmla="*/ 59 h 86"/>
                <a:gd name="T24" fmla="*/ 7 w 119"/>
                <a:gd name="T25" fmla="*/ 70 h 86"/>
                <a:gd name="T26" fmla="*/ 20 w 119"/>
                <a:gd name="T27" fmla="*/ 78 h 86"/>
                <a:gd name="T28" fmla="*/ 29 w 119"/>
                <a:gd name="T29" fmla="*/ 81 h 86"/>
                <a:gd name="T30" fmla="*/ 38 w 119"/>
                <a:gd name="T31" fmla="*/ 85 h 86"/>
                <a:gd name="T32" fmla="*/ 40 w 119"/>
                <a:gd name="T33" fmla="*/ 85 h 86"/>
                <a:gd name="T34" fmla="*/ 41 w 119"/>
                <a:gd name="T35" fmla="*/ 85 h 86"/>
                <a:gd name="T36" fmla="*/ 45 w 119"/>
                <a:gd name="T37" fmla="*/ 86 h 86"/>
                <a:gd name="T38" fmla="*/ 50 w 119"/>
                <a:gd name="T39" fmla="*/ 86 h 86"/>
                <a:gd name="T40" fmla="*/ 58 w 119"/>
                <a:gd name="T41" fmla="*/ 85 h 86"/>
                <a:gd name="T42" fmla="*/ 65 w 119"/>
                <a:gd name="T43" fmla="*/ 83 h 86"/>
                <a:gd name="T44" fmla="*/ 76 w 119"/>
                <a:gd name="T45" fmla="*/ 78 h 86"/>
                <a:gd name="T46" fmla="*/ 88 w 119"/>
                <a:gd name="T47" fmla="*/ 70 h 86"/>
                <a:gd name="T48" fmla="*/ 101 w 119"/>
                <a:gd name="T49" fmla="*/ 60 h 86"/>
                <a:gd name="T50" fmla="*/ 112 w 119"/>
                <a:gd name="T51" fmla="*/ 49 h 86"/>
                <a:gd name="T52" fmla="*/ 117 w 119"/>
                <a:gd name="T53" fmla="*/ 37 h 86"/>
                <a:gd name="T54" fmla="*/ 119 w 119"/>
                <a:gd name="T55" fmla="*/ 27 h 86"/>
                <a:gd name="T56" fmla="*/ 119 w 119"/>
                <a:gd name="T57" fmla="*/ 21 h 86"/>
                <a:gd name="T58" fmla="*/ 115 w 119"/>
                <a:gd name="T59" fmla="*/ 14 h 86"/>
                <a:gd name="T60" fmla="*/ 113 w 119"/>
                <a:gd name="T61" fmla="*/ 9 h 86"/>
                <a:gd name="T62" fmla="*/ 110 w 119"/>
                <a:gd name="T63" fmla="*/ 6 h 86"/>
                <a:gd name="T64" fmla="*/ 108 w 119"/>
                <a:gd name="T65" fmla="*/ 5 h 86"/>
                <a:gd name="T66" fmla="*/ 108 w 119"/>
                <a:gd name="T67" fmla="*/ 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86">
                  <a:moveTo>
                    <a:pt x="108" y="5"/>
                  </a:moveTo>
                  <a:lnTo>
                    <a:pt x="99" y="1"/>
                  </a:lnTo>
                  <a:lnTo>
                    <a:pt x="90" y="0"/>
                  </a:lnTo>
                  <a:lnTo>
                    <a:pt x="67" y="0"/>
                  </a:lnTo>
                  <a:lnTo>
                    <a:pt x="43" y="6"/>
                  </a:lnTo>
                  <a:lnTo>
                    <a:pt x="22" y="18"/>
                  </a:lnTo>
                  <a:lnTo>
                    <a:pt x="13" y="24"/>
                  </a:lnTo>
                  <a:lnTo>
                    <a:pt x="7" y="31"/>
                  </a:lnTo>
                  <a:lnTo>
                    <a:pt x="2" y="39"/>
                  </a:lnTo>
                  <a:lnTo>
                    <a:pt x="0" y="45"/>
                  </a:lnTo>
                  <a:lnTo>
                    <a:pt x="0" y="52"/>
                  </a:lnTo>
                  <a:lnTo>
                    <a:pt x="0" y="59"/>
                  </a:lnTo>
                  <a:lnTo>
                    <a:pt x="7" y="70"/>
                  </a:lnTo>
                  <a:lnTo>
                    <a:pt x="20" y="78"/>
                  </a:lnTo>
                  <a:lnTo>
                    <a:pt x="29" y="81"/>
                  </a:lnTo>
                  <a:lnTo>
                    <a:pt x="38" y="85"/>
                  </a:lnTo>
                  <a:lnTo>
                    <a:pt x="40" y="85"/>
                  </a:lnTo>
                  <a:lnTo>
                    <a:pt x="41" y="85"/>
                  </a:lnTo>
                  <a:lnTo>
                    <a:pt x="45" y="86"/>
                  </a:lnTo>
                  <a:lnTo>
                    <a:pt x="50" y="86"/>
                  </a:lnTo>
                  <a:lnTo>
                    <a:pt x="58" y="85"/>
                  </a:lnTo>
                  <a:lnTo>
                    <a:pt x="65" y="83"/>
                  </a:lnTo>
                  <a:lnTo>
                    <a:pt x="76" y="78"/>
                  </a:lnTo>
                  <a:lnTo>
                    <a:pt x="88" y="70"/>
                  </a:lnTo>
                  <a:lnTo>
                    <a:pt x="101" y="60"/>
                  </a:lnTo>
                  <a:lnTo>
                    <a:pt x="112" y="49"/>
                  </a:lnTo>
                  <a:lnTo>
                    <a:pt x="117" y="37"/>
                  </a:lnTo>
                  <a:lnTo>
                    <a:pt x="119" y="27"/>
                  </a:lnTo>
                  <a:lnTo>
                    <a:pt x="119" y="21"/>
                  </a:lnTo>
                  <a:lnTo>
                    <a:pt x="115" y="14"/>
                  </a:lnTo>
                  <a:lnTo>
                    <a:pt x="113" y="9"/>
                  </a:lnTo>
                  <a:lnTo>
                    <a:pt x="110" y="6"/>
                  </a:lnTo>
                  <a:lnTo>
                    <a:pt x="108" y="5"/>
                  </a:lnTo>
                  <a:lnTo>
                    <a:pt x="108" y="5"/>
                  </a:lnTo>
                  <a:close/>
                </a:path>
              </a:pathLst>
            </a:custGeom>
            <a:solidFill>
              <a:srgbClr val="FFFFFF"/>
            </a:solidFill>
            <a:ln w="22225">
              <a:solidFill>
                <a:srgbClr val="000000"/>
              </a:solidFill>
              <a:prstDash val="solid"/>
              <a:round/>
              <a:headEnd/>
              <a:tailEnd/>
            </a:ln>
          </p:spPr>
          <p:txBody>
            <a:bodyPr/>
            <a:lstStyle/>
            <a:p>
              <a:endParaRPr lang="ja-JP" altLang="en-US"/>
            </a:p>
          </p:txBody>
        </p:sp>
        <p:sp>
          <p:nvSpPr>
            <p:cNvPr id="931967" name="Freeform 127"/>
            <p:cNvSpPr>
              <a:spLocks/>
            </p:cNvSpPr>
            <p:nvPr/>
          </p:nvSpPr>
          <p:spPr bwMode="auto">
            <a:xfrm>
              <a:off x="2207" y="3992"/>
              <a:ext cx="85" cy="75"/>
            </a:xfrm>
            <a:custGeom>
              <a:avLst/>
              <a:gdLst>
                <a:gd name="T0" fmla="*/ 0 w 85"/>
                <a:gd name="T1" fmla="*/ 75 h 75"/>
                <a:gd name="T2" fmla="*/ 0 w 85"/>
                <a:gd name="T3" fmla="*/ 73 h 75"/>
                <a:gd name="T4" fmla="*/ 0 w 85"/>
                <a:gd name="T5" fmla="*/ 70 h 75"/>
                <a:gd name="T6" fmla="*/ 0 w 85"/>
                <a:gd name="T7" fmla="*/ 63 h 75"/>
                <a:gd name="T8" fmla="*/ 2 w 85"/>
                <a:gd name="T9" fmla="*/ 55 h 75"/>
                <a:gd name="T10" fmla="*/ 4 w 85"/>
                <a:gd name="T11" fmla="*/ 47 h 75"/>
                <a:gd name="T12" fmla="*/ 9 w 85"/>
                <a:gd name="T13" fmla="*/ 37 h 75"/>
                <a:gd name="T14" fmla="*/ 17 w 85"/>
                <a:gd name="T15" fmla="*/ 29 h 75"/>
                <a:gd name="T16" fmla="*/ 26 w 85"/>
                <a:gd name="T17" fmla="*/ 21 h 75"/>
                <a:gd name="T18" fmla="*/ 49 w 85"/>
                <a:gd name="T19" fmla="*/ 11 h 75"/>
                <a:gd name="T20" fmla="*/ 69 w 85"/>
                <a:gd name="T21" fmla="*/ 4 h 75"/>
                <a:gd name="T22" fmla="*/ 76 w 85"/>
                <a:gd name="T23" fmla="*/ 1 h 75"/>
                <a:gd name="T24" fmla="*/ 81 w 85"/>
                <a:gd name="T25" fmla="*/ 1 h 75"/>
                <a:gd name="T26" fmla="*/ 85 w 85"/>
                <a:gd name="T27" fmla="*/ 0 h 75"/>
                <a:gd name="T28" fmla="*/ 85 w 85"/>
                <a:gd name="T29"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75">
                  <a:moveTo>
                    <a:pt x="0" y="75"/>
                  </a:moveTo>
                  <a:lnTo>
                    <a:pt x="0" y="73"/>
                  </a:lnTo>
                  <a:lnTo>
                    <a:pt x="0" y="70"/>
                  </a:lnTo>
                  <a:lnTo>
                    <a:pt x="0" y="63"/>
                  </a:lnTo>
                  <a:lnTo>
                    <a:pt x="2" y="55"/>
                  </a:lnTo>
                  <a:lnTo>
                    <a:pt x="4" y="47"/>
                  </a:lnTo>
                  <a:lnTo>
                    <a:pt x="9" y="37"/>
                  </a:lnTo>
                  <a:lnTo>
                    <a:pt x="17" y="29"/>
                  </a:lnTo>
                  <a:lnTo>
                    <a:pt x="26" y="21"/>
                  </a:lnTo>
                  <a:lnTo>
                    <a:pt x="49" y="11"/>
                  </a:lnTo>
                  <a:lnTo>
                    <a:pt x="69" y="4"/>
                  </a:lnTo>
                  <a:lnTo>
                    <a:pt x="76" y="1"/>
                  </a:lnTo>
                  <a:lnTo>
                    <a:pt x="81" y="1"/>
                  </a:lnTo>
                  <a:lnTo>
                    <a:pt x="85" y="0"/>
                  </a:lnTo>
                  <a:lnTo>
                    <a:pt x="85"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68" name="Line 128"/>
            <p:cNvSpPr>
              <a:spLocks noChangeShapeType="1"/>
            </p:cNvSpPr>
            <p:nvPr/>
          </p:nvSpPr>
          <p:spPr bwMode="auto">
            <a:xfrm>
              <a:off x="2213" y="4034"/>
              <a:ext cx="72" cy="1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69" name="Line 129"/>
            <p:cNvSpPr>
              <a:spLocks noChangeShapeType="1"/>
            </p:cNvSpPr>
            <p:nvPr/>
          </p:nvSpPr>
          <p:spPr bwMode="auto">
            <a:xfrm>
              <a:off x="2209" y="4044"/>
              <a:ext cx="65" cy="1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70" name="Freeform 130"/>
            <p:cNvSpPr>
              <a:spLocks/>
            </p:cNvSpPr>
            <p:nvPr/>
          </p:nvSpPr>
          <p:spPr bwMode="auto">
            <a:xfrm>
              <a:off x="1741" y="3695"/>
              <a:ext cx="356" cy="221"/>
            </a:xfrm>
            <a:custGeom>
              <a:avLst/>
              <a:gdLst>
                <a:gd name="T0" fmla="*/ 0 w 356"/>
                <a:gd name="T1" fmla="*/ 8 h 221"/>
                <a:gd name="T2" fmla="*/ 1 w 356"/>
                <a:gd name="T3" fmla="*/ 10 h 221"/>
                <a:gd name="T4" fmla="*/ 7 w 356"/>
                <a:gd name="T5" fmla="*/ 17 h 221"/>
                <a:gd name="T6" fmla="*/ 14 w 356"/>
                <a:gd name="T7" fmla="*/ 25 h 221"/>
                <a:gd name="T8" fmla="*/ 25 w 356"/>
                <a:gd name="T9" fmla="*/ 38 h 221"/>
                <a:gd name="T10" fmla="*/ 39 w 356"/>
                <a:gd name="T11" fmla="*/ 51 h 221"/>
                <a:gd name="T12" fmla="*/ 55 w 356"/>
                <a:gd name="T13" fmla="*/ 67 h 221"/>
                <a:gd name="T14" fmla="*/ 75 w 356"/>
                <a:gd name="T15" fmla="*/ 85 h 221"/>
                <a:gd name="T16" fmla="*/ 97 w 356"/>
                <a:gd name="T17" fmla="*/ 103 h 221"/>
                <a:gd name="T18" fmla="*/ 120 w 356"/>
                <a:gd name="T19" fmla="*/ 121 h 221"/>
                <a:gd name="T20" fmla="*/ 147 w 356"/>
                <a:gd name="T21" fmla="*/ 141 h 221"/>
                <a:gd name="T22" fmla="*/ 178 w 356"/>
                <a:gd name="T23" fmla="*/ 159 h 221"/>
                <a:gd name="T24" fmla="*/ 209 w 356"/>
                <a:gd name="T25" fmla="*/ 175 h 221"/>
                <a:gd name="T26" fmla="*/ 243 w 356"/>
                <a:gd name="T27" fmla="*/ 190 h 221"/>
                <a:gd name="T28" fmla="*/ 279 w 356"/>
                <a:gd name="T29" fmla="*/ 203 h 221"/>
                <a:gd name="T30" fmla="*/ 317 w 356"/>
                <a:gd name="T31" fmla="*/ 213 h 221"/>
                <a:gd name="T32" fmla="*/ 356 w 356"/>
                <a:gd name="T33" fmla="*/ 221 h 221"/>
                <a:gd name="T34" fmla="*/ 355 w 356"/>
                <a:gd name="T35" fmla="*/ 220 h 221"/>
                <a:gd name="T36" fmla="*/ 353 w 356"/>
                <a:gd name="T37" fmla="*/ 220 h 221"/>
                <a:gd name="T38" fmla="*/ 344 w 356"/>
                <a:gd name="T39" fmla="*/ 213 h 221"/>
                <a:gd name="T40" fmla="*/ 337 w 356"/>
                <a:gd name="T41" fmla="*/ 205 h 221"/>
                <a:gd name="T42" fmla="*/ 333 w 356"/>
                <a:gd name="T43" fmla="*/ 198 h 221"/>
                <a:gd name="T44" fmla="*/ 333 w 356"/>
                <a:gd name="T45" fmla="*/ 192 h 221"/>
                <a:gd name="T46" fmla="*/ 331 w 356"/>
                <a:gd name="T47" fmla="*/ 192 h 221"/>
                <a:gd name="T48" fmla="*/ 329 w 356"/>
                <a:gd name="T49" fmla="*/ 190 h 221"/>
                <a:gd name="T50" fmla="*/ 319 w 356"/>
                <a:gd name="T51" fmla="*/ 188 h 221"/>
                <a:gd name="T52" fmla="*/ 302 w 356"/>
                <a:gd name="T53" fmla="*/ 184 h 221"/>
                <a:gd name="T54" fmla="*/ 283 w 356"/>
                <a:gd name="T55" fmla="*/ 175 h 221"/>
                <a:gd name="T56" fmla="*/ 257 w 356"/>
                <a:gd name="T57" fmla="*/ 166 h 221"/>
                <a:gd name="T58" fmla="*/ 228 w 356"/>
                <a:gd name="T59" fmla="*/ 152 h 221"/>
                <a:gd name="T60" fmla="*/ 198 w 356"/>
                <a:gd name="T61" fmla="*/ 138 h 221"/>
                <a:gd name="T62" fmla="*/ 164 w 356"/>
                <a:gd name="T63" fmla="*/ 118 h 221"/>
                <a:gd name="T64" fmla="*/ 133 w 356"/>
                <a:gd name="T65" fmla="*/ 97 h 221"/>
                <a:gd name="T66" fmla="*/ 104 w 356"/>
                <a:gd name="T67" fmla="*/ 76 h 221"/>
                <a:gd name="T68" fmla="*/ 81 w 356"/>
                <a:gd name="T69" fmla="*/ 56 h 221"/>
                <a:gd name="T70" fmla="*/ 61 w 356"/>
                <a:gd name="T71" fmla="*/ 38 h 221"/>
                <a:gd name="T72" fmla="*/ 45 w 356"/>
                <a:gd name="T73" fmla="*/ 23 h 221"/>
                <a:gd name="T74" fmla="*/ 34 w 356"/>
                <a:gd name="T75" fmla="*/ 12 h 221"/>
                <a:gd name="T76" fmla="*/ 27 w 356"/>
                <a:gd name="T77" fmla="*/ 4 h 221"/>
                <a:gd name="T78" fmla="*/ 23 w 356"/>
                <a:gd name="T79" fmla="*/ 0 h 221"/>
                <a:gd name="T80" fmla="*/ 0 w 356"/>
                <a:gd name="T81" fmla="*/ 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6" h="221">
                  <a:moveTo>
                    <a:pt x="0" y="8"/>
                  </a:moveTo>
                  <a:lnTo>
                    <a:pt x="1" y="10"/>
                  </a:lnTo>
                  <a:lnTo>
                    <a:pt x="7" y="17"/>
                  </a:lnTo>
                  <a:lnTo>
                    <a:pt x="14" y="25"/>
                  </a:lnTo>
                  <a:lnTo>
                    <a:pt x="25" y="38"/>
                  </a:lnTo>
                  <a:lnTo>
                    <a:pt x="39" y="51"/>
                  </a:lnTo>
                  <a:lnTo>
                    <a:pt x="55" y="67"/>
                  </a:lnTo>
                  <a:lnTo>
                    <a:pt x="75" y="85"/>
                  </a:lnTo>
                  <a:lnTo>
                    <a:pt x="97" y="103"/>
                  </a:lnTo>
                  <a:lnTo>
                    <a:pt x="120" y="121"/>
                  </a:lnTo>
                  <a:lnTo>
                    <a:pt x="147" y="141"/>
                  </a:lnTo>
                  <a:lnTo>
                    <a:pt x="178" y="159"/>
                  </a:lnTo>
                  <a:lnTo>
                    <a:pt x="209" y="175"/>
                  </a:lnTo>
                  <a:lnTo>
                    <a:pt x="243" y="190"/>
                  </a:lnTo>
                  <a:lnTo>
                    <a:pt x="279" y="203"/>
                  </a:lnTo>
                  <a:lnTo>
                    <a:pt x="317" y="213"/>
                  </a:lnTo>
                  <a:lnTo>
                    <a:pt x="356" y="221"/>
                  </a:lnTo>
                  <a:lnTo>
                    <a:pt x="355" y="220"/>
                  </a:lnTo>
                  <a:lnTo>
                    <a:pt x="353" y="220"/>
                  </a:lnTo>
                  <a:lnTo>
                    <a:pt x="344" y="213"/>
                  </a:lnTo>
                  <a:lnTo>
                    <a:pt x="337" y="205"/>
                  </a:lnTo>
                  <a:lnTo>
                    <a:pt x="333" y="198"/>
                  </a:lnTo>
                  <a:lnTo>
                    <a:pt x="333" y="192"/>
                  </a:lnTo>
                  <a:lnTo>
                    <a:pt x="331" y="192"/>
                  </a:lnTo>
                  <a:lnTo>
                    <a:pt x="329" y="190"/>
                  </a:lnTo>
                  <a:lnTo>
                    <a:pt x="319" y="188"/>
                  </a:lnTo>
                  <a:lnTo>
                    <a:pt x="302" y="184"/>
                  </a:lnTo>
                  <a:lnTo>
                    <a:pt x="283" y="175"/>
                  </a:lnTo>
                  <a:lnTo>
                    <a:pt x="257" y="166"/>
                  </a:lnTo>
                  <a:lnTo>
                    <a:pt x="228" y="152"/>
                  </a:lnTo>
                  <a:lnTo>
                    <a:pt x="198" y="138"/>
                  </a:lnTo>
                  <a:lnTo>
                    <a:pt x="164" y="118"/>
                  </a:lnTo>
                  <a:lnTo>
                    <a:pt x="133" y="97"/>
                  </a:lnTo>
                  <a:lnTo>
                    <a:pt x="104" y="76"/>
                  </a:lnTo>
                  <a:lnTo>
                    <a:pt x="81" y="56"/>
                  </a:lnTo>
                  <a:lnTo>
                    <a:pt x="61" y="38"/>
                  </a:lnTo>
                  <a:lnTo>
                    <a:pt x="45" y="23"/>
                  </a:lnTo>
                  <a:lnTo>
                    <a:pt x="34" y="12"/>
                  </a:lnTo>
                  <a:lnTo>
                    <a:pt x="27" y="4"/>
                  </a:lnTo>
                  <a:lnTo>
                    <a:pt x="23" y="0"/>
                  </a:lnTo>
                  <a:lnTo>
                    <a:pt x="0" y="8"/>
                  </a:lnTo>
                  <a:close/>
                </a:path>
              </a:pathLst>
            </a:custGeom>
            <a:solidFill>
              <a:srgbClr val="FAE664"/>
            </a:solidFill>
            <a:ln w="17463">
              <a:solidFill>
                <a:srgbClr val="000000"/>
              </a:solidFill>
              <a:prstDash val="solid"/>
              <a:round/>
              <a:headEnd/>
              <a:tailEnd/>
            </a:ln>
          </p:spPr>
          <p:txBody>
            <a:bodyPr/>
            <a:lstStyle/>
            <a:p>
              <a:endParaRPr lang="ja-JP" altLang="en-US"/>
            </a:p>
          </p:txBody>
        </p:sp>
        <p:sp>
          <p:nvSpPr>
            <p:cNvPr id="931971" name="Freeform 131"/>
            <p:cNvSpPr>
              <a:spLocks/>
            </p:cNvSpPr>
            <p:nvPr/>
          </p:nvSpPr>
          <p:spPr bwMode="auto">
            <a:xfrm>
              <a:off x="1748" y="3710"/>
              <a:ext cx="36" cy="7"/>
            </a:xfrm>
            <a:custGeom>
              <a:avLst/>
              <a:gdLst>
                <a:gd name="T0" fmla="*/ 0 w 36"/>
                <a:gd name="T1" fmla="*/ 2 h 7"/>
                <a:gd name="T2" fmla="*/ 3 w 36"/>
                <a:gd name="T3" fmla="*/ 2 h 7"/>
                <a:gd name="T4" fmla="*/ 9 w 36"/>
                <a:gd name="T5" fmla="*/ 0 h 7"/>
                <a:gd name="T6" fmla="*/ 21 w 36"/>
                <a:gd name="T7" fmla="*/ 2 h 7"/>
                <a:gd name="T8" fmla="*/ 29 w 36"/>
                <a:gd name="T9" fmla="*/ 3 h 7"/>
                <a:gd name="T10" fmla="*/ 36 w 36"/>
                <a:gd name="T11" fmla="*/ 7 h 7"/>
              </a:gdLst>
              <a:ahLst/>
              <a:cxnLst>
                <a:cxn ang="0">
                  <a:pos x="T0" y="T1"/>
                </a:cxn>
                <a:cxn ang="0">
                  <a:pos x="T2" y="T3"/>
                </a:cxn>
                <a:cxn ang="0">
                  <a:pos x="T4" y="T5"/>
                </a:cxn>
                <a:cxn ang="0">
                  <a:pos x="T6" y="T7"/>
                </a:cxn>
                <a:cxn ang="0">
                  <a:pos x="T8" y="T9"/>
                </a:cxn>
                <a:cxn ang="0">
                  <a:pos x="T10" y="T11"/>
                </a:cxn>
              </a:cxnLst>
              <a:rect l="0" t="0" r="r" b="b"/>
              <a:pathLst>
                <a:path w="36" h="7">
                  <a:moveTo>
                    <a:pt x="0" y="2"/>
                  </a:moveTo>
                  <a:lnTo>
                    <a:pt x="3" y="2"/>
                  </a:lnTo>
                  <a:lnTo>
                    <a:pt x="9" y="0"/>
                  </a:lnTo>
                  <a:lnTo>
                    <a:pt x="21" y="2"/>
                  </a:lnTo>
                  <a:lnTo>
                    <a:pt x="29" y="3"/>
                  </a:lnTo>
                  <a:lnTo>
                    <a:pt x="36" y="7"/>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2" name="Freeform 132"/>
            <p:cNvSpPr>
              <a:spLocks/>
            </p:cNvSpPr>
            <p:nvPr/>
          </p:nvSpPr>
          <p:spPr bwMode="auto">
            <a:xfrm>
              <a:off x="1769" y="3730"/>
              <a:ext cx="35" cy="5"/>
            </a:xfrm>
            <a:custGeom>
              <a:avLst/>
              <a:gdLst>
                <a:gd name="T0" fmla="*/ 0 w 35"/>
                <a:gd name="T1" fmla="*/ 1 h 5"/>
                <a:gd name="T2" fmla="*/ 2 w 35"/>
                <a:gd name="T3" fmla="*/ 0 h 5"/>
                <a:gd name="T4" fmla="*/ 9 w 35"/>
                <a:gd name="T5" fmla="*/ 0 h 5"/>
                <a:gd name="T6" fmla="*/ 20 w 35"/>
                <a:gd name="T7" fmla="*/ 0 h 5"/>
                <a:gd name="T8" fmla="*/ 27 w 35"/>
                <a:gd name="T9" fmla="*/ 1 h 5"/>
                <a:gd name="T10" fmla="*/ 35 w 35"/>
                <a:gd name="T11" fmla="*/ 5 h 5"/>
              </a:gdLst>
              <a:ahLst/>
              <a:cxnLst>
                <a:cxn ang="0">
                  <a:pos x="T0" y="T1"/>
                </a:cxn>
                <a:cxn ang="0">
                  <a:pos x="T2" y="T3"/>
                </a:cxn>
                <a:cxn ang="0">
                  <a:pos x="T4" y="T5"/>
                </a:cxn>
                <a:cxn ang="0">
                  <a:pos x="T6" y="T7"/>
                </a:cxn>
                <a:cxn ang="0">
                  <a:pos x="T8" y="T9"/>
                </a:cxn>
                <a:cxn ang="0">
                  <a:pos x="T10" y="T11"/>
                </a:cxn>
              </a:cxnLst>
              <a:rect l="0" t="0" r="r" b="b"/>
              <a:pathLst>
                <a:path w="35" h="5">
                  <a:moveTo>
                    <a:pt x="0" y="1"/>
                  </a:moveTo>
                  <a:lnTo>
                    <a:pt x="2" y="0"/>
                  </a:lnTo>
                  <a:lnTo>
                    <a:pt x="9" y="0"/>
                  </a:lnTo>
                  <a:lnTo>
                    <a:pt x="20" y="0"/>
                  </a:lnTo>
                  <a:lnTo>
                    <a:pt x="27" y="1"/>
                  </a:lnTo>
                  <a:lnTo>
                    <a:pt x="35" y="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3" name="Freeform 133"/>
            <p:cNvSpPr>
              <a:spLocks/>
            </p:cNvSpPr>
            <p:nvPr/>
          </p:nvSpPr>
          <p:spPr bwMode="auto">
            <a:xfrm>
              <a:off x="1789" y="3746"/>
              <a:ext cx="35" cy="7"/>
            </a:xfrm>
            <a:custGeom>
              <a:avLst/>
              <a:gdLst>
                <a:gd name="T0" fmla="*/ 0 w 35"/>
                <a:gd name="T1" fmla="*/ 3 h 7"/>
                <a:gd name="T2" fmla="*/ 2 w 35"/>
                <a:gd name="T3" fmla="*/ 2 h 7"/>
                <a:gd name="T4" fmla="*/ 9 w 35"/>
                <a:gd name="T5" fmla="*/ 0 h 7"/>
                <a:gd name="T6" fmla="*/ 20 w 35"/>
                <a:gd name="T7" fmla="*/ 2 h 7"/>
                <a:gd name="T8" fmla="*/ 27 w 35"/>
                <a:gd name="T9" fmla="*/ 3 h 7"/>
                <a:gd name="T10" fmla="*/ 35 w 35"/>
                <a:gd name="T11" fmla="*/ 7 h 7"/>
              </a:gdLst>
              <a:ahLst/>
              <a:cxnLst>
                <a:cxn ang="0">
                  <a:pos x="T0" y="T1"/>
                </a:cxn>
                <a:cxn ang="0">
                  <a:pos x="T2" y="T3"/>
                </a:cxn>
                <a:cxn ang="0">
                  <a:pos x="T4" y="T5"/>
                </a:cxn>
                <a:cxn ang="0">
                  <a:pos x="T6" y="T7"/>
                </a:cxn>
                <a:cxn ang="0">
                  <a:pos x="T8" y="T9"/>
                </a:cxn>
                <a:cxn ang="0">
                  <a:pos x="T10" y="T11"/>
                </a:cxn>
              </a:cxnLst>
              <a:rect l="0" t="0" r="r" b="b"/>
              <a:pathLst>
                <a:path w="35" h="7">
                  <a:moveTo>
                    <a:pt x="0" y="3"/>
                  </a:moveTo>
                  <a:lnTo>
                    <a:pt x="2" y="2"/>
                  </a:lnTo>
                  <a:lnTo>
                    <a:pt x="9" y="0"/>
                  </a:lnTo>
                  <a:lnTo>
                    <a:pt x="20" y="2"/>
                  </a:lnTo>
                  <a:lnTo>
                    <a:pt x="27" y="3"/>
                  </a:lnTo>
                  <a:lnTo>
                    <a:pt x="35" y="7"/>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4" name="Freeform 134"/>
            <p:cNvSpPr>
              <a:spLocks/>
            </p:cNvSpPr>
            <p:nvPr/>
          </p:nvSpPr>
          <p:spPr bwMode="auto">
            <a:xfrm>
              <a:off x="1809" y="3766"/>
              <a:ext cx="36" cy="6"/>
            </a:xfrm>
            <a:custGeom>
              <a:avLst/>
              <a:gdLst>
                <a:gd name="T0" fmla="*/ 0 w 36"/>
                <a:gd name="T1" fmla="*/ 1 h 6"/>
                <a:gd name="T2" fmla="*/ 4 w 36"/>
                <a:gd name="T3" fmla="*/ 1 h 6"/>
                <a:gd name="T4" fmla="*/ 9 w 36"/>
                <a:gd name="T5" fmla="*/ 0 h 6"/>
                <a:gd name="T6" fmla="*/ 22 w 36"/>
                <a:gd name="T7" fmla="*/ 1 h 6"/>
                <a:gd name="T8" fmla="*/ 29 w 36"/>
                <a:gd name="T9" fmla="*/ 3 h 6"/>
                <a:gd name="T10" fmla="*/ 36 w 36"/>
                <a:gd name="T11" fmla="*/ 6 h 6"/>
              </a:gdLst>
              <a:ahLst/>
              <a:cxnLst>
                <a:cxn ang="0">
                  <a:pos x="T0" y="T1"/>
                </a:cxn>
                <a:cxn ang="0">
                  <a:pos x="T2" y="T3"/>
                </a:cxn>
                <a:cxn ang="0">
                  <a:pos x="T4" y="T5"/>
                </a:cxn>
                <a:cxn ang="0">
                  <a:pos x="T6" y="T7"/>
                </a:cxn>
                <a:cxn ang="0">
                  <a:pos x="T8" y="T9"/>
                </a:cxn>
                <a:cxn ang="0">
                  <a:pos x="T10" y="T11"/>
                </a:cxn>
              </a:cxnLst>
              <a:rect l="0" t="0" r="r" b="b"/>
              <a:pathLst>
                <a:path w="36" h="6">
                  <a:moveTo>
                    <a:pt x="0" y="1"/>
                  </a:moveTo>
                  <a:lnTo>
                    <a:pt x="4" y="1"/>
                  </a:lnTo>
                  <a:lnTo>
                    <a:pt x="9" y="0"/>
                  </a:lnTo>
                  <a:lnTo>
                    <a:pt x="22" y="1"/>
                  </a:lnTo>
                  <a:lnTo>
                    <a:pt x="29" y="3"/>
                  </a:lnTo>
                  <a:lnTo>
                    <a:pt x="36" y="6"/>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5" name="Freeform 135"/>
            <p:cNvSpPr>
              <a:spLocks/>
            </p:cNvSpPr>
            <p:nvPr/>
          </p:nvSpPr>
          <p:spPr bwMode="auto">
            <a:xfrm>
              <a:off x="1833" y="3785"/>
              <a:ext cx="34" cy="7"/>
            </a:xfrm>
            <a:custGeom>
              <a:avLst/>
              <a:gdLst>
                <a:gd name="T0" fmla="*/ 0 w 34"/>
                <a:gd name="T1" fmla="*/ 4 h 7"/>
                <a:gd name="T2" fmla="*/ 1 w 34"/>
                <a:gd name="T3" fmla="*/ 2 h 7"/>
                <a:gd name="T4" fmla="*/ 9 w 34"/>
                <a:gd name="T5" fmla="*/ 0 h 7"/>
                <a:gd name="T6" fmla="*/ 19 w 34"/>
                <a:gd name="T7" fmla="*/ 2 h 7"/>
                <a:gd name="T8" fmla="*/ 27 w 34"/>
                <a:gd name="T9" fmla="*/ 4 h 7"/>
                <a:gd name="T10" fmla="*/ 34 w 34"/>
                <a:gd name="T11" fmla="*/ 7 h 7"/>
              </a:gdLst>
              <a:ahLst/>
              <a:cxnLst>
                <a:cxn ang="0">
                  <a:pos x="T0" y="T1"/>
                </a:cxn>
                <a:cxn ang="0">
                  <a:pos x="T2" y="T3"/>
                </a:cxn>
                <a:cxn ang="0">
                  <a:pos x="T4" y="T5"/>
                </a:cxn>
                <a:cxn ang="0">
                  <a:pos x="T6" y="T7"/>
                </a:cxn>
                <a:cxn ang="0">
                  <a:pos x="T8" y="T9"/>
                </a:cxn>
                <a:cxn ang="0">
                  <a:pos x="T10" y="T11"/>
                </a:cxn>
              </a:cxnLst>
              <a:rect l="0" t="0" r="r" b="b"/>
              <a:pathLst>
                <a:path w="34" h="7">
                  <a:moveTo>
                    <a:pt x="0" y="4"/>
                  </a:moveTo>
                  <a:lnTo>
                    <a:pt x="1" y="2"/>
                  </a:lnTo>
                  <a:lnTo>
                    <a:pt x="9" y="0"/>
                  </a:lnTo>
                  <a:lnTo>
                    <a:pt x="19" y="2"/>
                  </a:lnTo>
                  <a:lnTo>
                    <a:pt x="27" y="4"/>
                  </a:lnTo>
                  <a:lnTo>
                    <a:pt x="34" y="7"/>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6" name="Freeform 136"/>
            <p:cNvSpPr>
              <a:spLocks/>
            </p:cNvSpPr>
            <p:nvPr/>
          </p:nvSpPr>
          <p:spPr bwMode="auto">
            <a:xfrm>
              <a:off x="1851" y="3807"/>
              <a:ext cx="54" cy="6"/>
            </a:xfrm>
            <a:custGeom>
              <a:avLst/>
              <a:gdLst>
                <a:gd name="T0" fmla="*/ 0 w 54"/>
                <a:gd name="T1" fmla="*/ 1 h 6"/>
                <a:gd name="T2" fmla="*/ 1 w 54"/>
                <a:gd name="T3" fmla="*/ 1 h 6"/>
                <a:gd name="T4" fmla="*/ 5 w 54"/>
                <a:gd name="T5" fmla="*/ 0 h 6"/>
                <a:gd name="T6" fmla="*/ 12 w 54"/>
                <a:gd name="T7" fmla="*/ 0 h 6"/>
                <a:gd name="T8" fmla="*/ 19 w 54"/>
                <a:gd name="T9" fmla="*/ 0 h 6"/>
                <a:gd name="T10" fmla="*/ 37 w 54"/>
                <a:gd name="T11" fmla="*/ 0 h 6"/>
                <a:gd name="T12" fmla="*/ 46 w 54"/>
                <a:gd name="T13" fmla="*/ 3 h 6"/>
                <a:gd name="T14" fmla="*/ 54 w 54"/>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6">
                  <a:moveTo>
                    <a:pt x="0" y="1"/>
                  </a:moveTo>
                  <a:lnTo>
                    <a:pt x="1" y="1"/>
                  </a:lnTo>
                  <a:lnTo>
                    <a:pt x="5" y="0"/>
                  </a:lnTo>
                  <a:lnTo>
                    <a:pt x="12" y="0"/>
                  </a:lnTo>
                  <a:lnTo>
                    <a:pt x="19" y="0"/>
                  </a:lnTo>
                  <a:lnTo>
                    <a:pt x="37" y="0"/>
                  </a:lnTo>
                  <a:lnTo>
                    <a:pt x="46" y="3"/>
                  </a:lnTo>
                  <a:lnTo>
                    <a:pt x="54" y="6"/>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7" name="Freeform 137"/>
            <p:cNvSpPr>
              <a:spLocks/>
            </p:cNvSpPr>
            <p:nvPr/>
          </p:nvSpPr>
          <p:spPr bwMode="auto">
            <a:xfrm>
              <a:off x="1876" y="3825"/>
              <a:ext cx="48" cy="1"/>
            </a:xfrm>
            <a:custGeom>
              <a:avLst/>
              <a:gdLst>
                <a:gd name="T0" fmla="*/ 0 w 48"/>
                <a:gd name="T1" fmla="*/ 1 h 1"/>
                <a:gd name="T2" fmla="*/ 2 w 48"/>
                <a:gd name="T3" fmla="*/ 1 h 1"/>
                <a:gd name="T4" fmla="*/ 5 w 48"/>
                <a:gd name="T5" fmla="*/ 1 h 1"/>
                <a:gd name="T6" fmla="*/ 16 w 48"/>
                <a:gd name="T7" fmla="*/ 1 h 1"/>
                <a:gd name="T8" fmla="*/ 32 w 48"/>
                <a:gd name="T9" fmla="*/ 0 h 1"/>
                <a:gd name="T10" fmla="*/ 48 w 48"/>
                <a:gd name="T11" fmla="*/ 0 h 1"/>
              </a:gdLst>
              <a:ahLst/>
              <a:cxnLst>
                <a:cxn ang="0">
                  <a:pos x="T0" y="T1"/>
                </a:cxn>
                <a:cxn ang="0">
                  <a:pos x="T2" y="T3"/>
                </a:cxn>
                <a:cxn ang="0">
                  <a:pos x="T4" y="T5"/>
                </a:cxn>
                <a:cxn ang="0">
                  <a:pos x="T6" y="T7"/>
                </a:cxn>
                <a:cxn ang="0">
                  <a:pos x="T8" y="T9"/>
                </a:cxn>
                <a:cxn ang="0">
                  <a:pos x="T10" y="T11"/>
                </a:cxn>
              </a:cxnLst>
              <a:rect l="0" t="0" r="r" b="b"/>
              <a:pathLst>
                <a:path w="48" h="1">
                  <a:moveTo>
                    <a:pt x="0" y="1"/>
                  </a:moveTo>
                  <a:lnTo>
                    <a:pt x="2" y="1"/>
                  </a:lnTo>
                  <a:lnTo>
                    <a:pt x="5" y="1"/>
                  </a:lnTo>
                  <a:lnTo>
                    <a:pt x="16" y="1"/>
                  </a:lnTo>
                  <a:lnTo>
                    <a:pt x="32" y="0"/>
                  </a:lnTo>
                  <a:lnTo>
                    <a:pt x="48"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78" name="Line 138"/>
            <p:cNvSpPr>
              <a:spLocks noChangeShapeType="1"/>
            </p:cNvSpPr>
            <p:nvPr/>
          </p:nvSpPr>
          <p:spPr bwMode="auto">
            <a:xfrm flipV="1">
              <a:off x="1901" y="3838"/>
              <a:ext cx="49" cy="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79" name="Freeform 139"/>
            <p:cNvSpPr>
              <a:spLocks/>
            </p:cNvSpPr>
            <p:nvPr/>
          </p:nvSpPr>
          <p:spPr bwMode="auto">
            <a:xfrm>
              <a:off x="1928" y="3849"/>
              <a:ext cx="45" cy="10"/>
            </a:xfrm>
            <a:custGeom>
              <a:avLst/>
              <a:gdLst>
                <a:gd name="T0" fmla="*/ 0 w 45"/>
                <a:gd name="T1" fmla="*/ 10 h 10"/>
                <a:gd name="T2" fmla="*/ 2 w 45"/>
                <a:gd name="T3" fmla="*/ 10 h 10"/>
                <a:gd name="T4" fmla="*/ 5 w 45"/>
                <a:gd name="T5" fmla="*/ 10 h 10"/>
                <a:gd name="T6" fmla="*/ 16 w 45"/>
                <a:gd name="T7" fmla="*/ 10 h 10"/>
                <a:gd name="T8" fmla="*/ 31 w 45"/>
                <a:gd name="T9" fmla="*/ 7 h 10"/>
                <a:gd name="T10" fmla="*/ 45 w 45"/>
                <a:gd name="T11" fmla="*/ 0 h 10"/>
              </a:gdLst>
              <a:ahLst/>
              <a:cxnLst>
                <a:cxn ang="0">
                  <a:pos x="T0" y="T1"/>
                </a:cxn>
                <a:cxn ang="0">
                  <a:pos x="T2" y="T3"/>
                </a:cxn>
                <a:cxn ang="0">
                  <a:pos x="T4" y="T5"/>
                </a:cxn>
                <a:cxn ang="0">
                  <a:pos x="T6" y="T7"/>
                </a:cxn>
                <a:cxn ang="0">
                  <a:pos x="T8" y="T9"/>
                </a:cxn>
                <a:cxn ang="0">
                  <a:pos x="T10" y="T11"/>
                </a:cxn>
              </a:cxnLst>
              <a:rect l="0" t="0" r="r" b="b"/>
              <a:pathLst>
                <a:path w="45" h="10">
                  <a:moveTo>
                    <a:pt x="0" y="10"/>
                  </a:moveTo>
                  <a:lnTo>
                    <a:pt x="2" y="10"/>
                  </a:lnTo>
                  <a:lnTo>
                    <a:pt x="5" y="10"/>
                  </a:lnTo>
                  <a:lnTo>
                    <a:pt x="16" y="10"/>
                  </a:lnTo>
                  <a:lnTo>
                    <a:pt x="31" y="7"/>
                  </a:lnTo>
                  <a:lnTo>
                    <a:pt x="45"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0" name="Freeform 140"/>
            <p:cNvSpPr>
              <a:spLocks/>
            </p:cNvSpPr>
            <p:nvPr/>
          </p:nvSpPr>
          <p:spPr bwMode="auto">
            <a:xfrm>
              <a:off x="1960" y="3865"/>
              <a:ext cx="49" cy="10"/>
            </a:xfrm>
            <a:custGeom>
              <a:avLst/>
              <a:gdLst>
                <a:gd name="T0" fmla="*/ 0 w 49"/>
                <a:gd name="T1" fmla="*/ 10 h 10"/>
                <a:gd name="T2" fmla="*/ 2 w 49"/>
                <a:gd name="T3" fmla="*/ 10 h 10"/>
                <a:gd name="T4" fmla="*/ 6 w 49"/>
                <a:gd name="T5" fmla="*/ 10 h 10"/>
                <a:gd name="T6" fmla="*/ 11 w 49"/>
                <a:gd name="T7" fmla="*/ 10 h 10"/>
                <a:gd name="T8" fmla="*/ 18 w 49"/>
                <a:gd name="T9" fmla="*/ 10 h 10"/>
                <a:gd name="T10" fmla="*/ 35 w 49"/>
                <a:gd name="T11" fmla="*/ 9 h 10"/>
                <a:gd name="T12" fmla="*/ 42 w 49"/>
                <a:gd name="T13" fmla="*/ 5 h 10"/>
                <a:gd name="T14" fmla="*/ 49 w 4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0">
                  <a:moveTo>
                    <a:pt x="0" y="10"/>
                  </a:moveTo>
                  <a:lnTo>
                    <a:pt x="2" y="10"/>
                  </a:lnTo>
                  <a:lnTo>
                    <a:pt x="6" y="10"/>
                  </a:lnTo>
                  <a:lnTo>
                    <a:pt x="11" y="10"/>
                  </a:lnTo>
                  <a:lnTo>
                    <a:pt x="18" y="10"/>
                  </a:lnTo>
                  <a:lnTo>
                    <a:pt x="35" y="9"/>
                  </a:lnTo>
                  <a:lnTo>
                    <a:pt x="42" y="5"/>
                  </a:lnTo>
                  <a:lnTo>
                    <a:pt x="49"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1" name="Freeform 141"/>
            <p:cNvSpPr>
              <a:spLocks/>
            </p:cNvSpPr>
            <p:nvPr/>
          </p:nvSpPr>
          <p:spPr bwMode="auto">
            <a:xfrm>
              <a:off x="1996" y="3879"/>
              <a:ext cx="49" cy="11"/>
            </a:xfrm>
            <a:custGeom>
              <a:avLst/>
              <a:gdLst>
                <a:gd name="T0" fmla="*/ 0 w 49"/>
                <a:gd name="T1" fmla="*/ 11 h 11"/>
                <a:gd name="T2" fmla="*/ 2 w 49"/>
                <a:gd name="T3" fmla="*/ 11 h 11"/>
                <a:gd name="T4" fmla="*/ 6 w 49"/>
                <a:gd name="T5" fmla="*/ 11 h 11"/>
                <a:gd name="T6" fmla="*/ 13 w 49"/>
                <a:gd name="T7" fmla="*/ 11 h 11"/>
                <a:gd name="T8" fmla="*/ 20 w 49"/>
                <a:gd name="T9" fmla="*/ 9 h 11"/>
                <a:gd name="T10" fmla="*/ 37 w 49"/>
                <a:gd name="T11" fmla="*/ 6 h 11"/>
                <a:gd name="T12" fmla="*/ 44 w 49"/>
                <a:gd name="T13" fmla="*/ 3 h 11"/>
                <a:gd name="T14" fmla="*/ 49 w 4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1">
                  <a:moveTo>
                    <a:pt x="0" y="11"/>
                  </a:moveTo>
                  <a:lnTo>
                    <a:pt x="2" y="11"/>
                  </a:lnTo>
                  <a:lnTo>
                    <a:pt x="6" y="11"/>
                  </a:lnTo>
                  <a:lnTo>
                    <a:pt x="13" y="11"/>
                  </a:lnTo>
                  <a:lnTo>
                    <a:pt x="20" y="9"/>
                  </a:lnTo>
                  <a:lnTo>
                    <a:pt x="37" y="6"/>
                  </a:lnTo>
                  <a:lnTo>
                    <a:pt x="44" y="3"/>
                  </a:lnTo>
                  <a:lnTo>
                    <a:pt x="49"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2" name="Freeform 142"/>
            <p:cNvSpPr>
              <a:spLocks/>
            </p:cNvSpPr>
            <p:nvPr/>
          </p:nvSpPr>
          <p:spPr bwMode="auto">
            <a:xfrm>
              <a:off x="2043" y="3890"/>
              <a:ext cx="31" cy="15"/>
            </a:xfrm>
            <a:custGeom>
              <a:avLst/>
              <a:gdLst>
                <a:gd name="T0" fmla="*/ 0 w 31"/>
                <a:gd name="T1" fmla="*/ 15 h 15"/>
                <a:gd name="T2" fmla="*/ 0 w 31"/>
                <a:gd name="T3" fmla="*/ 15 h 15"/>
                <a:gd name="T4" fmla="*/ 4 w 31"/>
                <a:gd name="T5" fmla="*/ 13 h 15"/>
                <a:gd name="T6" fmla="*/ 15 w 31"/>
                <a:gd name="T7" fmla="*/ 10 h 15"/>
                <a:gd name="T8" fmla="*/ 26 w 31"/>
                <a:gd name="T9" fmla="*/ 5 h 15"/>
                <a:gd name="T10" fmla="*/ 29 w 31"/>
                <a:gd name="T11" fmla="*/ 2 h 15"/>
                <a:gd name="T12" fmla="*/ 31 w 31"/>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31" h="15">
                  <a:moveTo>
                    <a:pt x="0" y="15"/>
                  </a:moveTo>
                  <a:lnTo>
                    <a:pt x="0" y="15"/>
                  </a:lnTo>
                  <a:lnTo>
                    <a:pt x="4" y="13"/>
                  </a:lnTo>
                  <a:lnTo>
                    <a:pt x="15" y="10"/>
                  </a:lnTo>
                  <a:lnTo>
                    <a:pt x="26" y="5"/>
                  </a:lnTo>
                  <a:lnTo>
                    <a:pt x="29" y="2"/>
                  </a:lnTo>
                  <a:lnTo>
                    <a:pt x="31"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3" name="Line 143"/>
            <p:cNvSpPr>
              <a:spLocks noChangeShapeType="1"/>
            </p:cNvSpPr>
            <p:nvPr/>
          </p:nvSpPr>
          <p:spPr bwMode="auto">
            <a:xfrm flipH="1">
              <a:off x="2150" y="3332"/>
              <a:ext cx="16"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84" name="Line 144"/>
            <p:cNvSpPr>
              <a:spLocks noChangeShapeType="1"/>
            </p:cNvSpPr>
            <p:nvPr/>
          </p:nvSpPr>
          <p:spPr bwMode="auto">
            <a:xfrm flipH="1">
              <a:off x="2142" y="3352"/>
              <a:ext cx="26" cy="2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85" name="Freeform 145"/>
            <p:cNvSpPr>
              <a:spLocks/>
            </p:cNvSpPr>
            <p:nvPr/>
          </p:nvSpPr>
          <p:spPr bwMode="auto">
            <a:xfrm>
              <a:off x="2097" y="3420"/>
              <a:ext cx="35" cy="23"/>
            </a:xfrm>
            <a:custGeom>
              <a:avLst/>
              <a:gdLst>
                <a:gd name="T0" fmla="*/ 35 w 35"/>
                <a:gd name="T1" fmla="*/ 0 h 23"/>
                <a:gd name="T2" fmla="*/ 35 w 35"/>
                <a:gd name="T3" fmla="*/ 0 h 23"/>
                <a:gd name="T4" fmla="*/ 31 w 35"/>
                <a:gd name="T5" fmla="*/ 2 h 23"/>
                <a:gd name="T6" fmla="*/ 22 w 35"/>
                <a:gd name="T7" fmla="*/ 5 h 23"/>
                <a:gd name="T8" fmla="*/ 9 w 35"/>
                <a:gd name="T9" fmla="*/ 12 h 23"/>
                <a:gd name="T10" fmla="*/ 0 w 35"/>
                <a:gd name="T11" fmla="*/ 23 h 23"/>
              </a:gdLst>
              <a:ahLst/>
              <a:cxnLst>
                <a:cxn ang="0">
                  <a:pos x="T0" y="T1"/>
                </a:cxn>
                <a:cxn ang="0">
                  <a:pos x="T2" y="T3"/>
                </a:cxn>
                <a:cxn ang="0">
                  <a:pos x="T4" y="T5"/>
                </a:cxn>
                <a:cxn ang="0">
                  <a:pos x="T6" y="T7"/>
                </a:cxn>
                <a:cxn ang="0">
                  <a:pos x="T8" y="T9"/>
                </a:cxn>
                <a:cxn ang="0">
                  <a:pos x="T10" y="T11"/>
                </a:cxn>
              </a:cxnLst>
              <a:rect l="0" t="0" r="r" b="b"/>
              <a:pathLst>
                <a:path w="35" h="23">
                  <a:moveTo>
                    <a:pt x="35" y="0"/>
                  </a:moveTo>
                  <a:lnTo>
                    <a:pt x="35" y="0"/>
                  </a:lnTo>
                  <a:lnTo>
                    <a:pt x="31" y="2"/>
                  </a:lnTo>
                  <a:lnTo>
                    <a:pt x="22" y="5"/>
                  </a:lnTo>
                  <a:lnTo>
                    <a:pt x="9" y="12"/>
                  </a:lnTo>
                  <a:lnTo>
                    <a:pt x="0" y="23"/>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6" name="Freeform 146"/>
            <p:cNvSpPr>
              <a:spLocks/>
            </p:cNvSpPr>
            <p:nvPr/>
          </p:nvSpPr>
          <p:spPr bwMode="auto">
            <a:xfrm>
              <a:off x="2081" y="3446"/>
              <a:ext cx="36" cy="25"/>
            </a:xfrm>
            <a:custGeom>
              <a:avLst/>
              <a:gdLst>
                <a:gd name="T0" fmla="*/ 36 w 36"/>
                <a:gd name="T1" fmla="*/ 0 h 25"/>
                <a:gd name="T2" fmla="*/ 34 w 36"/>
                <a:gd name="T3" fmla="*/ 0 h 25"/>
                <a:gd name="T4" fmla="*/ 33 w 36"/>
                <a:gd name="T5" fmla="*/ 2 h 25"/>
                <a:gd name="T6" fmla="*/ 22 w 36"/>
                <a:gd name="T7" fmla="*/ 9 h 25"/>
                <a:gd name="T8" fmla="*/ 11 w 36"/>
                <a:gd name="T9" fmla="*/ 18 h 25"/>
                <a:gd name="T10" fmla="*/ 0 w 36"/>
                <a:gd name="T11" fmla="*/ 25 h 25"/>
              </a:gdLst>
              <a:ahLst/>
              <a:cxnLst>
                <a:cxn ang="0">
                  <a:pos x="T0" y="T1"/>
                </a:cxn>
                <a:cxn ang="0">
                  <a:pos x="T2" y="T3"/>
                </a:cxn>
                <a:cxn ang="0">
                  <a:pos x="T4" y="T5"/>
                </a:cxn>
                <a:cxn ang="0">
                  <a:pos x="T6" y="T7"/>
                </a:cxn>
                <a:cxn ang="0">
                  <a:pos x="T8" y="T9"/>
                </a:cxn>
                <a:cxn ang="0">
                  <a:pos x="T10" y="T11"/>
                </a:cxn>
              </a:cxnLst>
              <a:rect l="0" t="0" r="r" b="b"/>
              <a:pathLst>
                <a:path w="36" h="25">
                  <a:moveTo>
                    <a:pt x="36" y="0"/>
                  </a:moveTo>
                  <a:lnTo>
                    <a:pt x="34" y="0"/>
                  </a:lnTo>
                  <a:lnTo>
                    <a:pt x="33" y="2"/>
                  </a:lnTo>
                  <a:lnTo>
                    <a:pt x="22" y="9"/>
                  </a:lnTo>
                  <a:lnTo>
                    <a:pt x="11" y="18"/>
                  </a:lnTo>
                  <a:lnTo>
                    <a:pt x="0" y="2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7" name="Freeform 147"/>
            <p:cNvSpPr>
              <a:spLocks/>
            </p:cNvSpPr>
            <p:nvPr/>
          </p:nvSpPr>
          <p:spPr bwMode="auto">
            <a:xfrm>
              <a:off x="2063" y="3482"/>
              <a:ext cx="36" cy="28"/>
            </a:xfrm>
            <a:custGeom>
              <a:avLst/>
              <a:gdLst>
                <a:gd name="T0" fmla="*/ 36 w 36"/>
                <a:gd name="T1" fmla="*/ 0 h 28"/>
                <a:gd name="T2" fmla="*/ 34 w 36"/>
                <a:gd name="T3" fmla="*/ 0 h 28"/>
                <a:gd name="T4" fmla="*/ 31 w 36"/>
                <a:gd name="T5" fmla="*/ 2 h 28"/>
                <a:gd name="T6" fmla="*/ 20 w 36"/>
                <a:gd name="T7" fmla="*/ 9 h 28"/>
                <a:gd name="T8" fmla="*/ 9 w 36"/>
                <a:gd name="T9" fmla="*/ 17 h 28"/>
                <a:gd name="T10" fmla="*/ 4 w 36"/>
                <a:gd name="T11" fmla="*/ 23 h 28"/>
                <a:gd name="T12" fmla="*/ 0 w 36"/>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36" h="28">
                  <a:moveTo>
                    <a:pt x="36" y="0"/>
                  </a:moveTo>
                  <a:lnTo>
                    <a:pt x="34" y="0"/>
                  </a:lnTo>
                  <a:lnTo>
                    <a:pt x="31" y="2"/>
                  </a:lnTo>
                  <a:lnTo>
                    <a:pt x="20" y="9"/>
                  </a:lnTo>
                  <a:lnTo>
                    <a:pt x="9" y="17"/>
                  </a:lnTo>
                  <a:lnTo>
                    <a:pt x="4" y="23"/>
                  </a:lnTo>
                  <a:lnTo>
                    <a:pt x="0" y="28"/>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8" name="Freeform 148"/>
            <p:cNvSpPr>
              <a:spLocks/>
            </p:cNvSpPr>
            <p:nvPr/>
          </p:nvSpPr>
          <p:spPr bwMode="auto">
            <a:xfrm>
              <a:off x="2052" y="3520"/>
              <a:ext cx="33" cy="30"/>
            </a:xfrm>
            <a:custGeom>
              <a:avLst/>
              <a:gdLst>
                <a:gd name="T0" fmla="*/ 33 w 33"/>
                <a:gd name="T1" fmla="*/ 0 h 30"/>
                <a:gd name="T2" fmla="*/ 31 w 33"/>
                <a:gd name="T3" fmla="*/ 2 h 30"/>
                <a:gd name="T4" fmla="*/ 27 w 33"/>
                <a:gd name="T5" fmla="*/ 2 h 30"/>
                <a:gd name="T6" fmla="*/ 18 w 33"/>
                <a:gd name="T7" fmla="*/ 8 h 30"/>
                <a:gd name="T8" fmla="*/ 8 w 33"/>
                <a:gd name="T9" fmla="*/ 16 h 30"/>
                <a:gd name="T10" fmla="*/ 2 w 33"/>
                <a:gd name="T11" fmla="*/ 23 h 30"/>
                <a:gd name="T12" fmla="*/ 0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3" y="0"/>
                  </a:moveTo>
                  <a:lnTo>
                    <a:pt x="31" y="2"/>
                  </a:lnTo>
                  <a:lnTo>
                    <a:pt x="27" y="2"/>
                  </a:lnTo>
                  <a:lnTo>
                    <a:pt x="18" y="8"/>
                  </a:lnTo>
                  <a:lnTo>
                    <a:pt x="8" y="16"/>
                  </a:lnTo>
                  <a:lnTo>
                    <a:pt x="2" y="23"/>
                  </a:lnTo>
                  <a:lnTo>
                    <a:pt x="0" y="3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89" name="Freeform 149"/>
            <p:cNvSpPr>
              <a:spLocks/>
            </p:cNvSpPr>
            <p:nvPr/>
          </p:nvSpPr>
          <p:spPr bwMode="auto">
            <a:xfrm>
              <a:off x="2047" y="3554"/>
              <a:ext cx="29" cy="30"/>
            </a:xfrm>
            <a:custGeom>
              <a:avLst/>
              <a:gdLst>
                <a:gd name="T0" fmla="*/ 29 w 29"/>
                <a:gd name="T1" fmla="*/ 0 h 30"/>
                <a:gd name="T2" fmla="*/ 27 w 29"/>
                <a:gd name="T3" fmla="*/ 0 h 30"/>
                <a:gd name="T4" fmla="*/ 25 w 29"/>
                <a:gd name="T5" fmla="*/ 4 h 30"/>
                <a:gd name="T6" fmla="*/ 14 w 29"/>
                <a:gd name="T7" fmla="*/ 10 h 30"/>
                <a:gd name="T8" fmla="*/ 5 w 29"/>
                <a:gd name="T9" fmla="*/ 20 h 30"/>
                <a:gd name="T10" fmla="*/ 2 w 29"/>
                <a:gd name="T11" fmla="*/ 25 h 30"/>
                <a:gd name="T12" fmla="*/ 0 w 29"/>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29" h="30">
                  <a:moveTo>
                    <a:pt x="29" y="0"/>
                  </a:moveTo>
                  <a:lnTo>
                    <a:pt x="27" y="0"/>
                  </a:lnTo>
                  <a:lnTo>
                    <a:pt x="25" y="4"/>
                  </a:lnTo>
                  <a:lnTo>
                    <a:pt x="14" y="10"/>
                  </a:lnTo>
                  <a:lnTo>
                    <a:pt x="5" y="20"/>
                  </a:lnTo>
                  <a:lnTo>
                    <a:pt x="2" y="25"/>
                  </a:lnTo>
                  <a:lnTo>
                    <a:pt x="0" y="3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0" name="Freeform 150"/>
            <p:cNvSpPr>
              <a:spLocks/>
            </p:cNvSpPr>
            <p:nvPr/>
          </p:nvSpPr>
          <p:spPr bwMode="auto">
            <a:xfrm>
              <a:off x="2047" y="3582"/>
              <a:ext cx="25" cy="30"/>
            </a:xfrm>
            <a:custGeom>
              <a:avLst/>
              <a:gdLst>
                <a:gd name="T0" fmla="*/ 25 w 25"/>
                <a:gd name="T1" fmla="*/ 0 h 30"/>
                <a:gd name="T2" fmla="*/ 23 w 25"/>
                <a:gd name="T3" fmla="*/ 0 h 30"/>
                <a:gd name="T4" fmla="*/ 22 w 25"/>
                <a:gd name="T5" fmla="*/ 4 h 30"/>
                <a:gd name="T6" fmla="*/ 13 w 25"/>
                <a:gd name="T7" fmla="*/ 10 h 30"/>
                <a:gd name="T8" fmla="*/ 4 w 25"/>
                <a:gd name="T9" fmla="*/ 20 h 30"/>
                <a:gd name="T10" fmla="*/ 2 w 25"/>
                <a:gd name="T11" fmla="*/ 25 h 30"/>
                <a:gd name="T12" fmla="*/ 0 w 25"/>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25" h="30">
                  <a:moveTo>
                    <a:pt x="25" y="0"/>
                  </a:moveTo>
                  <a:lnTo>
                    <a:pt x="23" y="0"/>
                  </a:lnTo>
                  <a:lnTo>
                    <a:pt x="22" y="4"/>
                  </a:lnTo>
                  <a:lnTo>
                    <a:pt x="13" y="10"/>
                  </a:lnTo>
                  <a:lnTo>
                    <a:pt x="4" y="20"/>
                  </a:lnTo>
                  <a:lnTo>
                    <a:pt x="2" y="25"/>
                  </a:lnTo>
                  <a:lnTo>
                    <a:pt x="0" y="3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1" name="Freeform 151"/>
            <p:cNvSpPr>
              <a:spLocks/>
            </p:cNvSpPr>
            <p:nvPr/>
          </p:nvSpPr>
          <p:spPr bwMode="auto">
            <a:xfrm>
              <a:off x="2049" y="3615"/>
              <a:ext cx="21" cy="36"/>
            </a:xfrm>
            <a:custGeom>
              <a:avLst/>
              <a:gdLst>
                <a:gd name="T0" fmla="*/ 21 w 21"/>
                <a:gd name="T1" fmla="*/ 0 h 36"/>
                <a:gd name="T2" fmla="*/ 21 w 21"/>
                <a:gd name="T3" fmla="*/ 0 h 36"/>
                <a:gd name="T4" fmla="*/ 18 w 21"/>
                <a:gd name="T5" fmla="*/ 3 h 36"/>
                <a:gd name="T6" fmla="*/ 11 w 21"/>
                <a:gd name="T7" fmla="*/ 12 h 36"/>
                <a:gd name="T8" fmla="*/ 3 w 21"/>
                <a:gd name="T9" fmla="*/ 23 h 36"/>
                <a:gd name="T10" fmla="*/ 2 w 21"/>
                <a:gd name="T11" fmla="*/ 30 h 36"/>
                <a:gd name="T12" fmla="*/ 0 w 2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21" h="36">
                  <a:moveTo>
                    <a:pt x="21" y="0"/>
                  </a:moveTo>
                  <a:lnTo>
                    <a:pt x="21" y="0"/>
                  </a:lnTo>
                  <a:lnTo>
                    <a:pt x="18" y="3"/>
                  </a:lnTo>
                  <a:lnTo>
                    <a:pt x="11" y="12"/>
                  </a:lnTo>
                  <a:lnTo>
                    <a:pt x="3" y="23"/>
                  </a:lnTo>
                  <a:lnTo>
                    <a:pt x="2" y="30"/>
                  </a:lnTo>
                  <a:lnTo>
                    <a:pt x="0" y="36"/>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2" name="Freeform 152"/>
            <p:cNvSpPr>
              <a:spLocks/>
            </p:cNvSpPr>
            <p:nvPr/>
          </p:nvSpPr>
          <p:spPr bwMode="auto">
            <a:xfrm>
              <a:off x="2054" y="3648"/>
              <a:ext cx="18" cy="41"/>
            </a:xfrm>
            <a:custGeom>
              <a:avLst/>
              <a:gdLst>
                <a:gd name="T0" fmla="*/ 18 w 18"/>
                <a:gd name="T1" fmla="*/ 0 h 41"/>
                <a:gd name="T2" fmla="*/ 18 w 18"/>
                <a:gd name="T3" fmla="*/ 0 h 41"/>
                <a:gd name="T4" fmla="*/ 16 w 18"/>
                <a:gd name="T5" fmla="*/ 3 h 41"/>
                <a:gd name="T6" fmla="*/ 9 w 18"/>
                <a:gd name="T7" fmla="*/ 15 h 41"/>
                <a:gd name="T8" fmla="*/ 4 w 18"/>
                <a:gd name="T9" fmla="*/ 28 h 41"/>
                <a:gd name="T10" fmla="*/ 0 w 18"/>
                <a:gd name="T11" fmla="*/ 41 h 41"/>
              </a:gdLst>
              <a:ahLst/>
              <a:cxnLst>
                <a:cxn ang="0">
                  <a:pos x="T0" y="T1"/>
                </a:cxn>
                <a:cxn ang="0">
                  <a:pos x="T2" y="T3"/>
                </a:cxn>
                <a:cxn ang="0">
                  <a:pos x="T4" y="T5"/>
                </a:cxn>
                <a:cxn ang="0">
                  <a:pos x="T6" y="T7"/>
                </a:cxn>
                <a:cxn ang="0">
                  <a:pos x="T8" y="T9"/>
                </a:cxn>
                <a:cxn ang="0">
                  <a:pos x="T10" y="T11"/>
                </a:cxn>
              </a:cxnLst>
              <a:rect l="0" t="0" r="r" b="b"/>
              <a:pathLst>
                <a:path w="18" h="41">
                  <a:moveTo>
                    <a:pt x="18" y="0"/>
                  </a:moveTo>
                  <a:lnTo>
                    <a:pt x="18" y="0"/>
                  </a:lnTo>
                  <a:lnTo>
                    <a:pt x="16" y="3"/>
                  </a:lnTo>
                  <a:lnTo>
                    <a:pt x="9" y="15"/>
                  </a:lnTo>
                  <a:lnTo>
                    <a:pt x="4" y="28"/>
                  </a:lnTo>
                  <a:lnTo>
                    <a:pt x="0" y="41"/>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3" name="Freeform 153"/>
            <p:cNvSpPr>
              <a:spLocks/>
            </p:cNvSpPr>
            <p:nvPr/>
          </p:nvSpPr>
          <p:spPr bwMode="auto">
            <a:xfrm>
              <a:off x="2061" y="3684"/>
              <a:ext cx="17" cy="36"/>
            </a:xfrm>
            <a:custGeom>
              <a:avLst/>
              <a:gdLst>
                <a:gd name="T0" fmla="*/ 17 w 17"/>
                <a:gd name="T1" fmla="*/ 0 h 36"/>
                <a:gd name="T2" fmla="*/ 17 w 17"/>
                <a:gd name="T3" fmla="*/ 1 h 36"/>
                <a:gd name="T4" fmla="*/ 15 w 17"/>
                <a:gd name="T5" fmla="*/ 3 h 36"/>
                <a:gd name="T6" fmla="*/ 9 w 17"/>
                <a:gd name="T7" fmla="*/ 11 h 36"/>
                <a:gd name="T8" fmla="*/ 4 w 17"/>
                <a:gd name="T9" fmla="*/ 24 h 36"/>
                <a:gd name="T10" fmla="*/ 0 w 17"/>
                <a:gd name="T11" fmla="*/ 36 h 36"/>
              </a:gdLst>
              <a:ahLst/>
              <a:cxnLst>
                <a:cxn ang="0">
                  <a:pos x="T0" y="T1"/>
                </a:cxn>
                <a:cxn ang="0">
                  <a:pos x="T2" y="T3"/>
                </a:cxn>
                <a:cxn ang="0">
                  <a:pos x="T4" y="T5"/>
                </a:cxn>
                <a:cxn ang="0">
                  <a:pos x="T6" y="T7"/>
                </a:cxn>
                <a:cxn ang="0">
                  <a:pos x="T8" y="T9"/>
                </a:cxn>
                <a:cxn ang="0">
                  <a:pos x="T10" y="T11"/>
                </a:cxn>
              </a:cxnLst>
              <a:rect l="0" t="0" r="r" b="b"/>
              <a:pathLst>
                <a:path w="17" h="36">
                  <a:moveTo>
                    <a:pt x="17" y="0"/>
                  </a:moveTo>
                  <a:lnTo>
                    <a:pt x="17" y="1"/>
                  </a:lnTo>
                  <a:lnTo>
                    <a:pt x="15" y="3"/>
                  </a:lnTo>
                  <a:lnTo>
                    <a:pt x="9" y="11"/>
                  </a:lnTo>
                  <a:lnTo>
                    <a:pt x="4" y="24"/>
                  </a:lnTo>
                  <a:lnTo>
                    <a:pt x="0" y="36"/>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4" name="Freeform 154"/>
            <p:cNvSpPr>
              <a:spLocks/>
            </p:cNvSpPr>
            <p:nvPr/>
          </p:nvSpPr>
          <p:spPr bwMode="auto">
            <a:xfrm>
              <a:off x="2070" y="3715"/>
              <a:ext cx="15" cy="31"/>
            </a:xfrm>
            <a:custGeom>
              <a:avLst/>
              <a:gdLst>
                <a:gd name="T0" fmla="*/ 15 w 15"/>
                <a:gd name="T1" fmla="*/ 0 h 31"/>
                <a:gd name="T2" fmla="*/ 15 w 15"/>
                <a:gd name="T3" fmla="*/ 2 h 31"/>
                <a:gd name="T4" fmla="*/ 13 w 15"/>
                <a:gd name="T5" fmla="*/ 3 h 31"/>
                <a:gd name="T6" fmla="*/ 6 w 15"/>
                <a:gd name="T7" fmla="*/ 13 h 31"/>
                <a:gd name="T8" fmla="*/ 0 w 15"/>
                <a:gd name="T9" fmla="*/ 23 h 31"/>
                <a:gd name="T10" fmla="*/ 0 w 15"/>
                <a:gd name="T11" fmla="*/ 28 h 31"/>
                <a:gd name="T12" fmla="*/ 0 w 15"/>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15" h="31">
                  <a:moveTo>
                    <a:pt x="15" y="0"/>
                  </a:moveTo>
                  <a:lnTo>
                    <a:pt x="15" y="2"/>
                  </a:lnTo>
                  <a:lnTo>
                    <a:pt x="13" y="3"/>
                  </a:lnTo>
                  <a:lnTo>
                    <a:pt x="6" y="13"/>
                  </a:lnTo>
                  <a:lnTo>
                    <a:pt x="0" y="23"/>
                  </a:lnTo>
                  <a:lnTo>
                    <a:pt x="0" y="28"/>
                  </a:lnTo>
                  <a:lnTo>
                    <a:pt x="0" y="31"/>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5" name="Freeform 155"/>
            <p:cNvSpPr>
              <a:spLocks/>
            </p:cNvSpPr>
            <p:nvPr/>
          </p:nvSpPr>
          <p:spPr bwMode="auto">
            <a:xfrm>
              <a:off x="2081" y="3739"/>
              <a:ext cx="11" cy="35"/>
            </a:xfrm>
            <a:custGeom>
              <a:avLst/>
              <a:gdLst>
                <a:gd name="T0" fmla="*/ 11 w 11"/>
                <a:gd name="T1" fmla="*/ 0 h 35"/>
                <a:gd name="T2" fmla="*/ 11 w 11"/>
                <a:gd name="T3" fmla="*/ 0 h 35"/>
                <a:gd name="T4" fmla="*/ 9 w 11"/>
                <a:gd name="T5" fmla="*/ 4 h 35"/>
                <a:gd name="T6" fmla="*/ 6 w 11"/>
                <a:gd name="T7" fmla="*/ 14 h 35"/>
                <a:gd name="T8" fmla="*/ 2 w 11"/>
                <a:gd name="T9" fmla="*/ 25 h 35"/>
                <a:gd name="T10" fmla="*/ 0 w 11"/>
                <a:gd name="T11" fmla="*/ 35 h 35"/>
              </a:gdLst>
              <a:ahLst/>
              <a:cxnLst>
                <a:cxn ang="0">
                  <a:pos x="T0" y="T1"/>
                </a:cxn>
                <a:cxn ang="0">
                  <a:pos x="T2" y="T3"/>
                </a:cxn>
                <a:cxn ang="0">
                  <a:pos x="T4" y="T5"/>
                </a:cxn>
                <a:cxn ang="0">
                  <a:pos x="T6" y="T7"/>
                </a:cxn>
                <a:cxn ang="0">
                  <a:pos x="T8" y="T9"/>
                </a:cxn>
                <a:cxn ang="0">
                  <a:pos x="T10" y="T11"/>
                </a:cxn>
              </a:cxnLst>
              <a:rect l="0" t="0" r="r" b="b"/>
              <a:pathLst>
                <a:path w="11" h="35">
                  <a:moveTo>
                    <a:pt x="11" y="0"/>
                  </a:moveTo>
                  <a:lnTo>
                    <a:pt x="11" y="0"/>
                  </a:lnTo>
                  <a:lnTo>
                    <a:pt x="9" y="4"/>
                  </a:lnTo>
                  <a:lnTo>
                    <a:pt x="6" y="14"/>
                  </a:lnTo>
                  <a:lnTo>
                    <a:pt x="2" y="25"/>
                  </a:lnTo>
                  <a:lnTo>
                    <a:pt x="0" y="3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6" name="Freeform 156"/>
            <p:cNvSpPr>
              <a:spLocks/>
            </p:cNvSpPr>
            <p:nvPr/>
          </p:nvSpPr>
          <p:spPr bwMode="auto">
            <a:xfrm>
              <a:off x="2234" y="3296"/>
              <a:ext cx="47" cy="57"/>
            </a:xfrm>
            <a:custGeom>
              <a:avLst/>
              <a:gdLst>
                <a:gd name="T0" fmla="*/ 15 w 47"/>
                <a:gd name="T1" fmla="*/ 42 h 57"/>
                <a:gd name="T2" fmla="*/ 17 w 47"/>
                <a:gd name="T3" fmla="*/ 49 h 57"/>
                <a:gd name="T4" fmla="*/ 20 w 47"/>
                <a:gd name="T5" fmla="*/ 54 h 57"/>
                <a:gd name="T6" fmla="*/ 26 w 47"/>
                <a:gd name="T7" fmla="*/ 57 h 57"/>
                <a:gd name="T8" fmla="*/ 31 w 47"/>
                <a:gd name="T9" fmla="*/ 57 h 57"/>
                <a:gd name="T10" fmla="*/ 38 w 47"/>
                <a:gd name="T11" fmla="*/ 57 h 57"/>
                <a:gd name="T12" fmla="*/ 42 w 47"/>
                <a:gd name="T13" fmla="*/ 54 h 57"/>
                <a:gd name="T14" fmla="*/ 45 w 47"/>
                <a:gd name="T15" fmla="*/ 49 h 57"/>
                <a:gd name="T16" fmla="*/ 47 w 47"/>
                <a:gd name="T17" fmla="*/ 42 h 57"/>
                <a:gd name="T18" fmla="*/ 47 w 47"/>
                <a:gd name="T19" fmla="*/ 38 h 57"/>
                <a:gd name="T20" fmla="*/ 44 w 47"/>
                <a:gd name="T21" fmla="*/ 33 h 57"/>
                <a:gd name="T22" fmla="*/ 47 w 47"/>
                <a:gd name="T23" fmla="*/ 28 h 57"/>
                <a:gd name="T24" fmla="*/ 47 w 47"/>
                <a:gd name="T25" fmla="*/ 23 h 57"/>
                <a:gd name="T26" fmla="*/ 45 w 47"/>
                <a:gd name="T27" fmla="*/ 16 h 57"/>
                <a:gd name="T28" fmla="*/ 42 w 47"/>
                <a:gd name="T29" fmla="*/ 13 h 57"/>
                <a:gd name="T30" fmla="*/ 38 w 47"/>
                <a:gd name="T31" fmla="*/ 8 h 57"/>
                <a:gd name="T32" fmla="*/ 31 w 47"/>
                <a:gd name="T33" fmla="*/ 8 h 57"/>
                <a:gd name="T34" fmla="*/ 31 w 47"/>
                <a:gd name="T35" fmla="*/ 8 h 57"/>
                <a:gd name="T36" fmla="*/ 24 w 47"/>
                <a:gd name="T37" fmla="*/ 3 h 57"/>
                <a:gd name="T38" fmla="*/ 17 w 47"/>
                <a:gd name="T39" fmla="*/ 0 h 57"/>
                <a:gd name="T40" fmla="*/ 11 w 47"/>
                <a:gd name="T41" fmla="*/ 2 h 57"/>
                <a:gd name="T42" fmla="*/ 6 w 47"/>
                <a:gd name="T43" fmla="*/ 5 h 57"/>
                <a:gd name="T44" fmla="*/ 2 w 47"/>
                <a:gd name="T45" fmla="*/ 10 h 57"/>
                <a:gd name="T46" fmla="*/ 0 w 47"/>
                <a:gd name="T47" fmla="*/ 16 h 57"/>
                <a:gd name="T48" fmla="*/ 2 w 47"/>
                <a:gd name="T49" fmla="*/ 21 h 57"/>
                <a:gd name="T50" fmla="*/ 6 w 47"/>
                <a:gd name="T51"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57">
                  <a:moveTo>
                    <a:pt x="15" y="42"/>
                  </a:moveTo>
                  <a:lnTo>
                    <a:pt x="17" y="49"/>
                  </a:lnTo>
                  <a:lnTo>
                    <a:pt x="20" y="54"/>
                  </a:lnTo>
                  <a:lnTo>
                    <a:pt x="26" y="57"/>
                  </a:lnTo>
                  <a:lnTo>
                    <a:pt x="31" y="57"/>
                  </a:lnTo>
                  <a:lnTo>
                    <a:pt x="38" y="57"/>
                  </a:lnTo>
                  <a:lnTo>
                    <a:pt x="42" y="54"/>
                  </a:lnTo>
                  <a:lnTo>
                    <a:pt x="45" y="49"/>
                  </a:lnTo>
                  <a:lnTo>
                    <a:pt x="47" y="42"/>
                  </a:lnTo>
                  <a:lnTo>
                    <a:pt x="47" y="38"/>
                  </a:lnTo>
                  <a:lnTo>
                    <a:pt x="44" y="33"/>
                  </a:lnTo>
                  <a:lnTo>
                    <a:pt x="47" y="28"/>
                  </a:lnTo>
                  <a:lnTo>
                    <a:pt x="47" y="23"/>
                  </a:lnTo>
                  <a:lnTo>
                    <a:pt x="45" y="16"/>
                  </a:lnTo>
                  <a:lnTo>
                    <a:pt x="42" y="13"/>
                  </a:lnTo>
                  <a:lnTo>
                    <a:pt x="38" y="8"/>
                  </a:lnTo>
                  <a:lnTo>
                    <a:pt x="31" y="8"/>
                  </a:lnTo>
                  <a:lnTo>
                    <a:pt x="31" y="8"/>
                  </a:lnTo>
                  <a:lnTo>
                    <a:pt x="24" y="3"/>
                  </a:lnTo>
                  <a:lnTo>
                    <a:pt x="17" y="0"/>
                  </a:lnTo>
                  <a:lnTo>
                    <a:pt x="11" y="2"/>
                  </a:lnTo>
                  <a:lnTo>
                    <a:pt x="6" y="5"/>
                  </a:lnTo>
                  <a:lnTo>
                    <a:pt x="2" y="10"/>
                  </a:lnTo>
                  <a:lnTo>
                    <a:pt x="0" y="16"/>
                  </a:lnTo>
                  <a:lnTo>
                    <a:pt x="2" y="21"/>
                  </a:lnTo>
                  <a:lnTo>
                    <a:pt x="6" y="26"/>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1997" name="Line 157"/>
            <p:cNvSpPr>
              <a:spLocks noChangeShapeType="1"/>
            </p:cNvSpPr>
            <p:nvPr/>
          </p:nvSpPr>
          <p:spPr bwMode="auto">
            <a:xfrm flipV="1">
              <a:off x="2220" y="3324"/>
              <a:ext cx="27" cy="1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98" name="Line 158"/>
            <p:cNvSpPr>
              <a:spLocks noChangeShapeType="1"/>
            </p:cNvSpPr>
            <p:nvPr/>
          </p:nvSpPr>
          <p:spPr bwMode="auto">
            <a:xfrm flipV="1">
              <a:off x="2224" y="3332"/>
              <a:ext cx="25" cy="1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1999" name="Freeform 159"/>
            <p:cNvSpPr>
              <a:spLocks/>
            </p:cNvSpPr>
            <p:nvPr/>
          </p:nvSpPr>
          <p:spPr bwMode="auto">
            <a:xfrm>
              <a:off x="2312" y="3286"/>
              <a:ext cx="29" cy="34"/>
            </a:xfrm>
            <a:custGeom>
              <a:avLst/>
              <a:gdLst>
                <a:gd name="T0" fmla="*/ 9 w 29"/>
                <a:gd name="T1" fmla="*/ 25 h 34"/>
                <a:gd name="T2" fmla="*/ 9 w 29"/>
                <a:gd name="T3" fmla="*/ 28 h 34"/>
                <a:gd name="T4" fmla="*/ 12 w 29"/>
                <a:gd name="T5" fmla="*/ 31 h 34"/>
                <a:gd name="T6" fmla="*/ 16 w 29"/>
                <a:gd name="T7" fmla="*/ 34 h 34"/>
                <a:gd name="T8" fmla="*/ 20 w 29"/>
                <a:gd name="T9" fmla="*/ 34 h 34"/>
                <a:gd name="T10" fmla="*/ 23 w 29"/>
                <a:gd name="T11" fmla="*/ 34 h 34"/>
                <a:gd name="T12" fmla="*/ 27 w 29"/>
                <a:gd name="T13" fmla="*/ 31 h 34"/>
                <a:gd name="T14" fmla="*/ 29 w 29"/>
                <a:gd name="T15" fmla="*/ 25 h 34"/>
                <a:gd name="T16" fmla="*/ 29 w 29"/>
                <a:gd name="T17" fmla="*/ 21 h 34"/>
                <a:gd name="T18" fmla="*/ 27 w 29"/>
                <a:gd name="T19" fmla="*/ 20 h 34"/>
                <a:gd name="T20" fmla="*/ 29 w 29"/>
                <a:gd name="T21" fmla="*/ 16 h 34"/>
                <a:gd name="T22" fmla="*/ 29 w 29"/>
                <a:gd name="T23" fmla="*/ 13 h 34"/>
                <a:gd name="T24" fmla="*/ 29 w 29"/>
                <a:gd name="T25" fmla="*/ 10 h 34"/>
                <a:gd name="T26" fmla="*/ 27 w 29"/>
                <a:gd name="T27" fmla="*/ 7 h 34"/>
                <a:gd name="T28" fmla="*/ 23 w 29"/>
                <a:gd name="T29" fmla="*/ 5 h 34"/>
                <a:gd name="T30" fmla="*/ 20 w 29"/>
                <a:gd name="T31" fmla="*/ 3 h 34"/>
                <a:gd name="T32" fmla="*/ 18 w 29"/>
                <a:gd name="T33" fmla="*/ 3 h 34"/>
                <a:gd name="T34" fmla="*/ 14 w 29"/>
                <a:gd name="T35" fmla="*/ 0 h 34"/>
                <a:gd name="T36" fmla="*/ 11 w 29"/>
                <a:gd name="T37" fmla="*/ 0 h 34"/>
                <a:gd name="T38" fmla="*/ 3 w 29"/>
                <a:gd name="T39" fmla="*/ 2 h 34"/>
                <a:gd name="T40" fmla="*/ 0 w 29"/>
                <a:gd name="T41" fmla="*/ 8 h 34"/>
                <a:gd name="T42" fmla="*/ 3 w 29"/>
                <a:gd name="T43" fmla="*/ 1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4">
                  <a:moveTo>
                    <a:pt x="9" y="25"/>
                  </a:moveTo>
                  <a:lnTo>
                    <a:pt x="9" y="28"/>
                  </a:lnTo>
                  <a:lnTo>
                    <a:pt x="12" y="31"/>
                  </a:lnTo>
                  <a:lnTo>
                    <a:pt x="16" y="34"/>
                  </a:lnTo>
                  <a:lnTo>
                    <a:pt x="20" y="34"/>
                  </a:lnTo>
                  <a:lnTo>
                    <a:pt x="23" y="34"/>
                  </a:lnTo>
                  <a:lnTo>
                    <a:pt x="27" y="31"/>
                  </a:lnTo>
                  <a:lnTo>
                    <a:pt x="29" y="25"/>
                  </a:lnTo>
                  <a:lnTo>
                    <a:pt x="29" y="21"/>
                  </a:lnTo>
                  <a:lnTo>
                    <a:pt x="27" y="20"/>
                  </a:lnTo>
                  <a:lnTo>
                    <a:pt x="29" y="16"/>
                  </a:lnTo>
                  <a:lnTo>
                    <a:pt x="29" y="13"/>
                  </a:lnTo>
                  <a:lnTo>
                    <a:pt x="29" y="10"/>
                  </a:lnTo>
                  <a:lnTo>
                    <a:pt x="27" y="7"/>
                  </a:lnTo>
                  <a:lnTo>
                    <a:pt x="23" y="5"/>
                  </a:lnTo>
                  <a:lnTo>
                    <a:pt x="20" y="3"/>
                  </a:lnTo>
                  <a:lnTo>
                    <a:pt x="18" y="3"/>
                  </a:lnTo>
                  <a:lnTo>
                    <a:pt x="14" y="0"/>
                  </a:lnTo>
                  <a:lnTo>
                    <a:pt x="11" y="0"/>
                  </a:lnTo>
                  <a:lnTo>
                    <a:pt x="3" y="2"/>
                  </a:lnTo>
                  <a:lnTo>
                    <a:pt x="0" y="8"/>
                  </a:lnTo>
                  <a:lnTo>
                    <a:pt x="3" y="1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00" name="Line 160"/>
            <p:cNvSpPr>
              <a:spLocks noChangeShapeType="1"/>
            </p:cNvSpPr>
            <p:nvPr/>
          </p:nvSpPr>
          <p:spPr bwMode="auto">
            <a:xfrm flipV="1">
              <a:off x="2305" y="3302"/>
              <a:ext cx="16" cy="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1" name="Line 161"/>
            <p:cNvSpPr>
              <a:spLocks noChangeShapeType="1"/>
            </p:cNvSpPr>
            <p:nvPr/>
          </p:nvSpPr>
          <p:spPr bwMode="auto">
            <a:xfrm flipV="1">
              <a:off x="2305" y="3307"/>
              <a:ext cx="16" cy="1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2" name="Freeform 162"/>
            <p:cNvSpPr>
              <a:spLocks/>
            </p:cNvSpPr>
            <p:nvPr/>
          </p:nvSpPr>
          <p:spPr bwMode="auto">
            <a:xfrm>
              <a:off x="2386" y="3257"/>
              <a:ext cx="29" cy="36"/>
            </a:xfrm>
            <a:custGeom>
              <a:avLst/>
              <a:gdLst>
                <a:gd name="T0" fmla="*/ 9 w 29"/>
                <a:gd name="T1" fmla="*/ 26 h 36"/>
                <a:gd name="T2" fmla="*/ 11 w 29"/>
                <a:gd name="T3" fmla="*/ 32 h 36"/>
                <a:gd name="T4" fmla="*/ 14 w 29"/>
                <a:gd name="T5" fmla="*/ 34 h 36"/>
                <a:gd name="T6" fmla="*/ 18 w 29"/>
                <a:gd name="T7" fmla="*/ 36 h 36"/>
                <a:gd name="T8" fmla="*/ 21 w 29"/>
                <a:gd name="T9" fmla="*/ 34 h 36"/>
                <a:gd name="T10" fmla="*/ 25 w 29"/>
                <a:gd name="T11" fmla="*/ 32 h 36"/>
                <a:gd name="T12" fmla="*/ 29 w 29"/>
                <a:gd name="T13" fmla="*/ 26 h 36"/>
                <a:gd name="T14" fmla="*/ 25 w 29"/>
                <a:gd name="T15" fmla="*/ 19 h 36"/>
                <a:gd name="T16" fmla="*/ 29 w 29"/>
                <a:gd name="T17" fmla="*/ 14 h 36"/>
                <a:gd name="T18" fmla="*/ 25 w 29"/>
                <a:gd name="T19" fmla="*/ 8 h 36"/>
                <a:gd name="T20" fmla="*/ 21 w 29"/>
                <a:gd name="T21" fmla="*/ 5 h 36"/>
                <a:gd name="T22" fmla="*/ 18 w 29"/>
                <a:gd name="T23" fmla="*/ 5 h 36"/>
                <a:gd name="T24" fmla="*/ 18 w 29"/>
                <a:gd name="T25" fmla="*/ 5 h 36"/>
                <a:gd name="T26" fmla="*/ 14 w 29"/>
                <a:gd name="T27" fmla="*/ 1 h 36"/>
                <a:gd name="T28" fmla="*/ 9 w 29"/>
                <a:gd name="T29" fmla="*/ 0 h 36"/>
                <a:gd name="T30" fmla="*/ 2 w 29"/>
                <a:gd name="T31" fmla="*/ 3 h 36"/>
                <a:gd name="T32" fmla="*/ 0 w 29"/>
                <a:gd name="T33" fmla="*/ 9 h 36"/>
                <a:gd name="T34" fmla="*/ 2 w 29"/>
                <a:gd name="T35"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6">
                  <a:moveTo>
                    <a:pt x="9" y="26"/>
                  </a:moveTo>
                  <a:lnTo>
                    <a:pt x="11" y="32"/>
                  </a:lnTo>
                  <a:lnTo>
                    <a:pt x="14" y="34"/>
                  </a:lnTo>
                  <a:lnTo>
                    <a:pt x="18" y="36"/>
                  </a:lnTo>
                  <a:lnTo>
                    <a:pt x="21" y="34"/>
                  </a:lnTo>
                  <a:lnTo>
                    <a:pt x="25" y="32"/>
                  </a:lnTo>
                  <a:lnTo>
                    <a:pt x="29" y="26"/>
                  </a:lnTo>
                  <a:lnTo>
                    <a:pt x="25" y="19"/>
                  </a:lnTo>
                  <a:lnTo>
                    <a:pt x="29" y="14"/>
                  </a:lnTo>
                  <a:lnTo>
                    <a:pt x="25" y="8"/>
                  </a:lnTo>
                  <a:lnTo>
                    <a:pt x="21" y="5"/>
                  </a:lnTo>
                  <a:lnTo>
                    <a:pt x="18" y="5"/>
                  </a:lnTo>
                  <a:lnTo>
                    <a:pt x="18" y="5"/>
                  </a:lnTo>
                  <a:lnTo>
                    <a:pt x="14" y="1"/>
                  </a:lnTo>
                  <a:lnTo>
                    <a:pt x="9" y="0"/>
                  </a:lnTo>
                  <a:lnTo>
                    <a:pt x="2" y="3"/>
                  </a:lnTo>
                  <a:lnTo>
                    <a:pt x="0" y="9"/>
                  </a:lnTo>
                  <a:lnTo>
                    <a:pt x="2" y="16"/>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03" name="Line 163"/>
            <p:cNvSpPr>
              <a:spLocks noChangeShapeType="1"/>
            </p:cNvSpPr>
            <p:nvPr/>
          </p:nvSpPr>
          <p:spPr bwMode="auto">
            <a:xfrm flipV="1">
              <a:off x="2377" y="3273"/>
              <a:ext cx="16" cy="1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4" name="Line 164"/>
            <p:cNvSpPr>
              <a:spLocks noChangeShapeType="1"/>
            </p:cNvSpPr>
            <p:nvPr/>
          </p:nvSpPr>
          <p:spPr bwMode="auto">
            <a:xfrm flipV="1">
              <a:off x="2379" y="3280"/>
              <a:ext cx="16" cy="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5" name="Freeform 165"/>
            <p:cNvSpPr>
              <a:spLocks/>
            </p:cNvSpPr>
            <p:nvPr/>
          </p:nvSpPr>
          <p:spPr bwMode="auto">
            <a:xfrm>
              <a:off x="2411" y="3188"/>
              <a:ext cx="40" cy="23"/>
            </a:xfrm>
            <a:custGeom>
              <a:avLst/>
              <a:gdLst>
                <a:gd name="T0" fmla="*/ 25 w 40"/>
                <a:gd name="T1" fmla="*/ 23 h 23"/>
                <a:gd name="T2" fmla="*/ 32 w 40"/>
                <a:gd name="T3" fmla="*/ 23 h 23"/>
                <a:gd name="T4" fmla="*/ 38 w 40"/>
                <a:gd name="T5" fmla="*/ 19 h 23"/>
                <a:gd name="T6" fmla="*/ 40 w 40"/>
                <a:gd name="T7" fmla="*/ 13 h 23"/>
                <a:gd name="T8" fmla="*/ 34 w 40"/>
                <a:gd name="T9" fmla="*/ 6 h 23"/>
                <a:gd name="T10" fmla="*/ 27 w 40"/>
                <a:gd name="T11" fmla="*/ 5 h 23"/>
                <a:gd name="T12" fmla="*/ 23 w 40"/>
                <a:gd name="T13" fmla="*/ 0 h 23"/>
                <a:gd name="T14" fmla="*/ 14 w 40"/>
                <a:gd name="T15" fmla="*/ 0 h 23"/>
                <a:gd name="T16" fmla="*/ 9 w 40"/>
                <a:gd name="T17" fmla="*/ 3 h 23"/>
                <a:gd name="T18" fmla="*/ 9 w 40"/>
                <a:gd name="T19" fmla="*/ 5 h 23"/>
                <a:gd name="T20" fmla="*/ 4 w 40"/>
                <a:gd name="T21" fmla="*/ 5 h 23"/>
                <a:gd name="T22" fmla="*/ 0 w 40"/>
                <a:gd name="T23" fmla="*/ 8 h 23"/>
                <a:gd name="T24" fmla="*/ 0 w 40"/>
                <a:gd name="T25" fmla="*/ 16 h 23"/>
                <a:gd name="T26" fmla="*/ 4 w 40"/>
                <a:gd name="T27" fmla="*/ 21 h 23"/>
                <a:gd name="T28" fmla="*/ 9 w 40"/>
                <a:gd name="T29" fmla="*/ 23 h 23"/>
                <a:gd name="T30" fmla="*/ 13 w 40"/>
                <a:gd name="T31"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23">
                  <a:moveTo>
                    <a:pt x="25" y="23"/>
                  </a:moveTo>
                  <a:lnTo>
                    <a:pt x="32" y="23"/>
                  </a:lnTo>
                  <a:lnTo>
                    <a:pt x="38" y="19"/>
                  </a:lnTo>
                  <a:lnTo>
                    <a:pt x="40" y="13"/>
                  </a:lnTo>
                  <a:lnTo>
                    <a:pt x="34" y="6"/>
                  </a:lnTo>
                  <a:lnTo>
                    <a:pt x="27" y="5"/>
                  </a:lnTo>
                  <a:lnTo>
                    <a:pt x="23" y="0"/>
                  </a:lnTo>
                  <a:lnTo>
                    <a:pt x="14" y="0"/>
                  </a:lnTo>
                  <a:lnTo>
                    <a:pt x="9" y="3"/>
                  </a:lnTo>
                  <a:lnTo>
                    <a:pt x="9" y="5"/>
                  </a:lnTo>
                  <a:lnTo>
                    <a:pt x="4" y="5"/>
                  </a:lnTo>
                  <a:lnTo>
                    <a:pt x="0" y="8"/>
                  </a:lnTo>
                  <a:lnTo>
                    <a:pt x="0" y="16"/>
                  </a:lnTo>
                  <a:lnTo>
                    <a:pt x="4" y="21"/>
                  </a:lnTo>
                  <a:lnTo>
                    <a:pt x="9" y="23"/>
                  </a:lnTo>
                  <a:lnTo>
                    <a:pt x="13" y="21"/>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06" name="Line 166"/>
            <p:cNvSpPr>
              <a:spLocks noChangeShapeType="1"/>
            </p:cNvSpPr>
            <p:nvPr/>
          </p:nvSpPr>
          <p:spPr bwMode="auto">
            <a:xfrm flipH="1" flipV="1">
              <a:off x="2425" y="3206"/>
              <a:ext cx="2" cy="1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7" name="Line 167"/>
            <p:cNvSpPr>
              <a:spLocks noChangeShapeType="1"/>
            </p:cNvSpPr>
            <p:nvPr/>
          </p:nvSpPr>
          <p:spPr bwMode="auto">
            <a:xfrm flipV="1">
              <a:off x="2433" y="3207"/>
              <a:ext cx="1" cy="1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08" name="Freeform 168"/>
            <p:cNvSpPr>
              <a:spLocks/>
            </p:cNvSpPr>
            <p:nvPr/>
          </p:nvSpPr>
          <p:spPr bwMode="auto">
            <a:xfrm>
              <a:off x="2411" y="3127"/>
              <a:ext cx="40" cy="25"/>
            </a:xfrm>
            <a:custGeom>
              <a:avLst/>
              <a:gdLst>
                <a:gd name="T0" fmla="*/ 25 w 40"/>
                <a:gd name="T1" fmla="*/ 23 h 25"/>
                <a:gd name="T2" fmla="*/ 29 w 40"/>
                <a:gd name="T3" fmla="*/ 25 h 25"/>
                <a:gd name="T4" fmla="*/ 32 w 40"/>
                <a:gd name="T5" fmla="*/ 25 h 25"/>
                <a:gd name="T6" fmla="*/ 38 w 40"/>
                <a:gd name="T7" fmla="*/ 20 h 25"/>
                <a:gd name="T8" fmla="*/ 40 w 40"/>
                <a:gd name="T9" fmla="*/ 13 h 25"/>
                <a:gd name="T10" fmla="*/ 34 w 40"/>
                <a:gd name="T11" fmla="*/ 7 h 25"/>
                <a:gd name="T12" fmla="*/ 31 w 40"/>
                <a:gd name="T13" fmla="*/ 7 h 25"/>
                <a:gd name="T14" fmla="*/ 27 w 40"/>
                <a:gd name="T15" fmla="*/ 7 h 25"/>
                <a:gd name="T16" fmla="*/ 25 w 40"/>
                <a:gd name="T17" fmla="*/ 4 h 25"/>
                <a:gd name="T18" fmla="*/ 23 w 40"/>
                <a:gd name="T19" fmla="*/ 2 h 25"/>
                <a:gd name="T20" fmla="*/ 14 w 40"/>
                <a:gd name="T21" fmla="*/ 0 h 25"/>
                <a:gd name="T22" fmla="*/ 9 w 40"/>
                <a:gd name="T23" fmla="*/ 5 h 25"/>
                <a:gd name="T24" fmla="*/ 9 w 40"/>
                <a:gd name="T25" fmla="*/ 5 h 25"/>
                <a:gd name="T26" fmla="*/ 4 w 40"/>
                <a:gd name="T27" fmla="*/ 7 h 25"/>
                <a:gd name="T28" fmla="*/ 0 w 40"/>
                <a:gd name="T29" fmla="*/ 10 h 25"/>
                <a:gd name="T30" fmla="*/ 0 w 40"/>
                <a:gd name="T31" fmla="*/ 17 h 25"/>
                <a:gd name="T32" fmla="*/ 4 w 40"/>
                <a:gd name="T33" fmla="*/ 22 h 25"/>
                <a:gd name="T34" fmla="*/ 13 w 40"/>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25">
                  <a:moveTo>
                    <a:pt x="25" y="23"/>
                  </a:moveTo>
                  <a:lnTo>
                    <a:pt x="29" y="25"/>
                  </a:lnTo>
                  <a:lnTo>
                    <a:pt x="32" y="25"/>
                  </a:lnTo>
                  <a:lnTo>
                    <a:pt x="38" y="20"/>
                  </a:lnTo>
                  <a:lnTo>
                    <a:pt x="40" y="13"/>
                  </a:lnTo>
                  <a:lnTo>
                    <a:pt x="34" y="7"/>
                  </a:lnTo>
                  <a:lnTo>
                    <a:pt x="31" y="7"/>
                  </a:lnTo>
                  <a:lnTo>
                    <a:pt x="27" y="7"/>
                  </a:lnTo>
                  <a:lnTo>
                    <a:pt x="25" y="4"/>
                  </a:lnTo>
                  <a:lnTo>
                    <a:pt x="23" y="2"/>
                  </a:lnTo>
                  <a:lnTo>
                    <a:pt x="14" y="0"/>
                  </a:lnTo>
                  <a:lnTo>
                    <a:pt x="9" y="5"/>
                  </a:lnTo>
                  <a:lnTo>
                    <a:pt x="9" y="5"/>
                  </a:lnTo>
                  <a:lnTo>
                    <a:pt x="4" y="7"/>
                  </a:lnTo>
                  <a:lnTo>
                    <a:pt x="0" y="10"/>
                  </a:lnTo>
                  <a:lnTo>
                    <a:pt x="0" y="17"/>
                  </a:lnTo>
                  <a:lnTo>
                    <a:pt x="4" y="22"/>
                  </a:lnTo>
                  <a:lnTo>
                    <a:pt x="13" y="2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09" name="Line 169"/>
            <p:cNvSpPr>
              <a:spLocks noChangeShapeType="1"/>
            </p:cNvSpPr>
            <p:nvPr/>
          </p:nvSpPr>
          <p:spPr bwMode="auto">
            <a:xfrm flipH="1" flipV="1">
              <a:off x="2425" y="3145"/>
              <a:ext cx="2" cy="1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10" name="Line 170"/>
            <p:cNvSpPr>
              <a:spLocks noChangeShapeType="1"/>
            </p:cNvSpPr>
            <p:nvPr/>
          </p:nvSpPr>
          <p:spPr bwMode="auto">
            <a:xfrm flipV="1">
              <a:off x="2433" y="3149"/>
              <a:ext cx="1" cy="16"/>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2011" name="Freeform 171"/>
            <p:cNvSpPr>
              <a:spLocks/>
            </p:cNvSpPr>
            <p:nvPr/>
          </p:nvSpPr>
          <p:spPr bwMode="auto">
            <a:xfrm>
              <a:off x="1566" y="3838"/>
              <a:ext cx="333" cy="226"/>
            </a:xfrm>
            <a:custGeom>
              <a:avLst/>
              <a:gdLst>
                <a:gd name="T0" fmla="*/ 124 w 333"/>
                <a:gd name="T1" fmla="*/ 0 h 226"/>
                <a:gd name="T2" fmla="*/ 0 w 333"/>
                <a:gd name="T3" fmla="*/ 114 h 226"/>
                <a:gd name="T4" fmla="*/ 333 w 333"/>
                <a:gd name="T5" fmla="*/ 226 h 226"/>
              </a:gdLst>
              <a:ahLst/>
              <a:cxnLst>
                <a:cxn ang="0">
                  <a:pos x="T0" y="T1"/>
                </a:cxn>
                <a:cxn ang="0">
                  <a:pos x="T2" y="T3"/>
                </a:cxn>
                <a:cxn ang="0">
                  <a:pos x="T4" y="T5"/>
                </a:cxn>
              </a:cxnLst>
              <a:rect l="0" t="0" r="r" b="b"/>
              <a:pathLst>
                <a:path w="333" h="226">
                  <a:moveTo>
                    <a:pt x="124" y="0"/>
                  </a:moveTo>
                  <a:lnTo>
                    <a:pt x="0" y="114"/>
                  </a:lnTo>
                  <a:lnTo>
                    <a:pt x="333" y="226"/>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12" name="Freeform 172"/>
            <p:cNvSpPr>
              <a:spLocks/>
            </p:cNvSpPr>
            <p:nvPr/>
          </p:nvSpPr>
          <p:spPr bwMode="auto">
            <a:xfrm>
              <a:off x="1604" y="3829"/>
              <a:ext cx="275" cy="208"/>
            </a:xfrm>
            <a:custGeom>
              <a:avLst/>
              <a:gdLst>
                <a:gd name="T0" fmla="*/ 124 w 275"/>
                <a:gd name="T1" fmla="*/ 0 h 208"/>
                <a:gd name="T2" fmla="*/ 0 w 275"/>
                <a:gd name="T3" fmla="*/ 115 h 208"/>
                <a:gd name="T4" fmla="*/ 275 w 275"/>
                <a:gd name="T5" fmla="*/ 208 h 208"/>
              </a:gdLst>
              <a:ahLst/>
              <a:cxnLst>
                <a:cxn ang="0">
                  <a:pos x="T0" y="T1"/>
                </a:cxn>
                <a:cxn ang="0">
                  <a:pos x="T2" y="T3"/>
                </a:cxn>
                <a:cxn ang="0">
                  <a:pos x="T4" y="T5"/>
                </a:cxn>
              </a:cxnLst>
              <a:rect l="0" t="0" r="r" b="b"/>
              <a:pathLst>
                <a:path w="275" h="208">
                  <a:moveTo>
                    <a:pt x="124" y="0"/>
                  </a:moveTo>
                  <a:lnTo>
                    <a:pt x="0" y="115"/>
                  </a:lnTo>
                  <a:lnTo>
                    <a:pt x="275" y="208"/>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2013" name="Freeform 173"/>
            <p:cNvSpPr>
              <a:spLocks/>
            </p:cNvSpPr>
            <p:nvPr/>
          </p:nvSpPr>
          <p:spPr bwMode="auto">
            <a:xfrm>
              <a:off x="1643" y="3862"/>
              <a:ext cx="247" cy="156"/>
            </a:xfrm>
            <a:custGeom>
              <a:avLst/>
              <a:gdLst>
                <a:gd name="T0" fmla="*/ 81 w 247"/>
                <a:gd name="T1" fmla="*/ 0 h 156"/>
                <a:gd name="T2" fmla="*/ 0 w 247"/>
                <a:gd name="T3" fmla="*/ 74 h 156"/>
                <a:gd name="T4" fmla="*/ 247 w 247"/>
                <a:gd name="T5" fmla="*/ 156 h 156"/>
              </a:gdLst>
              <a:ahLst/>
              <a:cxnLst>
                <a:cxn ang="0">
                  <a:pos x="T0" y="T1"/>
                </a:cxn>
                <a:cxn ang="0">
                  <a:pos x="T2" y="T3"/>
                </a:cxn>
                <a:cxn ang="0">
                  <a:pos x="T4" y="T5"/>
                </a:cxn>
              </a:cxnLst>
              <a:rect l="0" t="0" r="r" b="b"/>
              <a:pathLst>
                <a:path w="247" h="156">
                  <a:moveTo>
                    <a:pt x="81" y="0"/>
                  </a:moveTo>
                  <a:lnTo>
                    <a:pt x="0" y="74"/>
                  </a:lnTo>
                  <a:lnTo>
                    <a:pt x="247" y="156"/>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931867" name="Group 27"/>
          <p:cNvGrpSpPr>
            <a:grpSpLocks/>
          </p:cNvGrpSpPr>
          <p:nvPr/>
        </p:nvGrpSpPr>
        <p:grpSpPr bwMode="auto">
          <a:xfrm>
            <a:off x="4011613" y="2876550"/>
            <a:ext cx="3835400" cy="2624138"/>
            <a:chOff x="2527" y="1812"/>
            <a:chExt cx="2416" cy="1653"/>
          </a:xfrm>
        </p:grpSpPr>
        <p:sp>
          <p:nvSpPr>
            <p:cNvPr id="931864" name="AutoShape 24"/>
            <p:cNvSpPr>
              <a:spLocks noChangeArrowheads="1"/>
            </p:cNvSpPr>
            <p:nvPr/>
          </p:nvSpPr>
          <p:spPr bwMode="auto">
            <a:xfrm>
              <a:off x="2527" y="1812"/>
              <a:ext cx="2416" cy="165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66FF66"/>
            </a:solidFill>
            <a:ln w="5080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931856"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5" y="2195"/>
              <a:ext cx="987" cy="1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1848" name="Text Box 8"/>
            <p:cNvSpPr txBox="1">
              <a:spLocks noChangeArrowheads="1"/>
            </p:cNvSpPr>
            <p:nvPr/>
          </p:nvSpPr>
          <p:spPr bwMode="auto">
            <a:xfrm>
              <a:off x="2895" y="1835"/>
              <a:ext cx="165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000099"/>
                  </a:solidFill>
                  <a:ea typeface="HG丸ｺﾞｼｯｸM-PRO" pitchFamily="50" charset="-128"/>
                </a:rPr>
                <a:t>コミュニケーションが向上する</a:t>
              </a:r>
            </a:p>
          </p:txBody>
        </p:sp>
      </p:grpSp>
    </p:spTree>
  </p:cSld>
  <p:clrMapOvr>
    <a:masterClrMapping/>
  </p:clrMapOvr>
  <p:transition>
    <p:cover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2"/>
          <p:cNvSpPr>
            <a:spLocks noGrp="1"/>
          </p:cNvSpPr>
          <p:nvPr>
            <p:ph type="sldNum" sz="quarter" idx="11"/>
          </p:nvPr>
        </p:nvSpPr>
        <p:spPr/>
        <p:txBody>
          <a:bodyPr/>
          <a:lstStyle/>
          <a:p>
            <a:fld id="{24799FBE-C24D-4F67-AB8B-6FE1DCE73CF7}" type="slidenum">
              <a:rPr lang="en-US" altLang="ja-JP"/>
              <a:pPr/>
              <a:t>32</a:t>
            </a:fld>
            <a:endParaRPr lang="en-US" altLang="ja-JP"/>
          </a:p>
        </p:txBody>
      </p:sp>
      <p:sp>
        <p:nvSpPr>
          <p:cNvPr id="929795" name="Rectangle 3"/>
          <p:cNvSpPr>
            <a:spLocks noChangeArrowheads="1"/>
          </p:cNvSpPr>
          <p:nvPr/>
        </p:nvSpPr>
        <p:spPr bwMode="auto">
          <a:xfrm>
            <a:off x="601663" y="114300"/>
            <a:ext cx="8016875" cy="641350"/>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ＱＣサークルのうれしさ　１</a:t>
            </a:r>
          </a:p>
        </p:txBody>
      </p:sp>
      <p:sp>
        <p:nvSpPr>
          <p:cNvPr id="929796" name="Line 4"/>
          <p:cNvSpPr>
            <a:spLocks noChangeShapeType="1"/>
          </p:cNvSpPr>
          <p:nvPr/>
        </p:nvSpPr>
        <p:spPr bwMode="auto">
          <a:xfrm>
            <a:off x="331788" y="817563"/>
            <a:ext cx="8583612"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929797" name="Rectangle 5"/>
          <p:cNvSpPr>
            <a:spLocks noChangeArrowheads="1"/>
          </p:cNvSpPr>
          <p:nvPr/>
        </p:nvSpPr>
        <p:spPr bwMode="auto">
          <a:xfrm>
            <a:off x="409575" y="887413"/>
            <a:ext cx="8280400" cy="5607050"/>
          </a:xfrm>
          <a:prstGeom prst="rect">
            <a:avLst/>
          </a:prstGeom>
          <a:solidFill>
            <a:srgbClr val="CCFFFF"/>
          </a:solidFill>
          <a:ln w="25400">
            <a:solidFill>
              <a:srgbClr val="0000FF"/>
            </a:solidFill>
            <a:miter lim="800000"/>
            <a:headEnd/>
            <a:tailEnd/>
          </a:ln>
          <a:effectLst>
            <a:outerShdw dist="107763" dir="2700000" algn="ctr" rotWithShape="0">
              <a:srgbClr val="4D4D4D"/>
            </a:outerShdw>
          </a:effectLst>
        </p:spPr>
        <p:txBody>
          <a:bodyPr wrap="none" lIns="92075" tIns="46038" rIns="92075" bIns="46038" anchor="ctr"/>
          <a:lstStyle/>
          <a:p>
            <a:endParaRPr lang="ja-JP" altLang="en-US"/>
          </a:p>
        </p:txBody>
      </p:sp>
      <p:sp>
        <p:nvSpPr>
          <p:cNvPr id="929798" name="Text Box 6"/>
          <p:cNvSpPr txBox="1">
            <a:spLocks noChangeArrowheads="1"/>
          </p:cNvSpPr>
          <p:nvPr/>
        </p:nvSpPr>
        <p:spPr bwMode="auto">
          <a:xfrm>
            <a:off x="962025" y="2689225"/>
            <a:ext cx="65532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③</a:t>
            </a:r>
            <a:r>
              <a:rPr lang="ja-JP" altLang="en-US" sz="2000" b="1">
                <a:solidFill>
                  <a:srgbClr val="000099"/>
                </a:solidFill>
                <a:ea typeface="HG丸ｺﾞｼｯｸM-PRO" pitchFamily="50" charset="-128"/>
              </a:rPr>
              <a:t>改善に対する意識・能力が高まる</a:t>
            </a:r>
          </a:p>
        </p:txBody>
      </p:sp>
      <p:sp>
        <p:nvSpPr>
          <p:cNvPr id="929800" name="Text Box 8"/>
          <p:cNvSpPr txBox="1">
            <a:spLocks noChangeArrowheads="1"/>
          </p:cNvSpPr>
          <p:nvPr/>
        </p:nvSpPr>
        <p:spPr bwMode="auto">
          <a:xfrm>
            <a:off x="962025" y="211455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en-US" altLang="ja-JP" sz="2000" b="1">
                <a:solidFill>
                  <a:srgbClr val="000099"/>
                </a:solidFill>
                <a:ea typeface="HG丸ｺﾞｼｯｸM-PRO" pitchFamily="50" charset="-128"/>
              </a:rPr>
              <a:t>②</a:t>
            </a:r>
            <a:r>
              <a:rPr lang="ja-JP" altLang="en-US" sz="2000" b="1">
                <a:solidFill>
                  <a:srgbClr val="000099"/>
                </a:solidFill>
                <a:ea typeface="HG丸ｺﾞｼｯｸM-PRO" pitchFamily="50" charset="-128"/>
              </a:rPr>
              <a:t>職場がきれいになる</a:t>
            </a:r>
          </a:p>
        </p:txBody>
      </p:sp>
      <p:sp>
        <p:nvSpPr>
          <p:cNvPr id="929804" name="Text Box 12"/>
          <p:cNvSpPr txBox="1">
            <a:spLocks noChangeArrowheads="1"/>
          </p:cNvSpPr>
          <p:nvPr/>
        </p:nvSpPr>
        <p:spPr bwMode="auto">
          <a:xfrm>
            <a:off x="931863" y="15113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en-US" altLang="ja-JP" sz="2000" b="1">
                <a:solidFill>
                  <a:srgbClr val="000099"/>
                </a:solidFill>
                <a:ea typeface="HG丸ｺﾞｼｯｸM-PRO" pitchFamily="50" charset="-128"/>
              </a:rPr>
              <a:t>①</a:t>
            </a:r>
            <a:r>
              <a:rPr lang="ja-JP" altLang="en-US" sz="2000" b="1">
                <a:solidFill>
                  <a:srgbClr val="000099"/>
                </a:solidFill>
                <a:ea typeface="HG丸ｺﾞｼｯｸM-PRO" pitchFamily="50" charset="-128"/>
              </a:rPr>
              <a:t>自分の仕事が楽になる</a:t>
            </a:r>
          </a:p>
        </p:txBody>
      </p:sp>
      <p:sp>
        <p:nvSpPr>
          <p:cNvPr id="929807" name="Text Box 15"/>
          <p:cNvSpPr txBox="1">
            <a:spLocks noChangeArrowheads="1"/>
          </p:cNvSpPr>
          <p:nvPr/>
        </p:nvSpPr>
        <p:spPr bwMode="auto">
          <a:xfrm>
            <a:off x="962025" y="3298825"/>
            <a:ext cx="65532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④</a:t>
            </a:r>
            <a:r>
              <a:rPr lang="ja-JP" altLang="en-US" sz="2000" b="1">
                <a:solidFill>
                  <a:srgbClr val="000099"/>
                </a:solidFill>
                <a:ea typeface="HG丸ｺﾞｼｯｸM-PRO" pitchFamily="50" charset="-128"/>
              </a:rPr>
              <a:t>改善を通じて自信が出来る</a:t>
            </a:r>
          </a:p>
        </p:txBody>
      </p:sp>
      <p:sp>
        <p:nvSpPr>
          <p:cNvPr id="929808" name="Text Box 16"/>
          <p:cNvSpPr txBox="1">
            <a:spLocks noChangeArrowheads="1"/>
          </p:cNvSpPr>
          <p:nvPr/>
        </p:nvSpPr>
        <p:spPr bwMode="auto">
          <a:xfrm>
            <a:off x="962025" y="3908425"/>
            <a:ext cx="7666038"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⑤</a:t>
            </a:r>
            <a:r>
              <a:rPr lang="ja-JP" altLang="en-US" sz="2000" b="1">
                <a:solidFill>
                  <a:srgbClr val="000099"/>
                </a:solidFill>
                <a:ea typeface="HG丸ｺﾞｼｯｸM-PRO" pitchFamily="50" charset="-128"/>
              </a:rPr>
              <a:t>皆で勉強する事により知識・技能が高まる</a:t>
            </a:r>
          </a:p>
        </p:txBody>
      </p:sp>
      <p:sp>
        <p:nvSpPr>
          <p:cNvPr id="929809" name="Text Box 17"/>
          <p:cNvSpPr txBox="1">
            <a:spLocks noChangeArrowheads="1"/>
          </p:cNvSpPr>
          <p:nvPr/>
        </p:nvSpPr>
        <p:spPr bwMode="auto">
          <a:xfrm>
            <a:off x="962025" y="4519613"/>
            <a:ext cx="65532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⑥</a:t>
            </a:r>
            <a:r>
              <a:rPr lang="ja-JP" altLang="en-US" sz="2000" b="1">
                <a:solidFill>
                  <a:srgbClr val="000099"/>
                </a:solidFill>
                <a:ea typeface="HG丸ｺﾞｼｯｸM-PRO" pitchFamily="50" charset="-128"/>
              </a:rPr>
              <a:t>仕事にやりがいが持てる</a:t>
            </a:r>
          </a:p>
        </p:txBody>
      </p:sp>
      <p:sp>
        <p:nvSpPr>
          <p:cNvPr id="929810" name="Text Box 18"/>
          <p:cNvSpPr txBox="1">
            <a:spLocks noChangeArrowheads="1"/>
          </p:cNvSpPr>
          <p:nvPr/>
        </p:nvSpPr>
        <p:spPr bwMode="auto">
          <a:xfrm>
            <a:off x="962025" y="5129213"/>
            <a:ext cx="763587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⑦</a:t>
            </a:r>
            <a:r>
              <a:rPr lang="ja-JP" altLang="en-US" sz="2000" b="1">
                <a:solidFill>
                  <a:srgbClr val="000099"/>
                </a:solidFill>
                <a:ea typeface="HG丸ｺﾞｼｯｸM-PRO" pitchFamily="50" charset="-128"/>
              </a:rPr>
              <a:t>頑張りが認められ達成感が味わえる</a:t>
            </a:r>
          </a:p>
        </p:txBody>
      </p:sp>
      <p:sp>
        <p:nvSpPr>
          <p:cNvPr id="929812" name="Text Box 20"/>
          <p:cNvSpPr txBox="1">
            <a:spLocks noChangeArrowheads="1"/>
          </p:cNvSpPr>
          <p:nvPr/>
        </p:nvSpPr>
        <p:spPr bwMode="auto">
          <a:xfrm>
            <a:off x="987425" y="5740400"/>
            <a:ext cx="76358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en-US" altLang="ja-JP" sz="2000" b="1">
                <a:solidFill>
                  <a:srgbClr val="000099"/>
                </a:solidFill>
                <a:ea typeface="HG丸ｺﾞｼｯｸM-PRO" pitchFamily="50" charset="-128"/>
              </a:rPr>
              <a:t>⑧</a:t>
            </a:r>
            <a:r>
              <a:rPr lang="ja-JP" altLang="en-US" sz="2000" b="1">
                <a:solidFill>
                  <a:srgbClr val="000099"/>
                </a:solidFill>
                <a:ea typeface="HG丸ｺﾞｼｯｸM-PRO" pitchFamily="50" charset="-128"/>
              </a:rPr>
              <a:t>発表する事により自信・満足感が味わえる</a:t>
            </a:r>
          </a:p>
        </p:txBody>
      </p:sp>
      <p:sp>
        <p:nvSpPr>
          <p:cNvPr id="929813" name="Text Box 21"/>
          <p:cNvSpPr txBox="1">
            <a:spLocks noChangeArrowheads="1"/>
          </p:cNvSpPr>
          <p:nvPr/>
        </p:nvSpPr>
        <p:spPr bwMode="auto">
          <a:xfrm>
            <a:off x="434975" y="968375"/>
            <a:ext cx="799147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b="1">
                <a:ea typeface="HGP創英角ﾎﾟｯﾌﾟ体" pitchFamily="50" charset="-128"/>
              </a:rPr>
              <a:t>１．身近な問題解決により、自分の成長と仕事がし易くなる</a:t>
            </a:r>
          </a:p>
        </p:txBody>
      </p:sp>
      <p:pic>
        <p:nvPicPr>
          <p:cNvPr id="929814"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0913" y="1900238"/>
            <a:ext cx="2090737" cy="208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9804"/>
                                        </p:tgtEl>
                                        <p:attrNameLst>
                                          <p:attrName>style.visibility</p:attrName>
                                        </p:attrNameLst>
                                      </p:cBhvr>
                                      <p:to>
                                        <p:strVal val="visible"/>
                                      </p:to>
                                    </p:set>
                                    <p:anim calcmode="lin" valueType="num">
                                      <p:cBhvr additive="base">
                                        <p:cTn id="7" dur="500" fill="hold"/>
                                        <p:tgtEl>
                                          <p:spTgt spid="929804"/>
                                        </p:tgtEl>
                                        <p:attrNameLst>
                                          <p:attrName>ppt_x</p:attrName>
                                        </p:attrNameLst>
                                      </p:cBhvr>
                                      <p:tavLst>
                                        <p:tav tm="0">
                                          <p:val>
                                            <p:strVal val="1+#ppt_w/2"/>
                                          </p:val>
                                        </p:tav>
                                        <p:tav tm="100000">
                                          <p:val>
                                            <p:strVal val="#ppt_x"/>
                                          </p:val>
                                        </p:tav>
                                      </p:tavLst>
                                    </p:anim>
                                    <p:anim calcmode="lin" valueType="num">
                                      <p:cBhvr additive="base">
                                        <p:cTn id="8" dur="500" fill="hold"/>
                                        <p:tgtEl>
                                          <p:spTgt spid="9298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29813"/>
                                        </p:tgtEl>
                                        <p:attrNameLst>
                                          <p:attrName>style.visibility</p:attrName>
                                        </p:attrNameLst>
                                      </p:cBhvr>
                                      <p:to>
                                        <p:strVal val="visible"/>
                                      </p:to>
                                    </p:set>
                                    <p:anim calcmode="lin" valueType="num">
                                      <p:cBhvr additive="base">
                                        <p:cTn id="13" dur="500" fill="hold"/>
                                        <p:tgtEl>
                                          <p:spTgt spid="929813"/>
                                        </p:tgtEl>
                                        <p:attrNameLst>
                                          <p:attrName>ppt_x</p:attrName>
                                        </p:attrNameLst>
                                      </p:cBhvr>
                                      <p:tavLst>
                                        <p:tav tm="0">
                                          <p:val>
                                            <p:strVal val="1+#ppt_w/2"/>
                                          </p:val>
                                        </p:tav>
                                        <p:tav tm="100000">
                                          <p:val>
                                            <p:strVal val="#ppt_x"/>
                                          </p:val>
                                        </p:tav>
                                      </p:tavLst>
                                    </p:anim>
                                    <p:anim calcmode="lin" valueType="num">
                                      <p:cBhvr additive="base">
                                        <p:cTn id="14" dur="500" fill="hold"/>
                                        <p:tgtEl>
                                          <p:spTgt spid="92981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29798"/>
                                        </p:tgtEl>
                                        <p:attrNameLst>
                                          <p:attrName>style.visibility</p:attrName>
                                        </p:attrNameLst>
                                      </p:cBhvr>
                                      <p:to>
                                        <p:strVal val="visible"/>
                                      </p:to>
                                    </p:set>
                                    <p:anim calcmode="lin" valueType="num">
                                      <p:cBhvr additive="base">
                                        <p:cTn id="19" dur="500" fill="hold"/>
                                        <p:tgtEl>
                                          <p:spTgt spid="929798"/>
                                        </p:tgtEl>
                                        <p:attrNameLst>
                                          <p:attrName>ppt_x</p:attrName>
                                        </p:attrNameLst>
                                      </p:cBhvr>
                                      <p:tavLst>
                                        <p:tav tm="0">
                                          <p:val>
                                            <p:strVal val="1+#ppt_w/2"/>
                                          </p:val>
                                        </p:tav>
                                        <p:tav tm="100000">
                                          <p:val>
                                            <p:strVal val="#ppt_x"/>
                                          </p:val>
                                        </p:tav>
                                      </p:tavLst>
                                    </p:anim>
                                    <p:anim calcmode="lin" valueType="num">
                                      <p:cBhvr additive="base">
                                        <p:cTn id="20" dur="500" fill="hold"/>
                                        <p:tgtEl>
                                          <p:spTgt spid="92979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29800"/>
                                        </p:tgtEl>
                                        <p:attrNameLst>
                                          <p:attrName>style.visibility</p:attrName>
                                        </p:attrNameLst>
                                      </p:cBhvr>
                                      <p:to>
                                        <p:strVal val="visible"/>
                                      </p:to>
                                    </p:set>
                                    <p:anim calcmode="lin" valueType="num">
                                      <p:cBhvr additive="base">
                                        <p:cTn id="25" dur="500" fill="hold"/>
                                        <p:tgtEl>
                                          <p:spTgt spid="929800"/>
                                        </p:tgtEl>
                                        <p:attrNameLst>
                                          <p:attrName>ppt_x</p:attrName>
                                        </p:attrNameLst>
                                      </p:cBhvr>
                                      <p:tavLst>
                                        <p:tav tm="0">
                                          <p:val>
                                            <p:strVal val="1+#ppt_w/2"/>
                                          </p:val>
                                        </p:tav>
                                        <p:tav tm="100000">
                                          <p:val>
                                            <p:strVal val="#ppt_x"/>
                                          </p:val>
                                        </p:tav>
                                      </p:tavLst>
                                    </p:anim>
                                    <p:anim calcmode="lin" valueType="num">
                                      <p:cBhvr additive="base">
                                        <p:cTn id="26" dur="500" fill="hold"/>
                                        <p:tgtEl>
                                          <p:spTgt spid="92980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29807"/>
                                        </p:tgtEl>
                                        <p:attrNameLst>
                                          <p:attrName>style.visibility</p:attrName>
                                        </p:attrNameLst>
                                      </p:cBhvr>
                                      <p:to>
                                        <p:strVal val="visible"/>
                                      </p:to>
                                    </p:set>
                                    <p:anim calcmode="lin" valueType="num">
                                      <p:cBhvr additive="base">
                                        <p:cTn id="31" dur="500" fill="hold"/>
                                        <p:tgtEl>
                                          <p:spTgt spid="929807"/>
                                        </p:tgtEl>
                                        <p:attrNameLst>
                                          <p:attrName>ppt_x</p:attrName>
                                        </p:attrNameLst>
                                      </p:cBhvr>
                                      <p:tavLst>
                                        <p:tav tm="0">
                                          <p:val>
                                            <p:strVal val="1+#ppt_w/2"/>
                                          </p:val>
                                        </p:tav>
                                        <p:tav tm="100000">
                                          <p:val>
                                            <p:strVal val="#ppt_x"/>
                                          </p:val>
                                        </p:tav>
                                      </p:tavLst>
                                    </p:anim>
                                    <p:anim calcmode="lin" valueType="num">
                                      <p:cBhvr additive="base">
                                        <p:cTn id="32" dur="500" fill="hold"/>
                                        <p:tgtEl>
                                          <p:spTgt spid="92980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929808"/>
                                        </p:tgtEl>
                                        <p:attrNameLst>
                                          <p:attrName>style.visibility</p:attrName>
                                        </p:attrNameLst>
                                      </p:cBhvr>
                                      <p:to>
                                        <p:strVal val="visible"/>
                                      </p:to>
                                    </p:set>
                                    <p:anim calcmode="lin" valueType="num">
                                      <p:cBhvr additive="base">
                                        <p:cTn id="37" dur="500" fill="hold"/>
                                        <p:tgtEl>
                                          <p:spTgt spid="929808"/>
                                        </p:tgtEl>
                                        <p:attrNameLst>
                                          <p:attrName>ppt_x</p:attrName>
                                        </p:attrNameLst>
                                      </p:cBhvr>
                                      <p:tavLst>
                                        <p:tav tm="0">
                                          <p:val>
                                            <p:strVal val="1+#ppt_w/2"/>
                                          </p:val>
                                        </p:tav>
                                        <p:tav tm="100000">
                                          <p:val>
                                            <p:strVal val="#ppt_x"/>
                                          </p:val>
                                        </p:tav>
                                      </p:tavLst>
                                    </p:anim>
                                    <p:anim calcmode="lin" valueType="num">
                                      <p:cBhvr additive="base">
                                        <p:cTn id="38" dur="500" fill="hold"/>
                                        <p:tgtEl>
                                          <p:spTgt spid="92980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29809"/>
                                        </p:tgtEl>
                                        <p:attrNameLst>
                                          <p:attrName>style.visibility</p:attrName>
                                        </p:attrNameLst>
                                      </p:cBhvr>
                                      <p:to>
                                        <p:strVal val="visible"/>
                                      </p:to>
                                    </p:set>
                                    <p:anim calcmode="lin" valueType="num">
                                      <p:cBhvr additive="base">
                                        <p:cTn id="43" dur="500" fill="hold"/>
                                        <p:tgtEl>
                                          <p:spTgt spid="929809"/>
                                        </p:tgtEl>
                                        <p:attrNameLst>
                                          <p:attrName>ppt_x</p:attrName>
                                        </p:attrNameLst>
                                      </p:cBhvr>
                                      <p:tavLst>
                                        <p:tav tm="0">
                                          <p:val>
                                            <p:strVal val="1+#ppt_w/2"/>
                                          </p:val>
                                        </p:tav>
                                        <p:tav tm="100000">
                                          <p:val>
                                            <p:strVal val="#ppt_x"/>
                                          </p:val>
                                        </p:tav>
                                      </p:tavLst>
                                    </p:anim>
                                    <p:anim calcmode="lin" valueType="num">
                                      <p:cBhvr additive="base">
                                        <p:cTn id="44" dur="500" fill="hold"/>
                                        <p:tgtEl>
                                          <p:spTgt spid="929809"/>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929810"/>
                                        </p:tgtEl>
                                        <p:attrNameLst>
                                          <p:attrName>style.visibility</p:attrName>
                                        </p:attrNameLst>
                                      </p:cBhvr>
                                      <p:to>
                                        <p:strVal val="visible"/>
                                      </p:to>
                                    </p:set>
                                    <p:anim calcmode="lin" valueType="num">
                                      <p:cBhvr additive="base">
                                        <p:cTn id="49" dur="500" fill="hold"/>
                                        <p:tgtEl>
                                          <p:spTgt spid="929810"/>
                                        </p:tgtEl>
                                        <p:attrNameLst>
                                          <p:attrName>ppt_x</p:attrName>
                                        </p:attrNameLst>
                                      </p:cBhvr>
                                      <p:tavLst>
                                        <p:tav tm="0">
                                          <p:val>
                                            <p:strVal val="1+#ppt_w/2"/>
                                          </p:val>
                                        </p:tav>
                                        <p:tav tm="100000">
                                          <p:val>
                                            <p:strVal val="#ppt_x"/>
                                          </p:val>
                                        </p:tav>
                                      </p:tavLst>
                                    </p:anim>
                                    <p:anim calcmode="lin" valueType="num">
                                      <p:cBhvr additive="base">
                                        <p:cTn id="50" dur="500" fill="hold"/>
                                        <p:tgtEl>
                                          <p:spTgt spid="929810"/>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29812"/>
                                        </p:tgtEl>
                                        <p:attrNameLst>
                                          <p:attrName>style.visibility</p:attrName>
                                        </p:attrNameLst>
                                      </p:cBhvr>
                                      <p:to>
                                        <p:strVal val="visible"/>
                                      </p:to>
                                    </p:set>
                                    <p:anim calcmode="lin" valueType="num">
                                      <p:cBhvr additive="base">
                                        <p:cTn id="55" dur="500" fill="hold"/>
                                        <p:tgtEl>
                                          <p:spTgt spid="929812"/>
                                        </p:tgtEl>
                                        <p:attrNameLst>
                                          <p:attrName>ppt_x</p:attrName>
                                        </p:attrNameLst>
                                      </p:cBhvr>
                                      <p:tavLst>
                                        <p:tav tm="0">
                                          <p:val>
                                            <p:strVal val="1+#ppt_w/2"/>
                                          </p:val>
                                        </p:tav>
                                        <p:tav tm="100000">
                                          <p:val>
                                            <p:strVal val="#ppt_x"/>
                                          </p:val>
                                        </p:tav>
                                      </p:tavLst>
                                    </p:anim>
                                    <p:anim calcmode="lin" valueType="num">
                                      <p:cBhvr additive="base">
                                        <p:cTn id="56" dur="500" fill="hold"/>
                                        <p:tgtEl>
                                          <p:spTgt spid="9298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9798" grpId="0" autoUpdateAnimBg="0"/>
      <p:bldP spid="929800" grpId="0" autoUpdateAnimBg="0"/>
      <p:bldP spid="929804" grpId="0" autoUpdateAnimBg="0"/>
      <p:bldP spid="929807" grpId="0" autoUpdateAnimBg="0"/>
      <p:bldP spid="929808" grpId="0" autoUpdateAnimBg="0"/>
      <p:bldP spid="929809" grpId="0" autoUpdateAnimBg="0"/>
      <p:bldP spid="929810" grpId="0" autoUpdateAnimBg="0"/>
      <p:bldP spid="929812" grpId="0" autoUpdateAnimBg="0"/>
      <p:bldP spid="92981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スライド番号プレースホルダー 2"/>
          <p:cNvSpPr>
            <a:spLocks noGrp="1"/>
          </p:cNvSpPr>
          <p:nvPr>
            <p:ph type="sldNum" sz="quarter" idx="11"/>
          </p:nvPr>
        </p:nvSpPr>
        <p:spPr/>
        <p:txBody>
          <a:bodyPr/>
          <a:lstStyle/>
          <a:p>
            <a:fld id="{9804B96D-1909-465C-94CC-E8DF0A85AAA2}" type="slidenum">
              <a:rPr lang="en-US" altLang="ja-JP"/>
              <a:pPr/>
              <a:t>33</a:t>
            </a:fld>
            <a:endParaRPr lang="en-US" altLang="ja-JP"/>
          </a:p>
        </p:txBody>
      </p:sp>
      <p:sp>
        <p:nvSpPr>
          <p:cNvPr id="930818" name="Rectangle 2"/>
          <p:cNvSpPr>
            <a:spLocks noChangeArrowheads="1"/>
          </p:cNvSpPr>
          <p:nvPr/>
        </p:nvSpPr>
        <p:spPr bwMode="auto">
          <a:xfrm>
            <a:off x="601663" y="100013"/>
            <a:ext cx="8016875" cy="641350"/>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ＱＣサークルのうれしさ　２</a:t>
            </a:r>
          </a:p>
        </p:txBody>
      </p:sp>
      <p:sp>
        <p:nvSpPr>
          <p:cNvPr id="930819" name="Line 3"/>
          <p:cNvSpPr>
            <a:spLocks noChangeShapeType="1"/>
          </p:cNvSpPr>
          <p:nvPr/>
        </p:nvSpPr>
        <p:spPr bwMode="auto">
          <a:xfrm>
            <a:off x="331788" y="817563"/>
            <a:ext cx="8583612"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930820" name="Rectangle 4"/>
          <p:cNvSpPr>
            <a:spLocks noChangeArrowheads="1"/>
          </p:cNvSpPr>
          <p:nvPr/>
        </p:nvSpPr>
        <p:spPr bwMode="auto">
          <a:xfrm>
            <a:off x="409575" y="887413"/>
            <a:ext cx="8280400" cy="5607050"/>
          </a:xfrm>
          <a:prstGeom prst="rect">
            <a:avLst/>
          </a:prstGeom>
          <a:solidFill>
            <a:srgbClr val="CCFFFF"/>
          </a:solidFill>
          <a:ln w="25400">
            <a:solidFill>
              <a:srgbClr val="0000FF"/>
            </a:solidFill>
            <a:miter lim="800000"/>
            <a:headEnd/>
            <a:tailEnd/>
          </a:ln>
          <a:effectLst>
            <a:outerShdw dist="107763" dir="2700000" algn="ctr" rotWithShape="0">
              <a:srgbClr val="4D4D4D"/>
            </a:outerShdw>
          </a:effectLst>
        </p:spPr>
        <p:txBody>
          <a:bodyPr wrap="none" lIns="92075" tIns="46038" rIns="92075" bIns="46038" anchor="ctr"/>
          <a:lstStyle/>
          <a:p>
            <a:endParaRPr lang="ja-JP" altLang="en-US"/>
          </a:p>
        </p:txBody>
      </p:sp>
      <p:sp>
        <p:nvSpPr>
          <p:cNvPr id="930821" name="Text Box 5"/>
          <p:cNvSpPr txBox="1">
            <a:spLocks noChangeArrowheads="1"/>
          </p:cNvSpPr>
          <p:nvPr/>
        </p:nvSpPr>
        <p:spPr bwMode="auto">
          <a:xfrm>
            <a:off x="533400" y="2317750"/>
            <a:ext cx="77406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②協調性が生まれ、良い人間関係ができ、協力し合える</a:t>
            </a:r>
          </a:p>
        </p:txBody>
      </p:sp>
      <p:sp>
        <p:nvSpPr>
          <p:cNvPr id="930822" name="Text Box 6"/>
          <p:cNvSpPr txBox="1">
            <a:spLocks noChangeArrowheads="1"/>
          </p:cNvSpPr>
          <p:nvPr/>
        </p:nvSpPr>
        <p:spPr bwMode="auto">
          <a:xfrm>
            <a:off x="533400" y="167005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①同じ職場の人たちと話しやすくなる</a:t>
            </a:r>
          </a:p>
        </p:txBody>
      </p:sp>
      <p:sp>
        <p:nvSpPr>
          <p:cNvPr id="930823" name="Text Box 7"/>
          <p:cNvSpPr txBox="1">
            <a:spLocks noChangeArrowheads="1"/>
          </p:cNvSpPr>
          <p:nvPr/>
        </p:nvSpPr>
        <p:spPr bwMode="auto">
          <a:xfrm>
            <a:off x="533400" y="1022350"/>
            <a:ext cx="76962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b="1">
                <a:ea typeface="HGP創英角ﾎﾟｯﾌﾟ体" pitchFamily="50" charset="-128"/>
              </a:rPr>
              <a:t>２．コミニュケーションが取れた明るい職場になる</a:t>
            </a:r>
          </a:p>
        </p:txBody>
      </p:sp>
      <p:sp>
        <p:nvSpPr>
          <p:cNvPr id="930824" name="Text Box 8"/>
          <p:cNvSpPr txBox="1">
            <a:spLocks noChangeArrowheads="1"/>
          </p:cNvSpPr>
          <p:nvPr/>
        </p:nvSpPr>
        <p:spPr bwMode="auto">
          <a:xfrm>
            <a:off x="533400" y="3001963"/>
            <a:ext cx="65532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③お互いを理解出来る、相談がし易くなる</a:t>
            </a:r>
          </a:p>
        </p:txBody>
      </p:sp>
      <p:sp>
        <p:nvSpPr>
          <p:cNvPr id="930825" name="Text Box 9"/>
          <p:cNvSpPr txBox="1">
            <a:spLocks noChangeArrowheads="1"/>
          </p:cNvSpPr>
          <p:nvPr/>
        </p:nvSpPr>
        <p:spPr bwMode="auto">
          <a:xfrm>
            <a:off x="533400" y="3686175"/>
            <a:ext cx="7666038"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b="1">
                <a:ea typeface="HGP創英角ﾎﾟｯﾌﾟ体" pitchFamily="50" charset="-128"/>
              </a:rPr>
              <a:t>３．チームワークの良い職場となり、働きやすくなる</a:t>
            </a:r>
          </a:p>
        </p:txBody>
      </p:sp>
      <p:sp>
        <p:nvSpPr>
          <p:cNvPr id="930826" name="Text Box 10"/>
          <p:cNvSpPr txBox="1">
            <a:spLocks noChangeArrowheads="1"/>
          </p:cNvSpPr>
          <p:nvPr/>
        </p:nvSpPr>
        <p:spPr bwMode="auto">
          <a:xfrm>
            <a:off x="533400" y="4370388"/>
            <a:ext cx="7615238"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①同じ目標が出来、心が通じ合い、団結力が生まれる</a:t>
            </a:r>
          </a:p>
        </p:txBody>
      </p:sp>
      <p:sp>
        <p:nvSpPr>
          <p:cNvPr id="930827" name="Text Box 11"/>
          <p:cNvSpPr txBox="1">
            <a:spLocks noChangeArrowheads="1"/>
          </p:cNvSpPr>
          <p:nvPr/>
        </p:nvSpPr>
        <p:spPr bwMode="auto">
          <a:xfrm>
            <a:off x="533400" y="5054600"/>
            <a:ext cx="76358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②仲間が出来る・信頼感がうまれる</a:t>
            </a:r>
          </a:p>
        </p:txBody>
      </p:sp>
      <p:sp>
        <p:nvSpPr>
          <p:cNvPr id="930828" name="Text Box 12"/>
          <p:cNvSpPr txBox="1">
            <a:spLocks noChangeArrowheads="1"/>
          </p:cNvSpPr>
          <p:nvPr/>
        </p:nvSpPr>
        <p:spPr bwMode="auto">
          <a:xfrm>
            <a:off x="558800" y="5740400"/>
            <a:ext cx="76358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82800" rIns="92075" bIns="46038">
            <a:spAutoFit/>
          </a:bodyPr>
          <a:lstStyle/>
          <a:p>
            <a:pPr>
              <a:lnSpc>
                <a:spcPct val="120000"/>
              </a:lnSpc>
              <a:spcBef>
                <a:spcPct val="50000"/>
              </a:spcBef>
            </a:pPr>
            <a:r>
              <a:rPr lang="ja-JP" altLang="en-US" sz="2000" b="1">
                <a:solidFill>
                  <a:srgbClr val="000099"/>
                </a:solidFill>
                <a:ea typeface="HG丸ｺﾞｼｯｸM-PRO" pitchFamily="50" charset="-128"/>
              </a:rPr>
              <a:t>　　　③モラルが高まり、安全できれいな職場になる</a:t>
            </a:r>
          </a:p>
        </p:txBody>
      </p:sp>
      <p:pic>
        <p:nvPicPr>
          <p:cNvPr id="93082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1338" y="1076325"/>
            <a:ext cx="1579562"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30823"/>
                                        </p:tgtEl>
                                        <p:attrNameLst>
                                          <p:attrName>style.visibility</p:attrName>
                                        </p:attrNameLst>
                                      </p:cBhvr>
                                      <p:to>
                                        <p:strVal val="visible"/>
                                      </p:to>
                                    </p:set>
                                    <p:anim calcmode="lin" valueType="num">
                                      <p:cBhvr additive="base">
                                        <p:cTn id="7" dur="500" fill="hold"/>
                                        <p:tgtEl>
                                          <p:spTgt spid="930823"/>
                                        </p:tgtEl>
                                        <p:attrNameLst>
                                          <p:attrName>ppt_x</p:attrName>
                                        </p:attrNameLst>
                                      </p:cBhvr>
                                      <p:tavLst>
                                        <p:tav tm="0">
                                          <p:val>
                                            <p:strVal val="1+#ppt_w/2"/>
                                          </p:val>
                                        </p:tav>
                                        <p:tav tm="100000">
                                          <p:val>
                                            <p:strVal val="#ppt_x"/>
                                          </p:val>
                                        </p:tav>
                                      </p:tavLst>
                                    </p:anim>
                                    <p:anim calcmode="lin" valueType="num">
                                      <p:cBhvr additive="base">
                                        <p:cTn id="8" dur="500" fill="hold"/>
                                        <p:tgtEl>
                                          <p:spTgt spid="93082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30821"/>
                                        </p:tgtEl>
                                        <p:attrNameLst>
                                          <p:attrName>style.visibility</p:attrName>
                                        </p:attrNameLst>
                                      </p:cBhvr>
                                      <p:to>
                                        <p:strVal val="visible"/>
                                      </p:to>
                                    </p:set>
                                    <p:anim calcmode="lin" valueType="num">
                                      <p:cBhvr additive="base">
                                        <p:cTn id="13" dur="500" fill="hold"/>
                                        <p:tgtEl>
                                          <p:spTgt spid="930821"/>
                                        </p:tgtEl>
                                        <p:attrNameLst>
                                          <p:attrName>ppt_x</p:attrName>
                                        </p:attrNameLst>
                                      </p:cBhvr>
                                      <p:tavLst>
                                        <p:tav tm="0">
                                          <p:val>
                                            <p:strVal val="1+#ppt_w/2"/>
                                          </p:val>
                                        </p:tav>
                                        <p:tav tm="100000">
                                          <p:val>
                                            <p:strVal val="#ppt_x"/>
                                          </p:val>
                                        </p:tav>
                                      </p:tavLst>
                                    </p:anim>
                                    <p:anim calcmode="lin" valueType="num">
                                      <p:cBhvr additive="base">
                                        <p:cTn id="14" dur="500" fill="hold"/>
                                        <p:tgtEl>
                                          <p:spTgt spid="93082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30822"/>
                                        </p:tgtEl>
                                        <p:attrNameLst>
                                          <p:attrName>style.visibility</p:attrName>
                                        </p:attrNameLst>
                                      </p:cBhvr>
                                      <p:to>
                                        <p:strVal val="visible"/>
                                      </p:to>
                                    </p:set>
                                    <p:anim calcmode="lin" valueType="num">
                                      <p:cBhvr additive="base">
                                        <p:cTn id="19" dur="500" fill="hold"/>
                                        <p:tgtEl>
                                          <p:spTgt spid="930822"/>
                                        </p:tgtEl>
                                        <p:attrNameLst>
                                          <p:attrName>ppt_x</p:attrName>
                                        </p:attrNameLst>
                                      </p:cBhvr>
                                      <p:tavLst>
                                        <p:tav tm="0">
                                          <p:val>
                                            <p:strVal val="1+#ppt_w/2"/>
                                          </p:val>
                                        </p:tav>
                                        <p:tav tm="100000">
                                          <p:val>
                                            <p:strVal val="#ppt_x"/>
                                          </p:val>
                                        </p:tav>
                                      </p:tavLst>
                                    </p:anim>
                                    <p:anim calcmode="lin" valueType="num">
                                      <p:cBhvr additive="base">
                                        <p:cTn id="20" dur="500" fill="hold"/>
                                        <p:tgtEl>
                                          <p:spTgt spid="93082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30824"/>
                                        </p:tgtEl>
                                        <p:attrNameLst>
                                          <p:attrName>style.visibility</p:attrName>
                                        </p:attrNameLst>
                                      </p:cBhvr>
                                      <p:to>
                                        <p:strVal val="visible"/>
                                      </p:to>
                                    </p:set>
                                    <p:anim calcmode="lin" valueType="num">
                                      <p:cBhvr additive="base">
                                        <p:cTn id="25" dur="500" fill="hold"/>
                                        <p:tgtEl>
                                          <p:spTgt spid="930824"/>
                                        </p:tgtEl>
                                        <p:attrNameLst>
                                          <p:attrName>ppt_x</p:attrName>
                                        </p:attrNameLst>
                                      </p:cBhvr>
                                      <p:tavLst>
                                        <p:tav tm="0">
                                          <p:val>
                                            <p:strVal val="1+#ppt_w/2"/>
                                          </p:val>
                                        </p:tav>
                                        <p:tav tm="100000">
                                          <p:val>
                                            <p:strVal val="#ppt_x"/>
                                          </p:val>
                                        </p:tav>
                                      </p:tavLst>
                                    </p:anim>
                                    <p:anim calcmode="lin" valueType="num">
                                      <p:cBhvr additive="base">
                                        <p:cTn id="26" dur="500" fill="hold"/>
                                        <p:tgtEl>
                                          <p:spTgt spid="93082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30825"/>
                                        </p:tgtEl>
                                        <p:attrNameLst>
                                          <p:attrName>style.visibility</p:attrName>
                                        </p:attrNameLst>
                                      </p:cBhvr>
                                      <p:to>
                                        <p:strVal val="visible"/>
                                      </p:to>
                                    </p:set>
                                    <p:anim calcmode="lin" valueType="num">
                                      <p:cBhvr additive="base">
                                        <p:cTn id="31" dur="500" fill="hold"/>
                                        <p:tgtEl>
                                          <p:spTgt spid="930825"/>
                                        </p:tgtEl>
                                        <p:attrNameLst>
                                          <p:attrName>ppt_x</p:attrName>
                                        </p:attrNameLst>
                                      </p:cBhvr>
                                      <p:tavLst>
                                        <p:tav tm="0">
                                          <p:val>
                                            <p:strVal val="1+#ppt_w/2"/>
                                          </p:val>
                                        </p:tav>
                                        <p:tav tm="100000">
                                          <p:val>
                                            <p:strVal val="#ppt_x"/>
                                          </p:val>
                                        </p:tav>
                                      </p:tavLst>
                                    </p:anim>
                                    <p:anim calcmode="lin" valueType="num">
                                      <p:cBhvr additive="base">
                                        <p:cTn id="32" dur="500" fill="hold"/>
                                        <p:tgtEl>
                                          <p:spTgt spid="93082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930826"/>
                                        </p:tgtEl>
                                        <p:attrNameLst>
                                          <p:attrName>style.visibility</p:attrName>
                                        </p:attrNameLst>
                                      </p:cBhvr>
                                      <p:to>
                                        <p:strVal val="visible"/>
                                      </p:to>
                                    </p:set>
                                    <p:anim calcmode="lin" valueType="num">
                                      <p:cBhvr additive="base">
                                        <p:cTn id="37" dur="500" fill="hold"/>
                                        <p:tgtEl>
                                          <p:spTgt spid="930826"/>
                                        </p:tgtEl>
                                        <p:attrNameLst>
                                          <p:attrName>ppt_x</p:attrName>
                                        </p:attrNameLst>
                                      </p:cBhvr>
                                      <p:tavLst>
                                        <p:tav tm="0">
                                          <p:val>
                                            <p:strVal val="1+#ppt_w/2"/>
                                          </p:val>
                                        </p:tav>
                                        <p:tav tm="100000">
                                          <p:val>
                                            <p:strVal val="#ppt_x"/>
                                          </p:val>
                                        </p:tav>
                                      </p:tavLst>
                                    </p:anim>
                                    <p:anim calcmode="lin" valueType="num">
                                      <p:cBhvr additive="base">
                                        <p:cTn id="38" dur="500" fill="hold"/>
                                        <p:tgtEl>
                                          <p:spTgt spid="93082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30827"/>
                                        </p:tgtEl>
                                        <p:attrNameLst>
                                          <p:attrName>style.visibility</p:attrName>
                                        </p:attrNameLst>
                                      </p:cBhvr>
                                      <p:to>
                                        <p:strVal val="visible"/>
                                      </p:to>
                                    </p:set>
                                    <p:anim calcmode="lin" valueType="num">
                                      <p:cBhvr additive="base">
                                        <p:cTn id="43" dur="500" fill="hold"/>
                                        <p:tgtEl>
                                          <p:spTgt spid="930827"/>
                                        </p:tgtEl>
                                        <p:attrNameLst>
                                          <p:attrName>ppt_x</p:attrName>
                                        </p:attrNameLst>
                                      </p:cBhvr>
                                      <p:tavLst>
                                        <p:tav tm="0">
                                          <p:val>
                                            <p:strVal val="1+#ppt_w/2"/>
                                          </p:val>
                                        </p:tav>
                                        <p:tav tm="100000">
                                          <p:val>
                                            <p:strVal val="#ppt_x"/>
                                          </p:val>
                                        </p:tav>
                                      </p:tavLst>
                                    </p:anim>
                                    <p:anim calcmode="lin" valueType="num">
                                      <p:cBhvr additive="base">
                                        <p:cTn id="44" dur="500" fill="hold"/>
                                        <p:tgtEl>
                                          <p:spTgt spid="930827"/>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930828"/>
                                        </p:tgtEl>
                                        <p:attrNameLst>
                                          <p:attrName>style.visibility</p:attrName>
                                        </p:attrNameLst>
                                      </p:cBhvr>
                                      <p:to>
                                        <p:strVal val="visible"/>
                                      </p:to>
                                    </p:set>
                                    <p:anim calcmode="lin" valueType="num">
                                      <p:cBhvr additive="base">
                                        <p:cTn id="49" dur="500" fill="hold"/>
                                        <p:tgtEl>
                                          <p:spTgt spid="930828"/>
                                        </p:tgtEl>
                                        <p:attrNameLst>
                                          <p:attrName>ppt_x</p:attrName>
                                        </p:attrNameLst>
                                      </p:cBhvr>
                                      <p:tavLst>
                                        <p:tav tm="0">
                                          <p:val>
                                            <p:strVal val="1+#ppt_w/2"/>
                                          </p:val>
                                        </p:tav>
                                        <p:tav tm="100000">
                                          <p:val>
                                            <p:strVal val="#ppt_x"/>
                                          </p:val>
                                        </p:tav>
                                      </p:tavLst>
                                    </p:anim>
                                    <p:anim calcmode="lin" valueType="num">
                                      <p:cBhvr additive="base">
                                        <p:cTn id="50" dur="500" fill="hold"/>
                                        <p:tgtEl>
                                          <p:spTgt spid="9308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0821" grpId="0" autoUpdateAnimBg="0"/>
      <p:bldP spid="930822" grpId="0" autoUpdateAnimBg="0"/>
      <p:bldP spid="930823" grpId="0" autoUpdateAnimBg="0"/>
      <p:bldP spid="930824" grpId="0" autoUpdateAnimBg="0"/>
      <p:bldP spid="930825" grpId="0" autoUpdateAnimBg="0"/>
      <p:bldP spid="930826" grpId="0" autoUpdateAnimBg="0"/>
      <p:bldP spid="930827" grpId="0" autoUpdateAnimBg="0"/>
      <p:bldP spid="93082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スライド番号プレースホルダー 2"/>
          <p:cNvSpPr>
            <a:spLocks noGrp="1"/>
          </p:cNvSpPr>
          <p:nvPr>
            <p:ph type="sldNum" sz="quarter" idx="11"/>
          </p:nvPr>
        </p:nvSpPr>
        <p:spPr/>
        <p:txBody>
          <a:bodyPr/>
          <a:lstStyle/>
          <a:p>
            <a:fld id="{B5BE0195-D83D-48EE-9D81-6B081532643A}" type="slidenum">
              <a:rPr lang="en-US" altLang="ja-JP"/>
              <a:pPr/>
              <a:t>34</a:t>
            </a:fld>
            <a:endParaRPr lang="en-US" altLang="ja-JP"/>
          </a:p>
        </p:txBody>
      </p:sp>
      <p:sp>
        <p:nvSpPr>
          <p:cNvPr id="904194" name="AutoShape 2"/>
          <p:cNvSpPr>
            <a:spLocks noChangeArrowheads="1"/>
          </p:cNvSpPr>
          <p:nvPr/>
        </p:nvSpPr>
        <p:spPr bwMode="auto">
          <a:xfrm>
            <a:off x="684213" y="0"/>
            <a:ext cx="7775575" cy="1196975"/>
          </a:xfrm>
          <a:prstGeom prst="horizontalScroll">
            <a:avLst>
              <a:gd name="adj" fmla="val 12500"/>
            </a:avLst>
          </a:prstGeom>
          <a:solidFill>
            <a:schemeClr val="accent2"/>
          </a:solidFill>
          <a:ln w="15875">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4195" name="Text Box 3"/>
          <p:cNvSpPr txBox="1">
            <a:spLocks noChangeArrowheads="1"/>
          </p:cNvSpPr>
          <p:nvPr/>
        </p:nvSpPr>
        <p:spPr bwMode="auto">
          <a:xfrm>
            <a:off x="533400" y="304800"/>
            <a:ext cx="244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ja-JP" altLang="ja-JP" b="1"/>
          </a:p>
        </p:txBody>
      </p:sp>
      <p:sp>
        <p:nvSpPr>
          <p:cNvPr id="904196" name="Rectangle 4"/>
          <p:cNvSpPr>
            <a:spLocks noChangeArrowheads="1"/>
          </p:cNvSpPr>
          <p:nvPr/>
        </p:nvSpPr>
        <p:spPr bwMode="auto">
          <a:xfrm>
            <a:off x="1187450" y="333375"/>
            <a:ext cx="691356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itchFamily="18" charset="0"/>
                <a:ea typeface="ＭＳ Ｐゴシック" pitchFamily="50" charset="-128"/>
              </a:defRPr>
            </a:lvl1pPr>
            <a:lvl2pPr algn="ctr">
              <a:defRPr kumimoji="1" sz="4400">
                <a:solidFill>
                  <a:schemeClr val="tx2"/>
                </a:solidFill>
                <a:latin typeface="Times New Roman" pitchFamily="18" charset="0"/>
                <a:ea typeface="ＭＳ Ｐゴシック" pitchFamily="50" charset="-128"/>
              </a:defRPr>
            </a:lvl2pPr>
            <a:lvl3pPr algn="ctr">
              <a:defRPr kumimoji="1" sz="4400">
                <a:solidFill>
                  <a:schemeClr val="tx2"/>
                </a:solidFill>
                <a:latin typeface="Times New Roman" pitchFamily="18" charset="0"/>
                <a:ea typeface="ＭＳ Ｐゴシック" pitchFamily="50" charset="-128"/>
              </a:defRPr>
            </a:lvl3pPr>
            <a:lvl4pPr algn="ctr">
              <a:defRPr kumimoji="1" sz="4400">
                <a:solidFill>
                  <a:schemeClr val="tx2"/>
                </a:solidFill>
                <a:latin typeface="Times New Roman" pitchFamily="18" charset="0"/>
                <a:ea typeface="ＭＳ Ｐゴシック" pitchFamily="50" charset="-128"/>
              </a:defRPr>
            </a:lvl4pPr>
            <a:lvl5pPr algn="ct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3600">
                <a:solidFill>
                  <a:srgbClr val="FFFFCC"/>
                </a:solidFill>
                <a:ea typeface="HGP創英角ﾎﾟｯﾌﾟ体" pitchFamily="50" charset="-128"/>
              </a:rPr>
              <a:t>そして、「人と職場」が変わった</a:t>
            </a:r>
          </a:p>
        </p:txBody>
      </p:sp>
      <p:grpSp>
        <p:nvGrpSpPr>
          <p:cNvPr id="904197" name="Group 5"/>
          <p:cNvGrpSpPr>
            <a:grpSpLocks/>
          </p:cNvGrpSpPr>
          <p:nvPr/>
        </p:nvGrpSpPr>
        <p:grpSpPr bwMode="auto">
          <a:xfrm>
            <a:off x="250825" y="1557338"/>
            <a:ext cx="4056063" cy="2624137"/>
            <a:chOff x="158" y="981"/>
            <a:chExt cx="2555" cy="1653"/>
          </a:xfrm>
        </p:grpSpPr>
        <p:sp>
          <p:nvSpPr>
            <p:cNvPr id="904198" name="Oval 6"/>
            <p:cNvSpPr>
              <a:spLocks noChangeArrowheads="1"/>
            </p:cNvSpPr>
            <p:nvPr/>
          </p:nvSpPr>
          <p:spPr bwMode="auto">
            <a:xfrm>
              <a:off x="158" y="981"/>
              <a:ext cx="2555" cy="383"/>
            </a:xfrm>
            <a:prstGeom prst="ellipse">
              <a:avLst/>
            </a:prstGeom>
            <a:solidFill>
              <a:srgbClr val="FFCC99"/>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round/>
                  <a:headEnd/>
                  <a:tailEnd/>
                </a14:hiddenLine>
              </a:ext>
            </a:extLst>
          </p:spPr>
          <p:txBody>
            <a:bodyPr>
              <a:spAutoFit/>
            </a:bodyPr>
            <a:lstStyle/>
            <a:p>
              <a:pPr algn="ctr">
                <a:spcBef>
                  <a:spcPct val="50000"/>
                </a:spcBef>
              </a:pPr>
              <a:r>
                <a:rPr lang="en-US" altLang="ja-JP" b="1">
                  <a:latin typeface="HG丸ｺﾞｼｯｸM-PRO" pitchFamily="50" charset="-128"/>
                  <a:ea typeface="HG丸ｺﾞｼｯｸM-PRO" pitchFamily="50" charset="-128"/>
                </a:rPr>
                <a:t>QC</a:t>
              </a:r>
              <a:r>
                <a:rPr lang="ja-JP" altLang="en-US" b="1">
                  <a:latin typeface="HG丸ｺﾞｼｯｸM-PRO" pitchFamily="50" charset="-128"/>
                  <a:ea typeface="HG丸ｺﾞｼｯｸM-PRO" pitchFamily="50" charset="-128"/>
                </a:rPr>
                <a:t>を</a:t>
              </a:r>
              <a:r>
                <a:rPr lang="ja-JP" altLang="en-US" b="1">
                  <a:solidFill>
                    <a:srgbClr val="CC0000"/>
                  </a:solidFill>
                  <a:latin typeface="HG丸ｺﾞｼｯｸM-PRO" pitchFamily="50" charset="-128"/>
                  <a:ea typeface="HG丸ｺﾞｼｯｸM-PRO" pitchFamily="50" charset="-128"/>
                </a:rPr>
                <a:t>勉強</a:t>
              </a:r>
              <a:r>
                <a:rPr lang="ja-JP" altLang="en-US" b="1">
                  <a:latin typeface="HG丸ｺﾞｼｯｸM-PRO" pitchFamily="50" charset="-128"/>
                  <a:ea typeface="HG丸ｺﾞｼｯｸM-PRO" pitchFamily="50" charset="-128"/>
                </a:rPr>
                <a:t>して</a:t>
              </a:r>
            </a:p>
          </p:txBody>
        </p:sp>
        <p:sp>
          <p:nvSpPr>
            <p:cNvPr id="904199" name="Oval 7"/>
            <p:cNvSpPr>
              <a:spLocks noChangeArrowheads="1"/>
            </p:cNvSpPr>
            <p:nvPr/>
          </p:nvSpPr>
          <p:spPr bwMode="auto">
            <a:xfrm>
              <a:off x="158" y="2251"/>
              <a:ext cx="2555" cy="383"/>
            </a:xfrm>
            <a:prstGeom prst="ellipse">
              <a:avLst/>
            </a:prstGeom>
            <a:solidFill>
              <a:srgbClr val="FFCC99"/>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round/>
                  <a:headEnd/>
                  <a:tailEnd/>
                </a14:hiddenLine>
              </a:ext>
            </a:extLst>
          </p:spPr>
          <p:txBody>
            <a:bodyPr>
              <a:spAutoFit/>
            </a:bodyPr>
            <a:lstStyle/>
            <a:p>
              <a:pPr algn="ctr">
                <a:spcBef>
                  <a:spcPct val="50000"/>
                </a:spcBef>
              </a:pPr>
              <a:r>
                <a:rPr lang="en-US" altLang="ja-JP" b="1">
                  <a:latin typeface="HG丸ｺﾞｼｯｸM-PRO" pitchFamily="50" charset="-128"/>
                  <a:ea typeface="HG丸ｺﾞｼｯｸM-PRO" pitchFamily="50" charset="-128"/>
                </a:rPr>
                <a:t>QC</a:t>
              </a:r>
              <a:r>
                <a:rPr lang="ja-JP" altLang="en-US" b="1">
                  <a:latin typeface="HG丸ｺﾞｼｯｸM-PRO" pitchFamily="50" charset="-128"/>
                  <a:ea typeface="HG丸ｺﾞｼｯｸM-PRO" pitchFamily="50" charset="-128"/>
                </a:rPr>
                <a:t>を</a:t>
              </a:r>
              <a:r>
                <a:rPr lang="ja-JP" altLang="en-US" b="1">
                  <a:solidFill>
                    <a:srgbClr val="CC0000"/>
                  </a:solidFill>
                  <a:latin typeface="HG丸ｺﾞｼｯｸM-PRO" pitchFamily="50" charset="-128"/>
                  <a:ea typeface="HG丸ｺﾞｼｯｸM-PRO" pitchFamily="50" charset="-128"/>
                </a:rPr>
                <a:t>実践</a:t>
              </a:r>
              <a:r>
                <a:rPr lang="ja-JP" altLang="en-US" b="1">
                  <a:latin typeface="HG丸ｺﾞｼｯｸM-PRO" pitchFamily="50" charset="-128"/>
                  <a:ea typeface="HG丸ｺﾞｼｯｸM-PRO" pitchFamily="50" charset="-128"/>
                </a:rPr>
                <a:t>する</a:t>
              </a:r>
            </a:p>
          </p:txBody>
        </p:sp>
        <p:sp>
          <p:nvSpPr>
            <p:cNvPr id="904200" name="AutoShape 8"/>
            <p:cNvSpPr>
              <a:spLocks noChangeArrowheads="1"/>
            </p:cNvSpPr>
            <p:nvPr/>
          </p:nvSpPr>
          <p:spPr bwMode="auto">
            <a:xfrm>
              <a:off x="1338" y="1570"/>
              <a:ext cx="392" cy="534"/>
            </a:xfrm>
            <a:prstGeom prst="downArrow">
              <a:avLst>
                <a:gd name="adj1" fmla="val 50000"/>
                <a:gd name="adj2" fmla="val 34056"/>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904201" name="Group 9"/>
          <p:cNvGrpSpPr>
            <a:grpSpLocks/>
          </p:cNvGrpSpPr>
          <p:nvPr/>
        </p:nvGrpSpPr>
        <p:grpSpPr bwMode="auto">
          <a:xfrm>
            <a:off x="4356100" y="1268413"/>
            <a:ext cx="4392613" cy="1223962"/>
            <a:chOff x="2744" y="799"/>
            <a:chExt cx="2767" cy="771"/>
          </a:xfrm>
        </p:grpSpPr>
        <p:sp>
          <p:nvSpPr>
            <p:cNvPr id="904202" name="AutoShape 10"/>
            <p:cNvSpPr>
              <a:spLocks noChangeArrowheads="1"/>
            </p:cNvSpPr>
            <p:nvPr/>
          </p:nvSpPr>
          <p:spPr bwMode="auto">
            <a:xfrm>
              <a:off x="3107" y="799"/>
              <a:ext cx="2404" cy="771"/>
            </a:xfrm>
            <a:prstGeom prst="roundRect">
              <a:avLst>
                <a:gd name="adj" fmla="val 16667"/>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4203" name="Text Box 11"/>
            <p:cNvSpPr txBox="1">
              <a:spLocks noChangeArrowheads="1"/>
            </p:cNvSpPr>
            <p:nvPr/>
          </p:nvSpPr>
          <p:spPr bwMode="auto">
            <a:xfrm>
              <a:off x="3198" y="845"/>
              <a:ext cx="22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latin typeface="HG丸ｺﾞｼｯｸM-PRO" pitchFamily="50" charset="-128"/>
                  <a:ea typeface="HG丸ｺﾞｼｯｸM-PRO" pitchFamily="50" charset="-128"/>
                </a:rPr>
                <a:t>科学的な仕事のやり方</a:t>
              </a:r>
            </a:p>
          </p:txBody>
        </p:sp>
        <p:sp>
          <p:nvSpPr>
            <p:cNvPr id="904204" name="Text Box 12"/>
            <p:cNvSpPr txBox="1">
              <a:spLocks noChangeArrowheads="1"/>
            </p:cNvSpPr>
            <p:nvPr/>
          </p:nvSpPr>
          <p:spPr bwMode="auto">
            <a:xfrm>
              <a:off x="3334" y="1253"/>
              <a:ext cx="18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latin typeface="HG丸ｺﾞｼｯｸM-PRO" pitchFamily="50" charset="-128"/>
                  <a:ea typeface="HG丸ｺﾞｼｯｸM-PRO" pitchFamily="50" charset="-128"/>
                </a:rPr>
                <a:t>個人の成長</a:t>
              </a:r>
            </a:p>
          </p:txBody>
        </p:sp>
        <p:sp>
          <p:nvSpPr>
            <p:cNvPr id="904205" name="Line 13"/>
            <p:cNvSpPr>
              <a:spLocks noChangeShapeType="1"/>
            </p:cNvSpPr>
            <p:nvPr/>
          </p:nvSpPr>
          <p:spPr bwMode="auto">
            <a:xfrm>
              <a:off x="2744" y="1162"/>
              <a:ext cx="381"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4206" name="Line 14"/>
            <p:cNvSpPr>
              <a:spLocks noChangeShapeType="1"/>
            </p:cNvSpPr>
            <p:nvPr/>
          </p:nvSpPr>
          <p:spPr bwMode="auto">
            <a:xfrm>
              <a:off x="4195" y="1117"/>
              <a:ext cx="0" cy="19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07" name="Group 15"/>
          <p:cNvGrpSpPr>
            <a:grpSpLocks/>
          </p:cNvGrpSpPr>
          <p:nvPr/>
        </p:nvGrpSpPr>
        <p:grpSpPr bwMode="auto">
          <a:xfrm>
            <a:off x="4932363" y="2420938"/>
            <a:ext cx="3816350" cy="744537"/>
            <a:chOff x="3107" y="1525"/>
            <a:chExt cx="2404" cy="469"/>
          </a:xfrm>
        </p:grpSpPr>
        <p:sp>
          <p:nvSpPr>
            <p:cNvPr id="904208" name="Text Box 16"/>
            <p:cNvSpPr txBox="1">
              <a:spLocks noChangeArrowheads="1"/>
            </p:cNvSpPr>
            <p:nvPr/>
          </p:nvSpPr>
          <p:spPr bwMode="auto">
            <a:xfrm>
              <a:off x="3107" y="1706"/>
              <a:ext cx="2404" cy="288"/>
            </a:xfrm>
            <a:prstGeom prst="rect">
              <a:avLst/>
            </a:prstGeom>
            <a:solidFill>
              <a:srgbClr val="FFFF00"/>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ja-JP" altLang="en-US" b="1">
                  <a:solidFill>
                    <a:srgbClr val="663300"/>
                  </a:solidFill>
                  <a:latin typeface="HG丸ｺﾞｼｯｸM-PRO" pitchFamily="50" charset="-128"/>
                  <a:ea typeface="HG丸ｺﾞｼｯｸM-PRO" pitchFamily="50" charset="-128"/>
                </a:rPr>
                <a:t>能力の向上・発揮</a:t>
              </a:r>
            </a:p>
          </p:txBody>
        </p:sp>
        <p:sp>
          <p:nvSpPr>
            <p:cNvPr id="904209" name="Line 17"/>
            <p:cNvSpPr>
              <a:spLocks noChangeShapeType="1"/>
            </p:cNvSpPr>
            <p:nvPr/>
          </p:nvSpPr>
          <p:spPr bwMode="auto">
            <a:xfrm>
              <a:off x="4195" y="1525"/>
              <a:ext cx="0" cy="189"/>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10" name="Group 18"/>
          <p:cNvGrpSpPr>
            <a:grpSpLocks/>
          </p:cNvGrpSpPr>
          <p:nvPr/>
        </p:nvGrpSpPr>
        <p:grpSpPr bwMode="auto">
          <a:xfrm>
            <a:off x="4643438" y="3933825"/>
            <a:ext cx="4105275" cy="2162175"/>
            <a:chOff x="2925" y="2478"/>
            <a:chExt cx="2586" cy="1362"/>
          </a:xfrm>
        </p:grpSpPr>
        <p:sp>
          <p:nvSpPr>
            <p:cNvPr id="904211" name="AutoShape 19"/>
            <p:cNvSpPr>
              <a:spLocks noChangeArrowheads="1"/>
            </p:cNvSpPr>
            <p:nvPr/>
          </p:nvSpPr>
          <p:spPr bwMode="auto">
            <a:xfrm>
              <a:off x="3152" y="3521"/>
              <a:ext cx="2359" cy="319"/>
            </a:xfrm>
            <a:prstGeom prst="roundRect">
              <a:avLst>
                <a:gd name="adj" fmla="val 16667"/>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latin typeface="HG丸ｺﾞｼｯｸM-PRO" pitchFamily="50" charset="-128"/>
                  <a:ea typeface="HG丸ｺﾞｼｯｸM-PRO" pitchFamily="50" charset="-128"/>
                </a:rPr>
                <a:t>自主性が発揮できる</a:t>
              </a:r>
            </a:p>
          </p:txBody>
        </p:sp>
        <p:sp>
          <p:nvSpPr>
            <p:cNvPr id="904212" name="Line 20"/>
            <p:cNvSpPr>
              <a:spLocks noChangeShapeType="1"/>
            </p:cNvSpPr>
            <p:nvPr/>
          </p:nvSpPr>
          <p:spPr bwMode="auto">
            <a:xfrm flipH="1">
              <a:off x="2925" y="2478"/>
              <a:ext cx="0" cy="1179"/>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4213" name="Line 21"/>
            <p:cNvSpPr>
              <a:spLocks noChangeShapeType="1"/>
            </p:cNvSpPr>
            <p:nvPr/>
          </p:nvSpPr>
          <p:spPr bwMode="auto">
            <a:xfrm flipV="1">
              <a:off x="2925" y="3657"/>
              <a:ext cx="227"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14" name="Group 22"/>
          <p:cNvGrpSpPr>
            <a:grpSpLocks/>
          </p:cNvGrpSpPr>
          <p:nvPr/>
        </p:nvGrpSpPr>
        <p:grpSpPr bwMode="auto">
          <a:xfrm>
            <a:off x="4953000" y="6021388"/>
            <a:ext cx="3795713" cy="684212"/>
            <a:chOff x="3120" y="3793"/>
            <a:chExt cx="2391" cy="431"/>
          </a:xfrm>
        </p:grpSpPr>
        <p:sp>
          <p:nvSpPr>
            <p:cNvPr id="904215" name="Text Box 23"/>
            <p:cNvSpPr txBox="1">
              <a:spLocks noChangeArrowheads="1"/>
            </p:cNvSpPr>
            <p:nvPr/>
          </p:nvSpPr>
          <p:spPr bwMode="auto">
            <a:xfrm>
              <a:off x="3120" y="3936"/>
              <a:ext cx="2391" cy="288"/>
            </a:xfrm>
            <a:prstGeom prst="rect">
              <a:avLst/>
            </a:prstGeom>
            <a:solidFill>
              <a:srgbClr val="FFFF00"/>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ja-JP" altLang="en-US" b="1">
                  <a:solidFill>
                    <a:srgbClr val="663300"/>
                  </a:solidFill>
                  <a:latin typeface="HG丸ｺﾞｼｯｸM-PRO" pitchFamily="50" charset="-128"/>
                  <a:ea typeface="HG丸ｺﾞｼｯｸM-PRO" pitchFamily="50" charset="-128"/>
                </a:rPr>
                <a:t>明るい職場が形成</a:t>
              </a:r>
            </a:p>
          </p:txBody>
        </p:sp>
        <p:sp>
          <p:nvSpPr>
            <p:cNvPr id="904216" name="Line 24"/>
            <p:cNvSpPr>
              <a:spLocks noChangeShapeType="1"/>
            </p:cNvSpPr>
            <p:nvPr/>
          </p:nvSpPr>
          <p:spPr bwMode="auto">
            <a:xfrm>
              <a:off x="4241" y="3793"/>
              <a:ext cx="0" cy="144"/>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17" name="Group 25"/>
          <p:cNvGrpSpPr>
            <a:grpSpLocks/>
          </p:cNvGrpSpPr>
          <p:nvPr/>
        </p:nvGrpSpPr>
        <p:grpSpPr bwMode="auto">
          <a:xfrm>
            <a:off x="4284663" y="3429000"/>
            <a:ext cx="4464050" cy="1223963"/>
            <a:chOff x="2699" y="2160"/>
            <a:chExt cx="2812" cy="771"/>
          </a:xfrm>
        </p:grpSpPr>
        <p:sp>
          <p:nvSpPr>
            <p:cNvPr id="904218" name="AutoShape 26"/>
            <p:cNvSpPr>
              <a:spLocks noChangeArrowheads="1"/>
            </p:cNvSpPr>
            <p:nvPr/>
          </p:nvSpPr>
          <p:spPr bwMode="auto">
            <a:xfrm>
              <a:off x="3152" y="2160"/>
              <a:ext cx="2359" cy="771"/>
            </a:xfrm>
            <a:prstGeom prst="roundRect">
              <a:avLst>
                <a:gd name="adj" fmla="val 16667"/>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4219" name="Text Box 27"/>
            <p:cNvSpPr txBox="1">
              <a:spLocks noChangeArrowheads="1"/>
            </p:cNvSpPr>
            <p:nvPr/>
          </p:nvSpPr>
          <p:spPr bwMode="auto">
            <a:xfrm>
              <a:off x="3334" y="2205"/>
              <a:ext cx="20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latin typeface="HG丸ｺﾞｼｯｸM-PRO" pitchFamily="50" charset="-128"/>
                  <a:ea typeface="HG丸ｺﾞｼｯｸM-PRO" pitchFamily="50" charset="-128"/>
                </a:rPr>
                <a:t>仕事がやりやすくなる</a:t>
              </a:r>
            </a:p>
          </p:txBody>
        </p:sp>
        <p:sp>
          <p:nvSpPr>
            <p:cNvPr id="904220" name="Text Box 28"/>
            <p:cNvSpPr txBox="1">
              <a:spLocks noChangeArrowheads="1"/>
            </p:cNvSpPr>
            <p:nvPr/>
          </p:nvSpPr>
          <p:spPr bwMode="auto">
            <a:xfrm>
              <a:off x="3424" y="2614"/>
              <a:ext cx="18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latin typeface="HG丸ｺﾞｼｯｸM-PRO" pitchFamily="50" charset="-128"/>
                  <a:ea typeface="HG丸ｺﾞｼｯｸM-PRO" pitchFamily="50" charset="-128"/>
                </a:rPr>
                <a:t>職場の管理の定着</a:t>
              </a:r>
            </a:p>
          </p:txBody>
        </p:sp>
        <p:sp>
          <p:nvSpPr>
            <p:cNvPr id="904221" name="Line 29"/>
            <p:cNvSpPr>
              <a:spLocks noChangeShapeType="1"/>
            </p:cNvSpPr>
            <p:nvPr/>
          </p:nvSpPr>
          <p:spPr bwMode="auto">
            <a:xfrm>
              <a:off x="2699" y="2478"/>
              <a:ext cx="471"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4222" name="Line 30"/>
            <p:cNvSpPr>
              <a:spLocks noChangeShapeType="1"/>
            </p:cNvSpPr>
            <p:nvPr/>
          </p:nvSpPr>
          <p:spPr bwMode="auto">
            <a:xfrm>
              <a:off x="4241" y="2478"/>
              <a:ext cx="0" cy="19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23" name="Group 31"/>
          <p:cNvGrpSpPr>
            <a:grpSpLocks/>
          </p:cNvGrpSpPr>
          <p:nvPr/>
        </p:nvGrpSpPr>
        <p:grpSpPr bwMode="auto">
          <a:xfrm>
            <a:off x="4932363" y="4652963"/>
            <a:ext cx="3816350" cy="673100"/>
            <a:chOff x="3107" y="2931"/>
            <a:chExt cx="2404" cy="424"/>
          </a:xfrm>
        </p:grpSpPr>
        <p:sp>
          <p:nvSpPr>
            <p:cNvPr id="904224" name="Text Box 32"/>
            <p:cNvSpPr txBox="1">
              <a:spLocks noChangeArrowheads="1"/>
            </p:cNvSpPr>
            <p:nvPr/>
          </p:nvSpPr>
          <p:spPr bwMode="auto">
            <a:xfrm>
              <a:off x="3107" y="3067"/>
              <a:ext cx="2404" cy="288"/>
            </a:xfrm>
            <a:prstGeom prst="rect">
              <a:avLst/>
            </a:prstGeom>
            <a:solidFill>
              <a:srgbClr val="FFCC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ja-JP" altLang="en-US" b="1">
                  <a:solidFill>
                    <a:srgbClr val="800000"/>
                  </a:solidFill>
                  <a:latin typeface="HG丸ｺﾞｼｯｸM-PRO" pitchFamily="50" charset="-128"/>
                  <a:ea typeface="HG丸ｺﾞｼｯｸM-PRO" pitchFamily="50" charset="-128"/>
                </a:rPr>
                <a:t>お客様満足の向上</a:t>
              </a:r>
            </a:p>
          </p:txBody>
        </p:sp>
        <p:sp>
          <p:nvSpPr>
            <p:cNvPr id="904225" name="Line 33"/>
            <p:cNvSpPr>
              <a:spLocks noChangeShapeType="1"/>
            </p:cNvSpPr>
            <p:nvPr/>
          </p:nvSpPr>
          <p:spPr bwMode="auto">
            <a:xfrm>
              <a:off x="4241" y="2931"/>
              <a:ext cx="0" cy="19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04226" name="Group 34"/>
          <p:cNvGrpSpPr>
            <a:grpSpLocks/>
          </p:cNvGrpSpPr>
          <p:nvPr/>
        </p:nvGrpSpPr>
        <p:grpSpPr bwMode="auto">
          <a:xfrm>
            <a:off x="179388" y="5876925"/>
            <a:ext cx="4321175" cy="836613"/>
            <a:chOff x="113" y="3702"/>
            <a:chExt cx="2722" cy="527"/>
          </a:xfrm>
        </p:grpSpPr>
        <p:sp>
          <p:nvSpPr>
            <p:cNvPr id="904227" name="AutoShape 35"/>
            <p:cNvSpPr>
              <a:spLocks noChangeArrowheads="1"/>
            </p:cNvSpPr>
            <p:nvPr/>
          </p:nvSpPr>
          <p:spPr bwMode="auto">
            <a:xfrm>
              <a:off x="113" y="3702"/>
              <a:ext cx="2722" cy="527"/>
            </a:xfrm>
            <a:prstGeom prst="horizontalScroll">
              <a:avLst>
                <a:gd name="adj" fmla="val 12500"/>
              </a:avLst>
            </a:prstGeom>
            <a:solidFill>
              <a:schemeClr val="accent2"/>
            </a:solidFill>
            <a:ln w="19050">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4228" name="Text Box 36"/>
            <p:cNvSpPr txBox="1">
              <a:spLocks noChangeArrowheads="1"/>
            </p:cNvSpPr>
            <p:nvPr/>
          </p:nvSpPr>
          <p:spPr bwMode="auto">
            <a:xfrm>
              <a:off x="204" y="3838"/>
              <a:ext cx="2585" cy="28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solidFill>
                    <a:srgbClr val="FFFFCC"/>
                  </a:solidFill>
                  <a:latin typeface="HG丸ｺﾞｼｯｸM-PRO" pitchFamily="50" charset="-128"/>
                  <a:ea typeface="HG丸ｺﾞｼｯｸM-PRO" pitchFamily="50" charset="-128"/>
                </a:rPr>
                <a:t>この成果が基本理念に！</a:t>
              </a:r>
            </a:p>
          </p:txBody>
        </p:sp>
      </p:grpSp>
      <p:grpSp>
        <p:nvGrpSpPr>
          <p:cNvPr id="904229" name="Group 37"/>
          <p:cNvGrpSpPr>
            <a:grpSpLocks/>
          </p:cNvGrpSpPr>
          <p:nvPr/>
        </p:nvGrpSpPr>
        <p:grpSpPr bwMode="auto">
          <a:xfrm>
            <a:off x="611188" y="4437063"/>
            <a:ext cx="3671887" cy="1249362"/>
            <a:chOff x="385" y="2795"/>
            <a:chExt cx="2313" cy="787"/>
          </a:xfrm>
        </p:grpSpPr>
        <p:sp>
          <p:nvSpPr>
            <p:cNvPr id="904230" name="Text Box 38"/>
            <p:cNvSpPr txBox="1">
              <a:spLocks noChangeArrowheads="1"/>
            </p:cNvSpPr>
            <p:nvPr/>
          </p:nvSpPr>
          <p:spPr bwMode="auto">
            <a:xfrm>
              <a:off x="385" y="3294"/>
              <a:ext cx="2313" cy="288"/>
            </a:xfrm>
            <a:prstGeom prst="rect">
              <a:avLst/>
            </a:prstGeom>
            <a:solidFill>
              <a:srgbClr val="FFFF00"/>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ja-JP" altLang="en-US" b="1">
                  <a:solidFill>
                    <a:srgbClr val="663300"/>
                  </a:solidFill>
                  <a:latin typeface="HG丸ｺﾞｼｯｸM-PRO" pitchFamily="50" charset="-128"/>
                  <a:ea typeface="HG丸ｺﾞｼｯｸM-PRO" pitchFamily="50" charset="-128"/>
                </a:rPr>
                <a:t>企業の体質改善</a:t>
              </a:r>
            </a:p>
          </p:txBody>
        </p:sp>
        <p:sp>
          <p:nvSpPr>
            <p:cNvPr id="904231" name="Line 39"/>
            <p:cNvSpPr>
              <a:spLocks noChangeShapeType="1"/>
            </p:cNvSpPr>
            <p:nvPr/>
          </p:nvSpPr>
          <p:spPr bwMode="auto">
            <a:xfrm>
              <a:off x="1474" y="2795"/>
              <a:ext cx="0" cy="408"/>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904197"/>
                                        </p:tgtEl>
                                        <p:attrNameLst>
                                          <p:attrName>style.visibility</p:attrName>
                                        </p:attrNameLst>
                                      </p:cBhvr>
                                      <p:to>
                                        <p:strVal val="visible"/>
                                      </p:to>
                                    </p:set>
                                    <p:animEffect transition="in" filter="wipe(up)">
                                      <p:cBhvr>
                                        <p:cTn id="7" dur="500"/>
                                        <p:tgtEl>
                                          <p:spTgt spid="9041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04201"/>
                                        </p:tgtEl>
                                        <p:attrNameLst>
                                          <p:attrName>style.visibility</p:attrName>
                                        </p:attrNameLst>
                                      </p:cBhvr>
                                      <p:to>
                                        <p:strVal val="visible"/>
                                      </p:to>
                                    </p:set>
                                    <p:animEffect transition="in" filter="wipe(left)">
                                      <p:cBhvr>
                                        <p:cTn id="12" dur="500"/>
                                        <p:tgtEl>
                                          <p:spTgt spid="904201"/>
                                        </p:tgtEl>
                                      </p:cBhvr>
                                    </p:animEffect>
                                  </p:childTnLst>
                                </p:cTn>
                              </p:par>
                            </p:childTnLst>
                          </p:cTn>
                        </p:par>
                        <p:par>
                          <p:cTn id="13" fill="hold" nodeType="afterGroup">
                            <p:stCondLst>
                              <p:cond delay="500"/>
                            </p:stCondLst>
                            <p:childTnLst>
                              <p:par>
                                <p:cTn id="14" presetID="22" presetClass="entr" presetSubtype="1" fill="hold" nodeType="afterEffect">
                                  <p:stCondLst>
                                    <p:cond delay="0"/>
                                  </p:stCondLst>
                                  <p:childTnLst>
                                    <p:set>
                                      <p:cBhvr>
                                        <p:cTn id="15" dur="1" fill="hold">
                                          <p:stCondLst>
                                            <p:cond delay="0"/>
                                          </p:stCondLst>
                                        </p:cTn>
                                        <p:tgtEl>
                                          <p:spTgt spid="904207"/>
                                        </p:tgtEl>
                                        <p:attrNameLst>
                                          <p:attrName>style.visibility</p:attrName>
                                        </p:attrNameLst>
                                      </p:cBhvr>
                                      <p:to>
                                        <p:strVal val="visible"/>
                                      </p:to>
                                    </p:set>
                                    <p:animEffect transition="in" filter="wipe(up)">
                                      <p:cBhvr>
                                        <p:cTn id="16" dur="500"/>
                                        <p:tgtEl>
                                          <p:spTgt spid="90420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904217"/>
                                        </p:tgtEl>
                                        <p:attrNameLst>
                                          <p:attrName>style.visibility</p:attrName>
                                        </p:attrNameLst>
                                      </p:cBhvr>
                                      <p:to>
                                        <p:strVal val="visible"/>
                                      </p:to>
                                    </p:set>
                                    <p:animEffect transition="in" filter="wipe(left)">
                                      <p:cBhvr>
                                        <p:cTn id="21" dur="500"/>
                                        <p:tgtEl>
                                          <p:spTgt spid="904217"/>
                                        </p:tgtEl>
                                      </p:cBhvr>
                                    </p:animEffect>
                                  </p:childTnLst>
                                </p:cTn>
                              </p:par>
                            </p:childTnLst>
                          </p:cTn>
                        </p:par>
                        <p:par>
                          <p:cTn id="22" fill="hold" nodeType="afterGroup">
                            <p:stCondLst>
                              <p:cond delay="500"/>
                            </p:stCondLst>
                            <p:childTnLst>
                              <p:par>
                                <p:cTn id="23" presetID="22" presetClass="entr" presetSubtype="1" fill="hold" nodeType="afterEffect">
                                  <p:stCondLst>
                                    <p:cond delay="0"/>
                                  </p:stCondLst>
                                  <p:childTnLst>
                                    <p:set>
                                      <p:cBhvr>
                                        <p:cTn id="24" dur="1" fill="hold">
                                          <p:stCondLst>
                                            <p:cond delay="0"/>
                                          </p:stCondLst>
                                        </p:cTn>
                                        <p:tgtEl>
                                          <p:spTgt spid="904223"/>
                                        </p:tgtEl>
                                        <p:attrNameLst>
                                          <p:attrName>style.visibility</p:attrName>
                                        </p:attrNameLst>
                                      </p:cBhvr>
                                      <p:to>
                                        <p:strVal val="visible"/>
                                      </p:to>
                                    </p:set>
                                    <p:animEffect transition="in" filter="wipe(up)">
                                      <p:cBhvr>
                                        <p:cTn id="25" dur="500"/>
                                        <p:tgtEl>
                                          <p:spTgt spid="904223"/>
                                        </p:tgtEl>
                                      </p:cBhvr>
                                    </p:animEffect>
                                  </p:childTnLst>
                                </p:cTn>
                              </p:par>
                            </p:childTnLst>
                          </p:cTn>
                        </p:par>
                        <p:par>
                          <p:cTn id="26" fill="hold" nodeType="afterGroup">
                            <p:stCondLst>
                              <p:cond delay="1000"/>
                            </p:stCondLst>
                            <p:childTnLst>
                              <p:par>
                                <p:cTn id="27" presetID="22" presetClass="entr" presetSubtype="1" fill="hold" nodeType="afterEffect">
                                  <p:stCondLst>
                                    <p:cond delay="0"/>
                                  </p:stCondLst>
                                  <p:childTnLst>
                                    <p:set>
                                      <p:cBhvr>
                                        <p:cTn id="28" dur="1" fill="hold">
                                          <p:stCondLst>
                                            <p:cond delay="0"/>
                                          </p:stCondLst>
                                        </p:cTn>
                                        <p:tgtEl>
                                          <p:spTgt spid="904210"/>
                                        </p:tgtEl>
                                        <p:attrNameLst>
                                          <p:attrName>style.visibility</p:attrName>
                                        </p:attrNameLst>
                                      </p:cBhvr>
                                      <p:to>
                                        <p:strVal val="visible"/>
                                      </p:to>
                                    </p:set>
                                    <p:animEffect transition="in" filter="wipe(up)">
                                      <p:cBhvr>
                                        <p:cTn id="29" dur="500"/>
                                        <p:tgtEl>
                                          <p:spTgt spid="904210"/>
                                        </p:tgtEl>
                                      </p:cBhvr>
                                    </p:animEffect>
                                  </p:childTnLst>
                                </p:cTn>
                              </p:par>
                            </p:childTnLst>
                          </p:cTn>
                        </p:par>
                        <p:par>
                          <p:cTn id="30" fill="hold" nodeType="afterGroup">
                            <p:stCondLst>
                              <p:cond delay="1500"/>
                            </p:stCondLst>
                            <p:childTnLst>
                              <p:par>
                                <p:cTn id="31" presetID="22" presetClass="entr" presetSubtype="1" fill="hold" nodeType="afterEffect">
                                  <p:stCondLst>
                                    <p:cond delay="0"/>
                                  </p:stCondLst>
                                  <p:childTnLst>
                                    <p:set>
                                      <p:cBhvr>
                                        <p:cTn id="32" dur="1" fill="hold">
                                          <p:stCondLst>
                                            <p:cond delay="0"/>
                                          </p:stCondLst>
                                        </p:cTn>
                                        <p:tgtEl>
                                          <p:spTgt spid="904214"/>
                                        </p:tgtEl>
                                        <p:attrNameLst>
                                          <p:attrName>style.visibility</p:attrName>
                                        </p:attrNameLst>
                                      </p:cBhvr>
                                      <p:to>
                                        <p:strVal val="visible"/>
                                      </p:to>
                                    </p:set>
                                    <p:animEffect transition="in" filter="wipe(up)">
                                      <p:cBhvr>
                                        <p:cTn id="33" dur="500"/>
                                        <p:tgtEl>
                                          <p:spTgt spid="90421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nodeType="clickEffect">
                                  <p:stCondLst>
                                    <p:cond delay="0"/>
                                  </p:stCondLst>
                                  <p:childTnLst>
                                    <p:set>
                                      <p:cBhvr>
                                        <p:cTn id="37" dur="1" fill="hold">
                                          <p:stCondLst>
                                            <p:cond delay="0"/>
                                          </p:stCondLst>
                                        </p:cTn>
                                        <p:tgtEl>
                                          <p:spTgt spid="904229"/>
                                        </p:tgtEl>
                                        <p:attrNameLst>
                                          <p:attrName>style.visibility</p:attrName>
                                        </p:attrNameLst>
                                      </p:cBhvr>
                                      <p:to>
                                        <p:strVal val="visible"/>
                                      </p:to>
                                    </p:set>
                                    <p:animEffect transition="in" filter="wipe(up)">
                                      <p:cBhvr>
                                        <p:cTn id="38" dur="500"/>
                                        <p:tgtEl>
                                          <p:spTgt spid="904229"/>
                                        </p:tgtEl>
                                      </p:cBhvr>
                                    </p:animEffect>
                                  </p:childTnLst>
                                </p:cTn>
                              </p:par>
                            </p:childTnLst>
                          </p:cTn>
                        </p:par>
                        <p:par>
                          <p:cTn id="39" fill="hold" nodeType="afterGroup">
                            <p:stCondLst>
                              <p:cond delay="500"/>
                            </p:stCondLst>
                            <p:childTnLst>
                              <p:par>
                                <p:cTn id="40" presetID="4" presetClass="entr" presetSubtype="16" fill="hold" nodeType="afterEffect">
                                  <p:stCondLst>
                                    <p:cond delay="0"/>
                                  </p:stCondLst>
                                  <p:childTnLst>
                                    <p:set>
                                      <p:cBhvr>
                                        <p:cTn id="41" dur="1" fill="hold">
                                          <p:stCondLst>
                                            <p:cond delay="0"/>
                                          </p:stCondLst>
                                        </p:cTn>
                                        <p:tgtEl>
                                          <p:spTgt spid="904226"/>
                                        </p:tgtEl>
                                        <p:attrNameLst>
                                          <p:attrName>style.visibility</p:attrName>
                                        </p:attrNameLst>
                                      </p:cBhvr>
                                      <p:to>
                                        <p:strVal val="visible"/>
                                      </p:to>
                                    </p:set>
                                    <p:animEffect transition="in" filter="box(in)">
                                      <p:cBhvr>
                                        <p:cTn id="42" dur="500"/>
                                        <p:tgtEl>
                                          <p:spTgt spid="904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2"/>
          <p:cNvSpPr>
            <a:spLocks noGrp="1"/>
          </p:cNvSpPr>
          <p:nvPr>
            <p:ph type="sldNum" sz="quarter" idx="11"/>
          </p:nvPr>
        </p:nvSpPr>
        <p:spPr/>
        <p:txBody>
          <a:bodyPr/>
          <a:lstStyle/>
          <a:p>
            <a:fld id="{49CBF5D7-7C42-40E9-A14A-428F5B35A223}" type="slidenum">
              <a:rPr lang="en-US" altLang="ja-JP"/>
              <a:pPr/>
              <a:t>35</a:t>
            </a:fld>
            <a:endParaRPr lang="en-US" altLang="ja-JP"/>
          </a:p>
        </p:txBody>
      </p:sp>
      <p:sp>
        <p:nvSpPr>
          <p:cNvPr id="919563" name="Rectangle 11"/>
          <p:cNvSpPr>
            <a:spLocks noChangeArrowheads="1"/>
          </p:cNvSpPr>
          <p:nvPr/>
        </p:nvSpPr>
        <p:spPr bwMode="auto">
          <a:xfrm>
            <a:off x="381000" y="1041400"/>
            <a:ext cx="8432800" cy="55118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9554" name="Text Box 2"/>
          <p:cNvSpPr txBox="1">
            <a:spLocks noChangeArrowheads="1"/>
          </p:cNvSpPr>
          <p:nvPr/>
        </p:nvSpPr>
        <p:spPr bwMode="auto">
          <a:xfrm>
            <a:off x="1503363" y="242888"/>
            <a:ext cx="60944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600">
                <a:solidFill>
                  <a:srgbClr val="CC0000"/>
                </a:solidFill>
                <a:ea typeface="HGP創英角ﾎﾟｯﾌﾟ体" pitchFamily="50" charset="-128"/>
              </a:rPr>
              <a:t>ＱＣサークル活動の心構え</a:t>
            </a:r>
          </a:p>
        </p:txBody>
      </p:sp>
      <p:sp>
        <p:nvSpPr>
          <p:cNvPr id="919555" name="Text Box 3"/>
          <p:cNvSpPr txBox="1">
            <a:spLocks noChangeArrowheads="1"/>
          </p:cNvSpPr>
          <p:nvPr/>
        </p:nvSpPr>
        <p:spPr bwMode="auto">
          <a:xfrm>
            <a:off x="747713" y="1452563"/>
            <a:ext cx="6786562" cy="579437"/>
          </a:xfrm>
          <a:prstGeom prst="rect">
            <a:avLst/>
          </a:prstGeom>
          <a:noFill/>
          <a:ln>
            <a:noFill/>
          </a:ln>
          <a:effectLst/>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ea typeface="HG創英角ﾎﾟｯﾌﾟ体" pitchFamily="49" charset="-128"/>
              </a:rPr>
              <a:t>１．自己啓発に取り組もう</a:t>
            </a:r>
          </a:p>
        </p:txBody>
      </p:sp>
      <p:sp>
        <p:nvSpPr>
          <p:cNvPr id="919556" name="Text Box 4"/>
          <p:cNvSpPr txBox="1">
            <a:spLocks noChangeArrowheads="1"/>
          </p:cNvSpPr>
          <p:nvPr/>
        </p:nvSpPr>
        <p:spPr bwMode="auto">
          <a:xfrm>
            <a:off x="804863" y="2276475"/>
            <a:ext cx="7653337" cy="1220788"/>
          </a:xfrm>
          <a:prstGeom prst="rect">
            <a:avLst/>
          </a:prstGeom>
          <a:noFill/>
          <a:ln>
            <a:noFill/>
          </a:ln>
          <a:effectLst/>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ea typeface="HG創英角ﾎﾟｯﾌﾟ体" pitchFamily="49" charset="-128"/>
              </a:rPr>
              <a:t>２．</a:t>
            </a:r>
            <a:r>
              <a:rPr lang="ja-JP" altLang="en-US" sz="3200">
                <a:ea typeface="HG創英角ﾎﾟｯﾌﾟ体" pitchFamily="49" charset="-128"/>
              </a:rPr>
              <a:t>自主性を持って</a:t>
            </a:r>
            <a:r>
              <a:rPr lang="ja-JP" altLang="en-US" sz="2800">
                <a:ea typeface="HG創英角ﾎﾟｯﾌﾟ体" pitchFamily="49" charset="-128"/>
              </a:rPr>
              <a:t>取り組もう</a:t>
            </a:r>
          </a:p>
          <a:p>
            <a:pPr>
              <a:spcBef>
                <a:spcPct val="50000"/>
              </a:spcBef>
            </a:pPr>
            <a:r>
              <a:rPr lang="ja-JP" altLang="en-US" sz="2800">
                <a:ea typeface="HG創英角ﾎﾟｯﾌﾟ体" pitchFamily="49" charset="-128"/>
              </a:rPr>
              <a:t>　　　</a:t>
            </a:r>
            <a:r>
              <a:rPr lang="ja-JP" altLang="en-US">
                <a:ea typeface="HG創英角ﾎﾟｯﾌﾟ体" pitchFamily="49" charset="-128"/>
              </a:rPr>
              <a:t>サークル・リーダー・メンバーの自主性</a:t>
            </a:r>
          </a:p>
        </p:txBody>
      </p:sp>
      <p:sp>
        <p:nvSpPr>
          <p:cNvPr id="919557" name="Text Box 5"/>
          <p:cNvSpPr txBox="1">
            <a:spLocks noChangeArrowheads="1"/>
          </p:cNvSpPr>
          <p:nvPr/>
        </p:nvSpPr>
        <p:spPr bwMode="auto">
          <a:xfrm>
            <a:off x="804863" y="3916363"/>
            <a:ext cx="7678737" cy="1066800"/>
          </a:xfrm>
          <a:prstGeom prst="rect">
            <a:avLst/>
          </a:prstGeom>
          <a:noFill/>
          <a:ln>
            <a:noFill/>
          </a:ln>
          <a:effectLst/>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ea typeface="HG創英角ﾎﾟｯﾌﾟ体" pitchFamily="49" charset="-128"/>
              </a:rPr>
              <a:t>３．サークル全員で勉強しよう、</a:t>
            </a:r>
            <a:br>
              <a:rPr lang="ja-JP" altLang="en-US" sz="3200">
                <a:ea typeface="HG創英角ﾎﾟｯﾌﾟ体" pitchFamily="49" charset="-128"/>
              </a:rPr>
            </a:br>
            <a:r>
              <a:rPr lang="ja-JP" altLang="en-US" sz="3200">
                <a:ea typeface="HG創英角ﾎﾟｯﾌﾟ体" pitchFamily="49" charset="-128"/>
              </a:rPr>
              <a:t>　　知恵を出そう</a:t>
            </a:r>
          </a:p>
        </p:txBody>
      </p:sp>
      <p:sp>
        <p:nvSpPr>
          <p:cNvPr id="919558" name="Text Box 6"/>
          <p:cNvSpPr txBox="1">
            <a:spLocks noChangeArrowheads="1"/>
          </p:cNvSpPr>
          <p:nvPr/>
        </p:nvSpPr>
        <p:spPr bwMode="auto">
          <a:xfrm>
            <a:off x="804863" y="5218113"/>
            <a:ext cx="5553075" cy="579437"/>
          </a:xfrm>
          <a:prstGeom prst="rect">
            <a:avLst/>
          </a:prstGeom>
          <a:noFill/>
          <a:ln>
            <a:noFill/>
          </a:ln>
          <a:effectLst/>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ea typeface="HG創英角ﾎﾟｯﾌﾟ体" pitchFamily="49" charset="-128"/>
              </a:rPr>
              <a:t>４．ＱＣ手法を活用しよう</a:t>
            </a:r>
          </a:p>
        </p:txBody>
      </p:sp>
      <p:pic>
        <p:nvPicPr>
          <p:cNvPr id="91956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5413" y="4640263"/>
            <a:ext cx="1901825"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1"/>
          </p:nvPr>
        </p:nvSpPr>
        <p:spPr/>
        <p:txBody>
          <a:bodyPr/>
          <a:lstStyle/>
          <a:p>
            <a:fld id="{DDFD4C66-FE91-4B87-B422-2C8C53B9546C}" type="slidenum">
              <a:rPr lang="en-US" altLang="ja-JP"/>
              <a:pPr/>
              <a:t>36</a:t>
            </a:fld>
            <a:endParaRPr lang="en-US" altLang="ja-JP"/>
          </a:p>
        </p:txBody>
      </p:sp>
      <p:sp>
        <p:nvSpPr>
          <p:cNvPr id="857090" name="Text Box 2"/>
          <p:cNvSpPr txBox="1">
            <a:spLocks noChangeArrowheads="1"/>
          </p:cNvSpPr>
          <p:nvPr/>
        </p:nvSpPr>
        <p:spPr bwMode="auto">
          <a:xfrm>
            <a:off x="1406525" y="3781425"/>
            <a:ext cx="3995738" cy="143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800">
                <a:solidFill>
                  <a:schemeClr val="bg2"/>
                </a:solidFill>
              </a:rPr>
              <a:t>終わり　</a:t>
            </a:r>
          </a:p>
        </p:txBody>
      </p:sp>
      <p:sp>
        <p:nvSpPr>
          <p:cNvPr id="857091" name="Text Box 3"/>
          <p:cNvSpPr txBox="1">
            <a:spLocks noChangeArrowheads="1"/>
          </p:cNvSpPr>
          <p:nvPr/>
        </p:nvSpPr>
        <p:spPr bwMode="auto">
          <a:xfrm>
            <a:off x="733425" y="962025"/>
            <a:ext cx="7727950" cy="91440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ja-JP" altLang="en-US" sz="5400">
                <a:solidFill>
                  <a:schemeClr val="bg1"/>
                </a:solidFill>
                <a:effectLst>
                  <a:outerShdw blurRad="38100" dist="38100" dir="2700000" algn="tl">
                    <a:srgbClr val="000000"/>
                  </a:outerShdw>
                </a:effectLst>
                <a:ea typeface="HG創英角ﾎﾟｯﾌﾟ体" pitchFamily="49" charset="-128"/>
              </a:rPr>
              <a:t>　習うより、慣れろ！　</a:t>
            </a:r>
          </a:p>
        </p:txBody>
      </p:sp>
      <p:sp>
        <p:nvSpPr>
          <p:cNvPr id="857092" name="Text Box 4"/>
          <p:cNvSpPr txBox="1">
            <a:spLocks noChangeArrowheads="1"/>
          </p:cNvSpPr>
          <p:nvPr/>
        </p:nvSpPr>
        <p:spPr bwMode="auto">
          <a:xfrm>
            <a:off x="774700" y="2130425"/>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4400">
                <a:solidFill>
                  <a:srgbClr val="CC0000"/>
                </a:solidFill>
                <a:ea typeface="HG創英角ﾎﾟｯﾌﾟ体" pitchFamily="49" charset="-128"/>
              </a:rPr>
              <a:t>とにかく、やってみよう！</a:t>
            </a:r>
          </a:p>
        </p:txBody>
      </p:sp>
      <p:pic>
        <p:nvPicPr>
          <p:cNvPr id="8570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3713" y="3508375"/>
            <a:ext cx="2895600" cy="28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1000"/>
                                  </p:stCondLst>
                                  <p:childTnLst>
                                    <p:set>
                                      <p:cBhvr>
                                        <p:cTn id="6" dur="1" fill="hold">
                                          <p:stCondLst>
                                            <p:cond delay="0"/>
                                          </p:stCondLst>
                                        </p:cTn>
                                        <p:tgtEl>
                                          <p:spTgt spid="857091"/>
                                        </p:tgtEl>
                                        <p:attrNameLst>
                                          <p:attrName>style.visibility</p:attrName>
                                        </p:attrNameLst>
                                      </p:cBhvr>
                                      <p:to>
                                        <p:strVal val="visible"/>
                                      </p:to>
                                    </p:set>
                                    <p:anim calcmode="lin" valueType="num">
                                      <p:cBhvr>
                                        <p:cTn id="7" dur="500" fill="hold"/>
                                        <p:tgtEl>
                                          <p:spTgt spid="857091"/>
                                        </p:tgtEl>
                                        <p:attrNameLst>
                                          <p:attrName>ppt_w</p:attrName>
                                        </p:attrNameLst>
                                      </p:cBhvr>
                                      <p:tavLst>
                                        <p:tav tm="0">
                                          <p:val>
                                            <p:fltVal val="0"/>
                                          </p:val>
                                        </p:tav>
                                        <p:tav tm="100000">
                                          <p:val>
                                            <p:strVal val="#ppt_w"/>
                                          </p:val>
                                        </p:tav>
                                      </p:tavLst>
                                    </p:anim>
                                    <p:anim calcmode="lin" valueType="num">
                                      <p:cBhvr>
                                        <p:cTn id="8" dur="500" fill="hold"/>
                                        <p:tgtEl>
                                          <p:spTgt spid="857091"/>
                                        </p:tgtEl>
                                        <p:attrNameLst>
                                          <p:attrName>ppt_h</p:attrName>
                                        </p:attrNameLst>
                                      </p:cBhvr>
                                      <p:tavLst>
                                        <p:tav tm="0">
                                          <p:val>
                                            <p:fltVal val="0"/>
                                          </p:val>
                                        </p:tav>
                                        <p:tav tm="100000">
                                          <p:val>
                                            <p:strVal val="#ppt_h"/>
                                          </p:val>
                                        </p:tav>
                                      </p:tavLst>
                                    </p:anim>
                                    <p:anim calcmode="lin" valueType="num">
                                      <p:cBhvr>
                                        <p:cTn id="9" dur="500" fill="hold"/>
                                        <p:tgtEl>
                                          <p:spTgt spid="857091"/>
                                        </p:tgtEl>
                                        <p:attrNameLst>
                                          <p:attrName>ppt_x</p:attrName>
                                        </p:attrNameLst>
                                      </p:cBhvr>
                                      <p:tavLst>
                                        <p:tav tm="0">
                                          <p:val>
                                            <p:fltVal val="0.5"/>
                                          </p:val>
                                        </p:tav>
                                        <p:tav tm="100000">
                                          <p:val>
                                            <p:strVal val="#ppt_x"/>
                                          </p:val>
                                        </p:tav>
                                      </p:tavLst>
                                    </p:anim>
                                    <p:anim calcmode="lin" valueType="num">
                                      <p:cBhvr>
                                        <p:cTn id="10" dur="500" fill="hold"/>
                                        <p:tgtEl>
                                          <p:spTgt spid="857091"/>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1500"/>
                            </p:stCondLst>
                            <p:childTnLst>
                              <p:par>
                                <p:cTn id="12" presetID="22" presetClass="entr" presetSubtype="1" fill="hold" grpId="0" nodeType="afterEffect">
                                  <p:stCondLst>
                                    <p:cond delay="0"/>
                                  </p:stCondLst>
                                  <p:childTnLst>
                                    <p:set>
                                      <p:cBhvr>
                                        <p:cTn id="13" dur="1" fill="hold">
                                          <p:stCondLst>
                                            <p:cond delay="0"/>
                                          </p:stCondLst>
                                        </p:cTn>
                                        <p:tgtEl>
                                          <p:spTgt spid="857092"/>
                                        </p:tgtEl>
                                        <p:attrNameLst>
                                          <p:attrName>style.visibility</p:attrName>
                                        </p:attrNameLst>
                                      </p:cBhvr>
                                      <p:to>
                                        <p:strVal val="visible"/>
                                      </p:to>
                                    </p:set>
                                    <p:animEffect transition="in" filter="wipe(up)">
                                      <p:cBhvr>
                                        <p:cTn id="14" dur="500"/>
                                        <p:tgtEl>
                                          <p:spTgt spid="857092"/>
                                        </p:tgtEl>
                                      </p:cBhvr>
                                    </p:animEffect>
                                  </p:childTnLst>
                                </p:cTn>
                              </p:par>
                            </p:childTnLst>
                          </p:cTn>
                        </p:par>
                        <p:par>
                          <p:cTn id="15" fill="hold" nodeType="afterGroup">
                            <p:stCondLst>
                              <p:cond delay="2000"/>
                            </p:stCondLst>
                            <p:childTnLst>
                              <p:par>
                                <p:cTn id="16" presetID="2" presetClass="entr" presetSubtype="8" fill="hold" grpId="0" nodeType="afterEffect">
                                  <p:stCondLst>
                                    <p:cond delay="0"/>
                                  </p:stCondLst>
                                  <p:childTnLst>
                                    <p:set>
                                      <p:cBhvr>
                                        <p:cTn id="17" dur="1" fill="hold">
                                          <p:stCondLst>
                                            <p:cond delay="0"/>
                                          </p:stCondLst>
                                        </p:cTn>
                                        <p:tgtEl>
                                          <p:spTgt spid="857090"/>
                                        </p:tgtEl>
                                        <p:attrNameLst>
                                          <p:attrName>style.visibility</p:attrName>
                                        </p:attrNameLst>
                                      </p:cBhvr>
                                      <p:to>
                                        <p:strVal val="visible"/>
                                      </p:to>
                                    </p:set>
                                    <p:anim calcmode="lin" valueType="num">
                                      <p:cBhvr additive="base">
                                        <p:cTn id="18" dur="500" fill="hold"/>
                                        <p:tgtEl>
                                          <p:spTgt spid="857090"/>
                                        </p:tgtEl>
                                        <p:attrNameLst>
                                          <p:attrName>ppt_x</p:attrName>
                                        </p:attrNameLst>
                                      </p:cBhvr>
                                      <p:tavLst>
                                        <p:tav tm="0">
                                          <p:val>
                                            <p:strVal val="0-#ppt_w/2"/>
                                          </p:val>
                                        </p:tav>
                                        <p:tav tm="100000">
                                          <p:val>
                                            <p:strVal val="#ppt_x"/>
                                          </p:val>
                                        </p:tav>
                                      </p:tavLst>
                                    </p:anim>
                                    <p:anim calcmode="lin" valueType="num">
                                      <p:cBhvr additive="base">
                                        <p:cTn id="19" dur="500" fill="hold"/>
                                        <p:tgtEl>
                                          <p:spTgt spid="8570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090" grpId="0" autoUpdateAnimBg="0"/>
      <p:bldP spid="857091" grpId="0" animBg="1" autoUpdateAnimBg="0"/>
      <p:bldP spid="85709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2"/>
          <p:cNvSpPr>
            <a:spLocks noGrp="1"/>
          </p:cNvSpPr>
          <p:nvPr>
            <p:ph type="sldNum" sz="quarter" idx="11"/>
          </p:nvPr>
        </p:nvSpPr>
        <p:spPr/>
        <p:txBody>
          <a:bodyPr/>
          <a:lstStyle/>
          <a:p>
            <a:fld id="{26FDDB31-2034-4F8E-824A-3348B578F75C}" type="slidenum">
              <a:rPr lang="en-US" altLang="ja-JP"/>
              <a:pPr/>
              <a:t>4</a:t>
            </a:fld>
            <a:endParaRPr lang="en-US" altLang="ja-JP"/>
          </a:p>
        </p:txBody>
      </p:sp>
      <p:graphicFrame>
        <p:nvGraphicFramePr>
          <p:cNvPr id="922626" name="Object 2"/>
          <p:cNvGraphicFramePr>
            <a:graphicFrameLocks noChangeAspect="1"/>
          </p:cNvGraphicFramePr>
          <p:nvPr/>
        </p:nvGraphicFramePr>
        <p:xfrm>
          <a:off x="9525" y="0"/>
          <a:ext cx="9134475" cy="6854825"/>
        </p:xfrm>
        <a:graphic>
          <a:graphicData uri="http://schemas.openxmlformats.org/presentationml/2006/ole">
            <mc:AlternateContent xmlns:mc="http://schemas.openxmlformats.org/markup-compatibility/2006">
              <mc:Choice xmlns:v="urn:schemas-microsoft-com:vml" Requires="v">
                <p:oleObj spid="_x0000_s935936" name="スライド" r:id="rId4" imgW="4525920" imgH="3394080" progId="PowerPoint.Slide.8">
                  <p:embed/>
                </p:oleObj>
              </mc:Choice>
              <mc:Fallback>
                <p:oleObj name="スライド" r:id="rId4" imgW="4525920" imgH="3394080" progId="PowerPoint.Slid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5" y="0"/>
                        <a:ext cx="9134475" cy="685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cover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2"/>
          <p:cNvSpPr>
            <a:spLocks noGrp="1"/>
          </p:cNvSpPr>
          <p:nvPr>
            <p:ph type="sldNum" sz="quarter" idx="11"/>
          </p:nvPr>
        </p:nvSpPr>
        <p:spPr/>
        <p:txBody>
          <a:bodyPr/>
          <a:lstStyle/>
          <a:p>
            <a:fld id="{1E21CAAD-80D1-4F59-9D1C-4BD282C825C6}" type="slidenum">
              <a:rPr lang="en-US" altLang="ja-JP"/>
              <a:pPr/>
              <a:t>5</a:t>
            </a:fld>
            <a:endParaRPr lang="en-US" altLang="ja-JP"/>
          </a:p>
        </p:txBody>
      </p:sp>
      <p:grpSp>
        <p:nvGrpSpPr>
          <p:cNvPr id="923650" name="Group 2"/>
          <p:cNvGrpSpPr>
            <a:grpSpLocks/>
          </p:cNvGrpSpPr>
          <p:nvPr/>
        </p:nvGrpSpPr>
        <p:grpSpPr bwMode="auto">
          <a:xfrm>
            <a:off x="1828800" y="1371600"/>
            <a:ext cx="7048500" cy="2297113"/>
            <a:chOff x="1152" y="864"/>
            <a:chExt cx="4440" cy="1447"/>
          </a:xfrm>
        </p:grpSpPr>
        <p:pic>
          <p:nvPicPr>
            <p:cNvPr id="9236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6" y="864"/>
              <a:ext cx="1416" cy="1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3652" name="AutoShape 4"/>
            <p:cNvSpPr>
              <a:spLocks noChangeArrowheads="1"/>
            </p:cNvSpPr>
            <p:nvPr/>
          </p:nvSpPr>
          <p:spPr bwMode="auto">
            <a:xfrm>
              <a:off x="1152" y="864"/>
              <a:ext cx="2879" cy="768"/>
            </a:xfrm>
            <a:prstGeom prst="wedgeRoundRectCallout">
              <a:avLst>
                <a:gd name="adj1" fmla="val 66431"/>
                <a:gd name="adj2" fmla="val 54542"/>
                <a:gd name="adj3" fmla="val 16667"/>
              </a:avLst>
            </a:prstGeom>
            <a:solidFill>
              <a:srgbClr val="FFFFCC"/>
            </a:solidFill>
            <a:ln w="9525">
              <a:solidFill>
                <a:srgbClr val="6600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3400">
                  <a:ea typeface="HGP創英角ﾎﾟｯﾌﾟ体" pitchFamily="50" charset="-128"/>
                </a:rPr>
                <a:t>これなら、簡単に</a:t>
              </a:r>
            </a:p>
            <a:p>
              <a:pPr algn="r"/>
              <a:r>
                <a:rPr lang="ja-JP" altLang="en-US" sz="3400">
                  <a:ea typeface="HGP創英角ﾎﾟｯﾌﾟ体" pitchFamily="50" charset="-128"/>
                </a:rPr>
                <a:t>ＱＣの勉強ができる</a:t>
              </a:r>
            </a:p>
          </p:txBody>
        </p:sp>
        <p:sp>
          <p:nvSpPr>
            <p:cNvPr id="923653" name="AutoShape 5"/>
            <p:cNvSpPr>
              <a:spLocks noChangeArrowheads="1"/>
            </p:cNvSpPr>
            <p:nvPr/>
          </p:nvSpPr>
          <p:spPr bwMode="auto">
            <a:xfrm>
              <a:off x="1200" y="1872"/>
              <a:ext cx="2928" cy="439"/>
            </a:xfrm>
            <a:prstGeom prst="wedgeRoundRectCallout">
              <a:avLst>
                <a:gd name="adj1" fmla="val 75718"/>
                <a:gd name="adj2" fmla="val -94875"/>
                <a:gd name="adj3" fmla="val 16667"/>
              </a:avLst>
            </a:prstGeom>
            <a:solidFill>
              <a:srgbClr val="E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3200">
                  <a:ea typeface="HG創英角ﾎﾟｯﾌﾟ体" pitchFamily="49" charset="-128"/>
                </a:rPr>
                <a:t>良い製品がつくれるヨ</a:t>
              </a:r>
            </a:p>
          </p:txBody>
        </p:sp>
      </p:grpSp>
      <p:grpSp>
        <p:nvGrpSpPr>
          <p:cNvPr id="923654" name="Group 6"/>
          <p:cNvGrpSpPr>
            <a:grpSpLocks/>
          </p:cNvGrpSpPr>
          <p:nvPr/>
        </p:nvGrpSpPr>
        <p:grpSpPr bwMode="auto">
          <a:xfrm>
            <a:off x="0" y="3505200"/>
            <a:ext cx="9144000" cy="2152650"/>
            <a:chOff x="0" y="1920"/>
            <a:chExt cx="5760" cy="1356"/>
          </a:xfrm>
        </p:grpSpPr>
        <p:pic>
          <p:nvPicPr>
            <p:cNvPr id="9236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920"/>
              <a:ext cx="2064" cy="1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3656" name="AutoShape 8"/>
            <p:cNvSpPr>
              <a:spLocks noChangeArrowheads="1"/>
            </p:cNvSpPr>
            <p:nvPr/>
          </p:nvSpPr>
          <p:spPr bwMode="auto">
            <a:xfrm>
              <a:off x="2118" y="2256"/>
              <a:ext cx="3642" cy="832"/>
            </a:xfrm>
            <a:prstGeom prst="wedgeRoundRectCallout">
              <a:avLst>
                <a:gd name="adj1" fmla="val -61204"/>
                <a:gd name="adj2" fmla="val 31009"/>
                <a:gd name="adj3" fmla="val 16667"/>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3200">
                  <a:solidFill>
                    <a:srgbClr val="660066"/>
                  </a:solidFill>
                  <a:ea typeface="HGP創英角ﾎﾟｯﾌﾟ体" pitchFamily="50" charset="-128"/>
                </a:rPr>
                <a:t>品質管理で学んだ事を活かし、</a:t>
              </a:r>
            </a:p>
            <a:p>
              <a:r>
                <a:rPr lang="ja-JP" altLang="en-US" sz="3200">
                  <a:solidFill>
                    <a:srgbClr val="660066"/>
                  </a:solidFill>
                  <a:ea typeface="HGP創英角ﾎﾟｯﾌﾟ体" pitchFamily="50" charset="-128"/>
                </a:rPr>
                <a:t>職場の問題も解決しようヨ！</a:t>
              </a:r>
            </a:p>
          </p:txBody>
        </p:sp>
      </p:grpSp>
      <p:sp>
        <p:nvSpPr>
          <p:cNvPr id="923657" name="AutoShape 9"/>
          <p:cNvSpPr>
            <a:spLocks noChangeArrowheads="1"/>
          </p:cNvSpPr>
          <p:nvPr/>
        </p:nvSpPr>
        <p:spPr bwMode="auto">
          <a:xfrm rot="21360000">
            <a:off x="1219200" y="5257800"/>
            <a:ext cx="7327900" cy="1295400"/>
          </a:xfrm>
          <a:prstGeom prst="horizontalScroll">
            <a:avLst>
              <a:gd name="adj" fmla="val 12500"/>
            </a:avLst>
          </a:prstGeom>
          <a:solidFill>
            <a:srgbClr val="FF0000"/>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4800">
                <a:solidFill>
                  <a:schemeClr val="bg1"/>
                </a:solidFill>
                <a:ea typeface="HGS創英角ﾎﾟｯﾌﾟ体" pitchFamily="50" charset="-128"/>
              </a:rPr>
              <a:t>ＱＣサークルの誕生</a:t>
            </a:r>
          </a:p>
        </p:txBody>
      </p:sp>
      <p:sp>
        <p:nvSpPr>
          <p:cNvPr id="923658" name="Rectangle 10"/>
          <p:cNvSpPr>
            <a:spLocks noChangeArrowheads="1"/>
          </p:cNvSpPr>
          <p:nvPr/>
        </p:nvSpPr>
        <p:spPr bwMode="auto">
          <a:xfrm>
            <a:off x="0" y="0"/>
            <a:ext cx="9144000" cy="685800"/>
          </a:xfrm>
          <a:prstGeom prst="rect">
            <a:avLst/>
          </a:prstGeom>
          <a:noFill/>
          <a:ln>
            <a:noFill/>
          </a:ln>
          <a:effectLst/>
          <a:extLst>
            <a:ext uri="{909E8E84-426E-40DD-AFC4-6F175D3DCCD1}">
              <a14:hiddenFill xmlns:a14="http://schemas.microsoft.com/office/drawing/2010/main">
                <a:solidFill>
                  <a:srgbClr val="000080">
                    <a:alpha val="5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200">
                <a:ea typeface="HG創英角ﾎﾟｯﾌﾟ体" pitchFamily="49" charset="-128"/>
              </a:rPr>
              <a:t>この</a:t>
            </a:r>
            <a:r>
              <a:rPr lang="en-US" altLang="ja-JP" sz="3200">
                <a:ea typeface="HG創英角ﾎﾟｯﾌﾟ体" pitchFamily="49" charset="-128"/>
              </a:rPr>
              <a:t>『</a:t>
            </a:r>
            <a:r>
              <a:rPr lang="ja-JP" altLang="en-US" sz="3200">
                <a:ea typeface="HG創英角ﾎﾟｯﾌﾟ体" pitchFamily="49" charset="-128"/>
              </a:rPr>
              <a:t>現場とＱＣ</a:t>
            </a:r>
            <a:r>
              <a:rPr lang="en-US" altLang="ja-JP" sz="3200">
                <a:ea typeface="HG創英角ﾎﾟｯﾌﾟ体" pitchFamily="49" charset="-128"/>
              </a:rPr>
              <a:t>』</a:t>
            </a:r>
            <a:r>
              <a:rPr lang="ja-JP" altLang="en-US" sz="3200">
                <a:ea typeface="HG創英角ﾎﾟｯﾌﾟ体" pitchFamily="49" charset="-128"/>
              </a:rPr>
              <a:t>は大変わかりやすかった！</a:t>
            </a:r>
          </a:p>
        </p:txBody>
      </p:sp>
      <p:grpSp>
        <p:nvGrpSpPr>
          <p:cNvPr id="923659" name="Group 11"/>
          <p:cNvGrpSpPr>
            <a:grpSpLocks/>
          </p:cNvGrpSpPr>
          <p:nvPr/>
        </p:nvGrpSpPr>
        <p:grpSpPr bwMode="auto">
          <a:xfrm>
            <a:off x="0" y="609600"/>
            <a:ext cx="9067800" cy="3200400"/>
            <a:chOff x="138" y="1365"/>
            <a:chExt cx="5622" cy="2139"/>
          </a:xfrm>
        </p:grpSpPr>
        <p:sp>
          <p:nvSpPr>
            <p:cNvPr id="923660" name="Oval 12"/>
            <p:cNvSpPr>
              <a:spLocks noChangeArrowheads="1"/>
            </p:cNvSpPr>
            <p:nvPr/>
          </p:nvSpPr>
          <p:spPr bwMode="auto">
            <a:xfrm rot="20700000">
              <a:off x="4752" y="3024"/>
              <a:ext cx="1008" cy="480"/>
            </a:xfrm>
            <a:prstGeom prst="ellipse">
              <a:avLst/>
            </a:prstGeom>
            <a:solidFill>
              <a:srgbClr val="FFE1FF"/>
            </a:solidFill>
            <a:ln w="381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ea typeface="ＭＳ ゴシック" pitchFamily="49" charset="-128"/>
                </a:rPr>
                <a:t>仲間</a:t>
              </a:r>
            </a:p>
          </p:txBody>
        </p:sp>
        <p:sp>
          <p:nvSpPr>
            <p:cNvPr id="923661" name="Oval 13"/>
            <p:cNvSpPr>
              <a:spLocks noChangeArrowheads="1"/>
            </p:cNvSpPr>
            <p:nvPr/>
          </p:nvSpPr>
          <p:spPr bwMode="auto">
            <a:xfrm rot="20700000">
              <a:off x="4316" y="1365"/>
              <a:ext cx="1349" cy="480"/>
            </a:xfrm>
            <a:prstGeom prst="ellipse">
              <a:avLst/>
            </a:prstGeom>
            <a:solidFill>
              <a:srgbClr val="FFE1FF"/>
            </a:solidFill>
            <a:ln w="381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ea typeface="ＭＳ ゴシック" pitchFamily="49" charset="-128"/>
                </a:rPr>
                <a:t>学ぶ仲間</a:t>
              </a:r>
            </a:p>
          </p:txBody>
        </p:sp>
        <p:sp>
          <p:nvSpPr>
            <p:cNvPr id="923662" name="Oval 14"/>
            <p:cNvSpPr>
              <a:spLocks noChangeArrowheads="1"/>
            </p:cNvSpPr>
            <p:nvPr/>
          </p:nvSpPr>
          <p:spPr bwMode="auto">
            <a:xfrm rot="960000">
              <a:off x="138" y="1671"/>
              <a:ext cx="1296" cy="859"/>
            </a:xfrm>
            <a:prstGeom prst="ellipse">
              <a:avLst/>
            </a:prstGeom>
            <a:solidFill>
              <a:srgbClr val="FFE1FF"/>
            </a:solidFill>
            <a:ln w="38100">
              <a:solidFill>
                <a:srgbClr val="0033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3000">
                  <a:ea typeface="ＭＳ ゴシック" pitchFamily="49" charset="-128"/>
                </a:rPr>
                <a:t>改善する</a:t>
              </a:r>
            </a:p>
            <a:p>
              <a:pPr algn="ctr"/>
              <a:r>
                <a:rPr lang="ja-JP" altLang="en-US" sz="3000">
                  <a:ea typeface="ＭＳ ゴシック" pitchFamily="49" charset="-128"/>
                </a:rPr>
                <a:t>仲間</a:t>
              </a:r>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923650"/>
                                        </p:tgtEl>
                                        <p:attrNameLst>
                                          <p:attrName>style.visibility</p:attrName>
                                        </p:attrNameLst>
                                      </p:cBhvr>
                                      <p:to>
                                        <p:strVal val="visible"/>
                                      </p:to>
                                    </p:set>
                                    <p:animEffect transition="in" filter="box(in)">
                                      <p:cBhvr>
                                        <p:cTn id="7" dur="500"/>
                                        <p:tgtEl>
                                          <p:spTgt spid="923650"/>
                                        </p:tgtEl>
                                      </p:cBhvr>
                                    </p:animEffect>
                                  </p:childTnLst>
                                </p:cTn>
                              </p:par>
                              <p:par>
                                <p:cTn id="8" presetID="4" presetClass="entr" presetSubtype="16" fill="hold" nodeType="withEffect">
                                  <p:stCondLst>
                                    <p:cond delay="0"/>
                                  </p:stCondLst>
                                  <p:childTnLst>
                                    <p:set>
                                      <p:cBhvr>
                                        <p:cTn id="9" dur="1" fill="hold">
                                          <p:stCondLst>
                                            <p:cond delay="0"/>
                                          </p:stCondLst>
                                        </p:cTn>
                                        <p:tgtEl>
                                          <p:spTgt spid="923659"/>
                                        </p:tgtEl>
                                        <p:attrNameLst>
                                          <p:attrName>style.visibility</p:attrName>
                                        </p:attrNameLst>
                                      </p:cBhvr>
                                      <p:to>
                                        <p:strVal val="visible"/>
                                      </p:to>
                                    </p:set>
                                    <p:animEffect transition="in" filter="box(in)">
                                      <p:cBhvr>
                                        <p:cTn id="10" dur="500"/>
                                        <p:tgtEl>
                                          <p:spTgt spid="923659"/>
                                        </p:tgtEl>
                                      </p:cBhvr>
                                    </p:animEffect>
                                  </p:childTnLst>
                                </p:cTn>
                              </p:par>
                              <p:par>
                                <p:cTn id="11" presetID="4" presetClass="entr" presetSubtype="16" fill="hold" nodeType="withEffect">
                                  <p:stCondLst>
                                    <p:cond delay="0"/>
                                  </p:stCondLst>
                                  <p:childTnLst>
                                    <p:set>
                                      <p:cBhvr>
                                        <p:cTn id="12" dur="1" fill="hold">
                                          <p:stCondLst>
                                            <p:cond delay="0"/>
                                          </p:stCondLst>
                                        </p:cTn>
                                        <p:tgtEl>
                                          <p:spTgt spid="923654"/>
                                        </p:tgtEl>
                                        <p:attrNameLst>
                                          <p:attrName>style.visibility</p:attrName>
                                        </p:attrNameLst>
                                      </p:cBhvr>
                                      <p:to>
                                        <p:strVal val="visible"/>
                                      </p:to>
                                    </p:set>
                                    <p:animEffect transition="in" filter="box(in)">
                                      <p:cBhvr>
                                        <p:cTn id="13" dur="500"/>
                                        <p:tgtEl>
                                          <p:spTgt spid="92365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923657"/>
                                        </p:tgtEl>
                                        <p:attrNameLst>
                                          <p:attrName>style.visibility</p:attrName>
                                        </p:attrNameLst>
                                      </p:cBhvr>
                                      <p:to>
                                        <p:strVal val="visible"/>
                                      </p:to>
                                    </p:set>
                                    <p:anim calcmode="lin" valueType="num">
                                      <p:cBhvr>
                                        <p:cTn id="18" dur="500" fill="hold"/>
                                        <p:tgtEl>
                                          <p:spTgt spid="923657"/>
                                        </p:tgtEl>
                                        <p:attrNameLst>
                                          <p:attrName>ppt_w</p:attrName>
                                        </p:attrNameLst>
                                      </p:cBhvr>
                                      <p:tavLst>
                                        <p:tav tm="0">
                                          <p:val>
                                            <p:fltVal val="0"/>
                                          </p:val>
                                        </p:tav>
                                        <p:tav tm="100000">
                                          <p:val>
                                            <p:strVal val="#ppt_w"/>
                                          </p:val>
                                        </p:tav>
                                      </p:tavLst>
                                    </p:anim>
                                    <p:anim calcmode="lin" valueType="num">
                                      <p:cBhvr>
                                        <p:cTn id="19" dur="500" fill="hold"/>
                                        <p:tgtEl>
                                          <p:spTgt spid="923657"/>
                                        </p:tgtEl>
                                        <p:attrNameLst>
                                          <p:attrName>ppt_h</p:attrName>
                                        </p:attrNameLst>
                                      </p:cBhvr>
                                      <p:tavLst>
                                        <p:tav tm="0">
                                          <p:val>
                                            <p:fltVal val="0"/>
                                          </p:val>
                                        </p:tav>
                                        <p:tav tm="100000">
                                          <p:val>
                                            <p:strVal val="#ppt_h"/>
                                          </p:val>
                                        </p:tav>
                                      </p:tavLst>
                                    </p:anim>
                                    <p:animEffect transition="in" filter="fade">
                                      <p:cBhvr>
                                        <p:cTn id="20" dur="500"/>
                                        <p:tgtEl>
                                          <p:spTgt spid="923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65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 name="スライド番号プレースホルダー 2"/>
          <p:cNvSpPr>
            <a:spLocks noGrp="1"/>
          </p:cNvSpPr>
          <p:nvPr>
            <p:ph type="sldNum" sz="quarter" idx="11"/>
          </p:nvPr>
        </p:nvSpPr>
        <p:spPr/>
        <p:txBody>
          <a:bodyPr/>
          <a:lstStyle/>
          <a:p>
            <a:fld id="{9BB66E85-BCC1-44D8-93A4-552B4D125284}" type="slidenum">
              <a:rPr lang="en-US" altLang="ja-JP"/>
              <a:pPr/>
              <a:t>6</a:t>
            </a:fld>
            <a:endParaRPr lang="en-US" altLang="ja-JP"/>
          </a:p>
        </p:txBody>
      </p:sp>
      <p:grpSp>
        <p:nvGrpSpPr>
          <p:cNvPr id="906242" name="Group 2"/>
          <p:cNvGrpSpPr>
            <a:grpSpLocks/>
          </p:cNvGrpSpPr>
          <p:nvPr/>
        </p:nvGrpSpPr>
        <p:grpSpPr bwMode="auto">
          <a:xfrm>
            <a:off x="179388" y="319088"/>
            <a:ext cx="8812212" cy="641350"/>
            <a:chOff x="113" y="201"/>
            <a:chExt cx="5551" cy="404"/>
          </a:xfrm>
        </p:grpSpPr>
        <p:sp>
          <p:nvSpPr>
            <p:cNvPr id="906243" name="Rectangle 3"/>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ＱＣサークルの生い立ち</a:t>
              </a:r>
            </a:p>
          </p:txBody>
        </p:sp>
        <p:sp>
          <p:nvSpPr>
            <p:cNvPr id="906244" name="Line 4"/>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grpSp>
        <p:nvGrpSpPr>
          <p:cNvPr id="906245" name="Group 5"/>
          <p:cNvGrpSpPr>
            <a:grpSpLocks/>
          </p:cNvGrpSpPr>
          <p:nvPr/>
        </p:nvGrpSpPr>
        <p:grpSpPr bwMode="auto">
          <a:xfrm>
            <a:off x="6324600" y="381000"/>
            <a:ext cx="2819400" cy="2354263"/>
            <a:chOff x="3888" y="0"/>
            <a:chExt cx="1776" cy="1483"/>
          </a:xfrm>
        </p:grpSpPr>
        <p:graphicFrame>
          <p:nvGraphicFramePr>
            <p:cNvPr id="906246" name="Object 6"/>
            <p:cNvGraphicFramePr>
              <a:graphicFrameLocks noChangeAspect="1"/>
            </p:cNvGraphicFramePr>
            <p:nvPr/>
          </p:nvGraphicFramePr>
          <p:xfrm>
            <a:off x="3888" y="0"/>
            <a:ext cx="1776" cy="1483"/>
          </p:xfrm>
          <a:graphic>
            <a:graphicData uri="http://schemas.openxmlformats.org/presentationml/2006/ole">
              <mc:AlternateContent xmlns:mc="http://schemas.openxmlformats.org/markup-compatibility/2006">
                <mc:Choice xmlns:v="urn:schemas-microsoft-com:vml" Requires="v">
                  <p:oleObj spid="_x0000_s906273" name="ビットマップ イメージ" r:id="rId4" imgW="3696216" imgH="3086531" progId="Paint.Picture">
                    <p:embed/>
                  </p:oleObj>
                </mc:Choice>
                <mc:Fallback>
                  <p:oleObj name="ビットマップ イメージ" r:id="rId4" imgW="3696216" imgH="3086531" progId="Paint.Picture">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8" y="0"/>
                          <a:ext cx="1776" cy="1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06247" name="Text Box 7"/>
            <p:cNvSpPr txBox="1">
              <a:spLocks noChangeArrowheads="1"/>
            </p:cNvSpPr>
            <p:nvPr/>
          </p:nvSpPr>
          <p:spPr bwMode="auto">
            <a:xfrm>
              <a:off x="4132" y="207"/>
              <a:ext cx="284" cy="16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000"/>
                <a:t>歴史</a:t>
              </a:r>
            </a:p>
          </p:txBody>
        </p:sp>
      </p:grpSp>
      <p:sp>
        <p:nvSpPr>
          <p:cNvPr id="906248" name="AutoShape 8"/>
          <p:cNvSpPr>
            <a:spLocks noChangeArrowheads="1"/>
          </p:cNvSpPr>
          <p:nvPr/>
        </p:nvSpPr>
        <p:spPr bwMode="auto">
          <a:xfrm>
            <a:off x="2327275" y="2362200"/>
            <a:ext cx="2514600" cy="3810000"/>
          </a:xfrm>
          <a:prstGeom prst="roundRect">
            <a:avLst>
              <a:gd name="adj" fmla="val 6130"/>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6249" name="AutoShape 9"/>
          <p:cNvSpPr>
            <a:spLocks noChangeArrowheads="1"/>
          </p:cNvSpPr>
          <p:nvPr/>
        </p:nvSpPr>
        <p:spPr bwMode="auto">
          <a:xfrm>
            <a:off x="4976813" y="2819400"/>
            <a:ext cx="2057400" cy="3581400"/>
          </a:xfrm>
          <a:prstGeom prst="roundRect">
            <a:avLst>
              <a:gd name="adj" fmla="val 6130"/>
            </a:avLst>
          </a:prstGeom>
          <a:solidFill>
            <a:srgbClr val="CC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6250" name="AutoShape 10"/>
          <p:cNvSpPr>
            <a:spLocks noChangeArrowheads="1"/>
          </p:cNvSpPr>
          <p:nvPr/>
        </p:nvSpPr>
        <p:spPr bwMode="auto">
          <a:xfrm>
            <a:off x="152400" y="1981200"/>
            <a:ext cx="2057400" cy="4038600"/>
          </a:xfrm>
          <a:prstGeom prst="roundRect">
            <a:avLst>
              <a:gd name="adj" fmla="val 6130"/>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906251"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600" y="3200400"/>
            <a:ext cx="1893888"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06252" name="Text Box 12"/>
          <p:cNvSpPr txBox="1">
            <a:spLocks noChangeArrowheads="1"/>
          </p:cNvSpPr>
          <p:nvPr/>
        </p:nvSpPr>
        <p:spPr bwMode="auto">
          <a:xfrm>
            <a:off x="228600" y="22860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「現場とＱＣ」誌創刊</a:t>
            </a:r>
          </a:p>
        </p:txBody>
      </p:sp>
      <p:sp>
        <p:nvSpPr>
          <p:cNvPr id="906253" name="Text Box 13"/>
          <p:cNvSpPr txBox="1">
            <a:spLocks noChangeArrowheads="1"/>
          </p:cNvSpPr>
          <p:nvPr/>
        </p:nvSpPr>
        <p:spPr bwMode="auto">
          <a:xfrm>
            <a:off x="228600" y="2743200"/>
            <a:ext cx="182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「ＱＣサークル」誌</a:t>
            </a:r>
          </a:p>
        </p:txBody>
      </p:sp>
      <p:sp>
        <p:nvSpPr>
          <p:cNvPr id="906254" name="AutoShape 14"/>
          <p:cNvSpPr>
            <a:spLocks noChangeArrowheads="1"/>
          </p:cNvSpPr>
          <p:nvPr/>
        </p:nvSpPr>
        <p:spPr bwMode="auto">
          <a:xfrm>
            <a:off x="914400" y="2590800"/>
            <a:ext cx="152400" cy="152400"/>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906255" name="AutoShape 15"/>
          <p:cNvSpPr>
            <a:spLocks noChangeArrowheads="1"/>
          </p:cNvSpPr>
          <p:nvPr/>
        </p:nvSpPr>
        <p:spPr bwMode="auto">
          <a:xfrm>
            <a:off x="457200" y="1752600"/>
            <a:ext cx="1447800" cy="38100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１９６２年</a:t>
            </a:r>
          </a:p>
        </p:txBody>
      </p:sp>
      <p:grpSp>
        <p:nvGrpSpPr>
          <p:cNvPr id="906256" name="Group 16"/>
          <p:cNvGrpSpPr>
            <a:grpSpLocks/>
          </p:cNvGrpSpPr>
          <p:nvPr/>
        </p:nvGrpSpPr>
        <p:grpSpPr bwMode="auto">
          <a:xfrm>
            <a:off x="5257800" y="4114800"/>
            <a:ext cx="1447800" cy="2057400"/>
            <a:chOff x="4032" y="2400"/>
            <a:chExt cx="1317" cy="1728"/>
          </a:xfrm>
        </p:grpSpPr>
        <p:pic>
          <p:nvPicPr>
            <p:cNvPr id="906257"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2" y="2400"/>
              <a:ext cx="1317" cy="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06258" name="Rectangle 18"/>
            <p:cNvSpPr>
              <a:spLocks noChangeArrowheads="1"/>
            </p:cNvSpPr>
            <p:nvPr/>
          </p:nvSpPr>
          <p:spPr bwMode="auto">
            <a:xfrm>
              <a:off x="4032" y="2400"/>
              <a:ext cx="1308" cy="17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06259" name="Text Box 19"/>
          <p:cNvSpPr txBox="1">
            <a:spLocks noChangeArrowheads="1"/>
          </p:cNvSpPr>
          <p:nvPr/>
        </p:nvSpPr>
        <p:spPr bwMode="auto">
          <a:xfrm>
            <a:off x="4959350" y="3124200"/>
            <a:ext cx="220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「ＱＣサークル綱領」発刊</a:t>
            </a:r>
          </a:p>
        </p:txBody>
      </p:sp>
      <p:sp>
        <p:nvSpPr>
          <p:cNvPr id="906260" name="Text Box 20"/>
          <p:cNvSpPr txBox="1">
            <a:spLocks noChangeArrowheads="1"/>
          </p:cNvSpPr>
          <p:nvPr/>
        </p:nvSpPr>
        <p:spPr bwMode="auto">
          <a:xfrm>
            <a:off x="4976813" y="3657600"/>
            <a:ext cx="2019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「ＱＣサークルの基本」</a:t>
            </a:r>
          </a:p>
        </p:txBody>
      </p:sp>
      <p:sp>
        <p:nvSpPr>
          <p:cNvPr id="906261" name="AutoShape 21"/>
          <p:cNvSpPr>
            <a:spLocks noChangeArrowheads="1"/>
          </p:cNvSpPr>
          <p:nvPr/>
        </p:nvSpPr>
        <p:spPr bwMode="auto">
          <a:xfrm>
            <a:off x="5715000" y="3429000"/>
            <a:ext cx="152400" cy="152400"/>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906262" name="AutoShape 22"/>
          <p:cNvSpPr>
            <a:spLocks noChangeArrowheads="1"/>
          </p:cNvSpPr>
          <p:nvPr/>
        </p:nvSpPr>
        <p:spPr bwMode="auto">
          <a:xfrm>
            <a:off x="5334000" y="2590800"/>
            <a:ext cx="1447800" cy="38100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１９７０年</a:t>
            </a:r>
          </a:p>
        </p:txBody>
      </p:sp>
      <p:sp>
        <p:nvSpPr>
          <p:cNvPr id="906263" name="WordArt 23"/>
          <p:cNvSpPr>
            <a:spLocks noChangeArrowheads="1" noChangeShapeType="1" noTextEdit="1"/>
          </p:cNvSpPr>
          <p:nvPr/>
        </p:nvSpPr>
        <p:spPr bwMode="auto">
          <a:xfrm>
            <a:off x="2438400" y="1295400"/>
            <a:ext cx="30480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3600" b="1" kern="10">
                <a:ln w="9525">
                  <a:solidFill>
                    <a:srgbClr val="000000"/>
                  </a:solidFill>
                  <a:round/>
                  <a:headEnd/>
                  <a:tailEnd/>
                </a:ln>
                <a:solidFill>
                  <a:srgbClr val="FF00FF"/>
                </a:solidFill>
                <a:latin typeface="ＭＳ Ｐゴシック"/>
                <a:ea typeface="ＭＳ Ｐゴシック"/>
              </a:rPr>
              <a:t>日本生まれ</a:t>
            </a:r>
            <a:r>
              <a:rPr lang="en-US" altLang="ja-JP" sz="3600" b="1" kern="10">
                <a:ln w="9525">
                  <a:solidFill>
                    <a:srgbClr val="000000"/>
                  </a:solidFill>
                  <a:round/>
                  <a:headEnd/>
                  <a:tailEnd/>
                </a:ln>
                <a:solidFill>
                  <a:srgbClr val="FF00FF"/>
                </a:solidFill>
                <a:latin typeface="ＭＳ Ｐゴシック"/>
                <a:ea typeface="ＭＳ Ｐゴシック"/>
              </a:rPr>
              <a:t>!!</a:t>
            </a:r>
            <a:endParaRPr lang="ja-JP" altLang="en-US" sz="3600" b="1" kern="10">
              <a:ln w="9525">
                <a:solidFill>
                  <a:srgbClr val="000000"/>
                </a:solidFill>
                <a:round/>
                <a:headEnd/>
                <a:tailEnd/>
              </a:ln>
              <a:solidFill>
                <a:srgbClr val="FF00FF"/>
              </a:solidFill>
              <a:latin typeface="ＭＳ Ｐゴシック"/>
              <a:ea typeface="ＭＳ Ｐゴシック"/>
            </a:endParaRPr>
          </a:p>
        </p:txBody>
      </p:sp>
      <p:graphicFrame>
        <p:nvGraphicFramePr>
          <p:cNvPr id="906264" name="Object 24"/>
          <p:cNvGraphicFramePr>
            <a:graphicFrameLocks noChangeAspect="1"/>
          </p:cNvGraphicFramePr>
          <p:nvPr/>
        </p:nvGraphicFramePr>
        <p:xfrm>
          <a:off x="2438400" y="3962400"/>
          <a:ext cx="2286000" cy="1762125"/>
        </p:xfrm>
        <a:graphic>
          <a:graphicData uri="http://schemas.openxmlformats.org/presentationml/2006/ole">
            <mc:AlternateContent xmlns:mc="http://schemas.openxmlformats.org/markup-compatibility/2006">
              <mc:Choice xmlns:v="urn:schemas-microsoft-com:vml" Requires="v">
                <p:oleObj spid="_x0000_s906274" name="ビットマップ イメージ" r:id="rId8" imgW="3495238" imgH="2695951" progId="Paint.Picture">
                  <p:embed/>
                </p:oleObj>
              </mc:Choice>
              <mc:Fallback>
                <p:oleObj name="ビットマップ イメージ" r:id="rId8" imgW="3495238" imgH="2695951" progId="Paint.Picture">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3962400"/>
                        <a:ext cx="2286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06265" name="Text Box 25"/>
          <p:cNvSpPr txBox="1">
            <a:spLocks noChangeArrowheads="1"/>
          </p:cNvSpPr>
          <p:nvPr/>
        </p:nvSpPr>
        <p:spPr bwMode="auto">
          <a:xfrm>
            <a:off x="2362200" y="2794000"/>
            <a:ext cx="2743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第１回ＱＣサークル大会（仙台）</a:t>
            </a:r>
          </a:p>
        </p:txBody>
      </p:sp>
      <p:sp>
        <p:nvSpPr>
          <p:cNvPr id="906266" name="AutoShape 26"/>
          <p:cNvSpPr>
            <a:spLocks noChangeArrowheads="1"/>
          </p:cNvSpPr>
          <p:nvPr/>
        </p:nvSpPr>
        <p:spPr bwMode="auto">
          <a:xfrm>
            <a:off x="3352800" y="3124200"/>
            <a:ext cx="152400" cy="152400"/>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906267" name="Text Box 27"/>
          <p:cNvSpPr txBox="1">
            <a:spLocks noChangeArrowheads="1"/>
          </p:cNvSpPr>
          <p:nvPr/>
        </p:nvSpPr>
        <p:spPr bwMode="auto">
          <a:xfrm>
            <a:off x="2438400" y="3352800"/>
            <a:ext cx="2362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15000"/>
              </a:spcBef>
            </a:pPr>
            <a:r>
              <a:rPr lang="ja-JP" altLang="en-US" sz="1400" b="1"/>
              <a:t>２００８年現在、５０００回の</a:t>
            </a:r>
          </a:p>
          <a:p>
            <a:pPr>
              <a:spcBef>
                <a:spcPct val="15000"/>
              </a:spcBef>
            </a:pPr>
            <a:r>
              <a:rPr lang="ja-JP" altLang="en-US" sz="1400" b="1"/>
              <a:t>ＱＣサークル大会を開催</a:t>
            </a:r>
          </a:p>
        </p:txBody>
      </p:sp>
      <p:sp>
        <p:nvSpPr>
          <p:cNvPr id="906268" name="AutoShape 28"/>
          <p:cNvSpPr>
            <a:spLocks noChangeArrowheads="1"/>
          </p:cNvSpPr>
          <p:nvPr/>
        </p:nvSpPr>
        <p:spPr bwMode="auto">
          <a:xfrm>
            <a:off x="2895600" y="2133600"/>
            <a:ext cx="1447800" cy="38100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１９６３年</a:t>
            </a:r>
          </a:p>
        </p:txBody>
      </p:sp>
      <p:sp>
        <p:nvSpPr>
          <p:cNvPr id="906269" name="AutoShape 29"/>
          <p:cNvSpPr>
            <a:spLocks noChangeArrowheads="1"/>
          </p:cNvSpPr>
          <p:nvPr/>
        </p:nvSpPr>
        <p:spPr bwMode="auto">
          <a:xfrm>
            <a:off x="6934200" y="3581400"/>
            <a:ext cx="2057400" cy="3048000"/>
          </a:xfrm>
          <a:prstGeom prst="roundRect">
            <a:avLst>
              <a:gd name="adj" fmla="val 6130"/>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906270" name="Picture 3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62813" y="4495800"/>
            <a:ext cx="1387475" cy="202882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06271" name="AutoShape 31"/>
          <p:cNvSpPr>
            <a:spLocks noChangeArrowheads="1"/>
          </p:cNvSpPr>
          <p:nvPr/>
        </p:nvSpPr>
        <p:spPr bwMode="auto">
          <a:xfrm>
            <a:off x="7315200" y="3352800"/>
            <a:ext cx="1447800" cy="38100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１９７１年</a:t>
            </a:r>
          </a:p>
        </p:txBody>
      </p:sp>
      <p:sp>
        <p:nvSpPr>
          <p:cNvPr id="906272" name="Text Box 32"/>
          <p:cNvSpPr txBox="1">
            <a:spLocks noChangeArrowheads="1"/>
          </p:cNvSpPr>
          <p:nvPr/>
        </p:nvSpPr>
        <p:spPr bwMode="auto">
          <a:xfrm>
            <a:off x="7086600" y="3810000"/>
            <a:ext cx="1828800" cy="59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35000"/>
              </a:spcBef>
            </a:pPr>
            <a:r>
              <a:rPr lang="ja-JP" altLang="en-US" sz="1400" b="1"/>
              <a:t>「ＱＣサークル活動</a:t>
            </a:r>
          </a:p>
          <a:p>
            <a:pPr>
              <a:spcBef>
                <a:spcPct val="35000"/>
              </a:spcBef>
            </a:pPr>
            <a:r>
              <a:rPr lang="ja-JP" altLang="en-US" sz="1400" b="1"/>
              <a:t>　　　　　運営の基本」</a:t>
            </a:r>
          </a:p>
        </p:txBody>
      </p:sp>
    </p:spTree>
  </p:cSld>
  <p:clrMapOvr>
    <a:masterClrMapping/>
  </p:clrMapOvr>
  <p:transition>
    <p:cover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2"/>
          <p:cNvSpPr>
            <a:spLocks noGrp="1"/>
          </p:cNvSpPr>
          <p:nvPr>
            <p:ph type="sldNum" sz="quarter" idx="11"/>
          </p:nvPr>
        </p:nvSpPr>
        <p:spPr/>
        <p:txBody>
          <a:bodyPr/>
          <a:lstStyle/>
          <a:p>
            <a:fld id="{960C9641-CC1C-4D66-B7B4-3399F542C510}" type="slidenum">
              <a:rPr lang="en-US" altLang="ja-JP"/>
              <a:pPr/>
              <a:t>7</a:t>
            </a:fld>
            <a:endParaRPr lang="en-US" altLang="ja-JP"/>
          </a:p>
        </p:txBody>
      </p:sp>
      <p:sp>
        <p:nvSpPr>
          <p:cNvPr id="912386" name="AutoShape 1026"/>
          <p:cNvSpPr>
            <a:spLocks noChangeArrowheads="1"/>
          </p:cNvSpPr>
          <p:nvPr/>
        </p:nvSpPr>
        <p:spPr bwMode="auto">
          <a:xfrm>
            <a:off x="228600" y="1447800"/>
            <a:ext cx="4953000" cy="1219200"/>
          </a:xfrm>
          <a:prstGeom prst="roundRect">
            <a:avLst>
              <a:gd name="adj" fmla="val 12111"/>
            </a:avLst>
          </a:prstGeom>
          <a:gradFill rotWithShape="1">
            <a:gsLst>
              <a:gs pos="0">
                <a:srgbClr val="FFFF99">
                  <a:gamma/>
                  <a:tint val="0"/>
                  <a:invGamma/>
                </a:srgbClr>
              </a:gs>
              <a:gs pos="100000">
                <a:srgbClr val="FFFF99"/>
              </a:gs>
            </a:gsLst>
            <a:path path="shape">
              <a:fillToRect l="50000" t="50000" r="50000" b="50000"/>
            </a:path>
          </a:gradFill>
          <a:ln w="12700">
            <a:solidFill>
              <a:schemeClr val="tx1"/>
            </a:solidFill>
            <a:round/>
            <a:headEnd type="none" w="sm" len="sm"/>
            <a:tailEnd type="none" w="sm" len="sm"/>
          </a:ln>
          <a:effectLst>
            <a:outerShdw dist="89803" dir="2700000" algn="ctr" rotWithShape="0">
              <a:srgbClr val="4D4D4D"/>
            </a:outerShdw>
          </a:effectLst>
        </p:spPr>
        <p:txBody>
          <a:bodyPr wrap="none" anchor="ctr"/>
          <a:lstStyle/>
          <a:p>
            <a:pPr algn="ctr" eaLnBrk="0" hangingPunct="0"/>
            <a:r>
              <a:rPr lang="ja-JP" altLang="en-US" sz="3200" b="1"/>
              <a:t>日本のＱＣｻｰｸﾙ数</a:t>
            </a:r>
          </a:p>
          <a:p>
            <a:pPr algn="ctr" eaLnBrk="0" hangingPunct="0"/>
            <a:r>
              <a:rPr lang="ja-JP" altLang="en-US" sz="3200" b="1"/>
              <a:t>全国（累計）４２万サークル</a:t>
            </a:r>
          </a:p>
        </p:txBody>
      </p:sp>
      <p:grpSp>
        <p:nvGrpSpPr>
          <p:cNvPr id="912387" name="Group 1027"/>
          <p:cNvGrpSpPr>
            <a:grpSpLocks/>
          </p:cNvGrpSpPr>
          <p:nvPr/>
        </p:nvGrpSpPr>
        <p:grpSpPr bwMode="auto">
          <a:xfrm>
            <a:off x="179388" y="319088"/>
            <a:ext cx="8812212" cy="641350"/>
            <a:chOff x="113" y="201"/>
            <a:chExt cx="5551" cy="404"/>
          </a:xfrm>
        </p:grpSpPr>
        <p:sp>
          <p:nvSpPr>
            <p:cNvPr id="912388" name="Rectangle 1028"/>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ＱＣサークル活動の発展</a:t>
              </a:r>
            </a:p>
          </p:txBody>
        </p:sp>
        <p:sp>
          <p:nvSpPr>
            <p:cNvPr id="912389" name="Line 1029"/>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grpSp>
        <p:nvGrpSpPr>
          <p:cNvPr id="912390" name="Group 1030"/>
          <p:cNvGrpSpPr>
            <a:grpSpLocks/>
          </p:cNvGrpSpPr>
          <p:nvPr/>
        </p:nvGrpSpPr>
        <p:grpSpPr bwMode="auto">
          <a:xfrm>
            <a:off x="457200" y="1219200"/>
            <a:ext cx="8534400" cy="5486400"/>
            <a:chOff x="288" y="768"/>
            <a:chExt cx="5376" cy="3456"/>
          </a:xfrm>
        </p:grpSpPr>
        <p:pic>
          <p:nvPicPr>
            <p:cNvPr id="912391" name="Picture 1031" descr="日本白地図"/>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6" y="768"/>
              <a:ext cx="3040" cy="3360"/>
            </a:xfrm>
            <a:prstGeom prst="rect">
              <a:avLst/>
            </a:prstGeom>
            <a:noFill/>
            <a:extLst>
              <a:ext uri="{909E8E84-426E-40DD-AFC4-6F175D3DCCD1}">
                <a14:hiddenFill xmlns:a14="http://schemas.microsoft.com/office/drawing/2010/main">
                  <a:solidFill>
                    <a:srgbClr val="FFFFFF"/>
                  </a:solidFill>
                </a14:hiddenFill>
              </a:ext>
            </a:extLst>
          </p:spPr>
        </p:pic>
        <p:sp>
          <p:nvSpPr>
            <p:cNvPr id="912392" name="AutoShape 1032"/>
            <p:cNvSpPr>
              <a:spLocks noChangeArrowheads="1"/>
            </p:cNvSpPr>
            <p:nvPr/>
          </p:nvSpPr>
          <p:spPr bwMode="auto">
            <a:xfrm>
              <a:off x="2208" y="3840"/>
              <a:ext cx="816" cy="384"/>
            </a:xfrm>
            <a:prstGeom prst="roundRect">
              <a:avLst>
                <a:gd name="adj" fmla="val 27083"/>
              </a:avLst>
            </a:prstGeom>
            <a:solidFill>
              <a:srgbClr val="CCFFFF"/>
            </a:solidFill>
            <a:ln w="9525">
              <a:solidFill>
                <a:srgbClr val="0000FF"/>
              </a:solidFill>
              <a:round/>
              <a:headEnd/>
              <a:tailEnd/>
            </a:ln>
            <a:effectLst>
              <a:outerShdw dist="71842" dir="2700000" algn="ctr" rotWithShape="0">
                <a:srgbClr val="5F5F5F"/>
              </a:outerShdw>
            </a:effectLst>
          </p:spPr>
          <p:txBody>
            <a:bodyPr wrap="none" lIns="92075" tIns="46038" rIns="92075" bIns="46038" anchor="ctr"/>
            <a:lstStyle/>
            <a:p>
              <a:pPr algn="ctr" eaLnBrk="0" hangingPunct="0"/>
              <a:r>
                <a:rPr lang="ja-JP" altLang="en-US" sz="1600" b="1">
                  <a:latin typeface="ＭＳ Ｐゴシック" pitchFamily="50" charset="-128"/>
                </a:rPr>
                <a:t>沖　縄</a:t>
              </a:r>
            </a:p>
            <a:p>
              <a:pPr algn="ctr" eaLnBrk="0" hangingPunct="0"/>
              <a:r>
                <a:rPr lang="en-US" altLang="ja-JP" sz="1600" b="1">
                  <a:latin typeface="ＭＳ Ｐゴシック" pitchFamily="50" charset="-128"/>
                </a:rPr>
                <a:t>1､800</a:t>
              </a:r>
            </a:p>
          </p:txBody>
        </p:sp>
        <p:sp>
          <p:nvSpPr>
            <p:cNvPr id="912393" name="AutoShape 1033"/>
            <p:cNvSpPr>
              <a:spLocks noChangeArrowheads="1"/>
            </p:cNvSpPr>
            <p:nvPr/>
          </p:nvSpPr>
          <p:spPr bwMode="auto">
            <a:xfrm>
              <a:off x="4800" y="816"/>
              <a:ext cx="864" cy="384"/>
            </a:xfrm>
            <a:prstGeom prst="wedgeRoundRectCallout">
              <a:avLst>
                <a:gd name="adj1" fmla="val -141204"/>
                <a:gd name="adj2" fmla="val 58856"/>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北海道</a:t>
              </a:r>
            </a:p>
            <a:p>
              <a:pPr algn="ctr" eaLnBrk="0" hangingPunct="0"/>
              <a:r>
                <a:rPr lang="en-US" altLang="ja-JP" sz="1600" b="1">
                  <a:latin typeface="ＭＳ Ｐゴシック" pitchFamily="50" charset="-128"/>
                </a:rPr>
                <a:t>8､500</a:t>
              </a:r>
            </a:p>
          </p:txBody>
        </p:sp>
        <p:sp>
          <p:nvSpPr>
            <p:cNvPr id="912394" name="AutoShape 1034"/>
            <p:cNvSpPr>
              <a:spLocks noChangeArrowheads="1"/>
            </p:cNvSpPr>
            <p:nvPr/>
          </p:nvSpPr>
          <p:spPr bwMode="auto">
            <a:xfrm>
              <a:off x="4560" y="1680"/>
              <a:ext cx="864" cy="384"/>
            </a:xfrm>
            <a:prstGeom prst="wedgeRoundRectCallout">
              <a:avLst>
                <a:gd name="adj1" fmla="val -141204"/>
                <a:gd name="adj2" fmla="val 58856"/>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東　北</a:t>
              </a:r>
            </a:p>
            <a:p>
              <a:pPr algn="ctr" eaLnBrk="0" hangingPunct="0"/>
              <a:r>
                <a:rPr lang="en-US" altLang="ja-JP" sz="1600" b="1">
                  <a:latin typeface="ＭＳ Ｐゴシック" pitchFamily="50" charset="-128"/>
                </a:rPr>
                <a:t>17､000</a:t>
              </a:r>
            </a:p>
          </p:txBody>
        </p:sp>
        <p:sp>
          <p:nvSpPr>
            <p:cNvPr id="912395" name="AutoShape 1035"/>
            <p:cNvSpPr>
              <a:spLocks noChangeArrowheads="1"/>
            </p:cNvSpPr>
            <p:nvPr/>
          </p:nvSpPr>
          <p:spPr bwMode="auto">
            <a:xfrm>
              <a:off x="4368" y="2400"/>
              <a:ext cx="1008" cy="432"/>
            </a:xfrm>
            <a:prstGeom prst="wedgeRoundRectCallout">
              <a:avLst>
                <a:gd name="adj1" fmla="val -130852"/>
                <a:gd name="adj2" fmla="val 82870"/>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72000" rIns="92075" bIns="46038"/>
            <a:lstStyle/>
            <a:p>
              <a:pPr algn="ctr" eaLnBrk="0" hangingPunct="0"/>
              <a:r>
                <a:rPr lang="ja-JP" altLang="en-US" sz="1600" b="1">
                  <a:latin typeface="ＭＳ Ｐゴシック" pitchFamily="50" charset="-128"/>
                </a:rPr>
                <a:t>関　東</a:t>
              </a:r>
            </a:p>
            <a:p>
              <a:pPr algn="ctr" eaLnBrk="0" hangingPunct="0"/>
              <a:r>
                <a:rPr lang="en-US" altLang="ja-JP" sz="1600" b="1">
                  <a:latin typeface="ＭＳ Ｐゴシック" pitchFamily="50" charset="-128"/>
                </a:rPr>
                <a:t>143､000</a:t>
              </a:r>
            </a:p>
          </p:txBody>
        </p:sp>
        <p:sp>
          <p:nvSpPr>
            <p:cNvPr id="912396" name="AutoShape 1036"/>
            <p:cNvSpPr>
              <a:spLocks noChangeArrowheads="1"/>
            </p:cNvSpPr>
            <p:nvPr/>
          </p:nvSpPr>
          <p:spPr bwMode="auto">
            <a:xfrm>
              <a:off x="3840" y="3312"/>
              <a:ext cx="1152" cy="480"/>
            </a:xfrm>
            <a:prstGeom prst="wedgeRoundRectCallout">
              <a:avLst>
                <a:gd name="adj1" fmla="val -129861"/>
                <a:gd name="adj2" fmla="val -92292"/>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82800" rIns="92075" bIns="46038"/>
            <a:lstStyle/>
            <a:p>
              <a:pPr algn="ctr" eaLnBrk="0" hangingPunct="0"/>
              <a:r>
                <a:rPr lang="ja-JP" altLang="en-US" sz="1800" b="1">
                  <a:solidFill>
                    <a:srgbClr val="FF3300"/>
                  </a:solidFill>
                  <a:latin typeface="ＭＳ Ｐゴシック" pitchFamily="50" charset="-128"/>
                </a:rPr>
                <a:t>東　海</a:t>
              </a:r>
            </a:p>
            <a:p>
              <a:pPr algn="ctr" eaLnBrk="0" hangingPunct="0"/>
              <a:r>
                <a:rPr lang="en-US" altLang="ja-JP" sz="1800" b="1">
                  <a:solidFill>
                    <a:srgbClr val="FF3300"/>
                  </a:solidFill>
                  <a:latin typeface="ＭＳ Ｐゴシック" pitchFamily="50" charset="-128"/>
                </a:rPr>
                <a:t>80､000</a:t>
              </a:r>
              <a:r>
                <a:rPr lang="ja-JP" altLang="en-US" sz="1800" b="1">
                  <a:solidFill>
                    <a:srgbClr val="FF3300"/>
                  </a:solidFill>
                  <a:latin typeface="ＭＳ Ｐゴシック" pitchFamily="50" charset="-128"/>
                </a:rPr>
                <a:t>ｻｰｸﾙ</a:t>
              </a:r>
            </a:p>
          </p:txBody>
        </p:sp>
        <p:sp>
          <p:nvSpPr>
            <p:cNvPr id="912397" name="AutoShape 1037"/>
            <p:cNvSpPr>
              <a:spLocks noChangeArrowheads="1"/>
            </p:cNvSpPr>
            <p:nvPr/>
          </p:nvSpPr>
          <p:spPr bwMode="auto">
            <a:xfrm>
              <a:off x="2256" y="1824"/>
              <a:ext cx="864" cy="384"/>
            </a:xfrm>
            <a:prstGeom prst="wedgeRoundRectCallout">
              <a:avLst>
                <a:gd name="adj1" fmla="val 62963"/>
                <a:gd name="adj2" fmla="val 185157"/>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北　陸</a:t>
              </a:r>
            </a:p>
            <a:p>
              <a:pPr algn="ctr" eaLnBrk="0" hangingPunct="0"/>
              <a:r>
                <a:rPr lang="en-US" altLang="ja-JP" sz="1600" b="1">
                  <a:latin typeface="ＭＳ Ｐゴシック" pitchFamily="50" charset="-128"/>
                </a:rPr>
                <a:t>18､900</a:t>
              </a:r>
            </a:p>
          </p:txBody>
        </p:sp>
        <p:sp>
          <p:nvSpPr>
            <p:cNvPr id="912398" name="AutoShape 1038"/>
            <p:cNvSpPr>
              <a:spLocks noChangeArrowheads="1"/>
            </p:cNvSpPr>
            <p:nvPr/>
          </p:nvSpPr>
          <p:spPr bwMode="auto">
            <a:xfrm>
              <a:off x="1584" y="2304"/>
              <a:ext cx="864" cy="384"/>
            </a:xfrm>
            <a:prstGeom prst="wedgeRoundRectCallout">
              <a:avLst>
                <a:gd name="adj1" fmla="val 70139"/>
                <a:gd name="adj2" fmla="val 175000"/>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近　畿</a:t>
              </a:r>
            </a:p>
            <a:p>
              <a:pPr algn="ctr" eaLnBrk="0" hangingPunct="0"/>
              <a:r>
                <a:rPr lang="en-US" altLang="ja-JP" sz="1600" b="1">
                  <a:latin typeface="ＭＳ Ｐゴシック" pitchFamily="50" charset="-128"/>
                </a:rPr>
                <a:t>53､000</a:t>
              </a:r>
            </a:p>
          </p:txBody>
        </p:sp>
        <p:sp>
          <p:nvSpPr>
            <p:cNvPr id="912399" name="AutoShape 1039"/>
            <p:cNvSpPr>
              <a:spLocks noChangeArrowheads="1"/>
            </p:cNvSpPr>
            <p:nvPr/>
          </p:nvSpPr>
          <p:spPr bwMode="auto">
            <a:xfrm>
              <a:off x="576" y="2736"/>
              <a:ext cx="864" cy="384"/>
            </a:xfrm>
            <a:prstGeom prst="wedgeRoundRectCallout">
              <a:avLst>
                <a:gd name="adj1" fmla="val 143171"/>
                <a:gd name="adj2" fmla="val 89065"/>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中国四国</a:t>
              </a:r>
            </a:p>
            <a:p>
              <a:pPr algn="ctr" eaLnBrk="0" hangingPunct="0"/>
              <a:r>
                <a:rPr lang="en-US" altLang="ja-JP" sz="1600" b="1">
                  <a:latin typeface="ＭＳ Ｐゴシック" pitchFamily="50" charset="-128"/>
                </a:rPr>
                <a:t>49､000</a:t>
              </a:r>
            </a:p>
          </p:txBody>
        </p:sp>
        <p:sp>
          <p:nvSpPr>
            <p:cNvPr id="912400" name="AutoShape 1040"/>
            <p:cNvSpPr>
              <a:spLocks noChangeArrowheads="1"/>
            </p:cNvSpPr>
            <p:nvPr/>
          </p:nvSpPr>
          <p:spPr bwMode="auto">
            <a:xfrm>
              <a:off x="288" y="3552"/>
              <a:ext cx="864" cy="384"/>
            </a:xfrm>
            <a:prstGeom prst="wedgeRoundRectCallout">
              <a:avLst>
                <a:gd name="adj1" fmla="val 124190"/>
                <a:gd name="adj2" fmla="val -27602"/>
                <a:gd name="adj3" fmla="val 16667"/>
              </a:avLst>
            </a:prstGeom>
            <a:solidFill>
              <a:srgbClr val="CCFFFF"/>
            </a:solidFill>
            <a:ln w="9525">
              <a:solidFill>
                <a:srgbClr val="0000FF"/>
              </a:solidFill>
              <a:miter lim="800000"/>
              <a:headEnd/>
              <a:tailEnd/>
            </a:ln>
            <a:effectLst>
              <a:outerShdw dist="71842" dir="2700000" algn="ctr" rotWithShape="0">
                <a:srgbClr val="5F5F5F"/>
              </a:outerShdw>
            </a:effectLst>
          </p:spPr>
          <p:txBody>
            <a:bodyPr lIns="92075" tIns="46038" rIns="92075" bIns="46038"/>
            <a:lstStyle/>
            <a:p>
              <a:pPr algn="ctr" eaLnBrk="0" hangingPunct="0"/>
              <a:r>
                <a:rPr lang="ja-JP" altLang="en-US" sz="1600" b="1">
                  <a:latin typeface="ＭＳ Ｐゴシック" pitchFamily="50" charset="-128"/>
                </a:rPr>
                <a:t>九　州</a:t>
              </a:r>
            </a:p>
            <a:p>
              <a:pPr algn="ctr" eaLnBrk="0" hangingPunct="0"/>
              <a:r>
                <a:rPr lang="en-US" altLang="ja-JP" sz="1600" b="1">
                  <a:latin typeface="ＭＳ Ｐゴシック" pitchFamily="50" charset="-128"/>
                </a:rPr>
                <a:t>48､000</a:t>
              </a:r>
            </a:p>
          </p:txBody>
        </p:sp>
      </p:grpSp>
    </p:spTree>
  </p:cSld>
  <p:clrMapOvr>
    <a:masterClrMapping/>
  </p:clrMapOvr>
  <p:transition>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ー 2"/>
          <p:cNvSpPr>
            <a:spLocks noGrp="1"/>
          </p:cNvSpPr>
          <p:nvPr>
            <p:ph type="sldNum" sz="quarter" idx="11"/>
          </p:nvPr>
        </p:nvSpPr>
        <p:spPr/>
        <p:txBody>
          <a:bodyPr/>
          <a:lstStyle/>
          <a:p>
            <a:fld id="{8A2D967C-5BFD-4BD3-8ECF-F0C3273AAE51}" type="slidenum">
              <a:rPr lang="en-US" altLang="ja-JP"/>
              <a:pPr/>
              <a:t>8</a:t>
            </a:fld>
            <a:endParaRPr lang="en-US" altLang="ja-JP"/>
          </a:p>
        </p:txBody>
      </p:sp>
      <p:sp>
        <p:nvSpPr>
          <p:cNvPr id="914434" name="Rectangle 1026"/>
          <p:cNvSpPr>
            <a:spLocks noChangeArrowheads="1"/>
          </p:cNvSpPr>
          <p:nvPr/>
        </p:nvSpPr>
        <p:spPr bwMode="auto">
          <a:xfrm>
            <a:off x="685800" y="3733800"/>
            <a:ext cx="7772400" cy="1219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b"/>
          <a:lstStyle>
            <a:lvl1pPr algn="ctr">
              <a:defRPr kumimoji="1" sz="4400">
                <a:solidFill>
                  <a:schemeClr val="tx2"/>
                </a:solidFill>
                <a:latin typeface="Times New Roman" pitchFamily="18" charset="0"/>
                <a:ea typeface="ＭＳ Ｐゴシック" pitchFamily="50" charset="-128"/>
              </a:defRPr>
            </a:lvl1pPr>
            <a:lvl2pPr algn="ctr">
              <a:defRPr kumimoji="1" sz="4400">
                <a:solidFill>
                  <a:schemeClr val="tx2"/>
                </a:solidFill>
                <a:latin typeface="Times New Roman" pitchFamily="18" charset="0"/>
                <a:ea typeface="ＭＳ Ｐゴシック" pitchFamily="50" charset="-128"/>
              </a:defRPr>
            </a:lvl2pPr>
            <a:lvl3pPr algn="ctr">
              <a:defRPr kumimoji="1" sz="4400">
                <a:solidFill>
                  <a:schemeClr val="tx2"/>
                </a:solidFill>
                <a:latin typeface="Times New Roman" pitchFamily="18" charset="0"/>
                <a:ea typeface="ＭＳ Ｐゴシック" pitchFamily="50" charset="-128"/>
              </a:defRPr>
            </a:lvl3pPr>
            <a:lvl4pPr algn="ctr">
              <a:defRPr kumimoji="1" sz="4400">
                <a:solidFill>
                  <a:schemeClr val="tx2"/>
                </a:solidFill>
                <a:latin typeface="Times New Roman" pitchFamily="18" charset="0"/>
                <a:ea typeface="ＭＳ Ｐゴシック" pitchFamily="50" charset="-128"/>
              </a:defRPr>
            </a:lvl4pPr>
            <a:lvl5pPr algn="ct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2800" b="1">
                <a:ea typeface="HG丸ｺﾞｼｯｸM-PRO" pitchFamily="50" charset="-128"/>
              </a:rPr>
              <a:t>全世界約８０ヶ国でＱＣ</a:t>
            </a:r>
            <a:br>
              <a:rPr lang="ja-JP" altLang="en-US" sz="2800" b="1">
                <a:ea typeface="HG丸ｺﾞｼｯｸM-PRO" pitchFamily="50" charset="-128"/>
              </a:rPr>
            </a:br>
            <a:r>
              <a:rPr lang="ja-JP" altLang="en-US" sz="2800" b="1">
                <a:ea typeface="HG丸ｺﾞｼｯｸM-PRO" pitchFamily="50" charset="-128"/>
              </a:rPr>
              <a:t>サークル活動が行われています</a:t>
            </a:r>
          </a:p>
        </p:txBody>
      </p:sp>
      <p:sp>
        <p:nvSpPr>
          <p:cNvPr id="914435" name="AutoShape 1027"/>
          <p:cNvSpPr>
            <a:spLocks noChangeArrowheads="1"/>
          </p:cNvSpPr>
          <p:nvPr/>
        </p:nvSpPr>
        <p:spPr bwMode="auto">
          <a:xfrm>
            <a:off x="990600" y="533400"/>
            <a:ext cx="7467600" cy="1143000"/>
          </a:xfrm>
          <a:prstGeom prst="roundRect">
            <a:avLst>
              <a:gd name="adj" fmla="val 16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p>
            <a:endParaRPr lang="ja-JP" altLang="en-US"/>
          </a:p>
        </p:txBody>
      </p:sp>
      <p:grpSp>
        <p:nvGrpSpPr>
          <p:cNvPr id="914436" name="Group 1028"/>
          <p:cNvGrpSpPr>
            <a:grpSpLocks/>
          </p:cNvGrpSpPr>
          <p:nvPr/>
        </p:nvGrpSpPr>
        <p:grpSpPr bwMode="auto">
          <a:xfrm>
            <a:off x="609600" y="1219200"/>
            <a:ext cx="7848600" cy="5132388"/>
            <a:chOff x="384" y="768"/>
            <a:chExt cx="4944" cy="3233"/>
          </a:xfrm>
        </p:grpSpPr>
        <p:graphicFrame>
          <p:nvGraphicFramePr>
            <p:cNvPr id="914437" name="Object 1029"/>
            <p:cNvGraphicFramePr>
              <a:graphicFrameLocks noChangeAspect="1"/>
            </p:cNvGraphicFramePr>
            <p:nvPr/>
          </p:nvGraphicFramePr>
          <p:xfrm>
            <a:off x="384" y="1203"/>
            <a:ext cx="4944" cy="2366"/>
          </p:xfrm>
          <a:graphic>
            <a:graphicData uri="http://schemas.openxmlformats.org/presentationml/2006/ole">
              <mc:AlternateContent xmlns:mc="http://schemas.openxmlformats.org/markup-compatibility/2006">
                <mc:Choice xmlns:v="urn:schemas-microsoft-com:vml" Requires="v">
                  <p:oleObj spid="_x0000_s914445" name="Photo Magicｲﾒｰｼﾞ" r:id="rId4" imgW="4257720" imgH="2057400" progId="PhotoMag.Image.4">
                    <p:embed/>
                  </p:oleObj>
                </mc:Choice>
                <mc:Fallback>
                  <p:oleObj name="Photo Magicｲﾒｰｼﾞ" r:id="rId4" imgW="4257720" imgH="2057400" progId="PhotoMag.Image.4">
                    <p:embed/>
                    <p:pic>
                      <p:nvPicPr>
                        <p:cNvPr id="0" name="Object 10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 y="1203"/>
                          <a:ext cx="4944" cy="236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14438" name="AutoShape 1030"/>
            <p:cNvSpPr>
              <a:spLocks noChangeArrowheads="1"/>
            </p:cNvSpPr>
            <p:nvPr/>
          </p:nvSpPr>
          <p:spPr bwMode="auto">
            <a:xfrm>
              <a:off x="2788" y="768"/>
              <a:ext cx="1872" cy="672"/>
            </a:xfrm>
            <a:prstGeom prst="wedgeRoundRectCallout">
              <a:avLst>
                <a:gd name="adj1" fmla="val -74574"/>
                <a:gd name="adj2" fmla="val 147769"/>
                <a:gd name="adj3" fmla="val 16667"/>
              </a:avLst>
            </a:prstGeom>
            <a:solidFill>
              <a:srgbClr val="FFFF99"/>
            </a:solidFill>
            <a:ln w="12700">
              <a:solidFill>
                <a:schemeClr val="tx1"/>
              </a:solidFill>
              <a:miter lim="800000"/>
              <a:headEnd type="none" w="sm" len="sm"/>
              <a:tailEnd type="none" w="sm" len="sm"/>
            </a:ln>
            <a:effectLst>
              <a:outerShdw dist="107763" dir="2700000" algn="ctr" rotWithShape="0">
                <a:schemeClr val="bg2"/>
              </a:outerShdw>
            </a:effectLst>
          </p:spPr>
          <p:txBody>
            <a:bodyPr/>
            <a:lstStyle/>
            <a:p>
              <a:pPr eaLnBrk="0" hangingPunct="0"/>
              <a:r>
                <a:rPr lang="ja-JP" altLang="en-US" sz="1600" b="1">
                  <a:ea typeface="HG丸ｺﾞｼｯｸM-PRO" pitchFamily="50" charset="-128"/>
                </a:rPr>
                <a:t>中国、インド、マレーシア韓国、シンガポール</a:t>
              </a:r>
              <a:r>
                <a:rPr lang="en-US" altLang="ja-JP" sz="1600" b="1">
                  <a:ea typeface="HG丸ｺﾞｼｯｸM-PRO" pitchFamily="50" charset="-128"/>
                </a:rPr>
                <a:t>､</a:t>
              </a:r>
              <a:r>
                <a:rPr lang="ja-JP" altLang="en-US" sz="1600" b="1">
                  <a:ea typeface="HG丸ｺﾞｼｯｸM-PRO" pitchFamily="50" charset="-128"/>
                </a:rPr>
                <a:t>タイ、オーストラリア　他</a:t>
              </a:r>
            </a:p>
          </p:txBody>
        </p:sp>
        <p:sp>
          <p:nvSpPr>
            <p:cNvPr id="914439" name="AutoShape 1031"/>
            <p:cNvSpPr>
              <a:spLocks noChangeArrowheads="1"/>
            </p:cNvSpPr>
            <p:nvPr/>
          </p:nvSpPr>
          <p:spPr bwMode="auto">
            <a:xfrm>
              <a:off x="384" y="768"/>
              <a:ext cx="1248" cy="576"/>
            </a:xfrm>
            <a:prstGeom prst="wedgeRoundRectCallout">
              <a:avLst>
                <a:gd name="adj1" fmla="val 1282"/>
                <a:gd name="adj2" fmla="val 152259"/>
                <a:gd name="adj3" fmla="val 16667"/>
              </a:avLst>
            </a:prstGeom>
            <a:solidFill>
              <a:srgbClr val="FFFF99"/>
            </a:solidFill>
            <a:ln w="12700">
              <a:solidFill>
                <a:schemeClr val="tx1"/>
              </a:solidFill>
              <a:miter lim="800000"/>
              <a:headEnd type="none" w="sm" len="sm"/>
              <a:tailEnd type="none" w="sm" len="sm"/>
            </a:ln>
            <a:effectLst>
              <a:outerShdw dist="107763" dir="2700000" algn="ctr" rotWithShape="0">
                <a:schemeClr val="bg2"/>
              </a:outerShdw>
            </a:effectLst>
          </p:spPr>
          <p:txBody>
            <a:bodyPr/>
            <a:lstStyle/>
            <a:p>
              <a:pPr eaLnBrk="0" hangingPunct="0"/>
              <a:r>
                <a:rPr lang="ja-JP" altLang="en-US" sz="1600" b="1">
                  <a:ea typeface="HG丸ｺﾞｼｯｸM-PRO" pitchFamily="50" charset="-128"/>
                </a:rPr>
                <a:t>イギリス、ドイツフランス、スイス</a:t>
              </a:r>
            </a:p>
            <a:p>
              <a:pPr eaLnBrk="0" hangingPunct="0"/>
              <a:r>
                <a:rPr lang="ja-JP" altLang="en-US" sz="1600" b="1">
                  <a:ea typeface="HG丸ｺﾞｼｯｸM-PRO" pitchFamily="50" charset="-128"/>
                </a:rPr>
                <a:t>ロシア　他</a:t>
              </a:r>
            </a:p>
          </p:txBody>
        </p:sp>
        <p:sp>
          <p:nvSpPr>
            <p:cNvPr id="914440" name="AutoShape 1032"/>
            <p:cNvSpPr>
              <a:spLocks noChangeArrowheads="1"/>
            </p:cNvSpPr>
            <p:nvPr/>
          </p:nvSpPr>
          <p:spPr bwMode="auto">
            <a:xfrm>
              <a:off x="3168" y="3360"/>
              <a:ext cx="1393" cy="641"/>
            </a:xfrm>
            <a:prstGeom prst="wedgeRoundRectCallout">
              <a:avLst>
                <a:gd name="adj1" fmla="val 21213"/>
                <a:gd name="adj2" fmla="val -210532"/>
                <a:gd name="adj3" fmla="val 16667"/>
              </a:avLst>
            </a:prstGeom>
            <a:solidFill>
              <a:srgbClr val="FFFF99"/>
            </a:solidFill>
            <a:ln w="12700">
              <a:solidFill>
                <a:schemeClr val="tx1"/>
              </a:solidFill>
              <a:miter lim="800000"/>
              <a:headEnd type="none" w="sm" len="sm"/>
              <a:tailEnd type="none" w="sm" len="sm"/>
            </a:ln>
            <a:effectLst>
              <a:outerShdw dist="107763" dir="2700000" algn="ctr" rotWithShape="0">
                <a:schemeClr val="bg2"/>
              </a:outerShdw>
            </a:effectLst>
          </p:spPr>
          <p:txBody>
            <a:bodyPr/>
            <a:lstStyle/>
            <a:p>
              <a:pPr eaLnBrk="0" hangingPunct="0"/>
              <a:r>
                <a:rPr lang="ja-JP" altLang="en-US" sz="1600" b="1">
                  <a:ea typeface="HG丸ｺﾞｼｯｸM-PRO" pitchFamily="50" charset="-128"/>
                </a:rPr>
                <a:t>アメリカ、カナダ　メキシコ、ブラジル　他</a:t>
              </a:r>
            </a:p>
          </p:txBody>
        </p:sp>
        <p:sp>
          <p:nvSpPr>
            <p:cNvPr id="914441" name="AutoShape 1033"/>
            <p:cNvSpPr>
              <a:spLocks noChangeArrowheads="1"/>
            </p:cNvSpPr>
            <p:nvPr/>
          </p:nvSpPr>
          <p:spPr bwMode="auto">
            <a:xfrm>
              <a:off x="623" y="3377"/>
              <a:ext cx="1248" cy="624"/>
            </a:xfrm>
            <a:prstGeom prst="wedgeRoundRectCallout">
              <a:avLst>
                <a:gd name="adj1" fmla="val -7852"/>
                <a:gd name="adj2" fmla="val -134454"/>
                <a:gd name="adj3" fmla="val 16667"/>
              </a:avLst>
            </a:prstGeom>
            <a:solidFill>
              <a:srgbClr val="FFFF99"/>
            </a:solidFill>
            <a:ln w="12700">
              <a:solidFill>
                <a:schemeClr val="tx1"/>
              </a:solidFill>
              <a:miter lim="800000"/>
              <a:headEnd type="none" w="sm" len="sm"/>
              <a:tailEnd type="none" w="sm" len="sm"/>
            </a:ln>
            <a:effectLst>
              <a:outerShdw dist="107763" dir="2700000" algn="ctr" rotWithShape="0">
                <a:schemeClr val="bg2"/>
              </a:outerShdw>
            </a:effectLst>
          </p:spPr>
          <p:txBody>
            <a:bodyPr/>
            <a:lstStyle/>
            <a:p>
              <a:pPr eaLnBrk="0" hangingPunct="0"/>
              <a:r>
                <a:rPr lang="ja-JP" altLang="en-US" sz="1600" b="1">
                  <a:ea typeface="HG丸ｺﾞｼｯｸM-PRO" pitchFamily="50" charset="-128"/>
                </a:rPr>
                <a:t>エジプト、　　　南アフリカ、</a:t>
              </a:r>
            </a:p>
            <a:p>
              <a:pPr algn="ctr" eaLnBrk="0" hangingPunct="0"/>
              <a:r>
                <a:rPr lang="ja-JP" altLang="en-US" sz="1600" b="1">
                  <a:ea typeface="HG丸ｺﾞｼｯｸM-PRO" pitchFamily="50" charset="-128"/>
                </a:rPr>
                <a:t>アルジェリア　他</a:t>
              </a:r>
              <a:endParaRPr lang="ja-JP" altLang="en-US" sz="1200" b="1">
                <a:ea typeface="HG丸ｺﾞｼｯｸM-PRO" pitchFamily="50" charset="-128"/>
              </a:endParaRPr>
            </a:p>
          </p:txBody>
        </p:sp>
      </p:grpSp>
      <p:grpSp>
        <p:nvGrpSpPr>
          <p:cNvPr id="914442" name="Group 1034"/>
          <p:cNvGrpSpPr>
            <a:grpSpLocks/>
          </p:cNvGrpSpPr>
          <p:nvPr/>
        </p:nvGrpSpPr>
        <p:grpSpPr bwMode="auto">
          <a:xfrm>
            <a:off x="206375" y="304800"/>
            <a:ext cx="8785225" cy="641350"/>
            <a:chOff x="113" y="201"/>
            <a:chExt cx="5534" cy="404"/>
          </a:xfrm>
        </p:grpSpPr>
        <p:sp>
          <p:nvSpPr>
            <p:cNvPr id="914443" name="Rectangle 1035"/>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99CC00">
                          <a:gamma/>
                          <a:tint val="0"/>
                          <a:invGamma/>
                        </a:srgbClr>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ja-JP" altLang="en-US" sz="3600" b="1">
                  <a:ea typeface="HGP創英角ﾎﾟｯﾌﾟ体" pitchFamily="50" charset="-128"/>
                </a:rPr>
                <a:t>海外（約８０ヶ国）への普及</a:t>
              </a:r>
            </a:p>
          </p:txBody>
        </p:sp>
        <p:sp>
          <p:nvSpPr>
            <p:cNvPr id="914444" name="Line 1036"/>
            <p:cNvSpPr>
              <a:spLocks noChangeShapeType="1"/>
            </p:cNvSpPr>
            <p:nvPr/>
          </p:nvSpPr>
          <p:spPr bwMode="auto">
            <a:xfrm>
              <a:off x="113" y="572"/>
              <a:ext cx="5534"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Tree>
  </p:cSld>
  <p:clrMapOvr>
    <a:masterClrMapping/>
  </p:clrMapOvr>
  <p:transition>
    <p:cover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スライド番号プレースホルダー 2"/>
          <p:cNvSpPr>
            <a:spLocks noGrp="1"/>
          </p:cNvSpPr>
          <p:nvPr>
            <p:ph type="sldNum" sz="quarter" idx="11"/>
          </p:nvPr>
        </p:nvSpPr>
        <p:spPr/>
        <p:txBody>
          <a:bodyPr/>
          <a:lstStyle/>
          <a:p>
            <a:fld id="{DCB144BD-5548-494A-A5A0-5439E98F565A}" type="slidenum">
              <a:rPr lang="en-US" altLang="ja-JP"/>
              <a:pPr/>
              <a:t>9</a:t>
            </a:fld>
            <a:endParaRPr lang="en-US" altLang="ja-JP"/>
          </a:p>
        </p:txBody>
      </p:sp>
      <p:grpSp>
        <p:nvGrpSpPr>
          <p:cNvPr id="791554" name="Group 2"/>
          <p:cNvGrpSpPr>
            <a:grpSpLocks/>
          </p:cNvGrpSpPr>
          <p:nvPr/>
        </p:nvGrpSpPr>
        <p:grpSpPr bwMode="auto">
          <a:xfrm>
            <a:off x="292100" y="2238375"/>
            <a:ext cx="7991475" cy="4441825"/>
            <a:chOff x="303" y="1452"/>
            <a:chExt cx="4731" cy="2686"/>
          </a:xfrm>
        </p:grpSpPr>
        <p:sp>
          <p:nvSpPr>
            <p:cNvPr id="791555" name="Freeform 3"/>
            <p:cNvSpPr>
              <a:spLocks/>
            </p:cNvSpPr>
            <p:nvPr/>
          </p:nvSpPr>
          <p:spPr bwMode="auto">
            <a:xfrm rot="1627522">
              <a:off x="2789" y="2959"/>
              <a:ext cx="396" cy="508"/>
            </a:xfrm>
            <a:custGeom>
              <a:avLst/>
              <a:gdLst>
                <a:gd name="T0" fmla="*/ 294 w 321"/>
                <a:gd name="T1" fmla="*/ 225 h 342"/>
                <a:gd name="T2" fmla="*/ 263 w 321"/>
                <a:gd name="T3" fmla="*/ 276 h 342"/>
                <a:gd name="T4" fmla="*/ 233 w 321"/>
                <a:gd name="T5" fmla="*/ 316 h 342"/>
                <a:gd name="T6" fmla="*/ 202 w 321"/>
                <a:gd name="T7" fmla="*/ 342 h 342"/>
                <a:gd name="T8" fmla="*/ 191 w 321"/>
                <a:gd name="T9" fmla="*/ 323 h 342"/>
                <a:gd name="T10" fmla="*/ 196 w 321"/>
                <a:gd name="T11" fmla="*/ 293 h 342"/>
                <a:gd name="T12" fmla="*/ 187 w 321"/>
                <a:gd name="T13" fmla="*/ 277 h 342"/>
                <a:gd name="T14" fmla="*/ 216 w 321"/>
                <a:gd name="T15" fmla="*/ 250 h 342"/>
                <a:gd name="T16" fmla="*/ 204 w 321"/>
                <a:gd name="T17" fmla="*/ 231 h 342"/>
                <a:gd name="T18" fmla="*/ 184 w 321"/>
                <a:gd name="T19" fmla="*/ 244 h 342"/>
                <a:gd name="T20" fmla="*/ 172 w 321"/>
                <a:gd name="T21" fmla="*/ 273 h 342"/>
                <a:gd name="T22" fmla="*/ 180 w 321"/>
                <a:gd name="T23" fmla="*/ 297 h 342"/>
                <a:gd name="T24" fmla="*/ 162 w 321"/>
                <a:gd name="T25" fmla="*/ 304 h 342"/>
                <a:gd name="T26" fmla="*/ 118 w 321"/>
                <a:gd name="T27" fmla="*/ 291 h 342"/>
                <a:gd name="T28" fmla="*/ 100 w 321"/>
                <a:gd name="T29" fmla="*/ 301 h 342"/>
                <a:gd name="T30" fmla="*/ 100 w 321"/>
                <a:gd name="T31" fmla="*/ 277 h 342"/>
                <a:gd name="T32" fmla="*/ 90 w 321"/>
                <a:gd name="T33" fmla="*/ 263 h 342"/>
                <a:gd name="T34" fmla="*/ 76 w 321"/>
                <a:gd name="T35" fmla="*/ 268 h 342"/>
                <a:gd name="T36" fmla="*/ 57 w 321"/>
                <a:gd name="T37" fmla="*/ 270 h 342"/>
                <a:gd name="T38" fmla="*/ 48 w 321"/>
                <a:gd name="T39" fmla="*/ 263 h 342"/>
                <a:gd name="T40" fmla="*/ 42 w 321"/>
                <a:gd name="T41" fmla="*/ 262 h 342"/>
                <a:gd name="T42" fmla="*/ 37 w 321"/>
                <a:gd name="T43" fmla="*/ 286 h 342"/>
                <a:gd name="T44" fmla="*/ 22 w 321"/>
                <a:gd name="T45" fmla="*/ 289 h 342"/>
                <a:gd name="T46" fmla="*/ 10 w 321"/>
                <a:gd name="T47" fmla="*/ 271 h 342"/>
                <a:gd name="T48" fmla="*/ 12 w 321"/>
                <a:gd name="T49" fmla="*/ 239 h 342"/>
                <a:gd name="T50" fmla="*/ 4 w 321"/>
                <a:gd name="T51" fmla="*/ 219 h 342"/>
                <a:gd name="T52" fmla="*/ 3 w 321"/>
                <a:gd name="T53" fmla="*/ 199 h 342"/>
                <a:gd name="T54" fmla="*/ 23 w 321"/>
                <a:gd name="T55" fmla="*/ 179 h 342"/>
                <a:gd name="T56" fmla="*/ 45 w 321"/>
                <a:gd name="T57" fmla="*/ 189 h 342"/>
                <a:gd name="T58" fmla="*/ 60 w 321"/>
                <a:gd name="T59" fmla="*/ 184 h 342"/>
                <a:gd name="T60" fmla="*/ 51 w 321"/>
                <a:gd name="T61" fmla="*/ 167 h 342"/>
                <a:gd name="T62" fmla="*/ 51 w 321"/>
                <a:gd name="T63" fmla="*/ 144 h 342"/>
                <a:gd name="T64" fmla="*/ 54 w 321"/>
                <a:gd name="T65" fmla="*/ 126 h 342"/>
                <a:gd name="T66" fmla="*/ 45 w 321"/>
                <a:gd name="T67" fmla="*/ 109 h 342"/>
                <a:gd name="T68" fmla="*/ 31 w 321"/>
                <a:gd name="T69" fmla="*/ 106 h 342"/>
                <a:gd name="T70" fmla="*/ 43 w 321"/>
                <a:gd name="T71" fmla="*/ 70 h 342"/>
                <a:gd name="T72" fmla="*/ 63 w 321"/>
                <a:gd name="T73" fmla="*/ 57 h 342"/>
                <a:gd name="T74" fmla="*/ 85 w 321"/>
                <a:gd name="T75" fmla="*/ 46 h 342"/>
                <a:gd name="T76" fmla="*/ 90 w 321"/>
                <a:gd name="T77" fmla="*/ 29 h 342"/>
                <a:gd name="T78" fmla="*/ 117 w 321"/>
                <a:gd name="T79" fmla="*/ 37 h 342"/>
                <a:gd name="T80" fmla="*/ 151 w 321"/>
                <a:gd name="T81" fmla="*/ 37 h 342"/>
                <a:gd name="T82" fmla="*/ 180 w 321"/>
                <a:gd name="T83" fmla="*/ 19 h 342"/>
                <a:gd name="T84" fmla="*/ 201 w 321"/>
                <a:gd name="T85" fmla="*/ 5 h 342"/>
                <a:gd name="T86" fmla="*/ 228 w 321"/>
                <a:gd name="T87" fmla="*/ 7 h 342"/>
                <a:gd name="T88" fmla="*/ 256 w 321"/>
                <a:gd name="T89" fmla="*/ 43 h 342"/>
                <a:gd name="T90" fmla="*/ 276 w 321"/>
                <a:gd name="T91" fmla="*/ 61 h 342"/>
                <a:gd name="T92" fmla="*/ 287 w 321"/>
                <a:gd name="T93" fmla="*/ 46 h 342"/>
                <a:gd name="T94" fmla="*/ 299 w 321"/>
                <a:gd name="T95" fmla="*/ 47 h 342"/>
                <a:gd name="T96" fmla="*/ 304 w 321"/>
                <a:gd name="T97" fmla="*/ 66 h 342"/>
                <a:gd name="T98" fmla="*/ 291 w 321"/>
                <a:gd name="T99" fmla="*/ 123 h 342"/>
                <a:gd name="T100" fmla="*/ 286 w 321"/>
                <a:gd name="T101" fmla="*/ 15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 h="342">
                  <a:moveTo>
                    <a:pt x="318" y="211"/>
                  </a:moveTo>
                  <a:lnTo>
                    <a:pt x="321" y="214"/>
                  </a:lnTo>
                  <a:lnTo>
                    <a:pt x="321" y="217"/>
                  </a:lnTo>
                  <a:lnTo>
                    <a:pt x="317" y="220"/>
                  </a:lnTo>
                  <a:lnTo>
                    <a:pt x="294" y="225"/>
                  </a:lnTo>
                  <a:lnTo>
                    <a:pt x="289" y="227"/>
                  </a:lnTo>
                  <a:lnTo>
                    <a:pt x="280" y="237"/>
                  </a:lnTo>
                  <a:lnTo>
                    <a:pt x="263" y="258"/>
                  </a:lnTo>
                  <a:lnTo>
                    <a:pt x="262" y="267"/>
                  </a:lnTo>
                  <a:lnTo>
                    <a:pt x="263" y="276"/>
                  </a:lnTo>
                  <a:lnTo>
                    <a:pt x="262" y="295"/>
                  </a:lnTo>
                  <a:lnTo>
                    <a:pt x="257" y="303"/>
                  </a:lnTo>
                  <a:lnTo>
                    <a:pt x="250" y="306"/>
                  </a:lnTo>
                  <a:lnTo>
                    <a:pt x="244" y="310"/>
                  </a:lnTo>
                  <a:lnTo>
                    <a:pt x="233" y="316"/>
                  </a:lnTo>
                  <a:lnTo>
                    <a:pt x="227" y="317"/>
                  </a:lnTo>
                  <a:lnTo>
                    <a:pt x="211" y="327"/>
                  </a:lnTo>
                  <a:lnTo>
                    <a:pt x="210" y="330"/>
                  </a:lnTo>
                  <a:lnTo>
                    <a:pt x="207" y="340"/>
                  </a:lnTo>
                  <a:lnTo>
                    <a:pt x="202" y="342"/>
                  </a:lnTo>
                  <a:lnTo>
                    <a:pt x="196" y="342"/>
                  </a:lnTo>
                  <a:lnTo>
                    <a:pt x="187" y="337"/>
                  </a:lnTo>
                  <a:lnTo>
                    <a:pt x="181" y="329"/>
                  </a:lnTo>
                  <a:lnTo>
                    <a:pt x="190" y="325"/>
                  </a:lnTo>
                  <a:lnTo>
                    <a:pt x="191" y="323"/>
                  </a:lnTo>
                  <a:lnTo>
                    <a:pt x="190" y="317"/>
                  </a:lnTo>
                  <a:lnTo>
                    <a:pt x="190" y="305"/>
                  </a:lnTo>
                  <a:lnTo>
                    <a:pt x="190" y="298"/>
                  </a:lnTo>
                  <a:lnTo>
                    <a:pt x="193" y="295"/>
                  </a:lnTo>
                  <a:lnTo>
                    <a:pt x="196" y="293"/>
                  </a:lnTo>
                  <a:lnTo>
                    <a:pt x="197" y="289"/>
                  </a:lnTo>
                  <a:lnTo>
                    <a:pt x="197" y="288"/>
                  </a:lnTo>
                  <a:lnTo>
                    <a:pt x="191" y="283"/>
                  </a:lnTo>
                  <a:lnTo>
                    <a:pt x="189" y="282"/>
                  </a:lnTo>
                  <a:lnTo>
                    <a:pt x="187" y="277"/>
                  </a:lnTo>
                  <a:lnTo>
                    <a:pt x="191" y="275"/>
                  </a:lnTo>
                  <a:lnTo>
                    <a:pt x="198" y="273"/>
                  </a:lnTo>
                  <a:lnTo>
                    <a:pt x="201" y="265"/>
                  </a:lnTo>
                  <a:lnTo>
                    <a:pt x="205" y="258"/>
                  </a:lnTo>
                  <a:lnTo>
                    <a:pt x="216" y="250"/>
                  </a:lnTo>
                  <a:lnTo>
                    <a:pt x="223" y="243"/>
                  </a:lnTo>
                  <a:lnTo>
                    <a:pt x="226" y="239"/>
                  </a:lnTo>
                  <a:lnTo>
                    <a:pt x="225" y="237"/>
                  </a:lnTo>
                  <a:lnTo>
                    <a:pt x="211" y="227"/>
                  </a:lnTo>
                  <a:lnTo>
                    <a:pt x="204" y="231"/>
                  </a:lnTo>
                  <a:lnTo>
                    <a:pt x="201" y="229"/>
                  </a:lnTo>
                  <a:lnTo>
                    <a:pt x="199" y="229"/>
                  </a:lnTo>
                  <a:lnTo>
                    <a:pt x="196" y="229"/>
                  </a:lnTo>
                  <a:lnTo>
                    <a:pt x="189" y="233"/>
                  </a:lnTo>
                  <a:lnTo>
                    <a:pt x="184" y="244"/>
                  </a:lnTo>
                  <a:lnTo>
                    <a:pt x="184" y="245"/>
                  </a:lnTo>
                  <a:lnTo>
                    <a:pt x="178" y="253"/>
                  </a:lnTo>
                  <a:lnTo>
                    <a:pt x="173" y="262"/>
                  </a:lnTo>
                  <a:lnTo>
                    <a:pt x="171" y="270"/>
                  </a:lnTo>
                  <a:lnTo>
                    <a:pt x="172" y="273"/>
                  </a:lnTo>
                  <a:lnTo>
                    <a:pt x="175" y="276"/>
                  </a:lnTo>
                  <a:lnTo>
                    <a:pt x="180" y="285"/>
                  </a:lnTo>
                  <a:lnTo>
                    <a:pt x="181" y="288"/>
                  </a:lnTo>
                  <a:lnTo>
                    <a:pt x="181" y="291"/>
                  </a:lnTo>
                  <a:lnTo>
                    <a:pt x="180" y="297"/>
                  </a:lnTo>
                  <a:lnTo>
                    <a:pt x="175" y="305"/>
                  </a:lnTo>
                  <a:lnTo>
                    <a:pt x="171" y="309"/>
                  </a:lnTo>
                  <a:lnTo>
                    <a:pt x="167" y="310"/>
                  </a:lnTo>
                  <a:lnTo>
                    <a:pt x="163" y="309"/>
                  </a:lnTo>
                  <a:lnTo>
                    <a:pt x="162" y="304"/>
                  </a:lnTo>
                  <a:lnTo>
                    <a:pt x="163" y="294"/>
                  </a:lnTo>
                  <a:lnTo>
                    <a:pt x="161" y="288"/>
                  </a:lnTo>
                  <a:lnTo>
                    <a:pt x="156" y="285"/>
                  </a:lnTo>
                  <a:lnTo>
                    <a:pt x="151" y="285"/>
                  </a:lnTo>
                  <a:lnTo>
                    <a:pt x="118" y="291"/>
                  </a:lnTo>
                  <a:lnTo>
                    <a:pt x="113" y="297"/>
                  </a:lnTo>
                  <a:lnTo>
                    <a:pt x="107" y="306"/>
                  </a:lnTo>
                  <a:lnTo>
                    <a:pt x="106" y="306"/>
                  </a:lnTo>
                  <a:lnTo>
                    <a:pt x="103" y="304"/>
                  </a:lnTo>
                  <a:lnTo>
                    <a:pt x="100" y="301"/>
                  </a:lnTo>
                  <a:lnTo>
                    <a:pt x="95" y="293"/>
                  </a:lnTo>
                  <a:lnTo>
                    <a:pt x="94" y="289"/>
                  </a:lnTo>
                  <a:lnTo>
                    <a:pt x="95" y="286"/>
                  </a:lnTo>
                  <a:lnTo>
                    <a:pt x="97" y="281"/>
                  </a:lnTo>
                  <a:lnTo>
                    <a:pt x="100" y="277"/>
                  </a:lnTo>
                  <a:lnTo>
                    <a:pt x="100" y="274"/>
                  </a:lnTo>
                  <a:lnTo>
                    <a:pt x="100" y="269"/>
                  </a:lnTo>
                  <a:lnTo>
                    <a:pt x="97" y="265"/>
                  </a:lnTo>
                  <a:lnTo>
                    <a:pt x="94" y="263"/>
                  </a:lnTo>
                  <a:lnTo>
                    <a:pt x="90" y="263"/>
                  </a:lnTo>
                  <a:lnTo>
                    <a:pt x="89" y="264"/>
                  </a:lnTo>
                  <a:lnTo>
                    <a:pt x="85" y="267"/>
                  </a:lnTo>
                  <a:lnTo>
                    <a:pt x="83" y="268"/>
                  </a:lnTo>
                  <a:lnTo>
                    <a:pt x="78" y="268"/>
                  </a:lnTo>
                  <a:lnTo>
                    <a:pt x="76" y="268"/>
                  </a:lnTo>
                  <a:lnTo>
                    <a:pt x="71" y="270"/>
                  </a:lnTo>
                  <a:lnTo>
                    <a:pt x="69" y="270"/>
                  </a:lnTo>
                  <a:lnTo>
                    <a:pt x="64" y="271"/>
                  </a:lnTo>
                  <a:lnTo>
                    <a:pt x="59" y="271"/>
                  </a:lnTo>
                  <a:lnTo>
                    <a:pt x="57" y="270"/>
                  </a:lnTo>
                  <a:lnTo>
                    <a:pt x="55" y="268"/>
                  </a:lnTo>
                  <a:lnTo>
                    <a:pt x="54" y="265"/>
                  </a:lnTo>
                  <a:lnTo>
                    <a:pt x="53" y="264"/>
                  </a:lnTo>
                  <a:lnTo>
                    <a:pt x="49" y="264"/>
                  </a:lnTo>
                  <a:lnTo>
                    <a:pt x="48" y="263"/>
                  </a:lnTo>
                  <a:lnTo>
                    <a:pt x="47" y="261"/>
                  </a:lnTo>
                  <a:lnTo>
                    <a:pt x="47" y="259"/>
                  </a:lnTo>
                  <a:lnTo>
                    <a:pt x="46" y="258"/>
                  </a:lnTo>
                  <a:lnTo>
                    <a:pt x="43" y="259"/>
                  </a:lnTo>
                  <a:lnTo>
                    <a:pt x="42" y="262"/>
                  </a:lnTo>
                  <a:lnTo>
                    <a:pt x="40" y="265"/>
                  </a:lnTo>
                  <a:lnTo>
                    <a:pt x="39" y="270"/>
                  </a:lnTo>
                  <a:lnTo>
                    <a:pt x="37" y="276"/>
                  </a:lnTo>
                  <a:lnTo>
                    <a:pt x="39" y="280"/>
                  </a:lnTo>
                  <a:lnTo>
                    <a:pt x="37" y="286"/>
                  </a:lnTo>
                  <a:lnTo>
                    <a:pt x="33" y="297"/>
                  </a:lnTo>
                  <a:lnTo>
                    <a:pt x="29" y="298"/>
                  </a:lnTo>
                  <a:lnTo>
                    <a:pt x="25" y="298"/>
                  </a:lnTo>
                  <a:lnTo>
                    <a:pt x="23" y="293"/>
                  </a:lnTo>
                  <a:lnTo>
                    <a:pt x="22" y="289"/>
                  </a:lnTo>
                  <a:lnTo>
                    <a:pt x="21" y="283"/>
                  </a:lnTo>
                  <a:lnTo>
                    <a:pt x="19" y="277"/>
                  </a:lnTo>
                  <a:lnTo>
                    <a:pt x="17" y="276"/>
                  </a:lnTo>
                  <a:lnTo>
                    <a:pt x="12" y="276"/>
                  </a:lnTo>
                  <a:lnTo>
                    <a:pt x="10" y="271"/>
                  </a:lnTo>
                  <a:lnTo>
                    <a:pt x="9" y="263"/>
                  </a:lnTo>
                  <a:lnTo>
                    <a:pt x="11" y="259"/>
                  </a:lnTo>
                  <a:lnTo>
                    <a:pt x="12" y="255"/>
                  </a:lnTo>
                  <a:lnTo>
                    <a:pt x="12" y="247"/>
                  </a:lnTo>
                  <a:lnTo>
                    <a:pt x="12" y="239"/>
                  </a:lnTo>
                  <a:lnTo>
                    <a:pt x="11" y="234"/>
                  </a:lnTo>
                  <a:lnTo>
                    <a:pt x="11" y="229"/>
                  </a:lnTo>
                  <a:lnTo>
                    <a:pt x="9" y="225"/>
                  </a:lnTo>
                  <a:lnTo>
                    <a:pt x="7" y="221"/>
                  </a:lnTo>
                  <a:lnTo>
                    <a:pt x="4" y="219"/>
                  </a:lnTo>
                  <a:lnTo>
                    <a:pt x="1" y="215"/>
                  </a:lnTo>
                  <a:lnTo>
                    <a:pt x="0" y="214"/>
                  </a:lnTo>
                  <a:lnTo>
                    <a:pt x="1" y="210"/>
                  </a:lnTo>
                  <a:lnTo>
                    <a:pt x="4" y="207"/>
                  </a:lnTo>
                  <a:lnTo>
                    <a:pt x="3" y="199"/>
                  </a:lnTo>
                  <a:lnTo>
                    <a:pt x="10" y="185"/>
                  </a:lnTo>
                  <a:lnTo>
                    <a:pt x="15" y="186"/>
                  </a:lnTo>
                  <a:lnTo>
                    <a:pt x="18" y="185"/>
                  </a:lnTo>
                  <a:lnTo>
                    <a:pt x="19" y="184"/>
                  </a:lnTo>
                  <a:lnTo>
                    <a:pt x="23" y="179"/>
                  </a:lnTo>
                  <a:lnTo>
                    <a:pt x="29" y="180"/>
                  </a:lnTo>
                  <a:lnTo>
                    <a:pt x="30" y="184"/>
                  </a:lnTo>
                  <a:lnTo>
                    <a:pt x="34" y="189"/>
                  </a:lnTo>
                  <a:lnTo>
                    <a:pt x="41" y="186"/>
                  </a:lnTo>
                  <a:lnTo>
                    <a:pt x="45" y="189"/>
                  </a:lnTo>
                  <a:lnTo>
                    <a:pt x="45" y="191"/>
                  </a:lnTo>
                  <a:lnTo>
                    <a:pt x="52" y="193"/>
                  </a:lnTo>
                  <a:lnTo>
                    <a:pt x="54" y="190"/>
                  </a:lnTo>
                  <a:lnTo>
                    <a:pt x="59" y="189"/>
                  </a:lnTo>
                  <a:lnTo>
                    <a:pt x="60" y="184"/>
                  </a:lnTo>
                  <a:lnTo>
                    <a:pt x="60" y="179"/>
                  </a:lnTo>
                  <a:lnTo>
                    <a:pt x="59" y="175"/>
                  </a:lnTo>
                  <a:lnTo>
                    <a:pt x="57" y="173"/>
                  </a:lnTo>
                  <a:lnTo>
                    <a:pt x="53" y="171"/>
                  </a:lnTo>
                  <a:lnTo>
                    <a:pt x="51" y="167"/>
                  </a:lnTo>
                  <a:lnTo>
                    <a:pt x="52" y="160"/>
                  </a:lnTo>
                  <a:lnTo>
                    <a:pt x="53" y="156"/>
                  </a:lnTo>
                  <a:lnTo>
                    <a:pt x="48" y="151"/>
                  </a:lnTo>
                  <a:lnTo>
                    <a:pt x="48" y="145"/>
                  </a:lnTo>
                  <a:lnTo>
                    <a:pt x="51" y="144"/>
                  </a:lnTo>
                  <a:lnTo>
                    <a:pt x="52" y="139"/>
                  </a:lnTo>
                  <a:lnTo>
                    <a:pt x="53" y="137"/>
                  </a:lnTo>
                  <a:lnTo>
                    <a:pt x="51" y="132"/>
                  </a:lnTo>
                  <a:lnTo>
                    <a:pt x="51" y="129"/>
                  </a:lnTo>
                  <a:lnTo>
                    <a:pt x="54" y="126"/>
                  </a:lnTo>
                  <a:lnTo>
                    <a:pt x="58" y="114"/>
                  </a:lnTo>
                  <a:lnTo>
                    <a:pt x="55" y="108"/>
                  </a:lnTo>
                  <a:lnTo>
                    <a:pt x="53" y="107"/>
                  </a:lnTo>
                  <a:lnTo>
                    <a:pt x="46" y="111"/>
                  </a:lnTo>
                  <a:lnTo>
                    <a:pt x="45" y="109"/>
                  </a:lnTo>
                  <a:lnTo>
                    <a:pt x="45" y="108"/>
                  </a:lnTo>
                  <a:lnTo>
                    <a:pt x="41" y="106"/>
                  </a:lnTo>
                  <a:lnTo>
                    <a:pt x="39" y="107"/>
                  </a:lnTo>
                  <a:lnTo>
                    <a:pt x="35" y="108"/>
                  </a:lnTo>
                  <a:lnTo>
                    <a:pt x="31" y="106"/>
                  </a:lnTo>
                  <a:lnTo>
                    <a:pt x="30" y="101"/>
                  </a:lnTo>
                  <a:lnTo>
                    <a:pt x="33" y="85"/>
                  </a:lnTo>
                  <a:lnTo>
                    <a:pt x="37" y="77"/>
                  </a:lnTo>
                  <a:lnTo>
                    <a:pt x="41" y="71"/>
                  </a:lnTo>
                  <a:lnTo>
                    <a:pt x="43" y="70"/>
                  </a:lnTo>
                  <a:lnTo>
                    <a:pt x="46" y="64"/>
                  </a:lnTo>
                  <a:lnTo>
                    <a:pt x="48" y="61"/>
                  </a:lnTo>
                  <a:lnTo>
                    <a:pt x="52" y="60"/>
                  </a:lnTo>
                  <a:lnTo>
                    <a:pt x="57" y="60"/>
                  </a:lnTo>
                  <a:lnTo>
                    <a:pt x="63" y="57"/>
                  </a:lnTo>
                  <a:lnTo>
                    <a:pt x="69" y="59"/>
                  </a:lnTo>
                  <a:lnTo>
                    <a:pt x="75" y="59"/>
                  </a:lnTo>
                  <a:lnTo>
                    <a:pt x="76" y="53"/>
                  </a:lnTo>
                  <a:lnTo>
                    <a:pt x="84" y="49"/>
                  </a:lnTo>
                  <a:lnTo>
                    <a:pt x="85" y="46"/>
                  </a:lnTo>
                  <a:lnTo>
                    <a:pt x="84" y="42"/>
                  </a:lnTo>
                  <a:lnTo>
                    <a:pt x="90" y="42"/>
                  </a:lnTo>
                  <a:lnTo>
                    <a:pt x="90" y="39"/>
                  </a:lnTo>
                  <a:lnTo>
                    <a:pt x="89" y="34"/>
                  </a:lnTo>
                  <a:lnTo>
                    <a:pt x="90" y="29"/>
                  </a:lnTo>
                  <a:lnTo>
                    <a:pt x="99" y="30"/>
                  </a:lnTo>
                  <a:lnTo>
                    <a:pt x="101" y="28"/>
                  </a:lnTo>
                  <a:lnTo>
                    <a:pt x="107" y="21"/>
                  </a:lnTo>
                  <a:lnTo>
                    <a:pt x="112" y="31"/>
                  </a:lnTo>
                  <a:lnTo>
                    <a:pt x="117" y="37"/>
                  </a:lnTo>
                  <a:lnTo>
                    <a:pt x="118" y="40"/>
                  </a:lnTo>
                  <a:lnTo>
                    <a:pt x="124" y="42"/>
                  </a:lnTo>
                  <a:lnTo>
                    <a:pt x="132" y="40"/>
                  </a:lnTo>
                  <a:lnTo>
                    <a:pt x="138" y="39"/>
                  </a:lnTo>
                  <a:lnTo>
                    <a:pt x="151" y="37"/>
                  </a:lnTo>
                  <a:lnTo>
                    <a:pt x="157" y="35"/>
                  </a:lnTo>
                  <a:lnTo>
                    <a:pt x="163" y="30"/>
                  </a:lnTo>
                  <a:lnTo>
                    <a:pt x="165" y="28"/>
                  </a:lnTo>
                  <a:lnTo>
                    <a:pt x="174" y="23"/>
                  </a:lnTo>
                  <a:lnTo>
                    <a:pt x="180" y="19"/>
                  </a:lnTo>
                  <a:lnTo>
                    <a:pt x="183" y="15"/>
                  </a:lnTo>
                  <a:lnTo>
                    <a:pt x="184" y="13"/>
                  </a:lnTo>
                  <a:lnTo>
                    <a:pt x="191" y="13"/>
                  </a:lnTo>
                  <a:lnTo>
                    <a:pt x="196" y="12"/>
                  </a:lnTo>
                  <a:lnTo>
                    <a:pt x="201" y="5"/>
                  </a:lnTo>
                  <a:lnTo>
                    <a:pt x="203" y="1"/>
                  </a:lnTo>
                  <a:lnTo>
                    <a:pt x="210" y="0"/>
                  </a:lnTo>
                  <a:lnTo>
                    <a:pt x="216" y="0"/>
                  </a:lnTo>
                  <a:lnTo>
                    <a:pt x="222" y="3"/>
                  </a:lnTo>
                  <a:lnTo>
                    <a:pt x="228" y="7"/>
                  </a:lnTo>
                  <a:lnTo>
                    <a:pt x="241" y="19"/>
                  </a:lnTo>
                  <a:lnTo>
                    <a:pt x="246" y="31"/>
                  </a:lnTo>
                  <a:lnTo>
                    <a:pt x="247" y="35"/>
                  </a:lnTo>
                  <a:lnTo>
                    <a:pt x="251" y="41"/>
                  </a:lnTo>
                  <a:lnTo>
                    <a:pt x="256" y="43"/>
                  </a:lnTo>
                  <a:lnTo>
                    <a:pt x="261" y="48"/>
                  </a:lnTo>
                  <a:lnTo>
                    <a:pt x="267" y="55"/>
                  </a:lnTo>
                  <a:lnTo>
                    <a:pt x="270" y="59"/>
                  </a:lnTo>
                  <a:lnTo>
                    <a:pt x="273" y="59"/>
                  </a:lnTo>
                  <a:lnTo>
                    <a:pt x="276" y="61"/>
                  </a:lnTo>
                  <a:lnTo>
                    <a:pt x="281" y="60"/>
                  </a:lnTo>
                  <a:lnTo>
                    <a:pt x="283" y="54"/>
                  </a:lnTo>
                  <a:lnTo>
                    <a:pt x="287" y="52"/>
                  </a:lnTo>
                  <a:lnTo>
                    <a:pt x="288" y="48"/>
                  </a:lnTo>
                  <a:lnTo>
                    <a:pt x="287" y="46"/>
                  </a:lnTo>
                  <a:lnTo>
                    <a:pt x="286" y="40"/>
                  </a:lnTo>
                  <a:lnTo>
                    <a:pt x="289" y="41"/>
                  </a:lnTo>
                  <a:lnTo>
                    <a:pt x="293" y="42"/>
                  </a:lnTo>
                  <a:lnTo>
                    <a:pt x="297" y="45"/>
                  </a:lnTo>
                  <a:lnTo>
                    <a:pt x="299" y="47"/>
                  </a:lnTo>
                  <a:lnTo>
                    <a:pt x="303" y="51"/>
                  </a:lnTo>
                  <a:lnTo>
                    <a:pt x="310" y="51"/>
                  </a:lnTo>
                  <a:lnTo>
                    <a:pt x="312" y="52"/>
                  </a:lnTo>
                  <a:lnTo>
                    <a:pt x="312" y="53"/>
                  </a:lnTo>
                  <a:lnTo>
                    <a:pt x="304" y="66"/>
                  </a:lnTo>
                  <a:lnTo>
                    <a:pt x="301" y="75"/>
                  </a:lnTo>
                  <a:lnTo>
                    <a:pt x="297" y="88"/>
                  </a:lnTo>
                  <a:lnTo>
                    <a:pt x="289" y="105"/>
                  </a:lnTo>
                  <a:lnTo>
                    <a:pt x="289" y="108"/>
                  </a:lnTo>
                  <a:lnTo>
                    <a:pt x="291" y="123"/>
                  </a:lnTo>
                  <a:lnTo>
                    <a:pt x="288" y="129"/>
                  </a:lnTo>
                  <a:lnTo>
                    <a:pt x="286" y="132"/>
                  </a:lnTo>
                  <a:lnTo>
                    <a:pt x="283" y="135"/>
                  </a:lnTo>
                  <a:lnTo>
                    <a:pt x="282" y="139"/>
                  </a:lnTo>
                  <a:lnTo>
                    <a:pt x="286" y="156"/>
                  </a:lnTo>
                  <a:lnTo>
                    <a:pt x="298" y="181"/>
                  </a:lnTo>
                  <a:lnTo>
                    <a:pt x="311" y="203"/>
                  </a:lnTo>
                  <a:lnTo>
                    <a:pt x="318" y="211"/>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56" name="Freeform 4"/>
            <p:cNvSpPr>
              <a:spLocks/>
            </p:cNvSpPr>
            <p:nvPr/>
          </p:nvSpPr>
          <p:spPr bwMode="auto">
            <a:xfrm rot="1627522">
              <a:off x="2822" y="3436"/>
              <a:ext cx="28" cy="30"/>
            </a:xfrm>
            <a:custGeom>
              <a:avLst/>
              <a:gdLst>
                <a:gd name="T0" fmla="*/ 18 w 20"/>
                <a:gd name="T1" fmla="*/ 6 h 20"/>
                <a:gd name="T2" fmla="*/ 19 w 20"/>
                <a:gd name="T3" fmla="*/ 6 h 20"/>
                <a:gd name="T4" fmla="*/ 20 w 20"/>
                <a:gd name="T5" fmla="*/ 7 h 20"/>
                <a:gd name="T6" fmla="*/ 20 w 20"/>
                <a:gd name="T7" fmla="*/ 8 h 20"/>
                <a:gd name="T8" fmla="*/ 19 w 20"/>
                <a:gd name="T9" fmla="*/ 10 h 20"/>
                <a:gd name="T10" fmla="*/ 18 w 20"/>
                <a:gd name="T11" fmla="*/ 13 h 20"/>
                <a:gd name="T12" fmla="*/ 15 w 20"/>
                <a:gd name="T13" fmla="*/ 14 h 20"/>
                <a:gd name="T14" fmla="*/ 12 w 20"/>
                <a:gd name="T15" fmla="*/ 18 h 20"/>
                <a:gd name="T16" fmla="*/ 8 w 20"/>
                <a:gd name="T17" fmla="*/ 20 h 20"/>
                <a:gd name="T18" fmla="*/ 7 w 20"/>
                <a:gd name="T19" fmla="*/ 19 h 20"/>
                <a:gd name="T20" fmla="*/ 5 w 20"/>
                <a:gd name="T21" fmla="*/ 19 h 20"/>
                <a:gd name="T22" fmla="*/ 2 w 20"/>
                <a:gd name="T23" fmla="*/ 18 h 20"/>
                <a:gd name="T24" fmla="*/ 2 w 20"/>
                <a:gd name="T25" fmla="*/ 15 h 20"/>
                <a:gd name="T26" fmla="*/ 1 w 20"/>
                <a:gd name="T27" fmla="*/ 13 h 20"/>
                <a:gd name="T28" fmla="*/ 0 w 20"/>
                <a:gd name="T29" fmla="*/ 9 h 20"/>
                <a:gd name="T30" fmla="*/ 1 w 20"/>
                <a:gd name="T31" fmla="*/ 7 h 20"/>
                <a:gd name="T32" fmla="*/ 2 w 20"/>
                <a:gd name="T33" fmla="*/ 3 h 20"/>
                <a:gd name="T34" fmla="*/ 2 w 20"/>
                <a:gd name="T35" fmla="*/ 2 h 20"/>
                <a:gd name="T36" fmla="*/ 3 w 20"/>
                <a:gd name="T37" fmla="*/ 0 h 20"/>
                <a:gd name="T38" fmla="*/ 6 w 20"/>
                <a:gd name="T39" fmla="*/ 0 h 20"/>
                <a:gd name="T40" fmla="*/ 9 w 20"/>
                <a:gd name="T41" fmla="*/ 0 h 20"/>
                <a:gd name="T42" fmla="*/ 11 w 20"/>
                <a:gd name="T43" fmla="*/ 1 h 20"/>
                <a:gd name="T44" fmla="*/ 14 w 20"/>
                <a:gd name="T45" fmla="*/ 2 h 20"/>
                <a:gd name="T46" fmla="*/ 18 w 20"/>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20">
                  <a:moveTo>
                    <a:pt x="18" y="6"/>
                  </a:moveTo>
                  <a:lnTo>
                    <a:pt x="19" y="6"/>
                  </a:lnTo>
                  <a:lnTo>
                    <a:pt x="20" y="7"/>
                  </a:lnTo>
                  <a:lnTo>
                    <a:pt x="20" y="8"/>
                  </a:lnTo>
                  <a:lnTo>
                    <a:pt x="19" y="10"/>
                  </a:lnTo>
                  <a:lnTo>
                    <a:pt x="18" y="13"/>
                  </a:lnTo>
                  <a:lnTo>
                    <a:pt x="15" y="14"/>
                  </a:lnTo>
                  <a:lnTo>
                    <a:pt x="12" y="18"/>
                  </a:lnTo>
                  <a:lnTo>
                    <a:pt x="8" y="20"/>
                  </a:lnTo>
                  <a:lnTo>
                    <a:pt x="7" y="19"/>
                  </a:lnTo>
                  <a:lnTo>
                    <a:pt x="5" y="19"/>
                  </a:lnTo>
                  <a:lnTo>
                    <a:pt x="2" y="18"/>
                  </a:lnTo>
                  <a:lnTo>
                    <a:pt x="2" y="15"/>
                  </a:lnTo>
                  <a:lnTo>
                    <a:pt x="1" y="13"/>
                  </a:lnTo>
                  <a:lnTo>
                    <a:pt x="0" y="9"/>
                  </a:lnTo>
                  <a:lnTo>
                    <a:pt x="1" y="7"/>
                  </a:lnTo>
                  <a:lnTo>
                    <a:pt x="2" y="3"/>
                  </a:lnTo>
                  <a:lnTo>
                    <a:pt x="2" y="2"/>
                  </a:lnTo>
                  <a:lnTo>
                    <a:pt x="3" y="0"/>
                  </a:lnTo>
                  <a:lnTo>
                    <a:pt x="6" y="0"/>
                  </a:lnTo>
                  <a:lnTo>
                    <a:pt x="9" y="0"/>
                  </a:lnTo>
                  <a:lnTo>
                    <a:pt x="11" y="1"/>
                  </a:lnTo>
                  <a:lnTo>
                    <a:pt x="14" y="2"/>
                  </a:lnTo>
                  <a:lnTo>
                    <a:pt x="18"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57" name="Freeform 5"/>
            <p:cNvSpPr>
              <a:spLocks/>
            </p:cNvSpPr>
            <p:nvPr/>
          </p:nvSpPr>
          <p:spPr bwMode="auto">
            <a:xfrm rot="1627522">
              <a:off x="2710" y="3785"/>
              <a:ext cx="22" cy="30"/>
            </a:xfrm>
            <a:custGeom>
              <a:avLst/>
              <a:gdLst>
                <a:gd name="T0" fmla="*/ 13 w 19"/>
                <a:gd name="T1" fmla="*/ 6 h 20"/>
                <a:gd name="T2" fmla="*/ 14 w 19"/>
                <a:gd name="T3" fmla="*/ 8 h 20"/>
                <a:gd name="T4" fmla="*/ 15 w 19"/>
                <a:gd name="T5" fmla="*/ 10 h 20"/>
                <a:gd name="T6" fmla="*/ 16 w 19"/>
                <a:gd name="T7" fmla="*/ 11 h 20"/>
                <a:gd name="T8" fmla="*/ 18 w 19"/>
                <a:gd name="T9" fmla="*/ 12 h 20"/>
                <a:gd name="T10" fmla="*/ 18 w 19"/>
                <a:gd name="T11" fmla="*/ 14 h 20"/>
                <a:gd name="T12" fmla="*/ 19 w 19"/>
                <a:gd name="T13" fmla="*/ 15 h 20"/>
                <a:gd name="T14" fmla="*/ 18 w 19"/>
                <a:gd name="T15" fmla="*/ 16 h 20"/>
                <a:gd name="T16" fmla="*/ 18 w 19"/>
                <a:gd name="T17" fmla="*/ 17 h 20"/>
                <a:gd name="T18" fmla="*/ 16 w 19"/>
                <a:gd name="T19" fmla="*/ 17 h 20"/>
                <a:gd name="T20" fmla="*/ 15 w 19"/>
                <a:gd name="T21" fmla="*/ 18 h 20"/>
                <a:gd name="T22" fmla="*/ 13 w 19"/>
                <a:gd name="T23" fmla="*/ 18 h 20"/>
                <a:gd name="T24" fmla="*/ 12 w 19"/>
                <a:gd name="T25" fmla="*/ 20 h 20"/>
                <a:gd name="T26" fmla="*/ 9 w 19"/>
                <a:gd name="T27" fmla="*/ 18 h 20"/>
                <a:gd name="T28" fmla="*/ 8 w 19"/>
                <a:gd name="T29" fmla="*/ 17 h 20"/>
                <a:gd name="T30" fmla="*/ 6 w 19"/>
                <a:gd name="T31" fmla="*/ 16 h 20"/>
                <a:gd name="T32" fmla="*/ 4 w 19"/>
                <a:gd name="T33" fmla="*/ 15 h 20"/>
                <a:gd name="T34" fmla="*/ 2 w 19"/>
                <a:gd name="T35" fmla="*/ 12 h 20"/>
                <a:gd name="T36" fmla="*/ 0 w 19"/>
                <a:gd name="T37" fmla="*/ 10 h 20"/>
                <a:gd name="T38" fmla="*/ 0 w 19"/>
                <a:gd name="T39" fmla="*/ 9 h 20"/>
                <a:gd name="T40" fmla="*/ 0 w 19"/>
                <a:gd name="T41" fmla="*/ 8 h 20"/>
                <a:gd name="T42" fmla="*/ 0 w 19"/>
                <a:gd name="T43" fmla="*/ 6 h 20"/>
                <a:gd name="T44" fmla="*/ 0 w 19"/>
                <a:gd name="T45" fmla="*/ 5 h 20"/>
                <a:gd name="T46" fmla="*/ 0 w 19"/>
                <a:gd name="T47" fmla="*/ 4 h 20"/>
                <a:gd name="T48" fmla="*/ 1 w 19"/>
                <a:gd name="T49" fmla="*/ 3 h 20"/>
                <a:gd name="T50" fmla="*/ 2 w 19"/>
                <a:gd name="T51" fmla="*/ 2 h 20"/>
                <a:gd name="T52" fmla="*/ 3 w 19"/>
                <a:gd name="T53" fmla="*/ 0 h 20"/>
                <a:gd name="T54" fmla="*/ 6 w 19"/>
                <a:gd name="T55" fmla="*/ 0 h 20"/>
                <a:gd name="T56" fmla="*/ 7 w 19"/>
                <a:gd name="T57" fmla="*/ 0 h 20"/>
                <a:gd name="T58" fmla="*/ 7 w 19"/>
                <a:gd name="T59" fmla="*/ 2 h 20"/>
                <a:gd name="T60" fmla="*/ 8 w 19"/>
                <a:gd name="T61" fmla="*/ 3 h 20"/>
                <a:gd name="T62" fmla="*/ 9 w 19"/>
                <a:gd name="T63" fmla="*/ 4 h 20"/>
                <a:gd name="T64" fmla="*/ 12 w 19"/>
                <a:gd name="T65" fmla="*/ 5 h 20"/>
                <a:gd name="T66" fmla="*/ 13 w 19"/>
                <a:gd name="T6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0">
                  <a:moveTo>
                    <a:pt x="13" y="6"/>
                  </a:moveTo>
                  <a:lnTo>
                    <a:pt x="14" y="8"/>
                  </a:lnTo>
                  <a:lnTo>
                    <a:pt x="15" y="10"/>
                  </a:lnTo>
                  <a:lnTo>
                    <a:pt x="16" y="11"/>
                  </a:lnTo>
                  <a:lnTo>
                    <a:pt x="18" y="12"/>
                  </a:lnTo>
                  <a:lnTo>
                    <a:pt x="18" y="14"/>
                  </a:lnTo>
                  <a:lnTo>
                    <a:pt x="19" y="15"/>
                  </a:lnTo>
                  <a:lnTo>
                    <a:pt x="18" y="16"/>
                  </a:lnTo>
                  <a:lnTo>
                    <a:pt x="18" y="17"/>
                  </a:lnTo>
                  <a:lnTo>
                    <a:pt x="16" y="17"/>
                  </a:lnTo>
                  <a:lnTo>
                    <a:pt x="15" y="18"/>
                  </a:lnTo>
                  <a:lnTo>
                    <a:pt x="13" y="18"/>
                  </a:lnTo>
                  <a:lnTo>
                    <a:pt x="12" y="20"/>
                  </a:lnTo>
                  <a:lnTo>
                    <a:pt x="9" y="18"/>
                  </a:lnTo>
                  <a:lnTo>
                    <a:pt x="8" y="17"/>
                  </a:lnTo>
                  <a:lnTo>
                    <a:pt x="6" y="16"/>
                  </a:lnTo>
                  <a:lnTo>
                    <a:pt x="4" y="15"/>
                  </a:lnTo>
                  <a:lnTo>
                    <a:pt x="2" y="12"/>
                  </a:lnTo>
                  <a:lnTo>
                    <a:pt x="0" y="10"/>
                  </a:lnTo>
                  <a:lnTo>
                    <a:pt x="0" y="9"/>
                  </a:lnTo>
                  <a:lnTo>
                    <a:pt x="0" y="8"/>
                  </a:lnTo>
                  <a:lnTo>
                    <a:pt x="0" y="6"/>
                  </a:lnTo>
                  <a:lnTo>
                    <a:pt x="0" y="5"/>
                  </a:lnTo>
                  <a:lnTo>
                    <a:pt x="0" y="4"/>
                  </a:lnTo>
                  <a:lnTo>
                    <a:pt x="1" y="3"/>
                  </a:lnTo>
                  <a:lnTo>
                    <a:pt x="2" y="2"/>
                  </a:lnTo>
                  <a:lnTo>
                    <a:pt x="3" y="0"/>
                  </a:lnTo>
                  <a:lnTo>
                    <a:pt x="6" y="0"/>
                  </a:lnTo>
                  <a:lnTo>
                    <a:pt x="7" y="0"/>
                  </a:lnTo>
                  <a:lnTo>
                    <a:pt x="7" y="2"/>
                  </a:lnTo>
                  <a:lnTo>
                    <a:pt x="8" y="3"/>
                  </a:lnTo>
                  <a:lnTo>
                    <a:pt x="9" y="4"/>
                  </a:lnTo>
                  <a:lnTo>
                    <a:pt x="12" y="5"/>
                  </a:lnTo>
                  <a:lnTo>
                    <a:pt x="13"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58" name="Freeform 6"/>
            <p:cNvSpPr>
              <a:spLocks/>
            </p:cNvSpPr>
            <p:nvPr/>
          </p:nvSpPr>
          <p:spPr bwMode="auto">
            <a:xfrm rot="1627522">
              <a:off x="2776" y="3580"/>
              <a:ext cx="19" cy="18"/>
            </a:xfrm>
            <a:custGeom>
              <a:avLst/>
              <a:gdLst>
                <a:gd name="T0" fmla="*/ 10 w 16"/>
                <a:gd name="T1" fmla="*/ 0 h 13"/>
                <a:gd name="T2" fmla="*/ 8 w 16"/>
                <a:gd name="T3" fmla="*/ 0 h 13"/>
                <a:gd name="T4" fmla="*/ 4 w 16"/>
                <a:gd name="T5" fmla="*/ 0 h 13"/>
                <a:gd name="T6" fmla="*/ 3 w 16"/>
                <a:gd name="T7" fmla="*/ 1 h 13"/>
                <a:gd name="T8" fmla="*/ 1 w 16"/>
                <a:gd name="T9" fmla="*/ 2 h 13"/>
                <a:gd name="T10" fmla="*/ 0 w 16"/>
                <a:gd name="T11" fmla="*/ 3 h 13"/>
                <a:gd name="T12" fmla="*/ 0 w 16"/>
                <a:gd name="T13" fmla="*/ 4 h 13"/>
                <a:gd name="T14" fmla="*/ 1 w 16"/>
                <a:gd name="T15" fmla="*/ 7 h 13"/>
                <a:gd name="T16" fmla="*/ 0 w 16"/>
                <a:gd name="T17" fmla="*/ 8 h 13"/>
                <a:gd name="T18" fmla="*/ 1 w 16"/>
                <a:gd name="T19" fmla="*/ 9 h 13"/>
                <a:gd name="T20" fmla="*/ 2 w 16"/>
                <a:gd name="T21" fmla="*/ 10 h 13"/>
                <a:gd name="T22" fmla="*/ 2 w 16"/>
                <a:gd name="T23" fmla="*/ 12 h 13"/>
                <a:gd name="T24" fmla="*/ 3 w 16"/>
                <a:gd name="T25" fmla="*/ 13 h 13"/>
                <a:gd name="T26" fmla="*/ 6 w 16"/>
                <a:gd name="T27" fmla="*/ 13 h 13"/>
                <a:gd name="T28" fmla="*/ 8 w 16"/>
                <a:gd name="T29" fmla="*/ 13 h 13"/>
                <a:gd name="T30" fmla="*/ 10 w 16"/>
                <a:gd name="T31" fmla="*/ 12 h 13"/>
                <a:gd name="T32" fmla="*/ 13 w 16"/>
                <a:gd name="T33" fmla="*/ 12 h 13"/>
                <a:gd name="T34" fmla="*/ 15 w 16"/>
                <a:gd name="T35" fmla="*/ 10 h 13"/>
                <a:gd name="T36" fmla="*/ 16 w 16"/>
                <a:gd name="T37" fmla="*/ 9 h 13"/>
                <a:gd name="T38" fmla="*/ 16 w 16"/>
                <a:gd name="T39" fmla="*/ 8 h 13"/>
                <a:gd name="T40" fmla="*/ 16 w 16"/>
                <a:gd name="T41" fmla="*/ 7 h 13"/>
                <a:gd name="T42" fmla="*/ 16 w 16"/>
                <a:gd name="T43" fmla="*/ 6 h 13"/>
                <a:gd name="T44" fmla="*/ 14 w 16"/>
                <a:gd name="T45" fmla="*/ 3 h 13"/>
                <a:gd name="T46" fmla="*/ 13 w 16"/>
                <a:gd name="T47" fmla="*/ 2 h 13"/>
                <a:gd name="T48" fmla="*/ 12 w 16"/>
                <a:gd name="T49" fmla="*/ 1 h 13"/>
                <a:gd name="T50" fmla="*/ 10 w 16"/>
                <a:gd name="T5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13">
                  <a:moveTo>
                    <a:pt x="10" y="0"/>
                  </a:moveTo>
                  <a:lnTo>
                    <a:pt x="8" y="0"/>
                  </a:lnTo>
                  <a:lnTo>
                    <a:pt x="4" y="0"/>
                  </a:lnTo>
                  <a:lnTo>
                    <a:pt x="3" y="1"/>
                  </a:lnTo>
                  <a:lnTo>
                    <a:pt x="1" y="2"/>
                  </a:lnTo>
                  <a:lnTo>
                    <a:pt x="0" y="3"/>
                  </a:lnTo>
                  <a:lnTo>
                    <a:pt x="0" y="4"/>
                  </a:lnTo>
                  <a:lnTo>
                    <a:pt x="1" y="7"/>
                  </a:lnTo>
                  <a:lnTo>
                    <a:pt x="0" y="8"/>
                  </a:lnTo>
                  <a:lnTo>
                    <a:pt x="1" y="9"/>
                  </a:lnTo>
                  <a:lnTo>
                    <a:pt x="2" y="10"/>
                  </a:lnTo>
                  <a:lnTo>
                    <a:pt x="2" y="12"/>
                  </a:lnTo>
                  <a:lnTo>
                    <a:pt x="3" y="13"/>
                  </a:lnTo>
                  <a:lnTo>
                    <a:pt x="6" y="13"/>
                  </a:lnTo>
                  <a:lnTo>
                    <a:pt x="8" y="13"/>
                  </a:lnTo>
                  <a:lnTo>
                    <a:pt x="10" y="12"/>
                  </a:lnTo>
                  <a:lnTo>
                    <a:pt x="13" y="12"/>
                  </a:lnTo>
                  <a:lnTo>
                    <a:pt x="15" y="10"/>
                  </a:lnTo>
                  <a:lnTo>
                    <a:pt x="16" y="9"/>
                  </a:lnTo>
                  <a:lnTo>
                    <a:pt x="16" y="8"/>
                  </a:lnTo>
                  <a:lnTo>
                    <a:pt x="16" y="7"/>
                  </a:lnTo>
                  <a:lnTo>
                    <a:pt x="16" y="6"/>
                  </a:lnTo>
                  <a:lnTo>
                    <a:pt x="14" y="3"/>
                  </a:lnTo>
                  <a:lnTo>
                    <a:pt x="13" y="2"/>
                  </a:lnTo>
                  <a:lnTo>
                    <a:pt x="12" y="1"/>
                  </a:lnTo>
                  <a:lnTo>
                    <a:pt x="10" y="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59" name="Freeform 7"/>
            <p:cNvSpPr>
              <a:spLocks/>
            </p:cNvSpPr>
            <p:nvPr/>
          </p:nvSpPr>
          <p:spPr bwMode="auto">
            <a:xfrm rot="1627522">
              <a:off x="2123" y="2918"/>
              <a:ext cx="329" cy="521"/>
            </a:xfrm>
            <a:custGeom>
              <a:avLst/>
              <a:gdLst>
                <a:gd name="T0" fmla="*/ 221 w 266"/>
                <a:gd name="T1" fmla="*/ 166 h 350"/>
                <a:gd name="T2" fmla="*/ 222 w 266"/>
                <a:gd name="T3" fmla="*/ 185 h 350"/>
                <a:gd name="T4" fmla="*/ 234 w 266"/>
                <a:gd name="T5" fmla="*/ 197 h 350"/>
                <a:gd name="T6" fmla="*/ 220 w 266"/>
                <a:gd name="T7" fmla="*/ 205 h 350"/>
                <a:gd name="T8" fmla="*/ 221 w 266"/>
                <a:gd name="T9" fmla="*/ 228 h 350"/>
                <a:gd name="T10" fmla="*/ 220 w 266"/>
                <a:gd name="T11" fmla="*/ 257 h 350"/>
                <a:gd name="T12" fmla="*/ 204 w 266"/>
                <a:gd name="T13" fmla="*/ 271 h 350"/>
                <a:gd name="T14" fmla="*/ 190 w 266"/>
                <a:gd name="T15" fmla="*/ 281 h 350"/>
                <a:gd name="T16" fmla="*/ 192 w 266"/>
                <a:gd name="T17" fmla="*/ 295 h 350"/>
                <a:gd name="T18" fmla="*/ 203 w 266"/>
                <a:gd name="T19" fmla="*/ 310 h 350"/>
                <a:gd name="T20" fmla="*/ 196 w 266"/>
                <a:gd name="T21" fmla="*/ 332 h 350"/>
                <a:gd name="T22" fmla="*/ 168 w 266"/>
                <a:gd name="T23" fmla="*/ 348 h 350"/>
                <a:gd name="T24" fmla="*/ 126 w 266"/>
                <a:gd name="T25" fmla="*/ 326 h 350"/>
                <a:gd name="T26" fmla="*/ 122 w 266"/>
                <a:gd name="T27" fmla="*/ 306 h 350"/>
                <a:gd name="T28" fmla="*/ 103 w 266"/>
                <a:gd name="T29" fmla="*/ 294 h 350"/>
                <a:gd name="T30" fmla="*/ 88 w 266"/>
                <a:gd name="T31" fmla="*/ 265 h 350"/>
                <a:gd name="T32" fmla="*/ 91 w 266"/>
                <a:gd name="T33" fmla="*/ 248 h 350"/>
                <a:gd name="T34" fmla="*/ 97 w 266"/>
                <a:gd name="T35" fmla="*/ 230 h 350"/>
                <a:gd name="T36" fmla="*/ 100 w 266"/>
                <a:gd name="T37" fmla="*/ 211 h 350"/>
                <a:gd name="T38" fmla="*/ 133 w 266"/>
                <a:gd name="T39" fmla="*/ 186 h 350"/>
                <a:gd name="T40" fmla="*/ 131 w 266"/>
                <a:gd name="T41" fmla="*/ 163 h 350"/>
                <a:gd name="T42" fmla="*/ 91 w 266"/>
                <a:gd name="T43" fmla="*/ 170 h 350"/>
                <a:gd name="T44" fmla="*/ 62 w 266"/>
                <a:gd name="T45" fmla="*/ 149 h 350"/>
                <a:gd name="T46" fmla="*/ 6 w 266"/>
                <a:gd name="T47" fmla="*/ 150 h 350"/>
                <a:gd name="T48" fmla="*/ 1 w 266"/>
                <a:gd name="T49" fmla="*/ 134 h 350"/>
                <a:gd name="T50" fmla="*/ 0 w 266"/>
                <a:gd name="T51" fmla="*/ 116 h 350"/>
                <a:gd name="T52" fmla="*/ 4 w 266"/>
                <a:gd name="T53" fmla="*/ 106 h 350"/>
                <a:gd name="T54" fmla="*/ 14 w 266"/>
                <a:gd name="T55" fmla="*/ 94 h 350"/>
                <a:gd name="T56" fmla="*/ 19 w 266"/>
                <a:gd name="T57" fmla="*/ 80 h 350"/>
                <a:gd name="T58" fmla="*/ 29 w 266"/>
                <a:gd name="T59" fmla="*/ 65 h 350"/>
                <a:gd name="T60" fmla="*/ 26 w 266"/>
                <a:gd name="T61" fmla="*/ 40 h 350"/>
                <a:gd name="T62" fmla="*/ 24 w 266"/>
                <a:gd name="T63" fmla="*/ 18 h 350"/>
                <a:gd name="T64" fmla="*/ 46 w 266"/>
                <a:gd name="T65" fmla="*/ 10 h 350"/>
                <a:gd name="T66" fmla="*/ 78 w 266"/>
                <a:gd name="T67" fmla="*/ 12 h 350"/>
                <a:gd name="T68" fmla="*/ 89 w 266"/>
                <a:gd name="T69" fmla="*/ 7 h 350"/>
                <a:gd name="T70" fmla="*/ 125 w 266"/>
                <a:gd name="T71" fmla="*/ 1 h 350"/>
                <a:gd name="T72" fmla="*/ 125 w 266"/>
                <a:gd name="T73" fmla="*/ 26 h 350"/>
                <a:gd name="T74" fmla="*/ 146 w 266"/>
                <a:gd name="T75" fmla="*/ 23 h 350"/>
                <a:gd name="T76" fmla="*/ 155 w 266"/>
                <a:gd name="T77" fmla="*/ 49 h 350"/>
                <a:gd name="T78" fmla="*/ 173 w 266"/>
                <a:gd name="T79" fmla="*/ 65 h 350"/>
                <a:gd name="T80" fmla="*/ 187 w 266"/>
                <a:gd name="T81" fmla="*/ 62 h 350"/>
                <a:gd name="T82" fmla="*/ 205 w 266"/>
                <a:gd name="T83" fmla="*/ 60 h 350"/>
                <a:gd name="T84" fmla="*/ 214 w 266"/>
                <a:gd name="T85" fmla="*/ 44 h 350"/>
                <a:gd name="T86" fmla="*/ 224 w 266"/>
                <a:gd name="T87" fmla="*/ 43 h 350"/>
                <a:gd name="T88" fmla="*/ 238 w 266"/>
                <a:gd name="T89" fmla="*/ 37 h 350"/>
                <a:gd name="T90" fmla="*/ 239 w 266"/>
                <a:gd name="T91" fmla="*/ 17 h 350"/>
                <a:gd name="T92" fmla="*/ 253 w 266"/>
                <a:gd name="T93" fmla="*/ 29 h 350"/>
                <a:gd name="T94" fmla="*/ 257 w 266"/>
                <a:gd name="T95" fmla="*/ 41 h 350"/>
                <a:gd name="T96" fmla="*/ 263 w 266"/>
                <a:gd name="T97" fmla="*/ 53 h 350"/>
                <a:gd name="T98" fmla="*/ 265 w 266"/>
                <a:gd name="T99" fmla="*/ 72 h 350"/>
                <a:gd name="T100" fmla="*/ 262 w 266"/>
                <a:gd name="T101" fmla="*/ 92 h 350"/>
                <a:gd name="T102" fmla="*/ 257 w 266"/>
                <a:gd name="T103" fmla="*/ 130 h 350"/>
                <a:gd name="T104" fmla="*/ 241 w 266"/>
                <a:gd name="T105" fmla="*/ 142 h 350"/>
                <a:gd name="T106" fmla="*/ 226 w 266"/>
                <a:gd name="T107" fmla="*/ 138 h 350"/>
                <a:gd name="T108" fmla="*/ 216 w 266"/>
                <a:gd name="T109" fmla="*/ 15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6" h="350">
                  <a:moveTo>
                    <a:pt x="216" y="157"/>
                  </a:moveTo>
                  <a:lnTo>
                    <a:pt x="216" y="160"/>
                  </a:lnTo>
                  <a:lnTo>
                    <a:pt x="218" y="161"/>
                  </a:lnTo>
                  <a:lnTo>
                    <a:pt x="221" y="162"/>
                  </a:lnTo>
                  <a:lnTo>
                    <a:pt x="221" y="166"/>
                  </a:lnTo>
                  <a:lnTo>
                    <a:pt x="220" y="169"/>
                  </a:lnTo>
                  <a:lnTo>
                    <a:pt x="217" y="174"/>
                  </a:lnTo>
                  <a:lnTo>
                    <a:pt x="217" y="179"/>
                  </a:lnTo>
                  <a:lnTo>
                    <a:pt x="220" y="182"/>
                  </a:lnTo>
                  <a:lnTo>
                    <a:pt x="222" y="185"/>
                  </a:lnTo>
                  <a:lnTo>
                    <a:pt x="226" y="186"/>
                  </a:lnTo>
                  <a:lnTo>
                    <a:pt x="228" y="186"/>
                  </a:lnTo>
                  <a:lnTo>
                    <a:pt x="232" y="190"/>
                  </a:lnTo>
                  <a:lnTo>
                    <a:pt x="234" y="193"/>
                  </a:lnTo>
                  <a:lnTo>
                    <a:pt x="234" y="197"/>
                  </a:lnTo>
                  <a:lnTo>
                    <a:pt x="233" y="202"/>
                  </a:lnTo>
                  <a:lnTo>
                    <a:pt x="230" y="203"/>
                  </a:lnTo>
                  <a:lnTo>
                    <a:pt x="227" y="203"/>
                  </a:lnTo>
                  <a:lnTo>
                    <a:pt x="222" y="200"/>
                  </a:lnTo>
                  <a:lnTo>
                    <a:pt x="220" y="205"/>
                  </a:lnTo>
                  <a:lnTo>
                    <a:pt x="218" y="209"/>
                  </a:lnTo>
                  <a:lnTo>
                    <a:pt x="221" y="214"/>
                  </a:lnTo>
                  <a:lnTo>
                    <a:pt x="222" y="220"/>
                  </a:lnTo>
                  <a:lnTo>
                    <a:pt x="220" y="222"/>
                  </a:lnTo>
                  <a:lnTo>
                    <a:pt x="221" y="228"/>
                  </a:lnTo>
                  <a:lnTo>
                    <a:pt x="220" y="233"/>
                  </a:lnTo>
                  <a:lnTo>
                    <a:pt x="220" y="239"/>
                  </a:lnTo>
                  <a:lnTo>
                    <a:pt x="218" y="244"/>
                  </a:lnTo>
                  <a:lnTo>
                    <a:pt x="218" y="250"/>
                  </a:lnTo>
                  <a:lnTo>
                    <a:pt x="220" y="257"/>
                  </a:lnTo>
                  <a:lnTo>
                    <a:pt x="218" y="263"/>
                  </a:lnTo>
                  <a:lnTo>
                    <a:pt x="216" y="265"/>
                  </a:lnTo>
                  <a:lnTo>
                    <a:pt x="211" y="265"/>
                  </a:lnTo>
                  <a:lnTo>
                    <a:pt x="206" y="268"/>
                  </a:lnTo>
                  <a:lnTo>
                    <a:pt x="204" y="271"/>
                  </a:lnTo>
                  <a:lnTo>
                    <a:pt x="199" y="274"/>
                  </a:lnTo>
                  <a:lnTo>
                    <a:pt x="197" y="276"/>
                  </a:lnTo>
                  <a:lnTo>
                    <a:pt x="197" y="278"/>
                  </a:lnTo>
                  <a:lnTo>
                    <a:pt x="191" y="278"/>
                  </a:lnTo>
                  <a:lnTo>
                    <a:pt x="190" y="281"/>
                  </a:lnTo>
                  <a:lnTo>
                    <a:pt x="187" y="281"/>
                  </a:lnTo>
                  <a:lnTo>
                    <a:pt x="186" y="280"/>
                  </a:lnTo>
                  <a:lnTo>
                    <a:pt x="187" y="284"/>
                  </a:lnTo>
                  <a:lnTo>
                    <a:pt x="187" y="288"/>
                  </a:lnTo>
                  <a:lnTo>
                    <a:pt x="192" y="295"/>
                  </a:lnTo>
                  <a:lnTo>
                    <a:pt x="196" y="299"/>
                  </a:lnTo>
                  <a:lnTo>
                    <a:pt x="197" y="302"/>
                  </a:lnTo>
                  <a:lnTo>
                    <a:pt x="199" y="306"/>
                  </a:lnTo>
                  <a:lnTo>
                    <a:pt x="200" y="308"/>
                  </a:lnTo>
                  <a:lnTo>
                    <a:pt x="203" y="310"/>
                  </a:lnTo>
                  <a:lnTo>
                    <a:pt x="205" y="311"/>
                  </a:lnTo>
                  <a:lnTo>
                    <a:pt x="202" y="316"/>
                  </a:lnTo>
                  <a:lnTo>
                    <a:pt x="200" y="319"/>
                  </a:lnTo>
                  <a:lnTo>
                    <a:pt x="198" y="330"/>
                  </a:lnTo>
                  <a:lnTo>
                    <a:pt x="196" y="332"/>
                  </a:lnTo>
                  <a:lnTo>
                    <a:pt x="184" y="340"/>
                  </a:lnTo>
                  <a:lnTo>
                    <a:pt x="182" y="341"/>
                  </a:lnTo>
                  <a:lnTo>
                    <a:pt x="180" y="346"/>
                  </a:lnTo>
                  <a:lnTo>
                    <a:pt x="169" y="350"/>
                  </a:lnTo>
                  <a:lnTo>
                    <a:pt x="168" y="348"/>
                  </a:lnTo>
                  <a:lnTo>
                    <a:pt x="170" y="343"/>
                  </a:lnTo>
                  <a:lnTo>
                    <a:pt x="168" y="343"/>
                  </a:lnTo>
                  <a:lnTo>
                    <a:pt x="140" y="336"/>
                  </a:lnTo>
                  <a:lnTo>
                    <a:pt x="133" y="335"/>
                  </a:lnTo>
                  <a:lnTo>
                    <a:pt x="126" y="326"/>
                  </a:lnTo>
                  <a:lnTo>
                    <a:pt x="125" y="323"/>
                  </a:lnTo>
                  <a:lnTo>
                    <a:pt x="118" y="318"/>
                  </a:lnTo>
                  <a:lnTo>
                    <a:pt x="116" y="312"/>
                  </a:lnTo>
                  <a:lnTo>
                    <a:pt x="120" y="308"/>
                  </a:lnTo>
                  <a:lnTo>
                    <a:pt x="122" y="306"/>
                  </a:lnTo>
                  <a:lnTo>
                    <a:pt x="120" y="304"/>
                  </a:lnTo>
                  <a:lnTo>
                    <a:pt x="114" y="300"/>
                  </a:lnTo>
                  <a:lnTo>
                    <a:pt x="108" y="296"/>
                  </a:lnTo>
                  <a:lnTo>
                    <a:pt x="106" y="295"/>
                  </a:lnTo>
                  <a:lnTo>
                    <a:pt x="103" y="294"/>
                  </a:lnTo>
                  <a:lnTo>
                    <a:pt x="98" y="284"/>
                  </a:lnTo>
                  <a:lnTo>
                    <a:pt x="94" y="281"/>
                  </a:lnTo>
                  <a:lnTo>
                    <a:pt x="91" y="280"/>
                  </a:lnTo>
                  <a:lnTo>
                    <a:pt x="85" y="280"/>
                  </a:lnTo>
                  <a:lnTo>
                    <a:pt x="88" y="265"/>
                  </a:lnTo>
                  <a:lnTo>
                    <a:pt x="89" y="263"/>
                  </a:lnTo>
                  <a:lnTo>
                    <a:pt x="95" y="260"/>
                  </a:lnTo>
                  <a:lnTo>
                    <a:pt x="96" y="257"/>
                  </a:lnTo>
                  <a:lnTo>
                    <a:pt x="95" y="253"/>
                  </a:lnTo>
                  <a:lnTo>
                    <a:pt x="91" y="248"/>
                  </a:lnTo>
                  <a:lnTo>
                    <a:pt x="91" y="246"/>
                  </a:lnTo>
                  <a:lnTo>
                    <a:pt x="91" y="244"/>
                  </a:lnTo>
                  <a:lnTo>
                    <a:pt x="101" y="239"/>
                  </a:lnTo>
                  <a:lnTo>
                    <a:pt x="100" y="235"/>
                  </a:lnTo>
                  <a:lnTo>
                    <a:pt x="97" y="230"/>
                  </a:lnTo>
                  <a:lnTo>
                    <a:pt x="92" y="223"/>
                  </a:lnTo>
                  <a:lnTo>
                    <a:pt x="92" y="218"/>
                  </a:lnTo>
                  <a:lnTo>
                    <a:pt x="92" y="217"/>
                  </a:lnTo>
                  <a:lnTo>
                    <a:pt x="97" y="215"/>
                  </a:lnTo>
                  <a:lnTo>
                    <a:pt x="100" y="211"/>
                  </a:lnTo>
                  <a:lnTo>
                    <a:pt x="104" y="210"/>
                  </a:lnTo>
                  <a:lnTo>
                    <a:pt x="112" y="208"/>
                  </a:lnTo>
                  <a:lnTo>
                    <a:pt x="120" y="202"/>
                  </a:lnTo>
                  <a:lnTo>
                    <a:pt x="127" y="194"/>
                  </a:lnTo>
                  <a:lnTo>
                    <a:pt x="133" y="186"/>
                  </a:lnTo>
                  <a:lnTo>
                    <a:pt x="140" y="176"/>
                  </a:lnTo>
                  <a:lnTo>
                    <a:pt x="140" y="172"/>
                  </a:lnTo>
                  <a:lnTo>
                    <a:pt x="139" y="168"/>
                  </a:lnTo>
                  <a:lnTo>
                    <a:pt x="138" y="167"/>
                  </a:lnTo>
                  <a:lnTo>
                    <a:pt x="131" y="163"/>
                  </a:lnTo>
                  <a:lnTo>
                    <a:pt x="119" y="162"/>
                  </a:lnTo>
                  <a:lnTo>
                    <a:pt x="107" y="168"/>
                  </a:lnTo>
                  <a:lnTo>
                    <a:pt x="103" y="169"/>
                  </a:lnTo>
                  <a:lnTo>
                    <a:pt x="96" y="170"/>
                  </a:lnTo>
                  <a:lnTo>
                    <a:pt x="91" y="170"/>
                  </a:lnTo>
                  <a:lnTo>
                    <a:pt x="85" y="169"/>
                  </a:lnTo>
                  <a:lnTo>
                    <a:pt x="79" y="166"/>
                  </a:lnTo>
                  <a:lnTo>
                    <a:pt x="77" y="164"/>
                  </a:lnTo>
                  <a:lnTo>
                    <a:pt x="70" y="157"/>
                  </a:lnTo>
                  <a:lnTo>
                    <a:pt x="62" y="149"/>
                  </a:lnTo>
                  <a:lnTo>
                    <a:pt x="56" y="145"/>
                  </a:lnTo>
                  <a:lnTo>
                    <a:pt x="26" y="143"/>
                  </a:lnTo>
                  <a:lnTo>
                    <a:pt x="18" y="145"/>
                  </a:lnTo>
                  <a:lnTo>
                    <a:pt x="8" y="149"/>
                  </a:lnTo>
                  <a:lnTo>
                    <a:pt x="6" y="150"/>
                  </a:lnTo>
                  <a:lnTo>
                    <a:pt x="5" y="145"/>
                  </a:lnTo>
                  <a:lnTo>
                    <a:pt x="5" y="143"/>
                  </a:lnTo>
                  <a:lnTo>
                    <a:pt x="2" y="139"/>
                  </a:lnTo>
                  <a:lnTo>
                    <a:pt x="1" y="138"/>
                  </a:lnTo>
                  <a:lnTo>
                    <a:pt x="1" y="134"/>
                  </a:lnTo>
                  <a:lnTo>
                    <a:pt x="0" y="130"/>
                  </a:lnTo>
                  <a:lnTo>
                    <a:pt x="0" y="127"/>
                  </a:lnTo>
                  <a:lnTo>
                    <a:pt x="1" y="124"/>
                  </a:lnTo>
                  <a:lnTo>
                    <a:pt x="1" y="120"/>
                  </a:lnTo>
                  <a:lnTo>
                    <a:pt x="0" y="116"/>
                  </a:lnTo>
                  <a:lnTo>
                    <a:pt x="0" y="114"/>
                  </a:lnTo>
                  <a:lnTo>
                    <a:pt x="1" y="113"/>
                  </a:lnTo>
                  <a:lnTo>
                    <a:pt x="2" y="109"/>
                  </a:lnTo>
                  <a:lnTo>
                    <a:pt x="2" y="108"/>
                  </a:lnTo>
                  <a:lnTo>
                    <a:pt x="4" y="106"/>
                  </a:lnTo>
                  <a:lnTo>
                    <a:pt x="5" y="104"/>
                  </a:lnTo>
                  <a:lnTo>
                    <a:pt x="8" y="101"/>
                  </a:lnTo>
                  <a:lnTo>
                    <a:pt x="11" y="98"/>
                  </a:lnTo>
                  <a:lnTo>
                    <a:pt x="12" y="95"/>
                  </a:lnTo>
                  <a:lnTo>
                    <a:pt x="14" y="94"/>
                  </a:lnTo>
                  <a:lnTo>
                    <a:pt x="17" y="91"/>
                  </a:lnTo>
                  <a:lnTo>
                    <a:pt x="19" y="89"/>
                  </a:lnTo>
                  <a:lnTo>
                    <a:pt x="20" y="86"/>
                  </a:lnTo>
                  <a:lnTo>
                    <a:pt x="19" y="84"/>
                  </a:lnTo>
                  <a:lnTo>
                    <a:pt x="19" y="80"/>
                  </a:lnTo>
                  <a:lnTo>
                    <a:pt x="19" y="76"/>
                  </a:lnTo>
                  <a:lnTo>
                    <a:pt x="24" y="74"/>
                  </a:lnTo>
                  <a:lnTo>
                    <a:pt x="28" y="73"/>
                  </a:lnTo>
                  <a:lnTo>
                    <a:pt x="29" y="68"/>
                  </a:lnTo>
                  <a:lnTo>
                    <a:pt x="29" y="65"/>
                  </a:lnTo>
                  <a:lnTo>
                    <a:pt x="29" y="59"/>
                  </a:lnTo>
                  <a:lnTo>
                    <a:pt x="29" y="55"/>
                  </a:lnTo>
                  <a:lnTo>
                    <a:pt x="30" y="50"/>
                  </a:lnTo>
                  <a:lnTo>
                    <a:pt x="29" y="46"/>
                  </a:lnTo>
                  <a:lnTo>
                    <a:pt x="26" y="40"/>
                  </a:lnTo>
                  <a:lnTo>
                    <a:pt x="24" y="32"/>
                  </a:lnTo>
                  <a:lnTo>
                    <a:pt x="23" y="29"/>
                  </a:lnTo>
                  <a:lnTo>
                    <a:pt x="23" y="24"/>
                  </a:lnTo>
                  <a:lnTo>
                    <a:pt x="23" y="20"/>
                  </a:lnTo>
                  <a:lnTo>
                    <a:pt x="24" y="18"/>
                  </a:lnTo>
                  <a:lnTo>
                    <a:pt x="23" y="16"/>
                  </a:lnTo>
                  <a:lnTo>
                    <a:pt x="22" y="12"/>
                  </a:lnTo>
                  <a:lnTo>
                    <a:pt x="31" y="7"/>
                  </a:lnTo>
                  <a:lnTo>
                    <a:pt x="42" y="11"/>
                  </a:lnTo>
                  <a:lnTo>
                    <a:pt x="46" y="10"/>
                  </a:lnTo>
                  <a:lnTo>
                    <a:pt x="53" y="7"/>
                  </a:lnTo>
                  <a:lnTo>
                    <a:pt x="61" y="11"/>
                  </a:lnTo>
                  <a:lnTo>
                    <a:pt x="64" y="11"/>
                  </a:lnTo>
                  <a:lnTo>
                    <a:pt x="71" y="11"/>
                  </a:lnTo>
                  <a:lnTo>
                    <a:pt x="78" y="12"/>
                  </a:lnTo>
                  <a:lnTo>
                    <a:pt x="83" y="14"/>
                  </a:lnTo>
                  <a:lnTo>
                    <a:pt x="86" y="16"/>
                  </a:lnTo>
                  <a:lnTo>
                    <a:pt x="90" y="14"/>
                  </a:lnTo>
                  <a:lnTo>
                    <a:pt x="90" y="12"/>
                  </a:lnTo>
                  <a:lnTo>
                    <a:pt x="89" y="7"/>
                  </a:lnTo>
                  <a:lnTo>
                    <a:pt x="92" y="5"/>
                  </a:lnTo>
                  <a:lnTo>
                    <a:pt x="104" y="1"/>
                  </a:lnTo>
                  <a:lnTo>
                    <a:pt x="108" y="0"/>
                  </a:lnTo>
                  <a:lnTo>
                    <a:pt x="120" y="0"/>
                  </a:lnTo>
                  <a:lnTo>
                    <a:pt x="125" y="1"/>
                  </a:lnTo>
                  <a:lnTo>
                    <a:pt x="134" y="8"/>
                  </a:lnTo>
                  <a:lnTo>
                    <a:pt x="137" y="13"/>
                  </a:lnTo>
                  <a:lnTo>
                    <a:pt x="136" y="17"/>
                  </a:lnTo>
                  <a:lnTo>
                    <a:pt x="133" y="22"/>
                  </a:lnTo>
                  <a:lnTo>
                    <a:pt x="125" y="26"/>
                  </a:lnTo>
                  <a:lnTo>
                    <a:pt x="126" y="32"/>
                  </a:lnTo>
                  <a:lnTo>
                    <a:pt x="131" y="37"/>
                  </a:lnTo>
                  <a:lnTo>
                    <a:pt x="139" y="32"/>
                  </a:lnTo>
                  <a:lnTo>
                    <a:pt x="145" y="28"/>
                  </a:lnTo>
                  <a:lnTo>
                    <a:pt x="146" y="23"/>
                  </a:lnTo>
                  <a:lnTo>
                    <a:pt x="151" y="28"/>
                  </a:lnTo>
                  <a:lnTo>
                    <a:pt x="154" y="29"/>
                  </a:lnTo>
                  <a:lnTo>
                    <a:pt x="152" y="36"/>
                  </a:lnTo>
                  <a:lnTo>
                    <a:pt x="154" y="44"/>
                  </a:lnTo>
                  <a:lnTo>
                    <a:pt x="155" y="49"/>
                  </a:lnTo>
                  <a:lnTo>
                    <a:pt x="158" y="56"/>
                  </a:lnTo>
                  <a:lnTo>
                    <a:pt x="161" y="61"/>
                  </a:lnTo>
                  <a:lnTo>
                    <a:pt x="164" y="64"/>
                  </a:lnTo>
                  <a:lnTo>
                    <a:pt x="169" y="65"/>
                  </a:lnTo>
                  <a:lnTo>
                    <a:pt x="173" y="65"/>
                  </a:lnTo>
                  <a:lnTo>
                    <a:pt x="176" y="67"/>
                  </a:lnTo>
                  <a:lnTo>
                    <a:pt x="180" y="67"/>
                  </a:lnTo>
                  <a:lnTo>
                    <a:pt x="184" y="66"/>
                  </a:lnTo>
                  <a:lnTo>
                    <a:pt x="187" y="64"/>
                  </a:lnTo>
                  <a:lnTo>
                    <a:pt x="187" y="62"/>
                  </a:lnTo>
                  <a:lnTo>
                    <a:pt x="188" y="61"/>
                  </a:lnTo>
                  <a:lnTo>
                    <a:pt x="191" y="60"/>
                  </a:lnTo>
                  <a:lnTo>
                    <a:pt x="196" y="59"/>
                  </a:lnTo>
                  <a:lnTo>
                    <a:pt x="202" y="60"/>
                  </a:lnTo>
                  <a:lnTo>
                    <a:pt x="205" y="60"/>
                  </a:lnTo>
                  <a:lnTo>
                    <a:pt x="206" y="58"/>
                  </a:lnTo>
                  <a:lnTo>
                    <a:pt x="208" y="54"/>
                  </a:lnTo>
                  <a:lnTo>
                    <a:pt x="210" y="50"/>
                  </a:lnTo>
                  <a:lnTo>
                    <a:pt x="211" y="48"/>
                  </a:lnTo>
                  <a:lnTo>
                    <a:pt x="214" y="44"/>
                  </a:lnTo>
                  <a:lnTo>
                    <a:pt x="215" y="46"/>
                  </a:lnTo>
                  <a:lnTo>
                    <a:pt x="217" y="47"/>
                  </a:lnTo>
                  <a:lnTo>
                    <a:pt x="218" y="44"/>
                  </a:lnTo>
                  <a:lnTo>
                    <a:pt x="221" y="44"/>
                  </a:lnTo>
                  <a:lnTo>
                    <a:pt x="224" y="43"/>
                  </a:lnTo>
                  <a:lnTo>
                    <a:pt x="228" y="42"/>
                  </a:lnTo>
                  <a:lnTo>
                    <a:pt x="230" y="38"/>
                  </a:lnTo>
                  <a:lnTo>
                    <a:pt x="230" y="37"/>
                  </a:lnTo>
                  <a:lnTo>
                    <a:pt x="233" y="37"/>
                  </a:lnTo>
                  <a:lnTo>
                    <a:pt x="238" y="37"/>
                  </a:lnTo>
                  <a:lnTo>
                    <a:pt x="238" y="35"/>
                  </a:lnTo>
                  <a:lnTo>
                    <a:pt x="238" y="29"/>
                  </a:lnTo>
                  <a:lnTo>
                    <a:pt x="235" y="23"/>
                  </a:lnTo>
                  <a:lnTo>
                    <a:pt x="236" y="18"/>
                  </a:lnTo>
                  <a:lnTo>
                    <a:pt x="239" y="17"/>
                  </a:lnTo>
                  <a:lnTo>
                    <a:pt x="242" y="19"/>
                  </a:lnTo>
                  <a:lnTo>
                    <a:pt x="247" y="23"/>
                  </a:lnTo>
                  <a:lnTo>
                    <a:pt x="251" y="25"/>
                  </a:lnTo>
                  <a:lnTo>
                    <a:pt x="252" y="26"/>
                  </a:lnTo>
                  <a:lnTo>
                    <a:pt x="253" y="29"/>
                  </a:lnTo>
                  <a:lnTo>
                    <a:pt x="254" y="30"/>
                  </a:lnTo>
                  <a:lnTo>
                    <a:pt x="257" y="30"/>
                  </a:lnTo>
                  <a:lnTo>
                    <a:pt x="257" y="31"/>
                  </a:lnTo>
                  <a:lnTo>
                    <a:pt x="257" y="36"/>
                  </a:lnTo>
                  <a:lnTo>
                    <a:pt x="257" y="41"/>
                  </a:lnTo>
                  <a:lnTo>
                    <a:pt x="259" y="42"/>
                  </a:lnTo>
                  <a:lnTo>
                    <a:pt x="263" y="43"/>
                  </a:lnTo>
                  <a:lnTo>
                    <a:pt x="262" y="48"/>
                  </a:lnTo>
                  <a:lnTo>
                    <a:pt x="262" y="49"/>
                  </a:lnTo>
                  <a:lnTo>
                    <a:pt x="263" y="53"/>
                  </a:lnTo>
                  <a:lnTo>
                    <a:pt x="264" y="55"/>
                  </a:lnTo>
                  <a:lnTo>
                    <a:pt x="265" y="61"/>
                  </a:lnTo>
                  <a:lnTo>
                    <a:pt x="266" y="66"/>
                  </a:lnTo>
                  <a:lnTo>
                    <a:pt x="266" y="68"/>
                  </a:lnTo>
                  <a:lnTo>
                    <a:pt x="265" y="72"/>
                  </a:lnTo>
                  <a:lnTo>
                    <a:pt x="263" y="76"/>
                  </a:lnTo>
                  <a:lnTo>
                    <a:pt x="260" y="82"/>
                  </a:lnTo>
                  <a:lnTo>
                    <a:pt x="259" y="89"/>
                  </a:lnTo>
                  <a:lnTo>
                    <a:pt x="262" y="91"/>
                  </a:lnTo>
                  <a:lnTo>
                    <a:pt x="262" y="92"/>
                  </a:lnTo>
                  <a:lnTo>
                    <a:pt x="263" y="98"/>
                  </a:lnTo>
                  <a:lnTo>
                    <a:pt x="263" y="103"/>
                  </a:lnTo>
                  <a:lnTo>
                    <a:pt x="262" y="113"/>
                  </a:lnTo>
                  <a:lnTo>
                    <a:pt x="258" y="125"/>
                  </a:lnTo>
                  <a:lnTo>
                    <a:pt x="257" y="130"/>
                  </a:lnTo>
                  <a:lnTo>
                    <a:pt x="254" y="132"/>
                  </a:lnTo>
                  <a:lnTo>
                    <a:pt x="252" y="137"/>
                  </a:lnTo>
                  <a:lnTo>
                    <a:pt x="251" y="140"/>
                  </a:lnTo>
                  <a:lnTo>
                    <a:pt x="246" y="143"/>
                  </a:lnTo>
                  <a:lnTo>
                    <a:pt x="241" y="142"/>
                  </a:lnTo>
                  <a:lnTo>
                    <a:pt x="236" y="140"/>
                  </a:lnTo>
                  <a:lnTo>
                    <a:pt x="233" y="140"/>
                  </a:lnTo>
                  <a:lnTo>
                    <a:pt x="230" y="138"/>
                  </a:lnTo>
                  <a:lnTo>
                    <a:pt x="228" y="137"/>
                  </a:lnTo>
                  <a:lnTo>
                    <a:pt x="226" y="138"/>
                  </a:lnTo>
                  <a:lnTo>
                    <a:pt x="226" y="142"/>
                  </a:lnTo>
                  <a:lnTo>
                    <a:pt x="226" y="145"/>
                  </a:lnTo>
                  <a:lnTo>
                    <a:pt x="223" y="149"/>
                  </a:lnTo>
                  <a:lnTo>
                    <a:pt x="221" y="150"/>
                  </a:lnTo>
                  <a:lnTo>
                    <a:pt x="216" y="154"/>
                  </a:lnTo>
                  <a:lnTo>
                    <a:pt x="216" y="157"/>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0" name="Freeform 8"/>
            <p:cNvSpPr>
              <a:spLocks/>
            </p:cNvSpPr>
            <p:nvPr/>
          </p:nvSpPr>
          <p:spPr bwMode="auto">
            <a:xfrm rot="1627522">
              <a:off x="2168" y="3133"/>
              <a:ext cx="59" cy="89"/>
            </a:xfrm>
            <a:custGeom>
              <a:avLst/>
              <a:gdLst>
                <a:gd name="T0" fmla="*/ 48 w 49"/>
                <a:gd name="T1" fmla="*/ 1 h 61"/>
                <a:gd name="T2" fmla="*/ 49 w 49"/>
                <a:gd name="T3" fmla="*/ 4 h 61"/>
                <a:gd name="T4" fmla="*/ 46 w 49"/>
                <a:gd name="T5" fmla="*/ 10 h 61"/>
                <a:gd name="T6" fmla="*/ 45 w 49"/>
                <a:gd name="T7" fmla="*/ 14 h 61"/>
                <a:gd name="T8" fmla="*/ 41 w 49"/>
                <a:gd name="T9" fmla="*/ 18 h 61"/>
                <a:gd name="T10" fmla="*/ 36 w 49"/>
                <a:gd name="T11" fmla="*/ 24 h 61"/>
                <a:gd name="T12" fmla="*/ 33 w 49"/>
                <a:gd name="T13" fmla="*/ 30 h 61"/>
                <a:gd name="T14" fmla="*/ 34 w 49"/>
                <a:gd name="T15" fmla="*/ 32 h 61"/>
                <a:gd name="T16" fmla="*/ 37 w 49"/>
                <a:gd name="T17" fmla="*/ 37 h 61"/>
                <a:gd name="T18" fmla="*/ 40 w 49"/>
                <a:gd name="T19" fmla="*/ 42 h 61"/>
                <a:gd name="T20" fmla="*/ 39 w 49"/>
                <a:gd name="T21" fmla="*/ 46 h 61"/>
                <a:gd name="T22" fmla="*/ 36 w 49"/>
                <a:gd name="T23" fmla="*/ 49 h 61"/>
                <a:gd name="T24" fmla="*/ 29 w 49"/>
                <a:gd name="T25" fmla="*/ 54 h 61"/>
                <a:gd name="T26" fmla="*/ 24 w 49"/>
                <a:gd name="T27" fmla="*/ 57 h 61"/>
                <a:gd name="T28" fmla="*/ 15 w 49"/>
                <a:gd name="T29" fmla="*/ 61 h 61"/>
                <a:gd name="T30" fmla="*/ 10 w 49"/>
                <a:gd name="T31" fmla="*/ 58 h 61"/>
                <a:gd name="T32" fmla="*/ 6 w 49"/>
                <a:gd name="T33" fmla="*/ 55 h 61"/>
                <a:gd name="T34" fmla="*/ 3 w 49"/>
                <a:gd name="T35" fmla="*/ 51 h 61"/>
                <a:gd name="T36" fmla="*/ 0 w 49"/>
                <a:gd name="T37" fmla="*/ 48 h 61"/>
                <a:gd name="T38" fmla="*/ 0 w 49"/>
                <a:gd name="T39" fmla="*/ 42 h 61"/>
                <a:gd name="T40" fmla="*/ 3 w 49"/>
                <a:gd name="T41" fmla="*/ 39 h 61"/>
                <a:gd name="T42" fmla="*/ 6 w 49"/>
                <a:gd name="T43" fmla="*/ 37 h 61"/>
                <a:gd name="T44" fmla="*/ 9 w 49"/>
                <a:gd name="T45" fmla="*/ 34 h 61"/>
                <a:gd name="T46" fmla="*/ 12 w 49"/>
                <a:gd name="T47" fmla="*/ 28 h 61"/>
                <a:gd name="T48" fmla="*/ 17 w 49"/>
                <a:gd name="T49" fmla="*/ 21 h 61"/>
                <a:gd name="T50" fmla="*/ 23 w 49"/>
                <a:gd name="T51" fmla="*/ 15 h 61"/>
                <a:gd name="T52" fmla="*/ 28 w 49"/>
                <a:gd name="T53" fmla="*/ 10 h 61"/>
                <a:gd name="T54" fmla="*/ 33 w 49"/>
                <a:gd name="T55" fmla="*/ 6 h 61"/>
                <a:gd name="T56" fmla="*/ 37 w 49"/>
                <a:gd name="T57" fmla="*/ 2 h 61"/>
                <a:gd name="T58" fmla="*/ 40 w 49"/>
                <a:gd name="T59" fmla="*/ 1 h 61"/>
                <a:gd name="T60" fmla="*/ 43 w 49"/>
                <a:gd name="T61" fmla="*/ 0 h 61"/>
                <a:gd name="T62" fmla="*/ 48 w 49"/>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61">
                  <a:moveTo>
                    <a:pt x="48" y="0"/>
                  </a:moveTo>
                  <a:lnTo>
                    <a:pt x="48" y="1"/>
                  </a:lnTo>
                  <a:lnTo>
                    <a:pt x="49" y="3"/>
                  </a:lnTo>
                  <a:lnTo>
                    <a:pt x="49" y="4"/>
                  </a:lnTo>
                  <a:lnTo>
                    <a:pt x="48" y="7"/>
                  </a:lnTo>
                  <a:lnTo>
                    <a:pt x="46" y="10"/>
                  </a:lnTo>
                  <a:lnTo>
                    <a:pt x="46" y="13"/>
                  </a:lnTo>
                  <a:lnTo>
                    <a:pt x="45" y="14"/>
                  </a:lnTo>
                  <a:lnTo>
                    <a:pt x="43" y="15"/>
                  </a:lnTo>
                  <a:lnTo>
                    <a:pt x="41" y="18"/>
                  </a:lnTo>
                  <a:lnTo>
                    <a:pt x="40" y="20"/>
                  </a:lnTo>
                  <a:lnTo>
                    <a:pt x="36" y="24"/>
                  </a:lnTo>
                  <a:lnTo>
                    <a:pt x="35" y="27"/>
                  </a:lnTo>
                  <a:lnTo>
                    <a:pt x="33" y="30"/>
                  </a:lnTo>
                  <a:lnTo>
                    <a:pt x="33" y="31"/>
                  </a:lnTo>
                  <a:lnTo>
                    <a:pt x="34" y="32"/>
                  </a:lnTo>
                  <a:lnTo>
                    <a:pt x="35" y="34"/>
                  </a:lnTo>
                  <a:lnTo>
                    <a:pt x="37" y="37"/>
                  </a:lnTo>
                  <a:lnTo>
                    <a:pt x="39" y="39"/>
                  </a:lnTo>
                  <a:lnTo>
                    <a:pt x="40" y="42"/>
                  </a:lnTo>
                  <a:lnTo>
                    <a:pt x="40" y="44"/>
                  </a:lnTo>
                  <a:lnTo>
                    <a:pt x="39" y="46"/>
                  </a:lnTo>
                  <a:lnTo>
                    <a:pt x="37" y="48"/>
                  </a:lnTo>
                  <a:lnTo>
                    <a:pt x="36" y="49"/>
                  </a:lnTo>
                  <a:lnTo>
                    <a:pt x="34" y="51"/>
                  </a:lnTo>
                  <a:lnTo>
                    <a:pt x="29" y="54"/>
                  </a:lnTo>
                  <a:lnTo>
                    <a:pt x="27" y="56"/>
                  </a:lnTo>
                  <a:lnTo>
                    <a:pt x="24" y="57"/>
                  </a:lnTo>
                  <a:lnTo>
                    <a:pt x="21" y="58"/>
                  </a:lnTo>
                  <a:lnTo>
                    <a:pt x="15" y="61"/>
                  </a:lnTo>
                  <a:lnTo>
                    <a:pt x="12" y="60"/>
                  </a:lnTo>
                  <a:lnTo>
                    <a:pt x="10" y="58"/>
                  </a:lnTo>
                  <a:lnTo>
                    <a:pt x="7" y="56"/>
                  </a:lnTo>
                  <a:lnTo>
                    <a:pt x="6" y="55"/>
                  </a:lnTo>
                  <a:lnTo>
                    <a:pt x="5" y="54"/>
                  </a:lnTo>
                  <a:lnTo>
                    <a:pt x="3" y="51"/>
                  </a:lnTo>
                  <a:lnTo>
                    <a:pt x="1" y="50"/>
                  </a:lnTo>
                  <a:lnTo>
                    <a:pt x="0" y="48"/>
                  </a:lnTo>
                  <a:lnTo>
                    <a:pt x="0" y="45"/>
                  </a:lnTo>
                  <a:lnTo>
                    <a:pt x="0" y="42"/>
                  </a:lnTo>
                  <a:lnTo>
                    <a:pt x="1" y="40"/>
                  </a:lnTo>
                  <a:lnTo>
                    <a:pt x="3" y="39"/>
                  </a:lnTo>
                  <a:lnTo>
                    <a:pt x="4" y="38"/>
                  </a:lnTo>
                  <a:lnTo>
                    <a:pt x="6" y="37"/>
                  </a:lnTo>
                  <a:lnTo>
                    <a:pt x="7" y="36"/>
                  </a:lnTo>
                  <a:lnTo>
                    <a:pt x="9" y="34"/>
                  </a:lnTo>
                  <a:lnTo>
                    <a:pt x="10" y="32"/>
                  </a:lnTo>
                  <a:lnTo>
                    <a:pt x="12" y="28"/>
                  </a:lnTo>
                  <a:lnTo>
                    <a:pt x="15" y="25"/>
                  </a:lnTo>
                  <a:lnTo>
                    <a:pt x="17" y="21"/>
                  </a:lnTo>
                  <a:lnTo>
                    <a:pt x="22" y="18"/>
                  </a:lnTo>
                  <a:lnTo>
                    <a:pt x="23" y="15"/>
                  </a:lnTo>
                  <a:lnTo>
                    <a:pt x="27" y="12"/>
                  </a:lnTo>
                  <a:lnTo>
                    <a:pt x="28" y="10"/>
                  </a:lnTo>
                  <a:lnTo>
                    <a:pt x="30" y="7"/>
                  </a:lnTo>
                  <a:lnTo>
                    <a:pt x="33" y="6"/>
                  </a:lnTo>
                  <a:lnTo>
                    <a:pt x="35" y="3"/>
                  </a:lnTo>
                  <a:lnTo>
                    <a:pt x="37" y="2"/>
                  </a:lnTo>
                  <a:lnTo>
                    <a:pt x="39" y="1"/>
                  </a:lnTo>
                  <a:lnTo>
                    <a:pt x="40" y="1"/>
                  </a:lnTo>
                  <a:lnTo>
                    <a:pt x="42" y="0"/>
                  </a:lnTo>
                  <a:lnTo>
                    <a:pt x="43" y="0"/>
                  </a:lnTo>
                  <a:lnTo>
                    <a:pt x="46" y="0"/>
                  </a:lnTo>
                  <a:lnTo>
                    <a:pt x="48" y="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1" name="Freeform 9"/>
            <p:cNvSpPr>
              <a:spLocks/>
            </p:cNvSpPr>
            <p:nvPr/>
          </p:nvSpPr>
          <p:spPr bwMode="auto">
            <a:xfrm rot="1627522">
              <a:off x="1275" y="2885"/>
              <a:ext cx="381" cy="634"/>
            </a:xfrm>
            <a:custGeom>
              <a:avLst/>
              <a:gdLst>
                <a:gd name="T0" fmla="*/ 249 w 308"/>
                <a:gd name="T1" fmla="*/ 50 h 426"/>
                <a:gd name="T2" fmla="*/ 279 w 308"/>
                <a:gd name="T3" fmla="*/ 58 h 426"/>
                <a:gd name="T4" fmla="*/ 273 w 308"/>
                <a:gd name="T5" fmla="*/ 91 h 426"/>
                <a:gd name="T6" fmla="*/ 262 w 308"/>
                <a:gd name="T7" fmla="*/ 108 h 426"/>
                <a:gd name="T8" fmla="*/ 298 w 308"/>
                <a:gd name="T9" fmla="*/ 110 h 426"/>
                <a:gd name="T10" fmla="*/ 300 w 308"/>
                <a:gd name="T11" fmla="*/ 144 h 426"/>
                <a:gd name="T12" fmla="*/ 304 w 308"/>
                <a:gd name="T13" fmla="*/ 182 h 426"/>
                <a:gd name="T14" fmla="*/ 275 w 308"/>
                <a:gd name="T15" fmla="*/ 204 h 426"/>
                <a:gd name="T16" fmla="*/ 230 w 308"/>
                <a:gd name="T17" fmla="*/ 290 h 426"/>
                <a:gd name="T18" fmla="*/ 213 w 308"/>
                <a:gd name="T19" fmla="*/ 358 h 426"/>
                <a:gd name="T20" fmla="*/ 190 w 308"/>
                <a:gd name="T21" fmla="*/ 385 h 426"/>
                <a:gd name="T22" fmla="*/ 161 w 308"/>
                <a:gd name="T23" fmla="*/ 376 h 426"/>
                <a:gd name="T24" fmla="*/ 168 w 308"/>
                <a:gd name="T25" fmla="*/ 401 h 426"/>
                <a:gd name="T26" fmla="*/ 137 w 308"/>
                <a:gd name="T27" fmla="*/ 419 h 426"/>
                <a:gd name="T28" fmla="*/ 111 w 308"/>
                <a:gd name="T29" fmla="*/ 416 h 426"/>
                <a:gd name="T30" fmla="*/ 126 w 308"/>
                <a:gd name="T31" fmla="*/ 394 h 426"/>
                <a:gd name="T32" fmla="*/ 111 w 308"/>
                <a:gd name="T33" fmla="*/ 353 h 426"/>
                <a:gd name="T34" fmla="*/ 116 w 308"/>
                <a:gd name="T35" fmla="*/ 340 h 426"/>
                <a:gd name="T36" fmla="*/ 129 w 308"/>
                <a:gd name="T37" fmla="*/ 347 h 426"/>
                <a:gd name="T38" fmla="*/ 107 w 308"/>
                <a:gd name="T39" fmla="*/ 340 h 426"/>
                <a:gd name="T40" fmla="*/ 99 w 308"/>
                <a:gd name="T41" fmla="*/ 370 h 426"/>
                <a:gd name="T42" fmla="*/ 110 w 308"/>
                <a:gd name="T43" fmla="*/ 407 h 426"/>
                <a:gd name="T44" fmla="*/ 83 w 308"/>
                <a:gd name="T45" fmla="*/ 395 h 426"/>
                <a:gd name="T46" fmla="*/ 50 w 308"/>
                <a:gd name="T47" fmla="*/ 383 h 426"/>
                <a:gd name="T48" fmla="*/ 68 w 308"/>
                <a:gd name="T49" fmla="*/ 359 h 426"/>
                <a:gd name="T50" fmla="*/ 66 w 308"/>
                <a:gd name="T51" fmla="*/ 324 h 426"/>
                <a:gd name="T52" fmla="*/ 62 w 308"/>
                <a:gd name="T53" fmla="*/ 299 h 426"/>
                <a:gd name="T54" fmla="*/ 78 w 308"/>
                <a:gd name="T55" fmla="*/ 265 h 426"/>
                <a:gd name="T56" fmla="*/ 110 w 308"/>
                <a:gd name="T57" fmla="*/ 222 h 426"/>
                <a:gd name="T58" fmla="*/ 119 w 308"/>
                <a:gd name="T59" fmla="*/ 199 h 426"/>
                <a:gd name="T60" fmla="*/ 108 w 308"/>
                <a:gd name="T61" fmla="*/ 191 h 426"/>
                <a:gd name="T62" fmla="*/ 107 w 308"/>
                <a:gd name="T63" fmla="*/ 149 h 426"/>
                <a:gd name="T64" fmla="*/ 89 w 308"/>
                <a:gd name="T65" fmla="*/ 110 h 426"/>
                <a:gd name="T66" fmla="*/ 78 w 308"/>
                <a:gd name="T67" fmla="*/ 124 h 426"/>
                <a:gd name="T68" fmla="*/ 81 w 308"/>
                <a:gd name="T69" fmla="*/ 145 h 426"/>
                <a:gd name="T70" fmla="*/ 69 w 308"/>
                <a:gd name="T71" fmla="*/ 152 h 426"/>
                <a:gd name="T72" fmla="*/ 90 w 308"/>
                <a:gd name="T73" fmla="*/ 149 h 426"/>
                <a:gd name="T74" fmla="*/ 86 w 308"/>
                <a:gd name="T75" fmla="*/ 193 h 426"/>
                <a:gd name="T76" fmla="*/ 65 w 308"/>
                <a:gd name="T77" fmla="*/ 176 h 426"/>
                <a:gd name="T78" fmla="*/ 45 w 308"/>
                <a:gd name="T79" fmla="*/ 168 h 426"/>
                <a:gd name="T80" fmla="*/ 14 w 308"/>
                <a:gd name="T81" fmla="*/ 188 h 426"/>
                <a:gd name="T82" fmla="*/ 16 w 308"/>
                <a:gd name="T83" fmla="*/ 154 h 426"/>
                <a:gd name="T84" fmla="*/ 4 w 308"/>
                <a:gd name="T85" fmla="*/ 125 h 426"/>
                <a:gd name="T86" fmla="*/ 9 w 308"/>
                <a:gd name="T87" fmla="*/ 114 h 426"/>
                <a:gd name="T88" fmla="*/ 24 w 308"/>
                <a:gd name="T89" fmla="*/ 125 h 426"/>
                <a:gd name="T90" fmla="*/ 29 w 308"/>
                <a:gd name="T91" fmla="*/ 148 h 426"/>
                <a:gd name="T92" fmla="*/ 42 w 308"/>
                <a:gd name="T93" fmla="*/ 131 h 426"/>
                <a:gd name="T94" fmla="*/ 17 w 308"/>
                <a:gd name="T95" fmla="*/ 120 h 426"/>
                <a:gd name="T96" fmla="*/ 10 w 308"/>
                <a:gd name="T97" fmla="*/ 98 h 426"/>
                <a:gd name="T98" fmla="*/ 17 w 308"/>
                <a:gd name="T99" fmla="*/ 65 h 426"/>
                <a:gd name="T100" fmla="*/ 52 w 308"/>
                <a:gd name="T101" fmla="*/ 40 h 426"/>
                <a:gd name="T102" fmla="*/ 78 w 308"/>
                <a:gd name="T103" fmla="*/ 46 h 426"/>
                <a:gd name="T104" fmla="*/ 123 w 308"/>
                <a:gd name="T105" fmla="*/ 19 h 426"/>
                <a:gd name="T106" fmla="*/ 141 w 308"/>
                <a:gd name="T107" fmla="*/ 5 h 426"/>
                <a:gd name="T108" fmla="*/ 158 w 308"/>
                <a:gd name="T109" fmla="*/ 5 h 426"/>
                <a:gd name="T110" fmla="*/ 176 w 308"/>
                <a:gd name="T111" fmla="*/ 1 h 426"/>
                <a:gd name="T112" fmla="*/ 188 w 308"/>
                <a:gd name="T113" fmla="*/ 2 h 426"/>
                <a:gd name="T114" fmla="*/ 196 w 308"/>
                <a:gd name="T115" fmla="*/ 3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 h="426">
                  <a:moveTo>
                    <a:pt x="214" y="49"/>
                  </a:moveTo>
                  <a:lnTo>
                    <a:pt x="220" y="53"/>
                  </a:lnTo>
                  <a:lnTo>
                    <a:pt x="234" y="59"/>
                  </a:lnTo>
                  <a:lnTo>
                    <a:pt x="242" y="58"/>
                  </a:lnTo>
                  <a:lnTo>
                    <a:pt x="245" y="54"/>
                  </a:lnTo>
                  <a:lnTo>
                    <a:pt x="249" y="50"/>
                  </a:lnTo>
                  <a:lnTo>
                    <a:pt x="252" y="47"/>
                  </a:lnTo>
                  <a:lnTo>
                    <a:pt x="257" y="46"/>
                  </a:lnTo>
                  <a:lnTo>
                    <a:pt x="262" y="46"/>
                  </a:lnTo>
                  <a:lnTo>
                    <a:pt x="267" y="47"/>
                  </a:lnTo>
                  <a:lnTo>
                    <a:pt x="270" y="50"/>
                  </a:lnTo>
                  <a:lnTo>
                    <a:pt x="279" y="58"/>
                  </a:lnTo>
                  <a:lnTo>
                    <a:pt x="281" y="65"/>
                  </a:lnTo>
                  <a:lnTo>
                    <a:pt x="280" y="73"/>
                  </a:lnTo>
                  <a:lnTo>
                    <a:pt x="279" y="80"/>
                  </a:lnTo>
                  <a:lnTo>
                    <a:pt x="278" y="86"/>
                  </a:lnTo>
                  <a:lnTo>
                    <a:pt x="276" y="90"/>
                  </a:lnTo>
                  <a:lnTo>
                    <a:pt x="273" y="91"/>
                  </a:lnTo>
                  <a:lnTo>
                    <a:pt x="268" y="90"/>
                  </a:lnTo>
                  <a:lnTo>
                    <a:pt x="263" y="92"/>
                  </a:lnTo>
                  <a:lnTo>
                    <a:pt x="260" y="97"/>
                  </a:lnTo>
                  <a:lnTo>
                    <a:pt x="257" y="103"/>
                  </a:lnTo>
                  <a:lnTo>
                    <a:pt x="260" y="106"/>
                  </a:lnTo>
                  <a:lnTo>
                    <a:pt x="262" y="108"/>
                  </a:lnTo>
                  <a:lnTo>
                    <a:pt x="266" y="108"/>
                  </a:lnTo>
                  <a:lnTo>
                    <a:pt x="272" y="109"/>
                  </a:lnTo>
                  <a:lnTo>
                    <a:pt x="278" y="114"/>
                  </a:lnTo>
                  <a:lnTo>
                    <a:pt x="281" y="114"/>
                  </a:lnTo>
                  <a:lnTo>
                    <a:pt x="287" y="114"/>
                  </a:lnTo>
                  <a:lnTo>
                    <a:pt x="298" y="110"/>
                  </a:lnTo>
                  <a:lnTo>
                    <a:pt x="296" y="118"/>
                  </a:lnTo>
                  <a:lnTo>
                    <a:pt x="287" y="126"/>
                  </a:lnTo>
                  <a:lnTo>
                    <a:pt x="285" y="130"/>
                  </a:lnTo>
                  <a:lnTo>
                    <a:pt x="296" y="133"/>
                  </a:lnTo>
                  <a:lnTo>
                    <a:pt x="298" y="140"/>
                  </a:lnTo>
                  <a:lnTo>
                    <a:pt x="300" y="144"/>
                  </a:lnTo>
                  <a:lnTo>
                    <a:pt x="300" y="149"/>
                  </a:lnTo>
                  <a:lnTo>
                    <a:pt x="303" y="156"/>
                  </a:lnTo>
                  <a:lnTo>
                    <a:pt x="304" y="158"/>
                  </a:lnTo>
                  <a:lnTo>
                    <a:pt x="308" y="164"/>
                  </a:lnTo>
                  <a:lnTo>
                    <a:pt x="306" y="170"/>
                  </a:lnTo>
                  <a:lnTo>
                    <a:pt x="304" y="182"/>
                  </a:lnTo>
                  <a:lnTo>
                    <a:pt x="302" y="184"/>
                  </a:lnTo>
                  <a:lnTo>
                    <a:pt x="288" y="190"/>
                  </a:lnTo>
                  <a:lnTo>
                    <a:pt x="287" y="193"/>
                  </a:lnTo>
                  <a:lnTo>
                    <a:pt x="286" y="196"/>
                  </a:lnTo>
                  <a:lnTo>
                    <a:pt x="282" y="199"/>
                  </a:lnTo>
                  <a:lnTo>
                    <a:pt x="275" y="204"/>
                  </a:lnTo>
                  <a:lnTo>
                    <a:pt x="270" y="211"/>
                  </a:lnTo>
                  <a:lnTo>
                    <a:pt x="263" y="224"/>
                  </a:lnTo>
                  <a:lnTo>
                    <a:pt x="252" y="242"/>
                  </a:lnTo>
                  <a:lnTo>
                    <a:pt x="243" y="263"/>
                  </a:lnTo>
                  <a:lnTo>
                    <a:pt x="234" y="286"/>
                  </a:lnTo>
                  <a:lnTo>
                    <a:pt x="230" y="290"/>
                  </a:lnTo>
                  <a:lnTo>
                    <a:pt x="220" y="319"/>
                  </a:lnTo>
                  <a:lnTo>
                    <a:pt x="220" y="323"/>
                  </a:lnTo>
                  <a:lnTo>
                    <a:pt x="222" y="328"/>
                  </a:lnTo>
                  <a:lnTo>
                    <a:pt x="222" y="331"/>
                  </a:lnTo>
                  <a:lnTo>
                    <a:pt x="219" y="347"/>
                  </a:lnTo>
                  <a:lnTo>
                    <a:pt x="213" y="358"/>
                  </a:lnTo>
                  <a:lnTo>
                    <a:pt x="210" y="362"/>
                  </a:lnTo>
                  <a:lnTo>
                    <a:pt x="209" y="366"/>
                  </a:lnTo>
                  <a:lnTo>
                    <a:pt x="206" y="376"/>
                  </a:lnTo>
                  <a:lnTo>
                    <a:pt x="197" y="386"/>
                  </a:lnTo>
                  <a:lnTo>
                    <a:pt x="194" y="388"/>
                  </a:lnTo>
                  <a:lnTo>
                    <a:pt x="190" y="385"/>
                  </a:lnTo>
                  <a:lnTo>
                    <a:pt x="185" y="378"/>
                  </a:lnTo>
                  <a:lnTo>
                    <a:pt x="180" y="372"/>
                  </a:lnTo>
                  <a:lnTo>
                    <a:pt x="178" y="372"/>
                  </a:lnTo>
                  <a:lnTo>
                    <a:pt x="174" y="371"/>
                  </a:lnTo>
                  <a:lnTo>
                    <a:pt x="166" y="373"/>
                  </a:lnTo>
                  <a:lnTo>
                    <a:pt x="161" y="376"/>
                  </a:lnTo>
                  <a:lnTo>
                    <a:pt x="159" y="380"/>
                  </a:lnTo>
                  <a:lnTo>
                    <a:pt x="161" y="384"/>
                  </a:lnTo>
                  <a:lnTo>
                    <a:pt x="166" y="385"/>
                  </a:lnTo>
                  <a:lnTo>
                    <a:pt x="168" y="389"/>
                  </a:lnTo>
                  <a:lnTo>
                    <a:pt x="170" y="396"/>
                  </a:lnTo>
                  <a:lnTo>
                    <a:pt x="168" y="401"/>
                  </a:lnTo>
                  <a:lnTo>
                    <a:pt x="166" y="403"/>
                  </a:lnTo>
                  <a:lnTo>
                    <a:pt x="156" y="404"/>
                  </a:lnTo>
                  <a:lnTo>
                    <a:pt x="153" y="406"/>
                  </a:lnTo>
                  <a:lnTo>
                    <a:pt x="149" y="409"/>
                  </a:lnTo>
                  <a:lnTo>
                    <a:pt x="141" y="418"/>
                  </a:lnTo>
                  <a:lnTo>
                    <a:pt x="137" y="419"/>
                  </a:lnTo>
                  <a:lnTo>
                    <a:pt x="123" y="421"/>
                  </a:lnTo>
                  <a:lnTo>
                    <a:pt x="114" y="425"/>
                  </a:lnTo>
                  <a:lnTo>
                    <a:pt x="107" y="426"/>
                  </a:lnTo>
                  <a:lnTo>
                    <a:pt x="104" y="424"/>
                  </a:lnTo>
                  <a:lnTo>
                    <a:pt x="102" y="420"/>
                  </a:lnTo>
                  <a:lnTo>
                    <a:pt x="111" y="416"/>
                  </a:lnTo>
                  <a:lnTo>
                    <a:pt x="116" y="410"/>
                  </a:lnTo>
                  <a:lnTo>
                    <a:pt x="119" y="406"/>
                  </a:lnTo>
                  <a:lnTo>
                    <a:pt x="120" y="403"/>
                  </a:lnTo>
                  <a:lnTo>
                    <a:pt x="123" y="400"/>
                  </a:lnTo>
                  <a:lnTo>
                    <a:pt x="124" y="397"/>
                  </a:lnTo>
                  <a:lnTo>
                    <a:pt x="126" y="394"/>
                  </a:lnTo>
                  <a:lnTo>
                    <a:pt x="125" y="385"/>
                  </a:lnTo>
                  <a:lnTo>
                    <a:pt x="122" y="373"/>
                  </a:lnTo>
                  <a:lnTo>
                    <a:pt x="117" y="365"/>
                  </a:lnTo>
                  <a:lnTo>
                    <a:pt x="116" y="361"/>
                  </a:lnTo>
                  <a:lnTo>
                    <a:pt x="114" y="359"/>
                  </a:lnTo>
                  <a:lnTo>
                    <a:pt x="111" y="353"/>
                  </a:lnTo>
                  <a:lnTo>
                    <a:pt x="108" y="348"/>
                  </a:lnTo>
                  <a:lnTo>
                    <a:pt x="108" y="346"/>
                  </a:lnTo>
                  <a:lnTo>
                    <a:pt x="110" y="343"/>
                  </a:lnTo>
                  <a:lnTo>
                    <a:pt x="111" y="341"/>
                  </a:lnTo>
                  <a:lnTo>
                    <a:pt x="112" y="341"/>
                  </a:lnTo>
                  <a:lnTo>
                    <a:pt x="116" y="340"/>
                  </a:lnTo>
                  <a:lnTo>
                    <a:pt x="120" y="341"/>
                  </a:lnTo>
                  <a:lnTo>
                    <a:pt x="123" y="344"/>
                  </a:lnTo>
                  <a:lnTo>
                    <a:pt x="124" y="350"/>
                  </a:lnTo>
                  <a:lnTo>
                    <a:pt x="125" y="353"/>
                  </a:lnTo>
                  <a:lnTo>
                    <a:pt x="126" y="352"/>
                  </a:lnTo>
                  <a:lnTo>
                    <a:pt x="129" y="347"/>
                  </a:lnTo>
                  <a:lnTo>
                    <a:pt x="132" y="340"/>
                  </a:lnTo>
                  <a:lnTo>
                    <a:pt x="130" y="335"/>
                  </a:lnTo>
                  <a:lnTo>
                    <a:pt x="124" y="330"/>
                  </a:lnTo>
                  <a:lnTo>
                    <a:pt x="118" y="330"/>
                  </a:lnTo>
                  <a:lnTo>
                    <a:pt x="113" y="332"/>
                  </a:lnTo>
                  <a:lnTo>
                    <a:pt x="107" y="340"/>
                  </a:lnTo>
                  <a:lnTo>
                    <a:pt x="106" y="347"/>
                  </a:lnTo>
                  <a:lnTo>
                    <a:pt x="105" y="349"/>
                  </a:lnTo>
                  <a:lnTo>
                    <a:pt x="101" y="353"/>
                  </a:lnTo>
                  <a:lnTo>
                    <a:pt x="98" y="356"/>
                  </a:lnTo>
                  <a:lnTo>
                    <a:pt x="98" y="360"/>
                  </a:lnTo>
                  <a:lnTo>
                    <a:pt x="99" y="370"/>
                  </a:lnTo>
                  <a:lnTo>
                    <a:pt x="100" y="376"/>
                  </a:lnTo>
                  <a:lnTo>
                    <a:pt x="101" y="382"/>
                  </a:lnTo>
                  <a:lnTo>
                    <a:pt x="107" y="389"/>
                  </a:lnTo>
                  <a:lnTo>
                    <a:pt x="110" y="392"/>
                  </a:lnTo>
                  <a:lnTo>
                    <a:pt x="111" y="397"/>
                  </a:lnTo>
                  <a:lnTo>
                    <a:pt x="110" y="407"/>
                  </a:lnTo>
                  <a:lnTo>
                    <a:pt x="107" y="409"/>
                  </a:lnTo>
                  <a:lnTo>
                    <a:pt x="101" y="407"/>
                  </a:lnTo>
                  <a:lnTo>
                    <a:pt x="98" y="407"/>
                  </a:lnTo>
                  <a:lnTo>
                    <a:pt x="90" y="406"/>
                  </a:lnTo>
                  <a:lnTo>
                    <a:pt x="88" y="403"/>
                  </a:lnTo>
                  <a:lnTo>
                    <a:pt x="83" y="395"/>
                  </a:lnTo>
                  <a:lnTo>
                    <a:pt x="80" y="394"/>
                  </a:lnTo>
                  <a:lnTo>
                    <a:pt x="69" y="392"/>
                  </a:lnTo>
                  <a:lnTo>
                    <a:pt x="63" y="392"/>
                  </a:lnTo>
                  <a:lnTo>
                    <a:pt x="60" y="391"/>
                  </a:lnTo>
                  <a:lnTo>
                    <a:pt x="50" y="385"/>
                  </a:lnTo>
                  <a:lnTo>
                    <a:pt x="50" y="383"/>
                  </a:lnTo>
                  <a:lnTo>
                    <a:pt x="52" y="378"/>
                  </a:lnTo>
                  <a:lnTo>
                    <a:pt x="52" y="374"/>
                  </a:lnTo>
                  <a:lnTo>
                    <a:pt x="48" y="367"/>
                  </a:lnTo>
                  <a:lnTo>
                    <a:pt x="44" y="361"/>
                  </a:lnTo>
                  <a:lnTo>
                    <a:pt x="59" y="360"/>
                  </a:lnTo>
                  <a:lnTo>
                    <a:pt x="68" y="359"/>
                  </a:lnTo>
                  <a:lnTo>
                    <a:pt x="70" y="354"/>
                  </a:lnTo>
                  <a:lnTo>
                    <a:pt x="71" y="347"/>
                  </a:lnTo>
                  <a:lnTo>
                    <a:pt x="71" y="336"/>
                  </a:lnTo>
                  <a:lnTo>
                    <a:pt x="70" y="330"/>
                  </a:lnTo>
                  <a:lnTo>
                    <a:pt x="68" y="326"/>
                  </a:lnTo>
                  <a:lnTo>
                    <a:pt x="66" y="324"/>
                  </a:lnTo>
                  <a:lnTo>
                    <a:pt x="59" y="318"/>
                  </a:lnTo>
                  <a:lnTo>
                    <a:pt x="56" y="312"/>
                  </a:lnTo>
                  <a:lnTo>
                    <a:pt x="57" y="308"/>
                  </a:lnTo>
                  <a:lnTo>
                    <a:pt x="59" y="305"/>
                  </a:lnTo>
                  <a:lnTo>
                    <a:pt x="60" y="301"/>
                  </a:lnTo>
                  <a:lnTo>
                    <a:pt x="62" y="299"/>
                  </a:lnTo>
                  <a:lnTo>
                    <a:pt x="62" y="296"/>
                  </a:lnTo>
                  <a:lnTo>
                    <a:pt x="60" y="282"/>
                  </a:lnTo>
                  <a:lnTo>
                    <a:pt x="62" y="276"/>
                  </a:lnTo>
                  <a:lnTo>
                    <a:pt x="65" y="271"/>
                  </a:lnTo>
                  <a:lnTo>
                    <a:pt x="71" y="269"/>
                  </a:lnTo>
                  <a:lnTo>
                    <a:pt x="78" y="265"/>
                  </a:lnTo>
                  <a:lnTo>
                    <a:pt x="86" y="259"/>
                  </a:lnTo>
                  <a:lnTo>
                    <a:pt x="88" y="256"/>
                  </a:lnTo>
                  <a:lnTo>
                    <a:pt x="92" y="250"/>
                  </a:lnTo>
                  <a:lnTo>
                    <a:pt x="102" y="236"/>
                  </a:lnTo>
                  <a:lnTo>
                    <a:pt x="107" y="228"/>
                  </a:lnTo>
                  <a:lnTo>
                    <a:pt x="110" y="222"/>
                  </a:lnTo>
                  <a:lnTo>
                    <a:pt x="111" y="216"/>
                  </a:lnTo>
                  <a:lnTo>
                    <a:pt x="114" y="211"/>
                  </a:lnTo>
                  <a:lnTo>
                    <a:pt x="120" y="202"/>
                  </a:lnTo>
                  <a:lnTo>
                    <a:pt x="122" y="200"/>
                  </a:lnTo>
                  <a:lnTo>
                    <a:pt x="120" y="199"/>
                  </a:lnTo>
                  <a:lnTo>
                    <a:pt x="119" y="199"/>
                  </a:lnTo>
                  <a:lnTo>
                    <a:pt x="111" y="200"/>
                  </a:lnTo>
                  <a:lnTo>
                    <a:pt x="102" y="202"/>
                  </a:lnTo>
                  <a:lnTo>
                    <a:pt x="99" y="199"/>
                  </a:lnTo>
                  <a:lnTo>
                    <a:pt x="99" y="197"/>
                  </a:lnTo>
                  <a:lnTo>
                    <a:pt x="101" y="193"/>
                  </a:lnTo>
                  <a:lnTo>
                    <a:pt x="108" y="191"/>
                  </a:lnTo>
                  <a:lnTo>
                    <a:pt x="119" y="185"/>
                  </a:lnTo>
                  <a:lnTo>
                    <a:pt x="128" y="182"/>
                  </a:lnTo>
                  <a:lnTo>
                    <a:pt x="128" y="180"/>
                  </a:lnTo>
                  <a:lnTo>
                    <a:pt x="128" y="176"/>
                  </a:lnTo>
                  <a:lnTo>
                    <a:pt x="110" y="154"/>
                  </a:lnTo>
                  <a:lnTo>
                    <a:pt x="107" y="149"/>
                  </a:lnTo>
                  <a:lnTo>
                    <a:pt x="105" y="143"/>
                  </a:lnTo>
                  <a:lnTo>
                    <a:pt x="104" y="134"/>
                  </a:lnTo>
                  <a:lnTo>
                    <a:pt x="101" y="124"/>
                  </a:lnTo>
                  <a:lnTo>
                    <a:pt x="100" y="120"/>
                  </a:lnTo>
                  <a:lnTo>
                    <a:pt x="99" y="119"/>
                  </a:lnTo>
                  <a:lnTo>
                    <a:pt x="89" y="110"/>
                  </a:lnTo>
                  <a:lnTo>
                    <a:pt x="83" y="108"/>
                  </a:lnTo>
                  <a:lnTo>
                    <a:pt x="78" y="109"/>
                  </a:lnTo>
                  <a:lnTo>
                    <a:pt x="76" y="113"/>
                  </a:lnTo>
                  <a:lnTo>
                    <a:pt x="75" y="116"/>
                  </a:lnTo>
                  <a:lnTo>
                    <a:pt x="75" y="120"/>
                  </a:lnTo>
                  <a:lnTo>
                    <a:pt x="78" y="124"/>
                  </a:lnTo>
                  <a:lnTo>
                    <a:pt x="81" y="127"/>
                  </a:lnTo>
                  <a:lnTo>
                    <a:pt x="82" y="131"/>
                  </a:lnTo>
                  <a:lnTo>
                    <a:pt x="82" y="139"/>
                  </a:lnTo>
                  <a:lnTo>
                    <a:pt x="82" y="140"/>
                  </a:lnTo>
                  <a:lnTo>
                    <a:pt x="82" y="144"/>
                  </a:lnTo>
                  <a:lnTo>
                    <a:pt x="81" y="145"/>
                  </a:lnTo>
                  <a:lnTo>
                    <a:pt x="77" y="146"/>
                  </a:lnTo>
                  <a:lnTo>
                    <a:pt x="74" y="149"/>
                  </a:lnTo>
                  <a:lnTo>
                    <a:pt x="69" y="150"/>
                  </a:lnTo>
                  <a:lnTo>
                    <a:pt x="66" y="151"/>
                  </a:lnTo>
                  <a:lnTo>
                    <a:pt x="68" y="152"/>
                  </a:lnTo>
                  <a:lnTo>
                    <a:pt x="69" y="152"/>
                  </a:lnTo>
                  <a:lnTo>
                    <a:pt x="71" y="152"/>
                  </a:lnTo>
                  <a:lnTo>
                    <a:pt x="75" y="151"/>
                  </a:lnTo>
                  <a:lnTo>
                    <a:pt x="77" y="151"/>
                  </a:lnTo>
                  <a:lnTo>
                    <a:pt x="81" y="149"/>
                  </a:lnTo>
                  <a:lnTo>
                    <a:pt x="84" y="148"/>
                  </a:lnTo>
                  <a:lnTo>
                    <a:pt x="90" y="149"/>
                  </a:lnTo>
                  <a:lnTo>
                    <a:pt x="95" y="151"/>
                  </a:lnTo>
                  <a:lnTo>
                    <a:pt x="99" y="157"/>
                  </a:lnTo>
                  <a:lnTo>
                    <a:pt x="101" y="168"/>
                  </a:lnTo>
                  <a:lnTo>
                    <a:pt x="98" y="179"/>
                  </a:lnTo>
                  <a:lnTo>
                    <a:pt x="94" y="186"/>
                  </a:lnTo>
                  <a:lnTo>
                    <a:pt x="86" y="193"/>
                  </a:lnTo>
                  <a:lnTo>
                    <a:pt x="76" y="196"/>
                  </a:lnTo>
                  <a:lnTo>
                    <a:pt x="66" y="196"/>
                  </a:lnTo>
                  <a:lnTo>
                    <a:pt x="62" y="192"/>
                  </a:lnTo>
                  <a:lnTo>
                    <a:pt x="62" y="187"/>
                  </a:lnTo>
                  <a:lnTo>
                    <a:pt x="63" y="181"/>
                  </a:lnTo>
                  <a:lnTo>
                    <a:pt x="65" y="176"/>
                  </a:lnTo>
                  <a:lnTo>
                    <a:pt x="68" y="174"/>
                  </a:lnTo>
                  <a:lnTo>
                    <a:pt x="70" y="172"/>
                  </a:lnTo>
                  <a:lnTo>
                    <a:pt x="71" y="169"/>
                  </a:lnTo>
                  <a:lnTo>
                    <a:pt x="69" y="168"/>
                  </a:lnTo>
                  <a:lnTo>
                    <a:pt x="64" y="168"/>
                  </a:lnTo>
                  <a:lnTo>
                    <a:pt x="45" y="168"/>
                  </a:lnTo>
                  <a:lnTo>
                    <a:pt x="42" y="169"/>
                  </a:lnTo>
                  <a:lnTo>
                    <a:pt x="36" y="180"/>
                  </a:lnTo>
                  <a:lnTo>
                    <a:pt x="34" y="182"/>
                  </a:lnTo>
                  <a:lnTo>
                    <a:pt x="20" y="191"/>
                  </a:lnTo>
                  <a:lnTo>
                    <a:pt x="16" y="192"/>
                  </a:lnTo>
                  <a:lnTo>
                    <a:pt x="14" y="188"/>
                  </a:lnTo>
                  <a:lnTo>
                    <a:pt x="14" y="186"/>
                  </a:lnTo>
                  <a:lnTo>
                    <a:pt x="15" y="181"/>
                  </a:lnTo>
                  <a:lnTo>
                    <a:pt x="17" y="176"/>
                  </a:lnTo>
                  <a:lnTo>
                    <a:pt x="17" y="175"/>
                  </a:lnTo>
                  <a:lnTo>
                    <a:pt x="18" y="158"/>
                  </a:lnTo>
                  <a:lnTo>
                    <a:pt x="16" y="154"/>
                  </a:lnTo>
                  <a:lnTo>
                    <a:pt x="12" y="150"/>
                  </a:lnTo>
                  <a:lnTo>
                    <a:pt x="6" y="143"/>
                  </a:lnTo>
                  <a:lnTo>
                    <a:pt x="5" y="136"/>
                  </a:lnTo>
                  <a:lnTo>
                    <a:pt x="5" y="130"/>
                  </a:lnTo>
                  <a:lnTo>
                    <a:pt x="5" y="126"/>
                  </a:lnTo>
                  <a:lnTo>
                    <a:pt x="4" y="125"/>
                  </a:lnTo>
                  <a:lnTo>
                    <a:pt x="0" y="122"/>
                  </a:lnTo>
                  <a:lnTo>
                    <a:pt x="0" y="120"/>
                  </a:lnTo>
                  <a:lnTo>
                    <a:pt x="0" y="118"/>
                  </a:lnTo>
                  <a:lnTo>
                    <a:pt x="3" y="114"/>
                  </a:lnTo>
                  <a:lnTo>
                    <a:pt x="6" y="112"/>
                  </a:lnTo>
                  <a:lnTo>
                    <a:pt x="9" y="114"/>
                  </a:lnTo>
                  <a:lnTo>
                    <a:pt x="12" y="116"/>
                  </a:lnTo>
                  <a:lnTo>
                    <a:pt x="15" y="120"/>
                  </a:lnTo>
                  <a:lnTo>
                    <a:pt x="20" y="124"/>
                  </a:lnTo>
                  <a:lnTo>
                    <a:pt x="22" y="125"/>
                  </a:lnTo>
                  <a:lnTo>
                    <a:pt x="23" y="125"/>
                  </a:lnTo>
                  <a:lnTo>
                    <a:pt x="24" y="125"/>
                  </a:lnTo>
                  <a:lnTo>
                    <a:pt x="26" y="125"/>
                  </a:lnTo>
                  <a:lnTo>
                    <a:pt x="27" y="125"/>
                  </a:lnTo>
                  <a:lnTo>
                    <a:pt x="29" y="126"/>
                  </a:lnTo>
                  <a:lnTo>
                    <a:pt x="30" y="128"/>
                  </a:lnTo>
                  <a:lnTo>
                    <a:pt x="30" y="139"/>
                  </a:lnTo>
                  <a:lnTo>
                    <a:pt x="29" y="148"/>
                  </a:lnTo>
                  <a:lnTo>
                    <a:pt x="30" y="148"/>
                  </a:lnTo>
                  <a:lnTo>
                    <a:pt x="36" y="146"/>
                  </a:lnTo>
                  <a:lnTo>
                    <a:pt x="45" y="150"/>
                  </a:lnTo>
                  <a:lnTo>
                    <a:pt x="41" y="140"/>
                  </a:lnTo>
                  <a:lnTo>
                    <a:pt x="41" y="137"/>
                  </a:lnTo>
                  <a:lnTo>
                    <a:pt x="42" y="131"/>
                  </a:lnTo>
                  <a:lnTo>
                    <a:pt x="39" y="125"/>
                  </a:lnTo>
                  <a:lnTo>
                    <a:pt x="36" y="122"/>
                  </a:lnTo>
                  <a:lnTo>
                    <a:pt x="33" y="122"/>
                  </a:lnTo>
                  <a:lnTo>
                    <a:pt x="27" y="122"/>
                  </a:lnTo>
                  <a:lnTo>
                    <a:pt x="22" y="121"/>
                  </a:lnTo>
                  <a:lnTo>
                    <a:pt x="17" y="120"/>
                  </a:lnTo>
                  <a:lnTo>
                    <a:pt x="15" y="118"/>
                  </a:lnTo>
                  <a:lnTo>
                    <a:pt x="16" y="114"/>
                  </a:lnTo>
                  <a:lnTo>
                    <a:pt x="17" y="109"/>
                  </a:lnTo>
                  <a:lnTo>
                    <a:pt x="17" y="106"/>
                  </a:lnTo>
                  <a:lnTo>
                    <a:pt x="17" y="102"/>
                  </a:lnTo>
                  <a:lnTo>
                    <a:pt x="10" y="98"/>
                  </a:lnTo>
                  <a:lnTo>
                    <a:pt x="4" y="94"/>
                  </a:lnTo>
                  <a:lnTo>
                    <a:pt x="3" y="88"/>
                  </a:lnTo>
                  <a:lnTo>
                    <a:pt x="6" y="74"/>
                  </a:lnTo>
                  <a:lnTo>
                    <a:pt x="8" y="71"/>
                  </a:lnTo>
                  <a:lnTo>
                    <a:pt x="10" y="66"/>
                  </a:lnTo>
                  <a:lnTo>
                    <a:pt x="17" y="65"/>
                  </a:lnTo>
                  <a:lnTo>
                    <a:pt x="26" y="60"/>
                  </a:lnTo>
                  <a:lnTo>
                    <a:pt x="33" y="54"/>
                  </a:lnTo>
                  <a:lnTo>
                    <a:pt x="38" y="53"/>
                  </a:lnTo>
                  <a:lnTo>
                    <a:pt x="39" y="53"/>
                  </a:lnTo>
                  <a:lnTo>
                    <a:pt x="44" y="48"/>
                  </a:lnTo>
                  <a:lnTo>
                    <a:pt x="52" y="40"/>
                  </a:lnTo>
                  <a:lnTo>
                    <a:pt x="54" y="43"/>
                  </a:lnTo>
                  <a:lnTo>
                    <a:pt x="62" y="53"/>
                  </a:lnTo>
                  <a:lnTo>
                    <a:pt x="68" y="55"/>
                  </a:lnTo>
                  <a:lnTo>
                    <a:pt x="75" y="54"/>
                  </a:lnTo>
                  <a:lnTo>
                    <a:pt x="77" y="53"/>
                  </a:lnTo>
                  <a:lnTo>
                    <a:pt x="78" y="46"/>
                  </a:lnTo>
                  <a:lnTo>
                    <a:pt x="101" y="34"/>
                  </a:lnTo>
                  <a:lnTo>
                    <a:pt x="104" y="31"/>
                  </a:lnTo>
                  <a:lnTo>
                    <a:pt x="108" y="32"/>
                  </a:lnTo>
                  <a:lnTo>
                    <a:pt x="118" y="28"/>
                  </a:lnTo>
                  <a:lnTo>
                    <a:pt x="120" y="23"/>
                  </a:lnTo>
                  <a:lnTo>
                    <a:pt x="123" y="19"/>
                  </a:lnTo>
                  <a:lnTo>
                    <a:pt x="123" y="14"/>
                  </a:lnTo>
                  <a:lnTo>
                    <a:pt x="124" y="12"/>
                  </a:lnTo>
                  <a:lnTo>
                    <a:pt x="126" y="7"/>
                  </a:lnTo>
                  <a:lnTo>
                    <a:pt x="129" y="6"/>
                  </a:lnTo>
                  <a:lnTo>
                    <a:pt x="132" y="4"/>
                  </a:lnTo>
                  <a:lnTo>
                    <a:pt x="141" y="5"/>
                  </a:lnTo>
                  <a:lnTo>
                    <a:pt x="146" y="4"/>
                  </a:lnTo>
                  <a:lnTo>
                    <a:pt x="149" y="4"/>
                  </a:lnTo>
                  <a:lnTo>
                    <a:pt x="150" y="2"/>
                  </a:lnTo>
                  <a:lnTo>
                    <a:pt x="153" y="2"/>
                  </a:lnTo>
                  <a:lnTo>
                    <a:pt x="155" y="2"/>
                  </a:lnTo>
                  <a:lnTo>
                    <a:pt x="158" y="5"/>
                  </a:lnTo>
                  <a:lnTo>
                    <a:pt x="160" y="5"/>
                  </a:lnTo>
                  <a:lnTo>
                    <a:pt x="161" y="4"/>
                  </a:lnTo>
                  <a:lnTo>
                    <a:pt x="166" y="1"/>
                  </a:lnTo>
                  <a:lnTo>
                    <a:pt x="168" y="0"/>
                  </a:lnTo>
                  <a:lnTo>
                    <a:pt x="172" y="1"/>
                  </a:lnTo>
                  <a:lnTo>
                    <a:pt x="176" y="1"/>
                  </a:lnTo>
                  <a:lnTo>
                    <a:pt x="177" y="2"/>
                  </a:lnTo>
                  <a:lnTo>
                    <a:pt x="180" y="4"/>
                  </a:lnTo>
                  <a:lnTo>
                    <a:pt x="183" y="5"/>
                  </a:lnTo>
                  <a:lnTo>
                    <a:pt x="185" y="4"/>
                  </a:lnTo>
                  <a:lnTo>
                    <a:pt x="186" y="2"/>
                  </a:lnTo>
                  <a:lnTo>
                    <a:pt x="188" y="2"/>
                  </a:lnTo>
                  <a:lnTo>
                    <a:pt x="190" y="0"/>
                  </a:lnTo>
                  <a:lnTo>
                    <a:pt x="194" y="1"/>
                  </a:lnTo>
                  <a:lnTo>
                    <a:pt x="194" y="6"/>
                  </a:lnTo>
                  <a:lnTo>
                    <a:pt x="192" y="18"/>
                  </a:lnTo>
                  <a:lnTo>
                    <a:pt x="192" y="29"/>
                  </a:lnTo>
                  <a:lnTo>
                    <a:pt x="196" y="37"/>
                  </a:lnTo>
                  <a:lnTo>
                    <a:pt x="202" y="43"/>
                  </a:lnTo>
                  <a:lnTo>
                    <a:pt x="214" y="49"/>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2" name="Freeform 10"/>
            <p:cNvSpPr>
              <a:spLocks/>
            </p:cNvSpPr>
            <p:nvPr/>
          </p:nvSpPr>
          <p:spPr bwMode="auto">
            <a:xfrm rot="1627522">
              <a:off x="303" y="3974"/>
              <a:ext cx="129" cy="164"/>
            </a:xfrm>
            <a:custGeom>
              <a:avLst/>
              <a:gdLst>
                <a:gd name="T0" fmla="*/ 3 w 106"/>
                <a:gd name="T1" fmla="*/ 108 h 110"/>
                <a:gd name="T2" fmla="*/ 0 w 106"/>
                <a:gd name="T3" fmla="*/ 93 h 110"/>
                <a:gd name="T4" fmla="*/ 9 w 106"/>
                <a:gd name="T5" fmla="*/ 81 h 110"/>
                <a:gd name="T6" fmla="*/ 16 w 106"/>
                <a:gd name="T7" fmla="*/ 72 h 110"/>
                <a:gd name="T8" fmla="*/ 15 w 106"/>
                <a:gd name="T9" fmla="*/ 62 h 110"/>
                <a:gd name="T10" fmla="*/ 25 w 106"/>
                <a:gd name="T11" fmla="*/ 52 h 110"/>
                <a:gd name="T12" fmla="*/ 36 w 106"/>
                <a:gd name="T13" fmla="*/ 45 h 110"/>
                <a:gd name="T14" fmla="*/ 49 w 106"/>
                <a:gd name="T15" fmla="*/ 38 h 110"/>
                <a:gd name="T16" fmla="*/ 40 w 106"/>
                <a:gd name="T17" fmla="*/ 31 h 110"/>
                <a:gd name="T18" fmla="*/ 37 w 106"/>
                <a:gd name="T19" fmla="*/ 22 h 110"/>
                <a:gd name="T20" fmla="*/ 45 w 106"/>
                <a:gd name="T21" fmla="*/ 16 h 110"/>
                <a:gd name="T22" fmla="*/ 57 w 106"/>
                <a:gd name="T23" fmla="*/ 20 h 110"/>
                <a:gd name="T24" fmla="*/ 60 w 106"/>
                <a:gd name="T25" fmla="*/ 26 h 110"/>
                <a:gd name="T26" fmla="*/ 67 w 106"/>
                <a:gd name="T27" fmla="*/ 24 h 110"/>
                <a:gd name="T28" fmla="*/ 82 w 106"/>
                <a:gd name="T29" fmla="*/ 14 h 110"/>
                <a:gd name="T30" fmla="*/ 93 w 106"/>
                <a:gd name="T31" fmla="*/ 1 h 110"/>
                <a:gd name="T32" fmla="*/ 101 w 106"/>
                <a:gd name="T33" fmla="*/ 3 h 110"/>
                <a:gd name="T34" fmla="*/ 102 w 106"/>
                <a:gd name="T35" fmla="*/ 27 h 110"/>
                <a:gd name="T36" fmla="*/ 89 w 106"/>
                <a:gd name="T37" fmla="*/ 34 h 110"/>
                <a:gd name="T38" fmla="*/ 78 w 106"/>
                <a:gd name="T39" fmla="*/ 38 h 110"/>
                <a:gd name="T40" fmla="*/ 69 w 106"/>
                <a:gd name="T41" fmla="*/ 44 h 110"/>
                <a:gd name="T42" fmla="*/ 58 w 106"/>
                <a:gd name="T43" fmla="*/ 55 h 110"/>
                <a:gd name="T44" fmla="*/ 48 w 106"/>
                <a:gd name="T45" fmla="*/ 58 h 110"/>
                <a:gd name="T46" fmla="*/ 43 w 106"/>
                <a:gd name="T47" fmla="*/ 57 h 110"/>
                <a:gd name="T48" fmla="*/ 39 w 106"/>
                <a:gd name="T49" fmla="*/ 57 h 110"/>
                <a:gd name="T50" fmla="*/ 37 w 106"/>
                <a:gd name="T51" fmla="*/ 60 h 110"/>
                <a:gd name="T52" fmla="*/ 46 w 106"/>
                <a:gd name="T53" fmla="*/ 76 h 110"/>
                <a:gd name="T54" fmla="*/ 35 w 106"/>
                <a:gd name="T55" fmla="*/ 78 h 110"/>
                <a:gd name="T56" fmla="*/ 28 w 106"/>
                <a:gd name="T57" fmla="*/ 81 h 110"/>
                <a:gd name="T58" fmla="*/ 34 w 106"/>
                <a:gd name="T59" fmla="*/ 90 h 110"/>
                <a:gd name="T60" fmla="*/ 27 w 106"/>
                <a:gd name="T61" fmla="*/ 102 h 110"/>
                <a:gd name="T62" fmla="*/ 17 w 106"/>
                <a:gd name="T63"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0">
                  <a:moveTo>
                    <a:pt x="6" y="110"/>
                  </a:moveTo>
                  <a:lnTo>
                    <a:pt x="3" y="108"/>
                  </a:lnTo>
                  <a:lnTo>
                    <a:pt x="1" y="100"/>
                  </a:lnTo>
                  <a:lnTo>
                    <a:pt x="0" y="93"/>
                  </a:lnTo>
                  <a:lnTo>
                    <a:pt x="3" y="85"/>
                  </a:lnTo>
                  <a:lnTo>
                    <a:pt x="9" y="81"/>
                  </a:lnTo>
                  <a:lnTo>
                    <a:pt x="15" y="75"/>
                  </a:lnTo>
                  <a:lnTo>
                    <a:pt x="16" y="72"/>
                  </a:lnTo>
                  <a:lnTo>
                    <a:pt x="16" y="69"/>
                  </a:lnTo>
                  <a:lnTo>
                    <a:pt x="15" y="62"/>
                  </a:lnTo>
                  <a:lnTo>
                    <a:pt x="17" y="56"/>
                  </a:lnTo>
                  <a:lnTo>
                    <a:pt x="25" y="52"/>
                  </a:lnTo>
                  <a:lnTo>
                    <a:pt x="34" y="46"/>
                  </a:lnTo>
                  <a:lnTo>
                    <a:pt x="36" y="45"/>
                  </a:lnTo>
                  <a:lnTo>
                    <a:pt x="48" y="40"/>
                  </a:lnTo>
                  <a:lnTo>
                    <a:pt x="49" y="38"/>
                  </a:lnTo>
                  <a:lnTo>
                    <a:pt x="48" y="34"/>
                  </a:lnTo>
                  <a:lnTo>
                    <a:pt x="40" y="31"/>
                  </a:lnTo>
                  <a:lnTo>
                    <a:pt x="37" y="27"/>
                  </a:lnTo>
                  <a:lnTo>
                    <a:pt x="37" y="22"/>
                  </a:lnTo>
                  <a:lnTo>
                    <a:pt x="40" y="19"/>
                  </a:lnTo>
                  <a:lnTo>
                    <a:pt x="45" y="16"/>
                  </a:lnTo>
                  <a:lnTo>
                    <a:pt x="53" y="18"/>
                  </a:lnTo>
                  <a:lnTo>
                    <a:pt x="57" y="20"/>
                  </a:lnTo>
                  <a:lnTo>
                    <a:pt x="59" y="24"/>
                  </a:lnTo>
                  <a:lnTo>
                    <a:pt x="60" y="26"/>
                  </a:lnTo>
                  <a:lnTo>
                    <a:pt x="64" y="26"/>
                  </a:lnTo>
                  <a:lnTo>
                    <a:pt x="67" y="24"/>
                  </a:lnTo>
                  <a:lnTo>
                    <a:pt x="76" y="19"/>
                  </a:lnTo>
                  <a:lnTo>
                    <a:pt x="82" y="14"/>
                  </a:lnTo>
                  <a:lnTo>
                    <a:pt x="85" y="8"/>
                  </a:lnTo>
                  <a:lnTo>
                    <a:pt x="93" y="1"/>
                  </a:lnTo>
                  <a:lnTo>
                    <a:pt x="97" y="0"/>
                  </a:lnTo>
                  <a:lnTo>
                    <a:pt x="101" y="3"/>
                  </a:lnTo>
                  <a:lnTo>
                    <a:pt x="106" y="19"/>
                  </a:lnTo>
                  <a:lnTo>
                    <a:pt x="102" y="27"/>
                  </a:lnTo>
                  <a:lnTo>
                    <a:pt x="95" y="33"/>
                  </a:lnTo>
                  <a:lnTo>
                    <a:pt x="89" y="34"/>
                  </a:lnTo>
                  <a:lnTo>
                    <a:pt x="81" y="36"/>
                  </a:lnTo>
                  <a:lnTo>
                    <a:pt x="78" y="38"/>
                  </a:lnTo>
                  <a:lnTo>
                    <a:pt x="72" y="44"/>
                  </a:lnTo>
                  <a:lnTo>
                    <a:pt x="69" y="44"/>
                  </a:lnTo>
                  <a:lnTo>
                    <a:pt x="63" y="49"/>
                  </a:lnTo>
                  <a:lnTo>
                    <a:pt x="58" y="55"/>
                  </a:lnTo>
                  <a:lnTo>
                    <a:pt x="53" y="57"/>
                  </a:lnTo>
                  <a:lnTo>
                    <a:pt x="48" y="58"/>
                  </a:lnTo>
                  <a:lnTo>
                    <a:pt x="45" y="58"/>
                  </a:lnTo>
                  <a:lnTo>
                    <a:pt x="43" y="57"/>
                  </a:lnTo>
                  <a:lnTo>
                    <a:pt x="41" y="56"/>
                  </a:lnTo>
                  <a:lnTo>
                    <a:pt x="39" y="57"/>
                  </a:lnTo>
                  <a:lnTo>
                    <a:pt x="37" y="58"/>
                  </a:lnTo>
                  <a:lnTo>
                    <a:pt x="37" y="60"/>
                  </a:lnTo>
                  <a:lnTo>
                    <a:pt x="46" y="75"/>
                  </a:lnTo>
                  <a:lnTo>
                    <a:pt x="46" y="76"/>
                  </a:lnTo>
                  <a:lnTo>
                    <a:pt x="42" y="78"/>
                  </a:lnTo>
                  <a:lnTo>
                    <a:pt x="35" y="78"/>
                  </a:lnTo>
                  <a:lnTo>
                    <a:pt x="30" y="78"/>
                  </a:lnTo>
                  <a:lnTo>
                    <a:pt x="28" y="81"/>
                  </a:lnTo>
                  <a:lnTo>
                    <a:pt x="29" y="84"/>
                  </a:lnTo>
                  <a:lnTo>
                    <a:pt x="34" y="90"/>
                  </a:lnTo>
                  <a:lnTo>
                    <a:pt x="34" y="93"/>
                  </a:lnTo>
                  <a:lnTo>
                    <a:pt x="27" y="102"/>
                  </a:lnTo>
                  <a:lnTo>
                    <a:pt x="19" y="105"/>
                  </a:lnTo>
                  <a:lnTo>
                    <a:pt x="17" y="106"/>
                  </a:lnTo>
                  <a:lnTo>
                    <a:pt x="6" y="11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3" name="Freeform 11"/>
            <p:cNvSpPr>
              <a:spLocks/>
            </p:cNvSpPr>
            <p:nvPr/>
          </p:nvSpPr>
          <p:spPr bwMode="auto">
            <a:xfrm rot="1627522">
              <a:off x="730" y="3817"/>
              <a:ext cx="102" cy="86"/>
            </a:xfrm>
            <a:custGeom>
              <a:avLst/>
              <a:gdLst>
                <a:gd name="T0" fmla="*/ 36 w 80"/>
                <a:gd name="T1" fmla="*/ 13 h 59"/>
                <a:gd name="T2" fmla="*/ 38 w 80"/>
                <a:gd name="T3" fmla="*/ 12 h 59"/>
                <a:gd name="T4" fmla="*/ 44 w 80"/>
                <a:gd name="T5" fmla="*/ 10 h 59"/>
                <a:gd name="T6" fmla="*/ 51 w 80"/>
                <a:gd name="T7" fmla="*/ 7 h 59"/>
                <a:gd name="T8" fmla="*/ 59 w 80"/>
                <a:gd name="T9" fmla="*/ 5 h 59"/>
                <a:gd name="T10" fmla="*/ 61 w 80"/>
                <a:gd name="T11" fmla="*/ 6 h 59"/>
                <a:gd name="T12" fmla="*/ 63 w 80"/>
                <a:gd name="T13" fmla="*/ 10 h 59"/>
                <a:gd name="T14" fmla="*/ 67 w 80"/>
                <a:gd name="T15" fmla="*/ 12 h 59"/>
                <a:gd name="T16" fmla="*/ 69 w 80"/>
                <a:gd name="T17" fmla="*/ 12 h 59"/>
                <a:gd name="T18" fmla="*/ 71 w 80"/>
                <a:gd name="T19" fmla="*/ 10 h 59"/>
                <a:gd name="T20" fmla="*/ 71 w 80"/>
                <a:gd name="T21" fmla="*/ 7 h 59"/>
                <a:gd name="T22" fmla="*/ 71 w 80"/>
                <a:gd name="T23" fmla="*/ 4 h 59"/>
                <a:gd name="T24" fmla="*/ 72 w 80"/>
                <a:gd name="T25" fmla="*/ 3 h 59"/>
                <a:gd name="T26" fmla="*/ 73 w 80"/>
                <a:gd name="T27" fmla="*/ 0 h 59"/>
                <a:gd name="T28" fmla="*/ 77 w 80"/>
                <a:gd name="T29" fmla="*/ 1 h 59"/>
                <a:gd name="T30" fmla="*/ 78 w 80"/>
                <a:gd name="T31" fmla="*/ 4 h 59"/>
                <a:gd name="T32" fmla="*/ 79 w 80"/>
                <a:gd name="T33" fmla="*/ 9 h 59"/>
                <a:gd name="T34" fmla="*/ 80 w 80"/>
                <a:gd name="T35" fmla="*/ 11 h 59"/>
                <a:gd name="T36" fmla="*/ 79 w 80"/>
                <a:gd name="T37" fmla="*/ 13 h 59"/>
                <a:gd name="T38" fmla="*/ 79 w 80"/>
                <a:gd name="T39" fmla="*/ 17 h 59"/>
                <a:gd name="T40" fmla="*/ 77 w 80"/>
                <a:gd name="T41" fmla="*/ 23 h 59"/>
                <a:gd name="T42" fmla="*/ 69 w 80"/>
                <a:gd name="T43" fmla="*/ 25 h 59"/>
                <a:gd name="T44" fmla="*/ 67 w 80"/>
                <a:gd name="T45" fmla="*/ 24 h 59"/>
                <a:gd name="T46" fmla="*/ 63 w 80"/>
                <a:gd name="T47" fmla="*/ 24 h 59"/>
                <a:gd name="T48" fmla="*/ 61 w 80"/>
                <a:gd name="T49" fmla="*/ 28 h 59"/>
                <a:gd name="T50" fmla="*/ 59 w 80"/>
                <a:gd name="T51" fmla="*/ 30 h 59"/>
                <a:gd name="T52" fmla="*/ 55 w 80"/>
                <a:gd name="T53" fmla="*/ 31 h 59"/>
                <a:gd name="T54" fmla="*/ 50 w 80"/>
                <a:gd name="T55" fmla="*/ 31 h 59"/>
                <a:gd name="T56" fmla="*/ 47 w 80"/>
                <a:gd name="T57" fmla="*/ 33 h 59"/>
                <a:gd name="T58" fmla="*/ 44 w 80"/>
                <a:gd name="T59" fmla="*/ 36 h 59"/>
                <a:gd name="T60" fmla="*/ 42 w 80"/>
                <a:gd name="T61" fmla="*/ 39 h 59"/>
                <a:gd name="T62" fmla="*/ 39 w 80"/>
                <a:gd name="T63" fmla="*/ 46 h 59"/>
                <a:gd name="T64" fmla="*/ 38 w 80"/>
                <a:gd name="T65" fmla="*/ 48 h 59"/>
                <a:gd name="T66" fmla="*/ 32 w 80"/>
                <a:gd name="T67" fmla="*/ 53 h 59"/>
                <a:gd name="T68" fmla="*/ 24 w 80"/>
                <a:gd name="T69" fmla="*/ 59 h 59"/>
                <a:gd name="T70" fmla="*/ 23 w 80"/>
                <a:gd name="T71" fmla="*/ 58 h 59"/>
                <a:gd name="T72" fmla="*/ 19 w 80"/>
                <a:gd name="T73" fmla="*/ 55 h 59"/>
                <a:gd name="T74" fmla="*/ 18 w 80"/>
                <a:gd name="T75" fmla="*/ 52 h 59"/>
                <a:gd name="T76" fmla="*/ 15 w 80"/>
                <a:gd name="T77" fmla="*/ 48 h 59"/>
                <a:gd name="T78" fmla="*/ 13 w 80"/>
                <a:gd name="T79" fmla="*/ 45 h 59"/>
                <a:gd name="T80" fmla="*/ 11 w 80"/>
                <a:gd name="T81" fmla="*/ 42 h 59"/>
                <a:gd name="T82" fmla="*/ 9 w 80"/>
                <a:gd name="T83" fmla="*/ 39 h 59"/>
                <a:gd name="T84" fmla="*/ 5 w 80"/>
                <a:gd name="T85" fmla="*/ 35 h 59"/>
                <a:gd name="T86" fmla="*/ 0 w 80"/>
                <a:gd name="T87" fmla="*/ 30 h 59"/>
                <a:gd name="T88" fmla="*/ 1 w 80"/>
                <a:gd name="T89" fmla="*/ 28 h 59"/>
                <a:gd name="T90" fmla="*/ 3 w 80"/>
                <a:gd name="T91" fmla="*/ 27 h 59"/>
                <a:gd name="T92" fmla="*/ 8 w 80"/>
                <a:gd name="T93" fmla="*/ 25 h 59"/>
                <a:gd name="T94" fmla="*/ 12 w 80"/>
                <a:gd name="T95" fmla="*/ 24 h 59"/>
                <a:gd name="T96" fmla="*/ 14 w 80"/>
                <a:gd name="T97" fmla="*/ 24 h 59"/>
                <a:gd name="T98" fmla="*/ 17 w 80"/>
                <a:gd name="T99" fmla="*/ 23 h 59"/>
                <a:gd name="T100" fmla="*/ 20 w 80"/>
                <a:gd name="T101" fmla="*/ 21 h 59"/>
                <a:gd name="T102" fmla="*/ 20 w 80"/>
                <a:gd name="T103" fmla="*/ 19 h 59"/>
                <a:gd name="T104" fmla="*/ 21 w 80"/>
                <a:gd name="T105" fmla="*/ 18 h 59"/>
                <a:gd name="T106" fmla="*/ 26 w 80"/>
                <a:gd name="T107" fmla="*/ 16 h 59"/>
                <a:gd name="T108" fmla="*/ 36 w 80"/>
                <a:gd name="T109"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59">
                  <a:moveTo>
                    <a:pt x="36" y="13"/>
                  </a:moveTo>
                  <a:lnTo>
                    <a:pt x="38" y="12"/>
                  </a:lnTo>
                  <a:lnTo>
                    <a:pt x="44" y="10"/>
                  </a:lnTo>
                  <a:lnTo>
                    <a:pt x="51" y="7"/>
                  </a:lnTo>
                  <a:lnTo>
                    <a:pt x="59" y="5"/>
                  </a:lnTo>
                  <a:lnTo>
                    <a:pt x="61" y="6"/>
                  </a:lnTo>
                  <a:lnTo>
                    <a:pt x="63" y="10"/>
                  </a:lnTo>
                  <a:lnTo>
                    <a:pt x="67" y="12"/>
                  </a:lnTo>
                  <a:lnTo>
                    <a:pt x="69" y="12"/>
                  </a:lnTo>
                  <a:lnTo>
                    <a:pt x="71" y="10"/>
                  </a:lnTo>
                  <a:lnTo>
                    <a:pt x="71" y="7"/>
                  </a:lnTo>
                  <a:lnTo>
                    <a:pt x="71" y="4"/>
                  </a:lnTo>
                  <a:lnTo>
                    <a:pt x="72" y="3"/>
                  </a:lnTo>
                  <a:lnTo>
                    <a:pt x="73" y="0"/>
                  </a:lnTo>
                  <a:lnTo>
                    <a:pt x="77" y="1"/>
                  </a:lnTo>
                  <a:lnTo>
                    <a:pt x="78" y="4"/>
                  </a:lnTo>
                  <a:lnTo>
                    <a:pt x="79" y="9"/>
                  </a:lnTo>
                  <a:lnTo>
                    <a:pt x="80" y="11"/>
                  </a:lnTo>
                  <a:lnTo>
                    <a:pt x="79" y="13"/>
                  </a:lnTo>
                  <a:lnTo>
                    <a:pt x="79" y="17"/>
                  </a:lnTo>
                  <a:lnTo>
                    <a:pt x="77" y="23"/>
                  </a:lnTo>
                  <a:lnTo>
                    <a:pt x="69" y="25"/>
                  </a:lnTo>
                  <a:lnTo>
                    <a:pt x="67" y="24"/>
                  </a:lnTo>
                  <a:lnTo>
                    <a:pt x="63" y="24"/>
                  </a:lnTo>
                  <a:lnTo>
                    <a:pt x="61" y="28"/>
                  </a:lnTo>
                  <a:lnTo>
                    <a:pt x="59" y="30"/>
                  </a:lnTo>
                  <a:lnTo>
                    <a:pt x="55" y="31"/>
                  </a:lnTo>
                  <a:lnTo>
                    <a:pt x="50" y="31"/>
                  </a:lnTo>
                  <a:lnTo>
                    <a:pt x="47" y="33"/>
                  </a:lnTo>
                  <a:lnTo>
                    <a:pt x="44" y="36"/>
                  </a:lnTo>
                  <a:lnTo>
                    <a:pt x="42" y="39"/>
                  </a:lnTo>
                  <a:lnTo>
                    <a:pt x="39" y="46"/>
                  </a:lnTo>
                  <a:lnTo>
                    <a:pt x="38" y="48"/>
                  </a:lnTo>
                  <a:lnTo>
                    <a:pt x="32" y="53"/>
                  </a:lnTo>
                  <a:lnTo>
                    <a:pt x="24" y="59"/>
                  </a:lnTo>
                  <a:lnTo>
                    <a:pt x="23" y="58"/>
                  </a:lnTo>
                  <a:lnTo>
                    <a:pt x="19" y="55"/>
                  </a:lnTo>
                  <a:lnTo>
                    <a:pt x="18" y="52"/>
                  </a:lnTo>
                  <a:lnTo>
                    <a:pt x="15" y="48"/>
                  </a:lnTo>
                  <a:lnTo>
                    <a:pt x="13" y="45"/>
                  </a:lnTo>
                  <a:lnTo>
                    <a:pt x="11" y="42"/>
                  </a:lnTo>
                  <a:lnTo>
                    <a:pt x="9" y="39"/>
                  </a:lnTo>
                  <a:lnTo>
                    <a:pt x="5" y="35"/>
                  </a:lnTo>
                  <a:lnTo>
                    <a:pt x="0" y="30"/>
                  </a:lnTo>
                  <a:lnTo>
                    <a:pt x="1" y="28"/>
                  </a:lnTo>
                  <a:lnTo>
                    <a:pt x="3" y="27"/>
                  </a:lnTo>
                  <a:lnTo>
                    <a:pt x="8" y="25"/>
                  </a:lnTo>
                  <a:lnTo>
                    <a:pt x="12" y="24"/>
                  </a:lnTo>
                  <a:lnTo>
                    <a:pt x="14" y="24"/>
                  </a:lnTo>
                  <a:lnTo>
                    <a:pt x="17" y="23"/>
                  </a:lnTo>
                  <a:lnTo>
                    <a:pt x="20" y="21"/>
                  </a:lnTo>
                  <a:lnTo>
                    <a:pt x="20" y="19"/>
                  </a:lnTo>
                  <a:lnTo>
                    <a:pt x="21" y="18"/>
                  </a:lnTo>
                  <a:lnTo>
                    <a:pt x="26" y="16"/>
                  </a:lnTo>
                  <a:lnTo>
                    <a:pt x="36" y="13"/>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4" name="Freeform 12"/>
            <p:cNvSpPr>
              <a:spLocks/>
            </p:cNvSpPr>
            <p:nvPr/>
          </p:nvSpPr>
          <p:spPr bwMode="auto">
            <a:xfrm rot="1627522">
              <a:off x="1469" y="2657"/>
              <a:ext cx="62" cy="122"/>
            </a:xfrm>
            <a:custGeom>
              <a:avLst/>
              <a:gdLst>
                <a:gd name="T0" fmla="*/ 29 w 51"/>
                <a:gd name="T1" fmla="*/ 60 h 81"/>
                <a:gd name="T2" fmla="*/ 23 w 51"/>
                <a:gd name="T3" fmla="*/ 66 h 81"/>
                <a:gd name="T4" fmla="*/ 19 w 51"/>
                <a:gd name="T5" fmla="*/ 70 h 81"/>
                <a:gd name="T6" fmla="*/ 17 w 51"/>
                <a:gd name="T7" fmla="*/ 75 h 81"/>
                <a:gd name="T8" fmla="*/ 16 w 51"/>
                <a:gd name="T9" fmla="*/ 78 h 81"/>
                <a:gd name="T10" fmla="*/ 12 w 51"/>
                <a:gd name="T11" fmla="*/ 79 h 81"/>
                <a:gd name="T12" fmla="*/ 9 w 51"/>
                <a:gd name="T13" fmla="*/ 80 h 81"/>
                <a:gd name="T14" fmla="*/ 5 w 51"/>
                <a:gd name="T15" fmla="*/ 81 h 81"/>
                <a:gd name="T16" fmla="*/ 0 w 51"/>
                <a:gd name="T17" fmla="*/ 81 h 81"/>
                <a:gd name="T18" fmla="*/ 0 w 51"/>
                <a:gd name="T19" fmla="*/ 76 h 81"/>
                <a:gd name="T20" fmla="*/ 0 w 51"/>
                <a:gd name="T21" fmla="*/ 70 h 81"/>
                <a:gd name="T22" fmla="*/ 1 w 51"/>
                <a:gd name="T23" fmla="*/ 66 h 81"/>
                <a:gd name="T24" fmla="*/ 4 w 51"/>
                <a:gd name="T25" fmla="*/ 58 h 81"/>
                <a:gd name="T26" fmla="*/ 7 w 51"/>
                <a:gd name="T27" fmla="*/ 52 h 81"/>
                <a:gd name="T28" fmla="*/ 12 w 51"/>
                <a:gd name="T29" fmla="*/ 51 h 81"/>
                <a:gd name="T30" fmla="*/ 17 w 51"/>
                <a:gd name="T31" fmla="*/ 52 h 81"/>
                <a:gd name="T32" fmla="*/ 19 w 51"/>
                <a:gd name="T33" fmla="*/ 55 h 81"/>
                <a:gd name="T34" fmla="*/ 21 w 51"/>
                <a:gd name="T35" fmla="*/ 52 h 81"/>
                <a:gd name="T36" fmla="*/ 19 w 51"/>
                <a:gd name="T37" fmla="*/ 50 h 81"/>
                <a:gd name="T38" fmla="*/ 19 w 51"/>
                <a:gd name="T39" fmla="*/ 48 h 81"/>
                <a:gd name="T40" fmla="*/ 15 w 51"/>
                <a:gd name="T41" fmla="*/ 45 h 81"/>
                <a:gd name="T42" fmla="*/ 12 w 51"/>
                <a:gd name="T43" fmla="*/ 44 h 81"/>
                <a:gd name="T44" fmla="*/ 12 w 51"/>
                <a:gd name="T45" fmla="*/ 40 h 81"/>
                <a:gd name="T46" fmla="*/ 16 w 51"/>
                <a:gd name="T47" fmla="*/ 36 h 81"/>
                <a:gd name="T48" fmla="*/ 19 w 51"/>
                <a:gd name="T49" fmla="*/ 31 h 81"/>
                <a:gd name="T50" fmla="*/ 23 w 51"/>
                <a:gd name="T51" fmla="*/ 22 h 81"/>
                <a:gd name="T52" fmla="*/ 24 w 51"/>
                <a:gd name="T53" fmla="*/ 18 h 81"/>
                <a:gd name="T54" fmla="*/ 24 w 51"/>
                <a:gd name="T55" fmla="*/ 13 h 81"/>
                <a:gd name="T56" fmla="*/ 25 w 51"/>
                <a:gd name="T57" fmla="*/ 8 h 81"/>
                <a:gd name="T58" fmla="*/ 28 w 51"/>
                <a:gd name="T59" fmla="*/ 6 h 81"/>
                <a:gd name="T60" fmla="*/ 31 w 51"/>
                <a:gd name="T61" fmla="*/ 2 h 81"/>
                <a:gd name="T62" fmla="*/ 35 w 51"/>
                <a:gd name="T63" fmla="*/ 1 h 81"/>
                <a:gd name="T64" fmla="*/ 41 w 51"/>
                <a:gd name="T65" fmla="*/ 0 h 81"/>
                <a:gd name="T66" fmla="*/ 43 w 51"/>
                <a:gd name="T67" fmla="*/ 0 h 81"/>
                <a:gd name="T68" fmla="*/ 48 w 51"/>
                <a:gd name="T69" fmla="*/ 1 h 81"/>
                <a:gd name="T70" fmla="*/ 49 w 51"/>
                <a:gd name="T71" fmla="*/ 4 h 81"/>
                <a:gd name="T72" fmla="*/ 51 w 51"/>
                <a:gd name="T73" fmla="*/ 9 h 81"/>
                <a:gd name="T74" fmla="*/ 51 w 51"/>
                <a:gd name="T75" fmla="*/ 13 h 81"/>
                <a:gd name="T76" fmla="*/ 48 w 51"/>
                <a:gd name="T77" fmla="*/ 19 h 81"/>
                <a:gd name="T78" fmla="*/ 45 w 51"/>
                <a:gd name="T79" fmla="*/ 24 h 81"/>
                <a:gd name="T80" fmla="*/ 41 w 51"/>
                <a:gd name="T81" fmla="*/ 30 h 81"/>
                <a:gd name="T82" fmla="*/ 34 w 51"/>
                <a:gd name="T83" fmla="*/ 40 h 81"/>
                <a:gd name="T84" fmla="*/ 33 w 51"/>
                <a:gd name="T85" fmla="*/ 51 h 81"/>
                <a:gd name="T86" fmla="*/ 31 w 51"/>
                <a:gd name="T87" fmla="*/ 56 h 81"/>
                <a:gd name="T88" fmla="*/ 29 w 51"/>
                <a:gd name="T89" fmla="*/ 6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29" y="60"/>
                  </a:moveTo>
                  <a:lnTo>
                    <a:pt x="23" y="66"/>
                  </a:lnTo>
                  <a:lnTo>
                    <a:pt x="19" y="70"/>
                  </a:lnTo>
                  <a:lnTo>
                    <a:pt x="17" y="75"/>
                  </a:lnTo>
                  <a:lnTo>
                    <a:pt x="16" y="78"/>
                  </a:lnTo>
                  <a:lnTo>
                    <a:pt x="12" y="79"/>
                  </a:lnTo>
                  <a:lnTo>
                    <a:pt x="9" y="80"/>
                  </a:lnTo>
                  <a:lnTo>
                    <a:pt x="5" y="81"/>
                  </a:lnTo>
                  <a:lnTo>
                    <a:pt x="0" y="81"/>
                  </a:lnTo>
                  <a:lnTo>
                    <a:pt x="0" y="76"/>
                  </a:lnTo>
                  <a:lnTo>
                    <a:pt x="0" y="70"/>
                  </a:lnTo>
                  <a:lnTo>
                    <a:pt x="1" y="66"/>
                  </a:lnTo>
                  <a:lnTo>
                    <a:pt x="4" y="58"/>
                  </a:lnTo>
                  <a:lnTo>
                    <a:pt x="7" y="52"/>
                  </a:lnTo>
                  <a:lnTo>
                    <a:pt x="12" y="51"/>
                  </a:lnTo>
                  <a:lnTo>
                    <a:pt x="17" y="52"/>
                  </a:lnTo>
                  <a:lnTo>
                    <a:pt x="19" y="55"/>
                  </a:lnTo>
                  <a:lnTo>
                    <a:pt x="21" y="52"/>
                  </a:lnTo>
                  <a:lnTo>
                    <a:pt x="19" y="50"/>
                  </a:lnTo>
                  <a:lnTo>
                    <a:pt x="19" y="48"/>
                  </a:lnTo>
                  <a:lnTo>
                    <a:pt x="15" y="45"/>
                  </a:lnTo>
                  <a:lnTo>
                    <a:pt x="12" y="44"/>
                  </a:lnTo>
                  <a:lnTo>
                    <a:pt x="12" y="40"/>
                  </a:lnTo>
                  <a:lnTo>
                    <a:pt x="16" y="36"/>
                  </a:lnTo>
                  <a:lnTo>
                    <a:pt x="19" y="31"/>
                  </a:lnTo>
                  <a:lnTo>
                    <a:pt x="23" y="22"/>
                  </a:lnTo>
                  <a:lnTo>
                    <a:pt x="24" y="18"/>
                  </a:lnTo>
                  <a:lnTo>
                    <a:pt x="24" y="13"/>
                  </a:lnTo>
                  <a:lnTo>
                    <a:pt x="25" y="8"/>
                  </a:lnTo>
                  <a:lnTo>
                    <a:pt x="28" y="6"/>
                  </a:lnTo>
                  <a:lnTo>
                    <a:pt x="31" y="2"/>
                  </a:lnTo>
                  <a:lnTo>
                    <a:pt x="35" y="1"/>
                  </a:lnTo>
                  <a:lnTo>
                    <a:pt x="41" y="0"/>
                  </a:lnTo>
                  <a:lnTo>
                    <a:pt x="43" y="0"/>
                  </a:lnTo>
                  <a:lnTo>
                    <a:pt x="48" y="1"/>
                  </a:lnTo>
                  <a:lnTo>
                    <a:pt x="49" y="4"/>
                  </a:lnTo>
                  <a:lnTo>
                    <a:pt x="51" y="9"/>
                  </a:lnTo>
                  <a:lnTo>
                    <a:pt x="51" y="13"/>
                  </a:lnTo>
                  <a:lnTo>
                    <a:pt x="48" y="19"/>
                  </a:lnTo>
                  <a:lnTo>
                    <a:pt x="45" y="24"/>
                  </a:lnTo>
                  <a:lnTo>
                    <a:pt x="41" y="30"/>
                  </a:lnTo>
                  <a:lnTo>
                    <a:pt x="34" y="40"/>
                  </a:lnTo>
                  <a:lnTo>
                    <a:pt x="33" y="51"/>
                  </a:lnTo>
                  <a:lnTo>
                    <a:pt x="31" y="56"/>
                  </a:lnTo>
                  <a:lnTo>
                    <a:pt x="29" y="6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5" name="Freeform 13"/>
            <p:cNvSpPr>
              <a:spLocks/>
            </p:cNvSpPr>
            <p:nvPr/>
          </p:nvSpPr>
          <p:spPr bwMode="auto">
            <a:xfrm rot="1627522">
              <a:off x="1325" y="3122"/>
              <a:ext cx="44" cy="86"/>
            </a:xfrm>
            <a:custGeom>
              <a:avLst/>
              <a:gdLst>
                <a:gd name="T0" fmla="*/ 35 w 36"/>
                <a:gd name="T1" fmla="*/ 8 h 58"/>
                <a:gd name="T2" fmla="*/ 36 w 36"/>
                <a:gd name="T3" fmla="*/ 10 h 58"/>
                <a:gd name="T4" fmla="*/ 35 w 36"/>
                <a:gd name="T5" fmla="*/ 14 h 58"/>
                <a:gd name="T6" fmla="*/ 33 w 36"/>
                <a:gd name="T7" fmla="*/ 22 h 58"/>
                <a:gd name="T8" fmla="*/ 32 w 36"/>
                <a:gd name="T9" fmla="*/ 25 h 58"/>
                <a:gd name="T10" fmla="*/ 31 w 36"/>
                <a:gd name="T11" fmla="*/ 31 h 58"/>
                <a:gd name="T12" fmla="*/ 31 w 36"/>
                <a:gd name="T13" fmla="*/ 37 h 58"/>
                <a:gd name="T14" fmla="*/ 29 w 36"/>
                <a:gd name="T15" fmla="*/ 40 h 58"/>
                <a:gd name="T16" fmla="*/ 27 w 36"/>
                <a:gd name="T17" fmla="*/ 42 h 58"/>
                <a:gd name="T18" fmla="*/ 25 w 36"/>
                <a:gd name="T19" fmla="*/ 43 h 58"/>
                <a:gd name="T20" fmla="*/ 23 w 36"/>
                <a:gd name="T21" fmla="*/ 46 h 58"/>
                <a:gd name="T22" fmla="*/ 18 w 36"/>
                <a:gd name="T23" fmla="*/ 49 h 58"/>
                <a:gd name="T24" fmla="*/ 14 w 36"/>
                <a:gd name="T25" fmla="*/ 52 h 58"/>
                <a:gd name="T26" fmla="*/ 11 w 36"/>
                <a:gd name="T27" fmla="*/ 54 h 58"/>
                <a:gd name="T28" fmla="*/ 8 w 36"/>
                <a:gd name="T29" fmla="*/ 56 h 58"/>
                <a:gd name="T30" fmla="*/ 8 w 36"/>
                <a:gd name="T31" fmla="*/ 58 h 58"/>
                <a:gd name="T32" fmla="*/ 5 w 36"/>
                <a:gd name="T33" fmla="*/ 56 h 58"/>
                <a:gd name="T34" fmla="*/ 2 w 36"/>
                <a:gd name="T35" fmla="*/ 54 h 58"/>
                <a:gd name="T36" fmla="*/ 0 w 36"/>
                <a:gd name="T37" fmla="*/ 52 h 58"/>
                <a:gd name="T38" fmla="*/ 1 w 36"/>
                <a:gd name="T39" fmla="*/ 50 h 58"/>
                <a:gd name="T40" fmla="*/ 1 w 36"/>
                <a:gd name="T41" fmla="*/ 47 h 58"/>
                <a:gd name="T42" fmla="*/ 0 w 36"/>
                <a:gd name="T43" fmla="*/ 43 h 58"/>
                <a:gd name="T44" fmla="*/ 0 w 36"/>
                <a:gd name="T45" fmla="*/ 41 h 58"/>
                <a:gd name="T46" fmla="*/ 0 w 36"/>
                <a:gd name="T47" fmla="*/ 36 h 58"/>
                <a:gd name="T48" fmla="*/ 1 w 36"/>
                <a:gd name="T49" fmla="*/ 31 h 58"/>
                <a:gd name="T50" fmla="*/ 2 w 36"/>
                <a:gd name="T51" fmla="*/ 28 h 58"/>
                <a:gd name="T52" fmla="*/ 3 w 36"/>
                <a:gd name="T53" fmla="*/ 22 h 58"/>
                <a:gd name="T54" fmla="*/ 6 w 36"/>
                <a:gd name="T55" fmla="*/ 14 h 58"/>
                <a:gd name="T56" fmla="*/ 7 w 36"/>
                <a:gd name="T57" fmla="*/ 11 h 58"/>
                <a:gd name="T58" fmla="*/ 8 w 36"/>
                <a:gd name="T59" fmla="*/ 7 h 58"/>
                <a:gd name="T60" fmla="*/ 9 w 36"/>
                <a:gd name="T61" fmla="*/ 5 h 58"/>
                <a:gd name="T62" fmla="*/ 12 w 36"/>
                <a:gd name="T63" fmla="*/ 4 h 58"/>
                <a:gd name="T64" fmla="*/ 14 w 36"/>
                <a:gd name="T65" fmla="*/ 2 h 58"/>
                <a:gd name="T66" fmla="*/ 15 w 36"/>
                <a:gd name="T67" fmla="*/ 1 h 58"/>
                <a:gd name="T68" fmla="*/ 18 w 36"/>
                <a:gd name="T69" fmla="*/ 0 h 58"/>
                <a:gd name="T70" fmla="*/ 20 w 36"/>
                <a:gd name="T71" fmla="*/ 1 h 58"/>
                <a:gd name="T72" fmla="*/ 24 w 36"/>
                <a:gd name="T73" fmla="*/ 1 h 58"/>
                <a:gd name="T74" fmla="*/ 27 w 36"/>
                <a:gd name="T75" fmla="*/ 1 h 58"/>
                <a:gd name="T76" fmla="*/ 30 w 36"/>
                <a:gd name="T77" fmla="*/ 2 h 58"/>
                <a:gd name="T78" fmla="*/ 33 w 36"/>
                <a:gd name="T79" fmla="*/ 4 h 58"/>
                <a:gd name="T80" fmla="*/ 35 w 36"/>
                <a:gd name="T81"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 h="58">
                  <a:moveTo>
                    <a:pt x="35" y="8"/>
                  </a:moveTo>
                  <a:lnTo>
                    <a:pt x="36" y="10"/>
                  </a:lnTo>
                  <a:lnTo>
                    <a:pt x="35" y="14"/>
                  </a:lnTo>
                  <a:lnTo>
                    <a:pt x="33" y="22"/>
                  </a:lnTo>
                  <a:lnTo>
                    <a:pt x="32" y="25"/>
                  </a:lnTo>
                  <a:lnTo>
                    <a:pt x="31" y="31"/>
                  </a:lnTo>
                  <a:lnTo>
                    <a:pt x="31" y="37"/>
                  </a:lnTo>
                  <a:lnTo>
                    <a:pt x="29" y="40"/>
                  </a:lnTo>
                  <a:lnTo>
                    <a:pt x="27" y="42"/>
                  </a:lnTo>
                  <a:lnTo>
                    <a:pt x="25" y="43"/>
                  </a:lnTo>
                  <a:lnTo>
                    <a:pt x="23" y="46"/>
                  </a:lnTo>
                  <a:lnTo>
                    <a:pt x="18" y="49"/>
                  </a:lnTo>
                  <a:lnTo>
                    <a:pt x="14" y="52"/>
                  </a:lnTo>
                  <a:lnTo>
                    <a:pt x="11" y="54"/>
                  </a:lnTo>
                  <a:lnTo>
                    <a:pt x="8" y="56"/>
                  </a:lnTo>
                  <a:lnTo>
                    <a:pt x="8" y="58"/>
                  </a:lnTo>
                  <a:lnTo>
                    <a:pt x="5" y="56"/>
                  </a:lnTo>
                  <a:lnTo>
                    <a:pt x="2" y="54"/>
                  </a:lnTo>
                  <a:lnTo>
                    <a:pt x="0" y="52"/>
                  </a:lnTo>
                  <a:lnTo>
                    <a:pt x="1" y="50"/>
                  </a:lnTo>
                  <a:lnTo>
                    <a:pt x="1" y="47"/>
                  </a:lnTo>
                  <a:lnTo>
                    <a:pt x="0" y="43"/>
                  </a:lnTo>
                  <a:lnTo>
                    <a:pt x="0" y="41"/>
                  </a:lnTo>
                  <a:lnTo>
                    <a:pt x="0" y="36"/>
                  </a:lnTo>
                  <a:lnTo>
                    <a:pt x="1" y="31"/>
                  </a:lnTo>
                  <a:lnTo>
                    <a:pt x="2" y="28"/>
                  </a:lnTo>
                  <a:lnTo>
                    <a:pt x="3" y="22"/>
                  </a:lnTo>
                  <a:lnTo>
                    <a:pt x="6" y="14"/>
                  </a:lnTo>
                  <a:lnTo>
                    <a:pt x="7" y="11"/>
                  </a:lnTo>
                  <a:lnTo>
                    <a:pt x="8" y="7"/>
                  </a:lnTo>
                  <a:lnTo>
                    <a:pt x="9" y="5"/>
                  </a:lnTo>
                  <a:lnTo>
                    <a:pt x="12" y="4"/>
                  </a:lnTo>
                  <a:lnTo>
                    <a:pt x="14" y="2"/>
                  </a:lnTo>
                  <a:lnTo>
                    <a:pt x="15" y="1"/>
                  </a:lnTo>
                  <a:lnTo>
                    <a:pt x="18" y="0"/>
                  </a:lnTo>
                  <a:lnTo>
                    <a:pt x="20" y="1"/>
                  </a:lnTo>
                  <a:lnTo>
                    <a:pt x="24" y="1"/>
                  </a:lnTo>
                  <a:lnTo>
                    <a:pt x="27" y="1"/>
                  </a:lnTo>
                  <a:lnTo>
                    <a:pt x="30" y="2"/>
                  </a:lnTo>
                  <a:lnTo>
                    <a:pt x="33" y="4"/>
                  </a:lnTo>
                  <a:lnTo>
                    <a:pt x="35" y="8"/>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6" name="Freeform 14"/>
            <p:cNvSpPr>
              <a:spLocks/>
            </p:cNvSpPr>
            <p:nvPr/>
          </p:nvSpPr>
          <p:spPr bwMode="auto">
            <a:xfrm rot="1627522">
              <a:off x="1142" y="3553"/>
              <a:ext cx="52" cy="59"/>
            </a:xfrm>
            <a:custGeom>
              <a:avLst/>
              <a:gdLst>
                <a:gd name="T0" fmla="*/ 34 w 42"/>
                <a:gd name="T1" fmla="*/ 6 h 40"/>
                <a:gd name="T2" fmla="*/ 28 w 42"/>
                <a:gd name="T3" fmla="*/ 4 h 40"/>
                <a:gd name="T4" fmla="*/ 22 w 42"/>
                <a:gd name="T5" fmla="*/ 2 h 40"/>
                <a:gd name="T6" fmla="*/ 20 w 42"/>
                <a:gd name="T7" fmla="*/ 2 h 40"/>
                <a:gd name="T8" fmla="*/ 15 w 42"/>
                <a:gd name="T9" fmla="*/ 0 h 40"/>
                <a:gd name="T10" fmla="*/ 11 w 42"/>
                <a:gd name="T11" fmla="*/ 3 h 40"/>
                <a:gd name="T12" fmla="*/ 8 w 42"/>
                <a:gd name="T13" fmla="*/ 4 h 40"/>
                <a:gd name="T14" fmla="*/ 6 w 42"/>
                <a:gd name="T15" fmla="*/ 5 h 40"/>
                <a:gd name="T16" fmla="*/ 3 w 42"/>
                <a:gd name="T17" fmla="*/ 9 h 40"/>
                <a:gd name="T18" fmla="*/ 0 w 42"/>
                <a:gd name="T19" fmla="*/ 12 h 40"/>
                <a:gd name="T20" fmla="*/ 0 w 42"/>
                <a:gd name="T21" fmla="*/ 15 h 40"/>
                <a:gd name="T22" fmla="*/ 2 w 42"/>
                <a:gd name="T23" fmla="*/ 18 h 40"/>
                <a:gd name="T24" fmla="*/ 3 w 42"/>
                <a:gd name="T25" fmla="*/ 22 h 40"/>
                <a:gd name="T26" fmla="*/ 8 w 42"/>
                <a:gd name="T27" fmla="*/ 26 h 40"/>
                <a:gd name="T28" fmla="*/ 12 w 42"/>
                <a:gd name="T29" fmla="*/ 32 h 40"/>
                <a:gd name="T30" fmla="*/ 16 w 42"/>
                <a:gd name="T31" fmla="*/ 35 h 40"/>
                <a:gd name="T32" fmla="*/ 20 w 42"/>
                <a:gd name="T33" fmla="*/ 38 h 40"/>
                <a:gd name="T34" fmla="*/ 22 w 42"/>
                <a:gd name="T35" fmla="*/ 39 h 40"/>
                <a:gd name="T36" fmla="*/ 24 w 42"/>
                <a:gd name="T37" fmla="*/ 40 h 40"/>
                <a:gd name="T38" fmla="*/ 26 w 42"/>
                <a:gd name="T39" fmla="*/ 39 h 40"/>
                <a:gd name="T40" fmla="*/ 27 w 42"/>
                <a:gd name="T41" fmla="*/ 38 h 40"/>
                <a:gd name="T42" fmla="*/ 32 w 42"/>
                <a:gd name="T43" fmla="*/ 33 h 40"/>
                <a:gd name="T44" fmla="*/ 34 w 42"/>
                <a:gd name="T45" fmla="*/ 29 h 40"/>
                <a:gd name="T46" fmla="*/ 36 w 42"/>
                <a:gd name="T47" fmla="*/ 27 h 40"/>
                <a:gd name="T48" fmla="*/ 39 w 42"/>
                <a:gd name="T49" fmla="*/ 24 h 40"/>
                <a:gd name="T50" fmla="*/ 40 w 42"/>
                <a:gd name="T51" fmla="*/ 21 h 40"/>
                <a:gd name="T52" fmla="*/ 42 w 42"/>
                <a:gd name="T53" fmla="*/ 17 h 40"/>
                <a:gd name="T54" fmla="*/ 41 w 42"/>
                <a:gd name="T55" fmla="*/ 16 h 40"/>
                <a:gd name="T56" fmla="*/ 40 w 42"/>
                <a:gd name="T57" fmla="*/ 14 h 40"/>
                <a:gd name="T58" fmla="*/ 39 w 42"/>
                <a:gd name="T59" fmla="*/ 10 h 40"/>
                <a:gd name="T60" fmla="*/ 36 w 42"/>
                <a:gd name="T61" fmla="*/ 9 h 40"/>
                <a:gd name="T62" fmla="*/ 34 w 42"/>
                <a:gd name="T63"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40">
                  <a:moveTo>
                    <a:pt x="34" y="6"/>
                  </a:moveTo>
                  <a:lnTo>
                    <a:pt x="28" y="4"/>
                  </a:lnTo>
                  <a:lnTo>
                    <a:pt x="22" y="2"/>
                  </a:lnTo>
                  <a:lnTo>
                    <a:pt x="20" y="2"/>
                  </a:lnTo>
                  <a:lnTo>
                    <a:pt x="15" y="0"/>
                  </a:lnTo>
                  <a:lnTo>
                    <a:pt x="11" y="3"/>
                  </a:lnTo>
                  <a:lnTo>
                    <a:pt x="8" y="4"/>
                  </a:lnTo>
                  <a:lnTo>
                    <a:pt x="6" y="5"/>
                  </a:lnTo>
                  <a:lnTo>
                    <a:pt x="3" y="9"/>
                  </a:lnTo>
                  <a:lnTo>
                    <a:pt x="0" y="12"/>
                  </a:lnTo>
                  <a:lnTo>
                    <a:pt x="0" y="15"/>
                  </a:lnTo>
                  <a:lnTo>
                    <a:pt x="2" y="18"/>
                  </a:lnTo>
                  <a:lnTo>
                    <a:pt x="3" y="22"/>
                  </a:lnTo>
                  <a:lnTo>
                    <a:pt x="8" y="26"/>
                  </a:lnTo>
                  <a:lnTo>
                    <a:pt x="12" y="32"/>
                  </a:lnTo>
                  <a:lnTo>
                    <a:pt x="16" y="35"/>
                  </a:lnTo>
                  <a:lnTo>
                    <a:pt x="20" y="38"/>
                  </a:lnTo>
                  <a:lnTo>
                    <a:pt x="22" y="39"/>
                  </a:lnTo>
                  <a:lnTo>
                    <a:pt x="24" y="40"/>
                  </a:lnTo>
                  <a:lnTo>
                    <a:pt x="26" y="39"/>
                  </a:lnTo>
                  <a:lnTo>
                    <a:pt x="27" y="38"/>
                  </a:lnTo>
                  <a:lnTo>
                    <a:pt x="32" y="33"/>
                  </a:lnTo>
                  <a:lnTo>
                    <a:pt x="34" y="29"/>
                  </a:lnTo>
                  <a:lnTo>
                    <a:pt x="36" y="27"/>
                  </a:lnTo>
                  <a:lnTo>
                    <a:pt x="39" y="24"/>
                  </a:lnTo>
                  <a:lnTo>
                    <a:pt x="40" y="21"/>
                  </a:lnTo>
                  <a:lnTo>
                    <a:pt x="42" y="17"/>
                  </a:lnTo>
                  <a:lnTo>
                    <a:pt x="41" y="16"/>
                  </a:lnTo>
                  <a:lnTo>
                    <a:pt x="40" y="14"/>
                  </a:lnTo>
                  <a:lnTo>
                    <a:pt x="39" y="10"/>
                  </a:lnTo>
                  <a:lnTo>
                    <a:pt x="36" y="9"/>
                  </a:lnTo>
                  <a:lnTo>
                    <a:pt x="34"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7" name="Freeform 15"/>
            <p:cNvSpPr>
              <a:spLocks/>
            </p:cNvSpPr>
            <p:nvPr/>
          </p:nvSpPr>
          <p:spPr bwMode="auto">
            <a:xfrm rot="1627522">
              <a:off x="1191" y="2957"/>
              <a:ext cx="47" cy="51"/>
            </a:xfrm>
            <a:custGeom>
              <a:avLst/>
              <a:gdLst>
                <a:gd name="T0" fmla="*/ 34 w 40"/>
                <a:gd name="T1" fmla="*/ 10 h 33"/>
                <a:gd name="T2" fmla="*/ 35 w 40"/>
                <a:gd name="T3" fmla="*/ 13 h 33"/>
                <a:gd name="T4" fmla="*/ 37 w 40"/>
                <a:gd name="T5" fmla="*/ 15 h 33"/>
                <a:gd name="T6" fmla="*/ 40 w 40"/>
                <a:gd name="T7" fmla="*/ 19 h 33"/>
                <a:gd name="T8" fmla="*/ 40 w 40"/>
                <a:gd name="T9" fmla="*/ 21 h 33"/>
                <a:gd name="T10" fmla="*/ 40 w 40"/>
                <a:gd name="T11" fmla="*/ 25 h 33"/>
                <a:gd name="T12" fmla="*/ 40 w 40"/>
                <a:gd name="T13" fmla="*/ 27 h 33"/>
                <a:gd name="T14" fmla="*/ 37 w 40"/>
                <a:gd name="T15" fmla="*/ 28 h 33"/>
                <a:gd name="T16" fmla="*/ 35 w 40"/>
                <a:gd name="T17" fmla="*/ 31 h 33"/>
                <a:gd name="T18" fmla="*/ 33 w 40"/>
                <a:gd name="T19" fmla="*/ 32 h 33"/>
                <a:gd name="T20" fmla="*/ 28 w 40"/>
                <a:gd name="T21" fmla="*/ 33 h 33"/>
                <a:gd name="T22" fmla="*/ 24 w 40"/>
                <a:gd name="T23" fmla="*/ 33 h 33"/>
                <a:gd name="T24" fmla="*/ 21 w 40"/>
                <a:gd name="T25" fmla="*/ 33 h 33"/>
                <a:gd name="T26" fmla="*/ 17 w 40"/>
                <a:gd name="T27" fmla="*/ 32 h 33"/>
                <a:gd name="T28" fmla="*/ 15 w 40"/>
                <a:gd name="T29" fmla="*/ 31 h 33"/>
                <a:gd name="T30" fmla="*/ 12 w 40"/>
                <a:gd name="T31" fmla="*/ 31 h 33"/>
                <a:gd name="T32" fmla="*/ 6 w 40"/>
                <a:gd name="T33" fmla="*/ 28 h 33"/>
                <a:gd name="T34" fmla="*/ 3 w 40"/>
                <a:gd name="T35" fmla="*/ 27 h 33"/>
                <a:gd name="T36" fmla="*/ 1 w 40"/>
                <a:gd name="T37" fmla="*/ 25 h 33"/>
                <a:gd name="T38" fmla="*/ 0 w 40"/>
                <a:gd name="T39" fmla="*/ 22 h 33"/>
                <a:gd name="T40" fmla="*/ 0 w 40"/>
                <a:gd name="T41" fmla="*/ 20 h 33"/>
                <a:gd name="T42" fmla="*/ 1 w 40"/>
                <a:gd name="T43" fmla="*/ 18 h 33"/>
                <a:gd name="T44" fmla="*/ 1 w 40"/>
                <a:gd name="T45" fmla="*/ 14 h 33"/>
                <a:gd name="T46" fmla="*/ 4 w 40"/>
                <a:gd name="T47" fmla="*/ 10 h 33"/>
                <a:gd name="T48" fmla="*/ 4 w 40"/>
                <a:gd name="T49" fmla="*/ 8 h 33"/>
                <a:gd name="T50" fmla="*/ 6 w 40"/>
                <a:gd name="T51" fmla="*/ 7 h 33"/>
                <a:gd name="T52" fmla="*/ 7 w 40"/>
                <a:gd name="T53" fmla="*/ 6 h 33"/>
                <a:gd name="T54" fmla="*/ 7 w 40"/>
                <a:gd name="T55" fmla="*/ 4 h 33"/>
                <a:gd name="T56" fmla="*/ 7 w 40"/>
                <a:gd name="T57" fmla="*/ 2 h 33"/>
                <a:gd name="T58" fmla="*/ 9 w 40"/>
                <a:gd name="T59" fmla="*/ 0 h 33"/>
                <a:gd name="T60" fmla="*/ 11 w 40"/>
                <a:gd name="T61" fmla="*/ 1 h 33"/>
                <a:gd name="T62" fmla="*/ 13 w 40"/>
                <a:gd name="T63" fmla="*/ 1 h 33"/>
                <a:gd name="T64" fmla="*/ 17 w 40"/>
                <a:gd name="T65" fmla="*/ 3 h 33"/>
                <a:gd name="T66" fmla="*/ 19 w 40"/>
                <a:gd name="T67" fmla="*/ 2 h 33"/>
                <a:gd name="T68" fmla="*/ 22 w 40"/>
                <a:gd name="T69" fmla="*/ 2 h 33"/>
                <a:gd name="T70" fmla="*/ 24 w 40"/>
                <a:gd name="T71" fmla="*/ 2 h 33"/>
                <a:gd name="T72" fmla="*/ 25 w 40"/>
                <a:gd name="T73" fmla="*/ 3 h 33"/>
                <a:gd name="T74" fmla="*/ 29 w 40"/>
                <a:gd name="T75" fmla="*/ 6 h 33"/>
                <a:gd name="T76" fmla="*/ 34 w 40"/>
                <a:gd name="T77"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3">
                  <a:moveTo>
                    <a:pt x="34" y="10"/>
                  </a:moveTo>
                  <a:lnTo>
                    <a:pt x="35" y="13"/>
                  </a:lnTo>
                  <a:lnTo>
                    <a:pt x="37" y="15"/>
                  </a:lnTo>
                  <a:lnTo>
                    <a:pt x="40" y="19"/>
                  </a:lnTo>
                  <a:lnTo>
                    <a:pt x="40" y="21"/>
                  </a:lnTo>
                  <a:lnTo>
                    <a:pt x="40" y="25"/>
                  </a:lnTo>
                  <a:lnTo>
                    <a:pt x="40" y="27"/>
                  </a:lnTo>
                  <a:lnTo>
                    <a:pt x="37" y="28"/>
                  </a:lnTo>
                  <a:lnTo>
                    <a:pt x="35" y="31"/>
                  </a:lnTo>
                  <a:lnTo>
                    <a:pt x="33" y="32"/>
                  </a:lnTo>
                  <a:lnTo>
                    <a:pt x="28" y="33"/>
                  </a:lnTo>
                  <a:lnTo>
                    <a:pt x="24" y="33"/>
                  </a:lnTo>
                  <a:lnTo>
                    <a:pt x="21" y="33"/>
                  </a:lnTo>
                  <a:lnTo>
                    <a:pt x="17" y="32"/>
                  </a:lnTo>
                  <a:lnTo>
                    <a:pt x="15" y="31"/>
                  </a:lnTo>
                  <a:lnTo>
                    <a:pt x="12" y="31"/>
                  </a:lnTo>
                  <a:lnTo>
                    <a:pt x="6" y="28"/>
                  </a:lnTo>
                  <a:lnTo>
                    <a:pt x="3" y="27"/>
                  </a:lnTo>
                  <a:lnTo>
                    <a:pt x="1" y="25"/>
                  </a:lnTo>
                  <a:lnTo>
                    <a:pt x="0" y="22"/>
                  </a:lnTo>
                  <a:lnTo>
                    <a:pt x="0" y="20"/>
                  </a:lnTo>
                  <a:lnTo>
                    <a:pt x="1" y="18"/>
                  </a:lnTo>
                  <a:lnTo>
                    <a:pt x="1" y="14"/>
                  </a:lnTo>
                  <a:lnTo>
                    <a:pt x="4" y="10"/>
                  </a:lnTo>
                  <a:lnTo>
                    <a:pt x="4" y="8"/>
                  </a:lnTo>
                  <a:lnTo>
                    <a:pt x="6" y="7"/>
                  </a:lnTo>
                  <a:lnTo>
                    <a:pt x="7" y="6"/>
                  </a:lnTo>
                  <a:lnTo>
                    <a:pt x="7" y="4"/>
                  </a:lnTo>
                  <a:lnTo>
                    <a:pt x="7" y="2"/>
                  </a:lnTo>
                  <a:lnTo>
                    <a:pt x="9" y="0"/>
                  </a:lnTo>
                  <a:lnTo>
                    <a:pt x="11" y="1"/>
                  </a:lnTo>
                  <a:lnTo>
                    <a:pt x="13" y="1"/>
                  </a:lnTo>
                  <a:lnTo>
                    <a:pt x="17" y="3"/>
                  </a:lnTo>
                  <a:lnTo>
                    <a:pt x="19" y="2"/>
                  </a:lnTo>
                  <a:lnTo>
                    <a:pt x="22" y="2"/>
                  </a:lnTo>
                  <a:lnTo>
                    <a:pt x="24" y="2"/>
                  </a:lnTo>
                  <a:lnTo>
                    <a:pt x="25" y="3"/>
                  </a:lnTo>
                  <a:lnTo>
                    <a:pt x="29" y="6"/>
                  </a:lnTo>
                  <a:lnTo>
                    <a:pt x="34" y="1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8" name="Freeform 16"/>
            <p:cNvSpPr>
              <a:spLocks/>
            </p:cNvSpPr>
            <p:nvPr/>
          </p:nvSpPr>
          <p:spPr bwMode="auto">
            <a:xfrm rot="1627522">
              <a:off x="1234" y="3522"/>
              <a:ext cx="39" cy="98"/>
            </a:xfrm>
            <a:custGeom>
              <a:avLst/>
              <a:gdLst>
                <a:gd name="T0" fmla="*/ 20 w 31"/>
                <a:gd name="T1" fmla="*/ 9 h 66"/>
                <a:gd name="T2" fmla="*/ 21 w 31"/>
                <a:gd name="T3" fmla="*/ 7 h 66"/>
                <a:gd name="T4" fmla="*/ 26 w 31"/>
                <a:gd name="T5" fmla="*/ 1 h 66"/>
                <a:gd name="T6" fmla="*/ 29 w 31"/>
                <a:gd name="T7" fmla="*/ 0 h 66"/>
                <a:gd name="T8" fmla="*/ 31 w 31"/>
                <a:gd name="T9" fmla="*/ 2 h 66"/>
                <a:gd name="T10" fmla="*/ 30 w 31"/>
                <a:gd name="T11" fmla="*/ 7 h 66"/>
                <a:gd name="T12" fmla="*/ 30 w 31"/>
                <a:gd name="T13" fmla="*/ 10 h 66"/>
                <a:gd name="T14" fmla="*/ 29 w 31"/>
                <a:gd name="T15" fmla="*/ 20 h 66"/>
                <a:gd name="T16" fmla="*/ 27 w 31"/>
                <a:gd name="T17" fmla="*/ 27 h 66"/>
                <a:gd name="T18" fmla="*/ 26 w 31"/>
                <a:gd name="T19" fmla="*/ 36 h 66"/>
                <a:gd name="T20" fmla="*/ 25 w 31"/>
                <a:gd name="T21" fmla="*/ 38 h 66"/>
                <a:gd name="T22" fmla="*/ 23 w 31"/>
                <a:gd name="T23" fmla="*/ 40 h 66"/>
                <a:gd name="T24" fmla="*/ 20 w 31"/>
                <a:gd name="T25" fmla="*/ 43 h 66"/>
                <a:gd name="T26" fmla="*/ 18 w 31"/>
                <a:gd name="T27" fmla="*/ 45 h 66"/>
                <a:gd name="T28" fmla="*/ 17 w 31"/>
                <a:gd name="T29" fmla="*/ 48 h 66"/>
                <a:gd name="T30" fmla="*/ 17 w 31"/>
                <a:gd name="T31" fmla="*/ 49 h 66"/>
                <a:gd name="T32" fmla="*/ 17 w 31"/>
                <a:gd name="T33" fmla="*/ 51 h 66"/>
                <a:gd name="T34" fmla="*/ 17 w 31"/>
                <a:gd name="T35" fmla="*/ 57 h 66"/>
                <a:gd name="T36" fmla="*/ 15 w 31"/>
                <a:gd name="T37" fmla="*/ 58 h 66"/>
                <a:gd name="T38" fmla="*/ 13 w 31"/>
                <a:gd name="T39" fmla="*/ 63 h 66"/>
                <a:gd name="T40" fmla="*/ 12 w 31"/>
                <a:gd name="T41" fmla="*/ 64 h 66"/>
                <a:gd name="T42" fmla="*/ 8 w 31"/>
                <a:gd name="T43" fmla="*/ 66 h 66"/>
                <a:gd name="T44" fmla="*/ 5 w 31"/>
                <a:gd name="T45" fmla="*/ 64 h 66"/>
                <a:gd name="T46" fmla="*/ 2 w 31"/>
                <a:gd name="T47" fmla="*/ 64 h 66"/>
                <a:gd name="T48" fmla="*/ 1 w 31"/>
                <a:gd name="T49" fmla="*/ 61 h 66"/>
                <a:gd name="T50" fmla="*/ 0 w 31"/>
                <a:gd name="T51" fmla="*/ 58 h 66"/>
                <a:gd name="T52" fmla="*/ 0 w 31"/>
                <a:gd name="T53" fmla="*/ 56 h 66"/>
                <a:gd name="T54" fmla="*/ 1 w 31"/>
                <a:gd name="T55" fmla="*/ 52 h 66"/>
                <a:gd name="T56" fmla="*/ 1 w 31"/>
                <a:gd name="T57" fmla="*/ 49 h 66"/>
                <a:gd name="T58" fmla="*/ 3 w 31"/>
                <a:gd name="T59" fmla="*/ 46 h 66"/>
                <a:gd name="T60" fmla="*/ 7 w 31"/>
                <a:gd name="T61" fmla="*/ 43 h 66"/>
                <a:gd name="T62" fmla="*/ 11 w 31"/>
                <a:gd name="T63" fmla="*/ 37 h 66"/>
                <a:gd name="T64" fmla="*/ 12 w 31"/>
                <a:gd name="T65" fmla="*/ 34 h 66"/>
                <a:gd name="T66" fmla="*/ 15 w 31"/>
                <a:gd name="T67" fmla="*/ 26 h 66"/>
                <a:gd name="T68" fmla="*/ 17 w 31"/>
                <a:gd name="T69" fmla="*/ 22 h 66"/>
                <a:gd name="T70" fmla="*/ 17 w 31"/>
                <a:gd name="T71" fmla="*/ 16 h 66"/>
                <a:gd name="T72" fmla="*/ 18 w 31"/>
                <a:gd name="T73" fmla="*/ 13 h 66"/>
                <a:gd name="T74" fmla="*/ 20 w 31"/>
                <a:gd name="T75"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 h="66">
                  <a:moveTo>
                    <a:pt x="20" y="9"/>
                  </a:moveTo>
                  <a:lnTo>
                    <a:pt x="21" y="7"/>
                  </a:lnTo>
                  <a:lnTo>
                    <a:pt x="26" y="1"/>
                  </a:lnTo>
                  <a:lnTo>
                    <a:pt x="29" y="0"/>
                  </a:lnTo>
                  <a:lnTo>
                    <a:pt x="31" y="2"/>
                  </a:lnTo>
                  <a:lnTo>
                    <a:pt x="30" y="7"/>
                  </a:lnTo>
                  <a:lnTo>
                    <a:pt x="30" y="10"/>
                  </a:lnTo>
                  <a:lnTo>
                    <a:pt x="29" y="20"/>
                  </a:lnTo>
                  <a:lnTo>
                    <a:pt x="27" y="27"/>
                  </a:lnTo>
                  <a:lnTo>
                    <a:pt x="26" y="36"/>
                  </a:lnTo>
                  <a:lnTo>
                    <a:pt x="25" y="38"/>
                  </a:lnTo>
                  <a:lnTo>
                    <a:pt x="23" y="40"/>
                  </a:lnTo>
                  <a:lnTo>
                    <a:pt x="20" y="43"/>
                  </a:lnTo>
                  <a:lnTo>
                    <a:pt x="18" y="45"/>
                  </a:lnTo>
                  <a:lnTo>
                    <a:pt x="17" y="48"/>
                  </a:lnTo>
                  <a:lnTo>
                    <a:pt x="17" y="49"/>
                  </a:lnTo>
                  <a:lnTo>
                    <a:pt x="17" y="51"/>
                  </a:lnTo>
                  <a:lnTo>
                    <a:pt x="17" y="57"/>
                  </a:lnTo>
                  <a:lnTo>
                    <a:pt x="15" y="58"/>
                  </a:lnTo>
                  <a:lnTo>
                    <a:pt x="13" y="63"/>
                  </a:lnTo>
                  <a:lnTo>
                    <a:pt x="12" y="64"/>
                  </a:lnTo>
                  <a:lnTo>
                    <a:pt x="8" y="66"/>
                  </a:lnTo>
                  <a:lnTo>
                    <a:pt x="5" y="64"/>
                  </a:lnTo>
                  <a:lnTo>
                    <a:pt x="2" y="64"/>
                  </a:lnTo>
                  <a:lnTo>
                    <a:pt x="1" y="61"/>
                  </a:lnTo>
                  <a:lnTo>
                    <a:pt x="0" y="58"/>
                  </a:lnTo>
                  <a:lnTo>
                    <a:pt x="0" y="56"/>
                  </a:lnTo>
                  <a:lnTo>
                    <a:pt x="1" y="52"/>
                  </a:lnTo>
                  <a:lnTo>
                    <a:pt x="1" y="49"/>
                  </a:lnTo>
                  <a:lnTo>
                    <a:pt x="3" y="46"/>
                  </a:lnTo>
                  <a:lnTo>
                    <a:pt x="7" y="43"/>
                  </a:lnTo>
                  <a:lnTo>
                    <a:pt x="11" y="37"/>
                  </a:lnTo>
                  <a:lnTo>
                    <a:pt x="12" y="34"/>
                  </a:lnTo>
                  <a:lnTo>
                    <a:pt x="15" y="26"/>
                  </a:lnTo>
                  <a:lnTo>
                    <a:pt x="17" y="22"/>
                  </a:lnTo>
                  <a:lnTo>
                    <a:pt x="17" y="16"/>
                  </a:lnTo>
                  <a:lnTo>
                    <a:pt x="18" y="13"/>
                  </a:lnTo>
                  <a:lnTo>
                    <a:pt x="20" y="9"/>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69" name="Freeform 17"/>
            <p:cNvSpPr>
              <a:spLocks/>
            </p:cNvSpPr>
            <p:nvPr/>
          </p:nvSpPr>
          <p:spPr bwMode="auto">
            <a:xfrm rot="1627522">
              <a:off x="638" y="3884"/>
              <a:ext cx="32" cy="60"/>
            </a:xfrm>
            <a:custGeom>
              <a:avLst/>
              <a:gdLst>
                <a:gd name="T0" fmla="*/ 14 w 26"/>
                <a:gd name="T1" fmla="*/ 6 h 38"/>
                <a:gd name="T2" fmla="*/ 14 w 26"/>
                <a:gd name="T3" fmla="*/ 3 h 38"/>
                <a:gd name="T4" fmla="*/ 9 w 26"/>
                <a:gd name="T5" fmla="*/ 1 h 38"/>
                <a:gd name="T6" fmla="*/ 8 w 26"/>
                <a:gd name="T7" fmla="*/ 0 h 38"/>
                <a:gd name="T8" fmla="*/ 5 w 26"/>
                <a:gd name="T9" fmla="*/ 0 h 38"/>
                <a:gd name="T10" fmla="*/ 3 w 26"/>
                <a:gd name="T11" fmla="*/ 1 h 38"/>
                <a:gd name="T12" fmla="*/ 2 w 26"/>
                <a:gd name="T13" fmla="*/ 3 h 38"/>
                <a:gd name="T14" fmla="*/ 2 w 26"/>
                <a:gd name="T15" fmla="*/ 6 h 38"/>
                <a:gd name="T16" fmla="*/ 0 w 26"/>
                <a:gd name="T17" fmla="*/ 8 h 38"/>
                <a:gd name="T18" fmla="*/ 2 w 26"/>
                <a:gd name="T19" fmla="*/ 12 h 38"/>
                <a:gd name="T20" fmla="*/ 2 w 26"/>
                <a:gd name="T21" fmla="*/ 17 h 38"/>
                <a:gd name="T22" fmla="*/ 3 w 26"/>
                <a:gd name="T23" fmla="*/ 19 h 38"/>
                <a:gd name="T24" fmla="*/ 3 w 26"/>
                <a:gd name="T25" fmla="*/ 23 h 38"/>
                <a:gd name="T26" fmla="*/ 2 w 26"/>
                <a:gd name="T27" fmla="*/ 25 h 38"/>
                <a:gd name="T28" fmla="*/ 3 w 26"/>
                <a:gd name="T29" fmla="*/ 27 h 38"/>
                <a:gd name="T30" fmla="*/ 4 w 26"/>
                <a:gd name="T31" fmla="*/ 32 h 38"/>
                <a:gd name="T32" fmla="*/ 6 w 26"/>
                <a:gd name="T33" fmla="*/ 36 h 38"/>
                <a:gd name="T34" fmla="*/ 8 w 26"/>
                <a:gd name="T35" fmla="*/ 37 h 38"/>
                <a:gd name="T36" fmla="*/ 11 w 26"/>
                <a:gd name="T37" fmla="*/ 38 h 38"/>
                <a:gd name="T38" fmla="*/ 12 w 26"/>
                <a:gd name="T39" fmla="*/ 37 h 38"/>
                <a:gd name="T40" fmla="*/ 15 w 26"/>
                <a:gd name="T41" fmla="*/ 36 h 38"/>
                <a:gd name="T42" fmla="*/ 18 w 26"/>
                <a:gd name="T43" fmla="*/ 32 h 38"/>
                <a:gd name="T44" fmla="*/ 22 w 26"/>
                <a:gd name="T45" fmla="*/ 29 h 38"/>
                <a:gd name="T46" fmla="*/ 24 w 26"/>
                <a:gd name="T47" fmla="*/ 25 h 38"/>
                <a:gd name="T48" fmla="*/ 26 w 26"/>
                <a:gd name="T49" fmla="*/ 23 h 38"/>
                <a:gd name="T50" fmla="*/ 24 w 26"/>
                <a:gd name="T51" fmla="*/ 19 h 38"/>
                <a:gd name="T52" fmla="*/ 23 w 26"/>
                <a:gd name="T53" fmla="*/ 18 h 38"/>
                <a:gd name="T54" fmla="*/ 20 w 26"/>
                <a:gd name="T55" fmla="*/ 15 h 38"/>
                <a:gd name="T56" fmla="*/ 17 w 26"/>
                <a:gd name="T57" fmla="*/ 14 h 38"/>
                <a:gd name="T58" fmla="*/ 17 w 26"/>
                <a:gd name="T59" fmla="*/ 12 h 38"/>
                <a:gd name="T60" fmla="*/ 15 w 26"/>
                <a:gd name="T61" fmla="*/ 8 h 38"/>
                <a:gd name="T62" fmla="*/ 14 w 26"/>
                <a:gd name="T63"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38">
                  <a:moveTo>
                    <a:pt x="14" y="6"/>
                  </a:moveTo>
                  <a:lnTo>
                    <a:pt x="14" y="3"/>
                  </a:lnTo>
                  <a:lnTo>
                    <a:pt x="9" y="1"/>
                  </a:lnTo>
                  <a:lnTo>
                    <a:pt x="8" y="0"/>
                  </a:lnTo>
                  <a:lnTo>
                    <a:pt x="5" y="0"/>
                  </a:lnTo>
                  <a:lnTo>
                    <a:pt x="3" y="1"/>
                  </a:lnTo>
                  <a:lnTo>
                    <a:pt x="2" y="3"/>
                  </a:lnTo>
                  <a:lnTo>
                    <a:pt x="2" y="6"/>
                  </a:lnTo>
                  <a:lnTo>
                    <a:pt x="0" y="8"/>
                  </a:lnTo>
                  <a:lnTo>
                    <a:pt x="2" y="12"/>
                  </a:lnTo>
                  <a:lnTo>
                    <a:pt x="2" y="17"/>
                  </a:lnTo>
                  <a:lnTo>
                    <a:pt x="3" y="19"/>
                  </a:lnTo>
                  <a:lnTo>
                    <a:pt x="3" y="23"/>
                  </a:lnTo>
                  <a:lnTo>
                    <a:pt x="2" y="25"/>
                  </a:lnTo>
                  <a:lnTo>
                    <a:pt x="3" y="27"/>
                  </a:lnTo>
                  <a:lnTo>
                    <a:pt x="4" y="32"/>
                  </a:lnTo>
                  <a:lnTo>
                    <a:pt x="6" y="36"/>
                  </a:lnTo>
                  <a:lnTo>
                    <a:pt x="8" y="37"/>
                  </a:lnTo>
                  <a:lnTo>
                    <a:pt x="11" y="38"/>
                  </a:lnTo>
                  <a:lnTo>
                    <a:pt x="12" y="37"/>
                  </a:lnTo>
                  <a:lnTo>
                    <a:pt x="15" y="36"/>
                  </a:lnTo>
                  <a:lnTo>
                    <a:pt x="18" y="32"/>
                  </a:lnTo>
                  <a:lnTo>
                    <a:pt x="22" y="29"/>
                  </a:lnTo>
                  <a:lnTo>
                    <a:pt x="24" y="25"/>
                  </a:lnTo>
                  <a:lnTo>
                    <a:pt x="26" y="23"/>
                  </a:lnTo>
                  <a:lnTo>
                    <a:pt x="24" y="19"/>
                  </a:lnTo>
                  <a:lnTo>
                    <a:pt x="23" y="18"/>
                  </a:lnTo>
                  <a:lnTo>
                    <a:pt x="20" y="15"/>
                  </a:lnTo>
                  <a:lnTo>
                    <a:pt x="17" y="14"/>
                  </a:lnTo>
                  <a:lnTo>
                    <a:pt x="17" y="12"/>
                  </a:lnTo>
                  <a:lnTo>
                    <a:pt x="15" y="8"/>
                  </a:lnTo>
                  <a:lnTo>
                    <a:pt x="14"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0" name="Freeform 18"/>
            <p:cNvSpPr>
              <a:spLocks/>
            </p:cNvSpPr>
            <p:nvPr/>
          </p:nvSpPr>
          <p:spPr bwMode="auto">
            <a:xfrm rot="1627522">
              <a:off x="1372" y="3151"/>
              <a:ext cx="37" cy="38"/>
            </a:xfrm>
            <a:custGeom>
              <a:avLst/>
              <a:gdLst>
                <a:gd name="T0" fmla="*/ 28 w 30"/>
                <a:gd name="T1" fmla="*/ 16 h 25"/>
                <a:gd name="T2" fmla="*/ 30 w 30"/>
                <a:gd name="T3" fmla="*/ 8 h 25"/>
                <a:gd name="T4" fmla="*/ 30 w 30"/>
                <a:gd name="T5" fmla="*/ 5 h 25"/>
                <a:gd name="T6" fmla="*/ 28 w 30"/>
                <a:gd name="T7" fmla="*/ 2 h 25"/>
                <a:gd name="T8" fmla="*/ 27 w 30"/>
                <a:gd name="T9" fmla="*/ 2 h 25"/>
                <a:gd name="T10" fmla="*/ 22 w 30"/>
                <a:gd name="T11" fmla="*/ 4 h 25"/>
                <a:gd name="T12" fmla="*/ 21 w 30"/>
                <a:gd name="T13" fmla="*/ 0 h 25"/>
                <a:gd name="T14" fmla="*/ 16 w 30"/>
                <a:gd name="T15" fmla="*/ 1 h 25"/>
                <a:gd name="T16" fmla="*/ 12 w 30"/>
                <a:gd name="T17" fmla="*/ 1 h 25"/>
                <a:gd name="T18" fmla="*/ 8 w 30"/>
                <a:gd name="T19" fmla="*/ 6 h 25"/>
                <a:gd name="T20" fmla="*/ 4 w 30"/>
                <a:gd name="T21" fmla="*/ 7 h 25"/>
                <a:gd name="T22" fmla="*/ 1 w 30"/>
                <a:gd name="T23" fmla="*/ 8 h 25"/>
                <a:gd name="T24" fmla="*/ 0 w 30"/>
                <a:gd name="T25" fmla="*/ 14 h 25"/>
                <a:gd name="T26" fmla="*/ 1 w 30"/>
                <a:gd name="T27" fmla="*/ 17 h 25"/>
                <a:gd name="T28" fmla="*/ 2 w 30"/>
                <a:gd name="T29" fmla="*/ 20 h 25"/>
                <a:gd name="T30" fmla="*/ 4 w 30"/>
                <a:gd name="T31" fmla="*/ 23 h 25"/>
                <a:gd name="T32" fmla="*/ 6 w 30"/>
                <a:gd name="T33" fmla="*/ 24 h 25"/>
                <a:gd name="T34" fmla="*/ 8 w 30"/>
                <a:gd name="T35" fmla="*/ 24 h 25"/>
                <a:gd name="T36" fmla="*/ 12 w 30"/>
                <a:gd name="T37" fmla="*/ 24 h 25"/>
                <a:gd name="T38" fmla="*/ 15 w 30"/>
                <a:gd name="T39" fmla="*/ 24 h 25"/>
                <a:gd name="T40" fmla="*/ 21 w 30"/>
                <a:gd name="T41" fmla="*/ 25 h 25"/>
                <a:gd name="T42" fmla="*/ 22 w 30"/>
                <a:gd name="T43" fmla="*/ 24 h 25"/>
                <a:gd name="T44" fmla="*/ 26 w 30"/>
                <a:gd name="T45" fmla="*/ 23 h 25"/>
                <a:gd name="T46" fmla="*/ 27 w 30"/>
                <a:gd name="T47" fmla="*/ 18 h 25"/>
                <a:gd name="T48" fmla="*/ 28 w 30"/>
                <a:gd name="T4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5">
                  <a:moveTo>
                    <a:pt x="28" y="16"/>
                  </a:moveTo>
                  <a:lnTo>
                    <a:pt x="30" y="8"/>
                  </a:lnTo>
                  <a:lnTo>
                    <a:pt x="30" y="5"/>
                  </a:lnTo>
                  <a:lnTo>
                    <a:pt x="28" y="2"/>
                  </a:lnTo>
                  <a:lnTo>
                    <a:pt x="27" y="2"/>
                  </a:lnTo>
                  <a:lnTo>
                    <a:pt x="22" y="4"/>
                  </a:lnTo>
                  <a:lnTo>
                    <a:pt x="21" y="0"/>
                  </a:lnTo>
                  <a:lnTo>
                    <a:pt x="16" y="1"/>
                  </a:lnTo>
                  <a:lnTo>
                    <a:pt x="12" y="1"/>
                  </a:lnTo>
                  <a:lnTo>
                    <a:pt x="8" y="6"/>
                  </a:lnTo>
                  <a:lnTo>
                    <a:pt x="4" y="7"/>
                  </a:lnTo>
                  <a:lnTo>
                    <a:pt x="1" y="8"/>
                  </a:lnTo>
                  <a:lnTo>
                    <a:pt x="0" y="14"/>
                  </a:lnTo>
                  <a:lnTo>
                    <a:pt x="1" y="17"/>
                  </a:lnTo>
                  <a:lnTo>
                    <a:pt x="2" y="20"/>
                  </a:lnTo>
                  <a:lnTo>
                    <a:pt x="4" y="23"/>
                  </a:lnTo>
                  <a:lnTo>
                    <a:pt x="6" y="24"/>
                  </a:lnTo>
                  <a:lnTo>
                    <a:pt x="8" y="24"/>
                  </a:lnTo>
                  <a:lnTo>
                    <a:pt x="12" y="24"/>
                  </a:lnTo>
                  <a:lnTo>
                    <a:pt x="15" y="24"/>
                  </a:lnTo>
                  <a:lnTo>
                    <a:pt x="21" y="25"/>
                  </a:lnTo>
                  <a:lnTo>
                    <a:pt x="22" y="24"/>
                  </a:lnTo>
                  <a:lnTo>
                    <a:pt x="26" y="23"/>
                  </a:lnTo>
                  <a:lnTo>
                    <a:pt x="27" y="18"/>
                  </a:lnTo>
                  <a:lnTo>
                    <a:pt x="28" y="1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1" name="Freeform 19"/>
            <p:cNvSpPr>
              <a:spLocks/>
            </p:cNvSpPr>
            <p:nvPr/>
          </p:nvSpPr>
          <p:spPr bwMode="auto">
            <a:xfrm rot="1627522">
              <a:off x="1360" y="2909"/>
              <a:ext cx="38" cy="47"/>
            </a:xfrm>
            <a:custGeom>
              <a:avLst/>
              <a:gdLst>
                <a:gd name="T0" fmla="*/ 0 w 31"/>
                <a:gd name="T1" fmla="*/ 29 h 32"/>
                <a:gd name="T2" fmla="*/ 2 w 31"/>
                <a:gd name="T3" fmla="*/ 32 h 32"/>
                <a:gd name="T4" fmla="*/ 4 w 31"/>
                <a:gd name="T5" fmla="*/ 32 h 32"/>
                <a:gd name="T6" fmla="*/ 8 w 31"/>
                <a:gd name="T7" fmla="*/ 30 h 32"/>
                <a:gd name="T8" fmla="*/ 14 w 31"/>
                <a:gd name="T9" fmla="*/ 26 h 32"/>
                <a:gd name="T10" fmla="*/ 21 w 31"/>
                <a:gd name="T11" fmla="*/ 21 h 32"/>
                <a:gd name="T12" fmla="*/ 22 w 31"/>
                <a:gd name="T13" fmla="*/ 20 h 32"/>
                <a:gd name="T14" fmla="*/ 26 w 31"/>
                <a:gd name="T15" fmla="*/ 16 h 32"/>
                <a:gd name="T16" fmla="*/ 27 w 31"/>
                <a:gd name="T17" fmla="*/ 12 h 32"/>
                <a:gd name="T18" fmla="*/ 28 w 31"/>
                <a:gd name="T19" fmla="*/ 11 h 32"/>
                <a:gd name="T20" fmla="*/ 28 w 31"/>
                <a:gd name="T21" fmla="*/ 9 h 32"/>
                <a:gd name="T22" fmla="*/ 31 w 31"/>
                <a:gd name="T23" fmla="*/ 4 h 32"/>
                <a:gd name="T24" fmla="*/ 31 w 31"/>
                <a:gd name="T25" fmla="*/ 3 h 32"/>
                <a:gd name="T26" fmla="*/ 30 w 31"/>
                <a:gd name="T27" fmla="*/ 2 h 32"/>
                <a:gd name="T28" fmla="*/ 28 w 31"/>
                <a:gd name="T29" fmla="*/ 0 h 32"/>
                <a:gd name="T30" fmla="*/ 27 w 31"/>
                <a:gd name="T31" fmla="*/ 0 h 32"/>
                <a:gd name="T32" fmla="*/ 25 w 31"/>
                <a:gd name="T33" fmla="*/ 0 h 32"/>
                <a:gd name="T34" fmla="*/ 20 w 31"/>
                <a:gd name="T35" fmla="*/ 3 h 32"/>
                <a:gd name="T36" fmla="*/ 18 w 31"/>
                <a:gd name="T37" fmla="*/ 4 h 32"/>
                <a:gd name="T38" fmla="*/ 14 w 31"/>
                <a:gd name="T39" fmla="*/ 8 h 32"/>
                <a:gd name="T40" fmla="*/ 8 w 31"/>
                <a:gd name="T41" fmla="*/ 14 h 32"/>
                <a:gd name="T42" fmla="*/ 3 w 31"/>
                <a:gd name="T43" fmla="*/ 20 h 32"/>
                <a:gd name="T44" fmla="*/ 0 w 31"/>
                <a:gd name="T45" fmla="*/ 22 h 32"/>
                <a:gd name="T46" fmla="*/ 0 w 31"/>
                <a:gd name="T47" fmla="*/ 23 h 32"/>
                <a:gd name="T48" fmla="*/ 0 w 31"/>
                <a:gd name="T49" fmla="*/ 26 h 32"/>
                <a:gd name="T50" fmla="*/ 0 w 31"/>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0" y="29"/>
                  </a:moveTo>
                  <a:lnTo>
                    <a:pt x="2" y="32"/>
                  </a:lnTo>
                  <a:lnTo>
                    <a:pt x="4" y="32"/>
                  </a:lnTo>
                  <a:lnTo>
                    <a:pt x="8" y="30"/>
                  </a:lnTo>
                  <a:lnTo>
                    <a:pt x="14" y="26"/>
                  </a:lnTo>
                  <a:lnTo>
                    <a:pt x="21" y="21"/>
                  </a:lnTo>
                  <a:lnTo>
                    <a:pt x="22" y="20"/>
                  </a:lnTo>
                  <a:lnTo>
                    <a:pt x="26" y="16"/>
                  </a:lnTo>
                  <a:lnTo>
                    <a:pt x="27" y="12"/>
                  </a:lnTo>
                  <a:lnTo>
                    <a:pt x="28" y="11"/>
                  </a:lnTo>
                  <a:lnTo>
                    <a:pt x="28" y="9"/>
                  </a:lnTo>
                  <a:lnTo>
                    <a:pt x="31" y="4"/>
                  </a:lnTo>
                  <a:lnTo>
                    <a:pt x="31" y="3"/>
                  </a:lnTo>
                  <a:lnTo>
                    <a:pt x="30" y="2"/>
                  </a:lnTo>
                  <a:lnTo>
                    <a:pt x="28" y="0"/>
                  </a:lnTo>
                  <a:lnTo>
                    <a:pt x="27" y="0"/>
                  </a:lnTo>
                  <a:lnTo>
                    <a:pt x="25" y="0"/>
                  </a:lnTo>
                  <a:lnTo>
                    <a:pt x="20" y="3"/>
                  </a:lnTo>
                  <a:lnTo>
                    <a:pt x="18" y="4"/>
                  </a:lnTo>
                  <a:lnTo>
                    <a:pt x="14" y="8"/>
                  </a:lnTo>
                  <a:lnTo>
                    <a:pt x="8" y="14"/>
                  </a:lnTo>
                  <a:lnTo>
                    <a:pt x="3" y="20"/>
                  </a:lnTo>
                  <a:lnTo>
                    <a:pt x="0" y="22"/>
                  </a:lnTo>
                  <a:lnTo>
                    <a:pt x="0" y="23"/>
                  </a:lnTo>
                  <a:lnTo>
                    <a:pt x="0" y="26"/>
                  </a:lnTo>
                  <a:lnTo>
                    <a:pt x="0" y="29"/>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2" name="Freeform 20"/>
            <p:cNvSpPr>
              <a:spLocks/>
            </p:cNvSpPr>
            <p:nvPr/>
          </p:nvSpPr>
          <p:spPr bwMode="auto">
            <a:xfrm rot="1627522">
              <a:off x="1460" y="2838"/>
              <a:ext cx="25" cy="45"/>
            </a:xfrm>
            <a:custGeom>
              <a:avLst/>
              <a:gdLst>
                <a:gd name="T0" fmla="*/ 5 w 21"/>
                <a:gd name="T1" fmla="*/ 5 h 30"/>
                <a:gd name="T2" fmla="*/ 3 w 21"/>
                <a:gd name="T3" fmla="*/ 12 h 30"/>
                <a:gd name="T4" fmla="*/ 0 w 21"/>
                <a:gd name="T5" fmla="*/ 19 h 30"/>
                <a:gd name="T6" fmla="*/ 0 w 21"/>
                <a:gd name="T7" fmla="*/ 23 h 30"/>
                <a:gd name="T8" fmla="*/ 0 w 21"/>
                <a:gd name="T9" fmla="*/ 27 h 30"/>
                <a:gd name="T10" fmla="*/ 3 w 21"/>
                <a:gd name="T11" fmla="*/ 30 h 30"/>
                <a:gd name="T12" fmla="*/ 6 w 21"/>
                <a:gd name="T13" fmla="*/ 29 h 30"/>
                <a:gd name="T14" fmla="*/ 11 w 21"/>
                <a:gd name="T15" fmla="*/ 30 h 30"/>
                <a:gd name="T16" fmla="*/ 16 w 21"/>
                <a:gd name="T17" fmla="*/ 29 h 30"/>
                <a:gd name="T18" fmla="*/ 21 w 21"/>
                <a:gd name="T19" fmla="*/ 23 h 30"/>
                <a:gd name="T20" fmla="*/ 21 w 21"/>
                <a:gd name="T21" fmla="*/ 17 h 30"/>
                <a:gd name="T22" fmla="*/ 18 w 21"/>
                <a:gd name="T23" fmla="*/ 13 h 30"/>
                <a:gd name="T24" fmla="*/ 15 w 21"/>
                <a:gd name="T25" fmla="*/ 7 h 30"/>
                <a:gd name="T26" fmla="*/ 12 w 21"/>
                <a:gd name="T27" fmla="*/ 1 h 30"/>
                <a:gd name="T28" fmla="*/ 11 w 21"/>
                <a:gd name="T29" fmla="*/ 0 h 30"/>
                <a:gd name="T30" fmla="*/ 8 w 21"/>
                <a:gd name="T31" fmla="*/ 0 h 30"/>
                <a:gd name="T32" fmla="*/ 5 w 21"/>
                <a:gd name="T3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0">
                  <a:moveTo>
                    <a:pt x="5" y="5"/>
                  </a:moveTo>
                  <a:lnTo>
                    <a:pt x="3" y="12"/>
                  </a:lnTo>
                  <a:lnTo>
                    <a:pt x="0" y="19"/>
                  </a:lnTo>
                  <a:lnTo>
                    <a:pt x="0" y="23"/>
                  </a:lnTo>
                  <a:lnTo>
                    <a:pt x="0" y="27"/>
                  </a:lnTo>
                  <a:lnTo>
                    <a:pt x="3" y="30"/>
                  </a:lnTo>
                  <a:lnTo>
                    <a:pt x="6" y="29"/>
                  </a:lnTo>
                  <a:lnTo>
                    <a:pt x="11" y="30"/>
                  </a:lnTo>
                  <a:lnTo>
                    <a:pt x="16" y="29"/>
                  </a:lnTo>
                  <a:lnTo>
                    <a:pt x="21" y="23"/>
                  </a:lnTo>
                  <a:lnTo>
                    <a:pt x="21" y="17"/>
                  </a:lnTo>
                  <a:lnTo>
                    <a:pt x="18" y="13"/>
                  </a:lnTo>
                  <a:lnTo>
                    <a:pt x="15" y="7"/>
                  </a:lnTo>
                  <a:lnTo>
                    <a:pt x="12" y="1"/>
                  </a:lnTo>
                  <a:lnTo>
                    <a:pt x="11" y="0"/>
                  </a:lnTo>
                  <a:lnTo>
                    <a:pt x="8" y="0"/>
                  </a:lnTo>
                  <a:lnTo>
                    <a:pt x="5" y="5"/>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3" name="Freeform 21"/>
            <p:cNvSpPr>
              <a:spLocks/>
            </p:cNvSpPr>
            <p:nvPr/>
          </p:nvSpPr>
          <p:spPr bwMode="auto">
            <a:xfrm rot="1627522">
              <a:off x="1276" y="2936"/>
              <a:ext cx="23" cy="65"/>
            </a:xfrm>
            <a:custGeom>
              <a:avLst/>
              <a:gdLst>
                <a:gd name="T0" fmla="*/ 17 w 18"/>
                <a:gd name="T1" fmla="*/ 0 h 43"/>
                <a:gd name="T2" fmla="*/ 12 w 18"/>
                <a:gd name="T3" fmla="*/ 2 h 43"/>
                <a:gd name="T4" fmla="*/ 7 w 18"/>
                <a:gd name="T5" fmla="*/ 6 h 43"/>
                <a:gd name="T6" fmla="*/ 5 w 18"/>
                <a:gd name="T7" fmla="*/ 8 h 43"/>
                <a:gd name="T8" fmla="*/ 2 w 18"/>
                <a:gd name="T9" fmla="*/ 11 h 43"/>
                <a:gd name="T10" fmla="*/ 0 w 18"/>
                <a:gd name="T11" fmla="*/ 13 h 43"/>
                <a:gd name="T12" fmla="*/ 0 w 18"/>
                <a:gd name="T13" fmla="*/ 18 h 43"/>
                <a:gd name="T14" fmla="*/ 1 w 18"/>
                <a:gd name="T15" fmla="*/ 20 h 43"/>
                <a:gd name="T16" fmla="*/ 2 w 18"/>
                <a:gd name="T17" fmla="*/ 23 h 43"/>
                <a:gd name="T18" fmla="*/ 4 w 18"/>
                <a:gd name="T19" fmla="*/ 25 h 43"/>
                <a:gd name="T20" fmla="*/ 5 w 18"/>
                <a:gd name="T21" fmla="*/ 26 h 43"/>
                <a:gd name="T22" fmla="*/ 5 w 18"/>
                <a:gd name="T23" fmla="*/ 27 h 43"/>
                <a:gd name="T24" fmla="*/ 5 w 18"/>
                <a:gd name="T25" fmla="*/ 29 h 43"/>
                <a:gd name="T26" fmla="*/ 2 w 18"/>
                <a:gd name="T27" fmla="*/ 30 h 43"/>
                <a:gd name="T28" fmla="*/ 1 w 18"/>
                <a:gd name="T29" fmla="*/ 31 h 43"/>
                <a:gd name="T30" fmla="*/ 0 w 18"/>
                <a:gd name="T31" fmla="*/ 33 h 43"/>
                <a:gd name="T32" fmla="*/ 0 w 18"/>
                <a:gd name="T33" fmla="*/ 36 h 43"/>
                <a:gd name="T34" fmla="*/ 0 w 18"/>
                <a:gd name="T35" fmla="*/ 38 h 43"/>
                <a:gd name="T36" fmla="*/ 0 w 18"/>
                <a:gd name="T37" fmla="*/ 42 h 43"/>
                <a:gd name="T38" fmla="*/ 1 w 18"/>
                <a:gd name="T39" fmla="*/ 43 h 43"/>
                <a:gd name="T40" fmla="*/ 4 w 18"/>
                <a:gd name="T41" fmla="*/ 43 h 43"/>
                <a:gd name="T42" fmla="*/ 5 w 18"/>
                <a:gd name="T43" fmla="*/ 43 h 43"/>
                <a:gd name="T44" fmla="*/ 6 w 18"/>
                <a:gd name="T45" fmla="*/ 41 h 43"/>
                <a:gd name="T46" fmla="*/ 7 w 18"/>
                <a:gd name="T47" fmla="*/ 37 h 43"/>
                <a:gd name="T48" fmla="*/ 10 w 18"/>
                <a:gd name="T49" fmla="*/ 30 h 43"/>
                <a:gd name="T50" fmla="*/ 12 w 18"/>
                <a:gd name="T51" fmla="*/ 23 h 43"/>
                <a:gd name="T52" fmla="*/ 13 w 18"/>
                <a:gd name="T53" fmla="*/ 18 h 43"/>
                <a:gd name="T54" fmla="*/ 16 w 18"/>
                <a:gd name="T55" fmla="*/ 14 h 43"/>
                <a:gd name="T56" fmla="*/ 17 w 18"/>
                <a:gd name="T57" fmla="*/ 9 h 43"/>
                <a:gd name="T58" fmla="*/ 18 w 18"/>
                <a:gd name="T59" fmla="*/ 3 h 43"/>
                <a:gd name="T60" fmla="*/ 18 w 18"/>
                <a:gd name="T61" fmla="*/ 2 h 43"/>
                <a:gd name="T62" fmla="*/ 17 w 18"/>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 h="43">
                  <a:moveTo>
                    <a:pt x="17" y="0"/>
                  </a:moveTo>
                  <a:lnTo>
                    <a:pt x="12" y="2"/>
                  </a:lnTo>
                  <a:lnTo>
                    <a:pt x="7" y="6"/>
                  </a:lnTo>
                  <a:lnTo>
                    <a:pt x="5" y="8"/>
                  </a:lnTo>
                  <a:lnTo>
                    <a:pt x="2" y="11"/>
                  </a:lnTo>
                  <a:lnTo>
                    <a:pt x="0" y="13"/>
                  </a:lnTo>
                  <a:lnTo>
                    <a:pt x="0" y="18"/>
                  </a:lnTo>
                  <a:lnTo>
                    <a:pt x="1" y="20"/>
                  </a:lnTo>
                  <a:lnTo>
                    <a:pt x="2" y="23"/>
                  </a:lnTo>
                  <a:lnTo>
                    <a:pt x="4" y="25"/>
                  </a:lnTo>
                  <a:lnTo>
                    <a:pt x="5" y="26"/>
                  </a:lnTo>
                  <a:lnTo>
                    <a:pt x="5" y="27"/>
                  </a:lnTo>
                  <a:lnTo>
                    <a:pt x="5" y="29"/>
                  </a:lnTo>
                  <a:lnTo>
                    <a:pt x="2" y="30"/>
                  </a:lnTo>
                  <a:lnTo>
                    <a:pt x="1" y="31"/>
                  </a:lnTo>
                  <a:lnTo>
                    <a:pt x="0" y="33"/>
                  </a:lnTo>
                  <a:lnTo>
                    <a:pt x="0" y="36"/>
                  </a:lnTo>
                  <a:lnTo>
                    <a:pt x="0" y="38"/>
                  </a:lnTo>
                  <a:lnTo>
                    <a:pt x="0" y="42"/>
                  </a:lnTo>
                  <a:lnTo>
                    <a:pt x="1" y="43"/>
                  </a:lnTo>
                  <a:lnTo>
                    <a:pt x="4" y="43"/>
                  </a:lnTo>
                  <a:lnTo>
                    <a:pt x="5" y="43"/>
                  </a:lnTo>
                  <a:lnTo>
                    <a:pt x="6" y="41"/>
                  </a:lnTo>
                  <a:lnTo>
                    <a:pt x="7" y="37"/>
                  </a:lnTo>
                  <a:lnTo>
                    <a:pt x="10" y="30"/>
                  </a:lnTo>
                  <a:lnTo>
                    <a:pt x="12" y="23"/>
                  </a:lnTo>
                  <a:lnTo>
                    <a:pt x="13" y="18"/>
                  </a:lnTo>
                  <a:lnTo>
                    <a:pt x="16" y="14"/>
                  </a:lnTo>
                  <a:lnTo>
                    <a:pt x="17" y="9"/>
                  </a:lnTo>
                  <a:lnTo>
                    <a:pt x="18" y="3"/>
                  </a:lnTo>
                  <a:lnTo>
                    <a:pt x="18" y="2"/>
                  </a:lnTo>
                  <a:lnTo>
                    <a:pt x="17" y="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4" name="Freeform 22"/>
            <p:cNvSpPr>
              <a:spLocks/>
            </p:cNvSpPr>
            <p:nvPr/>
          </p:nvSpPr>
          <p:spPr bwMode="auto">
            <a:xfrm rot="1627522">
              <a:off x="542" y="3941"/>
              <a:ext cx="37" cy="27"/>
            </a:xfrm>
            <a:custGeom>
              <a:avLst/>
              <a:gdLst>
                <a:gd name="T0" fmla="*/ 28 w 29"/>
                <a:gd name="T1" fmla="*/ 1 h 18"/>
                <a:gd name="T2" fmla="*/ 29 w 29"/>
                <a:gd name="T3" fmla="*/ 3 h 18"/>
                <a:gd name="T4" fmla="*/ 29 w 29"/>
                <a:gd name="T5" fmla="*/ 4 h 18"/>
                <a:gd name="T6" fmla="*/ 28 w 29"/>
                <a:gd name="T7" fmla="*/ 6 h 18"/>
                <a:gd name="T8" fmla="*/ 24 w 29"/>
                <a:gd name="T9" fmla="*/ 9 h 18"/>
                <a:gd name="T10" fmla="*/ 22 w 29"/>
                <a:gd name="T11" fmla="*/ 11 h 18"/>
                <a:gd name="T12" fmla="*/ 17 w 29"/>
                <a:gd name="T13" fmla="*/ 15 h 18"/>
                <a:gd name="T14" fmla="*/ 12 w 29"/>
                <a:gd name="T15" fmla="*/ 18 h 18"/>
                <a:gd name="T16" fmla="*/ 10 w 29"/>
                <a:gd name="T17" fmla="*/ 17 h 18"/>
                <a:gd name="T18" fmla="*/ 8 w 29"/>
                <a:gd name="T19" fmla="*/ 16 h 18"/>
                <a:gd name="T20" fmla="*/ 5 w 29"/>
                <a:gd name="T21" fmla="*/ 15 h 18"/>
                <a:gd name="T22" fmla="*/ 3 w 29"/>
                <a:gd name="T23" fmla="*/ 13 h 18"/>
                <a:gd name="T24" fmla="*/ 3 w 29"/>
                <a:gd name="T25" fmla="*/ 12 h 18"/>
                <a:gd name="T26" fmla="*/ 2 w 29"/>
                <a:gd name="T27" fmla="*/ 11 h 18"/>
                <a:gd name="T28" fmla="*/ 0 w 29"/>
                <a:gd name="T29" fmla="*/ 9 h 18"/>
                <a:gd name="T30" fmla="*/ 0 w 29"/>
                <a:gd name="T31" fmla="*/ 7 h 18"/>
                <a:gd name="T32" fmla="*/ 2 w 29"/>
                <a:gd name="T33" fmla="*/ 6 h 18"/>
                <a:gd name="T34" fmla="*/ 2 w 29"/>
                <a:gd name="T35" fmla="*/ 5 h 18"/>
                <a:gd name="T36" fmla="*/ 4 w 29"/>
                <a:gd name="T37" fmla="*/ 3 h 18"/>
                <a:gd name="T38" fmla="*/ 5 w 29"/>
                <a:gd name="T39" fmla="*/ 1 h 18"/>
                <a:gd name="T40" fmla="*/ 6 w 29"/>
                <a:gd name="T41" fmla="*/ 1 h 18"/>
                <a:gd name="T42" fmla="*/ 9 w 29"/>
                <a:gd name="T43" fmla="*/ 3 h 18"/>
                <a:gd name="T44" fmla="*/ 10 w 29"/>
                <a:gd name="T45" fmla="*/ 3 h 18"/>
                <a:gd name="T46" fmla="*/ 14 w 29"/>
                <a:gd name="T47" fmla="*/ 3 h 18"/>
                <a:gd name="T48" fmla="*/ 17 w 29"/>
                <a:gd name="T49" fmla="*/ 4 h 18"/>
                <a:gd name="T50" fmla="*/ 18 w 29"/>
                <a:gd name="T51" fmla="*/ 4 h 18"/>
                <a:gd name="T52" fmla="*/ 21 w 29"/>
                <a:gd name="T53" fmla="*/ 3 h 18"/>
                <a:gd name="T54" fmla="*/ 23 w 29"/>
                <a:gd name="T55" fmla="*/ 1 h 18"/>
                <a:gd name="T56" fmla="*/ 26 w 29"/>
                <a:gd name="T57" fmla="*/ 0 h 18"/>
                <a:gd name="T58" fmla="*/ 28 w 29"/>
                <a:gd name="T5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18">
                  <a:moveTo>
                    <a:pt x="28" y="1"/>
                  </a:moveTo>
                  <a:lnTo>
                    <a:pt x="29" y="3"/>
                  </a:lnTo>
                  <a:lnTo>
                    <a:pt x="29" y="4"/>
                  </a:lnTo>
                  <a:lnTo>
                    <a:pt x="28" y="6"/>
                  </a:lnTo>
                  <a:lnTo>
                    <a:pt x="24" y="9"/>
                  </a:lnTo>
                  <a:lnTo>
                    <a:pt x="22" y="11"/>
                  </a:lnTo>
                  <a:lnTo>
                    <a:pt x="17" y="15"/>
                  </a:lnTo>
                  <a:lnTo>
                    <a:pt x="12" y="18"/>
                  </a:lnTo>
                  <a:lnTo>
                    <a:pt x="10" y="17"/>
                  </a:lnTo>
                  <a:lnTo>
                    <a:pt x="8" y="16"/>
                  </a:lnTo>
                  <a:lnTo>
                    <a:pt x="5" y="15"/>
                  </a:lnTo>
                  <a:lnTo>
                    <a:pt x="3" y="13"/>
                  </a:lnTo>
                  <a:lnTo>
                    <a:pt x="3" y="12"/>
                  </a:lnTo>
                  <a:lnTo>
                    <a:pt x="2" y="11"/>
                  </a:lnTo>
                  <a:lnTo>
                    <a:pt x="0" y="9"/>
                  </a:lnTo>
                  <a:lnTo>
                    <a:pt x="0" y="7"/>
                  </a:lnTo>
                  <a:lnTo>
                    <a:pt x="2" y="6"/>
                  </a:lnTo>
                  <a:lnTo>
                    <a:pt x="2" y="5"/>
                  </a:lnTo>
                  <a:lnTo>
                    <a:pt x="4" y="3"/>
                  </a:lnTo>
                  <a:lnTo>
                    <a:pt x="5" y="1"/>
                  </a:lnTo>
                  <a:lnTo>
                    <a:pt x="6" y="1"/>
                  </a:lnTo>
                  <a:lnTo>
                    <a:pt x="9" y="3"/>
                  </a:lnTo>
                  <a:lnTo>
                    <a:pt x="10" y="3"/>
                  </a:lnTo>
                  <a:lnTo>
                    <a:pt x="14" y="3"/>
                  </a:lnTo>
                  <a:lnTo>
                    <a:pt x="17" y="4"/>
                  </a:lnTo>
                  <a:lnTo>
                    <a:pt x="18" y="4"/>
                  </a:lnTo>
                  <a:lnTo>
                    <a:pt x="21" y="3"/>
                  </a:lnTo>
                  <a:lnTo>
                    <a:pt x="23" y="1"/>
                  </a:lnTo>
                  <a:lnTo>
                    <a:pt x="26" y="0"/>
                  </a:lnTo>
                  <a:lnTo>
                    <a:pt x="28" y="1"/>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5" name="Freeform 23"/>
            <p:cNvSpPr>
              <a:spLocks/>
            </p:cNvSpPr>
            <p:nvPr/>
          </p:nvSpPr>
          <p:spPr bwMode="auto">
            <a:xfrm rot="1627522">
              <a:off x="1323" y="3191"/>
              <a:ext cx="18" cy="33"/>
            </a:xfrm>
            <a:custGeom>
              <a:avLst/>
              <a:gdLst>
                <a:gd name="T0" fmla="*/ 15 w 15"/>
                <a:gd name="T1" fmla="*/ 6 h 23"/>
                <a:gd name="T2" fmla="*/ 14 w 15"/>
                <a:gd name="T3" fmla="*/ 1 h 23"/>
                <a:gd name="T4" fmla="*/ 10 w 15"/>
                <a:gd name="T5" fmla="*/ 0 h 23"/>
                <a:gd name="T6" fmla="*/ 2 w 15"/>
                <a:gd name="T7" fmla="*/ 5 h 23"/>
                <a:gd name="T8" fmla="*/ 0 w 15"/>
                <a:gd name="T9" fmla="*/ 7 h 23"/>
                <a:gd name="T10" fmla="*/ 0 w 15"/>
                <a:gd name="T11" fmla="*/ 11 h 23"/>
                <a:gd name="T12" fmla="*/ 3 w 15"/>
                <a:gd name="T13" fmla="*/ 19 h 23"/>
                <a:gd name="T14" fmla="*/ 5 w 15"/>
                <a:gd name="T15" fmla="*/ 22 h 23"/>
                <a:gd name="T16" fmla="*/ 10 w 15"/>
                <a:gd name="T17" fmla="*/ 23 h 23"/>
                <a:gd name="T18" fmla="*/ 10 w 15"/>
                <a:gd name="T19" fmla="*/ 22 h 23"/>
                <a:gd name="T20" fmla="*/ 12 w 15"/>
                <a:gd name="T21" fmla="*/ 18 h 23"/>
                <a:gd name="T22" fmla="*/ 14 w 15"/>
                <a:gd name="T23" fmla="*/ 13 h 23"/>
                <a:gd name="T24" fmla="*/ 15 w 15"/>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3">
                  <a:moveTo>
                    <a:pt x="15" y="6"/>
                  </a:moveTo>
                  <a:lnTo>
                    <a:pt x="14" y="1"/>
                  </a:lnTo>
                  <a:lnTo>
                    <a:pt x="10" y="0"/>
                  </a:lnTo>
                  <a:lnTo>
                    <a:pt x="2" y="5"/>
                  </a:lnTo>
                  <a:lnTo>
                    <a:pt x="0" y="7"/>
                  </a:lnTo>
                  <a:lnTo>
                    <a:pt x="0" y="11"/>
                  </a:lnTo>
                  <a:lnTo>
                    <a:pt x="3" y="19"/>
                  </a:lnTo>
                  <a:lnTo>
                    <a:pt x="5" y="22"/>
                  </a:lnTo>
                  <a:lnTo>
                    <a:pt x="10" y="23"/>
                  </a:lnTo>
                  <a:lnTo>
                    <a:pt x="10" y="22"/>
                  </a:lnTo>
                  <a:lnTo>
                    <a:pt x="12" y="18"/>
                  </a:lnTo>
                  <a:lnTo>
                    <a:pt x="14" y="13"/>
                  </a:lnTo>
                  <a:lnTo>
                    <a:pt x="15"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6" name="Freeform 24"/>
            <p:cNvSpPr>
              <a:spLocks/>
            </p:cNvSpPr>
            <p:nvPr/>
          </p:nvSpPr>
          <p:spPr bwMode="auto">
            <a:xfrm rot="1627522">
              <a:off x="1700" y="3037"/>
              <a:ext cx="426" cy="357"/>
            </a:xfrm>
            <a:custGeom>
              <a:avLst/>
              <a:gdLst>
                <a:gd name="T0" fmla="*/ 277 w 343"/>
                <a:gd name="T1" fmla="*/ 148 h 240"/>
                <a:gd name="T2" fmla="*/ 268 w 343"/>
                <a:gd name="T3" fmla="*/ 178 h 240"/>
                <a:gd name="T4" fmla="*/ 214 w 343"/>
                <a:gd name="T5" fmla="*/ 131 h 240"/>
                <a:gd name="T6" fmla="*/ 170 w 343"/>
                <a:gd name="T7" fmla="*/ 144 h 240"/>
                <a:gd name="T8" fmla="*/ 155 w 343"/>
                <a:gd name="T9" fmla="*/ 156 h 240"/>
                <a:gd name="T10" fmla="*/ 139 w 343"/>
                <a:gd name="T11" fmla="*/ 185 h 240"/>
                <a:gd name="T12" fmla="*/ 128 w 343"/>
                <a:gd name="T13" fmla="*/ 200 h 240"/>
                <a:gd name="T14" fmla="*/ 115 w 343"/>
                <a:gd name="T15" fmla="*/ 215 h 240"/>
                <a:gd name="T16" fmla="*/ 110 w 343"/>
                <a:gd name="T17" fmla="*/ 222 h 240"/>
                <a:gd name="T18" fmla="*/ 119 w 343"/>
                <a:gd name="T19" fmla="*/ 238 h 240"/>
                <a:gd name="T20" fmla="*/ 103 w 343"/>
                <a:gd name="T21" fmla="*/ 233 h 240"/>
                <a:gd name="T22" fmla="*/ 79 w 343"/>
                <a:gd name="T23" fmla="*/ 230 h 240"/>
                <a:gd name="T24" fmla="*/ 70 w 343"/>
                <a:gd name="T25" fmla="*/ 222 h 240"/>
                <a:gd name="T26" fmla="*/ 77 w 343"/>
                <a:gd name="T27" fmla="*/ 209 h 240"/>
                <a:gd name="T28" fmla="*/ 48 w 343"/>
                <a:gd name="T29" fmla="*/ 205 h 240"/>
                <a:gd name="T30" fmla="*/ 52 w 343"/>
                <a:gd name="T31" fmla="*/ 192 h 240"/>
                <a:gd name="T32" fmla="*/ 41 w 343"/>
                <a:gd name="T33" fmla="*/ 191 h 240"/>
                <a:gd name="T34" fmla="*/ 42 w 343"/>
                <a:gd name="T35" fmla="*/ 184 h 240"/>
                <a:gd name="T36" fmla="*/ 48 w 343"/>
                <a:gd name="T37" fmla="*/ 180 h 240"/>
                <a:gd name="T38" fmla="*/ 53 w 343"/>
                <a:gd name="T39" fmla="*/ 158 h 240"/>
                <a:gd name="T40" fmla="*/ 53 w 343"/>
                <a:gd name="T41" fmla="*/ 150 h 240"/>
                <a:gd name="T42" fmla="*/ 42 w 343"/>
                <a:gd name="T43" fmla="*/ 146 h 240"/>
                <a:gd name="T44" fmla="*/ 43 w 343"/>
                <a:gd name="T45" fmla="*/ 131 h 240"/>
                <a:gd name="T46" fmla="*/ 14 w 343"/>
                <a:gd name="T47" fmla="*/ 138 h 240"/>
                <a:gd name="T48" fmla="*/ 0 w 343"/>
                <a:gd name="T49" fmla="*/ 134 h 240"/>
                <a:gd name="T50" fmla="*/ 24 w 343"/>
                <a:gd name="T51" fmla="*/ 124 h 240"/>
                <a:gd name="T52" fmla="*/ 52 w 343"/>
                <a:gd name="T53" fmla="*/ 109 h 240"/>
                <a:gd name="T54" fmla="*/ 65 w 343"/>
                <a:gd name="T55" fmla="*/ 100 h 240"/>
                <a:gd name="T56" fmla="*/ 85 w 343"/>
                <a:gd name="T57" fmla="*/ 83 h 240"/>
                <a:gd name="T58" fmla="*/ 89 w 343"/>
                <a:gd name="T59" fmla="*/ 71 h 240"/>
                <a:gd name="T60" fmla="*/ 97 w 343"/>
                <a:gd name="T61" fmla="*/ 52 h 240"/>
                <a:gd name="T62" fmla="*/ 120 w 343"/>
                <a:gd name="T63" fmla="*/ 35 h 240"/>
                <a:gd name="T64" fmla="*/ 133 w 343"/>
                <a:gd name="T65" fmla="*/ 40 h 240"/>
                <a:gd name="T66" fmla="*/ 145 w 343"/>
                <a:gd name="T67" fmla="*/ 61 h 240"/>
                <a:gd name="T68" fmla="*/ 166 w 343"/>
                <a:gd name="T69" fmla="*/ 56 h 240"/>
                <a:gd name="T70" fmla="*/ 190 w 343"/>
                <a:gd name="T71" fmla="*/ 59 h 240"/>
                <a:gd name="T72" fmla="*/ 206 w 343"/>
                <a:gd name="T73" fmla="*/ 44 h 240"/>
                <a:gd name="T74" fmla="*/ 205 w 343"/>
                <a:gd name="T75" fmla="*/ 31 h 240"/>
                <a:gd name="T76" fmla="*/ 204 w 343"/>
                <a:gd name="T77" fmla="*/ 18 h 240"/>
                <a:gd name="T78" fmla="*/ 239 w 343"/>
                <a:gd name="T79" fmla="*/ 7 h 240"/>
                <a:gd name="T80" fmla="*/ 271 w 343"/>
                <a:gd name="T81" fmla="*/ 0 h 240"/>
                <a:gd name="T82" fmla="*/ 288 w 343"/>
                <a:gd name="T83" fmla="*/ 16 h 240"/>
                <a:gd name="T84" fmla="*/ 299 w 343"/>
                <a:gd name="T85" fmla="*/ 23 h 240"/>
                <a:gd name="T86" fmla="*/ 307 w 343"/>
                <a:gd name="T87" fmla="*/ 30 h 240"/>
                <a:gd name="T88" fmla="*/ 316 w 343"/>
                <a:gd name="T89" fmla="*/ 35 h 240"/>
                <a:gd name="T90" fmla="*/ 334 w 343"/>
                <a:gd name="T91" fmla="*/ 41 h 240"/>
                <a:gd name="T92" fmla="*/ 330 w 343"/>
                <a:gd name="T93" fmla="*/ 62 h 240"/>
                <a:gd name="T94" fmla="*/ 338 w 343"/>
                <a:gd name="T95" fmla="*/ 79 h 240"/>
                <a:gd name="T96" fmla="*/ 336 w 343"/>
                <a:gd name="T97" fmla="*/ 89 h 240"/>
                <a:gd name="T98" fmla="*/ 332 w 343"/>
                <a:gd name="T99" fmla="*/ 101 h 240"/>
                <a:gd name="T100" fmla="*/ 288 w 343"/>
                <a:gd name="T101" fmla="*/ 13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40">
                  <a:moveTo>
                    <a:pt x="288" y="134"/>
                  </a:moveTo>
                  <a:lnTo>
                    <a:pt x="287" y="134"/>
                  </a:lnTo>
                  <a:lnTo>
                    <a:pt x="277" y="148"/>
                  </a:lnTo>
                  <a:lnTo>
                    <a:pt x="274" y="156"/>
                  </a:lnTo>
                  <a:lnTo>
                    <a:pt x="270" y="169"/>
                  </a:lnTo>
                  <a:lnTo>
                    <a:pt x="268" y="178"/>
                  </a:lnTo>
                  <a:lnTo>
                    <a:pt x="248" y="154"/>
                  </a:lnTo>
                  <a:lnTo>
                    <a:pt x="232" y="137"/>
                  </a:lnTo>
                  <a:lnTo>
                    <a:pt x="214" y="131"/>
                  </a:lnTo>
                  <a:lnTo>
                    <a:pt x="203" y="131"/>
                  </a:lnTo>
                  <a:lnTo>
                    <a:pt x="191" y="134"/>
                  </a:lnTo>
                  <a:lnTo>
                    <a:pt x="170" y="144"/>
                  </a:lnTo>
                  <a:lnTo>
                    <a:pt x="167" y="146"/>
                  </a:lnTo>
                  <a:lnTo>
                    <a:pt x="157" y="151"/>
                  </a:lnTo>
                  <a:lnTo>
                    <a:pt x="155" y="156"/>
                  </a:lnTo>
                  <a:lnTo>
                    <a:pt x="150" y="169"/>
                  </a:lnTo>
                  <a:lnTo>
                    <a:pt x="145" y="179"/>
                  </a:lnTo>
                  <a:lnTo>
                    <a:pt x="139" y="185"/>
                  </a:lnTo>
                  <a:lnTo>
                    <a:pt x="136" y="190"/>
                  </a:lnTo>
                  <a:lnTo>
                    <a:pt x="131" y="196"/>
                  </a:lnTo>
                  <a:lnTo>
                    <a:pt x="128" y="200"/>
                  </a:lnTo>
                  <a:lnTo>
                    <a:pt x="113" y="204"/>
                  </a:lnTo>
                  <a:lnTo>
                    <a:pt x="113" y="206"/>
                  </a:lnTo>
                  <a:lnTo>
                    <a:pt x="115" y="215"/>
                  </a:lnTo>
                  <a:lnTo>
                    <a:pt x="115" y="217"/>
                  </a:lnTo>
                  <a:lnTo>
                    <a:pt x="112" y="218"/>
                  </a:lnTo>
                  <a:lnTo>
                    <a:pt x="110" y="222"/>
                  </a:lnTo>
                  <a:lnTo>
                    <a:pt x="113" y="226"/>
                  </a:lnTo>
                  <a:lnTo>
                    <a:pt x="116" y="229"/>
                  </a:lnTo>
                  <a:lnTo>
                    <a:pt x="119" y="238"/>
                  </a:lnTo>
                  <a:lnTo>
                    <a:pt x="116" y="240"/>
                  </a:lnTo>
                  <a:lnTo>
                    <a:pt x="110" y="238"/>
                  </a:lnTo>
                  <a:lnTo>
                    <a:pt x="103" y="233"/>
                  </a:lnTo>
                  <a:lnTo>
                    <a:pt x="98" y="232"/>
                  </a:lnTo>
                  <a:lnTo>
                    <a:pt x="86" y="233"/>
                  </a:lnTo>
                  <a:lnTo>
                    <a:pt x="79" y="230"/>
                  </a:lnTo>
                  <a:lnTo>
                    <a:pt x="70" y="229"/>
                  </a:lnTo>
                  <a:lnTo>
                    <a:pt x="68" y="227"/>
                  </a:lnTo>
                  <a:lnTo>
                    <a:pt x="70" y="222"/>
                  </a:lnTo>
                  <a:lnTo>
                    <a:pt x="77" y="212"/>
                  </a:lnTo>
                  <a:lnTo>
                    <a:pt x="78" y="210"/>
                  </a:lnTo>
                  <a:lnTo>
                    <a:pt x="77" y="209"/>
                  </a:lnTo>
                  <a:lnTo>
                    <a:pt x="58" y="209"/>
                  </a:lnTo>
                  <a:lnTo>
                    <a:pt x="52" y="209"/>
                  </a:lnTo>
                  <a:lnTo>
                    <a:pt x="48" y="205"/>
                  </a:lnTo>
                  <a:lnTo>
                    <a:pt x="48" y="199"/>
                  </a:lnTo>
                  <a:lnTo>
                    <a:pt x="50" y="196"/>
                  </a:lnTo>
                  <a:lnTo>
                    <a:pt x="52" y="192"/>
                  </a:lnTo>
                  <a:lnTo>
                    <a:pt x="50" y="191"/>
                  </a:lnTo>
                  <a:lnTo>
                    <a:pt x="44" y="191"/>
                  </a:lnTo>
                  <a:lnTo>
                    <a:pt x="41" y="191"/>
                  </a:lnTo>
                  <a:lnTo>
                    <a:pt x="40" y="190"/>
                  </a:lnTo>
                  <a:lnTo>
                    <a:pt x="40" y="186"/>
                  </a:lnTo>
                  <a:lnTo>
                    <a:pt x="42" y="184"/>
                  </a:lnTo>
                  <a:lnTo>
                    <a:pt x="46" y="184"/>
                  </a:lnTo>
                  <a:lnTo>
                    <a:pt x="48" y="182"/>
                  </a:lnTo>
                  <a:lnTo>
                    <a:pt x="48" y="180"/>
                  </a:lnTo>
                  <a:lnTo>
                    <a:pt x="47" y="163"/>
                  </a:lnTo>
                  <a:lnTo>
                    <a:pt x="53" y="161"/>
                  </a:lnTo>
                  <a:lnTo>
                    <a:pt x="53" y="158"/>
                  </a:lnTo>
                  <a:lnTo>
                    <a:pt x="53" y="154"/>
                  </a:lnTo>
                  <a:lnTo>
                    <a:pt x="53" y="152"/>
                  </a:lnTo>
                  <a:lnTo>
                    <a:pt x="53" y="150"/>
                  </a:lnTo>
                  <a:lnTo>
                    <a:pt x="50" y="149"/>
                  </a:lnTo>
                  <a:lnTo>
                    <a:pt x="44" y="148"/>
                  </a:lnTo>
                  <a:lnTo>
                    <a:pt x="42" y="146"/>
                  </a:lnTo>
                  <a:lnTo>
                    <a:pt x="42" y="139"/>
                  </a:lnTo>
                  <a:lnTo>
                    <a:pt x="42" y="133"/>
                  </a:lnTo>
                  <a:lnTo>
                    <a:pt x="43" y="131"/>
                  </a:lnTo>
                  <a:lnTo>
                    <a:pt x="43" y="125"/>
                  </a:lnTo>
                  <a:lnTo>
                    <a:pt x="34" y="128"/>
                  </a:lnTo>
                  <a:lnTo>
                    <a:pt x="14" y="138"/>
                  </a:lnTo>
                  <a:lnTo>
                    <a:pt x="5" y="134"/>
                  </a:lnTo>
                  <a:lnTo>
                    <a:pt x="0" y="136"/>
                  </a:lnTo>
                  <a:lnTo>
                    <a:pt x="0" y="134"/>
                  </a:lnTo>
                  <a:lnTo>
                    <a:pt x="8" y="130"/>
                  </a:lnTo>
                  <a:lnTo>
                    <a:pt x="14" y="126"/>
                  </a:lnTo>
                  <a:lnTo>
                    <a:pt x="24" y="124"/>
                  </a:lnTo>
                  <a:lnTo>
                    <a:pt x="32" y="121"/>
                  </a:lnTo>
                  <a:lnTo>
                    <a:pt x="46" y="114"/>
                  </a:lnTo>
                  <a:lnTo>
                    <a:pt x="52" y="109"/>
                  </a:lnTo>
                  <a:lnTo>
                    <a:pt x="56" y="103"/>
                  </a:lnTo>
                  <a:lnTo>
                    <a:pt x="59" y="102"/>
                  </a:lnTo>
                  <a:lnTo>
                    <a:pt x="65" y="100"/>
                  </a:lnTo>
                  <a:lnTo>
                    <a:pt x="72" y="97"/>
                  </a:lnTo>
                  <a:lnTo>
                    <a:pt x="80" y="89"/>
                  </a:lnTo>
                  <a:lnTo>
                    <a:pt x="85" y="83"/>
                  </a:lnTo>
                  <a:lnTo>
                    <a:pt x="86" y="79"/>
                  </a:lnTo>
                  <a:lnTo>
                    <a:pt x="88" y="74"/>
                  </a:lnTo>
                  <a:lnTo>
                    <a:pt x="89" y="71"/>
                  </a:lnTo>
                  <a:lnTo>
                    <a:pt x="94" y="61"/>
                  </a:lnTo>
                  <a:lnTo>
                    <a:pt x="96" y="56"/>
                  </a:lnTo>
                  <a:lnTo>
                    <a:pt x="97" y="52"/>
                  </a:lnTo>
                  <a:lnTo>
                    <a:pt x="100" y="49"/>
                  </a:lnTo>
                  <a:lnTo>
                    <a:pt x="112" y="42"/>
                  </a:lnTo>
                  <a:lnTo>
                    <a:pt x="120" y="35"/>
                  </a:lnTo>
                  <a:lnTo>
                    <a:pt x="124" y="31"/>
                  </a:lnTo>
                  <a:lnTo>
                    <a:pt x="126" y="32"/>
                  </a:lnTo>
                  <a:lnTo>
                    <a:pt x="133" y="40"/>
                  </a:lnTo>
                  <a:lnTo>
                    <a:pt x="133" y="43"/>
                  </a:lnTo>
                  <a:lnTo>
                    <a:pt x="140" y="58"/>
                  </a:lnTo>
                  <a:lnTo>
                    <a:pt x="145" y="61"/>
                  </a:lnTo>
                  <a:lnTo>
                    <a:pt x="152" y="61"/>
                  </a:lnTo>
                  <a:lnTo>
                    <a:pt x="161" y="58"/>
                  </a:lnTo>
                  <a:lnTo>
                    <a:pt x="166" y="56"/>
                  </a:lnTo>
                  <a:lnTo>
                    <a:pt x="170" y="56"/>
                  </a:lnTo>
                  <a:lnTo>
                    <a:pt x="187" y="58"/>
                  </a:lnTo>
                  <a:lnTo>
                    <a:pt x="190" y="59"/>
                  </a:lnTo>
                  <a:lnTo>
                    <a:pt x="199" y="52"/>
                  </a:lnTo>
                  <a:lnTo>
                    <a:pt x="203" y="48"/>
                  </a:lnTo>
                  <a:lnTo>
                    <a:pt x="206" y="44"/>
                  </a:lnTo>
                  <a:lnTo>
                    <a:pt x="209" y="40"/>
                  </a:lnTo>
                  <a:lnTo>
                    <a:pt x="208" y="36"/>
                  </a:lnTo>
                  <a:lnTo>
                    <a:pt x="205" y="31"/>
                  </a:lnTo>
                  <a:lnTo>
                    <a:pt x="203" y="24"/>
                  </a:lnTo>
                  <a:lnTo>
                    <a:pt x="203" y="20"/>
                  </a:lnTo>
                  <a:lnTo>
                    <a:pt x="204" y="18"/>
                  </a:lnTo>
                  <a:lnTo>
                    <a:pt x="220" y="20"/>
                  </a:lnTo>
                  <a:lnTo>
                    <a:pt x="227" y="13"/>
                  </a:lnTo>
                  <a:lnTo>
                    <a:pt x="239" y="7"/>
                  </a:lnTo>
                  <a:lnTo>
                    <a:pt x="242" y="6"/>
                  </a:lnTo>
                  <a:lnTo>
                    <a:pt x="247" y="7"/>
                  </a:lnTo>
                  <a:lnTo>
                    <a:pt x="271" y="0"/>
                  </a:lnTo>
                  <a:lnTo>
                    <a:pt x="280" y="6"/>
                  </a:lnTo>
                  <a:lnTo>
                    <a:pt x="286" y="11"/>
                  </a:lnTo>
                  <a:lnTo>
                    <a:pt x="288" y="16"/>
                  </a:lnTo>
                  <a:lnTo>
                    <a:pt x="290" y="20"/>
                  </a:lnTo>
                  <a:lnTo>
                    <a:pt x="294" y="23"/>
                  </a:lnTo>
                  <a:lnTo>
                    <a:pt x="299" y="23"/>
                  </a:lnTo>
                  <a:lnTo>
                    <a:pt x="304" y="23"/>
                  </a:lnTo>
                  <a:lnTo>
                    <a:pt x="306" y="24"/>
                  </a:lnTo>
                  <a:lnTo>
                    <a:pt x="307" y="30"/>
                  </a:lnTo>
                  <a:lnTo>
                    <a:pt x="311" y="34"/>
                  </a:lnTo>
                  <a:lnTo>
                    <a:pt x="312" y="35"/>
                  </a:lnTo>
                  <a:lnTo>
                    <a:pt x="316" y="35"/>
                  </a:lnTo>
                  <a:lnTo>
                    <a:pt x="330" y="31"/>
                  </a:lnTo>
                  <a:lnTo>
                    <a:pt x="332" y="35"/>
                  </a:lnTo>
                  <a:lnTo>
                    <a:pt x="334" y="41"/>
                  </a:lnTo>
                  <a:lnTo>
                    <a:pt x="331" y="50"/>
                  </a:lnTo>
                  <a:lnTo>
                    <a:pt x="330" y="58"/>
                  </a:lnTo>
                  <a:lnTo>
                    <a:pt x="330" y="62"/>
                  </a:lnTo>
                  <a:lnTo>
                    <a:pt x="332" y="67"/>
                  </a:lnTo>
                  <a:lnTo>
                    <a:pt x="337" y="72"/>
                  </a:lnTo>
                  <a:lnTo>
                    <a:pt x="338" y="79"/>
                  </a:lnTo>
                  <a:lnTo>
                    <a:pt x="337" y="82"/>
                  </a:lnTo>
                  <a:lnTo>
                    <a:pt x="335" y="85"/>
                  </a:lnTo>
                  <a:lnTo>
                    <a:pt x="336" y="89"/>
                  </a:lnTo>
                  <a:lnTo>
                    <a:pt x="341" y="91"/>
                  </a:lnTo>
                  <a:lnTo>
                    <a:pt x="343" y="94"/>
                  </a:lnTo>
                  <a:lnTo>
                    <a:pt x="332" y="101"/>
                  </a:lnTo>
                  <a:lnTo>
                    <a:pt x="314" y="113"/>
                  </a:lnTo>
                  <a:lnTo>
                    <a:pt x="296" y="124"/>
                  </a:lnTo>
                  <a:lnTo>
                    <a:pt x="288" y="134"/>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7" name="Freeform 25"/>
            <p:cNvSpPr>
              <a:spLocks/>
            </p:cNvSpPr>
            <p:nvPr/>
          </p:nvSpPr>
          <p:spPr bwMode="auto">
            <a:xfrm rot="1627522">
              <a:off x="1670" y="2750"/>
              <a:ext cx="562" cy="381"/>
            </a:xfrm>
            <a:custGeom>
              <a:avLst/>
              <a:gdLst>
                <a:gd name="T0" fmla="*/ 306 w 454"/>
                <a:gd name="T1" fmla="*/ 10 h 256"/>
                <a:gd name="T2" fmla="*/ 300 w 454"/>
                <a:gd name="T3" fmla="*/ 0 h 256"/>
                <a:gd name="T4" fmla="*/ 266 w 454"/>
                <a:gd name="T5" fmla="*/ 10 h 256"/>
                <a:gd name="T6" fmla="*/ 232 w 454"/>
                <a:gd name="T7" fmla="*/ 27 h 256"/>
                <a:gd name="T8" fmla="*/ 210 w 454"/>
                <a:gd name="T9" fmla="*/ 46 h 256"/>
                <a:gd name="T10" fmla="*/ 177 w 454"/>
                <a:gd name="T11" fmla="*/ 74 h 256"/>
                <a:gd name="T12" fmla="*/ 158 w 454"/>
                <a:gd name="T13" fmla="*/ 89 h 256"/>
                <a:gd name="T14" fmla="*/ 102 w 454"/>
                <a:gd name="T15" fmla="*/ 122 h 256"/>
                <a:gd name="T16" fmla="*/ 69 w 454"/>
                <a:gd name="T17" fmla="*/ 152 h 256"/>
                <a:gd name="T18" fmla="*/ 36 w 454"/>
                <a:gd name="T19" fmla="*/ 154 h 256"/>
                <a:gd name="T20" fmla="*/ 22 w 454"/>
                <a:gd name="T21" fmla="*/ 154 h 256"/>
                <a:gd name="T22" fmla="*/ 4 w 454"/>
                <a:gd name="T23" fmla="*/ 162 h 256"/>
                <a:gd name="T24" fmla="*/ 4 w 454"/>
                <a:gd name="T25" fmla="*/ 185 h 256"/>
                <a:gd name="T26" fmla="*/ 5 w 454"/>
                <a:gd name="T27" fmla="*/ 213 h 256"/>
                <a:gd name="T28" fmla="*/ 6 w 454"/>
                <a:gd name="T29" fmla="*/ 222 h 256"/>
                <a:gd name="T30" fmla="*/ 12 w 454"/>
                <a:gd name="T31" fmla="*/ 216 h 256"/>
                <a:gd name="T32" fmla="*/ 29 w 454"/>
                <a:gd name="T33" fmla="*/ 210 h 256"/>
                <a:gd name="T34" fmla="*/ 58 w 454"/>
                <a:gd name="T35" fmla="*/ 225 h 256"/>
                <a:gd name="T36" fmla="*/ 95 w 454"/>
                <a:gd name="T37" fmla="*/ 218 h 256"/>
                <a:gd name="T38" fmla="*/ 148 w 454"/>
                <a:gd name="T39" fmla="*/ 255 h 256"/>
                <a:gd name="T40" fmla="*/ 154 w 454"/>
                <a:gd name="T41" fmla="*/ 248 h 256"/>
                <a:gd name="T42" fmla="*/ 155 w 454"/>
                <a:gd name="T43" fmla="*/ 239 h 256"/>
                <a:gd name="T44" fmla="*/ 161 w 454"/>
                <a:gd name="T45" fmla="*/ 240 h 256"/>
                <a:gd name="T46" fmla="*/ 165 w 454"/>
                <a:gd name="T47" fmla="*/ 228 h 256"/>
                <a:gd name="T48" fmla="*/ 172 w 454"/>
                <a:gd name="T49" fmla="*/ 198 h 256"/>
                <a:gd name="T50" fmla="*/ 186 w 454"/>
                <a:gd name="T51" fmla="*/ 186 h 256"/>
                <a:gd name="T52" fmla="*/ 197 w 454"/>
                <a:gd name="T53" fmla="*/ 195 h 256"/>
                <a:gd name="T54" fmla="*/ 204 w 454"/>
                <a:gd name="T55" fmla="*/ 209 h 256"/>
                <a:gd name="T56" fmla="*/ 224 w 454"/>
                <a:gd name="T57" fmla="*/ 201 h 256"/>
                <a:gd name="T58" fmla="*/ 237 w 454"/>
                <a:gd name="T59" fmla="*/ 192 h 256"/>
                <a:gd name="T60" fmla="*/ 249 w 454"/>
                <a:gd name="T61" fmla="*/ 189 h 256"/>
                <a:gd name="T62" fmla="*/ 297 w 454"/>
                <a:gd name="T63" fmla="*/ 179 h 256"/>
                <a:gd name="T64" fmla="*/ 308 w 454"/>
                <a:gd name="T65" fmla="*/ 183 h 256"/>
                <a:gd name="T66" fmla="*/ 338 w 454"/>
                <a:gd name="T67" fmla="*/ 173 h 256"/>
                <a:gd name="T68" fmla="*/ 363 w 454"/>
                <a:gd name="T69" fmla="*/ 179 h 256"/>
                <a:gd name="T70" fmla="*/ 381 w 454"/>
                <a:gd name="T71" fmla="*/ 177 h 256"/>
                <a:gd name="T72" fmla="*/ 387 w 454"/>
                <a:gd name="T73" fmla="*/ 164 h 256"/>
                <a:gd name="T74" fmla="*/ 418 w 454"/>
                <a:gd name="T75" fmla="*/ 147 h 256"/>
                <a:gd name="T76" fmla="*/ 429 w 454"/>
                <a:gd name="T77" fmla="*/ 135 h 256"/>
                <a:gd name="T78" fmla="*/ 424 w 454"/>
                <a:gd name="T79" fmla="*/ 122 h 256"/>
                <a:gd name="T80" fmla="*/ 424 w 454"/>
                <a:gd name="T81" fmla="*/ 108 h 256"/>
                <a:gd name="T82" fmla="*/ 426 w 454"/>
                <a:gd name="T83" fmla="*/ 100 h 256"/>
                <a:gd name="T84" fmla="*/ 435 w 454"/>
                <a:gd name="T85" fmla="*/ 90 h 256"/>
                <a:gd name="T86" fmla="*/ 443 w 454"/>
                <a:gd name="T87" fmla="*/ 81 h 256"/>
                <a:gd name="T88" fmla="*/ 443 w 454"/>
                <a:gd name="T89" fmla="*/ 68 h 256"/>
                <a:gd name="T90" fmla="*/ 453 w 454"/>
                <a:gd name="T91" fmla="*/ 57 h 256"/>
                <a:gd name="T92" fmla="*/ 453 w 454"/>
                <a:gd name="T93" fmla="*/ 38 h 256"/>
                <a:gd name="T94" fmla="*/ 447 w 454"/>
                <a:gd name="T95" fmla="*/ 16 h 256"/>
                <a:gd name="T96" fmla="*/ 446 w 454"/>
                <a:gd name="T97" fmla="*/ 4 h 256"/>
                <a:gd name="T98" fmla="*/ 393 w 454"/>
                <a:gd name="T99" fmla="*/ 16 h 256"/>
                <a:gd name="T100" fmla="*/ 348 w 454"/>
                <a:gd name="T101" fmla="*/ 10 h 256"/>
                <a:gd name="T102" fmla="*/ 318 w 454"/>
                <a:gd name="T103" fmla="*/ 1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4" h="256">
                  <a:moveTo>
                    <a:pt x="311" y="22"/>
                  </a:moveTo>
                  <a:lnTo>
                    <a:pt x="308" y="16"/>
                  </a:lnTo>
                  <a:lnTo>
                    <a:pt x="306" y="12"/>
                  </a:lnTo>
                  <a:lnTo>
                    <a:pt x="306" y="10"/>
                  </a:lnTo>
                  <a:lnTo>
                    <a:pt x="308" y="9"/>
                  </a:lnTo>
                  <a:lnTo>
                    <a:pt x="315" y="6"/>
                  </a:lnTo>
                  <a:lnTo>
                    <a:pt x="309" y="4"/>
                  </a:lnTo>
                  <a:lnTo>
                    <a:pt x="300" y="0"/>
                  </a:lnTo>
                  <a:lnTo>
                    <a:pt x="292" y="2"/>
                  </a:lnTo>
                  <a:lnTo>
                    <a:pt x="284" y="0"/>
                  </a:lnTo>
                  <a:lnTo>
                    <a:pt x="268" y="9"/>
                  </a:lnTo>
                  <a:lnTo>
                    <a:pt x="266" y="10"/>
                  </a:lnTo>
                  <a:lnTo>
                    <a:pt x="246" y="14"/>
                  </a:lnTo>
                  <a:lnTo>
                    <a:pt x="244" y="16"/>
                  </a:lnTo>
                  <a:lnTo>
                    <a:pt x="228" y="21"/>
                  </a:lnTo>
                  <a:lnTo>
                    <a:pt x="232" y="27"/>
                  </a:lnTo>
                  <a:lnTo>
                    <a:pt x="233" y="30"/>
                  </a:lnTo>
                  <a:lnTo>
                    <a:pt x="231" y="35"/>
                  </a:lnTo>
                  <a:lnTo>
                    <a:pt x="222" y="41"/>
                  </a:lnTo>
                  <a:lnTo>
                    <a:pt x="210" y="46"/>
                  </a:lnTo>
                  <a:lnTo>
                    <a:pt x="206" y="47"/>
                  </a:lnTo>
                  <a:lnTo>
                    <a:pt x="191" y="63"/>
                  </a:lnTo>
                  <a:lnTo>
                    <a:pt x="186" y="69"/>
                  </a:lnTo>
                  <a:lnTo>
                    <a:pt x="177" y="74"/>
                  </a:lnTo>
                  <a:lnTo>
                    <a:pt x="173" y="76"/>
                  </a:lnTo>
                  <a:lnTo>
                    <a:pt x="170" y="81"/>
                  </a:lnTo>
                  <a:lnTo>
                    <a:pt x="166" y="84"/>
                  </a:lnTo>
                  <a:lnTo>
                    <a:pt x="158" y="89"/>
                  </a:lnTo>
                  <a:lnTo>
                    <a:pt x="125" y="117"/>
                  </a:lnTo>
                  <a:lnTo>
                    <a:pt x="120" y="120"/>
                  </a:lnTo>
                  <a:lnTo>
                    <a:pt x="116" y="120"/>
                  </a:lnTo>
                  <a:lnTo>
                    <a:pt x="102" y="122"/>
                  </a:lnTo>
                  <a:lnTo>
                    <a:pt x="96" y="124"/>
                  </a:lnTo>
                  <a:lnTo>
                    <a:pt x="84" y="136"/>
                  </a:lnTo>
                  <a:lnTo>
                    <a:pt x="80" y="140"/>
                  </a:lnTo>
                  <a:lnTo>
                    <a:pt x="69" y="152"/>
                  </a:lnTo>
                  <a:lnTo>
                    <a:pt x="53" y="156"/>
                  </a:lnTo>
                  <a:lnTo>
                    <a:pt x="45" y="158"/>
                  </a:lnTo>
                  <a:lnTo>
                    <a:pt x="41" y="158"/>
                  </a:lnTo>
                  <a:lnTo>
                    <a:pt x="36" y="154"/>
                  </a:lnTo>
                  <a:lnTo>
                    <a:pt x="27" y="149"/>
                  </a:lnTo>
                  <a:lnTo>
                    <a:pt x="15" y="150"/>
                  </a:lnTo>
                  <a:lnTo>
                    <a:pt x="14" y="152"/>
                  </a:lnTo>
                  <a:lnTo>
                    <a:pt x="22" y="154"/>
                  </a:lnTo>
                  <a:lnTo>
                    <a:pt x="22" y="156"/>
                  </a:lnTo>
                  <a:lnTo>
                    <a:pt x="15" y="158"/>
                  </a:lnTo>
                  <a:lnTo>
                    <a:pt x="8" y="160"/>
                  </a:lnTo>
                  <a:lnTo>
                    <a:pt x="4" y="162"/>
                  </a:lnTo>
                  <a:lnTo>
                    <a:pt x="3" y="166"/>
                  </a:lnTo>
                  <a:lnTo>
                    <a:pt x="5" y="172"/>
                  </a:lnTo>
                  <a:lnTo>
                    <a:pt x="8" y="183"/>
                  </a:lnTo>
                  <a:lnTo>
                    <a:pt x="4" y="185"/>
                  </a:lnTo>
                  <a:lnTo>
                    <a:pt x="2" y="186"/>
                  </a:lnTo>
                  <a:lnTo>
                    <a:pt x="0" y="191"/>
                  </a:lnTo>
                  <a:lnTo>
                    <a:pt x="6" y="206"/>
                  </a:lnTo>
                  <a:lnTo>
                    <a:pt x="5" y="213"/>
                  </a:lnTo>
                  <a:lnTo>
                    <a:pt x="4" y="218"/>
                  </a:lnTo>
                  <a:lnTo>
                    <a:pt x="3" y="221"/>
                  </a:lnTo>
                  <a:lnTo>
                    <a:pt x="4" y="222"/>
                  </a:lnTo>
                  <a:lnTo>
                    <a:pt x="6" y="222"/>
                  </a:lnTo>
                  <a:lnTo>
                    <a:pt x="6" y="221"/>
                  </a:lnTo>
                  <a:lnTo>
                    <a:pt x="9" y="220"/>
                  </a:lnTo>
                  <a:lnTo>
                    <a:pt x="9" y="219"/>
                  </a:lnTo>
                  <a:lnTo>
                    <a:pt x="12" y="216"/>
                  </a:lnTo>
                  <a:lnTo>
                    <a:pt x="15" y="213"/>
                  </a:lnTo>
                  <a:lnTo>
                    <a:pt x="21" y="207"/>
                  </a:lnTo>
                  <a:lnTo>
                    <a:pt x="23" y="207"/>
                  </a:lnTo>
                  <a:lnTo>
                    <a:pt x="29" y="210"/>
                  </a:lnTo>
                  <a:lnTo>
                    <a:pt x="39" y="224"/>
                  </a:lnTo>
                  <a:lnTo>
                    <a:pt x="44" y="227"/>
                  </a:lnTo>
                  <a:lnTo>
                    <a:pt x="51" y="230"/>
                  </a:lnTo>
                  <a:lnTo>
                    <a:pt x="58" y="225"/>
                  </a:lnTo>
                  <a:lnTo>
                    <a:pt x="63" y="222"/>
                  </a:lnTo>
                  <a:lnTo>
                    <a:pt x="70" y="220"/>
                  </a:lnTo>
                  <a:lnTo>
                    <a:pt x="88" y="220"/>
                  </a:lnTo>
                  <a:lnTo>
                    <a:pt x="95" y="218"/>
                  </a:lnTo>
                  <a:lnTo>
                    <a:pt x="107" y="216"/>
                  </a:lnTo>
                  <a:lnTo>
                    <a:pt x="113" y="220"/>
                  </a:lnTo>
                  <a:lnTo>
                    <a:pt x="124" y="234"/>
                  </a:lnTo>
                  <a:lnTo>
                    <a:pt x="148" y="255"/>
                  </a:lnTo>
                  <a:lnTo>
                    <a:pt x="153" y="256"/>
                  </a:lnTo>
                  <a:lnTo>
                    <a:pt x="155" y="255"/>
                  </a:lnTo>
                  <a:lnTo>
                    <a:pt x="155" y="251"/>
                  </a:lnTo>
                  <a:lnTo>
                    <a:pt x="154" y="248"/>
                  </a:lnTo>
                  <a:lnTo>
                    <a:pt x="153" y="244"/>
                  </a:lnTo>
                  <a:lnTo>
                    <a:pt x="153" y="242"/>
                  </a:lnTo>
                  <a:lnTo>
                    <a:pt x="154" y="240"/>
                  </a:lnTo>
                  <a:lnTo>
                    <a:pt x="155" y="239"/>
                  </a:lnTo>
                  <a:lnTo>
                    <a:pt x="156" y="239"/>
                  </a:lnTo>
                  <a:lnTo>
                    <a:pt x="158" y="240"/>
                  </a:lnTo>
                  <a:lnTo>
                    <a:pt x="160" y="240"/>
                  </a:lnTo>
                  <a:lnTo>
                    <a:pt x="161" y="240"/>
                  </a:lnTo>
                  <a:lnTo>
                    <a:pt x="162" y="239"/>
                  </a:lnTo>
                  <a:lnTo>
                    <a:pt x="165" y="236"/>
                  </a:lnTo>
                  <a:lnTo>
                    <a:pt x="165" y="234"/>
                  </a:lnTo>
                  <a:lnTo>
                    <a:pt x="165" y="228"/>
                  </a:lnTo>
                  <a:lnTo>
                    <a:pt x="166" y="222"/>
                  </a:lnTo>
                  <a:lnTo>
                    <a:pt x="166" y="216"/>
                  </a:lnTo>
                  <a:lnTo>
                    <a:pt x="170" y="207"/>
                  </a:lnTo>
                  <a:lnTo>
                    <a:pt x="172" y="198"/>
                  </a:lnTo>
                  <a:lnTo>
                    <a:pt x="172" y="197"/>
                  </a:lnTo>
                  <a:lnTo>
                    <a:pt x="173" y="195"/>
                  </a:lnTo>
                  <a:lnTo>
                    <a:pt x="180" y="191"/>
                  </a:lnTo>
                  <a:lnTo>
                    <a:pt x="186" y="186"/>
                  </a:lnTo>
                  <a:lnTo>
                    <a:pt x="190" y="185"/>
                  </a:lnTo>
                  <a:lnTo>
                    <a:pt x="195" y="188"/>
                  </a:lnTo>
                  <a:lnTo>
                    <a:pt x="196" y="190"/>
                  </a:lnTo>
                  <a:lnTo>
                    <a:pt x="197" y="195"/>
                  </a:lnTo>
                  <a:lnTo>
                    <a:pt x="198" y="196"/>
                  </a:lnTo>
                  <a:lnTo>
                    <a:pt x="200" y="201"/>
                  </a:lnTo>
                  <a:lnTo>
                    <a:pt x="201" y="204"/>
                  </a:lnTo>
                  <a:lnTo>
                    <a:pt x="204" y="209"/>
                  </a:lnTo>
                  <a:lnTo>
                    <a:pt x="206" y="208"/>
                  </a:lnTo>
                  <a:lnTo>
                    <a:pt x="209" y="203"/>
                  </a:lnTo>
                  <a:lnTo>
                    <a:pt x="212" y="202"/>
                  </a:lnTo>
                  <a:lnTo>
                    <a:pt x="224" y="201"/>
                  </a:lnTo>
                  <a:lnTo>
                    <a:pt x="226" y="201"/>
                  </a:lnTo>
                  <a:lnTo>
                    <a:pt x="230" y="201"/>
                  </a:lnTo>
                  <a:lnTo>
                    <a:pt x="232" y="198"/>
                  </a:lnTo>
                  <a:lnTo>
                    <a:pt x="237" y="192"/>
                  </a:lnTo>
                  <a:lnTo>
                    <a:pt x="239" y="191"/>
                  </a:lnTo>
                  <a:lnTo>
                    <a:pt x="243" y="191"/>
                  </a:lnTo>
                  <a:lnTo>
                    <a:pt x="245" y="191"/>
                  </a:lnTo>
                  <a:lnTo>
                    <a:pt x="249" y="189"/>
                  </a:lnTo>
                  <a:lnTo>
                    <a:pt x="267" y="186"/>
                  </a:lnTo>
                  <a:lnTo>
                    <a:pt x="270" y="185"/>
                  </a:lnTo>
                  <a:lnTo>
                    <a:pt x="285" y="183"/>
                  </a:lnTo>
                  <a:lnTo>
                    <a:pt x="297" y="179"/>
                  </a:lnTo>
                  <a:lnTo>
                    <a:pt x="300" y="182"/>
                  </a:lnTo>
                  <a:lnTo>
                    <a:pt x="303" y="183"/>
                  </a:lnTo>
                  <a:lnTo>
                    <a:pt x="306" y="184"/>
                  </a:lnTo>
                  <a:lnTo>
                    <a:pt x="308" y="183"/>
                  </a:lnTo>
                  <a:lnTo>
                    <a:pt x="314" y="174"/>
                  </a:lnTo>
                  <a:lnTo>
                    <a:pt x="318" y="174"/>
                  </a:lnTo>
                  <a:lnTo>
                    <a:pt x="334" y="173"/>
                  </a:lnTo>
                  <a:lnTo>
                    <a:pt x="338" y="173"/>
                  </a:lnTo>
                  <a:lnTo>
                    <a:pt x="345" y="171"/>
                  </a:lnTo>
                  <a:lnTo>
                    <a:pt x="348" y="171"/>
                  </a:lnTo>
                  <a:lnTo>
                    <a:pt x="360" y="179"/>
                  </a:lnTo>
                  <a:lnTo>
                    <a:pt x="363" y="179"/>
                  </a:lnTo>
                  <a:lnTo>
                    <a:pt x="364" y="177"/>
                  </a:lnTo>
                  <a:lnTo>
                    <a:pt x="366" y="176"/>
                  </a:lnTo>
                  <a:lnTo>
                    <a:pt x="377" y="178"/>
                  </a:lnTo>
                  <a:lnTo>
                    <a:pt x="381" y="177"/>
                  </a:lnTo>
                  <a:lnTo>
                    <a:pt x="383" y="174"/>
                  </a:lnTo>
                  <a:lnTo>
                    <a:pt x="383" y="172"/>
                  </a:lnTo>
                  <a:lnTo>
                    <a:pt x="384" y="167"/>
                  </a:lnTo>
                  <a:lnTo>
                    <a:pt x="387" y="164"/>
                  </a:lnTo>
                  <a:lnTo>
                    <a:pt x="389" y="160"/>
                  </a:lnTo>
                  <a:lnTo>
                    <a:pt x="405" y="159"/>
                  </a:lnTo>
                  <a:lnTo>
                    <a:pt x="408" y="156"/>
                  </a:lnTo>
                  <a:lnTo>
                    <a:pt x="418" y="147"/>
                  </a:lnTo>
                  <a:lnTo>
                    <a:pt x="422" y="144"/>
                  </a:lnTo>
                  <a:lnTo>
                    <a:pt x="430" y="142"/>
                  </a:lnTo>
                  <a:lnTo>
                    <a:pt x="429" y="137"/>
                  </a:lnTo>
                  <a:lnTo>
                    <a:pt x="429" y="135"/>
                  </a:lnTo>
                  <a:lnTo>
                    <a:pt x="426" y="131"/>
                  </a:lnTo>
                  <a:lnTo>
                    <a:pt x="425" y="130"/>
                  </a:lnTo>
                  <a:lnTo>
                    <a:pt x="425" y="126"/>
                  </a:lnTo>
                  <a:lnTo>
                    <a:pt x="424" y="122"/>
                  </a:lnTo>
                  <a:lnTo>
                    <a:pt x="424" y="119"/>
                  </a:lnTo>
                  <a:lnTo>
                    <a:pt x="425" y="116"/>
                  </a:lnTo>
                  <a:lnTo>
                    <a:pt x="425" y="112"/>
                  </a:lnTo>
                  <a:lnTo>
                    <a:pt x="424" y="108"/>
                  </a:lnTo>
                  <a:lnTo>
                    <a:pt x="424" y="106"/>
                  </a:lnTo>
                  <a:lnTo>
                    <a:pt x="425" y="105"/>
                  </a:lnTo>
                  <a:lnTo>
                    <a:pt x="426" y="101"/>
                  </a:lnTo>
                  <a:lnTo>
                    <a:pt x="426" y="100"/>
                  </a:lnTo>
                  <a:lnTo>
                    <a:pt x="428" y="98"/>
                  </a:lnTo>
                  <a:lnTo>
                    <a:pt x="429" y="96"/>
                  </a:lnTo>
                  <a:lnTo>
                    <a:pt x="432" y="93"/>
                  </a:lnTo>
                  <a:lnTo>
                    <a:pt x="435" y="90"/>
                  </a:lnTo>
                  <a:lnTo>
                    <a:pt x="436" y="87"/>
                  </a:lnTo>
                  <a:lnTo>
                    <a:pt x="438" y="86"/>
                  </a:lnTo>
                  <a:lnTo>
                    <a:pt x="441" y="83"/>
                  </a:lnTo>
                  <a:lnTo>
                    <a:pt x="443" y="81"/>
                  </a:lnTo>
                  <a:lnTo>
                    <a:pt x="444" y="78"/>
                  </a:lnTo>
                  <a:lnTo>
                    <a:pt x="443" y="76"/>
                  </a:lnTo>
                  <a:lnTo>
                    <a:pt x="443" y="72"/>
                  </a:lnTo>
                  <a:lnTo>
                    <a:pt x="443" y="68"/>
                  </a:lnTo>
                  <a:lnTo>
                    <a:pt x="448" y="66"/>
                  </a:lnTo>
                  <a:lnTo>
                    <a:pt x="452" y="65"/>
                  </a:lnTo>
                  <a:lnTo>
                    <a:pt x="453" y="60"/>
                  </a:lnTo>
                  <a:lnTo>
                    <a:pt x="453" y="57"/>
                  </a:lnTo>
                  <a:lnTo>
                    <a:pt x="453" y="51"/>
                  </a:lnTo>
                  <a:lnTo>
                    <a:pt x="453" y="47"/>
                  </a:lnTo>
                  <a:lnTo>
                    <a:pt x="454" y="42"/>
                  </a:lnTo>
                  <a:lnTo>
                    <a:pt x="453" y="38"/>
                  </a:lnTo>
                  <a:lnTo>
                    <a:pt x="450" y="32"/>
                  </a:lnTo>
                  <a:lnTo>
                    <a:pt x="448" y="24"/>
                  </a:lnTo>
                  <a:lnTo>
                    <a:pt x="447" y="21"/>
                  </a:lnTo>
                  <a:lnTo>
                    <a:pt x="447" y="16"/>
                  </a:lnTo>
                  <a:lnTo>
                    <a:pt x="447" y="12"/>
                  </a:lnTo>
                  <a:lnTo>
                    <a:pt x="448" y="10"/>
                  </a:lnTo>
                  <a:lnTo>
                    <a:pt x="447" y="8"/>
                  </a:lnTo>
                  <a:lnTo>
                    <a:pt x="446" y="4"/>
                  </a:lnTo>
                  <a:lnTo>
                    <a:pt x="432" y="10"/>
                  </a:lnTo>
                  <a:lnTo>
                    <a:pt x="426" y="15"/>
                  </a:lnTo>
                  <a:lnTo>
                    <a:pt x="405" y="16"/>
                  </a:lnTo>
                  <a:lnTo>
                    <a:pt x="393" y="16"/>
                  </a:lnTo>
                  <a:lnTo>
                    <a:pt x="382" y="17"/>
                  </a:lnTo>
                  <a:lnTo>
                    <a:pt x="375" y="17"/>
                  </a:lnTo>
                  <a:lnTo>
                    <a:pt x="362" y="15"/>
                  </a:lnTo>
                  <a:lnTo>
                    <a:pt x="348" y="10"/>
                  </a:lnTo>
                  <a:lnTo>
                    <a:pt x="344" y="10"/>
                  </a:lnTo>
                  <a:lnTo>
                    <a:pt x="329" y="16"/>
                  </a:lnTo>
                  <a:lnTo>
                    <a:pt x="324" y="18"/>
                  </a:lnTo>
                  <a:lnTo>
                    <a:pt x="318" y="18"/>
                  </a:lnTo>
                  <a:lnTo>
                    <a:pt x="316" y="21"/>
                  </a:lnTo>
                  <a:lnTo>
                    <a:pt x="311" y="22"/>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8" name="Freeform 26"/>
            <p:cNvSpPr>
              <a:spLocks/>
            </p:cNvSpPr>
            <p:nvPr/>
          </p:nvSpPr>
          <p:spPr bwMode="auto">
            <a:xfrm rot="1627522">
              <a:off x="2186" y="2676"/>
              <a:ext cx="37" cy="38"/>
            </a:xfrm>
            <a:custGeom>
              <a:avLst/>
              <a:gdLst>
                <a:gd name="T0" fmla="*/ 30 w 30"/>
                <a:gd name="T1" fmla="*/ 8 h 26"/>
                <a:gd name="T2" fmla="*/ 29 w 30"/>
                <a:gd name="T3" fmla="*/ 10 h 26"/>
                <a:gd name="T4" fmla="*/ 29 w 30"/>
                <a:gd name="T5" fmla="*/ 13 h 26"/>
                <a:gd name="T6" fmla="*/ 28 w 30"/>
                <a:gd name="T7" fmla="*/ 18 h 26"/>
                <a:gd name="T8" fmla="*/ 26 w 30"/>
                <a:gd name="T9" fmla="*/ 20 h 26"/>
                <a:gd name="T10" fmla="*/ 23 w 30"/>
                <a:gd name="T11" fmla="*/ 25 h 26"/>
                <a:gd name="T12" fmla="*/ 20 w 30"/>
                <a:gd name="T13" fmla="*/ 26 h 26"/>
                <a:gd name="T14" fmla="*/ 18 w 30"/>
                <a:gd name="T15" fmla="*/ 26 h 26"/>
                <a:gd name="T16" fmla="*/ 14 w 30"/>
                <a:gd name="T17" fmla="*/ 26 h 26"/>
                <a:gd name="T18" fmla="*/ 7 w 30"/>
                <a:gd name="T19" fmla="*/ 26 h 26"/>
                <a:gd name="T20" fmla="*/ 5 w 30"/>
                <a:gd name="T21" fmla="*/ 25 h 26"/>
                <a:gd name="T22" fmla="*/ 4 w 30"/>
                <a:gd name="T23" fmla="*/ 23 h 26"/>
                <a:gd name="T24" fmla="*/ 1 w 30"/>
                <a:gd name="T25" fmla="*/ 20 h 26"/>
                <a:gd name="T26" fmla="*/ 0 w 30"/>
                <a:gd name="T27" fmla="*/ 16 h 26"/>
                <a:gd name="T28" fmla="*/ 1 w 30"/>
                <a:gd name="T29" fmla="*/ 13 h 26"/>
                <a:gd name="T30" fmla="*/ 1 w 30"/>
                <a:gd name="T31" fmla="*/ 10 h 26"/>
                <a:gd name="T32" fmla="*/ 2 w 30"/>
                <a:gd name="T33" fmla="*/ 8 h 26"/>
                <a:gd name="T34" fmla="*/ 4 w 30"/>
                <a:gd name="T35" fmla="*/ 5 h 26"/>
                <a:gd name="T36" fmla="*/ 6 w 30"/>
                <a:gd name="T37" fmla="*/ 4 h 26"/>
                <a:gd name="T38" fmla="*/ 8 w 30"/>
                <a:gd name="T39" fmla="*/ 1 h 26"/>
                <a:gd name="T40" fmla="*/ 13 w 30"/>
                <a:gd name="T41" fmla="*/ 1 h 26"/>
                <a:gd name="T42" fmla="*/ 19 w 30"/>
                <a:gd name="T43" fmla="*/ 0 h 26"/>
                <a:gd name="T44" fmla="*/ 23 w 30"/>
                <a:gd name="T45" fmla="*/ 1 h 26"/>
                <a:gd name="T46" fmla="*/ 28 w 30"/>
                <a:gd name="T47" fmla="*/ 2 h 26"/>
                <a:gd name="T48" fmla="*/ 30 w 30"/>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6">
                  <a:moveTo>
                    <a:pt x="30" y="8"/>
                  </a:moveTo>
                  <a:lnTo>
                    <a:pt x="29" y="10"/>
                  </a:lnTo>
                  <a:lnTo>
                    <a:pt x="29" y="13"/>
                  </a:lnTo>
                  <a:lnTo>
                    <a:pt x="28" y="18"/>
                  </a:lnTo>
                  <a:lnTo>
                    <a:pt x="26" y="20"/>
                  </a:lnTo>
                  <a:lnTo>
                    <a:pt x="23" y="25"/>
                  </a:lnTo>
                  <a:lnTo>
                    <a:pt x="20" y="26"/>
                  </a:lnTo>
                  <a:lnTo>
                    <a:pt x="18" y="26"/>
                  </a:lnTo>
                  <a:lnTo>
                    <a:pt x="14" y="26"/>
                  </a:lnTo>
                  <a:lnTo>
                    <a:pt x="7" y="26"/>
                  </a:lnTo>
                  <a:lnTo>
                    <a:pt x="5" y="25"/>
                  </a:lnTo>
                  <a:lnTo>
                    <a:pt x="4" y="23"/>
                  </a:lnTo>
                  <a:lnTo>
                    <a:pt x="1" y="20"/>
                  </a:lnTo>
                  <a:lnTo>
                    <a:pt x="0" y="16"/>
                  </a:lnTo>
                  <a:lnTo>
                    <a:pt x="1" y="13"/>
                  </a:lnTo>
                  <a:lnTo>
                    <a:pt x="1" y="10"/>
                  </a:lnTo>
                  <a:lnTo>
                    <a:pt x="2" y="8"/>
                  </a:lnTo>
                  <a:lnTo>
                    <a:pt x="4" y="5"/>
                  </a:lnTo>
                  <a:lnTo>
                    <a:pt x="6" y="4"/>
                  </a:lnTo>
                  <a:lnTo>
                    <a:pt x="8" y="1"/>
                  </a:lnTo>
                  <a:lnTo>
                    <a:pt x="13" y="1"/>
                  </a:lnTo>
                  <a:lnTo>
                    <a:pt x="19" y="0"/>
                  </a:lnTo>
                  <a:lnTo>
                    <a:pt x="23" y="1"/>
                  </a:lnTo>
                  <a:lnTo>
                    <a:pt x="28" y="2"/>
                  </a:lnTo>
                  <a:lnTo>
                    <a:pt x="30" y="8"/>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79" name="Freeform 27"/>
            <p:cNvSpPr>
              <a:spLocks/>
            </p:cNvSpPr>
            <p:nvPr/>
          </p:nvSpPr>
          <p:spPr bwMode="auto">
            <a:xfrm rot="1627522">
              <a:off x="1800" y="3049"/>
              <a:ext cx="37" cy="27"/>
            </a:xfrm>
            <a:custGeom>
              <a:avLst/>
              <a:gdLst>
                <a:gd name="T0" fmla="*/ 5 w 30"/>
                <a:gd name="T1" fmla="*/ 5 h 18"/>
                <a:gd name="T2" fmla="*/ 5 w 30"/>
                <a:gd name="T3" fmla="*/ 4 h 18"/>
                <a:gd name="T4" fmla="*/ 5 w 30"/>
                <a:gd name="T5" fmla="*/ 2 h 18"/>
                <a:gd name="T6" fmla="*/ 5 w 30"/>
                <a:gd name="T7" fmla="*/ 1 h 18"/>
                <a:gd name="T8" fmla="*/ 6 w 30"/>
                <a:gd name="T9" fmla="*/ 0 h 18"/>
                <a:gd name="T10" fmla="*/ 7 w 30"/>
                <a:gd name="T11" fmla="*/ 0 h 18"/>
                <a:gd name="T12" fmla="*/ 10 w 30"/>
                <a:gd name="T13" fmla="*/ 1 h 18"/>
                <a:gd name="T14" fmla="*/ 10 w 30"/>
                <a:gd name="T15" fmla="*/ 2 h 18"/>
                <a:gd name="T16" fmla="*/ 12 w 30"/>
                <a:gd name="T17" fmla="*/ 4 h 18"/>
                <a:gd name="T18" fmla="*/ 15 w 30"/>
                <a:gd name="T19" fmla="*/ 4 h 18"/>
                <a:gd name="T20" fmla="*/ 17 w 30"/>
                <a:gd name="T21" fmla="*/ 5 h 18"/>
                <a:gd name="T22" fmla="*/ 19 w 30"/>
                <a:gd name="T23" fmla="*/ 6 h 18"/>
                <a:gd name="T24" fmla="*/ 22 w 30"/>
                <a:gd name="T25" fmla="*/ 5 h 18"/>
                <a:gd name="T26" fmla="*/ 23 w 30"/>
                <a:gd name="T27" fmla="*/ 5 h 18"/>
                <a:gd name="T28" fmla="*/ 24 w 30"/>
                <a:gd name="T29" fmla="*/ 5 h 18"/>
                <a:gd name="T30" fmla="*/ 25 w 30"/>
                <a:gd name="T31" fmla="*/ 5 h 18"/>
                <a:gd name="T32" fmla="*/ 28 w 30"/>
                <a:gd name="T33" fmla="*/ 4 h 18"/>
                <a:gd name="T34" fmla="*/ 29 w 30"/>
                <a:gd name="T35" fmla="*/ 4 h 18"/>
                <a:gd name="T36" fmla="*/ 29 w 30"/>
                <a:gd name="T37" fmla="*/ 5 h 18"/>
                <a:gd name="T38" fmla="*/ 30 w 30"/>
                <a:gd name="T39" fmla="*/ 6 h 18"/>
                <a:gd name="T40" fmla="*/ 29 w 30"/>
                <a:gd name="T41" fmla="*/ 7 h 18"/>
                <a:gd name="T42" fmla="*/ 29 w 30"/>
                <a:gd name="T43" fmla="*/ 10 h 18"/>
                <a:gd name="T44" fmla="*/ 28 w 30"/>
                <a:gd name="T45" fmla="*/ 11 h 18"/>
                <a:gd name="T46" fmla="*/ 25 w 30"/>
                <a:gd name="T47" fmla="*/ 13 h 18"/>
                <a:gd name="T48" fmla="*/ 22 w 30"/>
                <a:gd name="T49" fmla="*/ 14 h 18"/>
                <a:gd name="T50" fmla="*/ 19 w 30"/>
                <a:gd name="T51" fmla="*/ 17 h 18"/>
                <a:gd name="T52" fmla="*/ 17 w 30"/>
                <a:gd name="T53" fmla="*/ 17 h 18"/>
                <a:gd name="T54" fmla="*/ 15 w 30"/>
                <a:gd name="T55" fmla="*/ 18 h 18"/>
                <a:gd name="T56" fmla="*/ 13 w 30"/>
                <a:gd name="T57" fmla="*/ 18 h 18"/>
                <a:gd name="T58" fmla="*/ 11 w 30"/>
                <a:gd name="T59" fmla="*/ 18 h 18"/>
                <a:gd name="T60" fmla="*/ 9 w 30"/>
                <a:gd name="T61" fmla="*/ 17 h 18"/>
                <a:gd name="T62" fmla="*/ 5 w 30"/>
                <a:gd name="T63" fmla="*/ 17 h 18"/>
                <a:gd name="T64" fmla="*/ 3 w 30"/>
                <a:gd name="T65" fmla="*/ 17 h 18"/>
                <a:gd name="T66" fmla="*/ 1 w 30"/>
                <a:gd name="T67" fmla="*/ 17 h 18"/>
                <a:gd name="T68" fmla="*/ 0 w 30"/>
                <a:gd name="T69" fmla="*/ 16 h 18"/>
                <a:gd name="T70" fmla="*/ 0 w 30"/>
                <a:gd name="T71" fmla="*/ 14 h 18"/>
                <a:gd name="T72" fmla="*/ 1 w 30"/>
                <a:gd name="T73" fmla="*/ 13 h 18"/>
                <a:gd name="T74" fmla="*/ 1 w 30"/>
                <a:gd name="T75" fmla="*/ 12 h 18"/>
                <a:gd name="T76" fmla="*/ 3 w 30"/>
                <a:gd name="T77" fmla="*/ 11 h 18"/>
                <a:gd name="T78" fmla="*/ 4 w 30"/>
                <a:gd name="T79" fmla="*/ 10 h 18"/>
                <a:gd name="T80" fmla="*/ 4 w 30"/>
                <a:gd name="T81" fmla="*/ 8 h 18"/>
                <a:gd name="T82" fmla="*/ 5 w 30"/>
                <a:gd name="T83" fmla="*/ 7 h 18"/>
                <a:gd name="T84" fmla="*/ 5 w 30"/>
                <a:gd name="T8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 h="18">
                  <a:moveTo>
                    <a:pt x="5" y="5"/>
                  </a:moveTo>
                  <a:lnTo>
                    <a:pt x="5" y="4"/>
                  </a:lnTo>
                  <a:lnTo>
                    <a:pt x="5" y="2"/>
                  </a:lnTo>
                  <a:lnTo>
                    <a:pt x="5" y="1"/>
                  </a:lnTo>
                  <a:lnTo>
                    <a:pt x="6" y="0"/>
                  </a:lnTo>
                  <a:lnTo>
                    <a:pt x="7" y="0"/>
                  </a:lnTo>
                  <a:lnTo>
                    <a:pt x="10" y="1"/>
                  </a:lnTo>
                  <a:lnTo>
                    <a:pt x="10" y="2"/>
                  </a:lnTo>
                  <a:lnTo>
                    <a:pt x="12" y="4"/>
                  </a:lnTo>
                  <a:lnTo>
                    <a:pt x="15" y="4"/>
                  </a:lnTo>
                  <a:lnTo>
                    <a:pt x="17" y="5"/>
                  </a:lnTo>
                  <a:lnTo>
                    <a:pt x="19" y="6"/>
                  </a:lnTo>
                  <a:lnTo>
                    <a:pt x="22" y="5"/>
                  </a:lnTo>
                  <a:lnTo>
                    <a:pt x="23" y="5"/>
                  </a:lnTo>
                  <a:lnTo>
                    <a:pt x="24" y="5"/>
                  </a:lnTo>
                  <a:lnTo>
                    <a:pt x="25" y="5"/>
                  </a:lnTo>
                  <a:lnTo>
                    <a:pt x="28" y="4"/>
                  </a:lnTo>
                  <a:lnTo>
                    <a:pt x="29" y="4"/>
                  </a:lnTo>
                  <a:lnTo>
                    <a:pt x="29" y="5"/>
                  </a:lnTo>
                  <a:lnTo>
                    <a:pt x="30" y="6"/>
                  </a:lnTo>
                  <a:lnTo>
                    <a:pt x="29" y="7"/>
                  </a:lnTo>
                  <a:lnTo>
                    <a:pt x="29" y="10"/>
                  </a:lnTo>
                  <a:lnTo>
                    <a:pt x="28" y="11"/>
                  </a:lnTo>
                  <a:lnTo>
                    <a:pt x="25" y="13"/>
                  </a:lnTo>
                  <a:lnTo>
                    <a:pt x="22" y="14"/>
                  </a:lnTo>
                  <a:lnTo>
                    <a:pt x="19" y="17"/>
                  </a:lnTo>
                  <a:lnTo>
                    <a:pt x="17" y="17"/>
                  </a:lnTo>
                  <a:lnTo>
                    <a:pt x="15" y="18"/>
                  </a:lnTo>
                  <a:lnTo>
                    <a:pt x="13" y="18"/>
                  </a:lnTo>
                  <a:lnTo>
                    <a:pt x="11" y="18"/>
                  </a:lnTo>
                  <a:lnTo>
                    <a:pt x="9" y="17"/>
                  </a:lnTo>
                  <a:lnTo>
                    <a:pt x="5" y="17"/>
                  </a:lnTo>
                  <a:lnTo>
                    <a:pt x="3" y="17"/>
                  </a:lnTo>
                  <a:lnTo>
                    <a:pt x="1" y="17"/>
                  </a:lnTo>
                  <a:lnTo>
                    <a:pt x="0" y="16"/>
                  </a:lnTo>
                  <a:lnTo>
                    <a:pt x="0" y="14"/>
                  </a:lnTo>
                  <a:lnTo>
                    <a:pt x="1" y="13"/>
                  </a:lnTo>
                  <a:lnTo>
                    <a:pt x="1" y="12"/>
                  </a:lnTo>
                  <a:lnTo>
                    <a:pt x="3" y="11"/>
                  </a:lnTo>
                  <a:lnTo>
                    <a:pt x="4" y="10"/>
                  </a:lnTo>
                  <a:lnTo>
                    <a:pt x="4" y="8"/>
                  </a:lnTo>
                  <a:lnTo>
                    <a:pt x="5" y="7"/>
                  </a:lnTo>
                  <a:lnTo>
                    <a:pt x="5" y="5"/>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80" name="Freeform 28"/>
            <p:cNvSpPr>
              <a:spLocks/>
            </p:cNvSpPr>
            <p:nvPr/>
          </p:nvSpPr>
          <p:spPr bwMode="auto">
            <a:xfrm rot="1627522">
              <a:off x="1850" y="3008"/>
              <a:ext cx="22" cy="41"/>
            </a:xfrm>
            <a:custGeom>
              <a:avLst/>
              <a:gdLst>
                <a:gd name="T0" fmla="*/ 12 w 18"/>
                <a:gd name="T1" fmla="*/ 6 h 27"/>
                <a:gd name="T2" fmla="*/ 12 w 18"/>
                <a:gd name="T3" fmla="*/ 7 h 27"/>
                <a:gd name="T4" fmla="*/ 14 w 18"/>
                <a:gd name="T5" fmla="*/ 9 h 27"/>
                <a:gd name="T6" fmla="*/ 15 w 18"/>
                <a:gd name="T7" fmla="*/ 12 h 27"/>
                <a:gd name="T8" fmla="*/ 16 w 18"/>
                <a:gd name="T9" fmla="*/ 14 h 27"/>
                <a:gd name="T10" fmla="*/ 16 w 18"/>
                <a:gd name="T11" fmla="*/ 15 h 27"/>
                <a:gd name="T12" fmla="*/ 17 w 18"/>
                <a:gd name="T13" fmla="*/ 17 h 27"/>
                <a:gd name="T14" fmla="*/ 18 w 18"/>
                <a:gd name="T15" fmla="*/ 18 h 27"/>
                <a:gd name="T16" fmla="*/ 17 w 18"/>
                <a:gd name="T17" fmla="*/ 19 h 27"/>
                <a:gd name="T18" fmla="*/ 17 w 18"/>
                <a:gd name="T19" fmla="*/ 21 h 27"/>
                <a:gd name="T20" fmla="*/ 17 w 18"/>
                <a:gd name="T21" fmla="*/ 25 h 27"/>
                <a:gd name="T22" fmla="*/ 16 w 18"/>
                <a:gd name="T23" fmla="*/ 25 h 27"/>
                <a:gd name="T24" fmla="*/ 14 w 18"/>
                <a:gd name="T25" fmla="*/ 26 h 27"/>
                <a:gd name="T26" fmla="*/ 14 w 18"/>
                <a:gd name="T27" fmla="*/ 27 h 27"/>
                <a:gd name="T28" fmla="*/ 12 w 18"/>
                <a:gd name="T29" fmla="*/ 26 h 27"/>
                <a:gd name="T30" fmla="*/ 10 w 18"/>
                <a:gd name="T31" fmla="*/ 25 h 27"/>
                <a:gd name="T32" fmla="*/ 8 w 18"/>
                <a:gd name="T33" fmla="*/ 21 h 27"/>
                <a:gd name="T34" fmla="*/ 4 w 18"/>
                <a:gd name="T35" fmla="*/ 18 h 27"/>
                <a:gd name="T36" fmla="*/ 3 w 18"/>
                <a:gd name="T37" fmla="*/ 17 h 27"/>
                <a:gd name="T38" fmla="*/ 2 w 18"/>
                <a:gd name="T39" fmla="*/ 13 h 27"/>
                <a:gd name="T40" fmla="*/ 0 w 18"/>
                <a:gd name="T41" fmla="*/ 11 h 27"/>
                <a:gd name="T42" fmla="*/ 0 w 18"/>
                <a:gd name="T43" fmla="*/ 7 h 27"/>
                <a:gd name="T44" fmla="*/ 0 w 18"/>
                <a:gd name="T45" fmla="*/ 5 h 27"/>
                <a:gd name="T46" fmla="*/ 2 w 18"/>
                <a:gd name="T47" fmla="*/ 3 h 27"/>
                <a:gd name="T48" fmla="*/ 2 w 18"/>
                <a:gd name="T49" fmla="*/ 2 h 27"/>
                <a:gd name="T50" fmla="*/ 5 w 18"/>
                <a:gd name="T51" fmla="*/ 0 h 27"/>
                <a:gd name="T52" fmla="*/ 6 w 18"/>
                <a:gd name="T53" fmla="*/ 0 h 27"/>
                <a:gd name="T54" fmla="*/ 9 w 18"/>
                <a:gd name="T55" fmla="*/ 0 h 27"/>
                <a:gd name="T56" fmla="*/ 10 w 18"/>
                <a:gd name="T57" fmla="*/ 1 h 27"/>
                <a:gd name="T58" fmla="*/ 10 w 18"/>
                <a:gd name="T59" fmla="*/ 2 h 27"/>
                <a:gd name="T60" fmla="*/ 12 w 18"/>
                <a:gd name="T61"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27">
                  <a:moveTo>
                    <a:pt x="12" y="6"/>
                  </a:moveTo>
                  <a:lnTo>
                    <a:pt x="12" y="7"/>
                  </a:lnTo>
                  <a:lnTo>
                    <a:pt x="14" y="9"/>
                  </a:lnTo>
                  <a:lnTo>
                    <a:pt x="15" y="12"/>
                  </a:lnTo>
                  <a:lnTo>
                    <a:pt x="16" y="14"/>
                  </a:lnTo>
                  <a:lnTo>
                    <a:pt x="16" y="15"/>
                  </a:lnTo>
                  <a:lnTo>
                    <a:pt x="17" y="17"/>
                  </a:lnTo>
                  <a:lnTo>
                    <a:pt x="18" y="18"/>
                  </a:lnTo>
                  <a:lnTo>
                    <a:pt x="17" y="19"/>
                  </a:lnTo>
                  <a:lnTo>
                    <a:pt x="17" y="21"/>
                  </a:lnTo>
                  <a:lnTo>
                    <a:pt x="17" y="25"/>
                  </a:lnTo>
                  <a:lnTo>
                    <a:pt x="16" y="25"/>
                  </a:lnTo>
                  <a:lnTo>
                    <a:pt x="14" y="26"/>
                  </a:lnTo>
                  <a:lnTo>
                    <a:pt x="14" y="27"/>
                  </a:lnTo>
                  <a:lnTo>
                    <a:pt x="12" y="26"/>
                  </a:lnTo>
                  <a:lnTo>
                    <a:pt x="10" y="25"/>
                  </a:lnTo>
                  <a:lnTo>
                    <a:pt x="8" y="21"/>
                  </a:lnTo>
                  <a:lnTo>
                    <a:pt x="4" y="18"/>
                  </a:lnTo>
                  <a:lnTo>
                    <a:pt x="3" y="17"/>
                  </a:lnTo>
                  <a:lnTo>
                    <a:pt x="2" y="13"/>
                  </a:lnTo>
                  <a:lnTo>
                    <a:pt x="0" y="11"/>
                  </a:lnTo>
                  <a:lnTo>
                    <a:pt x="0" y="7"/>
                  </a:lnTo>
                  <a:lnTo>
                    <a:pt x="0" y="5"/>
                  </a:lnTo>
                  <a:lnTo>
                    <a:pt x="2" y="3"/>
                  </a:lnTo>
                  <a:lnTo>
                    <a:pt x="2" y="2"/>
                  </a:lnTo>
                  <a:lnTo>
                    <a:pt x="5" y="0"/>
                  </a:lnTo>
                  <a:lnTo>
                    <a:pt x="6" y="0"/>
                  </a:lnTo>
                  <a:lnTo>
                    <a:pt x="9" y="0"/>
                  </a:lnTo>
                  <a:lnTo>
                    <a:pt x="10" y="1"/>
                  </a:lnTo>
                  <a:lnTo>
                    <a:pt x="10" y="2"/>
                  </a:lnTo>
                  <a:lnTo>
                    <a:pt x="12" y="6"/>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81" name="Freeform 29"/>
            <p:cNvSpPr>
              <a:spLocks/>
            </p:cNvSpPr>
            <p:nvPr/>
          </p:nvSpPr>
          <p:spPr bwMode="auto">
            <a:xfrm rot="1627522">
              <a:off x="2392" y="2818"/>
              <a:ext cx="508" cy="725"/>
            </a:xfrm>
            <a:custGeom>
              <a:avLst/>
              <a:gdLst>
                <a:gd name="T0" fmla="*/ 310 w 409"/>
                <a:gd name="T1" fmla="*/ 251 h 490"/>
                <a:gd name="T2" fmla="*/ 326 w 409"/>
                <a:gd name="T3" fmla="*/ 286 h 490"/>
                <a:gd name="T4" fmla="*/ 343 w 409"/>
                <a:gd name="T5" fmla="*/ 250 h 490"/>
                <a:gd name="T6" fmla="*/ 355 w 409"/>
                <a:gd name="T7" fmla="*/ 253 h 490"/>
                <a:gd name="T8" fmla="*/ 379 w 409"/>
                <a:gd name="T9" fmla="*/ 256 h 490"/>
                <a:gd name="T10" fmla="*/ 401 w 409"/>
                <a:gd name="T11" fmla="*/ 262 h 490"/>
                <a:gd name="T12" fmla="*/ 407 w 409"/>
                <a:gd name="T13" fmla="*/ 294 h 490"/>
                <a:gd name="T14" fmla="*/ 402 w 409"/>
                <a:gd name="T15" fmla="*/ 345 h 490"/>
                <a:gd name="T16" fmla="*/ 367 w 409"/>
                <a:gd name="T17" fmla="*/ 305 h 490"/>
                <a:gd name="T18" fmla="*/ 335 w 409"/>
                <a:gd name="T19" fmla="*/ 315 h 490"/>
                <a:gd name="T20" fmla="*/ 298 w 409"/>
                <a:gd name="T21" fmla="*/ 359 h 490"/>
                <a:gd name="T22" fmla="*/ 241 w 409"/>
                <a:gd name="T23" fmla="*/ 366 h 490"/>
                <a:gd name="T24" fmla="*/ 148 w 409"/>
                <a:gd name="T25" fmla="*/ 369 h 490"/>
                <a:gd name="T26" fmla="*/ 172 w 409"/>
                <a:gd name="T27" fmla="*/ 340 h 490"/>
                <a:gd name="T28" fmla="*/ 139 w 409"/>
                <a:gd name="T29" fmla="*/ 340 h 490"/>
                <a:gd name="T30" fmla="*/ 128 w 409"/>
                <a:gd name="T31" fmla="*/ 333 h 490"/>
                <a:gd name="T32" fmla="*/ 122 w 409"/>
                <a:gd name="T33" fmla="*/ 300 h 490"/>
                <a:gd name="T34" fmla="*/ 92 w 409"/>
                <a:gd name="T35" fmla="*/ 347 h 490"/>
                <a:gd name="T36" fmla="*/ 134 w 409"/>
                <a:gd name="T37" fmla="*/ 373 h 490"/>
                <a:gd name="T38" fmla="*/ 66 w 409"/>
                <a:gd name="T39" fmla="*/ 421 h 490"/>
                <a:gd name="T40" fmla="*/ 31 w 409"/>
                <a:gd name="T41" fmla="*/ 468 h 490"/>
                <a:gd name="T42" fmla="*/ 10 w 409"/>
                <a:gd name="T43" fmla="*/ 478 h 490"/>
                <a:gd name="T44" fmla="*/ 11 w 409"/>
                <a:gd name="T45" fmla="*/ 457 h 490"/>
                <a:gd name="T46" fmla="*/ 34 w 409"/>
                <a:gd name="T47" fmla="*/ 436 h 490"/>
                <a:gd name="T48" fmla="*/ 35 w 409"/>
                <a:gd name="T49" fmla="*/ 393 h 490"/>
                <a:gd name="T50" fmla="*/ 48 w 409"/>
                <a:gd name="T51" fmla="*/ 372 h 490"/>
                <a:gd name="T52" fmla="*/ 34 w 409"/>
                <a:gd name="T53" fmla="*/ 348 h 490"/>
                <a:gd name="T54" fmla="*/ 37 w 409"/>
                <a:gd name="T55" fmla="*/ 328 h 490"/>
                <a:gd name="T56" fmla="*/ 55 w 409"/>
                <a:gd name="T57" fmla="*/ 321 h 490"/>
                <a:gd name="T58" fmla="*/ 77 w 409"/>
                <a:gd name="T59" fmla="*/ 282 h 490"/>
                <a:gd name="T60" fmla="*/ 80 w 409"/>
                <a:gd name="T61" fmla="*/ 247 h 490"/>
                <a:gd name="T62" fmla="*/ 73 w 409"/>
                <a:gd name="T63" fmla="*/ 221 h 490"/>
                <a:gd name="T64" fmla="*/ 65 w 409"/>
                <a:gd name="T65" fmla="*/ 204 h 490"/>
                <a:gd name="T66" fmla="*/ 89 w 409"/>
                <a:gd name="T67" fmla="*/ 184 h 490"/>
                <a:gd name="T68" fmla="*/ 115 w 409"/>
                <a:gd name="T69" fmla="*/ 180 h 490"/>
                <a:gd name="T70" fmla="*/ 110 w 409"/>
                <a:gd name="T71" fmla="*/ 160 h 490"/>
                <a:gd name="T72" fmla="*/ 115 w 409"/>
                <a:gd name="T73" fmla="*/ 137 h 490"/>
                <a:gd name="T74" fmla="*/ 131 w 409"/>
                <a:gd name="T75" fmla="*/ 109 h 490"/>
                <a:gd name="T76" fmla="*/ 151 w 409"/>
                <a:gd name="T77" fmla="*/ 111 h 490"/>
                <a:gd name="T78" fmla="*/ 167 w 409"/>
                <a:gd name="T79" fmla="*/ 93 h 490"/>
                <a:gd name="T80" fmla="*/ 191 w 409"/>
                <a:gd name="T81" fmla="*/ 91 h 490"/>
                <a:gd name="T82" fmla="*/ 211 w 409"/>
                <a:gd name="T83" fmla="*/ 95 h 490"/>
                <a:gd name="T84" fmla="*/ 226 w 409"/>
                <a:gd name="T85" fmla="*/ 93 h 490"/>
                <a:gd name="T86" fmla="*/ 239 w 409"/>
                <a:gd name="T87" fmla="*/ 65 h 490"/>
                <a:gd name="T88" fmla="*/ 280 w 409"/>
                <a:gd name="T89" fmla="*/ 22 h 490"/>
                <a:gd name="T90" fmla="*/ 296 w 409"/>
                <a:gd name="T91" fmla="*/ 28 h 490"/>
                <a:gd name="T92" fmla="*/ 317 w 409"/>
                <a:gd name="T93" fmla="*/ 28 h 490"/>
                <a:gd name="T94" fmla="*/ 323 w 409"/>
                <a:gd name="T95" fmla="*/ 15 h 490"/>
                <a:gd name="T96" fmla="*/ 354 w 409"/>
                <a:gd name="T97" fmla="*/ 7 h 490"/>
                <a:gd name="T98" fmla="*/ 364 w 409"/>
                <a:gd name="T99" fmla="*/ 25 h 490"/>
                <a:gd name="T100" fmla="*/ 358 w 409"/>
                <a:gd name="T101" fmla="*/ 48 h 490"/>
                <a:gd name="T102" fmla="*/ 331 w 409"/>
                <a:gd name="T103" fmla="*/ 89 h 490"/>
                <a:gd name="T104" fmla="*/ 354 w 409"/>
                <a:gd name="T105" fmla="*/ 95 h 490"/>
                <a:gd name="T106" fmla="*/ 352 w 409"/>
                <a:gd name="T107" fmla="*/ 132 h 490"/>
                <a:gd name="T108" fmla="*/ 360 w 409"/>
                <a:gd name="T109" fmla="*/ 163 h 490"/>
                <a:gd name="T110" fmla="*/ 342 w 409"/>
                <a:gd name="T111" fmla="*/ 174 h 490"/>
                <a:gd name="T112" fmla="*/ 311 w 409"/>
                <a:gd name="T113" fmla="*/ 173 h 490"/>
                <a:gd name="T114" fmla="*/ 310 w 409"/>
                <a:gd name="T115" fmla="*/ 213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9" h="490">
                  <a:moveTo>
                    <a:pt x="310" y="213"/>
                  </a:moveTo>
                  <a:lnTo>
                    <a:pt x="312" y="217"/>
                  </a:lnTo>
                  <a:lnTo>
                    <a:pt x="312" y="222"/>
                  </a:lnTo>
                  <a:lnTo>
                    <a:pt x="313" y="227"/>
                  </a:lnTo>
                  <a:lnTo>
                    <a:pt x="313" y="235"/>
                  </a:lnTo>
                  <a:lnTo>
                    <a:pt x="313" y="243"/>
                  </a:lnTo>
                  <a:lnTo>
                    <a:pt x="312" y="247"/>
                  </a:lnTo>
                  <a:lnTo>
                    <a:pt x="310" y="251"/>
                  </a:lnTo>
                  <a:lnTo>
                    <a:pt x="311" y="259"/>
                  </a:lnTo>
                  <a:lnTo>
                    <a:pt x="313" y="264"/>
                  </a:lnTo>
                  <a:lnTo>
                    <a:pt x="318" y="264"/>
                  </a:lnTo>
                  <a:lnTo>
                    <a:pt x="320" y="265"/>
                  </a:lnTo>
                  <a:lnTo>
                    <a:pt x="322" y="271"/>
                  </a:lnTo>
                  <a:lnTo>
                    <a:pt x="323" y="277"/>
                  </a:lnTo>
                  <a:lnTo>
                    <a:pt x="324" y="281"/>
                  </a:lnTo>
                  <a:lnTo>
                    <a:pt x="326" y="286"/>
                  </a:lnTo>
                  <a:lnTo>
                    <a:pt x="330" y="286"/>
                  </a:lnTo>
                  <a:lnTo>
                    <a:pt x="334" y="285"/>
                  </a:lnTo>
                  <a:lnTo>
                    <a:pt x="338" y="274"/>
                  </a:lnTo>
                  <a:lnTo>
                    <a:pt x="340" y="268"/>
                  </a:lnTo>
                  <a:lnTo>
                    <a:pt x="338" y="264"/>
                  </a:lnTo>
                  <a:lnTo>
                    <a:pt x="340" y="258"/>
                  </a:lnTo>
                  <a:lnTo>
                    <a:pt x="341" y="253"/>
                  </a:lnTo>
                  <a:lnTo>
                    <a:pt x="343" y="250"/>
                  </a:lnTo>
                  <a:lnTo>
                    <a:pt x="344" y="247"/>
                  </a:lnTo>
                  <a:lnTo>
                    <a:pt x="347" y="246"/>
                  </a:lnTo>
                  <a:lnTo>
                    <a:pt x="348" y="247"/>
                  </a:lnTo>
                  <a:lnTo>
                    <a:pt x="348" y="249"/>
                  </a:lnTo>
                  <a:lnTo>
                    <a:pt x="349" y="251"/>
                  </a:lnTo>
                  <a:lnTo>
                    <a:pt x="350" y="252"/>
                  </a:lnTo>
                  <a:lnTo>
                    <a:pt x="354" y="252"/>
                  </a:lnTo>
                  <a:lnTo>
                    <a:pt x="355" y="253"/>
                  </a:lnTo>
                  <a:lnTo>
                    <a:pt x="356" y="256"/>
                  </a:lnTo>
                  <a:lnTo>
                    <a:pt x="358" y="258"/>
                  </a:lnTo>
                  <a:lnTo>
                    <a:pt x="360" y="259"/>
                  </a:lnTo>
                  <a:lnTo>
                    <a:pt x="365" y="259"/>
                  </a:lnTo>
                  <a:lnTo>
                    <a:pt x="370" y="258"/>
                  </a:lnTo>
                  <a:lnTo>
                    <a:pt x="372" y="258"/>
                  </a:lnTo>
                  <a:lnTo>
                    <a:pt x="377" y="256"/>
                  </a:lnTo>
                  <a:lnTo>
                    <a:pt x="379" y="256"/>
                  </a:lnTo>
                  <a:lnTo>
                    <a:pt x="384" y="256"/>
                  </a:lnTo>
                  <a:lnTo>
                    <a:pt x="386" y="255"/>
                  </a:lnTo>
                  <a:lnTo>
                    <a:pt x="390" y="252"/>
                  </a:lnTo>
                  <a:lnTo>
                    <a:pt x="391" y="251"/>
                  </a:lnTo>
                  <a:lnTo>
                    <a:pt x="395" y="251"/>
                  </a:lnTo>
                  <a:lnTo>
                    <a:pt x="398" y="253"/>
                  </a:lnTo>
                  <a:lnTo>
                    <a:pt x="401" y="257"/>
                  </a:lnTo>
                  <a:lnTo>
                    <a:pt x="401" y="262"/>
                  </a:lnTo>
                  <a:lnTo>
                    <a:pt x="401" y="265"/>
                  </a:lnTo>
                  <a:lnTo>
                    <a:pt x="398" y="269"/>
                  </a:lnTo>
                  <a:lnTo>
                    <a:pt x="396" y="274"/>
                  </a:lnTo>
                  <a:lnTo>
                    <a:pt x="395" y="277"/>
                  </a:lnTo>
                  <a:lnTo>
                    <a:pt x="396" y="281"/>
                  </a:lnTo>
                  <a:lnTo>
                    <a:pt x="401" y="289"/>
                  </a:lnTo>
                  <a:lnTo>
                    <a:pt x="404" y="292"/>
                  </a:lnTo>
                  <a:lnTo>
                    <a:pt x="407" y="294"/>
                  </a:lnTo>
                  <a:lnTo>
                    <a:pt x="408" y="294"/>
                  </a:lnTo>
                  <a:lnTo>
                    <a:pt x="408" y="297"/>
                  </a:lnTo>
                  <a:lnTo>
                    <a:pt x="404" y="306"/>
                  </a:lnTo>
                  <a:lnTo>
                    <a:pt x="406" y="312"/>
                  </a:lnTo>
                  <a:lnTo>
                    <a:pt x="408" y="316"/>
                  </a:lnTo>
                  <a:lnTo>
                    <a:pt x="409" y="319"/>
                  </a:lnTo>
                  <a:lnTo>
                    <a:pt x="409" y="325"/>
                  </a:lnTo>
                  <a:lnTo>
                    <a:pt x="402" y="345"/>
                  </a:lnTo>
                  <a:lnTo>
                    <a:pt x="386" y="363"/>
                  </a:lnTo>
                  <a:lnTo>
                    <a:pt x="374" y="370"/>
                  </a:lnTo>
                  <a:lnTo>
                    <a:pt x="368" y="369"/>
                  </a:lnTo>
                  <a:lnTo>
                    <a:pt x="362" y="364"/>
                  </a:lnTo>
                  <a:lnTo>
                    <a:pt x="359" y="355"/>
                  </a:lnTo>
                  <a:lnTo>
                    <a:pt x="361" y="337"/>
                  </a:lnTo>
                  <a:lnTo>
                    <a:pt x="362" y="312"/>
                  </a:lnTo>
                  <a:lnTo>
                    <a:pt x="367" y="305"/>
                  </a:lnTo>
                  <a:lnTo>
                    <a:pt x="368" y="301"/>
                  </a:lnTo>
                  <a:lnTo>
                    <a:pt x="367" y="299"/>
                  </a:lnTo>
                  <a:lnTo>
                    <a:pt x="366" y="297"/>
                  </a:lnTo>
                  <a:lnTo>
                    <a:pt x="341" y="298"/>
                  </a:lnTo>
                  <a:lnTo>
                    <a:pt x="338" y="303"/>
                  </a:lnTo>
                  <a:lnTo>
                    <a:pt x="338" y="309"/>
                  </a:lnTo>
                  <a:lnTo>
                    <a:pt x="337" y="312"/>
                  </a:lnTo>
                  <a:lnTo>
                    <a:pt x="335" y="315"/>
                  </a:lnTo>
                  <a:lnTo>
                    <a:pt x="329" y="319"/>
                  </a:lnTo>
                  <a:lnTo>
                    <a:pt x="322" y="323"/>
                  </a:lnTo>
                  <a:lnTo>
                    <a:pt x="313" y="329"/>
                  </a:lnTo>
                  <a:lnTo>
                    <a:pt x="312" y="333"/>
                  </a:lnTo>
                  <a:lnTo>
                    <a:pt x="311" y="339"/>
                  </a:lnTo>
                  <a:lnTo>
                    <a:pt x="308" y="341"/>
                  </a:lnTo>
                  <a:lnTo>
                    <a:pt x="301" y="352"/>
                  </a:lnTo>
                  <a:lnTo>
                    <a:pt x="298" y="359"/>
                  </a:lnTo>
                  <a:lnTo>
                    <a:pt x="296" y="361"/>
                  </a:lnTo>
                  <a:lnTo>
                    <a:pt x="298" y="371"/>
                  </a:lnTo>
                  <a:lnTo>
                    <a:pt x="287" y="369"/>
                  </a:lnTo>
                  <a:lnTo>
                    <a:pt x="266" y="360"/>
                  </a:lnTo>
                  <a:lnTo>
                    <a:pt x="262" y="360"/>
                  </a:lnTo>
                  <a:lnTo>
                    <a:pt x="256" y="361"/>
                  </a:lnTo>
                  <a:lnTo>
                    <a:pt x="247" y="365"/>
                  </a:lnTo>
                  <a:lnTo>
                    <a:pt x="241" y="366"/>
                  </a:lnTo>
                  <a:lnTo>
                    <a:pt x="234" y="363"/>
                  </a:lnTo>
                  <a:lnTo>
                    <a:pt x="218" y="358"/>
                  </a:lnTo>
                  <a:lnTo>
                    <a:pt x="214" y="358"/>
                  </a:lnTo>
                  <a:lnTo>
                    <a:pt x="208" y="358"/>
                  </a:lnTo>
                  <a:lnTo>
                    <a:pt x="200" y="359"/>
                  </a:lnTo>
                  <a:lnTo>
                    <a:pt x="184" y="363"/>
                  </a:lnTo>
                  <a:lnTo>
                    <a:pt x="150" y="372"/>
                  </a:lnTo>
                  <a:lnTo>
                    <a:pt x="148" y="369"/>
                  </a:lnTo>
                  <a:lnTo>
                    <a:pt x="157" y="357"/>
                  </a:lnTo>
                  <a:lnTo>
                    <a:pt x="164" y="358"/>
                  </a:lnTo>
                  <a:lnTo>
                    <a:pt x="179" y="351"/>
                  </a:lnTo>
                  <a:lnTo>
                    <a:pt x="188" y="346"/>
                  </a:lnTo>
                  <a:lnTo>
                    <a:pt x="190" y="343"/>
                  </a:lnTo>
                  <a:lnTo>
                    <a:pt x="186" y="340"/>
                  </a:lnTo>
                  <a:lnTo>
                    <a:pt x="174" y="336"/>
                  </a:lnTo>
                  <a:lnTo>
                    <a:pt x="172" y="340"/>
                  </a:lnTo>
                  <a:lnTo>
                    <a:pt x="170" y="342"/>
                  </a:lnTo>
                  <a:lnTo>
                    <a:pt x="152" y="340"/>
                  </a:lnTo>
                  <a:lnTo>
                    <a:pt x="149" y="337"/>
                  </a:lnTo>
                  <a:lnTo>
                    <a:pt x="145" y="330"/>
                  </a:lnTo>
                  <a:lnTo>
                    <a:pt x="145" y="323"/>
                  </a:lnTo>
                  <a:lnTo>
                    <a:pt x="144" y="323"/>
                  </a:lnTo>
                  <a:lnTo>
                    <a:pt x="142" y="327"/>
                  </a:lnTo>
                  <a:lnTo>
                    <a:pt x="139" y="340"/>
                  </a:lnTo>
                  <a:lnTo>
                    <a:pt x="144" y="346"/>
                  </a:lnTo>
                  <a:lnTo>
                    <a:pt x="146" y="351"/>
                  </a:lnTo>
                  <a:lnTo>
                    <a:pt x="145" y="352"/>
                  </a:lnTo>
                  <a:lnTo>
                    <a:pt x="131" y="348"/>
                  </a:lnTo>
                  <a:lnTo>
                    <a:pt x="128" y="346"/>
                  </a:lnTo>
                  <a:lnTo>
                    <a:pt x="128" y="342"/>
                  </a:lnTo>
                  <a:lnTo>
                    <a:pt x="128" y="337"/>
                  </a:lnTo>
                  <a:lnTo>
                    <a:pt x="128" y="333"/>
                  </a:lnTo>
                  <a:lnTo>
                    <a:pt x="124" y="322"/>
                  </a:lnTo>
                  <a:lnTo>
                    <a:pt x="124" y="318"/>
                  </a:lnTo>
                  <a:lnTo>
                    <a:pt x="126" y="311"/>
                  </a:lnTo>
                  <a:lnTo>
                    <a:pt x="130" y="304"/>
                  </a:lnTo>
                  <a:lnTo>
                    <a:pt x="131" y="300"/>
                  </a:lnTo>
                  <a:lnTo>
                    <a:pt x="130" y="298"/>
                  </a:lnTo>
                  <a:lnTo>
                    <a:pt x="126" y="299"/>
                  </a:lnTo>
                  <a:lnTo>
                    <a:pt x="122" y="300"/>
                  </a:lnTo>
                  <a:lnTo>
                    <a:pt x="114" y="304"/>
                  </a:lnTo>
                  <a:lnTo>
                    <a:pt x="108" y="310"/>
                  </a:lnTo>
                  <a:lnTo>
                    <a:pt x="106" y="317"/>
                  </a:lnTo>
                  <a:lnTo>
                    <a:pt x="106" y="327"/>
                  </a:lnTo>
                  <a:lnTo>
                    <a:pt x="103" y="330"/>
                  </a:lnTo>
                  <a:lnTo>
                    <a:pt x="96" y="335"/>
                  </a:lnTo>
                  <a:lnTo>
                    <a:pt x="94" y="340"/>
                  </a:lnTo>
                  <a:lnTo>
                    <a:pt x="92" y="347"/>
                  </a:lnTo>
                  <a:lnTo>
                    <a:pt x="92" y="355"/>
                  </a:lnTo>
                  <a:lnTo>
                    <a:pt x="96" y="361"/>
                  </a:lnTo>
                  <a:lnTo>
                    <a:pt x="101" y="366"/>
                  </a:lnTo>
                  <a:lnTo>
                    <a:pt x="109" y="371"/>
                  </a:lnTo>
                  <a:lnTo>
                    <a:pt x="116" y="373"/>
                  </a:lnTo>
                  <a:lnTo>
                    <a:pt x="124" y="373"/>
                  </a:lnTo>
                  <a:lnTo>
                    <a:pt x="131" y="375"/>
                  </a:lnTo>
                  <a:lnTo>
                    <a:pt x="134" y="373"/>
                  </a:lnTo>
                  <a:lnTo>
                    <a:pt x="137" y="391"/>
                  </a:lnTo>
                  <a:lnTo>
                    <a:pt x="133" y="415"/>
                  </a:lnTo>
                  <a:lnTo>
                    <a:pt x="130" y="418"/>
                  </a:lnTo>
                  <a:lnTo>
                    <a:pt x="118" y="419"/>
                  </a:lnTo>
                  <a:lnTo>
                    <a:pt x="102" y="418"/>
                  </a:lnTo>
                  <a:lnTo>
                    <a:pt x="98" y="415"/>
                  </a:lnTo>
                  <a:lnTo>
                    <a:pt x="80" y="417"/>
                  </a:lnTo>
                  <a:lnTo>
                    <a:pt x="66" y="421"/>
                  </a:lnTo>
                  <a:lnTo>
                    <a:pt x="61" y="427"/>
                  </a:lnTo>
                  <a:lnTo>
                    <a:pt x="55" y="435"/>
                  </a:lnTo>
                  <a:lnTo>
                    <a:pt x="53" y="438"/>
                  </a:lnTo>
                  <a:lnTo>
                    <a:pt x="52" y="441"/>
                  </a:lnTo>
                  <a:lnTo>
                    <a:pt x="50" y="453"/>
                  </a:lnTo>
                  <a:lnTo>
                    <a:pt x="49" y="455"/>
                  </a:lnTo>
                  <a:lnTo>
                    <a:pt x="36" y="465"/>
                  </a:lnTo>
                  <a:lnTo>
                    <a:pt x="31" y="468"/>
                  </a:lnTo>
                  <a:lnTo>
                    <a:pt x="26" y="478"/>
                  </a:lnTo>
                  <a:lnTo>
                    <a:pt x="22" y="485"/>
                  </a:lnTo>
                  <a:lnTo>
                    <a:pt x="19" y="490"/>
                  </a:lnTo>
                  <a:lnTo>
                    <a:pt x="17" y="489"/>
                  </a:lnTo>
                  <a:lnTo>
                    <a:pt x="14" y="487"/>
                  </a:lnTo>
                  <a:lnTo>
                    <a:pt x="13" y="485"/>
                  </a:lnTo>
                  <a:lnTo>
                    <a:pt x="11" y="481"/>
                  </a:lnTo>
                  <a:lnTo>
                    <a:pt x="10" y="478"/>
                  </a:lnTo>
                  <a:lnTo>
                    <a:pt x="6" y="474"/>
                  </a:lnTo>
                  <a:lnTo>
                    <a:pt x="1" y="467"/>
                  </a:lnTo>
                  <a:lnTo>
                    <a:pt x="1" y="463"/>
                  </a:lnTo>
                  <a:lnTo>
                    <a:pt x="0" y="459"/>
                  </a:lnTo>
                  <a:lnTo>
                    <a:pt x="1" y="460"/>
                  </a:lnTo>
                  <a:lnTo>
                    <a:pt x="4" y="460"/>
                  </a:lnTo>
                  <a:lnTo>
                    <a:pt x="5" y="457"/>
                  </a:lnTo>
                  <a:lnTo>
                    <a:pt x="11" y="457"/>
                  </a:lnTo>
                  <a:lnTo>
                    <a:pt x="11" y="455"/>
                  </a:lnTo>
                  <a:lnTo>
                    <a:pt x="13" y="453"/>
                  </a:lnTo>
                  <a:lnTo>
                    <a:pt x="18" y="450"/>
                  </a:lnTo>
                  <a:lnTo>
                    <a:pt x="20" y="447"/>
                  </a:lnTo>
                  <a:lnTo>
                    <a:pt x="25" y="444"/>
                  </a:lnTo>
                  <a:lnTo>
                    <a:pt x="30" y="444"/>
                  </a:lnTo>
                  <a:lnTo>
                    <a:pt x="32" y="442"/>
                  </a:lnTo>
                  <a:lnTo>
                    <a:pt x="34" y="436"/>
                  </a:lnTo>
                  <a:lnTo>
                    <a:pt x="32" y="429"/>
                  </a:lnTo>
                  <a:lnTo>
                    <a:pt x="32" y="423"/>
                  </a:lnTo>
                  <a:lnTo>
                    <a:pt x="34" y="418"/>
                  </a:lnTo>
                  <a:lnTo>
                    <a:pt x="34" y="412"/>
                  </a:lnTo>
                  <a:lnTo>
                    <a:pt x="35" y="407"/>
                  </a:lnTo>
                  <a:lnTo>
                    <a:pt x="34" y="401"/>
                  </a:lnTo>
                  <a:lnTo>
                    <a:pt x="36" y="399"/>
                  </a:lnTo>
                  <a:lnTo>
                    <a:pt x="35" y="393"/>
                  </a:lnTo>
                  <a:lnTo>
                    <a:pt x="32" y="388"/>
                  </a:lnTo>
                  <a:lnTo>
                    <a:pt x="34" y="384"/>
                  </a:lnTo>
                  <a:lnTo>
                    <a:pt x="36" y="379"/>
                  </a:lnTo>
                  <a:lnTo>
                    <a:pt x="41" y="382"/>
                  </a:lnTo>
                  <a:lnTo>
                    <a:pt x="44" y="382"/>
                  </a:lnTo>
                  <a:lnTo>
                    <a:pt x="47" y="381"/>
                  </a:lnTo>
                  <a:lnTo>
                    <a:pt x="48" y="376"/>
                  </a:lnTo>
                  <a:lnTo>
                    <a:pt x="48" y="372"/>
                  </a:lnTo>
                  <a:lnTo>
                    <a:pt x="46" y="369"/>
                  </a:lnTo>
                  <a:lnTo>
                    <a:pt x="42" y="365"/>
                  </a:lnTo>
                  <a:lnTo>
                    <a:pt x="40" y="365"/>
                  </a:lnTo>
                  <a:lnTo>
                    <a:pt x="36" y="364"/>
                  </a:lnTo>
                  <a:lnTo>
                    <a:pt x="34" y="361"/>
                  </a:lnTo>
                  <a:lnTo>
                    <a:pt x="31" y="358"/>
                  </a:lnTo>
                  <a:lnTo>
                    <a:pt x="31" y="353"/>
                  </a:lnTo>
                  <a:lnTo>
                    <a:pt x="34" y="348"/>
                  </a:lnTo>
                  <a:lnTo>
                    <a:pt x="35" y="345"/>
                  </a:lnTo>
                  <a:lnTo>
                    <a:pt x="35" y="341"/>
                  </a:lnTo>
                  <a:lnTo>
                    <a:pt x="32" y="340"/>
                  </a:lnTo>
                  <a:lnTo>
                    <a:pt x="30" y="339"/>
                  </a:lnTo>
                  <a:lnTo>
                    <a:pt x="30" y="336"/>
                  </a:lnTo>
                  <a:lnTo>
                    <a:pt x="30" y="333"/>
                  </a:lnTo>
                  <a:lnTo>
                    <a:pt x="35" y="329"/>
                  </a:lnTo>
                  <a:lnTo>
                    <a:pt x="37" y="328"/>
                  </a:lnTo>
                  <a:lnTo>
                    <a:pt x="40" y="324"/>
                  </a:lnTo>
                  <a:lnTo>
                    <a:pt x="40" y="321"/>
                  </a:lnTo>
                  <a:lnTo>
                    <a:pt x="40" y="317"/>
                  </a:lnTo>
                  <a:lnTo>
                    <a:pt x="42" y="316"/>
                  </a:lnTo>
                  <a:lnTo>
                    <a:pt x="44" y="317"/>
                  </a:lnTo>
                  <a:lnTo>
                    <a:pt x="47" y="319"/>
                  </a:lnTo>
                  <a:lnTo>
                    <a:pt x="50" y="319"/>
                  </a:lnTo>
                  <a:lnTo>
                    <a:pt x="55" y="321"/>
                  </a:lnTo>
                  <a:lnTo>
                    <a:pt x="60" y="322"/>
                  </a:lnTo>
                  <a:lnTo>
                    <a:pt x="65" y="319"/>
                  </a:lnTo>
                  <a:lnTo>
                    <a:pt x="66" y="316"/>
                  </a:lnTo>
                  <a:lnTo>
                    <a:pt x="68" y="311"/>
                  </a:lnTo>
                  <a:lnTo>
                    <a:pt x="71" y="309"/>
                  </a:lnTo>
                  <a:lnTo>
                    <a:pt x="72" y="304"/>
                  </a:lnTo>
                  <a:lnTo>
                    <a:pt x="76" y="292"/>
                  </a:lnTo>
                  <a:lnTo>
                    <a:pt x="77" y="282"/>
                  </a:lnTo>
                  <a:lnTo>
                    <a:pt x="77" y="277"/>
                  </a:lnTo>
                  <a:lnTo>
                    <a:pt x="76" y="271"/>
                  </a:lnTo>
                  <a:lnTo>
                    <a:pt x="76" y="270"/>
                  </a:lnTo>
                  <a:lnTo>
                    <a:pt x="73" y="268"/>
                  </a:lnTo>
                  <a:lnTo>
                    <a:pt x="74" y="261"/>
                  </a:lnTo>
                  <a:lnTo>
                    <a:pt x="77" y="255"/>
                  </a:lnTo>
                  <a:lnTo>
                    <a:pt x="79" y="251"/>
                  </a:lnTo>
                  <a:lnTo>
                    <a:pt x="80" y="247"/>
                  </a:lnTo>
                  <a:lnTo>
                    <a:pt x="80" y="245"/>
                  </a:lnTo>
                  <a:lnTo>
                    <a:pt x="79" y="240"/>
                  </a:lnTo>
                  <a:lnTo>
                    <a:pt x="78" y="234"/>
                  </a:lnTo>
                  <a:lnTo>
                    <a:pt x="77" y="232"/>
                  </a:lnTo>
                  <a:lnTo>
                    <a:pt x="76" y="228"/>
                  </a:lnTo>
                  <a:lnTo>
                    <a:pt x="76" y="227"/>
                  </a:lnTo>
                  <a:lnTo>
                    <a:pt x="77" y="222"/>
                  </a:lnTo>
                  <a:lnTo>
                    <a:pt x="73" y="221"/>
                  </a:lnTo>
                  <a:lnTo>
                    <a:pt x="71" y="220"/>
                  </a:lnTo>
                  <a:lnTo>
                    <a:pt x="71" y="215"/>
                  </a:lnTo>
                  <a:lnTo>
                    <a:pt x="71" y="210"/>
                  </a:lnTo>
                  <a:lnTo>
                    <a:pt x="71" y="209"/>
                  </a:lnTo>
                  <a:lnTo>
                    <a:pt x="68" y="209"/>
                  </a:lnTo>
                  <a:lnTo>
                    <a:pt x="67" y="208"/>
                  </a:lnTo>
                  <a:lnTo>
                    <a:pt x="66" y="205"/>
                  </a:lnTo>
                  <a:lnTo>
                    <a:pt x="65" y="204"/>
                  </a:lnTo>
                  <a:lnTo>
                    <a:pt x="66" y="191"/>
                  </a:lnTo>
                  <a:lnTo>
                    <a:pt x="67" y="187"/>
                  </a:lnTo>
                  <a:lnTo>
                    <a:pt x="68" y="184"/>
                  </a:lnTo>
                  <a:lnTo>
                    <a:pt x="72" y="181"/>
                  </a:lnTo>
                  <a:lnTo>
                    <a:pt x="77" y="181"/>
                  </a:lnTo>
                  <a:lnTo>
                    <a:pt x="82" y="184"/>
                  </a:lnTo>
                  <a:lnTo>
                    <a:pt x="86" y="186"/>
                  </a:lnTo>
                  <a:lnTo>
                    <a:pt x="89" y="184"/>
                  </a:lnTo>
                  <a:lnTo>
                    <a:pt x="94" y="183"/>
                  </a:lnTo>
                  <a:lnTo>
                    <a:pt x="100" y="180"/>
                  </a:lnTo>
                  <a:lnTo>
                    <a:pt x="102" y="181"/>
                  </a:lnTo>
                  <a:lnTo>
                    <a:pt x="103" y="183"/>
                  </a:lnTo>
                  <a:lnTo>
                    <a:pt x="104" y="184"/>
                  </a:lnTo>
                  <a:lnTo>
                    <a:pt x="107" y="183"/>
                  </a:lnTo>
                  <a:lnTo>
                    <a:pt x="113" y="181"/>
                  </a:lnTo>
                  <a:lnTo>
                    <a:pt x="115" y="180"/>
                  </a:lnTo>
                  <a:lnTo>
                    <a:pt x="118" y="177"/>
                  </a:lnTo>
                  <a:lnTo>
                    <a:pt x="119" y="174"/>
                  </a:lnTo>
                  <a:lnTo>
                    <a:pt x="119" y="169"/>
                  </a:lnTo>
                  <a:lnTo>
                    <a:pt x="118" y="165"/>
                  </a:lnTo>
                  <a:lnTo>
                    <a:pt x="116" y="162"/>
                  </a:lnTo>
                  <a:lnTo>
                    <a:pt x="114" y="162"/>
                  </a:lnTo>
                  <a:lnTo>
                    <a:pt x="113" y="161"/>
                  </a:lnTo>
                  <a:lnTo>
                    <a:pt x="110" y="160"/>
                  </a:lnTo>
                  <a:lnTo>
                    <a:pt x="109" y="159"/>
                  </a:lnTo>
                  <a:lnTo>
                    <a:pt x="110" y="147"/>
                  </a:lnTo>
                  <a:lnTo>
                    <a:pt x="110" y="144"/>
                  </a:lnTo>
                  <a:lnTo>
                    <a:pt x="113" y="143"/>
                  </a:lnTo>
                  <a:lnTo>
                    <a:pt x="116" y="142"/>
                  </a:lnTo>
                  <a:lnTo>
                    <a:pt x="116" y="141"/>
                  </a:lnTo>
                  <a:lnTo>
                    <a:pt x="116" y="138"/>
                  </a:lnTo>
                  <a:lnTo>
                    <a:pt x="115" y="137"/>
                  </a:lnTo>
                  <a:lnTo>
                    <a:pt x="116" y="136"/>
                  </a:lnTo>
                  <a:lnTo>
                    <a:pt x="121" y="135"/>
                  </a:lnTo>
                  <a:lnTo>
                    <a:pt x="125" y="131"/>
                  </a:lnTo>
                  <a:lnTo>
                    <a:pt x="128" y="126"/>
                  </a:lnTo>
                  <a:lnTo>
                    <a:pt x="130" y="121"/>
                  </a:lnTo>
                  <a:lnTo>
                    <a:pt x="130" y="118"/>
                  </a:lnTo>
                  <a:lnTo>
                    <a:pt x="128" y="115"/>
                  </a:lnTo>
                  <a:lnTo>
                    <a:pt x="131" y="109"/>
                  </a:lnTo>
                  <a:lnTo>
                    <a:pt x="132" y="107"/>
                  </a:lnTo>
                  <a:lnTo>
                    <a:pt x="134" y="107"/>
                  </a:lnTo>
                  <a:lnTo>
                    <a:pt x="137" y="106"/>
                  </a:lnTo>
                  <a:lnTo>
                    <a:pt x="142" y="102"/>
                  </a:lnTo>
                  <a:lnTo>
                    <a:pt x="143" y="101"/>
                  </a:lnTo>
                  <a:lnTo>
                    <a:pt x="145" y="102"/>
                  </a:lnTo>
                  <a:lnTo>
                    <a:pt x="151" y="106"/>
                  </a:lnTo>
                  <a:lnTo>
                    <a:pt x="151" y="111"/>
                  </a:lnTo>
                  <a:lnTo>
                    <a:pt x="154" y="112"/>
                  </a:lnTo>
                  <a:lnTo>
                    <a:pt x="154" y="111"/>
                  </a:lnTo>
                  <a:lnTo>
                    <a:pt x="157" y="111"/>
                  </a:lnTo>
                  <a:lnTo>
                    <a:pt x="160" y="107"/>
                  </a:lnTo>
                  <a:lnTo>
                    <a:pt x="161" y="103"/>
                  </a:lnTo>
                  <a:lnTo>
                    <a:pt x="163" y="99"/>
                  </a:lnTo>
                  <a:lnTo>
                    <a:pt x="164" y="95"/>
                  </a:lnTo>
                  <a:lnTo>
                    <a:pt x="167" y="93"/>
                  </a:lnTo>
                  <a:lnTo>
                    <a:pt x="170" y="91"/>
                  </a:lnTo>
                  <a:lnTo>
                    <a:pt x="173" y="88"/>
                  </a:lnTo>
                  <a:lnTo>
                    <a:pt x="175" y="85"/>
                  </a:lnTo>
                  <a:lnTo>
                    <a:pt x="179" y="87"/>
                  </a:lnTo>
                  <a:lnTo>
                    <a:pt x="182" y="89"/>
                  </a:lnTo>
                  <a:lnTo>
                    <a:pt x="186" y="87"/>
                  </a:lnTo>
                  <a:lnTo>
                    <a:pt x="190" y="88"/>
                  </a:lnTo>
                  <a:lnTo>
                    <a:pt x="191" y="91"/>
                  </a:lnTo>
                  <a:lnTo>
                    <a:pt x="193" y="93"/>
                  </a:lnTo>
                  <a:lnTo>
                    <a:pt x="197" y="90"/>
                  </a:lnTo>
                  <a:lnTo>
                    <a:pt x="199" y="90"/>
                  </a:lnTo>
                  <a:lnTo>
                    <a:pt x="202" y="91"/>
                  </a:lnTo>
                  <a:lnTo>
                    <a:pt x="204" y="95"/>
                  </a:lnTo>
                  <a:lnTo>
                    <a:pt x="205" y="96"/>
                  </a:lnTo>
                  <a:lnTo>
                    <a:pt x="209" y="95"/>
                  </a:lnTo>
                  <a:lnTo>
                    <a:pt x="211" y="95"/>
                  </a:lnTo>
                  <a:lnTo>
                    <a:pt x="214" y="96"/>
                  </a:lnTo>
                  <a:lnTo>
                    <a:pt x="216" y="100"/>
                  </a:lnTo>
                  <a:lnTo>
                    <a:pt x="216" y="101"/>
                  </a:lnTo>
                  <a:lnTo>
                    <a:pt x="217" y="102"/>
                  </a:lnTo>
                  <a:lnTo>
                    <a:pt x="218" y="101"/>
                  </a:lnTo>
                  <a:lnTo>
                    <a:pt x="222" y="100"/>
                  </a:lnTo>
                  <a:lnTo>
                    <a:pt x="224" y="95"/>
                  </a:lnTo>
                  <a:lnTo>
                    <a:pt x="226" y="93"/>
                  </a:lnTo>
                  <a:lnTo>
                    <a:pt x="227" y="89"/>
                  </a:lnTo>
                  <a:lnTo>
                    <a:pt x="228" y="85"/>
                  </a:lnTo>
                  <a:lnTo>
                    <a:pt x="232" y="82"/>
                  </a:lnTo>
                  <a:lnTo>
                    <a:pt x="230" y="78"/>
                  </a:lnTo>
                  <a:lnTo>
                    <a:pt x="233" y="75"/>
                  </a:lnTo>
                  <a:lnTo>
                    <a:pt x="234" y="72"/>
                  </a:lnTo>
                  <a:lnTo>
                    <a:pt x="236" y="70"/>
                  </a:lnTo>
                  <a:lnTo>
                    <a:pt x="239" y="65"/>
                  </a:lnTo>
                  <a:lnTo>
                    <a:pt x="239" y="59"/>
                  </a:lnTo>
                  <a:lnTo>
                    <a:pt x="239" y="57"/>
                  </a:lnTo>
                  <a:lnTo>
                    <a:pt x="240" y="49"/>
                  </a:lnTo>
                  <a:lnTo>
                    <a:pt x="240" y="45"/>
                  </a:lnTo>
                  <a:lnTo>
                    <a:pt x="240" y="43"/>
                  </a:lnTo>
                  <a:lnTo>
                    <a:pt x="265" y="35"/>
                  </a:lnTo>
                  <a:lnTo>
                    <a:pt x="276" y="29"/>
                  </a:lnTo>
                  <a:lnTo>
                    <a:pt x="280" y="22"/>
                  </a:lnTo>
                  <a:lnTo>
                    <a:pt x="281" y="16"/>
                  </a:lnTo>
                  <a:lnTo>
                    <a:pt x="283" y="13"/>
                  </a:lnTo>
                  <a:lnTo>
                    <a:pt x="287" y="12"/>
                  </a:lnTo>
                  <a:lnTo>
                    <a:pt x="293" y="13"/>
                  </a:lnTo>
                  <a:lnTo>
                    <a:pt x="298" y="16"/>
                  </a:lnTo>
                  <a:lnTo>
                    <a:pt x="299" y="17"/>
                  </a:lnTo>
                  <a:lnTo>
                    <a:pt x="296" y="25"/>
                  </a:lnTo>
                  <a:lnTo>
                    <a:pt x="296" y="28"/>
                  </a:lnTo>
                  <a:lnTo>
                    <a:pt x="296" y="31"/>
                  </a:lnTo>
                  <a:lnTo>
                    <a:pt x="302" y="36"/>
                  </a:lnTo>
                  <a:lnTo>
                    <a:pt x="306" y="34"/>
                  </a:lnTo>
                  <a:lnTo>
                    <a:pt x="307" y="31"/>
                  </a:lnTo>
                  <a:lnTo>
                    <a:pt x="308" y="27"/>
                  </a:lnTo>
                  <a:lnTo>
                    <a:pt x="310" y="25"/>
                  </a:lnTo>
                  <a:lnTo>
                    <a:pt x="317" y="25"/>
                  </a:lnTo>
                  <a:lnTo>
                    <a:pt x="317" y="28"/>
                  </a:lnTo>
                  <a:lnTo>
                    <a:pt x="317" y="31"/>
                  </a:lnTo>
                  <a:lnTo>
                    <a:pt x="317" y="33"/>
                  </a:lnTo>
                  <a:lnTo>
                    <a:pt x="320" y="28"/>
                  </a:lnTo>
                  <a:lnTo>
                    <a:pt x="320" y="24"/>
                  </a:lnTo>
                  <a:lnTo>
                    <a:pt x="322" y="21"/>
                  </a:lnTo>
                  <a:lnTo>
                    <a:pt x="323" y="18"/>
                  </a:lnTo>
                  <a:lnTo>
                    <a:pt x="323" y="16"/>
                  </a:lnTo>
                  <a:lnTo>
                    <a:pt x="323" y="15"/>
                  </a:lnTo>
                  <a:lnTo>
                    <a:pt x="324" y="13"/>
                  </a:lnTo>
                  <a:lnTo>
                    <a:pt x="332" y="9"/>
                  </a:lnTo>
                  <a:lnTo>
                    <a:pt x="335" y="5"/>
                  </a:lnTo>
                  <a:lnTo>
                    <a:pt x="340" y="0"/>
                  </a:lnTo>
                  <a:lnTo>
                    <a:pt x="346" y="0"/>
                  </a:lnTo>
                  <a:lnTo>
                    <a:pt x="353" y="3"/>
                  </a:lnTo>
                  <a:lnTo>
                    <a:pt x="353" y="5"/>
                  </a:lnTo>
                  <a:lnTo>
                    <a:pt x="354" y="7"/>
                  </a:lnTo>
                  <a:lnTo>
                    <a:pt x="353" y="10"/>
                  </a:lnTo>
                  <a:lnTo>
                    <a:pt x="353" y="12"/>
                  </a:lnTo>
                  <a:lnTo>
                    <a:pt x="353" y="15"/>
                  </a:lnTo>
                  <a:lnTo>
                    <a:pt x="356" y="17"/>
                  </a:lnTo>
                  <a:lnTo>
                    <a:pt x="356" y="18"/>
                  </a:lnTo>
                  <a:lnTo>
                    <a:pt x="358" y="21"/>
                  </a:lnTo>
                  <a:lnTo>
                    <a:pt x="360" y="23"/>
                  </a:lnTo>
                  <a:lnTo>
                    <a:pt x="364" y="25"/>
                  </a:lnTo>
                  <a:lnTo>
                    <a:pt x="365" y="28"/>
                  </a:lnTo>
                  <a:lnTo>
                    <a:pt x="365" y="35"/>
                  </a:lnTo>
                  <a:lnTo>
                    <a:pt x="362" y="36"/>
                  </a:lnTo>
                  <a:lnTo>
                    <a:pt x="361" y="39"/>
                  </a:lnTo>
                  <a:lnTo>
                    <a:pt x="361" y="40"/>
                  </a:lnTo>
                  <a:lnTo>
                    <a:pt x="364" y="42"/>
                  </a:lnTo>
                  <a:lnTo>
                    <a:pt x="364" y="45"/>
                  </a:lnTo>
                  <a:lnTo>
                    <a:pt x="358" y="48"/>
                  </a:lnTo>
                  <a:lnTo>
                    <a:pt x="353" y="48"/>
                  </a:lnTo>
                  <a:lnTo>
                    <a:pt x="349" y="49"/>
                  </a:lnTo>
                  <a:lnTo>
                    <a:pt x="347" y="52"/>
                  </a:lnTo>
                  <a:lnTo>
                    <a:pt x="344" y="58"/>
                  </a:lnTo>
                  <a:lnTo>
                    <a:pt x="342" y="59"/>
                  </a:lnTo>
                  <a:lnTo>
                    <a:pt x="338" y="65"/>
                  </a:lnTo>
                  <a:lnTo>
                    <a:pt x="334" y="73"/>
                  </a:lnTo>
                  <a:lnTo>
                    <a:pt x="331" y="89"/>
                  </a:lnTo>
                  <a:lnTo>
                    <a:pt x="332" y="94"/>
                  </a:lnTo>
                  <a:lnTo>
                    <a:pt x="336" y="96"/>
                  </a:lnTo>
                  <a:lnTo>
                    <a:pt x="340" y="95"/>
                  </a:lnTo>
                  <a:lnTo>
                    <a:pt x="342" y="94"/>
                  </a:lnTo>
                  <a:lnTo>
                    <a:pt x="346" y="96"/>
                  </a:lnTo>
                  <a:lnTo>
                    <a:pt x="346" y="97"/>
                  </a:lnTo>
                  <a:lnTo>
                    <a:pt x="347" y="99"/>
                  </a:lnTo>
                  <a:lnTo>
                    <a:pt x="354" y="95"/>
                  </a:lnTo>
                  <a:lnTo>
                    <a:pt x="356" y="96"/>
                  </a:lnTo>
                  <a:lnTo>
                    <a:pt x="359" y="102"/>
                  </a:lnTo>
                  <a:lnTo>
                    <a:pt x="355" y="114"/>
                  </a:lnTo>
                  <a:lnTo>
                    <a:pt x="352" y="117"/>
                  </a:lnTo>
                  <a:lnTo>
                    <a:pt x="352" y="120"/>
                  </a:lnTo>
                  <a:lnTo>
                    <a:pt x="354" y="125"/>
                  </a:lnTo>
                  <a:lnTo>
                    <a:pt x="353" y="127"/>
                  </a:lnTo>
                  <a:lnTo>
                    <a:pt x="352" y="132"/>
                  </a:lnTo>
                  <a:lnTo>
                    <a:pt x="349" y="133"/>
                  </a:lnTo>
                  <a:lnTo>
                    <a:pt x="349" y="139"/>
                  </a:lnTo>
                  <a:lnTo>
                    <a:pt x="354" y="144"/>
                  </a:lnTo>
                  <a:lnTo>
                    <a:pt x="353" y="148"/>
                  </a:lnTo>
                  <a:lnTo>
                    <a:pt x="352" y="155"/>
                  </a:lnTo>
                  <a:lnTo>
                    <a:pt x="354" y="159"/>
                  </a:lnTo>
                  <a:lnTo>
                    <a:pt x="358" y="161"/>
                  </a:lnTo>
                  <a:lnTo>
                    <a:pt x="360" y="163"/>
                  </a:lnTo>
                  <a:lnTo>
                    <a:pt x="361" y="167"/>
                  </a:lnTo>
                  <a:lnTo>
                    <a:pt x="361" y="172"/>
                  </a:lnTo>
                  <a:lnTo>
                    <a:pt x="360" y="177"/>
                  </a:lnTo>
                  <a:lnTo>
                    <a:pt x="355" y="178"/>
                  </a:lnTo>
                  <a:lnTo>
                    <a:pt x="353" y="181"/>
                  </a:lnTo>
                  <a:lnTo>
                    <a:pt x="346" y="179"/>
                  </a:lnTo>
                  <a:lnTo>
                    <a:pt x="346" y="177"/>
                  </a:lnTo>
                  <a:lnTo>
                    <a:pt x="342" y="174"/>
                  </a:lnTo>
                  <a:lnTo>
                    <a:pt x="335" y="177"/>
                  </a:lnTo>
                  <a:lnTo>
                    <a:pt x="331" y="172"/>
                  </a:lnTo>
                  <a:lnTo>
                    <a:pt x="330" y="168"/>
                  </a:lnTo>
                  <a:lnTo>
                    <a:pt x="324" y="167"/>
                  </a:lnTo>
                  <a:lnTo>
                    <a:pt x="320" y="172"/>
                  </a:lnTo>
                  <a:lnTo>
                    <a:pt x="319" y="173"/>
                  </a:lnTo>
                  <a:lnTo>
                    <a:pt x="316" y="174"/>
                  </a:lnTo>
                  <a:lnTo>
                    <a:pt x="311" y="173"/>
                  </a:lnTo>
                  <a:lnTo>
                    <a:pt x="304" y="187"/>
                  </a:lnTo>
                  <a:lnTo>
                    <a:pt x="305" y="195"/>
                  </a:lnTo>
                  <a:lnTo>
                    <a:pt x="302" y="198"/>
                  </a:lnTo>
                  <a:lnTo>
                    <a:pt x="301" y="202"/>
                  </a:lnTo>
                  <a:lnTo>
                    <a:pt x="302" y="203"/>
                  </a:lnTo>
                  <a:lnTo>
                    <a:pt x="305" y="207"/>
                  </a:lnTo>
                  <a:lnTo>
                    <a:pt x="308" y="209"/>
                  </a:lnTo>
                  <a:lnTo>
                    <a:pt x="310" y="213"/>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82" name="Freeform 30"/>
            <p:cNvSpPr>
              <a:spLocks/>
            </p:cNvSpPr>
            <p:nvPr/>
          </p:nvSpPr>
          <p:spPr bwMode="auto">
            <a:xfrm rot="1627522">
              <a:off x="3230" y="2135"/>
              <a:ext cx="431" cy="1062"/>
            </a:xfrm>
            <a:custGeom>
              <a:avLst/>
              <a:gdLst>
                <a:gd name="T0" fmla="*/ 324 w 349"/>
                <a:gd name="T1" fmla="*/ 209 h 714"/>
                <a:gd name="T2" fmla="*/ 335 w 349"/>
                <a:gd name="T3" fmla="*/ 232 h 714"/>
                <a:gd name="T4" fmla="*/ 343 w 349"/>
                <a:gd name="T5" fmla="*/ 276 h 714"/>
                <a:gd name="T6" fmla="*/ 347 w 349"/>
                <a:gd name="T7" fmla="*/ 300 h 714"/>
                <a:gd name="T8" fmla="*/ 342 w 349"/>
                <a:gd name="T9" fmla="*/ 318 h 714"/>
                <a:gd name="T10" fmla="*/ 339 w 349"/>
                <a:gd name="T11" fmla="*/ 336 h 714"/>
                <a:gd name="T12" fmla="*/ 330 w 349"/>
                <a:gd name="T13" fmla="*/ 354 h 714"/>
                <a:gd name="T14" fmla="*/ 307 w 349"/>
                <a:gd name="T15" fmla="*/ 382 h 714"/>
                <a:gd name="T16" fmla="*/ 286 w 349"/>
                <a:gd name="T17" fmla="*/ 408 h 714"/>
                <a:gd name="T18" fmla="*/ 287 w 349"/>
                <a:gd name="T19" fmla="*/ 426 h 714"/>
                <a:gd name="T20" fmla="*/ 287 w 349"/>
                <a:gd name="T21" fmla="*/ 446 h 714"/>
                <a:gd name="T22" fmla="*/ 268 w 349"/>
                <a:gd name="T23" fmla="*/ 478 h 714"/>
                <a:gd name="T24" fmla="*/ 243 w 349"/>
                <a:gd name="T25" fmla="*/ 480 h 714"/>
                <a:gd name="T26" fmla="*/ 233 w 349"/>
                <a:gd name="T27" fmla="*/ 486 h 714"/>
                <a:gd name="T28" fmla="*/ 211 w 349"/>
                <a:gd name="T29" fmla="*/ 526 h 714"/>
                <a:gd name="T30" fmla="*/ 225 w 349"/>
                <a:gd name="T31" fmla="*/ 642 h 714"/>
                <a:gd name="T32" fmla="*/ 204 w 349"/>
                <a:gd name="T33" fmla="*/ 696 h 714"/>
                <a:gd name="T34" fmla="*/ 189 w 349"/>
                <a:gd name="T35" fmla="*/ 704 h 714"/>
                <a:gd name="T36" fmla="*/ 173 w 349"/>
                <a:gd name="T37" fmla="*/ 699 h 714"/>
                <a:gd name="T38" fmla="*/ 159 w 349"/>
                <a:gd name="T39" fmla="*/ 712 h 714"/>
                <a:gd name="T40" fmla="*/ 133 w 349"/>
                <a:gd name="T41" fmla="*/ 688 h 714"/>
                <a:gd name="T42" fmla="*/ 96 w 349"/>
                <a:gd name="T43" fmla="*/ 653 h 714"/>
                <a:gd name="T44" fmla="*/ 69 w 349"/>
                <a:gd name="T45" fmla="*/ 668 h 714"/>
                <a:gd name="T46" fmla="*/ 37 w 349"/>
                <a:gd name="T47" fmla="*/ 690 h 714"/>
                <a:gd name="T48" fmla="*/ 6 w 349"/>
                <a:gd name="T49" fmla="*/ 678 h 714"/>
                <a:gd name="T50" fmla="*/ 10 w 349"/>
                <a:gd name="T51" fmla="*/ 624 h 714"/>
                <a:gd name="T52" fmla="*/ 19 w 349"/>
                <a:gd name="T53" fmla="*/ 611 h 714"/>
                <a:gd name="T54" fmla="*/ 45 w 349"/>
                <a:gd name="T55" fmla="*/ 605 h 714"/>
                <a:gd name="T56" fmla="*/ 54 w 349"/>
                <a:gd name="T57" fmla="*/ 572 h 714"/>
                <a:gd name="T58" fmla="*/ 55 w 349"/>
                <a:gd name="T59" fmla="*/ 534 h 714"/>
                <a:gd name="T60" fmla="*/ 63 w 349"/>
                <a:gd name="T61" fmla="*/ 510 h 714"/>
                <a:gd name="T62" fmla="*/ 84 w 349"/>
                <a:gd name="T63" fmla="*/ 488 h 714"/>
                <a:gd name="T64" fmla="*/ 71 w 349"/>
                <a:gd name="T65" fmla="*/ 470 h 714"/>
                <a:gd name="T66" fmla="*/ 66 w 349"/>
                <a:gd name="T67" fmla="*/ 447 h 714"/>
                <a:gd name="T68" fmla="*/ 83 w 349"/>
                <a:gd name="T69" fmla="*/ 390 h 714"/>
                <a:gd name="T70" fmla="*/ 105 w 349"/>
                <a:gd name="T71" fmla="*/ 322 h 714"/>
                <a:gd name="T72" fmla="*/ 97 w 349"/>
                <a:gd name="T73" fmla="*/ 249 h 714"/>
                <a:gd name="T74" fmla="*/ 70 w 349"/>
                <a:gd name="T75" fmla="*/ 236 h 714"/>
                <a:gd name="T76" fmla="*/ 99 w 349"/>
                <a:gd name="T77" fmla="*/ 225 h 714"/>
                <a:gd name="T78" fmla="*/ 100 w 349"/>
                <a:gd name="T79" fmla="*/ 168 h 714"/>
                <a:gd name="T80" fmla="*/ 88 w 349"/>
                <a:gd name="T81" fmla="*/ 142 h 714"/>
                <a:gd name="T82" fmla="*/ 113 w 349"/>
                <a:gd name="T83" fmla="*/ 122 h 714"/>
                <a:gd name="T84" fmla="*/ 137 w 349"/>
                <a:gd name="T85" fmla="*/ 99 h 714"/>
                <a:gd name="T86" fmla="*/ 141 w 349"/>
                <a:gd name="T87" fmla="*/ 59 h 714"/>
                <a:gd name="T88" fmla="*/ 168 w 349"/>
                <a:gd name="T89" fmla="*/ 50 h 714"/>
                <a:gd name="T90" fmla="*/ 185 w 349"/>
                <a:gd name="T91" fmla="*/ 95 h 714"/>
                <a:gd name="T92" fmla="*/ 205 w 349"/>
                <a:gd name="T93" fmla="*/ 77 h 714"/>
                <a:gd name="T94" fmla="*/ 237 w 349"/>
                <a:gd name="T95" fmla="*/ 92 h 714"/>
                <a:gd name="T96" fmla="*/ 229 w 349"/>
                <a:gd name="T97" fmla="*/ 51 h 714"/>
                <a:gd name="T98" fmla="*/ 193 w 349"/>
                <a:gd name="T99" fmla="*/ 65 h 714"/>
                <a:gd name="T100" fmla="*/ 208 w 349"/>
                <a:gd name="T101" fmla="*/ 0 h 714"/>
                <a:gd name="T102" fmla="*/ 250 w 349"/>
                <a:gd name="T103" fmla="*/ 26 h 714"/>
                <a:gd name="T104" fmla="*/ 267 w 349"/>
                <a:gd name="T105" fmla="*/ 96 h 714"/>
                <a:gd name="T106" fmla="*/ 305 w 349"/>
                <a:gd name="T107" fmla="*/ 162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9" h="714">
                  <a:moveTo>
                    <a:pt x="305" y="162"/>
                  </a:moveTo>
                  <a:lnTo>
                    <a:pt x="306" y="164"/>
                  </a:lnTo>
                  <a:lnTo>
                    <a:pt x="317" y="183"/>
                  </a:lnTo>
                  <a:lnTo>
                    <a:pt x="324" y="200"/>
                  </a:lnTo>
                  <a:lnTo>
                    <a:pt x="327" y="206"/>
                  </a:lnTo>
                  <a:lnTo>
                    <a:pt x="324" y="209"/>
                  </a:lnTo>
                  <a:lnTo>
                    <a:pt x="322" y="210"/>
                  </a:lnTo>
                  <a:lnTo>
                    <a:pt x="321" y="213"/>
                  </a:lnTo>
                  <a:lnTo>
                    <a:pt x="321" y="216"/>
                  </a:lnTo>
                  <a:lnTo>
                    <a:pt x="324" y="219"/>
                  </a:lnTo>
                  <a:lnTo>
                    <a:pt x="334" y="226"/>
                  </a:lnTo>
                  <a:lnTo>
                    <a:pt x="335" y="232"/>
                  </a:lnTo>
                  <a:lnTo>
                    <a:pt x="335" y="240"/>
                  </a:lnTo>
                  <a:lnTo>
                    <a:pt x="336" y="243"/>
                  </a:lnTo>
                  <a:lnTo>
                    <a:pt x="337" y="248"/>
                  </a:lnTo>
                  <a:lnTo>
                    <a:pt x="339" y="250"/>
                  </a:lnTo>
                  <a:lnTo>
                    <a:pt x="339" y="274"/>
                  </a:lnTo>
                  <a:lnTo>
                    <a:pt x="343" y="276"/>
                  </a:lnTo>
                  <a:lnTo>
                    <a:pt x="347" y="285"/>
                  </a:lnTo>
                  <a:lnTo>
                    <a:pt x="349" y="292"/>
                  </a:lnTo>
                  <a:lnTo>
                    <a:pt x="348" y="296"/>
                  </a:lnTo>
                  <a:lnTo>
                    <a:pt x="345" y="298"/>
                  </a:lnTo>
                  <a:lnTo>
                    <a:pt x="343" y="300"/>
                  </a:lnTo>
                  <a:lnTo>
                    <a:pt x="347" y="300"/>
                  </a:lnTo>
                  <a:lnTo>
                    <a:pt x="346" y="308"/>
                  </a:lnTo>
                  <a:lnTo>
                    <a:pt x="343" y="311"/>
                  </a:lnTo>
                  <a:lnTo>
                    <a:pt x="336" y="312"/>
                  </a:lnTo>
                  <a:lnTo>
                    <a:pt x="335" y="315"/>
                  </a:lnTo>
                  <a:lnTo>
                    <a:pt x="342" y="316"/>
                  </a:lnTo>
                  <a:lnTo>
                    <a:pt x="342" y="318"/>
                  </a:lnTo>
                  <a:lnTo>
                    <a:pt x="341" y="324"/>
                  </a:lnTo>
                  <a:lnTo>
                    <a:pt x="334" y="328"/>
                  </a:lnTo>
                  <a:lnTo>
                    <a:pt x="330" y="333"/>
                  </a:lnTo>
                  <a:lnTo>
                    <a:pt x="333" y="334"/>
                  </a:lnTo>
                  <a:lnTo>
                    <a:pt x="339" y="333"/>
                  </a:lnTo>
                  <a:lnTo>
                    <a:pt x="339" y="336"/>
                  </a:lnTo>
                  <a:lnTo>
                    <a:pt x="333" y="342"/>
                  </a:lnTo>
                  <a:lnTo>
                    <a:pt x="331" y="344"/>
                  </a:lnTo>
                  <a:lnTo>
                    <a:pt x="330" y="347"/>
                  </a:lnTo>
                  <a:lnTo>
                    <a:pt x="328" y="350"/>
                  </a:lnTo>
                  <a:lnTo>
                    <a:pt x="328" y="353"/>
                  </a:lnTo>
                  <a:lnTo>
                    <a:pt x="330" y="354"/>
                  </a:lnTo>
                  <a:lnTo>
                    <a:pt x="331" y="357"/>
                  </a:lnTo>
                  <a:lnTo>
                    <a:pt x="325" y="365"/>
                  </a:lnTo>
                  <a:lnTo>
                    <a:pt x="322" y="365"/>
                  </a:lnTo>
                  <a:lnTo>
                    <a:pt x="323" y="369"/>
                  </a:lnTo>
                  <a:lnTo>
                    <a:pt x="313" y="370"/>
                  </a:lnTo>
                  <a:lnTo>
                    <a:pt x="307" y="382"/>
                  </a:lnTo>
                  <a:lnTo>
                    <a:pt x="304" y="387"/>
                  </a:lnTo>
                  <a:lnTo>
                    <a:pt x="303" y="388"/>
                  </a:lnTo>
                  <a:lnTo>
                    <a:pt x="301" y="399"/>
                  </a:lnTo>
                  <a:lnTo>
                    <a:pt x="295" y="402"/>
                  </a:lnTo>
                  <a:lnTo>
                    <a:pt x="292" y="407"/>
                  </a:lnTo>
                  <a:lnTo>
                    <a:pt x="286" y="408"/>
                  </a:lnTo>
                  <a:lnTo>
                    <a:pt x="286" y="411"/>
                  </a:lnTo>
                  <a:lnTo>
                    <a:pt x="286" y="416"/>
                  </a:lnTo>
                  <a:lnTo>
                    <a:pt x="289" y="418"/>
                  </a:lnTo>
                  <a:lnTo>
                    <a:pt x="291" y="422"/>
                  </a:lnTo>
                  <a:lnTo>
                    <a:pt x="289" y="426"/>
                  </a:lnTo>
                  <a:lnTo>
                    <a:pt x="287" y="426"/>
                  </a:lnTo>
                  <a:lnTo>
                    <a:pt x="285" y="428"/>
                  </a:lnTo>
                  <a:lnTo>
                    <a:pt x="283" y="435"/>
                  </a:lnTo>
                  <a:lnTo>
                    <a:pt x="281" y="440"/>
                  </a:lnTo>
                  <a:lnTo>
                    <a:pt x="283" y="443"/>
                  </a:lnTo>
                  <a:lnTo>
                    <a:pt x="286" y="443"/>
                  </a:lnTo>
                  <a:lnTo>
                    <a:pt x="287" y="446"/>
                  </a:lnTo>
                  <a:lnTo>
                    <a:pt x="285" y="455"/>
                  </a:lnTo>
                  <a:lnTo>
                    <a:pt x="286" y="484"/>
                  </a:lnTo>
                  <a:lnTo>
                    <a:pt x="282" y="489"/>
                  </a:lnTo>
                  <a:lnTo>
                    <a:pt x="277" y="489"/>
                  </a:lnTo>
                  <a:lnTo>
                    <a:pt x="265" y="482"/>
                  </a:lnTo>
                  <a:lnTo>
                    <a:pt x="268" y="478"/>
                  </a:lnTo>
                  <a:lnTo>
                    <a:pt x="269" y="473"/>
                  </a:lnTo>
                  <a:lnTo>
                    <a:pt x="268" y="471"/>
                  </a:lnTo>
                  <a:lnTo>
                    <a:pt x="249" y="471"/>
                  </a:lnTo>
                  <a:lnTo>
                    <a:pt x="243" y="473"/>
                  </a:lnTo>
                  <a:lnTo>
                    <a:pt x="241" y="476"/>
                  </a:lnTo>
                  <a:lnTo>
                    <a:pt x="243" y="480"/>
                  </a:lnTo>
                  <a:lnTo>
                    <a:pt x="239" y="479"/>
                  </a:lnTo>
                  <a:lnTo>
                    <a:pt x="238" y="478"/>
                  </a:lnTo>
                  <a:lnTo>
                    <a:pt x="233" y="477"/>
                  </a:lnTo>
                  <a:lnTo>
                    <a:pt x="231" y="479"/>
                  </a:lnTo>
                  <a:lnTo>
                    <a:pt x="231" y="482"/>
                  </a:lnTo>
                  <a:lnTo>
                    <a:pt x="233" y="486"/>
                  </a:lnTo>
                  <a:lnTo>
                    <a:pt x="234" y="489"/>
                  </a:lnTo>
                  <a:lnTo>
                    <a:pt x="232" y="491"/>
                  </a:lnTo>
                  <a:lnTo>
                    <a:pt x="228" y="491"/>
                  </a:lnTo>
                  <a:lnTo>
                    <a:pt x="223" y="491"/>
                  </a:lnTo>
                  <a:lnTo>
                    <a:pt x="216" y="508"/>
                  </a:lnTo>
                  <a:lnTo>
                    <a:pt x="211" y="526"/>
                  </a:lnTo>
                  <a:lnTo>
                    <a:pt x="213" y="540"/>
                  </a:lnTo>
                  <a:lnTo>
                    <a:pt x="213" y="542"/>
                  </a:lnTo>
                  <a:lnTo>
                    <a:pt x="219" y="564"/>
                  </a:lnTo>
                  <a:lnTo>
                    <a:pt x="225" y="591"/>
                  </a:lnTo>
                  <a:lnTo>
                    <a:pt x="227" y="621"/>
                  </a:lnTo>
                  <a:lnTo>
                    <a:pt x="225" y="642"/>
                  </a:lnTo>
                  <a:lnTo>
                    <a:pt x="220" y="677"/>
                  </a:lnTo>
                  <a:lnTo>
                    <a:pt x="216" y="689"/>
                  </a:lnTo>
                  <a:lnTo>
                    <a:pt x="213" y="690"/>
                  </a:lnTo>
                  <a:lnTo>
                    <a:pt x="208" y="692"/>
                  </a:lnTo>
                  <a:lnTo>
                    <a:pt x="207" y="693"/>
                  </a:lnTo>
                  <a:lnTo>
                    <a:pt x="204" y="696"/>
                  </a:lnTo>
                  <a:lnTo>
                    <a:pt x="202" y="698"/>
                  </a:lnTo>
                  <a:lnTo>
                    <a:pt x="198" y="699"/>
                  </a:lnTo>
                  <a:lnTo>
                    <a:pt x="197" y="701"/>
                  </a:lnTo>
                  <a:lnTo>
                    <a:pt x="198" y="705"/>
                  </a:lnTo>
                  <a:lnTo>
                    <a:pt x="196" y="704"/>
                  </a:lnTo>
                  <a:lnTo>
                    <a:pt x="189" y="704"/>
                  </a:lnTo>
                  <a:lnTo>
                    <a:pt x="185" y="700"/>
                  </a:lnTo>
                  <a:lnTo>
                    <a:pt x="183" y="698"/>
                  </a:lnTo>
                  <a:lnTo>
                    <a:pt x="179" y="695"/>
                  </a:lnTo>
                  <a:lnTo>
                    <a:pt x="175" y="694"/>
                  </a:lnTo>
                  <a:lnTo>
                    <a:pt x="172" y="693"/>
                  </a:lnTo>
                  <a:lnTo>
                    <a:pt x="173" y="699"/>
                  </a:lnTo>
                  <a:lnTo>
                    <a:pt x="174" y="701"/>
                  </a:lnTo>
                  <a:lnTo>
                    <a:pt x="173" y="705"/>
                  </a:lnTo>
                  <a:lnTo>
                    <a:pt x="169" y="707"/>
                  </a:lnTo>
                  <a:lnTo>
                    <a:pt x="167" y="713"/>
                  </a:lnTo>
                  <a:lnTo>
                    <a:pt x="162" y="714"/>
                  </a:lnTo>
                  <a:lnTo>
                    <a:pt x="159" y="712"/>
                  </a:lnTo>
                  <a:lnTo>
                    <a:pt x="156" y="712"/>
                  </a:lnTo>
                  <a:lnTo>
                    <a:pt x="153" y="708"/>
                  </a:lnTo>
                  <a:lnTo>
                    <a:pt x="147" y="701"/>
                  </a:lnTo>
                  <a:lnTo>
                    <a:pt x="142" y="696"/>
                  </a:lnTo>
                  <a:lnTo>
                    <a:pt x="137" y="694"/>
                  </a:lnTo>
                  <a:lnTo>
                    <a:pt x="133" y="688"/>
                  </a:lnTo>
                  <a:lnTo>
                    <a:pt x="132" y="684"/>
                  </a:lnTo>
                  <a:lnTo>
                    <a:pt x="127" y="672"/>
                  </a:lnTo>
                  <a:lnTo>
                    <a:pt x="114" y="660"/>
                  </a:lnTo>
                  <a:lnTo>
                    <a:pt x="108" y="656"/>
                  </a:lnTo>
                  <a:lnTo>
                    <a:pt x="102" y="653"/>
                  </a:lnTo>
                  <a:lnTo>
                    <a:pt x="96" y="653"/>
                  </a:lnTo>
                  <a:lnTo>
                    <a:pt x="89" y="654"/>
                  </a:lnTo>
                  <a:lnTo>
                    <a:pt x="87" y="658"/>
                  </a:lnTo>
                  <a:lnTo>
                    <a:pt x="82" y="665"/>
                  </a:lnTo>
                  <a:lnTo>
                    <a:pt x="77" y="666"/>
                  </a:lnTo>
                  <a:lnTo>
                    <a:pt x="70" y="666"/>
                  </a:lnTo>
                  <a:lnTo>
                    <a:pt x="69" y="668"/>
                  </a:lnTo>
                  <a:lnTo>
                    <a:pt x="66" y="672"/>
                  </a:lnTo>
                  <a:lnTo>
                    <a:pt x="60" y="676"/>
                  </a:lnTo>
                  <a:lnTo>
                    <a:pt x="51" y="681"/>
                  </a:lnTo>
                  <a:lnTo>
                    <a:pt x="49" y="683"/>
                  </a:lnTo>
                  <a:lnTo>
                    <a:pt x="43" y="688"/>
                  </a:lnTo>
                  <a:lnTo>
                    <a:pt x="37" y="690"/>
                  </a:lnTo>
                  <a:lnTo>
                    <a:pt x="24" y="692"/>
                  </a:lnTo>
                  <a:lnTo>
                    <a:pt x="18" y="693"/>
                  </a:lnTo>
                  <a:lnTo>
                    <a:pt x="10" y="695"/>
                  </a:lnTo>
                  <a:lnTo>
                    <a:pt x="4" y="693"/>
                  </a:lnTo>
                  <a:lnTo>
                    <a:pt x="5" y="686"/>
                  </a:lnTo>
                  <a:lnTo>
                    <a:pt x="6" y="678"/>
                  </a:lnTo>
                  <a:lnTo>
                    <a:pt x="5" y="669"/>
                  </a:lnTo>
                  <a:lnTo>
                    <a:pt x="6" y="654"/>
                  </a:lnTo>
                  <a:lnTo>
                    <a:pt x="0" y="648"/>
                  </a:lnTo>
                  <a:lnTo>
                    <a:pt x="0" y="642"/>
                  </a:lnTo>
                  <a:lnTo>
                    <a:pt x="9" y="628"/>
                  </a:lnTo>
                  <a:lnTo>
                    <a:pt x="10" y="624"/>
                  </a:lnTo>
                  <a:lnTo>
                    <a:pt x="10" y="621"/>
                  </a:lnTo>
                  <a:lnTo>
                    <a:pt x="7" y="617"/>
                  </a:lnTo>
                  <a:lnTo>
                    <a:pt x="6" y="616"/>
                  </a:lnTo>
                  <a:lnTo>
                    <a:pt x="7" y="614"/>
                  </a:lnTo>
                  <a:lnTo>
                    <a:pt x="11" y="612"/>
                  </a:lnTo>
                  <a:lnTo>
                    <a:pt x="19" y="611"/>
                  </a:lnTo>
                  <a:lnTo>
                    <a:pt x="24" y="610"/>
                  </a:lnTo>
                  <a:lnTo>
                    <a:pt x="28" y="611"/>
                  </a:lnTo>
                  <a:lnTo>
                    <a:pt x="28" y="606"/>
                  </a:lnTo>
                  <a:lnTo>
                    <a:pt x="30" y="604"/>
                  </a:lnTo>
                  <a:lnTo>
                    <a:pt x="37" y="606"/>
                  </a:lnTo>
                  <a:lnTo>
                    <a:pt x="45" y="605"/>
                  </a:lnTo>
                  <a:lnTo>
                    <a:pt x="46" y="602"/>
                  </a:lnTo>
                  <a:lnTo>
                    <a:pt x="42" y="588"/>
                  </a:lnTo>
                  <a:lnTo>
                    <a:pt x="46" y="584"/>
                  </a:lnTo>
                  <a:lnTo>
                    <a:pt x="48" y="581"/>
                  </a:lnTo>
                  <a:lnTo>
                    <a:pt x="52" y="575"/>
                  </a:lnTo>
                  <a:lnTo>
                    <a:pt x="54" y="572"/>
                  </a:lnTo>
                  <a:lnTo>
                    <a:pt x="63" y="557"/>
                  </a:lnTo>
                  <a:lnTo>
                    <a:pt x="63" y="555"/>
                  </a:lnTo>
                  <a:lnTo>
                    <a:pt x="60" y="552"/>
                  </a:lnTo>
                  <a:lnTo>
                    <a:pt x="55" y="548"/>
                  </a:lnTo>
                  <a:lnTo>
                    <a:pt x="54" y="545"/>
                  </a:lnTo>
                  <a:lnTo>
                    <a:pt x="55" y="534"/>
                  </a:lnTo>
                  <a:lnTo>
                    <a:pt x="57" y="531"/>
                  </a:lnTo>
                  <a:lnTo>
                    <a:pt x="61" y="521"/>
                  </a:lnTo>
                  <a:lnTo>
                    <a:pt x="63" y="518"/>
                  </a:lnTo>
                  <a:lnTo>
                    <a:pt x="61" y="515"/>
                  </a:lnTo>
                  <a:lnTo>
                    <a:pt x="60" y="513"/>
                  </a:lnTo>
                  <a:lnTo>
                    <a:pt x="63" y="510"/>
                  </a:lnTo>
                  <a:lnTo>
                    <a:pt x="64" y="502"/>
                  </a:lnTo>
                  <a:lnTo>
                    <a:pt x="65" y="500"/>
                  </a:lnTo>
                  <a:lnTo>
                    <a:pt x="69" y="500"/>
                  </a:lnTo>
                  <a:lnTo>
                    <a:pt x="73" y="498"/>
                  </a:lnTo>
                  <a:lnTo>
                    <a:pt x="78" y="496"/>
                  </a:lnTo>
                  <a:lnTo>
                    <a:pt x="84" y="488"/>
                  </a:lnTo>
                  <a:lnTo>
                    <a:pt x="85" y="483"/>
                  </a:lnTo>
                  <a:lnTo>
                    <a:pt x="83" y="478"/>
                  </a:lnTo>
                  <a:lnTo>
                    <a:pt x="79" y="472"/>
                  </a:lnTo>
                  <a:lnTo>
                    <a:pt x="76" y="472"/>
                  </a:lnTo>
                  <a:lnTo>
                    <a:pt x="73" y="471"/>
                  </a:lnTo>
                  <a:lnTo>
                    <a:pt x="71" y="470"/>
                  </a:lnTo>
                  <a:lnTo>
                    <a:pt x="69" y="467"/>
                  </a:lnTo>
                  <a:lnTo>
                    <a:pt x="69" y="464"/>
                  </a:lnTo>
                  <a:lnTo>
                    <a:pt x="69" y="460"/>
                  </a:lnTo>
                  <a:lnTo>
                    <a:pt x="71" y="454"/>
                  </a:lnTo>
                  <a:lnTo>
                    <a:pt x="71" y="449"/>
                  </a:lnTo>
                  <a:lnTo>
                    <a:pt x="66" y="447"/>
                  </a:lnTo>
                  <a:lnTo>
                    <a:pt x="60" y="444"/>
                  </a:lnTo>
                  <a:lnTo>
                    <a:pt x="52" y="438"/>
                  </a:lnTo>
                  <a:lnTo>
                    <a:pt x="54" y="431"/>
                  </a:lnTo>
                  <a:lnTo>
                    <a:pt x="61" y="424"/>
                  </a:lnTo>
                  <a:lnTo>
                    <a:pt x="77" y="405"/>
                  </a:lnTo>
                  <a:lnTo>
                    <a:pt x="83" y="390"/>
                  </a:lnTo>
                  <a:lnTo>
                    <a:pt x="89" y="370"/>
                  </a:lnTo>
                  <a:lnTo>
                    <a:pt x="90" y="354"/>
                  </a:lnTo>
                  <a:lnTo>
                    <a:pt x="91" y="341"/>
                  </a:lnTo>
                  <a:lnTo>
                    <a:pt x="94" y="338"/>
                  </a:lnTo>
                  <a:lnTo>
                    <a:pt x="100" y="332"/>
                  </a:lnTo>
                  <a:lnTo>
                    <a:pt x="105" y="322"/>
                  </a:lnTo>
                  <a:lnTo>
                    <a:pt x="109" y="305"/>
                  </a:lnTo>
                  <a:lnTo>
                    <a:pt x="112" y="288"/>
                  </a:lnTo>
                  <a:lnTo>
                    <a:pt x="112" y="269"/>
                  </a:lnTo>
                  <a:lnTo>
                    <a:pt x="106" y="255"/>
                  </a:lnTo>
                  <a:lnTo>
                    <a:pt x="102" y="250"/>
                  </a:lnTo>
                  <a:lnTo>
                    <a:pt x="97" y="249"/>
                  </a:lnTo>
                  <a:lnTo>
                    <a:pt x="93" y="249"/>
                  </a:lnTo>
                  <a:lnTo>
                    <a:pt x="89" y="252"/>
                  </a:lnTo>
                  <a:lnTo>
                    <a:pt x="84" y="254"/>
                  </a:lnTo>
                  <a:lnTo>
                    <a:pt x="75" y="252"/>
                  </a:lnTo>
                  <a:lnTo>
                    <a:pt x="71" y="250"/>
                  </a:lnTo>
                  <a:lnTo>
                    <a:pt x="70" y="236"/>
                  </a:lnTo>
                  <a:lnTo>
                    <a:pt x="72" y="231"/>
                  </a:lnTo>
                  <a:lnTo>
                    <a:pt x="82" y="236"/>
                  </a:lnTo>
                  <a:lnTo>
                    <a:pt x="88" y="236"/>
                  </a:lnTo>
                  <a:lnTo>
                    <a:pt x="93" y="233"/>
                  </a:lnTo>
                  <a:lnTo>
                    <a:pt x="96" y="230"/>
                  </a:lnTo>
                  <a:lnTo>
                    <a:pt x="99" y="225"/>
                  </a:lnTo>
                  <a:lnTo>
                    <a:pt x="106" y="206"/>
                  </a:lnTo>
                  <a:lnTo>
                    <a:pt x="107" y="192"/>
                  </a:lnTo>
                  <a:lnTo>
                    <a:pt x="107" y="182"/>
                  </a:lnTo>
                  <a:lnTo>
                    <a:pt x="106" y="178"/>
                  </a:lnTo>
                  <a:lnTo>
                    <a:pt x="100" y="172"/>
                  </a:lnTo>
                  <a:lnTo>
                    <a:pt x="100" y="168"/>
                  </a:lnTo>
                  <a:lnTo>
                    <a:pt x="101" y="162"/>
                  </a:lnTo>
                  <a:lnTo>
                    <a:pt x="99" y="153"/>
                  </a:lnTo>
                  <a:lnTo>
                    <a:pt x="96" y="150"/>
                  </a:lnTo>
                  <a:lnTo>
                    <a:pt x="93" y="149"/>
                  </a:lnTo>
                  <a:lnTo>
                    <a:pt x="88" y="147"/>
                  </a:lnTo>
                  <a:lnTo>
                    <a:pt x="88" y="142"/>
                  </a:lnTo>
                  <a:lnTo>
                    <a:pt x="89" y="140"/>
                  </a:lnTo>
                  <a:lnTo>
                    <a:pt x="95" y="136"/>
                  </a:lnTo>
                  <a:lnTo>
                    <a:pt x="97" y="134"/>
                  </a:lnTo>
                  <a:lnTo>
                    <a:pt x="101" y="130"/>
                  </a:lnTo>
                  <a:lnTo>
                    <a:pt x="106" y="124"/>
                  </a:lnTo>
                  <a:lnTo>
                    <a:pt x="113" y="122"/>
                  </a:lnTo>
                  <a:lnTo>
                    <a:pt x="118" y="122"/>
                  </a:lnTo>
                  <a:lnTo>
                    <a:pt x="123" y="120"/>
                  </a:lnTo>
                  <a:lnTo>
                    <a:pt x="125" y="119"/>
                  </a:lnTo>
                  <a:lnTo>
                    <a:pt x="129" y="116"/>
                  </a:lnTo>
                  <a:lnTo>
                    <a:pt x="133" y="110"/>
                  </a:lnTo>
                  <a:lnTo>
                    <a:pt x="137" y="99"/>
                  </a:lnTo>
                  <a:lnTo>
                    <a:pt x="141" y="77"/>
                  </a:lnTo>
                  <a:lnTo>
                    <a:pt x="139" y="71"/>
                  </a:lnTo>
                  <a:lnTo>
                    <a:pt x="133" y="65"/>
                  </a:lnTo>
                  <a:lnTo>
                    <a:pt x="133" y="63"/>
                  </a:lnTo>
                  <a:lnTo>
                    <a:pt x="141" y="62"/>
                  </a:lnTo>
                  <a:lnTo>
                    <a:pt x="141" y="59"/>
                  </a:lnTo>
                  <a:lnTo>
                    <a:pt x="143" y="45"/>
                  </a:lnTo>
                  <a:lnTo>
                    <a:pt x="147" y="47"/>
                  </a:lnTo>
                  <a:lnTo>
                    <a:pt x="155" y="51"/>
                  </a:lnTo>
                  <a:lnTo>
                    <a:pt x="161" y="53"/>
                  </a:lnTo>
                  <a:lnTo>
                    <a:pt x="163" y="52"/>
                  </a:lnTo>
                  <a:lnTo>
                    <a:pt x="168" y="50"/>
                  </a:lnTo>
                  <a:lnTo>
                    <a:pt x="169" y="50"/>
                  </a:lnTo>
                  <a:lnTo>
                    <a:pt x="179" y="56"/>
                  </a:lnTo>
                  <a:lnTo>
                    <a:pt x="181" y="60"/>
                  </a:lnTo>
                  <a:lnTo>
                    <a:pt x="181" y="70"/>
                  </a:lnTo>
                  <a:lnTo>
                    <a:pt x="183" y="78"/>
                  </a:lnTo>
                  <a:lnTo>
                    <a:pt x="185" y="95"/>
                  </a:lnTo>
                  <a:lnTo>
                    <a:pt x="190" y="102"/>
                  </a:lnTo>
                  <a:lnTo>
                    <a:pt x="195" y="102"/>
                  </a:lnTo>
                  <a:lnTo>
                    <a:pt x="201" y="95"/>
                  </a:lnTo>
                  <a:lnTo>
                    <a:pt x="203" y="87"/>
                  </a:lnTo>
                  <a:lnTo>
                    <a:pt x="203" y="78"/>
                  </a:lnTo>
                  <a:lnTo>
                    <a:pt x="205" y="77"/>
                  </a:lnTo>
                  <a:lnTo>
                    <a:pt x="217" y="86"/>
                  </a:lnTo>
                  <a:lnTo>
                    <a:pt x="220" y="88"/>
                  </a:lnTo>
                  <a:lnTo>
                    <a:pt x="226" y="90"/>
                  </a:lnTo>
                  <a:lnTo>
                    <a:pt x="229" y="94"/>
                  </a:lnTo>
                  <a:lnTo>
                    <a:pt x="233" y="94"/>
                  </a:lnTo>
                  <a:lnTo>
                    <a:pt x="237" y="92"/>
                  </a:lnTo>
                  <a:lnTo>
                    <a:pt x="244" y="77"/>
                  </a:lnTo>
                  <a:lnTo>
                    <a:pt x="247" y="54"/>
                  </a:lnTo>
                  <a:lnTo>
                    <a:pt x="249" y="53"/>
                  </a:lnTo>
                  <a:lnTo>
                    <a:pt x="237" y="39"/>
                  </a:lnTo>
                  <a:lnTo>
                    <a:pt x="234" y="47"/>
                  </a:lnTo>
                  <a:lnTo>
                    <a:pt x="229" y="51"/>
                  </a:lnTo>
                  <a:lnTo>
                    <a:pt x="225" y="54"/>
                  </a:lnTo>
                  <a:lnTo>
                    <a:pt x="222" y="59"/>
                  </a:lnTo>
                  <a:lnTo>
                    <a:pt x="214" y="58"/>
                  </a:lnTo>
                  <a:lnTo>
                    <a:pt x="211" y="63"/>
                  </a:lnTo>
                  <a:lnTo>
                    <a:pt x="203" y="65"/>
                  </a:lnTo>
                  <a:lnTo>
                    <a:pt x="193" y="65"/>
                  </a:lnTo>
                  <a:lnTo>
                    <a:pt x="192" y="57"/>
                  </a:lnTo>
                  <a:lnTo>
                    <a:pt x="193" y="50"/>
                  </a:lnTo>
                  <a:lnTo>
                    <a:pt x="199" y="21"/>
                  </a:lnTo>
                  <a:lnTo>
                    <a:pt x="205" y="11"/>
                  </a:lnTo>
                  <a:lnTo>
                    <a:pt x="207" y="6"/>
                  </a:lnTo>
                  <a:lnTo>
                    <a:pt x="208" y="0"/>
                  </a:lnTo>
                  <a:lnTo>
                    <a:pt x="217" y="8"/>
                  </a:lnTo>
                  <a:lnTo>
                    <a:pt x="222" y="9"/>
                  </a:lnTo>
                  <a:lnTo>
                    <a:pt x="231" y="11"/>
                  </a:lnTo>
                  <a:lnTo>
                    <a:pt x="234" y="15"/>
                  </a:lnTo>
                  <a:lnTo>
                    <a:pt x="244" y="22"/>
                  </a:lnTo>
                  <a:lnTo>
                    <a:pt x="250" y="26"/>
                  </a:lnTo>
                  <a:lnTo>
                    <a:pt x="256" y="26"/>
                  </a:lnTo>
                  <a:lnTo>
                    <a:pt x="262" y="22"/>
                  </a:lnTo>
                  <a:lnTo>
                    <a:pt x="273" y="12"/>
                  </a:lnTo>
                  <a:lnTo>
                    <a:pt x="267" y="45"/>
                  </a:lnTo>
                  <a:lnTo>
                    <a:pt x="265" y="68"/>
                  </a:lnTo>
                  <a:lnTo>
                    <a:pt x="267" y="96"/>
                  </a:lnTo>
                  <a:lnTo>
                    <a:pt x="271" y="125"/>
                  </a:lnTo>
                  <a:lnTo>
                    <a:pt x="280" y="141"/>
                  </a:lnTo>
                  <a:lnTo>
                    <a:pt x="285" y="141"/>
                  </a:lnTo>
                  <a:lnTo>
                    <a:pt x="286" y="140"/>
                  </a:lnTo>
                  <a:lnTo>
                    <a:pt x="289" y="141"/>
                  </a:lnTo>
                  <a:lnTo>
                    <a:pt x="305" y="162"/>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83" name="Freeform 31"/>
            <p:cNvSpPr>
              <a:spLocks/>
            </p:cNvSpPr>
            <p:nvPr/>
          </p:nvSpPr>
          <p:spPr bwMode="auto">
            <a:xfrm rot="1627522">
              <a:off x="3734" y="1499"/>
              <a:ext cx="835" cy="919"/>
            </a:xfrm>
            <a:custGeom>
              <a:avLst/>
              <a:gdLst>
                <a:gd name="T0" fmla="*/ 67 w 675"/>
                <a:gd name="T1" fmla="*/ 605 h 617"/>
                <a:gd name="T2" fmla="*/ 77 w 675"/>
                <a:gd name="T3" fmla="*/ 579 h 617"/>
                <a:gd name="T4" fmla="*/ 100 w 675"/>
                <a:gd name="T5" fmla="*/ 555 h 617"/>
                <a:gd name="T6" fmla="*/ 103 w 675"/>
                <a:gd name="T7" fmla="*/ 563 h 617"/>
                <a:gd name="T8" fmla="*/ 130 w 675"/>
                <a:gd name="T9" fmla="*/ 567 h 617"/>
                <a:gd name="T10" fmla="*/ 161 w 675"/>
                <a:gd name="T11" fmla="*/ 548 h 617"/>
                <a:gd name="T12" fmla="*/ 118 w 675"/>
                <a:gd name="T13" fmla="*/ 516 h 617"/>
                <a:gd name="T14" fmla="*/ 71 w 675"/>
                <a:gd name="T15" fmla="*/ 494 h 617"/>
                <a:gd name="T16" fmla="*/ 76 w 675"/>
                <a:gd name="T17" fmla="*/ 446 h 617"/>
                <a:gd name="T18" fmla="*/ 109 w 675"/>
                <a:gd name="T19" fmla="*/ 451 h 617"/>
                <a:gd name="T20" fmla="*/ 123 w 675"/>
                <a:gd name="T21" fmla="*/ 471 h 617"/>
                <a:gd name="T22" fmla="*/ 154 w 675"/>
                <a:gd name="T23" fmla="*/ 468 h 617"/>
                <a:gd name="T24" fmla="*/ 227 w 675"/>
                <a:gd name="T25" fmla="*/ 443 h 617"/>
                <a:gd name="T26" fmla="*/ 265 w 675"/>
                <a:gd name="T27" fmla="*/ 463 h 617"/>
                <a:gd name="T28" fmla="*/ 306 w 675"/>
                <a:gd name="T29" fmla="*/ 492 h 617"/>
                <a:gd name="T30" fmla="*/ 387 w 675"/>
                <a:gd name="T31" fmla="*/ 534 h 617"/>
                <a:gd name="T32" fmla="*/ 399 w 675"/>
                <a:gd name="T33" fmla="*/ 494 h 617"/>
                <a:gd name="T34" fmla="*/ 467 w 675"/>
                <a:gd name="T35" fmla="*/ 393 h 617"/>
                <a:gd name="T36" fmla="*/ 527 w 675"/>
                <a:gd name="T37" fmla="*/ 383 h 617"/>
                <a:gd name="T38" fmla="*/ 564 w 675"/>
                <a:gd name="T39" fmla="*/ 362 h 617"/>
                <a:gd name="T40" fmla="*/ 587 w 675"/>
                <a:gd name="T41" fmla="*/ 366 h 617"/>
                <a:gd name="T42" fmla="*/ 599 w 675"/>
                <a:gd name="T43" fmla="*/ 345 h 617"/>
                <a:gd name="T44" fmla="*/ 643 w 675"/>
                <a:gd name="T45" fmla="*/ 333 h 617"/>
                <a:gd name="T46" fmla="*/ 672 w 675"/>
                <a:gd name="T47" fmla="*/ 300 h 617"/>
                <a:gd name="T48" fmla="*/ 631 w 675"/>
                <a:gd name="T49" fmla="*/ 315 h 617"/>
                <a:gd name="T50" fmla="*/ 594 w 675"/>
                <a:gd name="T51" fmla="*/ 239 h 617"/>
                <a:gd name="T52" fmla="*/ 610 w 675"/>
                <a:gd name="T53" fmla="*/ 205 h 617"/>
                <a:gd name="T54" fmla="*/ 604 w 675"/>
                <a:gd name="T55" fmla="*/ 188 h 617"/>
                <a:gd name="T56" fmla="*/ 586 w 675"/>
                <a:gd name="T57" fmla="*/ 204 h 617"/>
                <a:gd name="T58" fmla="*/ 517 w 675"/>
                <a:gd name="T59" fmla="*/ 231 h 617"/>
                <a:gd name="T60" fmla="*/ 441 w 675"/>
                <a:gd name="T61" fmla="*/ 197 h 617"/>
                <a:gd name="T62" fmla="*/ 369 w 675"/>
                <a:gd name="T63" fmla="*/ 155 h 617"/>
                <a:gd name="T64" fmla="*/ 307 w 675"/>
                <a:gd name="T65" fmla="*/ 86 h 617"/>
                <a:gd name="T66" fmla="*/ 263 w 675"/>
                <a:gd name="T67" fmla="*/ 26 h 617"/>
                <a:gd name="T68" fmla="*/ 241 w 675"/>
                <a:gd name="T69" fmla="*/ 7 h 617"/>
                <a:gd name="T70" fmla="*/ 222 w 675"/>
                <a:gd name="T71" fmla="*/ 17 h 617"/>
                <a:gd name="T72" fmla="*/ 204 w 675"/>
                <a:gd name="T73" fmla="*/ 25 h 617"/>
                <a:gd name="T74" fmla="*/ 197 w 675"/>
                <a:gd name="T75" fmla="*/ 59 h 617"/>
                <a:gd name="T76" fmla="*/ 216 w 675"/>
                <a:gd name="T77" fmla="*/ 109 h 617"/>
                <a:gd name="T78" fmla="*/ 204 w 675"/>
                <a:gd name="T79" fmla="*/ 180 h 617"/>
                <a:gd name="T80" fmla="*/ 201 w 675"/>
                <a:gd name="T81" fmla="*/ 242 h 617"/>
                <a:gd name="T82" fmla="*/ 175 w 675"/>
                <a:gd name="T83" fmla="*/ 260 h 617"/>
                <a:gd name="T84" fmla="*/ 175 w 675"/>
                <a:gd name="T85" fmla="*/ 295 h 617"/>
                <a:gd name="T86" fmla="*/ 169 w 675"/>
                <a:gd name="T87" fmla="*/ 342 h 617"/>
                <a:gd name="T88" fmla="*/ 143 w 675"/>
                <a:gd name="T89" fmla="*/ 339 h 617"/>
                <a:gd name="T90" fmla="*/ 106 w 675"/>
                <a:gd name="T91" fmla="*/ 341 h 617"/>
                <a:gd name="T92" fmla="*/ 85 w 675"/>
                <a:gd name="T93" fmla="*/ 324 h 617"/>
                <a:gd name="T94" fmla="*/ 67 w 675"/>
                <a:gd name="T95" fmla="*/ 333 h 617"/>
                <a:gd name="T96" fmla="*/ 79 w 675"/>
                <a:gd name="T97" fmla="*/ 378 h 617"/>
                <a:gd name="T98" fmla="*/ 59 w 675"/>
                <a:gd name="T99" fmla="*/ 411 h 617"/>
                <a:gd name="T100" fmla="*/ 46 w 675"/>
                <a:gd name="T101" fmla="*/ 409 h 617"/>
                <a:gd name="T102" fmla="*/ 25 w 675"/>
                <a:gd name="T103" fmla="*/ 427 h 617"/>
                <a:gd name="T104" fmla="*/ 5 w 675"/>
                <a:gd name="T105" fmla="*/ 473 h 617"/>
                <a:gd name="T106" fmla="*/ 10 w 675"/>
                <a:gd name="T107" fmla="*/ 499 h 617"/>
                <a:gd name="T108" fmla="*/ 30 w 675"/>
                <a:gd name="T109" fmla="*/ 517 h 617"/>
                <a:gd name="T110" fmla="*/ 30 w 675"/>
                <a:gd name="T111" fmla="*/ 563 h 617"/>
                <a:gd name="T112" fmla="*/ 39 w 675"/>
                <a:gd name="T113" fmla="*/ 61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5" h="617">
                  <a:moveTo>
                    <a:pt x="45" y="617"/>
                  </a:moveTo>
                  <a:lnTo>
                    <a:pt x="47" y="617"/>
                  </a:lnTo>
                  <a:lnTo>
                    <a:pt x="54" y="608"/>
                  </a:lnTo>
                  <a:lnTo>
                    <a:pt x="58" y="607"/>
                  </a:lnTo>
                  <a:lnTo>
                    <a:pt x="67" y="605"/>
                  </a:lnTo>
                  <a:lnTo>
                    <a:pt x="67" y="600"/>
                  </a:lnTo>
                  <a:lnTo>
                    <a:pt x="75" y="597"/>
                  </a:lnTo>
                  <a:lnTo>
                    <a:pt x="76" y="593"/>
                  </a:lnTo>
                  <a:lnTo>
                    <a:pt x="77" y="582"/>
                  </a:lnTo>
                  <a:lnTo>
                    <a:pt x="77" y="579"/>
                  </a:lnTo>
                  <a:lnTo>
                    <a:pt x="83" y="572"/>
                  </a:lnTo>
                  <a:lnTo>
                    <a:pt x="93" y="565"/>
                  </a:lnTo>
                  <a:lnTo>
                    <a:pt x="95" y="564"/>
                  </a:lnTo>
                  <a:lnTo>
                    <a:pt x="96" y="559"/>
                  </a:lnTo>
                  <a:lnTo>
                    <a:pt x="100" y="555"/>
                  </a:lnTo>
                  <a:lnTo>
                    <a:pt x="105" y="554"/>
                  </a:lnTo>
                  <a:lnTo>
                    <a:pt x="103" y="555"/>
                  </a:lnTo>
                  <a:lnTo>
                    <a:pt x="102" y="559"/>
                  </a:lnTo>
                  <a:lnTo>
                    <a:pt x="103" y="560"/>
                  </a:lnTo>
                  <a:lnTo>
                    <a:pt x="103" y="563"/>
                  </a:lnTo>
                  <a:lnTo>
                    <a:pt x="107" y="564"/>
                  </a:lnTo>
                  <a:lnTo>
                    <a:pt x="109" y="561"/>
                  </a:lnTo>
                  <a:lnTo>
                    <a:pt x="114" y="559"/>
                  </a:lnTo>
                  <a:lnTo>
                    <a:pt x="127" y="563"/>
                  </a:lnTo>
                  <a:lnTo>
                    <a:pt x="130" y="567"/>
                  </a:lnTo>
                  <a:lnTo>
                    <a:pt x="135" y="570"/>
                  </a:lnTo>
                  <a:lnTo>
                    <a:pt x="137" y="571"/>
                  </a:lnTo>
                  <a:lnTo>
                    <a:pt x="148" y="564"/>
                  </a:lnTo>
                  <a:lnTo>
                    <a:pt x="157" y="554"/>
                  </a:lnTo>
                  <a:lnTo>
                    <a:pt x="161" y="548"/>
                  </a:lnTo>
                  <a:lnTo>
                    <a:pt x="147" y="540"/>
                  </a:lnTo>
                  <a:lnTo>
                    <a:pt x="137" y="536"/>
                  </a:lnTo>
                  <a:lnTo>
                    <a:pt x="135" y="533"/>
                  </a:lnTo>
                  <a:lnTo>
                    <a:pt x="132" y="530"/>
                  </a:lnTo>
                  <a:lnTo>
                    <a:pt x="118" y="516"/>
                  </a:lnTo>
                  <a:lnTo>
                    <a:pt x="114" y="507"/>
                  </a:lnTo>
                  <a:lnTo>
                    <a:pt x="112" y="504"/>
                  </a:lnTo>
                  <a:lnTo>
                    <a:pt x="90" y="505"/>
                  </a:lnTo>
                  <a:lnTo>
                    <a:pt x="85" y="505"/>
                  </a:lnTo>
                  <a:lnTo>
                    <a:pt x="71" y="494"/>
                  </a:lnTo>
                  <a:lnTo>
                    <a:pt x="61" y="489"/>
                  </a:lnTo>
                  <a:lnTo>
                    <a:pt x="59" y="485"/>
                  </a:lnTo>
                  <a:lnTo>
                    <a:pt x="59" y="479"/>
                  </a:lnTo>
                  <a:lnTo>
                    <a:pt x="69" y="457"/>
                  </a:lnTo>
                  <a:lnTo>
                    <a:pt x="76" y="446"/>
                  </a:lnTo>
                  <a:lnTo>
                    <a:pt x="81" y="443"/>
                  </a:lnTo>
                  <a:lnTo>
                    <a:pt x="90" y="445"/>
                  </a:lnTo>
                  <a:lnTo>
                    <a:pt x="91" y="445"/>
                  </a:lnTo>
                  <a:lnTo>
                    <a:pt x="97" y="441"/>
                  </a:lnTo>
                  <a:lnTo>
                    <a:pt x="109" y="451"/>
                  </a:lnTo>
                  <a:lnTo>
                    <a:pt x="109" y="455"/>
                  </a:lnTo>
                  <a:lnTo>
                    <a:pt x="117" y="462"/>
                  </a:lnTo>
                  <a:lnTo>
                    <a:pt x="119" y="463"/>
                  </a:lnTo>
                  <a:lnTo>
                    <a:pt x="121" y="469"/>
                  </a:lnTo>
                  <a:lnTo>
                    <a:pt x="123" y="471"/>
                  </a:lnTo>
                  <a:lnTo>
                    <a:pt x="127" y="476"/>
                  </a:lnTo>
                  <a:lnTo>
                    <a:pt x="127" y="482"/>
                  </a:lnTo>
                  <a:lnTo>
                    <a:pt x="129" y="485"/>
                  </a:lnTo>
                  <a:lnTo>
                    <a:pt x="132" y="486"/>
                  </a:lnTo>
                  <a:lnTo>
                    <a:pt x="154" y="468"/>
                  </a:lnTo>
                  <a:lnTo>
                    <a:pt x="172" y="453"/>
                  </a:lnTo>
                  <a:lnTo>
                    <a:pt x="183" y="445"/>
                  </a:lnTo>
                  <a:lnTo>
                    <a:pt x="197" y="440"/>
                  </a:lnTo>
                  <a:lnTo>
                    <a:pt x="213" y="439"/>
                  </a:lnTo>
                  <a:lnTo>
                    <a:pt x="227" y="443"/>
                  </a:lnTo>
                  <a:lnTo>
                    <a:pt x="234" y="445"/>
                  </a:lnTo>
                  <a:lnTo>
                    <a:pt x="243" y="452"/>
                  </a:lnTo>
                  <a:lnTo>
                    <a:pt x="252" y="458"/>
                  </a:lnTo>
                  <a:lnTo>
                    <a:pt x="255" y="459"/>
                  </a:lnTo>
                  <a:lnTo>
                    <a:pt x="265" y="463"/>
                  </a:lnTo>
                  <a:lnTo>
                    <a:pt x="268" y="464"/>
                  </a:lnTo>
                  <a:lnTo>
                    <a:pt x="274" y="470"/>
                  </a:lnTo>
                  <a:lnTo>
                    <a:pt x="281" y="476"/>
                  </a:lnTo>
                  <a:lnTo>
                    <a:pt x="292" y="482"/>
                  </a:lnTo>
                  <a:lnTo>
                    <a:pt x="306" y="492"/>
                  </a:lnTo>
                  <a:lnTo>
                    <a:pt x="321" y="499"/>
                  </a:lnTo>
                  <a:lnTo>
                    <a:pt x="330" y="503"/>
                  </a:lnTo>
                  <a:lnTo>
                    <a:pt x="366" y="516"/>
                  </a:lnTo>
                  <a:lnTo>
                    <a:pt x="369" y="518"/>
                  </a:lnTo>
                  <a:lnTo>
                    <a:pt x="387" y="534"/>
                  </a:lnTo>
                  <a:lnTo>
                    <a:pt x="385" y="529"/>
                  </a:lnTo>
                  <a:lnTo>
                    <a:pt x="387" y="525"/>
                  </a:lnTo>
                  <a:lnTo>
                    <a:pt x="394" y="516"/>
                  </a:lnTo>
                  <a:lnTo>
                    <a:pt x="396" y="504"/>
                  </a:lnTo>
                  <a:lnTo>
                    <a:pt x="399" y="494"/>
                  </a:lnTo>
                  <a:lnTo>
                    <a:pt x="399" y="483"/>
                  </a:lnTo>
                  <a:lnTo>
                    <a:pt x="401" y="473"/>
                  </a:lnTo>
                  <a:lnTo>
                    <a:pt x="414" y="450"/>
                  </a:lnTo>
                  <a:lnTo>
                    <a:pt x="436" y="423"/>
                  </a:lnTo>
                  <a:lnTo>
                    <a:pt x="467" y="393"/>
                  </a:lnTo>
                  <a:lnTo>
                    <a:pt x="481" y="381"/>
                  </a:lnTo>
                  <a:lnTo>
                    <a:pt x="490" y="377"/>
                  </a:lnTo>
                  <a:lnTo>
                    <a:pt x="497" y="377"/>
                  </a:lnTo>
                  <a:lnTo>
                    <a:pt x="505" y="377"/>
                  </a:lnTo>
                  <a:lnTo>
                    <a:pt x="527" y="383"/>
                  </a:lnTo>
                  <a:lnTo>
                    <a:pt x="531" y="383"/>
                  </a:lnTo>
                  <a:lnTo>
                    <a:pt x="561" y="379"/>
                  </a:lnTo>
                  <a:lnTo>
                    <a:pt x="561" y="377"/>
                  </a:lnTo>
                  <a:lnTo>
                    <a:pt x="556" y="372"/>
                  </a:lnTo>
                  <a:lnTo>
                    <a:pt x="564" y="362"/>
                  </a:lnTo>
                  <a:lnTo>
                    <a:pt x="565" y="366"/>
                  </a:lnTo>
                  <a:lnTo>
                    <a:pt x="564" y="367"/>
                  </a:lnTo>
                  <a:lnTo>
                    <a:pt x="567" y="369"/>
                  </a:lnTo>
                  <a:lnTo>
                    <a:pt x="585" y="367"/>
                  </a:lnTo>
                  <a:lnTo>
                    <a:pt x="587" y="366"/>
                  </a:lnTo>
                  <a:lnTo>
                    <a:pt x="604" y="355"/>
                  </a:lnTo>
                  <a:lnTo>
                    <a:pt x="605" y="353"/>
                  </a:lnTo>
                  <a:lnTo>
                    <a:pt x="600" y="349"/>
                  </a:lnTo>
                  <a:lnTo>
                    <a:pt x="599" y="347"/>
                  </a:lnTo>
                  <a:lnTo>
                    <a:pt x="599" y="345"/>
                  </a:lnTo>
                  <a:lnTo>
                    <a:pt x="607" y="343"/>
                  </a:lnTo>
                  <a:lnTo>
                    <a:pt x="615" y="341"/>
                  </a:lnTo>
                  <a:lnTo>
                    <a:pt x="629" y="336"/>
                  </a:lnTo>
                  <a:lnTo>
                    <a:pt x="640" y="337"/>
                  </a:lnTo>
                  <a:lnTo>
                    <a:pt x="643" y="333"/>
                  </a:lnTo>
                  <a:lnTo>
                    <a:pt x="651" y="318"/>
                  </a:lnTo>
                  <a:lnTo>
                    <a:pt x="654" y="315"/>
                  </a:lnTo>
                  <a:lnTo>
                    <a:pt x="665" y="309"/>
                  </a:lnTo>
                  <a:lnTo>
                    <a:pt x="675" y="302"/>
                  </a:lnTo>
                  <a:lnTo>
                    <a:pt x="672" y="300"/>
                  </a:lnTo>
                  <a:lnTo>
                    <a:pt x="666" y="300"/>
                  </a:lnTo>
                  <a:lnTo>
                    <a:pt x="654" y="303"/>
                  </a:lnTo>
                  <a:lnTo>
                    <a:pt x="646" y="309"/>
                  </a:lnTo>
                  <a:lnTo>
                    <a:pt x="636" y="314"/>
                  </a:lnTo>
                  <a:lnTo>
                    <a:pt x="631" y="315"/>
                  </a:lnTo>
                  <a:lnTo>
                    <a:pt x="623" y="311"/>
                  </a:lnTo>
                  <a:lnTo>
                    <a:pt x="612" y="291"/>
                  </a:lnTo>
                  <a:lnTo>
                    <a:pt x="594" y="259"/>
                  </a:lnTo>
                  <a:lnTo>
                    <a:pt x="591" y="252"/>
                  </a:lnTo>
                  <a:lnTo>
                    <a:pt x="594" y="239"/>
                  </a:lnTo>
                  <a:lnTo>
                    <a:pt x="594" y="236"/>
                  </a:lnTo>
                  <a:lnTo>
                    <a:pt x="598" y="227"/>
                  </a:lnTo>
                  <a:lnTo>
                    <a:pt x="604" y="221"/>
                  </a:lnTo>
                  <a:lnTo>
                    <a:pt x="610" y="212"/>
                  </a:lnTo>
                  <a:lnTo>
                    <a:pt x="610" y="205"/>
                  </a:lnTo>
                  <a:lnTo>
                    <a:pt x="617" y="195"/>
                  </a:lnTo>
                  <a:lnTo>
                    <a:pt x="622" y="179"/>
                  </a:lnTo>
                  <a:lnTo>
                    <a:pt x="619" y="165"/>
                  </a:lnTo>
                  <a:lnTo>
                    <a:pt x="606" y="185"/>
                  </a:lnTo>
                  <a:lnTo>
                    <a:pt x="604" y="188"/>
                  </a:lnTo>
                  <a:lnTo>
                    <a:pt x="600" y="194"/>
                  </a:lnTo>
                  <a:lnTo>
                    <a:pt x="595" y="197"/>
                  </a:lnTo>
                  <a:lnTo>
                    <a:pt x="589" y="197"/>
                  </a:lnTo>
                  <a:lnTo>
                    <a:pt x="587" y="199"/>
                  </a:lnTo>
                  <a:lnTo>
                    <a:pt x="586" y="204"/>
                  </a:lnTo>
                  <a:lnTo>
                    <a:pt x="568" y="225"/>
                  </a:lnTo>
                  <a:lnTo>
                    <a:pt x="562" y="230"/>
                  </a:lnTo>
                  <a:lnTo>
                    <a:pt x="552" y="234"/>
                  </a:lnTo>
                  <a:lnTo>
                    <a:pt x="541" y="234"/>
                  </a:lnTo>
                  <a:lnTo>
                    <a:pt x="517" y="231"/>
                  </a:lnTo>
                  <a:lnTo>
                    <a:pt x="508" y="227"/>
                  </a:lnTo>
                  <a:lnTo>
                    <a:pt x="504" y="222"/>
                  </a:lnTo>
                  <a:lnTo>
                    <a:pt x="503" y="211"/>
                  </a:lnTo>
                  <a:lnTo>
                    <a:pt x="461" y="201"/>
                  </a:lnTo>
                  <a:lnTo>
                    <a:pt x="441" y="197"/>
                  </a:lnTo>
                  <a:lnTo>
                    <a:pt x="426" y="192"/>
                  </a:lnTo>
                  <a:lnTo>
                    <a:pt x="413" y="186"/>
                  </a:lnTo>
                  <a:lnTo>
                    <a:pt x="395" y="173"/>
                  </a:lnTo>
                  <a:lnTo>
                    <a:pt x="387" y="167"/>
                  </a:lnTo>
                  <a:lnTo>
                    <a:pt x="369" y="155"/>
                  </a:lnTo>
                  <a:lnTo>
                    <a:pt x="359" y="147"/>
                  </a:lnTo>
                  <a:lnTo>
                    <a:pt x="347" y="133"/>
                  </a:lnTo>
                  <a:lnTo>
                    <a:pt x="329" y="119"/>
                  </a:lnTo>
                  <a:lnTo>
                    <a:pt x="315" y="97"/>
                  </a:lnTo>
                  <a:lnTo>
                    <a:pt x="307" y="86"/>
                  </a:lnTo>
                  <a:lnTo>
                    <a:pt x="297" y="71"/>
                  </a:lnTo>
                  <a:lnTo>
                    <a:pt x="288" y="62"/>
                  </a:lnTo>
                  <a:lnTo>
                    <a:pt x="279" y="51"/>
                  </a:lnTo>
                  <a:lnTo>
                    <a:pt x="274" y="47"/>
                  </a:lnTo>
                  <a:lnTo>
                    <a:pt x="263" y="26"/>
                  </a:lnTo>
                  <a:lnTo>
                    <a:pt x="259" y="23"/>
                  </a:lnTo>
                  <a:lnTo>
                    <a:pt x="249" y="18"/>
                  </a:lnTo>
                  <a:lnTo>
                    <a:pt x="247" y="12"/>
                  </a:lnTo>
                  <a:lnTo>
                    <a:pt x="244" y="8"/>
                  </a:lnTo>
                  <a:lnTo>
                    <a:pt x="241" y="7"/>
                  </a:lnTo>
                  <a:lnTo>
                    <a:pt x="238" y="0"/>
                  </a:lnTo>
                  <a:lnTo>
                    <a:pt x="229" y="3"/>
                  </a:lnTo>
                  <a:lnTo>
                    <a:pt x="228" y="11"/>
                  </a:lnTo>
                  <a:lnTo>
                    <a:pt x="226" y="15"/>
                  </a:lnTo>
                  <a:lnTo>
                    <a:pt x="222" y="17"/>
                  </a:lnTo>
                  <a:lnTo>
                    <a:pt x="217" y="18"/>
                  </a:lnTo>
                  <a:lnTo>
                    <a:pt x="209" y="17"/>
                  </a:lnTo>
                  <a:lnTo>
                    <a:pt x="204" y="13"/>
                  </a:lnTo>
                  <a:lnTo>
                    <a:pt x="203" y="15"/>
                  </a:lnTo>
                  <a:lnTo>
                    <a:pt x="204" y="25"/>
                  </a:lnTo>
                  <a:lnTo>
                    <a:pt x="204" y="29"/>
                  </a:lnTo>
                  <a:lnTo>
                    <a:pt x="201" y="38"/>
                  </a:lnTo>
                  <a:lnTo>
                    <a:pt x="197" y="45"/>
                  </a:lnTo>
                  <a:lnTo>
                    <a:pt x="197" y="53"/>
                  </a:lnTo>
                  <a:lnTo>
                    <a:pt x="197" y="59"/>
                  </a:lnTo>
                  <a:lnTo>
                    <a:pt x="201" y="65"/>
                  </a:lnTo>
                  <a:lnTo>
                    <a:pt x="205" y="73"/>
                  </a:lnTo>
                  <a:lnTo>
                    <a:pt x="213" y="96"/>
                  </a:lnTo>
                  <a:lnTo>
                    <a:pt x="215" y="104"/>
                  </a:lnTo>
                  <a:lnTo>
                    <a:pt x="216" y="109"/>
                  </a:lnTo>
                  <a:lnTo>
                    <a:pt x="219" y="133"/>
                  </a:lnTo>
                  <a:lnTo>
                    <a:pt x="217" y="151"/>
                  </a:lnTo>
                  <a:lnTo>
                    <a:pt x="215" y="162"/>
                  </a:lnTo>
                  <a:lnTo>
                    <a:pt x="210" y="170"/>
                  </a:lnTo>
                  <a:lnTo>
                    <a:pt x="204" y="180"/>
                  </a:lnTo>
                  <a:lnTo>
                    <a:pt x="207" y="192"/>
                  </a:lnTo>
                  <a:lnTo>
                    <a:pt x="208" y="218"/>
                  </a:lnTo>
                  <a:lnTo>
                    <a:pt x="207" y="228"/>
                  </a:lnTo>
                  <a:lnTo>
                    <a:pt x="204" y="235"/>
                  </a:lnTo>
                  <a:lnTo>
                    <a:pt x="201" y="242"/>
                  </a:lnTo>
                  <a:lnTo>
                    <a:pt x="191" y="248"/>
                  </a:lnTo>
                  <a:lnTo>
                    <a:pt x="180" y="253"/>
                  </a:lnTo>
                  <a:lnTo>
                    <a:pt x="179" y="254"/>
                  </a:lnTo>
                  <a:lnTo>
                    <a:pt x="178" y="258"/>
                  </a:lnTo>
                  <a:lnTo>
                    <a:pt x="175" y="260"/>
                  </a:lnTo>
                  <a:lnTo>
                    <a:pt x="173" y="266"/>
                  </a:lnTo>
                  <a:lnTo>
                    <a:pt x="173" y="271"/>
                  </a:lnTo>
                  <a:lnTo>
                    <a:pt x="177" y="283"/>
                  </a:lnTo>
                  <a:lnTo>
                    <a:pt x="175" y="290"/>
                  </a:lnTo>
                  <a:lnTo>
                    <a:pt x="175" y="295"/>
                  </a:lnTo>
                  <a:lnTo>
                    <a:pt x="181" y="305"/>
                  </a:lnTo>
                  <a:lnTo>
                    <a:pt x="183" y="314"/>
                  </a:lnTo>
                  <a:lnTo>
                    <a:pt x="180" y="326"/>
                  </a:lnTo>
                  <a:lnTo>
                    <a:pt x="177" y="333"/>
                  </a:lnTo>
                  <a:lnTo>
                    <a:pt x="169" y="342"/>
                  </a:lnTo>
                  <a:lnTo>
                    <a:pt x="161" y="349"/>
                  </a:lnTo>
                  <a:lnTo>
                    <a:pt x="154" y="349"/>
                  </a:lnTo>
                  <a:lnTo>
                    <a:pt x="143" y="347"/>
                  </a:lnTo>
                  <a:lnTo>
                    <a:pt x="143" y="343"/>
                  </a:lnTo>
                  <a:lnTo>
                    <a:pt x="143" y="339"/>
                  </a:lnTo>
                  <a:lnTo>
                    <a:pt x="141" y="337"/>
                  </a:lnTo>
                  <a:lnTo>
                    <a:pt x="131" y="341"/>
                  </a:lnTo>
                  <a:lnTo>
                    <a:pt x="124" y="343"/>
                  </a:lnTo>
                  <a:lnTo>
                    <a:pt x="114" y="343"/>
                  </a:lnTo>
                  <a:lnTo>
                    <a:pt x="106" y="341"/>
                  </a:lnTo>
                  <a:lnTo>
                    <a:pt x="101" y="337"/>
                  </a:lnTo>
                  <a:lnTo>
                    <a:pt x="99" y="335"/>
                  </a:lnTo>
                  <a:lnTo>
                    <a:pt x="96" y="332"/>
                  </a:lnTo>
                  <a:lnTo>
                    <a:pt x="90" y="330"/>
                  </a:lnTo>
                  <a:lnTo>
                    <a:pt x="85" y="324"/>
                  </a:lnTo>
                  <a:lnTo>
                    <a:pt x="77" y="319"/>
                  </a:lnTo>
                  <a:lnTo>
                    <a:pt x="77" y="320"/>
                  </a:lnTo>
                  <a:lnTo>
                    <a:pt x="79" y="329"/>
                  </a:lnTo>
                  <a:lnTo>
                    <a:pt x="78" y="331"/>
                  </a:lnTo>
                  <a:lnTo>
                    <a:pt x="67" y="333"/>
                  </a:lnTo>
                  <a:lnTo>
                    <a:pt x="63" y="345"/>
                  </a:lnTo>
                  <a:lnTo>
                    <a:pt x="63" y="350"/>
                  </a:lnTo>
                  <a:lnTo>
                    <a:pt x="70" y="361"/>
                  </a:lnTo>
                  <a:lnTo>
                    <a:pt x="83" y="377"/>
                  </a:lnTo>
                  <a:lnTo>
                    <a:pt x="79" y="378"/>
                  </a:lnTo>
                  <a:lnTo>
                    <a:pt x="78" y="380"/>
                  </a:lnTo>
                  <a:lnTo>
                    <a:pt x="69" y="392"/>
                  </a:lnTo>
                  <a:lnTo>
                    <a:pt x="64" y="403"/>
                  </a:lnTo>
                  <a:lnTo>
                    <a:pt x="61" y="410"/>
                  </a:lnTo>
                  <a:lnTo>
                    <a:pt x="59" y="411"/>
                  </a:lnTo>
                  <a:lnTo>
                    <a:pt x="57" y="411"/>
                  </a:lnTo>
                  <a:lnTo>
                    <a:pt x="54" y="408"/>
                  </a:lnTo>
                  <a:lnTo>
                    <a:pt x="52" y="404"/>
                  </a:lnTo>
                  <a:lnTo>
                    <a:pt x="49" y="405"/>
                  </a:lnTo>
                  <a:lnTo>
                    <a:pt x="46" y="409"/>
                  </a:lnTo>
                  <a:lnTo>
                    <a:pt x="43" y="413"/>
                  </a:lnTo>
                  <a:lnTo>
                    <a:pt x="41" y="413"/>
                  </a:lnTo>
                  <a:lnTo>
                    <a:pt x="31" y="419"/>
                  </a:lnTo>
                  <a:lnTo>
                    <a:pt x="28" y="425"/>
                  </a:lnTo>
                  <a:lnTo>
                    <a:pt x="25" y="427"/>
                  </a:lnTo>
                  <a:lnTo>
                    <a:pt x="12" y="431"/>
                  </a:lnTo>
                  <a:lnTo>
                    <a:pt x="6" y="440"/>
                  </a:lnTo>
                  <a:lnTo>
                    <a:pt x="7" y="450"/>
                  </a:lnTo>
                  <a:lnTo>
                    <a:pt x="6" y="468"/>
                  </a:lnTo>
                  <a:lnTo>
                    <a:pt x="5" y="473"/>
                  </a:lnTo>
                  <a:lnTo>
                    <a:pt x="1" y="480"/>
                  </a:lnTo>
                  <a:lnTo>
                    <a:pt x="0" y="481"/>
                  </a:lnTo>
                  <a:lnTo>
                    <a:pt x="0" y="492"/>
                  </a:lnTo>
                  <a:lnTo>
                    <a:pt x="1" y="494"/>
                  </a:lnTo>
                  <a:lnTo>
                    <a:pt x="10" y="499"/>
                  </a:lnTo>
                  <a:lnTo>
                    <a:pt x="12" y="500"/>
                  </a:lnTo>
                  <a:lnTo>
                    <a:pt x="13" y="506"/>
                  </a:lnTo>
                  <a:lnTo>
                    <a:pt x="16" y="509"/>
                  </a:lnTo>
                  <a:lnTo>
                    <a:pt x="23" y="513"/>
                  </a:lnTo>
                  <a:lnTo>
                    <a:pt x="30" y="517"/>
                  </a:lnTo>
                  <a:lnTo>
                    <a:pt x="36" y="527"/>
                  </a:lnTo>
                  <a:lnTo>
                    <a:pt x="37" y="536"/>
                  </a:lnTo>
                  <a:lnTo>
                    <a:pt x="37" y="543"/>
                  </a:lnTo>
                  <a:lnTo>
                    <a:pt x="36" y="549"/>
                  </a:lnTo>
                  <a:lnTo>
                    <a:pt x="30" y="563"/>
                  </a:lnTo>
                  <a:lnTo>
                    <a:pt x="22" y="587"/>
                  </a:lnTo>
                  <a:lnTo>
                    <a:pt x="22" y="590"/>
                  </a:lnTo>
                  <a:lnTo>
                    <a:pt x="29" y="609"/>
                  </a:lnTo>
                  <a:lnTo>
                    <a:pt x="33" y="613"/>
                  </a:lnTo>
                  <a:lnTo>
                    <a:pt x="39" y="614"/>
                  </a:lnTo>
                  <a:lnTo>
                    <a:pt x="41" y="615"/>
                  </a:lnTo>
                  <a:lnTo>
                    <a:pt x="45" y="617"/>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84" name="Freeform 32"/>
            <p:cNvSpPr>
              <a:spLocks/>
            </p:cNvSpPr>
            <p:nvPr/>
          </p:nvSpPr>
          <p:spPr bwMode="auto">
            <a:xfrm rot="1627522">
              <a:off x="4779" y="1798"/>
              <a:ext cx="255" cy="271"/>
            </a:xfrm>
            <a:custGeom>
              <a:avLst/>
              <a:gdLst>
                <a:gd name="T0" fmla="*/ 109 w 208"/>
                <a:gd name="T1" fmla="*/ 28 h 181"/>
                <a:gd name="T2" fmla="*/ 119 w 208"/>
                <a:gd name="T3" fmla="*/ 49 h 181"/>
                <a:gd name="T4" fmla="*/ 150 w 208"/>
                <a:gd name="T5" fmla="*/ 42 h 181"/>
                <a:gd name="T6" fmla="*/ 163 w 208"/>
                <a:gd name="T7" fmla="*/ 29 h 181"/>
                <a:gd name="T8" fmla="*/ 180 w 208"/>
                <a:gd name="T9" fmla="*/ 7 h 181"/>
                <a:gd name="T10" fmla="*/ 208 w 208"/>
                <a:gd name="T11" fmla="*/ 4 h 181"/>
                <a:gd name="T12" fmla="*/ 199 w 208"/>
                <a:gd name="T13" fmla="*/ 17 h 181"/>
                <a:gd name="T14" fmla="*/ 202 w 208"/>
                <a:gd name="T15" fmla="*/ 31 h 181"/>
                <a:gd name="T16" fmla="*/ 181 w 208"/>
                <a:gd name="T17" fmla="*/ 34 h 181"/>
                <a:gd name="T18" fmla="*/ 150 w 208"/>
                <a:gd name="T19" fmla="*/ 52 h 181"/>
                <a:gd name="T20" fmla="*/ 124 w 208"/>
                <a:gd name="T21" fmla="*/ 74 h 181"/>
                <a:gd name="T22" fmla="*/ 107 w 208"/>
                <a:gd name="T23" fmla="*/ 92 h 181"/>
                <a:gd name="T24" fmla="*/ 89 w 208"/>
                <a:gd name="T25" fmla="*/ 91 h 181"/>
                <a:gd name="T26" fmla="*/ 76 w 208"/>
                <a:gd name="T27" fmla="*/ 96 h 181"/>
                <a:gd name="T28" fmla="*/ 71 w 208"/>
                <a:gd name="T29" fmla="*/ 120 h 181"/>
                <a:gd name="T30" fmla="*/ 65 w 208"/>
                <a:gd name="T31" fmla="*/ 125 h 181"/>
                <a:gd name="T32" fmla="*/ 46 w 208"/>
                <a:gd name="T33" fmla="*/ 138 h 181"/>
                <a:gd name="T34" fmla="*/ 30 w 208"/>
                <a:gd name="T35" fmla="*/ 157 h 181"/>
                <a:gd name="T36" fmla="*/ 17 w 208"/>
                <a:gd name="T37" fmla="*/ 169 h 181"/>
                <a:gd name="T38" fmla="*/ 3 w 208"/>
                <a:gd name="T39" fmla="*/ 179 h 181"/>
                <a:gd name="T40" fmla="*/ 7 w 208"/>
                <a:gd name="T41" fmla="*/ 160 h 181"/>
                <a:gd name="T42" fmla="*/ 13 w 208"/>
                <a:gd name="T43" fmla="*/ 157 h 181"/>
                <a:gd name="T44" fmla="*/ 11 w 208"/>
                <a:gd name="T45" fmla="*/ 146 h 181"/>
                <a:gd name="T46" fmla="*/ 33 w 208"/>
                <a:gd name="T47" fmla="*/ 137 h 181"/>
                <a:gd name="T48" fmla="*/ 25 w 208"/>
                <a:gd name="T49" fmla="*/ 127 h 181"/>
                <a:gd name="T50" fmla="*/ 29 w 208"/>
                <a:gd name="T51" fmla="*/ 119 h 181"/>
                <a:gd name="T52" fmla="*/ 40 w 208"/>
                <a:gd name="T53" fmla="*/ 120 h 181"/>
                <a:gd name="T54" fmla="*/ 53 w 208"/>
                <a:gd name="T55" fmla="*/ 104 h 181"/>
                <a:gd name="T56" fmla="*/ 64 w 208"/>
                <a:gd name="T57" fmla="*/ 92 h 181"/>
                <a:gd name="T58" fmla="*/ 63 w 208"/>
                <a:gd name="T59" fmla="*/ 74 h 181"/>
                <a:gd name="T60" fmla="*/ 85 w 208"/>
                <a:gd name="T61" fmla="*/ 76 h 181"/>
                <a:gd name="T62" fmla="*/ 88 w 208"/>
                <a:gd name="T63" fmla="*/ 61 h 181"/>
                <a:gd name="T64" fmla="*/ 100 w 208"/>
                <a:gd name="T65" fmla="*/ 58 h 181"/>
                <a:gd name="T66" fmla="*/ 99 w 208"/>
                <a:gd name="T67" fmla="*/ 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181">
                  <a:moveTo>
                    <a:pt x="103" y="24"/>
                  </a:moveTo>
                  <a:lnTo>
                    <a:pt x="109" y="28"/>
                  </a:lnTo>
                  <a:lnTo>
                    <a:pt x="114" y="41"/>
                  </a:lnTo>
                  <a:lnTo>
                    <a:pt x="119" y="49"/>
                  </a:lnTo>
                  <a:lnTo>
                    <a:pt x="141" y="47"/>
                  </a:lnTo>
                  <a:lnTo>
                    <a:pt x="150" y="42"/>
                  </a:lnTo>
                  <a:lnTo>
                    <a:pt x="161" y="32"/>
                  </a:lnTo>
                  <a:lnTo>
                    <a:pt x="163" y="29"/>
                  </a:lnTo>
                  <a:lnTo>
                    <a:pt x="169" y="16"/>
                  </a:lnTo>
                  <a:lnTo>
                    <a:pt x="180" y="7"/>
                  </a:lnTo>
                  <a:lnTo>
                    <a:pt x="193" y="0"/>
                  </a:lnTo>
                  <a:lnTo>
                    <a:pt x="208" y="4"/>
                  </a:lnTo>
                  <a:lnTo>
                    <a:pt x="204" y="11"/>
                  </a:lnTo>
                  <a:lnTo>
                    <a:pt x="199" y="17"/>
                  </a:lnTo>
                  <a:lnTo>
                    <a:pt x="205" y="24"/>
                  </a:lnTo>
                  <a:lnTo>
                    <a:pt x="202" y="31"/>
                  </a:lnTo>
                  <a:lnTo>
                    <a:pt x="191" y="32"/>
                  </a:lnTo>
                  <a:lnTo>
                    <a:pt x="181" y="34"/>
                  </a:lnTo>
                  <a:lnTo>
                    <a:pt x="161" y="50"/>
                  </a:lnTo>
                  <a:lnTo>
                    <a:pt x="150" y="52"/>
                  </a:lnTo>
                  <a:lnTo>
                    <a:pt x="135" y="66"/>
                  </a:lnTo>
                  <a:lnTo>
                    <a:pt x="124" y="74"/>
                  </a:lnTo>
                  <a:lnTo>
                    <a:pt x="114" y="86"/>
                  </a:lnTo>
                  <a:lnTo>
                    <a:pt x="107" y="92"/>
                  </a:lnTo>
                  <a:lnTo>
                    <a:pt x="95" y="97"/>
                  </a:lnTo>
                  <a:lnTo>
                    <a:pt x="89" y="91"/>
                  </a:lnTo>
                  <a:lnTo>
                    <a:pt x="81" y="90"/>
                  </a:lnTo>
                  <a:lnTo>
                    <a:pt x="76" y="96"/>
                  </a:lnTo>
                  <a:lnTo>
                    <a:pt x="79" y="102"/>
                  </a:lnTo>
                  <a:lnTo>
                    <a:pt x="71" y="120"/>
                  </a:lnTo>
                  <a:lnTo>
                    <a:pt x="66" y="119"/>
                  </a:lnTo>
                  <a:lnTo>
                    <a:pt x="65" y="125"/>
                  </a:lnTo>
                  <a:lnTo>
                    <a:pt x="58" y="126"/>
                  </a:lnTo>
                  <a:lnTo>
                    <a:pt x="46" y="138"/>
                  </a:lnTo>
                  <a:lnTo>
                    <a:pt x="42" y="152"/>
                  </a:lnTo>
                  <a:lnTo>
                    <a:pt x="30" y="157"/>
                  </a:lnTo>
                  <a:lnTo>
                    <a:pt x="24" y="156"/>
                  </a:lnTo>
                  <a:lnTo>
                    <a:pt x="17" y="169"/>
                  </a:lnTo>
                  <a:lnTo>
                    <a:pt x="11" y="181"/>
                  </a:lnTo>
                  <a:lnTo>
                    <a:pt x="3" y="179"/>
                  </a:lnTo>
                  <a:lnTo>
                    <a:pt x="0" y="170"/>
                  </a:lnTo>
                  <a:lnTo>
                    <a:pt x="7" y="160"/>
                  </a:lnTo>
                  <a:lnTo>
                    <a:pt x="6" y="149"/>
                  </a:lnTo>
                  <a:lnTo>
                    <a:pt x="13" y="157"/>
                  </a:lnTo>
                  <a:lnTo>
                    <a:pt x="17" y="150"/>
                  </a:lnTo>
                  <a:lnTo>
                    <a:pt x="11" y="146"/>
                  </a:lnTo>
                  <a:lnTo>
                    <a:pt x="23" y="146"/>
                  </a:lnTo>
                  <a:lnTo>
                    <a:pt x="33" y="137"/>
                  </a:lnTo>
                  <a:lnTo>
                    <a:pt x="34" y="128"/>
                  </a:lnTo>
                  <a:lnTo>
                    <a:pt x="25" y="127"/>
                  </a:lnTo>
                  <a:lnTo>
                    <a:pt x="23" y="122"/>
                  </a:lnTo>
                  <a:lnTo>
                    <a:pt x="29" y="119"/>
                  </a:lnTo>
                  <a:lnTo>
                    <a:pt x="35" y="122"/>
                  </a:lnTo>
                  <a:lnTo>
                    <a:pt x="40" y="120"/>
                  </a:lnTo>
                  <a:lnTo>
                    <a:pt x="40" y="112"/>
                  </a:lnTo>
                  <a:lnTo>
                    <a:pt x="53" y="104"/>
                  </a:lnTo>
                  <a:lnTo>
                    <a:pt x="60" y="95"/>
                  </a:lnTo>
                  <a:lnTo>
                    <a:pt x="64" y="92"/>
                  </a:lnTo>
                  <a:lnTo>
                    <a:pt x="66" y="77"/>
                  </a:lnTo>
                  <a:lnTo>
                    <a:pt x="63" y="74"/>
                  </a:lnTo>
                  <a:lnTo>
                    <a:pt x="76" y="78"/>
                  </a:lnTo>
                  <a:lnTo>
                    <a:pt x="85" y="76"/>
                  </a:lnTo>
                  <a:lnTo>
                    <a:pt x="83" y="70"/>
                  </a:lnTo>
                  <a:lnTo>
                    <a:pt x="88" y="61"/>
                  </a:lnTo>
                  <a:lnTo>
                    <a:pt x="96" y="58"/>
                  </a:lnTo>
                  <a:lnTo>
                    <a:pt x="100" y="58"/>
                  </a:lnTo>
                  <a:lnTo>
                    <a:pt x="102" y="50"/>
                  </a:lnTo>
                  <a:lnTo>
                    <a:pt x="99" y="36"/>
                  </a:lnTo>
                  <a:lnTo>
                    <a:pt x="103" y="24"/>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85" name="Freeform 33"/>
            <p:cNvSpPr>
              <a:spLocks/>
            </p:cNvSpPr>
            <p:nvPr/>
          </p:nvSpPr>
          <p:spPr bwMode="auto">
            <a:xfrm rot="1627522">
              <a:off x="4517" y="1917"/>
              <a:ext cx="154" cy="196"/>
            </a:xfrm>
            <a:custGeom>
              <a:avLst/>
              <a:gdLst>
                <a:gd name="T0" fmla="*/ 27 w 122"/>
                <a:gd name="T1" fmla="*/ 93 h 131"/>
                <a:gd name="T2" fmla="*/ 42 w 122"/>
                <a:gd name="T3" fmla="*/ 86 h 131"/>
                <a:gd name="T4" fmla="*/ 43 w 122"/>
                <a:gd name="T5" fmla="*/ 74 h 131"/>
                <a:gd name="T6" fmla="*/ 49 w 122"/>
                <a:gd name="T7" fmla="*/ 75 h 131"/>
                <a:gd name="T8" fmla="*/ 55 w 122"/>
                <a:gd name="T9" fmla="*/ 57 h 131"/>
                <a:gd name="T10" fmla="*/ 66 w 122"/>
                <a:gd name="T11" fmla="*/ 48 h 131"/>
                <a:gd name="T12" fmla="*/ 74 w 122"/>
                <a:gd name="T13" fmla="*/ 38 h 131"/>
                <a:gd name="T14" fmla="*/ 91 w 122"/>
                <a:gd name="T15" fmla="*/ 34 h 131"/>
                <a:gd name="T16" fmla="*/ 103 w 122"/>
                <a:gd name="T17" fmla="*/ 20 h 131"/>
                <a:gd name="T18" fmla="*/ 113 w 122"/>
                <a:gd name="T19" fmla="*/ 22 h 131"/>
                <a:gd name="T20" fmla="*/ 122 w 122"/>
                <a:gd name="T21" fmla="*/ 9 h 131"/>
                <a:gd name="T22" fmla="*/ 105 w 122"/>
                <a:gd name="T23" fmla="*/ 14 h 131"/>
                <a:gd name="T24" fmla="*/ 93 w 122"/>
                <a:gd name="T25" fmla="*/ 12 h 131"/>
                <a:gd name="T26" fmla="*/ 75 w 122"/>
                <a:gd name="T27" fmla="*/ 0 h 131"/>
                <a:gd name="T28" fmla="*/ 60 w 122"/>
                <a:gd name="T29" fmla="*/ 26 h 131"/>
                <a:gd name="T30" fmla="*/ 44 w 122"/>
                <a:gd name="T31" fmla="*/ 48 h 131"/>
                <a:gd name="T32" fmla="*/ 32 w 122"/>
                <a:gd name="T33" fmla="*/ 72 h 131"/>
                <a:gd name="T34" fmla="*/ 9 w 122"/>
                <a:gd name="T35" fmla="*/ 94 h 131"/>
                <a:gd name="T36" fmla="*/ 0 w 122"/>
                <a:gd name="T37" fmla="*/ 106 h 131"/>
                <a:gd name="T38" fmla="*/ 3 w 122"/>
                <a:gd name="T39" fmla="*/ 122 h 131"/>
                <a:gd name="T40" fmla="*/ 15 w 122"/>
                <a:gd name="T41" fmla="*/ 120 h 131"/>
                <a:gd name="T42" fmla="*/ 17 w 122"/>
                <a:gd name="T43" fmla="*/ 131 h 131"/>
                <a:gd name="T44" fmla="*/ 19 w 122"/>
                <a:gd name="T45" fmla="*/ 100 h 131"/>
                <a:gd name="T46" fmla="*/ 27 w 122"/>
                <a:gd name="T47" fmla="*/ 9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2" h="131">
                  <a:moveTo>
                    <a:pt x="27" y="93"/>
                  </a:moveTo>
                  <a:lnTo>
                    <a:pt x="42" y="86"/>
                  </a:lnTo>
                  <a:lnTo>
                    <a:pt x="43" y="74"/>
                  </a:lnTo>
                  <a:lnTo>
                    <a:pt x="49" y="75"/>
                  </a:lnTo>
                  <a:lnTo>
                    <a:pt x="55" y="57"/>
                  </a:lnTo>
                  <a:lnTo>
                    <a:pt x="66" y="48"/>
                  </a:lnTo>
                  <a:lnTo>
                    <a:pt x="74" y="38"/>
                  </a:lnTo>
                  <a:lnTo>
                    <a:pt x="91" y="34"/>
                  </a:lnTo>
                  <a:lnTo>
                    <a:pt x="103" y="20"/>
                  </a:lnTo>
                  <a:lnTo>
                    <a:pt x="113" y="22"/>
                  </a:lnTo>
                  <a:lnTo>
                    <a:pt x="122" y="9"/>
                  </a:lnTo>
                  <a:lnTo>
                    <a:pt x="105" y="14"/>
                  </a:lnTo>
                  <a:lnTo>
                    <a:pt x="93" y="12"/>
                  </a:lnTo>
                  <a:lnTo>
                    <a:pt x="75" y="0"/>
                  </a:lnTo>
                  <a:lnTo>
                    <a:pt x="60" y="26"/>
                  </a:lnTo>
                  <a:lnTo>
                    <a:pt x="44" y="48"/>
                  </a:lnTo>
                  <a:lnTo>
                    <a:pt x="32" y="72"/>
                  </a:lnTo>
                  <a:lnTo>
                    <a:pt x="9" y="94"/>
                  </a:lnTo>
                  <a:lnTo>
                    <a:pt x="0" y="106"/>
                  </a:lnTo>
                  <a:lnTo>
                    <a:pt x="3" y="122"/>
                  </a:lnTo>
                  <a:lnTo>
                    <a:pt x="15" y="120"/>
                  </a:lnTo>
                  <a:lnTo>
                    <a:pt x="17" y="131"/>
                  </a:lnTo>
                  <a:lnTo>
                    <a:pt x="19" y="100"/>
                  </a:lnTo>
                  <a:lnTo>
                    <a:pt x="27" y="93"/>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86" name="Freeform 34"/>
            <p:cNvSpPr>
              <a:spLocks/>
            </p:cNvSpPr>
            <p:nvPr/>
          </p:nvSpPr>
          <p:spPr bwMode="auto">
            <a:xfrm rot="1627522">
              <a:off x="4641" y="2090"/>
              <a:ext cx="42" cy="41"/>
            </a:xfrm>
            <a:custGeom>
              <a:avLst/>
              <a:gdLst>
                <a:gd name="T0" fmla="*/ 0 w 35"/>
                <a:gd name="T1" fmla="*/ 24 h 29"/>
                <a:gd name="T2" fmla="*/ 7 w 35"/>
                <a:gd name="T3" fmla="*/ 29 h 29"/>
                <a:gd name="T4" fmla="*/ 23 w 35"/>
                <a:gd name="T5" fmla="*/ 20 h 29"/>
                <a:gd name="T6" fmla="*/ 35 w 35"/>
                <a:gd name="T7" fmla="*/ 7 h 29"/>
                <a:gd name="T8" fmla="*/ 24 w 35"/>
                <a:gd name="T9" fmla="*/ 0 h 29"/>
                <a:gd name="T10" fmla="*/ 13 w 35"/>
                <a:gd name="T11" fmla="*/ 11 h 29"/>
                <a:gd name="T12" fmla="*/ 13 w 35"/>
                <a:gd name="T13" fmla="*/ 10 h 29"/>
                <a:gd name="T14" fmla="*/ 1 w 35"/>
                <a:gd name="T15" fmla="*/ 16 h 29"/>
                <a:gd name="T16" fmla="*/ 0 w 35"/>
                <a:gd name="T17"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9">
                  <a:moveTo>
                    <a:pt x="0" y="24"/>
                  </a:moveTo>
                  <a:lnTo>
                    <a:pt x="7" y="29"/>
                  </a:lnTo>
                  <a:lnTo>
                    <a:pt x="23" y="20"/>
                  </a:lnTo>
                  <a:lnTo>
                    <a:pt x="35" y="7"/>
                  </a:lnTo>
                  <a:lnTo>
                    <a:pt x="24" y="0"/>
                  </a:lnTo>
                  <a:lnTo>
                    <a:pt x="13" y="11"/>
                  </a:lnTo>
                  <a:lnTo>
                    <a:pt x="13" y="10"/>
                  </a:lnTo>
                  <a:lnTo>
                    <a:pt x="1" y="16"/>
                  </a:lnTo>
                  <a:lnTo>
                    <a:pt x="0" y="24"/>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87" name="Freeform 35"/>
            <p:cNvSpPr>
              <a:spLocks/>
            </p:cNvSpPr>
            <p:nvPr/>
          </p:nvSpPr>
          <p:spPr bwMode="auto">
            <a:xfrm rot="1627522">
              <a:off x="3594" y="1993"/>
              <a:ext cx="25" cy="39"/>
            </a:xfrm>
            <a:custGeom>
              <a:avLst/>
              <a:gdLst>
                <a:gd name="T0" fmla="*/ 20 w 20"/>
                <a:gd name="T1" fmla="*/ 3 h 28"/>
                <a:gd name="T2" fmla="*/ 20 w 20"/>
                <a:gd name="T3" fmla="*/ 4 h 28"/>
                <a:gd name="T4" fmla="*/ 20 w 20"/>
                <a:gd name="T5" fmla="*/ 5 h 28"/>
                <a:gd name="T6" fmla="*/ 20 w 20"/>
                <a:gd name="T7" fmla="*/ 6 h 28"/>
                <a:gd name="T8" fmla="*/ 18 w 20"/>
                <a:gd name="T9" fmla="*/ 9 h 28"/>
                <a:gd name="T10" fmla="*/ 16 w 20"/>
                <a:gd name="T11" fmla="*/ 12 h 28"/>
                <a:gd name="T12" fmla="*/ 14 w 20"/>
                <a:gd name="T13" fmla="*/ 16 h 28"/>
                <a:gd name="T14" fmla="*/ 12 w 20"/>
                <a:gd name="T15" fmla="*/ 19 h 28"/>
                <a:gd name="T16" fmla="*/ 11 w 20"/>
                <a:gd name="T17" fmla="*/ 24 h 28"/>
                <a:gd name="T18" fmla="*/ 10 w 20"/>
                <a:gd name="T19" fmla="*/ 25 h 28"/>
                <a:gd name="T20" fmla="*/ 7 w 20"/>
                <a:gd name="T21" fmla="*/ 27 h 28"/>
                <a:gd name="T22" fmla="*/ 6 w 20"/>
                <a:gd name="T23" fmla="*/ 28 h 28"/>
                <a:gd name="T24" fmla="*/ 4 w 20"/>
                <a:gd name="T25" fmla="*/ 27 h 28"/>
                <a:gd name="T26" fmla="*/ 2 w 20"/>
                <a:gd name="T27" fmla="*/ 25 h 28"/>
                <a:gd name="T28" fmla="*/ 1 w 20"/>
                <a:gd name="T29" fmla="*/ 23 h 28"/>
                <a:gd name="T30" fmla="*/ 0 w 20"/>
                <a:gd name="T31" fmla="*/ 21 h 28"/>
                <a:gd name="T32" fmla="*/ 0 w 20"/>
                <a:gd name="T33" fmla="*/ 18 h 28"/>
                <a:gd name="T34" fmla="*/ 1 w 20"/>
                <a:gd name="T35" fmla="*/ 13 h 28"/>
                <a:gd name="T36" fmla="*/ 1 w 20"/>
                <a:gd name="T37" fmla="*/ 11 h 28"/>
                <a:gd name="T38" fmla="*/ 1 w 20"/>
                <a:gd name="T39" fmla="*/ 10 h 28"/>
                <a:gd name="T40" fmla="*/ 2 w 20"/>
                <a:gd name="T41" fmla="*/ 9 h 28"/>
                <a:gd name="T42" fmla="*/ 4 w 20"/>
                <a:gd name="T43" fmla="*/ 6 h 28"/>
                <a:gd name="T44" fmla="*/ 6 w 20"/>
                <a:gd name="T45" fmla="*/ 5 h 28"/>
                <a:gd name="T46" fmla="*/ 7 w 20"/>
                <a:gd name="T47" fmla="*/ 4 h 28"/>
                <a:gd name="T48" fmla="*/ 10 w 20"/>
                <a:gd name="T49" fmla="*/ 4 h 28"/>
                <a:gd name="T50" fmla="*/ 13 w 20"/>
                <a:gd name="T51" fmla="*/ 3 h 28"/>
                <a:gd name="T52" fmla="*/ 16 w 20"/>
                <a:gd name="T53" fmla="*/ 1 h 28"/>
                <a:gd name="T54" fmla="*/ 18 w 20"/>
                <a:gd name="T55" fmla="*/ 0 h 28"/>
                <a:gd name="T56" fmla="*/ 19 w 20"/>
                <a:gd name="T57" fmla="*/ 1 h 28"/>
                <a:gd name="T58" fmla="*/ 20 w 20"/>
                <a:gd name="T5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28">
                  <a:moveTo>
                    <a:pt x="20" y="3"/>
                  </a:moveTo>
                  <a:lnTo>
                    <a:pt x="20" y="4"/>
                  </a:lnTo>
                  <a:lnTo>
                    <a:pt x="20" y="5"/>
                  </a:lnTo>
                  <a:lnTo>
                    <a:pt x="20" y="6"/>
                  </a:lnTo>
                  <a:lnTo>
                    <a:pt x="18" y="9"/>
                  </a:lnTo>
                  <a:lnTo>
                    <a:pt x="16" y="12"/>
                  </a:lnTo>
                  <a:lnTo>
                    <a:pt x="14" y="16"/>
                  </a:lnTo>
                  <a:lnTo>
                    <a:pt x="12" y="19"/>
                  </a:lnTo>
                  <a:lnTo>
                    <a:pt x="11" y="24"/>
                  </a:lnTo>
                  <a:lnTo>
                    <a:pt x="10" y="25"/>
                  </a:lnTo>
                  <a:lnTo>
                    <a:pt x="7" y="27"/>
                  </a:lnTo>
                  <a:lnTo>
                    <a:pt x="6" y="28"/>
                  </a:lnTo>
                  <a:lnTo>
                    <a:pt x="4" y="27"/>
                  </a:lnTo>
                  <a:lnTo>
                    <a:pt x="2" y="25"/>
                  </a:lnTo>
                  <a:lnTo>
                    <a:pt x="1" y="23"/>
                  </a:lnTo>
                  <a:lnTo>
                    <a:pt x="0" y="21"/>
                  </a:lnTo>
                  <a:lnTo>
                    <a:pt x="0" y="18"/>
                  </a:lnTo>
                  <a:lnTo>
                    <a:pt x="1" y="13"/>
                  </a:lnTo>
                  <a:lnTo>
                    <a:pt x="1" y="11"/>
                  </a:lnTo>
                  <a:lnTo>
                    <a:pt x="1" y="10"/>
                  </a:lnTo>
                  <a:lnTo>
                    <a:pt x="2" y="9"/>
                  </a:lnTo>
                  <a:lnTo>
                    <a:pt x="4" y="6"/>
                  </a:lnTo>
                  <a:lnTo>
                    <a:pt x="6" y="5"/>
                  </a:lnTo>
                  <a:lnTo>
                    <a:pt x="7" y="4"/>
                  </a:lnTo>
                  <a:lnTo>
                    <a:pt x="10" y="4"/>
                  </a:lnTo>
                  <a:lnTo>
                    <a:pt x="13" y="3"/>
                  </a:lnTo>
                  <a:lnTo>
                    <a:pt x="16" y="1"/>
                  </a:lnTo>
                  <a:lnTo>
                    <a:pt x="18" y="0"/>
                  </a:lnTo>
                  <a:lnTo>
                    <a:pt x="19" y="1"/>
                  </a:lnTo>
                  <a:lnTo>
                    <a:pt x="20" y="3"/>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88" name="Freeform 36"/>
            <p:cNvSpPr>
              <a:spLocks/>
            </p:cNvSpPr>
            <p:nvPr/>
          </p:nvSpPr>
          <p:spPr bwMode="auto">
            <a:xfrm rot="1627522">
              <a:off x="4114" y="1452"/>
              <a:ext cx="15" cy="48"/>
            </a:xfrm>
            <a:custGeom>
              <a:avLst/>
              <a:gdLst>
                <a:gd name="T0" fmla="*/ 12 w 12"/>
                <a:gd name="T1" fmla="*/ 25 h 32"/>
                <a:gd name="T2" fmla="*/ 11 w 12"/>
                <a:gd name="T3" fmla="*/ 20 h 32"/>
                <a:gd name="T4" fmla="*/ 11 w 12"/>
                <a:gd name="T5" fmla="*/ 17 h 32"/>
                <a:gd name="T6" fmla="*/ 11 w 12"/>
                <a:gd name="T7" fmla="*/ 13 h 32"/>
                <a:gd name="T8" fmla="*/ 11 w 12"/>
                <a:gd name="T9" fmla="*/ 8 h 32"/>
                <a:gd name="T10" fmla="*/ 9 w 12"/>
                <a:gd name="T11" fmla="*/ 4 h 32"/>
                <a:gd name="T12" fmla="*/ 9 w 12"/>
                <a:gd name="T13" fmla="*/ 1 h 32"/>
                <a:gd name="T14" fmla="*/ 6 w 12"/>
                <a:gd name="T15" fmla="*/ 0 h 32"/>
                <a:gd name="T16" fmla="*/ 4 w 12"/>
                <a:gd name="T17" fmla="*/ 0 h 32"/>
                <a:gd name="T18" fmla="*/ 2 w 12"/>
                <a:gd name="T19" fmla="*/ 1 h 32"/>
                <a:gd name="T20" fmla="*/ 0 w 12"/>
                <a:gd name="T21" fmla="*/ 4 h 32"/>
                <a:gd name="T22" fmla="*/ 0 w 12"/>
                <a:gd name="T23" fmla="*/ 7 h 32"/>
                <a:gd name="T24" fmla="*/ 0 w 12"/>
                <a:gd name="T25" fmla="*/ 10 h 32"/>
                <a:gd name="T26" fmla="*/ 0 w 12"/>
                <a:gd name="T27" fmla="*/ 14 h 32"/>
                <a:gd name="T28" fmla="*/ 2 w 12"/>
                <a:gd name="T29" fmla="*/ 19 h 32"/>
                <a:gd name="T30" fmla="*/ 2 w 12"/>
                <a:gd name="T31" fmla="*/ 23 h 32"/>
                <a:gd name="T32" fmla="*/ 2 w 12"/>
                <a:gd name="T33" fmla="*/ 25 h 32"/>
                <a:gd name="T34" fmla="*/ 3 w 12"/>
                <a:gd name="T35" fmla="*/ 28 h 32"/>
                <a:gd name="T36" fmla="*/ 5 w 12"/>
                <a:gd name="T37" fmla="*/ 31 h 32"/>
                <a:gd name="T38" fmla="*/ 8 w 12"/>
                <a:gd name="T39" fmla="*/ 32 h 32"/>
                <a:gd name="T40" fmla="*/ 10 w 12"/>
                <a:gd name="T41" fmla="*/ 30 h 32"/>
                <a:gd name="T42" fmla="*/ 11 w 12"/>
                <a:gd name="T43" fmla="*/ 28 h 32"/>
                <a:gd name="T44" fmla="*/ 12 w 12"/>
                <a:gd name="T45"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32">
                  <a:moveTo>
                    <a:pt x="12" y="25"/>
                  </a:moveTo>
                  <a:lnTo>
                    <a:pt x="11" y="20"/>
                  </a:lnTo>
                  <a:lnTo>
                    <a:pt x="11" y="17"/>
                  </a:lnTo>
                  <a:lnTo>
                    <a:pt x="11" y="13"/>
                  </a:lnTo>
                  <a:lnTo>
                    <a:pt x="11" y="8"/>
                  </a:lnTo>
                  <a:lnTo>
                    <a:pt x="9" y="4"/>
                  </a:lnTo>
                  <a:lnTo>
                    <a:pt x="9" y="1"/>
                  </a:lnTo>
                  <a:lnTo>
                    <a:pt x="6" y="0"/>
                  </a:lnTo>
                  <a:lnTo>
                    <a:pt x="4" y="0"/>
                  </a:lnTo>
                  <a:lnTo>
                    <a:pt x="2" y="1"/>
                  </a:lnTo>
                  <a:lnTo>
                    <a:pt x="0" y="4"/>
                  </a:lnTo>
                  <a:lnTo>
                    <a:pt x="0" y="7"/>
                  </a:lnTo>
                  <a:lnTo>
                    <a:pt x="0" y="10"/>
                  </a:lnTo>
                  <a:lnTo>
                    <a:pt x="0" y="14"/>
                  </a:lnTo>
                  <a:lnTo>
                    <a:pt x="2" y="19"/>
                  </a:lnTo>
                  <a:lnTo>
                    <a:pt x="2" y="23"/>
                  </a:lnTo>
                  <a:lnTo>
                    <a:pt x="2" y="25"/>
                  </a:lnTo>
                  <a:lnTo>
                    <a:pt x="3" y="28"/>
                  </a:lnTo>
                  <a:lnTo>
                    <a:pt x="5" y="31"/>
                  </a:lnTo>
                  <a:lnTo>
                    <a:pt x="8" y="32"/>
                  </a:lnTo>
                  <a:lnTo>
                    <a:pt x="10" y="30"/>
                  </a:lnTo>
                  <a:lnTo>
                    <a:pt x="11" y="28"/>
                  </a:lnTo>
                  <a:lnTo>
                    <a:pt x="12" y="25"/>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89" name="Freeform 37"/>
            <p:cNvSpPr>
              <a:spLocks/>
            </p:cNvSpPr>
            <p:nvPr/>
          </p:nvSpPr>
          <p:spPr bwMode="auto">
            <a:xfrm rot="1627522">
              <a:off x="4116" y="1508"/>
              <a:ext cx="24" cy="27"/>
            </a:xfrm>
            <a:custGeom>
              <a:avLst/>
              <a:gdLst>
                <a:gd name="T0" fmla="*/ 6 w 22"/>
                <a:gd name="T1" fmla="*/ 2 h 18"/>
                <a:gd name="T2" fmla="*/ 9 w 22"/>
                <a:gd name="T3" fmla="*/ 0 h 18"/>
                <a:gd name="T4" fmla="*/ 11 w 22"/>
                <a:gd name="T5" fmla="*/ 0 h 18"/>
                <a:gd name="T6" fmla="*/ 13 w 22"/>
                <a:gd name="T7" fmla="*/ 2 h 18"/>
                <a:gd name="T8" fmla="*/ 15 w 22"/>
                <a:gd name="T9" fmla="*/ 3 h 18"/>
                <a:gd name="T10" fmla="*/ 18 w 22"/>
                <a:gd name="T11" fmla="*/ 5 h 18"/>
                <a:gd name="T12" fmla="*/ 21 w 22"/>
                <a:gd name="T13" fmla="*/ 8 h 18"/>
                <a:gd name="T14" fmla="*/ 22 w 22"/>
                <a:gd name="T15" fmla="*/ 8 h 18"/>
                <a:gd name="T16" fmla="*/ 22 w 22"/>
                <a:gd name="T17" fmla="*/ 11 h 18"/>
                <a:gd name="T18" fmla="*/ 21 w 22"/>
                <a:gd name="T19" fmla="*/ 14 h 18"/>
                <a:gd name="T20" fmla="*/ 19 w 22"/>
                <a:gd name="T21" fmla="*/ 16 h 18"/>
                <a:gd name="T22" fmla="*/ 16 w 22"/>
                <a:gd name="T23" fmla="*/ 17 h 18"/>
                <a:gd name="T24" fmla="*/ 13 w 22"/>
                <a:gd name="T25" fmla="*/ 18 h 18"/>
                <a:gd name="T26" fmla="*/ 10 w 22"/>
                <a:gd name="T27" fmla="*/ 17 h 18"/>
                <a:gd name="T28" fmla="*/ 5 w 22"/>
                <a:gd name="T29" fmla="*/ 17 h 18"/>
                <a:gd name="T30" fmla="*/ 1 w 22"/>
                <a:gd name="T31" fmla="*/ 16 h 18"/>
                <a:gd name="T32" fmla="*/ 0 w 22"/>
                <a:gd name="T33" fmla="*/ 14 h 18"/>
                <a:gd name="T34" fmla="*/ 0 w 22"/>
                <a:gd name="T35" fmla="*/ 11 h 18"/>
                <a:gd name="T36" fmla="*/ 0 w 22"/>
                <a:gd name="T37" fmla="*/ 10 h 18"/>
                <a:gd name="T38" fmla="*/ 0 w 22"/>
                <a:gd name="T39" fmla="*/ 8 h 18"/>
                <a:gd name="T40" fmla="*/ 0 w 22"/>
                <a:gd name="T41" fmla="*/ 5 h 18"/>
                <a:gd name="T42" fmla="*/ 1 w 22"/>
                <a:gd name="T43" fmla="*/ 5 h 18"/>
                <a:gd name="T44" fmla="*/ 5 w 22"/>
                <a:gd name="T45" fmla="*/ 3 h 18"/>
                <a:gd name="T46" fmla="*/ 6 w 22"/>
                <a:gd name="T4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8">
                  <a:moveTo>
                    <a:pt x="6" y="2"/>
                  </a:moveTo>
                  <a:lnTo>
                    <a:pt x="9" y="0"/>
                  </a:lnTo>
                  <a:lnTo>
                    <a:pt x="11" y="0"/>
                  </a:lnTo>
                  <a:lnTo>
                    <a:pt x="13" y="2"/>
                  </a:lnTo>
                  <a:lnTo>
                    <a:pt x="15" y="3"/>
                  </a:lnTo>
                  <a:lnTo>
                    <a:pt x="18" y="5"/>
                  </a:lnTo>
                  <a:lnTo>
                    <a:pt x="21" y="8"/>
                  </a:lnTo>
                  <a:lnTo>
                    <a:pt x="22" y="8"/>
                  </a:lnTo>
                  <a:lnTo>
                    <a:pt x="22" y="11"/>
                  </a:lnTo>
                  <a:lnTo>
                    <a:pt x="21" y="14"/>
                  </a:lnTo>
                  <a:lnTo>
                    <a:pt x="19" y="16"/>
                  </a:lnTo>
                  <a:lnTo>
                    <a:pt x="16" y="17"/>
                  </a:lnTo>
                  <a:lnTo>
                    <a:pt x="13" y="18"/>
                  </a:lnTo>
                  <a:lnTo>
                    <a:pt x="10" y="17"/>
                  </a:lnTo>
                  <a:lnTo>
                    <a:pt x="5" y="17"/>
                  </a:lnTo>
                  <a:lnTo>
                    <a:pt x="1" y="16"/>
                  </a:lnTo>
                  <a:lnTo>
                    <a:pt x="0" y="14"/>
                  </a:lnTo>
                  <a:lnTo>
                    <a:pt x="0" y="11"/>
                  </a:lnTo>
                  <a:lnTo>
                    <a:pt x="0" y="10"/>
                  </a:lnTo>
                  <a:lnTo>
                    <a:pt x="0" y="8"/>
                  </a:lnTo>
                  <a:lnTo>
                    <a:pt x="0" y="5"/>
                  </a:lnTo>
                  <a:lnTo>
                    <a:pt x="1" y="5"/>
                  </a:lnTo>
                  <a:lnTo>
                    <a:pt x="5" y="3"/>
                  </a:lnTo>
                  <a:lnTo>
                    <a:pt x="6" y="2"/>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90" name="Freeform 38"/>
            <p:cNvSpPr>
              <a:spLocks/>
            </p:cNvSpPr>
            <p:nvPr/>
          </p:nvSpPr>
          <p:spPr bwMode="auto">
            <a:xfrm rot="1627522">
              <a:off x="4549" y="2129"/>
              <a:ext cx="20" cy="18"/>
            </a:xfrm>
            <a:custGeom>
              <a:avLst/>
              <a:gdLst>
                <a:gd name="T0" fmla="*/ 0 w 16"/>
                <a:gd name="T1" fmla="*/ 4 h 13"/>
                <a:gd name="T2" fmla="*/ 7 w 16"/>
                <a:gd name="T3" fmla="*/ 0 h 13"/>
                <a:gd name="T4" fmla="*/ 16 w 16"/>
                <a:gd name="T5" fmla="*/ 1 h 13"/>
                <a:gd name="T6" fmla="*/ 14 w 16"/>
                <a:gd name="T7" fmla="*/ 9 h 13"/>
                <a:gd name="T8" fmla="*/ 7 w 16"/>
                <a:gd name="T9" fmla="*/ 13 h 13"/>
                <a:gd name="T10" fmla="*/ 0 w 16"/>
                <a:gd name="T11" fmla="*/ 4 h 13"/>
              </a:gdLst>
              <a:ahLst/>
              <a:cxnLst>
                <a:cxn ang="0">
                  <a:pos x="T0" y="T1"/>
                </a:cxn>
                <a:cxn ang="0">
                  <a:pos x="T2" y="T3"/>
                </a:cxn>
                <a:cxn ang="0">
                  <a:pos x="T4" y="T5"/>
                </a:cxn>
                <a:cxn ang="0">
                  <a:pos x="T6" y="T7"/>
                </a:cxn>
                <a:cxn ang="0">
                  <a:pos x="T8" y="T9"/>
                </a:cxn>
                <a:cxn ang="0">
                  <a:pos x="T10" y="T11"/>
                </a:cxn>
              </a:cxnLst>
              <a:rect l="0" t="0" r="r" b="b"/>
              <a:pathLst>
                <a:path w="16" h="13">
                  <a:moveTo>
                    <a:pt x="0" y="4"/>
                  </a:moveTo>
                  <a:lnTo>
                    <a:pt x="7" y="0"/>
                  </a:lnTo>
                  <a:lnTo>
                    <a:pt x="16" y="1"/>
                  </a:lnTo>
                  <a:lnTo>
                    <a:pt x="14" y="9"/>
                  </a:lnTo>
                  <a:lnTo>
                    <a:pt x="7" y="13"/>
                  </a:lnTo>
                  <a:lnTo>
                    <a:pt x="0" y="4"/>
                  </a:lnTo>
                  <a:close/>
                </a:path>
              </a:pathLst>
            </a:custGeom>
            <a:blipFill dpi="0" rotWithShape="0">
              <a:blip r:embed="rId4"/>
              <a:srcRect/>
              <a:tile tx="0" ty="0" sx="100000" sy="100000" flip="none" algn="tl"/>
            </a:blipFill>
            <a:ln w="1588">
              <a:solidFill>
                <a:srgbClr val="000000"/>
              </a:solidFill>
              <a:prstDash val="solid"/>
              <a:round/>
              <a:headEnd/>
              <a:tailEnd/>
            </a:ln>
          </p:spPr>
          <p:txBody>
            <a:bodyPr/>
            <a:lstStyle/>
            <a:p>
              <a:endParaRPr lang="ja-JP" altLang="en-US"/>
            </a:p>
          </p:txBody>
        </p:sp>
        <p:sp>
          <p:nvSpPr>
            <p:cNvPr id="791591" name="Freeform 39"/>
            <p:cNvSpPr>
              <a:spLocks/>
            </p:cNvSpPr>
            <p:nvPr/>
          </p:nvSpPr>
          <p:spPr bwMode="auto">
            <a:xfrm rot="1627522">
              <a:off x="2506" y="2532"/>
              <a:ext cx="661" cy="705"/>
            </a:xfrm>
            <a:custGeom>
              <a:avLst/>
              <a:gdLst>
                <a:gd name="T0" fmla="*/ 273 w 534"/>
                <a:gd name="T1" fmla="*/ 292 h 473"/>
                <a:gd name="T2" fmla="*/ 262 w 534"/>
                <a:gd name="T3" fmla="*/ 312 h 473"/>
                <a:gd name="T4" fmla="*/ 251 w 534"/>
                <a:gd name="T5" fmla="*/ 329 h 473"/>
                <a:gd name="T6" fmla="*/ 239 w 534"/>
                <a:gd name="T7" fmla="*/ 323 h 473"/>
                <a:gd name="T8" fmla="*/ 225 w 534"/>
                <a:gd name="T9" fmla="*/ 318 h 473"/>
                <a:gd name="T10" fmla="*/ 207 w 534"/>
                <a:gd name="T11" fmla="*/ 315 h 473"/>
                <a:gd name="T12" fmla="*/ 194 w 534"/>
                <a:gd name="T13" fmla="*/ 334 h 473"/>
                <a:gd name="T14" fmla="*/ 179 w 534"/>
                <a:gd name="T15" fmla="*/ 329 h 473"/>
                <a:gd name="T16" fmla="*/ 165 w 534"/>
                <a:gd name="T17" fmla="*/ 336 h 473"/>
                <a:gd name="T18" fmla="*/ 155 w 534"/>
                <a:gd name="T19" fmla="*/ 362 h 473"/>
                <a:gd name="T20" fmla="*/ 147 w 534"/>
                <a:gd name="T21" fmla="*/ 370 h 473"/>
                <a:gd name="T22" fmla="*/ 148 w 534"/>
                <a:gd name="T23" fmla="*/ 389 h 473"/>
                <a:gd name="T24" fmla="*/ 149 w 534"/>
                <a:gd name="T25" fmla="*/ 407 h 473"/>
                <a:gd name="T26" fmla="*/ 134 w 534"/>
                <a:gd name="T27" fmla="*/ 407 h 473"/>
                <a:gd name="T28" fmla="*/ 106 w 534"/>
                <a:gd name="T29" fmla="*/ 408 h 473"/>
                <a:gd name="T30" fmla="*/ 90 w 534"/>
                <a:gd name="T31" fmla="*/ 425 h 473"/>
                <a:gd name="T32" fmla="*/ 86 w 534"/>
                <a:gd name="T33" fmla="*/ 443 h 473"/>
                <a:gd name="T34" fmla="*/ 69 w 534"/>
                <a:gd name="T35" fmla="*/ 450 h 473"/>
                <a:gd name="T36" fmla="*/ 58 w 534"/>
                <a:gd name="T37" fmla="*/ 456 h 473"/>
                <a:gd name="T38" fmla="*/ 39 w 534"/>
                <a:gd name="T39" fmla="*/ 466 h 473"/>
                <a:gd name="T40" fmla="*/ 24 w 534"/>
                <a:gd name="T41" fmla="*/ 473 h 473"/>
                <a:gd name="T42" fmla="*/ 3 w 534"/>
                <a:gd name="T43" fmla="*/ 455 h 473"/>
                <a:gd name="T44" fmla="*/ 15 w 534"/>
                <a:gd name="T45" fmla="*/ 438 h 473"/>
                <a:gd name="T46" fmla="*/ 24 w 534"/>
                <a:gd name="T47" fmla="*/ 436 h 473"/>
                <a:gd name="T48" fmla="*/ 56 w 534"/>
                <a:gd name="T49" fmla="*/ 423 h 473"/>
                <a:gd name="T50" fmla="*/ 71 w 534"/>
                <a:gd name="T51" fmla="*/ 422 h 473"/>
                <a:gd name="T52" fmla="*/ 71 w 534"/>
                <a:gd name="T53" fmla="*/ 356 h 473"/>
                <a:gd name="T54" fmla="*/ 126 w 534"/>
                <a:gd name="T55" fmla="*/ 305 h 473"/>
                <a:gd name="T56" fmla="*/ 164 w 534"/>
                <a:gd name="T57" fmla="*/ 246 h 473"/>
                <a:gd name="T58" fmla="*/ 162 w 534"/>
                <a:gd name="T59" fmla="*/ 191 h 473"/>
                <a:gd name="T60" fmla="*/ 214 w 534"/>
                <a:gd name="T61" fmla="*/ 159 h 473"/>
                <a:gd name="T62" fmla="*/ 227 w 534"/>
                <a:gd name="T63" fmla="*/ 177 h 473"/>
                <a:gd name="T64" fmla="*/ 197 w 534"/>
                <a:gd name="T65" fmla="*/ 204 h 473"/>
                <a:gd name="T66" fmla="*/ 201 w 534"/>
                <a:gd name="T67" fmla="*/ 222 h 473"/>
                <a:gd name="T68" fmla="*/ 204 w 534"/>
                <a:gd name="T69" fmla="*/ 260 h 473"/>
                <a:gd name="T70" fmla="*/ 243 w 534"/>
                <a:gd name="T71" fmla="*/ 243 h 473"/>
                <a:gd name="T72" fmla="*/ 324 w 534"/>
                <a:gd name="T73" fmla="*/ 207 h 473"/>
                <a:gd name="T74" fmla="*/ 395 w 534"/>
                <a:gd name="T75" fmla="*/ 159 h 473"/>
                <a:gd name="T76" fmla="*/ 441 w 534"/>
                <a:gd name="T77" fmla="*/ 99 h 473"/>
                <a:gd name="T78" fmla="*/ 489 w 534"/>
                <a:gd name="T79" fmla="*/ 39 h 473"/>
                <a:gd name="T80" fmla="*/ 515 w 534"/>
                <a:gd name="T81" fmla="*/ 9 h 473"/>
                <a:gd name="T82" fmla="*/ 520 w 534"/>
                <a:gd name="T83" fmla="*/ 32 h 473"/>
                <a:gd name="T84" fmla="*/ 533 w 534"/>
                <a:gd name="T85" fmla="*/ 50 h 473"/>
                <a:gd name="T86" fmla="*/ 512 w 534"/>
                <a:gd name="T87" fmla="*/ 72 h 473"/>
                <a:gd name="T88" fmla="*/ 504 w 534"/>
                <a:gd name="T89" fmla="*/ 96 h 473"/>
                <a:gd name="T90" fmla="*/ 503 w 534"/>
                <a:gd name="T91" fmla="*/ 134 h 473"/>
                <a:gd name="T92" fmla="*/ 494 w 534"/>
                <a:gd name="T93" fmla="*/ 167 h 473"/>
                <a:gd name="T94" fmla="*/ 468 w 534"/>
                <a:gd name="T95" fmla="*/ 173 h 473"/>
                <a:gd name="T96" fmla="*/ 459 w 534"/>
                <a:gd name="T97" fmla="*/ 186 h 473"/>
                <a:gd name="T98" fmla="*/ 455 w 534"/>
                <a:gd name="T99" fmla="*/ 240 h 473"/>
                <a:gd name="T100" fmla="*/ 436 w 534"/>
                <a:gd name="T101" fmla="*/ 243 h 473"/>
                <a:gd name="T102" fmla="*/ 419 w 534"/>
                <a:gd name="T103" fmla="*/ 257 h 473"/>
                <a:gd name="T104" fmla="*/ 398 w 534"/>
                <a:gd name="T105" fmla="*/ 272 h 473"/>
                <a:gd name="T106" fmla="*/ 399 w 534"/>
                <a:gd name="T107" fmla="*/ 255 h 473"/>
                <a:gd name="T108" fmla="*/ 387 w 534"/>
                <a:gd name="T109" fmla="*/ 242 h 473"/>
                <a:gd name="T110" fmla="*/ 380 w 534"/>
                <a:gd name="T111" fmla="*/ 227 h 473"/>
                <a:gd name="T112" fmla="*/ 357 w 534"/>
                <a:gd name="T113" fmla="*/ 243 h 473"/>
                <a:gd name="T114" fmla="*/ 351 w 534"/>
                <a:gd name="T115" fmla="*/ 258 h 473"/>
                <a:gd name="T116" fmla="*/ 340 w 534"/>
                <a:gd name="T117" fmla="*/ 261 h 473"/>
                <a:gd name="T118" fmla="*/ 332 w 534"/>
                <a:gd name="T119" fmla="*/ 243 h 473"/>
                <a:gd name="T120" fmla="*/ 310 w 534"/>
                <a:gd name="T121" fmla="*/ 25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4" h="473">
                  <a:moveTo>
                    <a:pt x="274" y="270"/>
                  </a:moveTo>
                  <a:lnTo>
                    <a:pt x="274" y="272"/>
                  </a:lnTo>
                  <a:lnTo>
                    <a:pt x="274" y="276"/>
                  </a:lnTo>
                  <a:lnTo>
                    <a:pt x="273" y="284"/>
                  </a:lnTo>
                  <a:lnTo>
                    <a:pt x="273" y="286"/>
                  </a:lnTo>
                  <a:lnTo>
                    <a:pt x="273" y="292"/>
                  </a:lnTo>
                  <a:lnTo>
                    <a:pt x="270" y="297"/>
                  </a:lnTo>
                  <a:lnTo>
                    <a:pt x="268" y="299"/>
                  </a:lnTo>
                  <a:lnTo>
                    <a:pt x="267" y="302"/>
                  </a:lnTo>
                  <a:lnTo>
                    <a:pt x="264" y="305"/>
                  </a:lnTo>
                  <a:lnTo>
                    <a:pt x="266" y="309"/>
                  </a:lnTo>
                  <a:lnTo>
                    <a:pt x="262" y="312"/>
                  </a:lnTo>
                  <a:lnTo>
                    <a:pt x="261" y="316"/>
                  </a:lnTo>
                  <a:lnTo>
                    <a:pt x="260" y="320"/>
                  </a:lnTo>
                  <a:lnTo>
                    <a:pt x="258" y="322"/>
                  </a:lnTo>
                  <a:lnTo>
                    <a:pt x="256" y="327"/>
                  </a:lnTo>
                  <a:lnTo>
                    <a:pt x="252" y="328"/>
                  </a:lnTo>
                  <a:lnTo>
                    <a:pt x="251" y="329"/>
                  </a:lnTo>
                  <a:lnTo>
                    <a:pt x="250" y="328"/>
                  </a:lnTo>
                  <a:lnTo>
                    <a:pt x="250" y="327"/>
                  </a:lnTo>
                  <a:lnTo>
                    <a:pt x="248" y="323"/>
                  </a:lnTo>
                  <a:lnTo>
                    <a:pt x="245" y="322"/>
                  </a:lnTo>
                  <a:lnTo>
                    <a:pt x="243" y="322"/>
                  </a:lnTo>
                  <a:lnTo>
                    <a:pt x="239" y="323"/>
                  </a:lnTo>
                  <a:lnTo>
                    <a:pt x="238" y="322"/>
                  </a:lnTo>
                  <a:lnTo>
                    <a:pt x="236" y="318"/>
                  </a:lnTo>
                  <a:lnTo>
                    <a:pt x="233" y="317"/>
                  </a:lnTo>
                  <a:lnTo>
                    <a:pt x="231" y="317"/>
                  </a:lnTo>
                  <a:lnTo>
                    <a:pt x="227" y="320"/>
                  </a:lnTo>
                  <a:lnTo>
                    <a:pt x="225" y="318"/>
                  </a:lnTo>
                  <a:lnTo>
                    <a:pt x="224" y="315"/>
                  </a:lnTo>
                  <a:lnTo>
                    <a:pt x="220" y="314"/>
                  </a:lnTo>
                  <a:lnTo>
                    <a:pt x="216" y="316"/>
                  </a:lnTo>
                  <a:lnTo>
                    <a:pt x="213" y="314"/>
                  </a:lnTo>
                  <a:lnTo>
                    <a:pt x="209" y="312"/>
                  </a:lnTo>
                  <a:lnTo>
                    <a:pt x="207" y="315"/>
                  </a:lnTo>
                  <a:lnTo>
                    <a:pt x="204" y="318"/>
                  </a:lnTo>
                  <a:lnTo>
                    <a:pt x="201" y="320"/>
                  </a:lnTo>
                  <a:lnTo>
                    <a:pt x="198" y="322"/>
                  </a:lnTo>
                  <a:lnTo>
                    <a:pt x="197" y="326"/>
                  </a:lnTo>
                  <a:lnTo>
                    <a:pt x="195" y="330"/>
                  </a:lnTo>
                  <a:lnTo>
                    <a:pt x="194" y="334"/>
                  </a:lnTo>
                  <a:lnTo>
                    <a:pt x="191" y="338"/>
                  </a:lnTo>
                  <a:lnTo>
                    <a:pt x="188" y="338"/>
                  </a:lnTo>
                  <a:lnTo>
                    <a:pt x="188" y="339"/>
                  </a:lnTo>
                  <a:lnTo>
                    <a:pt x="185" y="338"/>
                  </a:lnTo>
                  <a:lnTo>
                    <a:pt x="185" y="333"/>
                  </a:lnTo>
                  <a:lnTo>
                    <a:pt x="179" y="329"/>
                  </a:lnTo>
                  <a:lnTo>
                    <a:pt x="177" y="328"/>
                  </a:lnTo>
                  <a:lnTo>
                    <a:pt x="176" y="329"/>
                  </a:lnTo>
                  <a:lnTo>
                    <a:pt x="171" y="333"/>
                  </a:lnTo>
                  <a:lnTo>
                    <a:pt x="168" y="334"/>
                  </a:lnTo>
                  <a:lnTo>
                    <a:pt x="166" y="334"/>
                  </a:lnTo>
                  <a:lnTo>
                    <a:pt x="165" y="336"/>
                  </a:lnTo>
                  <a:lnTo>
                    <a:pt x="162" y="342"/>
                  </a:lnTo>
                  <a:lnTo>
                    <a:pt x="164" y="345"/>
                  </a:lnTo>
                  <a:lnTo>
                    <a:pt x="164" y="348"/>
                  </a:lnTo>
                  <a:lnTo>
                    <a:pt x="162" y="353"/>
                  </a:lnTo>
                  <a:lnTo>
                    <a:pt x="159" y="358"/>
                  </a:lnTo>
                  <a:lnTo>
                    <a:pt x="155" y="362"/>
                  </a:lnTo>
                  <a:lnTo>
                    <a:pt x="150" y="363"/>
                  </a:lnTo>
                  <a:lnTo>
                    <a:pt x="149" y="364"/>
                  </a:lnTo>
                  <a:lnTo>
                    <a:pt x="150" y="365"/>
                  </a:lnTo>
                  <a:lnTo>
                    <a:pt x="150" y="368"/>
                  </a:lnTo>
                  <a:lnTo>
                    <a:pt x="150" y="369"/>
                  </a:lnTo>
                  <a:lnTo>
                    <a:pt x="147" y="370"/>
                  </a:lnTo>
                  <a:lnTo>
                    <a:pt x="144" y="371"/>
                  </a:lnTo>
                  <a:lnTo>
                    <a:pt x="144" y="374"/>
                  </a:lnTo>
                  <a:lnTo>
                    <a:pt x="143" y="386"/>
                  </a:lnTo>
                  <a:lnTo>
                    <a:pt x="144" y="387"/>
                  </a:lnTo>
                  <a:lnTo>
                    <a:pt x="147" y="388"/>
                  </a:lnTo>
                  <a:lnTo>
                    <a:pt x="148" y="389"/>
                  </a:lnTo>
                  <a:lnTo>
                    <a:pt x="150" y="389"/>
                  </a:lnTo>
                  <a:lnTo>
                    <a:pt x="152" y="392"/>
                  </a:lnTo>
                  <a:lnTo>
                    <a:pt x="153" y="396"/>
                  </a:lnTo>
                  <a:lnTo>
                    <a:pt x="153" y="401"/>
                  </a:lnTo>
                  <a:lnTo>
                    <a:pt x="152" y="404"/>
                  </a:lnTo>
                  <a:lnTo>
                    <a:pt x="149" y="407"/>
                  </a:lnTo>
                  <a:lnTo>
                    <a:pt x="147" y="408"/>
                  </a:lnTo>
                  <a:lnTo>
                    <a:pt x="141" y="410"/>
                  </a:lnTo>
                  <a:lnTo>
                    <a:pt x="138" y="411"/>
                  </a:lnTo>
                  <a:lnTo>
                    <a:pt x="137" y="410"/>
                  </a:lnTo>
                  <a:lnTo>
                    <a:pt x="136" y="408"/>
                  </a:lnTo>
                  <a:lnTo>
                    <a:pt x="134" y="407"/>
                  </a:lnTo>
                  <a:lnTo>
                    <a:pt x="128" y="410"/>
                  </a:lnTo>
                  <a:lnTo>
                    <a:pt x="123" y="411"/>
                  </a:lnTo>
                  <a:lnTo>
                    <a:pt x="120" y="413"/>
                  </a:lnTo>
                  <a:lnTo>
                    <a:pt x="116" y="411"/>
                  </a:lnTo>
                  <a:lnTo>
                    <a:pt x="111" y="408"/>
                  </a:lnTo>
                  <a:lnTo>
                    <a:pt x="106" y="408"/>
                  </a:lnTo>
                  <a:lnTo>
                    <a:pt x="102" y="411"/>
                  </a:lnTo>
                  <a:lnTo>
                    <a:pt x="101" y="414"/>
                  </a:lnTo>
                  <a:lnTo>
                    <a:pt x="100" y="418"/>
                  </a:lnTo>
                  <a:lnTo>
                    <a:pt x="99" y="431"/>
                  </a:lnTo>
                  <a:lnTo>
                    <a:pt x="95" y="429"/>
                  </a:lnTo>
                  <a:lnTo>
                    <a:pt x="90" y="425"/>
                  </a:lnTo>
                  <a:lnTo>
                    <a:pt x="87" y="423"/>
                  </a:lnTo>
                  <a:lnTo>
                    <a:pt x="84" y="424"/>
                  </a:lnTo>
                  <a:lnTo>
                    <a:pt x="83" y="429"/>
                  </a:lnTo>
                  <a:lnTo>
                    <a:pt x="86" y="435"/>
                  </a:lnTo>
                  <a:lnTo>
                    <a:pt x="86" y="441"/>
                  </a:lnTo>
                  <a:lnTo>
                    <a:pt x="86" y="443"/>
                  </a:lnTo>
                  <a:lnTo>
                    <a:pt x="81" y="443"/>
                  </a:lnTo>
                  <a:lnTo>
                    <a:pt x="78" y="443"/>
                  </a:lnTo>
                  <a:lnTo>
                    <a:pt x="78" y="444"/>
                  </a:lnTo>
                  <a:lnTo>
                    <a:pt x="76" y="448"/>
                  </a:lnTo>
                  <a:lnTo>
                    <a:pt x="72" y="449"/>
                  </a:lnTo>
                  <a:lnTo>
                    <a:pt x="69" y="450"/>
                  </a:lnTo>
                  <a:lnTo>
                    <a:pt x="66" y="450"/>
                  </a:lnTo>
                  <a:lnTo>
                    <a:pt x="65" y="453"/>
                  </a:lnTo>
                  <a:lnTo>
                    <a:pt x="63" y="452"/>
                  </a:lnTo>
                  <a:lnTo>
                    <a:pt x="62" y="450"/>
                  </a:lnTo>
                  <a:lnTo>
                    <a:pt x="59" y="454"/>
                  </a:lnTo>
                  <a:lnTo>
                    <a:pt x="58" y="456"/>
                  </a:lnTo>
                  <a:lnTo>
                    <a:pt x="56" y="460"/>
                  </a:lnTo>
                  <a:lnTo>
                    <a:pt x="54" y="464"/>
                  </a:lnTo>
                  <a:lnTo>
                    <a:pt x="53" y="466"/>
                  </a:lnTo>
                  <a:lnTo>
                    <a:pt x="50" y="466"/>
                  </a:lnTo>
                  <a:lnTo>
                    <a:pt x="44" y="465"/>
                  </a:lnTo>
                  <a:lnTo>
                    <a:pt x="39" y="466"/>
                  </a:lnTo>
                  <a:lnTo>
                    <a:pt x="36" y="467"/>
                  </a:lnTo>
                  <a:lnTo>
                    <a:pt x="35" y="468"/>
                  </a:lnTo>
                  <a:lnTo>
                    <a:pt x="35" y="470"/>
                  </a:lnTo>
                  <a:lnTo>
                    <a:pt x="32" y="472"/>
                  </a:lnTo>
                  <a:lnTo>
                    <a:pt x="28" y="473"/>
                  </a:lnTo>
                  <a:lnTo>
                    <a:pt x="24" y="473"/>
                  </a:lnTo>
                  <a:lnTo>
                    <a:pt x="21" y="471"/>
                  </a:lnTo>
                  <a:lnTo>
                    <a:pt x="17" y="471"/>
                  </a:lnTo>
                  <a:lnTo>
                    <a:pt x="12" y="470"/>
                  </a:lnTo>
                  <a:lnTo>
                    <a:pt x="9" y="467"/>
                  </a:lnTo>
                  <a:lnTo>
                    <a:pt x="6" y="462"/>
                  </a:lnTo>
                  <a:lnTo>
                    <a:pt x="3" y="455"/>
                  </a:lnTo>
                  <a:lnTo>
                    <a:pt x="2" y="450"/>
                  </a:lnTo>
                  <a:lnTo>
                    <a:pt x="0" y="442"/>
                  </a:lnTo>
                  <a:lnTo>
                    <a:pt x="2" y="435"/>
                  </a:lnTo>
                  <a:lnTo>
                    <a:pt x="4" y="442"/>
                  </a:lnTo>
                  <a:lnTo>
                    <a:pt x="10" y="443"/>
                  </a:lnTo>
                  <a:lnTo>
                    <a:pt x="15" y="438"/>
                  </a:lnTo>
                  <a:lnTo>
                    <a:pt x="18" y="438"/>
                  </a:lnTo>
                  <a:lnTo>
                    <a:pt x="17" y="443"/>
                  </a:lnTo>
                  <a:lnTo>
                    <a:pt x="21" y="443"/>
                  </a:lnTo>
                  <a:lnTo>
                    <a:pt x="28" y="442"/>
                  </a:lnTo>
                  <a:lnTo>
                    <a:pt x="27" y="440"/>
                  </a:lnTo>
                  <a:lnTo>
                    <a:pt x="24" y="436"/>
                  </a:lnTo>
                  <a:lnTo>
                    <a:pt x="26" y="435"/>
                  </a:lnTo>
                  <a:lnTo>
                    <a:pt x="33" y="434"/>
                  </a:lnTo>
                  <a:lnTo>
                    <a:pt x="39" y="435"/>
                  </a:lnTo>
                  <a:lnTo>
                    <a:pt x="41" y="431"/>
                  </a:lnTo>
                  <a:lnTo>
                    <a:pt x="44" y="425"/>
                  </a:lnTo>
                  <a:lnTo>
                    <a:pt x="56" y="423"/>
                  </a:lnTo>
                  <a:lnTo>
                    <a:pt x="59" y="420"/>
                  </a:lnTo>
                  <a:lnTo>
                    <a:pt x="59" y="414"/>
                  </a:lnTo>
                  <a:lnTo>
                    <a:pt x="63" y="407"/>
                  </a:lnTo>
                  <a:lnTo>
                    <a:pt x="66" y="407"/>
                  </a:lnTo>
                  <a:lnTo>
                    <a:pt x="68" y="412"/>
                  </a:lnTo>
                  <a:lnTo>
                    <a:pt x="71" y="422"/>
                  </a:lnTo>
                  <a:lnTo>
                    <a:pt x="74" y="419"/>
                  </a:lnTo>
                  <a:lnTo>
                    <a:pt x="76" y="411"/>
                  </a:lnTo>
                  <a:lnTo>
                    <a:pt x="71" y="400"/>
                  </a:lnTo>
                  <a:lnTo>
                    <a:pt x="64" y="390"/>
                  </a:lnTo>
                  <a:lnTo>
                    <a:pt x="60" y="376"/>
                  </a:lnTo>
                  <a:lnTo>
                    <a:pt x="71" y="356"/>
                  </a:lnTo>
                  <a:lnTo>
                    <a:pt x="81" y="348"/>
                  </a:lnTo>
                  <a:lnTo>
                    <a:pt x="90" y="335"/>
                  </a:lnTo>
                  <a:lnTo>
                    <a:pt x="100" y="327"/>
                  </a:lnTo>
                  <a:lnTo>
                    <a:pt x="108" y="322"/>
                  </a:lnTo>
                  <a:lnTo>
                    <a:pt x="120" y="312"/>
                  </a:lnTo>
                  <a:lnTo>
                    <a:pt x="126" y="305"/>
                  </a:lnTo>
                  <a:lnTo>
                    <a:pt x="136" y="294"/>
                  </a:lnTo>
                  <a:lnTo>
                    <a:pt x="146" y="282"/>
                  </a:lnTo>
                  <a:lnTo>
                    <a:pt x="152" y="274"/>
                  </a:lnTo>
                  <a:lnTo>
                    <a:pt x="156" y="266"/>
                  </a:lnTo>
                  <a:lnTo>
                    <a:pt x="160" y="256"/>
                  </a:lnTo>
                  <a:lnTo>
                    <a:pt x="164" y="246"/>
                  </a:lnTo>
                  <a:lnTo>
                    <a:pt x="162" y="231"/>
                  </a:lnTo>
                  <a:lnTo>
                    <a:pt x="160" y="210"/>
                  </a:lnTo>
                  <a:lnTo>
                    <a:pt x="156" y="212"/>
                  </a:lnTo>
                  <a:lnTo>
                    <a:pt x="156" y="208"/>
                  </a:lnTo>
                  <a:lnTo>
                    <a:pt x="159" y="197"/>
                  </a:lnTo>
                  <a:lnTo>
                    <a:pt x="162" y="191"/>
                  </a:lnTo>
                  <a:lnTo>
                    <a:pt x="164" y="180"/>
                  </a:lnTo>
                  <a:lnTo>
                    <a:pt x="182" y="171"/>
                  </a:lnTo>
                  <a:lnTo>
                    <a:pt x="189" y="170"/>
                  </a:lnTo>
                  <a:lnTo>
                    <a:pt x="204" y="164"/>
                  </a:lnTo>
                  <a:lnTo>
                    <a:pt x="210" y="159"/>
                  </a:lnTo>
                  <a:lnTo>
                    <a:pt x="214" y="159"/>
                  </a:lnTo>
                  <a:lnTo>
                    <a:pt x="219" y="158"/>
                  </a:lnTo>
                  <a:lnTo>
                    <a:pt x="230" y="155"/>
                  </a:lnTo>
                  <a:lnTo>
                    <a:pt x="238" y="159"/>
                  </a:lnTo>
                  <a:lnTo>
                    <a:pt x="238" y="167"/>
                  </a:lnTo>
                  <a:lnTo>
                    <a:pt x="228" y="173"/>
                  </a:lnTo>
                  <a:lnTo>
                    <a:pt x="227" y="177"/>
                  </a:lnTo>
                  <a:lnTo>
                    <a:pt x="227" y="184"/>
                  </a:lnTo>
                  <a:lnTo>
                    <a:pt x="225" y="186"/>
                  </a:lnTo>
                  <a:lnTo>
                    <a:pt x="219" y="190"/>
                  </a:lnTo>
                  <a:lnTo>
                    <a:pt x="209" y="192"/>
                  </a:lnTo>
                  <a:lnTo>
                    <a:pt x="202" y="203"/>
                  </a:lnTo>
                  <a:lnTo>
                    <a:pt x="197" y="204"/>
                  </a:lnTo>
                  <a:lnTo>
                    <a:pt x="186" y="202"/>
                  </a:lnTo>
                  <a:lnTo>
                    <a:pt x="182" y="207"/>
                  </a:lnTo>
                  <a:lnTo>
                    <a:pt x="180" y="213"/>
                  </a:lnTo>
                  <a:lnTo>
                    <a:pt x="183" y="218"/>
                  </a:lnTo>
                  <a:lnTo>
                    <a:pt x="190" y="220"/>
                  </a:lnTo>
                  <a:lnTo>
                    <a:pt x="201" y="222"/>
                  </a:lnTo>
                  <a:lnTo>
                    <a:pt x="202" y="226"/>
                  </a:lnTo>
                  <a:lnTo>
                    <a:pt x="200" y="240"/>
                  </a:lnTo>
                  <a:lnTo>
                    <a:pt x="198" y="248"/>
                  </a:lnTo>
                  <a:lnTo>
                    <a:pt x="196" y="251"/>
                  </a:lnTo>
                  <a:lnTo>
                    <a:pt x="197" y="254"/>
                  </a:lnTo>
                  <a:lnTo>
                    <a:pt x="204" y="260"/>
                  </a:lnTo>
                  <a:lnTo>
                    <a:pt x="218" y="263"/>
                  </a:lnTo>
                  <a:lnTo>
                    <a:pt x="230" y="266"/>
                  </a:lnTo>
                  <a:lnTo>
                    <a:pt x="236" y="262"/>
                  </a:lnTo>
                  <a:lnTo>
                    <a:pt x="240" y="254"/>
                  </a:lnTo>
                  <a:lnTo>
                    <a:pt x="240" y="245"/>
                  </a:lnTo>
                  <a:lnTo>
                    <a:pt x="243" y="243"/>
                  </a:lnTo>
                  <a:lnTo>
                    <a:pt x="256" y="239"/>
                  </a:lnTo>
                  <a:lnTo>
                    <a:pt x="270" y="236"/>
                  </a:lnTo>
                  <a:lnTo>
                    <a:pt x="274" y="236"/>
                  </a:lnTo>
                  <a:lnTo>
                    <a:pt x="291" y="226"/>
                  </a:lnTo>
                  <a:lnTo>
                    <a:pt x="309" y="219"/>
                  </a:lnTo>
                  <a:lnTo>
                    <a:pt x="324" y="207"/>
                  </a:lnTo>
                  <a:lnTo>
                    <a:pt x="335" y="206"/>
                  </a:lnTo>
                  <a:lnTo>
                    <a:pt x="346" y="203"/>
                  </a:lnTo>
                  <a:lnTo>
                    <a:pt x="357" y="196"/>
                  </a:lnTo>
                  <a:lnTo>
                    <a:pt x="374" y="183"/>
                  </a:lnTo>
                  <a:lnTo>
                    <a:pt x="386" y="171"/>
                  </a:lnTo>
                  <a:lnTo>
                    <a:pt x="395" y="159"/>
                  </a:lnTo>
                  <a:lnTo>
                    <a:pt x="404" y="146"/>
                  </a:lnTo>
                  <a:lnTo>
                    <a:pt x="407" y="136"/>
                  </a:lnTo>
                  <a:lnTo>
                    <a:pt x="413" y="120"/>
                  </a:lnTo>
                  <a:lnTo>
                    <a:pt x="425" y="110"/>
                  </a:lnTo>
                  <a:lnTo>
                    <a:pt x="437" y="100"/>
                  </a:lnTo>
                  <a:lnTo>
                    <a:pt x="441" y="99"/>
                  </a:lnTo>
                  <a:lnTo>
                    <a:pt x="447" y="98"/>
                  </a:lnTo>
                  <a:lnTo>
                    <a:pt x="453" y="95"/>
                  </a:lnTo>
                  <a:lnTo>
                    <a:pt x="462" y="92"/>
                  </a:lnTo>
                  <a:lnTo>
                    <a:pt x="474" y="80"/>
                  </a:lnTo>
                  <a:lnTo>
                    <a:pt x="482" y="66"/>
                  </a:lnTo>
                  <a:lnTo>
                    <a:pt x="489" y="39"/>
                  </a:lnTo>
                  <a:lnTo>
                    <a:pt x="490" y="32"/>
                  </a:lnTo>
                  <a:lnTo>
                    <a:pt x="494" y="22"/>
                  </a:lnTo>
                  <a:lnTo>
                    <a:pt x="497" y="9"/>
                  </a:lnTo>
                  <a:lnTo>
                    <a:pt x="501" y="0"/>
                  </a:lnTo>
                  <a:lnTo>
                    <a:pt x="509" y="6"/>
                  </a:lnTo>
                  <a:lnTo>
                    <a:pt x="515" y="9"/>
                  </a:lnTo>
                  <a:lnTo>
                    <a:pt x="520" y="11"/>
                  </a:lnTo>
                  <a:lnTo>
                    <a:pt x="520" y="16"/>
                  </a:lnTo>
                  <a:lnTo>
                    <a:pt x="518" y="22"/>
                  </a:lnTo>
                  <a:lnTo>
                    <a:pt x="518" y="26"/>
                  </a:lnTo>
                  <a:lnTo>
                    <a:pt x="518" y="29"/>
                  </a:lnTo>
                  <a:lnTo>
                    <a:pt x="520" y="32"/>
                  </a:lnTo>
                  <a:lnTo>
                    <a:pt x="522" y="33"/>
                  </a:lnTo>
                  <a:lnTo>
                    <a:pt x="525" y="34"/>
                  </a:lnTo>
                  <a:lnTo>
                    <a:pt x="528" y="34"/>
                  </a:lnTo>
                  <a:lnTo>
                    <a:pt x="532" y="40"/>
                  </a:lnTo>
                  <a:lnTo>
                    <a:pt x="534" y="45"/>
                  </a:lnTo>
                  <a:lnTo>
                    <a:pt x="533" y="50"/>
                  </a:lnTo>
                  <a:lnTo>
                    <a:pt x="527" y="58"/>
                  </a:lnTo>
                  <a:lnTo>
                    <a:pt x="522" y="60"/>
                  </a:lnTo>
                  <a:lnTo>
                    <a:pt x="518" y="62"/>
                  </a:lnTo>
                  <a:lnTo>
                    <a:pt x="514" y="62"/>
                  </a:lnTo>
                  <a:lnTo>
                    <a:pt x="513" y="64"/>
                  </a:lnTo>
                  <a:lnTo>
                    <a:pt x="512" y="72"/>
                  </a:lnTo>
                  <a:lnTo>
                    <a:pt x="509" y="75"/>
                  </a:lnTo>
                  <a:lnTo>
                    <a:pt x="510" y="77"/>
                  </a:lnTo>
                  <a:lnTo>
                    <a:pt x="512" y="80"/>
                  </a:lnTo>
                  <a:lnTo>
                    <a:pt x="510" y="83"/>
                  </a:lnTo>
                  <a:lnTo>
                    <a:pt x="506" y="93"/>
                  </a:lnTo>
                  <a:lnTo>
                    <a:pt x="504" y="96"/>
                  </a:lnTo>
                  <a:lnTo>
                    <a:pt x="503" y="107"/>
                  </a:lnTo>
                  <a:lnTo>
                    <a:pt x="504" y="110"/>
                  </a:lnTo>
                  <a:lnTo>
                    <a:pt x="509" y="114"/>
                  </a:lnTo>
                  <a:lnTo>
                    <a:pt x="512" y="117"/>
                  </a:lnTo>
                  <a:lnTo>
                    <a:pt x="512" y="119"/>
                  </a:lnTo>
                  <a:lnTo>
                    <a:pt x="503" y="134"/>
                  </a:lnTo>
                  <a:lnTo>
                    <a:pt x="501" y="137"/>
                  </a:lnTo>
                  <a:lnTo>
                    <a:pt x="497" y="143"/>
                  </a:lnTo>
                  <a:lnTo>
                    <a:pt x="495" y="146"/>
                  </a:lnTo>
                  <a:lnTo>
                    <a:pt x="491" y="150"/>
                  </a:lnTo>
                  <a:lnTo>
                    <a:pt x="495" y="164"/>
                  </a:lnTo>
                  <a:lnTo>
                    <a:pt x="494" y="167"/>
                  </a:lnTo>
                  <a:lnTo>
                    <a:pt x="486" y="168"/>
                  </a:lnTo>
                  <a:lnTo>
                    <a:pt x="479" y="166"/>
                  </a:lnTo>
                  <a:lnTo>
                    <a:pt x="477" y="168"/>
                  </a:lnTo>
                  <a:lnTo>
                    <a:pt x="477" y="173"/>
                  </a:lnTo>
                  <a:lnTo>
                    <a:pt x="473" y="172"/>
                  </a:lnTo>
                  <a:lnTo>
                    <a:pt x="468" y="173"/>
                  </a:lnTo>
                  <a:lnTo>
                    <a:pt x="460" y="174"/>
                  </a:lnTo>
                  <a:lnTo>
                    <a:pt x="456" y="176"/>
                  </a:lnTo>
                  <a:lnTo>
                    <a:pt x="455" y="178"/>
                  </a:lnTo>
                  <a:lnTo>
                    <a:pt x="456" y="179"/>
                  </a:lnTo>
                  <a:lnTo>
                    <a:pt x="459" y="183"/>
                  </a:lnTo>
                  <a:lnTo>
                    <a:pt x="459" y="186"/>
                  </a:lnTo>
                  <a:lnTo>
                    <a:pt x="458" y="190"/>
                  </a:lnTo>
                  <a:lnTo>
                    <a:pt x="449" y="204"/>
                  </a:lnTo>
                  <a:lnTo>
                    <a:pt x="449" y="210"/>
                  </a:lnTo>
                  <a:lnTo>
                    <a:pt x="455" y="216"/>
                  </a:lnTo>
                  <a:lnTo>
                    <a:pt x="454" y="231"/>
                  </a:lnTo>
                  <a:lnTo>
                    <a:pt x="455" y="240"/>
                  </a:lnTo>
                  <a:lnTo>
                    <a:pt x="454" y="248"/>
                  </a:lnTo>
                  <a:lnTo>
                    <a:pt x="453" y="255"/>
                  </a:lnTo>
                  <a:lnTo>
                    <a:pt x="452" y="252"/>
                  </a:lnTo>
                  <a:lnTo>
                    <a:pt x="447" y="246"/>
                  </a:lnTo>
                  <a:lnTo>
                    <a:pt x="442" y="236"/>
                  </a:lnTo>
                  <a:lnTo>
                    <a:pt x="436" y="243"/>
                  </a:lnTo>
                  <a:lnTo>
                    <a:pt x="434" y="245"/>
                  </a:lnTo>
                  <a:lnTo>
                    <a:pt x="425" y="244"/>
                  </a:lnTo>
                  <a:lnTo>
                    <a:pt x="424" y="249"/>
                  </a:lnTo>
                  <a:lnTo>
                    <a:pt x="425" y="254"/>
                  </a:lnTo>
                  <a:lnTo>
                    <a:pt x="425" y="257"/>
                  </a:lnTo>
                  <a:lnTo>
                    <a:pt x="419" y="257"/>
                  </a:lnTo>
                  <a:lnTo>
                    <a:pt x="420" y="261"/>
                  </a:lnTo>
                  <a:lnTo>
                    <a:pt x="419" y="264"/>
                  </a:lnTo>
                  <a:lnTo>
                    <a:pt x="411" y="268"/>
                  </a:lnTo>
                  <a:lnTo>
                    <a:pt x="410" y="274"/>
                  </a:lnTo>
                  <a:lnTo>
                    <a:pt x="404" y="274"/>
                  </a:lnTo>
                  <a:lnTo>
                    <a:pt x="398" y="272"/>
                  </a:lnTo>
                  <a:lnTo>
                    <a:pt x="398" y="269"/>
                  </a:lnTo>
                  <a:lnTo>
                    <a:pt x="395" y="267"/>
                  </a:lnTo>
                  <a:lnTo>
                    <a:pt x="395" y="266"/>
                  </a:lnTo>
                  <a:lnTo>
                    <a:pt x="396" y="263"/>
                  </a:lnTo>
                  <a:lnTo>
                    <a:pt x="399" y="262"/>
                  </a:lnTo>
                  <a:lnTo>
                    <a:pt x="399" y="255"/>
                  </a:lnTo>
                  <a:lnTo>
                    <a:pt x="398" y="252"/>
                  </a:lnTo>
                  <a:lnTo>
                    <a:pt x="394" y="250"/>
                  </a:lnTo>
                  <a:lnTo>
                    <a:pt x="392" y="248"/>
                  </a:lnTo>
                  <a:lnTo>
                    <a:pt x="390" y="245"/>
                  </a:lnTo>
                  <a:lnTo>
                    <a:pt x="390" y="244"/>
                  </a:lnTo>
                  <a:lnTo>
                    <a:pt x="387" y="242"/>
                  </a:lnTo>
                  <a:lnTo>
                    <a:pt x="387" y="239"/>
                  </a:lnTo>
                  <a:lnTo>
                    <a:pt x="387" y="237"/>
                  </a:lnTo>
                  <a:lnTo>
                    <a:pt x="388" y="234"/>
                  </a:lnTo>
                  <a:lnTo>
                    <a:pt x="387" y="232"/>
                  </a:lnTo>
                  <a:lnTo>
                    <a:pt x="387" y="230"/>
                  </a:lnTo>
                  <a:lnTo>
                    <a:pt x="380" y="227"/>
                  </a:lnTo>
                  <a:lnTo>
                    <a:pt x="374" y="227"/>
                  </a:lnTo>
                  <a:lnTo>
                    <a:pt x="369" y="232"/>
                  </a:lnTo>
                  <a:lnTo>
                    <a:pt x="366" y="236"/>
                  </a:lnTo>
                  <a:lnTo>
                    <a:pt x="358" y="240"/>
                  </a:lnTo>
                  <a:lnTo>
                    <a:pt x="357" y="242"/>
                  </a:lnTo>
                  <a:lnTo>
                    <a:pt x="357" y="243"/>
                  </a:lnTo>
                  <a:lnTo>
                    <a:pt x="357" y="245"/>
                  </a:lnTo>
                  <a:lnTo>
                    <a:pt x="356" y="248"/>
                  </a:lnTo>
                  <a:lnTo>
                    <a:pt x="354" y="251"/>
                  </a:lnTo>
                  <a:lnTo>
                    <a:pt x="354" y="255"/>
                  </a:lnTo>
                  <a:lnTo>
                    <a:pt x="351" y="260"/>
                  </a:lnTo>
                  <a:lnTo>
                    <a:pt x="351" y="258"/>
                  </a:lnTo>
                  <a:lnTo>
                    <a:pt x="351" y="255"/>
                  </a:lnTo>
                  <a:lnTo>
                    <a:pt x="351" y="252"/>
                  </a:lnTo>
                  <a:lnTo>
                    <a:pt x="344" y="252"/>
                  </a:lnTo>
                  <a:lnTo>
                    <a:pt x="342" y="254"/>
                  </a:lnTo>
                  <a:lnTo>
                    <a:pt x="341" y="258"/>
                  </a:lnTo>
                  <a:lnTo>
                    <a:pt x="340" y="261"/>
                  </a:lnTo>
                  <a:lnTo>
                    <a:pt x="336" y="263"/>
                  </a:lnTo>
                  <a:lnTo>
                    <a:pt x="330" y="258"/>
                  </a:lnTo>
                  <a:lnTo>
                    <a:pt x="330" y="255"/>
                  </a:lnTo>
                  <a:lnTo>
                    <a:pt x="330" y="252"/>
                  </a:lnTo>
                  <a:lnTo>
                    <a:pt x="333" y="244"/>
                  </a:lnTo>
                  <a:lnTo>
                    <a:pt x="332" y="243"/>
                  </a:lnTo>
                  <a:lnTo>
                    <a:pt x="327" y="240"/>
                  </a:lnTo>
                  <a:lnTo>
                    <a:pt x="321" y="239"/>
                  </a:lnTo>
                  <a:lnTo>
                    <a:pt x="317" y="240"/>
                  </a:lnTo>
                  <a:lnTo>
                    <a:pt x="315" y="243"/>
                  </a:lnTo>
                  <a:lnTo>
                    <a:pt x="314" y="249"/>
                  </a:lnTo>
                  <a:lnTo>
                    <a:pt x="310" y="256"/>
                  </a:lnTo>
                  <a:lnTo>
                    <a:pt x="299" y="262"/>
                  </a:lnTo>
                  <a:lnTo>
                    <a:pt x="274" y="27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92" name="Freeform 40"/>
            <p:cNvSpPr>
              <a:spLocks/>
            </p:cNvSpPr>
            <p:nvPr/>
          </p:nvSpPr>
          <p:spPr bwMode="auto">
            <a:xfrm rot="1627522">
              <a:off x="3021" y="2674"/>
              <a:ext cx="50" cy="119"/>
            </a:xfrm>
            <a:custGeom>
              <a:avLst/>
              <a:gdLst>
                <a:gd name="T0" fmla="*/ 36 w 41"/>
                <a:gd name="T1" fmla="*/ 55 h 82"/>
                <a:gd name="T2" fmla="*/ 33 w 41"/>
                <a:gd name="T3" fmla="*/ 60 h 82"/>
                <a:gd name="T4" fmla="*/ 29 w 41"/>
                <a:gd name="T5" fmla="*/ 66 h 82"/>
                <a:gd name="T6" fmla="*/ 25 w 41"/>
                <a:gd name="T7" fmla="*/ 71 h 82"/>
                <a:gd name="T8" fmla="*/ 17 w 41"/>
                <a:gd name="T9" fmla="*/ 77 h 82"/>
                <a:gd name="T10" fmla="*/ 13 w 41"/>
                <a:gd name="T11" fmla="*/ 81 h 82"/>
                <a:gd name="T12" fmla="*/ 6 w 41"/>
                <a:gd name="T13" fmla="*/ 82 h 82"/>
                <a:gd name="T14" fmla="*/ 4 w 41"/>
                <a:gd name="T15" fmla="*/ 81 h 82"/>
                <a:gd name="T16" fmla="*/ 0 w 41"/>
                <a:gd name="T17" fmla="*/ 76 h 82"/>
                <a:gd name="T18" fmla="*/ 0 w 41"/>
                <a:gd name="T19" fmla="*/ 71 h 82"/>
                <a:gd name="T20" fmla="*/ 3 w 41"/>
                <a:gd name="T21" fmla="*/ 65 h 82"/>
                <a:gd name="T22" fmla="*/ 5 w 41"/>
                <a:gd name="T23" fmla="*/ 61 h 82"/>
                <a:gd name="T24" fmla="*/ 9 w 41"/>
                <a:gd name="T25" fmla="*/ 59 h 82"/>
                <a:gd name="T26" fmla="*/ 12 w 41"/>
                <a:gd name="T27" fmla="*/ 55 h 82"/>
                <a:gd name="T28" fmla="*/ 12 w 41"/>
                <a:gd name="T29" fmla="*/ 52 h 82"/>
                <a:gd name="T30" fmla="*/ 10 w 41"/>
                <a:gd name="T31" fmla="*/ 52 h 82"/>
                <a:gd name="T32" fmla="*/ 7 w 41"/>
                <a:gd name="T33" fmla="*/ 52 h 82"/>
                <a:gd name="T34" fmla="*/ 4 w 41"/>
                <a:gd name="T35" fmla="*/ 55 h 82"/>
                <a:gd name="T36" fmla="*/ 1 w 41"/>
                <a:gd name="T37" fmla="*/ 55 h 82"/>
                <a:gd name="T38" fmla="*/ 0 w 41"/>
                <a:gd name="T39" fmla="*/ 52 h 82"/>
                <a:gd name="T40" fmla="*/ 1 w 41"/>
                <a:gd name="T41" fmla="*/ 46 h 82"/>
                <a:gd name="T42" fmla="*/ 4 w 41"/>
                <a:gd name="T43" fmla="*/ 40 h 82"/>
                <a:gd name="T44" fmla="*/ 9 w 41"/>
                <a:gd name="T45" fmla="*/ 30 h 82"/>
                <a:gd name="T46" fmla="*/ 15 w 41"/>
                <a:gd name="T47" fmla="*/ 22 h 82"/>
                <a:gd name="T48" fmla="*/ 18 w 41"/>
                <a:gd name="T49" fmla="*/ 16 h 82"/>
                <a:gd name="T50" fmla="*/ 25 w 41"/>
                <a:gd name="T51" fmla="*/ 7 h 82"/>
                <a:gd name="T52" fmla="*/ 27 w 41"/>
                <a:gd name="T53" fmla="*/ 4 h 82"/>
                <a:gd name="T54" fmla="*/ 30 w 41"/>
                <a:gd name="T55" fmla="*/ 3 h 82"/>
                <a:gd name="T56" fmla="*/ 33 w 41"/>
                <a:gd name="T57" fmla="*/ 0 h 82"/>
                <a:gd name="T58" fmla="*/ 35 w 41"/>
                <a:gd name="T59" fmla="*/ 0 h 82"/>
                <a:gd name="T60" fmla="*/ 37 w 41"/>
                <a:gd name="T61" fmla="*/ 3 h 82"/>
                <a:gd name="T62" fmla="*/ 39 w 41"/>
                <a:gd name="T63" fmla="*/ 7 h 82"/>
                <a:gd name="T64" fmla="*/ 36 w 41"/>
                <a:gd name="T65" fmla="*/ 13 h 82"/>
                <a:gd name="T66" fmla="*/ 34 w 41"/>
                <a:gd name="T67" fmla="*/ 22 h 82"/>
                <a:gd name="T68" fmla="*/ 33 w 41"/>
                <a:gd name="T69" fmla="*/ 28 h 82"/>
                <a:gd name="T70" fmla="*/ 33 w 41"/>
                <a:gd name="T71" fmla="*/ 31 h 82"/>
                <a:gd name="T72" fmla="*/ 37 w 41"/>
                <a:gd name="T73" fmla="*/ 35 h 82"/>
                <a:gd name="T74" fmla="*/ 41 w 41"/>
                <a:gd name="T75" fmla="*/ 37 h 82"/>
                <a:gd name="T76" fmla="*/ 39 w 41"/>
                <a:gd name="T77"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82">
                  <a:moveTo>
                    <a:pt x="39" y="52"/>
                  </a:moveTo>
                  <a:lnTo>
                    <a:pt x="36" y="55"/>
                  </a:lnTo>
                  <a:lnTo>
                    <a:pt x="35" y="58"/>
                  </a:lnTo>
                  <a:lnTo>
                    <a:pt x="33" y="60"/>
                  </a:lnTo>
                  <a:lnTo>
                    <a:pt x="31" y="63"/>
                  </a:lnTo>
                  <a:lnTo>
                    <a:pt x="29" y="66"/>
                  </a:lnTo>
                  <a:lnTo>
                    <a:pt x="28" y="69"/>
                  </a:lnTo>
                  <a:lnTo>
                    <a:pt x="25" y="71"/>
                  </a:lnTo>
                  <a:lnTo>
                    <a:pt x="22" y="75"/>
                  </a:lnTo>
                  <a:lnTo>
                    <a:pt x="17" y="77"/>
                  </a:lnTo>
                  <a:lnTo>
                    <a:pt x="15" y="78"/>
                  </a:lnTo>
                  <a:lnTo>
                    <a:pt x="13" y="81"/>
                  </a:lnTo>
                  <a:lnTo>
                    <a:pt x="9" y="81"/>
                  </a:lnTo>
                  <a:lnTo>
                    <a:pt x="6" y="82"/>
                  </a:lnTo>
                  <a:lnTo>
                    <a:pt x="5" y="82"/>
                  </a:lnTo>
                  <a:lnTo>
                    <a:pt x="4" y="81"/>
                  </a:lnTo>
                  <a:lnTo>
                    <a:pt x="1" y="78"/>
                  </a:lnTo>
                  <a:lnTo>
                    <a:pt x="0" y="76"/>
                  </a:lnTo>
                  <a:lnTo>
                    <a:pt x="0" y="73"/>
                  </a:lnTo>
                  <a:lnTo>
                    <a:pt x="0" y="71"/>
                  </a:lnTo>
                  <a:lnTo>
                    <a:pt x="1" y="69"/>
                  </a:lnTo>
                  <a:lnTo>
                    <a:pt x="3" y="65"/>
                  </a:lnTo>
                  <a:lnTo>
                    <a:pt x="4" y="63"/>
                  </a:lnTo>
                  <a:lnTo>
                    <a:pt x="5" y="61"/>
                  </a:lnTo>
                  <a:lnTo>
                    <a:pt x="6" y="60"/>
                  </a:lnTo>
                  <a:lnTo>
                    <a:pt x="9" y="59"/>
                  </a:lnTo>
                  <a:lnTo>
                    <a:pt x="10" y="57"/>
                  </a:lnTo>
                  <a:lnTo>
                    <a:pt x="12" y="55"/>
                  </a:lnTo>
                  <a:lnTo>
                    <a:pt x="12" y="53"/>
                  </a:lnTo>
                  <a:lnTo>
                    <a:pt x="12" y="52"/>
                  </a:lnTo>
                  <a:lnTo>
                    <a:pt x="11" y="52"/>
                  </a:lnTo>
                  <a:lnTo>
                    <a:pt x="10" y="52"/>
                  </a:lnTo>
                  <a:lnTo>
                    <a:pt x="9" y="52"/>
                  </a:lnTo>
                  <a:lnTo>
                    <a:pt x="7" y="52"/>
                  </a:lnTo>
                  <a:lnTo>
                    <a:pt x="4" y="54"/>
                  </a:lnTo>
                  <a:lnTo>
                    <a:pt x="4" y="55"/>
                  </a:lnTo>
                  <a:lnTo>
                    <a:pt x="3" y="57"/>
                  </a:lnTo>
                  <a:lnTo>
                    <a:pt x="1" y="55"/>
                  </a:lnTo>
                  <a:lnTo>
                    <a:pt x="0" y="53"/>
                  </a:lnTo>
                  <a:lnTo>
                    <a:pt x="0" y="52"/>
                  </a:lnTo>
                  <a:lnTo>
                    <a:pt x="0" y="48"/>
                  </a:lnTo>
                  <a:lnTo>
                    <a:pt x="1" y="46"/>
                  </a:lnTo>
                  <a:lnTo>
                    <a:pt x="1" y="42"/>
                  </a:lnTo>
                  <a:lnTo>
                    <a:pt x="4" y="40"/>
                  </a:lnTo>
                  <a:lnTo>
                    <a:pt x="6" y="35"/>
                  </a:lnTo>
                  <a:lnTo>
                    <a:pt x="9" y="30"/>
                  </a:lnTo>
                  <a:lnTo>
                    <a:pt x="11" y="25"/>
                  </a:lnTo>
                  <a:lnTo>
                    <a:pt x="15" y="22"/>
                  </a:lnTo>
                  <a:lnTo>
                    <a:pt x="16" y="19"/>
                  </a:lnTo>
                  <a:lnTo>
                    <a:pt x="18" y="16"/>
                  </a:lnTo>
                  <a:lnTo>
                    <a:pt x="21" y="11"/>
                  </a:lnTo>
                  <a:lnTo>
                    <a:pt x="25" y="7"/>
                  </a:lnTo>
                  <a:lnTo>
                    <a:pt x="25" y="6"/>
                  </a:lnTo>
                  <a:lnTo>
                    <a:pt x="27" y="4"/>
                  </a:lnTo>
                  <a:lnTo>
                    <a:pt x="29" y="3"/>
                  </a:lnTo>
                  <a:lnTo>
                    <a:pt x="30" y="3"/>
                  </a:lnTo>
                  <a:lnTo>
                    <a:pt x="31" y="1"/>
                  </a:lnTo>
                  <a:lnTo>
                    <a:pt x="33" y="0"/>
                  </a:lnTo>
                  <a:lnTo>
                    <a:pt x="34" y="0"/>
                  </a:lnTo>
                  <a:lnTo>
                    <a:pt x="35" y="0"/>
                  </a:lnTo>
                  <a:lnTo>
                    <a:pt x="36" y="0"/>
                  </a:lnTo>
                  <a:lnTo>
                    <a:pt x="37" y="3"/>
                  </a:lnTo>
                  <a:lnTo>
                    <a:pt x="39" y="5"/>
                  </a:lnTo>
                  <a:lnTo>
                    <a:pt x="39" y="7"/>
                  </a:lnTo>
                  <a:lnTo>
                    <a:pt x="37" y="10"/>
                  </a:lnTo>
                  <a:lnTo>
                    <a:pt x="36" y="13"/>
                  </a:lnTo>
                  <a:lnTo>
                    <a:pt x="35" y="18"/>
                  </a:lnTo>
                  <a:lnTo>
                    <a:pt x="34" y="22"/>
                  </a:lnTo>
                  <a:lnTo>
                    <a:pt x="33" y="27"/>
                  </a:lnTo>
                  <a:lnTo>
                    <a:pt x="33" y="28"/>
                  </a:lnTo>
                  <a:lnTo>
                    <a:pt x="33" y="30"/>
                  </a:lnTo>
                  <a:lnTo>
                    <a:pt x="33" y="31"/>
                  </a:lnTo>
                  <a:lnTo>
                    <a:pt x="35" y="33"/>
                  </a:lnTo>
                  <a:lnTo>
                    <a:pt x="37" y="35"/>
                  </a:lnTo>
                  <a:lnTo>
                    <a:pt x="40" y="36"/>
                  </a:lnTo>
                  <a:lnTo>
                    <a:pt x="41" y="37"/>
                  </a:lnTo>
                  <a:lnTo>
                    <a:pt x="41" y="41"/>
                  </a:lnTo>
                  <a:lnTo>
                    <a:pt x="39" y="45"/>
                  </a:lnTo>
                  <a:lnTo>
                    <a:pt x="39" y="52"/>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593" name="Freeform 41"/>
            <p:cNvSpPr>
              <a:spLocks/>
            </p:cNvSpPr>
            <p:nvPr/>
          </p:nvSpPr>
          <p:spPr bwMode="auto">
            <a:xfrm rot="1627522">
              <a:off x="3734" y="1499"/>
              <a:ext cx="835" cy="919"/>
            </a:xfrm>
            <a:custGeom>
              <a:avLst/>
              <a:gdLst>
                <a:gd name="T0" fmla="*/ 67 w 675"/>
                <a:gd name="T1" fmla="*/ 605 h 617"/>
                <a:gd name="T2" fmla="*/ 77 w 675"/>
                <a:gd name="T3" fmla="*/ 579 h 617"/>
                <a:gd name="T4" fmla="*/ 100 w 675"/>
                <a:gd name="T5" fmla="*/ 555 h 617"/>
                <a:gd name="T6" fmla="*/ 103 w 675"/>
                <a:gd name="T7" fmla="*/ 563 h 617"/>
                <a:gd name="T8" fmla="*/ 130 w 675"/>
                <a:gd name="T9" fmla="*/ 567 h 617"/>
                <a:gd name="T10" fmla="*/ 161 w 675"/>
                <a:gd name="T11" fmla="*/ 548 h 617"/>
                <a:gd name="T12" fmla="*/ 118 w 675"/>
                <a:gd name="T13" fmla="*/ 516 h 617"/>
                <a:gd name="T14" fmla="*/ 71 w 675"/>
                <a:gd name="T15" fmla="*/ 494 h 617"/>
                <a:gd name="T16" fmla="*/ 76 w 675"/>
                <a:gd name="T17" fmla="*/ 446 h 617"/>
                <a:gd name="T18" fmla="*/ 109 w 675"/>
                <a:gd name="T19" fmla="*/ 451 h 617"/>
                <a:gd name="T20" fmla="*/ 123 w 675"/>
                <a:gd name="T21" fmla="*/ 471 h 617"/>
                <a:gd name="T22" fmla="*/ 154 w 675"/>
                <a:gd name="T23" fmla="*/ 468 h 617"/>
                <a:gd name="T24" fmla="*/ 227 w 675"/>
                <a:gd name="T25" fmla="*/ 443 h 617"/>
                <a:gd name="T26" fmla="*/ 265 w 675"/>
                <a:gd name="T27" fmla="*/ 463 h 617"/>
                <a:gd name="T28" fmla="*/ 306 w 675"/>
                <a:gd name="T29" fmla="*/ 492 h 617"/>
                <a:gd name="T30" fmla="*/ 387 w 675"/>
                <a:gd name="T31" fmla="*/ 534 h 617"/>
                <a:gd name="T32" fmla="*/ 399 w 675"/>
                <a:gd name="T33" fmla="*/ 494 h 617"/>
                <a:gd name="T34" fmla="*/ 467 w 675"/>
                <a:gd name="T35" fmla="*/ 393 h 617"/>
                <a:gd name="T36" fmla="*/ 527 w 675"/>
                <a:gd name="T37" fmla="*/ 383 h 617"/>
                <a:gd name="T38" fmla="*/ 564 w 675"/>
                <a:gd name="T39" fmla="*/ 362 h 617"/>
                <a:gd name="T40" fmla="*/ 587 w 675"/>
                <a:gd name="T41" fmla="*/ 366 h 617"/>
                <a:gd name="T42" fmla="*/ 599 w 675"/>
                <a:gd name="T43" fmla="*/ 345 h 617"/>
                <a:gd name="T44" fmla="*/ 643 w 675"/>
                <a:gd name="T45" fmla="*/ 333 h 617"/>
                <a:gd name="T46" fmla="*/ 672 w 675"/>
                <a:gd name="T47" fmla="*/ 300 h 617"/>
                <a:gd name="T48" fmla="*/ 631 w 675"/>
                <a:gd name="T49" fmla="*/ 315 h 617"/>
                <a:gd name="T50" fmla="*/ 594 w 675"/>
                <a:gd name="T51" fmla="*/ 239 h 617"/>
                <a:gd name="T52" fmla="*/ 610 w 675"/>
                <a:gd name="T53" fmla="*/ 205 h 617"/>
                <a:gd name="T54" fmla="*/ 604 w 675"/>
                <a:gd name="T55" fmla="*/ 188 h 617"/>
                <a:gd name="T56" fmla="*/ 586 w 675"/>
                <a:gd name="T57" fmla="*/ 204 h 617"/>
                <a:gd name="T58" fmla="*/ 517 w 675"/>
                <a:gd name="T59" fmla="*/ 231 h 617"/>
                <a:gd name="T60" fmla="*/ 441 w 675"/>
                <a:gd name="T61" fmla="*/ 197 h 617"/>
                <a:gd name="T62" fmla="*/ 369 w 675"/>
                <a:gd name="T63" fmla="*/ 155 h 617"/>
                <a:gd name="T64" fmla="*/ 307 w 675"/>
                <a:gd name="T65" fmla="*/ 86 h 617"/>
                <a:gd name="T66" fmla="*/ 263 w 675"/>
                <a:gd name="T67" fmla="*/ 26 h 617"/>
                <a:gd name="T68" fmla="*/ 241 w 675"/>
                <a:gd name="T69" fmla="*/ 7 h 617"/>
                <a:gd name="T70" fmla="*/ 222 w 675"/>
                <a:gd name="T71" fmla="*/ 17 h 617"/>
                <a:gd name="T72" fmla="*/ 204 w 675"/>
                <a:gd name="T73" fmla="*/ 25 h 617"/>
                <a:gd name="T74" fmla="*/ 197 w 675"/>
                <a:gd name="T75" fmla="*/ 59 h 617"/>
                <a:gd name="T76" fmla="*/ 216 w 675"/>
                <a:gd name="T77" fmla="*/ 109 h 617"/>
                <a:gd name="T78" fmla="*/ 204 w 675"/>
                <a:gd name="T79" fmla="*/ 180 h 617"/>
                <a:gd name="T80" fmla="*/ 201 w 675"/>
                <a:gd name="T81" fmla="*/ 242 h 617"/>
                <a:gd name="T82" fmla="*/ 175 w 675"/>
                <a:gd name="T83" fmla="*/ 260 h 617"/>
                <a:gd name="T84" fmla="*/ 175 w 675"/>
                <a:gd name="T85" fmla="*/ 295 h 617"/>
                <a:gd name="T86" fmla="*/ 169 w 675"/>
                <a:gd name="T87" fmla="*/ 342 h 617"/>
                <a:gd name="T88" fmla="*/ 143 w 675"/>
                <a:gd name="T89" fmla="*/ 339 h 617"/>
                <a:gd name="T90" fmla="*/ 106 w 675"/>
                <a:gd name="T91" fmla="*/ 341 h 617"/>
                <a:gd name="T92" fmla="*/ 85 w 675"/>
                <a:gd name="T93" fmla="*/ 324 h 617"/>
                <a:gd name="T94" fmla="*/ 67 w 675"/>
                <a:gd name="T95" fmla="*/ 333 h 617"/>
                <a:gd name="T96" fmla="*/ 79 w 675"/>
                <a:gd name="T97" fmla="*/ 378 h 617"/>
                <a:gd name="T98" fmla="*/ 59 w 675"/>
                <a:gd name="T99" fmla="*/ 411 h 617"/>
                <a:gd name="T100" fmla="*/ 46 w 675"/>
                <a:gd name="T101" fmla="*/ 409 h 617"/>
                <a:gd name="T102" fmla="*/ 25 w 675"/>
                <a:gd name="T103" fmla="*/ 427 h 617"/>
                <a:gd name="T104" fmla="*/ 5 w 675"/>
                <a:gd name="T105" fmla="*/ 473 h 617"/>
                <a:gd name="T106" fmla="*/ 10 w 675"/>
                <a:gd name="T107" fmla="*/ 499 h 617"/>
                <a:gd name="T108" fmla="*/ 30 w 675"/>
                <a:gd name="T109" fmla="*/ 517 h 617"/>
                <a:gd name="T110" fmla="*/ 30 w 675"/>
                <a:gd name="T111" fmla="*/ 563 h 617"/>
                <a:gd name="T112" fmla="*/ 39 w 675"/>
                <a:gd name="T113" fmla="*/ 61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5" h="617">
                  <a:moveTo>
                    <a:pt x="45" y="617"/>
                  </a:moveTo>
                  <a:lnTo>
                    <a:pt x="47" y="617"/>
                  </a:lnTo>
                  <a:lnTo>
                    <a:pt x="54" y="608"/>
                  </a:lnTo>
                  <a:lnTo>
                    <a:pt x="58" y="607"/>
                  </a:lnTo>
                  <a:lnTo>
                    <a:pt x="67" y="605"/>
                  </a:lnTo>
                  <a:lnTo>
                    <a:pt x="67" y="600"/>
                  </a:lnTo>
                  <a:lnTo>
                    <a:pt x="75" y="597"/>
                  </a:lnTo>
                  <a:lnTo>
                    <a:pt x="76" y="593"/>
                  </a:lnTo>
                  <a:lnTo>
                    <a:pt x="77" y="582"/>
                  </a:lnTo>
                  <a:lnTo>
                    <a:pt x="77" y="579"/>
                  </a:lnTo>
                  <a:lnTo>
                    <a:pt x="83" y="572"/>
                  </a:lnTo>
                  <a:lnTo>
                    <a:pt x="93" y="565"/>
                  </a:lnTo>
                  <a:lnTo>
                    <a:pt x="95" y="564"/>
                  </a:lnTo>
                  <a:lnTo>
                    <a:pt x="96" y="559"/>
                  </a:lnTo>
                  <a:lnTo>
                    <a:pt x="100" y="555"/>
                  </a:lnTo>
                  <a:lnTo>
                    <a:pt x="105" y="554"/>
                  </a:lnTo>
                  <a:lnTo>
                    <a:pt x="103" y="555"/>
                  </a:lnTo>
                  <a:lnTo>
                    <a:pt x="102" y="559"/>
                  </a:lnTo>
                  <a:lnTo>
                    <a:pt x="103" y="560"/>
                  </a:lnTo>
                  <a:lnTo>
                    <a:pt x="103" y="563"/>
                  </a:lnTo>
                  <a:lnTo>
                    <a:pt x="107" y="564"/>
                  </a:lnTo>
                  <a:lnTo>
                    <a:pt x="109" y="561"/>
                  </a:lnTo>
                  <a:lnTo>
                    <a:pt x="114" y="559"/>
                  </a:lnTo>
                  <a:lnTo>
                    <a:pt x="127" y="563"/>
                  </a:lnTo>
                  <a:lnTo>
                    <a:pt x="130" y="567"/>
                  </a:lnTo>
                  <a:lnTo>
                    <a:pt x="135" y="570"/>
                  </a:lnTo>
                  <a:lnTo>
                    <a:pt x="137" y="571"/>
                  </a:lnTo>
                  <a:lnTo>
                    <a:pt x="148" y="564"/>
                  </a:lnTo>
                  <a:lnTo>
                    <a:pt x="157" y="554"/>
                  </a:lnTo>
                  <a:lnTo>
                    <a:pt x="161" y="548"/>
                  </a:lnTo>
                  <a:lnTo>
                    <a:pt x="147" y="540"/>
                  </a:lnTo>
                  <a:lnTo>
                    <a:pt x="137" y="536"/>
                  </a:lnTo>
                  <a:lnTo>
                    <a:pt x="135" y="533"/>
                  </a:lnTo>
                  <a:lnTo>
                    <a:pt x="132" y="530"/>
                  </a:lnTo>
                  <a:lnTo>
                    <a:pt x="118" y="516"/>
                  </a:lnTo>
                  <a:lnTo>
                    <a:pt x="114" y="507"/>
                  </a:lnTo>
                  <a:lnTo>
                    <a:pt x="112" y="504"/>
                  </a:lnTo>
                  <a:lnTo>
                    <a:pt x="90" y="505"/>
                  </a:lnTo>
                  <a:lnTo>
                    <a:pt x="85" y="505"/>
                  </a:lnTo>
                  <a:lnTo>
                    <a:pt x="71" y="494"/>
                  </a:lnTo>
                  <a:lnTo>
                    <a:pt x="61" y="489"/>
                  </a:lnTo>
                  <a:lnTo>
                    <a:pt x="59" y="485"/>
                  </a:lnTo>
                  <a:lnTo>
                    <a:pt x="59" y="479"/>
                  </a:lnTo>
                  <a:lnTo>
                    <a:pt x="69" y="457"/>
                  </a:lnTo>
                  <a:lnTo>
                    <a:pt x="76" y="446"/>
                  </a:lnTo>
                  <a:lnTo>
                    <a:pt x="81" y="443"/>
                  </a:lnTo>
                  <a:lnTo>
                    <a:pt x="90" y="445"/>
                  </a:lnTo>
                  <a:lnTo>
                    <a:pt x="91" y="445"/>
                  </a:lnTo>
                  <a:lnTo>
                    <a:pt x="97" y="441"/>
                  </a:lnTo>
                  <a:lnTo>
                    <a:pt x="109" y="451"/>
                  </a:lnTo>
                  <a:lnTo>
                    <a:pt x="109" y="455"/>
                  </a:lnTo>
                  <a:lnTo>
                    <a:pt x="117" y="462"/>
                  </a:lnTo>
                  <a:lnTo>
                    <a:pt x="119" y="463"/>
                  </a:lnTo>
                  <a:lnTo>
                    <a:pt x="121" y="469"/>
                  </a:lnTo>
                  <a:lnTo>
                    <a:pt x="123" y="471"/>
                  </a:lnTo>
                  <a:lnTo>
                    <a:pt x="127" y="476"/>
                  </a:lnTo>
                  <a:lnTo>
                    <a:pt x="127" y="482"/>
                  </a:lnTo>
                  <a:lnTo>
                    <a:pt x="129" y="485"/>
                  </a:lnTo>
                  <a:lnTo>
                    <a:pt x="132" y="486"/>
                  </a:lnTo>
                  <a:lnTo>
                    <a:pt x="154" y="468"/>
                  </a:lnTo>
                  <a:lnTo>
                    <a:pt x="172" y="453"/>
                  </a:lnTo>
                  <a:lnTo>
                    <a:pt x="183" y="445"/>
                  </a:lnTo>
                  <a:lnTo>
                    <a:pt x="197" y="440"/>
                  </a:lnTo>
                  <a:lnTo>
                    <a:pt x="213" y="439"/>
                  </a:lnTo>
                  <a:lnTo>
                    <a:pt x="227" y="443"/>
                  </a:lnTo>
                  <a:lnTo>
                    <a:pt x="234" y="445"/>
                  </a:lnTo>
                  <a:lnTo>
                    <a:pt x="243" y="452"/>
                  </a:lnTo>
                  <a:lnTo>
                    <a:pt x="252" y="458"/>
                  </a:lnTo>
                  <a:lnTo>
                    <a:pt x="255" y="459"/>
                  </a:lnTo>
                  <a:lnTo>
                    <a:pt x="265" y="463"/>
                  </a:lnTo>
                  <a:lnTo>
                    <a:pt x="268" y="464"/>
                  </a:lnTo>
                  <a:lnTo>
                    <a:pt x="274" y="470"/>
                  </a:lnTo>
                  <a:lnTo>
                    <a:pt x="281" y="476"/>
                  </a:lnTo>
                  <a:lnTo>
                    <a:pt x="292" y="482"/>
                  </a:lnTo>
                  <a:lnTo>
                    <a:pt x="306" y="492"/>
                  </a:lnTo>
                  <a:lnTo>
                    <a:pt x="321" y="499"/>
                  </a:lnTo>
                  <a:lnTo>
                    <a:pt x="330" y="503"/>
                  </a:lnTo>
                  <a:lnTo>
                    <a:pt x="366" y="516"/>
                  </a:lnTo>
                  <a:lnTo>
                    <a:pt x="369" y="518"/>
                  </a:lnTo>
                  <a:lnTo>
                    <a:pt x="387" y="534"/>
                  </a:lnTo>
                  <a:lnTo>
                    <a:pt x="385" y="529"/>
                  </a:lnTo>
                  <a:lnTo>
                    <a:pt x="387" y="525"/>
                  </a:lnTo>
                  <a:lnTo>
                    <a:pt x="394" y="516"/>
                  </a:lnTo>
                  <a:lnTo>
                    <a:pt x="396" y="504"/>
                  </a:lnTo>
                  <a:lnTo>
                    <a:pt x="399" y="494"/>
                  </a:lnTo>
                  <a:lnTo>
                    <a:pt x="399" y="483"/>
                  </a:lnTo>
                  <a:lnTo>
                    <a:pt x="401" y="473"/>
                  </a:lnTo>
                  <a:lnTo>
                    <a:pt x="414" y="450"/>
                  </a:lnTo>
                  <a:lnTo>
                    <a:pt x="436" y="423"/>
                  </a:lnTo>
                  <a:lnTo>
                    <a:pt x="467" y="393"/>
                  </a:lnTo>
                  <a:lnTo>
                    <a:pt x="481" y="381"/>
                  </a:lnTo>
                  <a:lnTo>
                    <a:pt x="490" y="377"/>
                  </a:lnTo>
                  <a:lnTo>
                    <a:pt x="497" y="377"/>
                  </a:lnTo>
                  <a:lnTo>
                    <a:pt x="505" y="377"/>
                  </a:lnTo>
                  <a:lnTo>
                    <a:pt x="527" y="383"/>
                  </a:lnTo>
                  <a:lnTo>
                    <a:pt x="531" y="383"/>
                  </a:lnTo>
                  <a:lnTo>
                    <a:pt x="561" y="379"/>
                  </a:lnTo>
                  <a:lnTo>
                    <a:pt x="561" y="377"/>
                  </a:lnTo>
                  <a:lnTo>
                    <a:pt x="556" y="372"/>
                  </a:lnTo>
                  <a:lnTo>
                    <a:pt x="564" y="362"/>
                  </a:lnTo>
                  <a:lnTo>
                    <a:pt x="565" y="366"/>
                  </a:lnTo>
                  <a:lnTo>
                    <a:pt x="564" y="367"/>
                  </a:lnTo>
                  <a:lnTo>
                    <a:pt x="567" y="369"/>
                  </a:lnTo>
                  <a:lnTo>
                    <a:pt x="585" y="367"/>
                  </a:lnTo>
                  <a:lnTo>
                    <a:pt x="587" y="366"/>
                  </a:lnTo>
                  <a:lnTo>
                    <a:pt x="604" y="355"/>
                  </a:lnTo>
                  <a:lnTo>
                    <a:pt x="605" y="353"/>
                  </a:lnTo>
                  <a:lnTo>
                    <a:pt x="600" y="349"/>
                  </a:lnTo>
                  <a:lnTo>
                    <a:pt x="599" y="347"/>
                  </a:lnTo>
                  <a:lnTo>
                    <a:pt x="599" y="345"/>
                  </a:lnTo>
                  <a:lnTo>
                    <a:pt x="607" y="343"/>
                  </a:lnTo>
                  <a:lnTo>
                    <a:pt x="615" y="341"/>
                  </a:lnTo>
                  <a:lnTo>
                    <a:pt x="629" y="336"/>
                  </a:lnTo>
                  <a:lnTo>
                    <a:pt x="640" y="337"/>
                  </a:lnTo>
                  <a:lnTo>
                    <a:pt x="643" y="333"/>
                  </a:lnTo>
                  <a:lnTo>
                    <a:pt x="651" y="318"/>
                  </a:lnTo>
                  <a:lnTo>
                    <a:pt x="654" y="315"/>
                  </a:lnTo>
                  <a:lnTo>
                    <a:pt x="665" y="309"/>
                  </a:lnTo>
                  <a:lnTo>
                    <a:pt x="675" y="302"/>
                  </a:lnTo>
                  <a:lnTo>
                    <a:pt x="672" y="300"/>
                  </a:lnTo>
                  <a:lnTo>
                    <a:pt x="666" y="300"/>
                  </a:lnTo>
                  <a:lnTo>
                    <a:pt x="654" y="303"/>
                  </a:lnTo>
                  <a:lnTo>
                    <a:pt x="646" y="309"/>
                  </a:lnTo>
                  <a:lnTo>
                    <a:pt x="636" y="314"/>
                  </a:lnTo>
                  <a:lnTo>
                    <a:pt x="631" y="315"/>
                  </a:lnTo>
                  <a:lnTo>
                    <a:pt x="623" y="311"/>
                  </a:lnTo>
                  <a:lnTo>
                    <a:pt x="612" y="291"/>
                  </a:lnTo>
                  <a:lnTo>
                    <a:pt x="594" y="259"/>
                  </a:lnTo>
                  <a:lnTo>
                    <a:pt x="591" y="252"/>
                  </a:lnTo>
                  <a:lnTo>
                    <a:pt x="594" y="239"/>
                  </a:lnTo>
                  <a:lnTo>
                    <a:pt x="594" y="236"/>
                  </a:lnTo>
                  <a:lnTo>
                    <a:pt x="598" y="227"/>
                  </a:lnTo>
                  <a:lnTo>
                    <a:pt x="604" y="221"/>
                  </a:lnTo>
                  <a:lnTo>
                    <a:pt x="610" y="212"/>
                  </a:lnTo>
                  <a:lnTo>
                    <a:pt x="610" y="205"/>
                  </a:lnTo>
                  <a:lnTo>
                    <a:pt x="617" y="195"/>
                  </a:lnTo>
                  <a:lnTo>
                    <a:pt x="622" y="179"/>
                  </a:lnTo>
                  <a:lnTo>
                    <a:pt x="619" y="165"/>
                  </a:lnTo>
                  <a:lnTo>
                    <a:pt x="606" y="185"/>
                  </a:lnTo>
                  <a:lnTo>
                    <a:pt x="604" y="188"/>
                  </a:lnTo>
                  <a:lnTo>
                    <a:pt x="600" y="194"/>
                  </a:lnTo>
                  <a:lnTo>
                    <a:pt x="595" y="197"/>
                  </a:lnTo>
                  <a:lnTo>
                    <a:pt x="589" y="197"/>
                  </a:lnTo>
                  <a:lnTo>
                    <a:pt x="587" y="199"/>
                  </a:lnTo>
                  <a:lnTo>
                    <a:pt x="586" y="204"/>
                  </a:lnTo>
                  <a:lnTo>
                    <a:pt x="568" y="225"/>
                  </a:lnTo>
                  <a:lnTo>
                    <a:pt x="562" y="230"/>
                  </a:lnTo>
                  <a:lnTo>
                    <a:pt x="552" y="234"/>
                  </a:lnTo>
                  <a:lnTo>
                    <a:pt x="541" y="234"/>
                  </a:lnTo>
                  <a:lnTo>
                    <a:pt x="517" y="231"/>
                  </a:lnTo>
                  <a:lnTo>
                    <a:pt x="508" y="227"/>
                  </a:lnTo>
                  <a:lnTo>
                    <a:pt x="504" y="222"/>
                  </a:lnTo>
                  <a:lnTo>
                    <a:pt x="503" y="211"/>
                  </a:lnTo>
                  <a:lnTo>
                    <a:pt x="461" y="201"/>
                  </a:lnTo>
                  <a:lnTo>
                    <a:pt x="441" y="197"/>
                  </a:lnTo>
                  <a:lnTo>
                    <a:pt x="426" y="192"/>
                  </a:lnTo>
                  <a:lnTo>
                    <a:pt x="413" y="186"/>
                  </a:lnTo>
                  <a:lnTo>
                    <a:pt x="395" y="173"/>
                  </a:lnTo>
                  <a:lnTo>
                    <a:pt x="387" y="167"/>
                  </a:lnTo>
                  <a:lnTo>
                    <a:pt x="369" y="155"/>
                  </a:lnTo>
                  <a:lnTo>
                    <a:pt x="359" y="147"/>
                  </a:lnTo>
                  <a:lnTo>
                    <a:pt x="347" y="133"/>
                  </a:lnTo>
                  <a:lnTo>
                    <a:pt x="329" y="119"/>
                  </a:lnTo>
                  <a:lnTo>
                    <a:pt x="315" y="97"/>
                  </a:lnTo>
                  <a:lnTo>
                    <a:pt x="307" y="86"/>
                  </a:lnTo>
                  <a:lnTo>
                    <a:pt x="297" y="71"/>
                  </a:lnTo>
                  <a:lnTo>
                    <a:pt x="288" y="62"/>
                  </a:lnTo>
                  <a:lnTo>
                    <a:pt x="279" y="51"/>
                  </a:lnTo>
                  <a:lnTo>
                    <a:pt x="274" y="47"/>
                  </a:lnTo>
                  <a:lnTo>
                    <a:pt x="263" y="26"/>
                  </a:lnTo>
                  <a:lnTo>
                    <a:pt x="259" y="23"/>
                  </a:lnTo>
                  <a:lnTo>
                    <a:pt x="249" y="18"/>
                  </a:lnTo>
                  <a:lnTo>
                    <a:pt x="247" y="12"/>
                  </a:lnTo>
                  <a:lnTo>
                    <a:pt x="244" y="8"/>
                  </a:lnTo>
                  <a:lnTo>
                    <a:pt x="241" y="7"/>
                  </a:lnTo>
                  <a:lnTo>
                    <a:pt x="238" y="0"/>
                  </a:lnTo>
                  <a:lnTo>
                    <a:pt x="229" y="3"/>
                  </a:lnTo>
                  <a:lnTo>
                    <a:pt x="228" y="11"/>
                  </a:lnTo>
                  <a:lnTo>
                    <a:pt x="226" y="15"/>
                  </a:lnTo>
                  <a:lnTo>
                    <a:pt x="222" y="17"/>
                  </a:lnTo>
                  <a:lnTo>
                    <a:pt x="217" y="18"/>
                  </a:lnTo>
                  <a:lnTo>
                    <a:pt x="209" y="17"/>
                  </a:lnTo>
                  <a:lnTo>
                    <a:pt x="204" y="13"/>
                  </a:lnTo>
                  <a:lnTo>
                    <a:pt x="203" y="15"/>
                  </a:lnTo>
                  <a:lnTo>
                    <a:pt x="204" y="25"/>
                  </a:lnTo>
                  <a:lnTo>
                    <a:pt x="204" y="29"/>
                  </a:lnTo>
                  <a:lnTo>
                    <a:pt x="201" y="38"/>
                  </a:lnTo>
                  <a:lnTo>
                    <a:pt x="197" y="45"/>
                  </a:lnTo>
                  <a:lnTo>
                    <a:pt x="197" y="53"/>
                  </a:lnTo>
                  <a:lnTo>
                    <a:pt x="197" y="59"/>
                  </a:lnTo>
                  <a:lnTo>
                    <a:pt x="201" y="65"/>
                  </a:lnTo>
                  <a:lnTo>
                    <a:pt x="205" y="73"/>
                  </a:lnTo>
                  <a:lnTo>
                    <a:pt x="213" y="96"/>
                  </a:lnTo>
                  <a:lnTo>
                    <a:pt x="215" y="104"/>
                  </a:lnTo>
                  <a:lnTo>
                    <a:pt x="216" y="109"/>
                  </a:lnTo>
                  <a:lnTo>
                    <a:pt x="219" y="133"/>
                  </a:lnTo>
                  <a:lnTo>
                    <a:pt x="217" y="151"/>
                  </a:lnTo>
                  <a:lnTo>
                    <a:pt x="215" y="162"/>
                  </a:lnTo>
                  <a:lnTo>
                    <a:pt x="210" y="170"/>
                  </a:lnTo>
                  <a:lnTo>
                    <a:pt x="204" y="180"/>
                  </a:lnTo>
                  <a:lnTo>
                    <a:pt x="207" y="192"/>
                  </a:lnTo>
                  <a:lnTo>
                    <a:pt x="208" y="218"/>
                  </a:lnTo>
                  <a:lnTo>
                    <a:pt x="207" y="228"/>
                  </a:lnTo>
                  <a:lnTo>
                    <a:pt x="204" y="235"/>
                  </a:lnTo>
                  <a:lnTo>
                    <a:pt x="201" y="242"/>
                  </a:lnTo>
                  <a:lnTo>
                    <a:pt x="191" y="248"/>
                  </a:lnTo>
                  <a:lnTo>
                    <a:pt x="180" y="253"/>
                  </a:lnTo>
                  <a:lnTo>
                    <a:pt x="179" y="254"/>
                  </a:lnTo>
                  <a:lnTo>
                    <a:pt x="178" y="258"/>
                  </a:lnTo>
                  <a:lnTo>
                    <a:pt x="175" y="260"/>
                  </a:lnTo>
                  <a:lnTo>
                    <a:pt x="173" y="266"/>
                  </a:lnTo>
                  <a:lnTo>
                    <a:pt x="173" y="271"/>
                  </a:lnTo>
                  <a:lnTo>
                    <a:pt x="177" y="283"/>
                  </a:lnTo>
                  <a:lnTo>
                    <a:pt x="175" y="290"/>
                  </a:lnTo>
                  <a:lnTo>
                    <a:pt x="175" y="295"/>
                  </a:lnTo>
                  <a:lnTo>
                    <a:pt x="181" y="305"/>
                  </a:lnTo>
                  <a:lnTo>
                    <a:pt x="183" y="314"/>
                  </a:lnTo>
                  <a:lnTo>
                    <a:pt x="180" y="326"/>
                  </a:lnTo>
                  <a:lnTo>
                    <a:pt x="177" y="333"/>
                  </a:lnTo>
                  <a:lnTo>
                    <a:pt x="169" y="342"/>
                  </a:lnTo>
                  <a:lnTo>
                    <a:pt x="161" y="349"/>
                  </a:lnTo>
                  <a:lnTo>
                    <a:pt x="154" y="349"/>
                  </a:lnTo>
                  <a:lnTo>
                    <a:pt x="143" y="347"/>
                  </a:lnTo>
                  <a:lnTo>
                    <a:pt x="143" y="343"/>
                  </a:lnTo>
                  <a:lnTo>
                    <a:pt x="143" y="339"/>
                  </a:lnTo>
                  <a:lnTo>
                    <a:pt x="141" y="337"/>
                  </a:lnTo>
                  <a:lnTo>
                    <a:pt x="131" y="341"/>
                  </a:lnTo>
                  <a:lnTo>
                    <a:pt x="124" y="343"/>
                  </a:lnTo>
                  <a:lnTo>
                    <a:pt x="114" y="343"/>
                  </a:lnTo>
                  <a:lnTo>
                    <a:pt x="106" y="341"/>
                  </a:lnTo>
                  <a:lnTo>
                    <a:pt x="101" y="337"/>
                  </a:lnTo>
                  <a:lnTo>
                    <a:pt x="99" y="335"/>
                  </a:lnTo>
                  <a:lnTo>
                    <a:pt x="96" y="332"/>
                  </a:lnTo>
                  <a:lnTo>
                    <a:pt x="90" y="330"/>
                  </a:lnTo>
                  <a:lnTo>
                    <a:pt x="85" y="324"/>
                  </a:lnTo>
                  <a:lnTo>
                    <a:pt x="77" y="319"/>
                  </a:lnTo>
                  <a:lnTo>
                    <a:pt x="77" y="320"/>
                  </a:lnTo>
                  <a:lnTo>
                    <a:pt x="79" y="329"/>
                  </a:lnTo>
                  <a:lnTo>
                    <a:pt x="78" y="331"/>
                  </a:lnTo>
                  <a:lnTo>
                    <a:pt x="67" y="333"/>
                  </a:lnTo>
                  <a:lnTo>
                    <a:pt x="63" y="345"/>
                  </a:lnTo>
                  <a:lnTo>
                    <a:pt x="63" y="350"/>
                  </a:lnTo>
                  <a:lnTo>
                    <a:pt x="70" y="361"/>
                  </a:lnTo>
                  <a:lnTo>
                    <a:pt x="83" y="377"/>
                  </a:lnTo>
                  <a:lnTo>
                    <a:pt x="79" y="378"/>
                  </a:lnTo>
                  <a:lnTo>
                    <a:pt x="78" y="380"/>
                  </a:lnTo>
                  <a:lnTo>
                    <a:pt x="69" y="392"/>
                  </a:lnTo>
                  <a:lnTo>
                    <a:pt x="64" y="403"/>
                  </a:lnTo>
                  <a:lnTo>
                    <a:pt x="61" y="410"/>
                  </a:lnTo>
                  <a:lnTo>
                    <a:pt x="59" y="411"/>
                  </a:lnTo>
                  <a:lnTo>
                    <a:pt x="57" y="411"/>
                  </a:lnTo>
                  <a:lnTo>
                    <a:pt x="54" y="408"/>
                  </a:lnTo>
                  <a:lnTo>
                    <a:pt x="52" y="404"/>
                  </a:lnTo>
                  <a:lnTo>
                    <a:pt x="49" y="405"/>
                  </a:lnTo>
                  <a:lnTo>
                    <a:pt x="46" y="409"/>
                  </a:lnTo>
                  <a:lnTo>
                    <a:pt x="43" y="413"/>
                  </a:lnTo>
                  <a:lnTo>
                    <a:pt x="41" y="413"/>
                  </a:lnTo>
                  <a:lnTo>
                    <a:pt x="31" y="419"/>
                  </a:lnTo>
                  <a:lnTo>
                    <a:pt x="28" y="425"/>
                  </a:lnTo>
                  <a:lnTo>
                    <a:pt x="25" y="427"/>
                  </a:lnTo>
                  <a:lnTo>
                    <a:pt x="12" y="431"/>
                  </a:lnTo>
                  <a:lnTo>
                    <a:pt x="6" y="440"/>
                  </a:lnTo>
                  <a:lnTo>
                    <a:pt x="7" y="450"/>
                  </a:lnTo>
                  <a:lnTo>
                    <a:pt x="6" y="468"/>
                  </a:lnTo>
                  <a:lnTo>
                    <a:pt x="5" y="473"/>
                  </a:lnTo>
                  <a:lnTo>
                    <a:pt x="1" y="480"/>
                  </a:lnTo>
                  <a:lnTo>
                    <a:pt x="0" y="481"/>
                  </a:lnTo>
                  <a:lnTo>
                    <a:pt x="0" y="492"/>
                  </a:lnTo>
                  <a:lnTo>
                    <a:pt x="1" y="494"/>
                  </a:lnTo>
                  <a:lnTo>
                    <a:pt x="10" y="499"/>
                  </a:lnTo>
                  <a:lnTo>
                    <a:pt x="12" y="500"/>
                  </a:lnTo>
                  <a:lnTo>
                    <a:pt x="13" y="506"/>
                  </a:lnTo>
                  <a:lnTo>
                    <a:pt x="16" y="509"/>
                  </a:lnTo>
                  <a:lnTo>
                    <a:pt x="23" y="513"/>
                  </a:lnTo>
                  <a:lnTo>
                    <a:pt x="30" y="517"/>
                  </a:lnTo>
                  <a:lnTo>
                    <a:pt x="36" y="527"/>
                  </a:lnTo>
                  <a:lnTo>
                    <a:pt x="37" y="536"/>
                  </a:lnTo>
                  <a:lnTo>
                    <a:pt x="37" y="543"/>
                  </a:lnTo>
                  <a:lnTo>
                    <a:pt x="36" y="549"/>
                  </a:lnTo>
                  <a:lnTo>
                    <a:pt x="30" y="563"/>
                  </a:lnTo>
                  <a:lnTo>
                    <a:pt x="22" y="587"/>
                  </a:lnTo>
                  <a:lnTo>
                    <a:pt x="22" y="590"/>
                  </a:lnTo>
                  <a:lnTo>
                    <a:pt x="29" y="609"/>
                  </a:lnTo>
                  <a:lnTo>
                    <a:pt x="33" y="613"/>
                  </a:lnTo>
                  <a:lnTo>
                    <a:pt x="39" y="614"/>
                  </a:lnTo>
                  <a:lnTo>
                    <a:pt x="41" y="615"/>
                  </a:lnTo>
                  <a:lnTo>
                    <a:pt x="45" y="617"/>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594" name="Freeform 42"/>
            <p:cNvSpPr>
              <a:spLocks/>
            </p:cNvSpPr>
            <p:nvPr/>
          </p:nvSpPr>
          <p:spPr bwMode="auto">
            <a:xfrm rot="1627522">
              <a:off x="4779" y="1798"/>
              <a:ext cx="255" cy="271"/>
            </a:xfrm>
            <a:custGeom>
              <a:avLst/>
              <a:gdLst>
                <a:gd name="T0" fmla="*/ 109 w 208"/>
                <a:gd name="T1" fmla="*/ 28 h 181"/>
                <a:gd name="T2" fmla="*/ 119 w 208"/>
                <a:gd name="T3" fmla="*/ 49 h 181"/>
                <a:gd name="T4" fmla="*/ 150 w 208"/>
                <a:gd name="T5" fmla="*/ 42 h 181"/>
                <a:gd name="T6" fmla="*/ 163 w 208"/>
                <a:gd name="T7" fmla="*/ 29 h 181"/>
                <a:gd name="T8" fmla="*/ 180 w 208"/>
                <a:gd name="T9" fmla="*/ 7 h 181"/>
                <a:gd name="T10" fmla="*/ 208 w 208"/>
                <a:gd name="T11" fmla="*/ 4 h 181"/>
                <a:gd name="T12" fmla="*/ 199 w 208"/>
                <a:gd name="T13" fmla="*/ 17 h 181"/>
                <a:gd name="T14" fmla="*/ 202 w 208"/>
                <a:gd name="T15" fmla="*/ 31 h 181"/>
                <a:gd name="T16" fmla="*/ 181 w 208"/>
                <a:gd name="T17" fmla="*/ 34 h 181"/>
                <a:gd name="T18" fmla="*/ 150 w 208"/>
                <a:gd name="T19" fmla="*/ 52 h 181"/>
                <a:gd name="T20" fmla="*/ 124 w 208"/>
                <a:gd name="T21" fmla="*/ 74 h 181"/>
                <a:gd name="T22" fmla="*/ 107 w 208"/>
                <a:gd name="T23" fmla="*/ 92 h 181"/>
                <a:gd name="T24" fmla="*/ 89 w 208"/>
                <a:gd name="T25" fmla="*/ 91 h 181"/>
                <a:gd name="T26" fmla="*/ 76 w 208"/>
                <a:gd name="T27" fmla="*/ 96 h 181"/>
                <a:gd name="T28" fmla="*/ 71 w 208"/>
                <a:gd name="T29" fmla="*/ 120 h 181"/>
                <a:gd name="T30" fmla="*/ 65 w 208"/>
                <a:gd name="T31" fmla="*/ 125 h 181"/>
                <a:gd name="T32" fmla="*/ 46 w 208"/>
                <a:gd name="T33" fmla="*/ 138 h 181"/>
                <a:gd name="T34" fmla="*/ 30 w 208"/>
                <a:gd name="T35" fmla="*/ 157 h 181"/>
                <a:gd name="T36" fmla="*/ 17 w 208"/>
                <a:gd name="T37" fmla="*/ 169 h 181"/>
                <a:gd name="T38" fmla="*/ 3 w 208"/>
                <a:gd name="T39" fmla="*/ 179 h 181"/>
                <a:gd name="T40" fmla="*/ 7 w 208"/>
                <a:gd name="T41" fmla="*/ 160 h 181"/>
                <a:gd name="T42" fmla="*/ 13 w 208"/>
                <a:gd name="T43" fmla="*/ 157 h 181"/>
                <a:gd name="T44" fmla="*/ 11 w 208"/>
                <a:gd name="T45" fmla="*/ 146 h 181"/>
                <a:gd name="T46" fmla="*/ 33 w 208"/>
                <a:gd name="T47" fmla="*/ 137 h 181"/>
                <a:gd name="T48" fmla="*/ 25 w 208"/>
                <a:gd name="T49" fmla="*/ 127 h 181"/>
                <a:gd name="T50" fmla="*/ 29 w 208"/>
                <a:gd name="T51" fmla="*/ 119 h 181"/>
                <a:gd name="T52" fmla="*/ 40 w 208"/>
                <a:gd name="T53" fmla="*/ 120 h 181"/>
                <a:gd name="T54" fmla="*/ 53 w 208"/>
                <a:gd name="T55" fmla="*/ 104 h 181"/>
                <a:gd name="T56" fmla="*/ 64 w 208"/>
                <a:gd name="T57" fmla="*/ 92 h 181"/>
                <a:gd name="T58" fmla="*/ 63 w 208"/>
                <a:gd name="T59" fmla="*/ 74 h 181"/>
                <a:gd name="T60" fmla="*/ 85 w 208"/>
                <a:gd name="T61" fmla="*/ 76 h 181"/>
                <a:gd name="T62" fmla="*/ 88 w 208"/>
                <a:gd name="T63" fmla="*/ 61 h 181"/>
                <a:gd name="T64" fmla="*/ 100 w 208"/>
                <a:gd name="T65" fmla="*/ 58 h 181"/>
                <a:gd name="T66" fmla="*/ 99 w 208"/>
                <a:gd name="T67" fmla="*/ 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181">
                  <a:moveTo>
                    <a:pt x="103" y="24"/>
                  </a:moveTo>
                  <a:lnTo>
                    <a:pt x="109" y="28"/>
                  </a:lnTo>
                  <a:lnTo>
                    <a:pt x="114" y="41"/>
                  </a:lnTo>
                  <a:lnTo>
                    <a:pt x="119" y="49"/>
                  </a:lnTo>
                  <a:lnTo>
                    <a:pt x="141" y="47"/>
                  </a:lnTo>
                  <a:lnTo>
                    <a:pt x="150" y="42"/>
                  </a:lnTo>
                  <a:lnTo>
                    <a:pt x="161" y="32"/>
                  </a:lnTo>
                  <a:lnTo>
                    <a:pt x="163" y="29"/>
                  </a:lnTo>
                  <a:lnTo>
                    <a:pt x="169" y="16"/>
                  </a:lnTo>
                  <a:lnTo>
                    <a:pt x="180" y="7"/>
                  </a:lnTo>
                  <a:lnTo>
                    <a:pt x="193" y="0"/>
                  </a:lnTo>
                  <a:lnTo>
                    <a:pt x="208" y="4"/>
                  </a:lnTo>
                  <a:lnTo>
                    <a:pt x="204" y="11"/>
                  </a:lnTo>
                  <a:lnTo>
                    <a:pt x="199" y="17"/>
                  </a:lnTo>
                  <a:lnTo>
                    <a:pt x="205" y="24"/>
                  </a:lnTo>
                  <a:lnTo>
                    <a:pt x="202" y="31"/>
                  </a:lnTo>
                  <a:lnTo>
                    <a:pt x="191" y="32"/>
                  </a:lnTo>
                  <a:lnTo>
                    <a:pt x="181" y="34"/>
                  </a:lnTo>
                  <a:lnTo>
                    <a:pt x="161" y="50"/>
                  </a:lnTo>
                  <a:lnTo>
                    <a:pt x="150" y="52"/>
                  </a:lnTo>
                  <a:lnTo>
                    <a:pt x="135" y="66"/>
                  </a:lnTo>
                  <a:lnTo>
                    <a:pt x="124" y="74"/>
                  </a:lnTo>
                  <a:lnTo>
                    <a:pt x="114" y="86"/>
                  </a:lnTo>
                  <a:lnTo>
                    <a:pt x="107" y="92"/>
                  </a:lnTo>
                  <a:lnTo>
                    <a:pt x="95" y="97"/>
                  </a:lnTo>
                  <a:lnTo>
                    <a:pt x="89" y="91"/>
                  </a:lnTo>
                  <a:lnTo>
                    <a:pt x="81" y="90"/>
                  </a:lnTo>
                  <a:lnTo>
                    <a:pt x="76" y="96"/>
                  </a:lnTo>
                  <a:lnTo>
                    <a:pt x="79" y="102"/>
                  </a:lnTo>
                  <a:lnTo>
                    <a:pt x="71" y="120"/>
                  </a:lnTo>
                  <a:lnTo>
                    <a:pt x="66" y="119"/>
                  </a:lnTo>
                  <a:lnTo>
                    <a:pt x="65" y="125"/>
                  </a:lnTo>
                  <a:lnTo>
                    <a:pt x="58" y="126"/>
                  </a:lnTo>
                  <a:lnTo>
                    <a:pt x="46" y="138"/>
                  </a:lnTo>
                  <a:lnTo>
                    <a:pt x="42" y="152"/>
                  </a:lnTo>
                  <a:lnTo>
                    <a:pt x="30" y="157"/>
                  </a:lnTo>
                  <a:lnTo>
                    <a:pt x="24" y="156"/>
                  </a:lnTo>
                  <a:lnTo>
                    <a:pt x="17" y="169"/>
                  </a:lnTo>
                  <a:lnTo>
                    <a:pt x="11" y="181"/>
                  </a:lnTo>
                  <a:lnTo>
                    <a:pt x="3" y="179"/>
                  </a:lnTo>
                  <a:lnTo>
                    <a:pt x="0" y="170"/>
                  </a:lnTo>
                  <a:lnTo>
                    <a:pt x="7" y="160"/>
                  </a:lnTo>
                  <a:lnTo>
                    <a:pt x="6" y="149"/>
                  </a:lnTo>
                  <a:lnTo>
                    <a:pt x="13" y="157"/>
                  </a:lnTo>
                  <a:lnTo>
                    <a:pt x="17" y="150"/>
                  </a:lnTo>
                  <a:lnTo>
                    <a:pt x="11" y="146"/>
                  </a:lnTo>
                  <a:lnTo>
                    <a:pt x="23" y="146"/>
                  </a:lnTo>
                  <a:lnTo>
                    <a:pt x="33" y="137"/>
                  </a:lnTo>
                  <a:lnTo>
                    <a:pt x="34" y="128"/>
                  </a:lnTo>
                  <a:lnTo>
                    <a:pt x="25" y="127"/>
                  </a:lnTo>
                  <a:lnTo>
                    <a:pt x="23" y="122"/>
                  </a:lnTo>
                  <a:lnTo>
                    <a:pt x="29" y="119"/>
                  </a:lnTo>
                  <a:lnTo>
                    <a:pt x="35" y="122"/>
                  </a:lnTo>
                  <a:lnTo>
                    <a:pt x="40" y="120"/>
                  </a:lnTo>
                  <a:lnTo>
                    <a:pt x="40" y="112"/>
                  </a:lnTo>
                  <a:lnTo>
                    <a:pt x="53" y="104"/>
                  </a:lnTo>
                  <a:lnTo>
                    <a:pt x="60" y="95"/>
                  </a:lnTo>
                  <a:lnTo>
                    <a:pt x="64" y="92"/>
                  </a:lnTo>
                  <a:lnTo>
                    <a:pt x="66" y="77"/>
                  </a:lnTo>
                  <a:lnTo>
                    <a:pt x="63" y="74"/>
                  </a:lnTo>
                  <a:lnTo>
                    <a:pt x="76" y="78"/>
                  </a:lnTo>
                  <a:lnTo>
                    <a:pt x="85" y="76"/>
                  </a:lnTo>
                  <a:lnTo>
                    <a:pt x="83" y="70"/>
                  </a:lnTo>
                  <a:lnTo>
                    <a:pt x="88" y="61"/>
                  </a:lnTo>
                  <a:lnTo>
                    <a:pt x="96" y="58"/>
                  </a:lnTo>
                  <a:lnTo>
                    <a:pt x="100" y="58"/>
                  </a:lnTo>
                  <a:lnTo>
                    <a:pt x="102" y="50"/>
                  </a:lnTo>
                  <a:lnTo>
                    <a:pt x="99" y="36"/>
                  </a:lnTo>
                  <a:lnTo>
                    <a:pt x="103" y="24"/>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595" name="Freeform 43"/>
            <p:cNvSpPr>
              <a:spLocks/>
            </p:cNvSpPr>
            <p:nvPr/>
          </p:nvSpPr>
          <p:spPr bwMode="auto">
            <a:xfrm rot="1627522">
              <a:off x="4517" y="1917"/>
              <a:ext cx="154" cy="196"/>
            </a:xfrm>
            <a:custGeom>
              <a:avLst/>
              <a:gdLst>
                <a:gd name="T0" fmla="*/ 27 w 122"/>
                <a:gd name="T1" fmla="*/ 93 h 131"/>
                <a:gd name="T2" fmla="*/ 42 w 122"/>
                <a:gd name="T3" fmla="*/ 86 h 131"/>
                <a:gd name="T4" fmla="*/ 43 w 122"/>
                <a:gd name="T5" fmla="*/ 74 h 131"/>
                <a:gd name="T6" fmla="*/ 49 w 122"/>
                <a:gd name="T7" fmla="*/ 75 h 131"/>
                <a:gd name="T8" fmla="*/ 55 w 122"/>
                <a:gd name="T9" fmla="*/ 57 h 131"/>
                <a:gd name="T10" fmla="*/ 66 w 122"/>
                <a:gd name="T11" fmla="*/ 48 h 131"/>
                <a:gd name="T12" fmla="*/ 74 w 122"/>
                <a:gd name="T13" fmla="*/ 38 h 131"/>
                <a:gd name="T14" fmla="*/ 91 w 122"/>
                <a:gd name="T15" fmla="*/ 34 h 131"/>
                <a:gd name="T16" fmla="*/ 103 w 122"/>
                <a:gd name="T17" fmla="*/ 20 h 131"/>
                <a:gd name="T18" fmla="*/ 113 w 122"/>
                <a:gd name="T19" fmla="*/ 22 h 131"/>
                <a:gd name="T20" fmla="*/ 122 w 122"/>
                <a:gd name="T21" fmla="*/ 9 h 131"/>
                <a:gd name="T22" fmla="*/ 105 w 122"/>
                <a:gd name="T23" fmla="*/ 14 h 131"/>
                <a:gd name="T24" fmla="*/ 93 w 122"/>
                <a:gd name="T25" fmla="*/ 12 h 131"/>
                <a:gd name="T26" fmla="*/ 75 w 122"/>
                <a:gd name="T27" fmla="*/ 0 h 131"/>
                <a:gd name="T28" fmla="*/ 60 w 122"/>
                <a:gd name="T29" fmla="*/ 26 h 131"/>
                <a:gd name="T30" fmla="*/ 44 w 122"/>
                <a:gd name="T31" fmla="*/ 48 h 131"/>
                <a:gd name="T32" fmla="*/ 32 w 122"/>
                <a:gd name="T33" fmla="*/ 72 h 131"/>
                <a:gd name="T34" fmla="*/ 9 w 122"/>
                <a:gd name="T35" fmla="*/ 94 h 131"/>
                <a:gd name="T36" fmla="*/ 0 w 122"/>
                <a:gd name="T37" fmla="*/ 106 h 131"/>
                <a:gd name="T38" fmla="*/ 3 w 122"/>
                <a:gd name="T39" fmla="*/ 122 h 131"/>
                <a:gd name="T40" fmla="*/ 15 w 122"/>
                <a:gd name="T41" fmla="*/ 120 h 131"/>
                <a:gd name="T42" fmla="*/ 17 w 122"/>
                <a:gd name="T43" fmla="*/ 131 h 131"/>
                <a:gd name="T44" fmla="*/ 19 w 122"/>
                <a:gd name="T45" fmla="*/ 100 h 131"/>
                <a:gd name="T46" fmla="*/ 27 w 122"/>
                <a:gd name="T47" fmla="*/ 9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2" h="131">
                  <a:moveTo>
                    <a:pt x="27" y="93"/>
                  </a:moveTo>
                  <a:lnTo>
                    <a:pt x="42" y="86"/>
                  </a:lnTo>
                  <a:lnTo>
                    <a:pt x="43" y="74"/>
                  </a:lnTo>
                  <a:lnTo>
                    <a:pt x="49" y="75"/>
                  </a:lnTo>
                  <a:lnTo>
                    <a:pt x="55" y="57"/>
                  </a:lnTo>
                  <a:lnTo>
                    <a:pt x="66" y="48"/>
                  </a:lnTo>
                  <a:lnTo>
                    <a:pt x="74" y="38"/>
                  </a:lnTo>
                  <a:lnTo>
                    <a:pt x="91" y="34"/>
                  </a:lnTo>
                  <a:lnTo>
                    <a:pt x="103" y="20"/>
                  </a:lnTo>
                  <a:lnTo>
                    <a:pt x="113" y="22"/>
                  </a:lnTo>
                  <a:lnTo>
                    <a:pt x="122" y="9"/>
                  </a:lnTo>
                  <a:lnTo>
                    <a:pt x="105" y="14"/>
                  </a:lnTo>
                  <a:lnTo>
                    <a:pt x="93" y="12"/>
                  </a:lnTo>
                  <a:lnTo>
                    <a:pt x="75" y="0"/>
                  </a:lnTo>
                  <a:lnTo>
                    <a:pt x="60" y="26"/>
                  </a:lnTo>
                  <a:lnTo>
                    <a:pt x="44" y="48"/>
                  </a:lnTo>
                  <a:lnTo>
                    <a:pt x="32" y="72"/>
                  </a:lnTo>
                  <a:lnTo>
                    <a:pt x="9" y="94"/>
                  </a:lnTo>
                  <a:lnTo>
                    <a:pt x="0" y="106"/>
                  </a:lnTo>
                  <a:lnTo>
                    <a:pt x="3" y="122"/>
                  </a:lnTo>
                  <a:lnTo>
                    <a:pt x="15" y="120"/>
                  </a:lnTo>
                  <a:lnTo>
                    <a:pt x="17" y="131"/>
                  </a:lnTo>
                  <a:lnTo>
                    <a:pt x="19" y="100"/>
                  </a:lnTo>
                  <a:lnTo>
                    <a:pt x="27" y="93"/>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596" name="Freeform 44"/>
            <p:cNvSpPr>
              <a:spLocks/>
            </p:cNvSpPr>
            <p:nvPr/>
          </p:nvSpPr>
          <p:spPr bwMode="auto">
            <a:xfrm rot="1627522">
              <a:off x="4641" y="2090"/>
              <a:ext cx="42" cy="41"/>
            </a:xfrm>
            <a:custGeom>
              <a:avLst/>
              <a:gdLst>
                <a:gd name="T0" fmla="*/ 0 w 35"/>
                <a:gd name="T1" fmla="*/ 24 h 29"/>
                <a:gd name="T2" fmla="*/ 7 w 35"/>
                <a:gd name="T3" fmla="*/ 29 h 29"/>
                <a:gd name="T4" fmla="*/ 23 w 35"/>
                <a:gd name="T5" fmla="*/ 20 h 29"/>
                <a:gd name="T6" fmla="*/ 35 w 35"/>
                <a:gd name="T7" fmla="*/ 7 h 29"/>
                <a:gd name="T8" fmla="*/ 24 w 35"/>
                <a:gd name="T9" fmla="*/ 0 h 29"/>
                <a:gd name="T10" fmla="*/ 13 w 35"/>
                <a:gd name="T11" fmla="*/ 11 h 29"/>
                <a:gd name="T12" fmla="*/ 13 w 35"/>
                <a:gd name="T13" fmla="*/ 10 h 29"/>
                <a:gd name="T14" fmla="*/ 1 w 35"/>
                <a:gd name="T15" fmla="*/ 16 h 29"/>
                <a:gd name="T16" fmla="*/ 0 w 35"/>
                <a:gd name="T17"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9">
                  <a:moveTo>
                    <a:pt x="0" y="24"/>
                  </a:moveTo>
                  <a:lnTo>
                    <a:pt x="7" y="29"/>
                  </a:lnTo>
                  <a:lnTo>
                    <a:pt x="23" y="20"/>
                  </a:lnTo>
                  <a:lnTo>
                    <a:pt x="35" y="7"/>
                  </a:lnTo>
                  <a:lnTo>
                    <a:pt x="24" y="0"/>
                  </a:lnTo>
                  <a:lnTo>
                    <a:pt x="13" y="11"/>
                  </a:lnTo>
                  <a:lnTo>
                    <a:pt x="13" y="10"/>
                  </a:lnTo>
                  <a:lnTo>
                    <a:pt x="1" y="16"/>
                  </a:lnTo>
                  <a:lnTo>
                    <a:pt x="0" y="24"/>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597" name="Freeform 45"/>
            <p:cNvSpPr>
              <a:spLocks/>
            </p:cNvSpPr>
            <p:nvPr/>
          </p:nvSpPr>
          <p:spPr bwMode="auto">
            <a:xfrm rot="1627522">
              <a:off x="3594" y="1993"/>
              <a:ext cx="25" cy="39"/>
            </a:xfrm>
            <a:custGeom>
              <a:avLst/>
              <a:gdLst>
                <a:gd name="T0" fmla="*/ 20 w 20"/>
                <a:gd name="T1" fmla="*/ 3 h 28"/>
                <a:gd name="T2" fmla="*/ 20 w 20"/>
                <a:gd name="T3" fmla="*/ 4 h 28"/>
                <a:gd name="T4" fmla="*/ 20 w 20"/>
                <a:gd name="T5" fmla="*/ 5 h 28"/>
                <a:gd name="T6" fmla="*/ 20 w 20"/>
                <a:gd name="T7" fmla="*/ 6 h 28"/>
                <a:gd name="T8" fmla="*/ 18 w 20"/>
                <a:gd name="T9" fmla="*/ 9 h 28"/>
                <a:gd name="T10" fmla="*/ 16 w 20"/>
                <a:gd name="T11" fmla="*/ 12 h 28"/>
                <a:gd name="T12" fmla="*/ 14 w 20"/>
                <a:gd name="T13" fmla="*/ 16 h 28"/>
                <a:gd name="T14" fmla="*/ 12 w 20"/>
                <a:gd name="T15" fmla="*/ 19 h 28"/>
                <a:gd name="T16" fmla="*/ 11 w 20"/>
                <a:gd name="T17" fmla="*/ 24 h 28"/>
                <a:gd name="T18" fmla="*/ 10 w 20"/>
                <a:gd name="T19" fmla="*/ 25 h 28"/>
                <a:gd name="T20" fmla="*/ 7 w 20"/>
                <a:gd name="T21" fmla="*/ 27 h 28"/>
                <a:gd name="T22" fmla="*/ 6 w 20"/>
                <a:gd name="T23" fmla="*/ 28 h 28"/>
                <a:gd name="T24" fmla="*/ 4 w 20"/>
                <a:gd name="T25" fmla="*/ 27 h 28"/>
                <a:gd name="T26" fmla="*/ 2 w 20"/>
                <a:gd name="T27" fmla="*/ 25 h 28"/>
                <a:gd name="T28" fmla="*/ 1 w 20"/>
                <a:gd name="T29" fmla="*/ 23 h 28"/>
                <a:gd name="T30" fmla="*/ 0 w 20"/>
                <a:gd name="T31" fmla="*/ 21 h 28"/>
                <a:gd name="T32" fmla="*/ 0 w 20"/>
                <a:gd name="T33" fmla="*/ 18 h 28"/>
                <a:gd name="T34" fmla="*/ 1 w 20"/>
                <a:gd name="T35" fmla="*/ 13 h 28"/>
                <a:gd name="T36" fmla="*/ 1 w 20"/>
                <a:gd name="T37" fmla="*/ 11 h 28"/>
                <a:gd name="T38" fmla="*/ 1 w 20"/>
                <a:gd name="T39" fmla="*/ 10 h 28"/>
                <a:gd name="T40" fmla="*/ 2 w 20"/>
                <a:gd name="T41" fmla="*/ 9 h 28"/>
                <a:gd name="T42" fmla="*/ 4 w 20"/>
                <a:gd name="T43" fmla="*/ 6 h 28"/>
                <a:gd name="T44" fmla="*/ 6 w 20"/>
                <a:gd name="T45" fmla="*/ 5 h 28"/>
                <a:gd name="T46" fmla="*/ 7 w 20"/>
                <a:gd name="T47" fmla="*/ 4 h 28"/>
                <a:gd name="T48" fmla="*/ 10 w 20"/>
                <a:gd name="T49" fmla="*/ 4 h 28"/>
                <a:gd name="T50" fmla="*/ 13 w 20"/>
                <a:gd name="T51" fmla="*/ 3 h 28"/>
                <a:gd name="T52" fmla="*/ 16 w 20"/>
                <a:gd name="T53" fmla="*/ 1 h 28"/>
                <a:gd name="T54" fmla="*/ 18 w 20"/>
                <a:gd name="T55" fmla="*/ 0 h 28"/>
                <a:gd name="T56" fmla="*/ 19 w 20"/>
                <a:gd name="T57" fmla="*/ 1 h 28"/>
                <a:gd name="T58" fmla="*/ 20 w 20"/>
                <a:gd name="T5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28">
                  <a:moveTo>
                    <a:pt x="20" y="3"/>
                  </a:moveTo>
                  <a:lnTo>
                    <a:pt x="20" y="4"/>
                  </a:lnTo>
                  <a:lnTo>
                    <a:pt x="20" y="5"/>
                  </a:lnTo>
                  <a:lnTo>
                    <a:pt x="20" y="6"/>
                  </a:lnTo>
                  <a:lnTo>
                    <a:pt x="18" y="9"/>
                  </a:lnTo>
                  <a:lnTo>
                    <a:pt x="16" y="12"/>
                  </a:lnTo>
                  <a:lnTo>
                    <a:pt x="14" y="16"/>
                  </a:lnTo>
                  <a:lnTo>
                    <a:pt x="12" y="19"/>
                  </a:lnTo>
                  <a:lnTo>
                    <a:pt x="11" y="24"/>
                  </a:lnTo>
                  <a:lnTo>
                    <a:pt x="10" y="25"/>
                  </a:lnTo>
                  <a:lnTo>
                    <a:pt x="7" y="27"/>
                  </a:lnTo>
                  <a:lnTo>
                    <a:pt x="6" y="28"/>
                  </a:lnTo>
                  <a:lnTo>
                    <a:pt x="4" y="27"/>
                  </a:lnTo>
                  <a:lnTo>
                    <a:pt x="2" y="25"/>
                  </a:lnTo>
                  <a:lnTo>
                    <a:pt x="1" y="23"/>
                  </a:lnTo>
                  <a:lnTo>
                    <a:pt x="0" y="21"/>
                  </a:lnTo>
                  <a:lnTo>
                    <a:pt x="0" y="18"/>
                  </a:lnTo>
                  <a:lnTo>
                    <a:pt x="1" y="13"/>
                  </a:lnTo>
                  <a:lnTo>
                    <a:pt x="1" y="11"/>
                  </a:lnTo>
                  <a:lnTo>
                    <a:pt x="1" y="10"/>
                  </a:lnTo>
                  <a:lnTo>
                    <a:pt x="2" y="9"/>
                  </a:lnTo>
                  <a:lnTo>
                    <a:pt x="4" y="6"/>
                  </a:lnTo>
                  <a:lnTo>
                    <a:pt x="6" y="5"/>
                  </a:lnTo>
                  <a:lnTo>
                    <a:pt x="7" y="4"/>
                  </a:lnTo>
                  <a:lnTo>
                    <a:pt x="10" y="4"/>
                  </a:lnTo>
                  <a:lnTo>
                    <a:pt x="13" y="3"/>
                  </a:lnTo>
                  <a:lnTo>
                    <a:pt x="16" y="1"/>
                  </a:lnTo>
                  <a:lnTo>
                    <a:pt x="18" y="0"/>
                  </a:lnTo>
                  <a:lnTo>
                    <a:pt x="19" y="1"/>
                  </a:lnTo>
                  <a:lnTo>
                    <a:pt x="20" y="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598" name="Freeform 46"/>
            <p:cNvSpPr>
              <a:spLocks/>
            </p:cNvSpPr>
            <p:nvPr/>
          </p:nvSpPr>
          <p:spPr bwMode="auto">
            <a:xfrm rot="1627522">
              <a:off x="4114" y="1452"/>
              <a:ext cx="15" cy="48"/>
            </a:xfrm>
            <a:custGeom>
              <a:avLst/>
              <a:gdLst>
                <a:gd name="T0" fmla="*/ 12 w 12"/>
                <a:gd name="T1" fmla="*/ 25 h 32"/>
                <a:gd name="T2" fmla="*/ 11 w 12"/>
                <a:gd name="T3" fmla="*/ 20 h 32"/>
                <a:gd name="T4" fmla="*/ 11 w 12"/>
                <a:gd name="T5" fmla="*/ 17 h 32"/>
                <a:gd name="T6" fmla="*/ 11 w 12"/>
                <a:gd name="T7" fmla="*/ 13 h 32"/>
                <a:gd name="T8" fmla="*/ 11 w 12"/>
                <a:gd name="T9" fmla="*/ 8 h 32"/>
                <a:gd name="T10" fmla="*/ 9 w 12"/>
                <a:gd name="T11" fmla="*/ 4 h 32"/>
                <a:gd name="T12" fmla="*/ 9 w 12"/>
                <a:gd name="T13" fmla="*/ 1 h 32"/>
                <a:gd name="T14" fmla="*/ 6 w 12"/>
                <a:gd name="T15" fmla="*/ 0 h 32"/>
                <a:gd name="T16" fmla="*/ 4 w 12"/>
                <a:gd name="T17" fmla="*/ 0 h 32"/>
                <a:gd name="T18" fmla="*/ 2 w 12"/>
                <a:gd name="T19" fmla="*/ 1 h 32"/>
                <a:gd name="T20" fmla="*/ 0 w 12"/>
                <a:gd name="T21" fmla="*/ 4 h 32"/>
                <a:gd name="T22" fmla="*/ 0 w 12"/>
                <a:gd name="T23" fmla="*/ 7 h 32"/>
                <a:gd name="T24" fmla="*/ 0 w 12"/>
                <a:gd name="T25" fmla="*/ 10 h 32"/>
                <a:gd name="T26" fmla="*/ 0 w 12"/>
                <a:gd name="T27" fmla="*/ 14 h 32"/>
                <a:gd name="T28" fmla="*/ 2 w 12"/>
                <a:gd name="T29" fmla="*/ 19 h 32"/>
                <a:gd name="T30" fmla="*/ 2 w 12"/>
                <a:gd name="T31" fmla="*/ 23 h 32"/>
                <a:gd name="T32" fmla="*/ 2 w 12"/>
                <a:gd name="T33" fmla="*/ 25 h 32"/>
                <a:gd name="T34" fmla="*/ 3 w 12"/>
                <a:gd name="T35" fmla="*/ 28 h 32"/>
                <a:gd name="T36" fmla="*/ 5 w 12"/>
                <a:gd name="T37" fmla="*/ 31 h 32"/>
                <a:gd name="T38" fmla="*/ 8 w 12"/>
                <a:gd name="T39" fmla="*/ 32 h 32"/>
                <a:gd name="T40" fmla="*/ 10 w 12"/>
                <a:gd name="T41" fmla="*/ 30 h 32"/>
                <a:gd name="T42" fmla="*/ 11 w 12"/>
                <a:gd name="T43" fmla="*/ 28 h 32"/>
                <a:gd name="T44" fmla="*/ 12 w 12"/>
                <a:gd name="T45"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32">
                  <a:moveTo>
                    <a:pt x="12" y="25"/>
                  </a:moveTo>
                  <a:lnTo>
                    <a:pt x="11" y="20"/>
                  </a:lnTo>
                  <a:lnTo>
                    <a:pt x="11" y="17"/>
                  </a:lnTo>
                  <a:lnTo>
                    <a:pt x="11" y="13"/>
                  </a:lnTo>
                  <a:lnTo>
                    <a:pt x="11" y="8"/>
                  </a:lnTo>
                  <a:lnTo>
                    <a:pt x="9" y="4"/>
                  </a:lnTo>
                  <a:lnTo>
                    <a:pt x="9" y="1"/>
                  </a:lnTo>
                  <a:lnTo>
                    <a:pt x="6" y="0"/>
                  </a:lnTo>
                  <a:lnTo>
                    <a:pt x="4" y="0"/>
                  </a:lnTo>
                  <a:lnTo>
                    <a:pt x="2" y="1"/>
                  </a:lnTo>
                  <a:lnTo>
                    <a:pt x="0" y="4"/>
                  </a:lnTo>
                  <a:lnTo>
                    <a:pt x="0" y="7"/>
                  </a:lnTo>
                  <a:lnTo>
                    <a:pt x="0" y="10"/>
                  </a:lnTo>
                  <a:lnTo>
                    <a:pt x="0" y="14"/>
                  </a:lnTo>
                  <a:lnTo>
                    <a:pt x="2" y="19"/>
                  </a:lnTo>
                  <a:lnTo>
                    <a:pt x="2" y="23"/>
                  </a:lnTo>
                  <a:lnTo>
                    <a:pt x="2" y="25"/>
                  </a:lnTo>
                  <a:lnTo>
                    <a:pt x="3" y="28"/>
                  </a:lnTo>
                  <a:lnTo>
                    <a:pt x="5" y="31"/>
                  </a:lnTo>
                  <a:lnTo>
                    <a:pt x="8" y="32"/>
                  </a:lnTo>
                  <a:lnTo>
                    <a:pt x="10" y="30"/>
                  </a:lnTo>
                  <a:lnTo>
                    <a:pt x="11" y="28"/>
                  </a:lnTo>
                  <a:lnTo>
                    <a:pt x="12" y="25"/>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599" name="Freeform 47"/>
            <p:cNvSpPr>
              <a:spLocks/>
            </p:cNvSpPr>
            <p:nvPr/>
          </p:nvSpPr>
          <p:spPr bwMode="auto">
            <a:xfrm rot="1627522">
              <a:off x="4116" y="1508"/>
              <a:ext cx="24" cy="27"/>
            </a:xfrm>
            <a:custGeom>
              <a:avLst/>
              <a:gdLst>
                <a:gd name="T0" fmla="*/ 6 w 22"/>
                <a:gd name="T1" fmla="*/ 2 h 18"/>
                <a:gd name="T2" fmla="*/ 9 w 22"/>
                <a:gd name="T3" fmla="*/ 0 h 18"/>
                <a:gd name="T4" fmla="*/ 11 w 22"/>
                <a:gd name="T5" fmla="*/ 0 h 18"/>
                <a:gd name="T6" fmla="*/ 13 w 22"/>
                <a:gd name="T7" fmla="*/ 2 h 18"/>
                <a:gd name="T8" fmla="*/ 15 w 22"/>
                <a:gd name="T9" fmla="*/ 3 h 18"/>
                <a:gd name="T10" fmla="*/ 18 w 22"/>
                <a:gd name="T11" fmla="*/ 5 h 18"/>
                <a:gd name="T12" fmla="*/ 21 w 22"/>
                <a:gd name="T13" fmla="*/ 8 h 18"/>
                <a:gd name="T14" fmla="*/ 22 w 22"/>
                <a:gd name="T15" fmla="*/ 8 h 18"/>
                <a:gd name="T16" fmla="*/ 22 w 22"/>
                <a:gd name="T17" fmla="*/ 11 h 18"/>
                <a:gd name="T18" fmla="*/ 21 w 22"/>
                <a:gd name="T19" fmla="*/ 14 h 18"/>
                <a:gd name="T20" fmla="*/ 19 w 22"/>
                <a:gd name="T21" fmla="*/ 16 h 18"/>
                <a:gd name="T22" fmla="*/ 16 w 22"/>
                <a:gd name="T23" fmla="*/ 17 h 18"/>
                <a:gd name="T24" fmla="*/ 13 w 22"/>
                <a:gd name="T25" fmla="*/ 18 h 18"/>
                <a:gd name="T26" fmla="*/ 10 w 22"/>
                <a:gd name="T27" fmla="*/ 17 h 18"/>
                <a:gd name="T28" fmla="*/ 5 w 22"/>
                <a:gd name="T29" fmla="*/ 17 h 18"/>
                <a:gd name="T30" fmla="*/ 1 w 22"/>
                <a:gd name="T31" fmla="*/ 16 h 18"/>
                <a:gd name="T32" fmla="*/ 0 w 22"/>
                <a:gd name="T33" fmla="*/ 14 h 18"/>
                <a:gd name="T34" fmla="*/ 0 w 22"/>
                <a:gd name="T35" fmla="*/ 11 h 18"/>
                <a:gd name="T36" fmla="*/ 0 w 22"/>
                <a:gd name="T37" fmla="*/ 10 h 18"/>
                <a:gd name="T38" fmla="*/ 0 w 22"/>
                <a:gd name="T39" fmla="*/ 8 h 18"/>
                <a:gd name="T40" fmla="*/ 0 w 22"/>
                <a:gd name="T41" fmla="*/ 5 h 18"/>
                <a:gd name="T42" fmla="*/ 1 w 22"/>
                <a:gd name="T43" fmla="*/ 5 h 18"/>
                <a:gd name="T44" fmla="*/ 5 w 22"/>
                <a:gd name="T45" fmla="*/ 3 h 18"/>
                <a:gd name="T46" fmla="*/ 6 w 22"/>
                <a:gd name="T4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8">
                  <a:moveTo>
                    <a:pt x="6" y="2"/>
                  </a:moveTo>
                  <a:lnTo>
                    <a:pt x="9" y="0"/>
                  </a:lnTo>
                  <a:lnTo>
                    <a:pt x="11" y="0"/>
                  </a:lnTo>
                  <a:lnTo>
                    <a:pt x="13" y="2"/>
                  </a:lnTo>
                  <a:lnTo>
                    <a:pt x="15" y="3"/>
                  </a:lnTo>
                  <a:lnTo>
                    <a:pt x="18" y="5"/>
                  </a:lnTo>
                  <a:lnTo>
                    <a:pt x="21" y="8"/>
                  </a:lnTo>
                  <a:lnTo>
                    <a:pt x="22" y="8"/>
                  </a:lnTo>
                  <a:lnTo>
                    <a:pt x="22" y="11"/>
                  </a:lnTo>
                  <a:lnTo>
                    <a:pt x="21" y="14"/>
                  </a:lnTo>
                  <a:lnTo>
                    <a:pt x="19" y="16"/>
                  </a:lnTo>
                  <a:lnTo>
                    <a:pt x="16" y="17"/>
                  </a:lnTo>
                  <a:lnTo>
                    <a:pt x="13" y="18"/>
                  </a:lnTo>
                  <a:lnTo>
                    <a:pt x="10" y="17"/>
                  </a:lnTo>
                  <a:lnTo>
                    <a:pt x="5" y="17"/>
                  </a:lnTo>
                  <a:lnTo>
                    <a:pt x="1" y="16"/>
                  </a:lnTo>
                  <a:lnTo>
                    <a:pt x="0" y="14"/>
                  </a:lnTo>
                  <a:lnTo>
                    <a:pt x="0" y="11"/>
                  </a:lnTo>
                  <a:lnTo>
                    <a:pt x="0" y="10"/>
                  </a:lnTo>
                  <a:lnTo>
                    <a:pt x="0" y="8"/>
                  </a:lnTo>
                  <a:lnTo>
                    <a:pt x="0" y="5"/>
                  </a:lnTo>
                  <a:lnTo>
                    <a:pt x="1" y="5"/>
                  </a:lnTo>
                  <a:lnTo>
                    <a:pt x="5" y="3"/>
                  </a:lnTo>
                  <a:lnTo>
                    <a:pt x="6" y="2"/>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600" name="Freeform 48"/>
            <p:cNvSpPr>
              <a:spLocks/>
            </p:cNvSpPr>
            <p:nvPr/>
          </p:nvSpPr>
          <p:spPr bwMode="auto">
            <a:xfrm rot="1627522">
              <a:off x="4549" y="2129"/>
              <a:ext cx="20" cy="18"/>
            </a:xfrm>
            <a:custGeom>
              <a:avLst/>
              <a:gdLst>
                <a:gd name="T0" fmla="*/ 0 w 16"/>
                <a:gd name="T1" fmla="*/ 4 h 13"/>
                <a:gd name="T2" fmla="*/ 7 w 16"/>
                <a:gd name="T3" fmla="*/ 0 h 13"/>
                <a:gd name="T4" fmla="*/ 16 w 16"/>
                <a:gd name="T5" fmla="*/ 1 h 13"/>
                <a:gd name="T6" fmla="*/ 14 w 16"/>
                <a:gd name="T7" fmla="*/ 9 h 13"/>
                <a:gd name="T8" fmla="*/ 7 w 16"/>
                <a:gd name="T9" fmla="*/ 13 h 13"/>
                <a:gd name="T10" fmla="*/ 0 w 16"/>
                <a:gd name="T11" fmla="*/ 4 h 13"/>
              </a:gdLst>
              <a:ahLst/>
              <a:cxnLst>
                <a:cxn ang="0">
                  <a:pos x="T0" y="T1"/>
                </a:cxn>
                <a:cxn ang="0">
                  <a:pos x="T2" y="T3"/>
                </a:cxn>
                <a:cxn ang="0">
                  <a:pos x="T4" y="T5"/>
                </a:cxn>
                <a:cxn ang="0">
                  <a:pos x="T6" y="T7"/>
                </a:cxn>
                <a:cxn ang="0">
                  <a:pos x="T8" y="T9"/>
                </a:cxn>
                <a:cxn ang="0">
                  <a:pos x="T10" y="T11"/>
                </a:cxn>
              </a:cxnLst>
              <a:rect l="0" t="0" r="r" b="b"/>
              <a:pathLst>
                <a:path w="16" h="13">
                  <a:moveTo>
                    <a:pt x="0" y="4"/>
                  </a:moveTo>
                  <a:lnTo>
                    <a:pt x="7" y="0"/>
                  </a:lnTo>
                  <a:lnTo>
                    <a:pt x="16" y="1"/>
                  </a:lnTo>
                  <a:lnTo>
                    <a:pt x="14" y="9"/>
                  </a:lnTo>
                  <a:lnTo>
                    <a:pt x="7" y="13"/>
                  </a:lnTo>
                  <a:lnTo>
                    <a:pt x="0" y="4"/>
                  </a:lnTo>
                  <a:close/>
                </a:path>
              </a:pathLst>
            </a:custGeom>
            <a:noFill/>
            <a:ln w="1588">
              <a:solidFill>
                <a:srgbClr val="008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1601" name="Freeform 49"/>
            <p:cNvSpPr>
              <a:spLocks/>
            </p:cNvSpPr>
            <p:nvPr/>
          </p:nvSpPr>
          <p:spPr bwMode="auto">
            <a:xfrm rot="1627522">
              <a:off x="3509" y="2188"/>
              <a:ext cx="270" cy="292"/>
            </a:xfrm>
            <a:custGeom>
              <a:avLst/>
              <a:gdLst>
                <a:gd name="T0" fmla="*/ 120 w 217"/>
                <a:gd name="T1" fmla="*/ 182 h 196"/>
                <a:gd name="T2" fmla="*/ 126 w 217"/>
                <a:gd name="T3" fmla="*/ 165 h 196"/>
                <a:gd name="T4" fmla="*/ 116 w 217"/>
                <a:gd name="T5" fmla="*/ 167 h 196"/>
                <a:gd name="T6" fmla="*/ 115 w 217"/>
                <a:gd name="T7" fmla="*/ 155 h 196"/>
                <a:gd name="T8" fmla="*/ 111 w 217"/>
                <a:gd name="T9" fmla="*/ 149 h 196"/>
                <a:gd name="T10" fmla="*/ 103 w 217"/>
                <a:gd name="T11" fmla="*/ 164 h 196"/>
                <a:gd name="T12" fmla="*/ 92 w 217"/>
                <a:gd name="T13" fmla="*/ 166 h 196"/>
                <a:gd name="T14" fmla="*/ 83 w 217"/>
                <a:gd name="T15" fmla="*/ 162 h 196"/>
                <a:gd name="T16" fmla="*/ 73 w 217"/>
                <a:gd name="T17" fmla="*/ 154 h 196"/>
                <a:gd name="T18" fmla="*/ 57 w 217"/>
                <a:gd name="T19" fmla="*/ 159 h 196"/>
                <a:gd name="T20" fmla="*/ 33 w 217"/>
                <a:gd name="T21" fmla="*/ 154 h 196"/>
                <a:gd name="T22" fmla="*/ 25 w 217"/>
                <a:gd name="T23" fmla="*/ 162 h 196"/>
                <a:gd name="T24" fmla="*/ 13 w 217"/>
                <a:gd name="T25" fmla="*/ 162 h 196"/>
                <a:gd name="T26" fmla="*/ 5 w 217"/>
                <a:gd name="T27" fmla="*/ 149 h 196"/>
                <a:gd name="T28" fmla="*/ 1 w 217"/>
                <a:gd name="T29" fmla="*/ 140 h 196"/>
                <a:gd name="T30" fmla="*/ 13 w 217"/>
                <a:gd name="T31" fmla="*/ 130 h 196"/>
                <a:gd name="T32" fmla="*/ 30 w 217"/>
                <a:gd name="T33" fmla="*/ 122 h 196"/>
                <a:gd name="T34" fmla="*/ 41 w 217"/>
                <a:gd name="T35" fmla="*/ 116 h 196"/>
                <a:gd name="T36" fmla="*/ 53 w 217"/>
                <a:gd name="T37" fmla="*/ 77 h 196"/>
                <a:gd name="T38" fmla="*/ 45 w 217"/>
                <a:gd name="T39" fmla="*/ 63 h 196"/>
                <a:gd name="T40" fmla="*/ 55 w 217"/>
                <a:gd name="T41" fmla="*/ 45 h 196"/>
                <a:gd name="T42" fmla="*/ 73 w 217"/>
                <a:gd name="T43" fmla="*/ 53 h 196"/>
                <a:gd name="T44" fmla="*/ 81 w 217"/>
                <a:gd name="T45" fmla="*/ 50 h 196"/>
                <a:gd name="T46" fmla="*/ 93 w 217"/>
                <a:gd name="T47" fmla="*/ 70 h 196"/>
                <a:gd name="T48" fmla="*/ 102 w 217"/>
                <a:gd name="T49" fmla="*/ 102 h 196"/>
                <a:gd name="T50" fmla="*/ 115 w 217"/>
                <a:gd name="T51" fmla="*/ 87 h 196"/>
                <a:gd name="T52" fmla="*/ 129 w 217"/>
                <a:gd name="T53" fmla="*/ 86 h 196"/>
                <a:gd name="T54" fmla="*/ 141 w 217"/>
                <a:gd name="T55" fmla="*/ 94 h 196"/>
                <a:gd name="T56" fmla="*/ 156 w 217"/>
                <a:gd name="T57" fmla="*/ 77 h 196"/>
                <a:gd name="T58" fmla="*/ 149 w 217"/>
                <a:gd name="T59" fmla="*/ 39 h 196"/>
                <a:gd name="T60" fmla="*/ 137 w 217"/>
                <a:gd name="T61" fmla="*/ 54 h 196"/>
                <a:gd name="T62" fmla="*/ 123 w 217"/>
                <a:gd name="T63" fmla="*/ 63 h 196"/>
                <a:gd name="T64" fmla="*/ 104 w 217"/>
                <a:gd name="T65" fmla="*/ 57 h 196"/>
                <a:gd name="T66" fmla="*/ 117 w 217"/>
                <a:gd name="T67" fmla="*/ 11 h 196"/>
                <a:gd name="T68" fmla="*/ 129 w 217"/>
                <a:gd name="T69" fmla="*/ 8 h 196"/>
                <a:gd name="T70" fmla="*/ 146 w 217"/>
                <a:gd name="T71" fmla="*/ 15 h 196"/>
                <a:gd name="T72" fmla="*/ 168 w 217"/>
                <a:gd name="T73" fmla="*/ 26 h 196"/>
                <a:gd name="T74" fmla="*/ 179 w 217"/>
                <a:gd name="T75" fmla="*/ 45 h 196"/>
                <a:gd name="T76" fmla="*/ 183 w 217"/>
                <a:gd name="T77" fmla="*/ 125 h 196"/>
                <a:gd name="T78" fmla="*/ 198 w 217"/>
                <a:gd name="T79" fmla="*/ 140 h 196"/>
                <a:gd name="T80" fmla="*/ 215 w 217"/>
                <a:gd name="T81" fmla="*/ 162 h 196"/>
                <a:gd name="T82" fmla="*/ 207 w 217"/>
                <a:gd name="T83" fmla="*/ 170 h 196"/>
                <a:gd name="T84" fmla="*/ 201 w 217"/>
                <a:gd name="T85" fmla="*/ 176 h 196"/>
                <a:gd name="T86" fmla="*/ 194 w 217"/>
                <a:gd name="T87" fmla="*/ 178 h 196"/>
                <a:gd name="T88" fmla="*/ 180 w 217"/>
                <a:gd name="T89" fmla="*/ 183 h 196"/>
                <a:gd name="T90" fmla="*/ 165 w 217"/>
                <a:gd name="T91" fmla="*/ 185 h 196"/>
                <a:gd name="T92" fmla="*/ 155 w 217"/>
                <a:gd name="T93" fmla="*/ 191 h 196"/>
                <a:gd name="T94" fmla="*/ 131 w 217"/>
                <a:gd name="T95"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196">
                  <a:moveTo>
                    <a:pt x="121" y="191"/>
                  </a:moveTo>
                  <a:lnTo>
                    <a:pt x="121" y="190"/>
                  </a:lnTo>
                  <a:lnTo>
                    <a:pt x="120" y="182"/>
                  </a:lnTo>
                  <a:lnTo>
                    <a:pt x="120" y="177"/>
                  </a:lnTo>
                  <a:lnTo>
                    <a:pt x="126" y="173"/>
                  </a:lnTo>
                  <a:lnTo>
                    <a:pt x="126" y="165"/>
                  </a:lnTo>
                  <a:lnTo>
                    <a:pt x="125" y="164"/>
                  </a:lnTo>
                  <a:lnTo>
                    <a:pt x="121" y="167"/>
                  </a:lnTo>
                  <a:lnTo>
                    <a:pt x="116" y="167"/>
                  </a:lnTo>
                  <a:lnTo>
                    <a:pt x="111" y="161"/>
                  </a:lnTo>
                  <a:lnTo>
                    <a:pt x="114" y="158"/>
                  </a:lnTo>
                  <a:lnTo>
                    <a:pt x="115" y="155"/>
                  </a:lnTo>
                  <a:lnTo>
                    <a:pt x="114" y="149"/>
                  </a:lnTo>
                  <a:lnTo>
                    <a:pt x="113" y="147"/>
                  </a:lnTo>
                  <a:lnTo>
                    <a:pt x="111" y="149"/>
                  </a:lnTo>
                  <a:lnTo>
                    <a:pt x="110" y="154"/>
                  </a:lnTo>
                  <a:lnTo>
                    <a:pt x="107" y="162"/>
                  </a:lnTo>
                  <a:lnTo>
                    <a:pt x="103" y="164"/>
                  </a:lnTo>
                  <a:lnTo>
                    <a:pt x="99" y="166"/>
                  </a:lnTo>
                  <a:lnTo>
                    <a:pt x="96" y="165"/>
                  </a:lnTo>
                  <a:lnTo>
                    <a:pt x="92" y="166"/>
                  </a:lnTo>
                  <a:lnTo>
                    <a:pt x="90" y="168"/>
                  </a:lnTo>
                  <a:lnTo>
                    <a:pt x="84" y="165"/>
                  </a:lnTo>
                  <a:lnTo>
                    <a:pt x="83" y="162"/>
                  </a:lnTo>
                  <a:lnTo>
                    <a:pt x="80" y="158"/>
                  </a:lnTo>
                  <a:lnTo>
                    <a:pt x="77" y="154"/>
                  </a:lnTo>
                  <a:lnTo>
                    <a:pt x="73" y="154"/>
                  </a:lnTo>
                  <a:lnTo>
                    <a:pt x="69" y="156"/>
                  </a:lnTo>
                  <a:lnTo>
                    <a:pt x="68" y="160"/>
                  </a:lnTo>
                  <a:lnTo>
                    <a:pt x="57" y="159"/>
                  </a:lnTo>
                  <a:lnTo>
                    <a:pt x="54" y="161"/>
                  </a:lnTo>
                  <a:lnTo>
                    <a:pt x="42" y="160"/>
                  </a:lnTo>
                  <a:lnTo>
                    <a:pt x="33" y="154"/>
                  </a:lnTo>
                  <a:lnTo>
                    <a:pt x="30" y="154"/>
                  </a:lnTo>
                  <a:lnTo>
                    <a:pt x="29" y="160"/>
                  </a:lnTo>
                  <a:lnTo>
                    <a:pt x="25" y="162"/>
                  </a:lnTo>
                  <a:lnTo>
                    <a:pt x="23" y="162"/>
                  </a:lnTo>
                  <a:lnTo>
                    <a:pt x="17" y="161"/>
                  </a:lnTo>
                  <a:lnTo>
                    <a:pt x="13" y="162"/>
                  </a:lnTo>
                  <a:lnTo>
                    <a:pt x="11" y="153"/>
                  </a:lnTo>
                  <a:lnTo>
                    <a:pt x="8" y="150"/>
                  </a:lnTo>
                  <a:lnTo>
                    <a:pt x="5" y="149"/>
                  </a:lnTo>
                  <a:lnTo>
                    <a:pt x="0" y="147"/>
                  </a:lnTo>
                  <a:lnTo>
                    <a:pt x="0" y="142"/>
                  </a:lnTo>
                  <a:lnTo>
                    <a:pt x="1" y="140"/>
                  </a:lnTo>
                  <a:lnTo>
                    <a:pt x="7" y="136"/>
                  </a:lnTo>
                  <a:lnTo>
                    <a:pt x="9" y="134"/>
                  </a:lnTo>
                  <a:lnTo>
                    <a:pt x="13" y="130"/>
                  </a:lnTo>
                  <a:lnTo>
                    <a:pt x="18" y="124"/>
                  </a:lnTo>
                  <a:lnTo>
                    <a:pt x="25" y="122"/>
                  </a:lnTo>
                  <a:lnTo>
                    <a:pt x="30" y="122"/>
                  </a:lnTo>
                  <a:lnTo>
                    <a:pt x="35" y="120"/>
                  </a:lnTo>
                  <a:lnTo>
                    <a:pt x="37" y="119"/>
                  </a:lnTo>
                  <a:lnTo>
                    <a:pt x="41" y="116"/>
                  </a:lnTo>
                  <a:lnTo>
                    <a:pt x="45" y="110"/>
                  </a:lnTo>
                  <a:lnTo>
                    <a:pt x="49" y="99"/>
                  </a:lnTo>
                  <a:lnTo>
                    <a:pt x="53" y="77"/>
                  </a:lnTo>
                  <a:lnTo>
                    <a:pt x="51" y="71"/>
                  </a:lnTo>
                  <a:lnTo>
                    <a:pt x="45" y="65"/>
                  </a:lnTo>
                  <a:lnTo>
                    <a:pt x="45" y="63"/>
                  </a:lnTo>
                  <a:lnTo>
                    <a:pt x="53" y="62"/>
                  </a:lnTo>
                  <a:lnTo>
                    <a:pt x="53" y="59"/>
                  </a:lnTo>
                  <a:lnTo>
                    <a:pt x="55" y="45"/>
                  </a:lnTo>
                  <a:lnTo>
                    <a:pt x="59" y="47"/>
                  </a:lnTo>
                  <a:lnTo>
                    <a:pt x="67" y="51"/>
                  </a:lnTo>
                  <a:lnTo>
                    <a:pt x="73" y="53"/>
                  </a:lnTo>
                  <a:lnTo>
                    <a:pt x="75" y="52"/>
                  </a:lnTo>
                  <a:lnTo>
                    <a:pt x="80" y="50"/>
                  </a:lnTo>
                  <a:lnTo>
                    <a:pt x="81" y="50"/>
                  </a:lnTo>
                  <a:lnTo>
                    <a:pt x="91" y="56"/>
                  </a:lnTo>
                  <a:lnTo>
                    <a:pt x="93" y="60"/>
                  </a:lnTo>
                  <a:lnTo>
                    <a:pt x="93" y="70"/>
                  </a:lnTo>
                  <a:lnTo>
                    <a:pt x="95" y="78"/>
                  </a:lnTo>
                  <a:lnTo>
                    <a:pt x="97" y="95"/>
                  </a:lnTo>
                  <a:lnTo>
                    <a:pt x="102" y="102"/>
                  </a:lnTo>
                  <a:lnTo>
                    <a:pt x="107" y="102"/>
                  </a:lnTo>
                  <a:lnTo>
                    <a:pt x="113" y="95"/>
                  </a:lnTo>
                  <a:lnTo>
                    <a:pt x="115" y="87"/>
                  </a:lnTo>
                  <a:lnTo>
                    <a:pt x="115" y="78"/>
                  </a:lnTo>
                  <a:lnTo>
                    <a:pt x="117" y="77"/>
                  </a:lnTo>
                  <a:lnTo>
                    <a:pt x="129" y="86"/>
                  </a:lnTo>
                  <a:lnTo>
                    <a:pt x="132" y="88"/>
                  </a:lnTo>
                  <a:lnTo>
                    <a:pt x="138" y="90"/>
                  </a:lnTo>
                  <a:lnTo>
                    <a:pt x="141" y="94"/>
                  </a:lnTo>
                  <a:lnTo>
                    <a:pt x="145" y="94"/>
                  </a:lnTo>
                  <a:lnTo>
                    <a:pt x="149" y="92"/>
                  </a:lnTo>
                  <a:lnTo>
                    <a:pt x="156" y="77"/>
                  </a:lnTo>
                  <a:lnTo>
                    <a:pt x="159" y="54"/>
                  </a:lnTo>
                  <a:lnTo>
                    <a:pt x="161" y="53"/>
                  </a:lnTo>
                  <a:lnTo>
                    <a:pt x="149" y="39"/>
                  </a:lnTo>
                  <a:lnTo>
                    <a:pt x="146" y="47"/>
                  </a:lnTo>
                  <a:lnTo>
                    <a:pt x="141" y="51"/>
                  </a:lnTo>
                  <a:lnTo>
                    <a:pt x="137" y="54"/>
                  </a:lnTo>
                  <a:lnTo>
                    <a:pt x="134" y="59"/>
                  </a:lnTo>
                  <a:lnTo>
                    <a:pt x="126" y="58"/>
                  </a:lnTo>
                  <a:lnTo>
                    <a:pt x="123" y="63"/>
                  </a:lnTo>
                  <a:lnTo>
                    <a:pt x="115" y="65"/>
                  </a:lnTo>
                  <a:lnTo>
                    <a:pt x="105" y="65"/>
                  </a:lnTo>
                  <a:lnTo>
                    <a:pt x="104" y="57"/>
                  </a:lnTo>
                  <a:lnTo>
                    <a:pt x="105" y="50"/>
                  </a:lnTo>
                  <a:lnTo>
                    <a:pt x="111" y="21"/>
                  </a:lnTo>
                  <a:lnTo>
                    <a:pt x="117" y="11"/>
                  </a:lnTo>
                  <a:lnTo>
                    <a:pt x="119" y="6"/>
                  </a:lnTo>
                  <a:lnTo>
                    <a:pt x="120" y="0"/>
                  </a:lnTo>
                  <a:lnTo>
                    <a:pt x="129" y="8"/>
                  </a:lnTo>
                  <a:lnTo>
                    <a:pt x="134" y="9"/>
                  </a:lnTo>
                  <a:lnTo>
                    <a:pt x="143" y="11"/>
                  </a:lnTo>
                  <a:lnTo>
                    <a:pt x="146" y="15"/>
                  </a:lnTo>
                  <a:lnTo>
                    <a:pt x="156" y="22"/>
                  </a:lnTo>
                  <a:lnTo>
                    <a:pt x="162" y="26"/>
                  </a:lnTo>
                  <a:lnTo>
                    <a:pt x="168" y="26"/>
                  </a:lnTo>
                  <a:lnTo>
                    <a:pt x="174" y="22"/>
                  </a:lnTo>
                  <a:lnTo>
                    <a:pt x="185" y="12"/>
                  </a:lnTo>
                  <a:lnTo>
                    <a:pt x="179" y="45"/>
                  </a:lnTo>
                  <a:lnTo>
                    <a:pt x="177" y="68"/>
                  </a:lnTo>
                  <a:lnTo>
                    <a:pt x="179" y="96"/>
                  </a:lnTo>
                  <a:lnTo>
                    <a:pt x="183" y="125"/>
                  </a:lnTo>
                  <a:lnTo>
                    <a:pt x="192" y="141"/>
                  </a:lnTo>
                  <a:lnTo>
                    <a:pt x="197" y="141"/>
                  </a:lnTo>
                  <a:lnTo>
                    <a:pt x="198" y="140"/>
                  </a:lnTo>
                  <a:lnTo>
                    <a:pt x="201" y="141"/>
                  </a:lnTo>
                  <a:lnTo>
                    <a:pt x="217" y="162"/>
                  </a:lnTo>
                  <a:lnTo>
                    <a:pt x="215" y="162"/>
                  </a:lnTo>
                  <a:lnTo>
                    <a:pt x="211" y="165"/>
                  </a:lnTo>
                  <a:lnTo>
                    <a:pt x="207" y="167"/>
                  </a:lnTo>
                  <a:lnTo>
                    <a:pt x="207" y="170"/>
                  </a:lnTo>
                  <a:lnTo>
                    <a:pt x="206" y="172"/>
                  </a:lnTo>
                  <a:lnTo>
                    <a:pt x="204" y="174"/>
                  </a:lnTo>
                  <a:lnTo>
                    <a:pt x="201" y="176"/>
                  </a:lnTo>
                  <a:lnTo>
                    <a:pt x="200" y="180"/>
                  </a:lnTo>
                  <a:lnTo>
                    <a:pt x="198" y="180"/>
                  </a:lnTo>
                  <a:lnTo>
                    <a:pt x="194" y="178"/>
                  </a:lnTo>
                  <a:lnTo>
                    <a:pt x="191" y="174"/>
                  </a:lnTo>
                  <a:lnTo>
                    <a:pt x="187" y="176"/>
                  </a:lnTo>
                  <a:lnTo>
                    <a:pt x="180" y="183"/>
                  </a:lnTo>
                  <a:lnTo>
                    <a:pt x="176" y="180"/>
                  </a:lnTo>
                  <a:lnTo>
                    <a:pt x="174" y="178"/>
                  </a:lnTo>
                  <a:lnTo>
                    <a:pt x="165" y="185"/>
                  </a:lnTo>
                  <a:lnTo>
                    <a:pt x="162" y="185"/>
                  </a:lnTo>
                  <a:lnTo>
                    <a:pt x="156" y="189"/>
                  </a:lnTo>
                  <a:lnTo>
                    <a:pt x="155" y="191"/>
                  </a:lnTo>
                  <a:lnTo>
                    <a:pt x="150" y="196"/>
                  </a:lnTo>
                  <a:lnTo>
                    <a:pt x="139" y="196"/>
                  </a:lnTo>
                  <a:lnTo>
                    <a:pt x="131" y="189"/>
                  </a:lnTo>
                  <a:lnTo>
                    <a:pt x="126" y="189"/>
                  </a:lnTo>
                  <a:lnTo>
                    <a:pt x="121" y="19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2" name="Freeform 50"/>
            <p:cNvSpPr>
              <a:spLocks/>
            </p:cNvSpPr>
            <p:nvPr/>
          </p:nvSpPr>
          <p:spPr bwMode="auto">
            <a:xfrm rot="1627522">
              <a:off x="3490" y="2438"/>
              <a:ext cx="206" cy="372"/>
            </a:xfrm>
            <a:custGeom>
              <a:avLst/>
              <a:gdLst>
                <a:gd name="T0" fmla="*/ 106 w 166"/>
                <a:gd name="T1" fmla="*/ 220 h 250"/>
                <a:gd name="T2" fmla="*/ 97 w 166"/>
                <a:gd name="T3" fmla="*/ 230 h 250"/>
                <a:gd name="T4" fmla="*/ 92 w 166"/>
                <a:gd name="T5" fmla="*/ 250 h 250"/>
                <a:gd name="T6" fmla="*/ 84 w 166"/>
                <a:gd name="T7" fmla="*/ 243 h 250"/>
                <a:gd name="T8" fmla="*/ 60 w 166"/>
                <a:gd name="T9" fmla="*/ 249 h 250"/>
                <a:gd name="T10" fmla="*/ 55 w 166"/>
                <a:gd name="T11" fmla="*/ 240 h 250"/>
                <a:gd name="T12" fmla="*/ 63 w 166"/>
                <a:gd name="T13" fmla="*/ 236 h 250"/>
                <a:gd name="T14" fmla="*/ 49 w 166"/>
                <a:gd name="T15" fmla="*/ 233 h 250"/>
                <a:gd name="T16" fmla="*/ 31 w 166"/>
                <a:gd name="T17" fmla="*/ 222 h 250"/>
                <a:gd name="T18" fmla="*/ 14 w 166"/>
                <a:gd name="T19" fmla="*/ 225 h 250"/>
                <a:gd name="T20" fmla="*/ 3 w 166"/>
                <a:gd name="T21" fmla="*/ 209 h 250"/>
                <a:gd name="T22" fmla="*/ 10 w 166"/>
                <a:gd name="T23" fmla="*/ 188 h 250"/>
                <a:gd name="T24" fmla="*/ 3 w 166"/>
                <a:gd name="T25" fmla="*/ 179 h 250"/>
                <a:gd name="T26" fmla="*/ 4 w 166"/>
                <a:gd name="T27" fmla="*/ 164 h 250"/>
                <a:gd name="T28" fmla="*/ 4 w 166"/>
                <a:gd name="T29" fmla="*/ 155 h 250"/>
                <a:gd name="T30" fmla="*/ 1 w 166"/>
                <a:gd name="T31" fmla="*/ 143 h 250"/>
                <a:gd name="T32" fmla="*/ 9 w 166"/>
                <a:gd name="T33" fmla="*/ 126 h 250"/>
                <a:gd name="T34" fmla="*/ 18 w 166"/>
                <a:gd name="T35" fmla="*/ 101 h 250"/>
                <a:gd name="T36" fmla="*/ 20 w 166"/>
                <a:gd name="T37" fmla="*/ 88 h 250"/>
                <a:gd name="T38" fmla="*/ 15 w 166"/>
                <a:gd name="T39" fmla="*/ 77 h 250"/>
                <a:gd name="T40" fmla="*/ 21 w 166"/>
                <a:gd name="T41" fmla="*/ 72 h 250"/>
                <a:gd name="T42" fmla="*/ 22 w 166"/>
                <a:gd name="T43" fmla="*/ 52 h 250"/>
                <a:gd name="T44" fmla="*/ 26 w 166"/>
                <a:gd name="T45" fmla="*/ 29 h 250"/>
                <a:gd name="T46" fmla="*/ 44 w 166"/>
                <a:gd name="T47" fmla="*/ 34 h 250"/>
                <a:gd name="T48" fmla="*/ 61 w 166"/>
                <a:gd name="T49" fmla="*/ 27 h 250"/>
                <a:gd name="T50" fmla="*/ 79 w 166"/>
                <a:gd name="T51" fmla="*/ 16 h 250"/>
                <a:gd name="T52" fmla="*/ 92 w 166"/>
                <a:gd name="T53" fmla="*/ 14 h 250"/>
                <a:gd name="T54" fmla="*/ 103 w 166"/>
                <a:gd name="T55" fmla="*/ 18 h 250"/>
                <a:gd name="T56" fmla="*/ 109 w 166"/>
                <a:gd name="T57" fmla="*/ 12 h 250"/>
                <a:gd name="T58" fmla="*/ 112 w 166"/>
                <a:gd name="T59" fmla="*/ 5 h 250"/>
                <a:gd name="T60" fmla="*/ 122 w 166"/>
                <a:gd name="T61" fmla="*/ 0 h 250"/>
                <a:gd name="T62" fmla="*/ 141 w 166"/>
                <a:gd name="T63" fmla="*/ 38 h 250"/>
                <a:gd name="T64" fmla="*/ 139 w 166"/>
                <a:gd name="T65" fmla="*/ 48 h 250"/>
                <a:gd name="T66" fmla="*/ 141 w 166"/>
                <a:gd name="T67" fmla="*/ 57 h 250"/>
                <a:gd name="T68" fmla="*/ 152 w 166"/>
                <a:gd name="T69" fmla="*/ 78 h 250"/>
                <a:gd name="T70" fmla="*/ 156 w 166"/>
                <a:gd name="T71" fmla="*/ 88 h 250"/>
                <a:gd name="T72" fmla="*/ 164 w 166"/>
                <a:gd name="T73" fmla="*/ 123 h 250"/>
                <a:gd name="T74" fmla="*/ 162 w 166"/>
                <a:gd name="T75" fmla="*/ 136 h 250"/>
                <a:gd name="T76" fmla="*/ 163 w 166"/>
                <a:gd name="T77" fmla="*/ 146 h 250"/>
                <a:gd name="T78" fmla="*/ 152 w 166"/>
                <a:gd name="T79" fmla="*/ 153 h 250"/>
                <a:gd name="T80" fmla="*/ 158 w 166"/>
                <a:gd name="T81" fmla="*/ 162 h 250"/>
                <a:gd name="T82" fmla="*/ 150 w 166"/>
                <a:gd name="T83" fmla="*/ 172 h 250"/>
                <a:gd name="T84" fmla="*/ 150 w 166"/>
                <a:gd name="T85" fmla="*/ 180 h 250"/>
                <a:gd name="T86" fmla="*/ 145 w 166"/>
                <a:gd name="T87" fmla="*/ 188 h 250"/>
                <a:gd name="T88" fmla="*/ 148 w 166"/>
                <a:gd name="T89" fmla="*/ 195 h 250"/>
                <a:gd name="T90" fmla="*/ 140 w 166"/>
                <a:gd name="T91" fmla="*/ 207 h 250"/>
                <a:gd name="T92" fmla="*/ 121 w 166"/>
                <a:gd name="T93" fmla="*/ 22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 h="250">
                  <a:moveTo>
                    <a:pt x="121" y="225"/>
                  </a:moveTo>
                  <a:lnTo>
                    <a:pt x="116" y="225"/>
                  </a:lnTo>
                  <a:lnTo>
                    <a:pt x="106" y="220"/>
                  </a:lnTo>
                  <a:lnTo>
                    <a:pt x="103" y="219"/>
                  </a:lnTo>
                  <a:lnTo>
                    <a:pt x="98" y="220"/>
                  </a:lnTo>
                  <a:lnTo>
                    <a:pt x="97" y="230"/>
                  </a:lnTo>
                  <a:lnTo>
                    <a:pt x="98" y="238"/>
                  </a:lnTo>
                  <a:lnTo>
                    <a:pt x="96" y="245"/>
                  </a:lnTo>
                  <a:lnTo>
                    <a:pt x="92" y="250"/>
                  </a:lnTo>
                  <a:lnTo>
                    <a:pt x="90" y="249"/>
                  </a:lnTo>
                  <a:lnTo>
                    <a:pt x="88" y="244"/>
                  </a:lnTo>
                  <a:lnTo>
                    <a:pt x="84" y="243"/>
                  </a:lnTo>
                  <a:lnTo>
                    <a:pt x="80" y="250"/>
                  </a:lnTo>
                  <a:lnTo>
                    <a:pt x="70" y="250"/>
                  </a:lnTo>
                  <a:lnTo>
                    <a:pt x="60" y="249"/>
                  </a:lnTo>
                  <a:lnTo>
                    <a:pt x="55" y="246"/>
                  </a:lnTo>
                  <a:lnTo>
                    <a:pt x="54" y="243"/>
                  </a:lnTo>
                  <a:lnTo>
                    <a:pt x="55" y="240"/>
                  </a:lnTo>
                  <a:lnTo>
                    <a:pt x="57" y="238"/>
                  </a:lnTo>
                  <a:lnTo>
                    <a:pt x="61" y="238"/>
                  </a:lnTo>
                  <a:lnTo>
                    <a:pt x="63" y="236"/>
                  </a:lnTo>
                  <a:lnTo>
                    <a:pt x="62" y="233"/>
                  </a:lnTo>
                  <a:lnTo>
                    <a:pt x="54" y="233"/>
                  </a:lnTo>
                  <a:lnTo>
                    <a:pt x="49" y="233"/>
                  </a:lnTo>
                  <a:lnTo>
                    <a:pt x="42" y="227"/>
                  </a:lnTo>
                  <a:lnTo>
                    <a:pt x="34" y="221"/>
                  </a:lnTo>
                  <a:lnTo>
                    <a:pt x="31" y="222"/>
                  </a:lnTo>
                  <a:lnTo>
                    <a:pt x="22" y="225"/>
                  </a:lnTo>
                  <a:lnTo>
                    <a:pt x="18" y="224"/>
                  </a:lnTo>
                  <a:lnTo>
                    <a:pt x="14" y="225"/>
                  </a:lnTo>
                  <a:lnTo>
                    <a:pt x="0" y="219"/>
                  </a:lnTo>
                  <a:lnTo>
                    <a:pt x="2" y="213"/>
                  </a:lnTo>
                  <a:lnTo>
                    <a:pt x="3" y="209"/>
                  </a:lnTo>
                  <a:lnTo>
                    <a:pt x="3" y="206"/>
                  </a:lnTo>
                  <a:lnTo>
                    <a:pt x="9" y="197"/>
                  </a:lnTo>
                  <a:lnTo>
                    <a:pt x="10" y="188"/>
                  </a:lnTo>
                  <a:lnTo>
                    <a:pt x="9" y="188"/>
                  </a:lnTo>
                  <a:lnTo>
                    <a:pt x="3" y="182"/>
                  </a:lnTo>
                  <a:lnTo>
                    <a:pt x="3" y="179"/>
                  </a:lnTo>
                  <a:lnTo>
                    <a:pt x="7" y="173"/>
                  </a:lnTo>
                  <a:lnTo>
                    <a:pt x="9" y="170"/>
                  </a:lnTo>
                  <a:lnTo>
                    <a:pt x="4" y="164"/>
                  </a:lnTo>
                  <a:lnTo>
                    <a:pt x="3" y="160"/>
                  </a:lnTo>
                  <a:lnTo>
                    <a:pt x="3" y="158"/>
                  </a:lnTo>
                  <a:lnTo>
                    <a:pt x="4" y="155"/>
                  </a:lnTo>
                  <a:lnTo>
                    <a:pt x="3" y="150"/>
                  </a:lnTo>
                  <a:lnTo>
                    <a:pt x="1" y="146"/>
                  </a:lnTo>
                  <a:lnTo>
                    <a:pt x="1" y="143"/>
                  </a:lnTo>
                  <a:lnTo>
                    <a:pt x="2" y="138"/>
                  </a:lnTo>
                  <a:lnTo>
                    <a:pt x="4" y="134"/>
                  </a:lnTo>
                  <a:lnTo>
                    <a:pt x="9" y="126"/>
                  </a:lnTo>
                  <a:lnTo>
                    <a:pt x="10" y="118"/>
                  </a:lnTo>
                  <a:lnTo>
                    <a:pt x="16" y="112"/>
                  </a:lnTo>
                  <a:lnTo>
                    <a:pt x="18" y="101"/>
                  </a:lnTo>
                  <a:lnTo>
                    <a:pt x="15" y="98"/>
                  </a:lnTo>
                  <a:lnTo>
                    <a:pt x="15" y="94"/>
                  </a:lnTo>
                  <a:lnTo>
                    <a:pt x="20" y="88"/>
                  </a:lnTo>
                  <a:lnTo>
                    <a:pt x="20" y="82"/>
                  </a:lnTo>
                  <a:lnTo>
                    <a:pt x="15" y="80"/>
                  </a:lnTo>
                  <a:lnTo>
                    <a:pt x="15" y="77"/>
                  </a:lnTo>
                  <a:lnTo>
                    <a:pt x="16" y="74"/>
                  </a:lnTo>
                  <a:lnTo>
                    <a:pt x="18" y="71"/>
                  </a:lnTo>
                  <a:lnTo>
                    <a:pt x="21" y="72"/>
                  </a:lnTo>
                  <a:lnTo>
                    <a:pt x="25" y="68"/>
                  </a:lnTo>
                  <a:lnTo>
                    <a:pt x="24" y="59"/>
                  </a:lnTo>
                  <a:lnTo>
                    <a:pt x="22" y="52"/>
                  </a:lnTo>
                  <a:lnTo>
                    <a:pt x="19" y="39"/>
                  </a:lnTo>
                  <a:lnTo>
                    <a:pt x="24" y="34"/>
                  </a:lnTo>
                  <a:lnTo>
                    <a:pt x="26" y="29"/>
                  </a:lnTo>
                  <a:lnTo>
                    <a:pt x="31" y="27"/>
                  </a:lnTo>
                  <a:lnTo>
                    <a:pt x="36" y="27"/>
                  </a:lnTo>
                  <a:lnTo>
                    <a:pt x="44" y="34"/>
                  </a:lnTo>
                  <a:lnTo>
                    <a:pt x="55" y="34"/>
                  </a:lnTo>
                  <a:lnTo>
                    <a:pt x="60" y="29"/>
                  </a:lnTo>
                  <a:lnTo>
                    <a:pt x="61" y="27"/>
                  </a:lnTo>
                  <a:lnTo>
                    <a:pt x="67" y="23"/>
                  </a:lnTo>
                  <a:lnTo>
                    <a:pt x="70" y="23"/>
                  </a:lnTo>
                  <a:lnTo>
                    <a:pt x="79" y="16"/>
                  </a:lnTo>
                  <a:lnTo>
                    <a:pt x="81" y="18"/>
                  </a:lnTo>
                  <a:lnTo>
                    <a:pt x="85" y="21"/>
                  </a:lnTo>
                  <a:lnTo>
                    <a:pt x="92" y="14"/>
                  </a:lnTo>
                  <a:lnTo>
                    <a:pt x="96" y="12"/>
                  </a:lnTo>
                  <a:lnTo>
                    <a:pt x="99" y="16"/>
                  </a:lnTo>
                  <a:lnTo>
                    <a:pt x="103" y="18"/>
                  </a:lnTo>
                  <a:lnTo>
                    <a:pt x="105" y="18"/>
                  </a:lnTo>
                  <a:lnTo>
                    <a:pt x="106" y="14"/>
                  </a:lnTo>
                  <a:lnTo>
                    <a:pt x="109" y="12"/>
                  </a:lnTo>
                  <a:lnTo>
                    <a:pt x="111" y="10"/>
                  </a:lnTo>
                  <a:lnTo>
                    <a:pt x="112" y="8"/>
                  </a:lnTo>
                  <a:lnTo>
                    <a:pt x="112" y="5"/>
                  </a:lnTo>
                  <a:lnTo>
                    <a:pt x="116" y="3"/>
                  </a:lnTo>
                  <a:lnTo>
                    <a:pt x="120" y="0"/>
                  </a:lnTo>
                  <a:lnTo>
                    <a:pt x="122" y="0"/>
                  </a:lnTo>
                  <a:lnTo>
                    <a:pt x="123" y="2"/>
                  </a:lnTo>
                  <a:lnTo>
                    <a:pt x="134" y="21"/>
                  </a:lnTo>
                  <a:lnTo>
                    <a:pt x="141" y="38"/>
                  </a:lnTo>
                  <a:lnTo>
                    <a:pt x="144" y="44"/>
                  </a:lnTo>
                  <a:lnTo>
                    <a:pt x="141" y="47"/>
                  </a:lnTo>
                  <a:lnTo>
                    <a:pt x="139" y="48"/>
                  </a:lnTo>
                  <a:lnTo>
                    <a:pt x="138" y="51"/>
                  </a:lnTo>
                  <a:lnTo>
                    <a:pt x="138" y="54"/>
                  </a:lnTo>
                  <a:lnTo>
                    <a:pt x="141" y="57"/>
                  </a:lnTo>
                  <a:lnTo>
                    <a:pt x="151" y="64"/>
                  </a:lnTo>
                  <a:lnTo>
                    <a:pt x="152" y="70"/>
                  </a:lnTo>
                  <a:lnTo>
                    <a:pt x="152" y="78"/>
                  </a:lnTo>
                  <a:lnTo>
                    <a:pt x="153" y="81"/>
                  </a:lnTo>
                  <a:lnTo>
                    <a:pt x="154" y="86"/>
                  </a:lnTo>
                  <a:lnTo>
                    <a:pt x="156" y="88"/>
                  </a:lnTo>
                  <a:lnTo>
                    <a:pt x="156" y="112"/>
                  </a:lnTo>
                  <a:lnTo>
                    <a:pt x="160" y="114"/>
                  </a:lnTo>
                  <a:lnTo>
                    <a:pt x="164" y="123"/>
                  </a:lnTo>
                  <a:lnTo>
                    <a:pt x="166" y="130"/>
                  </a:lnTo>
                  <a:lnTo>
                    <a:pt x="165" y="134"/>
                  </a:lnTo>
                  <a:lnTo>
                    <a:pt x="162" y="136"/>
                  </a:lnTo>
                  <a:lnTo>
                    <a:pt x="160" y="138"/>
                  </a:lnTo>
                  <a:lnTo>
                    <a:pt x="164" y="138"/>
                  </a:lnTo>
                  <a:lnTo>
                    <a:pt x="163" y="146"/>
                  </a:lnTo>
                  <a:lnTo>
                    <a:pt x="160" y="149"/>
                  </a:lnTo>
                  <a:lnTo>
                    <a:pt x="153" y="150"/>
                  </a:lnTo>
                  <a:lnTo>
                    <a:pt x="152" y="153"/>
                  </a:lnTo>
                  <a:lnTo>
                    <a:pt x="159" y="154"/>
                  </a:lnTo>
                  <a:lnTo>
                    <a:pt x="159" y="156"/>
                  </a:lnTo>
                  <a:lnTo>
                    <a:pt x="158" y="162"/>
                  </a:lnTo>
                  <a:lnTo>
                    <a:pt x="151" y="166"/>
                  </a:lnTo>
                  <a:lnTo>
                    <a:pt x="147" y="171"/>
                  </a:lnTo>
                  <a:lnTo>
                    <a:pt x="150" y="172"/>
                  </a:lnTo>
                  <a:lnTo>
                    <a:pt x="156" y="171"/>
                  </a:lnTo>
                  <a:lnTo>
                    <a:pt x="156" y="174"/>
                  </a:lnTo>
                  <a:lnTo>
                    <a:pt x="150" y="180"/>
                  </a:lnTo>
                  <a:lnTo>
                    <a:pt x="148" y="182"/>
                  </a:lnTo>
                  <a:lnTo>
                    <a:pt x="147" y="185"/>
                  </a:lnTo>
                  <a:lnTo>
                    <a:pt x="145" y="188"/>
                  </a:lnTo>
                  <a:lnTo>
                    <a:pt x="145" y="191"/>
                  </a:lnTo>
                  <a:lnTo>
                    <a:pt x="147" y="192"/>
                  </a:lnTo>
                  <a:lnTo>
                    <a:pt x="148" y="195"/>
                  </a:lnTo>
                  <a:lnTo>
                    <a:pt x="142" y="203"/>
                  </a:lnTo>
                  <a:lnTo>
                    <a:pt x="139" y="203"/>
                  </a:lnTo>
                  <a:lnTo>
                    <a:pt x="140" y="207"/>
                  </a:lnTo>
                  <a:lnTo>
                    <a:pt x="130" y="208"/>
                  </a:lnTo>
                  <a:lnTo>
                    <a:pt x="124" y="220"/>
                  </a:lnTo>
                  <a:lnTo>
                    <a:pt x="121" y="22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3" name="Freeform 51"/>
            <p:cNvSpPr>
              <a:spLocks/>
            </p:cNvSpPr>
            <p:nvPr/>
          </p:nvSpPr>
          <p:spPr bwMode="auto">
            <a:xfrm rot="1627522">
              <a:off x="3379" y="2347"/>
              <a:ext cx="178" cy="363"/>
            </a:xfrm>
            <a:custGeom>
              <a:avLst/>
              <a:gdLst>
                <a:gd name="T0" fmla="*/ 84 w 144"/>
                <a:gd name="T1" fmla="*/ 242 h 242"/>
                <a:gd name="T2" fmla="*/ 79 w 144"/>
                <a:gd name="T3" fmla="*/ 234 h 242"/>
                <a:gd name="T4" fmla="*/ 73 w 144"/>
                <a:gd name="T5" fmla="*/ 225 h 242"/>
                <a:gd name="T6" fmla="*/ 66 w 144"/>
                <a:gd name="T7" fmla="*/ 225 h 242"/>
                <a:gd name="T8" fmla="*/ 54 w 144"/>
                <a:gd name="T9" fmla="*/ 219 h 242"/>
                <a:gd name="T10" fmla="*/ 42 w 144"/>
                <a:gd name="T11" fmla="*/ 210 h 242"/>
                <a:gd name="T12" fmla="*/ 27 w 144"/>
                <a:gd name="T13" fmla="*/ 211 h 242"/>
                <a:gd name="T14" fmla="*/ 21 w 144"/>
                <a:gd name="T15" fmla="*/ 194 h 242"/>
                <a:gd name="T16" fmla="*/ 30 w 144"/>
                <a:gd name="T17" fmla="*/ 185 h 242"/>
                <a:gd name="T18" fmla="*/ 39 w 144"/>
                <a:gd name="T19" fmla="*/ 158 h 242"/>
                <a:gd name="T20" fmla="*/ 42 w 144"/>
                <a:gd name="T21" fmla="*/ 122 h 242"/>
                <a:gd name="T22" fmla="*/ 32 w 144"/>
                <a:gd name="T23" fmla="*/ 103 h 242"/>
                <a:gd name="T24" fmla="*/ 23 w 144"/>
                <a:gd name="T25" fmla="*/ 102 h 242"/>
                <a:gd name="T26" fmla="*/ 14 w 144"/>
                <a:gd name="T27" fmla="*/ 107 h 242"/>
                <a:gd name="T28" fmla="*/ 1 w 144"/>
                <a:gd name="T29" fmla="*/ 103 h 242"/>
                <a:gd name="T30" fmla="*/ 2 w 144"/>
                <a:gd name="T31" fmla="*/ 84 h 242"/>
                <a:gd name="T32" fmla="*/ 18 w 144"/>
                <a:gd name="T33" fmla="*/ 89 h 242"/>
                <a:gd name="T34" fmla="*/ 26 w 144"/>
                <a:gd name="T35" fmla="*/ 83 h 242"/>
                <a:gd name="T36" fmla="*/ 36 w 144"/>
                <a:gd name="T37" fmla="*/ 59 h 242"/>
                <a:gd name="T38" fmla="*/ 37 w 144"/>
                <a:gd name="T39" fmla="*/ 35 h 242"/>
                <a:gd name="T40" fmla="*/ 30 w 144"/>
                <a:gd name="T41" fmla="*/ 25 h 242"/>
                <a:gd name="T42" fmla="*/ 31 w 144"/>
                <a:gd name="T43" fmla="*/ 15 h 242"/>
                <a:gd name="T44" fmla="*/ 41 w 144"/>
                <a:gd name="T45" fmla="*/ 15 h 242"/>
                <a:gd name="T46" fmla="*/ 47 w 144"/>
                <a:gd name="T47" fmla="*/ 13 h 242"/>
                <a:gd name="T48" fmla="*/ 51 w 144"/>
                <a:gd name="T49" fmla="*/ 7 h 242"/>
                <a:gd name="T50" fmla="*/ 72 w 144"/>
                <a:gd name="T51" fmla="*/ 14 h 242"/>
                <a:gd name="T52" fmla="*/ 86 w 144"/>
                <a:gd name="T53" fmla="*/ 13 h 242"/>
                <a:gd name="T54" fmla="*/ 91 w 144"/>
                <a:gd name="T55" fmla="*/ 7 h 242"/>
                <a:gd name="T56" fmla="*/ 98 w 144"/>
                <a:gd name="T57" fmla="*/ 11 h 242"/>
                <a:gd name="T58" fmla="*/ 102 w 144"/>
                <a:gd name="T59" fmla="*/ 18 h 242"/>
                <a:gd name="T60" fmla="*/ 110 w 144"/>
                <a:gd name="T61" fmla="*/ 19 h 242"/>
                <a:gd name="T62" fmla="*/ 117 w 144"/>
                <a:gd name="T63" fmla="*/ 19 h 242"/>
                <a:gd name="T64" fmla="*/ 125 w 144"/>
                <a:gd name="T65" fmla="*/ 15 h 242"/>
                <a:gd name="T66" fmla="*/ 129 w 144"/>
                <a:gd name="T67" fmla="*/ 2 h 242"/>
                <a:gd name="T68" fmla="*/ 132 w 144"/>
                <a:gd name="T69" fmla="*/ 2 h 242"/>
                <a:gd name="T70" fmla="*/ 132 w 144"/>
                <a:gd name="T71" fmla="*/ 11 h 242"/>
                <a:gd name="T72" fmla="*/ 134 w 144"/>
                <a:gd name="T73" fmla="*/ 20 h 242"/>
                <a:gd name="T74" fmla="*/ 143 w 144"/>
                <a:gd name="T75" fmla="*/ 17 h 242"/>
                <a:gd name="T76" fmla="*/ 144 w 144"/>
                <a:gd name="T77" fmla="*/ 26 h 242"/>
                <a:gd name="T78" fmla="*/ 138 w 144"/>
                <a:gd name="T79" fmla="*/ 35 h 242"/>
                <a:gd name="T80" fmla="*/ 139 w 144"/>
                <a:gd name="T81" fmla="*/ 44 h 242"/>
                <a:gd name="T82" fmla="*/ 132 w 144"/>
                <a:gd name="T83" fmla="*/ 54 h 242"/>
                <a:gd name="T84" fmla="*/ 137 w 144"/>
                <a:gd name="T85" fmla="*/ 74 h 242"/>
                <a:gd name="T86" fmla="*/ 134 w 144"/>
                <a:gd name="T87" fmla="*/ 87 h 242"/>
                <a:gd name="T88" fmla="*/ 129 w 144"/>
                <a:gd name="T89" fmla="*/ 89 h 242"/>
                <a:gd name="T90" fmla="*/ 128 w 144"/>
                <a:gd name="T91" fmla="*/ 95 h 242"/>
                <a:gd name="T92" fmla="*/ 133 w 144"/>
                <a:gd name="T93" fmla="*/ 103 h 242"/>
                <a:gd name="T94" fmla="*/ 128 w 144"/>
                <a:gd name="T95" fmla="*/ 113 h 242"/>
                <a:gd name="T96" fmla="*/ 129 w 144"/>
                <a:gd name="T97" fmla="*/ 127 h 242"/>
                <a:gd name="T98" fmla="*/ 122 w 144"/>
                <a:gd name="T99" fmla="*/ 141 h 242"/>
                <a:gd name="T100" fmla="*/ 115 w 144"/>
                <a:gd name="T101" fmla="*/ 153 h 242"/>
                <a:gd name="T102" fmla="*/ 114 w 144"/>
                <a:gd name="T103" fmla="*/ 161 h 242"/>
                <a:gd name="T104" fmla="*/ 117 w 144"/>
                <a:gd name="T105" fmla="*/ 170 h 242"/>
                <a:gd name="T106" fmla="*/ 116 w 144"/>
                <a:gd name="T107" fmla="*/ 175 h 242"/>
                <a:gd name="T108" fmla="*/ 122 w 144"/>
                <a:gd name="T109" fmla="*/ 185 h 242"/>
                <a:gd name="T110" fmla="*/ 116 w 144"/>
                <a:gd name="T111" fmla="*/ 194 h 242"/>
                <a:gd name="T112" fmla="*/ 122 w 144"/>
                <a:gd name="T113" fmla="*/ 203 h 242"/>
                <a:gd name="T114" fmla="*/ 122 w 144"/>
                <a:gd name="T115" fmla="*/ 212 h 242"/>
                <a:gd name="T116" fmla="*/ 116 w 144"/>
                <a:gd name="T117" fmla="*/ 224 h 242"/>
                <a:gd name="T118" fmla="*/ 113 w 144"/>
                <a:gd name="T119" fmla="*/ 234 h 242"/>
                <a:gd name="T120" fmla="*/ 101 w 144"/>
                <a:gd name="T121" fmla="*/ 236 h 242"/>
                <a:gd name="T122" fmla="*/ 93 w 144"/>
                <a:gd name="T12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4" h="242">
                  <a:moveTo>
                    <a:pt x="90" y="242"/>
                  </a:moveTo>
                  <a:lnTo>
                    <a:pt x="84" y="242"/>
                  </a:lnTo>
                  <a:lnTo>
                    <a:pt x="81" y="240"/>
                  </a:lnTo>
                  <a:lnTo>
                    <a:pt x="79" y="234"/>
                  </a:lnTo>
                  <a:lnTo>
                    <a:pt x="74" y="229"/>
                  </a:lnTo>
                  <a:lnTo>
                    <a:pt x="73" y="225"/>
                  </a:lnTo>
                  <a:lnTo>
                    <a:pt x="68" y="223"/>
                  </a:lnTo>
                  <a:lnTo>
                    <a:pt x="66" y="225"/>
                  </a:lnTo>
                  <a:lnTo>
                    <a:pt x="59" y="219"/>
                  </a:lnTo>
                  <a:lnTo>
                    <a:pt x="54" y="219"/>
                  </a:lnTo>
                  <a:lnTo>
                    <a:pt x="43" y="215"/>
                  </a:lnTo>
                  <a:lnTo>
                    <a:pt x="42" y="210"/>
                  </a:lnTo>
                  <a:lnTo>
                    <a:pt x="37" y="207"/>
                  </a:lnTo>
                  <a:lnTo>
                    <a:pt x="27" y="211"/>
                  </a:lnTo>
                  <a:lnTo>
                    <a:pt x="20" y="207"/>
                  </a:lnTo>
                  <a:lnTo>
                    <a:pt x="21" y="194"/>
                  </a:lnTo>
                  <a:lnTo>
                    <a:pt x="24" y="191"/>
                  </a:lnTo>
                  <a:lnTo>
                    <a:pt x="30" y="185"/>
                  </a:lnTo>
                  <a:lnTo>
                    <a:pt x="35" y="175"/>
                  </a:lnTo>
                  <a:lnTo>
                    <a:pt x="39" y="158"/>
                  </a:lnTo>
                  <a:lnTo>
                    <a:pt x="42" y="141"/>
                  </a:lnTo>
                  <a:lnTo>
                    <a:pt x="42" y="122"/>
                  </a:lnTo>
                  <a:lnTo>
                    <a:pt x="36" y="108"/>
                  </a:lnTo>
                  <a:lnTo>
                    <a:pt x="32" y="103"/>
                  </a:lnTo>
                  <a:lnTo>
                    <a:pt x="27" y="102"/>
                  </a:lnTo>
                  <a:lnTo>
                    <a:pt x="23" y="102"/>
                  </a:lnTo>
                  <a:lnTo>
                    <a:pt x="19" y="105"/>
                  </a:lnTo>
                  <a:lnTo>
                    <a:pt x="14" y="107"/>
                  </a:lnTo>
                  <a:lnTo>
                    <a:pt x="5" y="105"/>
                  </a:lnTo>
                  <a:lnTo>
                    <a:pt x="1" y="103"/>
                  </a:lnTo>
                  <a:lnTo>
                    <a:pt x="0" y="89"/>
                  </a:lnTo>
                  <a:lnTo>
                    <a:pt x="2" y="84"/>
                  </a:lnTo>
                  <a:lnTo>
                    <a:pt x="12" y="89"/>
                  </a:lnTo>
                  <a:lnTo>
                    <a:pt x="18" y="89"/>
                  </a:lnTo>
                  <a:lnTo>
                    <a:pt x="23" y="86"/>
                  </a:lnTo>
                  <a:lnTo>
                    <a:pt x="26" y="83"/>
                  </a:lnTo>
                  <a:lnTo>
                    <a:pt x="29" y="78"/>
                  </a:lnTo>
                  <a:lnTo>
                    <a:pt x="36" y="59"/>
                  </a:lnTo>
                  <a:lnTo>
                    <a:pt x="37" y="45"/>
                  </a:lnTo>
                  <a:lnTo>
                    <a:pt x="37" y="35"/>
                  </a:lnTo>
                  <a:lnTo>
                    <a:pt x="36" y="31"/>
                  </a:lnTo>
                  <a:lnTo>
                    <a:pt x="30" y="25"/>
                  </a:lnTo>
                  <a:lnTo>
                    <a:pt x="30" y="21"/>
                  </a:lnTo>
                  <a:lnTo>
                    <a:pt x="31" y="15"/>
                  </a:lnTo>
                  <a:lnTo>
                    <a:pt x="35" y="14"/>
                  </a:lnTo>
                  <a:lnTo>
                    <a:pt x="41" y="15"/>
                  </a:lnTo>
                  <a:lnTo>
                    <a:pt x="43" y="15"/>
                  </a:lnTo>
                  <a:lnTo>
                    <a:pt x="47" y="13"/>
                  </a:lnTo>
                  <a:lnTo>
                    <a:pt x="48" y="7"/>
                  </a:lnTo>
                  <a:lnTo>
                    <a:pt x="51" y="7"/>
                  </a:lnTo>
                  <a:lnTo>
                    <a:pt x="60" y="13"/>
                  </a:lnTo>
                  <a:lnTo>
                    <a:pt x="72" y="14"/>
                  </a:lnTo>
                  <a:lnTo>
                    <a:pt x="75" y="12"/>
                  </a:lnTo>
                  <a:lnTo>
                    <a:pt x="86" y="13"/>
                  </a:lnTo>
                  <a:lnTo>
                    <a:pt x="87" y="9"/>
                  </a:lnTo>
                  <a:lnTo>
                    <a:pt x="91" y="7"/>
                  </a:lnTo>
                  <a:lnTo>
                    <a:pt x="95" y="7"/>
                  </a:lnTo>
                  <a:lnTo>
                    <a:pt x="98" y="11"/>
                  </a:lnTo>
                  <a:lnTo>
                    <a:pt x="101" y="15"/>
                  </a:lnTo>
                  <a:lnTo>
                    <a:pt x="102" y="18"/>
                  </a:lnTo>
                  <a:lnTo>
                    <a:pt x="108" y="21"/>
                  </a:lnTo>
                  <a:lnTo>
                    <a:pt x="110" y="19"/>
                  </a:lnTo>
                  <a:lnTo>
                    <a:pt x="114" y="18"/>
                  </a:lnTo>
                  <a:lnTo>
                    <a:pt x="117" y="19"/>
                  </a:lnTo>
                  <a:lnTo>
                    <a:pt x="121" y="17"/>
                  </a:lnTo>
                  <a:lnTo>
                    <a:pt x="125" y="15"/>
                  </a:lnTo>
                  <a:lnTo>
                    <a:pt x="128" y="7"/>
                  </a:lnTo>
                  <a:lnTo>
                    <a:pt x="129" y="2"/>
                  </a:lnTo>
                  <a:lnTo>
                    <a:pt x="131" y="0"/>
                  </a:lnTo>
                  <a:lnTo>
                    <a:pt x="132" y="2"/>
                  </a:lnTo>
                  <a:lnTo>
                    <a:pt x="133" y="8"/>
                  </a:lnTo>
                  <a:lnTo>
                    <a:pt x="132" y="11"/>
                  </a:lnTo>
                  <a:lnTo>
                    <a:pt x="129" y="14"/>
                  </a:lnTo>
                  <a:lnTo>
                    <a:pt x="134" y="20"/>
                  </a:lnTo>
                  <a:lnTo>
                    <a:pt x="139" y="20"/>
                  </a:lnTo>
                  <a:lnTo>
                    <a:pt x="143" y="17"/>
                  </a:lnTo>
                  <a:lnTo>
                    <a:pt x="144" y="18"/>
                  </a:lnTo>
                  <a:lnTo>
                    <a:pt x="144" y="26"/>
                  </a:lnTo>
                  <a:lnTo>
                    <a:pt x="138" y="30"/>
                  </a:lnTo>
                  <a:lnTo>
                    <a:pt x="138" y="35"/>
                  </a:lnTo>
                  <a:lnTo>
                    <a:pt x="139" y="43"/>
                  </a:lnTo>
                  <a:lnTo>
                    <a:pt x="139" y="44"/>
                  </a:lnTo>
                  <a:lnTo>
                    <a:pt x="137" y="49"/>
                  </a:lnTo>
                  <a:lnTo>
                    <a:pt x="132" y="54"/>
                  </a:lnTo>
                  <a:lnTo>
                    <a:pt x="135" y="67"/>
                  </a:lnTo>
                  <a:lnTo>
                    <a:pt x="137" y="74"/>
                  </a:lnTo>
                  <a:lnTo>
                    <a:pt x="138" y="83"/>
                  </a:lnTo>
                  <a:lnTo>
                    <a:pt x="134" y="87"/>
                  </a:lnTo>
                  <a:lnTo>
                    <a:pt x="131" y="86"/>
                  </a:lnTo>
                  <a:lnTo>
                    <a:pt x="129" y="89"/>
                  </a:lnTo>
                  <a:lnTo>
                    <a:pt x="128" y="92"/>
                  </a:lnTo>
                  <a:lnTo>
                    <a:pt x="128" y="95"/>
                  </a:lnTo>
                  <a:lnTo>
                    <a:pt x="133" y="97"/>
                  </a:lnTo>
                  <a:lnTo>
                    <a:pt x="133" y="103"/>
                  </a:lnTo>
                  <a:lnTo>
                    <a:pt x="128" y="109"/>
                  </a:lnTo>
                  <a:lnTo>
                    <a:pt x="128" y="113"/>
                  </a:lnTo>
                  <a:lnTo>
                    <a:pt x="131" y="116"/>
                  </a:lnTo>
                  <a:lnTo>
                    <a:pt x="129" y="127"/>
                  </a:lnTo>
                  <a:lnTo>
                    <a:pt x="123" y="133"/>
                  </a:lnTo>
                  <a:lnTo>
                    <a:pt x="122" y="141"/>
                  </a:lnTo>
                  <a:lnTo>
                    <a:pt x="117" y="149"/>
                  </a:lnTo>
                  <a:lnTo>
                    <a:pt x="115" y="153"/>
                  </a:lnTo>
                  <a:lnTo>
                    <a:pt x="114" y="158"/>
                  </a:lnTo>
                  <a:lnTo>
                    <a:pt x="114" y="161"/>
                  </a:lnTo>
                  <a:lnTo>
                    <a:pt x="116" y="165"/>
                  </a:lnTo>
                  <a:lnTo>
                    <a:pt x="117" y="170"/>
                  </a:lnTo>
                  <a:lnTo>
                    <a:pt x="116" y="173"/>
                  </a:lnTo>
                  <a:lnTo>
                    <a:pt x="116" y="175"/>
                  </a:lnTo>
                  <a:lnTo>
                    <a:pt x="117" y="179"/>
                  </a:lnTo>
                  <a:lnTo>
                    <a:pt x="122" y="185"/>
                  </a:lnTo>
                  <a:lnTo>
                    <a:pt x="120" y="188"/>
                  </a:lnTo>
                  <a:lnTo>
                    <a:pt x="116" y="194"/>
                  </a:lnTo>
                  <a:lnTo>
                    <a:pt x="116" y="197"/>
                  </a:lnTo>
                  <a:lnTo>
                    <a:pt x="122" y="203"/>
                  </a:lnTo>
                  <a:lnTo>
                    <a:pt x="123" y="203"/>
                  </a:lnTo>
                  <a:lnTo>
                    <a:pt x="122" y="212"/>
                  </a:lnTo>
                  <a:lnTo>
                    <a:pt x="116" y="221"/>
                  </a:lnTo>
                  <a:lnTo>
                    <a:pt x="116" y="224"/>
                  </a:lnTo>
                  <a:lnTo>
                    <a:pt x="115" y="228"/>
                  </a:lnTo>
                  <a:lnTo>
                    <a:pt x="113" y="234"/>
                  </a:lnTo>
                  <a:lnTo>
                    <a:pt x="108" y="231"/>
                  </a:lnTo>
                  <a:lnTo>
                    <a:pt x="101" y="236"/>
                  </a:lnTo>
                  <a:lnTo>
                    <a:pt x="99" y="240"/>
                  </a:lnTo>
                  <a:lnTo>
                    <a:pt x="93" y="242"/>
                  </a:lnTo>
                  <a:lnTo>
                    <a:pt x="90" y="24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4" name="Freeform 52"/>
            <p:cNvSpPr>
              <a:spLocks/>
            </p:cNvSpPr>
            <p:nvPr/>
          </p:nvSpPr>
          <p:spPr bwMode="auto">
            <a:xfrm rot="1627522">
              <a:off x="2864" y="3226"/>
              <a:ext cx="141" cy="83"/>
            </a:xfrm>
            <a:custGeom>
              <a:avLst/>
              <a:gdLst>
                <a:gd name="T0" fmla="*/ 101 w 114"/>
                <a:gd name="T1" fmla="*/ 41 h 58"/>
                <a:gd name="T2" fmla="*/ 111 w 114"/>
                <a:gd name="T3" fmla="*/ 37 h 58"/>
                <a:gd name="T4" fmla="*/ 114 w 114"/>
                <a:gd name="T5" fmla="*/ 29 h 58"/>
                <a:gd name="T6" fmla="*/ 111 w 114"/>
                <a:gd name="T7" fmla="*/ 19 h 58"/>
                <a:gd name="T8" fmla="*/ 107 w 114"/>
                <a:gd name="T9" fmla="*/ 15 h 58"/>
                <a:gd name="T10" fmla="*/ 99 w 114"/>
                <a:gd name="T11" fmla="*/ 13 h 58"/>
                <a:gd name="T12" fmla="*/ 91 w 114"/>
                <a:gd name="T13" fmla="*/ 16 h 58"/>
                <a:gd name="T14" fmla="*/ 79 w 114"/>
                <a:gd name="T15" fmla="*/ 19 h 58"/>
                <a:gd name="T16" fmla="*/ 72 w 114"/>
                <a:gd name="T17" fmla="*/ 12 h 58"/>
                <a:gd name="T18" fmla="*/ 69 w 114"/>
                <a:gd name="T19" fmla="*/ 13 h 58"/>
                <a:gd name="T20" fmla="*/ 67 w 114"/>
                <a:gd name="T21" fmla="*/ 15 h 58"/>
                <a:gd name="T22" fmla="*/ 62 w 114"/>
                <a:gd name="T23" fmla="*/ 17 h 58"/>
                <a:gd name="T24" fmla="*/ 56 w 114"/>
                <a:gd name="T25" fmla="*/ 17 h 58"/>
                <a:gd name="T26" fmla="*/ 53 w 114"/>
                <a:gd name="T27" fmla="*/ 11 h 58"/>
                <a:gd name="T28" fmla="*/ 48 w 114"/>
                <a:gd name="T29" fmla="*/ 9 h 58"/>
                <a:gd name="T30" fmla="*/ 33 w 114"/>
                <a:gd name="T31" fmla="*/ 6 h 58"/>
                <a:gd name="T32" fmla="*/ 24 w 114"/>
                <a:gd name="T33" fmla="*/ 1 h 58"/>
                <a:gd name="T34" fmla="*/ 8 w 114"/>
                <a:gd name="T35" fmla="*/ 5 h 58"/>
                <a:gd name="T36" fmla="*/ 5 w 114"/>
                <a:gd name="T37" fmla="*/ 10 h 58"/>
                <a:gd name="T38" fmla="*/ 14 w 114"/>
                <a:gd name="T39" fmla="*/ 28 h 58"/>
                <a:gd name="T40" fmla="*/ 24 w 114"/>
                <a:gd name="T41" fmla="*/ 35 h 58"/>
                <a:gd name="T42" fmla="*/ 27 w 114"/>
                <a:gd name="T43" fmla="*/ 37 h 58"/>
                <a:gd name="T44" fmla="*/ 32 w 114"/>
                <a:gd name="T45" fmla="*/ 39 h 58"/>
                <a:gd name="T46" fmla="*/ 38 w 114"/>
                <a:gd name="T47" fmla="*/ 41 h 58"/>
                <a:gd name="T48" fmla="*/ 45 w 114"/>
                <a:gd name="T49" fmla="*/ 40 h 58"/>
                <a:gd name="T50" fmla="*/ 51 w 114"/>
                <a:gd name="T51" fmla="*/ 43 h 58"/>
                <a:gd name="T52" fmla="*/ 55 w 114"/>
                <a:gd name="T53" fmla="*/ 52 h 58"/>
                <a:gd name="T54" fmla="*/ 59 w 114"/>
                <a:gd name="T55" fmla="*/ 58 h 58"/>
                <a:gd name="T56" fmla="*/ 61 w 114"/>
                <a:gd name="T57" fmla="*/ 52 h 58"/>
                <a:gd name="T58" fmla="*/ 60 w 114"/>
                <a:gd name="T59" fmla="*/ 47 h 58"/>
                <a:gd name="T60" fmla="*/ 60 w 114"/>
                <a:gd name="T61" fmla="*/ 41 h 58"/>
                <a:gd name="T62" fmla="*/ 63 w 114"/>
                <a:gd name="T63" fmla="*/ 42 h 58"/>
                <a:gd name="T64" fmla="*/ 67 w 114"/>
                <a:gd name="T65" fmla="*/ 40 h 58"/>
                <a:gd name="T66" fmla="*/ 72 w 114"/>
                <a:gd name="T67" fmla="*/ 37 h 58"/>
                <a:gd name="T68" fmla="*/ 77 w 114"/>
                <a:gd name="T69" fmla="*/ 42 h 58"/>
                <a:gd name="T70" fmla="*/ 89 w 114"/>
                <a:gd name="T71" fmla="*/ 46 h 58"/>
                <a:gd name="T72" fmla="*/ 96 w 114"/>
                <a:gd name="T73" fmla="*/ 5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4" h="58">
                  <a:moveTo>
                    <a:pt x="96" y="52"/>
                  </a:moveTo>
                  <a:lnTo>
                    <a:pt x="101" y="41"/>
                  </a:lnTo>
                  <a:lnTo>
                    <a:pt x="108" y="37"/>
                  </a:lnTo>
                  <a:lnTo>
                    <a:pt x="111" y="37"/>
                  </a:lnTo>
                  <a:lnTo>
                    <a:pt x="111" y="33"/>
                  </a:lnTo>
                  <a:lnTo>
                    <a:pt x="114" y="29"/>
                  </a:lnTo>
                  <a:lnTo>
                    <a:pt x="114" y="25"/>
                  </a:lnTo>
                  <a:lnTo>
                    <a:pt x="111" y="19"/>
                  </a:lnTo>
                  <a:lnTo>
                    <a:pt x="110" y="15"/>
                  </a:lnTo>
                  <a:lnTo>
                    <a:pt x="107" y="15"/>
                  </a:lnTo>
                  <a:lnTo>
                    <a:pt x="102" y="12"/>
                  </a:lnTo>
                  <a:lnTo>
                    <a:pt x="99" y="13"/>
                  </a:lnTo>
                  <a:lnTo>
                    <a:pt x="97" y="16"/>
                  </a:lnTo>
                  <a:lnTo>
                    <a:pt x="91" y="16"/>
                  </a:lnTo>
                  <a:lnTo>
                    <a:pt x="86" y="15"/>
                  </a:lnTo>
                  <a:lnTo>
                    <a:pt x="79" y="19"/>
                  </a:lnTo>
                  <a:lnTo>
                    <a:pt x="72" y="17"/>
                  </a:lnTo>
                  <a:lnTo>
                    <a:pt x="72" y="12"/>
                  </a:lnTo>
                  <a:lnTo>
                    <a:pt x="72" y="11"/>
                  </a:lnTo>
                  <a:lnTo>
                    <a:pt x="69" y="13"/>
                  </a:lnTo>
                  <a:lnTo>
                    <a:pt x="68" y="13"/>
                  </a:lnTo>
                  <a:lnTo>
                    <a:pt x="67" y="15"/>
                  </a:lnTo>
                  <a:lnTo>
                    <a:pt x="66" y="16"/>
                  </a:lnTo>
                  <a:lnTo>
                    <a:pt x="62" y="17"/>
                  </a:lnTo>
                  <a:lnTo>
                    <a:pt x="60" y="17"/>
                  </a:lnTo>
                  <a:lnTo>
                    <a:pt x="56" y="17"/>
                  </a:lnTo>
                  <a:lnTo>
                    <a:pt x="54" y="15"/>
                  </a:lnTo>
                  <a:lnTo>
                    <a:pt x="53" y="11"/>
                  </a:lnTo>
                  <a:lnTo>
                    <a:pt x="49" y="11"/>
                  </a:lnTo>
                  <a:lnTo>
                    <a:pt x="48" y="9"/>
                  </a:lnTo>
                  <a:lnTo>
                    <a:pt x="41" y="9"/>
                  </a:lnTo>
                  <a:lnTo>
                    <a:pt x="33" y="6"/>
                  </a:lnTo>
                  <a:lnTo>
                    <a:pt x="26" y="6"/>
                  </a:lnTo>
                  <a:lnTo>
                    <a:pt x="24" y="1"/>
                  </a:lnTo>
                  <a:lnTo>
                    <a:pt x="19" y="0"/>
                  </a:lnTo>
                  <a:lnTo>
                    <a:pt x="8" y="5"/>
                  </a:lnTo>
                  <a:lnTo>
                    <a:pt x="0" y="4"/>
                  </a:lnTo>
                  <a:lnTo>
                    <a:pt x="5" y="10"/>
                  </a:lnTo>
                  <a:lnTo>
                    <a:pt x="7" y="21"/>
                  </a:lnTo>
                  <a:lnTo>
                    <a:pt x="14" y="28"/>
                  </a:lnTo>
                  <a:lnTo>
                    <a:pt x="20" y="33"/>
                  </a:lnTo>
                  <a:lnTo>
                    <a:pt x="24" y="35"/>
                  </a:lnTo>
                  <a:lnTo>
                    <a:pt x="25" y="36"/>
                  </a:lnTo>
                  <a:lnTo>
                    <a:pt x="27" y="37"/>
                  </a:lnTo>
                  <a:lnTo>
                    <a:pt x="30" y="37"/>
                  </a:lnTo>
                  <a:lnTo>
                    <a:pt x="32" y="39"/>
                  </a:lnTo>
                  <a:lnTo>
                    <a:pt x="35" y="40"/>
                  </a:lnTo>
                  <a:lnTo>
                    <a:pt x="38" y="41"/>
                  </a:lnTo>
                  <a:lnTo>
                    <a:pt x="43" y="40"/>
                  </a:lnTo>
                  <a:lnTo>
                    <a:pt x="45" y="40"/>
                  </a:lnTo>
                  <a:lnTo>
                    <a:pt x="49" y="41"/>
                  </a:lnTo>
                  <a:lnTo>
                    <a:pt x="51" y="43"/>
                  </a:lnTo>
                  <a:lnTo>
                    <a:pt x="54" y="48"/>
                  </a:lnTo>
                  <a:lnTo>
                    <a:pt x="55" y="52"/>
                  </a:lnTo>
                  <a:lnTo>
                    <a:pt x="56" y="54"/>
                  </a:lnTo>
                  <a:lnTo>
                    <a:pt x="59" y="58"/>
                  </a:lnTo>
                  <a:lnTo>
                    <a:pt x="60" y="55"/>
                  </a:lnTo>
                  <a:lnTo>
                    <a:pt x="61" y="52"/>
                  </a:lnTo>
                  <a:lnTo>
                    <a:pt x="61" y="49"/>
                  </a:lnTo>
                  <a:lnTo>
                    <a:pt x="60" y="47"/>
                  </a:lnTo>
                  <a:lnTo>
                    <a:pt x="59" y="43"/>
                  </a:lnTo>
                  <a:lnTo>
                    <a:pt x="60" y="41"/>
                  </a:lnTo>
                  <a:lnTo>
                    <a:pt x="61" y="41"/>
                  </a:lnTo>
                  <a:lnTo>
                    <a:pt x="63" y="42"/>
                  </a:lnTo>
                  <a:lnTo>
                    <a:pt x="65" y="40"/>
                  </a:lnTo>
                  <a:lnTo>
                    <a:pt x="67" y="40"/>
                  </a:lnTo>
                  <a:lnTo>
                    <a:pt x="71" y="37"/>
                  </a:lnTo>
                  <a:lnTo>
                    <a:pt x="72" y="37"/>
                  </a:lnTo>
                  <a:lnTo>
                    <a:pt x="75" y="41"/>
                  </a:lnTo>
                  <a:lnTo>
                    <a:pt x="77" y="42"/>
                  </a:lnTo>
                  <a:lnTo>
                    <a:pt x="83" y="40"/>
                  </a:lnTo>
                  <a:lnTo>
                    <a:pt x="89" y="46"/>
                  </a:lnTo>
                  <a:lnTo>
                    <a:pt x="92" y="49"/>
                  </a:lnTo>
                  <a:lnTo>
                    <a:pt x="96" y="5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5" name="Freeform 53"/>
            <p:cNvSpPr>
              <a:spLocks/>
            </p:cNvSpPr>
            <p:nvPr/>
          </p:nvSpPr>
          <p:spPr bwMode="auto">
            <a:xfrm rot="1627522">
              <a:off x="2822" y="3436"/>
              <a:ext cx="28" cy="30"/>
            </a:xfrm>
            <a:custGeom>
              <a:avLst/>
              <a:gdLst>
                <a:gd name="T0" fmla="*/ 18 w 20"/>
                <a:gd name="T1" fmla="*/ 6 h 20"/>
                <a:gd name="T2" fmla="*/ 19 w 20"/>
                <a:gd name="T3" fmla="*/ 6 h 20"/>
                <a:gd name="T4" fmla="*/ 20 w 20"/>
                <a:gd name="T5" fmla="*/ 7 h 20"/>
                <a:gd name="T6" fmla="*/ 20 w 20"/>
                <a:gd name="T7" fmla="*/ 8 h 20"/>
                <a:gd name="T8" fmla="*/ 19 w 20"/>
                <a:gd name="T9" fmla="*/ 10 h 20"/>
                <a:gd name="T10" fmla="*/ 18 w 20"/>
                <a:gd name="T11" fmla="*/ 13 h 20"/>
                <a:gd name="T12" fmla="*/ 15 w 20"/>
                <a:gd name="T13" fmla="*/ 14 h 20"/>
                <a:gd name="T14" fmla="*/ 12 w 20"/>
                <a:gd name="T15" fmla="*/ 18 h 20"/>
                <a:gd name="T16" fmla="*/ 8 w 20"/>
                <a:gd name="T17" fmla="*/ 20 h 20"/>
                <a:gd name="T18" fmla="*/ 7 w 20"/>
                <a:gd name="T19" fmla="*/ 19 h 20"/>
                <a:gd name="T20" fmla="*/ 5 w 20"/>
                <a:gd name="T21" fmla="*/ 19 h 20"/>
                <a:gd name="T22" fmla="*/ 2 w 20"/>
                <a:gd name="T23" fmla="*/ 18 h 20"/>
                <a:gd name="T24" fmla="*/ 2 w 20"/>
                <a:gd name="T25" fmla="*/ 15 h 20"/>
                <a:gd name="T26" fmla="*/ 1 w 20"/>
                <a:gd name="T27" fmla="*/ 13 h 20"/>
                <a:gd name="T28" fmla="*/ 0 w 20"/>
                <a:gd name="T29" fmla="*/ 9 h 20"/>
                <a:gd name="T30" fmla="*/ 1 w 20"/>
                <a:gd name="T31" fmla="*/ 7 h 20"/>
                <a:gd name="T32" fmla="*/ 2 w 20"/>
                <a:gd name="T33" fmla="*/ 3 h 20"/>
                <a:gd name="T34" fmla="*/ 2 w 20"/>
                <a:gd name="T35" fmla="*/ 2 h 20"/>
                <a:gd name="T36" fmla="*/ 3 w 20"/>
                <a:gd name="T37" fmla="*/ 0 h 20"/>
                <a:gd name="T38" fmla="*/ 6 w 20"/>
                <a:gd name="T39" fmla="*/ 0 h 20"/>
                <a:gd name="T40" fmla="*/ 9 w 20"/>
                <a:gd name="T41" fmla="*/ 0 h 20"/>
                <a:gd name="T42" fmla="*/ 11 w 20"/>
                <a:gd name="T43" fmla="*/ 1 h 20"/>
                <a:gd name="T44" fmla="*/ 14 w 20"/>
                <a:gd name="T45" fmla="*/ 2 h 20"/>
                <a:gd name="T46" fmla="*/ 18 w 20"/>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20">
                  <a:moveTo>
                    <a:pt x="18" y="6"/>
                  </a:moveTo>
                  <a:lnTo>
                    <a:pt x="19" y="6"/>
                  </a:lnTo>
                  <a:lnTo>
                    <a:pt x="20" y="7"/>
                  </a:lnTo>
                  <a:lnTo>
                    <a:pt x="20" y="8"/>
                  </a:lnTo>
                  <a:lnTo>
                    <a:pt x="19" y="10"/>
                  </a:lnTo>
                  <a:lnTo>
                    <a:pt x="18" y="13"/>
                  </a:lnTo>
                  <a:lnTo>
                    <a:pt x="15" y="14"/>
                  </a:lnTo>
                  <a:lnTo>
                    <a:pt x="12" y="18"/>
                  </a:lnTo>
                  <a:lnTo>
                    <a:pt x="8" y="20"/>
                  </a:lnTo>
                  <a:lnTo>
                    <a:pt x="7" y="19"/>
                  </a:lnTo>
                  <a:lnTo>
                    <a:pt x="5" y="19"/>
                  </a:lnTo>
                  <a:lnTo>
                    <a:pt x="2" y="18"/>
                  </a:lnTo>
                  <a:lnTo>
                    <a:pt x="2" y="15"/>
                  </a:lnTo>
                  <a:lnTo>
                    <a:pt x="1" y="13"/>
                  </a:lnTo>
                  <a:lnTo>
                    <a:pt x="0" y="9"/>
                  </a:lnTo>
                  <a:lnTo>
                    <a:pt x="1" y="7"/>
                  </a:lnTo>
                  <a:lnTo>
                    <a:pt x="2" y="3"/>
                  </a:lnTo>
                  <a:lnTo>
                    <a:pt x="2" y="2"/>
                  </a:lnTo>
                  <a:lnTo>
                    <a:pt x="3" y="0"/>
                  </a:lnTo>
                  <a:lnTo>
                    <a:pt x="6" y="0"/>
                  </a:lnTo>
                  <a:lnTo>
                    <a:pt x="9" y="0"/>
                  </a:lnTo>
                  <a:lnTo>
                    <a:pt x="11" y="1"/>
                  </a:lnTo>
                  <a:lnTo>
                    <a:pt x="14" y="2"/>
                  </a:lnTo>
                  <a:lnTo>
                    <a:pt x="18"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6" name="Freeform 54"/>
            <p:cNvSpPr>
              <a:spLocks/>
            </p:cNvSpPr>
            <p:nvPr/>
          </p:nvSpPr>
          <p:spPr bwMode="auto">
            <a:xfrm rot="1627522">
              <a:off x="2710" y="3785"/>
              <a:ext cx="22" cy="30"/>
            </a:xfrm>
            <a:custGeom>
              <a:avLst/>
              <a:gdLst>
                <a:gd name="T0" fmla="*/ 13 w 19"/>
                <a:gd name="T1" fmla="*/ 6 h 20"/>
                <a:gd name="T2" fmla="*/ 14 w 19"/>
                <a:gd name="T3" fmla="*/ 8 h 20"/>
                <a:gd name="T4" fmla="*/ 15 w 19"/>
                <a:gd name="T5" fmla="*/ 10 h 20"/>
                <a:gd name="T6" fmla="*/ 16 w 19"/>
                <a:gd name="T7" fmla="*/ 11 h 20"/>
                <a:gd name="T8" fmla="*/ 18 w 19"/>
                <a:gd name="T9" fmla="*/ 12 h 20"/>
                <a:gd name="T10" fmla="*/ 18 w 19"/>
                <a:gd name="T11" fmla="*/ 14 h 20"/>
                <a:gd name="T12" fmla="*/ 19 w 19"/>
                <a:gd name="T13" fmla="*/ 15 h 20"/>
                <a:gd name="T14" fmla="*/ 18 w 19"/>
                <a:gd name="T15" fmla="*/ 16 h 20"/>
                <a:gd name="T16" fmla="*/ 18 w 19"/>
                <a:gd name="T17" fmla="*/ 17 h 20"/>
                <a:gd name="T18" fmla="*/ 16 w 19"/>
                <a:gd name="T19" fmla="*/ 17 h 20"/>
                <a:gd name="T20" fmla="*/ 15 w 19"/>
                <a:gd name="T21" fmla="*/ 18 h 20"/>
                <a:gd name="T22" fmla="*/ 13 w 19"/>
                <a:gd name="T23" fmla="*/ 18 h 20"/>
                <a:gd name="T24" fmla="*/ 12 w 19"/>
                <a:gd name="T25" fmla="*/ 20 h 20"/>
                <a:gd name="T26" fmla="*/ 9 w 19"/>
                <a:gd name="T27" fmla="*/ 18 h 20"/>
                <a:gd name="T28" fmla="*/ 8 w 19"/>
                <a:gd name="T29" fmla="*/ 17 h 20"/>
                <a:gd name="T30" fmla="*/ 6 w 19"/>
                <a:gd name="T31" fmla="*/ 16 h 20"/>
                <a:gd name="T32" fmla="*/ 4 w 19"/>
                <a:gd name="T33" fmla="*/ 15 h 20"/>
                <a:gd name="T34" fmla="*/ 2 w 19"/>
                <a:gd name="T35" fmla="*/ 12 h 20"/>
                <a:gd name="T36" fmla="*/ 0 w 19"/>
                <a:gd name="T37" fmla="*/ 10 h 20"/>
                <a:gd name="T38" fmla="*/ 0 w 19"/>
                <a:gd name="T39" fmla="*/ 9 h 20"/>
                <a:gd name="T40" fmla="*/ 0 w 19"/>
                <a:gd name="T41" fmla="*/ 8 h 20"/>
                <a:gd name="T42" fmla="*/ 0 w 19"/>
                <a:gd name="T43" fmla="*/ 6 h 20"/>
                <a:gd name="T44" fmla="*/ 0 w 19"/>
                <a:gd name="T45" fmla="*/ 5 h 20"/>
                <a:gd name="T46" fmla="*/ 0 w 19"/>
                <a:gd name="T47" fmla="*/ 4 h 20"/>
                <a:gd name="T48" fmla="*/ 1 w 19"/>
                <a:gd name="T49" fmla="*/ 3 h 20"/>
                <a:gd name="T50" fmla="*/ 2 w 19"/>
                <a:gd name="T51" fmla="*/ 2 h 20"/>
                <a:gd name="T52" fmla="*/ 3 w 19"/>
                <a:gd name="T53" fmla="*/ 0 h 20"/>
                <a:gd name="T54" fmla="*/ 6 w 19"/>
                <a:gd name="T55" fmla="*/ 0 h 20"/>
                <a:gd name="T56" fmla="*/ 7 w 19"/>
                <a:gd name="T57" fmla="*/ 0 h 20"/>
                <a:gd name="T58" fmla="*/ 7 w 19"/>
                <a:gd name="T59" fmla="*/ 2 h 20"/>
                <a:gd name="T60" fmla="*/ 8 w 19"/>
                <a:gd name="T61" fmla="*/ 3 h 20"/>
                <a:gd name="T62" fmla="*/ 9 w 19"/>
                <a:gd name="T63" fmla="*/ 4 h 20"/>
                <a:gd name="T64" fmla="*/ 12 w 19"/>
                <a:gd name="T65" fmla="*/ 5 h 20"/>
                <a:gd name="T66" fmla="*/ 13 w 19"/>
                <a:gd name="T6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0">
                  <a:moveTo>
                    <a:pt x="13" y="6"/>
                  </a:moveTo>
                  <a:lnTo>
                    <a:pt x="14" y="8"/>
                  </a:lnTo>
                  <a:lnTo>
                    <a:pt x="15" y="10"/>
                  </a:lnTo>
                  <a:lnTo>
                    <a:pt x="16" y="11"/>
                  </a:lnTo>
                  <a:lnTo>
                    <a:pt x="18" y="12"/>
                  </a:lnTo>
                  <a:lnTo>
                    <a:pt x="18" y="14"/>
                  </a:lnTo>
                  <a:lnTo>
                    <a:pt x="19" y="15"/>
                  </a:lnTo>
                  <a:lnTo>
                    <a:pt x="18" y="16"/>
                  </a:lnTo>
                  <a:lnTo>
                    <a:pt x="18" y="17"/>
                  </a:lnTo>
                  <a:lnTo>
                    <a:pt x="16" y="17"/>
                  </a:lnTo>
                  <a:lnTo>
                    <a:pt x="15" y="18"/>
                  </a:lnTo>
                  <a:lnTo>
                    <a:pt x="13" y="18"/>
                  </a:lnTo>
                  <a:lnTo>
                    <a:pt x="12" y="20"/>
                  </a:lnTo>
                  <a:lnTo>
                    <a:pt x="9" y="18"/>
                  </a:lnTo>
                  <a:lnTo>
                    <a:pt x="8" y="17"/>
                  </a:lnTo>
                  <a:lnTo>
                    <a:pt x="6" y="16"/>
                  </a:lnTo>
                  <a:lnTo>
                    <a:pt x="4" y="15"/>
                  </a:lnTo>
                  <a:lnTo>
                    <a:pt x="2" y="12"/>
                  </a:lnTo>
                  <a:lnTo>
                    <a:pt x="0" y="10"/>
                  </a:lnTo>
                  <a:lnTo>
                    <a:pt x="0" y="9"/>
                  </a:lnTo>
                  <a:lnTo>
                    <a:pt x="0" y="8"/>
                  </a:lnTo>
                  <a:lnTo>
                    <a:pt x="0" y="6"/>
                  </a:lnTo>
                  <a:lnTo>
                    <a:pt x="0" y="5"/>
                  </a:lnTo>
                  <a:lnTo>
                    <a:pt x="0" y="4"/>
                  </a:lnTo>
                  <a:lnTo>
                    <a:pt x="1" y="3"/>
                  </a:lnTo>
                  <a:lnTo>
                    <a:pt x="2" y="2"/>
                  </a:lnTo>
                  <a:lnTo>
                    <a:pt x="3" y="0"/>
                  </a:lnTo>
                  <a:lnTo>
                    <a:pt x="6" y="0"/>
                  </a:lnTo>
                  <a:lnTo>
                    <a:pt x="7" y="0"/>
                  </a:lnTo>
                  <a:lnTo>
                    <a:pt x="7" y="2"/>
                  </a:lnTo>
                  <a:lnTo>
                    <a:pt x="8" y="3"/>
                  </a:lnTo>
                  <a:lnTo>
                    <a:pt x="9" y="4"/>
                  </a:lnTo>
                  <a:lnTo>
                    <a:pt x="12" y="5"/>
                  </a:lnTo>
                  <a:lnTo>
                    <a:pt x="13"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7" name="Freeform 55"/>
            <p:cNvSpPr>
              <a:spLocks/>
            </p:cNvSpPr>
            <p:nvPr/>
          </p:nvSpPr>
          <p:spPr bwMode="auto">
            <a:xfrm rot="1627522">
              <a:off x="2776" y="3580"/>
              <a:ext cx="19" cy="18"/>
            </a:xfrm>
            <a:custGeom>
              <a:avLst/>
              <a:gdLst>
                <a:gd name="T0" fmla="*/ 10 w 16"/>
                <a:gd name="T1" fmla="*/ 0 h 13"/>
                <a:gd name="T2" fmla="*/ 8 w 16"/>
                <a:gd name="T3" fmla="*/ 0 h 13"/>
                <a:gd name="T4" fmla="*/ 4 w 16"/>
                <a:gd name="T5" fmla="*/ 0 h 13"/>
                <a:gd name="T6" fmla="*/ 3 w 16"/>
                <a:gd name="T7" fmla="*/ 1 h 13"/>
                <a:gd name="T8" fmla="*/ 1 w 16"/>
                <a:gd name="T9" fmla="*/ 2 h 13"/>
                <a:gd name="T10" fmla="*/ 0 w 16"/>
                <a:gd name="T11" fmla="*/ 3 h 13"/>
                <a:gd name="T12" fmla="*/ 0 w 16"/>
                <a:gd name="T13" fmla="*/ 4 h 13"/>
                <a:gd name="T14" fmla="*/ 1 w 16"/>
                <a:gd name="T15" fmla="*/ 7 h 13"/>
                <a:gd name="T16" fmla="*/ 0 w 16"/>
                <a:gd name="T17" fmla="*/ 8 h 13"/>
                <a:gd name="T18" fmla="*/ 1 w 16"/>
                <a:gd name="T19" fmla="*/ 9 h 13"/>
                <a:gd name="T20" fmla="*/ 2 w 16"/>
                <a:gd name="T21" fmla="*/ 10 h 13"/>
                <a:gd name="T22" fmla="*/ 2 w 16"/>
                <a:gd name="T23" fmla="*/ 12 h 13"/>
                <a:gd name="T24" fmla="*/ 3 w 16"/>
                <a:gd name="T25" fmla="*/ 13 h 13"/>
                <a:gd name="T26" fmla="*/ 6 w 16"/>
                <a:gd name="T27" fmla="*/ 13 h 13"/>
                <a:gd name="T28" fmla="*/ 8 w 16"/>
                <a:gd name="T29" fmla="*/ 13 h 13"/>
                <a:gd name="T30" fmla="*/ 10 w 16"/>
                <a:gd name="T31" fmla="*/ 12 h 13"/>
                <a:gd name="T32" fmla="*/ 13 w 16"/>
                <a:gd name="T33" fmla="*/ 12 h 13"/>
                <a:gd name="T34" fmla="*/ 15 w 16"/>
                <a:gd name="T35" fmla="*/ 10 h 13"/>
                <a:gd name="T36" fmla="*/ 16 w 16"/>
                <a:gd name="T37" fmla="*/ 9 h 13"/>
                <a:gd name="T38" fmla="*/ 16 w 16"/>
                <a:gd name="T39" fmla="*/ 8 h 13"/>
                <a:gd name="T40" fmla="*/ 16 w 16"/>
                <a:gd name="T41" fmla="*/ 7 h 13"/>
                <a:gd name="T42" fmla="*/ 16 w 16"/>
                <a:gd name="T43" fmla="*/ 6 h 13"/>
                <a:gd name="T44" fmla="*/ 14 w 16"/>
                <a:gd name="T45" fmla="*/ 3 h 13"/>
                <a:gd name="T46" fmla="*/ 13 w 16"/>
                <a:gd name="T47" fmla="*/ 2 h 13"/>
                <a:gd name="T48" fmla="*/ 12 w 16"/>
                <a:gd name="T49" fmla="*/ 1 h 13"/>
                <a:gd name="T50" fmla="*/ 10 w 16"/>
                <a:gd name="T5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13">
                  <a:moveTo>
                    <a:pt x="10" y="0"/>
                  </a:moveTo>
                  <a:lnTo>
                    <a:pt x="8" y="0"/>
                  </a:lnTo>
                  <a:lnTo>
                    <a:pt x="4" y="0"/>
                  </a:lnTo>
                  <a:lnTo>
                    <a:pt x="3" y="1"/>
                  </a:lnTo>
                  <a:lnTo>
                    <a:pt x="1" y="2"/>
                  </a:lnTo>
                  <a:lnTo>
                    <a:pt x="0" y="3"/>
                  </a:lnTo>
                  <a:lnTo>
                    <a:pt x="0" y="4"/>
                  </a:lnTo>
                  <a:lnTo>
                    <a:pt x="1" y="7"/>
                  </a:lnTo>
                  <a:lnTo>
                    <a:pt x="0" y="8"/>
                  </a:lnTo>
                  <a:lnTo>
                    <a:pt x="1" y="9"/>
                  </a:lnTo>
                  <a:lnTo>
                    <a:pt x="2" y="10"/>
                  </a:lnTo>
                  <a:lnTo>
                    <a:pt x="2" y="12"/>
                  </a:lnTo>
                  <a:lnTo>
                    <a:pt x="3" y="13"/>
                  </a:lnTo>
                  <a:lnTo>
                    <a:pt x="6" y="13"/>
                  </a:lnTo>
                  <a:lnTo>
                    <a:pt x="8" y="13"/>
                  </a:lnTo>
                  <a:lnTo>
                    <a:pt x="10" y="12"/>
                  </a:lnTo>
                  <a:lnTo>
                    <a:pt x="13" y="12"/>
                  </a:lnTo>
                  <a:lnTo>
                    <a:pt x="15" y="10"/>
                  </a:lnTo>
                  <a:lnTo>
                    <a:pt x="16" y="9"/>
                  </a:lnTo>
                  <a:lnTo>
                    <a:pt x="16" y="8"/>
                  </a:lnTo>
                  <a:lnTo>
                    <a:pt x="16" y="7"/>
                  </a:lnTo>
                  <a:lnTo>
                    <a:pt x="16" y="6"/>
                  </a:lnTo>
                  <a:lnTo>
                    <a:pt x="14" y="3"/>
                  </a:lnTo>
                  <a:lnTo>
                    <a:pt x="13" y="2"/>
                  </a:lnTo>
                  <a:lnTo>
                    <a:pt x="12" y="1"/>
                  </a:lnTo>
                  <a:lnTo>
                    <a:pt x="1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8" name="Freeform 56"/>
            <p:cNvSpPr>
              <a:spLocks/>
            </p:cNvSpPr>
            <p:nvPr/>
          </p:nvSpPr>
          <p:spPr bwMode="auto">
            <a:xfrm rot="1627522">
              <a:off x="2865" y="3137"/>
              <a:ext cx="175" cy="116"/>
            </a:xfrm>
            <a:custGeom>
              <a:avLst/>
              <a:gdLst>
                <a:gd name="T0" fmla="*/ 136 w 143"/>
                <a:gd name="T1" fmla="*/ 75 h 79"/>
                <a:gd name="T2" fmla="*/ 128 w 143"/>
                <a:gd name="T3" fmla="*/ 73 h 79"/>
                <a:gd name="T4" fmla="*/ 120 w 143"/>
                <a:gd name="T5" fmla="*/ 76 h 79"/>
                <a:gd name="T6" fmla="*/ 108 w 143"/>
                <a:gd name="T7" fmla="*/ 79 h 79"/>
                <a:gd name="T8" fmla="*/ 101 w 143"/>
                <a:gd name="T9" fmla="*/ 72 h 79"/>
                <a:gd name="T10" fmla="*/ 98 w 143"/>
                <a:gd name="T11" fmla="*/ 73 h 79"/>
                <a:gd name="T12" fmla="*/ 96 w 143"/>
                <a:gd name="T13" fmla="*/ 75 h 79"/>
                <a:gd name="T14" fmla="*/ 91 w 143"/>
                <a:gd name="T15" fmla="*/ 77 h 79"/>
                <a:gd name="T16" fmla="*/ 85 w 143"/>
                <a:gd name="T17" fmla="*/ 77 h 79"/>
                <a:gd name="T18" fmla="*/ 82 w 143"/>
                <a:gd name="T19" fmla="*/ 71 h 79"/>
                <a:gd name="T20" fmla="*/ 77 w 143"/>
                <a:gd name="T21" fmla="*/ 69 h 79"/>
                <a:gd name="T22" fmla="*/ 62 w 143"/>
                <a:gd name="T23" fmla="*/ 66 h 79"/>
                <a:gd name="T24" fmla="*/ 53 w 143"/>
                <a:gd name="T25" fmla="*/ 61 h 79"/>
                <a:gd name="T26" fmla="*/ 37 w 143"/>
                <a:gd name="T27" fmla="*/ 65 h 79"/>
                <a:gd name="T28" fmla="*/ 26 w 143"/>
                <a:gd name="T29" fmla="*/ 64 h 79"/>
                <a:gd name="T30" fmla="*/ 20 w 143"/>
                <a:gd name="T31" fmla="*/ 64 h 79"/>
                <a:gd name="T32" fmla="*/ 13 w 143"/>
                <a:gd name="T33" fmla="*/ 60 h 79"/>
                <a:gd name="T34" fmla="*/ 8 w 143"/>
                <a:gd name="T35" fmla="*/ 55 h 79"/>
                <a:gd name="T36" fmla="*/ 2 w 143"/>
                <a:gd name="T37" fmla="*/ 55 h 79"/>
                <a:gd name="T38" fmla="*/ 1 w 143"/>
                <a:gd name="T39" fmla="*/ 47 h 79"/>
                <a:gd name="T40" fmla="*/ 1 w 143"/>
                <a:gd name="T41" fmla="*/ 45 h 79"/>
                <a:gd name="T42" fmla="*/ 8 w 143"/>
                <a:gd name="T43" fmla="*/ 40 h 79"/>
                <a:gd name="T44" fmla="*/ 18 w 143"/>
                <a:gd name="T45" fmla="*/ 39 h 79"/>
                <a:gd name="T46" fmla="*/ 36 w 143"/>
                <a:gd name="T47" fmla="*/ 23 h 79"/>
                <a:gd name="T48" fmla="*/ 40 w 143"/>
                <a:gd name="T49" fmla="*/ 19 h 79"/>
                <a:gd name="T50" fmla="*/ 46 w 143"/>
                <a:gd name="T51" fmla="*/ 18 h 79"/>
                <a:gd name="T52" fmla="*/ 48 w 143"/>
                <a:gd name="T53" fmla="*/ 5 h 79"/>
                <a:gd name="T54" fmla="*/ 58 w 143"/>
                <a:gd name="T55" fmla="*/ 0 h 79"/>
                <a:gd name="T56" fmla="*/ 71 w 143"/>
                <a:gd name="T57" fmla="*/ 9 h 79"/>
                <a:gd name="T58" fmla="*/ 78 w 143"/>
                <a:gd name="T59" fmla="*/ 6 h 79"/>
                <a:gd name="T60" fmla="*/ 84 w 143"/>
                <a:gd name="T61" fmla="*/ 10 h 79"/>
                <a:gd name="T62" fmla="*/ 98 w 143"/>
                <a:gd name="T63" fmla="*/ 17 h 79"/>
                <a:gd name="T64" fmla="*/ 110 w 143"/>
                <a:gd name="T65" fmla="*/ 13 h 79"/>
                <a:gd name="T66" fmla="*/ 118 w 143"/>
                <a:gd name="T67" fmla="*/ 16 h 79"/>
                <a:gd name="T68" fmla="*/ 120 w 143"/>
                <a:gd name="T69" fmla="*/ 23 h 79"/>
                <a:gd name="T70" fmla="*/ 124 w 143"/>
                <a:gd name="T71" fmla="*/ 28 h 79"/>
                <a:gd name="T72" fmla="*/ 127 w 143"/>
                <a:gd name="T73" fmla="*/ 31 h 79"/>
                <a:gd name="T74" fmla="*/ 132 w 143"/>
                <a:gd name="T75" fmla="*/ 42 h 79"/>
                <a:gd name="T76" fmla="*/ 136 w 143"/>
                <a:gd name="T77" fmla="*/ 49 h 79"/>
                <a:gd name="T78" fmla="*/ 140 w 143"/>
                <a:gd name="T79" fmla="*/ 63 h 79"/>
                <a:gd name="T80" fmla="*/ 143 w 143"/>
                <a:gd name="T81" fmla="*/ 7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79">
                  <a:moveTo>
                    <a:pt x="139" y="75"/>
                  </a:moveTo>
                  <a:lnTo>
                    <a:pt x="136" y="75"/>
                  </a:lnTo>
                  <a:lnTo>
                    <a:pt x="131" y="72"/>
                  </a:lnTo>
                  <a:lnTo>
                    <a:pt x="128" y="73"/>
                  </a:lnTo>
                  <a:lnTo>
                    <a:pt x="126" y="76"/>
                  </a:lnTo>
                  <a:lnTo>
                    <a:pt x="120" y="76"/>
                  </a:lnTo>
                  <a:lnTo>
                    <a:pt x="115" y="75"/>
                  </a:lnTo>
                  <a:lnTo>
                    <a:pt x="108" y="79"/>
                  </a:lnTo>
                  <a:lnTo>
                    <a:pt x="101" y="77"/>
                  </a:lnTo>
                  <a:lnTo>
                    <a:pt x="101" y="72"/>
                  </a:lnTo>
                  <a:lnTo>
                    <a:pt x="101" y="71"/>
                  </a:lnTo>
                  <a:lnTo>
                    <a:pt x="98" y="73"/>
                  </a:lnTo>
                  <a:lnTo>
                    <a:pt x="97" y="73"/>
                  </a:lnTo>
                  <a:lnTo>
                    <a:pt x="96" y="75"/>
                  </a:lnTo>
                  <a:lnTo>
                    <a:pt x="95" y="76"/>
                  </a:lnTo>
                  <a:lnTo>
                    <a:pt x="91" y="77"/>
                  </a:lnTo>
                  <a:lnTo>
                    <a:pt x="89" y="77"/>
                  </a:lnTo>
                  <a:lnTo>
                    <a:pt x="85" y="77"/>
                  </a:lnTo>
                  <a:lnTo>
                    <a:pt x="83" y="75"/>
                  </a:lnTo>
                  <a:lnTo>
                    <a:pt x="82" y="71"/>
                  </a:lnTo>
                  <a:lnTo>
                    <a:pt x="78" y="71"/>
                  </a:lnTo>
                  <a:lnTo>
                    <a:pt x="77" y="69"/>
                  </a:lnTo>
                  <a:lnTo>
                    <a:pt x="70" y="69"/>
                  </a:lnTo>
                  <a:lnTo>
                    <a:pt x="62" y="66"/>
                  </a:lnTo>
                  <a:lnTo>
                    <a:pt x="55" y="66"/>
                  </a:lnTo>
                  <a:lnTo>
                    <a:pt x="53" y="61"/>
                  </a:lnTo>
                  <a:lnTo>
                    <a:pt x="48" y="60"/>
                  </a:lnTo>
                  <a:lnTo>
                    <a:pt x="37" y="65"/>
                  </a:lnTo>
                  <a:lnTo>
                    <a:pt x="29" y="64"/>
                  </a:lnTo>
                  <a:lnTo>
                    <a:pt x="26" y="64"/>
                  </a:lnTo>
                  <a:lnTo>
                    <a:pt x="23" y="63"/>
                  </a:lnTo>
                  <a:lnTo>
                    <a:pt x="20" y="64"/>
                  </a:lnTo>
                  <a:lnTo>
                    <a:pt x="17" y="63"/>
                  </a:lnTo>
                  <a:lnTo>
                    <a:pt x="13" y="60"/>
                  </a:lnTo>
                  <a:lnTo>
                    <a:pt x="11" y="58"/>
                  </a:lnTo>
                  <a:lnTo>
                    <a:pt x="8" y="55"/>
                  </a:lnTo>
                  <a:lnTo>
                    <a:pt x="6" y="55"/>
                  </a:lnTo>
                  <a:lnTo>
                    <a:pt x="2" y="55"/>
                  </a:lnTo>
                  <a:lnTo>
                    <a:pt x="1" y="52"/>
                  </a:lnTo>
                  <a:lnTo>
                    <a:pt x="1" y="47"/>
                  </a:lnTo>
                  <a:lnTo>
                    <a:pt x="0" y="43"/>
                  </a:lnTo>
                  <a:lnTo>
                    <a:pt x="1" y="45"/>
                  </a:lnTo>
                  <a:lnTo>
                    <a:pt x="5" y="43"/>
                  </a:lnTo>
                  <a:lnTo>
                    <a:pt x="8" y="40"/>
                  </a:lnTo>
                  <a:lnTo>
                    <a:pt x="12" y="39"/>
                  </a:lnTo>
                  <a:lnTo>
                    <a:pt x="18" y="39"/>
                  </a:lnTo>
                  <a:lnTo>
                    <a:pt x="25" y="29"/>
                  </a:lnTo>
                  <a:lnTo>
                    <a:pt x="36" y="23"/>
                  </a:lnTo>
                  <a:lnTo>
                    <a:pt x="38" y="22"/>
                  </a:lnTo>
                  <a:lnTo>
                    <a:pt x="40" y="19"/>
                  </a:lnTo>
                  <a:lnTo>
                    <a:pt x="44" y="19"/>
                  </a:lnTo>
                  <a:lnTo>
                    <a:pt x="46" y="18"/>
                  </a:lnTo>
                  <a:lnTo>
                    <a:pt x="47" y="9"/>
                  </a:lnTo>
                  <a:lnTo>
                    <a:pt x="48" y="5"/>
                  </a:lnTo>
                  <a:lnTo>
                    <a:pt x="54" y="1"/>
                  </a:lnTo>
                  <a:lnTo>
                    <a:pt x="58" y="0"/>
                  </a:lnTo>
                  <a:lnTo>
                    <a:pt x="64" y="4"/>
                  </a:lnTo>
                  <a:lnTo>
                    <a:pt x="71" y="9"/>
                  </a:lnTo>
                  <a:lnTo>
                    <a:pt x="74" y="10"/>
                  </a:lnTo>
                  <a:lnTo>
                    <a:pt x="78" y="6"/>
                  </a:lnTo>
                  <a:lnTo>
                    <a:pt x="80" y="6"/>
                  </a:lnTo>
                  <a:lnTo>
                    <a:pt x="84" y="10"/>
                  </a:lnTo>
                  <a:lnTo>
                    <a:pt x="94" y="17"/>
                  </a:lnTo>
                  <a:lnTo>
                    <a:pt x="98" y="17"/>
                  </a:lnTo>
                  <a:lnTo>
                    <a:pt x="103" y="15"/>
                  </a:lnTo>
                  <a:lnTo>
                    <a:pt x="110" y="13"/>
                  </a:lnTo>
                  <a:lnTo>
                    <a:pt x="119" y="11"/>
                  </a:lnTo>
                  <a:lnTo>
                    <a:pt x="118" y="16"/>
                  </a:lnTo>
                  <a:lnTo>
                    <a:pt x="119" y="18"/>
                  </a:lnTo>
                  <a:lnTo>
                    <a:pt x="120" y="23"/>
                  </a:lnTo>
                  <a:lnTo>
                    <a:pt x="122" y="25"/>
                  </a:lnTo>
                  <a:lnTo>
                    <a:pt x="124" y="28"/>
                  </a:lnTo>
                  <a:lnTo>
                    <a:pt x="124" y="29"/>
                  </a:lnTo>
                  <a:lnTo>
                    <a:pt x="127" y="31"/>
                  </a:lnTo>
                  <a:lnTo>
                    <a:pt x="131" y="33"/>
                  </a:lnTo>
                  <a:lnTo>
                    <a:pt x="132" y="42"/>
                  </a:lnTo>
                  <a:lnTo>
                    <a:pt x="134" y="46"/>
                  </a:lnTo>
                  <a:lnTo>
                    <a:pt x="136" y="49"/>
                  </a:lnTo>
                  <a:lnTo>
                    <a:pt x="138" y="55"/>
                  </a:lnTo>
                  <a:lnTo>
                    <a:pt x="140" y="63"/>
                  </a:lnTo>
                  <a:lnTo>
                    <a:pt x="142" y="67"/>
                  </a:lnTo>
                  <a:lnTo>
                    <a:pt x="143" y="71"/>
                  </a:lnTo>
                  <a:lnTo>
                    <a:pt x="139" y="7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09" name="Freeform 57"/>
            <p:cNvSpPr>
              <a:spLocks/>
            </p:cNvSpPr>
            <p:nvPr/>
          </p:nvSpPr>
          <p:spPr bwMode="auto">
            <a:xfrm rot="1627522">
              <a:off x="2945" y="3237"/>
              <a:ext cx="173" cy="267"/>
            </a:xfrm>
            <a:custGeom>
              <a:avLst/>
              <a:gdLst>
                <a:gd name="T0" fmla="*/ 18 w 140"/>
                <a:gd name="T1" fmla="*/ 62 h 179"/>
                <a:gd name="T2" fmla="*/ 21 w 140"/>
                <a:gd name="T3" fmla="*/ 54 h 179"/>
                <a:gd name="T4" fmla="*/ 17 w 140"/>
                <a:gd name="T5" fmla="*/ 44 h 179"/>
                <a:gd name="T6" fmla="*/ 20 w 140"/>
                <a:gd name="T7" fmla="*/ 36 h 179"/>
                <a:gd name="T8" fmla="*/ 16 w 140"/>
                <a:gd name="T9" fmla="*/ 24 h 179"/>
                <a:gd name="T10" fmla="*/ 12 w 140"/>
                <a:gd name="T11" fmla="*/ 15 h 179"/>
                <a:gd name="T12" fmla="*/ 9 w 140"/>
                <a:gd name="T13" fmla="*/ 2 h 179"/>
                <a:gd name="T14" fmla="*/ 16 w 140"/>
                <a:gd name="T15" fmla="*/ 6 h 179"/>
                <a:gd name="T16" fmla="*/ 24 w 140"/>
                <a:gd name="T17" fmla="*/ 18 h 179"/>
                <a:gd name="T18" fmla="*/ 34 w 140"/>
                <a:gd name="T19" fmla="*/ 27 h 179"/>
                <a:gd name="T20" fmla="*/ 44 w 140"/>
                <a:gd name="T21" fmla="*/ 34 h 179"/>
                <a:gd name="T22" fmla="*/ 50 w 140"/>
                <a:gd name="T23" fmla="*/ 36 h 179"/>
                <a:gd name="T24" fmla="*/ 57 w 140"/>
                <a:gd name="T25" fmla="*/ 38 h 179"/>
                <a:gd name="T26" fmla="*/ 63 w 140"/>
                <a:gd name="T27" fmla="*/ 35 h 179"/>
                <a:gd name="T28" fmla="*/ 71 w 140"/>
                <a:gd name="T29" fmla="*/ 30 h 179"/>
                <a:gd name="T30" fmla="*/ 82 w 140"/>
                <a:gd name="T31" fmla="*/ 23 h 179"/>
                <a:gd name="T32" fmla="*/ 93 w 140"/>
                <a:gd name="T33" fmla="*/ 24 h 179"/>
                <a:gd name="T34" fmla="*/ 99 w 140"/>
                <a:gd name="T35" fmla="*/ 28 h 179"/>
                <a:gd name="T36" fmla="*/ 101 w 140"/>
                <a:gd name="T37" fmla="*/ 34 h 179"/>
                <a:gd name="T38" fmla="*/ 110 w 140"/>
                <a:gd name="T39" fmla="*/ 34 h 179"/>
                <a:gd name="T40" fmla="*/ 120 w 140"/>
                <a:gd name="T41" fmla="*/ 36 h 179"/>
                <a:gd name="T42" fmla="*/ 124 w 140"/>
                <a:gd name="T43" fmla="*/ 46 h 179"/>
                <a:gd name="T44" fmla="*/ 130 w 140"/>
                <a:gd name="T45" fmla="*/ 52 h 179"/>
                <a:gd name="T46" fmla="*/ 132 w 140"/>
                <a:gd name="T47" fmla="*/ 51 h 179"/>
                <a:gd name="T48" fmla="*/ 140 w 140"/>
                <a:gd name="T49" fmla="*/ 51 h 179"/>
                <a:gd name="T50" fmla="*/ 136 w 140"/>
                <a:gd name="T51" fmla="*/ 57 h 179"/>
                <a:gd name="T52" fmla="*/ 108 w 140"/>
                <a:gd name="T53" fmla="*/ 64 h 179"/>
                <a:gd name="T54" fmla="*/ 82 w 140"/>
                <a:gd name="T55" fmla="*/ 95 h 179"/>
                <a:gd name="T56" fmla="*/ 82 w 140"/>
                <a:gd name="T57" fmla="*/ 113 h 179"/>
                <a:gd name="T58" fmla="*/ 76 w 140"/>
                <a:gd name="T59" fmla="*/ 140 h 179"/>
                <a:gd name="T60" fmla="*/ 63 w 140"/>
                <a:gd name="T61" fmla="*/ 147 h 179"/>
                <a:gd name="T62" fmla="*/ 46 w 140"/>
                <a:gd name="T63" fmla="*/ 154 h 179"/>
                <a:gd name="T64" fmla="*/ 29 w 140"/>
                <a:gd name="T65" fmla="*/ 167 h 179"/>
                <a:gd name="T66" fmla="*/ 21 w 140"/>
                <a:gd name="T67" fmla="*/ 179 h 179"/>
                <a:gd name="T68" fmla="*/ 6 w 140"/>
                <a:gd name="T69" fmla="*/ 174 h 179"/>
                <a:gd name="T70" fmla="*/ 9 w 140"/>
                <a:gd name="T71" fmla="*/ 162 h 179"/>
                <a:gd name="T72" fmla="*/ 9 w 140"/>
                <a:gd name="T73" fmla="*/ 154 h 179"/>
                <a:gd name="T74" fmla="*/ 9 w 140"/>
                <a:gd name="T75" fmla="*/ 135 h 179"/>
                <a:gd name="T76" fmla="*/ 15 w 140"/>
                <a:gd name="T77" fmla="*/ 130 h 179"/>
                <a:gd name="T78" fmla="*/ 16 w 140"/>
                <a:gd name="T79" fmla="*/ 125 h 179"/>
                <a:gd name="T80" fmla="*/ 8 w 140"/>
                <a:gd name="T81" fmla="*/ 119 h 179"/>
                <a:gd name="T82" fmla="*/ 10 w 140"/>
                <a:gd name="T83" fmla="*/ 112 h 179"/>
                <a:gd name="T84" fmla="*/ 20 w 140"/>
                <a:gd name="T85" fmla="*/ 102 h 179"/>
                <a:gd name="T86" fmla="*/ 35 w 140"/>
                <a:gd name="T87" fmla="*/ 87 h 179"/>
                <a:gd name="T88" fmla="*/ 45 w 140"/>
                <a:gd name="T89" fmla="*/ 76 h 179"/>
                <a:gd name="T90" fmla="*/ 30 w 140"/>
                <a:gd name="T91" fmla="*/ 64 h 179"/>
                <a:gd name="T92" fmla="*/ 20 w 140"/>
                <a:gd name="T93" fmla="*/ 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79">
                  <a:moveTo>
                    <a:pt x="18" y="66"/>
                  </a:moveTo>
                  <a:lnTo>
                    <a:pt x="18" y="62"/>
                  </a:lnTo>
                  <a:lnTo>
                    <a:pt x="21" y="58"/>
                  </a:lnTo>
                  <a:lnTo>
                    <a:pt x="21" y="54"/>
                  </a:lnTo>
                  <a:lnTo>
                    <a:pt x="18" y="48"/>
                  </a:lnTo>
                  <a:lnTo>
                    <a:pt x="17" y="44"/>
                  </a:lnTo>
                  <a:lnTo>
                    <a:pt x="21" y="40"/>
                  </a:lnTo>
                  <a:lnTo>
                    <a:pt x="20" y="36"/>
                  </a:lnTo>
                  <a:lnTo>
                    <a:pt x="18" y="32"/>
                  </a:lnTo>
                  <a:lnTo>
                    <a:pt x="16" y="24"/>
                  </a:lnTo>
                  <a:lnTo>
                    <a:pt x="14" y="18"/>
                  </a:lnTo>
                  <a:lnTo>
                    <a:pt x="12" y="15"/>
                  </a:lnTo>
                  <a:lnTo>
                    <a:pt x="10" y="11"/>
                  </a:lnTo>
                  <a:lnTo>
                    <a:pt x="9" y="2"/>
                  </a:lnTo>
                  <a:lnTo>
                    <a:pt x="11" y="0"/>
                  </a:lnTo>
                  <a:lnTo>
                    <a:pt x="16" y="6"/>
                  </a:lnTo>
                  <a:lnTo>
                    <a:pt x="20" y="11"/>
                  </a:lnTo>
                  <a:lnTo>
                    <a:pt x="24" y="18"/>
                  </a:lnTo>
                  <a:lnTo>
                    <a:pt x="29" y="23"/>
                  </a:lnTo>
                  <a:lnTo>
                    <a:pt x="34" y="27"/>
                  </a:lnTo>
                  <a:lnTo>
                    <a:pt x="38" y="29"/>
                  </a:lnTo>
                  <a:lnTo>
                    <a:pt x="44" y="34"/>
                  </a:lnTo>
                  <a:lnTo>
                    <a:pt x="47" y="35"/>
                  </a:lnTo>
                  <a:lnTo>
                    <a:pt x="50" y="36"/>
                  </a:lnTo>
                  <a:lnTo>
                    <a:pt x="52" y="36"/>
                  </a:lnTo>
                  <a:lnTo>
                    <a:pt x="57" y="38"/>
                  </a:lnTo>
                  <a:lnTo>
                    <a:pt x="60" y="36"/>
                  </a:lnTo>
                  <a:lnTo>
                    <a:pt x="63" y="35"/>
                  </a:lnTo>
                  <a:lnTo>
                    <a:pt x="66" y="33"/>
                  </a:lnTo>
                  <a:lnTo>
                    <a:pt x="71" y="30"/>
                  </a:lnTo>
                  <a:lnTo>
                    <a:pt x="78" y="24"/>
                  </a:lnTo>
                  <a:lnTo>
                    <a:pt x="82" y="23"/>
                  </a:lnTo>
                  <a:lnTo>
                    <a:pt x="88" y="28"/>
                  </a:lnTo>
                  <a:lnTo>
                    <a:pt x="93" y="24"/>
                  </a:lnTo>
                  <a:lnTo>
                    <a:pt x="96" y="24"/>
                  </a:lnTo>
                  <a:lnTo>
                    <a:pt x="99" y="28"/>
                  </a:lnTo>
                  <a:lnTo>
                    <a:pt x="99" y="32"/>
                  </a:lnTo>
                  <a:lnTo>
                    <a:pt x="101" y="34"/>
                  </a:lnTo>
                  <a:lnTo>
                    <a:pt x="104" y="34"/>
                  </a:lnTo>
                  <a:lnTo>
                    <a:pt x="110" y="34"/>
                  </a:lnTo>
                  <a:lnTo>
                    <a:pt x="118" y="34"/>
                  </a:lnTo>
                  <a:lnTo>
                    <a:pt x="120" y="36"/>
                  </a:lnTo>
                  <a:lnTo>
                    <a:pt x="122" y="40"/>
                  </a:lnTo>
                  <a:lnTo>
                    <a:pt x="124" y="46"/>
                  </a:lnTo>
                  <a:lnTo>
                    <a:pt x="125" y="51"/>
                  </a:lnTo>
                  <a:lnTo>
                    <a:pt x="130" y="52"/>
                  </a:lnTo>
                  <a:lnTo>
                    <a:pt x="131" y="52"/>
                  </a:lnTo>
                  <a:lnTo>
                    <a:pt x="132" y="51"/>
                  </a:lnTo>
                  <a:lnTo>
                    <a:pt x="137" y="48"/>
                  </a:lnTo>
                  <a:lnTo>
                    <a:pt x="140" y="51"/>
                  </a:lnTo>
                  <a:lnTo>
                    <a:pt x="140" y="54"/>
                  </a:lnTo>
                  <a:lnTo>
                    <a:pt x="136" y="57"/>
                  </a:lnTo>
                  <a:lnTo>
                    <a:pt x="113" y="62"/>
                  </a:lnTo>
                  <a:lnTo>
                    <a:pt x="108" y="64"/>
                  </a:lnTo>
                  <a:lnTo>
                    <a:pt x="99" y="74"/>
                  </a:lnTo>
                  <a:lnTo>
                    <a:pt x="82" y="95"/>
                  </a:lnTo>
                  <a:lnTo>
                    <a:pt x="81" y="104"/>
                  </a:lnTo>
                  <a:lnTo>
                    <a:pt x="82" y="113"/>
                  </a:lnTo>
                  <a:lnTo>
                    <a:pt x="81" y="132"/>
                  </a:lnTo>
                  <a:lnTo>
                    <a:pt x="76" y="140"/>
                  </a:lnTo>
                  <a:lnTo>
                    <a:pt x="69" y="143"/>
                  </a:lnTo>
                  <a:lnTo>
                    <a:pt x="63" y="147"/>
                  </a:lnTo>
                  <a:lnTo>
                    <a:pt x="52" y="153"/>
                  </a:lnTo>
                  <a:lnTo>
                    <a:pt x="46" y="154"/>
                  </a:lnTo>
                  <a:lnTo>
                    <a:pt x="30" y="164"/>
                  </a:lnTo>
                  <a:lnTo>
                    <a:pt x="29" y="167"/>
                  </a:lnTo>
                  <a:lnTo>
                    <a:pt x="26" y="177"/>
                  </a:lnTo>
                  <a:lnTo>
                    <a:pt x="21" y="179"/>
                  </a:lnTo>
                  <a:lnTo>
                    <a:pt x="15" y="179"/>
                  </a:lnTo>
                  <a:lnTo>
                    <a:pt x="6" y="174"/>
                  </a:lnTo>
                  <a:lnTo>
                    <a:pt x="0" y="166"/>
                  </a:lnTo>
                  <a:lnTo>
                    <a:pt x="9" y="162"/>
                  </a:lnTo>
                  <a:lnTo>
                    <a:pt x="10" y="160"/>
                  </a:lnTo>
                  <a:lnTo>
                    <a:pt x="9" y="154"/>
                  </a:lnTo>
                  <a:lnTo>
                    <a:pt x="9" y="142"/>
                  </a:lnTo>
                  <a:lnTo>
                    <a:pt x="9" y="135"/>
                  </a:lnTo>
                  <a:lnTo>
                    <a:pt x="12" y="132"/>
                  </a:lnTo>
                  <a:lnTo>
                    <a:pt x="15" y="130"/>
                  </a:lnTo>
                  <a:lnTo>
                    <a:pt x="16" y="126"/>
                  </a:lnTo>
                  <a:lnTo>
                    <a:pt x="16" y="125"/>
                  </a:lnTo>
                  <a:lnTo>
                    <a:pt x="10" y="120"/>
                  </a:lnTo>
                  <a:lnTo>
                    <a:pt x="8" y="119"/>
                  </a:lnTo>
                  <a:lnTo>
                    <a:pt x="6" y="114"/>
                  </a:lnTo>
                  <a:lnTo>
                    <a:pt x="10" y="112"/>
                  </a:lnTo>
                  <a:lnTo>
                    <a:pt x="17" y="110"/>
                  </a:lnTo>
                  <a:lnTo>
                    <a:pt x="20" y="102"/>
                  </a:lnTo>
                  <a:lnTo>
                    <a:pt x="24" y="95"/>
                  </a:lnTo>
                  <a:lnTo>
                    <a:pt x="35" y="87"/>
                  </a:lnTo>
                  <a:lnTo>
                    <a:pt x="42" y="80"/>
                  </a:lnTo>
                  <a:lnTo>
                    <a:pt x="45" y="76"/>
                  </a:lnTo>
                  <a:lnTo>
                    <a:pt x="44" y="74"/>
                  </a:lnTo>
                  <a:lnTo>
                    <a:pt x="30" y="64"/>
                  </a:lnTo>
                  <a:lnTo>
                    <a:pt x="23" y="68"/>
                  </a:lnTo>
                  <a:lnTo>
                    <a:pt x="20" y="66"/>
                  </a:lnTo>
                  <a:lnTo>
                    <a:pt x="18" y="6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0" name="Freeform 58"/>
            <p:cNvSpPr>
              <a:spLocks/>
            </p:cNvSpPr>
            <p:nvPr/>
          </p:nvSpPr>
          <p:spPr bwMode="auto">
            <a:xfrm rot="1627522">
              <a:off x="2839" y="3262"/>
              <a:ext cx="114" cy="125"/>
            </a:xfrm>
            <a:custGeom>
              <a:avLst/>
              <a:gdLst>
                <a:gd name="T0" fmla="*/ 16 w 94"/>
                <a:gd name="T1" fmla="*/ 81 h 85"/>
                <a:gd name="T2" fmla="*/ 10 w 94"/>
                <a:gd name="T3" fmla="*/ 76 h 85"/>
                <a:gd name="T4" fmla="*/ 4 w 94"/>
                <a:gd name="T5" fmla="*/ 64 h 85"/>
                <a:gd name="T6" fmla="*/ 7 w 94"/>
                <a:gd name="T7" fmla="*/ 56 h 85"/>
                <a:gd name="T8" fmla="*/ 10 w 94"/>
                <a:gd name="T9" fmla="*/ 49 h 85"/>
                <a:gd name="T10" fmla="*/ 7 w 94"/>
                <a:gd name="T11" fmla="*/ 40 h 85"/>
                <a:gd name="T12" fmla="*/ 0 w 94"/>
                <a:gd name="T13" fmla="*/ 38 h 85"/>
                <a:gd name="T14" fmla="*/ 6 w 94"/>
                <a:gd name="T15" fmla="*/ 30 h 85"/>
                <a:gd name="T16" fmla="*/ 13 w 94"/>
                <a:gd name="T17" fmla="*/ 24 h 85"/>
                <a:gd name="T18" fmla="*/ 18 w 94"/>
                <a:gd name="T19" fmla="*/ 14 h 85"/>
                <a:gd name="T20" fmla="*/ 19 w 94"/>
                <a:gd name="T21" fmla="*/ 3 h 85"/>
                <a:gd name="T22" fmla="*/ 22 w 94"/>
                <a:gd name="T23" fmla="*/ 2 h 85"/>
                <a:gd name="T24" fmla="*/ 25 w 94"/>
                <a:gd name="T25" fmla="*/ 4 h 85"/>
                <a:gd name="T26" fmla="*/ 30 w 94"/>
                <a:gd name="T27" fmla="*/ 6 h 85"/>
                <a:gd name="T28" fmla="*/ 36 w 94"/>
                <a:gd name="T29" fmla="*/ 8 h 85"/>
                <a:gd name="T30" fmla="*/ 43 w 94"/>
                <a:gd name="T31" fmla="*/ 7 h 85"/>
                <a:gd name="T32" fmla="*/ 49 w 94"/>
                <a:gd name="T33" fmla="*/ 10 h 85"/>
                <a:gd name="T34" fmla="*/ 53 w 94"/>
                <a:gd name="T35" fmla="*/ 19 h 85"/>
                <a:gd name="T36" fmla="*/ 57 w 94"/>
                <a:gd name="T37" fmla="*/ 25 h 85"/>
                <a:gd name="T38" fmla="*/ 59 w 94"/>
                <a:gd name="T39" fmla="*/ 19 h 85"/>
                <a:gd name="T40" fmla="*/ 58 w 94"/>
                <a:gd name="T41" fmla="*/ 14 h 85"/>
                <a:gd name="T42" fmla="*/ 58 w 94"/>
                <a:gd name="T43" fmla="*/ 8 h 85"/>
                <a:gd name="T44" fmla="*/ 61 w 94"/>
                <a:gd name="T45" fmla="*/ 9 h 85"/>
                <a:gd name="T46" fmla="*/ 65 w 94"/>
                <a:gd name="T47" fmla="*/ 7 h 85"/>
                <a:gd name="T48" fmla="*/ 70 w 94"/>
                <a:gd name="T49" fmla="*/ 4 h 85"/>
                <a:gd name="T50" fmla="*/ 75 w 94"/>
                <a:gd name="T51" fmla="*/ 9 h 85"/>
                <a:gd name="T52" fmla="*/ 87 w 94"/>
                <a:gd name="T53" fmla="*/ 13 h 85"/>
                <a:gd name="T54" fmla="*/ 94 w 94"/>
                <a:gd name="T55" fmla="*/ 19 h 85"/>
                <a:gd name="T56" fmla="*/ 88 w 94"/>
                <a:gd name="T57" fmla="*/ 28 h 85"/>
                <a:gd name="T58" fmla="*/ 81 w 94"/>
                <a:gd name="T59" fmla="*/ 45 h 85"/>
                <a:gd name="T60" fmla="*/ 85 w 94"/>
                <a:gd name="T61" fmla="*/ 51 h 85"/>
                <a:gd name="T62" fmla="*/ 91 w 94"/>
                <a:gd name="T63" fmla="*/ 63 h 85"/>
                <a:gd name="T64" fmla="*/ 90 w 94"/>
                <a:gd name="T65" fmla="*/ 72 h 85"/>
                <a:gd name="T66" fmla="*/ 81 w 94"/>
                <a:gd name="T67" fmla="*/ 84 h 85"/>
                <a:gd name="T68" fmla="*/ 73 w 94"/>
                <a:gd name="T69" fmla="*/ 84 h 85"/>
                <a:gd name="T70" fmla="*/ 73 w 94"/>
                <a:gd name="T71" fmla="*/ 69 h 85"/>
                <a:gd name="T72" fmla="*/ 66 w 94"/>
                <a:gd name="T73" fmla="*/ 60 h 85"/>
                <a:gd name="T74" fmla="*/ 28 w 94"/>
                <a:gd name="T75" fmla="*/ 66 h 85"/>
                <a:gd name="T76" fmla="*/ 17 w 94"/>
                <a:gd name="T77" fmla="*/ 8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85">
                  <a:moveTo>
                    <a:pt x="17" y="81"/>
                  </a:moveTo>
                  <a:lnTo>
                    <a:pt x="16" y="81"/>
                  </a:lnTo>
                  <a:lnTo>
                    <a:pt x="13" y="79"/>
                  </a:lnTo>
                  <a:lnTo>
                    <a:pt x="10" y="76"/>
                  </a:lnTo>
                  <a:lnTo>
                    <a:pt x="5" y="68"/>
                  </a:lnTo>
                  <a:lnTo>
                    <a:pt x="4" y="64"/>
                  </a:lnTo>
                  <a:lnTo>
                    <a:pt x="5" y="61"/>
                  </a:lnTo>
                  <a:lnTo>
                    <a:pt x="7" y="56"/>
                  </a:lnTo>
                  <a:lnTo>
                    <a:pt x="10" y="52"/>
                  </a:lnTo>
                  <a:lnTo>
                    <a:pt x="10" y="49"/>
                  </a:lnTo>
                  <a:lnTo>
                    <a:pt x="10" y="44"/>
                  </a:lnTo>
                  <a:lnTo>
                    <a:pt x="7" y="40"/>
                  </a:lnTo>
                  <a:lnTo>
                    <a:pt x="4" y="38"/>
                  </a:lnTo>
                  <a:lnTo>
                    <a:pt x="0" y="38"/>
                  </a:lnTo>
                  <a:lnTo>
                    <a:pt x="3" y="33"/>
                  </a:lnTo>
                  <a:lnTo>
                    <a:pt x="6" y="30"/>
                  </a:lnTo>
                  <a:lnTo>
                    <a:pt x="10" y="27"/>
                  </a:lnTo>
                  <a:lnTo>
                    <a:pt x="13" y="24"/>
                  </a:lnTo>
                  <a:lnTo>
                    <a:pt x="17" y="19"/>
                  </a:lnTo>
                  <a:lnTo>
                    <a:pt x="18" y="14"/>
                  </a:lnTo>
                  <a:lnTo>
                    <a:pt x="19" y="8"/>
                  </a:lnTo>
                  <a:lnTo>
                    <a:pt x="19" y="3"/>
                  </a:lnTo>
                  <a:lnTo>
                    <a:pt x="18" y="0"/>
                  </a:lnTo>
                  <a:lnTo>
                    <a:pt x="22" y="2"/>
                  </a:lnTo>
                  <a:lnTo>
                    <a:pt x="23" y="3"/>
                  </a:lnTo>
                  <a:lnTo>
                    <a:pt x="25" y="4"/>
                  </a:lnTo>
                  <a:lnTo>
                    <a:pt x="28" y="4"/>
                  </a:lnTo>
                  <a:lnTo>
                    <a:pt x="30" y="6"/>
                  </a:lnTo>
                  <a:lnTo>
                    <a:pt x="33" y="7"/>
                  </a:lnTo>
                  <a:lnTo>
                    <a:pt x="36" y="8"/>
                  </a:lnTo>
                  <a:lnTo>
                    <a:pt x="41" y="7"/>
                  </a:lnTo>
                  <a:lnTo>
                    <a:pt x="43" y="7"/>
                  </a:lnTo>
                  <a:lnTo>
                    <a:pt x="47" y="8"/>
                  </a:lnTo>
                  <a:lnTo>
                    <a:pt x="49" y="10"/>
                  </a:lnTo>
                  <a:lnTo>
                    <a:pt x="52" y="15"/>
                  </a:lnTo>
                  <a:lnTo>
                    <a:pt x="53" y="19"/>
                  </a:lnTo>
                  <a:lnTo>
                    <a:pt x="54" y="21"/>
                  </a:lnTo>
                  <a:lnTo>
                    <a:pt x="57" y="25"/>
                  </a:lnTo>
                  <a:lnTo>
                    <a:pt x="58" y="22"/>
                  </a:lnTo>
                  <a:lnTo>
                    <a:pt x="59" y="19"/>
                  </a:lnTo>
                  <a:lnTo>
                    <a:pt x="59" y="16"/>
                  </a:lnTo>
                  <a:lnTo>
                    <a:pt x="58" y="14"/>
                  </a:lnTo>
                  <a:lnTo>
                    <a:pt x="57" y="10"/>
                  </a:lnTo>
                  <a:lnTo>
                    <a:pt x="58" y="8"/>
                  </a:lnTo>
                  <a:lnTo>
                    <a:pt x="59" y="8"/>
                  </a:lnTo>
                  <a:lnTo>
                    <a:pt x="61" y="9"/>
                  </a:lnTo>
                  <a:lnTo>
                    <a:pt x="63" y="7"/>
                  </a:lnTo>
                  <a:lnTo>
                    <a:pt x="65" y="7"/>
                  </a:lnTo>
                  <a:lnTo>
                    <a:pt x="69" y="4"/>
                  </a:lnTo>
                  <a:lnTo>
                    <a:pt x="70" y="4"/>
                  </a:lnTo>
                  <a:lnTo>
                    <a:pt x="73" y="8"/>
                  </a:lnTo>
                  <a:lnTo>
                    <a:pt x="75" y="9"/>
                  </a:lnTo>
                  <a:lnTo>
                    <a:pt x="81" y="7"/>
                  </a:lnTo>
                  <a:lnTo>
                    <a:pt x="87" y="13"/>
                  </a:lnTo>
                  <a:lnTo>
                    <a:pt x="90" y="16"/>
                  </a:lnTo>
                  <a:lnTo>
                    <a:pt x="94" y="19"/>
                  </a:lnTo>
                  <a:lnTo>
                    <a:pt x="94" y="20"/>
                  </a:lnTo>
                  <a:lnTo>
                    <a:pt x="88" y="28"/>
                  </a:lnTo>
                  <a:lnTo>
                    <a:pt x="83" y="37"/>
                  </a:lnTo>
                  <a:lnTo>
                    <a:pt x="81" y="45"/>
                  </a:lnTo>
                  <a:lnTo>
                    <a:pt x="82" y="48"/>
                  </a:lnTo>
                  <a:lnTo>
                    <a:pt x="85" y="51"/>
                  </a:lnTo>
                  <a:lnTo>
                    <a:pt x="90" y="60"/>
                  </a:lnTo>
                  <a:lnTo>
                    <a:pt x="91" y="63"/>
                  </a:lnTo>
                  <a:lnTo>
                    <a:pt x="91" y="66"/>
                  </a:lnTo>
                  <a:lnTo>
                    <a:pt x="90" y="72"/>
                  </a:lnTo>
                  <a:lnTo>
                    <a:pt x="85" y="80"/>
                  </a:lnTo>
                  <a:lnTo>
                    <a:pt x="81" y="84"/>
                  </a:lnTo>
                  <a:lnTo>
                    <a:pt x="77" y="85"/>
                  </a:lnTo>
                  <a:lnTo>
                    <a:pt x="73" y="84"/>
                  </a:lnTo>
                  <a:lnTo>
                    <a:pt x="72" y="79"/>
                  </a:lnTo>
                  <a:lnTo>
                    <a:pt x="73" y="69"/>
                  </a:lnTo>
                  <a:lnTo>
                    <a:pt x="71" y="63"/>
                  </a:lnTo>
                  <a:lnTo>
                    <a:pt x="66" y="60"/>
                  </a:lnTo>
                  <a:lnTo>
                    <a:pt x="61" y="60"/>
                  </a:lnTo>
                  <a:lnTo>
                    <a:pt x="28" y="66"/>
                  </a:lnTo>
                  <a:lnTo>
                    <a:pt x="23" y="72"/>
                  </a:lnTo>
                  <a:lnTo>
                    <a:pt x="17" y="8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1" name="Freeform 59"/>
            <p:cNvSpPr>
              <a:spLocks/>
            </p:cNvSpPr>
            <p:nvPr/>
          </p:nvSpPr>
          <p:spPr bwMode="auto">
            <a:xfrm rot="1627522">
              <a:off x="2759" y="3152"/>
              <a:ext cx="134" cy="176"/>
            </a:xfrm>
            <a:custGeom>
              <a:avLst/>
              <a:gdLst>
                <a:gd name="T0" fmla="*/ 89 w 109"/>
                <a:gd name="T1" fmla="*/ 85 h 119"/>
                <a:gd name="T2" fmla="*/ 83 w 109"/>
                <a:gd name="T3" fmla="*/ 89 h 119"/>
                <a:gd name="T4" fmla="*/ 76 w 109"/>
                <a:gd name="T5" fmla="*/ 89 h 119"/>
                <a:gd name="T6" fmla="*/ 69 w 109"/>
                <a:gd name="T7" fmla="*/ 91 h 119"/>
                <a:gd name="T8" fmla="*/ 59 w 109"/>
                <a:gd name="T9" fmla="*/ 92 h 119"/>
                <a:gd name="T10" fmla="*/ 55 w 109"/>
                <a:gd name="T11" fmla="*/ 89 h 119"/>
                <a:gd name="T12" fmla="*/ 53 w 109"/>
                <a:gd name="T13" fmla="*/ 85 h 119"/>
                <a:gd name="T14" fmla="*/ 48 w 109"/>
                <a:gd name="T15" fmla="*/ 84 h 119"/>
                <a:gd name="T16" fmla="*/ 47 w 109"/>
                <a:gd name="T17" fmla="*/ 80 h 119"/>
                <a:gd name="T18" fmla="*/ 43 w 109"/>
                <a:gd name="T19" fmla="*/ 80 h 119"/>
                <a:gd name="T20" fmla="*/ 40 w 109"/>
                <a:gd name="T21" fmla="*/ 86 h 119"/>
                <a:gd name="T22" fmla="*/ 37 w 109"/>
                <a:gd name="T23" fmla="*/ 97 h 119"/>
                <a:gd name="T24" fmla="*/ 37 w 109"/>
                <a:gd name="T25" fmla="*/ 107 h 119"/>
                <a:gd name="T26" fmla="*/ 29 w 109"/>
                <a:gd name="T27" fmla="*/ 119 h 119"/>
                <a:gd name="T28" fmla="*/ 23 w 109"/>
                <a:gd name="T29" fmla="*/ 114 h 119"/>
                <a:gd name="T30" fmla="*/ 21 w 109"/>
                <a:gd name="T31" fmla="*/ 104 h 119"/>
                <a:gd name="T32" fmla="*/ 17 w 109"/>
                <a:gd name="T33" fmla="*/ 97 h 119"/>
                <a:gd name="T34" fmla="*/ 10 w 109"/>
                <a:gd name="T35" fmla="*/ 92 h 119"/>
                <a:gd name="T36" fmla="*/ 11 w 109"/>
                <a:gd name="T37" fmla="*/ 80 h 119"/>
                <a:gd name="T38" fmla="*/ 12 w 109"/>
                <a:gd name="T39" fmla="*/ 68 h 119"/>
                <a:gd name="T40" fmla="*/ 11 w 109"/>
                <a:gd name="T41" fmla="*/ 55 h 119"/>
                <a:gd name="T42" fmla="*/ 9 w 109"/>
                <a:gd name="T43" fmla="*/ 46 h 119"/>
                <a:gd name="T44" fmla="*/ 4 w 109"/>
                <a:gd name="T45" fmla="*/ 40 h 119"/>
                <a:gd name="T46" fmla="*/ 0 w 109"/>
                <a:gd name="T47" fmla="*/ 35 h 119"/>
                <a:gd name="T48" fmla="*/ 4 w 109"/>
                <a:gd name="T49" fmla="*/ 28 h 119"/>
                <a:gd name="T50" fmla="*/ 10 w 109"/>
                <a:gd name="T51" fmla="*/ 6 h 119"/>
                <a:gd name="T52" fmla="*/ 18 w 109"/>
                <a:gd name="T53" fmla="*/ 6 h 119"/>
                <a:gd name="T54" fmla="*/ 23 w 109"/>
                <a:gd name="T55" fmla="*/ 0 h 119"/>
                <a:gd name="T56" fmla="*/ 30 w 109"/>
                <a:gd name="T57" fmla="*/ 5 h 119"/>
                <a:gd name="T58" fmla="*/ 41 w 109"/>
                <a:gd name="T59" fmla="*/ 7 h 119"/>
                <a:gd name="T60" fmla="*/ 45 w 109"/>
                <a:gd name="T61" fmla="*/ 12 h 119"/>
                <a:gd name="T62" fmla="*/ 54 w 109"/>
                <a:gd name="T63" fmla="*/ 11 h 119"/>
                <a:gd name="T64" fmla="*/ 60 w 109"/>
                <a:gd name="T65" fmla="*/ 5 h 119"/>
                <a:gd name="T66" fmla="*/ 65 w 109"/>
                <a:gd name="T67" fmla="*/ 8 h 119"/>
                <a:gd name="T68" fmla="*/ 70 w 109"/>
                <a:gd name="T69" fmla="*/ 11 h 119"/>
                <a:gd name="T70" fmla="*/ 76 w 109"/>
                <a:gd name="T71" fmla="*/ 16 h 119"/>
                <a:gd name="T72" fmla="*/ 82 w 109"/>
                <a:gd name="T73" fmla="*/ 16 h 119"/>
                <a:gd name="T74" fmla="*/ 88 w 109"/>
                <a:gd name="T75" fmla="*/ 17 h 119"/>
                <a:gd name="T76" fmla="*/ 95 w 109"/>
                <a:gd name="T77" fmla="*/ 34 h 119"/>
                <a:gd name="T78" fmla="*/ 108 w 109"/>
                <a:gd name="T79" fmla="*/ 46 h 119"/>
                <a:gd name="T80" fmla="*/ 109 w 109"/>
                <a:gd name="T81" fmla="*/ 54 h 119"/>
                <a:gd name="T82" fmla="*/ 107 w 109"/>
                <a:gd name="T83" fmla="*/ 65 h 119"/>
                <a:gd name="T84" fmla="*/ 100 w 109"/>
                <a:gd name="T85" fmla="*/ 73 h 119"/>
                <a:gd name="T86" fmla="*/ 93 w 109"/>
                <a:gd name="T87" fmla="*/ 7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9" h="119">
                  <a:moveTo>
                    <a:pt x="90" y="84"/>
                  </a:moveTo>
                  <a:lnTo>
                    <a:pt x="89" y="85"/>
                  </a:lnTo>
                  <a:lnTo>
                    <a:pt x="85" y="88"/>
                  </a:lnTo>
                  <a:lnTo>
                    <a:pt x="83" y="89"/>
                  </a:lnTo>
                  <a:lnTo>
                    <a:pt x="78" y="89"/>
                  </a:lnTo>
                  <a:lnTo>
                    <a:pt x="76" y="89"/>
                  </a:lnTo>
                  <a:lnTo>
                    <a:pt x="71" y="91"/>
                  </a:lnTo>
                  <a:lnTo>
                    <a:pt x="69" y="91"/>
                  </a:lnTo>
                  <a:lnTo>
                    <a:pt x="64" y="92"/>
                  </a:lnTo>
                  <a:lnTo>
                    <a:pt x="59" y="92"/>
                  </a:lnTo>
                  <a:lnTo>
                    <a:pt x="57" y="91"/>
                  </a:lnTo>
                  <a:lnTo>
                    <a:pt x="55" y="89"/>
                  </a:lnTo>
                  <a:lnTo>
                    <a:pt x="54" y="86"/>
                  </a:lnTo>
                  <a:lnTo>
                    <a:pt x="53" y="85"/>
                  </a:lnTo>
                  <a:lnTo>
                    <a:pt x="49" y="85"/>
                  </a:lnTo>
                  <a:lnTo>
                    <a:pt x="48" y="84"/>
                  </a:lnTo>
                  <a:lnTo>
                    <a:pt x="47" y="82"/>
                  </a:lnTo>
                  <a:lnTo>
                    <a:pt x="47" y="80"/>
                  </a:lnTo>
                  <a:lnTo>
                    <a:pt x="46" y="79"/>
                  </a:lnTo>
                  <a:lnTo>
                    <a:pt x="43" y="80"/>
                  </a:lnTo>
                  <a:lnTo>
                    <a:pt x="42" y="83"/>
                  </a:lnTo>
                  <a:lnTo>
                    <a:pt x="40" y="86"/>
                  </a:lnTo>
                  <a:lnTo>
                    <a:pt x="39" y="91"/>
                  </a:lnTo>
                  <a:lnTo>
                    <a:pt x="37" y="97"/>
                  </a:lnTo>
                  <a:lnTo>
                    <a:pt x="39" y="101"/>
                  </a:lnTo>
                  <a:lnTo>
                    <a:pt x="37" y="107"/>
                  </a:lnTo>
                  <a:lnTo>
                    <a:pt x="33" y="118"/>
                  </a:lnTo>
                  <a:lnTo>
                    <a:pt x="29" y="119"/>
                  </a:lnTo>
                  <a:lnTo>
                    <a:pt x="25" y="119"/>
                  </a:lnTo>
                  <a:lnTo>
                    <a:pt x="23" y="114"/>
                  </a:lnTo>
                  <a:lnTo>
                    <a:pt x="22" y="110"/>
                  </a:lnTo>
                  <a:lnTo>
                    <a:pt x="21" y="104"/>
                  </a:lnTo>
                  <a:lnTo>
                    <a:pt x="19" y="98"/>
                  </a:lnTo>
                  <a:lnTo>
                    <a:pt x="17" y="97"/>
                  </a:lnTo>
                  <a:lnTo>
                    <a:pt x="12" y="97"/>
                  </a:lnTo>
                  <a:lnTo>
                    <a:pt x="10" y="92"/>
                  </a:lnTo>
                  <a:lnTo>
                    <a:pt x="9" y="84"/>
                  </a:lnTo>
                  <a:lnTo>
                    <a:pt x="11" y="80"/>
                  </a:lnTo>
                  <a:lnTo>
                    <a:pt x="12" y="76"/>
                  </a:lnTo>
                  <a:lnTo>
                    <a:pt x="12" y="68"/>
                  </a:lnTo>
                  <a:lnTo>
                    <a:pt x="12" y="60"/>
                  </a:lnTo>
                  <a:lnTo>
                    <a:pt x="11" y="55"/>
                  </a:lnTo>
                  <a:lnTo>
                    <a:pt x="11" y="50"/>
                  </a:lnTo>
                  <a:lnTo>
                    <a:pt x="9" y="46"/>
                  </a:lnTo>
                  <a:lnTo>
                    <a:pt x="7" y="42"/>
                  </a:lnTo>
                  <a:lnTo>
                    <a:pt x="4" y="40"/>
                  </a:lnTo>
                  <a:lnTo>
                    <a:pt x="1" y="36"/>
                  </a:lnTo>
                  <a:lnTo>
                    <a:pt x="0" y="35"/>
                  </a:lnTo>
                  <a:lnTo>
                    <a:pt x="1" y="31"/>
                  </a:lnTo>
                  <a:lnTo>
                    <a:pt x="4" y="28"/>
                  </a:lnTo>
                  <a:lnTo>
                    <a:pt x="3" y="20"/>
                  </a:lnTo>
                  <a:lnTo>
                    <a:pt x="10" y="6"/>
                  </a:lnTo>
                  <a:lnTo>
                    <a:pt x="15" y="7"/>
                  </a:lnTo>
                  <a:lnTo>
                    <a:pt x="18" y="6"/>
                  </a:lnTo>
                  <a:lnTo>
                    <a:pt x="19" y="5"/>
                  </a:lnTo>
                  <a:lnTo>
                    <a:pt x="23" y="0"/>
                  </a:lnTo>
                  <a:lnTo>
                    <a:pt x="29" y="1"/>
                  </a:lnTo>
                  <a:lnTo>
                    <a:pt x="30" y="5"/>
                  </a:lnTo>
                  <a:lnTo>
                    <a:pt x="34" y="10"/>
                  </a:lnTo>
                  <a:lnTo>
                    <a:pt x="41" y="7"/>
                  </a:lnTo>
                  <a:lnTo>
                    <a:pt x="45" y="10"/>
                  </a:lnTo>
                  <a:lnTo>
                    <a:pt x="45" y="12"/>
                  </a:lnTo>
                  <a:lnTo>
                    <a:pt x="52" y="14"/>
                  </a:lnTo>
                  <a:lnTo>
                    <a:pt x="54" y="11"/>
                  </a:lnTo>
                  <a:lnTo>
                    <a:pt x="59" y="10"/>
                  </a:lnTo>
                  <a:lnTo>
                    <a:pt x="60" y="5"/>
                  </a:lnTo>
                  <a:lnTo>
                    <a:pt x="61" y="8"/>
                  </a:lnTo>
                  <a:lnTo>
                    <a:pt x="65" y="8"/>
                  </a:lnTo>
                  <a:lnTo>
                    <a:pt x="67" y="8"/>
                  </a:lnTo>
                  <a:lnTo>
                    <a:pt x="70" y="11"/>
                  </a:lnTo>
                  <a:lnTo>
                    <a:pt x="72" y="13"/>
                  </a:lnTo>
                  <a:lnTo>
                    <a:pt x="76" y="16"/>
                  </a:lnTo>
                  <a:lnTo>
                    <a:pt x="79" y="17"/>
                  </a:lnTo>
                  <a:lnTo>
                    <a:pt x="82" y="16"/>
                  </a:lnTo>
                  <a:lnTo>
                    <a:pt x="85" y="17"/>
                  </a:lnTo>
                  <a:lnTo>
                    <a:pt x="88" y="17"/>
                  </a:lnTo>
                  <a:lnTo>
                    <a:pt x="93" y="23"/>
                  </a:lnTo>
                  <a:lnTo>
                    <a:pt x="95" y="34"/>
                  </a:lnTo>
                  <a:lnTo>
                    <a:pt x="102" y="41"/>
                  </a:lnTo>
                  <a:lnTo>
                    <a:pt x="108" y="46"/>
                  </a:lnTo>
                  <a:lnTo>
                    <a:pt x="109" y="49"/>
                  </a:lnTo>
                  <a:lnTo>
                    <a:pt x="109" y="54"/>
                  </a:lnTo>
                  <a:lnTo>
                    <a:pt x="108" y="60"/>
                  </a:lnTo>
                  <a:lnTo>
                    <a:pt x="107" y="65"/>
                  </a:lnTo>
                  <a:lnTo>
                    <a:pt x="103" y="70"/>
                  </a:lnTo>
                  <a:lnTo>
                    <a:pt x="100" y="73"/>
                  </a:lnTo>
                  <a:lnTo>
                    <a:pt x="96" y="76"/>
                  </a:lnTo>
                  <a:lnTo>
                    <a:pt x="93" y="79"/>
                  </a:lnTo>
                  <a:lnTo>
                    <a:pt x="90" y="8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2" name="Freeform 60"/>
            <p:cNvSpPr>
              <a:spLocks/>
            </p:cNvSpPr>
            <p:nvPr/>
          </p:nvSpPr>
          <p:spPr bwMode="auto">
            <a:xfrm rot="1627522">
              <a:off x="2603" y="3184"/>
              <a:ext cx="251" cy="235"/>
            </a:xfrm>
            <a:custGeom>
              <a:avLst/>
              <a:gdLst>
                <a:gd name="T0" fmla="*/ 1 w 201"/>
                <a:gd name="T1" fmla="*/ 132 h 158"/>
                <a:gd name="T2" fmla="*/ 6 w 201"/>
                <a:gd name="T3" fmla="*/ 121 h 158"/>
                <a:gd name="T4" fmla="*/ 16 w 201"/>
                <a:gd name="T5" fmla="*/ 112 h 158"/>
                <a:gd name="T6" fmla="*/ 26 w 201"/>
                <a:gd name="T7" fmla="*/ 96 h 158"/>
                <a:gd name="T8" fmla="*/ 34 w 201"/>
                <a:gd name="T9" fmla="*/ 86 h 158"/>
                <a:gd name="T10" fmla="*/ 40 w 201"/>
                <a:gd name="T11" fmla="*/ 76 h 158"/>
                <a:gd name="T12" fmla="*/ 44 w 201"/>
                <a:gd name="T13" fmla="*/ 67 h 158"/>
                <a:gd name="T14" fmla="*/ 50 w 201"/>
                <a:gd name="T15" fmla="*/ 61 h 158"/>
                <a:gd name="T16" fmla="*/ 62 w 201"/>
                <a:gd name="T17" fmla="*/ 61 h 158"/>
                <a:gd name="T18" fmla="*/ 73 w 201"/>
                <a:gd name="T19" fmla="*/ 50 h 158"/>
                <a:gd name="T20" fmla="*/ 88 w 201"/>
                <a:gd name="T21" fmla="*/ 42 h 158"/>
                <a:gd name="T22" fmla="*/ 91 w 201"/>
                <a:gd name="T23" fmla="*/ 30 h 158"/>
                <a:gd name="T24" fmla="*/ 94 w 201"/>
                <a:gd name="T25" fmla="*/ 20 h 158"/>
                <a:gd name="T26" fmla="*/ 99 w 201"/>
                <a:gd name="T27" fmla="*/ 4 h 158"/>
                <a:gd name="T28" fmla="*/ 104 w 201"/>
                <a:gd name="T29" fmla="*/ 9 h 158"/>
                <a:gd name="T30" fmla="*/ 105 w 201"/>
                <a:gd name="T31" fmla="*/ 30 h 158"/>
                <a:gd name="T32" fmla="*/ 103 w 201"/>
                <a:gd name="T33" fmla="*/ 46 h 158"/>
                <a:gd name="T34" fmla="*/ 112 w 201"/>
                <a:gd name="T35" fmla="*/ 52 h 158"/>
                <a:gd name="T36" fmla="*/ 116 w 201"/>
                <a:gd name="T37" fmla="*/ 68 h 158"/>
                <a:gd name="T38" fmla="*/ 126 w 201"/>
                <a:gd name="T39" fmla="*/ 72 h 158"/>
                <a:gd name="T40" fmla="*/ 130 w 201"/>
                <a:gd name="T41" fmla="*/ 51 h 158"/>
                <a:gd name="T42" fmla="*/ 135 w 201"/>
                <a:gd name="T43" fmla="*/ 37 h 158"/>
                <a:gd name="T44" fmla="*/ 140 w 201"/>
                <a:gd name="T45" fmla="*/ 34 h 158"/>
                <a:gd name="T46" fmla="*/ 142 w 201"/>
                <a:gd name="T47" fmla="*/ 39 h 158"/>
                <a:gd name="T48" fmla="*/ 148 w 201"/>
                <a:gd name="T49" fmla="*/ 43 h 158"/>
                <a:gd name="T50" fmla="*/ 157 w 201"/>
                <a:gd name="T51" fmla="*/ 46 h 158"/>
                <a:gd name="T52" fmla="*/ 169 w 201"/>
                <a:gd name="T53" fmla="*/ 43 h 158"/>
                <a:gd name="T54" fmla="*/ 178 w 201"/>
                <a:gd name="T55" fmla="*/ 42 h 158"/>
                <a:gd name="T56" fmla="*/ 187 w 201"/>
                <a:gd name="T57" fmla="*/ 38 h 158"/>
                <a:gd name="T58" fmla="*/ 193 w 201"/>
                <a:gd name="T59" fmla="*/ 49 h 158"/>
                <a:gd name="T60" fmla="*/ 188 w 201"/>
                <a:gd name="T61" fmla="*/ 61 h 158"/>
                <a:gd name="T62" fmla="*/ 193 w 201"/>
                <a:gd name="T63" fmla="*/ 76 h 158"/>
                <a:gd name="T64" fmla="*/ 200 w 201"/>
                <a:gd name="T65" fmla="*/ 81 h 158"/>
                <a:gd name="T66" fmla="*/ 198 w 201"/>
                <a:gd name="T67" fmla="*/ 99 h 158"/>
                <a:gd name="T68" fmla="*/ 201 w 201"/>
                <a:gd name="T69" fmla="*/ 112 h 158"/>
                <a:gd name="T70" fmla="*/ 166 w 201"/>
                <a:gd name="T71" fmla="*/ 157 h 158"/>
                <a:gd name="T72" fmla="*/ 151 w 201"/>
                <a:gd name="T73" fmla="*/ 142 h 158"/>
                <a:gd name="T74" fmla="*/ 159 w 201"/>
                <a:gd name="T75" fmla="*/ 92 h 158"/>
                <a:gd name="T76" fmla="*/ 158 w 201"/>
                <a:gd name="T77" fmla="*/ 84 h 158"/>
                <a:gd name="T78" fmla="*/ 130 w 201"/>
                <a:gd name="T79" fmla="*/ 96 h 158"/>
                <a:gd name="T80" fmla="*/ 121 w 201"/>
                <a:gd name="T81" fmla="*/ 106 h 158"/>
                <a:gd name="T82" fmla="*/ 104 w 201"/>
                <a:gd name="T83" fmla="*/ 120 h 158"/>
                <a:gd name="T84" fmla="*/ 93 w 201"/>
                <a:gd name="T85" fmla="*/ 139 h 158"/>
                <a:gd name="T86" fmla="*/ 90 w 201"/>
                <a:gd name="T87" fmla="*/ 158 h 158"/>
                <a:gd name="T88" fmla="*/ 54 w 201"/>
                <a:gd name="T89" fmla="*/ 147 h 158"/>
                <a:gd name="T90" fmla="*/ 33 w 201"/>
                <a:gd name="T91" fmla="*/ 153 h 158"/>
                <a:gd name="T92" fmla="*/ 6 w 201"/>
                <a:gd name="T93" fmla="*/ 14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1" h="158">
                  <a:moveTo>
                    <a:pt x="0" y="145"/>
                  </a:moveTo>
                  <a:lnTo>
                    <a:pt x="0" y="139"/>
                  </a:lnTo>
                  <a:lnTo>
                    <a:pt x="1" y="132"/>
                  </a:lnTo>
                  <a:lnTo>
                    <a:pt x="2" y="127"/>
                  </a:lnTo>
                  <a:lnTo>
                    <a:pt x="3" y="123"/>
                  </a:lnTo>
                  <a:lnTo>
                    <a:pt x="6" y="121"/>
                  </a:lnTo>
                  <a:lnTo>
                    <a:pt x="12" y="117"/>
                  </a:lnTo>
                  <a:lnTo>
                    <a:pt x="14" y="116"/>
                  </a:lnTo>
                  <a:lnTo>
                    <a:pt x="16" y="112"/>
                  </a:lnTo>
                  <a:lnTo>
                    <a:pt x="20" y="105"/>
                  </a:lnTo>
                  <a:lnTo>
                    <a:pt x="22" y="105"/>
                  </a:lnTo>
                  <a:lnTo>
                    <a:pt x="26" y="96"/>
                  </a:lnTo>
                  <a:lnTo>
                    <a:pt x="27" y="92"/>
                  </a:lnTo>
                  <a:lnTo>
                    <a:pt x="31" y="88"/>
                  </a:lnTo>
                  <a:lnTo>
                    <a:pt x="34" y="86"/>
                  </a:lnTo>
                  <a:lnTo>
                    <a:pt x="36" y="85"/>
                  </a:lnTo>
                  <a:lnTo>
                    <a:pt x="38" y="79"/>
                  </a:lnTo>
                  <a:lnTo>
                    <a:pt x="40" y="76"/>
                  </a:lnTo>
                  <a:lnTo>
                    <a:pt x="43" y="74"/>
                  </a:lnTo>
                  <a:lnTo>
                    <a:pt x="44" y="72"/>
                  </a:lnTo>
                  <a:lnTo>
                    <a:pt x="44" y="67"/>
                  </a:lnTo>
                  <a:lnTo>
                    <a:pt x="45" y="64"/>
                  </a:lnTo>
                  <a:lnTo>
                    <a:pt x="48" y="62"/>
                  </a:lnTo>
                  <a:lnTo>
                    <a:pt x="50" y="61"/>
                  </a:lnTo>
                  <a:lnTo>
                    <a:pt x="54" y="61"/>
                  </a:lnTo>
                  <a:lnTo>
                    <a:pt x="55" y="62"/>
                  </a:lnTo>
                  <a:lnTo>
                    <a:pt x="62" y="61"/>
                  </a:lnTo>
                  <a:lnTo>
                    <a:pt x="66" y="58"/>
                  </a:lnTo>
                  <a:lnTo>
                    <a:pt x="69" y="54"/>
                  </a:lnTo>
                  <a:lnTo>
                    <a:pt x="73" y="50"/>
                  </a:lnTo>
                  <a:lnTo>
                    <a:pt x="80" y="46"/>
                  </a:lnTo>
                  <a:lnTo>
                    <a:pt x="85" y="44"/>
                  </a:lnTo>
                  <a:lnTo>
                    <a:pt x="88" y="42"/>
                  </a:lnTo>
                  <a:lnTo>
                    <a:pt x="91" y="37"/>
                  </a:lnTo>
                  <a:lnTo>
                    <a:pt x="91" y="32"/>
                  </a:lnTo>
                  <a:lnTo>
                    <a:pt x="91" y="30"/>
                  </a:lnTo>
                  <a:lnTo>
                    <a:pt x="92" y="26"/>
                  </a:lnTo>
                  <a:lnTo>
                    <a:pt x="93" y="24"/>
                  </a:lnTo>
                  <a:lnTo>
                    <a:pt x="94" y="20"/>
                  </a:lnTo>
                  <a:lnTo>
                    <a:pt x="94" y="14"/>
                  </a:lnTo>
                  <a:lnTo>
                    <a:pt x="97" y="8"/>
                  </a:lnTo>
                  <a:lnTo>
                    <a:pt x="99" y="4"/>
                  </a:lnTo>
                  <a:lnTo>
                    <a:pt x="102" y="0"/>
                  </a:lnTo>
                  <a:lnTo>
                    <a:pt x="104" y="4"/>
                  </a:lnTo>
                  <a:lnTo>
                    <a:pt x="104" y="9"/>
                  </a:lnTo>
                  <a:lnTo>
                    <a:pt x="105" y="14"/>
                  </a:lnTo>
                  <a:lnTo>
                    <a:pt x="105" y="22"/>
                  </a:lnTo>
                  <a:lnTo>
                    <a:pt x="105" y="30"/>
                  </a:lnTo>
                  <a:lnTo>
                    <a:pt x="104" y="34"/>
                  </a:lnTo>
                  <a:lnTo>
                    <a:pt x="102" y="38"/>
                  </a:lnTo>
                  <a:lnTo>
                    <a:pt x="103" y="46"/>
                  </a:lnTo>
                  <a:lnTo>
                    <a:pt x="105" y="51"/>
                  </a:lnTo>
                  <a:lnTo>
                    <a:pt x="110" y="51"/>
                  </a:lnTo>
                  <a:lnTo>
                    <a:pt x="112" y="52"/>
                  </a:lnTo>
                  <a:lnTo>
                    <a:pt x="114" y="58"/>
                  </a:lnTo>
                  <a:lnTo>
                    <a:pt x="115" y="64"/>
                  </a:lnTo>
                  <a:lnTo>
                    <a:pt x="116" y="68"/>
                  </a:lnTo>
                  <a:lnTo>
                    <a:pt x="118" y="73"/>
                  </a:lnTo>
                  <a:lnTo>
                    <a:pt x="122" y="73"/>
                  </a:lnTo>
                  <a:lnTo>
                    <a:pt x="126" y="72"/>
                  </a:lnTo>
                  <a:lnTo>
                    <a:pt x="130" y="61"/>
                  </a:lnTo>
                  <a:lnTo>
                    <a:pt x="132" y="55"/>
                  </a:lnTo>
                  <a:lnTo>
                    <a:pt x="130" y="51"/>
                  </a:lnTo>
                  <a:lnTo>
                    <a:pt x="132" y="45"/>
                  </a:lnTo>
                  <a:lnTo>
                    <a:pt x="133" y="40"/>
                  </a:lnTo>
                  <a:lnTo>
                    <a:pt x="135" y="37"/>
                  </a:lnTo>
                  <a:lnTo>
                    <a:pt x="136" y="34"/>
                  </a:lnTo>
                  <a:lnTo>
                    <a:pt x="139" y="33"/>
                  </a:lnTo>
                  <a:lnTo>
                    <a:pt x="140" y="34"/>
                  </a:lnTo>
                  <a:lnTo>
                    <a:pt x="140" y="36"/>
                  </a:lnTo>
                  <a:lnTo>
                    <a:pt x="141" y="38"/>
                  </a:lnTo>
                  <a:lnTo>
                    <a:pt x="142" y="39"/>
                  </a:lnTo>
                  <a:lnTo>
                    <a:pt x="146" y="39"/>
                  </a:lnTo>
                  <a:lnTo>
                    <a:pt x="147" y="40"/>
                  </a:lnTo>
                  <a:lnTo>
                    <a:pt x="148" y="43"/>
                  </a:lnTo>
                  <a:lnTo>
                    <a:pt x="150" y="45"/>
                  </a:lnTo>
                  <a:lnTo>
                    <a:pt x="152" y="46"/>
                  </a:lnTo>
                  <a:lnTo>
                    <a:pt x="157" y="46"/>
                  </a:lnTo>
                  <a:lnTo>
                    <a:pt x="162" y="45"/>
                  </a:lnTo>
                  <a:lnTo>
                    <a:pt x="164" y="45"/>
                  </a:lnTo>
                  <a:lnTo>
                    <a:pt x="169" y="43"/>
                  </a:lnTo>
                  <a:lnTo>
                    <a:pt x="171" y="43"/>
                  </a:lnTo>
                  <a:lnTo>
                    <a:pt x="176" y="43"/>
                  </a:lnTo>
                  <a:lnTo>
                    <a:pt x="178" y="42"/>
                  </a:lnTo>
                  <a:lnTo>
                    <a:pt x="182" y="39"/>
                  </a:lnTo>
                  <a:lnTo>
                    <a:pt x="183" y="38"/>
                  </a:lnTo>
                  <a:lnTo>
                    <a:pt x="187" y="38"/>
                  </a:lnTo>
                  <a:lnTo>
                    <a:pt x="190" y="40"/>
                  </a:lnTo>
                  <a:lnTo>
                    <a:pt x="193" y="44"/>
                  </a:lnTo>
                  <a:lnTo>
                    <a:pt x="193" y="49"/>
                  </a:lnTo>
                  <a:lnTo>
                    <a:pt x="193" y="52"/>
                  </a:lnTo>
                  <a:lnTo>
                    <a:pt x="190" y="56"/>
                  </a:lnTo>
                  <a:lnTo>
                    <a:pt x="188" y="61"/>
                  </a:lnTo>
                  <a:lnTo>
                    <a:pt x="187" y="64"/>
                  </a:lnTo>
                  <a:lnTo>
                    <a:pt x="188" y="68"/>
                  </a:lnTo>
                  <a:lnTo>
                    <a:pt x="193" y="76"/>
                  </a:lnTo>
                  <a:lnTo>
                    <a:pt x="196" y="79"/>
                  </a:lnTo>
                  <a:lnTo>
                    <a:pt x="199" y="81"/>
                  </a:lnTo>
                  <a:lnTo>
                    <a:pt x="200" y="81"/>
                  </a:lnTo>
                  <a:lnTo>
                    <a:pt x="200" y="84"/>
                  </a:lnTo>
                  <a:lnTo>
                    <a:pt x="196" y="93"/>
                  </a:lnTo>
                  <a:lnTo>
                    <a:pt x="198" y="99"/>
                  </a:lnTo>
                  <a:lnTo>
                    <a:pt x="200" y="103"/>
                  </a:lnTo>
                  <a:lnTo>
                    <a:pt x="201" y="106"/>
                  </a:lnTo>
                  <a:lnTo>
                    <a:pt x="201" y="112"/>
                  </a:lnTo>
                  <a:lnTo>
                    <a:pt x="194" y="132"/>
                  </a:lnTo>
                  <a:lnTo>
                    <a:pt x="178" y="150"/>
                  </a:lnTo>
                  <a:lnTo>
                    <a:pt x="166" y="157"/>
                  </a:lnTo>
                  <a:lnTo>
                    <a:pt x="160" y="156"/>
                  </a:lnTo>
                  <a:lnTo>
                    <a:pt x="154" y="151"/>
                  </a:lnTo>
                  <a:lnTo>
                    <a:pt x="151" y="142"/>
                  </a:lnTo>
                  <a:lnTo>
                    <a:pt x="153" y="124"/>
                  </a:lnTo>
                  <a:lnTo>
                    <a:pt x="154" y="99"/>
                  </a:lnTo>
                  <a:lnTo>
                    <a:pt x="159" y="92"/>
                  </a:lnTo>
                  <a:lnTo>
                    <a:pt x="160" y="88"/>
                  </a:lnTo>
                  <a:lnTo>
                    <a:pt x="159" y="86"/>
                  </a:lnTo>
                  <a:lnTo>
                    <a:pt x="158" y="84"/>
                  </a:lnTo>
                  <a:lnTo>
                    <a:pt x="133" y="85"/>
                  </a:lnTo>
                  <a:lnTo>
                    <a:pt x="130" y="90"/>
                  </a:lnTo>
                  <a:lnTo>
                    <a:pt x="130" y="96"/>
                  </a:lnTo>
                  <a:lnTo>
                    <a:pt x="129" y="99"/>
                  </a:lnTo>
                  <a:lnTo>
                    <a:pt x="127" y="102"/>
                  </a:lnTo>
                  <a:lnTo>
                    <a:pt x="121" y="106"/>
                  </a:lnTo>
                  <a:lnTo>
                    <a:pt x="114" y="110"/>
                  </a:lnTo>
                  <a:lnTo>
                    <a:pt x="105" y="116"/>
                  </a:lnTo>
                  <a:lnTo>
                    <a:pt x="104" y="120"/>
                  </a:lnTo>
                  <a:lnTo>
                    <a:pt x="103" y="126"/>
                  </a:lnTo>
                  <a:lnTo>
                    <a:pt x="100" y="128"/>
                  </a:lnTo>
                  <a:lnTo>
                    <a:pt x="93" y="139"/>
                  </a:lnTo>
                  <a:lnTo>
                    <a:pt x="90" y="146"/>
                  </a:lnTo>
                  <a:lnTo>
                    <a:pt x="88" y="148"/>
                  </a:lnTo>
                  <a:lnTo>
                    <a:pt x="90" y="158"/>
                  </a:lnTo>
                  <a:lnTo>
                    <a:pt x="79" y="156"/>
                  </a:lnTo>
                  <a:lnTo>
                    <a:pt x="58" y="147"/>
                  </a:lnTo>
                  <a:lnTo>
                    <a:pt x="54" y="147"/>
                  </a:lnTo>
                  <a:lnTo>
                    <a:pt x="48" y="148"/>
                  </a:lnTo>
                  <a:lnTo>
                    <a:pt x="39" y="152"/>
                  </a:lnTo>
                  <a:lnTo>
                    <a:pt x="33" y="153"/>
                  </a:lnTo>
                  <a:lnTo>
                    <a:pt x="26" y="150"/>
                  </a:lnTo>
                  <a:lnTo>
                    <a:pt x="10" y="145"/>
                  </a:lnTo>
                  <a:lnTo>
                    <a:pt x="6" y="145"/>
                  </a:lnTo>
                  <a:lnTo>
                    <a:pt x="0" y="14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3" name="Freeform 61"/>
            <p:cNvSpPr>
              <a:spLocks/>
            </p:cNvSpPr>
            <p:nvPr/>
          </p:nvSpPr>
          <p:spPr bwMode="auto">
            <a:xfrm rot="1627522">
              <a:off x="2628" y="2705"/>
              <a:ext cx="170" cy="310"/>
            </a:xfrm>
            <a:custGeom>
              <a:avLst/>
              <a:gdLst>
                <a:gd name="T0" fmla="*/ 48 w 138"/>
                <a:gd name="T1" fmla="*/ 209 h 209"/>
                <a:gd name="T2" fmla="*/ 43 w 138"/>
                <a:gd name="T3" fmla="*/ 209 h 209"/>
                <a:gd name="T4" fmla="*/ 38 w 138"/>
                <a:gd name="T5" fmla="*/ 209 h 209"/>
                <a:gd name="T6" fmla="*/ 34 w 138"/>
                <a:gd name="T7" fmla="*/ 202 h 209"/>
                <a:gd name="T8" fmla="*/ 25 w 138"/>
                <a:gd name="T9" fmla="*/ 197 h 209"/>
                <a:gd name="T10" fmla="*/ 18 w 138"/>
                <a:gd name="T11" fmla="*/ 197 h 209"/>
                <a:gd name="T12" fmla="*/ 13 w 138"/>
                <a:gd name="T13" fmla="*/ 192 h 209"/>
                <a:gd name="T14" fmla="*/ 7 w 138"/>
                <a:gd name="T15" fmla="*/ 190 h 209"/>
                <a:gd name="T16" fmla="*/ 4 w 138"/>
                <a:gd name="T17" fmla="*/ 184 h 209"/>
                <a:gd name="T18" fmla="*/ 0 w 138"/>
                <a:gd name="T19" fmla="*/ 172 h 209"/>
                <a:gd name="T20" fmla="*/ 20 w 138"/>
                <a:gd name="T21" fmla="*/ 157 h 209"/>
                <a:gd name="T22" fmla="*/ 36 w 138"/>
                <a:gd name="T23" fmla="*/ 139 h 209"/>
                <a:gd name="T24" fmla="*/ 52 w 138"/>
                <a:gd name="T25" fmla="*/ 119 h 209"/>
                <a:gd name="T26" fmla="*/ 60 w 138"/>
                <a:gd name="T27" fmla="*/ 101 h 209"/>
                <a:gd name="T28" fmla="*/ 62 w 138"/>
                <a:gd name="T29" fmla="*/ 76 h 209"/>
                <a:gd name="T30" fmla="*/ 56 w 138"/>
                <a:gd name="T31" fmla="*/ 57 h 209"/>
                <a:gd name="T32" fmla="*/ 59 w 138"/>
                <a:gd name="T33" fmla="*/ 42 h 209"/>
                <a:gd name="T34" fmla="*/ 64 w 138"/>
                <a:gd name="T35" fmla="*/ 25 h 209"/>
                <a:gd name="T36" fmla="*/ 89 w 138"/>
                <a:gd name="T37" fmla="*/ 15 h 209"/>
                <a:gd name="T38" fmla="*/ 110 w 138"/>
                <a:gd name="T39" fmla="*/ 4 h 209"/>
                <a:gd name="T40" fmla="*/ 119 w 138"/>
                <a:gd name="T41" fmla="*/ 3 h 209"/>
                <a:gd name="T42" fmla="*/ 138 w 138"/>
                <a:gd name="T43" fmla="*/ 4 h 209"/>
                <a:gd name="T44" fmla="*/ 128 w 138"/>
                <a:gd name="T45" fmla="*/ 18 h 209"/>
                <a:gd name="T46" fmla="*/ 127 w 138"/>
                <a:gd name="T47" fmla="*/ 29 h 209"/>
                <a:gd name="T48" fmla="*/ 119 w 138"/>
                <a:gd name="T49" fmla="*/ 35 h 209"/>
                <a:gd name="T50" fmla="*/ 102 w 138"/>
                <a:gd name="T51" fmla="*/ 48 h 209"/>
                <a:gd name="T52" fmla="*/ 86 w 138"/>
                <a:gd name="T53" fmla="*/ 47 h 209"/>
                <a:gd name="T54" fmla="*/ 80 w 138"/>
                <a:gd name="T55" fmla="*/ 58 h 209"/>
                <a:gd name="T56" fmla="*/ 90 w 138"/>
                <a:gd name="T57" fmla="*/ 65 h 209"/>
                <a:gd name="T58" fmla="*/ 102 w 138"/>
                <a:gd name="T59" fmla="*/ 71 h 209"/>
                <a:gd name="T60" fmla="*/ 98 w 138"/>
                <a:gd name="T61" fmla="*/ 85 h 209"/>
                <a:gd name="T62" fmla="*/ 92 w 138"/>
                <a:gd name="T63" fmla="*/ 84 h 209"/>
                <a:gd name="T64" fmla="*/ 85 w 138"/>
                <a:gd name="T65" fmla="*/ 87 h 209"/>
                <a:gd name="T66" fmla="*/ 80 w 138"/>
                <a:gd name="T67" fmla="*/ 93 h 209"/>
                <a:gd name="T68" fmla="*/ 76 w 138"/>
                <a:gd name="T69" fmla="*/ 106 h 209"/>
                <a:gd name="T70" fmla="*/ 73 w 138"/>
                <a:gd name="T71" fmla="*/ 112 h 209"/>
                <a:gd name="T72" fmla="*/ 70 w 138"/>
                <a:gd name="T73" fmla="*/ 119 h 209"/>
                <a:gd name="T74" fmla="*/ 71 w 138"/>
                <a:gd name="T75" fmla="*/ 129 h 209"/>
                <a:gd name="T76" fmla="*/ 67 w 138"/>
                <a:gd name="T77" fmla="*/ 141 h 209"/>
                <a:gd name="T78" fmla="*/ 67 w 138"/>
                <a:gd name="T79" fmla="*/ 148 h 209"/>
                <a:gd name="T80" fmla="*/ 64 w 138"/>
                <a:gd name="T81" fmla="*/ 155 h 209"/>
                <a:gd name="T82" fmla="*/ 61 w 138"/>
                <a:gd name="T83" fmla="*/ 166 h 209"/>
                <a:gd name="T84" fmla="*/ 60 w 138"/>
                <a:gd name="T85" fmla="*/ 179 h 209"/>
                <a:gd name="T86" fmla="*/ 61 w 138"/>
                <a:gd name="T87" fmla="*/ 185 h 209"/>
                <a:gd name="T88" fmla="*/ 64 w 138"/>
                <a:gd name="T89" fmla="*/ 190 h 209"/>
                <a:gd name="T90" fmla="*/ 62 w 138"/>
                <a:gd name="T91" fmla="*/ 198 h 209"/>
                <a:gd name="T92" fmla="*/ 55 w 138"/>
                <a:gd name="T93" fmla="*/ 207 h 209"/>
                <a:gd name="T94" fmla="*/ 49 w 138"/>
                <a:gd name="T95"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09">
                  <a:moveTo>
                    <a:pt x="49" y="209"/>
                  </a:moveTo>
                  <a:lnTo>
                    <a:pt x="48" y="209"/>
                  </a:lnTo>
                  <a:lnTo>
                    <a:pt x="46" y="209"/>
                  </a:lnTo>
                  <a:lnTo>
                    <a:pt x="43" y="209"/>
                  </a:lnTo>
                  <a:lnTo>
                    <a:pt x="40" y="209"/>
                  </a:lnTo>
                  <a:lnTo>
                    <a:pt x="38" y="209"/>
                  </a:lnTo>
                  <a:lnTo>
                    <a:pt x="36" y="205"/>
                  </a:lnTo>
                  <a:lnTo>
                    <a:pt x="34" y="202"/>
                  </a:lnTo>
                  <a:lnTo>
                    <a:pt x="30" y="199"/>
                  </a:lnTo>
                  <a:lnTo>
                    <a:pt x="25" y="197"/>
                  </a:lnTo>
                  <a:lnTo>
                    <a:pt x="22" y="197"/>
                  </a:lnTo>
                  <a:lnTo>
                    <a:pt x="18" y="197"/>
                  </a:lnTo>
                  <a:lnTo>
                    <a:pt x="16" y="197"/>
                  </a:lnTo>
                  <a:lnTo>
                    <a:pt x="13" y="192"/>
                  </a:lnTo>
                  <a:lnTo>
                    <a:pt x="10" y="192"/>
                  </a:lnTo>
                  <a:lnTo>
                    <a:pt x="7" y="190"/>
                  </a:lnTo>
                  <a:lnTo>
                    <a:pt x="6" y="186"/>
                  </a:lnTo>
                  <a:lnTo>
                    <a:pt x="4" y="184"/>
                  </a:lnTo>
                  <a:lnTo>
                    <a:pt x="2" y="178"/>
                  </a:lnTo>
                  <a:lnTo>
                    <a:pt x="0" y="172"/>
                  </a:lnTo>
                  <a:lnTo>
                    <a:pt x="8" y="167"/>
                  </a:lnTo>
                  <a:lnTo>
                    <a:pt x="20" y="157"/>
                  </a:lnTo>
                  <a:lnTo>
                    <a:pt x="26" y="150"/>
                  </a:lnTo>
                  <a:lnTo>
                    <a:pt x="36" y="139"/>
                  </a:lnTo>
                  <a:lnTo>
                    <a:pt x="46" y="127"/>
                  </a:lnTo>
                  <a:lnTo>
                    <a:pt x="52" y="119"/>
                  </a:lnTo>
                  <a:lnTo>
                    <a:pt x="56" y="111"/>
                  </a:lnTo>
                  <a:lnTo>
                    <a:pt x="60" y="101"/>
                  </a:lnTo>
                  <a:lnTo>
                    <a:pt x="64" y="91"/>
                  </a:lnTo>
                  <a:lnTo>
                    <a:pt x="62" y="76"/>
                  </a:lnTo>
                  <a:lnTo>
                    <a:pt x="60" y="55"/>
                  </a:lnTo>
                  <a:lnTo>
                    <a:pt x="56" y="57"/>
                  </a:lnTo>
                  <a:lnTo>
                    <a:pt x="56" y="53"/>
                  </a:lnTo>
                  <a:lnTo>
                    <a:pt x="59" y="42"/>
                  </a:lnTo>
                  <a:lnTo>
                    <a:pt x="62" y="36"/>
                  </a:lnTo>
                  <a:lnTo>
                    <a:pt x="64" y="25"/>
                  </a:lnTo>
                  <a:lnTo>
                    <a:pt x="82" y="16"/>
                  </a:lnTo>
                  <a:lnTo>
                    <a:pt x="89" y="15"/>
                  </a:lnTo>
                  <a:lnTo>
                    <a:pt x="104" y="9"/>
                  </a:lnTo>
                  <a:lnTo>
                    <a:pt x="110" y="4"/>
                  </a:lnTo>
                  <a:lnTo>
                    <a:pt x="114" y="4"/>
                  </a:lnTo>
                  <a:lnTo>
                    <a:pt x="119" y="3"/>
                  </a:lnTo>
                  <a:lnTo>
                    <a:pt x="130" y="0"/>
                  </a:lnTo>
                  <a:lnTo>
                    <a:pt x="138" y="4"/>
                  </a:lnTo>
                  <a:lnTo>
                    <a:pt x="138" y="12"/>
                  </a:lnTo>
                  <a:lnTo>
                    <a:pt x="128" y="18"/>
                  </a:lnTo>
                  <a:lnTo>
                    <a:pt x="127" y="22"/>
                  </a:lnTo>
                  <a:lnTo>
                    <a:pt x="127" y="29"/>
                  </a:lnTo>
                  <a:lnTo>
                    <a:pt x="125" y="31"/>
                  </a:lnTo>
                  <a:lnTo>
                    <a:pt x="119" y="35"/>
                  </a:lnTo>
                  <a:lnTo>
                    <a:pt x="109" y="37"/>
                  </a:lnTo>
                  <a:lnTo>
                    <a:pt x="102" y="48"/>
                  </a:lnTo>
                  <a:lnTo>
                    <a:pt x="97" y="49"/>
                  </a:lnTo>
                  <a:lnTo>
                    <a:pt x="86" y="47"/>
                  </a:lnTo>
                  <a:lnTo>
                    <a:pt x="82" y="52"/>
                  </a:lnTo>
                  <a:lnTo>
                    <a:pt x="80" y="58"/>
                  </a:lnTo>
                  <a:lnTo>
                    <a:pt x="83" y="63"/>
                  </a:lnTo>
                  <a:lnTo>
                    <a:pt x="90" y="65"/>
                  </a:lnTo>
                  <a:lnTo>
                    <a:pt x="101" y="67"/>
                  </a:lnTo>
                  <a:lnTo>
                    <a:pt x="102" y="71"/>
                  </a:lnTo>
                  <a:lnTo>
                    <a:pt x="100" y="85"/>
                  </a:lnTo>
                  <a:lnTo>
                    <a:pt x="98" y="85"/>
                  </a:lnTo>
                  <a:lnTo>
                    <a:pt x="94" y="84"/>
                  </a:lnTo>
                  <a:lnTo>
                    <a:pt x="92" y="84"/>
                  </a:lnTo>
                  <a:lnTo>
                    <a:pt x="89" y="85"/>
                  </a:lnTo>
                  <a:lnTo>
                    <a:pt x="85" y="87"/>
                  </a:lnTo>
                  <a:lnTo>
                    <a:pt x="83" y="89"/>
                  </a:lnTo>
                  <a:lnTo>
                    <a:pt x="80" y="93"/>
                  </a:lnTo>
                  <a:lnTo>
                    <a:pt x="78" y="99"/>
                  </a:lnTo>
                  <a:lnTo>
                    <a:pt x="76" y="106"/>
                  </a:lnTo>
                  <a:lnTo>
                    <a:pt x="74" y="111"/>
                  </a:lnTo>
                  <a:lnTo>
                    <a:pt x="73" y="112"/>
                  </a:lnTo>
                  <a:lnTo>
                    <a:pt x="70" y="117"/>
                  </a:lnTo>
                  <a:lnTo>
                    <a:pt x="70" y="119"/>
                  </a:lnTo>
                  <a:lnTo>
                    <a:pt x="71" y="127"/>
                  </a:lnTo>
                  <a:lnTo>
                    <a:pt x="71" y="129"/>
                  </a:lnTo>
                  <a:lnTo>
                    <a:pt x="67" y="138"/>
                  </a:lnTo>
                  <a:lnTo>
                    <a:pt x="67" y="141"/>
                  </a:lnTo>
                  <a:lnTo>
                    <a:pt x="67" y="142"/>
                  </a:lnTo>
                  <a:lnTo>
                    <a:pt x="67" y="148"/>
                  </a:lnTo>
                  <a:lnTo>
                    <a:pt x="66" y="149"/>
                  </a:lnTo>
                  <a:lnTo>
                    <a:pt x="64" y="155"/>
                  </a:lnTo>
                  <a:lnTo>
                    <a:pt x="62" y="160"/>
                  </a:lnTo>
                  <a:lnTo>
                    <a:pt x="61" y="166"/>
                  </a:lnTo>
                  <a:lnTo>
                    <a:pt x="60" y="172"/>
                  </a:lnTo>
                  <a:lnTo>
                    <a:pt x="60" y="179"/>
                  </a:lnTo>
                  <a:lnTo>
                    <a:pt x="60" y="183"/>
                  </a:lnTo>
                  <a:lnTo>
                    <a:pt x="61" y="185"/>
                  </a:lnTo>
                  <a:lnTo>
                    <a:pt x="62" y="187"/>
                  </a:lnTo>
                  <a:lnTo>
                    <a:pt x="64" y="190"/>
                  </a:lnTo>
                  <a:lnTo>
                    <a:pt x="64" y="193"/>
                  </a:lnTo>
                  <a:lnTo>
                    <a:pt x="62" y="198"/>
                  </a:lnTo>
                  <a:lnTo>
                    <a:pt x="59" y="203"/>
                  </a:lnTo>
                  <a:lnTo>
                    <a:pt x="55" y="207"/>
                  </a:lnTo>
                  <a:lnTo>
                    <a:pt x="50" y="208"/>
                  </a:lnTo>
                  <a:lnTo>
                    <a:pt x="49" y="20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4" name="Freeform 62"/>
            <p:cNvSpPr>
              <a:spLocks/>
            </p:cNvSpPr>
            <p:nvPr/>
          </p:nvSpPr>
          <p:spPr bwMode="auto">
            <a:xfrm rot="1627522">
              <a:off x="3314" y="2703"/>
              <a:ext cx="208" cy="271"/>
            </a:xfrm>
            <a:custGeom>
              <a:avLst/>
              <a:gdLst>
                <a:gd name="T0" fmla="*/ 75 w 169"/>
                <a:gd name="T1" fmla="*/ 162 h 183"/>
                <a:gd name="T2" fmla="*/ 70 w 169"/>
                <a:gd name="T3" fmla="*/ 167 h 183"/>
                <a:gd name="T4" fmla="*/ 61 w 169"/>
                <a:gd name="T5" fmla="*/ 178 h 183"/>
                <a:gd name="T6" fmla="*/ 54 w 169"/>
                <a:gd name="T7" fmla="*/ 182 h 183"/>
                <a:gd name="T8" fmla="*/ 45 w 169"/>
                <a:gd name="T9" fmla="*/ 162 h 183"/>
                <a:gd name="T10" fmla="*/ 37 w 169"/>
                <a:gd name="T11" fmla="*/ 162 h 183"/>
                <a:gd name="T12" fmla="*/ 26 w 169"/>
                <a:gd name="T13" fmla="*/ 160 h 183"/>
                <a:gd name="T14" fmla="*/ 14 w 169"/>
                <a:gd name="T15" fmla="*/ 153 h 183"/>
                <a:gd name="T16" fmla="*/ 8 w 169"/>
                <a:gd name="T17" fmla="*/ 150 h 183"/>
                <a:gd name="T18" fmla="*/ 0 w 169"/>
                <a:gd name="T19" fmla="*/ 149 h 183"/>
                <a:gd name="T20" fmla="*/ 4 w 169"/>
                <a:gd name="T21" fmla="*/ 141 h 183"/>
                <a:gd name="T22" fmla="*/ 12 w 169"/>
                <a:gd name="T23" fmla="*/ 140 h 183"/>
                <a:gd name="T24" fmla="*/ 14 w 169"/>
                <a:gd name="T25" fmla="*/ 131 h 183"/>
                <a:gd name="T26" fmla="*/ 14 w 169"/>
                <a:gd name="T27" fmla="*/ 125 h 183"/>
                <a:gd name="T28" fmla="*/ 21 w 169"/>
                <a:gd name="T29" fmla="*/ 116 h 183"/>
                <a:gd name="T30" fmla="*/ 22 w 169"/>
                <a:gd name="T31" fmla="*/ 106 h 183"/>
                <a:gd name="T32" fmla="*/ 25 w 169"/>
                <a:gd name="T33" fmla="*/ 87 h 183"/>
                <a:gd name="T34" fmla="*/ 32 w 169"/>
                <a:gd name="T35" fmla="*/ 72 h 183"/>
                <a:gd name="T36" fmla="*/ 26 w 169"/>
                <a:gd name="T37" fmla="*/ 64 h 183"/>
                <a:gd name="T38" fmla="*/ 24 w 169"/>
                <a:gd name="T39" fmla="*/ 48 h 183"/>
                <a:gd name="T40" fmla="*/ 31 w 169"/>
                <a:gd name="T41" fmla="*/ 47 h 183"/>
                <a:gd name="T42" fmla="*/ 34 w 169"/>
                <a:gd name="T43" fmla="*/ 36 h 183"/>
                <a:gd name="T44" fmla="*/ 33 w 169"/>
                <a:gd name="T45" fmla="*/ 27 h 183"/>
                <a:gd name="T46" fmla="*/ 26 w 169"/>
                <a:gd name="T47" fmla="*/ 17 h 183"/>
                <a:gd name="T48" fmla="*/ 28 w 169"/>
                <a:gd name="T49" fmla="*/ 11 h 183"/>
                <a:gd name="T50" fmla="*/ 36 w 169"/>
                <a:gd name="T51" fmla="*/ 5 h 183"/>
                <a:gd name="T52" fmla="*/ 48 w 169"/>
                <a:gd name="T53" fmla="*/ 3 h 183"/>
                <a:gd name="T54" fmla="*/ 66 w 169"/>
                <a:gd name="T55" fmla="*/ 8 h 183"/>
                <a:gd name="T56" fmla="*/ 79 w 169"/>
                <a:gd name="T57" fmla="*/ 6 h 183"/>
                <a:gd name="T58" fmla="*/ 90 w 169"/>
                <a:gd name="T59" fmla="*/ 11 h 183"/>
                <a:gd name="T60" fmla="*/ 102 w 169"/>
                <a:gd name="T61" fmla="*/ 17 h 183"/>
                <a:gd name="T62" fmla="*/ 111 w 169"/>
                <a:gd name="T63" fmla="*/ 20 h 183"/>
                <a:gd name="T64" fmla="*/ 105 w 169"/>
                <a:gd name="T65" fmla="*/ 22 h 183"/>
                <a:gd name="T66" fmla="*/ 102 w 169"/>
                <a:gd name="T67" fmla="*/ 27 h 183"/>
                <a:gd name="T68" fmla="*/ 108 w 169"/>
                <a:gd name="T69" fmla="*/ 33 h 183"/>
                <a:gd name="T70" fmla="*/ 128 w 169"/>
                <a:gd name="T71" fmla="*/ 34 h 183"/>
                <a:gd name="T72" fmla="*/ 136 w 169"/>
                <a:gd name="T73" fmla="*/ 28 h 183"/>
                <a:gd name="T74" fmla="*/ 140 w 169"/>
                <a:gd name="T75" fmla="*/ 34 h 183"/>
                <a:gd name="T76" fmla="*/ 146 w 169"/>
                <a:gd name="T77" fmla="*/ 22 h 183"/>
                <a:gd name="T78" fmla="*/ 146 w 169"/>
                <a:gd name="T79" fmla="*/ 4 h 183"/>
                <a:gd name="T80" fmla="*/ 154 w 169"/>
                <a:gd name="T81" fmla="*/ 4 h 183"/>
                <a:gd name="T82" fmla="*/ 169 w 169"/>
                <a:gd name="T83" fmla="*/ 9 h 183"/>
                <a:gd name="T84" fmla="*/ 166 w 169"/>
                <a:gd name="T85" fmla="*/ 21 h 183"/>
                <a:gd name="T86" fmla="*/ 157 w 169"/>
                <a:gd name="T87" fmla="*/ 29 h 183"/>
                <a:gd name="T88" fmla="*/ 151 w 169"/>
                <a:gd name="T89" fmla="*/ 33 h 183"/>
                <a:gd name="T90" fmla="*/ 154 w 169"/>
                <a:gd name="T91" fmla="*/ 40 h 183"/>
                <a:gd name="T92" fmla="*/ 154 w 169"/>
                <a:gd name="T93" fmla="*/ 48 h 183"/>
                <a:gd name="T94" fmla="*/ 150 w 169"/>
                <a:gd name="T95" fmla="*/ 50 h 183"/>
                <a:gd name="T96" fmla="*/ 146 w 169"/>
                <a:gd name="T97" fmla="*/ 62 h 183"/>
                <a:gd name="T98" fmla="*/ 151 w 169"/>
                <a:gd name="T99" fmla="*/ 65 h 183"/>
                <a:gd name="T100" fmla="*/ 150 w 169"/>
                <a:gd name="T101" fmla="*/ 77 h 183"/>
                <a:gd name="T102" fmla="*/ 147 w 169"/>
                <a:gd name="T103" fmla="*/ 111 h 183"/>
                <a:gd name="T104" fmla="*/ 130 w 169"/>
                <a:gd name="T105" fmla="*/ 104 h 183"/>
                <a:gd name="T106" fmla="*/ 134 w 169"/>
                <a:gd name="T107" fmla="*/ 95 h 183"/>
                <a:gd name="T108" fmla="*/ 114 w 169"/>
                <a:gd name="T109" fmla="*/ 93 h 183"/>
                <a:gd name="T110" fmla="*/ 106 w 169"/>
                <a:gd name="T111" fmla="*/ 98 h 183"/>
                <a:gd name="T112" fmla="*/ 104 w 169"/>
                <a:gd name="T113" fmla="*/ 101 h 183"/>
                <a:gd name="T114" fmla="*/ 98 w 169"/>
                <a:gd name="T115" fmla="*/ 99 h 183"/>
                <a:gd name="T116" fmla="*/ 96 w 169"/>
                <a:gd name="T117" fmla="*/ 104 h 183"/>
                <a:gd name="T118" fmla="*/ 99 w 169"/>
                <a:gd name="T119" fmla="*/ 111 h 183"/>
                <a:gd name="T120" fmla="*/ 93 w 169"/>
                <a:gd name="T121" fmla="*/ 113 h 183"/>
                <a:gd name="T122" fmla="*/ 81 w 169"/>
                <a:gd name="T123" fmla="*/ 130 h 183"/>
                <a:gd name="T124" fmla="*/ 78 w 169"/>
                <a:gd name="T125" fmla="*/ 16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 h="183">
                  <a:moveTo>
                    <a:pt x="78" y="162"/>
                  </a:moveTo>
                  <a:lnTo>
                    <a:pt x="75" y="162"/>
                  </a:lnTo>
                  <a:lnTo>
                    <a:pt x="73" y="165"/>
                  </a:lnTo>
                  <a:lnTo>
                    <a:pt x="70" y="167"/>
                  </a:lnTo>
                  <a:lnTo>
                    <a:pt x="69" y="177"/>
                  </a:lnTo>
                  <a:lnTo>
                    <a:pt x="61" y="178"/>
                  </a:lnTo>
                  <a:lnTo>
                    <a:pt x="61" y="183"/>
                  </a:lnTo>
                  <a:lnTo>
                    <a:pt x="54" y="182"/>
                  </a:lnTo>
                  <a:lnTo>
                    <a:pt x="51" y="171"/>
                  </a:lnTo>
                  <a:lnTo>
                    <a:pt x="45" y="162"/>
                  </a:lnTo>
                  <a:lnTo>
                    <a:pt x="42" y="160"/>
                  </a:lnTo>
                  <a:lnTo>
                    <a:pt x="37" y="162"/>
                  </a:lnTo>
                  <a:lnTo>
                    <a:pt x="30" y="164"/>
                  </a:lnTo>
                  <a:lnTo>
                    <a:pt x="26" y="160"/>
                  </a:lnTo>
                  <a:lnTo>
                    <a:pt x="20" y="159"/>
                  </a:lnTo>
                  <a:lnTo>
                    <a:pt x="14" y="153"/>
                  </a:lnTo>
                  <a:lnTo>
                    <a:pt x="12" y="153"/>
                  </a:lnTo>
                  <a:lnTo>
                    <a:pt x="8" y="150"/>
                  </a:lnTo>
                  <a:lnTo>
                    <a:pt x="4" y="149"/>
                  </a:lnTo>
                  <a:lnTo>
                    <a:pt x="0" y="149"/>
                  </a:lnTo>
                  <a:lnTo>
                    <a:pt x="0" y="142"/>
                  </a:lnTo>
                  <a:lnTo>
                    <a:pt x="4" y="141"/>
                  </a:lnTo>
                  <a:lnTo>
                    <a:pt x="7" y="140"/>
                  </a:lnTo>
                  <a:lnTo>
                    <a:pt x="12" y="140"/>
                  </a:lnTo>
                  <a:lnTo>
                    <a:pt x="15" y="136"/>
                  </a:lnTo>
                  <a:lnTo>
                    <a:pt x="14" y="131"/>
                  </a:lnTo>
                  <a:lnTo>
                    <a:pt x="13" y="129"/>
                  </a:lnTo>
                  <a:lnTo>
                    <a:pt x="14" y="125"/>
                  </a:lnTo>
                  <a:lnTo>
                    <a:pt x="16" y="123"/>
                  </a:lnTo>
                  <a:lnTo>
                    <a:pt x="21" y="116"/>
                  </a:lnTo>
                  <a:lnTo>
                    <a:pt x="22" y="112"/>
                  </a:lnTo>
                  <a:lnTo>
                    <a:pt x="22" y="106"/>
                  </a:lnTo>
                  <a:lnTo>
                    <a:pt x="21" y="101"/>
                  </a:lnTo>
                  <a:lnTo>
                    <a:pt x="25" y="87"/>
                  </a:lnTo>
                  <a:lnTo>
                    <a:pt x="28" y="80"/>
                  </a:lnTo>
                  <a:lnTo>
                    <a:pt x="32" y="72"/>
                  </a:lnTo>
                  <a:lnTo>
                    <a:pt x="30" y="68"/>
                  </a:lnTo>
                  <a:lnTo>
                    <a:pt x="26" y="64"/>
                  </a:lnTo>
                  <a:lnTo>
                    <a:pt x="24" y="54"/>
                  </a:lnTo>
                  <a:lnTo>
                    <a:pt x="24" y="48"/>
                  </a:lnTo>
                  <a:lnTo>
                    <a:pt x="24" y="46"/>
                  </a:lnTo>
                  <a:lnTo>
                    <a:pt x="31" y="47"/>
                  </a:lnTo>
                  <a:lnTo>
                    <a:pt x="33" y="44"/>
                  </a:lnTo>
                  <a:lnTo>
                    <a:pt x="34" y="36"/>
                  </a:lnTo>
                  <a:lnTo>
                    <a:pt x="30" y="33"/>
                  </a:lnTo>
                  <a:lnTo>
                    <a:pt x="33" y="27"/>
                  </a:lnTo>
                  <a:lnTo>
                    <a:pt x="30" y="21"/>
                  </a:lnTo>
                  <a:lnTo>
                    <a:pt x="26" y="17"/>
                  </a:lnTo>
                  <a:lnTo>
                    <a:pt x="25" y="11"/>
                  </a:lnTo>
                  <a:lnTo>
                    <a:pt x="28" y="11"/>
                  </a:lnTo>
                  <a:lnTo>
                    <a:pt x="34" y="9"/>
                  </a:lnTo>
                  <a:lnTo>
                    <a:pt x="36" y="5"/>
                  </a:lnTo>
                  <a:lnTo>
                    <a:pt x="43" y="0"/>
                  </a:lnTo>
                  <a:lnTo>
                    <a:pt x="48" y="3"/>
                  </a:lnTo>
                  <a:lnTo>
                    <a:pt x="62" y="9"/>
                  </a:lnTo>
                  <a:lnTo>
                    <a:pt x="66" y="8"/>
                  </a:lnTo>
                  <a:lnTo>
                    <a:pt x="70" y="9"/>
                  </a:lnTo>
                  <a:lnTo>
                    <a:pt x="79" y="6"/>
                  </a:lnTo>
                  <a:lnTo>
                    <a:pt x="82" y="5"/>
                  </a:lnTo>
                  <a:lnTo>
                    <a:pt x="90" y="11"/>
                  </a:lnTo>
                  <a:lnTo>
                    <a:pt x="97" y="17"/>
                  </a:lnTo>
                  <a:lnTo>
                    <a:pt x="102" y="17"/>
                  </a:lnTo>
                  <a:lnTo>
                    <a:pt x="110" y="17"/>
                  </a:lnTo>
                  <a:lnTo>
                    <a:pt x="111" y="20"/>
                  </a:lnTo>
                  <a:lnTo>
                    <a:pt x="109" y="22"/>
                  </a:lnTo>
                  <a:lnTo>
                    <a:pt x="105" y="22"/>
                  </a:lnTo>
                  <a:lnTo>
                    <a:pt x="103" y="24"/>
                  </a:lnTo>
                  <a:lnTo>
                    <a:pt x="102" y="27"/>
                  </a:lnTo>
                  <a:lnTo>
                    <a:pt x="103" y="30"/>
                  </a:lnTo>
                  <a:lnTo>
                    <a:pt x="108" y="33"/>
                  </a:lnTo>
                  <a:lnTo>
                    <a:pt x="118" y="34"/>
                  </a:lnTo>
                  <a:lnTo>
                    <a:pt x="128" y="34"/>
                  </a:lnTo>
                  <a:lnTo>
                    <a:pt x="132" y="27"/>
                  </a:lnTo>
                  <a:lnTo>
                    <a:pt x="136" y="28"/>
                  </a:lnTo>
                  <a:lnTo>
                    <a:pt x="138" y="33"/>
                  </a:lnTo>
                  <a:lnTo>
                    <a:pt x="140" y="34"/>
                  </a:lnTo>
                  <a:lnTo>
                    <a:pt x="144" y="29"/>
                  </a:lnTo>
                  <a:lnTo>
                    <a:pt x="146" y="22"/>
                  </a:lnTo>
                  <a:lnTo>
                    <a:pt x="145" y="14"/>
                  </a:lnTo>
                  <a:lnTo>
                    <a:pt x="146" y="4"/>
                  </a:lnTo>
                  <a:lnTo>
                    <a:pt x="151" y="3"/>
                  </a:lnTo>
                  <a:lnTo>
                    <a:pt x="154" y="4"/>
                  </a:lnTo>
                  <a:lnTo>
                    <a:pt x="164" y="9"/>
                  </a:lnTo>
                  <a:lnTo>
                    <a:pt x="169" y="9"/>
                  </a:lnTo>
                  <a:lnTo>
                    <a:pt x="168" y="10"/>
                  </a:lnTo>
                  <a:lnTo>
                    <a:pt x="166" y="21"/>
                  </a:lnTo>
                  <a:lnTo>
                    <a:pt x="160" y="24"/>
                  </a:lnTo>
                  <a:lnTo>
                    <a:pt x="157" y="29"/>
                  </a:lnTo>
                  <a:lnTo>
                    <a:pt x="151" y="30"/>
                  </a:lnTo>
                  <a:lnTo>
                    <a:pt x="151" y="33"/>
                  </a:lnTo>
                  <a:lnTo>
                    <a:pt x="151" y="38"/>
                  </a:lnTo>
                  <a:lnTo>
                    <a:pt x="154" y="40"/>
                  </a:lnTo>
                  <a:lnTo>
                    <a:pt x="156" y="44"/>
                  </a:lnTo>
                  <a:lnTo>
                    <a:pt x="154" y="48"/>
                  </a:lnTo>
                  <a:lnTo>
                    <a:pt x="152" y="48"/>
                  </a:lnTo>
                  <a:lnTo>
                    <a:pt x="150" y="50"/>
                  </a:lnTo>
                  <a:lnTo>
                    <a:pt x="148" y="57"/>
                  </a:lnTo>
                  <a:lnTo>
                    <a:pt x="146" y="62"/>
                  </a:lnTo>
                  <a:lnTo>
                    <a:pt x="148" y="65"/>
                  </a:lnTo>
                  <a:lnTo>
                    <a:pt x="151" y="65"/>
                  </a:lnTo>
                  <a:lnTo>
                    <a:pt x="152" y="68"/>
                  </a:lnTo>
                  <a:lnTo>
                    <a:pt x="150" y="77"/>
                  </a:lnTo>
                  <a:lnTo>
                    <a:pt x="151" y="106"/>
                  </a:lnTo>
                  <a:lnTo>
                    <a:pt x="147" y="111"/>
                  </a:lnTo>
                  <a:lnTo>
                    <a:pt x="142" y="111"/>
                  </a:lnTo>
                  <a:lnTo>
                    <a:pt x="130" y="104"/>
                  </a:lnTo>
                  <a:lnTo>
                    <a:pt x="133" y="100"/>
                  </a:lnTo>
                  <a:lnTo>
                    <a:pt x="134" y="95"/>
                  </a:lnTo>
                  <a:lnTo>
                    <a:pt x="133" y="93"/>
                  </a:lnTo>
                  <a:lnTo>
                    <a:pt x="114" y="93"/>
                  </a:lnTo>
                  <a:lnTo>
                    <a:pt x="108" y="95"/>
                  </a:lnTo>
                  <a:lnTo>
                    <a:pt x="106" y="98"/>
                  </a:lnTo>
                  <a:lnTo>
                    <a:pt x="108" y="102"/>
                  </a:lnTo>
                  <a:lnTo>
                    <a:pt x="104" y="101"/>
                  </a:lnTo>
                  <a:lnTo>
                    <a:pt x="103" y="100"/>
                  </a:lnTo>
                  <a:lnTo>
                    <a:pt x="98" y="99"/>
                  </a:lnTo>
                  <a:lnTo>
                    <a:pt x="96" y="101"/>
                  </a:lnTo>
                  <a:lnTo>
                    <a:pt x="96" y="104"/>
                  </a:lnTo>
                  <a:lnTo>
                    <a:pt x="98" y="108"/>
                  </a:lnTo>
                  <a:lnTo>
                    <a:pt x="99" y="111"/>
                  </a:lnTo>
                  <a:lnTo>
                    <a:pt x="97" y="113"/>
                  </a:lnTo>
                  <a:lnTo>
                    <a:pt x="93" y="113"/>
                  </a:lnTo>
                  <a:lnTo>
                    <a:pt x="88" y="113"/>
                  </a:lnTo>
                  <a:lnTo>
                    <a:pt x="81" y="130"/>
                  </a:lnTo>
                  <a:lnTo>
                    <a:pt x="76" y="148"/>
                  </a:lnTo>
                  <a:lnTo>
                    <a:pt x="78" y="16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5" name="Freeform 63"/>
            <p:cNvSpPr>
              <a:spLocks/>
            </p:cNvSpPr>
            <p:nvPr/>
          </p:nvSpPr>
          <p:spPr bwMode="auto">
            <a:xfrm rot="1627522">
              <a:off x="3231" y="2608"/>
              <a:ext cx="146" cy="315"/>
            </a:xfrm>
            <a:custGeom>
              <a:avLst/>
              <a:gdLst>
                <a:gd name="T0" fmla="*/ 11 w 117"/>
                <a:gd name="T1" fmla="*/ 201 h 212"/>
                <a:gd name="T2" fmla="*/ 3 w 117"/>
                <a:gd name="T3" fmla="*/ 194 h 212"/>
                <a:gd name="T4" fmla="*/ 3 w 117"/>
                <a:gd name="T5" fmla="*/ 180 h 212"/>
                <a:gd name="T6" fmla="*/ 9 w 117"/>
                <a:gd name="T7" fmla="*/ 167 h 212"/>
                <a:gd name="T8" fmla="*/ 9 w 117"/>
                <a:gd name="T9" fmla="*/ 161 h 212"/>
                <a:gd name="T10" fmla="*/ 11 w 117"/>
                <a:gd name="T11" fmla="*/ 156 h 212"/>
                <a:gd name="T12" fmla="*/ 13 w 117"/>
                <a:gd name="T13" fmla="*/ 146 h 212"/>
                <a:gd name="T14" fmla="*/ 21 w 117"/>
                <a:gd name="T15" fmla="*/ 144 h 212"/>
                <a:gd name="T16" fmla="*/ 32 w 117"/>
                <a:gd name="T17" fmla="*/ 134 h 212"/>
                <a:gd name="T18" fmla="*/ 31 w 117"/>
                <a:gd name="T19" fmla="*/ 124 h 212"/>
                <a:gd name="T20" fmla="*/ 24 w 117"/>
                <a:gd name="T21" fmla="*/ 118 h 212"/>
                <a:gd name="T22" fmla="*/ 19 w 117"/>
                <a:gd name="T23" fmla="*/ 116 h 212"/>
                <a:gd name="T24" fmla="*/ 17 w 117"/>
                <a:gd name="T25" fmla="*/ 110 h 212"/>
                <a:gd name="T26" fmla="*/ 19 w 117"/>
                <a:gd name="T27" fmla="*/ 100 h 212"/>
                <a:gd name="T28" fmla="*/ 14 w 117"/>
                <a:gd name="T29" fmla="*/ 93 h 212"/>
                <a:gd name="T30" fmla="*/ 0 w 117"/>
                <a:gd name="T31" fmla="*/ 84 h 212"/>
                <a:gd name="T32" fmla="*/ 9 w 117"/>
                <a:gd name="T33" fmla="*/ 70 h 212"/>
                <a:gd name="T34" fmla="*/ 31 w 117"/>
                <a:gd name="T35" fmla="*/ 36 h 212"/>
                <a:gd name="T36" fmla="*/ 38 w 117"/>
                <a:gd name="T37" fmla="*/ 0 h 212"/>
                <a:gd name="T38" fmla="*/ 55 w 117"/>
                <a:gd name="T39" fmla="*/ 0 h 212"/>
                <a:gd name="T40" fmla="*/ 61 w 117"/>
                <a:gd name="T41" fmla="*/ 8 h 212"/>
                <a:gd name="T42" fmla="*/ 77 w 117"/>
                <a:gd name="T43" fmla="*/ 12 h 212"/>
                <a:gd name="T44" fmla="*/ 86 w 117"/>
                <a:gd name="T45" fmla="*/ 16 h 212"/>
                <a:gd name="T46" fmla="*/ 92 w 117"/>
                <a:gd name="T47" fmla="*/ 22 h 212"/>
                <a:gd name="T48" fmla="*/ 99 w 117"/>
                <a:gd name="T49" fmla="*/ 33 h 212"/>
                <a:gd name="T50" fmla="*/ 108 w 117"/>
                <a:gd name="T51" fmla="*/ 35 h 212"/>
                <a:gd name="T52" fmla="*/ 113 w 117"/>
                <a:gd name="T53" fmla="*/ 45 h 212"/>
                <a:gd name="T54" fmla="*/ 113 w 117"/>
                <a:gd name="T55" fmla="*/ 57 h 212"/>
                <a:gd name="T56" fmla="*/ 116 w 117"/>
                <a:gd name="T57" fmla="*/ 68 h 212"/>
                <a:gd name="T58" fmla="*/ 107 w 117"/>
                <a:gd name="T59" fmla="*/ 70 h 212"/>
                <a:gd name="T60" fmla="*/ 107 w 117"/>
                <a:gd name="T61" fmla="*/ 78 h 212"/>
                <a:gd name="T62" fmla="*/ 113 w 117"/>
                <a:gd name="T63" fmla="*/ 92 h 212"/>
                <a:gd name="T64" fmla="*/ 111 w 117"/>
                <a:gd name="T65" fmla="*/ 104 h 212"/>
                <a:gd name="T66" fmla="*/ 104 w 117"/>
                <a:gd name="T67" fmla="*/ 125 h 212"/>
                <a:gd name="T68" fmla="*/ 105 w 117"/>
                <a:gd name="T69" fmla="*/ 136 h 212"/>
                <a:gd name="T70" fmla="*/ 99 w 117"/>
                <a:gd name="T71" fmla="*/ 147 h 212"/>
                <a:gd name="T72" fmla="*/ 96 w 117"/>
                <a:gd name="T73" fmla="*/ 153 h 212"/>
                <a:gd name="T74" fmla="*/ 98 w 117"/>
                <a:gd name="T75" fmla="*/ 160 h 212"/>
                <a:gd name="T76" fmla="*/ 90 w 117"/>
                <a:gd name="T77" fmla="*/ 164 h 212"/>
                <a:gd name="T78" fmla="*/ 83 w 117"/>
                <a:gd name="T79" fmla="*/ 166 h 212"/>
                <a:gd name="T80" fmla="*/ 80 w 117"/>
                <a:gd name="T81" fmla="*/ 180 h 212"/>
                <a:gd name="T82" fmla="*/ 81 w 117"/>
                <a:gd name="T83" fmla="*/ 194 h 212"/>
                <a:gd name="T84" fmla="*/ 81 w 117"/>
                <a:gd name="T85" fmla="*/ 204 h 212"/>
                <a:gd name="T86" fmla="*/ 68 w 117"/>
                <a:gd name="T87" fmla="*/ 209 h 212"/>
                <a:gd name="T88" fmla="*/ 57 w 117"/>
                <a:gd name="T89" fmla="*/ 212 h 212"/>
                <a:gd name="T90" fmla="*/ 51 w 117"/>
                <a:gd name="T91" fmla="*/ 207 h 212"/>
                <a:gd name="T92" fmla="*/ 48 w 117"/>
                <a:gd name="T93" fmla="*/ 201 h 212"/>
                <a:gd name="T94" fmla="*/ 37 w 117"/>
                <a:gd name="T95" fmla="*/ 202 h 212"/>
                <a:gd name="T96" fmla="*/ 20 w 117"/>
                <a:gd name="T97" fmla="*/ 200 h 212"/>
                <a:gd name="T98" fmla="*/ 14 w 117"/>
                <a:gd name="T99" fmla="*/ 20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212">
                  <a:moveTo>
                    <a:pt x="11" y="203"/>
                  </a:moveTo>
                  <a:lnTo>
                    <a:pt x="11" y="201"/>
                  </a:lnTo>
                  <a:lnTo>
                    <a:pt x="8" y="198"/>
                  </a:lnTo>
                  <a:lnTo>
                    <a:pt x="3" y="194"/>
                  </a:lnTo>
                  <a:lnTo>
                    <a:pt x="2" y="191"/>
                  </a:lnTo>
                  <a:lnTo>
                    <a:pt x="3" y="180"/>
                  </a:lnTo>
                  <a:lnTo>
                    <a:pt x="5" y="177"/>
                  </a:lnTo>
                  <a:lnTo>
                    <a:pt x="9" y="167"/>
                  </a:lnTo>
                  <a:lnTo>
                    <a:pt x="11" y="164"/>
                  </a:lnTo>
                  <a:lnTo>
                    <a:pt x="9" y="161"/>
                  </a:lnTo>
                  <a:lnTo>
                    <a:pt x="8" y="159"/>
                  </a:lnTo>
                  <a:lnTo>
                    <a:pt x="11" y="156"/>
                  </a:lnTo>
                  <a:lnTo>
                    <a:pt x="12" y="148"/>
                  </a:lnTo>
                  <a:lnTo>
                    <a:pt x="13" y="146"/>
                  </a:lnTo>
                  <a:lnTo>
                    <a:pt x="17" y="146"/>
                  </a:lnTo>
                  <a:lnTo>
                    <a:pt x="21" y="144"/>
                  </a:lnTo>
                  <a:lnTo>
                    <a:pt x="26" y="142"/>
                  </a:lnTo>
                  <a:lnTo>
                    <a:pt x="32" y="134"/>
                  </a:lnTo>
                  <a:lnTo>
                    <a:pt x="33" y="129"/>
                  </a:lnTo>
                  <a:lnTo>
                    <a:pt x="31" y="124"/>
                  </a:lnTo>
                  <a:lnTo>
                    <a:pt x="27" y="118"/>
                  </a:lnTo>
                  <a:lnTo>
                    <a:pt x="24" y="118"/>
                  </a:lnTo>
                  <a:lnTo>
                    <a:pt x="21" y="117"/>
                  </a:lnTo>
                  <a:lnTo>
                    <a:pt x="19" y="116"/>
                  </a:lnTo>
                  <a:lnTo>
                    <a:pt x="17" y="113"/>
                  </a:lnTo>
                  <a:lnTo>
                    <a:pt x="17" y="110"/>
                  </a:lnTo>
                  <a:lnTo>
                    <a:pt x="17" y="106"/>
                  </a:lnTo>
                  <a:lnTo>
                    <a:pt x="19" y="100"/>
                  </a:lnTo>
                  <a:lnTo>
                    <a:pt x="19" y="95"/>
                  </a:lnTo>
                  <a:lnTo>
                    <a:pt x="14" y="93"/>
                  </a:lnTo>
                  <a:lnTo>
                    <a:pt x="8" y="90"/>
                  </a:lnTo>
                  <a:lnTo>
                    <a:pt x="0" y="84"/>
                  </a:lnTo>
                  <a:lnTo>
                    <a:pt x="2" y="77"/>
                  </a:lnTo>
                  <a:lnTo>
                    <a:pt x="9" y="70"/>
                  </a:lnTo>
                  <a:lnTo>
                    <a:pt x="25" y="51"/>
                  </a:lnTo>
                  <a:lnTo>
                    <a:pt x="31" y="36"/>
                  </a:lnTo>
                  <a:lnTo>
                    <a:pt x="37" y="16"/>
                  </a:lnTo>
                  <a:lnTo>
                    <a:pt x="38" y="0"/>
                  </a:lnTo>
                  <a:lnTo>
                    <a:pt x="45" y="4"/>
                  </a:lnTo>
                  <a:lnTo>
                    <a:pt x="55" y="0"/>
                  </a:lnTo>
                  <a:lnTo>
                    <a:pt x="60" y="3"/>
                  </a:lnTo>
                  <a:lnTo>
                    <a:pt x="61" y="8"/>
                  </a:lnTo>
                  <a:lnTo>
                    <a:pt x="72" y="12"/>
                  </a:lnTo>
                  <a:lnTo>
                    <a:pt x="77" y="12"/>
                  </a:lnTo>
                  <a:lnTo>
                    <a:pt x="84" y="18"/>
                  </a:lnTo>
                  <a:lnTo>
                    <a:pt x="86" y="16"/>
                  </a:lnTo>
                  <a:lnTo>
                    <a:pt x="91" y="18"/>
                  </a:lnTo>
                  <a:lnTo>
                    <a:pt x="92" y="22"/>
                  </a:lnTo>
                  <a:lnTo>
                    <a:pt x="97" y="27"/>
                  </a:lnTo>
                  <a:lnTo>
                    <a:pt x="99" y="33"/>
                  </a:lnTo>
                  <a:lnTo>
                    <a:pt x="102" y="35"/>
                  </a:lnTo>
                  <a:lnTo>
                    <a:pt x="108" y="35"/>
                  </a:lnTo>
                  <a:lnTo>
                    <a:pt x="109" y="41"/>
                  </a:lnTo>
                  <a:lnTo>
                    <a:pt x="113" y="45"/>
                  </a:lnTo>
                  <a:lnTo>
                    <a:pt x="116" y="51"/>
                  </a:lnTo>
                  <a:lnTo>
                    <a:pt x="113" y="57"/>
                  </a:lnTo>
                  <a:lnTo>
                    <a:pt x="117" y="60"/>
                  </a:lnTo>
                  <a:lnTo>
                    <a:pt x="116" y="68"/>
                  </a:lnTo>
                  <a:lnTo>
                    <a:pt x="114" y="71"/>
                  </a:lnTo>
                  <a:lnTo>
                    <a:pt x="107" y="70"/>
                  </a:lnTo>
                  <a:lnTo>
                    <a:pt x="107" y="72"/>
                  </a:lnTo>
                  <a:lnTo>
                    <a:pt x="107" y="78"/>
                  </a:lnTo>
                  <a:lnTo>
                    <a:pt x="109" y="88"/>
                  </a:lnTo>
                  <a:lnTo>
                    <a:pt x="113" y="92"/>
                  </a:lnTo>
                  <a:lnTo>
                    <a:pt x="115" y="96"/>
                  </a:lnTo>
                  <a:lnTo>
                    <a:pt x="111" y="104"/>
                  </a:lnTo>
                  <a:lnTo>
                    <a:pt x="108" y="111"/>
                  </a:lnTo>
                  <a:lnTo>
                    <a:pt x="104" y="125"/>
                  </a:lnTo>
                  <a:lnTo>
                    <a:pt x="105" y="130"/>
                  </a:lnTo>
                  <a:lnTo>
                    <a:pt x="105" y="136"/>
                  </a:lnTo>
                  <a:lnTo>
                    <a:pt x="104" y="140"/>
                  </a:lnTo>
                  <a:lnTo>
                    <a:pt x="99" y="147"/>
                  </a:lnTo>
                  <a:lnTo>
                    <a:pt x="97" y="149"/>
                  </a:lnTo>
                  <a:lnTo>
                    <a:pt x="96" y="153"/>
                  </a:lnTo>
                  <a:lnTo>
                    <a:pt x="97" y="155"/>
                  </a:lnTo>
                  <a:lnTo>
                    <a:pt x="98" y="160"/>
                  </a:lnTo>
                  <a:lnTo>
                    <a:pt x="95" y="164"/>
                  </a:lnTo>
                  <a:lnTo>
                    <a:pt x="90" y="164"/>
                  </a:lnTo>
                  <a:lnTo>
                    <a:pt x="87" y="165"/>
                  </a:lnTo>
                  <a:lnTo>
                    <a:pt x="83" y="166"/>
                  </a:lnTo>
                  <a:lnTo>
                    <a:pt x="83" y="173"/>
                  </a:lnTo>
                  <a:lnTo>
                    <a:pt x="80" y="180"/>
                  </a:lnTo>
                  <a:lnTo>
                    <a:pt x="79" y="188"/>
                  </a:lnTo>
                  <a:lnTo>
                    <a:pt x="81" y="194"/>
                  </a:lnTo>
                  <a:lnTo>
                    <a:pt x="83" y="200"/>
                  </a:lnTo>
                  <a:lnTo>
                    <a:pt x="81" y="204"/>
                  </a:lnTo>
                  <a:lnTo>
                    <a:pt x="75" y="212"/>
                  </a:lnTo>
                  <a:lnTo>
                    <a:pt x="68" y="209"/>
                  </a:lnTo>
                  <a:lnTo>
                    <a:pt x="62" y="207"/>
                  </a:lnTo>
                  <a:lnTo>
                    <a:pt x="57" y="212"/>
                  </a:lnTo>
                  <a:lnTo>
                    <a:pt x="53" y="210"/>
                  </a:lnTo>
                  <a:lnTo>
                    <a:pt x="51" y="207"/>
                  </a:lnTo>
                  <a:lnTo>
                    <a:pt x="49" y="202"/>
                  </a:lnTo>
                  <a:lnTo>
                    <a:pt x="48" y="201"/>
                  </a:lnTo>
                  <a:lnTo>
                    <a:pt x="45" y="201"/>
                  </a:lnTo>
                  <a:lnTo>
                    <a:pt x="37" y="202"/>
                  </a:lnTo>
                  <a:lnTo>
                    <a:pt x="29" y="200"/>
                  </a:lnTo>
                  <a:lnTo>
                    <a:pt x="20" y="200"/>
                  </a:lnTo>
                  <a:lnTo>
                    <a:pt x="18" y="202"/>
                  </a:lnTo>
                  <a:lnTo>
                    <a:pt x="14" y="202"/>
                  </a:lnTo>
                  <a:lnTo>
                    <a:pt x="11" y="20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6" name="Freeform 64"/>
            <p:cNvSpPr>
              <a:spLocks/>
            </p:cNvSpPr>
            <p:nvPr/>
          </p:nvSpPr>
          <p:spPr bwMode="auto">
            <a:xfrm rot="1627522">
              <a:off x="3059" y="2842"/>
              <a:ext cx="280" cy="277"/>
            </a:xfrm>
            <a:custGeom>
              <a:avLst/>
              <a:gdLst>
                <a:gd name="T0" fmla="*/ 196 w 227"/>
                <a:gd name="T1" fmla="*/ 177 h 187"/>
                <a:gd name="T2" fmla="*/ 185 w 227"/>
                <a:gd name="T3" fmla="*/ 173 h 187"/>
                <a:gd name="T4" fmla="*/ 179 w 227"/>
                <a:gd name="T5" fmla="*/ 168 h 187"/>
                <a:gd name="T6" fmla="*/ 172 w 227"/>
                <a:gd name="T7" fmla="*/ 166 h 187"/>
                <a:gd name="T8" fmla="*/ 174 w 227"/>
                <a:gd name="T9" fmla="*/ 174 h 187"/>
                <a:gd name="T10" fmla="*/ 169 w 227"/>
                <a:gd name="T11" fmla="*/ 180 h 187"/>
                <a:gd name="T12" fmla="*/ 162 w 227"/>
                <a:gd name="T13" fmla="*/ 187 h 187"/>
                <a:gd name="T14" fmla="*/ 156 w 227"/>
                <a:gd name="T15" fmla="*/ 185 h 187"/>
                <a:gd name="T16" fmla="*/ 147 w 227"/>
                <a:gd name="T17" fmla="*/ 174 h 187"/>
                <a:gd name="T18" fmla="*/ 137 w 227"/>
                <a:gd name="T19" fmla="*/ 167 h 187"/>
                <a:gd name="T20" fmla="*/ 132 w 227"/>
                <a:gd name="T21" fmla="*/ 157 h 187"/>
                <a:gd name="T22" fmla="*/ 114 w 227"/>
                <a:gd name="T23" fmla="*/ 133 h 187"/>
                <a:gd name="T24" fmla="*/ 102 w 227"/>
                <a:gd name="T25" fmla="*/ 126 h 187"/>
                <a:gd name="T26" fmla="*/ 89 w 227"/>
                <a:gd name="T27" fmla="*/ 127 h 187"/>
                <a:gd name="T28" fmla="*/ 82 w 227"/>
                <a:gd name="T29" fmla="*/ 138 h 187"/>
                <a:gd name="T30" fmla="*/ 70 w 227"/>
                <a:gd name="T31" fmla="*/ 139 h 187"/>
                <a:gd name="T32" fmla="*/ 66 w 227"/>
                <a:gd name="T33" fmla="*/ 145 h 187"/>
                <a:gd name="T34" fmla="*/ 51 w 227"/>
                <a:gd name="T35" fmla="*/ 154 h 187"/>
                <a:gd name="T36" fmla="*/ 43 w 227"/>
                <a:gd name="T37" fmla="*/ 161 h 187"/>
                <a:gd name="T38" fmla="*/ 24 w 227"/>
                <a:gd name="T39" fmla="*/ 165 h 187"/>
                <a:gd name="T40" fmla="*/ 10 w 227"/>
                <a:gd name="T41" fmla="*/ 168 h 187"/>
                <a:gd name="T42" fmla="*/ 5 w 227"/>
                <a:gd name="T43" fmla="*/ 159 h 187"/>
                <a:gd name="T44" fmla="*/ 5 w 227"/>
                <a:gd name="T45" fmla="*/ 142 h 187"/>
                <a:gd name="T46" fmla="*/ 0 w 227"/>
                <a:gd name="T47" fmla="*/ 121 h 187"/>
                <a:gd name="T48" fmla="*/ 9 w 227"/>
                <a:gd name="T49" fmla="*/ 101 h 187"/>
                <a:gd name="T50" fmla="*/ 10 w 227"/>
                <a:gd name="T51" fmla="*/ 94 h 187"/>
                <a:gd name="T52" fmla="*/ 6 w 227"/>
                <a:gd name="T53" fmla="*/ 89 h 187"/>
                <a:gd name="T54" fmla="*/ 11 w 227"/>
                <a:gd name="T55" fmla="*/ 85 h 187"/>
                <a:gd name="T56" fmla="*/ 24 w 227"/>
                <a:gd name="T57" fmla="*/ 83 h 187"/>
                <a:gd name="T58" fmla="*/ 28 w 227"/>
                <a:gd name="T59" fmla="*/ 79 h 187"/>
                <a:gd name="T60" fmla="*/ 37 w 227"/>
                <a:gd name="T61" fmla="*/ 79 h 187"/>
                <a:gd name="T62" fmla="*/ 46 w 227"/>
                <a:gd name="T63" fmla="*/ 75 h 187"/>
                <a:gd name="T64" fmla="*/ 46 w 227"/>
                <a:gd name="T65" fmla="*/ 57 h 187"/>
                <a:gd name="T66" fmla="*/ 52 w 227"/>
                <a:gd name="T67" fmla="*/ 48 h 187"/>
                <a:gd name="T68" fmla="*/ 63 w 227"/>
                <a:gd name="T69" fmla="*/ 30 h 187"/>
                <a:gd name="T70" fmla="*/ 70 w 227"/>
                <a:gd name="T71" fmla="*/ 29 h 187"/>
                <a:gd name="T72" fmla="*/ 81 w 227"/>
                <a:gd name="T73" fmla="*/ 27 h 187"/>
                <a:gd name="T74" fmla="*/ 97 w 227"/>
                <a:gd name="T75" fmla="*/ 28 h 187"/>
                <a:gd name="T76" fmla="*/ 101 w 227"/>
                <a:gd name="T77" fmla="*/ 29 h 187"/>
                <a:gd name="T78" fmla="*/ 105 w 227"/>
                <a:gd name="T79" fmla="*/ 37 h 187"/>
                <a:gd name="T80" fmla="*/ 114 w 227"/>
                <a:gd name="T81" fmla="*/ 34 h 187"/>
                <a:gd name="T82" fmla="*/ 127 w 227"/>
                <a:gd name="T83" fmla="*/ 39 h 187"/>
                <a:gd name="T84" fmla="*/ 135 w 227"/>
                <a:gd name="T85" fmla="*/ 27 h 187"/>
                <a:gd name="T86" fmla="*/ 131 w 227"/>
                <a:gd name="T87" fmla="*/ 15 h 187"/>
                <a:gd name="T88" fmla="*/ 135 w 227"/>
                <a:gd name="T89" fmla="*/ 0 h 187"/>
                <a:gd name="T90" fmla="*/ 143 w 227"/>
                <a:gd name="T91" fmla="*/ 1 h 187"/>
                <a:gd name="T92" fmla="*/ 149 w 227"/>
                <a:gd name="T93" fmla="*/ 4 h 187"/>
                <a:gd name="T94" fmla="*/ 161 w 227"/>
                <a:gd name="T95" fmla="*/ 11 h 187"/>
                <a:gd name="T96" fmla="*/ 172 w 227"/>
                <a:gd name="T97" fmla="*/ 13 h 187"/>
                <a:gd name="T98" fmla="*/ 180 w 227"/>
                <a:gd name="T99" fmla="*/ 13 h 187"/>
                <a:gd name="T100" fmla="*/ 189 w 227"/>
                <a:gd name="T101" fmla="*/ 33 h 187"/>
                <a:gd name="T102" fmla="*/ 196 w 227"/>
                <a:gd name="T103" fmla="*/ 29 h 187"/>
                <a:gd name="T104" fmla="*/ 205 w 227"/>
                <a:gd name="T105" fmla="*/ 18 h 187"/>
                <a:gd name="T106" fmla="*/ 210 w 227"/>
                <a:gd name="T107" fmla="*/ 13 h 187"/>
                <a:gd name="T108" fmla="*/ 213 w 227"/>
                <a:gd name="T109" fmla="*/ 15 h 187"/>
                <a:gd name="T110" fmla="*/ 225 w 227"/>
                <a:gd name="T111" fmla="*/ 64 h 187"/>
                <a:gd name="T112" fmla="*/ 225 w 227"/>
                <a:gd name="T113" fmla="*/ 115 h 187"/>
                <a:gd name="T114" fmla="*/ 216 w 227"/>
                <a:gd name="T115" fmla="*/ 162 h 187"/>
                <a:gd name="T116" fmla="*/ 208 w 227"/>
                <a:gd name="T117" fmla="*/ 165 h 187"/>
                <a:gd name="T118" fmla="*/ 204 w 227"/>
                <a:gd name="T119" fmla="*/ 169 h 187"/>
                <a:gd name="T120" fmla="*/ 198 w 227"/>
                <a:gd name="T121" fmla="*/ 172 h 187"/>
                <a:gd name="T122" fmla="*/ 198 w 227"/>
                <a:gd name="T123" fmla="*/ 17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7" h="187">
                  <a:moveTo>
                    <a:pt x="198" y="178"/>
                  </a:moveTo>
                  <a:lnTo>
                    <a:pt x="196" y="177"/>
                  </a:lnTo>
                  <a:lnTo>
                    <a:pt x="189" y="177"/>
                  </a:lnTo>
                  <a:lnTo>
                    <a:pt x="185" y="173"/>
                  </a:lnTo>
                  <a:lnTo>
                    <a:pt x="183" y="171"/>
                  </a:lnTo>
                  <a:lnTo>
                    <a:pt x="179" y="168"/>
                  </a:lnTo>
                  <a:lnTo>
                    <a:pt x="175" y="167"/>
                  </a:lnTo>
                  <a:lnTo>
                    <a:pt x="172" y="166"/>
                  </a:lnTo>
                  <a:lnTo>
                    <a:pt x="173" y="172"/>
                  </a:lnTo>
                  <a:lnTo>
                    <a:pt x="174" y="174"/>
                  </a:lnTo>
                  <a:lnTo>
                    <a:pt x="173" y="178"/>
                  </a:lnTo>
                  <a:lnTo>
                    <a:pt x="169" y="180"/>
                  </a:lnTo>
                  <a:lnTo>
                    <a:pt x="167" y="186"/>
                  </a:lnTo>
                  <a:lnTo>
                    <a:pt x="162" y="187"/>
                  </a:lnTo>
                  <a:lnTo>
                    <a:pt x="159" y="185"/>
                  </a:lnTo>
                  <a:lnTo>
                    <a:pt x="156" y="185"/>
                  </a:lnTo>
                  <a:lnTo>
                    <a:pt x="153" y="181"/>
                  </a:lnTo>
                  <a:lnTo>
                    <a:pt x="147" y="174"/>
                  </a:lnTo>
                  <a:lnTo>
                    <a:pt x="142" y="169"/>
                  </a:lnTo>
                  <a:lnTo>
                    <a:pt x="137" y="167"/>
                  </a:lnTo>
                  <a:lnTo>
                    <a:pt x="133" y="161"/>
                  </a:lnTo>
                  <a:lnTo>
                    <a:pt x="132" y="157"/>
                  </a:lnTo>
                  <a:lnTo>
                    <a:pt x="127" y="145"/>
                  </a:lnTo>
                  <a:lnTo>
                    <a:pt x="114" y="133"/>
                  </a:lnTo>
                  <a:lnTo>
                    <a:pt x="108" y="129"/>
                  </a:lnTo>
                  <a:lnTo>
                    <a:pt x="102" y="126"/>
                  </a:lnTo>
                  <a:lnTo>
                    <a:pt x="96" y="126"/>
                  </a:lnTo>
                  <a:lnTo>
                    <a:pt x="89" y="127"/>
                  </a:lnTo>
                  <a:lnTo>
                    <a:pt x="87" y="131"/>
                  </a:lnTo>
                  <a:lnTo>
                    <a:pt x="82" y="138"/>
                  </a:lnTo>
                  <a:lnTo>
                    <a:pt x="77" y="139"/>
                  </a:lnTo>
                  <a:lnTo>
                    <a:pt x="70" y="139"/>
                  </a:lnTo>
                  <a:lnTo>
                    <a:pt x="69" y="141"/>
                  </a:lnTo>
                  <a:lnTo>
                    <a:pt x="66" y="145"/>
                  </a:lnTo>
                  <a:lnTo>
                    <a:pt x="60" y="149"/>
                  </a:lnTo>
                  <a:lnTo>
                    <a:pt x="51" y="154"/>
                  </a:lnTo>
                  <a:lnTo>
                    <a:pt x="49" y="156"/>
                  </a:lnTo>
                  <a:lnTo>
                    <a:pt x="43" y="161"/>
                  </a:lnTo>
                  <a:lnTo>
                    <a:pt x="37" y="163"/>
                  </a:lnTo>
                  <a:lnTo>
                    <a:pt x="24" y="165"/>
                  </a:lnTo>
                  <a:lnTo>
                    <a:pt x="18" y="166"/>
                  </a:lnTo>
                  <a:lnTo>
                    <a:pt x="10" y="168"/>
                  </a:lnTo>
                  <a:lnTo>
                    <a:pt x="4" y="166"/>
                  </a:lnTo>
                  <a:lnTo>
                    <a:pt x="5" y="159"/>
                  </a:lnTo>
                  <a:lnTo>
                    <a:pt x="6" y="151"/>
                  </a:lnTo>
                  <a:lnTo>
                    <a:pt x="5" y="142"/>
                  </a:lnTo>
                  <a:lnTo>
                    <a:pt x="6" y="127"/>
                  </a:lnTo>
                  <a:lnTo>
                    <a:pt x="0" y="121"/>
                  </a:lnTo>
                  <a:lnTo>
                    <a:pt x="0" y="115"/>
                  </a:lnTo>
                  <a:lnTo>
                    <a:pt x="9" y="101"/>
                  </a:lnTo>
                  <a:lnTo>
                    <a:pt x="10" y="97"/>
                  </a:lnTo>
                  <a:lnTo>
                    <a:pt x="10" y="94"/>
                  </a:lnTo>
                  <a:lnTo>
                    <a:pt x="7" y="90"/>
                  </a:lnTo>
                  <a:lnTo>
                    <a:pt x="6" y="89"/>
                  </a:lnTo>
                  <a:lnTo>
                    <a:pt x="7" y="87"/>
                  </a:lnTo>
                  <a:lnTo>
                    <a:pt x="11" y="85"/>
                  </a:lnTo>
                  <a:lnTo>
                    <a:pt x="19" y="84"/>
                  </a:lnTo>
                  <a:lnTo>
                    <a:pt x="24" y="83"/>
                  </a:lnTo>
                  <a:lnTo>
                    <a:pt x="28" y="84"/>
                  </a:lnTo>
                  <a:lnTo>
                    <a:pt x="28" y="79"/>
                  </a:lnTo>
                  <a:lnTo>
                    <a:pt x="30" y="77"/>
                  </a:lnTo>
                  <a:lnTo>
                    <a:pt x="37" y="79"/>
                  </a:lnTo>
                  <a:lnTo>
                    <a:pt x="45" y="78"/>
                  </a:lnTo>
                  <a:lnTo>
                    <a:pt x="46" y="75"/>
                  </a:lnTo>
                  <a:lnTo>
                    <a:pt x="42" y="61"/>
                  </a:lnTo>
                  <a:lnTo>
                    <a:pt x="46" y="57"/>
                  </a:lnTo>
                  <a:lnTo>
                    <a:pt x="48" y="54"/>
                  </a:lnTo>
                  <a:lnTo>
                    <a:pt x="52" y="48"/>
                  </a:lnTo>
                  <a:lnTo>
                    <a:pt x="54" y="45"/>
                  </a:lnTo>
                  <a:lnTo>
                    <a:pt x="63" y="30"/>
                  </a:lnTo>
                  <a:lnTo>
                    <a:pt x="66" y="29"/>
                  </a:lnTo>
                  <a:lnTo>
                    <a:pt x="70" y="29"/>
                  </a:lnTo>
                  <a:lnTo>
                    <a:pt x="72" y="27"/>
                  </a:lnTo>
                  <a:lnTo>
                    <a:pt x="81" y="27"/>
                  </a:lnTo>
                  <a:lnTo>
                    <a:pt x="89" y="29"/>
                  </a:lnTo>
                  <a:lnTo>
                    <a:pt x="97" y="28"/>
                  </a:lnTo>
                  <a:lnTo>
                    <a:pt x="100" y="28"/>
                  </a:lnTo>
                  <a:lnTo>
                    <a:pt x="101" y="29"/>
                  </a:lnTo>
                  <a:lnTo>
                    <a:pt x="103" y="34"/>
                  </a:lnTo>
                  <a:lnTo>
                    <a:pt x="105" y="37"/>
                  </a:lnTo>
                  <a:lnTo>
                    <a:pt x="109" y="39"/>
                  </a:lnTo>
                  <a:lnTo>
                    <a:pt x="114" y="34"/>
                  </a:lnTo>
                  <a:lnTo>
                    <a:pt x="120" y="36"/>
                  </a:lnTo>
                  <a:lnTo>
                    <a:pt x="127" y="39"/>
                  </a:lnTo>
                  <a:lnTo>
                    <a:pt x="133" y="31"/>
                  </a:lnTo>
                  <a:lnTo>
                    <a:pt x="135" y="27"/>
                  </a:lnTo>
                  <a:lnTo>
                    <a:pt x="133" y="21"/>
                  </a:lnTo>
                  <a:lnTo>
                    <a:pt x="131" y="15"/>
                  </a:lnTo>
                  <a:lnTo>
                    <a:pt x="132" y="7"/>
                  </a:lnTo>
                  <a:lnTo>
                    <a:pt x="135" y="0"/>
                  </a:lnTo>
                  <a:lnTo>
                    <a:pt x="139" y="0"/>
                  </a:lnTo>
                  <a:lnTo>
                    <a:pt x="143" y="1"/>
                  </a:lnTo>
                  <a:lnTo>
                    <a:pt x="147" y="4"/>
                  </a:lnTo>
                  <a:lnTo>
                    <a:pt x="149" y="4"/>
                  </a:lnTo>
                  <a:lnTo>
                    <a:pt x="155" y="10"/>
                  </a:lnTo>
                  <a:lnTo>
                    <a:pt x="161" y="11"/>
                  </a:lnTo>
                  <a:lnTo>
                    <a:pt x="165" y="15"/>
                  </a:lnTo>
                  <a:lnTo>
                    <a:pt x="172" y="13"/>
                  </a:lnTo>
                  <a:lnTo>
                    <a:pt x="177" y="11"/>
                  </a:lnTo>
                  <a:lnTo>
                    <a:pt x="180" y="13"/>
                  </a:lnTo>
                  <a:lnTo>
                    <a:pt x="186" y="22"/>
                  </a:lnTo>
                  <a:lnTo>
                    <a:pt x="189" y="33"/>
                  </a:lnTo>
                  <a:lnTo>
                    <a:pt x="196" y="34"/>
                  </a:lnTo>
                  <a:lnTo>
                    <a:pt x="196" y="29"/>
                  </a:lnTo>
                  <a:lnTo>
                    <a:pt x="204" y="28"/>
                  </a:lnTo>
                  <a:lnTo>
                    <a:pt x="205" y="18"/>
                  </a:lnTo>
                  <a:lnTo>
                    <a:pt x="208" y="16"/>
                  </a:lnTo>
                  <a:lnTo>
                    <a:pt x="210" y="13"/>
                  </a:lnTo>
                  <a:lnTo>
                    <a:pt x="213" y="13"/>
                  </a:lnTo>
                  <a:lnTo>
                    <a:pt x="213" y="15"/>
                  </a:lnTo>
                  <a:lnTo>
                    <a:pt x="219" y="37"/>
                  </a:lnTo>
                  <a:lnTo>
                    <a:pt x="225" y="64"/>
                  </a:lnTo>
                  <a:lnTo>
                    <a:pt x="227" y="94"/>
                  </a:lnTo>
                  <a:lnTo>
                    <a:pt x="225" y="115"/>
                  </a:lnTo>
                  <a:lnTo>
                    <a:pt x="220" y="150"/>
                  </a:lnTo>
                  <a:lnTo>
                    <a:pt x="216" y="162"/>
                  </a:lnTo>
                  <a:lnTo>
                    <a:pt x="213" y="163"/>
                  </a:lnTo>
                  <a:lnTo>
                    <a:pt x="208" y="165"/>
                  </a:lnTo>
                  <a:lnTo>
                    <a:pt x="207" y="166"/>
                  </a:lnTo>
                  <a:lnTo>
                    <a:pt x="204" y="169"/>
                  </a:lnTo>
                  <a:lnTo>
                    <a:pt x="202" y="171"/>
                  </a:lnTo>
                  <a:lnTo>
                    <a:pt x="198" y="172"/>
                  </a:lnTo>
                  <a:lnTo>
                    <a:pt x="197" y="174"/>
                  </a:lnTo>
                  <a:lnTo>
                    <a:pt x="198" y="17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7" name="Freeform 65"/>
            <p:cNvSpPr>
              <a:spLocks/>
            </p:cNvSpPr>
            <p:nvPr/>
          </p:nvSpPr>
          <p:spPr bwMode="auto">
            <a:xfrm rot="1627522">
              <a:off x="3028" y="3060"/>
              <a:ext cx="176" cy="274"/>
            </a:xfrm>
            <a:custGeom>
              <a:avLst/>
              <a:gdLst>
                <a:gd name="T0" fmla="*/ 136 w 141"/>
                <a:gd name="T1" fmla="*/ 183 h 184"/>
                <a:gd name="T2" fmla="*/ 134 w 141"/>
                <a:gd name="T3" fmla="*/ 184 h 184"/>
                <a:gd name="T4" fmla="*/ 128 w 141"/>
                <a:gd name="T5" fmla="*/ 178 h 184"/>
                <a:gd name="T6" fmla="*/ 124 w 141"/>
                <a:gd name="T7" fmla="*/ 168 h 184"/>
                <a:gd name="T8" fmla="*/ 114 w 141"/>
                <a:gd name="T9" fmla="*/ 166 h 184"/>
                <a:gd name="T10" fmla="*/ 105 w 141"/>
                <a:gd name="T11" fmla="*/ 166 h 184"/>
                <a:gd name="T12" fmla="*/ 103 w 141"/>
                <a:gd name="T13" fmla="*/ 160 h 184"/>
                <a:gd name="T14" fmla="*/ 97 w 141"/>
                <a:gd name="T15" fmla="*/ 156 h 184"/>
                <a:gd name="T16" fmla="*/ 86 w 141"/>
                <a:gd name="T17" fmla="*/ 155 h 184"/>
                <a:gd name="T18" fmla="*/ 75 w 141"/>
                <a:gd name="T19" fmla="*/ 162 h 184"/>
                <a:gd name="T20" fmla="*/ 67 w 141"/>
                <a:gd name="T21" fmla="*/ 167 h 184"/>
                <a:gd name="T22" fmla="*/ 61 w 141"/>
                <a:gd name="T23" fmla="*/ 170 h 184"/>
                <a:gd name="T24" fmla="*/ 54 w 141"/>
                <a:gd name="T25" fmla="*/ 168 h 184"/>
                <a:gd name="T26" fmla="*/ 48 w 141"/>
                <a:gd name="T27" fmla="*/ 166 h 184"/>
                <a:gd name="T28" fmla="*/ 38 w 141"/>
                <a:gd name="T29" fmla="*/ 159 h 184"/>
                <a:gd name="T30" fmla="*/ 28 w 141"/>
                <a:gd name="T31" fmla="*/ 150 h 184"/>
                <a:gd name="T32" fmla="*/ 20 w 141"/>
                <a:gd name="T33" fmla="*/ 138 h 184"/>
                <a:gd name="T34" fmla="*/ 13 w 141"/>
                <a:gd name="T35" fmla="*/ 134 h 184"/>
                <a:gd name="T36" fmla="*/ 6 w 141"/>
                <a:gd name="T37" fmla="*/ 130 h 184"/>
                <a:gd name="T38" fmla="*/ 4 w 141"/>
                <a:gd name="T39" fmla="*/ 126 h 184"/>
                <a:gd name="T40" fmla="*/ 1 w 141"/>
                <a:gd name="T41" fmla="*/ 119 h 184"/>
                <a:gd name="T42" fmla="*/ 1 w 141"/>
                <a:gd name="T43" fmla="*/ 112 h 184"/>
                <a:gd name="T44" fmla="*/ 13 w 141"/>
                <a:gd name="T45" fmla="*/ 112 h 184"/>
                <a:gd name="T46" fmla="*/ 20 w 141"/>
                <a:gd name="T47" fmla="*/ 101 h 184"/>
                <a:gd name="T48" fmla="*/ 22 w 141"/>
                <a:gd name="T49" fmla="*/ 95 h 184"/>
                <a:gd name="T50" fmla="*/ 31 w 141"/>
                <a:gd name="T51" fmla="*/ 96 h 184"/>
                <a:gd name="T52" fmla="*/ 38 w 141"/>
                <a:gd name="T53" fmla="*/ 88 h 184"/>
                <a:gd name="T54" fmla="*/ 42 w 141"/>
                <a:gd name="T55" fmla="*/ 89 h 184"/>
                <a:gd name="T56" fmla="*/ 48 w 141"/>
                <a:gd name="T57" fmla="*/ 84 h 184"/>
                <a:gd name="T58" fmla="*/ 52 w 141"/>
                <a:gd name="T59" fmla="*/ 83 h 184"/>
                <a:gd name="T60" fmla="*/ 60 w 141"/>
                <a:gd name="T61" fmla="*/ 83 h 184"/>
                <a:gd name="T62" fmla="*/ 61 w 141"/>
                <a:gd name="T63" fmla="*/ 71 h 184"/>
                <a:gd name="T64" fmla="*/ 66 w 141"/>
                <a:gd name="T65" fmla="*/ 66 h 184"/>
                <a:gd name="T66" fmla="*/ 63 w 141"/>
                <a:gd name="T67" fmla="*/ 51 h 184"/>
                <a:gd name="T68" fmla="*/ 64 w 141"/>
                <a:gd name="T69" fmla="*/ 39 h 184"/>
                <a:gd name="T70" fmla="*/ 68 w 141"/>
                <a:gd name="T71" fmla="*/ 33 h 184"/>
                <a:gd name="T72" fmla="*/ 66 w 141"/>
                <a:gd name="T73" fmla="*/ 22 h 184"/>
                <a:gd name="T74" fmla="*/ 69 w 141"/>
                <a:gd name="T75" fmla="*/ 6 h 184"/>
                <a:gd name="T76" fmla="*/ 70 w 141"/>
                <a:gd name="T77" fmla="*/ 4 h 184"/>
                <a:gd name="T78" fmla="*/ 79 w 141"/>
                <a:gd name="T79" fmla="*/ 12 h 184"/>
                <a:gd name="T80" fmla="*/ 90 w 141"/>
                <a:gd name="T81" fmla="*/ 24 h 184"/>
                <a:gd name="T82" fmla="*/ 96 w 141"/>
                <a:gd name="T83" fmla="*/ 28 h 184"/>
                <a:gd name="T84" fmla="*/ 104 w 141"/>
                <a:gd name="T85" fmla="*/ 29 h 184"/>
                <a:gd name="T86" fmla="*/ 110 w 141"/>
                <a:gd name="T87" fmla="*/ 21 h 184"/>
                <a:gd name="T88" fmla="*/ 110 w 141"/>
                <a:gd name="T89" fmla="*/ 15 h 184"/>
                <a:gd name="T90" fmla="*/ 112 w 141"/>
                <a:gd name="T91" fmla="*/ 10 h 184"/>
                <a:gd name="T92" fmla="*/ 120 w 141"/>
                <a:gd name="T93" fmla="*/ 14 h 184"/>
                <a:gd name="T94" fmla="*/ 126 w 141"/>
                <a:gd name="T95" fmla="*/ 20 h 184"/>
                <a:gd name="T96" fmla="*/ 135 w 141"/>
                <a:gd name="T97" fmla="*/ 21 h 184"/>
                <a:gd name="T98" fmla="*/ 127 w 141"/>
                <a:gd name="T99" fmla="*/ 35 h 184"/>
                <a:gd name="T100" fmla="*/ 120 w 141"/>
                <a:gd name="T101" fmla="*/ 57 h 184"/>
                <a:gd name="T102" fmla="*/ 112 w 141"/>
                <a:gd name="T103" fmla="*/ 77 h 184"/>
                <a:gd name="T104" fmla="*/ 111 w 141"/>
                <a:gd name="T105" fmla="*/ 98 h 184"/>
                <a:gd name="T106" fmla="*/ 106 w 141"/>
                <a:gd name="T107" fmla="*/ 104 h 184"/>
                <a:gd name="T108" fmla="*/ 109 w 141"/>
                <a:gd name="T109" fmla="*/ 125 h 184"/>
                <a:gd name="T110" fmla="*/ 134 w 141"/>
                <a:gd name="T111"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1" h="184">
                  <a:moveTo>
                    <a:pt x="141" y="180"/>
                  </a:moveTo>
                  <a:lnTo>
                    <a:pt x="136" y="183"/>
                  </a:lnTo>
                  <a:lnTo>
                    <a:pt x="135" y="184"/>
                  </a:lnTo>
                  <a:lnTo>
                    <a:pt x="134" y="184"/>
                  </a:lnTo>
                  <a:lnTo>
                    <a:pt x="129" y="183"/>
                  </a:lnTo>
                  <a:lnTo>
                    <a:pt x="128" y="178"/>
                  </a:lnTo>
                  <a:lnTo>
                    <a:pt x="126" y="172"/>
                  </a:lnTo>
                  <a:lnTo>
                    <a:pt x="124" y="168"/>
                  </a:lnTo>
                  <a:lnTo>
                    <a:pt x="122" y="166"/>
                  </a:lnTo>
                  <a:lnTo>
                    <a:pt x="114" y="166"/>
                  </a:lnTo>
                  <a:lnTo>
                    <a:pt x="108" y="166"/>
                  </a:lnTo>
                  <a:lnTo>
                    <a:pt x="105" y="166"/>
                  </a:lnTo>
                  <a:lnTo>
                    <a:pt x="103" y="164"/>
                  </a:lnTo>
                  <a:lnTo>
                    <a:pt x="103" y="160"/>
                  </a:lnTo>
                  <a:lnTo>
                    <a:pt x="100" y="156"/>
                  </a:lnTo>
                  <a:lnTo>
                    <a:pt x="97" y="156"/>
                  </a:lnTo>
                  <a:lnTo>
                    <a:pt x="92" y="160"/>
                  </a:lnTo>
                  <a:lnTo>
                    <a:pt x="86" y="155"/>
                  </a:lnTo>
                  <a:lnTo>
                    <a:pt x="82" y="156"/>
                  </a:lnTo>
                  <a:lnTo>
                    <a:pt x="75" y="162"/>
                  </a:lnTo>
                  <a:lnTo>
                    <a:pt x="70" y="165"/>
                  </a:lnTo>
                  <a:lnTo>
                    <a:pt x="67" y="167"/>
                  </a:lnTo>
                  <a:lnTo>
                    <a:pt x="64" y="168"/>
                  </a:lnTo>
                  <a:lnTo>
                    <a:pt x="61" y="170"/>
                  </a:lnTo>
                  <a:lnTo>
                    <a:pt x="56" y="168"/>
                  </a:lnTo>
                  <a:lnTo>
                    <a:pt x="54" y="168"/>
                  </a:lnTo>
                  <a:lnTo>
                    <a:pt x="51" y="167"/>
                  </a:lnTo>
                  <a:lnTo>
                    <a:pt x="48" y="166"/>
                  </a:lnTo>
                  <a:lnTo>
                    <a:pt x="42" y="161"/>
                  </a:lnTo>
                  <a:lnTo>
                    <a:pt x="38" y="159"/>
                  </a:lnTo>
                  <a:lnTo>
                    <a:pt x="33" y="155"/>
                  </a:lnTo>
                  <a:lnTo>
                    <a:pt x="28" y="150"/>
                  </a:lnTo>
                  <a:lnTo>
                    <a:pt x="24" y="143"/>
                  </a:lnTo>
                  <a:lnTo>
                    <a:pt x="20" y="138"/>
                  </a:lnTo>
                  <a:lnTo>
                    <a:pt x="15" y="132"/>
                  </a:lnTo>
                  <a:lnTo>
                    <a:pt x="13" y="134"/>
                  </a:lnTo>
                  <a:lnTo>
                    <a:pt x="9" y="132"/>
                  </a:lnTo>
                  <a:lnTo>
                    <a:pt x="6" y="130"/>
                  </a:lnTo>
                  <a:lnTo>
                    <a:pt x="6" y="129"/>
                  </a:lnTo>
                  <a:lnTo>
                    <a:pt x="4" y="126"/>
                  </a:lnTo>
                  <a:lnTo>
                    <a:pt x="2" y="124"/>
                  </a:lnTo>
                  <a:lnTo>
                    <a:pt x="1" y="119"/>
                  </a:lnTo>
                  <a:lnTo>
                    <a:pt x="0" y="117"/>
                  </a:lnTo>
                  <a:lnTo>
                    <a:pt x="1" y="112"/>
                  </a:lnTo>
                  <a:lnTo>
                    <a:pt x="6" y="113"/>
                  </a:lnTo>
                  <a:lnTo>
                    <a:pt x="13" y="112"/>
                  </a:lnTo>
                  <a:lnTo>
                    <a:pt x="16" y="108"/>
                  </a:lnTo>
                  <a:lnTo>
                    <a:pt x="20" y="101"/>
                  </a:lnTo>
                  <a:lnTo>
                    <a:pt x="20" y="95"/>
                  </a:lnTo>
                  <a:lnTo>
                    <a:pt x="22" y="95"/>
                  </a:lnTo>
                  <a:lnTo>
                    <a:pt x="27" y="98"/>
                  </a:lnTo>
                  <a:lnTo>
                    <a:pt x="31" y="96"/>
                  </a:lnTo>
                  <a:lnTo>
                    <a:pt x="37" y="90"/>
                  </a:lnTo>
                  <a:lnTo>
                    <a:pt x="38" y="88"/>
                  </a:lnTo>
                  <a:lnTo>
                    <a:pt x="40" y="88"/>
                  </a:lnTo>
                  <a:lnTo>
                    <a:pt x="42" y="89"/>
                  </a:lnTo>
                  <a:lnTo>
                    <a:pt x="45" y="84"/>
                  </a:lnTo>
                  <a:lnTo>
                    <a:pt x="48" y="84"/>
                  </a:lnTo>
                  <a:lnTo>
                    <a:pt x="50" y="87"/>
                  </a:lnTo>
                  <a:lnTo>
                    <a:pt x="52" y="83"/>
                  </a:lnTo>
                  <a:lnTo>
                    <a:pt x="57" y="86"/>
                  </a:lnTo>
                  <a:lnTo>
                    <a:pt x="60" y="83"/>
                  </a:lnTo>
                  <a:lnTo>
                    <a:pt x="58" y="75"/>
                  </a:lnTo>
                  <a:lnTo>
                    <a:pt x="61" y="71"/>
                  </a:lnTo>
                  <a:lnTo>
                    <a:pt x="64" y="70"/>
                  </a:lnTo>
                  <a:lnTo>
                    <a:pt x="66" y="66"/>
                  </a:lnTo>
                  <a:lnTo>
                    <a:pt x="63" y="60"/>
                  </a:lnTo>
                  <a:lnTo>
                    <a:pt x="63" y="51"/>
                  </a:lnTo>
                  <a:lnTo>
                    <a:pt x="62" y="44"/>
                  </a:lnTo>
                  <a:lnTo>
                    <a:pt x="64" y="39"/>
                  </a:lnTo>
                  <a:lnTo>
                    <a:pt x="68" y="35"/>
                  </a:lnTo>
                  <a:lnTo>
                    <a:pt x="68" y="33"/>
                  </a:lnTo>
                  <a:lnTo>
                    <a:pt x="64" y="26"/>
                  </a:lnTo>
                  <a:lnTo>
                    <a:pt x="66" y="22"/>
                  </a:lnTo>
                  <a:lnTo>
                    <a:pt x="68" y="15"/>
                  </a:lnTo>
                  <a:lnTo>
                    <a:pt x="69" y="6"/>
                  </a:lnTo>
                  <a:lnTo>
                    <a:pt x="69" y="0"/>
                  </a:lnTo>
                  <a:lnTo>
                    <a:pt x="70" y="4"/>
                  </a:lnTo>
                  <a:lnTo>
                    <a:pt x="74" y="10"/>
                  </a:lnTo>
                  <a:lnTo>
                    <a:pt x="79" y="12"/>
                  </a:lnTo>
                  <a:lnTo>
                    <a:pt x="84" y="17"/>
                  </a:lnTo>
                  <a:lnTo>
                    <a:pt x="90" y="24"/>
                  </a:lnTo>
                  <a:lnTo>
                    <a:pt x="93" y="28"/>
                  </a:lnTo>
                  <a:lnTo>
                    <a:pt x="96" y="28"/>
                  </a:lnTo>
                  <a:lnTo>
                    <a:pt x="99" y="30"/>
                  </a:lnTo>
                  <a:lnTo>
                    <a:pt x="104" y="29"/>
                  </a:lnTo>
                  <a:lnTo>
                    <a:pt x="106" y="23"/>
                  </a:lnTo>
                  <a:lnTo>
                    <a:pt x="110" y="21"/>
                  </a:lnTo>
                  <a:lnTo>
                    <a:pt x="111" y="17"/>
                  </a:lnTo>
                  <a:lnTo>
                    <a:pt x="110" y="15"/>
                  </a:lnTo>
                  <a:lnTo>
                    <a:pt x="109" y="9"/>
                  </a:lnTo>
                  <a:lnTo>
                    <a:pt x="112" y="10"/>
                  </a:lnTo>
                  <a:lnTo>
                    <a:pt x="116" y="11"/>
                  </a:lnTo>
                  <a:lnTo>
                    <a:pt x="120" y="14"/>
                  </a:lnTo>
                  <a:lnTo>
                    <a:pt x="122" y="16"/>
                  </a:lnTo>
                  <a:lnTo>
                    <a:pt x="126" y="20"/>
                  </a:lnTo>
                  <a:lnTo>
                    <a:pt x="133" y="20"/>
                  </a:lnTo>
                  <a:lnTo>
                    <a:pt x="135" y="21"/>
                  </a:lnTo>
                  <a:lnTo>
                    <a:pt x="135" y="22"/>
                  </a:lnTo>
                  <a:lnTo>
                    <a:pt x="127" y="35"/>
                  </a:lnTo>
                  <a:lnTo>
                    <a:pt x="124" y="44"/>
                  </a:lnTo>
                  <a:lnTo>
                    <a:pt x="120" y="57"/>
                  </a:lnTo>
                  <a:lnTo>
                    <a:pt x="112" y="74"/>
                  </a:lnTo>
                  <a:lnTo>
                    <a:pt x="112" y="77"/>
                  </a:lnTo>
                  <a:lnTo>
                    <a:pt x="114" y="92"/>
                  </a:lnTo>
                  <a:lnTo>
                    <a:pt x="111" y="98"/>
                  </a:lnTo>
                  <a:lnTo>
                    <a:pt x="109" y="101"/>
                  </a:lnTo>
                  <a:lnTo>
                    <a:pt x="106" y="104"/>
                  </a:lnTo>
                  <a:lnTo>
                    <a:pt x="105" y="108"/>
                  </a:lnTo>
                  <a:lnTo>
                    <a:pt x="109" y="125"/>
                  </a:lnTo>
                  <a:lnTo>
                    <a:pt x="121" y="150"/>
                  </a:lnTo>
                  <a:lnTo>
                    <a:pt x="134" y="172"/>
                  </a:lnTo>
                  <a:lnTo>
                    <a:pt x="141" y="1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8" name="Freeform 66"/>
            <p:cNvSpPr>
              <a:spLocks/>
            </p:cNvSpPr>
            <p:nvPr/>
          </p:nvSpPr>
          <p:spPr bwMode="auto">
            <a:xfrm rot="1627522">
              <a:off x="3010" y="2990"/>
              <a:ext cx="146" cy="214"/>
            </a:xfrm>
            <a:custGeom>
              <a:avLst/>
              <a:gdLst>
                <a:gd name="T0" fmla="*/ 43 w 116"/>
                <a:gd name="T1" fmla="*/ 141 h 144"/>
                <a:gd name="T2" fmla="*/ 32 w 116"/>
                <a:gd name="T3" fmla="*/ 136 h 144"/>
                <a:gd name="T4" fmla="*/ 25 w 116"/>
                <a:gd name="T5" fmla="*/ 131 h 144"/>
                <a:gd name="T6" fmla="*/ 13 w 116"/>
                <a:gd name="T7" fmla="*/ 125 h 144"/>
                <a:gd name="T8" fmla="*/ 9 w 116"/>
                <a:gd name="T9" fmla="*/ 113 h 144"/>
                <a:gd name="T10" fmla="*/ 9 w 116"/>
                <a:gd name="T11" fmla="*/ 103 h 144"/>
                <a:gd name="T12" fmla="*/ 15 w 116"/>
                <a:gd name="T13" fmla="*/ 91 h 144"/>
                <a:gd name="T14" fmla="*/ 2 w 116"/>
                <a:gd name="T15" fmla="*/ 81 h 144"/>
                <a:gd name="T16" fmla="*/ 5 w 116"/>
                <a:gd name="T17" fmla="*/ 66 h 144"/>
                <a:gd name="T18" fmla="*/ 5 w 116"/>
                <a:gd name="T19" fmla="*/ 54 h 144"/>
                <a:gd name="T20" fmla="*/ 1 w 116"/>
                <a:gd name="T21" fmla="*/ 46 h 144"/>
                <a:gd name="T22" fmla="*/ 2 w 116"/>
                <a:gd name="T23" fmla="*/ 40 h 144"/>
                <a:gd name="T24" fmla="*/ 21 w 116"/>
                <a:gd name="T25" fmla="*/ 37 h 144"/>
                <a:gd name="T26" fmla="*/ 33 w 116"/>
                <a:gd name="T27" fmla="*/ 30 h 144"/>
                <a:gd name="T28" fmla="*/ 44 w 116"/>
                <a:gd name="T29" fmla="*/ 23 h 144"/>
                <a:gd name="T30" fmla="*/ 53 w 116"/>
                <a:gd name="T31" fmla="*/ 15 h 144"/>
                <a:gd name="T32" fmla="*/ 61 w 116"/>
                <a:gd name="T33" fmla="*/ 13 h 144"/>
                <a:gd name="T34" fmla="*/ 71 w 116"/>
                <a:gd name="T35" fmla="*/ 5 h 144"/>
                <a:gd name="T36" fmla="*/ 80 w 116"/>
                <a:gd name="T37" fmla="*/ 0 h 144"/>
                <a:gd name="T38" fmla="*/ 92 w 116"/>
                <a:gd name="T39" fmla="*/ 3 h 144"/>
                <a:gd name="T40" fmla="*/ 111 w 116"/>
                <a:gd name="T41" fmla="*/ 19 h 144"/>
                <a:gd name="T42" fmla="*/ 116 w 116"/>
                <a:gd name="T43" fmla="*/ 37 h 144"/>
                <a:gd name="T44" fmla="*/ 113 w 116"/>
                <a:gd name="T45" fmla="*/ 53 h 144"/>
                <a:gd name="T46" fmla="*/ 115 w 116"/>
                <a:gd name="T47" fmla="*/ 64 h 144"/>
                <a:gd name="T48" fmla="*/ 111 w 116"/>
                <a:gd name="T49" fmla="*/ 70 h 144"/>
                <a:gd name="T50" fmla="*/ 110 w 116"/>
                <a:gd name="T51" fmla="*/ 82 h 144"/>
                <a:gd name="T52" fmla="*/ 113 w 116"/>
                <a:gd name="T53" fmla="*/ 97 h 144"/>
                <a:gd name="T54" fmla="*/ 108 w 116"/>
                <a:gd name="T55" fmla="*/ 102 h 144"/>
                <a:gd name="T56" fmla="*/ 107 w 116"/>
                <a:gd name="T57" fmla="*/ 114 h 144"/>
                <a:gd name="T58" fmla="*/ 99 w 116"/>
                <a:gd name="T59" fmla="*/ 114 h 144"/>
                <a:gd name="T60" fmla="*/ 95 w 116"/>
                <a:gd name="T61" fmla="*/ 115 h 144"/>
                <a:gd name="T62" fmla="*/ 89 w 116"/>
                <a:gd name="T63" fmla="*/ 120 h 144"/>
                <a:gd name="T64" fmla="*/ 85 w 116"/>
                <a:gd name="T65" fmla="*/ 119 h 144"/>
                <a:gd name="T66" fmla="*/ 78 w 116"/>
                <a:gd name="T67" fmla="*/ 127 h 144"/>
                <a:gd name="T68" fmla="*/ 69 w 116"/>
                <a:gd name="T69" fmla="*/ 126 h 144"/>
                <a:gd name="T70" fmla="*/ 67 w 116"/>
                <a:gd name="T71" fmla="*/ 132 h 144"/>
                <a:gd name="T72" fmla="*/ 60 w 116"/>
                <a:gd name="T73" fmla="*/ 143 h 144"/>
                <a:gd name="T74" fmla="*/ 48 w 116"/>
                <a:gd name="T75" fmla="*/ 14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44">
                  <a:moveTo>
                    <a:pt x="48" y="143"/>
                  </a:moveTo>
                  <a:lnTo>
                    <a:pt x="43" y="141"/>
                  </a:lnTo>
                  <a:lnTo>
                    <a:pt x="38" y="137"/>
                  </a:lnTo>
                  <a:lnTo>
                    <a:pt x="32" y="136"/>
                  </a:lnTo>
                  <a:lnTo>
                    <a:pt x="27" y="131"/>
                  </a:lnTo>
                  <a:lnTo>
                    <a:pt x="25" y="131"/>
                  </a:lnTo>
                  <a:lnTo>
                    <a:pt x="17" y="132"/>
                  </a:lnTo>
                  <a:lnTo>
                    <a:pt x="13" y="125"/>
                  </a:lnTo>
                  <a:lnTo>
                    <a:pt x="8" y="118"/>
                  </a:lnTo>
                  <a:lnTo>
                    <a:pt x="9" y="113"/>
                  </a:lnTo>
                  <a:lnTo>
                    <a:pt x="12" y="108"/>
                  </a:lnTo>
                  <a:lnTo>
                    <a:pt x="9" y="103"/>
                  </a:lnTo>
                  <a:lnTo>
                    <a:pt x="11" y="99"/>
                  </a:lnTo>
                  <a:lnTo>
                    <a:pt x="15" y="91"/>
                  </a:lnTo>
                  <a:lnTo>
                    <a:pt x="15" y="88"/>
                  </a:lnTo>
                  <a:lnTo>
                    <a:pt x="2" y="81"/>
                  </a:lnTo>
                  <a:lnTo>
                    <a:pt x="2" y="75"/>
                  </a:lnTo>
                  <a:lnTo>
                    <a:pt x="5" y="66"/>
                  </a:lnTo>
                  <a:lnTo>
                    <a:pt x="2" y="60"/>
                  </a:lnTo>
                  <a:lnTo>
                    <a:pt x="5" y="54"/>
                  </a:lnTo>
                  <a:lnTo>
                    <a:pt x="5" y="52"/>
                  </a:lnTo>
                  <a:lnTo>
                    <a:pt x="1" y="46"/>
                  </a:lnTo>
                  <a:lnTo>
                    <a:pt x="0" y="43"/>
                  </a:lnTo>
                  <a:lnTo>
                    <a:pt x="2" y="40"/>
                  </a:lnTo>
                  <a:lnTo>
                    <a:pt x="8" y="39"/>
                  </a:lnTo>
                  <a:lnTo>
                    <a:pt x="21" y="37"/>
                  </a:lnTo>
                  <a:lnTo>
                    <a:pt x="27" y="35"/>
                  </a:lnTo>
                  <a:lnTo>
                    <a:pt x="33" y="30"/>
                  </a:lnTo>
                  <a:lnTo>
                    <a:pt x="35" y="28"/>
                  </a:lnTo>
                  <a:lnTo>
                    <a:pt x="44" y="23"/>
                  </a:lnTo>
                  <a:lnTo>
                    <a:pt x="50" y="19"/>
                  </a:lnTo>
                  <a:lnTo>
                    <a:pt x="53" y="15"/>
                  </a:lnTo>
                  <a:lnTo>
                    <a:pt x="54" y="13"/>
                  </a:lnTo>
                  <a:lnTo>
                    <a:pt x="61" y="13"/>
                  </a:lnTo>
                  <a:lnTo>
                    <a:pt x="66" y="12"/>
                  </a:lnTo>
                  <a:lnTo>
                    <a:pt x="71" y="5"/>
                  </a:lnTo>
                  <a:lnTo>
                    <a:pt x="73" y="1"/>
                  </a:lnTo>
                  <a:lnTo>
                    <a:pt x="80" y="0"/>
                  </a:lnTo>
                  <a:lnTo>
                    <a:pt x="86" y="0"/>
                  </a:lnTo>
                  <a:lnTo>
                    <a:pt x="92" y="3"/>
                  </a:lnTo>
                  <a:lnTo>
                    <a:pt x="98" y="7"/>
                  </a:lnTo>
                  <a:lnTo>
                    <a:pt x="111" y="19"/>
                  </a:lnTo>
                  <a:lnTo>
                    <a:pt x="116" y="31"/>
                  </a:lnTo>
                  <a:lnTo>
                    <a:pt x="116" y="37"/>
                  </a:lnTo>
                  <a:lnTo>
                    <a:pt x="115" y="46"/>
                  </a:lnTo>
                  <a:lnTo>
                    <a:pt x="113" y="53"/>
                  </a:lnTo>
                  <a:lnTo>
                    <a:pt x="111" y="57"/>
                  </a:lnTo>
                  <a:lnTo>
                    <a:pt x="115" y="64"/>
                  </a:lnTo>
                  <a:lnTo>
                    <a:pt x="115" y="66"/>
                  </a:lnTo>
                  <a:lnTo>
                    <a:pt x="111" y="70"/>
                  </a:lnTo>
                  <a:lnTo>
                    <a:pt x="109" y="75"/>
                  </a:lnTo>
                  <a:lnTo>
                    <a:pt x="110" y="82"/>
                  </a:lnTo>
                  <a:lnTo>
                    <a:pt x="110" y="91"/>
                  </a:lnTo>
                  <a:lnTo>
                    <a:pt x="113" y="97"/>
                  </a:lnTo>
                  <a:lnTo>
                    <a:pt x="111" y="101"/>
                  </a:lnTo>
                  <a:lnTo>
                    <a:pt x="108" y="102"/>
                  </a:lnTo>
                  <a:lnTo>
                    <a:pt x="105" y="106"/>
                  </a:lnTo>
                  <a:lnTo>
                    <a:pt x="107" y="114"/>
                  </a:lnTo>
                  <a:lnTo>
                    <a:pt x="104" y="117"/>
                  </a:lnTo>
                  <a:lnTo>
                    <a:pt x="99" y="114"/>
                  </a:lnTo>
                  <a:lnTo>
                    <a:pt x="97" y="118"/>
                  </a:lnTo>
                  <a:lnTo>
                    <a:pt x="95" y="115"/>
                  </a:lnTo>
                  <a:lnTo>
                    <a:pt x="92" y="115"/>
                  </a:lnTo>
                  <a:lnTo>
                    <a:pt x="89" y="120"/>
                  </a:lnTo>
                  <a:lnTo>
                    <a:pt x="87" y="119"/>
                  </a:lnTo>
                  <a:lnTo>
                    <a:pt x="85" y="119"/>
                  </a:lnTo>
                  <a:lnTo>
                    <a:pt x="84" y="121"/>
                  </a:lnTo>
                  <a:lnTo>
                    <a:pt x="78" y="127"/>
                  </a:lnTo>
                  <a:lnTo>
                    <a:pt x="74" y="129"/>
                  </a:lnTo>
                  <a:lnTo>
                    <a:pt x="69" y="126"/>
                  </a:lnTo>
                  <a:lnTo>
                    <a:pt x="67" y="126"/>
                  </a:lnTo>
                  <a:lnTo>
                    <a:pt x="67" y="132"/>
                  </a:lnTo>
                  <a:lnTo>
                    <a:pt x="63" y="139"/>
                  </a:lnTo>
                  <a:lnTo>
                    <a:pt x="60" y="143"/>
                  </a:lnTo>
                  <a:lnTo>
                    <a:pt x="53" y="144"/>
                  </a:lnTo>
                  <a:lnTo>
                    <a:pt x="48" y="14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19" name="Freeform 67"/>
            <p:cNvSpPr>
              <a:spLocks/>
            </p:cNvSpPr>
            <p:nvPr/>
          </p:nvSpPr>
          <p:spPr bwMode="auto">
            <a:xfrm rot="1627522">
              <a:off x="2883" y="2968"/>
              <a:ext cx="181" cy="232"/>
            </a:xfrm>
            <a:custGeom>
              <a:avLst/>
              <a:gdLst>
                <a:gd name="T0" fmla="*/ 27 w 148"/>
                <a:gd name="T1" fmla="*/ 152 h 156"/>
                <a:gd name="T2" fmla="*/ 21 w 148"/>
                <a:gd name="T3" fmla="*/ 146 h 156"/>
                <a:gd name="T4" fmla="*/ 23 w 148"/>
                <a:gd name="T5" fmla="*/ 135 h 156"/>
                <a:gd name="T6" fmla="*/ 18 w 148"/>
                <a:gd name="T7" fmla="*/ 124 h 156"/>
                <a:gd name="T8" fmla="*/ 22 w 148"/>
                <a:gd name="T9" fmla="*/ 118 h 156"/>
                <a:gd name="T10" fmla="*/ 21 w 148"/>
                <a:gd name="T11" fmla="*/ 111 h 156"/>
                <a:gd name="T12" fmla="*/ 24 w 148"/>
                <a:gd name="T13" fmla="*/ 105 h 156"/>
                <a:gd name="T14" fmla="*/ 25 w 148"/>
                <a:gd name="T15" fmla="*/ 87 h 156"/>
                <a:gd name="T16" fmla="*/ 16 w 148"/>
                <a:gd name="T17" fmla="*/ 90 h 156"/>
                <a:gd name="T18" fmla="*/ 15 w 148"/>
                <a:gd name="T19" fmla="*/ 87 h 156"/>
                <a:gd name="T20" fmla="*/ 9 w 148"/>
                <a:gd name="T21" fmla="*/ 86 h 156"/>
                <a:gd name="T22" fmla="*/ 1 w 148"/>
                <a:gd name="T23" fmla="*/ 85 h 156"/>
                <a:gd name="T24" fmla="*/ 3 w 148"/>
                <a:gd name="T25" fmla="*/ 64 h 156"/>
                <a:gd name="T26" fmla="*/ 11 w 148"/>
                <a:gd name="T27" fmla="*/ 50 h 156"/>
                <a:gd name="T28" fmla="*/ 16 w 148"/>
                <a:gd name="T29" fmla="*/ 43 h 156"/>
                <a:gd name="T30" fmla="*/ 22 w 148"/>
                <a:gd name="T31" fmla="*/ 39 h 156"/>
                <a:gd name="T32" fmla="*/ 33 w 148"/>
                <a:gd name="T33" fmla="*/ 36 h 156"/>
                <a:gd name="T34" fmla="*/ 45 w 148"/>
                <a:gd name="T35" fmla="*/ 38 h 156"/>
                <a:gd name="T36" fmla="*/ 54 w 148"/>
                <a:gd name="T37" fmla="*/ 28 h 156"/>
                <a:gd name="T38" fmla="*/ 54 w 148"/>
                <a:gd name="T39" fmla="*/ 21 h 156"/>
                <a:gd name="T40" fmla="*/ 60 w 148"/>
                <a:gd name="T41" fmla="*/ 18 h 156"/>
                <a:gd name="T42" fmla="*/ 60 w 148"/>
                <a:gd name="T43" fmla="*/ 8 h 156"/>
                <a:gd name="T44" fmla="*/ 71 w 148"/>
                <a:gd name="T45" fmla="*/ 7 h 156"/>
                <a:gd name="T46" fmla="*/ 82 w 148"/>
                <a:gd name="T47" fmla="*/ 10 h 156"/>
                <a:gd name="T48" fmla="*/ 88 w 148"/>
                <a:gd name="T49" fmla="*/ 19 h 156"/>
                <a:gd name="T50" fmla="*/ 102 w 148"/>
                <a:gd name="T51" fmla="*/ 19 h 156"/>
                <a:gd name="T52" fmla="*/ 101 w 148"/>
                <a:gd name="T53" fmla="*/ 25 h 156"/>
                <a:gd name="T54" fmla="*/ 105 w 148"/>
                <a:gd name="T55" fmla="*/ 33 h 156"/>
                <a:gd name="T56" fmla="*/ 105 w 148"/>
                <a:gd name="T57" fmla="*/ 45 h 156"/>
                <a:gd name="T58" fmla="*/ 102 w 148"/>
                <a:gd name="T59" fmla="*/ 60 h 156"/>
                <a:gd name="T60" fmla="*/ 115 w 148"/>
                <a:gd name="T61" fmla="*/ 70 h 156"/>
                <a:gd name="T62" fmla="*/ 109 w 148"/>
                <a:gd name="T63" fmla="*/ 82 h 156"/>
                <a:gd name="T64" fmla="*/ 109 w 148"/>
                <a:gd name="T65" fmla="*/ 92 h 156"/>
                <a:gd name="T66" fmla="*/ 113 w 148"/>
                <a:gd name="T67" fmla="*/ 104 h 156"/>
                <a:gd name="T68" fmla="*/ 125 w 148"/>
                <a:gd name="T69" fmla="*/ 110 h 156"/>
                <a:gd name="T70" fmla="*/ 132 w 148"/>
                <a:gd name="T71" fmla="*/ 115 h 156"/>
                <a:gd name="T72" fmla="*/ 143 w 148"/>
                <a:gd name="T73" fmla="*/ 120 h 156"/>
                <a:gd name="T74" fmla="*/ 139 w 148"/>
                <a:gd name="T75" fmla="*/ 124 h 156"/>
                <a:gd name="T76" fmla="*/ 127 w 148"/>
                <a:gd name="T77" fmla="*/ 128 h 156"/>
                <a:gd name="T78" fmla="*/ 113 w 148"/>
                <a:gd name="T79" fmla="*/ 121 h 156"/>
                <a:gd name="T80" fmla="*/ 107 w 148"/>
                <a:gd name="T81" fmla="*/ 117 h 156"/>
                <a:gd name="T82" fmla="*/ 100 w 148"/>
                <a:gd name="T83" fmla="*/ 120 h 156"/>
                <a:gd name="T84" fmla="*/ 87 w 148"/>
                <a:gd name="T85" fmla="*/ 111 h 156"/>
                <a:gd name="T86" fmla="*/ 77 w 148"/>
                <a:gd name="T87" fmla="*/ 116 h 156"/>
                <a:gd name="T88" fmla="*/ 75 w 148"/>
                <a:gd name="T89" fmla="*/ 129 h 156"/>
                <a:gd name="T90" fmla="*/ 69 w 148"/>
                <a:gd name="T91" fmla="*/ 130 h 156"/>
                <a:gd name="T92" fmla="*/ 65 w 148"/>
                <a:gd name="T93" fmla="*/ 134 h 156"/>
                <a:gd name="T94" fmla="*/ 47 w 148"/>
                <a:gd name="T95" fmla="*/ 150 h 156"/>
                <a:gd name="T96" fmla="*/ 37 w 148"/>
                <a:gd name="T97" fmla="*/ 151 h 156"/>
                <a:gd name="T98" fmla="*/ 30 w 148"/>
                <a:gd name="T99"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 h="156">
                  <a:moveTo>
                    <a:pt x="29" y="154"/>
                  </a:moveTo>
                  <a:lnTo>
                    <a:pt x="27" y="152"/>
                  </a:lnTo>
                  <a:lnTo>
                    <a:pt x="23" y="150"/>
                  </a:lnTo>
                  <a:lnTo>
                    <a:pt x="21" y="146"/>
                  </a:lnTo>
                  <a:lnTo>
                    <a:pt x="22" y="139"/>
                  </a:lnTo>
                  <a:lnTo>
                    <a:pt x="23" y="135"/>
                  </a:lnTo>
                  <a:lnTo>
                    <a:pt x="18" y="130"/>
                  </a:lnTo>
                  <a:lnTo>
                    <a:pt x="18" y="124"/>
                  </a:lnTo>
                  <a:lnTo>
                    <a:pt x="21" y="123"/>
                  </a:lnTo>
                  <a:lnTo>
                    <a:pt x="22" y="118"/>
                  </a:lnTo>
                  <a:lnTo>
                    <a:pt x="23" y="116"/>
                  </a:lnTo>
                  <a:lnTo>
                    <a:pt x="21" y="111"/>
                  </a:lnTo>
                  <a:lnTo>
                    <a:pt x="21" y="108"/>
                  </a:lnTo>
                  <a:lnTo>
                    <a:pt x="24" y="105"/>
                  </a:lnTo>
                  <a:lnTo>
                    <a:pt x="28" y="93"/>
                  </a:lnTo>
                  <a:lnTo>
                    <a:pt x="25" y="87"/>
                  </a:lnTo>
                  <a:lnTo>
                    <a:pt x="23" y="86"/>
                  </a:lnTo>
                  <a:lnTo>
                    <a:pt x="16" y="90"/>
                  </a:lnTo>
                  <a:lnTo>
                    <a:pt x="15" y="88"/>
                  </a:lnTo>
                  <a:lnTo>
                    <a:pt x="15" y="87"/>
                  </a:lnTo>
                  <a:lnTo>
                    <a:pt x="11" y="85"/>
                  </a:lnTo>
                  <a:lnTo>
                    <a:pt x="9" y="86"/>
                  </a:lnTo>
                  <a:lnTo>
                    <a:pt x="5" y="87"/>
                  </a:lnTo>
                  <a:lnTo>
                    <a:pt x="1" y="85"/>
                  </a:lnTo>
                  <a:lnTo>
                    <a:pt x="0" y="80"/>
                  </a:lnTo>
                  <a:lnTo>
                    <a:pt x="3" y="64"/>
                  </a:lnTo>
                  <a:lnTo>
                    <a:pt x="7" y="56"/>
                  </a:lnTo>
                  <a:lnTo>
                    <a:pt x="11" y="50"/>
                  </a:lnTo>
                  <a:lnTo>
                    <a:pt x="13" y="49"/>
                  </a:lnTo>
                  <a:lnTo>
                    <a:pt x="16" y="43"/>
                  </a:lnTo>
                  <a:lnTo>
                    <a:pt x="18" y="40"/>
                  </a:lnTo>
                  <a:lnTo>
                    <a:pt x="22" y="39"/>
                  </a:lnTo>
                  <a:lnTo>
                    <a:pt x="27" y="39"/>
                  </a:lnTo>
                  <a:lnTo>
                    <a:pt x="33" y="36"/>
                  </a:lnTo>
                  <a:lnTo>
                    <a:pt x="39" y="38"/>
                  </a:lnTo>
                  <a:lnTo>
                    <a:pt x="45" y="38"/>
                  </a:lnTo>
                  <a:lnTo>
                    <a:pt x="46" y="32"/>
                  </a:lnTo>
                  <a:lnTo>
                    <a:pt x="54" y="28"/>
                  </a:lnTo>
                  <a:lnTo>
                    <a:pt x="55" y="25"/>
                  </a:lnTo>
                  <a:lnTo>
                    <a:pt x="54" y="21"/>
                  </a:lnTo>
                  <a:lnTo>
                    <a:pt x="60" y="21"/>
                  </a:lnTo>
                  <a:lnTo>
                    <a:pt x="60" y="18"/>
                  </a:lnTo>
                  <a:lnTo>
                    <a:pt x="59" y="13"/>
                  </a:lnTo>
                  <a:lnTo>
                    <a:pt x="60" y="8"/>
                  </a:lnTo>
                  <a:lnTo>
                    <a:pt x="69" y="9"/>
                  </a:lnTo>
                  <a:lnTo>
                    <a:pt x="71" y="7"/>
                  </a:lnTo>
                  <a:lnTo>
                    <a:pt x="77" y="0"/>
                  </a:lnTo>
                  <a:lnTo>
                    <a:pt x="82" y="10"/>
                  </a:lnTo>
                  <a:lnTo>
                    <a:pt x="87" y="16"/>
                  </a:lnTo>
                  <a:lnTo>
                    <a:pt x="88" y="19"/>
                  </a:lnTo>
                  <a:lnTo>
                    <a:pt x="94" y="21"/>
                  </a:lnTo>
                  <a:lnTo>
                    <a:pt x="102" y="19"/>
                  </a:lnTo>
                  <a:lnTo>
                    <a:pt x="100" y="22"/>
                  </a:lnTo>
                  <a:lnTo>
                    <a:pt x="101" y="25"/>
                  </a:lnTo>
                  <a:lnTo>
                    <a:pt x="105" y="31"/>
                  </a:lnTo>
                  <a:lnTo>
                    <a:pt x="105" y="33"/>
                  </a:lnTo>
                  <a:lnTo>
                    <a:pt x="102" y="39"/>
                  </a:lnTo>
                  <a:lnTo>
                    <a:pt x="105" y="45"/>
                  </a:lnTo>
                  <a:lnTo>
                    <a:pt x="102" y="54"/>
                  </a:lnTo>
                  <a:lnTo>
                    <a:pt x="102" y="60"/>
                  </a:lnTo>
                  <a:lnTo>
                    <a:pt x="115" y="67"/>
                  </a:lnTo>
                  <a:lnTo>
                    <a:pt x="115" y="70"/>
                  </a:lnTo>
                  <a:lnTo>
                    <a:pt x="111" y="78"/>
                  </a:lnTo>
                  <a:lnTo>
                    <a:pt x="109" y="82"/>
                  </a:lnTo>
                  <a:lnTo>
                    <a:pt x="112" y="87"/>
                  </a:lnTo>
                  <a:lnTo>
                    <a:pt x="109" y="92"/>
                  </a:lnTo>
                  <a:lnTo>
                    <a:pt x="108" y="97"/>
                  </a:lnTo>
                  <a:lnTo>
                    <a:pt x="113" y="104"/>
                  </a:lnTo>
                  <a:lnTo>
                    <a:pt x="117" y="111"/>
                  </a:lnTo>
                  <a:lnTo>
                    <a:pt x="125" y="110"/>
                  </a:lnTo>
                  <a:lnTo>
                    <a:pt x="127" y="110"/>
                  </a:lnTo>
                  <a:lnTo>
                    <a:pt x="132" y="115"/>
                  </a:lnTo>
                  <a:lnTo>
                    <a:pt x="138" y="116"/>
                  </a:lnTo>
                  <a:lnTo>
                    <a:pt x="143" y="120"/>
                  </a:lnTo>
                  <a:lnTo>
                    <a:pt x="148" y="122"/>
                  </a:lnTo>
                  <a:lnTo>
                    <a:pt x="139" y="124"/>
                  </a:lnTo>
                  <a:lnTo>
                    <a:pt x="132" y="126"/>
                  </a:lnTo>
                  <a:lnTo>
                    <a:pt x="127" y="128"/>
                  </a:lnTo>
                  <a:lnTo>
                    <a:pt x="123" y="128"/>
                  </a:lnTo>
                  <a:lnTo>
                    <a:pt x="113" y="121"/>
                  </a:lnTo>
                  <a:lnTo>
                    <a:pt x="109" y="117"/>
                  </a:lnTo>
                  <a:lnTo>
                    <a:pt x="107" y="117"/>
                  </a:lnTo>
                  <a:lnTo>
                    <a:pt x="103" y="121"/>
                  </a:lnTo>
                  <a:lnTo>
                    <a:pt x="100" y="120"/>
                  </a:lnTo>
                  <a:lnTo>
                    <a:pt x="93" y="115"/>
                  </a:lnTo>
                  <a:lnTo>
                    <a:pt x="87" y="111"/>
                  </a:lnTo>
                  <a:lnTo>
                    <a:pt x="83" y="112"/>
                  </a:lnTo>
                  <a:lnTo>
                    <a:pt x="77" y="116"/>
                  </a:lnTo>
                  <a:lnTo>
                    <a:pt x="76" y="120"/>
                  </a:lnTo>
                  <a:lnTo>
                    <a:pt x="75" y="129"/>
                  </a:lnTo>
                  <a:lnTo>
                    <a:pt x="73" y="130"/>
                  </a:lnTo>
                  <a:lnTo>
                    <a:pt x="69" y="130"/>
                  </a:lnTo>
                  <a:lnTo>
                    <a:pt x="67" y="133"/>
                  </a:lnTo>
                  <a:lnTo>
                    <a:pt x="65" y="134"/>
                  </a:lnTo>
                  <a:lnTo>
                    <a:pt x="54" y="140"/>
                  </a:lnTo>
                  <a:lnTo>
                    <a:pt x="47" y="150"/>
                  </a:lnTo>
                  <a:lnTo>
                    <a:pt x="41" y="150"/>
                  </a:lnTo>
                  <a:lnTo>
                    <a:pt x="37" y="151"/>
                  </a:lnTo>
                  <a:lnTo>
                    <a:pt x="34" y="154"/>
                  </a:lnTo>
                  <a:lnTo>
                    <a:pt x="30" y="156"/>
                  </a:lnTo>
                  <a:lnTo>
                    <a:pt x="29" y="15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0" name="Freeform 68"/>
            <p:cNvSpPr>
              <a:spLocks/>
            </p:cNvSpPr>
            <p:nvPr/>
          </p:nvSpPr>
          <p:spPr bwMode="auto">
            <a:xfrm rot="1627522">
              <a:off x="2889" y="2625"/>
              <a:ext cx="327" cy="408"/>
            </a:xfrm>
            <a:custGeom>
              <a:avLst/>
              <a:gdLst>
                <a:gd name="T0" fmla="*/ 40 w 264"/>
                <a:gd name="T1" fmla="*/ 256 h 274"/>
                <a:gd name="T2" fmla="*/ 47 w 264"/>
                <a:gd name="T3" fmla="*/ 240 h 274"/>
                <a:gd name="T4" fmla="*/ 62 w 264"/>
                <a:gd name="T5" fmla="*/ 243 h 274"/>
                <a:gd name="T6" fmla="*/ 60 w 264"/>
                <a:gd name="T7" fmla="*/ 255 h 274"/>
                <a:gd name="T8" fmla="*/ 70 w 264"/>
                <a:gd name="T9" fmla="*/ 261 h 274"/>
                <a:gd name="T10" fmla="*/ 74 w 264"/>
                <a:gd name="T11" fmla="*/ 252 h 274"/>
                <a:gd name="T12" fmla="*/ 81 w 264"/>
                <a:gd name="T13" fmla="*/ 258 h 274"/>
                <a:gd name="T14" fmla="*/ 84 w 264"/>
                <a:gd name="T15" fmla="*/ 251 h 274"/>
                <a:gd name="T16" fmla="*/ 87 w 264"/>
                <a:gd name="T17" fmla="*/ 243 h 274"/>
                <a:gd name="T18" fmla="*/ 96 w 264"/>
                <a:gd name="T19" fmla="*/ 236 h 274"/>
                <a:gd name="T20" fmla="*/ 110 w 264"/>
                <a:gd name="T21" fmla="*/ 227 h 274"/>
                <a:gd name="T22" fmla="*/ 118 w 264"/>
                <a:gd name="T23" fmla="*/ 234 h 274"/>
                <a:gd name="T24" fmla="*/ 117 w 264"/>
                <a:gd name="T25" fmla="*/ 242 h 274"/>
                <a:gd name="T26" fmla="*/ 122 w 264"/>
                <a:gd name="T27" fmla="*/ 248 h 274"/>
                <a:gd name="T28" fmla="*/ 129 w 264"/>
                <a:gd name="T29" fmla="*/ 255 h 274"/>
                <a:gd name="T30" fmla="*/ 125 w 264"/>
                <a:gd name="T31" fmla="*/ 266 h 274"/>
                <a:gd name="T32" fmla="*/ 128 w 264"/>
                <a:gd name="T33" fmla="*/ 272 h 274"/>
                <a:gd name="T34" fmla="*/ 141 w 264"/>
                <a:gd name="T35" fmla="*/ 268 h 274"/>
                <a:gd name="T36" fmla="*/ 149 w 264"/>
                <a:gd name="T37" fmla="*/ 257 h 274"/>
                <a:gd name="T38" fmla="*/ 154 w 264"/>
                <a:gd name="T39" fmla="*/ 249 h 274"/>
                <a:gd name="T40" fmla="*/ 166 w 264"/>
                <a:gd name="T41" fmla="*/ 243 h 274"/>
                <a:gd name="T42" fmla="*/ 182 w 264"/>
                <a:gd name="T43" fmla="*/ 252 h 274"/>
                <a:gd name="T44" fmla="*/ 185 w 264"/>
                <a:gd name="T45" fmla="*/ 240 h 274"/>
                <a:gd name="T46" fmla="*/ 179 w 264"/>
                <a:gd name="T47" fmla="*/ 210 h 274"/>
                <a:gd name="T48" fmla="*/ 189 w 264"/>
                <a:gd name="T49" fmla="*/ 186 h 274"/>
                <a:gd name="T50" fmla="*/ 185 w 264"/>
                <a:gd name="T51" fmla="*/ 178 h 274"/>
                <a:gd name="T52" fmla="*/ 198 w 264"/>
                <a:gd name="T53" fmla="*/ 173 h 274"/>
                <a:gd name="T54" fmla="*/ 207 w 264"/>
                <a:gd name="T55" fmla="*/ 168 h 274"/>
                <a:gd name="T56" fmla="*/ 224 w 264"/>
                <a:gd name="T57" fmla="*/ 167 h 274"/>
                <a:gd name="T58" fmla="*/ 225 w 264"/>
                <a:gd name="T59" fmla="*/ 146 h 274"/>
                <a:gd name="T60" fmla="*/ 233 w 264"/>
                <a:gd name="T61" fmla="*/ 134 h 274"/>
                <a:gd name="T62" fmla="*/ 239 w 264"/>
                <a:gd name="T63" fmla="*/ 114 h 274"/>
                <a:gd name="T64" fmla="*/ 234 w 264"/>
                <a:gd name="T65" fmla="*/ 96 h 274"/>
                <a:gd name="T66" fmla="*/ 242 w 264"/>
                <a:gd name="T67" fmla="*/ 80 h 274"/>
                <a:gd name="T68" fmla="*/ 242 w 264"/>
                <a:gd name="T69" fmla="*/ 72 h 274"/>
                <a:gd name="T70" fmla="*/ 248 w 264"/>
                <a:gd name="T71" fmla="*/ 62 h 274"/>
                <a:gd name="T72" fmla="*/ 263 w 264"/>
                <a:gd name="T73" fmla="*/ 50 h 274"/>
                <a:gd name="T74" fmla="*/ 258 w 264"/>
                <a:gd name="T75" fmla="*/ 34 h 274"/>
                <a:gd name="T76" fmla="*/ 250 w 264"/>
                <a:gd name="T77" fmla="*/ 32 h 274"/>
                <a:gd name="T78" fmla="*/ 248 w 264"/>
                <a:gd name="T79" fmla="*/ 22 h 274"/>
                <a:gd name="T80" fmla="*/ 245 w 264"/>
                <a:gd name="T81" fmla="*/ 9 h 274"/>
                <a:gd name="T82" fmla="*/ 227 w 264"/>
                <a:gd name="T83" fmla="*/ 9 h 274"/>
                <a:gd name="T84" fmla="*/ 219 w 264"/>
                <a:gd name="T85" fmla="*/ 39 h 274"/>
                <a:gd name="T86" fmla="*/ 192 w 264"/>
                <a:gd name="T87" fmla="*/ 92 h 274"/>
                <a:gd name="T88" fmla="*/ 171 w 264"/>
                <a:gd name="T89" fmla="*/ 99 h 274"/>
                <a:gd name="T90" fmla="*/ 143 w 264"/>
                <a:gd name="T91" fmla="*/ 120 h 274"/>
                <a:gd name="T92" fmla="*/ 125 w 264"/>
                <a:gd name="T93" fmla="*/ 159 h 274"/>
                <a:gd name="T94" fmla="*/ 87 w 264"/>
                <a:gd name="T95" fmla="*/ 196 h 274"/>
                <a:gd name="T96" fmla="*/ 54 w 264"/>
                <a:gd name="T97" fmla="*/ 207 h 274"/>
                <a:gd name="T98" fmla="*/ 4 w 264"/>
                <a:gd name="T99" fmla="*/ 236 h 274"/>
                <a:gd name="T100" fmla="*/ 2 w 264"/>
                <a:gd name="T101" fmla="*/ 242 h 274"/>
                <a:gd name="T102" fmla="*/ 3 w 264"/>
                <a:gd name="T103" fmla="*/ 246 h 274"/>
                <a:gd name="T104" fmla="*/ 4 w 264"/>
                <a:gd name="T105" fmla="*/ 256 h 274"/>
                <a:gd name="T106" fmla="*/ 4 w 264"/>
                <a:gd name="T107" fmla="*/ 27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4" h="274">
                  <a:moveTo>
                    <a:pt x="4" y="270"/>
                  </a:moveTo>
                  <a:lnTo>
                    <a:pt x="29" y="262"/>
                  </a:lnTo>
                  <a:lnTo>
                    <a:pt x="40" y="256"/>
                  </a:lnTo>
                  <a:lnTo>
                    <a:pt x="44" y="249"/>
                  </a:lnTo>
                  <a:lnTo>
                    <a:pt x="45" y="243"/>
                  </a:lnTo>
                  <a:lnTo>
                    <a:pt x="47" y="240"/>
                  </a:lnTo>
                  <a:lnTo>
                    <a:pt x="51" y="239"/>
                  </a:lnTo>
                  <a:lnTo>
                    <a:pt x="57" y="240"/>
                  </a:lnTo>
                  <a:lnTo>
                    <a:pt x="62" y="243"/>
                  </a:lnTo>
                  <a:lnTo>
                    <a:pt x="63" y="244"/>
                  </a:lnTo>
                  <a:lnTo>
                    <a:pt x="60" y="252"/>
                  </a:lnTo>
                  <a:lnTo>
                    <a:pt x="60" y="255"/>
                  </a:lnTo>
                  <a:lnTo>
                    <a:pt x="60" y="258"/>
                  </a:lnTo>
                  <a:lnTo>
                    <a:pt x="66" y="263"/>
                  </a:lnTo>
                  <a:lnTo>
                    <a:pt x="70" y="261"/>
                  </a:lnTo>
                  <a:lnTo>
                    <a:pt x="71" y="258"/>
                  </a:lnTo>
                  <a:lnTo>
                    <a:pt x="72" y="254"/>
                  </a:lnTo>
                  <a:lnTo>
                    <a:pt x="74" y="252"/>
                  </a:lnTo>
                  <a:lnTo>
                    <a:pt x="81" y="252"/>
                  </a:lnTo>
                  <a:lnTo>
                    <a:pt x="81" y="255"/>
                  </a:lnTo>
                  <a:lnTo>
                    <a:pt x="81" y="258"/>
                  </a:lnTo>
                  <a:lnTo>
                    <a:pt x="81" y="260"/>
                  </a:lnTo>
                  <a:lnTo>
                    <a:pt x="84" y="255"/>
                  </a:lnTo>
                  <a:lnTo>
                    <a:pt x="84" y="251"/>
                  </a:lnTo>
                  <a:lnTo>
                    <a:pt x="86" y="248"/>
                  </a:lnTo>
                  <a:lnTo>
                    <a:pt x="87" y="245"/>
                  </a:lnTo>
                  <a:lnTo>
                    <a:pt x="87" y="243"/>
                  </a:lnTo>
                  <a:lnTo>
                    <a:pt x="87" y="242"/>
                  </a:lnTo>
                  <a:lnTo>
                    <a:pt x="88" y="240"/>
                  </a:lnTo>
                  <a:lnTo>
                    <a:pt x="96" y="236"/>
                  </a:lnTo>
                  <a:lnTo>
                    <a:pt x="99" y="232"/>
                  </a:lnTo>
                  <a:lnTo>
                    <a:pt x="104" y="227"/>
                  </a:lnTo>
                  <a:lnTo>
                    <a:pt x="110" y="227"/>
                  </a:lnTo>
                  <a:lnTo>
                    <a:pt x="117" y="230"/>
                  </a:lnTo>
                  <a:lnTo>
                    <a:pt x="117" y="232"/>
                  </a:lnTo>
                  <a:lnTo>
                    <a:pt x="118" y="234"/>
                  </a:lnTo>
                  <a:lnTo>
                    <a:pt x="117" y="237"/>
                  </a:lnTo>
                  <a:lnTo>
                    <a:pt x="117" y="239"/>
                  </a:lnTo>
                  <a:lnTo>
                    <a:pt x="117" y="242"/>
                  </a:lnTo>
                  <a:lnTo>
                    <a:pt x="120" y="244"/>
                  </a:lnTo>
                  <a:lnTo>
                    <a:pt x="120" y="245"/>
                  </a:lnTo>
                  <a:lnTo>
                    <a:pt x="122" y="248"/>
                  </a:lnTo>
                  <a:lnTo>
                    <a:pt x="124" y="250"/>
                  </a:lnTo>
                  <a:lnTo>
                    <a:pt x="128" y="252"/>
                  </a:lnTo>
                  <a:lnTo>
                    <a:pt x="129" y="255"/>
                  </a:lnTo>
                  <a:lnTo>
                    <a:pt x="129" y="262"/>
                  </a:lnTo>
                  <a:lnTo>
                    <a:pt x="126" y="263"/>
                  </a:lnTo>
                  <a:lnTo>
                    <a:pt x="125" y="266"/>
                  </a:lnTo>
                  <a:lnTo>
                    <a:pt x="125" y="267"/>
                  </a:lnTo>
                  <a:lnTo>
                    <a:pt x="128" y="269"/>
                  </a:lnTo>
                  <a:lnTo>
                    <a:pt x="128" y="272"/>
                  </a:lnTo>
                  <a:lnTo>
                    <a:pt x="134" y="274"/>
                  </a:lnTo>
                  <a:lnTo>
                    <a:pt x="140" y="274"/>
                  </a:lnTo>
                  <a:lnTo>
                    <a:pt x="141" y="268"/>
                  </a:lnTo>
                  <a:lnTo>
                    <a:pt x="149" y="264"/>
                  </a:lnTo>
                  <a:lnTo>
                    <a:pt x="150" y="261"/>
                  </a:lnTo>
                  <a:lnTo>
                    <a:pt x="149" y="257"/>
                  </a:lnTo>
                  <a:lnTo>
                    <a:pt x="155" y="257"/>
                  </a:lnTo>
                  <a:lnTo>
                    <a:pt x="155" y="254"/>
                  </a:lnTo>
                  <a:lnTo>
                    <a:pt x="154" y="249"/>
                  </a:lnTo>
                  <a:lnTo>
                    <a:pt x="155" y="244"/>
                  </a:lnTo>
                  <a:lnTo>
                    <a:pt x="164" y="245"/>
                  </a:lnTo>
                  <a:lnTo>
                    <a:pt x="166" y="243"/>
                  </a:lnTo>
                  <a:lnTo>
                    <a:pt x="172" y="236"/>
                  </a:lnTo>
                  <a:lnTo>
                    <a:pt x="177" y="246"/>
                  </a:lnTo>
                  <a:lnTo>
                    <a:pt x="182" y="252"/>
                  </a:lnTo>
                  <a:lnTo>
                    <a:pt x="183" y="255"/>
                  </a:lnTo>
                  <a:lnTo>
                    <a:pt x="184" y="248"/>
                  </a:lnTo>
                  <a:lnTo>
                    <a:pt x="185" y="240"/>
                  </a:lnTo>
                  <a:lnTo>
                    <a:pt x="184" y="231"/>
                  </a:lnTo>
                  <a:lnTo>
                    <a:pt x="185" y="216"/>
                  </a:lnTo>
                  <a:lnTo>
                    <a:pt x="179" y="210"/>
                  </a:lnTo>
                  <a:lnTo>
                    <a:pt x="179" y="204"/>
                  </a:lnTo>
                  <a:lnTo>
                    <a:pt x="188" y="190"/>
                  </a:lnTo>
                  <a:lnTo>
                    <a:pt x="189" y="186"/>
                  </a:lnTo>
                  <a:lnTo>
                    <a:pt x="189" y="183"/>
                  </a:lnTo>
                  <a:lnTo>
                    <a:pt x="186" y="179"/>
                  </a:lnTo>
                  <a:lnTo>
                    <a:pt x="185" y="178"/>
                  </a:lnTo>
                  <a:lnTo>
                    <a:pt x="186" y="176"/>
                  </a:lnTo>
                  <a:lnTo>
                    <a:pt x="190" y="174"/>
                  </a:lnTo>
                  <a:lnTo>
                    <a:pt x="198" y="173"/>
                  </a:lnTo>
                  <a:lnTo>
                    <a:pt x="203" y="172"/>
                  </a:lnTo>
                  <a:lnTo>
                    <a:pt x="207" y="173"/>
                  </a:lnTo>
                  <a:lnTo>
                    <a:pt x="207" y="168"/>
                  </a:lnTo>
                  <a:lnTo>
                    <a:pt x="209" y="166"/>
                  </a:lnTo>
                  <a:lnTo>
                    <a:pt x="216" y="168"/>
                  </a:lnTo>
                  <a:lnTo>
                    <a:pt x="224" y="167"/>
                  </a:lnTo>
                  <a:lnTo>
                    <a:pt x="225" y="164"/>
                  </a:lnTo>
                  <a:lnTo>
                    <a:pt x="221" y="150"/>
                  </a:lnTo>
                  <a:lnTo>
                    <a:pt x="225" y="146"/>
                  </a:lnTo>
                  <a:lnTo>
                    <a:pt x="227" y="143"/>
                  </a:lnTo>
                  <a:lnTo>
                    <a:pt x="231" y="137"/>
                  </a:lnTo>
                  <a:lnTo>
                    <a:pt x="233" y="134"/>
                  </a:lnTo>
                  <a:lnTo>
                    <a:pt x="242" y="119"/>
                  </a:lnTo>
                  <a:lnTo>
                    <a:pt x="242" y="117"/>
                  </a:lnTo>
                  <a:lnTo>
                    <a:pt x="239" y="114"/>
                  </a:lnTo>
                  <a:lnTo>
                    <a:pt x="234" y="110"/>
                  </a:lnTo>
                  <a:lnTo>
                    <a:pt x="233" y="107"/>
                  </a:lnTo>
                  <a:lnTo>
                    <a:pt x="234" y="96"/>
                  </a:lnTo>
                  <a:lnTo>
                    <a:pt x="236" y="93"/>
                  </a:lnTo>
                  <a:lnTo>
                    <a:pt x="240" y="83"/>
                  </a:lnTo>
                  <a:lnTo>
                    <a:pt x="242" y="80"/>
                  </a:lnTo>
                  <a:lnTo>
                    <a:pt x="240" y="77"/>
                  </a:lnTo>
                  <a:lnTo>
                    <a:pt x="239" y="75"/>
                  </a:lnTo>
                  <a:lnTo>
                    <a:pt x="242" y="72"/>
                  </a:lnTo>
                  <a:lnTo>
                    <a:pt x="243" y="64"/>
                  </a:lnTo>
                  <a:lnTo>
                    <a:pt x="244" y="62"/>
                  </a:lnTo>
                  <a:lnTo>
                    <a:pt x="248" y="62"/>
                  </a:lnTo>
                  <a:lnTo>
                    <a:pt x="252" y="60"/>
                  </a:lnTo>
                  <a:lnTo>
                    <a:pt x="257" y="58"/>
                  </a:lnTo>
                  <a:lnTo>
                    <a:pt x="263" y="50"/>
                  </a:lnTo>
                  <a:lnTo>
                    <a:pt x="264" y="45"/>
                  </a:lnTo>
                  <a:lnTo>
                    <a:pt x="262" y="40"/>
                  </a:lnTo>
                  <a:lnTo>
                    <a:pt x="258" y="34"/>
                  </a:lnTo>
                  <a:lnTo>
                    <a:pt x="255" y="34"/>
                  </a:lnTo>
                  <a:lnTo>
                    <a:pt x="252" y="33"/>
                  </a:lnTo>
                  <a:lnTo>
                    <a:pt x="250" y="32"/>
                  </a:lnTo>
                  <a:lnTo>
                    <a:pt x="248" y="29"/>
                  </a:lnTo>
                  <a:lnTo>
                    <a:pt x="248" y="26"/>
                  </a:lnTo>
                  <a:lnTo>
                    <a:pt x="248" y="22"/>
                  </a:lnTo>
                  <a:lnTo>
                    <a:pt x="250" y="16"/>
                  </a:lnTo>
                  <a:lnTo>
                    <a:pt x="250" y="11"/>
                  </a:lnTo>
                  <a:lnTo>
                    <a:pt x="245" y="9"/>
                  </a:lnTo>
                  <a:lnTo>
                    <a:pt x="239" y="6"/>
                  </a:lnTo>
                  <a:lnTo>
                    <a:pt x="231" y="0"/>
                  </a:lnTo>
                  <a:lnTo>
                    <a:pt x="227" y="9"/>
                  </a:lnTo>
                  <a:lnTo>
                    <a:pt x="224" y="22"/>
                  </a:lnTo>
                  <a:lnTo>
                    <a:pt x="220" y="32"/>
                  </a:lnTo>
                  <a:lnTo>
                    <a:pt x="219" y="39"/>
                  </a:lnTo>
                  <a:lnTo>
                    <a:pt x="212" y="66"/>
                  </a:lnTo>
                  <a:lnTo>
                    <a:pt x="204" y="80"/>
                  </a:lnTo>
                  <a:lnTo>
                    <a:pt x="192" y="92"/>
                  </a:lnTo>
                  <a:lnTo>
                    <a:pt x="183" y="95"/>
                  </a:lnTo>
                  <a:lnTo>
                    <a:pt x="177" y="98"/>
                  </a:lnTo>
                  <a:lnTo>
                    <a:pt x="171" y="99"/>
                  </a:lnTo>
                  <a:lnTo>
                    <a:pt x="167" y="100"/>
                  </a:lnTo>
                  <a:lnTo>
                    <a:pt x="155" y="110"/>
                  </a:lnTo>
                  <a:lnTo>
                    <a:pt x="143" y="120"/>
                  </a:lnTo>
                  <a:lnTo>
                    <a:pt x="137" y="136"/>
                  </a:lnTo>
                  <a:lnTo>
                    <a:pt x="134" y="146"/>
                  </a:lnTo>
                  <a:lnTo>
                    <a:pt x="125" y="159"/>
                  </a:lnTo>
                  <a:lnTo>
                    <a:pt x="116" y="171"/>
                  </a:lnTo>
                  <a:lnTo>
                    <a:pt x="104" y="183"/>
                  </a:lnTo>
                  <a:lnTo>
                    <a:pt x="87" y="196"/>
                  </a:lnTo>
                  <a:lnTo>
                    <a:pt x="76" y="203"/>
                  </a:lnTo>
                  <a:lnTo>
                    <a:pt x="65" y="206"/>
                  </a:lnTo>
                  <a:lnTo>
                    <a:pt x="54" y="207"/>
                  </a:lnTo>
                  <a:lnTo>
                    <a:pt x="39" y="219"/>
                  </a:lnTo>
                  <a:lnTo>
                    <a:pt x="21" y="226"/>
                  </a:lnTo>
                  <a:lnTo>
                    <a:pt x="4" y="236"/>
                  </a:lnTo>
                  <a:lnTo>
                    <a:pt x="0" y="236"/>
                  </a:lnTo>
                  <a:lnTo>
                    <a:pt x="0" y="240"/>
                  </a:lnTo>
                  <a:lnTo>
                    <a:pt x="2" y="242"/>
                  </a:lnTo>
                  <a:lnTo>
                    <a:pt x="3" y="244"/>
                  </a:lnTo>
                  <a:lnTo>
                    <a:pt x="3" y="245"/>
                  </a:lnTo>
                  <a:lnTo>
                    <a:pt x="3" y="246"/>
                  </a:lnTo>
                  <a:lnTo>
                    <a:pt x="3" y="250"/>
                  </a:lnTo>
                  <a:lnTo>
                    <a:pt x="3" y="252"/>
                  </a:lnTo>
                  <a:lnTo>
                    <a:pt x="4" y="256"/>
                  </a:lnTo>
                  <a:lnTo>
                    <a:pt x="5" y="261"/>
                  </a:lnTo>
                  <a:lnTo>
                    <a:pt x="4" y="267"/>
                  </a:lnTo>
                  <a:lnTo>
                    <a:pt x="4" y="27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1" name="Freeform 69"/>
            <p:cNvSpPr>
              <a:spLocks/>
            </p:cNvSpPr>
            <p:nvPr/>
          </p:nvSpPr>
          <p:spPr bwMode="auto">
            <a:xfrm rot="1627522">
              <a:off x="3021" y="2674"/>
              <a:ext cx="50" cy="119"/>
            </a:xfrm>
            <a:custGeom>
              <a:avLst/>
              <a:gdLst>
                <a:gd name="T0" fmla="*/ 36 w 41"/>
                <a:gd name="T1" fmla="*/ 55 h 82"/>
                <a:gd name="T2" fmla="*/ 33 w 41"/>
                <a:gd name="T3" fmla="*/ 60 h 82"/>
                <a:gd name="T4" fmla="*/ 29 w 41"/>
                <a:gd name="T5" fmla="*/ 66 h 82"/>
                <a:gd name="T6" fmla="*/ 25 w 41"/>
                <a:gd name="T7" fmla="*/ 71 h 82"/>
                <a:gd name="T8" fmla="*/ 17 w 41"/>
                <a:gd name="T9" fmla="*/ 77 h 82"/>
                <a:gd name="T10" fmla="*/ 13 w 41"/>
                <a:gd name="T11" fmla="*/ 81 h 82"/>
                <a:gd name="T12" fmla="*/ 6 w 41"/>
                <a:gd name="T13" fmla="*/ 82 h 82"/>
                <a:gd name="T14" fmla="*/ 4 w 41"/>
                <a:gd name="T15" fmla="*/ 81 h 82"/>
                <a:gd name="T16" fmla="*/ 0 w 41"/>
                <a:gd name="T17" fmla="*/ 76 h 82"/>
                <a:gd name="T18" fmla="*/ 0 w 41"/>
                <a:gd name="T19" fmla="*/ 71 h 82"/>
                <a:gd name="T20" fmla="*/ 3 w 41"/>
                <a:gd name="T21" fmla="*/ 65 h 82"/>
                <a:gd name="T22" fmla="*/ 5 w 41"/>
                <a:gd name="T23" fmla="*/ 61 h 82"/>
                <a:gd name="T24" fmla="*/ 9 w 41"/>
                <a:gd name="T25" fmla="*/ 59 h 82"/>
                <a:gd name="T26" fmla="*/ 12 w 41"/>
                <a:gd name="T27" fmla="*/ 55 h 82"/>
                <a:gd name="T28" fmla="*/ 12 w 41"/>
                <a:gd name="T29" fmla="*/ 52 h 82"/>
                <a:gd name="T30" fmla="*/ 10 w 41"/>
                <a:gd name="T31" fmla="*/ 52 h 82"/>
                <a:gd name="T32" fmla="*/ 7 w 41"/>
                <a:gd name="T33" fmla="*/ 52 h 82"/>
                <a:gd name="T34" fmla="*/ 4 w 41"/>
                <a:gd name="T35" fmla="*/ 55 h 82"/>
                <a:gd name="T36" fmla="*/ 1 w 41"/>
                <a:gd name="T37" fmla="*/ 55 h 82"/>
                <a:gd name="T38" fmla="*/ 0 w 41"/>
                <a:gd name="T39" fmla="*/ 52 h 82"/>
                <a:gd name="T40" fmla="*/ 1 w 41"/>
                <a:gd name="T41" fmla="*/ 46 h 82"/>
                <a:gd name="T42" fmla="*/ 4 w 41"/>
                <a:gd name="T43" fmla="*/ 40 h 82"/>
                <a:gd name="T44" fmla="*/ 9 w 41"/>
                <a:gd name="T45" fmla="*/ 30 h 82"/>
                <a:gd name="T46" fmla="*/ 15 w 41"/>
                <a:gd name="T47" fmla="*/ 22 h 82"/>
                <a:gd name="T48" fmla="*/ 18 w 41"/>
                <a:gd name="T49" fmla="*/ 16 h 82"/>
                <a:gd name="T50" fmla="*/ 25 w 41"/>
                <a:gd name="T51" fmla="*/ 7 h 82"/>
                <a:gd name="T52" fmla="*/ 27 w 41"/>
                <a:gd name="T53" fmla="*/ 4 h 82"/>
                <a:gd name="T54" fmla="*/ 30 w 41"/>
                <a:gd name="T55" fmla="*/ 3 h 82"/>
                <a:gd name="T56" fmla="*/ 33 w 41"/>
                <a:gd name="T57" fmla="*/ 0 h 82"/>
                <a:gd name="T58" fmla="*/ 35 w 41"/>
                <a:gd name="T59" fmla="*/ 0 h 82"/>
                <a:gd name="T60" fmla="*/ 37 w 41"/>
                <a:gd name="T61" fmla="*/ 3 h 82"/>
                <a:gd name="T62" fmla="*/ 39 w 41"/>
                <a:gd name="T63" fmla="*/ 7 h 82"/>
                <a:gd name="T64" fmla="*/ 36 w 41"/>
                <a:gd name="T65" fmla="*/ 13 h 82"/>
                <a:gd name="T66" fmla="*/ 34 w 41"/>
                <a:gd name="T67" fmla="*/ 22 h 82"/>
                <a:gd name="T68" fmla="*/ 33 w 41"/>
                <a:gd name="T69" fmla="*/ 28 h 82"/>
                <a:gd name="T70" fmla="*/ 33 w 41"/>
                <a:gd name="T71" fmla="*/ 31 h 82"/>
                <a:gd name="T72" fmla="*/ 37 w 41"/>
                <a:gd name="T73" fmla="*/ 35 h 82"/>
                <a:gd name="T74" fmla="*/ 41 w 41"/>
                <a:gd name="T75" fmla="*/ 37 h 82"/>
                <a:gd name="T76" fmla="*/ 39 w 41"/>
                <a:gd name="T77"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82">
                  <a:moveTo>
                    <a:pt x="39" y="52"/>
                  </a:moveTo>
                  <a:lnTo>
                    <a:pt x="36" y="55"/>
                  </a:lnTo>
                  <a:lnTo>
                    <a:pt x="35" y="58"/>
                  </a:lnTo>
                  <a:lnTo>
                    <a:pt x="33" y="60"/>
                  </a:lnTo>
                  <a:lnTo>
                    <a:pt x="31" y="63"/>
                  </a:lnTo>
                  <a:lnTo>
                    <a:pt x="29" y="66"/>
                  </a:lnTo>
                  <a:lnTo>
                    <a:pt x="28" y="69"/>
                  </a:lnTo>
                  <a:lnTo>
                    <a:pt x="25" y="71"/>
                  </a:lnTo>
                  <a:lnTo>
                    <a:pt x="22" y="75"/>
                  </a:lnTo>
                  <a:lnTo>
                    <a:pt x="17" y="77"/>
                  </a:lnTo>
                  <a:lnTo>
                    <a:pt x="15" y="78"/>
                  </a:lnTo>
                  <a:lnTo>
                    <a:pt x="13" y="81"/>
                  </a:lnTo>
                  <a:lnTo>
                    <a:pt x="9" y="81"/>
                  </a:lnTo>
                  <a:lnTo>
                    <a:pt x="6" y="82"/>
                  </a:lnTo>
                  <a:lnTo>
                    <a:pt x="5" y="82"/>
                  </a:lnTo>
                  <a:lnTo>
                    <a:pt x="4" y="81"/>
                  </a:lnTo>
                  <a:lnTo>
                    <a:pt x="1" y="78"/>
                  </a:lnTo>
                  <a:lnTo>
                    <a:pt x="0" y="76"/>
                  </a:lnTo>
                  <a:lnTo>
                    <a:pt x="0" y="73"/>
                  </a:lnTo>
                  <a:lnTo>
                    <a:pt x="0" y="71"/>
                  </a:lnTo>
                  <a:lnTo>
                    <a:pt x="1" y="69"/>
                  </a:lnTo>
                  <a:lnTo>
                    <a:pt x="3" y="65"/>
                  </a:lnTo>
                  <a:lnTo>
                    <a:pt x="4" y="63"/>
                  </a:lnTo>
                  <a:lnTo>
                    <a:pt x="5" y="61"/>
                  </a:lnTo>
                  <a:lnTo>
                    <a:pt x="6" y="60"/>
                  </a:lnTo>
                  <a:lnTo>
                    <a:pt x="9" y="59"/>
                  </a:lnTo>
                  <a:lnTo>
                    <a:pt x="10" y="57"/>
                  </a:lnTo>
                  <a:lnTo>
                    <a:pt x="12" y="55"/>
                  </a:lnTo>
                  <a:lnTo>
                    <a:pt x="12" y="53"/>
                  </a:lnTo>
                  <a:lnTo>
                    <a:pt x="12" y="52"/>
                  </a:lnTo>
                  <a:lnTo>
                    <a:pt x="11" y="52"/>
                  </a:lnTo>
                  <a:lnTo>
                    <a:pt x="10" y="52"/>
                  </a:lnTo>
                  <a:lnTo>
                    <a:pt x="9" y="52"/>
                  </a:lnTo>
                  <a:lnTo>
                    <a:pt x="7" y="52"/>
                  </a:lnTo>
                  <a:lnTo>
                    <a:pt x="4" y="54"/>
                  </a:lnTo>
                  <a:lnTo>
                    <a:pt x="4" y="55"/>
                  </a:lnTo>
                  <a:lnTo>
                    <a:pt x="3" y="57"/>
                  </a:lnTo>
                  <a:lnTo>
                    <a:pt x="1" y="55"/>
                  </a:lnTo>
                  <a:lnTo>
                    <a:pt x="0" y="53"/>
                  </a:lnTo>
                  <a:lnTo>
                    <a:pt x="0" y="52"/>
                  </a:lnTo>
                  <a:lnTo>
                    <a:pt x="0" y="48"/>
                  </a:lnTo>
                  <a:lnTo>
                    <a:pt x="1" y="46"/>
                  </a:lnTo>
                  <a:lnTo>
                    <a:pt x="1" y="42"/>
                  </a:lnTo>
                  <a:lnTo>
                    <a:pt x="4" y="40"/>
                  </a:lnTo>
                  <a:lnTo>
                    <a:pt x="6" y="35"/>
                  </a:lnTo>
                  <a:lnTo>
                    <a:pt x="9" y="30"/>
                  </a:lnTo>
                  <a:lnTo>
                    <a:pt x="11" y="25"/>
                  </a:lnTo>
                  <a:lnTo>
                    <a:pt x="15" y="22"/>
                  </a:lnTo>
                  <a:lnTo>
                    <a:pt x="16" y="19"/>
                  </a:lnTo>
                  <a:lnTo>
                    <a:pt x="18" y="16"/>
                  </a:lnTo>
                  <a:lnTo>
                    <a:pt x="21" y="11"/>
                  </a:lnTo>
                  <a:lnTo>
                    <a:pt x="25" y="7"/>
                  </a:lnTo>
                  <a:lnTo>
                    <a:pt x="25" y="6"/>
                  </a:lnTo>
                  <a:lnTo>
                    <a:pt x="27" y="4"/>
                  </a:lnTo>
                  <a:lnTo>
                    <a:pt x="29" y="3"/>
                  </a:lnTo>
                  <a:lnTo>
                    <a:pt x="30" y="3"/>
                  </a:lnTo>
                  <a:lnTo>
                    <a:pt x="31" y="1"/>
                  </a:lnTo>
                  <a:lnTo>
                    <a:pt x="33" y="0"/>
                  </a:lnTo>
                  <a:lnTo>
                    <a:pt x="34" y="0"/>
                  </a:lnTo>
                  <a:lnTo>
                    <a:pt x="35" y="0"/>
                  </a:lnTo>
                  <a:lnTo>
                    <a:pt x="36" y="0"/>
                  </a:lnTo>
                  <a:lnTo>
                    <a:pt x="37" y="3"/>
                  </a:lnTo>
                  <a:lnTo>
                    <a:pt x="39" y="5"/>
                  </a:lnTo>
                  <a:lnTo>
                    <a:pt x="39" y="7"/>
                  </a:lnTo>
                  <a:lnTo>
                    <a:pt x="37" y="10"/>
                  </a:lnTo>
                  <a:lnTo>
                    <a:pt x="36" y="13"/>
                  </a:lnTo>
                  <a:lnTo>
                    <a:pt x="35" y="18"/>
                  </a:lnTo>
                  <a:lnTo>
                    <a:pt x="34" y="22"/>
                  </a:lnTo>
                  <a:lnTo>
                    <a:pt x="33" y="27"/>
                  </a:lnTo>
                  <a:lnTo>
                    <a:pt x="33" y="28"/>
                  </a:lnTo>
                  <a:lnTo>
                    <a:pt x="33" y="30"/>
                  </a:lnTo>
                  <a:lnTo>
                    <a:pt x="33" y="31"/>
                  </a:lnTo>
                  <a:lnTo>
                    <a:pt x="35" y="33"/>
                  </a:lnTo>
                  <a:lnTo>
                    <a:pt x="37" y="35"/>
                  </a:lnTo>
                  <a:lnTo>
                    <a:pt x="40" y="36"/>
                  </a:lnTo>
                  <a:lnTo>
                    <a:pt x="41" y="37"/>
                  </a:lnTo>
                  <a:lnTo>
                    <a:pt x="41" y="41"/>
                  </a:lnTo>
                  <a:lnTo>
                    <a:pt x="39" y="45"/>
                  </a:lnTo>
                  <a:lnTo>
                    <a:pt x="39" y="5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2" name="Freeform 70"/>
            <p:cNvSpPr>
              <a:spLocks/>
            </p:cNvSpPr>
            <p:nvPr/>
          </p:nvSpPr>
          <p:spPr bwMode="auto">
            <a:xfrm rot="1627522">
              <a:off x="2675" y="2847"/>
              <a:ext cx="143" cy="158"/>
            </a:xfrm>
            <a:custGeom>
              <a:avLst/>
              <a:gdLst>
                <a:gd name="T0" fmla="*/ 1 w 115"/>
                <a:gd name="T1" fmla="*/ 104 h 106"/>
                <a:gd name="T2" fmla="*/ 0 w 115"/>
                <a:gd name="T3" fmla="*/ 98 h 106"/>
                <a:gd name="T4" fmla="*/ 1 w 115"/>
                <a:gd name="T5" fmla="*/ 85 h 106"/>
                <a:gd name="T6" fmla="*/ 4 w 115"/>
                <a:gd name="T7" fmla="*/ 74 h 106"/>
                <a:gd name="T8" fmla="*/ 7 w 115"/>
                <a:gd name="T9" fmla="*/ 67 h 106"/>
                <a:gd name="T10" fmla="*/ 7 w 115"/>
                <a:gd name="T11" fmla="*/ 60 h 106"/>
                <a:gd name="T12" fmla="*/ 11 w 115"/>
                <a:gd name="T13" fmla="*/ 48 h 106"/>
                <a:gd name="T14" fmla="*/ 10 w 115"/>
                <a:gd name="T15" fmla="*/ 38 h 106"/>
                <a:gd name="T16" fmla="*/ 13 w 115"/>
                <a:gd name="T17" fmla="*/ 31 h 106"/>
                <a:gd name="T18" fmla="*/ 16 w 115"/>
                <a:gd name="T19" fmla="*/ 25 h 106"/>
                <a:gd name="T20" fmla="*/ 20 w 115"/>
                <a:gd name="T21" fmla="*/ 12 h 106"/>
                <a:gd name="T22" fmla="*/ 25 w 115"/>
                <a:gd name="T23" fmla="*/ 6 h 106"/>
                <a:gd name="T24" fmla="*/ 32 w 115"/>
                <a:gd name="T25" fmla="*/ 3 h 106"/>
                <a:gd name="T26" fmla="*/ 38 w 115"/>
                <a:gd name="T27" fmla="*/ 4 h 106"/>
                <a:gd name="T28" fmla="*/ 38 w 115"/>
                <a:gd name="T29" fmla="*/ 12 h 106"/>
                <a:gd name="T30" fmla="*/ 37 w 115"/>
                <a:gd name="T31" fmla="*/ 18 h 106"/>
                <a:gd name="T32" fmla="*/ 58 w 115"/>
                <a:gd name="T33" fmla="*/ 27 h 106"/>
                <a:gd name="T34" fmla="*/ 76 w 115"/>
                <a:gd name="T35" fmla="*/ 26 h 106"/>
                <a:gd name="T36" fmla="*/ 80 w 115"/>
                <a:gd name="T37" fmla="*/ 9 h 106"/>
                <a:gd name="T38" fmla="*/ 96 w 115"/>
                <a:gd name="T39" fmla="*/ 3 h 106"/>
                <a:gd name="T40" fmla="*/ 110 w 115"/>
                <a:gd name="T41" fmla="*/ 4 h 106"/>
                <a:gd name="T42" fmla="*/ 113 w 115"/>
                <a:gd name="T43" fmla="*/ 8 h 106"/>
                <a:gd name="T44" fmla="*/ 113 w 115"/>
                <a:gd name="T45" fmla="*/ 10 h 106"/>
                <a:gd name="T46" fmla="*/ 113 w 115"/>
                <a:gd name="T47" fmla="*/ 16 h 106"/>
                <a:gd name="T48" fmla="*/ 115 w 115"/>
                <a:gd name="T49" fmla="*/ 25 h 106"/>
                <a:gd name="T50" fmla="*/ 114 w 115"/>
                <a:gd name="T51" fmla="*/ 34 h 106"/>
                <a:gd name="T52" fmla="*/ 114 w 115"/>
                <a:gd name="T53" fmla="*/ 40 h 106"/>
                <a:gd name="T54" fmla="*/ 113 w 115"/>
                <a:gd name="T55" fmla="*/ 50 h 106"/>
                <a:gd name="T56" fmla="*/ 110 w 115"/>
                <a:gd name="T57" fmla="*/ 61 h 106"/>
                <a:gd name="T58" fmla="*/ 107 w 115"/>
                <a:gd name="T59" fmla="*/ 66 h 106"/>
                <a:gd name="T60" fmla="*/ 106 w 115"/>
                <a:gd name="T61" fmla="*/ 73 h 106"/>
                <a:gd name="T62" fmla="*/ 101 w 115"/>
                <a:gd name="T63" fmla="*/ 80 h 106"/>
                <a:gd name="T64" fmla="*/ 98 w 115"/>
                <a:gd name="T65" fmla="*/ 86 h 106"/>
                <a:gd name="T66" fmla="*/ 92 w 115"/>
                <a:gd name="T67" fmla="*/ 92 h 106"/>
                <a:gd name="T68" fmla="*/ 90 w 115"/>
                <a:gd name="T69" fmla="*/ 92 h 106"/>
                <a:gd name="T70" fmla="*/ 88 w 115"/>
                <a:gd name="T71" fmla="*/ 87 h 106"/>
                <a:gd name="T72" fmla="*/ 83 w 115"/>
                <a:gd name="T73" fmla="*/ 86 h 106"/>
                <a:gd name="T74" fmla="*/ 78 w 115"/>
                <a:gd name="T75" fmla="*/ 86 h 106"/>
                <a:gd name="T76" fmla="*/ 73 w 115"/>
                <a:gd name="T77" fmla="*/ 81 h 106"/>
                <a:gd name="T78" fmla="*/ 67 w 115"/>
                <a:gd name="T79" fmla="*/ 84 h 106"/>
                <a:gd name="T80" fmla="*/ 64 w 115"/>
                <a:gd name="T81" fmla="*/ 79 h 106"/>
                <a:gd name="T82" fmla="*/ 56 w 115"/>
                <a:gd name="T83" fmla="*/ 80 h 106"/>
                <a:gd name="T84" fmla="*/ 49 w 115"/>
                <a:gd name="T85" fmla="*/ 76 h 106"/>
                <a:gd name="T86" fmla="*/ 44 w 115"/>
                <a:gd name="T87" fmla="*/ 82 h 106"/>
                <a:gd name="T88" fmla="*/ 38 w 115"/>
                <a:gd name="T89" fmla="*/ 86 h 106"/>
                <a:gd name="T90" fmla="*/ 35 w 115"/>
                <a:gd name="T91" fmla="*/ 94 h 106"/>
                <a:gd name="T92" fmla="*/ 31 w 115"/>
                <a:gd name="T93" fmla="*/ 102 h 106"/>
                <a:gd name="T94" fmla="*/ 28 w 115"/>
                <a:gd name="T95" fmla="*/ 103 h 106"/>
                <a:gd name="T96" fmla="*/ 25 w 115"/>
                <a:gd name="T97" fmla="*/ 97 h 106"/>
                <a:gd name="T98" fmla="*/ 17 w 115"/>
                <a:gd name="T99" fmla="*/ 92 h 106"/>
                <a:gd name="T100" fmla="*/ 11 w 115"/>
                <a:gd name="T101" fmla="*/ 97 h 106"/>
                <a:gd name="T102" fmla="*/ 6 w 115"/>
                <a:gd name="T103" fmla="*/ 98 h 106"/>
                <a:gd name="T104" fmla="*/ 2 w 115"/>
                <a:gd name="T10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06">
                  <a:moveTo>
                    <a:pt x="2" y="106"/>
                  </a:moveTo>
                  <a:lnTo>
                    <a:pt x="1" y="104"/>
                  </a:lnTo>
                  <a:lnTo>
                    <a:pt x="0" y="102"/>
                  </a:lnTo>
                  <a:lnTo>
                    <a:pt x="0" y="98"/>
                  </a:lnTo>
                  <a:lnTo>
                    <a:pt x="0" y="91"/>
                  </a:lnTo>
                  <a:lnTo>
                    <a:pt x="1" y="85"/>
                  </a:lnTo>
                  <a:lnTo>
                    <a:pt x="2" y="79"/>
                  </a:lnTo>
                  <a:lnTo>
                    <a:pt x="4" y="74"/>
                  </a:lnTo>
                  <a:lnTo>
                    <a:pt x="6" y="68"/>
                  </a:lnTo>
                  <a:lnTo>
                    <a:pt x="7" y="67"/>
                  </a:lnTo>
                  <a:lnTo>
                    <a:pt x="7" y="61"/>
                  </a:lnTo>
                  <a:lnTo>
                    <a:pt x="7" y="60"/>
                  </a:lnTo>
                  <a:lnTo>
                    <a:pt x="7" y="57"/>
                  </a:lnTo>
                  <a:lnTo>
                    <a:pt x="11" y="48"/>
                  </a:lnTo>
                  <a:lnTo>
                    <a:pt x="11" y="46"/>
                  </a:lnTo>
                  <a:lnTo>
                    <a:pt x="10" y="38"/>
                  </a:lnTo>
                  <a:lnTo>
                    <a:pt x="10" y="36"/>
                  </a:lnTo>
                  <a:lnTo>
                    <a:pt x="13" y="31"/>
                  </a:lnTo>
                  <a:lnTo>
                    <a:pt x="14" y="30"/>
                  </a:lnTo>
                  <a:lnTo>
                    <a:pt x="16" y="25"/>
                  </a:lnTo>
                  <a:lnTo>
                    <a:pt x="18" y="18"/>
                  </a:lnTo>
                  <a:lnTo>
                    <a:pt x="20" y="12"/>
                  </a:lnTo>
                  <a:lnTo>
                    <a:pt x="23" y="8"/>
                  </a:lnTo>
                  <a:lnTo>
                    <a:pt x="25" y="6"/>
                  </a:lnTo>
                  <a:lnTo>
                    <a:pt x="29" y="4"/>
                  </a:lnTo>
                  <a:lnTo>
                    <a:pt x="32" y="3"/>
                  </a:lnTo>
                  <a:lnTo>
                    <a:pt x="34" y="3"/>
                  </a:lnTo>
                  <a:lnTo>
                    <a:pt x="38" y="4"/>
                  </a:lnTo>
                  <a:lnTo>
                    <a:pt x="40" y="4"/>
                  </a:lnTo>
                  <a:lnTo>
                    <a:pt x="38" y="12"/>
                  </a:lnTo>
                  <a:lnTo>
                    <a:pt x="36" y="15"/>
                  </a:lnTo>
                  <a:lnTo>
                    <a:pt x="37" y="18"/>
                  </a:lnTo>
                  <a:lnTo>
                    <a:pt x="44" y="24"/>
                  </a:lnTo>
                  <a:lnTo>
                    <a:pt x="58" y="27"/>
                  </a:lnTo>
                  <a:lnTo>
                    <a:pt x="70" y="30"/>
                  </a:lnTo>
                  <a:lnTo>
                    <a:pt x="76" y="26"/>
                  </a:lnTo>
                  <a:lnTo>
                    <a:pt x="80" y="18"/>
                  </a:lnTo>
                  <a:lnTo>
                    <a:pt x="80" y="9"/>
                  </a:lnTo>
                  <a:lnTo>
                    <a:pt x="83" y="7"/>
                  </a:lnTo>
                  <a:lnTo>
                    <a:pt x="96" y="3"/>
                  </a:lnTo>
                  <a:lnTo>
                    <a:pt x="110" y="0"/>
                  </a:lnTo>
                  <a:lnTo>
                    <a:pt x="110" y="4"/>
                  </a:lnTo>
                  <a:lnTo>
                    <a:pt x="112" y="6"/>
                  </a:lnTo>
                  <a:lnTo>
                    <a:pt x="113" y="8"/>
                  </a:lnTo>
                  <a:lnTo>
                    <a:pt x="113" y="9"/>
                  </a:lnTo>
                  <a:lnTo>
                    <a:pt x="113" y="10"/>
                  </a:lnTo>
                  <a:lnTo>
                    <a:pt x="113" y="14"/>
                  </a:lnTo>
                  <a:lnTo>
                    <a:pt x="113" y="16"/>
                  </a:lnTo>
                  <a:lnTo>
                    <a:pt x="114" y="20"/>
                  </a:lnTo>
                  <a:lnTo>
                    <a:pt x="115" y="25"/>
                  </a:lnTo>
                  <a:lnTo>
                    <a:pt x="114" y="31"/>
                  </a:lnTo>
                  <a:lnTo>
                    <a:pt x="114" y="34"/>
                  </a:lnTo>
                  <a:lnTo>
                    <a:pt x="114" y="36"/>
                  </a:lnTo>
                  <a:lnTo>
                    <a:pt x="114" y="40"/>
                  </a:lnTo>
                  <a:lnTo>
                    <a:pt x="113" y="48"/>
                  </a:lnTo>
                  <a:lnTo>
                    <a:pt x="113" y="50"/>
                  </a:lnTo>
                  <a:lnTo>
                    <a:pt x="113" y="56"/>
                  </a:lnTo>
                  <a:lnTo>
                    <a:pt x="110" y="61"/>
                  </a:lnTo>
                  <a:lnTo>
                    <a:pt x="108" y="63"/>
                  </a:lnTo>
                  <a:lnTo>
                    <a:pt x="107" y="66"/>
                  </a:lnTo>
                  <a:lnTo>
                    <a:pt x="104" y="69"/>
                  </a:lnTo>
                  <a:lnTo>
                    <a:pt x="106" y="73"/>
                  </a:lnTo>
                  <a:lnTo>
                    <a:pt x="102" y="76"/>
                  </a:lnTo>
                  <a:lnTo>
                    <a:pt x="101" y="80"/>
                  </a:lnTo>
                  <a:lnTo>
                    <a:pt x="100" y="84"/>
                  </a:lnTo>
                  <a:lnTo>
                    <a:pt x="98" y="86"/>
                  </a:lnTo>
                  <a:lnTo>
                    <a:pt x="96" y="91"/>
                  </a:lnTo>
                  <a:lnTo>
                    <a:pt x="92" y="92"/>
                  </a:lnTo>
                  <a:lnTo>
                    <a:pt x="91" y="93"/>
                  </a:lnTo>
                  <a:lnTo>
                    <a:pt x="90" y="92"/>
                  </a:lnTo>
                  <a:lnTo>
                    <a:pt x="90" y="91"/>
                  </a:lnTo>
                  <a:lnTo>
                    <a:pt x="88" y="87"/>
                  </a:lnTo>
                  <a:lnTo>
                    <a:pt x="85" y="86"/>
                  </a:lnTo>
                  <a:lnTo>
                    <a:pt x="83" y="86"/>
                  </a:lnTo>
                  <a:lnTo>
                    <a:pt x="79" y="87"/>
                  </a:lnTo>
                  <a:lnTo>
                    <a:pt x="78" y="86"/>
                  </a:lnTo>
                  <a:lnTo>
                    <a:pt x="76" y="82"/>
                  </a:lnTo>
                  <a:lnTo>
                    <a:pt x="73" y="81"/>
                  </a:lnTo>
                  <a:lnTo>
                    <a:pt x="71" y="81"/>
                  </a:lnTo>
                  <a:lnTo>
                    <a:pt x="67" y="84"/>
                  </a:lnTo>
                  <a:lnTo>
                    <a:pt x="65" y="82"/>
                  </a:lnTo>
                  <a:lnTo>
                    <a:pt x="64" y="79"/>
                  </a:lnTo>
                  <a:lnTo>
                    <a:pt x="60" y="78"/>
                  </a:lnTo>
                  <a:lnTo>
                    <a:pt x="56" y="80"/>
                  </a:lnTo>
                  <a:lnTo>
                    <a:pt x="53" y="78"/>
                  </a:lnTo>
                  <a:lnTo>
                    <a:pt x="49" y="76"/>
                  </a:lnTo>
                  <a:lnTo>
                    <a:pt x="47" y="79"/>
                  </a:lnTo>
                  <a:lnTo>
                    <a:pt x="44" y="82"/>
                  </a:lnTo>
                  <a:lnTo>
                    <a:pt x="41" y="84"/>
                  </a:lnTo>
                  <a:lnTo>
                    <a:pt x="38" y="86"/>
                  </a:lnTo>
                  <a:lnTo>
                    <a:pt x="37" y="90"/>
                  </a:lnTo>
                  <a:lnTo>
                    <a:pt x="35" y="94"/>
                  </a:lnTo>
                  <a:lnTo>
                    <a:pt x="34" y="98"/>
                  </a:lnTo>
                  <a:lnTo>
                    <a:pt x="31" y="102"/>
                  </a:lnTo>
                  <a:lnTo>
                    <a:pt x="28" y="102"/>
                  </a:lnTo>
                  <a:lnTo>
                    <a:pt x="28" y="103"/>
                  </a:lnTo>
                  <a:lnTo>
                    <a:pt x="25" y="102"/>
                  </a:lnTo>
                  <a:lnTo>
                    <a:pt x="25" y="97"/>
                  </a:lnTo>
                  <a:lnTo>
                    <a:pt x="19" y="93"/>
                  </a:lnTo>
                  <a:lnTo>
                    <a:pt x="17" y="92"/>
                  </a:lnTo>
                  <a:lnTo>
                    <a:pt x="16" y="93"/>
                  </a:lnTo>
                  <a:lnTo>
                    <a:pt x="11" y="97"/>
                  </a:lnTo>
                  <a:lnTo>
                    <a:pt x="8" y="98"/>
                  </a:lnTo>
                  <a:lnTo>
                    <a:pt x="6" y="98"/>
                  </a:lnTo>
                  <a:lnTo>
                    <a:pt x="5" y="100"/>
                  </a:lnTo>
                  <a:lnTo>
                    <a:pt x="2" y="10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3" name="Freeform 71"/>
            <p:cNvSpPr>
              <a:spLocks/>
            </p:cNvSpPr>
            <p:nvPr/>
          </p:nvSpPr>
          <p:spPr bwMode="auto">
            <a:xfrm rot="1627522">
              <a:off x="2422" y="2882"/>
              <a:ext cx="188" cy="220"/>
            </a:xfrm>
            <a:custGeom>
              <a:avLst/>
              <a:gdLst>
                <a:gd name="T0" fmla="*/ 32 w 153"/>
                <a:gd name="T1" fmla="*/ 145 h 146"/>
                <a:gd name="T2" fmla="*/ 24 w 153"/>
                <a:gd name="T3" fmla="*/ 146 h 146"/>
                <a:gd name="T4" fmla="*/ 17 w 153"/>
                <a:gd name="T5" fmla="*/ 144 h 146"/>
                <a:gd name="T6" fmla="*/ 9 w 153"/>
                <a:gd name="T7" fmla="*/ 140 h 146"/>
                <a:gd name="T8" fmla="*/ 3 w 153"/>
                <a:gd name="T9" fmla="*/ 128 h 146"/>
                <a:gd name="T10" fmla="*/ 0 w 153"/>
                <a:gd name="T11" fmla="*/ 115 h 146"/>
                <a:gd name="T12" fmla="*/ 4 w 153"/>
                <a:gd name="T13" fmla="*/ 115 h 146"/>
                <a:gd name="T14" fmla="*/ 15 w 153"/>
                <a:gd name="T15" fmla="*/ 111 h 146"/>
                <a:gd name="T16" fmla="*/ 17 w 153"/>
                <a:gd name="T17" fmla="*/ 116 h 146"/>
                <a:gd name="T18" fmla="*/ 28 w 153"/>
                <a:gd name="T19" fmla="*/ 115 h 146"/>
                <a:gd name="T20" fmla="*/ 24 w 153"/>
                <a:gd name="T21" fmla="*/ 109 h 146"/>
                <a:gd name="T22" fmla="*/ 33 w 153"/>
                <a:gd name="T23" fmla="*/ 107 h 146"/>
                <a:gd name="T24" fmla="*/ 41 w 153"/>
                <a:gd name="T25" fmla="*/ 104 h 146"/>
                <a:gd name="T26" fmla="*/ 56 w 153"/>
                <a:gd name="T27" fmla="*/ 96 h 146"/>
                <a:gd name="T28" fmla="*/ 59 w 153"/>
                <a:gd name="T29" fmla="*/ 87 h 146"/>
                <a:gd name="T30" fmla="*/ 66 w 153"/>
                <a:gd name="T31" fmla="*/ 80 h 146"/>
                <a:gd name="T32" fmla="*/ 71 w 153"/>
                <a:gd name="T33" fmla="*/ 95 h 146"/>
                <a:gd name="T34" fmla="*/ 76 w 153"/>
                <a:gd name="T35" fmla="*/ 84 h 146"/>
                <a:gd name="T36" fmla="*/ 64 w 153"/>
                <a:gd name="T37" fmla="*/ 63 h 146"/>
                <a:gd name="T38" fmla="*/ 71 w 153"/>
                <a:gd name="T39" fmla="*/ 29 h 146"/>
                <a:gd name="T40" fmla="*/ 90 w 153"/>
                <a:gd name="T41" fmla="*/ 8 h 146"/>
                <a:gd name="T42" fmla="*/ 102 w 153"/>
                <a:gd name="T43" fmla="*/ 6 h 146"/>
                <a:gd name="T44" fmla="*/ 106 w 153"/>
                <a:gd name="T45" fmla="*/ 14 h 146"/>
                <a:gd name="T46" fmla="*/ 110 w 153"/>
                <a:gd name="T47" fmla="*/ 20 h 146"/>
                <a:gd name="T48" fmla="*/ 116 w 153"/>
                <a:gd name="T49" fmla="*/ 25 h 146"/>
                <a:gd name="T50" fmla="*/ 122 w 153"/>
                <a:gd name="T51" fmla="*/ 25 h 146"/>
                <a:gd name="T52" fmla="*/ 130 w 153"/>
                <a:gd name="T53" fmla="*/ 27 h 146"/>
                <a:gd name="T54" fmla="*/ 136 w 153"/>
                <a:gd name="T55" fmla="*/ 33 h 146"/>
                <a:gd name="T56" fmla="*/ 140 w 153"/>
                <a:gd name="T57" fmla="*/ 37 h 146"/>
                <a:gd name="T58" fmla="*/ 146 w 153"/>
                <a:gd name="T59" fmla="*/ 37 h 146"/>
                <a:gd name="T60" fmla="*/ 149 w 153"/>
                <a:gd name="T61" fmla="*/ 37 h 146"/>
                <a:gd name="T62" fmla="*/ 150 w 153"/>
                <a:gd name="T63" fmla="*/ 41 h 146"/>
                <a:gd name="T64" fmla="*/ 147 w 153"/>
                <a:gd name="T65" fmla="*/ 43 h 146"/>
                <a:gd name="T66" fmla="*/ 144 w 153"/>
                <a:gd name="T67" fmla="*/ 47 h 146"/>
                <a:gd name="T68" fmla="*/ 144 w 153"/>
                <a:gd name="T69" fmla="*/ 60 h 146"/>
                <a:gd name="T70" fmla="*/ 148 w 153"/>
                <a:gd name="T71" fmla="*/ 62 h 146"/>
                <a:gd name="T72" fmla="*/ 152 w 153"/>
                <a:gd name="T73" fmla="*/ 65 h 146"/>
                <a:gd name="T74" fmla="*/ 153 w 153"/>
                <a:gd name="T75" fmla="*/ 74 h 146"/>
                <a:gd name="T76" fmla="*/ 149 w 153"/>
                <a:gd name="T77" fmla="*/ 80 h 146"/>
                <a:gd name="T78" fmla="*/ 141 w 153"/>
                <a:gd name="T79" fmla="*/ 83 h 146"/>
                <a:gd name="T80" fmla="*/ 137 w 153"/>
                <a:gd name="T81" fmla="*/ 83 h 146"/>
                <a:gd name="T82" fmla="*/ 134 w 153"/>
                <a:gd name="T83" fmla="*/ 80 h 146"/>
                <a:gd name="T84" fmla="*/ 123 w 153"/>
                <a:gd name="T85" fmla="*/ 84 h 146"/>
                <a:gd name="T86" fmla="*/ 116 w 153"/>
                <a:gd name="T87" fmla="*/ 84 h 146"/>
                <a:gd name="T88" fmla="*/ 106 w 153"/>
                <a:gd name="T89" fmla="*/ 81 h 146"/>
                <a:gd name="T90" fmla="*/ 101 w 153"/>
                <a:gd name="T91" fmla="*/ 87 h 146"/>
                <a:gd name="T92" fmla="*/ 99 w 153"/>
                <a:gd name="T93" fmla="*/ 104 h 146"/>
                <a:gd name="T94" fmla="*/ 90 w 153"/>
                <a:gd name="T95" fmla="*/ 98 h 146"/>
                <a:gd name="T96" fmla="*/ 84 w 153"/>
                <a:gd name="T97" fmla="*/ 97 h 146"/>
                <a:gd name="T98" fmla="*/ 86 w 153"/>
                <a:gd name="T99" fmla="*/ 108 h 146"/>
                <a:gd name="T100" fmla="*/ 86 w 153"/>
                <a:gd name="T101" fmla="*/ 116 h 146"/>
                <a:gd name="T102" fmla="*/ 78 w 153"/>
                <a:gd name="T103" fmla="*/ 116 h 146"/>
                <a:gd name="T104" fmla="*/ 76 w 153"/>
                <a:gd name="T105" fmla="*/ 121 h 146"/>
                <a:gd name="T106" fmla="*/ 69 w 153"/>
                <a:gd name="T107" fmla="*/ 123 h 146"/>
                <a:gd name="T108" fmla="*/ 65 w 153"/>
                <a:gd name="T109" fmla="*/ 126 h 146"/>
                <a:gd name="T110" fmla="*/ 62 w 153"/>
                <a:gd name="T111" fmla="*/ 123 h 146"/>
                <a:gd name="T112" fmla="*/ 58 w 153"/>
                <a:gd name="T113" fmla="*/ 129 h 146"/>
                <a:gd name="T114" fmla="*/ 54 w 153"/>
                <a:gd name="T115" fmla="*/ 137 h 146"/>
                <a:gd name="T116" fmla="*/ 50 w 153"/>
                <a:gd name="T117" fmla="*/ 139 h 146"/>
                <a:gd name="T118" fmla="*/ 39 w 153"/>
                <a:gd name="T119" fmla="*/ 139 h 146"/>
                <a:gd name="T120" fmla="*/ 35 w 153"/>
                <a:gd name="T121" fmla="*/ 14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3" h="146">
                  <a:moveTo>
                    <a:pt x="35" y="143"/>
                  </a:moveTo>
                  <a:lnTo>
                    <a:pt x="32" y="145"/>
                  </a:lnTo>
                  <a:lnTo>
                    <a:pt x="28" y="146"/>
                  </a:lnTo>
                  <a:lnTo>
                    <a:pt x="24" y="146"/>
                  </a:lnTo>
                  <a:lnTo>
                    <a:pt x="21" y="144"/>
                  </a:lnTo>
                  <a:lnTo>
                    <a:pt x="17" y="144"/>
                  </a:lnTo>
                  <a:lnTo>
                    <a:pt x="12" y="143"/>
                  </a:lnTo>
                  <a:lnTo>
                    <a:pt x="9" y="140"/>
                  </a:lnTo>
                  <a:lnTo>
                    <a:pt x="6" y="135"/>
                  </a:lnTo>
                  <a:lnTo>
                    <a:pt x="3" y="128"/>
                  </a:lnTo>
                  <a:lnTo>
                    <a:pt x="2" y="123"/>
                  </a:lnTo>
                  <a:lnTo>
                    <a:pt x="0" y="115"/>
                  </a:lnTo>
                  <a:lnTo>
                    <a:pt x="2" y="108"/>
                  </a:lnTo>
                  <a:lnTo>
                    <a:pt x="4" y="115"/>
                  </a:lnTo>
                  <a:lnTo>
                    <a:pt x="10" y="116"/>
                  </a:lnTo>
                  <a:lnTo>
                    <a:pt x="15" y="111"/>
                  </a:lnTo>
                  <a:lnTo>
                    <a:pt x="18" y="111"/>
                  </a:lnTo>
                  <a:lnTo>
                    <a:pt x="17" y="116"/>
                  </a:lnTo>
                  <a:lnTo>
                    <a:pt x="21" y="116"/>
                  </a:lnTo>
                  <a:lnTo>
                    <a:pt x="28" y="115"/>
                  </a:lnTo>
                  <a:lnTo>
                    <a:pt x="27" y="113"/>
                  </a:lnTo>
                  <a:lnTo>
                    <a:pt x="24" y="109"/>
                  </a:lnTo>
                  <a:lnTo>
                    <a:pt x="26" y="108"/>
                  </a:lnTo>
                  <a:lnTo>
                    <a:pt x="33" y="107"/>
                  </a:lnTo>
                  <a:lnTo>
                    <a:pt x="39" y="108"/>
                  </a:lnTo>
                  <a:lnTo>
                    <a:pt x="41" y="104"/>
                  </a:lnTo>
                  <a:lnTo>
                    <a:pt x="44" y="98"/>
                  </a:lnTo>
                  <a:lnTo>
                    <a:pt x="56" y="96"/>
                  </a:lnTo>
                  <a:lnTo>
                    <a:pt x="59" y="93"/>
                  </a:lnTo>
                  <a:lnTo>
                    <a:pt x="59" y="87"/>
                  </a:lnTo>
                  <a:lnTo>
                    <a:pt x="63" y="80"/>
                  </a:lnTo>
                  <a:lnTo>
                    <a:pt x="66" y="80"/>
                  </a:lnTo>
                  <a:lnTo>
                    <a:pt x="68" y="85"/>
                  </a:lnTo>
                  <a:lnTo>
                    <a:pt x="71" y="95"/>
                  </a:lnTo>
                  <a:lnTo>
                    <a:pt x="74" y="92"/>
                  </a:lnTo>
                  <a:lnTo>
                    <a:pt x="76" y="84"/>
                  </a:lnTo>
                  <a:lnTo>
                    <a:pt x="71" y="73"/>
                  </a:lnTo>
                  <a:lnTo>
                    <a:pt x="64" y="63"/>
                  </a:lnTo>
                  <a:lnTo>
                    <a:pt x="60" y="49"/>
                  </a:lnTo>
                  <a:lnTo>
                    <a:pt x="71" y="29"/>
                  </a:lnTo>
                  <a:lnTo>
                    <a:pt x="81" y="21"/>
                  </a:lnTo>
                  <a:lnTo>
                    <a:pt x="90" y="8"/>
                  </a:lnTo>
                  <a:lnTo>
                    <a:pt x="100" y="0"/>
                  </a:lnTo>
                  <a:lnTo>
                    <a:pt x="102" y="6"/>
                  </a:lnTo>
                  <a:lnTo>
                    <a:pt x="104" y="12"/>
                  </a:lnTo>
                  <a:lnTo>
                    <a:pt x="106" y="14"/>
                  </a:lnTo>
                  <a:lnTo>
                    <a:pt x="107" y="18"/>
                  </a:lnTo>
                  <a:lnTo>
                    <a:pt x="110" y="20"/>
                  </a:lnTo>
                  <a:lnTo>
                    <a:pt x="113" y="20"/>
                  </a:lnTo>
                  <a:lnTo>
                    <a:pt x="116" y="25"/>
                  </a:lnTo>
                  <a:lnTo>
                    <a:pt x="118" y="25"/>
                  </a:lnTo>
                  <a:lnTo>
                    <a:pt x="122" y="25"/>
                  </a:lnTo>
                  <a:lnTo>
                    <a:pt x="125" y="25"/>
                  </a:lnTo>
                  <a:lnTo>
                    <a:pt x="130" y="27"/>
                  </a:lnTo>
                  <a:lnTo>
                    <a:pt x="134" y="30"/>
                  </a:lnTo>
                  <a:lnTo>
                    <a:pt x="136" y="33"/>
                  </a:lnTo>
                  <a:lnTo>
                    <a:pt x="138" y="37"/>
                  </a:lnTo>
                  <a:lnTo>
                    <a:pt x="140" y="37"/>
                  </a:lnTo>
                  <a:lnTo>
                    <a:pt x="143" y="37"/>
                  </a:lnTo>
                  <a:lnTo>
                    <a:pt x="146" y="37"/>
                  </a:lnTo>
                  <a:lnTo>
                    <a:pt x="148" y="37"/>
                  </a:lnTo>
                  <a:lnTo>
                    <a:pt x="149" y="37"/>
                  </a:lnTo>
                  <a:lnTo>
                    <a:pt x="150" y="38"/>
                  </a:lnTo>
                  <a:lnTo>
                    <a:pt x="150" y="41"/>
                  </a:lnTo>
                  <a:lnTo>
                    <a:pt x="150" y="42"/>
                  </a:lnTo>
                  <a:lnTo>
                    <a:pt x="147" y="43"/>
                  </a:lnTo>
                  <a:lnTo>
                    <a:pt x="144" y="44"/>
                  </a:lnTo>
                  <a:lnTo>
                    <a:pt x="144" y="47"/>
                  </a:lnTo>
                  <a:lnTo>
                    <a:pt x="143" y="59"/>
                  </a:lnTo>
                  <a:lnTo>
                    <a:pt x="144" y="60"/>
                  </a:lnTo>
                  <a:lnTo>
                    <a:pt x="147" y="61"/>
                  </a:lnTo>
                  <a:lnTo>
                    <a:pt x="148" y="62"/>
                  </a:lnTo>
                  <a:lnTo>
                    <a:pt x="150" y="62"/>
                  </a:lnTo>
                  <a:lnTo>
                    <a:pt x="152" y="65"/>
                  </a:lnTo>
                  <a:lnTo>
                    <a:pt x="153" y="69"/>
                  </a:lnTo>
                  <a:lnTo>
                    <a:pt x="153" y="74"/>
                  </a:lnTo>
                  <a:lnTo>
                    <a:pt x="152" y="77"/>
                  </a:lnTo>
                  <a:lnTo>
                    <a:pt x="149" y="80"/>
                  </a:lnTo>
                  <a:lnTo>
                    <a:pt x="147" y="81"/>
                  </a:lnTo>
                  <a:lnTo>
                    <a:pt x="141" y="83"/>
                  </a:lnTo>
                  <a:lnTo>
                    <a:pt x="138" y="84"/>
                  </a:lnTo>
                  <a:lnTo>
                    <a:pt x="137" y="83"/>
                  </a:lnTo>
                  <a:lnTo>
                    <a:pt x="136" y="81"/>
                  </a:lnTo>
                  <a:lnTo>
                    <a:pt x="134" y="80"/>
                  </a:lnTo>
                  <a:lnTo>
                    <a:pt x="128" y="83"/>
                  </a:lnTo>
                  <a:lnTo>
                    <a:pt x="123" y="84"/>
                  </a:lnTo>
                  <a:lnTo>
                    <a:pt x="120" y="86"/>
                  </a:lnTo>
                  <a:lnTo>
                    <a:pt x="116" y="84"/>
                  </a:lnTo>
                  <a:lnTo>
                    <a:pt x="111" y="81"/>
                  </a:lnTo>
                  <a:lnTo>
                    <a:pt x="106" y="81"/>
                  </a:lnTo>
                  <a:lnTo>
                    <a:pt x="102" y="84"/>
                  </a:lnTo>
                  <a:lnTo>
                    <a:pt x="101" y="87"/>
                  </a:lnTo>
                  <a:lnTo>
                    <a:pt x="100" y="91"/>
                  </a:lnTo>
                  <a:lnTo>
                    <a:pt x="99" y="104"/>
                  </a:lnTo>
                  <a:lnTo>
                    <a:pt x="95" y="102"/>
                  </a:lnTo>
                  <a:lnTo>
                    <a:pt x="90" y="98"/>
                  </a:lnTo>
                  <a:lnTo>
                    <a:pt x="87" y="96"/>
                  </a:lnTo>
                  <a:lnTo>
                    <a:pt x="84" y="97"/>
                  </a:lnTo>
                  <a:lnTo>
                    <a:pt x="83" y="102"/>
                  </a:lnTo>
                  <a:lnTo>
                    <a:pt x="86" y="108"/>
                  </a:lnTo>
                  <a:lnTo>
                    <a:pt x="86" y="114"/>
                  </a:lnTo>
                  <a:lnTo>
                    <a:pt x="86" y="116"/>
                  </a:lnTo>
                  <a:lnTo>
                    <a:pt x="81" y="116"/>
                  </a:lnTo>
                  <a:lnTo>
                    <a:pt x="78" y="116"/>
                  </a:lnTo>
                  <a:lnTo>
                    <a:pt x="78" y="117"/>
                  </a:lnTo>
                  <a:lnTo>
                    <a:pt x="76" y="121"/>
                  </a:lnTo>
                  <a:lnTo>
                    <a:pt x="72" y="122"/>
                  </a:lnTo>
                  <a:lnTo>
                    <a:pt x="69" y="123"/>
                  </a:lnTo>
                  <a:lnTo>
                    <a:pt x="66" y="123"/>
                  </a:lnTo>
                  <a:lnTo>
                    <a:pt x="65" y="126"/>
                  </a:lnTo>
                  <a:lnTo>
                    <a:pt x="63" y="125"/>
                  </a:lnTo>
                  <a:lnTo>
                    <a:pt x="62" y="123"/>
                  </a:lnTo>
                  <a:lnTo>
                    <a:pt x="59" y="127"/>
                  </a:lnTo>
                  <a:lnTo>
                    <a:pt x="58" y="129"/>
                  </a:lnTo>
                  <a:lnTo>
                    <a:pt x="56" y="133"/>
                  </a:lnTo>
                  <a:lnTo>
                    <a:pt x="54" y="137"/>
                  </a:lnTo>
                  <a:lnTo>
                    <a:pt x="53" y="139"/>
                  </a:lnTo>
                  <a:lnTo>
                    <a:pt x="50" y="139"/>
                  </a:lnTo>
                  <a:lnTo>
                    <a:pt x="44" y="138"/>
                  </a:lnTo>
                  <a:lnTo>
                    <a:pt x="39" y="139"/>
                  </a:lnTo>
                  <a:lnTo>
                    <a:pt x="36" y="140"/>
                  </a:lnTo>
                  <a:lnTo>
                    <a:pt x="35" y="141"/>
                  </a:lnTo>
                  <a:lnTo>
                    <a:pt x="35" y="14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4" name="Freeform 72"/>
            <p:cNvSpPr>
              <a:spLocks/>
            </p:cNvSpPr>
            <p:nvPr/>
          </p:nvSpPr>
          <p:spPr bwMode="auto">
            <a:xfrm rot="1627522">
              <a:off x="2697" y="2877"/>
              <a:ext cx="208" cy="410"/>
            </a:xfrm>
            <a:custGeom>
              <a:avLst/>
              <a:gdLst>
                <a:gd name="T0" fmla="*/ 39 w 168"/>
                <a:gd name="T1" fmla="*/ 273 h 277"/>
                <a:gd name="T2" fmla="*/ 24 w 168"/>
                <a:gd name="T3" fmla="*/ 275 h 277"/>
                <a:gd name="T4" fmla="*/ 17 w 168"/>
                <a:gd name="T5" fmla="*/ 269 h 277"/>
                <a:gd name="T6" fmla="*/ 24 w 168"/>
                <a:gd name="T7" fmla="*/ 262 h 277"/>
                <a:gd name="T8" fmla="*/ 27 w 168"/>
                <a:gd name="T9" fmla="*/ 250 h 277"/>
                <a:gd name="T10" fmla="*/ 32 w 168"/>
                <a:gd name="T11" fmla="*/ 238 h 277"/>
                <a:gd name="T12" fmla="*/ 23 w 168"/>
                <a:gd name="T13" fmla="*/ 233 h 277"/>
                <a:gd name="T14" fmla="*/ 23 w 168"/>
                <a:gd name="T15" fmla="*/ 217 h 277"/>
                <a:gd name="T16" fmla="*/ 15 w 168"/>
                <a:gd name="T17" fmla="*/ 202 h 277"/>
                <a:gd name="T18" fmla="*/ 1 w 168"/>
                <a:gd name="T19" fmla="*/ 190 h 277"/>
                <a:gd name="T20" fmla="*/ 5 w 168"/>
                <a:gd name="T21" fmla="*/ 179 h 277"/>
                <a:gd name="T22" fmla="*/ 14 w 168"/>
                <a:gd name="T23" fmla="*/ 175 h 277"/>
                <a:gd name="T24" fmla="*/ 21 w 168"/>
                <a:gd name="T25" fmla="*/ 166 h 277"/>
                <a:gd name="T26" fmla="*/ 27 w 168"/>
                <a:gd name="T27" fmla="*/ 154 h 277"/>
                <a:gd name="T28" fmla="*/ 21 w 168"/>
                <a:gd name="T29" fmla="*/ 144 h 277"/>
                <a:gd name="T30" fmla="*/ 25 w 168"/>
                <a:gd name="T31" fmla="*/ 130 h 277"/>
                <a:gd name="T32" fmla="*/ 31 w 168"/>
                <a:gd name="T33" fmla="*/ 117 h 277"/>
                <a:gd name="T34" fmla="*/ 20 w 168"/>
                <a:gd name="T35" fmla="*/ 102 h 277"/>
                <a:gd name="T36" fmla="*/ 29 w 168"/>
                <a:gd name="T37" fmla="*/ 93 h 277"/>
                <a:gd name="T38" fmla="*/ 33 w 168"/>
                <a:gd name="T39" fmla="*/ 78 h 277"/>
                <a:gd name="T40" fmla="*/ 42 w 168"/>
                <a:gd name="T41" fmla="*/ 65 h 277"/>
                <a:gd name="T42" fmla="*/ 43 w 168"/>
                <a:gd name="T43" fmla="*/ 45 h 277"/>
                <a:gd name="T44" fmla="*/ 83 w 168"/>
                <a:gd name="T45" fmla="*/ 22 h 277"/>
                <a:gd name="T46" fmla="*/ 96 w 168"/>
                <a:gd name="T47" fmla="*/ 13 h 277"/>
                <a:gd name="T48" fmla="*/ 99 w 168"/>
                <a:gd name="T49" fmla="*/ 28 h 277"/>
                <a:gd name="T50" fmla="*/ 110 w 168"/>
                <a:gd name="T51" fmla="*/ 31 h 277"/>
                <a:gd name="T52" fmla="*/ 120 w 168"/>
                <a:gd name="T53" fmla="*/ 28 h 277"/>
                <a:gd name="T54" fmla="*/ 123 w 168"/>
                <a:gd name="T55" fmla="*/ 24 h 277"/>
                <a:gd name="T56" fmla="*/ 126 w 168"/>
                <a:gd name="T57" fmla="*/ 15 h 277"/>
                <a:gd name="T58" fmla="*/ 143 w 168"/>
                <a:gd name="T59" fmla="*/ 0 h 277"/>
                <a:gd name="T60" fmla="*/ 157 w 168"/>
                <a:gd name="T61" fmla="*/ 7 h 277"/>
                <a:gd name="T62" fmla="*/ 159 w 168"/>
                <a:gd name="T63" fmla="*/ 17 h 277"/>
                <a:gd name="T64" fmla="*/ 167 w 168"/>
                <a:gd name="T65" fmla="*/ 25 h 277"/>
                <a:gd name="T66" fmla="*/ 164 w 168"/>
                <a:gd name="T67" fmla="*/ 39 h 277"/>
                <a:gd name="T68" fmla="*/ 161 w 168"/>
                <a:gd name="T69" fmla="*/ 48 h 277"/>
                <a:gd name="T70" fmla="*/ 147 w 168"/>
                <a:gd name="T71" fmla="*/ 58 h 277"/>
                <a:gd name="T72" fmla="*/ 134 w 168"/>
                <a:gd name="T73" fmla="*/ 89 h 277"/>
                <a:gd name="T74" fmla="*/ 145 w 168"/>
                <a:gd name="T75" fmla="*/ 94 h 277"/>
                <a:gd name="T76" fmla="*/ 157 w 168"/>
                <a:gd name="T77" fmla="*/ 95 h 277"/>
                <a:gd name="T78" fmla="*/ 155 w 168"/>
                <a:gd name="T79" fmla="*/ 117 h 277"/>
                <a:gd name="T80" fmla="*/ 155 w 168"/>
                <a:gd name="T81" fmla="*/ 132 h 277"/>
                <a:gd name="T82" fmla="*/ 156 w 168"/>
                <a:gd name="T83" fmla="*/ 148 h 277"/>
                <a:gd name="T84" fmla="*/ 163 w 168"/>
                <a:gd name="T85" fmla="*/ 163 h 277"/>
                <a:gd name="T86" fmla="*/ 158 w 168"/>
                <a:gd name="T87" fmla="*/ 178 h 277"/>
                <a:gd name="T88" fmla="*/ 145 w 168"/>
                <a:gd name="T89" fmla="*/ 174 h 277"/>
                <a:gd name="T90" fmla="*/ 127 w 168"/>
                <a:gd name="T91" fmla="*/ 167 h 277"/>
                <a:gd name="T92" fmla="*/ 114 w 168"/>
                <a:gd name="T93" fmla="*/ 173 h 277"/>
                <a:gd name="T94" fmla="*/ 104 w 168"/>
                <a:gd name="T95" fmla="*/ 202 h 277"/>
                <a:gd name="T96" fmla="*/ 113 w 168"/>
                <a:gd name="T97" fmla="*/ 213 h 277"/>
                <a:gd name="T98" fmla="*/ 105 w 168"/>
                <a:gd name="T99" fmla="*/ 233 h 277"/>
                <a:gd name="T100" fmla="*/ 102 w 168"/>
                <a:gd name="T101" fmla="*/ 245 h 277"/>
                <a:gd name="T102" fmla="*/ 91 w 168"/>
                <a:gd name="T103" fmla="*/ 259 h 277"/>
                <a:gd name="T104" fmla="*/ 73 w 168"/>
                <a:gd name="T105" fmla="*/ 274 h 277"/>
                <a:gd name="T106" fmla="*/ 59 w 168"/>
                <a:gd name="T107"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8" h="277">
                  <a:moveTo>
                    <a:pt x="59" y="275"/>
                  </a:moveTo>
                  <a:lnTo>
                    <a:pt x="49" y="275"/>
                  </a:lnTo>
                  <a:lnTo>
                    <a:pt x="43" y="274"/>
                  </a:lnTo>
                  <a:lnTo>
                    <a:pt x="39" y="273"/>
                  </a:lnTo>
                  <a:lnTo>
                    <a:pt x="33" y="274"/>
                  </a:lnTo>
                  <a:lnTo>
                    <a:pt x="27" y="276"/>
                  </a:lnTo>
                  <a:lnTo>
                    <a:pt x="25" y="277"/>
                  </a:lnTo>
                  <a:lnTo>
                    <a:pt x="24" y="275"/>
                  </a:lnTo>
                  <a:lnTo>
                    <a:pt x="21" y="273"/>
                  </a:lnTo>
                  <a:lnTo>
                    <a:pt x="19" y="270"/>
                  </a:lnTo>
                  <a:lnTo>
                    <a:pt x="18" y="270"/>
                  </a:lnTo>
                  <a:lnTo>
                    <a:pt x="17" y="269"/>
                  </a:lnTo>
                  <a:lnTo>
                    <a:pt x="18" y="268"/>
                  </a:lnTo>
                  <a:lnTo>
                    <a:pt x="21" y="267"/>
                  </a:lnTo>
                  <a:lnTo>
                    <a:pt x="23" y="264"/>
                  </a:lnTo>
                  <a:lnTo>
                    <a:pt x="24" y="262"/>
                  </a:lnTo>
                  <a:lnTo>
                    <a:pt x="24" y="258"/>
                  </a:lnTo>
                  <a:lnTo>
                    <a:pt x="26" y="255"/>
                  </a:lnTo>
                  <a:lnTo>
                    <a:pt x="27" y="252"/>
                  </a:lnTo>
                  <a:lnTo>
                    <a:pt x="27" y="250"/>
                  </a:lnTo>
                  <a:lnTo>
                    <a:pt x="29" y="247"/>
                  </a:lnTo>
                  <a:lnTo>
                    <a:pt x="30" y="245"/>
                  </a:lnTo>
                  <a:lnTo>
                    <a:pt x="31" y="241"/>
                  </a:lnTo>
                  <a:lnTo>
                    <a:pt x="32" y="238"/>
                  </a:lnTo>
                  <a:lnTo>
                    <a:pt x="31" y="237"/>
                  </a:lnTo>
                  <a:lnTo>
                    <a:pt x="29" y="235"/>
                  </a:lnTo>
                  <a:lnTo>
                    <a:pt x="25" y="234"/>
                  </a:lnTo>
                  <a:lnTo>
                    <a:pt x="23" y="233"/>
                  </a:lnTo>
                  <a:lnTo>
                    <a:pt x="19" y="225"/>
                  </a:lnTo>
                  <a:lnTo>
                    <a:pt x="20" y="223"/>
                  </a:lnTo>
                  <a:lnTo>
                    <a:pt x="21" y="221"/>
                  </a:lnTo>
                  <a:lnTo>
                    <a:pt x="23" y="217"/>
                  </a:lnTo>
                  <a:lnTo>
                    <a:pt x="21" y="214"/>
                  </a:lnTo>
                  <a:lnTo>
                    <a:pt x="20" y="211"/>
                  </a:lnTo>
                  <a:lnTo>
                    <a:pt x="15" y="205"/>
                  </a:lnTo>
                  <a:lnTo>
                    <a:pt x="15" y="202"/>
                  </a:lnTo>
                  <a:lnTo>
                    <a:pt x="12" y="199"/>
                  </a:lnTo>
                  <a:lnTo>
                    <a:pt x="6" y="195"/>
                  </a:lnTo>
                  <a:lnTo>
                    <a:pt x="5" y="191"/>
                  </a:lnTo>
                  <a:lnTo>
                    <a:pt x="1" y="190"/>
                  </a:lnTo>
                  <a:lnTo>
                    <a:pt x="0" y="189"/>
                  </a:lnTo>
                  <a:lnTo>
                    <a:pt x="1" y="186"/>
                  </a:lnTo>
                  <a:lnTo>
                    <a:pt x="3" y="183"/>
                  </a:lnTo>
                  <a:lnTo>
                    <a:pt x="5" y="179"/>
                  </a:lnTo>
                  <a:lnTo>
                    <a:pt x="7" y="178"/>
                  </a:lnTo>
                  <a:lnTo>
                    <a:pt x="9" y="178"/>
                  </a:lnTo>
                  <a:lnTo>
                    <a:pt x="13" y="178"/>
                  </a:lnTo>
                  <a:lnTo>
                    <a:pt x="14" y="175"/>
                  </a:lnTo>
                  <a:lnTo>
                    <a:pt x="15" y="173"/>
                  </a:lnTo>
                  <a:lnTo>
                    <a:pt x="17" y="172"/>
                  </a:lnTo>
                  <a:lnTo>
                    <a:pt x="19" y="169"/>
                  </a:lnTo>
                  <a:lnTo>
                    <a:pt x="21" y="166"/>
                  </a:lnTo>
                  <a:lnTo>
                    <a:pt x="23" y="162"/>
                  </a:lnTo>
                  <a:lnTo>
                    <a:pt x="24" y="160"/>
                  </a:lnTo>
                  <a:lnTo>
                    <a:pt x="26" y="156"/>
                  </a:lnTo>
                  <a:lnTo>
                    <a:pt x="27" y="154"/>
                  </a:lnTo>
                  <a:lnTo>
                    <a:pt x="26" y="151"/>
                  </a:lnTo>
                  <a:lnTo>
                    <a:pt x="23" y="149"/>
                  </a:lnTo>
                  <a:lnTo>
                    <a:pt x="21" y="147"/>
                  </a:lnTo>
                  <a:lnTo>
                    <a:pt x="21" y="144"/>
                  </a:lnTo>
                  <a:lnTo>
                    <a:pt x="23" y="142"/>
                  </a:lnTo>
                  <a:lnTo>
                    <a:pt x="26" y="138"/>
                  </a:lnTo>
                  <a:lnTo>
                    <a:pt x="26" y="135"/>
                  </a:lnTo>
                  <a:lnTo>
                    <a:pt x="25" y="130"/>
                  </a:lnTo>
                  <a:lnTo>
                    <a:pt x="25" y="129"/>
                  </a:lnTo>
                  <a:lnTo>
                    <a:pt x="27" y="124"/>
                  </a:lnTo>
                  <a:lnTo>
                    <a:pt x="30" y="120"/>
                  </a:lnTo>
                  <a:lnTo>
                    <a:pt x="31" y="117"/>
                  </a:lnTo>
                  <a:lnTo>
                    <a:pt x="31" y="115"/>
                  </a:lnTo>
                  <a:lnTo>
                    <a:pt x="30" y="112"/>
                  </a:lnTo>
                  <a:lnTo>
                    <a:pt x="27" y="108"/>
                  </a:lnTo>
                  <a:lnTo>
                    <a:pt x="20" y="102"/>
                  </a:lnTo>
                  <a:lnTo>
                    <a:pt x="21" y="101"/>
                  </a:lnTo>
                  <a:lnTo>
                    <a:pt x="25" y="100"/>
                  </a:lnTo>
                  <a:lnTo>
                    <a:pt x="27" y="95"/>
                  </a:lnTo>
                  <a:lnTo>
                    <a:pt x="29" y="93"/>
                  </a:lnTo>
                  <a:lnTo>
                    <a:pt x="30" y="89"/>
                  </a:lnTo>
                  <a:lnTo>
                    <a:pt x="31" y="85"/>
                  </a:lnTo>
                  <a:lnTo>
                    <a:pt x="35" y="82"/>
                  </a:lnTo>
                  <a:lnTo>
                    <a:pt x="33" y="78"/>
                  </a:lnTo>
                  <a:lnTo>
                    <a:pt x="36" y="75"/>
                  </a:lnTo>
                  <a:lnTo>
                    <a:pt x="37" y="72"/>
                  </a:lnTo>
                  <a:lnTo>
                    <a:pt x="39" y="70"/>
                  </a:lnTo>
                  <a:lnTo>
                    <a:pt x="42" y="65"/>
                  </a:lnTo>
                  <a:lnTo>
                    <a:pt x="42" y="59"/>
                  </a:lnTo>
                  <a:lnTo>
                    <a:pt x="42" y="57"/>
                  </a:lnTo>
                  <a:lnTo>
                    <a:pt x="43" y="49"/>
                  </a:lnTo>
                  <a:lnTo>
                    <a:pt x="43" y="45"/>
                  </a:lnTo>
                  <a:lnTo>
                    <a:pt x="43" y="43"/>
                  </a:lnTo>
                  <a:lnTo>
                    <a:pt x="68" y="35"/>
                  </a:lnTo>
                  <a:lnTo>
                    <a:pt x="79" y="29"/>
                  </a:lnTo>
                  <a:lnTo>
                    <a:pt x="83" y="22"/>
                  </a:lnTo>
                  <a:lnTo>
                    <a:pt x="84" y="16"/>
                  </a:lnTo>
                  <a:lnTo>
                    <a:pt x="86" y="13"/>
                  </a:lnTo>
                  <a:lnTo>
                    <a:pt x="90" y="12"/>
                  </a:lnTo>
                  <a:lnTo>
                    <a:pt x="96" y="13"/>
                  </a:lnTo>
                  <a:lnTo>
                    <a:pt x="101" y="16"/>
                  </a:lnTo>
                  <a:lnTo>
                    <a:pt x="102" y="17"/>
                  </a:lnTo>
                  <a:lnTo>
                    <a:pt x="99" y="25"/>
                  </a:lnTo>
                  <a:lnTo>
                    <a:pt x="99" y="28"/>
                  </a:lnTo>
                  <a:lnTo>
                    <a:pt x="99" y="31"/>
                  </a:lnTo>
                  <a:lnTo>
                    <a:pt x="105" y="36"/>
                  </a:lnTo>
                  <a:lnTo>
                    <a:pt x="109" y="34"/>
                  </a:lnTo>
                  <a:lnTo>
                    <a:pt x="110" y="31"/>
                  </a:lnTo>
                  <a:lnTo>
                    <a:pt x="111" y="27"/>
                  </a:lnTo>
                  <a:lnTo>
                    <a:pt x="113" y="25"/>
                  </a:lnTo>
                  <a:lnTo>
                    <a:pt x="120" y="25"/>
                  </a:lnTo>
                  <a:lnTo>
                    <a:pt x="120" y="28"/>
                  </a:lnTo>
                  <a:lnTo>
                    <a:pt x="120" y="31"/>
                  </a:lnTo>
                  <a:lnTo>
                    <a:pt x="120" y="33"/>
                  </a:lnTo>
                  <a:lnTo>
                    <a:pt x="123" y="28"/>
                  </a:lnTo>
                  <a:lnTo>
                    <a:pt x="123" y="24"/>
                  </a:lnTo>
                  <a:lnTo>
                    <a:pt x="125" y="21"/>
                  </a:lnTo>
                  <a:lnTo>
                    <a:pt x="126" y="18"/>
                  </a:lnTo>
                  <a:lnTo>
                    <a:pt x="126" y="16"/>
                  </a:lnTo>
                  <a:lnTo>
                    <a:pt x="126" y="15"/>
                  </a:lnTo>
                  <a:lnTo>
                    <a:pt x="127" y="13"/>
                  </a:lnTo>
                  <a:lnTo>
                    <a:pt x="135" y="9"/>
                  </a:lnTo>
                  <a:lnTo>
                    <a:pt x="138" y="5"/>
                  </a:lnTo>
                  <a:lnTo>
                    <a:pt x="143" y="0"/>
                  </a:lnTo>
                  <a:lnTo>
                    <a:pt x="149" y="0"/>
                  </a:lnTo>
                  <a:lnTo>
                    <a:pt x="156" y="3"/>
                  </a:lnTo>
                  <a:lnTo>
                    <a:pt x="156" y="5"/>
                  </a:lnTo>
                  <a:lnTo>
                    <a:pt x="157" y="7"/>
                  </a:lnTo>
                  <a:lnTo>
                    <a:pt x="156" y="10"/>
                  </a:lnTo>
                  <a:lnTo>
                    <a:pt x="156" y="12"/>
                  </a:lnTo>
                  <a:lnTo>
                    <a:pt x="156" y="15"/>
                  </a:lnTo>
                  <a:lnTo>
                    <a:pt x="159" y="17"/>
                  </a:lnTo>
                  <a:lnTo>
                    <a:pt x="159" y="18"/>
                  </a:lnTo>
                  <a:lnTo>
                    <a:pt x="161" y="21"/>
                  </a:lnTo>
                  <a:lnTo>
                    <a:pt x="163" y="23"/>
                  </a:lnTo>
                  <a:lnTo>
                    <a:pt x="167" y="25"/>
                  </a:lnTo>
                  <a:lnTo>
                    <a:pt x="168" y="28"/>
                  </a:lnTo>
                  <a:lnTo>
                    <a:pt x="168" y="35"/>
                  </a:lnTo>
                  <a:lnTo>
                    <a:pt x="165" y="36"/>
                  </a:lnTo>
                  <a:lnTo>
                    <a:pt x="164" y="39"/>
                  </a:lnTo>
                  <a:lnTo>
                    <a:pt x="164" y="40"/>
                  </a:lnTo>
                  <a:lnTo>
                    <a:pt x="167" y="42"/>
                  </a:lnTo>
                  <a:lnTo>
                    <a:pt x="167" y="45"/>
                  </a:lnTo>
                  <a:lnTo>
                    <a:pt x="161" y="48"/>
                  </a:lnTo>
                  <a:lnTo>
                    <a:pt x="156" y="48"/>
                  </a:lnTo>
                  <a:lnTo>
                    <a:pt x="152" y="49"/>
                  </a:lnTo>
                  <a:lnTo>
                    <a:pt x="150" y="52"/>
                  </a:lnTo>
                  <a:lnTo>
                    <a:pt x="147" y="58"/>
                  </a:lnTo>
                  <a:lnTo>
                    <a:pt x="145" y="59"/>
                  </a:lnTo>
                  <a:lnTo>
                    <a:pt x="141" y="65"/>
                  </a:lnTo>
                  <a:lnTo>
                    <a:pt x="137" y="73"/>
                  </a:lnTo>
                  <a:lnTo>
                    <a:pt x="134" y="89"/>
                  </a:lnTo>
                  <a:lnTo>
                    <a:pt x="135" y="94"/>
                  </a:lnTo>
                  <a:lnTo>
                    <a:pt x="139" y="96"/>
                  </a:lnTo>
                  <a:lnTo>
                    <a:pt x="143" y="95"/>
                  </a:lnTo>
                  <a:lnTo>
                    <a:pt x="145" y="94"/>
                  </a:lnTo>
                  <a:lnTo>
                    <a:pt x="149" y="96"/>
                  </a:lnTo>
                  <a:lnTo>
                    <a:pt x="149" y="97"/>
                  </a:lnTo>
                  <a:lnTo>
                    <a:pt x="150" y="99"/>
                  </a:lnTo>
                  <a:lnTo>
                    <a:pt x="157" y="95"/>
                  </a:lnTo>
                  <a:lnTo>
                    <a:pt x="159" y="96"/>
                  </a:lnTo>
                  <a:lnTo>
                    <a:pt x="162" y="102"/>
                  </a:lnTo>
                  <a:lnTo>
                    <a:pt x="158" y="114"/>
                  </a:lnTo>
                  <a:lnTo>
                    <a:pt x="155" y="117"/>
                  </a:lnTo>
                  <a:lnTo>
                    <a:pt x="155" y="120"/>
                  </a:lnTo>
                  <a:lnTo>
                    <a:pt x="157" y="125"/>
                  </a:lnTo>
                  <a:lnTo>
                    <a:pt x="156" y="127"/>
                  </a:lnTo>
                  <a:lnTo>
                    <a:pt x="155" y="132"/>
                  </a:lnTo>
                  <a:lnTo>
                    <a:pt x="152" y="133"/>
                  </a:lnTo>
                  <a:lnTo>
                    <a:pt x="152" y="139"/>
                  </a:lnTo>
                  <a:lnTo>
                    <a:pt x="157" y="144"/>
                  </a:lnTo>
                  <a:lnTo>
                    <a:pt x="156" y="148"/>
                  </a:lnTo>
                  <a:lnTo>
                    <a:pt x="155" y="155"/>
                  </a:lnTo>
                  <a:lnTo>
                    <a:pt x="157" y="159"/>
                  </a:lnTo>
                  <a:lnTo>
                    <a:pt x="161" y="161"/>
                  </a:lnTo>
                  <a:lnTo>
                    <a:pt x="163" y="163"/>
                  </a:lnTo>
                  <a:lnTo>
                    <a:pt x="164" y="167"/>
                  </a:lnTo>
                  <a:lnTo>
                    <a:pt x="164" y="172"/>
                  </a:lnTo>
                  <a:lnTo>
                    <a:pt x="163" y="177"/>
                  </a:lnTo>
                  <a:lnTo>
                    <a:pt x="158" y="178"/>
                  </a:lnTo>
                  <a:lnTo>
                    <a:pt x="156" y="181"/>
                  </a:lnTo>
                  <a:lnTo>
                    <a:pt x="149" y="179"/>
                  </a:lnTo>
                  <a:lnTo>
                    <a:pt x="149" y="177"/>
                  </a:lnTo>
                  <a:lnTo>
                    <a:pt x="145" y="174"/>
                  </a:lnTo>
                  <a:lnTo>
                    <a:pt x="138" y="177"/>
                  </a:lnTo>
                  <a:lnTo>
                    <a:pt x="134" y="172"/>
                  </a:lnTo>
                  <a:lnTo>
                    <a:pt x="133" y="168"/>
                  </a:lnTo>
                  <a:lnTo>
                    <a:pt x="127" y="167"/>
                  </a:lnTo>
                  <a:lnTo>
                    <a:pt x="123" y="172"/>
                  </a:lnTo>
                  <a:lnTo>
                    <a:pt x="122" y="173"/>
                  </a:lnTo>
                  <a:lnTo>
                    <a:pt x="119" y="174"/>
                  </a:lnTo>
                  <a:lnTo>
                    <a:pt x="114" y="173"/>
                  </a:lnTo>
                  <a:lnTo>
                    <a:pt x="107" y="187"/>
                  </a:lnTo>
                  <a:lnTo>
                    <a:pt x="108" y="195"/>
                  </a:lnTo>
                  <a:lnTo>
                    <a:pt x="105" y="198"/>
                  </a:lnTo>
                  <a:lnTo>
                    <a:pt x="104" y="202"/>
                  </a:lnTo>
                  <a:lnTo>
                    <a:pt x="105" y="203"/>
                  </a:lnTo>
                  <a:lnTo>
                    <a:pt x="108" y="207"/>
                  </a:lnTo>
                  <a:lnTo>
                    <a:pt x="111" y="209"/>
                  </a:lnTo>
                  <a:lnTo>
                    <a:pt x="113" y="213"/>
                  </a:lnTo>
                  <a:lnTo>
                    <a:pt x="110" y="217"/>
                  </a:lnTo>
                  <a:lnTo>
                    <a:pt x="108" y="221"/>
                  </a:lnTo>
                  <a:lnTo>
                    <a:pt x="105" y="227"/>
                  </a:lnTo>
                  <a:lnTo>
                    <a:pt x="105" y="233"/>
                  </a:lnTo>
                  <a:lnTo>
                    <a:pt x="104" y="237"/>
                  </a:lnTo>
                  <a:lnTo>
                    <a:pt x="103" y="239"/>
                  </a:lnTo>
                  <a:lnTo>
                    <a:pt x="102" y="243"/>
                  </a:lnTo>
                  <a:lnTo>
                    <a:pt x="102" y="245"/>
                  </a:lnTo>
                  <a:lnTo>
                    <a:pt x="102" y="250"/>
                  </a:lnTo>
                  <a:lnTo>
                    <a:pt x="99" y="255"/>
                  </a:lnTo>
                  <a:lnTo>
                    <a:pt x="96" y="257"/>
                  </a:lnTo>
                  <a:lnTo>
                    <a:pt x="91" y="259"/>
                  </a:lnTo>
                  <a:lnTo>
                    <a:pt x="84" y="263"/>
                  </a:lnTo>
                  <a:lnTo>
                    <a:pt x="80" y="267"/>
                  </a:lnTo>
                  <a:lnTo>
                    <a:pt x="77" y="271"/>
                  </a:lnTo>
                  <a:lnTo>
                    <a:pt x="73" y="274"/>
                  </a:lnTo>
                  <a:lnTo>
                    <a:pt x="66" y="275"/>
                  </a:lnTo>
                  <a:lnTo>
                    <a:pt x="65" y="274"/>
                  </a:lnTo>
                  <a:lnTo>
                    <a:pt x="61" y="274"/>
                  </a:lnTo>
                  <a:lnTo>
                    <a:pt x="59" y="27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5" name="Freeform 73"/>
            <p:cNvSpPr>
              <a:spLocks/>
            </p:cNvSpPr>
            <p:nvPr/>
          </p:nvSpPr>
          <p:spPr bwMode="auto">
            <a:xfrm rot="1627522">
              <a:off x="2521" y="2919"/>
              <a:ext cx="206" cy="292"/>
            </a:xfrm>
            <a:custGeom>
              <a:avLst/>
              <a:gdLst>
                <a:gd name="T0" fmla="*/ 35 w 164"/>
                <a:gd name="T1" fmla="*/ 196 h 196"/>
                <a:gd name="T2" fmla="*/ 27 w 164"/>
                <a:gd name="T3" fmla="*/ 183 h 196"/>
                <a:gd name="T4" fmla="*/ 14 w 164"/>
                <a:gd name="T5" fmla="*/ 186 h 196"/>
                <a:gd name="T6" fmla="*/ 9 w 164"/>
                <a:gd name="T7" fmla="*/ 176 h 196"/>
                <a:gd name="T8" fmla="*/ 15 w 164"/>
                <a:gd name="T9" fmla="*/ 160 h 196"/>
                <a:gd name="T10" fmla="*/ 11 w 164"/>
                <a:gd name="T11" fmla="*/ 143 h 196"/>
                <a:gd name="T12" fmla="*/ 6 w 164"/>
                <a:gd name="T13" fmla="*/ 135 h 196"/>
                <a:gd name="T14" fmla="*/ 3 w 164"/>
                <a:gd name="T15" fmla="*/ 124 h 196"/>
                <a:gd name="T16" fmla="*/ 1 w 164"/>
                <a:gd name="T17" fmla="*/ 106 h 196"/>
                <a:gd name="T18" fmla="*/ 12 w 164"/>
                <a:gd name="T19" fmla="*/ 96 h 196"/>
                <a:gd name="T20" fmla="*/ 29 w 164"/>
                <a:gd name="T21" fmla="*/ 98 h 196"/>
                <a:gd name="T22" fmla="*/ 39 w 164"/>
                <a:gd name="T23" fmla="*/ 99 h 196"/>
                <a:gd name="T24" fmla="*/ 53 w 164"/>
                <a:gd name="T25" fmla="*/ 92 h 196"/>
                <a:gd name="T26" fmla="*/ 51 w 164"/>
                <a:gd name="T27" fmla="*/ 77 h 196"/>
                <a:gd name="T28" fmla="*/ 44 w 164"/>
                <a:gd name="T29" fmla="*/ 74 h 196"/>
                <a:gd name="T30" fmla="*/ 51 w 164"/>
                <a:gd name="T31" fmla="*/ 57 h 196"/>
                <a:gd name="T32" fmla="*/ 51 w 164"/>
                <a:gd name="T33" fmla="*/ 51 h 196"/>
                <a:gd name="T34" fmla="*/ 65 w 164"/>
                <a:gd name="T35" fmla="*/ 36 h 196"/>
                <a:gd name="T36" fmla="*/ 67 w 164"/>
                <a:gd name="T37" fmla="*/ 22 h 196"/>
                <a:gd name="T38" fmla="*/ 78 w 164"/>
                <a:gd name="T39" fmla="*/ 16 h 196"/>
                <a:gd name="T40" fmla="*/ 89 w 164"/>
                <a:gd name="T41" fmla="*/ 27 h 196"/>
                <a:gd name="T42" fmla="*/ 96 w 164"/>
                <a:gd name="T43" fmla="*/ 18 h 196"/>
                <a:gd name="T44" fmla="*/ 105 w 164"/>
                <a:gd name="T45" fmla="*/ 6 h 196"/>
                <a:gd name="T46" fmla="*/ 117 w 164"/>
                <a:gd name="T47" fmla="*/ 4 h 196"/>
                <a:gd name="T48" fmla="*/ 128 w 164"/>
                <a:gd name="T49" fmla="*/ 8 h 196"/>
                <a:gd name="T50" fmla="*/ 139 w 164"/>
                <a:gd name="T51" fmla="*/ 10 h 196"/>
                <a:gd name="T52" fmla="*/ 149 w 164"/>
                <a:gd name="T53" fmla="*/ 11 h 196"/>
                <a:gd name="T54" fmla="*/ 159 w 164"/>
                <a:gd name="T55" fmla="*/ 23 h 196"/>
                <a:gd name="T56" fmla="*/ 162 w 164"/>
                <a:gd name="T57" fmla="*/ 35 h 196"/>
                <a:gd name="T58" fmla="*/ 158 w 164"/>
                <a:gd name="T59" fmla="*/ 50 h 196"/>
                <a:gd name="T60" fmla="*/ 153 w 164"/>
                <a:gd name="T61" fmla="*/ 62 h 196"/>
                <a:gd name="T62" fmla="*/ 158 w 164"/>
                <a:gd name="T63" fmla="*/ 71 h 196"/>
                <a:gd name="T64" fmla="*/ 151 w 164"/>
                <a:gd name="T65" fmla="*/ 84 h 196"/>
                <a:gd name="T66" fmla="*/ 145 w 164"/>
                <a:gd name="T67" fmla="*/ 93 h 196"/>
                <a:gd name="T68" fmla="*/ 135 w 164"/>
                <a:gd name="T69" fmla="*/ 98 h 196"/>
                <a:gd name="T70" fmla="*/ 137 w 164"/>
                <a:gd name="T71" fmla="*/ 106 h 196"/>
                <a:gd name="T72" fmla="*/ 147 w 164"/>
                <a:gd name="T73" fmla="*/ 120 h 196"/>
                <a:gd name="T74" fmla="*/ 153 w 164"/>
                <a:gd name="T75" fmla="*/ 136 h 196"/>
                <a:gd name="T76" fmla="*/ 157 w 164"/>
                <a:gd name="T77" fmla="*/ 149 h 196"/>
                <a:gd name="T78" fmla="*/ 163 w 164"/>
                <a:gd name="T79" fmla="*/ 156 h 196"/>
                <a:gd name="T80" fmla="*/ 159 w 164"/>
                <a:gd name="T81" fmla="*/ 167 h 196"/>
                <a:gd name="T82" fmla="*/ 155 w 164"/>
                <a:gd name="T83" fmla="*/ 179 h 196"/>
                <a:gd name="T84" fmla="*/ 146 w 164"/>
                <a:gd name="T85" fmla="*/ 184 h 196"/>
                <a:gd name="T86" fmla="*/ 137 w 164"/>
                <a:gd name="T87" fmla="*/ 192 h 196"/>
                <a:gd name="T88" fmla="*/ 131 w 164"/>
                <a:gd name="T89" fmla="*/ 185 h 196"/>
                <a:gd name="T90" fmla="*/ 122 w 164"/>
                <a:gd name="T91" fmla="*/ 180 h 196"/>
                <a:gd name="T92" fmla="*/ 111 w 164"/>
                <a:gd name="T93" fmla="*/ 182 h 196"/>
                <a:gd name="T94" fmla="*/ 99 w 164"/>
                <a:gd name="T95" fmla="*/ 173 h 196"/>
                <a:gd name="T96" fmla="*/ 92 w 164"/>
                <a:gd name="T97" fmla="*/ 161 h 196"/>
                <a:gd name="T98" fmla="*/ 80 w 164"/>
                <a:gd name="T99" fmla="*/ 159 h 196"/>
                <a:gd name="T100" fmla="*/ 69 w 164"/>
                <a:gd name="T101" fmla="*/ 162 h 196"/>
                <a:gd name="T102" fmla="*/ 60 w 164"/>
                <a:gd name="T103" fmla="*/ 166 h 196"/>
                <a:gd name="T104" fmla="*/ 50 w 164"/>
                <a:gd name="T105" fmla="*/ 174 h 196"/>
                <a:gd name="T106" fmla="*/ 43 w 164"/>
                <a:gd name="T107"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96">
                  <a:moveTo>
                    <a:pt x="42" y="191"/>
                  </a:moveTo>
                  <a:lnTo>
                    <a:pt x="41" y="192"/>
                  </a:lnTo>
                  <a:lnTo>
                    <a:pt x="36" y="196"/>
                  </a:lnTo>
                  <a:lnTo>
                    <a:pt x="35" y="196"/>
                  </a:lnTo>
                  <a:lnTo>
                    <a:pt x="32" y="195"/>
                  </a:lnTo>
                  <a:lnTo>
                    <a:pt x="31" y="191"/>
                  </a:lnTo>
                  <a:lnTo>
                    <a:pt x="29" y="188"/>
                  </a:lnTo>
                  <a:lnTo>
                    <a:pt x="27" y="183"/>
                  </a:lnTo>
                  <a:lnTo>
                    <a:pt x="26" y="183"/>
                  </a:lnTo>
                  <a:lnTo>
                    <a:pt x="23" y="185"/>
                  </a:lnTo>
                  <a:lnTo>
                    <a:pt x="19" y="186"/>
                  </a:lnTo>
                  <a:lnTo>
                    <a:pt x="14" y="186"/>
                  </a:lnTo>
                  <a:lnTo>
                    <a:pt x="11" y="186"/>
                  </a:lnTo>
                  <a:lnTo>
                    <a:pt x="11" y="185"/>
                  </a:lnTo>
                  <a:lnTo>
                    <a:pt x="8" y="183"/>
                  </a:lnTo>
                  <a:lnTo>
                    <a:pt x="9" y="176"/>
                  </a:lnTo>
                  <a:lnTo>
                    <a:pt x="12" y="170"/>
                  </a:lnTo>
                  <a:lnTo>
                    <a:pt x="14" y="166"/>
                  </a:lnTo>
                  <a:lnTo>
                    <a:pt x="15" y="162"/>
                  </a:lnTo>
                  <a:lnTo>
                    <a:pt x="15" y="160"/>
                  </a:lnTo>
                  <a:lnTo>
                    <a:pt x="14" y="155"/>
                  </a:lnTo>
                  <a:lnTo>
                    <a:pt x="13" y="149"/>
                  </a:lnTo>
                  <a:lnTo>
                    <a:pt x="12" y="147"/>
                  </a:lnTo>
                  <a:lnTo>
                    <a:pt x="11" y="143"/>
                  </a:lnTo>
                  <a:lnTo>
                    <a:pt x="11" y="142"/>
                  </a:lnTo>
                  <a:lnTo>
                    <a:pt x="12" y="137"/>
                  </a:lnTo>
                  <a:lnTo>
                    <a:pt x="8" y="136"/>
                  </a:lnTo>
                  <a:lnTo>
                    <a:pt x="6" y="135"/>
                  </a:lnTo>
                  <a:lnTo>
                    <a:pt x="6" y="130"/>
                  </a:lnTo>
                  <a:lnTo>
                    <a:pt x="6" y="125"/>
                  </a:lnTo>
                  <a:lnTo>
                    <a:pt x="6" y="124"/>
                  </a:lnTo>
                  <a:lnTo>
                    <a:pt x="3" y="124"/>
                  </a:lnTo>
                  <a:lnTo>
                    <a:pt x="2" y="123"/>
                  </a:lnTo>
                  <a:lnTo>
                    <a:pt x="1" y="120"/>
                  </a:lnTo>
                  <a:lnTo>
                    <a:pt x="0" y="119"/>
                  </a:lnTo>
                  <a:lnTo>
                    <a:pt x="1" y="106"/>
                  </a:lnTo>
                  <a:lnTo>
                    <a:pt x="2" y="102"/>
                  </a:lnTo>
                  <a:lnTo>
                    <a:pt x="3" y="99"/>
                  </a:lnTo>
                  <a:lnTo>
                    <a:pt x="7" y="96"/>
                  </a:lnTo>
                  <a:lnTo>
                    <a:pt x="12" y="96"/>
                  </a:lnTo>
                  <a:lnTo>
                    <a:pt x="17" y="99"/>
                  </a:lnTo>
                  <a:lnTo>
                    <a:pt x="21" y="101"/>
                  </a:lnTo>
                  <a:lnTo>
                    <a:pt x="24" y="99"/>
                  </a:lnTo>
                  <a:lnTo>
                    <a:pt x="29" y="98"/>
                  </a:lnTo>
                  <a:lnTo>
                    <a:pt x="35" y="95"/>
                  </a:lnTo>
                  <a:lnTo>
                    <a:pt x="37" y="96"/>
                  </a:lnTo>
                  <a:lnTo>
                    <a:pt x="38" y="98"/>
                  </a:lnTo>
                  <a:lnTo>
                    <a:pt x="39" y="99"/>
                  </a:lnTo>
                  <a:lnTo>
                    <a:pt x="42" y="98"/>
                  </a:lnTo>
                  <a:lnTo>
                    <a:pt x="48" y="96"/>
                  </a:lnTo>
                  <a:lnTo>
                    <a:pt x="50" y="95"/>
                  </a:lnTo>
                  <a:lnTo>
                    <a:pt x="53" y="92"/>
                  </a:lnTo>
                  <a:lnTo>
                    <a:pt x="54" y="89"/>
                  </a:lnTo>
                  <a:lnTo>
                    <a:pt x="54" y="84"/>
                  </a:lnTo>
                  <a:lnTo>
                    <a:pt x="53" y="80"/>
                  </a:lnTo>
                  <a:lnTo>
                    <a:pt x="51" y="77"/>
                  </a:lnTo>
                  <a:lnTo>
                    <a:pt x="49" y="77"/>
                  </a:lnTo>
                  <a:lnTo>
                    <a:pt x="48" y="76"/>
                  </a:lnTo>
                  <a:lnTo>
                    <a:pt x="45" y="75"/>
                  </a:lnTo>
                  <a:lnTo>
                    <a:pt x="44" y="74"/>
                  </a:lnTo>
                  <a:lnTo>
                    <a:pt x="45" y="62"/>
                  </a:lnTo>
                  <a:lnTo>
                    <a:pt x="45" y="59"/>
                  </a:lnTo>
                  <a:lnTo>
                    <a:pt x="48" y="58"/>
                  </a:lnTo>
                  <a:lnTo>
                    <a:pt x="51" y="57"/>
                  </a:lnTo>
                  <a:lnTo>
                    <a:pt x="51" y="56"/>
                  </a:lnTo>
                  <a:lnTo>
                    <a:pt x="51" y="53"/>
                  </a:lnTo>
                  <a:lnTo>
                    <a:pt x="50" y="52"/>
                  </a:lnTo>
                  <a:lnTo>
                    <a:pt x="51" y="51"/>
                  </a:lnTo>
                  <a:lnTo>
                    <a:pt x="56" y="50"/>
                  </a:lnTo>
                  <a:lnTo>
                    <a:pt x="60" y="46"/>
                  </a:lnTo>
                  <a:lnTo>
                    <a:pt x="63" y="41"/>
                  </a:lnTo>
                  <a:lnTo>
                    <a:pt x="65" y="36"/>
                  </a:lnTo>
                  <a:lnTo>
                    <a:pt x="65" y="33"/>
                  </a:lnTo>
                  <a:lnTo>
                    <a:pt x="63" y="30"/>
                  </a:lnTo>
                  <a:lnTo>
                    <a:pt x="66" y="24"/>
                  </a:lnTo>
                  <a:lnTo>
                    <a:pt x="67" y="22"/>
                  </a:lnTo>
                  <a:lnTo>
                    <a:pt x="69" y="22"/>
                  </a:lnTo>
                  <a:lnTo>
                    <a:pt x="72" y="21"/>
                  </a:lnTo>
                  <a:lnTo>
                    <a:pt x="77" y="17"/>
                  </a:lnTo>
                  <a:lnTo>
                    <a:pt x="78" y="16"/>
                  </a:lnTo>
                  <a:lnTo>
                    <a:pt x="80" y="17"/>
                  </a:lnTo>
                  <a:lnTo>
                    <a:pt x="86" y="21"/>
                  </a:lnTo>
                  <a:lnTo>
                    <a:pt x="86" y="26"/>
                  </a:lnTo>
                  <a:lnTo>
                    <a:pt x="89" y="27"/>
                  </a:lnTo>
                  <a:lnTo>
                    <a:pt x="89" y="26"/>
                  </a:lnTo>
                  <a:lnTo>
                    <a:pt x="92" y="26"/>
                  </a:lnTo>
                  <a:lnTo>
                    <a:pt x="95" y="22"/>
                  </a:lnTo>
                  <a:lnTo>
                    <a:pt x="96" y="18"/>
                  </a:lnTo>
                  <a:lnTo>
                    <a:pt x="98" y="14"/>
                  </a:lnTo>
                  <a:lnTo>
                    <a:pt x="99" y="10"/>
                  </a:lnTo>
                  <a:lnTo>
                    <a:pt x="102" y="8"/>
                  </a:lnTo>
                  <a:lnTo>
                    <a:pt x="105" y="6"/>
                  </a:lnTo>
                  <a:lnTo>
                    <a:pt x="108" y="3"/>
                  </a:lnTo>
                  <a:lnTo>
                    <a:pt x="110" y="0"/>
                  </a:lnTo>
                  <a:lnTo>
                    <a:pt x="114" y="2"/>
                  </a:lnTo>
                  <a:lnTo>
                    <a:pt x="117" y="4"/>
                  </a:lnTo>
                  <a:lnTo>
                    <a:pt x="121" y="2"/>
                  </a:lnTo>
                  <a:lnTo>
                    <a:pt x="125" y="3"/>
                  </a:lnTo>
                  <a:lnTo>
                    <a:pt x="126" y="6"/>
                  </a:lnTo>
                  <a:lnTo>
                    <a:pt x="128" y="8"/>
                  </a:lnTo>
                  <a:lnTo>
                    <a:pt x="132" y="5"/>
                  </a:lnTo>
                  <a:lnTo>
                    <a:pt x="134" y="5"/>
                  </a:lnTo>
                  <a:lnTo>
                    <a:pt x="137" y="6"/>
                  </a:lnTo>
                  <a:lnTo>
                    <a:pt x="139" y="10"/>
                  </a:lnTo>
                  <a:lnTo>
                    <a:pt x="140" y="11"/>
                  </a:lnTo>
                  <a:lnTo>
                    <a:pt x="144" y="10"/>
                  </a:lnTo>
                  <a:lnTo>
                    <a:pt x="146" y="10"/>
                  </a:lnTo>
                  <a:lnTo>
                    <a:pt x="149" y="11"/>
                  </a:lnTo>
                  <a:lnTo>
                    <a:pt x="151" y="15"/>
                  </a:lnTo>
                  <a:lnTo>
                    <a:pt x="151" y="16"/>
                  </a:lnTo>
                  <a:lnTo>
                    <a:pt x="152" y="17"/>
                  </a:lnTo>
                  <a:lnTo>
                    <a:pt x="159" y="23"/>
                  </a:lnTo>
                  <a:lnTo>
                    <a:pt x="162" y="27"/>
                  </a:lnTo>
                  <a:lnTo>
                    <a:pt x="163" y="30"/>
                  </a:lnTo>
                  <a:lnTo>
                    <a:pt x="163" y="32"/>
                  </a:lnTo>
                  <a:lnTo>
                    <a:pt x="162" y="35"/>
                  </a:lnTo>
                  <a:lnTo>
                    <a:pt x="159" y="39"/>
                  </a:lnTo>
                  <a:lnTo>
                    <a:pt x="157" y="44"/>
                  </a:lnTo>
                  <a:lnTo>
                    <a:pt x="157" y="45"/>
                  </a:lnTo>
                  <a:lnTo>
                    <a:pt x="158" y="50"/>
                  </a:lnTo>
                  <a:lnTo>
                    <a:pt x="158" y="53"/>
                  </a:lnTo>
                  <a:lnTo>
                    <a:pt x="155" y="57"/>
                  </a:lnTo>
                  <a:lnTo>
                    <a:pt x="153" y="59"/>
                  </a:lnTo>
                  <a:lnTo>
                    <a:pt x="153" y="62"/>
                  </a:lnTo>
                  <a:lnTo>
                    <a:pt x="155" y="64"/>
                  </a:lnTo>
                  <a:lnTo>
                    <a:pt x="158" y="66"/>
                  </a:lnTo>
                  <a:lnTo>
                    <a:pt x="159" y="69"/>
                  </a:lnTo>
                  <a:lnTo>
                    <a:pt x="158" y="71"/>
                  </a:lnTo>
                  <a:lnTo>
                    <a:pt x="156" y="75"/>
                  </a:lnTo>
                  <a:lnTo>
                    <a:pt x="155" y="77"/>
                  </a:lnTo>
                  <a:lnTo>
                    <a:pt x="153" y="81"/>
                  </a:lnTo>
                  <a:lnTo>
                    <a:pt x="151" y="84"/>
                  </a:lnTo>
                  <a:lnTo>
                    <a:pt x="149" y="87"/>
                  </a:lnTo>
                  <a:lnTo>
                    <a:pt x="147" y="88"/>
                  </a:lnTo>
                  <a:lnTo>
                    <a:pt x="146" y="90"/>
                  </a:lnTo>
                  <a:lnTo>
                    <a:pt x="145" y="93"/>
                  </a:lnTo>
                  <a:lnTo>
                    <a:pt x="141" y="93"/>
                  </a:lnTo>
                  <a:lnTo>
                    <a:pt x="139" y="93"/>
                  </a:lnTo>
                  <a:lnTo>
                    <a:pt x="137" y="94"/>
                  </a:lnTo>
                  <a:lnTo>
                    <a:pt x="135" y="98"/>
                  </a:lnTo>
                  <a:lnTo>
                    <a:pt x="133" y="101"/>
                  </a:lnTo>
                  <a:lnTo>
                    <a:pt x="132" y="104"/>
                  </a:lnTo>
                  <a:lnTo>
                    <a:pt x="133" y="105"/>
                  </a:lnTo>
                  <a:lnTo>
                    <a:pt x="137" y="106"/>
                  </a:lnTo>
                  <a:lnTo>
                    <a:pt x="138" y="110"/>
                  </a:lnTo>
                  <a:lnTo>
                    <a:pt x="144" y="114"/>
                  </a:lnTo>
                  <a:lnTo>
                    <a:pt x="147" y="117"/>
                  </a:lnTo>
                  <a:lnTo>
                    <a:pt x="147" y="120"/>
                  </a:lnTo>
                  <a:lnTo>
                    <a:pt x="152" y="126"/>
                  </a:lnTo>
                  <a:lnTo>
                    <a:pt x="153" y="129"/>
                  </a:lnTo>
                  <a:lnTo>
                    <a:pt x="155" y="132"/>
                  </a:lnTo>
                  <a:lnTo>
                    <a:pt x="153" y="136"/>
                  </a:lnTo>
                  <a:lnTo>
                    <a:pt x="152" y="138"/>
                  </a:lnTo>
                  <a:lnTo>
                    <a:pt x="151" y="140"/>
                  </a:lnTo>
                  <a:lnTo>
                    <a:pt x="155" y="148"/>
                  </a:lnTo>
                  <a:lnTo>
                    <a:pt x="157" y="149"/>
                  </a:lnTo>
                  <a:lnTo>
                    <a:pt x="161" y="150"/>
                  </a:lnTo>
                  <a:lnTo>
                    <a:pt x="163" y="152"/>
                  </a:lnTo>
                  <a:lnTo>
                    <a:pt x="164" y="153"/>
                  </a:lnTo>
                  <a:lnTo>
                    <a:pt x="163" y="156"/>
                  </a:lnTo>
                  <a:lnTo>
                    <a:pt x="162" y="160"/>
                  </a:lnTo>
                  <a:lnTo>
                    <a:pt x="161" y="162"/>
                  </a:lnTo>
                  <a:lnTo>
                    <a:pt x="159" y="165"/>
                  </a:lnTo>
                  <a:lnTo>
                    <a:pt x="159" y="167"/>
                  </a:lnTo>
                  <a:lnTo>
                    <a:pt x="158" y="170"/>
                  </a:lnTo>
                  <a:lnTo>
                    <a:pt x="156" y="173"/>
                  </a:lnTo>
                  <a:lnTo>
                    <a:pt x="156" y="177"/>
                  </a:lnTo>
                  <a:lnTo>
                    <a:pt x="155" y="179"/>
                  </a:lnTo>
                  <a:lnTo>
                    <a:pt x="153" y="182"/>
                  </a:lnTo>
                  <a:lnTo>
                    <a:pt x="150" y="183"/>
                  </a:lnTo>
                  <a:lnTo>
                    <a:pt x="149" y="184"/>
                  </a:lnTo>
                  <a:lnTo>
                    <a:pt x="146" y="184"/>
                  </a:lnTo>
                  <a:lnTo>
                    <a:pt x="144" y="188"/>
                  </a:lnTo>
                  <a:lnTo>
                    <a:pt x="141" y="190"/>
                  </a:lnTo>
                  <a:lnTo>
                    <a:pt x="140" y="192"/>
                  </a:lnTo>
                  <a:lnTo>
                    <a:pt x="137" y="192"/>
                  </a:lnTo>
                  <a:lnTo>
                    <a:pt x="134" y="191"/>
                  </a:lnTo>
                  <a:lnTo>
                    <a:pt x="132" y="190"/>
                  </a:lnTo>
                  <a:lnTo>
                    <a:pt x="132" y="188"/>
                  </a:lnTo>
                  <a:lnTo>
                    <a:pt x="131" y="185"/>
                  </a:lnTo>
                  <a:lnTo>
                    <a:pt x="129" y="183"/>
                  </a:lnTo>
                  <a:lnTo>
                    <a:pt x="128" y="182"/>
                  </a:lnTo>
                  <a:lnTo>
                    <a:pt x="126" y="180"/>
                  </a:lnTo>
                  <a:lnTo>
                    <a:pt x="122" y="180"/>
                  </a:lnTo>
                  <a:lnTo>
                    <a:pt x="120" y="182"/>
                  </a:lnTo>
                  <a:lnTo>
                    <a:pt x="117" y="184"/>
                  </a:lnTo>
                  <a:lnTo>
                    <a:pt x="114" y="183"/>
                  </a:lnTo>
                  <a:lnTo>
                    <a:pt x="111" y="182"/>
                  </a:lnTo>
                  <a:lnTo>
                    <a:pt x="107" y="180"/>
                  </a:lnTo>
                  <a:lnTo>
                    <a:pt x="103" y="179"/>
                  </a:lnTo>
                  <a:lnTo>
                    <a:pt x="101" y="177"/>
                  </a:lnTo>
                  <a:lnTo>
                    <a:pt x="99" y="173"/>
                  </a:lnTo>
                  <a:lnTo>
                    <a:pt x="97" y="171"/>
                  </a:lnTo>
                  <a:lnTo>
                    <a:pt x="95" y="168"/>
                  </a:lnTo>
                  <a:lnTo>
                    <a:pt x="93" y="164"/>
                  </a:lnTo>
                  <a:lnTo>
                    <a:pt x="92" y="161"/>
                  </a:lnTo>
                  <a:lnTo>
                    <a:pt x="89" y="162"/>
                  </a:lnTo>
                  <a:lnTo>
                    <a:pt x="86" y="162"/>
                  </a:lnTo>
                  <a:lnTo>
                    <a:pt x="83" y="160"/>
                  </a:lnTo>
                  <a:lnTo>
                    <a:pt x="80" y="159"/>
                  </a:lnTo>
                  <a:lnTo>
                    <a:pt x="77" y="160"/>
                  </a:lnTo>
                  <a:lnTo>
                    <a:pt x="74" y="161"/>
                  </a:lnTo>
                  <a:lnTo>
                    <a:pt x="72" y="162"/>
                  </a:lnTo>
                  <a:lnTo>
                    <a:pt x="69" y="162"/>
                  </a:lnTo>
                  <a:lnTo>
                    <a:pt x="67" y="166"/>
                  </a:lnTo>
                  <a:lnTo>
                    <a:pt x="65" y="167"/>
                  </a:lnTo>
                  <a:lnTo>
                    <a:pt x="62" y="167"/>
                  </a:lnTo>
                  <a:lnTo>
                    <a:pt x="60" y="166"/>
                  </a:lnTo>
                  <a:lnTo>
                    <a:pt x="57" y="166"/>
                  </a:lnTo>
                  <a:lnTo>
                    <a:pt x="56" y="168"/>
                  </a:lnTo>
                  <a:lnTo>
                    <a:pt x="53" y="172"/>
                  </a:lnTo>
                  <a:lnTo>
                    <a:pt x="50" y="174"/>
                  </a:lnTo>
                  <a:lnTo>
                    <a:pt x="48" y="179"/>
                  </a:lnTo>
                  <a:lnTo>
                    <a:pt x="45" y="184"/>
                  </a:lnTo>
                  <a:lnTo>
                    <a:pt x="44" y="186"/>
                  </a:lnTo>
                  <a:lnTo>
                    <a:pt x="43" y="189"/>
                  </a:lnTo>
                  <a:lnTo>
                    <a:pt x="42" y="19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6" name="Freeform 74"/>
            <p:cNvSpPr>
              <a:spLocks/>
            </p:cNvSpPr>
            <p:nvPr/>
          </p:nvSpPr>
          <p:spPr bwMode="auto">
            <a:xfrm rot="1627522">
              <a:off x="2277" y="3172"/>
              <a:ext cx="99" cy="194"/>
            </a:xfrm>
            <a:custGeom>
              <a:avLst/>
              <a:gdLst>
                <a:gd name="T0" fmla="*/ 29 w 79"/>
                <a:gd name="T1" fmla="*/ 126 h 130"/>
                <a:gd name="T2" fmla="*/ 21 w 79"/>
                <a:gd name="T3" fmla="*/ 129 h 130"/>
                <a:gd name="T4" fmla="*/ 15 w 79"/>
                <a:gd name="T5" fmla="*/ 126 h 130"/>
                <a:gd name="T6" fmla="*/ 11 w 79"/>
                <a:gd name="T7" fmla="*/ 129 h 130"/>
                <a:gd name="T8" fmla="*/ 6 w 79"/>
                <a:gd name="T9" fmla="*/ 123 h 130"/>
                <a:gd name="T10" fmla="*/ 7 w 79"/>
                <a:gd name="T11" fmla="*/ 118 h 130"/>
                <a:gd name="T12" fmla="*/ 7 w 79"/>
                <a:gd name="T13" fmla="*/ 112 h 130"/>
                <a:gd name="T14" fmla="*/ 5 w 79"/>
                <a:gd name="T15" fmla="*/ 106 h 130"/>
                <a:gd name="T16" fmla="*/ 1 w 79"/>
                <a:gd name="T17" fmla="*/ 99 h 130"/>
                <a:gd name="T18" fmla="*/ 3 w 79"/>
                <a:gd name="T19" fmla="*/ 90 h 130"/>
                <a:gd name="T20" fmla="*/ 7 w 79"/>
                <a:gd name="T21" fmla="*/ 83 h 130"/>
                <a:gd name="T22" fmla="*/ 9 w 79"/>
                <a:gd name="T23" fmla="*/ 77 h 130"/>
                <a:gd name="T24" fmla="*/ 17 w 79"/>
                <a:gd name="T25" fmla="*/ 75 h 130"/>
                <a:gd name="T26" fmla="*/ 15 w 79"/>
                <a:gd name="T27" fmla="*/ 69 h 130"/>
                <a:gd name="T28" fmla="*/ 12 w 79"/>
                <a:gd name="T29" fmla="*/ 62 h 130"/>
                <a:gd name="T30" fmla="*/ 13 w 79"/>
                <a:gd name="T31" fmla="*/ 51 h 130"/>
                <a:gd name="T32" fmla="*/ 14 w 79"/>
                <a:gd name="T33" fmla="*/ 40 h 130"/>
                <a:gd name="T34" fmla="*/ 14 w 79"/>
                <a:gd name="T35" fmla="*/ 32 h 130"/>
                <a:gd name="T36" fmla="*/ 15 w 79"/>
                <a:gd name="T37" fmla="*/ 24 h 130"/>
                <a:gd name="T38" fmla="*/ 13 w 79"/>
                <a:gd name="T39" fmla="*/ 15 h 130"/>
                <a:gd name="T40" fmla="*/ 17 w 79"/>
                <a:gd name="T41" fmla="*/ 5 h 130"/>
                <a:gd name="T42" fmla="*/ 18 w 79"/>
                <a:gd name="T43" fmla="*/ 0 h 130"/>
                <a:gd name="T44" fmla="*/ 29 w 79"/>
                <a:gd name="T45" fmla="*/ 9 h 130"/>
                <a:gd name="T46" fmla="*/ 33 w 79"/>
                <a:gd name="T47" fmla="*/ 9 h 130"/>
                <a:gd name="T48" fmla="*/ 42 w 79"/>
                <a:gd name="T49" fmla="*/ 12 h 130"/>
                <a:gd name="T50" fmla="*/ 50 w 79"/>
                <a:gd name="T51" fmla="*/ 9 h 130"/>
                <a:gd name="T52" fmla="*/ 56 w 79"/>
                <a:gd name="T53" fmla="*/ 10 h 130"/>
                <a:gd name="T54" fmla="*/ 60 w 79"/>
                <a:gd name="T55" fmla="*/ 8 h 130"/>
                <a:gd name="T56" fmla="*/ 61 w 79"/>
                <a:gd name="T57" fmla="*/ 8 h 130"/>
                <a:gd name="T58" fmla="*/ 66 w 79"/>
                <a:gd name="T59" fmla="*/ 10 h 130"/>
                <a:gd name="T60" fmla="*/ 65 w 79"/>
                <a:gd name="T61" fmla="*/ 17 h 130"/>
                <a:gd name="T62" fmla="*/ 62 w 79"/>
                <a:gd name="T63" fmla="*/ 27 h 130"/>
                <a:gd name="T64" fmla="*/ 67 w 79"/>
                <a:gd name="T65" fmla="*/ 33 h 130"/>
                <a:gd name="T66" fmla="*/ 73 w 79"/>
                <a:gd name="T67" fmla="*/ 34 h 130"/>
                <a:gd name="T68" fmla="*/ 79 w 79"/>
                <a:gd name="T69" fmla="*/ 41 h 130"/>
                <a:gd name="T70" fmla="*/ 78 w 79"/>
                <a:gd name="T71" fmla="*/ 50 h 130"/>
                <a:gd name="T72" fmla="*/ 72 w 79"/>
                <a:gd name="T73" fmla="*/ 51 h 130"/>
                <a:gd name="T74" fmla="*/ 65 w 79"/>
                <a:gd name="T75" fmla="*/ 53 h 130"/>
                <a:gd name="T76" fmla="*/ 66 w 79"/>
                <a:gd name="T77" fmla="*/ 62 h 130"/>
                <a:gd name="T78" fmla="*/ 65 w 79"/>
                <a:gd name="T79" fmla="*/ 70 h 130"/>
                <a:gd name="T80" fmla="*/ 65 w 79"/>
                <a:gd name="T81" fmla="*/ 81 h 130"/>
                <a:gd name="T82" fmla="*/ 63 w 79"/>
                <a:gd name="T83" fmla="*/ 92 h 130"/>
                <a:gd name="T84" fmla="*/ 65 w 79"/>
                <a:gd name="T85" fmla="*/ 105 h 130"/>
                <a:gd name="T86" fmla="*/ 61 w 79"/>
                <a:gd name="T87" fmla="*/ 113 h 130"/>
                <a:gd name="T88" fmla="*/ 51 w 79"/>
                <a:gd name="T89" fmla="*/ 116 h 130"/>
                <a:gd name="T90" fmla="*/ 44 w 79"/>
                <a:gd name="T91" fmla="*/ 122 h 130"/>
                <a:gd name="T92" fmla="*/ 42 w 79"/>
                <a:gd name="T93" fmla="*/ 126 h 130"/>
                <a:gd name="T94" fmla="*/ 35 w 79"/>
                <a:gd name="T95" fmla="*/ 129 h 130"/>
                <a:gd name="T96" fmla="*/ 31 w 79"/>
                <a:gd name="T97" fmla="*/ 12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130">
                  <a:moveTo>
                    <a:pt x="31" y="128"/>
                  </a:moveTo>
                  <a:lnTo>
                    <a:pt x="29" y="126"/>
                  </a:lnTo>
                  <a:lnTo>
                    <a:pt x="24" y="128"/>
                  </a:lnTo>
                  <a:lnTo>
                    <a:pt x="21" y="129"/>
                  </a:lnTo>
                  <a:lnTo>
                    <a:pt x="19" y="128"/>
                  </a:lnTo>
                  <a:lnTo>
                    <a:pt x="15" y="126"/>
                  </a:lnTo>
                  <a:lnTo>
                    <a:pt x="13" y="128"/>
                  </a:lnTo>
                  <a:lnTo>
                    <a:pt x="11" y="129"/>
                  </a:lnTo>
                  <a:lnTo>
                    <a:pt x="8" y="130"/>
                  </a:lnTo>
                  <a:lnTo>
                    <a:pt x="6" y="123"/>
                  </a:lnTo>
                  <a:lnTo>
                    <a:pt x="6" y="119"/>
                  </a:lnTo>
                  <a:lnTo>
                    <a:pt x="7" y="118"/>
                  </a:lnTo>
                  <a:lnTo>
                    <a:pt x="8" y="116"/>
                  </a:lnTo>
                  <a:lnTo>
                    <a:pt x="7" y="112"/>
                  </a:lnTo>
                  <a:lnTo>
                    <a:pt x="6" y="110"/>
                  </a:lnTo>
                  <a:lnTo>
                    <a:pt x="5" y="106"/>
                  </a:lnTo>
                  <a:lnTo>
                    <a:pt x="5" y="104"/>
                  </a:lnTo>
                  <a:lnTo>
                    <a:pt x="1" y="99"/>
                  </a:lnTo>
                  <a:lnTo>
                    <a:pt x="0" y="96"/>
                  </a:lnTo>
                  <a:lnTo>
                    <a:pt x="3" y="90"/>
                  </a:lnTo>
                  <a:lnTo>
                    <a:pt x="5" y="87"/>
                  </a:lnTo>
                  <a:lnTo>
                    <a:pt x="7" y="83"/>
                  </a:lnTo>
                  <a:lnTo>
                    <a:pt x="9" y="81"/>
                  </a:lnTo>
                  <a:lnTo>
                    <a:pt x="9" y="77"/>
                  </a:lnTo>
                  <a:lnTo>
                    <a:pt x="14" y="76"/>
                  </a:lnTo>
                  <a:lnTo>
                    <a:pt x="17" y="75"/>
                  </a:lnTo>
                  <a:lnTo>
                    <a:pt x="17" y="71"/>
                  </a:lnTo>
                  <a:lnTo>
                    <a:pt x="15" y="69"/>
                  </a:lnTo>
                  <a:lnTo>
                    <a:pt x="13" y="65"/>
                  </a:lnTo>
                  <a:lnTo>
                    <a:pt x="12" y="62"/>
                  </a:lnTo>
                  <a:lnTo>
                    <a:pt x="13" y="56"/>
                  </a:lnTo>
                  <a:lnTo>
                    <a:pt x="13" y="51"/>
                  </a:lnTo>
                  <a:lnTo>
                    <a:pt x="13" y="44"/>
                  </a:lnTo>
                  <a:lnTo>
                    <a:pt x="14" y="40"/>
                  </a:lnTo>
                  <a:lnTo>
                    <a:pt x="15" y="38"/>
                  </a:lnTo>
                  <a:lnTo>
                    <a:pt x="14" y="32"/>
                  </a:lnTo>
                  <a:lnTo>
                    <a:pt x="14" y="27"/>
                  </a:lnTo>
                  <a:lnTo>
                    <a:pt x="15" y="24"/>
                  </a:lnTo>
                  <a:lnTo>
                    <a:pt x="13" y="20"/>
                  </a:lnTo>
                  <a:lnTo>
                    <a:pt x="13" y="15"/>
                  </a:lnTo>
                  <a:lnTo>
                    <a:pt x="15" y="10"/>
                  </a:lnTo>
                  <a:lnTo>
                    <a:pt x="17" y="5"/>
                  </a:lnTo>
                  <a:lnTo>
                    <a:pt x="17" y="0"/>
                  </a:lnTo>
                  <a:lnTo>
                    <a:pt x="18" y="0"/>
                  </a:lnTo>
                  <a:lnTo>
                    <a:pt x="21" y="2"/>
                  </a:lnTo>
                  <a:lnTo>
                    <a:pt x="29" y="9"/>
                  </a:lnTo>
                  <a:lnTo>
                    <a:pt x="31" y="8"/>
                  </a:lnTo>
                  <a:lnTo>
                    <a:pt x="33" y="9"/>
                  </a:lnTo>
                  <a:lnTo>
                    <a:pt x="39" y="12"/>
                  </a:lnTo>
                  <a:lnTo>
                    <a:pt x="42" y="12"/>
                  </a:lnTo>
                  <a:lnTo>
                    <a:pt x="47" y="10"/>
                  </a:lnTo>
                  <a:lnTo>
                    <a:pt x="50" y="9"/>
                  </a:lnTo>
                  <a:lnTo>
                    <a:pt x="54" y="8"/>
                  </a:lnTo>
                  <a:lnTo>
                    <a:pt x="56" y="10"/>
                  </a:lnTo>
                  <a:lnTo>
                    <a:pt x="59" y="10"/>
                  </a:lnTo>
                  <a:lnTo>
                    <a:pt x="60" y="8"/>
                  </a:lnTo>
                  <a:lnTo>
                    <a:pt x="61" y="5"/>
                  </a:lnTo>
                  <a:lnTo>
                    <a:pt x="61" y="8"/>
                  </a:lnTo>
                  <a:lnTo>
                    <a:pt x="63" y="9"/>
                  </a:lnTo>
                  <a:lnTo>
                    <a:pt x="66" y="10"/>
                  </a:lnTo>
                  <a:lnTo>
                    <a:pt x="66" y="14"/>
                  </a:lnTo>
                  <a:lnTo>
                    <a:pt x="65" y="17"/>
                  </a:lnTo>
                  <a:lnTo>
                    <a:pt x="62" y="22"/>
                  </a:lnTo>
                  <a:lnTo>
                    <a:pt x="62" y="27"/>
                  </a:lnTo>
                  <a:lnTo>
                    <a:pt x="65" y="30"/>
                  </a:lnTo>
                  <a:lnTo>
                    <a:pt x="67" y="33"/>
                  </a:lnTo>
                  <a:lnTo>
                    <a:pt x="71" y="34"/>
                  </a:lnTo>
                  <a:lnTo>
                    <a:pt x="73" y="34"/>
                  </a:lnTo>
                  <a:lnTo>
                    <a:pt x="77" y="38"/>
                  </a:lnTo>
                  <a:lnTo>
                    <a:pt x="79" y="41"/>
                  </a:lnTo>
                  <a:lnTo>
                    <a:pt x="79" y="45"/>
                  </a:lnTo>
                  <a:lnTo>
                    <a:pt x="78" y="50"/>
                  </a:lnTo>
                  <a:lnTo>
                    <a:pt x="75" y="51"/>
                  </a:lnTo>
                  <a:lnTo>
                    <a:pt x="72" y="51"/>
                  </a:lnTo>
                  <a:lnTo>
                    <a:pt x="67" y="48"/>
                  </a:lnTo>
                  <a:lnTo>
                    <a:pt x="65" y="53"/>
                  </a:lnTo>
                  <a:lnTo>
                    <a:pt x="63" y="57"/>
                  </a:lnTo>
                  <a:lnTo>
                    <a:pt x="66" y="62"/>
                  </a:lnTo>
                  <a:lnTo>
                    <a:pt x="67" y="68"/>
                  </a:lnTo>
                  <a:lnTo>
                    <a:pt x="65" y="70"/>
                  </a:lnTo>
                  <a:lnTo>
                    <a:pt x="66" y="76"/>
                  </a:lnTo>
                  <a:lnTo>
                    <a:pt x="65" y="81"/>
                  </a:lnTo>
                  <a:lnTo>
                    <a:pt x="65" y="87"/>
                  </a:lnTo>
                  <a:lnTo>
                    <a:pt x="63" y="92"/>
                  </a:lnTo>
                  <a:lnTo>
                    <a:pt x="63" y="98"/>
                  </a:lnTo>
                  <a:lnTo>
                    <a:pt x="65" y="105"/>
                  </a:lnTo>
                  <a:lnTo>
                    <a:pt x="63" y="111"/>
                  </a:lnTo>
                  <a:lnTo>
                    <a:pt x="61" y="113"/>
                  </a:lnTo>
                  <a:lnTo>
                    <a:pt x="56" y="113"/>
                  </a:lnTo>
                  <a:lnTo>
                    <a:pt x="51" y="116"/>
                  </a:lnTo>
                  <a:lnTo>
                    <a:pt x="49" y="119"/>
                  </a:lnTo>
                  <a:lnTo>
                    <a:pt x="44" y="122"/>
                  </a:lnTo>
                  <a:lnTo>
                    <a:pt x="42" y="124"/>
                  </a:lnTo>
                  <a:lnTo>
                    <a:pt x="42" y="126"/>
                  </a:lnTo>
                  <a:lnTo>
                    <a:pt x="36" y="126"/>
                  </a:lnTo>
                  <a:lnTo>
                    <a:pt x="35" y="129"/>
                  </a:lnTo>
                  <a:lnTo>
                    <a:pt x="32" y="129"/>
                  </a:lnTo>
                  <a:lnTo>
                    <a:pt x="31" y="12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7" name="Freeform 75"/>
            <p:cNvSpPr>
              <a:spLocks/>
            </p:cNvSpPr>
            <p:nvPr/>
          </p:nvSpPr>
          <p:spPr bwMode="auto">
            <a:xfrm rot="1627522">
              <a:off x="2484" y="3153"/>
              <a:ext cx="186" cy="194"/>
            </a:xfrm>
            <a:custGeom>
              <a:avLst/>
              <a:gdLst>
                <a:gd name="T0" fmla="*/ 93 w 149"/>
                <a:gd name="T1" fmla="*/ 115 h 128"/>
                <a:gd name="T2" fmla="*/ 43 w 149"/>
                <a:gd name="T3" fmla="*/ 128 h 128"/>
                <a:gd name="T4" fmla="*/ 50 w 149"/>
                <a:gd name="T5" fmla="*/ 113 h 128"/>
                <a:gd name="T6" fmla="*/ 72 w 149"/>
                <a:gd name="T7" fmla="*/ 107 h 128"/>
                <a:gd name="T8" fmla="*/ 83 w 149"/>
                <a:gd name="T9" fmla="*/ 99 h 128"/>
                <a:gd name="T10" fmla="*/ 67 w 149"/>
                <a:gd name="T11" fmla="*/ 92 h 128"/>
                <a:gd name="T12" fmla="*/ 63 w 149"/>
                <a:gd name="T13" fmla="*/ 98 h 128"/>
                <a:gd name="T14" fmla="*/ 42 w 149"/>
                <a:gd name="T15" fmla="*/ 93 h 128"/>
                <a:gd name="T16" fmla="*/ 38 w 149"/>
                <a:gd name="T17" fmla="*/ 79 h 128"/>
                <a:gd name="T18" fmla="*/ 35 w 149"/>
                <a:gd name="T19" fmla="*/ 83 h 128"/>
                <a:gd name="T20" fmla="*/ 37 w 149"/>
                <a:gd name="T21" fmla="*/ 102 h 128"/>
                <a:gd name="T22" fmla="*/ 38 w 149"/>
                <a:gd name="T23" fmla="*/ 108 h 128"/>
                <a:gd name="T24" fmla="*/ 21 w 149"/>
                <a:gd name="T25" fmla="*/ 102 h 128"/>
                <a:gd name="T26" fmla="*/ 21 w 149"/>
                <a:gd name="T27" fmla="*/ 93 h 128"/>
                <a:gd name="T28" fmla="*/ 17 w 149"/>
                <a:gd name="T29" fmla="*/ 78 h 128"/>
                <a:gd name="T30" fmla="*/ 19 w 149"/>
                <a:gd name="T31" fmla="*/ 67 h 128"/>
                <a:gd name="T32" fmla="*/ 24 w 149"/>
                <a:gd name="T33" fmla="*/ 56 h 128"/>
                <a:gd name="T34" fmla="*/ 19 w 149"/>
                <a:gd name="T35" fmla="*/ 55 h 128"/>
                <a:gd name="T36" fmla="*/ 15 w 149"/>
                <a:gd name="T37" fmla="*/ 53 h 128"/>
                <a:gd name="T38" fmla="*/ 12 w 149"/>
                <a:gd name="T39" fmla="*/ 47 h 128"/>
                <a:gd name="T40" fmla="*/ 7 w 149"/>
                <a:gd name="T41" fmla="*/ 43 h 128"/>
                <a:gd name="T42" fmla="*/ 2 w 149"/>
                <a:gd name="T43" fmla="*/ 37 h 128"/>
                <a:gd name="T44" fmla="*/ 1 w 149"/>
                <a:gd name="T45" fmla="*/ 30 h 128"/>
                <a:gd name="T46" fmla="*/ 3 w 149"/>
                <a:gd name="T47" fmla="*/ 25 h 128"/>
                <a:gd name="T48" fmla="*/ 8 w 149"/>
                <a:gd name="T49" fmla="*/ 15 h 128"/>
                <a:gd name="T50" fmla="*/ 14 w 149"/>
                <a:gd name="T51" fmla="*/ 9 h 128"/>
                <a:gd name="T52" fmla="*/ 18 w 149"/>
                <a:gd name="T53" fmla="*/ 7 h 128"/>
                <a:gd name="T54" fmla="*/ 23 w 149"/>
                <a:gd name="T55" fmla="*/ 8 h 128"/>
                <a:gd name="T56" fmla="*/ 27 w 149"/>
                <a:gd name="T57" fmla="*/ 3 h 128"/>
                <a:gd name="T58" fmla="*/ 32 w 149"/>
                <a:gd name="T59" fmla="*/ 2 h 128"/>
                <a:gd name="T60" fmla="*/ 38 w 149"/>
                <a:gd name="T61" fmla="*/ 0 h 128"/>
                <a:gd name="T62" fmla="*/ 44 w 149"/>
                <a:gd name="T63" fmla="*/ 3 h 128"/>
                <a:gd name="T64" fmla="*/ 50 w 149"/>
                <a:gd name="T65" fmla="*/ 2 h 128"/>
                <a:gd name="T66" fmla="*/ 53 w 149"/>
                <a:gd name="T67" fmla="*/ 9 h 128"/>
                <a:gd name="T68" fmla="*/ 57 w 149"/>
                <a:gd name="T69" fmla="*/ 14 h 128"/>
                <a:gd name="T70" fmla="*/ 61 w 149"/>
                <a:gd name="T71" fmla="*/ 20 h 128"/>
                <a:gd name="T72" fmla="*/ 69 w 149"/>
                <a:gd name="T73" fmla="*/ 23 h 128"/>
                <a:gd name="T74" fmla="*/ 75 w 149"/>
                <a:gd name="T75" fmla="*/ 25 h 128"/>
                <a:gd name="T76" fmla="*/ 80 w 149"/>
                <a:gd name="T77" fmla="*/ 21 h 128"/>
                <a:gd name="T78" fmla="*/ 86 w 149"/>
                <a:gd name="T79" fmla="*/ 23 h 128"/>
                <a:gd name="T80" fmla="*/ 89 w 149"/>
                <a:gd name="T81" fmla="*/ 26 h 128"/>
                <a:gd name="T82" fmla="*/ 90 w 149"/>
                <a:gd name="T83" fmla="*/ 31 h 128"/>
                <a:gd name="T84" fmla="*/ 95 w 149"/>
                <a:gd name="T85" fmla="*/ 33 h 128"/>
                <a:gd name="T86" fmla="*/ 99 w 149"/>
                <a:gd name="T87" fmla="*/ 31 h 128"/>
                <a:gd name="T88" fmla="*/ 104 w 149"/>
                <a:gd name="T89" fmla="*/ 25 h 128"/>
                <a:gd name="T90" fmla="*/ 108 w 149"/>
                <a:gd name="T91" fmla="*/ 26 h 128"/>
                <a:gd name="T92" fmla="*/ 111 w 149"/>
                <a:gd name="T93" fmla="*/ 29 h 128"/>
                <a:gd name="T94" fmla="*/ 115 w 149"/>
                <a:gd name="T95" fmla="*/ 33 h 128"/>
                <a:gd name="T96" fmla="*/ 123 w 149"/>
                <a:gd name="T97" fmla="*/ 30 h 128"/>
                <a:gd name="T98" fmla="*/ 133 w 149"/>
                <a:gd name="T99" fmla="*/ 30 h 128"/>
                <a:gd name="T100" fmla="*/ 149 w 149"/>
                <a:gd name="T101" fmla="*/ 31 h 128"/>
                <a:gd name="T102" fmla="*/ 145 w 149"/>
                <a:gd name="T103" fmla="*/ 36 h 128"/>
                <a:gd name="T104" fmla="*/ 144 w 149"/>
                <a:gd name="T105" fmla="*/ 43 h 128"/>
                <a:gd name="T106" fmla="*/ 139 w 149"/>
                <a:gd name="T107" fmla="*/ 48 h 128"/>
                <a:gd name="T108" fmla="*/ 135 w 149"/>
                <a:gd name="T109" fmla="*/ 55 h 128"/>
                <a:gd name="T110" fmla="*/ 128 w 149"/>
                <a:gd name="T111" fmla="*/ 61 h 128"/>
                <a:gd name="T112" fmla="*/ 123 w 149"/>
                <a:gd name="T113" fmla="*/ 74 h 128"/>
                <a:gd name="T114" fmla="*/ 117 w 149"/>
                <a:gd name="T115" fmla="*/ 81 h 128"/>
                <a:gd name="T116" fmla="*/ 113 w 149"/>
                <a:gd name="T117" fmla="*/ 86 h 128"/>
                <a:gd name="T118" fmla="*/ 104 w 149"/>
                <a:gd name="T119" fmla="*/ 92 h 128"/>
                <a:gd name="T120" fmla="*/ 102 w 149"/>
                <a:gd name="T121" fmla="*/ 101 h 128"/>
                <a:gd name="T122" fmla="*/ 101 w 149"/>
                <a:gd name="T123"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 h="128">
                  <a:moveTo>
                    <a:pt x="101" y="114"/>
                  </a:moveTo>
                  <a:lnTo>
                    <a:pt x="93" y="115"/>
                  </a:lnTo>
                  <a:lnTo>
                    <a:pt x="77" y="119"/>
                  </a:lnTo>
                  <a:lnTo>
                    <a:pt x="43" y="128"/>
                  </a:lnTo>
                  <a:lnTo>
                    <a:pt x="41" y="125"/>
                  </a:lnTo>
                  <a:lnTo>
                    <a:pt x="50" y="113"/>
                  </a:lnTo>
                  <a:lnTo>
                    <a:pt x="57" y="114"/>
                  </a:lnTo>
                  <a:lnTo>
                    <a:pt x="72" y="107"/>
                  </a:lnTo>
                  <a:lnTo>
                    <a:pt x="81" y="102"/>
                  </a:lnTo>
                  <a:lnTo>
                    <a:pt x="83" y="99"/>
                  </a:lnTo>
                  <a:lnTo>
                    <a:pt x="79" y="96"/>
                  </a:lnTo>
                  <a:lnTo>
                    <a:pt x="67" y="92"/>
                  </a:lnTo>
                  <a:lnTo>
                    <a:pt x="65" y="96"/>
                  </a:lnTo>
                  <a:lnTo>
                    <a:pt x="63" y="98"/>
                  </a:lnTo>
                  <a:lnTo>
                    <a:pt x="45" y="96"/>
                  </a:lnTo>
                  <a:lnTo>
                    <a:pt x="42" y="93"/>
                  </a:lnTo>
                  <a:lnTo>
                    <a:pt x="38" y="86"/>
                  </a:lnTo>
                  <a:lnTo>
                    <a:pt x="38" y="79"/>
                  </a:lnTo>
                  <a:lnTo>
                    <a:pt x="37" y="79"/>
                  </a:lnTo>
                  <a:lnTo>
                    <a:pt x="35" y="83"/>
                  </a:lnTo>
                  <a:lnTo>
                    <a:pt x="32" y="96"/>
                  </a:lnTo>
                  <a:lnTo>
                    <a:pt x="37" y="102"/>
                  </a:lnTo>
                  <a:lnTo>
                    <a:pt x="39" y="107"/>
                  </a:lnTo>
                  <a:lnTo>
                    <a:pt x="38" y="108"/>
                  </a:lnTo>
                  <a:lnTo>
                    <a:pt x="24" y="104"/>
                  </a:lnTo>
                  <a:lnTo>
                    <a:pt x="21" y="102"/>
                  </a:lnTo>
                  <a:lnTo>
                    <a:pt x="21" y="98"/>
                  </a:lnTo>
                  <a:lnTo>
                    <a:pt x="21" y="93"/>
                  </a:lnTo>
                  <a:lnTo>
                    <a:pt x="21" y="89"/>
                  </a:lnTo>
                  <a:lnTo>
                    <a:pt x="17" y="78"/>
                  </a:lnTo>
                  <a:lnTo>
                    <a:pt x="17" y="74"/>
                  </a:lnTo>
                  <a:lnTo>
                    <a:pt x="19" y="67"/>
                  </a:lnTo>
                  <a:lnTo>
                    <a:pt x="23" y="60"/>
                  </a:lnTo>
                  <a:lnTo>
                    <a:pt x="24" y="56"/>
                  </a:lnTo>
                  <a:lnTo>
                    <a:pt x="23" y="54"/>
                  </a:lnTo>
                  <a:lnTo>
                    <a:pt x="19" y="55"/>
                  </a:lnTo>
                  <a:lnTo>
                    <a:pt x="15" y="56"/>
                  </a:lnTo>
                  <a:lnTo>
                    <a:pt x="15" y="53"/>
                  </a:lnTo>
                  <a:lnTo>
                    <a:pt x="14" y="49"/>
                  </a:lnTo>
                  <a:lnTo>
                    <a:pt x="12" y="47"/>
                  </a:lnTo>
                  <a:lnTo>
                    <a:pt x="9" y="44"/>
                  </a:lnTo>
                  <a:lnTo>
                    <a:pt x="7" y="43"/>
                  </a:lnTo>
                  <a:lnTo>
                    <a:pt x="5" y="41"/>
                  </a:lnTo>
                  <a:lnTo>
                    <a:pt x="2" y="37"/>
                  </a:lnTo>
                  <a:lnTo>
                    <a:pt x="0" y="32"/>
                  </a:lnTo>
                  <a:lnTo>
                    <a:pt x="1" y="30"/>
                  </a:lnTo>
                  <a:lnTo>
                    <a:pt x="2" y="27"/>
                  </a:lnTo>
                  <a:lnTo>
                    <a:pt x="3" y="25"/>
                  </a:lnTo>
                  <a:lnTo>
                    <a:pt x="6" y="20"/>
                  </a:lnTo>
                  <a:lnTo>
                    <a:pt x="8" y="15"/>
                  </a:lnTo>
                  <a:lnTo>
                    <a:pt x="11" y="13"/>
                  </a:lnTo>
                  <a:lnTo>
                    <a:pt x="14" y="9"/>
                  </a:lnTo>
                  <a:lnTo>
                    <a:pt x="15" y="7"/>
                  </a:lnTo>
                  <a:lnTo>
                    <a:pt x="18" y="7"/>
                  </a:lnTo>
                  <a:lnTo>
                    <a:pt x="20" y="8"/>
                  </a:lnTo>
                  <a:lnTo>
                    <a:pt x="23" y="8"/>
                  </a:lnTo>
                  <a:lnTo>
                    <a:pt x="25" y="7"/>
                  </a:lnTo>
                  <a:lnTo>
                    <a:pt x="27" y="3"/>
                  </a:lnTo>
                  <a:lnTo>
                    <a:pt x="30" y="3"/>
                  </a:lnTo>
                  <a:lnTo>
                    <a:pt x="32" y="2"/>
                  </a:lnTo>
                  <a:lnTo>
                    <a:pt x="35" y="1"/>
                  </a:lnTo>
                  <a:lnTo>
                    <a:pt x="38" y="0"/>
                  </a:lnTo>
                  <a:lnTo>
                    <a:pt x="41" y="1"/>
                  </a:lnTo>
                  <a:lnTo>
                    <a:pt x="44" y="3"/>
                  </a:lnTo>
                  <a:lnTo>
                    <a:pt x="47" y="3"/>
                  </a:lnTo>
                  <a:lnTo>
                    <a:pt x="50" y="2"/>
                  </a:lnTo>
                  <a:lnTo>
                    <a:pt x="51" y="5"/>
                  </a:lnTo>
                  <a:lnTo>
                    <a:pt x="53" y="9"/>
                  </a:lnTo>
                  <a:lnTo>
                    <a:pt x="55" y="12"/>
                  </a:lnTo>
                  <a:lnTo>
                    <a:pt x="57" y="14"/>
                  </a:lnTo>
                  <a:lnTo>
                    <a:pt x="59" y="18"/>
                  </a:lnTo>
                  <a:lnTo>
                    <a:pt x="61" y="20"/>
                  </a:lnTo>
                  <a:lnTo>
                    <a:pt x="65" y="21"/>
                  </a:lnTo>
                  <a:lnTo>
                    <a:pt x="69" y="23"/>
                  </a:lnTo>
                  <a:lnTo>
                    <a:pt x="72" y="24"/>
                  </a:lnTo>
                  <a:lnTo>
                    <a:pt x="75" y="25"/>
                  </a:lnTo>
                  <a:lnTo>
                    <a:pt x="78" y="23"/>
                  </a:lnTo>
                  <a:lnTo>
                    <a:pt x="80" y="21"/>
                  </a:lnTo>
                  <a:lnTo>
                    <a:pt x="84" y="21"/>
                  </a:lnTo>
                  <a:lnTo>
                    <a:pt x="86" y="23"/>
                  </a:lnTo>
                  <a:lnTo>
                    <a:pt x="87" y="24"/>
                  </a:lnTo>
                  <a:lnTo>
                    <a:pt x="89" y="26"/>
                  </a:lnTo>
                  <a:lnTo>
                    <a:pt x="90" y="29"/>
                  </a:lnTo>
                  <a:lnTo>
                    <a:pt x="90" y="31"/>
                  </a:lnTo>
                  <a:lnTo>
                    <a:pt x="92" y="32"/>
                  </a:lnTo>
                  <a:lnTo>
                    <a:pt x="95" y="33"/>
                  </a:lnTo>
                  <a:lnTo>
                    <a:pt x="98" y="33"/>
                  </a:lnTo>
                  <a:lnTo>
                    <a:pt x="99" y="31"/>
                  </a:lnTo>
                  <a:lnTo>
                    <a:pt x="102" y="29"/>
                  </a:lnTo>
                  <a:lnTo>
                    <a:pt x="104" y="25"/>
                  </a:lnTo>
                  <a:lnTo>
                    <a:pt x="107" y="25"/>
                  </a:lnTo>
                  <a:lnTo>
                    <a:pt x="108" y="26"/>
                  </a:lnTo>
                  <a:lnTo>
                    <a:pt x="109" y="26"/>
                  </a:lnTo>
                  <a:lnTo>
                    <a:pt x="111" y="29"/>
                  </a:lnTo>
                  <a:lnTo>
                    <a:pt x="114" y="31"/>
                  </a:lnTo>
                  <a:lnTo>
                    <a:pt x="115" y="33"/>
                  </a:lnTo>
                  <a:lnTo>
                    <a:pt x="117" y="32"/>
                  </a:lnTo>
                  <a:lnTo>
                    <a:pt x="123" y="30"/>
                  </a:lnTo>
                  <a:lnTo>
                    <a:pt x="129" y="29"/>
                  </a:lnTo>
                  <a:lnTo>
                    <a:pt x="133" y="30"/>
                  </a:lnTo>
                  <a:lnTo>
                    <a:pt x="139" y="31"/>
                  </a:lnTo>
                  <a:lnTo>
                    <a:pt x="149" y="31"/>
                  </a:lnTo>
                  <a:lnTo>
                    <a:pt x="146" y="33"/>
                  </a:lnTo>
                  <a:lnTo>
                    <a:pt x="145" y="36"/>
                  </a:lnTo>
                  <a:lnTo>
                    <a:pt x="145" y="41"/>
                  </a:lnTo>
                  <a:lnTo>
                    <a:pt x="144" y="43"/>
                  </a:lnTo>
                  <a:lnTo>
                    <a:pt x="141" y="45"/>
                  </a:lnTo>
                  <a:lnTo>
                    <a:pt x="139" y="48"/>
                  </a:lnTo>
                  <a:lnTo>
                    <a:pt x="137" y="54"/>
                  </a:lnTo>
                  <a:lnTo>
                    <a:pt x="135" y="55"/>
                  </a:lnTo>
                  <a:lnTo>
                    <a:pt x="132" y="57"/>
                  </a:lnTo>
                  <a:lnTo>
                    <a:pt x="128" y="61"/>
                  </a:lnTo>
                  <a:lnTo>
                    <a:pt x="127" y="65"/>
                  </a:lnTo>
                  <a:lnTo>
                    <a:pt x="123" y="74"/>
                  </a:lnTo>
                  <a:lnTo>
                    <a:pt x="121" y="74"/>
                  </a:lnTo>
                  <a:lnTo>
                    <a:pt x="117" y="81"/>
                  </a:lnTo>
                  <a:lnTo>
                    <a:pt x="115" y="85"/>
                  </a:lnTo>
                  <a:lnTo>
                    <a:pt x="113" y="86"/>
                  </a:lnTo>
                  <a:lnTo>
                    <a:pt x="107" y="90"/>
                  </a:lnTo>
                  <a:lnTo>
                    <a:pt x="104" y="92"/>
                  </a:lnTo>
                  <a:lnTo>
                    <a:pt x="103" y="96"/>
                  </a:lnTo>
                  <a:lnTo>
                    <a:pt x="102" y="101"/>
                  </a:lnTo>
                  <a:lnTo>
                    <a:pt x="101" y="108"/>
                  </a:lnTo>
                  <a:lnTo>
                    <a:pt x="101" y="11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8" name="Freeform 76"/>
            <p:cNvSpPr>
              <a:spLocks/>
            </p:cNvSpPr>
            <p:nvPr/>
          </p:nvSpPr>
          <p:spPr bwMode="auto">
            <a:xfrm rot="1627522">
              <a:off x="2321" y="3113"/>
              <a:ext cx="168" cy="330"/>
            </a:xfrm>
            <a:custGeom>
              <a:avLst/>
              <a:gdLst>
                <a:gd name="T0" fmla="*/ 17 w 137"/>
                <a:gd name="T1" fmla="*/ 221 h 222"/>
                <a:gd name="T2" fmla="*/ 13 w 137"/>
                <a:gd name="T3" fmla="*/ 217 h 222"/>
                <a:gd name="T4" fmla="*/ 10 w 137"/>
                <a:gd name="T5" fmla="*/ 210 h 222"/>
                <a:gd name="T6" fmla="*/ 1 w 137"/>
                <a:gd name="T7" fmla="*/ 199 h 222"/>
                <a:gd name="T8" fmla="*/ 0 w 137"/>
                <a:gd name="T9" fmla="*/ 191 h 222"/>
                <a:gd name="T10" fmla="*/ 4 w 137"/>
                <a:gd name="T11" fmla="*/ 192 h 222"/>
                <a:gd name="T12" fmla="*/ 11 w 137"/>
                <a:gd name="T13" fmla="*/ 189 h 222"/>
                <a:gd name="T14" fmla="*/ 13 w 137"/>
                <a:gd name="T15" fmla="*/ 185 h 222"/>
                <a:gd name="T16" fmla="*/ 20 w 137"/>
                <a:gd name="T17" fmla="*/ 179 h 222"/>
                <a:gd name="T18" fmla="*/ 30 w 137"/>
                <a:gd name="T19" fmla="*/ 176 h 222"/>
                <a:gd name="T20" fmla="*/ 34 w 137"/>
                <a:gd name="T21" fmla="*/ 168 h 222"/>
                <a:gd name="T22" fmla="*/ 32 w 137"/>
                <a:gd name="T23" fmla="*/ 155 h 222"/>
                <a:gd name="T24" fmla="*/ 34 w 137"/>
                <a:gd name="T25" fmla="*/ 144 h 222"/>
                <a:gd name="T26" fmla="*/ 34 w 137"/>
                <a:gd name="T27" fmla="*/ 133 h 222"/>
                <a:gd name="T28" fmla="*/ 35 w 137"/>
                <a:gd name="T29" fmla="*/ 125 h 222"/>
                <a:gd name="T30" fmla="*/ 34 w 137"/>
                <a:gd name="T31" fmla="*/ 116 h 222"/>
                <a:gd name="T32" fmla="*/ 41 w 137"/>
                <a:gd name="T33" fmla="*/ 114 h 222"/>
                <a:gd name="T34" fmla="*/ 47 w 137"/>
                <a:gd name="T35" fmla="*/ 113 h 222"/>
                <a:gd name="T36" fmla="*/ 48 w 137"/>
                <a:gd name="T37" fmla="*/ 104 h 222"/>
                <a:gd name="T38" fmla="*/ 42 w 137"/>
                <a:gd name="T39" fmla="*/ 97 h 222"/>
                <a:gd name="T40" fmla="*/ 36 w 137"/>
                <a:gd name="T41" fmla="*/ 96 h 222"/>
                <a:gd name="T42" fmla="*/ 31 w 137"/>
                <a:gd name="T43" fmla="*/ 90 h 222"/>
                <a:gd name="T44" fmla="*/ 34 w 137"/>
                <a:gd name="T45" fmla="*/ 80 h 222"/>
                <a:gd name="T46" fmla="*/ 35 w 137"/>
                <a:gd name="T47" fmla="*/ 73 h 222"/>
                <a:gd name="T48" fmla="*/ 30 w 137"/>
                <a:gd name="T49" fmla="*/ 71 h 222"/>
                <a:gd name="T50" fmla="*/ 30 w 137"/>
                <a:gd name="T51" fmla="*/ 65 h 222"/>
                <a:gd name="T52" fmla="*/ 37 w 137"/>
                <a:gd name="T53" fmla="*/ 60 h 222"/>
                <a:gd name="T54" fmla="*/ 40 w 137"/>
                <a:gd name="T55" fmla="*/ 53 h 222"/>
                <a:gd name="T56" fmla="*/ 42 w 137"/>
                <a:gd name="T57" fmla="*/ 48 h 222"/>
                <a:gd name="T58" fmla="*/ 47 w 137"/>
                <a:gd name="T59" fmla="*/ 51 h 222"/>
                <a:gd name="T60" fmla="*/ 55 w 137"/>
                <a:gd name="T61" fmla="*/ 53 h 222"/>
                <a:gd name="T62" fmla="*/ 65 w 137"/>
                <a:gd name="T63" fmla="*/ 51 h 222"/>
                <a:gd name="T64" fmla="*/ 68 w 137"/>
                <a:gd name="T65" fmla="*/ 43 h 222"/>
                <a:gd name="T66" fmla="*/ 72 w 137"/>
                <a:gd name="T67" fmla="*/ 36 h 222"/>
                <a:gd name="T68" fmla="*/ 77 w 137"/>
                <a:gd name="T69" fmla="*/ 14 h 222"/>
                <a:gd name="T70" fmla="*/ 76 w 137"/>
                <a:gd name="T71" fmla="*/ 3 h 222"/>
                <a:gd name="T72" fmla="*/ 84 w 137"/>
                <a:gd name="T73" fmla="*/ 3 h 222"/>
                <a:gd name="T74" fmla="*/ 91 w 137"/>
                <a:gd name="T75" fmla="*/ 0 h 222"/>
                <a:gd name="T76" fmla="*/ 94 w 137"/>
                <a:gd name="T77" fmla="*/ 5 h 222"/>
                <a:gd name="T78" fmla="*/ 97 w 137"/>
                <a:gd name="T79" fmla="*/ 12 h 222"/>
                <a:gd name="T80" fmla="*/ 101 w 137"/>
                <a:gd name="T81" fmla="*/ 13 h 222"/>
                <a:gd name="T82" fmla="*/ 107 w 137"/>
                <a:gd name="T83" fmla="*/ 8 h 222"/>
                <a:gd name="T84" fmla="*/ 112 w 137"/>
                <a:gd name="T85" fmla="*/ 17 h 222"/>
                <a:gd name="T86" fmla="*/ 116 w 137"/>
                <a:gd name="T87" fmla="*/ 20 h 222"/>
                <a:gd name="T88" fmla="*/ 121 w 137"/>
                <a:gd name="T89" fmla="*/ 25 h 222"/>
                <a:gd name="T90" fmla="*/ 122 w 137"/>
                <a:gd name="T91" fmla="*/ 32 h 222"/>
                <a:gd name="T92" fmla="*/ 108 w 137"/>
                <a:gd name="T93" fmla="*/ 42 h 222"/>
                <a:gd name="T94" fmla="*/ 106 w 137"/>
                <a:gd name="T95" fmla="*/ 59 h 222"/>
                <a:gd name="T96" fmla="*/ 96 w 137"/>
                <a:gd name="T97" fmla="*/ 67 h 222"/>
                <a:gd name="T98" fmla="*/ 92 w 137"/>
                <a:gd name="T99" fmla="*/ 79 h 222"/>
                <a:gd name="T100" fmla="*/ 96 w 137"/>
                <a:gd name="T101" fmla="*/ 93 h 222"/>
                <a:gd name="T102" fmla="*/ 109 w 137"/>
                <a:gd name="T103" fmla="*/ 103 h 222"/>
                <a:gd name="T104" fmla="*/ 124 w 137"/>
                <a:gd name="T105" fmla="*/ 105 h 222"/>
                <a:gd name="T106" fmla="*/ 134 w 137"/>
                <a:gd name="T107" fmla="*/ 105 h 222"/>
                <a:gd name="T108" fmla="*/ 133 w 137"/>
                <a:gd name="T109" fmla="*/ 147 h 222"/>
                <a:gd name="T110" fmla="*/ 118 w 137"/>
                <a:gd name="T111" fmla="*/ 151 h 222"/>
                <a:gd name="T112" fmla="*/ 98 w 137"/>
                <a:gd name="T113" fmla="*/ 147 h 222"/>
                <a:gd name="T114" fmla="*/ 66 w 137"/>
                <a:gd name="T115" fmla="*/ 153 h 222"/>
                <a:gd name="T116" fmla="*/ 55 w 137"/>
                <a:gd name="T117" fmla="*/ 167 h 222"/>
                <a:gd name="T118" fmla="*/ 52 w 137"/>
                <a:gd name="T119" fmla="*/ 173 h 222"/>
                <a:gd name="T120" fmla="*/ 49 w 137"/>
                <a:gd name="T121" fmla="*/ 187 h 222"/>
                <a:gd name="T122" fmla="*/ 31 w 137"/>
                <a:gd name="T123" fmla="*/ 200 h 222"/>
                <a:gd name="T124" fmla="*/ 22 w 137"/>
                <a:gd name="T125" fmla="*/ 2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22">
                  <a:moveTo>
                    <a:pt x="19" y="222"/>
                  </a:moveTo>
                  <a:lnTo>
                    <a:pt x="17" y="221"/>
                  </a:lnTo>
                  <a:lnTo>
                    <a:pt x="14" y="219"/>
                  </a:lnTo>
                  <a:lnTo>
                    <a:pt x="13" y="217"/>
                  </a:lnTo>
                  <a:lnTo>
                    <a:pt x="11" y="213"/>
                  </a:lnTo>
                  <a:lnTo>
                    <a:pt x="10" y="210"/>
                  </a:lnTo>
                  <a:lnTo>
                    <a:pt x="6" y="206"/>
                  </a:lnTo>
                  <a:lnTo>
                    <a:pt x="1" y="199"/>
                  </a:lnTo>
                  <a:lnTo>
                    <a:pt x="1" y="195"/>
                  </a:lnTo>
                  <a:lnTo>
                    <a:pt x="0" y="191"/>
                  </a:lnTo>
                  <a:lnTo>
                    <a:pt x="1" y="192"/>
                  </a:lnTo>
                  <a:lnTo>
                    <a:pt x="4" y="192"/>
                  </a:lnTo>
                  <a:lnTo>
                    <a:pt x="5" y="189"/>
                  </a:lnTo>
                  <a:lnTo>
                    <a:pt x="11" y="189"/>
                  </a:lnTo>
                  <a:lnTo>
                    <a:pt x="11" y="187"/>
                  </a:lnTo>
                  <a:lnTo>
                    <a:pt x="13" y="185"/>
                  </a:lnTo>
                  <a:lnTo>
                    <a:pt x="18" y="182"/>
                  </a:lnTo>
                  <a:lnTo>
                    <a:pt x="20" y="179"/>
                  </a:lnTo>
                  <a:lnTo>
                    <a:pt x="25" y="176"/>
                  </a:lnTo>
                  <a:lnTo>
                    <a:pt x="30" y="176"/>
                  </a:lnTo>
                  <a:lnTo>
                    <a:pt x="32" y="174"/>
                  </a:lnTo>
                  <a:lnTo>
                    <a:pt x="34" y="168"/>
                  </a:lnTo>
                  <a:lnTo>
                    <a:pt x="32" y="161"/>
                  </a:lnTo>
                  <a:lnTo>
                    <a:pt x="32" y="155"/>
                  </a:lnTo>
                  <a:lnTo>
                    <a:pt x="34" y="150"/>
                  </a:lnTo>
                  <a:lnTo>
                    <a:pt x="34" y="144"/>
                  </a:lnTo>
                  <a:lnTo>
                    <a:pt x="35" y="139"/>
                  </a:lnTo>
                  <a:lnTo>
                    <a:pt x="34" y="133"/>
                  </a:lnTo>
                  <a:lnTo>
                    <a:pt x="36" y="131"/>
                  </a:lnTo>
                  <a:lnTo>
                    <a:pt x="35" y="125"/>
                  </a:lnTo>
                  <a:lnTo>
                    <a:pt x="32" y="120"/>
                  </a:lnTo>
                  <a:lnTo>
                    <a:pt x="34" y="116"/>
                  </a:lnTo>
                  <a:lnTo>
                    <a:pt x="36" y="111"/>
                  </a:lnTo>
                  <a:lnTo>
                    <a:pt x="41" y="114"/>
                  </a:lnTo>
                  <a:lnTo>
                    <a:pt x="44" y="114"/>
                  </a:lnTo>
                  <a:lnTo>
                    <a:pt x="47" y="113"/>
                  </a:lnTo>
                  <a:lnTo>
                    <a:pt x="48" y="108"/>
                  </a:lnTo>
                  <a:lnTo>
                    <a:pt x="48" y="104"/>
                  </a:lnTo>
                  <a:lnTo>
                    <a:pt x="46" y="101"/>
                  </a:lnTo>
                  <a:lnTo>
                    <a:pt x="42" y="97"/>
                  </a:lnTo>
                  <a:lnTo>
                    <a:pt x="40" y="97"/>
                  </a:lnTo>
                  <a:lnTo>
                    <a:pt x="36" y="96"/>
                  </a:lnTo>
                  <a:lnTo>
                    <a:pt x="34" y="93"/>
                  </a:lnTo>
                  <a:lnTo>
                    <a:pt x="31" y="90"/>
                  </a:lnTo>
                  <a:lnTo>
                    <a:pt x="31" y="85"/>
                  </a:lnTo>
                  <a:lnTo>
                    <a:pt x="34" y="80"/>
                  </a:lnTo>
                  <a:lnTo>
                    <a:pt x="35" y="77"/>
                  </a:lnTo>
                  <a:lnTo>
                    <a:pt x="35" y="73"/>
                  </a:lnTo>
                  <a:lnTo>
                    <a:pt x="32" y="72"/>
                  </a:lnTo>
                  <a:lnTo>
                    <a:pt x="30" y="71"/>
                  </a:lnTo>
                  <a:lnTo>
                    <a:pt x="30" y="68"/>
                  </a:lnTo>
                  <a:lnTo>
                    <a:pt x="30" y="65"/>
                  </a:lnTo>
                  <a:lnTo>
                    <a:pt x="35" y="61"/>
                  </a:lnTo>
                  <a:lnTo>
                    <a:pt x="37" y="60"/>
                  </a:lnTo>
                  <a:lnTo>
                    <a:pt x="40" y="56"/>
                  </a:lnTo>
                  <a:lnTo>
                    <a:pt x="40" y="53"/>
                  </a:lnTo>
                  <a:lnTo>
                    <a:pt x="40" y="49"/>
                  </a:lnTo>
                  <a:lnTo>
                    <a:pt x="42" y="48"/>
                  </a:lnTo>
                  <a:lnTo>
                    <a:pt x="44" y="49"/>
                  </a:lnTo>
                  <a:lnTo>
                    <a:pt x="47" y="51"/>
                  </a:lnTo>
                  <a:lnTo>
                    <a:pt x="50" y="51"/>
                  </a:lnTo>
                  <a:lnTo>
                    <a:pt x="55" y="53"/>
                  </a:lnTo>
                  <a:lnTo>
                    <a:pt x="60" y="54"/>
                  </a:lnTo>
                  <a:lnTo>
                    <a:pt x="65" y="51"/>
                  </a:lnTo>
                  <a:lnTo>
                    <a:pt x="66" y="48"/>
                  </a:lnTo>
                  <a:lnTo>
                    <a:pt x="68" y="43"/>
                  </a:lnTo>
                  <a:lnTo>
                    <a:pt x="71" y="41"/>
                  </a:lnTo>
                  <a:lnTo>
                    <a:pt x="72" y="36"/>
                  </a:lnTo>
                  <a:lnTo>
                    <a:pt x="76" y="24"/>
                  </a:lnTo>
                  <a:lnTo>
                    <a:pt x="77" y="14"/>
                  </a:lnTo>
                  <a:lnTo>
                    <a:pt x="77" y="9"/>
                  </a:lnTo>
                  <a:lnTo>
                    <a:pt x="76" y="3"/>
                  </a:lnTo>
                  <a:lnTo>
                    <a:pt x="79" y="3"/>
                  </a:lnTo>
                  <a:lnTo>
                    <a:pt x="84" y="3"/>
                  </a:lnTo>
                  <a:lnTo>
                    <a:pt x="88" y="2"/>
                  </a:lnTo>
                  <a:lnTo>
                    <a:pt x="91" y="0"/>
                  </a:lnTo>
                  <a:lnTo>
                    <a:pt x="92" y="0"/>
                  </a:lnTo>
                  <a:lnTo>
                    <a:pt x="94" y="5"/>
                  </a:lnTo>
                  <a:lnTo>
                    <a:pt x="96" y="8"/>
                  </a:lnTo>
                  <a:lnTo>
                    <a:pt x="97" y="12"/>
                  </a:lnTo>
                  <a:lnTo>
                    <a:pt x="100" y="13"/>
                  </a:lnTo>
                  <a:lnTo>
                    <a:pt x="101" y="13"/>
                  </a:lnTo>
                  <a:lnTo>
                    <a:pt x="106" y="9"/>
                  </a:lnTo>
                  <a:lnTo>
                    <a:pt x="107" y="8"/>
                  </a:lnTo>
                  <a:lnTo>
                    <a:pt x="109" y="13"/>
                  </a:lnTo>
                  <a:lnTo>
                    <a:pt x="112" y="17"/>
                  </a:lnTo>
                  <a:lnTo>
                    <a:pt x="114" y="19"/>
                  </a:lnTo>
                  <a:lnTo>
                    <a:pt x="116" y="20"/>
                  </a:lnTo>
                  <a:lnTo>
                    <a:pt x="119" y="23"/>
                  </a:lnTo>
                  <a:lnTo>
                    <a:pt x="121" y="25"/>
                  </a:lnTo>
                  <a:lnTo>
                    <a:pt x="122" y="29"/>
                  </a:lnTo>
                  <a:lnTo>
                    <a:pt x="122" y="32"/>
                  </a:lnTo>
                  <a:lnTo>
                    <a:pt x="114" y="36"/>
                  </a:lnTo>
                  <a:lnTo>
                    <a:pt x="108" y="42"/>
                  </a:lnTo>
                  <a:lnTo>
                    <a:pt x="106" y="49"/>
                  </a:lnTo>
                  <a:lnTo>
                    <a:pt x="106" y="59"/>
                  </a:lnTo>
                  <a:lnTo>
                    <a:pt x="103" y="62"/>
                  </a:lnTo>
                  <a:lnTo>
                    <a:pt x="96" y="67"/>
                  </a:lnTo>
                  <a:lnTo>
                    <a:pt x="94" y="72"/>
                  </a:lnTo>
                  <a:lnTo>
                    <a:pt x="92" y="79"/>
                  </a:lnTo>
                  <a:lnTo>
                    <a:pt x="92" y="87"/>
                  </a:lnTo>
                  <a:lnTo>
                    <a:pt x="96" y="93"/>
                  </a:lnTo>
                  <a:lnTo>
                    <a:pt x="101" y="98"/>
                  </a:lnTo>
                  <a:lnTo>
                    <a:pt x="109" y="103"/>
                  </a:lnTo>
                  <a:lnTo>
                    <a:pt x="116" y="105"/>
                  </a:lnTo>
                  <a:lnTo>
                    <a:pt x="124" y="105"/>
                  </a:lnTo>
                  <a:lnTo>
                    <a:pt x="131" y="107"/>
                  </a:lnTo>
                  <a:lnTo>
                    <a:pt x="134" y="105"/>
                  </a:lnTo>
                  <a:lnTo>
                    <a:pt x="137" y="123"/>
                  </a:lnTo>
                  <a:lnTo>
                    <a:pt x="133" y="147"/>
                  </a:lnTo>
                  <a:lnTo>
                    <a:pt x="130" y="150"/>
                  </a:lnTo>
                  <a:lnTo>
                    <a:pt x="118" y="151"/>
                  </a:lnTo>
                  <a:lnTo>
                    <a:pt x="102" y="150"/>
                  </a:lnTo>
                  <a:lnTo>
                    <a:pt x="98" y="147"/>
                  </a:lnTo>
                  <a:lnTo>
                    <a:pt x="80" y="149"/>
                  </a:lnTo>
                  <a:lnTo>
                    <a:pt x="66" y="153"/>
                  </a:lnTo>
                  <a:lnTo>
                    <a:pt x="61" y="159"/>
                  </a:lnTo>
                  <a:lnTo>
                    <a:pt x="55" y="167"/>
                  </a:lnTo>
                  <a:lnTo>
                    <a:pt x="53" y="170"/>
                  </a:lnTo>
                  <a:lnTo>
                    <a:pt x="52" y="173"/>
                  </a:lnTo>
                  <a:lnTo>
                    <a:pt x="50" y="185"/>
                  </a:lnTo>
                  <a:lnTo>
                    <a:pt x="49" y="187"/>
                  </a:lnTo>
                  <a:lnTo>
                    <a:pt x="36" y="197"/>
                  </a:lnTo>
                  <a:lnTo>
                    <a:pt x="31" y="200"/>
                  </a:lnTo>
                  <a:lnTo>
                    <a:pt x="26" y="210"/>
                  </a:lnTo>
                  <a:lnTo>
                    <a:pt x="22" y="217"/>
                  </a:lnTo>
                  <a:lnTo>
                    <a:pt x="19" y="22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29" name="Freeform 77"/>
            <p:cNvSpPr>
              <a:spLocks/>
            </p:cNvSpPr>
            <p:nvPr/>
          </p:nvSpPr>
          <p:spPr bwMode="auto">
            <a:xfrm rot="1627522">
              <a:off x="2402" y="3010"/>
              <a:ext cx="97" cy="211"/>
            </a:xfrm>
            <a:custGeom>
              <a:avLst/>
              <a:gdLst>
                <a:gd name="T0" fmla="*/ 28 w 79"/>
                <a:gd name="T1" fmla="*/ 138 h 140"/>
                <a:gd name="T2" fmla="*/ 24 w 79"/>
                <a:gd name="T3" fmla="*/ 129 h 140"/>
                <a:gd name="T4" fmla="*/ 18 w 79"/>
                <a:gd name="T5" fmla="*/ 122 h 140"/>
                <a:gd name="T6" fmla="*/ 16 w 79"/>
                <a:gd name="T7" fmla="*/ 119 h 140"/>
                <a:gd name="T8" fmla="*/ 10 w 79"/>
                <a:gd name="T9" fmla="*/ 119 h 140"/>
                <a:gd name="T10" fmla="*/ 9 w 79"/>
                <a:gd name="T11" fmla="*/ 109 h 140"/>
                <a:gd name="T12" fmla="*/ 6 w 79"/>
                <a:gd name="T13" fmla="*/ 101 h 140"/>
                <a:gd name="T14" fmla="*/ 6 w 79"/>
                <a:gd name="T15" fmla="*/ 87 h 140"/>
                <a:gd name="T16" fmla="*/ 9 w 79"/>
                <a:gd name="T17" fmla="*/ 77 h 140"/>
                <a:gd name="T18" fmla="*/ 7 w 79"/>
                <a:gd name="T19" fmla="*/ 66 h 140"/>
                <a:gd name="T20" fmla="*/ 7 w 79"/>
                <a:gd name="T21" fmla="*/ 56 h 140"/>
                <a:gd name="T22" fmla="*/ 1 w 79"/>
                <a:gd name="T23" fmla="*/ 51 h 140"/>
                <a:gd name="T24" fmla="*/ 0 w 79"/>
                <a:gd name="T25" fmla="*/ 45 h 140"/>
                <a:gd name="T26" fmla="*/ 4 w 79"/>
                <a:gd name="T27" fmla="*/ 43 h 140"/>
                <a:gd name="T28" fmla="*/ 15 w 79"/>
                <a:gd name="T29" fmla="*/ 43 h 140"/>
                <a:gd name="T30" fmla="*/ 19 w 79"/>
                <a:gd name="T31" fmla="*/ 41 h 140"/>
                <a:gd name="T32" fmla="*/ 23 w 79"/>
                <a:gd name="T33" fmla="*/ 33 h 140"/>
                <a:gd name="T34" fmla="*/ 27 w 79"/>
                <a:gd name="T35" fmla="*/ 27 h 140"/>
                <a:gd name="T36" fmla="*/ 30 w 79"/>
                <a:gd name="T37" fmla="*/ 30 h 140"/>
                <a:gd name="T38" fmla="*/ 34 w 79"/>
                <a:gd name="T39" fmla="*/ 27 h 140"/>
                <a:gd name="T40" fmla="*/ 41 w 79"/>
                <a:gd name="T41" fmla="*/ 25 h 140"/>
                <a:gd name="T42" fmla="*/ 43 w 79"/>
                <a:gd name="T43" fmla="*/ 20 h 140"/>
                <a:gd name="T44" fmla="*/ 51 w 79"/>
                <a:gd name="T45" fmla="*/ 20 h 140"/>
                <a:gd name="T46" fmla="*/ 51 w 79"/>
                <a:gd name="T47" fmla="*/ 12 h 140"/>
                <a:gd name="T48" fmla="*/ 49 w 79"/>
                <a:gd name="T49" fmla="*/ 1 h 140"/>
                <a:gd name="T50" fmla="*/ 55 w 79"/>
                <a:gd name="T51" fmla="*/ 2 h 140"/>
                <a:gd name="T52" fmla="*/ 64 w 79"/>
                <a:gd name="T53" fmla="*/ 8 h 140"/>
                <a:gd name="T54" fmla="*/ 66 w 79"/>
                <a:gd name="T55" fmla="*/ 12 h 140"/>
                <a:gd name="T56" fmla="*/ 70 w 79"/>
                <a:gd name="T57" fmla="*/ 13 h 140"/>
                <a:gd name="T58" fmla="*/ 70 w 79"/>
                <a:gd name="T59" fmla="*/ 19 h 140"/>
                <a:gd name="T60" fmla="*/ 72 w 79"/>
                <a:gd name="T61" fmla="*/ 25 h 140"/>
                <a:gd name="T62" fmla="*/ 75 w 79"/>
                <a:gd name="T63" fmla="*/ 31 h 140"/>
                <a:gd name="T64" fmla="*/ 76 w 79"/>
                <a:gd name="T65" fmla="*/ 36 h 140"/>
                <a:gd name="T66" fmla="*/ 78 w 79"/>
                <a:gd name="T67" fmla="*/ 44 h 140"/>
                <a:gd name="T68" fmla="*/ 79 w 79"/>
                <a:gd name="T69" fmla="*/ 51 h 140"/>
                <a:gd name="T70" fmla="*/ 76 w 79"/>
                <a:gd name="T71" fmla="*/ 59 h 140"/>
                <a:gd name="T72" fmla="*/ 72 w 79"/>
                <a:gd name="T73" fmla="*/ 72 h 140"/>
                <a:gd name="T74" fmla="*/ 75 w 79"/>
                <a:gd name="T75" fmla="*/ 75 h 140"/>
                <a:gd name="T76" fmla="*/ 76 w 79"/>
                <a:gd name="T77" fmla="*/ 86 h 140"/>
                <a:gd name="T78" fmla="*/ 71 w 79"/>
                <a:gd name="T79" fmla="*/ 108 h 140"/>
                <a:gd name="T80" fmla="*/ 67 w 79"/>
                <a:gd name="T81" fmla="*/ 115 h 140"/>
                <a:gd name="T82" fmla="*/ 64 w 79"/>
                <a:gd name="T83" fmla="*/ 123 h 140"/>
                <a:gd name="T84" fmla="*/ 54 w 79"/>
                <a:gd name="T85" fmla="*/ 125 h 140"/>
                <a:gd name="T86" fmla="*/ 46 w 79"/>
                <a:gd name="T87" fmla="*/ 123 h 140"/>
                <a:gd name="T88" fmla="*/ 41 w 79"/>
                <a:gd name="T89" fmla="*/ 120 h 140"/>
                <a:gd name="T90" fmla="*/ 39 w 79"/>
                <a:gd name="T91" fmla="*/ 125 h 140"/>
                <a:gd name="T92" fmla="*/ 36 w 79"/>
                <a:gd name="T93" fmla="*/ 132 h 140"/>
                <a:gd name="T94" fmla="*/ 29 w 79"/>
                <a:gd name="T95" fmla="*/ 13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40">
                  <a:moveTo>
                    <a:pt x="29" y="140"/>
                  </a:moveTo>
                  <a:lnTo>
                    <a:pt x="28" y="138"/>
                  </a:lnTo>
                  <a:lnTo>
                    <a:pt x="27" y="134"/>
                  </a:lnTo>
                  <a:lnTo>
                    <a:pt x="24" y="129"/>
                  </a:lnTo>
                  <a:lnTo>
                    <a:pt x="19" y="125"/>
                  </a:lnTo>
                  <a:lnTo>
                    <a:pt x="18" y="122"/>
                  </a:lnTo>
                  <a:lnTo>
                    <a:pt x="18" y="120"/>
                  </a:lnTo>
                  <a:lnTo>
                    <a:pt x="16" y="119"/>
                  </a:lnTo>
                  <a:lnTo>
                    <a:pt x="12" y="120"/>
                  </a:lnTo>
                  <a:lnTo>
                    <a:pt x="10" y="119"/>
                  </a:lnTo>
                  <a:lnTo>
                    <a:pt x="10" y="115"/>
                  </a:lnTo>
                  <a:lnTo>
                    <a:pt x="9" y="109"/>
                  </a:lnTo>
                  <a:lnTo>
                    <a:pt x="7" y="105"/>
                  </a:lnTo>
                  <a:lnTo>
                    <a:pt x="6" y="101"/>
                  </a:lnTo>
                  <a:lnTo>
                    <a:pt x="6" y="95"/>
                  </a:lnTo>
                  <a:lnTo>
                    <a:pt x="6" y="87"/>
                  </a:lnTo>
                  <a:lnTo>
                    <a:pt x="7" y="80"/>
                  </a:lnTo>
                  <a:lnTo>
                    <a:pt x="9" y="77"/>
                  </a:lnTo>
                  <a:lnTo>
                    <a:pt x="7" y="72"/>
                  </a:lnTo>
                  <a:lnTo>
                    <a:pt x="7" y="66"/>
                  </a:lnTo>
                  <a:lnTo>
                    <a:pt x="9" y="60"/>
                  </a:lnTo>
                  <a:lnTo>
                    <a:pt x="7" y="56"/>
                  </a:lnTo>
                  <a:lnTo>
                    <a:pt x="5" y="54"/>
                  </a:lnTo>
                  <a:lnTo>
                    <a:pt x="1" y="51"/>
                  </a:lnTo>
                  <a:lnTo>
                    <a:pt x="0" y="47"/>
                  </a:lnTo>
                  <a:lnTo>
                    <a:pt x="0" y="45"/>
                  </a:lnTo>
                  <a:lnTo>
                    <a:pt x="1" y="44"/>
                  </a:lnTo>
                  <a:lnTo>
                    <a:pt x="4" y="43"/>
                  </a:lnTo>
                  <a:lnTo>
                    <a:pt x="9" y="42"/>
                  </a:lnTo>
                  <a:lnTo>
                    <a:pt x="15" y="43"/>
                  </a:lnTo>
                  <a:lnTo>
                    <a:pt x="18" y="43"/>
                  </a:lnTo>
                  <a:lnTo>
                    <a:pt x="19" y="41"/>
                  </a:lnTo>
                  <a:lnTo>
                    <a:pt x="21" y="37"/>
                  </a:lnTo>
                  <a:lnTo>
                    <a:pt x="23" y="33"/>
                  </a:lnTo>
                  <a:lnTo>
                    <a:pt x="24" y="31"/>
                  </a:lnTo>
                  <a:lnTo>
                    <a:pt x="27" y="27"/>
                  </a:lnTo>
                  <a:lnTo>
                    <a:pt x="28" y="29"/>
                  </a:lnTo>
                  <a:lnTo>
                    <a:pt x="30" y="30"/>
                  </a:lnTo>
                  <a:lnTo>
                    <a:pt x="31" y="27"/>
                  </a:lnTo>
                  <a:lnTo>
                    <a:pt x="34" y="27"/>
                  </a:lnTo>
                  <a:lnTo>
                    <a:pt x="37" y="26"/>
                  </a:lnTo>
                  <a:lnTo>
                    <a:pt x="41" y="25"/>
                  </a:lnTo>
                  <a:lnTo>
                    <a:pt x="43" y="21"/>
                  </a:lnTo>
                  <a:lnTo>
                    <a:pt x="43" y="20"/>
                  </a:lnTo>
                  <a:lnTo>
                    <a:pt x="46" y="20"/>
                  </a:lnTo>
                  <a:lnTo>
                    <a:pt x="51" y="20"/>
                  </a:lnTo>
                  <a:lnTo>
                    <a:pt x="51" y="18"/>
                  </a:lnTo>
                  <a:lnTo>
                    <a:pt x="51" y="12"/>
                  </a:lnTo>
                  <a:lnTo>
                    <a:pt x="48" y="6"/>
                  </a:lnTo>
                  <a:lnTo>
                    <a:pt x="49" y="1"/>
                  </a:lnTo>
                  <a:lnTo>
                    <a:pt x="52" y="0"/>
                  </a:lnTo>
                  <a:lnTo>
                    <a:pt x="55" y="2"/>
                  </a:lnTo>
                  <a:lnTo>
                    <a:pt x="60" y="6"/>
                  </a:lnTo>
                  <a:lnTo>
                    <a:pt x="64" y="8"/>
                  </a:lnTo>
                  <a:lnTo>
                    <a:pt x="65" y="9"/>
                  </a:lnTo>
                  <a:lnTo>
                    <a:pt x="66" y="12"/>
                  </a:lnTo>
                  <a:lnTo>
                    <a:pt x="67" y="13"/>
                  </a:lnTo>
                  <a:lnTo>
                    <a:pt x="70" y="13"/>
                  </a:lnTo>
                  <a:lnTo>
                    <a:pt x="70" y="14"/>
                  </a:lnTo>
                  <a:lnTo>
                    <a:pt x="70" y="19"/>
                  </a:lnTo>
                  <a:lnTo>
                    <a:pt x="70" y="24"/>
                  </a:lnTo>
                  <a:lnTo>
                    <a:pt x="72" y="25"/>
                  </a:lnTo>
                  <a:lnTo>
                    <a:pt x="76" y="26"/>
                  </a:lnTo>
                  <a:lnTo>
                    <a:pt x="75" y="31"/>
                  </a:lnTo>
                  <a:lnTo>
                    <a:pt x="75" y="32"/>
                  </a:lnTo>
                  <a:lnTo>
                    <a:pt x="76" y="36"/>
                  </a:lnTo>
                  <a:lnTo>
                    <a:pt x="77" y="38"/>
                  </a:lnTo>
                  <a:lnTo>
                    <a:pt x="78" y="44"/>
                  </a:lnTo>
                  <a:lnTo>
                    <a:pt x="79" y="49"/>
                  </a:lnTo>
                  <a:lnTo>
                    <a:pt x="79" y="51"/>
                  </a:lnTo>
                  <a:lnTo>
                    <a:pt x="78" y="55"/>
                  </a:lnTo>
                  <a:lnTo>
                    <a:pt x="76" y="59"/>
                  </a:lnTo>
                  <a:lnTo>
                    <a:pt x="73" y="65"/>
                  </a:lnTo>
                  <a:lnTo>
                    <a:pt x="72" y="72"/>
                  </a:lnTo>
                  <a:lnTo>
                    <a:pt x="75" y="74"/>
                  </a:lnTo>
                  <a:lnTo>
                    <a:pt x="75" y="75"/>
                  </a:lnTo>
                  <a:lnTo>
                    <a:pt x="76" y="81"/>
                  </a:lnTo>
                  <a:lnTo>
                    <a:pt x="76" y="86"/>
                  </a:lnTo>
                  <a:lnTo>
                    <a:pt x="75" y="96"/>
                  </a:lnTo>
                  <a:lnTo>
                    <a:pt x="71" y="108"/>
                  </a:lnTo>
                  <a:lnTo>
                    <a:pt x="70" y="113"/>
                  </a:lnTo>
                  <a:lnTo>
                    <a:pt x="67" y="115"/>
                  </a:lnTo>
                  <a:lnTo>
                    <a:pt x="65" y="120"/>
                  </a:lnTo>
                  <a:lnTo>
                    <a:pt x="64" y="123"/>
                  </a:lnTo>
                  <a:lnTo>
                    <a:pt x="59" y="126"/>
                  </a:lnTo>
                  <a:lnTo>
                    <a:pt x="54" y="125"/>
                  </a:lnTo>
                  <a:lnTo>
                    <a:pt x="49" y="123"/>
                  </a:lnTo>
                  <a:lnTo>
                    <a:pt x="46" y="123"/>
                  </a:lnTo>
                  <a:lnTo>
                    <a:pt x="43" y="121"/>
                  </a:lnTo>
                  <a:lnTo>
                    <a:pt x="41" y="120"/>
                  </a:lnTo>
                  <a:lnTo>
                    <a:pt x="39" y="121"/>
                  </a:lnTo>
                  <a:lnTo>
                    <a:pt x="39" y="125"/>
                  </a:lnTo>
                  <a:lnTo>
                    <a:pt x="39" y="128"/>
                  </a:lnTo>
                  <a:lnTo>
                    <a:pt x="36" y="132"/>
                  </a:lnTo>
                  <a:lnTo>
                    <a:pt x="34" y="133"/>
                  </a:lnTo>
                  <a:lnTo>
                    <a:pt x="29" y="137"/>
                  </a:lnTo>
                  <a:lnTo>
                    <a:pt x="29" y="14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0" name="Freeform 78"/>
            <p:cNvSpPr>
              <a:spLocks/>
            </p:cNvSpPr>
            <p:nvPr/>
          </p:nvSpPr>
          <p:spPr bwMode="auto">
            <a:xfrm rot="1627522">
              <a:off x="2284" y="2942"/>
              <a:ext cx="168" cy="244"/>
            </a:xfrm>
            <a:custGeom>
              <a:avLst/>
              <a:gdLst>
                <a:gd name="T0" fmla="*/ 134 w 136"/>
                <a:gd name="T1" fmla="*/ 162 h 164"/>
                <a:gd name="T2" fmla="*/ 125 w 136"/>
                <a:gd name="T3" fmla="*/ 161 h 164"/>
                <a:gd name="T4" fmla="*/ 114 w 136"/>
                <a:gd name="T5" fmla="*/ 164 h 164"/>
                <a:gd name="T6" fmla="*/ 104 w 136"/>
                <a:gd name="T7" fmla="*/ 161 h 164"/>
                <a:gd name="T8" fmla="*/ 98 w 136"/>
                <a:gd name="T9" fmla="*/ 146 h 164"/>
                <a:gd name="T10" fmla="*/ 94 w 136"/>
                <a:gd name="T11" fmla="*/ 137 h 164"/>
                <a:gd name="T12" fmla="*/ 88 w 136"/>
                <a:gd name="T13" fmla="*/ 128 h 164"/>
                <a:gd name="T14" fmla="*/ 82 w 136"/>
                <a:gd name="T15" fmla="*/ 120 h 164"/>
                <a:gd name="T16" fmla="*/ 80 w 136"/>
                <a:gd name="T17" fmla="*/ 124 h 164"/>
                <a:gd name="T18" fmla="*/ 72 w 136"/>
                <a:gd name="T19" fmla="*/ 124 h 164"/>
                <a:gd name="T20" fmla="*/ 68 w 136"/>
                <a:gd name="T21" fmla="*/ 113 h 164"/>
                <a:gd name="T22" fmla="*/ 54 w 136"/>
                <a:gd name="T23" fmla="*/ 103 h 164"/>
                <a:gd name="T24" fmla="*/ 46 w 136"/>
                <a:gd name="T25" fmla="*/ 96 h 164"/>
                <a:gd name="T26" fmla="*/ 41 w 136"/>
                <a:gd name="T27" fmla="*/ 90 h 164"/>
                <a:gd name="T28" fmla="*/ 34 w 136"/>
                <a:gd name="T29" fmla="*/ 88 h 164"/>
                <a:gd name="T30" fmla="*/ 30 w 136"/>
                <a:gd name="T31" fmla="*/ 77 h 164"/>
                <a:gd name="T32" fmla="*/ 22 w 136"/>
                <a:gd name="T33" fmla="*/ 79 h 164"/>
                <a:gd name="T34" fmla="*/ 17 w 136"/>
                <a:gd name="T35" fmla="*/ 72 h 164"/>
                <a:gd name="T36" fmla="*/ 9 w 136"/>
                <a:gd name="T37" fmla="*/ 68 h 164"/>
                <a:gd name="T38" fmla="*/ 9 w 136"/>
                <a:gd name="T39" fmla="*/ 55 h 164"/>
                <a:gd name="T40" fmla="*/ 12 w 136"/>
                <a:gd name="T41" fmla="*/ 53 h 164"/>
                <a:gd name="T42" fmla="*/ 18 w 136"/>
                <a:gd name="T43" fmla="*/ 54 h 164"/>
                <a:gd name="T44" fmla="*/ 21 w 136"/>
                <a:gd name="T45" fmla="*/ 40 h 164"/>
                <a:gd name="T46" fmla="*/ 17 w 136"/>
                <a:gd name="T47" fmla="*/ 34 h 164"/>
                <a:gd name="T48" fmla="*/ 8 w 136"/>
                <a:gd name="T49" fmla="*/ 34 h 164"/>
                <a:gd name="T50" fmla="*/ 0 w 136"/>
                <a:gd name="T51" fmla="*/ 26 h 164"/>
                <a:gd name="T52" fmla="*/ 3 w 136"/>
                <a:gd name="T53" fmla="*/ 14 h 164"/>
                <a:gd name="T54" fmla="*/ 10 w 136"/>
                <a:gd name="T55" fmla="*/ 12 h 164"/>
                <a:gd name="T56" fmla="*/ 24 w 136"/>
                <a:gd name="T57" fmla="*/ 1 h 164"/>
                <a:gd name="T58" fmla="*/ 45 w 136"/>
                <a:gd name="T59" fmla="*/ 1 h 164"/>
                <a:gd name="T60" fmla="*/ 56 w 136"/>
                <a:gd name="T61" fmla="*/ 17 h 164"/>
                <a:gd name="T62" fmla="*/ 46 w 136"/>
                <a:gd name="T63" fmla="*/ 32 h 164"/>
                <a:gd name="T64" fmla="*/ 65 w 136"/>
                <a:gd name="T65" fmla="*/ 28 h 164"/>
                <a:gd name="T66" fmla="*/ 74 w 136"/>
                <a:gd name="T67" fmla="*/ 29 h 164"/>
                <a:gd name="T68" fmla="*/ 75 w 136"/>
                <a:gd name="T69" fmla="*/ 49 h 164"/>
                <a:gd name="T70" fmla="*/ 84 w 136"/>
                <a:gd name="T71" fmla="*/ 64 h 164"/>
                <a:gd name="T72" fmla="*/ 96 w 136"/>
                <a:gd name="T73" fmla="*/ 67 h 164"/>
                <a:gd name="T74" fmla="*/ 107 w 136"/>
                <a:gd name="T75" fmla="*/ 64 h 164"/>
                <a:gd name="T76" fmla="*/ 114 w 136"/>
                <a:gd name="T77" fmla="*/ 73 h 164"/>
                <a:gd name="T78" fmla="*/ 114 w 136"/>
                <a:gd name="T79" fmla="*/ 89 h 164"/>
                <a:gd name="T80" fmla="*/ 113 w 136"/>
                <a:gd name="T81" fmla="*/ 104 h 164"/>
                <a:gd name="T82" fmla="*/ 114 w 136"/>
                <a:gd name="T83" fmla="*/ 122 h 164"/>
                <a:gd name="T84" fmla="*/ 117 w 136"/>
                <a:gd name="T85" fmla="*/ 136 h 164"/>
                <a:gd name="T86" fmla="*/ 125 w 136"/>
                <a:gd name="T87" fmla="*/ 137 h 164"/>
                <a:gd name="T88" fmla="*/ 131 w 136"/>
                <a:gd name="T89" fmla="*/ 146 h 164"/>
                <a:gd name="T90" fmla="*/ 136 w 136"/>
                <a:gd name="T91" fmla="*/ 1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64">
                  <a:moveTo>
                    <a:pt x="136" y="157"/>
                  </a:moveTo>
                  <a:lnTo>
                    <a:pt x="135" y="160"/>
                  </a:lnTo>
                  <a:lnTo>
                    <a:pt x="134" y="162"/>
                  </a:lnTo>
                  <a:lnTo>
                    <a:pt x="131" y="162"/>
                  </a:lnTo>
                  <a:lnTo>
                    <a:pt x="129" y="160"/>
                  </a:lnTo>
                  <a:lnTo>
                    <a:pt x="125" y="161"/>
                  </a:lnTo>
                  <a:lnTo>
                    <a:pt x="122" y="162"/>
                  </a:lnTo>
                  <a:lnTo>
                    <a:pt x="117" y="164"/>
                  </a:lnTo>
                  <a:lnTo>
                    <a:pt x="114" y="164"/>
                  </a:lnTo>
                  <a:lnTo>
                    <a:pt x="108" y="161"/>
                  </a:lnTo>
                  <a:lnTo>
                    <a:pt x="106" y="160"/>
                  </a:lnTo>
                  <a:lnTo>
                    <a:pt x="104" y="161"/>
                  </a:lnTo>
                  <a:lnTo>
                    <a:pt x="96" y="154"/>
                  </a:lnTo>
                  <a:lnTo>
                    <a:pt x="98" y="150"/>
                  </a:lnTo>
                  <a:lnTo>
                    <a:pt x="98" y="146"/>
                  </a:lnTo>
                  <a:lnTo>
                    <a:pt x="96" y="144"/>
                  </a:lnTo>
                  <a:lnTo>
                    <a:pt x="95" y="139"/>
                  </a:lnTo>
                  <a:lnTo>
                    <a:pt x="94" y="137"/>
                  </a:lnTo>
                  <a:lnTo>
                    <a:pt x="93" y="134"/>
                  </a:lnTo>
                  <a:lnTo>
                    <a:pt x="90" y="131"/>
                  </a:lnTo>
                  <a:lnTo>
                    <a:pt x="88" y="128"/>
                  </a:lnTo>
                  <a:lnTo>
                    <a:pt x="87" y="126"/>
                  </a:lnTo>
                  <a:lnTo>
                    <a:pt x="86" y="120"/>
                  </a:lnTo>
                  <a:lnTo>
                    <a:pt x="82" y="120"/>
                  </a:lnTo>
                  <a:lnTo>
                    <a:pt x="81" y="120"/>
                  </a:lnTo>
                  <a:lnTo>
                    <a:pt x="78" y="121"/>
                  </a:lnTo>
                  <a:lnTo>
                    <a:pt x="80" y="124"/>
                  </a:lnTo>
                  <a:lnTo>
                    <a:pt x="77" y="125"/>
                  </a:lnTo>
                  <a:lnTo>
                    <a:pt x="75" y="125"/>
                  </a:lnTo>
                  <a:lnTo>
                    <a:pt x="72" y="124"/>
                  </a:lnTo>
                  <a:lnTo>
                    <a:pt x="70" y="120"/>
                  </a:lnTo>
                  <a:lnTo>
                    <a:pt x="70" y="116"/>
                  </a:lnTo>
                  <a:lnTo>
                    <a:pt x="68" y="113"/>
                  </a:lnTo>
                  <a:lnTo>
                    <a:pt x="65" y="110"/>
                  </a:lnTo>
                  <a:lnTo>
                    <a:pt x="54" y="104"/>
                  </a:lnTo>
                  <a:lnTo>
                    <a:pt x="54" y="103"/>
                  </a:lnTo>
                  <a:lnTo>
                    <a:pt x="52" y="98"/>
                  </a:lnTo>
                  <a:lnTo>
                    <a:pt x="51" y="97"/>
                  </a:lnTo>
                  <a:lnTo>
                    <a:pt x="46" y="96"/>
                  </a:lnTo>
                  <a:lnTo>
                    <a:pt x="44" y="95"/>
                  </a:lnTo>
                  <a:lnTo>
                    <a:pt x="44" y="91"/>
                  </a:lnTo>
                  <a:lnTo>
                    <a:pt x="41" y="90"/>
                  </a:lnTo>
                  <a:lnTo>
                    <a:pt x="39" y="91"/>
                  </a:lnTo>
                  <a:lnTo>
                    <a:pt x="36" y="90"/>
                  </a:lnTo>
                  <a:lnTo>
                    <a:pt x="34" y="88"/>
                  </a:lnTo>
                  <a:lnTo>
                    <a:pt x="34" y="84"/>
                  </a:lnTo>
                  <a:lnTo>
                    <a:pt x="33" y="79"/>
                  </a:lnTo>
                  <a:lnTo>
                    <a:pt x="30" y="77"/>
                  </a:lnTo>
                  <a:lnTo>
                    <a:pt x="28" y="76"/>
                  </a:lnTo>
                  <a:lnTo>
                    <a:pt x="24" y="78"/>
                  </a:lnTo>
                  <a:lnTo>
                    <a:pt x="22" y="79"/>
                  </a:lnTo>
                  <a:lnTo>
                    <a:pt x="18" y="78"/>
                  </a:lnTo>
                  <a:lnTo>
                    <a:pt x="17" y="74"/>
                  </a:lnTo>
                  <a:lnTo>
                    <a:pt x="17" y="72"/>
                  </a:lnTo>
                  <a:lnTo>
                    <a:pt x="15" y="71"/>
                  </a:lnTo>
                  <a:lnTo>
                    <a:pt x="11" y="70"/>
                  </a:lnTo>
                  <a:lnTo>
                    <a:pt x="9" y="68"/>
                  </a:lnTo>
                  <a:lnTo>
                    <a:pt x="8" y="65"/>
                  </a:lnTo>
                  <a:lnTo>
                    <a:pt x="8" y="59"/>
                  </a:lnTo>
                  <a:lnTo>
                    <a:pt x="9" y="55"/>
                  </a:lnTo>
                  <a:lnTo>
                    <a:pt x="10" y="52"/>
                  </a:lnTo>
                  <a:lnTo>
                    <a:pt x="11" y="52"/>
                  </a:lnTo>
                  <a:lnTo>
                    <a:pt x="12" y="53"/>
                  </a:lnTo>
                  <a:lnTo>
                    <a:pt x="15" y="54"/>
                  </a:lnTo>
                  <a:lnTo>
                    <a:pt x="16" y="54"/>
                  </a:lnTo>
                  <a:lnTo>
                    <a:pt x="18" y="54"/>
                  </a:lnTo>
                  <a:lnTo>
                    <a:pt x="20" y="53"/>
                  </a:lnTo>
                  <a:lnTo>
                    <a:pt x="21" y="49"/>
                  </a:lnTo>
                  <a:lnTo>
                    <a:pt x="21" y="40"/>
                  </a:lnTo>
                  <a:lnTo>
                    <a:pt x="21" y="35"/>
                  </a:lnTo>
                  <a:lnTo>
                    <a:pt x="20" y="32"/>
                  </a:lnTo>
                  <a:lnTo>
                    <a:pt x="17" y="34"/>
                  </a:lnTo>
                  <a:lnTo>
                    <a:pt x="11" y="36"/>
                  </a:lnTo>
                  <a:lnTo>
                    <a:pt x="9" y="36"/>
                  </a:lnTo>
                  <a:lnTo>
                    <a:pt x="8" y="34"/>
                  </a:lnTo>
                  <a:lnTo>
                    <a:pt x="6" y="31"/>
                  </a:lnTo>
                  <a:lnTo>
                    <a:pt x="2" y="30"/>
                  </a:lnTo>
                  <a:lnTo>
                    <a:pt x="0" y="26"/>
                  </a:lnTo>
                  <a:lnTo>
                    <a:pt x="0" y="22"/>
                  </a:lnTo>
                  <a:lnTo>
                    <a:pt x="0" y="19"/>
                  </a:lnTo>
                  <a:lnTo>
                    <a:pt x="3" y="14"/>
                  </a:lnTo>
                  <a:lnTo>
                    <a:pt x="6" y="16"/>
                  </a:lnTo>
                  <a:lnTo>
                    <a:pt x="10" y="14"/>
                  </a:lnTo>
                  <a:lnTo>
                    <a:pt x="10" y="12"/>
                  </a:lnTo>
                  <a:lnTo>
                    <a:pt x="9" y="7"/>
                  </a:lnTo>
                  <a:lnTo>
                    <a:pt x="12" y="5"/>
                  </a:lnTo>
                  <a:lnTo>
                    <a:pt x="24" y="1"/>
                  </a:lnTo>
                  <a:lnTo>
                    <a:pt x="28" y="0"/>
                  </a:lnTo>
                  <a:lnTo>
                    <a:pt x="40" y="0"/>
                  </a:lnTo>
                  <a:lnTo>
                    <a:pt x="45" y="1"/>
                  </a:lnTo>
                  <a:lnTo>
                    <a:pt x="54" y="8"/>
                  </a:lnTo>
                  <a:lnTo>
                    <a:pt x="57" y="13"/>
                  </a:lnTo>
                  <a:lnTo>
                    <a:pt x="56" y="17"/>
                  </a:lnTo>
                  <a:lnTo>
                    <a:pt x="53" y="22"/>
                  </a:lnTo>
                  <a:lnTo>
                    <a:pt x="45" y="26"/>
                  </a:lnTo>
                  <a:lnTo>
                    <a:pt x="46" y="32"/>
                  </a:lnTo>
                  <a:lnTo>
                    <a:pt x="51" y="37"/>
                  </a:lnTo>
                  <a:lnTo>
                    <a:pt x="59" y="32"/>
                  </a:lnTo>
                  <a:lnTo>
                    <a:pt x="65" y="28"/>
                  </a:lnTo>
                  <a:lnTo>
                    <a:pt x="66" y="23"/>
                  </a:lnTo>
                  <a:lnTo>
                    <a:pt x="71" y="28"/>
                  </a:lnTo>
                  <a:lnTo>
                    <a:pt x="74" y="29"/>
                  </a:lnTo>
                  <a:lnTo>
                    <a:pt x="72" y="36"/>
                  </a:lnTo>
                  <a:lnTo>
                    <a:pt x="74" y="44"/>
                  </a:lnTo>
                  <a:lnTo>
                    <a:pt x="75" y="49"/>
                  </a:lnTo>
                  <a:lnTo>
                    <a:pt x="78" y="56"/>
                  </a:lnTo>
                  <a:lnTo>
                    <a:pt x="81" y="61"/>
                  </a:lnTo>
                  <a:lnTo>
                    <a:pt x="84" y="64"/>
                  </a:lnTo>
                  <a:lnTo>
                    <a:pt x="89" y="65"/>
                  </a:lnTo>
                  <a:lnTo>
                    <a:pt x="93" y="65"/>
                  </a:lnTo>
                  <a:lnTo>
                    <a:pt x="96" y="67"/>
                  </a:lnTo>
                  <a:lnTo>
                    <a:pt x="100" y="67"/>
                  </a:lnTo>
                  <a:lnTo>
                    <a:pt x="104" y="66"/>
                  </a:lnTo>
                  <a:lnTo>
                    <a:pt x="107" y="64"/>
                  </a:lnTo>
                  <a:lnTo>
                    <a:pt x="108" y="68"/>
                  </a:lnTo>
                  <a:lnTo>
                    <a:pt x="112" y="71"/>
                  </a:lnTo>
                  <a:lnTo>
                    <a:pt x="114" y="73"/>
                  </a:lnTo>
                  <a:lnTo>
                    <a:pt x="116" y="77"/>
                  </a:lnTo>
                  <a:lnTo>
                    <a:pt x="114" y="83"/>
                  </a:lnTo>
                  <a:lnTo>
                    <a:pt x="114" y="89"/>
                  </a:lnTo>
                  <a:lnTo>
                    <a:pt x="116" y="94"/>
                  </a:lnTo>
                  <a:lnTo>
                    <a:pt x="114" y="97"/>
                  </a:lnTo>
                  <a:lnTo>
                    <a:pt x="113" y="104"/>
                  </a:lnTo>
                  <a:lnTo>
                    <a:pt x="113" y="112"/>
                  </a:lnTo>
                  <a:lnTo>
                    <a:pt x="113" y="118"/>
                  </a:lnTo>
                  <a:lnTo>
                    <a:pt x="114" y="122"/>
                  </a:lnTo>
                  <a:lnTo>
                    <a:pt x="116" y="126"/>
                  </a:lnTo>
                  <a:lnTo>
                    <a:pt x="117" y="132"/>
                  </a:lnTo>
                  <a:lnTo>
                    <a:pt x="117" y="136"/>
                  </a:lnTo>
                  <a:lnTo>
                    <a:pt x="119" y="137"/>
                  </a:lnTo>
                  <a:lnTo>
                    <a:pt x="123" y="136"/>
                  </a:lnTo>
                  <a:lnTo>
                    <a:pt x="125" y="137"/>
                  </a:lnTo>
                  <a:lnTo>
                    <a:pt x="125" y="139"/>
                  </a:lnTo>
                  <a:lnTo>
                    <a:pt x="126" y="142"/>
                  </a:lnTo>
                  <a:lnTo>
                    <a:pt x="131" y="146"/>
                  </a:lnTo>
                  <a:lnTo>
                    <a:pt x="134" y="151"/>
                  </a:lnTo>
                  <a:lnTo>
                    <a:pt x="135" y="155"/>
                  </a:lnTo>
                  <a:lnTo>
                    <a:pt x="136" y="15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1" name="Freeform 79"/>
            <p:cNvSpPr>
              <a:spLocks/>
            </p:cNvSpPr>
            <p:nvPr/>
          </p:nvSpPr>
          <p:spPr bwMode="auto">
            <a:xfrm rot="1627522">
              <a:off x="2244" y="3076"/>
              <a:ext cx="107" cy="175"/>
            </a:xfrm>
            <a:custGeom>
              <a:avLst/>
              <a:gdLst>
                <a:gd name="T0" fmla="*/ 0 w 86"/>
                <a:gd name="T1" fmla="*/ 113 h 118"/>
                <a:gd name="T2" fmla="*/ 8 w 86"/>
                <a:gd name="T3" fmla="*/ 107 h 118"/>
                <a:gd name="T4" fmla="*/ 20 w 86"/>
                <a:gd name="T5" fmla="*/ 104 h 118"/>
                <a:gd name="T6" fmla="*/ 35 w 86"/>
                <a:gd name="T7" fmla="*/ 90 h 118"/>
                <a:gd name="T8" fmla="*/ 48 w 86"/>
                <a:gd name="T9" fmla="*/ 72 h 118"/>
                <a:gd name="T10" fmla="*/ 47 w 86"/>
                <a:gd name="T11" fmla="*/ 64 h 118"/>
                <a:gd name="T12" fmla="*/ 50 w 86"/>
                <a:gd name="T13" fmla="*/ 56 h 118"/>
                <a:gd name="T14" fmla="*/ 50 w 86"/>
                <a:gd name="T15" fmla="*/ 48 h 118"/>
                <a:gd name="T16" fmla="*/ 48 w 86"/>
                <a:gd name="T17" fmla="*/ 41 h 118"/>
                <a:gd name="T18" fmla="*/ 51 w 86"/>
                <a:gd name="T19" fmla="*/ 34 h 118"/>
                <a:gd name="T20" fmla="*/ 51 w 86"/>
                <a:gd name="T21" fmla="*/ 27 h 118"/>
                <a:gd name="T22" fmla="*/ 40 w 86"/>
                <a:gd name="T23" fmla="*/ 20 h 118"/>
                <a:gd name="T24" fmla="*/ 41 w 86"/>
                <a:gd name="T25" fmla="*/ 16 h 118"/>
                <a:gd name="T26" fmla="*/ 40 w 86"/>
                <a:gd name="T27" fmla="*/ 6 h 118"/>
                <a:gd name="T28" fmla="*/ 42 w 86"/>
                <a:gd name="T29" fmla="*/ 0 h 118"/>
                <a:gd name="T30" fmla="*/ 56 w 86"/>
                <a:gd name="T31" fmla="*/ 9 h 118"/>
                <a:gd name="T32" fmla="*/ 58 w 86"/>
                <a:gd name="T33" fmla="*/ 16 h 118"/>
                <a:gd name="T34" fmla="*/ 63 w 86"/>
                <a:gd name="T35" fmla="*/ 21 h 118"/>
                <a:gd name="T36" fmla="*/ 68 w 86"/>
                <a:gd name="T37" fmla="*/ 20 h 118"/>
                <a:gd name="T38" fmla="*/ 69 w 86"/>
                <a:gd name="T39" fmla="*/ 16 h 118"/>
                <a:gd name="T40" fmla="*/ 74 w 86"/>
                <a:gd name="T41" fmla="*/ 16 h 118"/>
                <a:gd name="T42" fmla="*/ 76 w 86"/>
                <a:gd name="T43" fmla="*/ 24 h 118"/>
                <a:gd name="T44" fmla="*/ 81 w 86"/>
                <a:gd name="T45" fmla="*/ 30 h 118"/>
                <a:gd name="T46" fmla="*/ 83 w 86"/>
                <a:gd name="T47" fmla="*/ 35 h 118"/>
                <a:gd name="T48" fmla="*/ 86 w 86"/>
                <a:gd name="T49" fmla="*/ 42 h 118"/>
                <a:gd name="T50" fmla="*/ 84 w 86"/>
                <a:gd name="T51" fmla="*/ 50 h 118"/>
                <a:gd name="T52" fmla="*/ 80 w 86"/>
                <a:gd name="T53" fmla="*/ 48 h 118"/>
                <a:gd name="T54" fmla="*/ 78 w 86"/>
                <a:gd name="T55" fmla="*/ 58 h 118"/>
                <a:gd name="T56" fmla="*/ 76 w 86"/>
                <a:gd name="T57" fmla="*/ 68 h 118"/>
                <a:gd name="T58" fmla="*/ 77 w 86"/>
                <a:gd name="T59" fmla="*/ 75 h 118"/>
                <a:gd name="T60" fmla="*/ 78 w 86"/>
                <a:gd name="T61" fmla="*/ 86 h 118"/>
                <a:gd name="T62" fmla="*/ 76 w 86"/>
                <a:gd name="T63" fmla="*/ 92 h 118"/>
                <a:gd name="T64" fmla="*/ 76 w 86"/>
                <a:gd name="T65" fmla="*/ 104 h 118"/>
                <a:gd name="T66" fmla="*/ 64 w 86"/>
                <a:gd name="T67" fmla="*/ 102 h 118"/>
                <a:gd name="T68" fmla="*/ 57 w 86"/>
                <a:gd name="T69" fmla="*/ 108 h 118"/>
                <a:gd name="T70" fmla="*/ 48 w 86"/>
                <a:gd name="T71" fmla="*/ 108 h 118"/>
                <a:gd name="T72" fmla="*/ 42 w 86"/>
                <a:gd name="T73" fmla="*/ 108 h 118"/>
                <a:gd name="T74" fmla="*/ 36 w 86"/>
                <a:gd name="T75" fmla="*/ 112 h 118"/>
                <a:gd name="T76" fmla="*/ 29 w 86"/>
                <a:gd name="T77" fmla="*/ 112 h 118"/>
                <a:gd name="T78" fmla="*/ 21 w 86"/>
                <a:gd name="T79" fmla="*/ 116 h 118"/>
                <a:gd name="T80" fmla="*/ 14 w 86"/>
                <a:gd name="T81" fmla="*/ 118 h 118"/>
                <a:gd name="T82" fmla="*/ 5 w 86"/>
                <a:gd name="T83" fmla="*/ 11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18">
                  <a:moveTo>
                    <a:pt x="0" y="114"/>
                  </a:moveTo>
                  <a:lnTo>
                    <a:pt x="0" y="113"/>
                  </a:lnTo>
                  <a:lnTo>
                    <a:pt x="5" y="111"/>
                  </a:lnTo>
                  <a:lnTo>
                    <a:pt x="8" y="107"/>
                  </a:lnTo>
                  <a:lnTo>
                    <a:pt x="12" y="106"/>
                  </a:lnTo>
                  <a:lnTo>
                    <a:pt x="20" y="104"/>
                  </a:lnTo>
                  <a:lnTo>
                    <a:pt x="28" y="98"/>
                  </a:lnTo>
                  <a:lnTo>
                    <a:pt x="35" y="90"/>
                  </a:lnTo>
                  <a:lnTo>
                    <a:pt x="41" y="82"/>
                  </a:lnTo>
                  <a:lnTo>
                    <a:pt x="48" y="72"/>
                  </a:lnTo>
                  <a:lnTo>
                    <a:pt x="48" y="68"/>
                  </a:lnTo>
                  <a:lnTo>
                    <a:pt x="47" y="64"/>
                  </a:lnTo>
                  <a:lnTo>
                    <a:pt x="50" y="59"/>
                  </a:lnTo>
                  <a:lnTo>
                    <a:pt x="50" y="56"/>
                  </a:lnTo>
                  <a:lnTo>
                    <a:pt x="51" y="53"/>
                  </a:lnTo>
                  <a:lnTo>
                    <a:pt x="50" y="48"/>
                  </a:lnTo>
                  <a:lnTo>
                    <a:pt x="50" y="45"/>
                  </a:lnTo>
                  <a:lnTo>
                    <a:pt x="48" y="41"/>
                  </a:lnTo>
                  <a:lnTo>
                    <a:pt x="48" y="38"/>
                  </a:lnTo>
                  <a:lnTo>
                    <a:pt x="51" y="34"/>
                  </a:lnTo>
                  <a:lnTo>
                    <a:pt x="51" y="32"/>
                  </a:lnTo>
                  <a:lnTo>
                    <a:pt x="51" y="27"/>
                  </a:lnTo>
                  <a:lnTo>
                    <a:pt x="47" y="24"/>
                  </a:lnTo>
                  <a:lnTo>
                    <a:pt x="40" y="20"/>
                  </a:lnTo>
                  <a:lnTo>
                    <a:pt x="40" y="17"/>
                  </a:lnTo>
                  <a:lnTo>
                    <a:pt x="41" y="16"/>
                  </a:lnTo>
                  <a:lnTo>
                    <a:pt x="39" y="9"/>
                  </a:lnTo>
                  <a:lnTo>
                    <a:pt x="40" y="6"/>
                  </a:lnTo>
                  <a:lnTo>
                    <a:pt x="42" y="5"/>
                  </a:lnTo>
                  <a:lnTo>
                    <a:pt x="42" y="0"/>
                  </a:lnTo>
                  <a:lnTo>
                    <a:pt x="53" y="6"/>
                  </a:lnTo>
                  <a:lnTo>
                    <a:pt x="56" y="9"/>
                  </a:lnTo>
                  <a:lnTo>
                    <a:pt x="58" y="12"/>
                  </a:lnTo>
                  <a:lnTo>
                    <a:pt x="58" y="16"/>
                  </a:lnTo>
                  <a:lnTo>
                    <a:pt x="60" y="20"/>
                  </a:lnTo>
                  <a:lnTo>
                    <a:pt x="63" y="21"/>
                  </a:lnTo>
                  <a:lnTo>
                    <a:pt x="65" y="21"/>
                  </a:lnTo>
                  <a:lnTo>
                    <a:pt x="68" y="20"/>
                  </a:lnTo>
                  <a:lnTo>
                    <a:pt x="66" y="17"/>
                  </a:lnTo>
                  <a:lnTo>
                    <a:pt x="69" y="16"/>
                  </a:lnTo>
                  <a:lnTo>
                    <a:pt x="70" y="16"/>
                  </a:lnTo>
                  <a:lnTo>
                    <a:pt x="74" y="16"/>
                  </a:lnTo>
                  <a:lnTo>
                    <a:pt x="75" y="22"/>
                  </a:lnTo>
                  <a:lnTo>
                    <a:pt x="76" y="24"/>
                  </a:lnTo>
                  <a:lnTo>
                    <a:pt x="78" y="27"/>
                  </a:lnTo>
                  <a:lnTo>
                    <a:pt x="81" y="30"/>
                  </a:lnTo>
                  <a:lnTo>
                    <a:pt x="82" y="33"/>
                  </a:lnTo>
                  <a:lnTo>
                    <a:pt x="83" y="35"/>
                  </a:lnTo>
                  <a:lnTo>
                    <a:pt x="84" y="40"/>
                  </a:lnTo>
                  <a:lnTo>
                    <a:pt x="86" y="42"/>
                  </a:lnTo>
                  <a:lnTo>
                    <a:pt x="86" y="46"/>
                  </a:lnTo>
                  <a:lnTo>
                    <a:pt x="84" y="50"/>
                  </a:lnTo>
                  <a:lnTo>
                    <a:pt x="81" y="48"/>
                  </a:lnTo>
                  <a:lnTo>
                    <a:pt x="80" y="48"/>
                  </a:lnTo>
                  <a:lnTo>
                    <a:pt x="80" y="53"/>
                  </a:lnTo>
                  <a:lnTo>
                    <a:pt x="78" y="58"/>
                  </a:lnTo>
                  <a:lnTo>
                    <a:pt x="76" y="63"/>
                  </a:lnTo>
                  <a:lnTo>
                    <a:pt x="76" y="68"/>
                  </a:lnTo>
                  <a:lnTo>
                    <a:pt x="78" y="72"/>
                  </a:lnTo>
                  <a:lnTo>
                    <a:pt x="77" y="75"/>
                  </a:lnTo>
                  <a:lnTo>
                    <a:pt x="77" y="80"/>
                  </a:lnTo>
                  <a:lnTo>
                    <a:pt x="78" y="86"/>
                  </a:lnTo>
                  <a:lnTo>
                    <a:pt x="77" y="88"/>
                  </a:lnTo>
                  <a:lnTo>
                    <a:pt x="76" y="92"/>
                  </a:lnTo>
                  <a:lnTo>
                    <a:pt x="76" y="99"/>
                  </a:lnTo>
                  <a:lnTo>
                    <a:pt x="76" y="104"/>
                  </a:lnTo>
                  <a:lnTo>
                    <a:pt x="68" y="104"/>
                  </a:lnTo>
                  <a:lnTo>
                    <a:pt x="64" y="102"/>
                  </a:lnTo>
                  <a:lnTo>
                    <a:pt x="60" y="105"/>
                  </a:lnTo>
                  <a:lnTo>
                    <a:pt x="57" y="108"/>
                  </a:lnTo>
                  <a:lnTo>
                    <a:pt x="53" y="110"/>
                  </a:lnTo>
                  <a:lnTo>
                    <a:pt x="48" y="108"/>
                  </a:lnTo>
                  <a:lnTo>
                    <a:pt x="46" y="110"/>
                  </a:lnTo>
                  <a:lnTo>
                    <a:pt x="42" y="108"/>
                  </a:lnTo>
                  <a:lnTo>
                    <a:pt x="40" y="110"/>
                  </a:lnTo>
                  <a:lnTo>
                    <a:pt x="36" y="112"/>
                  </a:lnTo>
                  <a:lnTo>
                    <a:pt x="35" y="114"/>
                  </a:lnTo>
                  <a:lnTo>
                    <a:pt x="29" y="112"/>
                  </a:lnTo>
                  <a:lnTo>
                    <a:pt x="24" y="113"/>
                  </a:lnTo>
                  <a:lnTo>
                    <a:pt x="21" y="116"/>
                  </a:lnTo>
                  <a:lnTo>
                    <a:pt x="18" y="117"/>
                  </a:lnTo>
                  <a:lnTo>
                    <a:pt x="14" y="118"/>
                  </a:lnTo>
                  <a:lnTo>
                    <a:pt x="10" y="116"/>
                  </a:lnTo>
                  <a:lnTo>
                    <a:pt x="5" y="116"/>
                  </a:lnTo>
                  <a:lnTo>
                    <a:pt x="0" y="11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2" name="Freeform 80"/>
            <p:cNvSpPr>
              <a:spLocks/>
            </p:cNvSpPr>
            <p:nvPr/>
          </p:nvSpPr>
          <p:spPr bwMode="auto">
            <a:xfrm rot="1627522">
              <a:off x="2190" y="2909"/>
              <a:ext cx="175" cy="241"/>
            </a:xfrm>
            <a:custGeom>
              <a:avLst/>
              <a:gdLst>
                <a:gd name="T0" fmla="*/ 142 w 143"/>
                <a:gd name="T1" fmla="*/ 153 h 163"/>
                <a:gd name="T2" fmla="*/ 142 w 143"/>
                <a:gd name="T3" fmla="*/ 142 h 163"/>
                <a:gd name="T4" fmla="*/ 143 w 143"/>
                <a:gd name="T5" fmla="*/ 131 h 163"/>
                <a:gd name="T6" fmla="*/ 139 w 143"/>
                <a:gd name="T7" fmla="*/ 121 h 163"/>
                <a:gd name="T8" fmla="*/ 133 w 143"/>
                <a:gd name="T9" fmla="*/ 113 h 163"/>
                <a:gd name="T10" fmla="*/ 134 w 143"/>
                <a:gd name="T11" fmla="*/ 102 h 163"/>
                <a:gd name="T12" fmla="*/ 132 w 143"/>
                <a:gd name="T13" fmla="*/ 91 h 163"/>
                <a:gd name="T14" fmla="*/ 124 w 143"/>
                <a:gd name="T15" fmla="*/ 88 h 163"/>
                <a:gd name="T16" fmla="*/ 119 w 143"/>
                <a:gd name="T17" fmla="*/ 84 h 163"/>
                <a:gd name="T18" fmla="*/ 114 w 143"/>
                <a:gd name="T19" fmla="*/ 77 h 163"/>
                <a:gd name="T20" fmla="*/ 108 w 143"/>
                <a:gd name="T21" fmla="*/ 69 h 163"/>
                <a:gd name="T22" fmla="*/ 98 w 143"/>
                <a:gd name="T23" fmla="*/ 71 h 163"/>
                <a:gd name="T24" fmla="*/ 95 w 143"/>
                <a:gd name="T25" fmla="*/ 64 h 163"/>
                <a:gd name="T26" fmla="*/ 88 w 143"/>
                <a:gd name="T27" fmla="*/ 58 h 163"/>
                <a:gd name="T28" fmla="*/ 90 w 143"/>
                <a:gd name="T29" fmla="*/ 45 h 163"/>
                <a:gd name="T30" fmla="*/ 95 w 143"/>
                <a:gd name="T31" fmla="*/ 47 h 163"/>
                <a:gd name="T32" fmla="*/ 100 w 143"/>
                <a:gd name="T33" fmla="*/ 46 h 163"/>
                <a:gd name="T34" fmla="*/ 101 w 143"/>
                <a:gd name="T35" fmla="*/ 28 h 163"/>
                <a:gd name="T36" fmla="*/ 91 w 143"/>
                <a:gd name="T37" fmla="*/ 29 h 163"/>
                <a:gd name="T38" fmla="*/ 86 w 143"/>
                <a:gd name="T39" fmla="*/ 24 h 163"/>
                <a:gd name="T40" fmla="*/ 80 w 143"/>
                <a:gd name="T41" fmla="*/ 15 h 163"/>
                <a:gd name="T42" fmla="*/ 78 w 143"/>
                <a:gd name="T43" fmla="*/ 5 h 163"/>
                <a:gd name="T44" fmla="*/ 61 w 143"/>
                <a:gd name="T45" fmla="*/ 4 h 163"/>
                <a:gd name="T46" fmla="*/ 42 w 143"/>
                <a:gd name="T47" fmla="*/ 4 h 163"/>
                <a:gd name="T48" fmla="*/ 23 w 143"/>
                <a:gd name="T49" fmla="*/ 9 h 163"/>
                <a:gd name="T50" fmla="*/ 23 w 143"/>
                <a:gd name="T51" fmla="*/ 17 h 163"/>
                <a:gd name="T52" fmla="*/ 26 w 143"/>
                <a:gd name="T53" fmla="*/ 33 h 163"/>
                <a:gd name="T54" fmla="*/ 29 w 143"/>
                <a:gd name="T55" fmla="*/ 48 h 163"/>
                <a:gd name="T56" fmla="*/ 29 w 143"/>
                <a:gd name="T57" fmla="*/ 61 h 163"/>
                <a:gd name="T58" fmla="*/ 19 w 143"/>
                <a:gd name="T59" fmla="*/ 69 h 163"/>
                <a:gd name="T60" fmla="*/ 20 w 143"/>
                <a:gd name="T61" fmla="*/ 79 h 163"/>
                <a:gd name="T62" fmla="*/ 14 w 143"/>
                <a:gd name="T63" fmla="*/ 87 h 163"/>
                <a:gd name="T64" fmla="*/ 8 w 143"/>
                <a:gd name="T65" fmla="*/ 94 h 163"/>
                <a:gd name="T66" fmla="*/ 2 w 143"/>
                <a:gd name="T67" fmla="*/ 101 h 163"/>
                <a:gd name="T68" fmla="*/ 0 w 143"/>
                <a:gd name="T69" fmla="*/ 107 h 163"/>
                <a:gd name="T70" fmla="*/ 1 w 143"/>
                <a:gd name="T71" fmla="*/ 117 h 163"/>
                <a:gd name="T72" fmla="*/ 1 w 143"/>
                <a:gd name="T73" fmla="*/ 127 h 163"/>
                <a:gd name="T74" fmla="*/ 5 w 143"/>
                <a:gd name="T75" fmla="*/ 136 h 163"/>
                <a:gd name="T76" fmla="*/ 8 w 143"/>
                <a:gd name="T77" fmla="*/ 142 h 163"/>
                <a:gd name="T78" fmla="*/ 56 w 143"/>
                <a:gd name="T79" fmla="*/ 138 h 163"/>
                <a:gd name="T80" fmla="*/ 77 w 143"/>
                <a:gd name="T81" fmla="*/ 157 h 163"/>
                <a:gd name="T82" fmla="*/ 91 w 143"/>
                <a:gd name="T83" fmla="*/ 163 h 163"/>
                <a:gd name="T84" fmla="*/ 107 w 143"/>
                <a:gd name="T85" fmla="*/ 161 h 163"/>
                <a:gd name="T86" fmla="*/ 138 w 143"/>
                <a:gd name="T87" fmla="*/ 16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3" h="163">
                  <a:moveTo>
                    <a:pt x="139" y="161"/>
                  </a:moveTo>
                  <a:lnTo>
                    <a:pt x="142" y="156"/>
                  </a:lnTo>
                  <a:lnTo>
                    <a:pt x="142" y="153"/>
                  </a:lnTo>
                  <a:lnTo>
                    <a:pt x="143" y="150"/>
                  </a:lnTo>
                  <a:lnTo>
                    <a:pt x="142" y="145"/>
                  </a:lnTo>
                  <a:lnTo>
                    <a:pt x="142" y="142"/>
                  </a:lnTo>
                  <a:lnTo>
                    <a:pt x="140" y="138"/>
                  </a:lnTo>
                  <a:lnTo>
                    <a:pt x="140" y="135"/>
                  </a:lnTo>
                  <a:lnTo>
                    <a:pt x="143" y="131"/>
                  </a:lnTo>
                  <a:lnTo>
                    <a:pt x="143" y="129"/>
                  </a:lnTo>
                  <a:lnTo>
                    <a:pt x="143" y="124"/>
                  </a:lnTo>
                  <a:lnTo>
                    <a:pt x="139" y="121"/>
                  </a:lnTo>
                  <a:lnTo>
                    <a:pt x="132" y="117"/>
                  </a:lnTo>
                  <a:lnTo>
                    <a:pt x="132" y="114"/>
                  </a:lnTo>
                  <a:lnTo>
                    <a:pt x="133" y="113"/>
                  </a:lnTo>
                  <a:lnTo>
                    <a:pt x="131" y="106"/>
                  </a:lnTo>
                  <a:lnTo>
                    <a:pt x="132" y="103"/>
                  </a:lnTo>
                  <a:lnTo>
                    <a:pt x="134" y="102"/>
                  </a:lnTo>
                  <a:lnTo>
                    <a:pt x="134" y="97"/>
                  </a:lnTo>
                  <a:lnTo>
                    <a:pt x="134" y="96"/>
                  </a:lnTo>
                  <a:lnTo>
                    <a:pt x="132" y="91"/>
                  </a:lnTo>
                  <a:lnTo>
                    <a:pt x="131" y="90"/>
                  </a:lnTo>
                  <a:lnTo>
                    <a:pt x="126" y="89"/>
                  </a:lnTo>
                  <a:lnTo>
                    <a:pt x="124" y="88"/>
                  </a:lnTo>
                  <a:lnTo>
                    <a:pt x="124" y="84"/>
                  </a:lnTo>
                  <a:lnTo>
                    <a:pt x="121" y="83"/>
                  </a:lnTo>
                  <a:lnTo>
                    <a:pt x="119" y="84"/>
                  </a:lnTo>
                  <a:lnTo>
                    <a:pt x="116" y="83"/>
                  </a:lnTo>
                  <a:lnTo>
                    <a:pt x="114" y="81"/>
                  </a:lnTo>
                  <a:lnTo>
                    <a:pt x="114" y="77"/>
                  </a:lnTo>
                  <a:lnTo>
                    <a:pt x="113" y="72"/>
                  </a:lnTo>
                  <a:lnTo>
                    <a:pt x="110" y="70"/>
                  </a:lnTo>
                  <a:lnTo>
                    <a:pt x="108" y="69"/>
                  </a:lnTo>
                  <a:lnTo>
                    <a:pt x="104" y="71"/>
                  </a:lnTo>
                  <a:lnTo>
                    <a:pt x="102" y="72"/>
                  </a:lnTo>
                  <a:lnTo>
                    <a:pt x="98" y="71"/>
                  </a:lnTo>
                  <a:lnTo>
                    <a:pt x="97" y="67"/>
                  </a:lnTo>
                  <a:lnTo>
                    <a:pt x="97" y="65"/>
                  </a:lnTo>
                  <a:lnTo>
                    <a:pt x="95" y="64"/>
                  </a:lnTo>
                  <a:lnTo>
                    <a:pt x="91" y="63"/>
                  </a:lnTo>
                  <a:lnTo>
                    <a:pt x="89" y="61"/>
                  </a:lnTo>
                  <a:lnTo>
                    <a:pt x="88" y="58"/>
                  </a:lnTo>
                  <a:lnTo>
                    <a:pt x="88" y="52"/>
                  </a:lnTo>
                  <a:lnTo>
                    <a:pt x="89" y="48"/>
                  </a:lnTo>
                  <a:lnTo>
                    <a:pt x="90" y="45"/>
                  </a:lnTo>
                  <a:lnTo>
                    <a:pt x="91" y="45"/>
                  </a:lnTo>
                  <a:lnTo>
                    <a:pt x="92" y="46"/>
                  </a:lnTo>
                  <a:lnTo>
                    <a:pt x="95" y="47"/>
                  </a:lnTo>
                  <a:lnTo>
                    <a:pt x="96" y="47"/>
                  </a:lnTo>
                  <a:lnTo>
                    <a:pt x="98" y="47"/>
                  </a:lnTo>
                  <a:lnTo>
                    <a:pt x="100" y="46"/>
                  </a:lnTo>
                  <a:lnTo>
                    <a:pt x="101" y="42"/>
                  </a:lnTo>
                  <a:lnTo>
                    <a:pt x="101" y="33"/>
                  </a:lnTo>
                  <a:lnTo>
                    <a:pt x="101" y="28"/>
                  </a:lnTo>
                  <a:lnTo>
                    <a:pt x="100" y="25"/>
                  </a:lnTo>
                  <a:lnTo>
                    <a:pt x="97" y="27"/>
                  </a:lnTo>
                  <a:lnTo>
                    <a:pt x="91" y="29"/>
                  </a:lnTo>
                  <a:lnTo>
                    <a:pt x="89" y="29"/>
                  </a:lnTo>
                  <a:lnTo>
                    <a:pt x="88" y="27"/>
                  </a:lnTo>
                  <a:lnTo>
                    <a:pt x="86" y="24"/>
                  </a:lnTo>
                  <a:lnTo>
                    <a:pt x="82" y="23"/>
                  </a:lnTo>
                  <a:lnTo>
                    <a:pt x="80" y="19"/>
                  </a:lnTo>
                  <a:lnTo>
                    <a:pt x="80" y="15"/>
                  </a:lnTo>
                  <a:lnTo>
                    <a:pt x="80" y="12"/>
                  </a:lnTo>
                  <a:lnTo>
                    <a:pt x="83" y="7"/>
                  </a:lnTo>
                  <a:lnTo>
                    <a:pt x="78" y="5"/>
                  </a:lnTo>
                  <a:lnTo>
                    <a:pt x="71" y="4"/>
                  </a:lnTo>
                  <a:lnTo>
                    <a:pt x="64" y="4"/>
                  </a:lnTo>
                  <a:lnTo>
                    <a:pt x="61" y="4"/>
                  </a:lnTo>
                  <a:lnTo>
                    <a:pt x="53" y="0"/>
                  </a:lnTo>
                  <a:lnTo>
                    <a:pt x="46" y="3"/>
                  </a:lnTo>
                  <a:lnTo>
                    <a:pt x="42" y="4"/>
                  </a:lnTo>
                  <a:lnTo>
                    <a:pt x="31" y="0"/>
                  </a:lnTo>
                  <a:lnTo>
                    <a:pt x="22" y="5"/>
                  </a:lnTo>
                  <a:lnTo>
                    <a:pt x="23" y="9"/>
                  </a:lnTo>
                  <a:lnTo>
                    <a:pt x="24" y="11"/>
                  </a:lnTo>
                  <a:lnTo>
                    <a:pt x="23" y="13"/>
                  </a:lnTo>
                  <a:lnTo>
                    <a:pt x="23" y="17"/>
                  </a:lnTo>
                  <a:lnTo>
                    <a:pt x="23" y="22"/>
                  </a:lnTo>
                  <a:lnTo>
                    <a:pt x="24" y="25"/>
                  </a:lnTo>
                  <a:lnTo>
                    <a:pt x="26" y="33"/>
                  </a:lnTo>
                  <a:lnTo>
                    <a:pt x="29" y="39"/>
                  </a:lnTo>
                  <a:lnTo>
                    <a:pt x="30" y="43"/>
                  </a:lnTo>
                  <a:lnTo>
                    <a:pt x="29" y="48"/>
                  </a:lnTo>
                  <a:lnTo>
                    <a:pt x="29" y="52"/>
                  </a:lnTo>
                  <a:lnTo>
                    <a:pt x="29" y="58"/>
                  </a:lnTo>
                  <a:lnTo>
                    <a:pt x="29" y="61"/>
                  </a:lnTo>
                  <a:lnTo>
                    <a:pt x="28" y="66"/>
                  </a:lnTo>
                  <a:lnTo>
                    <a:pt x="24" y="67"/>
                  </a:lnTo>
                  <a:lnTo>
                    <a:pt x="19" y="69"/>
                  </a:lnTo>
                  <a:lnTo>
                    <a:pt x="19" y="73"/>
                  </a:lnTo>
                  <a:lnTo>
                    <a:pt x="19" y="77"/>
                  </a:lnTo>
                  <a:lnTo>
                    <a:pt x="20" y="79"/>
                  </a:lnTo>
                  <a:lnTo>
                    <a:pt x="19" y="82"/>
                  </a:lnTo>
                  <a:lnTo>
                    <a:pt x="17" y="84"/>
                  </a:lnTo>
                  <a:lnTo>
                    <a:pt x="14" y="87"/>
                  </a:lnTo>
                  <a:lnTo>
                    <a:pt x="12" y="88"/>
                  </a:lnTo>
                  <a:lnTo>
                    <a:pt x="11" y="91"/>
                  </a:lnTo>
                  <a:lnTo>
                    <a:pt x="8" y="94"/>
                  </a:lnTo>
                  <a:lnTo>
                    <a:pt x="5" y="97"/>
                  </a:lnTo>
                  <a:lnTo>
                    <a:pt x="4" y="99"/>
                  </a:lnTo>
                  <a:lnTo>
                    <a:pt x="2" y="101"/>
                  </a:lnTo>
                  <a:lnTo>
                    <a:pt x="2" y="102"/>
                  </a:lnTo>
                  <a:lnTo>
                    <a:pt x="1" y="106"/>
                  </a:lnTo>
                  <a:lnTo>
                    <a:pt x="0" y="107"/>
                  </a:lnTo>
                  <a:lnTo>
                    <a:pt x="0" y="109"/>
                  </a:lnTo>
                  <a:lnTo>
                    <a:pt x="1" y="113"/>
                  </a:lnTo>
                  <a:lnTo>
                    <a:pt x="1" y="117"/>
                  </a:lnTo>
                  <a:lnTo>
                    <a:pt x="0" y="120"/>
                  </a:lnTo>
                  <a:lnTo>
                    <a:pt x="0" y="123"/>
                  </a:lnTo>
                  <a:lnTo>
                    <a:pt x="1" y="127"/>
                  </a:lnTo>
                  <a:lnTo>
                    <a:pt x="1" y="131"/>
                  </a:lnTo>
                  <a:lnTo>
                    <a:pt x="2" y="132"/>
                  </a:lnTo>
                  <a:lnTo>
                    <a:pt x="5" y="136"/>
                  </a:lnTo>
                  <a:lnTo>
                    <a:pt x="5" y="138"/>
                  </a:lnTo>
                  <a:lnTo>
                    <a:pt x="6" y="143"/>
                  </a:lnTo>
                  <a:lnTo>
                    <a:pt x="8" y="142"/>
                  </a:lnTo>
                  <a:lnTo>
                    <a:pt x="18" y="138"/>
                  </a:lnTo>
                  <a:lnTo>
                    <a:pt x="26" y="136"/>
                  </a:lnTo>
                  <a:lnTo>
                    <a:pt x="56" y="138"/>
                  </a:lnTo>
                  <a:lnTo>
                    <a:pt x="62" y="142"/>
                  </a:lnTo>
                  <a:lnTo>
                    <a:pt x="70" y="150"/>
                  </a:lnTo>
                  <a:lnTo>
                    <a:pt x="77" y="157"/>
                  </a:lnTo>
                  <a:lnTo>
                    <a:pt x="79" y="159"/>
                  </a:lnTo>
                  <a:lnTo>
                    <a:pt x="85" y="162"/>
                  </a:lnTo>
                  <a:lnTo>
                    <a:pt x="91" y="163"/>
                  </a:lnTo>
                  <a:lnTo>
                    <a:pt x="96" y="163"/>
                  </a:lnTo>
                  <a:lnTo>
                    <a:pt x="103" y="162"/>
                  </a:lnTo>
                  <a:lnTo>
                    <a:pt x="107" y="161"/>
                  </a:lnTo>
                  <a:lnTo>
                    <a:pt x="119" y="155"/>
                  </a:lnTo>
                  <a:lnTo>
                    <a:pt x="131" y="156"/>
                  </a:lnTo>
                  <a:lnTo>
                    <a:pt x="138" y="160"/>
                  </a:lnTo>
                  <a:lnTo>
                    <a:pt x="139" y="16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3" name="Freeform 81"/>
            <p:cNvSpPr>
              <a:spLocks/>
            </p:cNvSpPr>
            <p:nvPr/>
          </p:nvSpPr>
          <p:spPr bwMode="auto">
            <a:xfrm rot="1627522">
              <a:off x="2168" y="3133"/>
              <a:ext cx="59" cy="89"/>
            </a:xfrm>
            <a:custGeom>
              <a:avLst/>
              <a:gdLst>
                <a:gd name="T0" fmla="*/ 48 w 49"/>
                <a:gd name="T1" fmla="*/ 1 h 61"/>
                <a:gd name="T2" fmla="*/ 49 w 49"/>
                <a:gd name="T3" fmla="*/ 4 h 61"/>
                <a:gd name="T4" fmla="*/ 46 w 49"/>
                <a:gd name="T5" fmla="*/ 10 h 61"/>
                <a:gd name="T6" fmla="*/ 45 w 49"/>
                <a:gd name="T7" fmla="*/ 14 h 61"/>
                <a:gd name="T8" fmla="*/ 41 w 49"/>
                <a:gd name="T9" fmla="*/ 18 h 61"/>
                <a:gd name="T10" fmla="*/ 36 w 49"/>
                <a:gd name="T11" fmla="*/ 24 h 61"/>
                <a:gd name="T12" fmla="*/ 33 w 49"/>
                <a:gd name="T13" fmla="*/ 30 h 61"/>
                <a:gd name="T14" fmla="*/ 34 w 49"/>
                <a:gd name="T15" fmla="*/ 32 h 61"/>
                <a:gd name="T16" fmla="*/ 37 w 49"/>
                <a:gd name="T17" fmla="*/ 37 h 61"/>
                <a:gd name="T18" fmla="*/ 40 w 49"/>
                <a:gd name="T19" fmla="*/ 42 h 61"/>
                <a:gd name="T20" fmla="*/ 39 w 49"/>
                <a:gd name="T21" fmla="*/ 46 h 61"/>
                <a:gd name="T22" fmla="*/ 36 w 49"/>
                <a:gd name="T23" fmla="*/ 49 h 61"/>
                <a:gd name="T24" fmla="*/ 29 w 49"/>
                <a:gd name="T25" fmla="*/ 54 h 61"/>
                <a:gd name="T26" fmla="*/ 24 w 49"/>
                <a:gd name="T27" fmla="*/ 57 h 61"/>
                <a:gd name="T28" fmla="*/ 15 w 49"/>
                <a:gd name="T29" fmla="*/ 61 h 61"/>
                <a:gd name="T30" fmla="*/ 10 w 49"/>
                <a:gd name="T31" fmla="*/ 58 h 61"/>
                <a:gd name="T32" fmla="*/ 6 w 49"/>
                <a:gd name="T33" fmla="*/ 55 h 61"/>
                <a:gd name="T34" fmla="*/ 3 w 49"/>
                <a:gd name="T35" fmla="*/ 51 h 61"/>
                <a:gd name="T36" fmla="*/ 0 w 49"/>
                <a:gd name="T37" fmla="*/ 48 h 61"/>
                <a:gd name="T38" fmla="*/ 0 w 49"/>
                <a:gd name="T39" fmla="*/ 42 h 61"/>
                <a:gd name="T40" fmla="*/ 3 w 49"/>
                <a:gd name="T41" fmla="*/ 39 h 61"/>
                <a:gd name="T42" fmla="*/ 6 w 49"/>
                <a:gd name="T43" fmla="*/ 37 h 61"/>
                <a:gd name="T44" fmla="*/ 9 w 49"/>
                <a:gd name="T45" fmla="*/ 34 h 61"/>
                <a:gd name="T46" fmla="*/ 12 w 49"/>
                <a:gd name="T47" fmla="*/ 28 h 61"/>
                <a:gd name="T48" fmla="*/ 17 w 49"/>
                <a:gd name="T49" fmla="*/ 21 h 61"/>
                <a:gd name="T50" fmla="*/ 23 w 49"/>
                <a:gd name="T51" fmla="*/ 15 h 61"/>
                <a:gd name="T52" fmla="*/ 28 w 49"/>
                <a:gd name="T53" fmla="*/ 10 h 61"/>
                <a:gd name="T54" fmla="*/ 33 w 49"/>
                <a:gd name="T55" fmla="*/ 6 h 61"/>
                <a:gd name="T56" fmla="*/ 37 w 49"/>
                <a:gd name="T57" fmla="*/ 2 h 61"/>
                <a:gd name="T58" fmla="*/ 40 w 49"/>
                <a:gd name="T59" fmla="*/ 1 h 61"/>
                <a:gd name="T60" fmla="*/ 43 w 49"/>
                <a:gd name="T61" fmla="*/ 0 h 61"/>
                <a:gd name="T62" fmla="*/ 48 w 49"/>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61">
                  <a:moveTo>
                    <a:pt x="48" y="0"/>
                  </a:moveTo>
                  <a:lnTo>
                    <a:pt x="48" y="1"/>
                  </a:lnTo>
                  <a:lnTo>
                    <a:pt x="49" y="3"/>
                  </a:lnTo>
                  <a:lnTo>
                    <a:pt x="49" y="4"/>
                  </a:lnTo>
                  <a:lnTo>
                    <a:pt x="48" y="7"/>
                  </a:lnTo>
                  <a:lnTo>
                    <a:pt x="46" y="10"/>
                  </a:lnTo>
                  <a:lnTo>
                    <a:pt x="46" y="13"/>
                  </a:lnTo>
                  <a:lnTo>
                    <a:pt x="45" y="14"/>
                  </a:lnTo>
                  <a:lnTo>
                    <a:pt x="43" y="15"/>
                  </a:lnTo>
                  <a:lnTo>
                    <a:pt x="41" y="18"/>
                  </a:lnTo>
                  <a:lnTo>
                    <a:pt x="40" y="20"/>
                  </a:lnTo>
                  <a:lnTo>
                    <a:pt x="36" y="24"/>
                  </a:lnTo>
                  <a:lnTo>
                    <a:pt x="35" y="27"/>
                  </a:lnTo>
                  <a:lnTo>
                    <a:pt x="33" y="30"/>
                  </a:lnTo>
                  <a:lnTo>
                    <a:pt x="33" y="31"/>
                  </a:lnTo>
                  <a:lnTo>
                    <a:pt x="34" y="32"/>
                  </a:lnTo>
                  <a:lnTo>
                    <a:pt x="35" y="34"/>
                  </a:lnTo>
                  <a:lnTo>
                    <a:pt x="37" y="37"/>
                  </a:lnTo>
                  <a:lnTo>
                    <a:pt x="39" y="39"/>
                  </a:lnTo>
                  <a:lnTo>
                    <a:pt x="40" y="42"/>
                  </a:lnTo>
                  <a:lnTo>
                    <a:pt x="40" y="44"/>
                  </a:lnTo>
                  <a:lnTo>
                    <a:pt x="39" y="46"/>
                  </a:lnTo>
                  <a:lnTo>
                    <a:pt x="37" y="48"/>
                  </a:lnTo>
                  <a:lnTo>
                    <a:pt x="36" y="49"/>
                  </a:lnTo>
                  <a:lnTo>
                    <a:pt x="34" y="51"/>
                  </a:lnTo>
                  <a:lnTo>
                    <a:pt x="29" y="54"/>
                  </a:lnTo>
                  <a:lnTo>
                    <a:pt x="27" y="56"/>
                  </a:lnTo>
                  <a:lnTo>
                    <a:pt x="24" y="57"/>
                  </a:lnTo>
                  <a:lnTo>
                    <a:pt x="21" y="58"/>
                  </a:lnTo>
                  <a:lnTo>
                    <a:pt x="15" y="61"/>
                  </a:lnTo>
                  <a:lnTo>
                    <a:pt x="12" y="60"/>
                  </a:lnTo>
                  <a:lnTo>
                    <a:pt x="10" y="58"/>
                  </a:lnTo>
                  <a:lnTo>
                    <a:pt x="7" y="56"/>
                  </a:lnTo>
                  <a:lnTo>
                    <a:pt x="6" y="55"/>
                  </a:lnTo>
                  <a:lnTo>
                    <a:pt x="5" y="54"/>
                  </a:lnTo>
                  <a:lnTo>
                    <a:pt x="3" y="51"/>
                  </a:lnTo>
                  <a:lnTo>
                    <a:pt x="1" y="50"/>
                  </a:lnTo>
                  <a:lnTo>
                    <a:pt x="0" y="48"/>
                  </a:lnTo>
                  <a:lnTo>
                    <a:pt x="0" y="45"/>
                  </a:lnTo>
                  <a:lnTo>
                    <a:pt x="0" y="42"/>
                  </a:lnTo>
                  <a:lnTo>
                    <a:pt x="1" y="40"/>
                  </a:lnTo>
                  <a:lnTo>
                    <a:pt x="3" y="39"/>
                  </a:lnTo>
                  <a:lnTo>
                    <a:pt x="4" y="38"/>
                  </a:lnTo>
                  <a:lnTo>
                    <a:pt x="6" y="37"/>
                  </a:lnTo>
                  <a:lnTo>
                    <a:pt x="7" y="36"/>
                  </a:lnTo>
                  <a:lnTo>
                    <a:pt x="9" y="34"/>
                  </a:lnTo>
                  <a:lnTo>
                    <a:pt x="10" y="32"/>
                  </a:lnTo>
                  <a:lnTo>
                    <a:pt x="12" y="28"/>
                  </a:lnTo>
                  <a:lnTo>
                    <a:pt x="15" y="25"/>
                  </a:lnTo>
                  <a:lnTo>
                    <a:pt x="17" y="21"/>
                  </a:lnTo>
                  <a:lnTo>
                    <a:pt x="22" y="18"/>
                  </a:lnTo>
                  <a:lnTo>
                    <a:pt x="23" y="15"/>
                  </a:lnTo>
                  <a:lnTo>
                    <a:pt x="27" y="12"/>
                  </a:lnTo>
                  <a:lnTo>
                    <a:pt x="28" y="10"/>
                  </a:lnTo>
                  <a:lnTo>
                    <a:pt x="30" y="7"/>
                  </a:lnTo>
                  <a:lnTo>
                    <a:pt x="33" y="6"/>
                  </a:lnTo>
                  <a:lnTo>
                    <a:pt x="35" y="3"/>
                  </a:lnTo>
                  <a:lnTo>
                    <a:pt x="37" y="2"/>
                  </a:lnTo>
                  <a:lnTo>
                    <a:pt x="39" y="1"/>
                  </a:lnTo>
                  <a:lnTo>
                    <a:pt x="40" y="1"/>
                  </a:lnTo>
                  <a:lnTo>
                    <a:pt x="42" y="0"/>
                  </a:lnTo>
                  <a:lnTo>
                    <a:pt x="43" y="0"/>
                  </a:lnTo>
                  <a:lnTo>
                    <a:pt x="46" y="0"/>
                  </a:lnTo>
                  <a:lnTo>
                    <a:pt x="48"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4" name="Freeform 82"/>
            <p:cNvSpPr>
              <a:spLocks/>
            </p:cNvSpPr>
            <p:nvPr/>
          </p:nvSpPr>
          <p:spPr bwMode="auto">
            <a:xfrm rot="1627522">
              <a:off x="2158" y="3216"/>
              <a:ext cx="149" cy="214"/>
            </a:xfrm>
            <a:custGeom>
              <a:avLst/>
              <a:gdLst>
                <a:gd name="T0" fmla="*/ 117 w 120"/>
                <a:gd name="T1" fmla="*/ 110 h 144"/>
                <a:gd name="T2" fmla="*/ 113 w 120"/>
                <a:gd name="T3" fmla="*/ 124 h 144"/>
                <a:gd name="T4" fmla="*/ 99 w 120"/>
                <a:gd name="T5" fmla="*/ 134 h 144"/>
                <a:gd name="T6" fmla="*/ 95 w 120"/>
                <a:gd name="T7" fmla="*/ 140 h 144"/>
                <a:gd name="T8" fmla="*/ 83 w 120"/>
                <a:gd name="T9" fmla="*/ 142 h 144"/>
                <a:gd name="T10" fmla="*/ 83 w 120"/>
                <a:gd name="T11" fmla="*/ 137 h 144"/>
                <a:gd name="T12" fmla="*/ 48 w 120"/>
                <a:gd name="T13" fmla="*/ 129 h 144"/>
                <a:gd name="T14" fmla="*/ 40 w 120"/>
                <a:gd name="T15" fmla="*/ 117 h 144"/>
                <a:gd name="T16" fmla="*/ 31 w 120"/>
                <a:gd name="T17" fmla="*/ 106 h 144"/>
                <a:gd name="T18" fmla="*/ 37 w 120"/>
                <a:gd name="T19" fmla="*/ 100 h 144"/>
                <a:gd name="T20" fmla="*/ 29 w 120"/>
                <a:gd name="T21" fmla="*/ 94 h 144"/>
                <a:gd name="T22" fmla="*/ 21 w 120"/>
                <a:gd name="T23" fmla="*/ 89 h 144"/>
                <a:gd name="T24" fmla="*/ 13 w 120"/>
                <a:gd name="T25" fmla="*/ 78 h 144"/>
                <a:gd name="T26" fmla="*/ 6 w 120"/>
                <a:gd name="T27" fmla="*/ 74 h 144"/>
                <a:gd name="T28" fmla="*/ 3 w 120"/>
                <a:gd name="T29" fmla="*/ 59 h 144"/>
                <a:gd name="T30" fmla="*/ 10 w 120"/>
                <a:gd name="T31" fmla="*/ 54 h 144"/>
                <a:gd name="T32" fmla="*/ 10 w 120"/>
                <a:gd name="T33" fmla="*/ 47 h 144"/>
                <a:gd name="T34" fmla="*/ 6 w 120"/>
                <a:gd name="T35" fmla="*/ 40 h 144"/>
                <a:gd name="T36" fmla="*/ 16 w 120"/>
                <a:gd name="T37" fmla="*/ 33 h 144"/>
                <a:gd name="T38" fmla="*/ 12 w 120"/>
                <a:gd name="T39" fmla="*/ 24 h 144"/>
                <a:gd name="T40" fmla="*/ 7 w 120"/>
                <a:gd name="T41" fmla="*/ 12 h 144"/>
                <a:gd name="T42" fmla="*/ 17 w 120"/>
                <a:gd name="T43" fmla="*/ 14 h 144"/>
                <a:gd name="T44" fmla="*/ 25 w 120"/>
                <a:gd name="T45" fmla="*/ 15 h 144"/>
                <a:gd name="T46" fmla="*/ 31 w 120"/>
                <a:gd name="T47" fmla="*/ 11 h 144"/>
                <a:gd name="T48" fmla="*/ 42 w 120"/>
                <a:gd name="T49" fmla="*/ 12 h 144"/>
                <a:gd name="T50" fmla="*/ 47 w 120"/>
                <a:gd name="T51" fmla="*/ 8 h 144"/>
                <a:gd name="T52" fmla="*/ 53 w 120"/>
                <a:gd name="T53" fmla="*/ 8 h 144"/>
                <a:gd name="T54" fmla="*/ 60 w 120"/>
                <a:gd name="T55" fmla="*/ 8 h 144"/>
                <a:gd name="T56" fmla="*/ 67 w 120"/>
                <a:gd name="T57" fmla="*/ 3 h 144"/>
                <a:gd name="T58" fmla="*/ 75 w 120"/>
                <a:gd name="T59" fmla="*/ 2 h 144"/>
                <a:gd name="T60" fmla="*/ 82 w 120"/>
                <a:gd name="T61" fmla="*/ 8 h 144"/>
                <a:gd name="T62" fmla="*/ 85 w 120"/>
                <a:gd name="T63" fmla="*/ 15 h 144"/>
                <a:gd name="T64" fmla="*/ 87 w 120"/>
                <a:gd name="T65" fmla="*/ 21 h 144"/>
                <a:gd name="T66" fmla="*/ 79 w 120"/>
                <a:gd name="T67" fmla="*/ 23 h 144"/>
                <a:gd name="T68" fmla="*/ 77 w 120"/>
                <a:gd name="T69" fmla="*/ 29 h 144"/>
                <a:gd name="T70" fmla="*/ 73 w 120"/>
                <a:gd name="T71" fmla="*/ 36 h 144"/>
                <a:gd name="T72" fmla="*/ 71 w 120"/>
                <a:gd name="T73" fmla="*/ 45 h 144"/>
                <a:gd name="T74" fmla="*/ 75 w 120"/>
                <a:gd name="T75" fmla="*/ 52 h 144"/>
                <a:gd name="T76" fmla="*/ 77 w 120"/>
                <a:gd name="T77" fmla="*/ 58 h 144"/>
                <a:gd name="T78" fmla="*/ 77 w 120"/>
                <a:gd name="T79" fmla="*/ 64 h 144"/>
                <a:gd name="T80" fmla="*/ 76 w 120"/>
                <a:gd name="T81" fmla="*/ 69 h 144"/>
                <a:gd name="T82" fmla="*/ 81 w 120"/>
                <a:gd name="T83" fmla="*/ 75 h 144"/>
                <a:gd name="T84" fmla="*/ 85 w 120"/>
                <a:gd name="T85" fmla="*/ 72 h 144"/>
                <a:gd name="T86" fmla="*/ 91 w 120"/>
                <a:gd name="T87" fmla="*/ 75 h 144"/>
                <a:gd name="T88" fmla="*/ 99 w 120"/>
                <a:gd name="T89" fmla="*/ 72 h 144"/>
                <a:gd name="T90" fmla="*/ 102 w 120"/>
                <a:gd name="T91" fmla="*/ 78 h 144"/>
                <a:gd name="T92" fmla="*/ 107 w 120"/>
                <a:gd name="T93" fmla="*/ 89 h 144"/>
                <a:gd name="T94" fmla="*/ 112 w 120"/>
                <a:gd name="T95" fmla="*/ 96 h 144"/>
                <a:gd name="T96" fmla="*/ 115 w 120"/>
                <a:gd name="T97" fmla="*/ 102 h 144"/>
                <a:gd name="T98" fmla="*/ 120 w 120"/>
                <a:gd name="T99" fmla="*/ 10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44">
                  <a:moveTo>
                    <a:pt x="120" y="105"/>
                  </a:moveTo>
                  <a:lnTo>
                    <a:pt x="117" y="110"/>
                  </a:lnTo>
                  <a:lnTo>
                    <a:pt x="115" y="113"/>
                  </a:lnTo>
                  <a:lnTo>
                    <a:pt x="113" y="124"/>
                  </a:lnTo>
                  <a:lnTo>
                    <a:pt x="111" y="126"/>
                  </a:lnTo>
                  <a:lnTo>
                    <a:pt x="99" y="134"/>
                  </a:lnTo>
                  <a:lnTo>
                    <a:pt x="97" y="135"/>
                  </a:lnTo>
                  <a:lnTo>
                    <a:pt x="95" y="140"/>
                  </a:lnTo>
                  <a:lnTo>
                    <a:pt x="84" y="144"/>
                  </a:lnTo>
                  <a:lnTo>
                    <a:pt x="83" y="142"/>
                  </a:lnTo>
                  <a:lnTo>
                    <a:pt x="85" y="137"/>
                  </a:lnTo>
                  <a:lnTo>
                    <a:pt x="83" y="137"/>
                  </a:lnTo>
                  <a:lnTo>
                    <a:pt x="55" y="130"/>
                  </a:lnTo>
                  <a:lnTo>
                    <a:pt x="48" y="129"/>
                  </a:lnTo>
                  <a:lnTo>
                    <a:pt x="41" y="120"/>
                  </a:lnTo>
                  <a:lnTo>
                    <a:pt x="40" y="117"/>
                  </a:lnTo>
                  <a:lnTo>
                    <a:pt x="33" y="112"/>
                  </a:lnTo>
                  <a:lnTo>
                    <a:pt x="31" y="106"/>
                  </a:lnTo>
                  <a:lnTo>
                    <a:pt x="35" y="102"/>
                  </a:lnTo>
                  <a:lnTo>
                    <a:pt x="37" y="100"/>
                  </a:lnTo>
                  <a:lnTo>
                    <a:pt x="35" y="98"/>
                  </a:lnTo>
                  <a:lnTo>
                    <a:pt x="29" y="94"/>
                  </a:lnTo>
                  <a:lnTo>
                    <a:pt x="23" y="90"/>
                  </a:lnTo>
                  <a:lnTo>
                    <a:pt x="21" y="89"/>
                  </a:lnTo>
                  <a:lnTo>
                    <a:pt x="18" y="88"/>
                  </a:lnTo>
                  <a:lnTo>
                    <a:pt x="13" y="78"/>
                  </a:lnTo>
                  <a:lnTo>
                    <a:pt x="9" y="75"/>
                  </a:lnTo>
                  <a:lnTo>
                    <a:pt x="6" y="74"/>
                  </a:lnTo>
                  <a:lnTo>
                    <a:pt x="0" y="74"/>
                  </a:lnTo>
                  <a:lnTo>
                    <a:pt x="3" y="59"/>
                  </a:lnTo>
                  <a:lnTo>
                    <a:pt x="4" y="57"/>
                  </a:lnTo>
                  <a:lnTo>
                    <a:pt x="10" y="54"/>
                  </a:lnTo>
                  <a:lnTo>
                    <a:pt x="11" y="51"/>
                  </a:lnTo>
                  <a:lnTo>
                    <a:pt x="10" y="47"/>
                  </a:lnTo>
                  <a:lnTo>
                    <a:pt x="6" y="42"/>
                  </a:lnTo>
                  <a:lnTo>
                    <a:pt x="6" y="40"/>
                  </a:lnTo>
                  <a:lnTo>
                    <a:pt x="6" y="38"/>
                  </a:lnTo>
                  <a:lnTo>
                    <a:pt x="16" y="33"/>
                  </a:lnTo>
                  <a:lnTo>
                    <a:pt x="15" y="29"/>
                  </a:lnTo>
                  <a:lnTo>
                    <a:pt x="12" y="24"/>
                  </a:lnTo>
                  <a:lnTo>
                    <a:pt x="7" y="17"/>
                  </a:lnTo>
                  <a:lnTo>
                    <a:pt x="7" y="12"/>
                  </a:lnTo>
                  <a:lnTo>
                    <a:pt x="12" y="14"/>
                  </a:lnTo>
                  <a:lnTo>
                    <a:pt x="17" y="14"/>
                  </a:lnTo>
                  <a:lnTo>
                    <a:pt x="21" y="16"/>
                  </a:lnTo>
                  <a:lnTo>
                    <a:pt x="25" y="15"/>
                  </a:lnTo>
                  <a:lnTo>
                    <a:pt x="28" y="14"/>
                  </a:lnTo>
                  <a:lnTo>
                    <a:pt x="31" y="11"/>
                  </a:lnTo>
                  <a:lnTo>
                    <a:pt x="36" y="10"/>
                  </a:lnTo>
                  <a:lnTo>
                    <a:pt x="42" y="12"/>
                  </a:lnTo>
                  <a:lnTo>
                    <a:pt x="43" y="10"/>
                  </a:lnTo>
                  <a:lnTo>
                    <a:pt x="47" y="8"/>
                  </a:lnTo>
                  <a:lnTo>
                    <a:pt x="49" y="6"/>
                  </a:lnTo>
                  <a:lnTo>
                    <a:pt x="53" y="8"/>
                  </a:lnTo>
                  <a:lnTo>
                    <a:pt x="55" y="6"/>
                  </a:lnTo>
                  <a:lnTo>
                    <a:pt x="60" y="8"/>
                  </a:lnTo>
                  <a:lnTo>
                    <a:pt x="64" y="6"/>
                  </a:lnTo>
                  <a:lnTo>
                    <a:pt x="67" y="3"/>
                  </a:lnTo>
                  <a:lnTo>
                    <a:pt x="71" y="0"/>
                  </a:lnTo>
                  <a:lnTo>
                    <a:pt x="75" y="2"/>
                  </a:lnTo>
                  <a:lnTo>
                    <a:pt x="83" y="2"/>
                  </a:lnTo>
                  <a:lnTo>
                    <a:pt x="82" y="8"/>
                  </a:lnTo>
                  <a:lnTo>
                    <a:pt x="83" y="11"/>
                  </a:lnTo>
                  <a:lnTo>
                    <a:pt x="85" y="15"/>
                  </a:lnTo>
                  <a:lnTo>
                    <a:pt x="87" y="17"/>
                  </a:lnTo>
                  <a:lnTo>
                    <a:pt x="87" y="21"/>
                  </a:lnTo>
                  <a:lnTo>
                    <a:pt x="84" y="22"/>
                  </a:lnTo>
                  <a:lnTo>
                    <a:pt x="79" y="23"/>
                  </a:lnTo>
                  <a:lnTo>
                    <a:pt x="79" y="27"/>
                  </a:lnTo>
                  <a:lnTo>
                    <a:pt x="77" y="29"/>
                  </a:lnTo>
                  <a:lnTo>
                    <a:pt x="75" y="33"/>
                  </a:lnTo>
                  <a:lnTo>
                    <a:pt x="73" y="36"/>
                  </a:lnTo>
                  <a:lnTo>
                    <a:pt x="70" y="42"/>
                  </a:lnTo>
                  <a:lnTo>
                    <a:pt x="71" y="45"/>
                  </a:lnTo>
                  <a:lnTo>
                    <a:pt x="75" y="50"/>
                  </a:lnTo>
                  <a:lnTo>
                    <a:pt x="75" y="52"/>
                  </a:lnTo>
                  <a:lnTo>
                    <a:pt x="76" y="56"/>
                  </a:lnTo>
                  <a:lnTo>
                    <a:pt x="77" y="58"/>
                  </a:lnTo>
                  <a:lnTo>
                    <a:pt x="78" y="62"/>
                  </a:lnTo>
                  <a:lnTo>
                    <a:pt x="77" y="64"/>
                  </a:lnTo>
                  <a:lnTo>
                    <a:pt x="76" y="65"/>
                  </a:lnTo>
                  <a:lnTo>
                    <a:pt x="76" y="69"/>
                  </a:lnTo>
                  <a:lnTo>
                    <a:pt x="78" y="76"/>
                  </a:lnTo>
                  <a:lnTo>
                    <a:pt x="81" y="75"/>
                  </a:lnTo>
                  <a:lnTo>
                    <a:pt x="83" y="74"/>
                  </a:lnTo>
                  <a:lnTo>
                    <a:pt x="85" y="72"/>
                  </a:lnTo>
                  <a:lnTo>
                    <a:pt x="89" y="74"/>
                  </a:lnTo>
                  <a:lnTo>
                    <a:pt x="91" y="75"/>
                  </a:lnTo>
                  <a:lnTo>
                    <a:pt x="94" y="74"/>
                  </a:lnTo>
                  <a:lnTo>
                    <a:pt x="99" y="72"/>
                  </a:lnTo>
                  <a:lnTo>
                    <a:pt x="101" y="74"/>
                  </a:lnTo>
                  <a:lnTo>
                    <a:pt x="102" y="78"/>
                  </a:lnTo>
                  <a:lnTo>
                    <a:pt x="102" y="82"/>
                  </a:lnTo>
                  <a:lnTo>
                    <a:pt x="107" y="89"/>
                  </a:lnTo>
                  <a:lnTo>
                    <a:pt x="111" y="93"/>
                  </a:lnTo>
                  <a:lnTo>
                    <a:pt x="112" y="96"/>
                  </a:lnTo>
                  <a:lnTo>
                    <a:pt x="114" y="100"/>
                  </a:lnTo>
                  <a:lnTo>
                    <a:pt x="115" y="102"/>
                  </a:lnTo>
                  <a:lnTo>
                    <a:pt x="118" y="104"/>
                  </a:lnTo>
                  <a:lnTo>
                    <a:pt x="120" y="10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5" name="Freeform 83"/>
            <p:cNvSpPr>
              <a:spLocks/>
            </p:cNvSpPr>
            <p:nvPr/>
          </p:nvSpPr>
          <p:spPr bwMode="auto">
            <a:xfrm rot="1627522">
              <a:off x="1979" y="3152"/>
              <a:ext cx="158" cy="152"/>
            </a:xfrm>
            <a:custGeom>
              <a:avLst/>
              <a:gdLst>
                <a:gd name="T0" fmla="*/ 68 w 127"/>
                <a:gd name="T1" fmla="*/ 101 h 103"/>
                <a:gd name="T2" fmla="*/ 62 w 127"/>
                <a:gd name="T3" fmla="*/ 99 h 103"/>
                <a:gd name="T4" fmla="*/ 58 w 127"/>
                <a:gd name="T5" fmla="*/ 96 h 103"/>
                <a:gd name="T6" fmla="*/ 55 w 127"/>
                <a:gd name="T7" fmla="*/ 91 h 103"/>
                <a:gd name="T8" fmla="*/ 58 w 127"/>
                <a:gd name="T9" fmla="*/ 87 h 103"/>
                <a:gd name="T10" fmla="*/ 54 w 127"/>
                <a:gd name="T11" fmla="*/ 82 h 103"/>
                <a:gd name="T12" fmla="*/ 48 w 127"/>
                <a:gd name="T13" fmla="*/ 81 h 103"/>
                <a:gd name="T14" fmla="*/ 46 w 127"/>
                <a:gd name="T15" fmla="*/ 73 h 103"/>
                <a:gd name="T16" fmla="*/ 47 w 127"/>
                <a:gd name="T17" fmla="*/ 67 h 103"/>
                <a:gd name="T18" fmla="*/ 44 w 127"/>
                <a:gd name="T19" fmla="*/ 60 h 103"/>
                <a:gd name="T20" fmla="*/ 38 w 127"/>
                <a:gd name="T21" fmla="*/ 58 h 103"/>
                <a:gd name="T22" fmla="*/ 30 w 127"/>
                <a:gd name="T23" fmla="*/ 61 h 103"/>
                <a:gd name="T24" fmla="*/ 26 w 127"/>
                <a:gd name="T25" fmla="*/ 58 h 103"/>
                <a:gd name="T26" fmla="*/ 22 w 127"/>
                <a:gd name="T27" fmla="*/ 55 h 103"/>
                <a:gd name="T28" fmla="*/ 16 w 127"/>
                <a:gd name="T29" fmla="*/ 57 h 103"/>
                <a:gd name="T30" fmla="*/ 6 w 127"/>
                <a:gd name="T31" fmla="*/ 46 h 103"/>
                <a:gd name="T32" fmla="*/ 2 w 127"/>
                <a:gd name="T33" fmla="*/ 46 h 103"/>
                <a:gd name="T34" fmla="*/ 1 w 127"/>
                <a:gd name="T35" fmla="*/ 37 h 103"/>
                <a:gd name="T36" fmla="*/ 1 w 127"/>
                <a:gd name="T37" fmla="*/ 31 h 103"/>
                <a:gd name="T38" fmla="*/ 0 w 127"/>
                <a:gd name="T39" fmla="*/ 28 h 103"/>
                <a:gd name="T40" fmla="*/ 4 w 127"/>
                <a:gd name="T41" fmla="*/ 24 h 103"/>
                <a:gd name="T42" fmla="*/ 7 w 127"/>
                <a:gd name="T43" fmla="*/ 23 h 103"/>
                <a:gd name="T44" fmla="*/ 13 w 127"/>
                <a:gd name="T45" fmla="*/ 17 h 103"/>
                <a:gd name="T46" fmla="*/ 22 w 127"/>
                <a:gd name="T47" fmla="*/ 13 h 103"/>
                <a:gd name="T48" fmla="*/ 26 w 127"/>
                <a:gd name="T49" fmla="*/ 10 h 103"/>
                <a:gd name="T50" fmla="*/ 32 w 127"/>
                <a:gd name="T51" fmla="*/ 10 h 103"/>
                <a:gd name="T52" fmla="*/ 38 w 127"/>
                <a:gd name="T53" fmla="*/ 12 h 103"/>
                <a:gd name="T54" fmla="*/ 46 w 127"/>
                <a:gd name="T55" fmla="*/ 11 h 103"/>
                <a:gd name="T56" fmla="*/ 50 w 127"/>
                <a:gd name="T57" fmla="*/ 9 h 103"/>
                <a:gd name="T58" fmla="*/ 53 w 127"/>
                <a:gd name="T59" fmla="*/ 5 h 103"/>
                <a:gd name="T60" fmla="*/ 58 w 127"/>
                <a:gd name="T61" fmla="*/ 6 h 103"/>
                <a:gd name="T62" fmla="*/ 61 w 127"/>
                <a:gd name="T63" fmla="*/ 3 h 103"/>
                <a:gd name="T64" fmla="*/ 66 w 127"/>
                <a:gd name="T65" fmla="*/ 0 h 103"/>
                <a:gd name="T66" fmla="*/ 74 w 127"/>
                <a:gd name="T67" fmla="*/ 0 h 103"/>
                <a:gd name="T68" fmla="*/ 80 w 127"/>
                <a:gd name="T69" fmla="*/ 1 h 103"/>
                <a:gd name="T70" fmla="*/ 89 w 127"/>
                <a:gd name="T71" fmla="*/ 6 h 103"/>
                <a:gd name="T72" fmla="*/ 95 w 127"/>
                <a:gd name="T73" fmla="*/ 5 h 103"/>
                <a:gd name="T74" fmla="*/ 96 w 127"/>
                <a:gd name="T75" fmla="*/ 4 h 103"/>
                <a:gd name="T76" fmla="*/ 114 w 127"/>
                <a:gd name="T77" fmla="*/ 0 h 103"/>
                <a:gd name="T78" fmla="*/ 118 w 127"/>
                <a:gd name="T79" fmla="*/ 10 h 103"/>
                <a:gd name="T80" fmla="*/ 114 w 127"/>
                <a:gd name="T81" fmla="*/ 27 h 103"/>
                <a:gd name="T82" fmla="*/ 116 w 127"/>
                <a:gd name="T83" fmla="*/ 36 h 103"/>
                <a:gd name="T84" fmla="*/ 122 w 127"/>
                <a:gd name="T85" fmla="*/ 48 h 103"/>
                <a:gd name="T86" fmla="*/ 119 w 127"/>
                <a:gd name="T87" fmla="*/ 54 h 103"/>
                <a:gd name="T88" fmla="*/ 125 w 127"/>
                <a:gd name="T89" fmla="*/ 60 h 103"/>
                <a:gd name="T90" fmla="*/ 116 w 127"/>
                <a:gd name="T91" fmla="*/ 70 h 103"/>
                <a:gd name="T92" fmla="*/ 80 w 127"/>
                <a:gd name="T93" fmla="*/ 9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7" h="103">
                  <a:moveTo>
                    <a:pt x="72" y="103"/>
                  </a:moveTo>
                  <a:lnTo>
                    <a:pt x="68" y="101"/>
                  </a:lnTo>
                  <a:lnTo>
                    <a:pt x="65" y="99"/>
                  </a:lnTo>
                  <a:lnTo>
                    <a:pt x="62" y="99"/>
                  </a:lnTo>
                  <a:lnTo>
                    <a:pt x="60" y="97"/>
                  </a:lnTo>
                  <a:lnTo>
                    <a:pt x="58" y="96"/>
                  </a:lnTo>
                  <a:lnTo>
                    <a:pt x="55" y="94"/>
                  </a:lnTo>
                  <a:lnTo>
                    <a:pt x="55" y="91"/>
                  </a:lnTo>
                  <a:lnTo>
                    <a:pt x="56" y="89"/>
                  </a:lnTo>
                  <a:lnTo>
                    <a:pt x="58" y="87"/>
                  </a:lnTo>
                  <a:lnTo>
                    <a:pt x="55" y="83"/>
                  </a:lnTo>
                  <a:lnTo>
                    <a:pt x="54" y="82"/>
                  </a:lnTo>
                  <a:lnTo>
                    <a:pt x="50" y="82"/>
                  </a:lnTo>
                  <a:lnTo>
                    <a:pt x="48" y="81"/>
                  </a:lnTo>
                  <a:lnTo>
                    <a:pt x="47" y="78"/>
                  </a:lnTo>
                  <a:lnTo>
                    <a:pt x="46" y="73"/>
                  </a:lnTo>
                  <a:lnTo>
                    <a:pt x="47" y="71"/>
                  </a:lnTo>
                  <a:lnTo>
                    <a:pt x="47" y="67"/>
                  </a:lnTo>
                  <a:lnTo>
                    <a:pt x="48" y="64"/>
                  </a:lnTo>
                  <a:lnTo>
                    <a:pt x="44" y="60"/>
                  </a:lnTo>
                  <a:lnTo>
                    <a:pt x="41" y="58"/>
                  </a:lnTo>
                  <a:lnTo>
                    <a:pt x="38" y="58"/>
                  </a:lnTo>
                  <a:lnTo>
                    <a:pt x="36" y="60"/>
                  </a:lnTo>
                  <a:lnTo>
                    <a:pt x="30" y="61"/>
                  </a:lnTo>
                  <a:lnTo>
                    <a:pt x="28" y="60"/>
                  </a:lnTo>
                  <a:lnTo>
                    <a:pt x="26" y="58"/>
                  </a:lnTo>
                  <a:lnTo>
                    <a:pt x="24" y="55"/>
                  </a:lnTo>
                  <a:lnTo>
                    <a:pt x="22" y="55"/>
                  </a:lnTo>
                  <a:lnTo>
                    <a:pt x="17" y="57"/>
                  </a:lnTo>
                  <a:lnTo>
                    <a:pt x="16" y="57"/>
                  </a:lnTo>
                  <a:lnTo>
                    <a:pt x="8" y="51"/>
                  </a:lnTo>
                  <a:lnTo>
                    <a:pt x="6" y="46"/>
                  </a:lnTo>
                  <a:lnTo>
                    <a:pt x="4" y="46"/>
                  </a:lnTo>
                  <a:lnTo>
                    <a:pt x="2" y="46"/>
                  </a:lnTo>
                  <a:lnTo>
                    <a:pt x="1" y="46"/>
                  </a:lnTo>
                  <a:lnTo>
                    <a:pt x="1" y="37"/>
                  </a:lnTo>
                  <a:lnTo>
                    <a:pt x="0" y="37"/>
                  </a:lnTo>
                  <a:lnTo>
                    <a:pt x="1" y="31"/>
                  </a:lnTo>
                  <a:lnTo>
                    <a:pt x="0" y="29"/>
                  </a:lnTo>
                  <a:lnTo>
                    <a:pt x="0" y="28"/>
                  </a:lnTo>
                  <a:lnTo>
                    <a:pt x="2" y="25"/>
                  </a:lnTo>
                  <a:lnTo>
                    <a:pt x="4" y="24"/>
                  </a:lnTo>
                  <a:lnTo>
                    <a:pt x="6" y="24"/>
                  </a:lnTo>
                  <a:lnTo>
                    <a:pt x="7" y="23"/>
                  </a:lnTo>
                  <a:lnTo>
                    <a:pt x="10" y="22"/>
                  </a:lnTo>
                  <a:lnTo>
                    <a:pt x="13" y="17"/>
                  </a:lnTo>
                  <a:lnTo>
                    <a:pt x="14" y="17"/>
                  </a:lnTo>
                  <a:lnTo>
                    <a:pt x="22" y="13"/>
                  </a:lnTo>
                  <a:lnTo>
                    <a:pt x="24" y="12"/>
                  </a:lnTo>
                  <a:lnTo>
                    <a:pt x="26" y="10"/>
                  </a:lnTo>
                  <a:lnTo>
                    <a:pt x="30" y="10"/>
                  </a:lnTo>
                  <a:lnTo>
                    <a:pt x="32" y="10"/>
                  </a:lnTo>
                  <a:lnTo>
                    <a:pt x="37" y="10"/>
                  </a:lnTo>
                  <a:lnTo>
                    <a:pt x="38" y="12"/>
                  </a:lnTo>
                  <a:lnTo>
                    <a:pt x="41" y="12"/>
                  </a:lnTo>
                  <a:lnTo>
                    <a:pt x="46" y="11"/>
                  </a:lnTo>
                  <a:lnTo>
                    <a:pt x="48" y="10"/>
                  </a:lnTo>
                  <a:lnTo>
                    <a:pt x="50" y="9"/>
                  </a:lnTo>
                  <a:lnTo>
                    <a:pt x="52" y="7"/>
                  </a:lnTo>
                  <a:lnTo>
                    <a:pt x="53" y="5"/>
                  </a:lnTo>
                  <a:lnTo>
                    <a:pt x="55" y="6"/>
                  </a:lnTo>
                  <a:lnTo>
                    <a:pt x="58" y="6"/>
                  </a:lnTo>
                  <a:lnTo>
                    <a:pt x="59" y="6"/>
                  </a:lnTo>
                  <a:lnTo>
                    <a:pt x="61" y="3"/>
                  </a:lnTo>
                  <a:lnTo>
                    <a:pt x="64" y="1"/>
                  </a:lnTo>
                  <a:lnTo>
                    <a:pt x="66" y="0"/>
                  </a:lnTo>
                  <a:lnTo>
                    <a:pt x="70" y="0"/>
                  </a:lnTo>
                  <a:lnTo>
                    <a:pt x="74" y="0"/>
                  </a:lnTo>
                  <a:lnTo>
                    <a:pt x="77" y="0"/>
                  </a:lnTo>
                  <a:lnTo>
                    <a:pt x="80" y="1"/>
                  </a:lnTo>
                  <a:lnTo>
                    <a:pt x="85" y="4"/>
                  </a:lnTo>
                  <a:lnTo>
                    <a:pt x="89" y="6"/>
                  </a:lnTo>
                  <a:lnTo>
                    <a:pt x="91" y="7"/>
                  </a:lnTo>
                  <a:lnTo>
                    <a:pt x="95" y="5"/>
                  </a:lnTo>
                  <a:lnTo>
                    <a:pt x="95" y="3"/>
                  </a:lnTo>
                  <a:lnTo>
                    <a:pt x="96" y="4"/>
                  </a:lnTo>
                  <a:lnTo>
                    <a:pt x="100" y="4"/>
                  </a:lnTo>
                  <a:lnTo>
                    <a:pt x="114" y="0"/>
                  </a:lnTo>
                  <a:lnTo>
                    <a:pt x="116" y="4"/>
                  </a:lnTo>
                  <a:lnTo>
                    <a:pt x="118" y="10"/>
                  </a:lnTo>
                  <a:lnTo>
                    <a:pt x="115" y="19"/>
                  </a:lnTo>
                  <a:lnTo>
                    <a:pt x="114" y="27"/>
                  </a:lnTo>
                  <a:lnTo>
                    <a:pt x="114" y="31"/>
                  </a:lnTo>
                  <a:lnTo>
                    <a:pt x="116" y="36"/>
                  </a:lnTo>
                  <a:lnTo>
                    <a:pt x="121" y="41"/>
                  </a:lnTo>
                  <a:lnTo>
                    <a:pt x="122" y="48"/>
                  </a:lnTo>
                  <a:lnTo>
                    <a:pt x="121" y="51"/>
                  </a:lnTo>
                  <a:lnTo>
                    <a:pt x="119" y="54"/>
                  </a:lnTo>
                  <a:lnTo>
                    <a:pt x="120" y="58"/>
                  </a:lnTo>
                  <a:lnTo>
                    <a:pt x="125" y="60"/>
                  </a:lnTo>
                  <a:lnTo>
                    <a:pt x="127" y="63"/>
                  </a:lnTo>
                  <a:lnTo>
                    <a:pt x="116" y="70"/>
                  </a:lnTo>
                  <a:lnTo>
                    <a:pt x="98" y="82"/>
                  </a:lnTo>
                  <a:lnTo>
                    <a:pt x="80" y="93"/>
                  </a:lnTo>
                  <a:lnTo>
                    <a:pt x="72" y="10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6" name="Freeform 84"/>
            <p:cNvSpPr>
              <a:spLocks/>
            </p:cNvSpPr>
            <p:nvPr/>
          </p:nvSpPr>
          <p:spPr bwMode="auto">
            <a:xfrm rot="1627522">
              <a:off x="1648" y="2840"/>
              <a:ext cx="212" cy="202"/>
            </a:xfrm>
            <a:custGeom>
              <a:avLst/>
              <a:gdLst>
                <a:gd name="T0" fmla="*/ 170 w 172"/>
                <a:gd name="T1" fmla="*/ 76 h 136"/>
                <a:gd name="T2" fmla="*/ 162 w 172"/>
                <a:gd name="T3" fmla="*/ 72 h 136"/>
                <a:gd name="T4" fmla="*/ 162 w 172"/>
                <a:gd name="T5" fmla="*/ 64 h 136"/>
                <a:gd name="T6" fmla="*/ 161 w 172"/>
                <a:gd name="T7" fmla="*/ 58 h 136"/>
                <a:gd name="T8" fmla="*/ 156 w 172"/>
                <a:gd name="T9" fmla="*/ 51 h 136"/>
                <a:gd name="T10" fmla="*/ 155 w 172"/>
                <a:gd name="T11" fmla="*/ 34 h 136"/>
                <a:gd name="T12" fmla="*/ 149 w 172"/>
                <a:gd name="T13" fmla="*/ 40 h 136"/>
                <a:gd name="T14" fmla="*/ 148 w 172"/>
                <a:gd name="T15" fmla="*/ 48 h 136"/>
                <a:gd name="T16" fmla="*/ 146 w 172"/>
                <a:gd name="T17" fmla="*/ 54 h 136"/>
                <a:gd name="T18" fmla="*/ 142 w 172"/>
                <a:gd name="T19" fmla="*/ 60 h 136"/>
                <a:gd name="T20" fmla="*/ 138 w 172"/>
                <a:gd name="T21" fmla="*/ 59 h 136"/>
                <a:gd name="T22" fmla="*/ 132 w 172"/>
                <a:gd name="T23" fmla="*/ 60 h 136"/>
                <a:gd name="T24" fmla="*/ 128 w 172"/>
                <a:gd name="T25" fmla="*/ 60 h 136"/>
                <a:gd name="T26" fmla="*/ 122 w 172"/>
                <a:gd name="T27" fmla="*/ 52 h 136"/>
                <a:gd name="T28" fmla="*/ 124 w 172"/>
                <a:gd name="T29" fmla="*/ 44 h 136"/>
                <a:gd name="T30" fmla="*/ 114 w 172"/>
                <a:gd name="T31" fmla="*/ 41 h 136"/>
                <a:gd name="T32" fmla="*/ 112 w 172"/>
                <a:gd name="T33" fmla="*/ 39 h 136"/>
                <a:gd name="T34" fmla="*/ 111 w 172"/>
                <a:gd name="T35" fmla="*/ 35 h 136"/>
                <a:gd name="T36" fmla="*/ 112 w 172"/>
                <a:gd name="T37" fmla="*/ 28 h 136"/>
                <a:gd name="T38" fmla="*/ 113 w 172"/>
                <a:gd name="T39" fmla="*/ 23 h 136"/>
                <a:gd name="T40" fmla="*/ 118 w 172"/>
                <a:gd name="T41" fmla="*/ 15 h 136"/>
                <a:gd name="T42" fmla="*/ 116 w 172"/>
                <a:gd name="T43" fmla="*/ 5 h 136"/>
                <a:gd name="T44" fmla="*/ 102 w 172"/>
                <a:gd name="T45" fmla="*/ 2 h 136"/>
                <a:gd name="T46" fmla="*/ 84 w 172"/>
                <a:gd name="T47" fmla="*/ 16 h 136"/>
                <a:gd name="T48" fmla="*/ 69 w 172"/>
                <a:gd name="T49" fmla="*/ 32 h 136"/>
                <a:gd name="T50" fmla="*/ 45 w 172"/>
                <a:gd name="T51" fmla="*/ 38 h 136"/>
                <a:gd name="T52" fmla="*/ 36 w 172"/>
                <a:gd name="T53" fmla="*/ 34 h 136"/>
                <a:gd name="T54" fmla="*/ 15 w 172"/>
                <a:gd name="T55" fmla="*/ 30 h 136"/>
                <a:gd name="T56" fmla="*/ 22 w 172"/>
                <a:gd name="T57" fmla="*/ 34 h 136"/>
                <a:gd name="T58" fmla="*/ 15 w 172"/>
                <a:gd name="T59" fmla="*/ 38 h 136"/>
                <a:gd name="T60" fmla="*/ 4 w 172"/>
                <a:gd name="T61" fmla="*/ 42 h 136"/>
                <a:gd name="T62" fmla="*/ 5 w 172"/>
                <a:gd name="T63" fmla="*/ 52 h 136"/>
                <a:gd name="T64" fmla="*/ 4 w 172"/>
                <a:gd name="T65" fmla="*/ 65 h 136"/>
                <a:gd name="T66" fmla="*/ 0 w 172"/>
                <a:gd name="T67" fmla="*/ 71 h 136"/>
                <a:gd name="T68" fmla="*/ 5 w 172"/>
                <a:gd name="T69" fmla="*/ 93 h 136"/>
                <a:gd name="T70" fmla="*/ 3 w 172"/>
                <a:gd name="T71" fmla="*/ 101 h 136"/>
                <a:gd name="T72" fmla="*/ 6 w 172"/>
                <a:gd name="T73" fmla="*/ 102 h 136"/>
                <a:gd name="T74" fmla="*/ 9 w 172"/>
                <a:gd name="T75" fmla="*/ 100 h 136"/>
                <a:gd name="T76" fmla="*/ 12 w 172"/>
                <a:gd name="T77" fmla="*/ 96 h 136"/>
                <a:gd name="T78" fmla="*/ 21 w 172"/>
                <a:gd name="T79" fmla="*/ 87 h 136"/>
                <a:gd name="T80" fmla="*/ 29 w 172"/>
                <a:gd name="T81" fmla="*/ 90 h 136"/>
                <a:gd name="T82" fmla="*/ 44 w 172"/>
                <a:gd name="T83" fmla="*/ 107 h 136"/>
                <a:gd name="T84" fmla="*/ 58 w 172"/>
                <a:gd name="T85" fmla="*/ 105 h 136"/>
                <a:gd name="T86" fmla="*/ 70 w 172"/>
                <a:gd name="T87" fmla="*/ 100 h 136"/>
                <a:gd name="T88" fmla="*/ 95 w 172"/>
                <a:gd name="T89" fmla="*/ 98 h 136"/>
                <a:gd name="T90" fmla="*/ 113 w 172"/>
                <a:gd name="T91" fmla="*/ 100 h 136"/>
                <a:gd name="T92" fmla="*/ 148 w 172"/>
                <a:gd name="T93" fmla="*/ 135 h 136"/>
                <a:gd name="T94" fmla="*/ 155 w 172"/>
                <a:gd name="T95" fmla="*/ 135 h 136"/>
                <a:gd name="T96" fmla="*/ 154 w 172"/>
                <a:gd name="T97" fmla="*/ 128 h 136"/>
                <a:gd name="T98" fmla="*/ 153 w 172"/>
                <a:gd name="T99" fmla="*/ 122 h 136"/>
                <a:gd name="T100" fmla="*/ 155 w 172"/>
                <a:gd name="T101" fmla="*/ 119 h 136"/>
                <a:gd name="T102" fmla="*/ 158 w 172"/>
                <a:gd name="T103" fmla="*/ 120 h 136"/>
                <a:gd name="T104" fmla="*/ 161 w 172"/>
                <a:gd name="T105" fmla="*/ 120 h 136"/>
                <a:gd name="T106" fmla="*/ 165 w 172"/>
                <a:gd name="T107" fmla="*/ 116 h 136"/>
                <a:gd name="T108" fmla="*/ 165 w 172"/>
                <a:gd name="T109" fmla="*/ 108 h 136"/>
                <a:gd name="T110" fmla="*/ 166 w 172"/>
                <a:gd name="T111" fmla="*/ 96 h 136"/>
                <a:gd name="T112" fmla="*/ 172 w 172"/>
                <a:gd name="T113" fmla="*/ 7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36">
                  <a:moveTo>
                    <a:pt x="172" y="77"/>
                  </a:moveTo>
                  <a:lnTo>
                    <a:pt x="170" y="76"/>
                  </a:lnTo>
                  <a:lnTo>
                    <a:pt x="165" y="75"/>
                  </a:lnTo>
                  <a:lnTo>
                    <a:pt x="162" y="72"/>
                  </a:lnTo>
                  <a:lnTo>
                    <a:pt x="162" y="70"/>
                  </a:lnTo>
                  <a:lnTo>
                    <a:pt x="162" y="64"/>
                  </a:lnTo>
                  <a:lnTo>
                    <a:pt x="162" y="62"/>
                  </a:lnTo>
                  <a:lnTo>
                    <a:pt x="161" y="58"/>
                  </a:lnTo>
                  <a:lnTo>
                    <a:pt x="158" y="53"/>
                  </a:lnTo>
                  <a:lnTo>
                    <a:pt x="156" y="51"/>
                  </a:lnTo>
                  <a:lnTo>
                    <a:pt x="156" y="45"/>
                  </a:lnTo>
                  <a:lnTo>
                    <a:pt x="155" y="34"/>
                  </a:lnTo>
                  <a:lnTo>
                    <a:pt x="152" y="38"/>
                  </a:lnTo>
                  <a:lnTo>
                    <a:pt x="149" y="40"/>
                  </a:lnTo>
                  <a:lnTo>
                    <a:pt x="147" y="44"/>
                  </a:lnTo>
                  <a:lnTo>
                    <a:pt x="148" y="48"/>
                  </a:lnTo>
                  <a:lnTo>
                    <a:pt x="148" y="52"/>
                  </a:lnTo>
                  <a:lnTo>
                    <a:pt x="146" y="54"/>
                  </a:lnTo>
                  <a:lnTo>
                    <a:pt x="143" y="58"/>
                  </a:lnTo>
                  <a:lnTo>
                    <a:pt x="142" y="60"/>
                  </a:lnTo>
                  <a:lnTo>
                    <a:pt x="140" y="59"/>
                  </a:lnTo>
                  <a:lnTo>
                    <a:pt x="138" y="59"/>
                  </a:lnTo>
                  <a:lnTo>
                    <a:pt x="135" y="59"/>
                  </a:lnTo>
                  <a:lnTo>
                    <a:pt x="132" y="60"/>
                  </a:lnTo>
                  <a:lnTo>
                    <a:pt x="130" y="62"/>
                  </a:lnTo>
                  <a:lnTo>
                    <a:pt x="128" y="60"/>
                  </a:lnTo>
                  <a:lnTo>
                    <a:pt x="122" y="57"/>
                  </a:lnTo>
                  <a:lnTo>
                    <a:pt x="122" y="52"/>
                  </a:lnTo>
                  <a:lnTo>
                    <a:pt x="124" y="48"/>
                  </a:lnTo>
                  <a:lnTo>
                    <a:pt x="124" y="44"/>
                  </a:lnTo>
                  <a:lnTo>
                    <a:pt x="119" y="42"/>
                  </a:lnTo>
                  <a:lnTo>
                    <a:pt x="114" y="41"/>
                  </a:lnTo>
                  <a:lnTo>
                    <a:pt x="112" y="41"/>
                  </a:lnTo>
                  <a:lnTo>
                    <a:pt x="112" y="39"/>
                  </a:lnTo>
                  <a:lnTo>
                    <a:pt x="113" y="36"/>
                  </a:lnTo>
                  <a:lnTo>
                    <a:pt x="111" y="35"/>
                  </a:lnTo>
                  <a:lnTo>
                    <a:pt x="111" y="32"/>
                  </a:lnTo>
                  <a:lnTo>
                    <a:pt x="112" y="28"/>
                  </a:lnTo>
                  <a:lnTo>
                    <a:pt x="112" y="27"/>
                  </a:lnTo>
                  <a:lnTo>
                    <a:pt x="113" y="23"/>
                  </a:lnTo>
                  <a:lnTo>
                    <a:pt x="116" y="20"/>
                  </a:lnTo>
                  <a:lnTo>
                    <a:pt x="118" y="15"/>
                  </a:lnTo>
                  <a:lnTo>
                    <a:pt x="117" y="11"/>
                  </a:lnTo>
                  <a:lnTo>
                    <a:pt x="116" y="5"/>
                  </a:lnTo>
                  <a:lnTo>
                    <a:pt x="116" y="0"/>
                  </a:lnTo>
                  <a:lnTo>
                    <a:pt x="102" y="2"/>
                  </a:lnTo>
                  <a:lnTo>
                    <a:pt x="96" y="4"/>
                  </a:lnTo>
                  <a:lnTo>
                    <a:pt x="84" y="16"/>
                  </a:lnTo>
                  <a:lnTo>
                    <a:pt x="80" y="20"/>
                  </a:lnTo>
                  <a:lnTo>
                    <a:pt x="69" y="32"/>
                  </a:lnTo>
                  <a:lnTo>
                    <a:pt x="53" y="36"/>
                  </a:lnTo>
                  <a:lnTo>
                    <a:pt x="45" y="38"/>
                  </a:lnTo>
                  <a:lnTo>
                    <a:pt x="41" y="38"/>
                  </a:lnTo>
                  <a:lnTo>
                    <a:pt x="36" y="34"/>
                  </a:lnTo>
                  <a:lnTo>
                    <a:pt x="27" y="29"/>
                  </a:lnTo>
                  <a:lnTo>
                    <a:pt x="15" y="30"/>
                  </a:lnTo>
                  <a:lnTo>
                    <a:pt x="14" y="32"/>
                  </a:lnTo>
                  <a:lnTo>
                    <a:pt x="22" y="34"/>
                  </a:lnTo>
                  <a:lnTo>
                    <a:pt x="22" y="36"/>
                  </a:lnTo>
                  <a:lnTo>
                    <a:pt x="15" y="38"/>
                  </a:lnTo>
                  <a:lnTo>
                    <a:pt x="8" y="40"/>
                  </a:lnTo>
                  <a:lnTo>
                    <a:pt x="4" y="42"/>
                  </a:lnTo>
                  <a:lnTo>
                    <a:pt x="3" y="46"/>
                  </a:lnTo>
                  <a:lnTo>
                    <a:pt x="5" y="52"/>
                  </a:lnTo>
                  <a:lnTo>
                    <a:pt x="8" y="63"/>
                  </a:lnTo>
                  <a:lnTo>
                    <a:pt x="4" y="65"/>
                  </a:lnTo>
                  <a:lnTo>
                    <a:pt x="2" y="66"/>
                  </a:lnTo>
                  <a:lnTo>
                    <a:pt x="0" y="71"/>
                  </a:lnTo>
                  <a:lnTo>
                    <a:pt x="6" y="86"/>
                  </a:lnTo>
                  <a:lnTo>
                    <a:pt x="5" y="93"/>
                  </a:lnTo>
                  <a:lnTo>
                    <a:pt x="4" y="98"/>
                  </a:lnTo>
                  <a:lnTo>
                    <a:pt x="3" y="101"/>
                  </a:lnTo>
                  <a:lnTo>
                    <a:pt x="4" y="102"/>
                  </a:lnTo>
                  <a:lnTo>
                    <a:pt x="6" y="102"/>
                  </a:lnTo>
                  <a:lnTo>
                    <a:pt x="6" y="101"/>
                  </a:lnTo>
                  <a:lnTo>
                    <a:pt x="9" y="100"/>
                  </a:lnTo>
                  <a:lnTo>
                    <a:pt x="9" y="99"/>
                  </a:lnTo>
                  <a:lnTo>
                    <a:pt x="12" y="96"/>
                  </a:lnTo>
                  <a:lnTo>
                    <a:pt x="15" y="93"/>
                  </a:lnTo>
                  <a:lnTo>
                    <a:pt x="21" y="87"/>
                  </a:lnTo>
                  <a:lnTo>
                    <a:pt x="23" y="87"/>
                  </a:lnTo>
                  <a:lnTo>
                    <a:pt x="29" y="90"/>
                  </a:lnTo>
                  <a:lnTo>
                    <a:pt x="39" y="104"/>
                  </a:lnTo>
                  <a:lnTo>
                    <a:pt x="44" y="107"/>
                  </a:lnTo>
                  <a:lnTo>
                    <a:pt x="51" y="110"/>
                  </a:lnTo>
                  <a:lnTo>
                    <a:pt x="58" y="105"/>
                  </a:lnTo>
                  <a:lnTo>
                    <a:pt x="63" y="102"/>
                  </a:lnTo>
                  <a:lnTo>
                    <a:pt x="70" y="100"/>
                  </a:lnTo>
                  <a:lnTo>
                    <a:pt x="88" y="100"/>
                  </a:lnTo>
                  <a:lnTo>
                    <a:pt x="95" y="98"/>
                  </a:lnTo>
                  <a:lnTo>
                    <a:pt x="107" y="96"/>
                  </a:lnTo>
                  <a:lnTo>
                    <a:pt x="113" y="100"/>
                  </a:lnTo>
                  <a:lnTo>
                    <a:pt x="124" y="114"/>
                  </a:lnTo>
                  <a:lnTo>
                    <a:pt x="148" y="135"/>
                  </a:lnTo>
                  <a:lnTo>
                    <a:pt x="153" y="136"/>
                  </a:lnTo>
                  <a:lnTo>
                    <a:pt x="155" y="135"/>
                  </a:lnTo>
                  <a:lnTo>
                    <a:pt x="155" y="131"/>
                  </a:lnTo>
                  <a:lnTo>
                    <a:pt x="154" y="128"/>
                  </a:lnTo>
                  <a:lnTo>
                    <a:pt x="153" y="124"/>
                  </a:lnTo>
                  <a:lnTo>
                    <a:pt x="153" y="122"/>
                  </a:lnTo>
                  <a:lnTo>
                    <a:pt x="154" y="120"/>
                  </a:lnTo>
                  <a:lnTo>
                    <a:pt x="155" y="119"/>
                  </a:lnTo>
                  <a:lnTo>
                    <a:pt x="156" y="119"/>
                  </a:lnTo>
                  <a:lnTo>
                    <a:pt x="158" y="120"/>
                  </a:lnTo>
                  <a:lnTo>
                    <a:pt x="160" y="120"/>
                  </a:lnTo>
                  <a:lnTo>
                    <a:pt x="161" y="120"/>
                  </a:lnTo>
                  <a:lnTo>
                    <a:pt x="162" y="119"/>
                  </a:lnTo>
                  <a:lnTo>
                    <a:pt x="165" y="116"/>
                  </a:lnTo>
                  <a:lnTo>
                    <a:pt x="165" y="114"/>
                  </a:lnTo>
                  <a:lnTo>
                    <a:pt x="165" y="108"/>
                  </a:lnTo>
                  <a:lnTo>
                    <a:pt x="166" y="102"/>
                  </a:lnTo>
                  <a:lnTo>
                    <a:pt x="166" y="96"/>
                  </a:lnTo>
                  <a:lnTo>
                    <a:pt x="170" y="87"/>
                  </a:lnTo>
                  <a:lnTo>
                    <a:pt x="172" y="78"/>
                  </a:lnTo>
                  <a:lnTo>
                    <a:pt x="172" y="7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7" name="Freeform 85"/>
            <p:cNvSpPr>
              <a:spLocks/>
            </p:cNvSpPr>
            <p:nvPr/>
          </p:nvSpPr>
          <p:spPr bwMode="auto">
            <a:xfrm rot="1627522">
              <a:off x="1800" y="3049"/>
              <a:ext cx="37" cy="27"/>
            </a:xfrm>
            <a:custGeom>
              <a:avLst/>
              <a:gdLst>
                <a:gd name="T0" fmla="*/ 5 w 30"/>
                <a:gd name="T1" fmla="*/ 5 h 18"/>
                <a:gd name="T2" fmla="*/ 5 w 30"/>
                <a:gd name="T3" fmla="*/ 4 h 18"/>
                <a:gd name="T4" fmla="*/ 5 w 30"/>
                <a:gd name="T5" fmla="*/ 2 h 18"/>
                <a:gd name="T6" fmla="*/ 5 w 30"/>
                <a:gd name="T7" fmla="*/ 1 h 18"/>
                <a:gd name="T8" fmla="*/ 6 w 30"/>
                <a:gd name="T9" fmla="*/ 0 h 18"/>
                <a:gd name="T10" fmla="*/ 7 w 30"/>
                <a:gd name="T11" fmla="*/ 0 h 18"/>
                <a:gd name="T12" fmla="*/ 10 w 30"/>
                <a:gd name="T13" fmla="*/ 1 h 18"/>
                <a:gd name="T14" fmla="*/ 10 w 30"/>
                <a:gd name="T15" fmla="*/ 2 h 18"/>
                <a:gd name="T16" fmla="*/ 12 w 30"/>
                <a:gd name="T17" fmla="*/ 4 h 18"/>
                <a:gd name="T18" fmla="*/ 15 w 30"/>
                <a:gd name="T19" fmla="*/ 4 h 18"/>
                <a:gd name="T20" fmla="*/ 17 w 30"/>
                <a:gd name="T21" fmla="*/ 5 h 18"/>
                <a:gd name="T22" fmla="*/ 19 w 30"/>
                <a:gd name="T23" fmla="*/ 6 h 18"/>
                <a:gd name="T24" fmla="*/ 22 w 30"/>
                <a:gd name="T25" fmla="*/ 5 h 18"/>
                <a:gd name="T26" fmla="*/ 23 w 30"/>
                <a:gd name="T27" fmla="*/ 5 h 18"/>
                <a:gd name="T28" fmla="*/ 24 w 30"/>
                <a:gd name="T29" fmla="*/ 5 h 18"/>
                <a:gd name="T30" fmla="*/ 25 w 30"/>
                <a:gd name="T31" fmla="*/ 5 h 18"/>
                <a:gd name="T32" fmla="*/ 28 w 30"/>
                <a:gd name="T33" fmla="*/ 4 h 18"/>
                <a:gd name="T34" fmla="*/ 29 w 30"/>
                <a:gd name="T35" fmla="*/ 4 h 18"/>
                <a:gd name="T36" fmla="*/ 29 w 30"/>
                <a:gd name="T37" fmla="*/ 5 h 18"/>
                <a:gd name="T38" fmla="*/ 30 w 30"/>
                <a:gd name="T39" fmla="*/ 6 h 18"/>
                <a:gd name="T40" fmla="*/ 29 w 30"/>
                <a:gd name="T41" fmla="*/ 7 h 18"/>
                <a:gd name="T42" fmla="*/ 29 w 30"/>
                <a:gd name="T43" fmla="*/ 10 h 18"/>
                <a:gd name="T44" fmla="*/ 28 w 30"/>
                <a:gd name="T45" fmla="*/ 11 h 18"/>
                <a:gd name="T46" fmla="*/ 25 w 30"/>
                <a:gd name="T47" fmla="*/ 13 h 18"/>
                <a:gd name="T48" fmla="*/ 22 w 30"/>
                <a:gd name="T49" fmla="*/ 14 h 18"/>
                <a:gd name="T50" fmla="*/ 19 w 30"/>
                <a:gd name="T51" fmla="*/ 17 h 18"/>
                <a:gd name="T52" fmla="*/ 17 w 30"/>
                <a:gd name="T53" fmla="*/ 17 h 18"/>
                <a:gd name="T54" fmla="*/ 15 w 30"/>
                <a:gd name="T55" fmla="*/ 18 h 18"/>
                <a:gd name="T56" fmla="*/ 13 w 30"/>
                <a:gd name="T57" fmla="*/ 18 h 18"/>
                <a:gd name="T58" fmla="*/ 11 w 30"/>
                <a:gd name="T59" fmla="*/ 18 h 18"/>
                <a:gd name="T60" fmla="*/ 9 w 30"/>
                <a:gd name="T61" fmla="*/ 17 h 18"/>
                <a:gd name="T62" fmla="*/ 5 w 30"/>
                <a:gd name="T63" fmla="*/ 17 h 18"/>
                <a:gd name="T64" fmla="*/ 3 w 30"/>
                <a:gd name="T65" fmla="*/ 17 h 18"/>
                <a:gd name="T66" fmla="*/ 1 w 30"/>
                <a:gd name="T67" fmla="*/ 17 h 18"/>
                <a:gd name="T68" fmla="*/ 0 w 30"/>
                <a:gd name="T69" fmla="*/ 16 h 18"/>
                <a:gd name="T70" fmla="*/ 0 w 30"/>
                <a:gd name="T71" fmla="*/ 14 h 18"/>
                <a:gd name="T72" fmla="*/ 1 w 30"/>
                <a:gd name="T73" fmla="*/ 13 h 18"/>
                <a:gd name="T74" fmla="*/ 1 w 30"/>
                <a:gd name="T75" fmla="*/ 12 h 18"/>
                <a:gd name="T76" fmla="*/ 3 w 30"/>
                <a:gd name="T77" fmla="*/ 11 h 18"/>
                <a:gd name="T78" fmla="*/ 4 w 30"/>
                <a:gd name="T79" fmla="*/ 10 h 18"/>
                <a:gd name="T80" fmla="*/ 4 w 30"/>
                <a:gd name="T81" fmla="*/ 8 h 18"/>
                <a:gd name="T82" fmla="*/ 5 w 30"/>
                <a:gd name="T83" fmla="*/ 7 h 18"/>
                <a:gd name="T84" fmla="*/ 5 w 30"/>
                <a:gd name="T8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 h="18">
                  <a:moveTo>
                    <a:pt x="5" y="5"/>
                  </a:moveTo>
                  <a:lnTo>
                    <a:pt x="5" y="4"/>
                  </a:lnTo>
                  <a:lnTo>
                    <a:pt x="5" y="2"/>
                  </a:lnTo>
                  <a:lnTo>
                    <a:pt x="5" y="1"/>
                  </a:lnTo>
                  <a:lnTo>
                    <a:pt x="6" y="0"/>
                  </a:lnTo>
                  <a:lnTo>
                    <a:pt x="7" y="0"/>
                  </a:lnTo>
                  <a:lnTo>
                    <a:pt x="10" y="1"/>
                  </a:lnTo>
                  <a:lnTo>
                    <a:pt x="10" y="2"/>
                  </a:lnTo>
                  <a:lnTo>
                    <a:pt x="12" y="4"/>
                  </a:lnTo>
                  <a:lnTo>
                    <a:pt x="15" y="4"/>
                  </a:lnTo>
                  <a:lnTo>
                    <a:pt x="17" y="5"/>
                  </a:lnTo>
                  <a:lnTo>
                    <a:pt x="19" y="6"/>
                  </a:lnTo>
                  <a:lnTo>
                    <a:pt x="22" y="5"/>
                  </a:lnTo>
                  <a:lnTo>
                    <a:pt x="23" y="5"/>
                  </a:lnTo>
                  <a:lnTo>
                    <a:pt x="24" y="5"/>
                  </a:lnTo>
                  <a:lnTo>
                    <a:pt x="25" y="5"/>
                  </a:lnTo>
                  <a:lnTo>
                    <a:pt x="28" y="4"/>
                  </a:lnTo>
                  <a:lnTo>
                    <a:pt x="29" y="4"/>
                  </a:lnTo>
                  <a:lnTo>
                    <a:pt x="29" y="5"/>
                  </a:lnTo>
                  <a:lnTo>
                    <a:pt x="30" y="6"/>
                  </a:lnTo>
                  <a:lnTo>
                    <a:pt x="29" y="7"/>
                  </a:lnTo>
                  <a:lnTo>
                    <a:pt x="29" y="10"/>
                  </a:lnTo>
                  <a:lnTo>
                    <a:pt x="28" y="11"/>
                  </a:lnTo>
                  <a:lnTo>
                    <a:pt x="25" y="13"/>
                  </a:lnTo>
                  <a:lnTo>
                    <a:pt x="22" y="14"/>
                  </a:lnTo>
                  <a:lnTo>
                    <a:pt x="19" y="17"/>
                  </a:lnTo>
                  <a:lnTo>
                    <a:pt x="17" y="17"/>
                  </a:lnTo>
                  <a:lnTo>
                    <a:pt x="15" y="18"/>
                  </a:lnTo>
                  <a:lnTo>
                    <a:pt x="13" y="18"/>
                  </a:lnTo>
                  <a:lnTo>
                    <a:pt x="11" y="18"/>
                  </a:lnTo>
                  <a:lnTo>
                    <a:pt x="9" y="17"/>
                  </a:lnTo>
                  <a:lnTo>
                    <a:pt x="5" y="17"/>
                  </a:lnTo>
                  <a:lnTo>
                    <a:pt x="3" y="17"/>
                  </a:lnTo>
                  <a:lnTo>
                    <a:pt x="1" y="17"/>
                  </a:lnTo>
                  <a:lnTo>
                    <a:pt x="0" y="16"/>
                  </a:lnTo>
                  <a:lnTo>
                    <a:pt x="0" y="14"/>
                  </a:lnTo>
                  <a:lnTo>
                    <a:pt x="1" y="13"/>
                  </a:lnTo>
                  <a:lnTo>
                    <a:pt x="1" y="12"/>
                  </a:lnTo>
                  <a:lnTo>
                    <a:pt x="3" y="11"/>
                  </a:lnTo>
                  <a:lnTo>
                    <a:pt x="4" y="10"/>
                  </a:lnTo>
                  <a:lnTo>
                    <a:pt x="4" y="8"/>
                  </a:lnTo>
                  <a:lnTo>
                    <a:pt x="5" y="7"/>
                  </a:lnTo>
                  <a:lnTo>
                    <a:pt x="5" y="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8" name="Freeform 86"/>
            <p:cNvSpPr>
              <a:spLocks/>
            </p:cNvSpPr>
            <p:nvPr/>
          </p:nvSpPr>
          <p:spPr bwMode="auto">
            <a:xfrm rot="1627522">
              <a:off x="2064" y="2851"/>
              <a:ext cx="206" cy="116"/>
            </a:xfrm>
            <a:custGeom>
              <a:avLst/>
              <a:gdLst>
                <a:gd name="T0" fmla="*/ 21 w 167"/>
                <a:gd name="T1" fmla="*/ 74 h 78"/>
                <a:gd name="T2" fmla="*/ 13 w 167"/>
                <a:gd name="T3" fmla="*/ 71 h 78"/>
                <a:gd name="T4" fmla="*/ 0 w 167"/>
                <a:gd name="T5" fmla="*/ 72 h 78"/>
                <a:gd name="T6" fmla="*/ 6 w 167"/>
                <a:gd name="T7" fmla="*/ 61 h 78"/>
                <a:gd name="T8" fmla="*/ 10 w 167"/>
                <a:gd name="T9" fmla="*/ 56 h 78"/>
                <a:gd name="T10" fmla="*/ 10 w 167"/>
                <a:gd name="T11" fmla="*/ 49 h 78"/>
                <a:gd name="T12" fmla="*/ 16 w 167"/>
                <a:gd name="T13" fmla="*/ 48 h 78"/>
                <a:gd name="T14" fmla="*/ 21 w 167"/>
                <a:gd name="T15" fmla="*/ 48 h 78"/>
                <a:gd name="T16" fmla="*/ 24 w 167"/>
                <a:gd name="T17" fmla="*/ 40 h 78"/>
                <a:gd name="T18" fmla="*/ 25 w 167"/>
                <a:gd name="T19" fmla="*/ 31 h 78"/>
                <a:gd name="T20" fmla="*/ 27 w 167"/>
                <a:gd name="T21" fmla="*/ 25 h 78"/>
                <a:gd name="T22" fmla="*/ 25 w 167"/>
                <a:gd name="T23" fmla="*/ 20 h 78"/>
                <a:gd name="T24" fmla="*/ 24 w 167"/>
                <a:gd name="T25" fmla="*/ 18 h 78"/>
                <a:gd name="T26" fmla="*/ 31 w 167"/>
                <a:gd name="T27" fmla="*/ 14 h 78"/>
                <a:gd name="T28" fmla="*/ 42 w 167"/>
                <a:gd name="T29" fmla="*/ 12 h 78"/>
                <a:gd name="T30" fmla="*/ 61 w 167"/>
                <a:gd name="T31" fmla="*/ 6 h 78"/>
                <a:gd name="T32" fmla="*/ 88 w 167"/>
                <a:gd name="T33" fmla="*/ 13 h 78"/>
                <a:gd name="T34" fmla="*/ 106 w 167"/>
                <a:gd name="T35" fmla="*/ 12 h 78"/>
                <a:gd name="T36" fmla="*/ 139 w 167"/>
                <a:gd name="T37" fmla="*/ 11 h 78"/>
                <a:gd name="T38" fmla="*/ 159 w 167"/>
                <a:gd name="T39" fmla="*/ 0 h 78"/>
                <a:gd name="T40" fmla="*/ 161 w 167"/>
                <a:gd name="T41" fmla="*/ 6 h 78"/>
                <a:gd name="T42" fmla="*/ 160 w 167"/>
                <a:gd name="T43" fmla="*/ 12 h 78"/>
                <a:gd name="T44" fmla="*/ 161 w 167"/>
                <a:gd name="T45" fmla="*/ 20 h 78"/>
                <a:gd name="T46" fmla="*/ 166 w 167"/>
                <a:gd name="T47" fmla="*/ 34 h 78"/>
                <a:gd name="T48" fmla="*/ 166 w 167"/>
                <a:gd name="T49" fmla="*/ 43 h 78"/>
                <a:gd name="T50" fmla="*/ 166 w 167"/>
                <a:gd name="T51" fmla="*/ 53 h 78"/>
                <a:gd name="T52" fmla="*/ 165 w 167"/>
                <a:gd name="T53" fmla="*/ 61 h 78"/>
                <a:gd name="T54" fmla="*/ 156 w 167"/>
                <a:gd name="T55" fmla="*/ 64 h 78"/>
                <a:gd name="T56" fmla="*/ 149 w 167"/>
                <a:gd name="T57" fmla="*/ 64 h 78"/>
                <a:gd name="T58" fmla="*/ 138 w 167"/>
                <a:gd name="T59" fmla="*/ 70 h 78"/>
                <a:gd name="T60" fmla="*/ 132 w 167"/>
                <a:gd name="T61" fmla="*/ 70 h 78"/>
                <a:gd name="T62" fmla="*/ 126 w 167"/>
                <a:gd name="T63" fmla="*/ 70 h 78"/>
                <a:gd name="T64" fmla="*/ 125 w 167"/>
                <a:gd name="T65" fmla="*/ 67 h 78"/>
                <a:gd name="T66" fmla="*/ 127 w 167"/>
                <a:gd name="T67" fmla="*/ 58 h 78"/>
                <a:gd name="T68" fmla="*/ 121 w 167"/>
                <a:gd name="T69" fmla="*/ 52 h 78"/>
                <a:gd name="T70" fmla="*/ 112 w 167"/>
                <a:gd name="T71" fmla="*/ 46 h 78"/>
                <a:gd name="T72" fmla="*/ 109 w 167"/>
                <a:gd name="T73" fmla="*/ 43 h 78"/>
                <a:gd name="T74" fmla="*/ 97 w 167"/>
                <a:gd name="T75" fmla="*/ 49 h 78"/>
                <a:gd name="T76" fmla="*/ 90 w 167"/>
                <a:gd name="T77" fmla="*/ 52 h 78"/>
                <a:gd name="T78" fmla="*/ 88 w 167"/>
                <a:gd name="T79" fmla="*/ 48 h 78"/>
                <a:gd name="T80" fmla="*/ 82 w 167"/>
                <a:gd name="T81" fmla="*/ 42 h 78"/>
                <a:gd name="T82" fmla="*/ 77 w 167"/>
                <a:gd name="T83" fmla="*/ 40 h 78"/>
                <a:gd name="T84" fmla="*/ 71 w 167"/>
                <a:gd name="T85" fmla="*/ 40 h 78"/>
                <a:gd name="T86" fmla="*/ 66 w 167"/>
                <a:gd name="T87" fmla="*/ 40 h 78"/>
                <a:gd name="T88" fmla="*/ 59 w 167"/>
                <a:gd name="T89" fmla="*/ 52 h 78"/>
                <a:gd name="T90" fmla="*/ 55 w 167"/>
                <a:gd name="T91" fmla="*/ 55 h 78"/>
                <a:gd name="T92" fmla="*/ 52 w 167"/>
                <a:gd name="T93" fmla="*/ 59 h 78"/>
                <a:gd name="T94" fmla="*/ 45 w 167"/>
                <a:gd name="T95" fmla="*/ 60 h 78"/>
                <a:gd name="T96" fmla="*/ 43 w 167"/>
                <a:gd name="T97" fmla="*/ 62 h 78"/>
                <a:gd name="T98" fmla="*/ 43 w 167"/>
                <a:gd name="T99" fmla="*/ 68 h 78"/>
                <a:gd name="T100" fmla="*/ 39 w 167"/>
                <a:gd name="T101" fmla="*/ 70 h 78"/>
                <a:gd name="T102" fmla="*/ 33 w 167"/>
                <a:gd name="T103" fmla="*/ 71 h 78"/>
                <a:gd name="T104" fmla="*/ 27 w 167"/>
                <a:gd name="T10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7" h="78">
                  <a:moveTo>
                    <a:pt x="24" y="78"/>
                  </a:moveTo>
                  <a:lnTo>
                    <a:pt x="21" y="74"/>
                  </a:lnTo>
                  <a:lnTo>
                    <a:pt x="17" y="73"/>
                  </a:lnTo>
                  <a:lnTo>
                    <a:pt x="13" y="71"/>
                  </a:lnTo>
                  <a:lnTo>
                    <a:pt x="7" y="68"/>
                  </a:lnTo>
                  <a:lnTo>
                    <a:pt x="0" y="72"/>
                  </a:lnTo>
                  <a:lnTo>
                    <a:pt x="4" y="66"/>
                  </a:lnTo>
                  <a:lnTo>
                    <a:pt x="6" y="61"/>
                  </a:lnTo>
                  <a:lnTo>
                    <a:pt x="9" y="58"/>
                  </a:lnTo>
                  <a:lnTo>
                    <a:pt x="10" y="56"/>
                  </a:lnTo>
                  <a:lnTo>
                    <a:pt x="10" y="50"/>
                  </a:lnTo>
                  <a:lnTo>
                    <a:pt x="10" y="49"/>
                  </a:lnTo>
                  <a:lnTo>
                    <a:pt x="12" y="49"/>
                  </a:lnTo>
                  <a:lnTo>
                    <a:pt x="16" y="48"/>
                  </a:lnTo>
                  <a:lnTo>
                    <a:pt x="18" y="48"/>
                  </a:lnTo>
                  <a:lnTo>
                    <a:pt x="21" y="48"/>
                  </a:lnTo>
                  <a:lnTo>
                    <a:pt x="23" y="44"/>
                  </a:lnTo>
                  <a:lnTo>
                    <a:pt x="24" y="40"/>
                  </a:lnTo>
                  <a:lnTo>
                    <a:pt x="25" y="36"/>
                  </a:lnTo>
                  <a:lnTo>
                    <a:pt x="25" y="31"/>
                  </a:lnTo>
                  <a:lnTo>
                    <a:pt x="25" y="28"/>
                  </a:lnTo>
                  <a:lnTo>
                    <a:pt x="27" y="25"/>
                  </a:lnTo>
                  <a:lnTo>
                    <a:pt x="27" y="23"/>
                  </a:lnTo>
                  <a:lnTo>
                    <a:pt x="25" y="20"/>
                  </a:lnTo>
                  <a:lnTo>
                    <a:pt x="24" y="19"/>
                  </a:lnTo>
                  <a:lnTo>
                    <a:pt x="24" y="18"/>
                  </a:lnTo>
                  <a:lnTo>
                    <a:pt x="29" y="17"/>
                  </a:lnTo>
                  <a:lnTo>
                    <a:pt x="31" y="14"/>
                  </a:lnTo>
                  <a:lnTo>
                    <a:pt x="37" y="14"/>
                  </a:lnTo>
                  <a:lnTo>
                    <a:pt x="42" y="12"/>
                  </a:lnTo>
                  <a:lnTo>
                    <a:pt x="57" y="6"/>
                  </a:lnTo>
                  <a:lnTo>
                    <a:pt x="61" y="6"/>
                  </a:lnTo>
                  <a:lnTo>
                    <a:pt x="75" y="11"/>
                  </a:lnTo>
                  <a:lnTo>
                    <a:pt x="88" y="13"/>
                  </a:lnTo>
                  <a:lnTo>
                    <a:pt x="95" y="13"/>
                  </a:lnTo>
                  <a:lnTo>
                    <a:pt x="106" y="12"/>
                  </a:lnTo>
                  <a:lnTo>
                    <a:pt x="118" y="12"/>
                  </a:lnTo>
                  <a:lnTo>
                    <a:pt x="139" y="11"/>
                  </a:lnTo>
                  <a:lnTo>
                    <a:pt x="145" y="6"/>
                  </a:lnTo>
                  <a:lnTo>
                    <a:pt x="159" y="0"/>
                  </a:lnTo>
                  <a:lnTo>
                    <a:pt x="160" y="4"/>
                  </a:lnTo>
                  <a:lnTo>
                    <a:pt x="161" y="6"/>
                  </a:lnTo>
                  <a:lnTo>
                    <a:pt x="160" y="8"/>
                  </a:lnTo>
                  <a:lnTo>
                    <a:pt x="160" y="12"/>
                  </a:lnTo>
                  <a:lnTo>
                    <a:pt x="160" y="17"/>
                  </a:lnTo>
                  <a:lnTo>
                    <a:pt x="161" y="20"/>
                  </a:lnTo>
                  <a:lnTo>
                    <a:pt x="163" y="28"/>
                  </a:lnTo>
                  <a:lnTo>
                    <a:pt x="166" y="34"/>
                  </a:lnTo>
                  <a:lnTo>
                    <a:pt x="167" y="38"/>
                  </a:lnTo>
                  <a:lnTo>
                    <a:pt x="166" y="43"/>
                  </a:lnTo>
                  <a:lnTo>
                    <a:pt x="166" y="47"/>
                  </a:lnTo>
                  <a:lnTo>
                    <a:pt x="166" y="53"/>
                  </a:lnTo>
                  <a:lnTo>
                    <a:pt x="166" y="56"/>
                  </a:lnTo>
                  <a:lnTo>
                    <a:pt x="165" y="61"/>
                  </a:lnTo>
                  <a:lnTo>
                    <a:pt x="161" y="62"/>
                  </a:lnTo>
                  <a:lnTo>
                    <a:pt x="156" y="64"/>
                  </a:lnTo>
                  <a:lnTo>
                    <a:pt x="153" y="64"/>
                  </a:lnTo>
                  <a:lnTo>
                    <a:pt x="149" y="64"/>
                  </a:lnTo>
                  <a:lnTo>
                    <a:pt x="145" y="66"/>
                  </a:lnTo>
                  <a:lnTo>
                    <a:pt x="138" y="70"/>
                  </a:lnTo>
                  <a:lnTo>
                    <a:pt x="136" y="70"/>
                  </a:lnTo>
                  <a:lnTo>
                    <a:pt x="132" y="70"/>
                  </a:lnTo>
                  <a:lnTo>
                    <a:pt x="130" y="70"/>
                  </a:lnTo>
                  <a:lnTo>
                    <a:pt x="126" y="70"/>
                  </a:lnTo>
                  <a:lnTo>
                    <a:pt x="126" y="68"/>
                  </a:lnTo>
                  <a:lnTo>
                    <a:pt x="125" y="67"/>
                  </a:lnTo>
                  <a:lnTo>
                    <a:pt x="127" y="59"/>
                  </a:lnTo>
                  <a:lnTo>
                    <a:pt x="127" y="58"/>
                  </a:lnTo>
                  <a:lnTo>
                    <a:pt x="124" y="54"/>
                  </a:lnTo>
                  <a:lnTo>
                    <a:pt x="121" y="52"/>
                  </a:lnTo>
                  <a:lnTo>
                    <a:pt x="118" y="50"/>
                  </a:lnTo>
                  <a:lnTo>
                    <a:pt x="112" y="46"/>
                  </a:lnTo>
                  <a:lnTo>
                    <a:pt x="112" y="43"/>
                  </a:lnTo>
                  <a:lnTo>
                    <a:pt x="109" y="43"/>
                  </a:lnTo>
                  <a:lnTo>
                    <a:pt x="100" y="47"/>
                  </a:lnTo>
                  <a:lnTo>
                    <a:pt x="97" y="49"/>
                  </a:lnTo>
                  <a:lnTo>
                    <a:pt x="93" y="52"/>
                  </a:lnTo>
                  <a:lnTo>
                    <a:pt x="90" y="52"/>
                  </a:lnTo>
                  <a:lnTo>
                    <a:pt x="89" y="50"/>
                  </a:lnTo>
                  <a:lnTo>
                    <a:pt x="88" y="48"/>
                  </a:lnTo>
                  <a:lnTo>
                    <a:pt x="85" y="43"/>
                  </a:lnTo>
                  <a:lnTo>
                    <a:pt x="82" y="42"/>
                  </a:lnTo>
                  <a:lnTo>
                    <a:pt x="79" y="41"/>
                  </a:lnTo>
                  <a:lnTo>
                    <a:pt x="77" y="40"/>
                  </a:lnTo>
                  <a:lnTo>
                    <a:pt x="73" y="40"/>
                  </a:lnTo>
                  <a:lnTo>
                    <a:pt x="71" y="40"/>
                  </a:lnTo>
                  <a:lnTo>
                    <a:pt x="69" y="38"/>
                  </a:lnTo>
                  <a:lnTo>
                    <a:pt x="66" y="40"/>
                  </a:lnTo>
                  <a:lnTo>
                    <a:pt x="61" y="50"/>
                  </a:lnTo>
                  <a:lnTo>
                    <a:pt x="59" y="52"/>
                  </a:lnTo>
                  <a:lnTo>
                    <a:pt x="58" y="52"/>
                  </a:lnTo>
                  <a:lnTo>
                    <a:pt x="55" y="55"/>
                  </a:lnTo>
                  <a:lnTo>
                    <a:pt x="53" y="58"/>
                  </a:lnTo>
                  <a:lnTo>
                    <a:pt x="52" y="59"/>
                  </a:lnTo>
                  <a:lnTo>
                    <a:pt x="47" y="60"/>
                  </a:lnTo>
                  <a:lnTo>
                    <a:pt x="45" y="60"/>
                  </a:lnTo>
                  <a:lnTo>
                    <a:pt x="43" y="61"/>
                  </a:lnTo>
                  <a:lnTo>
                    <a:pt x="43" y="62"/>
                  </a:lnTo>
                  <a:lnTo>
                    <a:pt x="45" y="66"/>
                  </a:lnTo>
                  <a:lnTo>
                    <a:pt x="43" y="68"/>
                  </a:lnTo>
                  <a:lnTo>
                    <a:pt x="41" y="68"/>
                  </a:lnTo>
                  <a:lnTo>
                    <a:pt x="39" y="70"/>
                  </a:lnTo>
                  <a:lnTo>
                    <a:pt x="36" y="71"/>
                  </a:lnTo>
                  <a:lnTo>
                    <a:pt x="33" y="71"/>
                  </a:lnTo>
                  <a:lnTo>
                    <a:pt x="29" y="73"/>
                  </a:lnTo>
                  <a:lnTo>
                    <a:pt x="27" y="74"/>
                  </a:lnTo>
                  <a:lnTo>
                    <a:pt x="24" y="7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39" name="Freeform 87"/>
            <p:cNvSpPr>
              <a:spLocks/>
            </p:cNvSpPr>
            <p:nvPr/>
          </p:nvSpPr>
          <p:spPr bwMode="auto">
            <a:xfrm rot="1627522">
              <a:off x="1833" y="2748"/>
              <a:ext cx="252" cy="271"/>
            </a:xfrm>
            <a:custGeom>
              <a:avLst/>
              <a:gdLst>
                <a:gd name="T0" fmla="*/ 49 w 204"/>
                <a:gd name="T1" fmla="*/ 146 h 182"/>
                <a:gd name="T2" fmla="*/ 57 w 204"/>
                <a:gd name="T3" fmla="*/ 140 h 182"/>
                <a:gd name="T4" fmla="*/ 60 w 204"/>
                <a:gd name="T5" fmla="*/ 126 h 182"/>
                <a:gd name="T6" fmla="*/ 62 w 204"/>
                <a:gd name="T7" fmla="*/ 119 h 182"/>
                <a:gd name="T8" fmla="*/ 72 w 204"/>
                <a:gd name="T9" fmla="*/ 111 h 182"/>
                <a:gd name="T10" fmla="*/ 77 w 204"/>
                <a:gd name="T11" fmla="*/ 105 h 182"/>
                <a:gd name="T12" fmla="*/ 85 w 204"/>
                <a:gd name="T13" fmla="*/ 108 h 182"/>
                <a:gd name="T14" fmla="*/ 91 w 204"/>
                <a:gd name="T15" fmla="*/ 110 h 182"/>
                <a:gd name="T16" fmla="*/ 108 w 204"/>
                <a:gd name="T17" fmla="*/ 111 h 182"/>
                <a:gd name="T18" fmla="*/ 119 w 204"/>
                <a:gd name="T19" fmla="*/ 108 h 182"/>
                <a:gd name="T20" fmla="*/ 123 w 204"/>
                <a:gd name="T21" fmla="*/ 101 h 182"/>
                <a:gd name="T22" fmla="*/ 122 w 204"/>
                <a:gd name="T23" fmla="*/ 95 h 182"/>
                <a:gd name="T24" fmla="*/ 144 w 204"/>
                <a:gd name="T25" fmla="*/ 77 h 182"/>
                <a:gd name="T26" fmla="*/ 151 w 204"/>
                <a:gd name="T27" fmla="*/ 69 h 182"/>
                <a:gd name="T28" fmla="*/ 159 w 204"/>
                <a:gd name="T29" fmla="*/ 72 h 182"/>
                <a:gd name="T30" fmla="*/ 169 w 204"/>
                <a:gd name="T31" fmla="*/ 76 h 182"/>
                <a:gd name="T32" fmla="*/ 180 w 204"/>
                <a:gd name="T33" fmla="*/ 70 h 182"/>
                <a:gd name="T34" fmla="*/ 186 w 204"/>
                <a:gd name="T35" fmla="*/ 60 h 182"/>
                <a:gd name="T36" fmla="*/ 188 w 204"/>
                <a:gd name="T37" fmla="*/ 53 h 182"/>
                <a:gd name="T38" fmla="*/ 197 w 204"/>
                <a:gd name="T39" fmla="*/ 52 h 182"/>
                <a:gd name="T40" fmla="*/ 201 w 204"/>
                <a:gd name="T41" fmla="*/ 40 h 182"/>
                <a:gd name="T42" fmla="*/ 203 w 204"/>
                <a:gd name="T43" fmla="*/ 29 h 182"/>
                <a:gd name="T44" fmla="*/ 200 w 204"/>
                <a:gd name="T45" fmla="*/ 23 h 182"/>
                <a:gd name="T46" fmla="*/ 195 w 204"/>
                <a:gd name="T47" fmla="*/ 12 h 182"/>
                <a:gd name="T48" fmla="*/ 204 w 204"/>
                <a:gd name="T49" fmla="*/ 6 h 182"/>
                <a:gd name="T50" fmla="*/ 181 w 204"/>
                <a:gd name="T51" fmla="*/ 2 h 182"/>
                <a:gd name="T52" fmla="*/ 155 w 204"/>
                <a:gd name="T53" fmla="*/ 10 h 182"/>
                <a:gd name="T54" fmla="*/ 117 w 204"/>
                <a:gd name="T55" fmla="*/ 21 h 182"/>
                <a:gd name="T56" fmla="*/ 120 w 204"/>
                <a:gd name="T57" fmla="*/ 35 h 182"/>
                <a:gd name="T58" fmla="*/ 95 w 204"/>
                <a:gd name="T59" fmla="*/ 47 h 182"/>
                <a:gd name="T60" fmla="*/ 66 w 204"/>
                <a:gd name="T61" fmla="*/ 74 h 182"/>
                <a:gd name="T62" fmla="*/ 55 w 204"/>
                <a:gd name="T63" fmla="*/ 84 h 182"/>
                <a:gd name="T64" fmla="*/ 9 w 204"/>
                <a:gd name="T65" fmla="*/ 120 h 182"/>
                <a:gd name="T66" fmla="*/ 6 w 204"/>
                <a:gd name="T67" fmla="*/ 131 h 182"/>
                <a:gd name="T68" fmla="*/ 2 w 204"/>
                <a:gd name="T69" fmla="*/ 143 h 182"/>
                <a:gd name="T70" fmla="*/ 0 w 204"/>
                <a:gd name="T71" fmla="*/ 152 h 182"/>
                <a:gd name="T72" fmla="*/ 1 w 204"/>
                <a:gd name="T73" fmla="*/ 159 h 182"/>
                <a:gd name="T74" fmla="*/ 8 w 204"/>
                <a:gd name="T75" fmla="*/ 162 h 182"/>
                <a:gd name="T76" fmla="*/ 11 w 204"/>
                <a:gd name="T77" fmla="*/ 172 h 182"/>
                <a:gd name="T78" fmla="*/ 19 w 204"/>
                <a:gd name="T79" fmla="*/ 182 h 182"/>
                <a:gd name="T80" fmla="*/ 27 w 204"/>
                <a:gd name="T81" fmla="*/ 179 h 182"/>
                <a:gd name="T82" fmla="*/ 32 w 204"/>
                <a:gd name="T83" fmla="*/ 178 h 182"/>
                <a:gd name="T84" fmla="*/ 37 w 204"/>
                <a:gd name="T85" fmla="*/ 168 h 182"/>
                <a:gd name="T86" fmla="*/ 41 w 204"/>
                <a:gd name="T87" fmla="*/ 15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 h="182">
                  <a:moveTo>
                    <a:pt x="44" y="154"/>
                  </a:moveTo>
                  <a:lnTo>
                    <a:pt x="47" y="149"/>
                  </a:lnTo>
                  <a:lnTo>
                    <a:pt x="49" y="146"/>
                  </a:lnTo>
                  <a:lnTo>
                    <a:pt x="51" y="144"/>
                  </a:lnTo>
                  <a:lnTo>
                    <a:pt x="55" y="143"/>
                  </a:lnTo>
                  <a:lnTo>
                    <a:pt x="57" y="140"/>
                  </a:lnTo>
                  <a:lnTo>
                    <a:pt x="59" y="134"/>
                  </a:lnTo>
                  <a:lnTo>
                    <a:pt x="59" y="130"/>
                  </a:lnTo>
                  <a:lnTo>
                    <a:pt x="60" y="126"/>
                  </a:lnTo>
                  <a:lnTo>
                    <a:pt x="62" y="123"/>
                  </a:lnTo>
                  <a:lnTo>
                    <a:pt x="63" y="122"/>
                  </a:lnTo>
                  <a:lnTo>
                    <a:pt x="62" y="119"/>
                  </a:lnTo>
                  <a:lnTo>
                    <a:pt x="62" y="118"/>
                  </a:lnTo>
                  <a:lnTo>
                    <a:pt x="67" y="114"/>
                  </a:lnTo>
                  <a:lnTo>
                    <a:pt x="72" y="111"/>
                  </a:lnTo>
                  <a:lnTo>
                    <a:pt x="73" y="110"/>
                  </a:lnTo>
                  <a:lnTo>
                    <a:pt x="75" y="105"/>
                  </a:lnTo>
                  <a:lnTo>
                    <a:pt x="77" y="105"/>
                  </a:lnTo>
                  <a:lnTo>
                    <a:pt x="79" y="108"/>
                  </a:lnTo>
                  <a:lnTo>
                    <a:pt x="81" y="110"/>
                  </a:lnTo>
                  <a:lnTo>
                    <a:pt x="85" y="108"/>
                  </a:lnTo>
                  <a:lnTo>
                    <a:pt x="86" y="108"/>
                  </a:lnTo>
                  <a:lnTo>
                    <a:pt x="90" y="110"/>
                  </a:lnTo>
                  <a:lnTo>
                    <a:pt x="91" y="110"/>
                  </a:lnTo>
                  <a:lnTo>
                    <a:pt x="95" y="110"/>
                  </a:lnTo>
                  <a:lnTo>
                    <a:pt x="103" y="110"/>
                  </a:lnTo>
                  <a:lnTo>
                    <a:pt x="108" y="111"/>
                  </a:lnTo>
                  <a:lnTo>
                    <a:pt x="109" y="111"/>
                  </a:lnTo>
                  <a:lnTo>
                    <a:pt x="116" y="108"/>
                  </a:lnTo>
                  <a:lnTo>
                    <a:pt x="119" y="108"/>
                  </a:lnTo>
                  <a:lnTo>
                    <a:pt x="120" y="108"/>
                  </a:lnTo>
                  <a:lnTo>
                    <a:pt x="123" y="102"/>
                  </a:lnTo>
                  <a:lnTo>
                    <a:pt x="123" y="101"/>
                  </a:lnTo>
                  <a:lnTo>
                    <a:pt x="120" y="99"/>
                  </a:lnTo>
                  <a:lnTo>
                    <a:pt x="120" y="96"/>
                  </a:lnTo>
                  <a:lnTo>
                    <a:pt x="122" y="95"/>
                  </a:lnTo>
                  <a:lnTo>
                    <a:pt x="135" y="87"/>
                  </a:lnTo>
                  <a:lnTo>
                    <a:pt x="138" y="84"/>
                  </a:lnTo>
                  <a:lnTo>
                    <a:pt x="144" y="77"/>
                  </a:lnTo>
                  <a:lnTo>
                    <a:pt x="145" y="75"/>
                  </a:lnTo>
                  <a:lnTo>
                    <a:pt x="149" y="70"/>
                  </a:lnTo>
                  <a:lnTo>
                    <a:pt x="151" y="69"/>
                  </a:lnTo>
                  <a:lnTo>
                    <a:pt x="155" y="70"/>
                  </a:lnTo>
                  <a:lnTo>
                    <a:pt x="158" y="72"/>
                  </a:lnTo>
                  <a:lnTo>
                    <a:pt x="159" y="72"/>
                  </a:lnTo>
                  <a:lnTo>
                    <a:pt x="162" y="71"/>
                  </a:lnTo>
                  <a:lnTo>
                    <a:pt x="164" y="72"/>
                  </a:lnTo>
                  <a:lnTo>
                    <a:pt x="169" y="76"/>
                  </a:lnTo>
                  <a:lnTo>
                    <a:pt x="170" y="75"/>
                  </a:lnTo>
                  <a:lnTo>
                    <a:pt x="176" y="76"/>
                  </a:lnTo>
                  <a:lnTo>
                    <a:pt x="180" y="70"/>
                  </a:lnTo>
                  <a:lnTo>
                    <a:pt x="182" y="65"/>
                  </a:lnTo>
                  <a:lnTo>
                    <a:pt x="185" y="62"/>
                  </a:lnTo>
                  <a:lnTo>
                    <a:pt x="186" y="60"/>
                  </a:lnTo>
                  <a:lnTo>
                    <a:pt x="186" y="54"/>
                  </a:lnTo>
                  <a:lnTo>
                    <a:pt x="186" y="53"/>
                  </a:lnTo>
                  <a:lnTo>
                    <a:pt x="188" y="53"/>
                  </a:lnTo>
                  <a:lnTo>
                    <a:pt x="192" y="52"/>
                  </a:lnTo>
                  <a:lnTo>
                    <a:pt x="194" y="52"/>
                  </a:lnTo>
                  <a:lnTo>
                    <a:pt x="197" y="52"/>
                  </a:lnTo>
                  <a:lnTo>
                    <a:pt x="199" y="48"/>
                  </a:lnTo>
                  <a:lnTo>
                    <a:pt x="200" y="44"/>
                  </a:lnTo>
                  <a:lnTo>
                    <a:pt x="201" y="40"/>
                  </a:lnTo>
                  <a:lnTo>
                    <a:pt x="201" y="35"/>
                  </a:lnTo>
                  <a:lnTo>
                    <a:pt x="201" y="32"/>
                  </a:lnTo>
                  <a:lnTo>
                    <a:pt x="203" y="29"/>
                  </a:lnTo>
                  <a:lnTo>
                    <a:pt x="203" y="27"/>
                  </a:lnTo>
                  <a:lnTo>
                    <a:pt x="201" y="24"/>
                  </a:lnTo>
                  <a:lnTo>
                    <a:pt x="200" y="23"/>
                  </a:lnTo>
                  <a:lnTo>
                    <a:pt x="200" y="22"/>
                  </a:lnTo>
                  <a:lnTo>
                    <a:pt x="197" y="16"/>
                  </a:lnTo>
                  <a:lnTo>
                    <a:pt x="195" y="12"/>
                  </a:lnTo>
                  <a:lnTo>
                    <a:pt x="195" y="10"/>
                  </a:lnTo>
                  <a:lnTo>
                    <a:pt x="197" y="9"/>
                  </a:lnTo>
                  <a:lnTo>
                    <a:pt x="204" y="6"/>
                  </a:lnTo>
                  <a:lnTo>
                    <a:pt x="198" y="4"/>
                  </a:lnTo>
                  <a:lnTo>
                    <a:pt x="189" y="0"/>
                  </a:lnTo>
                  <a:lnTo>
                    <a:pt x="181" y="2"/>
                  </a:lnTo>
                  <a:lnTo>
                    <a:pt x="173" y="0"/>
                  </a:lnTo>
                  <a:lnTo>
                    <a:pt x="157" y="9"/>
                  </a:lnTo>
                  <a:lnTo>
                    <a:pt x="155" y="10"/>
                  </a:lnTo>
                  <a:lnTo>
                    <a:pt x="135" y="14"/>
                  </a:lnTo>
                  <a:lnTo>
                    <a:pt x="133" y="16"/>
                  </a:lnTo>
                  <a:lnTo>
                    <a:pt x="117" y="21"/>
                  </a:lnTo>
                  <a:lnTo>
                    <a:pt x="121" y="27"/>
                  </a:lnTo>
                  <a:lnTo>
                    <a:pt x="122" y="30"/>
                  </a:lnTo>
                  <a:lnTo>
                    <a:pt x="120" y="35"/>
                  </a:lnTo>
                  <a:lnTo>
                    <a:pt x="111" y="41"/>
                  </a:lnTo>
                  <a:lnTo>
                    <a:pt x="99" y="46"/>
                  </a:lnTo>
                  <a:lnTo>
                    <a:pt x="95" y="47"/>
                  </a:lnTo>
                  <a:lnTo>
                    <a:pt x="80" y="63"/>
                  </a:lnTo>
                  <a:lnTo>
                    <a:pt x="75" y="69"/>
                  </a:lnTo>
                  <a:lnTo>
                    <a:pt x="66" y="74"/>
                  </a:lnTo>
                  <a:lnTo>
                    <a:pt x="62" y="76"/>
                  </a:lnTo>
                  <a:lnTo>
                    <a:pt x="59" y="81"/>
                  </a:lnTo>
                  <a:lnTo>
                    <a:pt x="55" y="84"/>
                  </a:lnTo>
                  <a:lnTo>
                    <a:pt x="47" y="89"/>
                  </a:lnTo>
                  <a:lnTo>
                    <a:pt x="14" y="117"/>
                  </a:lnTo>
                  <a:lnTo>
                    <a:pt x="9" y="120"/>
                  </a:lnTo>
                  <a:lnTo>
                    <a:pt x="5" y="120"/>
                  </a:lnTo>
                  <a:lnTo>
                    <a:pt x="5" y="125"/>
                  </a:lnTo>
                  <a:lnTo>
                    <a:pt x="6" y="131"/>
                  </a:lnTo>
                  <a:lnTo>
                    <a:pt x="7" y="135"/>
                  </a:lnTo>
                  <a:lnTo>
                    <a:pt x="5" y="140"/>
                  </a:lnTo>
                  <a:lnTo>
                    <a:pt x="2" y="143"/>
                  </a:lnTo>
                  <a:lnTo>
                    <a:pt x="1" y="147"/>
                  </a:lnTo>
                  <a:lnTo>
                    <a:pt x="1" y="148"/>
                  </a:lnTo>
                  <a:lnTo>
                    <a:pt x="0" y="152"/>
                  </a:lnTo>
                  <a:lnTo>
                    <a:pt x="0" y="155"/>
                  </a:lnTo>
                  <a:lnTo>
                    <a:pt x="2" y="156"/>
                  </a:lnTo>
                  <a:lnTo>
                    <a:pt x="1" y="159"/>
                  </a:lnTo>
                  <a:lnTo>
                    <a:pt x="1" y="161"/>
                  </a:lnTo>
                  <a:lnTo>
                    <a:pt x="3" y="161"/>
                  </a:lnTo>
                  <a:lnTo>
                    <a:pt x="8" y="162"/>
                  </a:lnTo>
                  <a:lnTo>
                    <a:pt x="13" y="164"/>
                  </a:lnTo>
                  <a:lnTo>
                    <a:pt x="13" y="168"/>
                  </a:lnTo>
                  <a:lnTo>
                    <a:pt x="11" y="172"/>
                  </a:lnTo>
                  <a:lnTo>
                    <a:pt x="11" y="177"/>
                  </a:lnTo>
                  <a:lnTo>
                    <a:pt x="17" y="180"/>
                  </a:lnTo>
                  <a:lnTo>
                    <a:pt x="19" y="182"/>
                  </a:lnTo>
                  <a:lnTo>
                    <a:pt x="21" y="180"/>
                  </a:lnTo>
                  <a:lnTo>
                    <a:pt x="24" y="179"/>
                  </a:lnTo>
                  <a:lnTo>
                    <a:pt x="27" y="179"/>
                  </a:lnTo>
                  <a:lnTo>
                    <a:pt x="29" y="179"/>
                  </a:lnTo>
                  <a:lnTo>
                    <a:pt x="31" y="180"/>
                  </a:lnTo>
                  <a:lnTo>
                    <a:pt x="32" y="178"/>
                  </a:lnTo>
                  <a:lnTo>
                    <a:pt x="35" y="174"/>
                  </a:lnTo>
                  <a:lnTo>
                    <a:pt x="37" y="172"/>
                  </a:lnTo>
                  <a:lnTo>
                    <a:pt x="37" y="168"/>
                  </a:lnTo>
                  <a:lnTo>
                    <a:pt x="36" y="164"/>
                  </a:lnTo>
                  <a:lnTo>
                    <a:pt x="38" y="160"/>
                  </a:lnTo>
                  <a:lnTo>
                    <a:pt x="41" y="158"/>
                  </a:lnTo>
                  <a:lnTo>
                    <a:pt x="44" y="15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0" name="Freeform 88"/>
            <p:cNvSpPr>
              <a:spLocks/>
            </p:cNvSpPr>
            <p:nvPr/>
          </p:nvSpPr>
          <p:spPr bwMode="auto">
            <a:xfrm rot="1627522">
              <a:off x="2186" y="2676"/>
              <a:ext cx="37" cy="38"/>
            </a:xfrm>
            <a:custGeom>
              <a:avLst/>
              <a:gdLst>
                <a:gd name="T0" fmla="*/ 30 w 30"/>
                <a:gd name="T1" fmla="*/ 8 h 26"/>
                <a:gd name="T2" fmla="*/ 29 w 30"/>
                <a:gd name="T3" fmla="*/ 10 h 26"/>
                <a:gd name="T4" fmla="*/ 29 w 30"/>
                <a:gd name="T5" fmla="*/ 13 h 26"/>
                <a:gd name="T6" fmla="*/ 28 w 30"/>
                <a:gd name="T7" fmla="*/ 18 h 26"/>
                <a:gd name="T8" fmla="*/ 26 w 30"/>
                <a:gd name="T9" fmla="*/ 20 h 26"/>
                <a:gd name="T10" fmla="*/ 23 w 30"/>
                <a:gd name="T11" fmla="*/ 25 h 26"/>
                <a:gd name="T12" fmla="*/ 20 w 30"/>
                <a:gd name="T13" fmla="*/ 26 h 26"/>
                <a:gd name="T14" fmla="*/ 18 w 30"/>
                <a:gd name="T15" fmla="*/ 26 h 26"/>
                <a:gd name="T16" fmla="*/ 14 w 30"/>
                <a:gd name="T17" fmla="*/ 26 h 26"/>
                <a:gd name="T18" fmla="*/ 7 w 30"/>
                <a:gd name="T19" fmla="*/ 26 h 26"/>
                <a:gd name="T20" fmla="*/ 5 w 30"/>
                <a:gd name="T21" fmla="*/ 25 h 26"/>
                <a:gd name="T22" fmla="*/ 4 w 30"/>
                <a:gd name="T23" fmla="*/ 23 h 26"/>
                <a:gd name="T24" fmla="*/ 1 w 30"/>
                <a:gd name="T25" fmla="*/ 20 h 26"/>
                <a:gd name="T26" fmla="*/ 0 w 30"/>
                <a:gd name="T27" fmla="*/ 16 h 26"/>
                <a:gd name="T28" fmla="*/ 1 w 30"/>
                <a:gd name="T29" fmla="*/ 13 h 26"/>
                <a:gd name="T30" fmla="*/ 1 w 30"/>
                <a:gd name="T31" fmla="*/ 10 h 26"/>
                <a:gd name="T32" fmla="*/ 2 w 30"/>
                <a:gd name="T33" fmla="*/ 8 h 26"/>
                <a:gd name="T34" fmla="*/ 4 w 30"/>
                <a:gd name="T35" fmla="*/ 5 h 26"/>
                <a:gd name="T36" fmla="*/ 6 w 30"/>
                <a:gd name="T37" fmla="*/ 4 h 26"/>
                <a:gd name="T38" fmla="*/ 8 w 30"/>
                <a:gd name="T39" fmla="*/ 1 h 26"/>
                <a:gd name="T40" fmla="*/ 13 w 30"/>
                <a:gd name="T41" fmla="*/ 1 h 26"/>
                <a:gd name="T42" fmla="*/ 19 w 30"/>
                <a:gd name="T43" fmla="*/ 0 h 26"/>
                <a:gd name="T44" fmla="*/ 23 w 30"/>
                <a:gd name="T45" fmla="*/ 1 h 26"/>
                <a:gd name="T46" fmla="*/ 28 w 30"/>
                <a:gd name="T47" fmla="*/ 2 h 26"/>
                <a:gd name="T48" fmla="*/ 30 w 30"/>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6">
                  <a:moveTo>
                    <a:pt x="30" y="8"/>
                  </a:moveTo>
                  <a:lnTo>
                    <a:pt x="29" y="10"/>
                  </a:lnTo>
                  <a:lnTo>
                    <a:pt x="29" y="13"/>
                  </a:lnTo>
                  <a:lnTo>
                    <a:pt x="28" y="18"/>
                  </a:lnTo>
                  <a:lnTo>
                    <a:pt x="26" y="20"/>
                  </a:lnTo>
                  <a:lnTo>
                    <a:pt x="23" y="25"/>
                  </a:lnTo>
                  <a:lnTo>
                    <a:pt x="20" y="26"/>
                  </a:lnTo>
                  <a:lnTo>
                    <a:pt x="18" y="26"/>
                  </a:lnTo>
                  <a:lnTo>
                    <a:pt x="14" y="26"/>
                  </a:lnTo>
                  <a:lnTo>
                    <a:pt x="7" y="26"/>
                  </a:lnTo>
                  <a:lnTo>
                    <a:pt x="5" y="25"/>
                  </a:lnTo>
                  <a:lnTo>
                    <a:pt x="4" y="23"/>
                  </a:lnTo>
                  <a:lnTo>
                    <a:pt x="1" y="20"/>
                  </a:lnTo>
                  <a:lnTo>
                    <a:pt x="0" y="16"/>
                  </a:lnTo>
                  <a:lnTo>
                    <a:pt x="1" y="13"/>
                  </a:lnTo>
                  <a:lnTo>
                    <a:pt x="1" y="10"/>
                  </a:lnTo>
                  <a:lnTo>
                    <a:pt x="2" y="8"/>
                  </a:lnTo>
                  <a:lnTo>
                    <a:pt x="4" y="5"/>
                  </a:lnTo>
                  <a:lnTo>
                    <a:pt x="6" y="4"/>
                  </a:lnTo>
                  <a:lnTo>
                    <a:pt x="8" y="1"/>
                  </a:lnTo>
                  <a:lnTo>
                    <a:pt x="13" y="1"/>
                  </a:lnTo>
                  <a:lnTo>
                    <a:pt x="19" y="0"/>
                  </a:lnTo>
                  <a:lnTo>
                    <a:pt x="23" y="1"/>
                  </a:lnTo>
                  <a:lnTo>
                    <a:pt x="28" y="2"/>
                  </a:lnTo>
                  <a:lnTo>
                    <a:pt x="30" y="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1" name="Freeform 89"/>
            <p:cNvSpPr>
              <a:spLocks/>
            </p:cNvSpPr>
            <p:nvPr/>
          </p:nvSpPr>
          <p:spPr bwMode="auto">
            <a:xfrm rot="1627522">
              <a:off x="2042" y="2900"/>
              <a:ext cx="168" cy="205"/>
            </a:xfrm>
            <a:custGeom>
              <a:avLst/>
              <a:gdLst>
                <a:gd name="T0" fmla="*/ 8 w 135"/>
                <a:gd name="T1" fmla="*/ 128 h 137"/>
                <a:gd name="T2" fmla="*/ 9 w 135"/>
                <a:gd name="T3" fmla="*/ 120 h 137"/>
                <a:gd name="T4" fmla="*/ 7 w 135"/>
                <a:gd name="T5" fmla="*/ 113 h 137"/>
                <a:gd name="T6" fmla="*/ 6 w 135"/>
                <a:gd name="T7" fmla="*/ 105 h 137"/>
                <a:gd name="T8" fmla="*/ 6 w 135"/>
                <a:gd name="T9" fmla="*/ 92 h 137"/>
                <a:gd name="T10" fmla="*/ 6 w 135"/>
                <a:gd name="T11" fmla="*/ 86 h 137"/>
                <a:gd name="T12" fmla="*/ 7 w 135"/>
                <a:gd name="T13" fmla="*/ 75 h 137"/>
                <a:gd name="T14" fmla="*/ 3 w 135"/>
                <a:gd name="T15" fmla="*/ 68 h 137"/>
                <a:gd name="T16" fmla="*/ 0 w 135"/>
                <a:gd name="T17" fmla="*/ 58 h 137"/>
                <a:gd name="T18" fmla="*/ 3 w 135"/>
                <a:gd name="T19" fmla="*/ 48 h 137"/>
                <a:gd name="T20" fmla="*/ 2 w 135"/>
                <a:gd name="T21" fmla="*/ 40 h 137"/>
                <a:gd name="T22" fmla="*/ 7 w 135"/>
                <a:gd name="T23" fmla="*/ 35 h 137"/>
                <a:gd name="T24" fmla="*/ 14 w 135"/>
                <a:gd name="T25" fmla="*/ 33 h 137"/>
                <a:gd name="T26" fmla="*/ 19 w 135"/>
                <a:gd name="T27" fmla="*/ 30 h 137"/>
                <a:gd name="T28" fmla="*/ 23 w 135"/>
                <a:gd name="T29" fmla="*/ 28 h 137"/>
                <a:gd name="T30" fmla="*/ 21 w 135"/>
                <a:gd name="T31" fmla="*/ 23 h 137"/>
                <a:gd name="T32" fmla="*/ 25 w 135"/>
                <a:gd name="T33" fmla="*/ 22 h 137"/>
                <a:gd name="T34" fmla="*/ 31 w 135"/>
                <a:gd name="T35" fmla="*/ 20 h 137"/>
                <a:gd name="T36" fmla="*/ 36 w 135"/>
                <a:gd name="T37" fmla="*/ 14 h 137"/>
                <a:gd name="T38" fmla="*/ 39 w 135"/>
                <a:gd name="T39" fmla="*/ 12 h 137"/>
                <a:gd name="T40" fmla="*/ 47 w 135"/>
                <a:gd name="T41" fmla="*/ 0 h 137"/>
                <a:gd name="T42" fmla="*/ 51 w 135"/>
                <a:gd name="T43" fmla="*/ 2 h 137"/>
                <a:gd name="T44" fmla="*/ 57 w 135"/>
                <a:gd name="T45" fmla="*/ 3 h 137"/>
                <a:gd name="T46" fmla="*/ 63 w 135"/>
                <a:gd name="T47" fmla="*/ 5 h 137"/>
                <a:gd name="T48" fmla="*/ 67 w 135"/>
                <a:gd name="T49" fmla="*/ 12 h 137"/>
                <a:gd name="T50" fmla="*/ 71 w 135"/>
                <a:gd name="T51" fmla="*/ 14 h 137"/>
                <a:gd name="T52" fmla="*/ 78 w 135"/>
                <a:gd name="T53" fmla="*/ 9 h 137"/>
                <a:gd name="T54" fmla="*/ 90 w 135"/>
                <a:gd name="T55" fmla="*/ 5 h 137"/>
                <a:gd name="T56" fmla="*/ 96 w 135"/>
                <a:gd name="T57" fmla="*/ 12 h 137"/>
                <a:gd name="T58" fmla="*/ 102 w 135"/>
                <a:gd name="T59" fmla="*/ 16 h 137"/>
                <a:gd name="T60" fmla="*/ 105 w 135"/>
                <a:gd name="T61" fmla="*/ 21 h 137"/>
                <a:gd name="T62" fmla="*/ 104 w 135"/>
                <a:gd name="T63" fmla="*/ 30 h 137"/>
                <a:gd name="T64" fmla="*/ 108 w 135"/>
                <a:gd name="T65" fmla="*/ 32 h 137"/>
                <a:gd name="T66" fmla="*/ 114 w 135"/>
                <a:gd name="T67" fmla="*/ 32 h 137"/>
                <a:gd name="T68" fmla="*/ 123 w 135"/>
                <a:gd name="T69" fmla="*/ 28 h 137"/>
                <a:gd name="T70" fmla="*/ 131 w 135"/>
                <a:gd name="T71" fmla="*/ 26 h 137"/>
                <a:gd name="T72" fmla="*/ 134 w 135"/>
                <a:gd name="T73" fmla="*/ 30 h 137"/>
                <a:gd name="T74" fmla="*/ 135 w 135"/>
                <a:gd name="T75" fmla="*/ 36 h 137"/>
                <a:gd name="T76" fmla="*/ 132 w 135"/>
                <a:gd name="T77" fmla="*/ 41 h 137"/>
                <a:gd name="T78" fmla="*/ 127 w 135"/>
                <a:gd name="T79" fmla="*/ 45 h 137"/>
                <a:gd name="T80" fmla="*/ 123 w 135"/>
                <a:gd name="T81" fmla="*/ 51 h 137"/>
                <a:gd name="T82" fmla="*/ 119 w 135"/>
                <a:gd name="T83" fmla="*/ 56 h 137"/>
                <a:gd name="T84" fmla="*/ 117 w 135"/>
                <a:gd name="T85" fmla="*/ 59 h 137"/>
                <a:gd name="T86" fmla="*/ 115 w 135"/>
                <a:gd name="T87" fmla="*/ 64 h 137"/>
                <a:gd name="T88" fmla="*/ 116 w 135"/>
                <a:gd name="T89" fmla="*/ 70 h 137"/>
                <a:gd name="T90" fmla="*/ 115 w 135"/>
                <a:gd name="T91" fmla="*/ 77 h 137"/>
                <a:gd name="T92" fmla="*/ 116 w 135"/>
                <a:gd name="T93" fmla="*/ 84 h 137"/>
                <a:gd name="T94" fmla="*/ 117 w 135"/>
                <a:gd name="T95" fmla="*/ 89 h 137"/>
                <a:gd name="T96" fmla="*/ 120 w 135"/>
                <a:gd name="T97" fmla="*/ 95 h 137"/>
                <a:gd name="T98" fmla="*/ 113 w 135"/>
                <a:gd name="T99" fmla="*/ 102 h 137"/>
                <a:gd name="T100" fmla="*/ 99 w 135"/>
                <a:gd name="T101" fmla="*/ 114 h 137"/>
                <a:gd name="T102" fmla="*/ 80 w 135"/>
                <a:gd name="T103" fmla="*/ 118 h 137"/>
                <a:gd name="T104" fmla="*/ 75 w 135"/>
                <a:gd name="T105" fmla="*/ 125 h 137"/>
                <a:gd name="T106" fmla="*/ 74 w 135"/>
                <a:gd name="T107" fmla="*/ 132 h 137"/>
                <a:gd name="T108" fmla="*/ 68 w 135"/>
                <a:gd name="T109" fmla="*/ 136 h 137"/>
                <a:gd name="T110" fmla="*/ 55 w 135"/>
                <a:gd name="T111" fmla="*/ 135 h 137"/>
                <a:gd name="T112" fmla="*/ 51 w 135"/>
                <a:gd name="T113" fmla="*/ 137 h 137"/>
                <a:gd name="T114" fmla="*/ 36 w 135"/>
                <a:gd name="T115" fmla="*/ 129 h 137"/>
                <a:gd name="T116" fmla="*/ 25 w 135"/>
                <a:gd name="T117" fmla="*/ 13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137">
                  <a:moveTo>
                    <a:pt x="9" y="132"/>
                  </a:moveTo>
                  <a:lnTo>
                    <a:pt x="8" y="128"/>
                  </a:lnTo>
                  <a:lnTo>
                    <a:pt x="9" y="124"/>
                  </a:lnTo>
                  <a:lnTo>
                    <a:pt x="9" y="120"/>
                  </a:lnTo>
                  <a:lnTo>
                    <a:pt x="8" y="117"/>
                  </a:lnTo>
                  <a:lnTo>
                    <a:pt x="7" y="113"/>
                  </a:lnTo>
                  <a:lnTo>
                    <a:pt x="6" y="110"/>
                  </a:lnTo>
                  <a:lnTo>
                    <a:pt x="6" y="105"/>
                  </a:lnTo>
                  <a:lnTo>
                    <a:pt x="6" y="101"/>
                  </a:lnTo>
                  <a:lnTo>
                    <a:pt x="6" y="92"/>
                  </a:lnTo>
                  <a:lnTo>
                    <a:pt x="6" y="88"/>
                  </a:lnTo>
                  <a:lnTo>
                    <a:pt x="6" y="86"/>
                  </a:lnTo>
                  <a:lnTo>
                    <a:pt x="7" y="81"/>
                  </a:lnTo>
                  <a:lnTo>
                    <a:pt x="7" y="75"/>
                  </a:lnTo>
                  <a:lnTo>
                    <a:pt x="5" y="71"/>
                  </a:lnTo>
                  <a:lnTo>
                    <a:pt x="3" y="68"/>
                  </a:lnTo>
                  <a:lnTo>
                    <a:pt x="1" y="63"/>
                  </a:lnTo>
                  <a:lnTo>
                    <a:pt x="0" y="58"/>
                  </a:lnTo>
                  <a:lnTo>
                    <a:pt x="1" y="54"/>
                  </a:lnTo>
                  <a:lnTo>
                    <a:pt x="3" y="48"/>
                  </a:lnTo>
                  <a:lnTo>
                    <a:pt x="3" y="46"/>
                  </a:lnTo>
                  <a:lnTo>
                    <a:pt x="2" y="40"/>
                  </a:lnTo>
                  <a:lnTo>
                    <a:pt x="5" y="36"/>
                  </a:lnTo>
                  <a:lnTo>
                    <a:pt x="7" y="35"/>
                  </a:lnTo>
                  <a:lnTo>
                    <a:pt x="11" y="33"/>
                  </a:lnTo>
                  <a:lnTo>
                    <a:pt x="14" y="33"/>
                  </a:lnTo>
                  <a:lnTo>
                    <a:pt x="17" y="32"/>
                  </a:lnTo>
                  <a:lnTo>
                    <a:pt x="19" y="30"/>
                  </a:lnTo>
                  <a:lnTo>
                    <a:pt x="21" y="30"/>
                  </a:lnTo>
                  <a:lnTo>
                    <a:pt x="23" y="28"/>
                  </a:lnTo>
                  <a:lnTo>
                    <a:pt x="21" y="24"/>
                  </a:lnTo>
                  <a:lnTo>
                    <a:pt x="21" y="23"/>
                  </a:lnTo>
                  <a:lnTo>
                    <a:pt x="23" y="22"/>
                  </a:lnTo>
                  <a:lnTo>
                    <a:pt x="25" y="22"/>
                  </a:lnTo>
                  <a:lnTo>
                    <a:pt x="30" y="21"/>
                  </a:lnTo>
                  <a:lnTo>
                    <a:pt x="31" y="20"/>
                  </a:lnTo>
                  <a:lnTo>
                    <a:pt x="33" y="17"/>
                  </a:lnTo>
                  <a:lnTo>
                    <a:pt x="36" y="14"/>
                  </a:lnTo>
                  <a:lnTo>
                    <a:pt x="37" y="14"/>
                  </a:lnTo>
                  <a:lnTo>
                    <a:pt x="39" y="12"/>
                  </a:lnTo>
                  <a:lnTo>
                    <a:pt x="44" y="2"/>
                  </a:lnTo>
                  <a:lnTo>
                    <a:pt x="47" y="0"/>
                  </a:lnTo>
                  <a:lnTo>
                    <a:pt x="49" y="2"/>
                  </a:lnTo>
                  <a:lnTo>
                    <a:pt x="51" y="2"/>
                  </a:lnTo>
                  <a:lnTo>
                    <a:pt x="55" y="2"/>
                  </a:lnTo>
                  <a:lnTo>
                    <a:pt x="57" y="3"/>
                  </a:lnTo>
                  <a:lnTo>
                    <a:pt x="60" y="4"/>
                  </a:lnTo>
                  <a:lnTo>
                    <a:pt x="63" y="5"/>
                  </a:lnTo>
                  <a:lnTo>
                    <a:pt x="66" y="10"/>
                  </a:lnTo>
                  <a:lnTo>
                    <a:pt x="67" y="12"/>
                  </a:lnTo>
                  <a:lnTo>
                    <a:pt x="68" y="14"/>
                  </a:lnTo>
                  <a:lnTo>
                    <a:pt x="71" y="14"/>
                  </a:lnTo>
                  <a:lnTo>
                    <a:pt x="75" y="11"/>
                  </a:lnTo>
                  <a:lnTo>
                    <a:pt x="78" y="9"/>
                  </a:lnTo>
                  <a:lnTo>
                    <a:pt x="87" y="5"/>
                  </a:lnTo>
                  <a:lnTo>
                    <a:pt x="90" y="5"/>
                  </a:lnTo>
                  <a:lnTo>
                    <a:pt x="90" y="8"/>
                  </a:lnTo>
                  <a:lnTo>
                    <a:pt x="96" y="12"/>
                  </a:lnTo>
                  <a:lnTo>
                    <a:pt x="99" y="14"/>
                  </a:lnTo>
                  <a:lnTo>
                    <a:pt x="102" y="16"/>
                  </a:lnTo>
                  <a:lnTo>
                    <a:pt x="105" y="20"/>
                  </a:lnTo>
                  <a:lnTo>
                    <a:pt x="105" y="21"/>
                  </a:lnTo>
                  <a:lnTo>
                    <a:pt x="103" y="29"/>
                  </a:lnTo>
                  <a:lnTo>
                    <a:pt x="104" y="30"/>
                  </a:lnTo>
                  <a:lnTo>
                    <a:pt x="104" y="32"/>
                  </a:lnTo>
                  <a:lnTo>
                    <a:pt x="108" y="32"/>
                  </a:lnTo>
                  <a:lnTo>
                    <a:pt x="110" y="32"/>
                  </a:lnTo>
                  <a:lnTo>
                    <a:pt x="114" y="32"/>
                  </a:lnTo>
                  <a:lnTo>
                    <a:pt x="116" y="32"/>
                  </a:lnTo>
                  <a:lnTo>
                    <a:pt x="123" y="28"/>
                  </a:lnTo>
                  <a:lnTo>
                    <a:pt x="127" y="26"/>
                  </a:lnTo>
                  <a:lnTo>
                    <a:pt x="131" y="26"/>
                  </a:lnTo>
                  <a:lnTo>
                    <a:pt x="134" y="26"/>
                  </a:lnTo>
                  <a:lnTo>
                    <a:pt x="134" y="30"/>
                  </a:lnTo>
                  <a:lnTo>
                    <a:pt x="134" y="34"/>
                  </a:lnTo>
                  <a:lnTo>
                    <a:pt x="135" y="36"/>
                  </a:lnTo>
                  <a:lnTo>
                    <a:pt x="134" y="39"/>
                  </a:lnTo>
                  <a:lnTo>
                    <a:pt x="132" y="41"/>
                  </a:lnTo>
                  <a:lnTo>
                    <a:pt x="129" y="44"/>
                  </a:lnTo>
                  <a:lnTo>
                    <a:pt x="127" y="45"/>
                  </a:lnTo>
                  <a:lnTo>
                    <a:pt x="126" y="48"/>
                  </a:lnTo>
                  <a:lnTo>
                    <a:pt x="123" y="51"/>
                  </a:lnTo>
                  <a:lnTo>
                    <a:pt x="120" y="54"/>
                  </a:lnTo>
                  <a:lnTo>
                    <a:pt x="119" y="56"/>
                  </a:lnTo>
                  <a:lnTo>
                    <a:pt x="117" y="58"/>
                  </a:lnTo>
                  <a:lnTo>
                    <a:pt x="117" y="59"/>
                  </a:lnTo>
                  <a:lnTo>
                    <a:pt x="116" y="63"/>
                  </a:lnTo>
                  <a:lnTo>
                    <a:pt x="115" y="64"/>
                  </a:lnTo>
                  <a:lnTo>
                    <a:pt x="115" y="66"/>
                  </a:lnTo>
                  <a:lnTo>
                    <a:pt x="116" y="70"/>
                  </a:lnTo>
                  <a:lnTo>
                    <a:pt x="116" y="74"/>
                  </a:lnTo>
                  <a:lnTo>
                    <a:pt x="115" y="77"/>
                  </a:lnTo>
                  <a:lnTo>
                    <a:pt x="115" y="80"/>
                  </a:lnTo>
                  <a:lnTo>
                    <a:pt x="116" y="84"/>
                  </a:lnTo>
                  <a:lnTo>
                    <a:pt x="116" y="88"/>
                  </a:lnTo>
                  <a:lnTo>
                    <a:pt x="117" y="89"/>
                  </a:lnTo>
                  <a:lnTo>
                    <a:pt x="120" y="93"/>
                  </a:lnTo>
                  <a:lnTo>
                    <a:pt x="120" y="95"/>
                  </a:lnTo>
                  <a:lnTo>
                    <a:pt x="121" y="100"/>
                  </a:lnTo>
                  <a:lnTo>
                    <a:pt x="113" y="102"/>
                  </a:lnTo>
                  <a:lnTo>
                    <a:pt x="109" y="105"/>
                  </a:lnTo>
                  <a:lnTo>
                    <a:pt x="99" y="114"/>
                  </a:lnTo>
                  <a:lnTo>
                    <a:pt x="96" y="117"/>
                  </a:lnTo>
                  <a:lnTo>
                    <a:pt x="80" y="118"/>
                  </a:lnTo>
                  <a:lnTo>
                    <a:pt x="78" y="122"/>
                  </a:lnTo>
                  <a:lnTo>
                    <a:pt x="75" y="125"/>
                  </a:lnTo>
                  <a:lnTo>
                    <a:pt x="74" y="130"/>
                  </a:lnTo>
                  <a:lnTo>
                    <a:pt x="74" y="132"/>
                  </a:lnTo>
                  <a:lnTo>
                    <a:pt x="72" y="135"/>
                  </a:lnTo>
                  <a:lnTo>
                    <a:pt x="68" y="136"/>
                  </a:lnTo>
                  <a:lnTo>
                    <a:pt x="57" y="134"/>
                  </a:lnTo>
                  <a:lnTo>
                    <a:pt x="55" y="135"/>
                  </a:lnTo>
                  <a:lnTo>
                    <a:pt x="54" y="137"/>
                  </a:lnTo>
                  <a:lnTo>
                    <a:pt x="51" y="137"/>
                  </a:lnTo>
                  <a:lnTo>
                    <a:pt x="39" y="129"/>
                  </a:lnTo>
                  <a:lnTo>
                    <a:pt x="36" y="129"/>
                  </a:lnTo>
                  <a:lnTo>
                    <a:pt x="29" y="131"/>
                  </a:lnTo>
                  <a:lnTo>
                    <a:pt x="25" y="131"/>
                  </a:lnTo>
                  <a:lnTo>
                    <a:pt x="9" y="13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2" name="Freeform 90"/>
            <p:cNvSpPr>
              <a:spLocks/>
            </p:cNvSpPr>
            <p:nvPr/>
          </p:nvSpPr>
          <p:spPr bwMode="auto">
            <a:xfrm rot="1627522">
              <a:off x="1854" y="2855"/>
              <a:ext cx="200" cy="211"/>
            </a:xfrm>
            <a:custGeom>
              <a:avLst/>
              <a:gdLst>
                <a:gd name="T0" fmla="*/ 18 w 163"/>
                <a:gd name="T1" fmla="*/ 126 h 140"/>
                <a:gd name="T2" fmla="*/ 31 w 163"/>
                <a:gd name="T3" fmla="*/ 117 h 140"/>
                <a:gd name="T4" fmla="*/ 40 w 163"/>
                <a:gd name="T5" fmla="*/ 119 h 140"/>
                <a:gd name="T6" fmla="*/ 42 w 163"/>
                <a:gd name="T7" fmla="*/ 126 h 140"/>
                <a:gd name="T8" fmla="*/ 45 w 163"/>
                <a:gd name="T9" fmla="*/ 132 h 140"/>
                <a:gd name="T10" fmla="*/ 49 w 163"/>
                <a:gd name="T11" fmla="*/ 140 h 140"/>
                <a:gd name="T12" fmla="*/ 54 w 163"/>
                <a:gd name="T13" fmla="*/ 134 h 140"/>
                <a:gd name="T14" fmla="*/ 69 w 163"/>
                <a:gd name="T15" fmla="*/ 132 h 140"/>
                <a:gd name="T16" fmla="*/ 75 w 163"/>
                <a:gd name="T17" fmla="*/ 132 h 140"/>
                <a:gd name="T18" fmla="*/ 82 w 163"/>
                <a:gd name="T19" fmla="*/ 123 h 140"/>
                <a:gd name="T20" fmla="*/ 88 w 163"/>
                <a:gd name="T21" fmla="*/ 122 h 140"/>
                <a:gd name="T22" fmla="*/ 94 w 163"/>
                <a:gd name="T23" fmla="*/ 120 h 140"/>
                <a:gd name="T24" fmla="*/ 115 w 163"/>
                <a:gd name="T25" fmla="*/ 116 h 140"/>
                <a:gd name="T26" fmla="*/ 142 w 163"/>
                <a:gd name="T27" fmla="*/ 110 h 140"/>
                <a:gd name="T28" fmla="*/ 148 w 163"/>
                <a:gd name="T29" fmla="*/ 114 h 140"/>
                <a:gd name="T30" fmla="*/ 153 w 163"/>
                <a:gd name="T31" fmla="*/ 114 h 140"/>
                <a:gd name="T32" fmla="*/ 163 w 163"/>
                <a:gd name="T33" fmla="*/ 105 h 140"/>
                <a:gd name="T34" fmla="*/ 163 w 163"/>
                <a:gd name="T35" fmla="*/ 97 h 140"/>
                <a:gd name="T36" fmla="*/ 162 w 163"/>
                <a:gd name="T37" fmla="*/ 90 h 140"/>
                <a:gd name="T38" fmla="*/ 160 w 163"/>
                <a:gd name="T39" fmla="*/ 83 h 140"/>
                <a:gd name="T40" fmla="*/ 160 w 163"/>
                <a:gd name="T41" fmla="*/ 74 h 140"/>
                <a:gd name="T42" fmla="*/ 160 w 163"/>
                <a:gd name="T43" fmla="*/ 61 h 140"/>
                <a:gd name="T44" fmla="*/ 161 w 163"/>
                <a:gd name="T45" fmla="*/ 54 h 140"/>
                <a:gd name="T46" fmla="*/ 159 w 163"/>
                <a:gd name="T47" fmla="*/ 44 h 140"/>
                <a:gd name="T48" fmla="*/ 155 w 163"/>
                <a:gd name="T49" fmla="*/ 36 h 140"/>
                <a:gd name="T50" fmla="*/ 155 w 163"/>
                <a:gd name="T51" fmla="*/ 27 h 140"/>
                <a:gd name="T52" fmla="*/ 157 w 163"/>
                <a:gd name="T53" fmla="*/ 19 h 140"/>
                <a:gd name="T54" fmla="*/ 153 w 163"/>
                <a:gd name="T55" fmla="*/ 9 h 140"/>
                <a:gd name="T56" fmla="*/ 145 w 163"/>
                <a:gd name="T57" fmla="*/ 6 h 140"/>
                <a:gd name="T58" fmla="*/ 132 w 163"/>
                <a:gd name="T59" fmla="*/ 7 h 140"/>
                <a:gd name="T60" fmla="*/ 125 w 163"/>
                <a:gd name="T61" fmla="*/ 7 h 140"/>
                <a:gd name="T62" fmla="*/ 118 w 163"/>
                <a:gd name="T63" fmla="*/ 2 h 140"/>
                <a:gd name="T64" fmla="*/ 114 w 163"/>
                <a:gd name="T65" fmla="*/ 3 h 140"/>
                <a:gd name="T66" fmla="*/ 107 w 163"/>
                <a:gd name="T67" fmla="*/ 0 h 140"/>
                <a:gd name="T68" fmla="*/ 101 w 163"/>
                <a:gd name="T69" fmla="*/ 6 h 140"/>
                <a:gd name="T70" fmla="*/ 94 w 163"/>
                <a:gd name="T71" fmla="*/ 15 h 140"/>
                <a:gd name="T72" fmla="*/ 78 w 163"/>
                <a:gd name="T73" fmla="*/ 26 h 140"/>
                <a:gd name="T74" fmla="*/ 76 w 163"/>
                <a:gd name="T75" fmla="*/ 30 h 140"/>
                <a:gd name="T76" fmla="*/ 79 w 163"/>
                <a:gd name="T77" fmla="*/ 33 h 140"/>
                <a:gd name="T78" fmla="*/ 75 w 163"/>
                <a:gd name="T79" fmla="*/ 39 h 140"/>
                <a:gd name="T80" fmla="*/ 65 w 163"/>
                <a:gd name="T81" fmla="*/ 42 h 140"/>
                <a:gd name="T82" fmla="*/ 59 w 163"/>
                <a:gd name="T83" fmla="*/ 41 h 140"/>
                <a:gd name="T84" fmla="*/ 47 w 163"/>
                <a:gd name="T85" fmla="*/ 41 h 140"/>
                <a:gd name="T86" fmla="*/ 42 w 163"/>
                <a:gd name="T87" fmla="*/ 39 h 140"/>
                <a:gd name="T88" fmla="*/ 37 w 163"/>
                <a:gd name="T89" fmla="*/ 41 h 140"/>
                <a:gd name="T90" fmla="*/ 33 w 163"/>
                <a:gd name="T91" fmla="*/ 36 h 140"/>
                <a:gd name="T92" fmla="*/ 29 w 163"/>
                <a:gd name="T93" fmla="*/ 41 h 140"/>
                <a:gd name="T94" fmla="*/ 23 w 163"/>
                <a:gd name="T95" fmla="*/ 45 h 140"/>
                <a:gd name="T96" fmla="*/ 18 w 163"/>
                <a:gd name="T97" fmla="*/ 50 h 140"/>
                <a:gd name="T98" fmla="*/ 18 w 163"/>
                <a:gd name="T99" fmla="*/ 54 h 140"/>
                <a:gd name="T100" fmla="*/ 15 w 163"/>
                <a:gd name="T101" fmla="*/ 61 h 140"/>
                <a:gd name="T102" fmla="*/ 13 w 163"/>
                <a:gd name="T103" fmla="*/ 71 h 140"/>
                <a:gd name="T104" fmla="*/ 7 w 163"/>
                <a:gd name="T105" fmla="*/ 75 h 140"/>
                <a:gd name="T106" fmla="*/ 3 w 163"/>
                <a:gd name="T107" fmla="*/ 80 h 140"/>
                <a:gd name="T108" fmla="*/ 1 w 163"/>
                <a:gd name="T109" fmla="*/ 96 h 140"/>
                <a:gd name="T110" fmla="*/ 3 w 163"/>
                <a:gd name="T111" fmla="*/ 104 h 140"/>
                <a:gd name="T112" fmla="*/ 7 w 163"/>
                <a:gd name="T113" fmla="*/ 113 h 140"/>
                <a:gd name="T114" fmla="*/ 7 w 163"/>
                <a:gd name="T115" fmla="*/ 121 h 140"/>
                <a:gd name="T116" fmla="*/ 10 w 163"/>
                <a:gd name="T117" fmla="*/ 126 h 140"/>
                <a:gd name="T118" fmla="*/ 17 w 163"/>
                <a:gd name="T119"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40">
                  <a:moveTo>
                    <a:pt x="17" y="128"/>
                  </a:moveTo>
                  <a:lnTo>
                    <a:pt x="18" y="126"/>
                  </a:lnTo>
                  <a:lnTo>
                    <a:pt x="25" y="122"/>
                  </a:lnTo>
                  <a:lnTo>
                    <a:pt x="31" y="117"/>
                  </a:lnTo>
                  <a:lnTo>
                    <a:pt x="35" y="116"/>
                  </a:lnTo>
                  <a:lnTo>
                    <a:pt x="40" y="119"/>
                  </a:lnTo>
                  <a:lnTo>
                    <a:pt x="41" y="121"/>
                  </a:lnTo>
                  <a:lnTo>
                    <a:pt x="42" y="126"/>
                  </a:lnTo>
                  <a:lnTo>
                    <a:pt x="43" y="127"/>
                  </a:lnTo>
                  <a:lnTo>
                    <a:pt x="45" y="132"/>
                  </a:lnTo>
                  <a:lnTo>
                    <a:pt x="46" y="135"/>
                  </a:lnTo>
                  <a:lnTo>
                    <a:pt x="49" y="140"/>
                  </a:lnTo>
                  <a:lnTo>
                    <a:pt x="51" y="139"/>
                  </a:lnTo>
                  <a:lnTo>
                    <a:pt x="54" y="134"/>
                  </a:lnTo>
                  <a:lnTo>
                    <a:pt x="57" y="133"/>
                  </a:lnTo>
                  <a:lnTo>
                    <a:pt x="69" y="132"/>
                  </a:lnTo>
                  <a:lnTo>
                    <a:pt x="71" y="132"/>
                  </a:lnTo>
                  <a:lnTo>
                    <a:pt x="75" y="132"/>
                  </a:lnTo>
                  <a:lnTo>
                    <a:pt x="77" y="129"/>
                  </a:lnTo>
                  <a:lnTo>
                    <a:pt x="82" y="123"/>
                  </a:lnTo>
                  <a:lnTo>
                    <a:pt x="84" y="122"/>
                  </a:lnTo>
                  <a:lnTo>
                    <a:pt x="88" y="122"/>
                  </a:lnTo>
                  <a:lnTo>
                    <a:pt x="90" y="122"/>
                  </a:lnTo>
                  <a:lnTo>
                    <a:pt x="94" y="120"/>
                  </a:lnTo>
                  <a:lnTo>
                    <a:pt x="112" y="117"/>
                  </a:lnTo>
                  <a:lnTo>
                    <a:pt x="115" y="116"/>
                  </a:lnTo>
                  <a:lnTo>
                    <a:pt x="130" y="114"/>
                  </a:lnTo>
                  <a:lnTo>
                    <a:pt x="142" y="110"/>
                  </a:lnTo>
                  <a:lnTo>
                    <a:pt x="145" y="113"/>
                  </a:lnTo>
                  <a:lnTo>
                    <a:pt x="148" y="114"/>
                  </a:lnTo>
                  <a:lnTo>
                    <a:pt x="151" y="115"/>
                  </a:lnTo>
                  <a:lnTo>
                    <a:pt x="153" y="114"/>
                  </a:lnTo>
                  <a:lnTo>
                    <a:pt x="159" y="105"/>
                  </a:lnTo>
                  <a:lnTo>
                    <a:pt x="163" y="105"/>
                  </a:lnTo>
                  <a:lnTo>
                    <a:pt x="162" y="101"/>
                  </a:lnTo>
                  <a:lnTo>
                    <a:pt x="163" y="97"/>
                  </a:lnTo>
                  <a:lnTo>
                    <a:pt x="163" y="93"/>
                  </a:lnTo>
                  <a:lnTo>
                    <a:pt x="162" y="90"/>
                  </a:lnTo>
                  <a:lnTo>
                    <a:pt x="161" y="86"/>
                  </a:lnTo>
                  <a:lnTo>
                    <a:pt x="160" y="83"/>
                  </a:lnTo>
                  <a:lnTo>
                    <a:pt x="160" y="78"/>
                  </a:lnTo>
                  <a:lnTo>
                    <a:pt x="160" y="74"/>
                  </a:lnTo>
                  <a:lnTo>
                    <a:pt x="160" y="65"/>
                  </a:lnTo>
                  <a:lnTo>
                    <a:pt x="160" y="61"/>
                  </a:lnTo>
                  <a:lnTo>
                    <a:pt x="160" y="59"/>
                  </a:lnTo>
                  <a:lnTo>
                    <a:pt x="161" y="54"/>
                  </a:lnTo>
                  <a:lnTo>
                    <a:pt x="161" y="48"/>
                  </a:lnTo>
                  <a:lnTo>
                    <a:pt x="159" y="44"/>
                  </a:lnTo>
                  <a:lnTo>
                    <a:pt x="157" y="41"/>
                  </a:lnTo>
                  <a:lnTo>
                    <a:pt x="155" y="36"/>
                  </a:lnTo>
                  <a:lnTo>
                    <a:pt x="154" y="31"/>
                  </a:lnTo>
                  <a:lnTo>
                    <a:pt x="155" y="27"/>
                  </a:lnTo>
                  <a:lnTo>
                    <a:pt x="157" y="21"/>
                  </a:lnTo>
                  <a:lnTo>
                    <a:pt x="157" y="19"/>
                  </a:lnTo>
                  <a:lnTo>
                    <a:pt x="156" y="13"/>
                  </a:lnTo>
                  <a:lnTo>
                    <a:pt x="153" y="9"/>
                  </a:lnTo>
                  <a:lnTo>
                    <a:pt x="149" y="8"/>
                  </a:lnTo>
                  <a:lnTo>
                    <a:pt x="145" y="6"/>
                  </a:lnTo>
                  <a:lnTo>
                    <a:pt x="139" y="3"/>
                  </a:lnTo>
                  <a:lnTo>
                    <a:pt x="132" y="7"/>
                  </a:lnTo>
                  <a:lnTo>
                    <a:pt x="126" y="6"/>
                  </a:lnTo>
                  <a:lnTo>
                    <a:pt x="125" y="7"/>
                  </a:lnTo>
                  <a:lnTo>
                    <a:pt x="120" y="3"/>
                  </a:lnTo>
                  <a:lnTo>
                    <a:pt x="118" y="2"/>
                  </a:lnTo>
                  <a:lnTo>
                    <a:pt x="115" y="3"/>
                  </a:lnTo>
                  <a:lnTo>
                    <a:pt x="114" y="3"/>
                  </a:lnTo>
                  <a:lnTo>
                    <a:pt x="111" y="1"/>
                  </a:lnTo>
                  <a:lnTo>
                    <a:pt x="107" y="0"/>
                  </a:lnTo>
                  <a:lnTo>
                    <a:pt x="105" y="1"/>
                  </a:lnTo>
                  <a:lnTo>
                    <a:pt x="101" y="6"/>
                  </a:lnTo>
                  <a:lnTo>
                    <a:pt x="100" y="8"/>
                  </a:lnTo>
                  <a:lnTo>
                    <a:pt x="94" y="15"/>
                  </a:lnTo>
                  <a:lnTo>
                    <a:pt x="91" y="18"/>
                  </a:lnTo>
                  <a:lnTo>
                    <a:pt x="78" y="26"/>
                  </a:lnTo>
                  <a:lnTo>
                    <a:pt x="76" y="27"/>
                  </a:lnTo>
                  <a:lnTo>
                    <a:pt x="76" y="30"/>
                  </a:lnTo>
                  <a:lnTo>
                    <a:pt x="79" y="32"/>
                  </a:lnTo>
                  <a:lnTo>
                    <a:pt x="79" y="33"/>
                  </a:lnTo>
                  <a:lnTo>
                    <a:pt x="76" y="39"/>
                  </a:lnTo>
                  <a:lnTo>
                    <a:pt x="75" y="39"/>
                  </a:lnTo>
                  <a:lnTo>
                    <a:pt x="72" y="39"/>
                  </a:lnTo>
                  <a:lnTo>
                    <a:pt x="65" y="42"/>
                  </a:lnTo>
                  <a:lnTo>
                    <a:pt x="64" y="42"/>
                  </a:lnTo>
                  <a:lnTo>
                    <a:pt x="59" y="41"/>
                  </a:lnTo>
                  <a:lnTo>
                    <a:pt x="51" y="41"/>
                  </a:lnTo>
                  <a:lnTo>
                    <a:pt x="47" y="41"/>
                  </a:lnTo>
                  <a:lnTo>
                    <a:pt x="46" y="41"/>
                  </a:lnTo>
                  <a:lnTo>
                    <a:pt x="42" y="39"/>
                  </a:lnTo>
                  <a:lnTo>
                    <a:pt x="41" y="39"/>
                  </a:lnTo>
                  <a:lnTo>
                    <a:pt x="37" y="41"/>
                  </a:lnTo>
                  <a:lnTo>
                    <a:pt x="35" y="39"/>
                  </a:lnTo>
                  <a:lnTo>
                    <a:pt x="33" y="36"/>
                  </a:lnTo>
                  <a:lnTo>
                    <a:pt x="31" y="36"/>
                  </a:lnTo>
                  <a:lnTo>
                    <a:pt x="29" y="41"/>
                  </a:lnTo>
                  <a:lnTo>
                    <a:pt x="28" y="42"/>
                  </a:lnTo>
                  <a:lnTo>
                    <a:pt x="23" y="45"/>
                  </a:lnTo>
                  <a:lnTo>
                    <a:pt x="18" y="49"/>
                  </a:lnTo>
                  <a:lnTo>
                    <a:pt x="18" y="50"/>
                  </a:lnTo>
                  <a:lnTo>
                    <a:pt x="19" y="53"/>
                  </a:lnTo>
                  <a:lnTo>
                    <a:pt x="18" y="54"/>
                  </a:lnTo>
                  <a:lnTo>
                    <a:pt x="16" y="57"/>
                  </a:lnTo>
                  <a:lnTo>
                    <a:pt x="15" y="61"/>
                  </a:lnTo>
                  <a:lnTo>
                    <a:pt x="15" y="65"/>
                  </a:lnTo>
                  <a:lnTo>
                    <a:pt x="13" y="71"/>
                  </a:lnTo>
                  <a:lnTo>
                    <a:pt x="11" y="74"/>
                  </a:lnTo>
                  <a:lnTo>
                    <a:pt x="7" y="75"/>
                  </a:lnTo>
                  <a:lnTo>
                    <a:pt x="5" y="77"/>
                  </a:lnTo>
                  <a:lnTo>
                    <a:pt x="3" y="80"/>
                  </a:lnTo>
                  <a:lnTo>
                    <a:pt x="0" y="85"/>
                  </a:lnTo>
                  <a:lnTo>
                    <a:pt x="1" y="96"/>
                  </a:lnTo>
                  <a:lnTo>
                    <a:pt x="1" y="102"/>
                  </a:lnTo>
                  <a:lnTo>
                    <a:pt x="3" y="104"/>
                  </a:lnTo>
                  <a:lnTo>
                    <a:pt x="6" y="109"/>
                  </a:lnTo>
                  <a:lnTo>
                    <a:pt x="7" y="113"/>
                  </a:lnTo>
                  <a:lnTo>
                    <a:pt x="7" y="115"/>
                  </a:lnTo>
                  <a:lnTo>
                    <a:pt x="7" y="121"/>
                  </a:lnTo>
                  <a:lnTo>
                    <a:pt x="7" y="123"/>
                  </a:lnTo>
                  <a:lnTo>
                    <a:pt x="10" y="126"/>
                  </a:lnTo>
                  <a:lnTo>
                    <a:pt x="15" y="127"/>
                  </a:lnTo>
                  <a:lnTo>
                    <a:pt x="17" y="12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3" name="Freeform 91"/>
            <p:cNvSpPr>
              <a:spLocks/>
            </p:cNvSpPr>
            <p:nvPr/>
          </p:nvSpPr>
          <p:spPr bwMode="auto">
            <a:xfrm rot="1627522">
              <a:off x="1850" y="3008"/>
              <a:ext cx="22" cy="41"/>
            </a:xfrm>
            <a:custGeom>
              <a:avLst/>
              <a:gdLst>
                <a:gd name="T0" fmla="*/ 12 w 18"/>
                <a:gd name="T1" fmla="*/ 6 h 27"/>
                <a:gd name="T2" fmla="*/ 12 w 18"/>
                <a:gd name="T3" fmla="*/ 7 h 27"/>
                <a:gd name="T4" fmla="*/ 14 w 18"/>
                <a:gd name="T5" fmla="*/ 9 h 27"/>
                <a:gd name="T6" fmla="*/ 15 w 18"/>
                <a:gd name="T7" fmla="*/ 12 h 27"/>
                <a:gd name="T8" fmla="*/ 16 w 18"/>
                <a:gd name="T9" fmla="*/ 14 h 27"/>
                <a:gd name="T10" fmla="*/ 16 w 18"/>
                <a:gd name="T11" fmla="*/ 15 h 27"/>
                <a:gd name="T12" fmla="*/ 17 w 18"/>
                <a:gd name="T13" fmla="*/ 17 h 27"/>
                <a:gd name="T14" fmla="*/ 18 w 18"/>
                <a:gd name="T15" fmla="*/ 18 h 27"/>
                <a:gd name="T16" fmla="*/ 17 w 18"/>
                <a:gd name="T17" fmla="*/ 19 h 27"/>
                <a:gd name="T18" fmla="*/ 17 w 18"/>
                <a:gd name="T19" fmla="*/ 21 h 27"/>
                <a:gd name="T20" fmla="*/ 17 w 18"/>
                <a:gd name="T21" fmla="*/ 25 h 27"/>
                <a:gd name="T22" fmla="*/ 16 w 18"/>
                <a:gd name="T23" fmla="*/ 25 h 27"/>
                <a:gd name="T24" fmla="*/ 14 w 18"/>
                <a:gd name="T25" fmla="*/ 26 h 27"/>
                <a:gd name="T26" fmla="*/ 14 w 18"/>
                <a:gd name="T27" fmla="*/ 27 h 27"/>
                <a:gd name="T28" fmla="*/ 12 w 18"/>
                <a:gd name="T29" fmla="*/ 26 h 27"/>
                <a:gd name="T30" fmla="*/ 10 w 18"/>
                <a:gd name="T31" fmla="*/ 25 h 27"/>
                <a:gd name="T32" fmla="*/ 8 w 18"/>
                <a:gd name="T33" fmla="*/ 21 h 27"/>
                <a:gd name="T34" fmla="*/ 4 w 18"/>
                <a:gd name="T35" fmla="*/ 18 h 27"/>
                <a:gd name="T36" fmla="*/ 3 w 18"/>
                <a:gd name="T37" fmla="*/ 17 h 27"/>
                <a:gd name="T38" fmla="*/ 2 w 18"/>
                <a:gd name="T39" fmla="*/ 13 h 27"/>
                <a:gd name="T40" fmla="*/ 0 w 18"/>
                <a:gd name="T41" fmla="*/ 11 h 27"/>
                <a:gd name="T42" fmla="*/ 0 w 18"/>
                <a:gd name="T43" fmla="*/ 7 h 27"/>
                <a:gd name="T44" fmla="*/ 0 w 18"/>
                <a:gd name="T45" fmla="*/ 5 h 27"/>
                <a:gd name="T46" fmla="*/ 2 w 18"/>
                <a:gd name="T47" fmla="*/ 3 h 27"/>
                <a:gd name="T48" fmla="*/ 2 w 18"/>
                <a:gd name="T49" fmla="*/ 2 h 27"/>
                <a:gd name="T50" fmla="*/ 5 w 18"/>
                <a:gd name="T51" fmla="*/ 0 h 27"/>
                <a:gd name="T52" fmla="*/ 6 w 18"/>
                <a:gd name="T53" fmla="*/ 0 h 27"/>
                <a:gd name="T54" fmla="*/ 9 w 18"/>
                <a:gd name="T55" fmla="*/ 0 h 27"/>
                <a:gd name="T56" fmla="*/ 10 w 18"/>
                <a:gd name="T57" fmla="*/ 1 h 27"/>
                <a:gd name="T58" fmla="*/ 10 w 18"/>
                <a:gd name="T59" fmla="*/ 2 h 27"/>
                <a:gd name="T60" fmla="*/ 12 w 18"/>
                <a:gd name="T61"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27">
                  <a:moveTo>
                    <a:pt x="12" y="6"/>
                  </a:moveTo>
                  <a:lnTo>
                    <a:pt x="12" y="7"/>
                  </a:lnTo>
                  <a:lnTo>
                    <a:pt x="14" y="9"/>
                  </a:lnTo>
                  <a:lnTo>
                    <a:pt x="15" y="12"/>
                  </a:lnTo>
                  <a:lnTo>
                    <a:pt x="16" y="14"/>
                  </a:lnTo>
                  <a:lnTo>
                    <a:pt x="16" y="15"/>
                  </a:lnTo>
                  <a:lnTo>
                    <a:pt x="17" y="17"/>
                  </a:lnTo>
                  <a:lnTo>
                    <a:pt x="18" y="18"/>
                  </a:lnTo>
                  <a:lnTo>
                    <a:pt x="17" y="19"/>
                  </a:lnTo>
                  <a:lnTo>
                    <a:pt x="17" y="21"/>
                  </a:lnTo>
                  <a:lnTo>
                    <a:pt x="17" y="25"/>
                  </a:lnTo>
                  <a:lnTo>
                    <a:pt x="16" y="25"/>
                  </a:lnTo>
                  <a:lnTo>
                    <a:pt x="14" y="26"/>
                  </a:lnTo>
                  <a:lnTo>
                    <a:pt x="14" y="27"/>
                  </a:lnTo>
                  <a:lnTo>
                    <a:pt x="12" y="26"/>
                  </a:lnTo>
                  <a:lnTo>
                    <a:pt x="10" y="25"/>
                  </a:lnTo>
                  <a:lnTo>
                    <a:pt x="8" y="21"/>
                  </a:lnTo>
                  <a:lnTo>
                    <a:pt x="4" y="18"/>
                  </a:lnTo>
                  <a:lnTo>
                    <a:pt x="3" y="17"/>
                  </a:lnTo>
                  <a:lnTo>
                    <a:pt x="2" y="13"/>
                  </a:lnTo>
                  <a:lnTo>
                    <a:pt x="0" y="11"/>
                  </a:lnTo>
                  <a:lnTo>
                    <a:pt x="0" y="7"/>
                  </a:lnTo>
                  <a:lnTo>
                    <a:pt x="0" y="5"/>
                  </a:lnTo>
                  <a:lnTo>
                    <a:pt x="2" y="3"/>
                  </a:lnTo>
                  <a:lnTo>
                    <a:pt x="2" y="2"/>
                  </a:lnTo>
                  <a:lnTo>
                    <a:pt x="5" y="0"/>
                  </a:lnTo>
                  <a:lnTo>
                    <a:pt x="6" y="0"/>
                  </a:lnTo>
                  <a:lnTo>
                    <a:pt x="9" y="0"/>
                  </a:lnTo>
                  <a:lnTo>
                    <a:pt x="10" y="1"/>
                  </a:lnTo>
                  <a:lnTo>
                    <a:pt x="10" y="2"/>
                  </a:lnTo>
                  <a:lnTo>
                    <a:pt x="12"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4" name="Freeform 92"/>
            <p:cNvSpPr>
              <a:spLocks/>
            </p:cNvSpPr>
            <p:nvPr/>
          </p:nvSpPr>
          <p:spPr bwMode="auto">
            <a:xfrm rot="1627522">
              <a:off x="2002" y="3100"/>
              <a:ext cx="133" cy="86"/>
            </a:xfrm>
            <a:custGeom>
              <a:avLst/>
              <a:gdLst>
                <a:gd name="T0" fmla="*/ 12 w 108"/>
                <a:gd name="T1" fmla="*/ 59 h 59"/>
                <a:gd name="T2" fmla="*/ 7 w 108"/>
                <a:gd name="T3" fmla="*/ 54 h 59"/>
                <a:gd name="T4" fmla="*/ 0 w 108"/>
                <a:gd name="T5" fmla="*/ 48 h 59"/>
                <a:gd name="T6" fmla="*/ 6 w 108"/>
                <a:gd name="T7" fmla="*/ 40 h 59"/>
                <a:gd name="T8" fmla="*/ 2 w 108"/>
                <a:gd name="T9" fmla="*/ 31 h 59"/>
                <a:gd name="T10" fmla="*/ 0 w 108"/>
                <a:gd name="T11" fmla="*/ 20 h 59"/>
                <a:gd name="T12" fmla="*/ 17 w 108"/>
                <a:gd name="T13" fmla="*/ 20 h 59"/>
                <a:gd name="T14" fmla="*/ 36 w 108"/>
                <a:gd name="T15" fmla="*/ 7 h 59"/>
                <a:gd name="T16" fmla="*/ 44 w 108"/>
                <a:gd name="T17" fmla="*/ 7 h 59"/>
                <a:gd name="T18" fmla="*/ 77 w 108"/>
                <a:gd name="T19" fmla="*/ 6 h 59"/>
                <a:gd name="T20" fmla="*/ 85 w 108"/>
                <a:gd name="T21" fmla="*/ 16 h 59"/>
                <a:gd name="T22" fmla="*/ 91 w 108"/>
                <a:gd name="T23" fmla="*/ 23 h 59"/>
                <a:gd name="T24" fmla="*/ 101 w 108"/>
                <a:gd name="T25" fmla="*/ 23 h 59"/>
                <a:gd name="T26" fmla="*/ 104 w 108"/>
                <a:gd name="T27" fmla="*/ 30 h 59"/>
                <a:gd name="T28" fmla="*/ 108 w 108"/>
                <a:gd name="T29" fmla="*/ 36 h 59"/>
                <a:gd name="T30" fmla="*/ 102 w 108"/>
                <a:gd name="T31" fmla="*/ 37 h 59"/>
                <a:gd name="T32" fmla="*/ 93 w 108"/>
                <a:gd name="T33" fmla="*/ 32 h 59"/>
                <a:gd name="T34" fmla="*/ 87 w 108"/>
                <a:gd name="T35" fmla="*/ 31 h 59"/>
                <a:gd name="T36" fmla="*/ 79 w 108"/>
                <a:gd name="T37" fmla="*/ 31 h 59"/>
                <a:gd name="T38" fmla="*/ 74 w 108"/>
                <a:gd name="T39" fmla="*/ 34 h 59"/>
                <a:gd name="T40" fmla="*/ 71 w 108"/>
                <a:gd name="T41" fmla="*/ 37 h 59"/>
                <a:gd name="T42" fmla="*/ 66 w 108"/>
                <a:gd name="T43" fmla="*/ 36 h 59"/>
                <a:gd name="T44" fmla="*/ 63 w 108"/>
                <a:gd name="T45" fmla="*/ 40 h 59"/>
                <a:gd name="T46" fmla="*/ 59 w 108"/>
                <a:gd name="T47" fmla="*/ 42 h 59"/>
                <a:gd name="T48" fmla="*/ 51 w 108"/>
                <a:gd name="T49" fmla="*/ 43 h 59"/>
                <a:gd name="T50" fmla="*/ 45 w 108"/>
                <a:gd name="T51" fmla="*/ 41 h 59"/>
                <a:gd name="T52" fmla="*/ 39 w 108"/>
                <a:gd name="T53" fmla="*/ 41 h 59"/>
                <a:gd name="T54" fmla="*/ 35 w 108"/>
                <a:gd name="T55" fmla="*/ 44 h 59"/>
                <a:gd name="T56" fmla="*/ 26 w 108"/>
                <a:gd name="T57" fmla="*/ 48 h 59"/>
                <a:gd name="T58" fmla="*/ 20 w 108"/>
                <a:gd name="T59" fmla="*/ 54 h 59"/>
                <a:gd name="T60" fmla="*/ 17 w 108"/>
                <a:gd name="T61" fmla="*/ 55 h 59"/>
                <a:gd name="T62" fmla="*/ 13 w 108"/>
                <a:gd name="T63"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59">
                  <a:moveTo>
                    <a:pt x="13" y="59"/>
                  </a:moveTo>
                  <a:lnTo>
                    <a:pt x="12" y="59"/>
                  </a:lnTo>
                  <a:lnTo>
                    <a:pt x="11" y="56"/>
                  </a:lnTo>
                  <a:lnTo>
                    <a:pt x="7" y="54"/>
                  </a:lnTo>
                  <a:lnTo>
                    <a:pt x="5" y="52"/>
                  </a:lnTo>
                  <a:lnTo>
                    <a:pt x="0" y="48"/>
                  </a:lnTo>
                  <a:lnTo>
                    <a:pt x="3" y="44"/>
                  </a:lnTo>
                  <a:lnTo>
                    <a:pt x="6" y="40"/>
                  </a:lnTo>
                  <a:lnTo>
                    <a:pt x="5" y="36"/>
                  </a:lnTo>
                  <a:lnTo>
                    <a:pt x="2" y="31"/>
                  </a:lnTo>
                  <a:lnTo>
                    <a:pt x="0" y="24"/>
                  </a:lnTo>
                  <a:lnTo>
                    <a:pt x="0" y="20"/>
                  </a:lnTo>
                  <a:lnTo>
                    <a:pt x="1" y="18"/>
                  </a:lnTo>
                  <a:lnTo>
                    <a:pt x="17" y="20"/>
                  </a:lnTo>
                  <a:lnTo>
                    <a:pt x="24" y="13"/>
                  </a:lnTo>
                  <a:lnTo>
                    <a:pt x="36" y="7"/>
                  </a:lnTo>
                  <a:lnTo>
                    <a:pt x="39" y="6"/>
                  </a:lnTo>
                  <a:lnTo>
                    <a:pt x="44" y="7"/>
                  </a:lnTo>
                  <a:lnTo>
                    <a:pt x="68" y="0"/>
                  </a:lnTo>
                  <a:lnTo>
                    <a:pt x="77" y="6"/>
                  </a:lnTo>
                  <a:lnTo>
                    <a:pt x="83" y="11"/>
                  </a:lnTo>
                  <a:lnTo>
                    <a:pt x="85" y="16"/>
                  </a:lnTo>
                  <a:lnTo>
                    <a:pt x="87" y="20"/>
                  </a:lnTo>
                  <a:lnTo>
                    <a:pt x="91" y="23"/>
                  </a:lnTo>
                  <a:lnTo>
                    <a:pt x="96" y="23"/>
                  </a:lnTo>
                  <a:lnTo>
                    <a:pt x="101" y="23"/>
                  </a:lnTo>
                  <a:lnTo>
                    <a:pt x="103" y="24"/>
                  </a:lnTo>
                  <a:lnTo>
                    <a:pt x="104" y="30"/>
                  </a:lnTo>
                  <a:lnTo>
                    <a:pt x="108" y="34"/>
                  </a:lnTo>
                  <a:lnTo>
                    <a:pt x="108" y="36"/>
                  </a:lnTo>
                  <a:lnTo>
                    <a:pt x="104" y="38"/>
                  </a:lnTo>
                  <a:lnTo>
                    <a:pt x="102" y="37"/>
                  </a:lnTo>
                  <a:lnTo>
                    <a:pt x="98" y="35"/>
                  </a:lnTo>
                  <a:lnTo>
                    <a:pt x="93" y="32"/>
                  </a:lnTo>
                  <a:lnTo>
                    <a:pt x="90" y="31"/>
                  </a:lnTo>
                  <a:lnTo>
                    <a:pt x="87" y="31"/>
                  </a:lnTo>
                  <a:lnTo>
                    <a:pt x="83" y="31"/>
                  </a:lnTo>
                  <a:lnTo>
                    <a:pt x="79" y="31"/>
                  </a:lnTo>
                  <a:lnTo>
                    <a:pt x="77" y="32"/>
                  </a:lnTo>
                  <a:lnTo>
                    <a:pt x="74" y="34"/>
                  </a:lnTo>
                  <a:lnTo>
                    <a:pt x="72" y="37"/>
                  </a:lnTo>
                  <a:lnTo>
                    <a:pt x="71" y="37"/>
                  </a:lnTo>
                  <a:lnTo>
                    <a:pt x="68" y="37"/>
                  </a:lnTo>
                  <a:lnTo>
                    <a:pt x="66" y="36"/>
                  </a:lnTo>
                  <a:lnTo>
                    <a:pt x="65" y="38"/>
                  </a:lnTo>
                  <a:lnTo>
                    <a:pt x="63" y="40"/>
                  </a:lnTo>
                  <a:lnTo>
                    <a:pt x="61" y="41"/>
                  </a:lnTo>
                  <a:lnTo>
                    <a:pt x="59" y="42"/>
                  </a:lnTo>
                  <a:lnTo>
                    <a:pt x="54" y="43"/>
                  </a:lnTo>
                  <a:lnTo>
                    <a:pt x="51" y="43"/>
                  </a:lnTo>
                  <a:lnTo>
                    <a:pt x="50" y="41"/>
                  </a:lnTo>
                  <a:lnTo>
                    <a:pt x="45" y="41"/>
                  </a:lnTo>
                  <a:lnTo>
                    <a:pt x="43" y="41"/>
                  </a:lnTo>
                  <a:lnTo>
                    <a:pt x="39" y="41"/>
                  </a:lnTo>
                  <a:lnTo>
                    <a:pt x="37" y="43"/>
                  </a:lnTo>
                  <a:lnTo>
                    <a:pt x="35" y="44"/>
                  </a:lnTo>
                  <a:lnTo>
                    <a:pt x="27" y="48"/>
                  </a:lnTo>
                  <a:lnTo>
                    <a:pt x="26" y="48"/>
                  </a:lnTo>
                  <a:lnTo>
                    <a:pt x="23" y="53"/>
                  </a:lnTo>
                  <a:lnTo>
                    <a:pt x="20" y="54"/>
                  </a:lnTo>
                  <a:lnTo>
                    <a:pt x="19" y="55"/>
                  </a:lnTo>
                  <a:lnTo>
                    <a:pt x="17" y="55"/>
                  </a:lnTo>
                  <a:lnTo>
                    <a:pt x="15" y="56"/>
                  </a:lnTo>
                  <a:lnTo>
                    <a:pt x="13" y="5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5" name="Freeform 93"/>
            <p:cNvSpPr>
              <a:spLocks/>
            </p:cNvSpPr>
            <p:nvPr/>
          </p:nvSpPr>
          <p:spPr bwMode="auto">
            <a:xfrm rot="1627522">
              <a:off x="1708" y="3049"/>
              <a:ext cx="270" cy="265"/>
            </a:xfrm>
            <a:custGeom>
              <a:avLst/>
              <a:gdLst>
                <a:gd name="T0" fmla="*/ 58 w 217"/>
                <a:gd name="T1" fmla="*/ 178 h 179"/>
                <a:gd name="T2" fmla="*/ 48 w 217"/>
                <a:gd name="T3" fmla="*/ 168 h 179"/>
                <a:gd name="T4" fmla="*/ 50 w 217"/>
                <a:gd name="T5" fmla="*/ 160 h 179"/>
                <a:gd name="T6" fmla="*/ 40 w 217"/>
                <a:gd name="T7" fmla="*/ 159 h 179"/>
                <a:gd name="T8" fmla="*/ 46 w 217"/>
                <a:gd name="T9" fmla="*/ 153 h 179"/>
                <a:gd name="T10" fmla="*/ 47 w 217"/>
                <a:gd name="T11" fmla="*/ 132 h 179"/>
                <a:gd name="T12" fmla="*/ 53 w 217"/>
                <a:gd name="T13" fmla="*/ 123 h 179"/>
                <a:gd name="T14" fmla="*/ 50 w 217"/>
                <a:gd name="T15" fmla="*/ 118 h 179"/>
                <a:gd name="T16" fmla="*/ 42 w 217"/>
                <a:gd name="T17" fmla="*/ 108 h 179"/>
                <a:gd name="T18" fmla="*/ 43 w 217"/>
                <a:gd name="T19" fmla="*/ 94 h 179"/>
                <a:gd name="T20" fmla="*/ 5 w 217"/>
                <a:gd name="T21" fmla="*/ 103 h 179"/>
                <a:gd name="T22" fmla="*/ 8 w 217"/>
                <a:gd name="T23" fmla="*/ 99 h 179"/>
                <a:gd name="T24" fmla="*/ 32 w 217"/>
                <a:gd name="T25" fmla="*/ 90 h 179"/>
                <a:gd name="T26" fmla="*/ 56 w 217"/>
                <a:gd name="T27" fmla="*/ 72 h 179"/>
                <a:gd name="T28" fmla="*/ 72 w 217"/>
                <a:gd name="T29" fmla="*/ 66 h 179"/>
                <a:gd name="T30" fmla="*/ 86 w 217"/>
                <a:gd name="T31" fmla="*/ 48 h 179"/>
                <a:gd name="T32" fmla="*/ 94 w 217"/>
                <a:gd name="T33" fmla="*/ 30 h 179"/>
                <a:gd name="T34" fmla="*/ 100 w 217"/>
                <a:gd name="T35" fmla="*/ 18 h 179"/>
                <a:gd name="T36" fmla="*/ 124 w 217"/>
                <a:gd name="T37" fmla="*/ 0 h 179"/>
                <a:gd name="T38" fmla="*/ 133 w 217"/>
                <a:gd name="T39" fmla="*/ 12 h 179"/>
                <a:gd name="T40" fmla="*/ 152 w 217"/>
                <a:gd name="T41" fmla="*/ 30 h 179"/>
                <a:gd name="T42" fmla="*/ 170 w 217"/>
                <a:gd name="T43" fmla="*/ 25 h 179"/>
                <a:gd name="T44" fmla="*/ 199 w 217"/>
                <a:gd name="T45" fmla="*/ 21 h 179"/>
                <a:gd name="T46" fmla="*/ 210 w 217"/>
                <a:gd name="T47" fmla="*/ 23 h 179"/>
                <a:gd name="T48" fmla="*/ 216 w 217"/>
                <a:gd name="T49" fmla="*/ 28 h 179"/>
                <a:gd name="T50" fmla="*/ 216 w 217"/>
                <a:gd name="T51" fmla="*/ 37 h 179"/>
                <a:gd name="T52" fmla="*/ 215 w 217"/>
                <a:gd name="T53" fmla="*/ 47 h 179"/>
                <a:gd name="T54" fmla="*/ 203 w 217"/>
                <a:gd name="T55" fmla="*/ 52 h 179"/>
                <a:gd name="T56" fmla="*/ 191 w 217"/>
                <a:gd name="T57" fmla="*/ 54 h 179"/>
                <a:gd name="T58" fmla="*/ 174 w 217"/>
                <a:gd name="T59" fmla="*/ 54 h 179"/>
                <a:gd name="T60" fmla="*/ 161 w 217"/>
                <a:gd name="T61" fmla="*/ 53 h 179"/>
                <a:gd name="T62" fmla="*/ 148 w 217"/>
                <a:gd name="T63" fmla="*/ 63 h 179"/>
                <a:gd name="T64" fmla="*/ 139 w 217"/>
                <a:gd name="T65" fmla="*/ 73 h 179"/>
                <a:gd name="T66" fmla="*/ 136 w 217"/>
                <a:gd name="T67" fmla="*/ 83 h 179"/>
                <a:gd name="T68" fmla="*/ 130 w 217"/>
                <a:gd name="T69" fmla="*/ 95 h 179"/>
                <a:gd name="T70" fmla="*/ 118 w 217"/>
                <a:gd name="T71" fmla="*/ 99 h 179"/>
                <a:gd name="T72" fmla="*/ 107 w 217"/>
                <a:gd name="T73" fmla="*/ 100 h 179"/>
                <a:gd name="T74" fmla="*/ 110 w 217"/>
                <a:gd name="T75" fmla="*/ 112 h 179"/>
                <a:gd name="T76" fmla="*/ 109 w 217"/>
                <a:gd name="T77" fmla="*/ 121 h 179"/>
                <a:gd name="T78" fmla="*/ 96 w 217"/>
                <a:gd name="T79" fmla="*/ 135 h 179"/>
                <a:gd name="T80" fmla="*/ 89 w 217"/>
                <a:gd name="T81" fmla="*/ 145 h 179"/>
                <a:gd name="T82" fmla="*/ 79 w 217"/>
                <a:gd name="T83" fmla="*/ 141 h 179"/>
                <a:gd name="T84" fmla="*/ 82 w 217"/>
                <a:gd name="T85" fmla="*/ 154 h 179"/>
                <a:gd name="T86" fmla="*/ 82 w 217"/>
                <a:gd name="T87" fmla="*/ 1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7" h="179">
                  <a:moveTo>
                    <a:pt x="78" y="179"/>
                  </a:moveTo>
                  <a:lnTo>
                    <a:pt x="77" y="178"/>
                  </a:lnTo>
                  <a:lnTo>
                    <a:pt x="58" y="178"/>
                  </a:lnTo>
                  <a:lnTo>
                    <a:pt x="52" y="178"/>
                  </a:lnTo>
                  <a:lnTo>
                    <a:pt x="48" y="174"/>
                  </a:lnTo>
                  <a:lnTo>
                    <a:pt x="48" y="168"/>
                  </a:lnTo>
                  <a:lnTo>
                    <a:pt x="50" y="165"/>
                  </a:lnTo>
                  <a:lnTo>
                    <a:pt x="52" y="161"/>
                  </a:lnTo>
                  <a:lnTo>
                    <a:pt x="50" y="160"/>
                  </a:lnTo>
                  <a:lnTo>
                    <a:pt x="44" y="160"/>
                  </a:lnTo>
                  <a:lnTo>
                    <a:pt x="41" y="160"/>
                  </a:lnTo>
                  <a:lnTo>
                    <a:pt x="40" y="159"/>
                  </a:lnTo>
                  <a:lnTo>
                    <a:pt x="40" y="155"/>
                  </a:lnTo>
                  <a:lnTo>
                    <a:pt x="42" y="153"/>
                  </a:lnTo>
                  <a:lnTo>
                    <a:pt x="46" y="153"/>
                  </a:lnTo>
                  <a:lnTo>
                    <a:pt x="48" y="151"/>
                  </a:lnTo>
                  <a:lnTo>
                    <a:pt x="48" y="149"/>
                  </a:lnTo>
                  <a:lnTo>
                    <a:pt x="47" y="132"/>
                  </a:lnTo>
                  <a:lnTo>
                    <a:pt x="53" y="130"/>
                  </a:lnTo>
                  <a:lnTo>
                    <a:pt x="53" y="127"/>
                  </a:lnTo>
                  <a:lnTo>
                    <a:pt x="53" y="123"/>
                  </a:lnTo>
                  <a:lnTo>
                    <a:pt x="53" y="121"/>
                  </a:lnTo>
                  <a:lnTo>
                    <a:pt x="53" y="119"/>
                  </a:lnTo>
                  <a:lnTo>
                    <a:pt x="50" y="118"/>
                  </a:lnTo>
                  <a:lnTo>
                    <a:pt x="44" y="117"/>
                  </a:lnTo>
                  <a:lnTo>
                    <a:pt x="42" y="115"/>
                  </a:lnTo>
                  <a:lnTo>
                    <a:pt x="42" y="108"/>
                  </a:lnTo>
                  <a:lnTo>
                    <a:pt x="42" y="102"/>
                  </a:lnTo>
                  <a:lnTo>
                    <a:pt x="43" y="100"/>
                  </a:lnTo>
                  <a:lnTo>
                    <a:pt x="43" y="94"/>
                  </a:lnTo>
                  <a:lnTo>
                    <a:pt x="34" y="97"/>
                  </a:lnTo>
                  <a:lnTo>
                    <a:pt x="14" y="107"/>
                  </a:lnTo>
                  <a:lnTo>
                    <a:pt x="5" y="103"/>
                  </a:lnTo>
                  <a:lnTo>
                    <a:pt x="0" y="105"/>
                  </a:lnTo>
                  <a:lnTo>
                    <a:pt x="0" y="103"/>
                  </a:lnTo>
                  <a:lnTo>
                    <a:pt x="8" y="99"/>
                  </a:lnTo>
                  <a:lnTo>
                    <a:pt x="14" y="95"/>
                  </a:lnTo>
                  <a:lnTo>
                    <a:pt x="24" y="93"/>
                  </a:lnTo>
                  <a:lnTo>
                    <a:pt x="32" y="90"/>
                  </a:lnTo>
                  <a:lnTo>
                    <a:pt x="46" y="83"/>
                  </a:lnTo>
                  <a:lnTo>
                    <a:pt x="52" y="78"/>
                  </a:lnTo>
                  <a:lnTo>
                    <a:pt x="56" y="72"/>
                  </a:lnTo>
                  <a:lnTo>
                    <a:pt x="59" y="71"/>
                  </a:lnTo>
                  <a:lnTo>
                    <a:pt x="65" y="69"/>
                  </a:lnTo>
                  <a:lnTo>
                    <a:pt x="72" y="66"/>
                  </a:lnTo>
                  <a:lnTo>
                    <a:pt x="80" y="58"/>
                  </a:lnTo>
                  <a:lnTo>
                    <a:pt x="85" y="52"/>
                  </a:lnTo>
                  <a:lnTo>
                    <a:pt x="86" y="48"/>
                  </a:lnTo>
                  <a:lnTo>
                    <a:pt x="88" y="43"/>
                  </a:lnTo>
                  <a:lnTo>
                    <a:pt x="89" y="40"/>
                  </a:lnTo>
                  <a:lnTo>
                    <a:pt x="94" y="30"/>
                  </a:lnTo>
                  <a:lnTo>
                    <a:pt x="96" y="25"/>
                  </a:lnTo>
                  <a:lnTo>
                    <a:pt x="97" y="21"/>
                  </a:lnTo>
                  <a:lnTo>
                    <a:pt x="100" y="18"/>
                  </a:lnTo>
                  <a:lnTo>
                    <a:pt x="112" y="11"/>
                  </a:lnTo>
                  <a:lnTo>
                    <a:pt x="120" y="4"/>
                  </a:lnTo>
                  <a:lnTo>
                    <a:pt x="124" y="0"/>
                  </a:lnTo>
                  <a:lnTo>
                    <a:pt x="126" y="1"/>
                  </a:lnTo>
                  <a:lnTo>
                    <a:pt x="133" y="9"/>
                  </a:lnTo>
                  <a:lnTo>
                    <a:pt x="133" y="12"/>
                  </a:lnTo>
                  <a:lnTo>
                    <a:pt x="140" y="27"/>
                  </a:lnTo>
                  <a:lnTo>
                    <a:pt x="145" y="30"/>
                  </a:lnTo>
                  <a:lnTo>
                    <a:pt x="152" y="30"/>
                  </a:lnTo>
                  <a:lnTo>
                    <a:pt x="161" y="27"/>
                  </a:lnTo>
                  <a:lnTo>
                    <a:pt x="166" y="25"/>
                  </a:lnTo>
                  <a:lnTo>
                    <a:pt x="170" y="25"/>
                  </a:lnTo>
                  <a:lnTo>
                    <a:pt x="187" y="27"/>
                  </a:lnTo>
                  <a:lnTo>
                    <a:pt x="190" y="28"/>
                  </a:lnTo>
                  <a:lnTo>
                    <a:pt x="199" y="21"/>
                  </a:lnTo>
                  <a:lnTo>
                    <a:pt x="203" y="17"/>
                  </a:lnTo>
                  <a:lnTo>
                    <a:pt x="208" y="21"/>
                  </a:lnTo>
                  <a:lnTo>
                    <a:pt x="210" y="23"/>
                  </a:lnTo>
                  <a:lnTo>
                    <a:pt x="214" y="25"/>
                  </a:lnTo>
                  <a:lnTo>
                    <a:pt x="215" y="28"/>
                  </a:lnTo>
                  <a:lnTo>
                    <a:pt x="216" y="28"/>
                  </a:lnTo>
                  <a:lnTo>
                    <a:pt x="216" y="29"/>
                  </a:lnTo>
                  <a:lnTo>
                    <a:pt x="217" y="31"/>
                  </a:lnTo>
                  <a:lnTo>
                    <a:pt x="216" y="37"/>
                  </a:lnTo>
                  <a:lnTo>
                    <a:pt x="217" y="37"/>
                  </a:lnTo>
                  <a:lnTo>
                    <a:pt x="217" y="46"/>
                  </a:lnTo>
                  <a:lnTo>
                    <a:pt x="215" y="47"/>
                  </a:lnTo>
                  <a:lnTo>
                    <a:pt x="210" y="48"/>
                  </a:lnTo>
                  <a:lnTo>
                    <a:pt x="205" y="52"/>
                  </a:lnTo>
                  <a:lnTo>
                    <a:pt x="203" y="52"/>
                  </a:lnTo>
                  <a:lnTo>
                    <a:pt x="198" y="53"/>
                  </a:lnTo>
                  <a:lnTo>
                    <a:pt x="193" y="54"/>
                  </a:lnTo>
                  <a:lnTo>
                    <a:pt x="191" y="54"/>
                  </a:lnTo>
                  <a:lnTo>
                    <a:pt x="185" y="53"/>
                  </a:lnTo>
                  <a:lnTo>
                    <a:pt x="181" y="53"/>
                  </a:lnTo>
                  <a:lnTo>
                    <a:pt x="174" y="54"/>
                  </a:lnTo>
                  <a:lnTo>
                    <a:pt x="168" y="55"/>
                  </a:lnTo>
                  <a:lnTo>
                    <a:pt x="164" y="55"/>
                  </a:lnTo>
                  <a:lnTo>
                    <a:pt x="161" y="53"/>
                  </a:lnTo>
                  <a:lnTo>
                    <a:pt x="156" y="54"/>
                  </a:lnTo>
                  <a:lnTo>
                    <a:pt x="152" y="58"/>
                  </a:lnTo>
                  <a:lnTo>
                    <a:pt x="148" y="63"/>
                  </a:lnTo>
                  <a:lnTo>
                    <a:pt x="145" y="67"/>
                  </a:lnTo>
                  <a:lnTo>
                    <a:pt x="142" y="70"/>
                  </a:lnTo>
                  <a:lnTo>
                    <a:pt x="139" y="73"/>
                  </a:lnTo>
                  <a:lnTo>
                    <a:pt x="137" y="76"/>
                  </a:lnTo>
                  <a:lnTo>
                    <a:pt x="137" y="81"/>
                  </a:lnTo>
                  <a:lnTo>
                    <a:pt x="136" y="83"/>
                  </a:lnTo>
                  <a:lnTo>
                    <a:pt x="132" y="88"/>
                  </a:lnTo>
                  <a:lnTo>
                    <a:pt x="131" y="93"/>
                  </a:lnTo>
                  <a:lnTo>
                    <a:pt x="130" y="95"/>
                  </a:lnTo>
                  <a:lnTo>
                    <a:pt x="126" y="97"/>
                  </a:lnTo>
                  <a:lnTo>
                    <a:pt x="121" y="100"/>
                  </a:lnTo>
                  <a:lnTo>
                    <a:pt x="118" y="99"/>
                  </a:lnTo>
                  <a:lnTo>
                    <a:pt x="113" y="99"/>
                  </a:lnTo>
                  <a:lnTo>
                    <a:pt x="110" y="97"/>
                  </a:lnTo>
                  <a:lnTo>
                    <a:pt x="107" y="100"/>
                  </a:lnTo>
                  <a:lnTo>
                    <a:pt x="106" y="103"/>
                  </a:lnTo>
                  <a:lnTo>
                    <a:pt x="107" y="106"/>
                  </a:lnTo>
                  <a:lnTo>
                    <a:pt x="110" y="112"/>
                  </a:lnTo>
                  <a:lnTo>
                    <a:pt x="112" y="118"/>
                  </a:lnTo>
                  <a:lnTo>
                    <a:pt x="112" y="119"/>
                  </a:lnTo>
                  <a:lnTo>
                    <a:pt x="109" y="121"/>
                  </a:lnTo>
                  <a:lnTo>
                    <a:pt x="100" y="129"/>
                  </a:lnTo>
                  <a:lnTo>
                    <a:pt x="98" y="131"/>
                  </a:lnTo>
                  <a:lnTo>
                    <a:pt x="96" y="135"/>
                  </a:lnTo>
                  <a:lnTo>
                    <a:pt x="92" y="137"/>
                  </a:lnTo>
                  <a:lnTo>
                    <a:pt x="91" y="141"/>
                  </a:lnTo>
                  <a:lnTo>
                    <a:pt x="89" y="145"/>
                  </a:lnTo>
                  <a:lnTo>
                    <a:pt x="85" y="143"/>
                  </a:lnTo>
                  <a:lnTo>
                    <a:pt x="80" y="141"/>
                  </a:lnTo>
                  <a:lnTo>
                    <a:pt x="79" y="141"/>
                  </a:lnTo>
                  <a:lnTo>
                    <a:pt x="79" y="143"/>
                  </a:lnTo>
                  <a:lnTo>
                    <a:pt x="80" y="148"/>
                  </a:lnTo>
                  <a:lnTo>
                    <a:pt x="82" y="154"/>
                  </a:lnTo>
                  <a:lnTo>
                    <a:pt x="80" y="159"/>
                  </a:lnTo>
                  <a:lnTo>
                    <a:pt x="80" y="163"/>
                  </a:lnTo>
                  <a:lnTo>
                    <a:pt x="82" y="168"/>
                  </a:lnTo>
                  <a:lnTo>
                    <a:pt x="80" y="174"/>
                  </a:lnTo>
                  <a:lnTo>
                    <a:pt x="78" y="17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6" name="Freeform 94"/>
            <p:cNvSpPr>
              <a:spLocks/>
            </p:cNvSpPr>
            <p:nvPr/>
          </p:nvSpPr>
          <p:spPr bwMode="auto">
            <a:xfrm rot="1627522">
              <a:off x="1759" y="3148"/>
              <a:ext cx="272" cy="244"/>
            </a:xfrm>
            <a:custGeom>
              <a:avLst/>
              <a:gdLst>
                <a:gd name="T0" fmla="*/ 14 w 220"/>
                <a:gd name="T1" fmla="*/ 122 h 163"/>
                <a:gd name="T2" fmla="*/ 14 w 220"/>
                <a:gd name="T3" fmla="*/ 108 h 163"/>
                <a:gd name="T4" fmla="*/ 11 w 220"/>
                <a:gd name="T5" fmla="*/ 95 h 163"/>
                <a:gd name="T6" fmla="*/ 21 w 220"/>
                <a:gd name="T7" fmla="*/ 99 h 163"/>
                <a:gd name="T8" fmla="*/ 28 w 220"/>
                <a:gd name="T9" fmla="*/ 89 h 163"/>
                <a:gd name="T10" fmla="*/ 41 w 220"/>
                <a:gd name="T11" fmla="*/ 75 h 163"/>
                <a:gd name="T12" fmla="*/ 42 w 220"/>
                <a:gd name="T13" fmla="*/ 66 h 163"/>
                <a:gd name="T14" fmla="*/ 39 w 220"/>
                <a:gd name="T15" fmla="*/ 54 h 163"/>
                <a:gd name="T16" fmla="*/ 50 w 220"/>
                <a:gd name="T17" fmla="*/ 53 h 163"/>
                <a:gd name="T18" fmla="*/ 62 w 220"/>
                <a:gd name="T19" fmla="*/ 49 h 163"/>
                <a:gd name="T20" fmla="*/ 68 w 220"/>
                <a:gd name="T21" fmla="*/ 37 h 163"/>
                <a:gd name="T22" fmla="*/ 71 w 220"/>
                <a:gd name="T23" fmla="*/ 27 h 163"/>
                <a:gd name="T24" fmla="*/ 80 w 220"/>
                <a:gd name="T25" fmla="*/ 17 h 163"/>
                <a:gd name="T26" fmla="*/ 93 w 220"/>
                <a:gd name="T27" fmla="*/ 7 h 163"/>
                <a:gd name="T28" fmla="*/ 106 w 220"/>
                <a:gd name="T29" fmla="*/ 8 h 163"/>
                <a:gd name="T30" fmla="*/ 123 w 220"/>
                <a:gd name="T31" fmla="*/ 8 h 163"/>
                <a:gd name="T32" fmla="*/ 135 w 220"/>
                <a:gd name="T33" fmla="*/ 6 h 163"/>
                <a:gd name="T34" fmla="*/ 147 w 220"/>
                <a:gd name="T35" fmla="*/ 1 h 163"/>
                <a:gd name="T36" fmla="*/ 152 w 220"/>
                <a:gd name="T37" fmla="*/ 0 h 163"/>
                <a:gd name="T38" fmla="*/ 164 w 220"/>
                <a:gd name="T39" fmla="*/ 11 h 163"/>
                <a:gd name="T40" fmla="*/ 172 w 220"/>
                <a:gd name="T41" fmla="*/ 9 h 163"/>
                <a:gd name="T42" fmla="*/ 178 w 220"/>
                <a:gd name="T43" fmla="*/ 15 h 163"/>
                <a:gd name="T44" fmla="*/ 189 w 220"/>
                <a:gd name="T45" fmla="*/ 12 h 163"/>
                <a:gd name="T46" fmla="*/ 195 w 220"/>
                <a:gd name="T47" fmla="*/ 21 h 163"/>
                <a:gd name="T48" fmla="*/ 195 w 220"/>
                <a:gd name="T49" fmla="*/ 32 h 163"/>
                <a:gd name="T50" fmla="*/ 202 w 220"/>
                <a:gd name="T51" fmla="*/ 36 h 163"/>
                <a:gd name="T52" fmla="*/ 204 w 220"/>
                <a:gd name="T53" fmla="*/ 43 h 163"/>
                <a:gd name="T54" fmla="*/ 206 w 220"/>
                <a:gd name="T55" fmla="*/ 50 h 163"/>
                <a:gd name="T56" fmla="*/ 213 w 220"/>
                <a:gd name="T57" fmla="*/ 53 h 163"/>
                <a:gd name="T58" fmla="*/ 219 w 220"/>
                <a:gd name="T59" fmla="*/ 57 h 163"/>
                <a:gd name="T60" fmla="*/ 202 w 220"/>
                <a:gd name="T61" fmla="*/ 92 h 163"/>
                <a:gd name="T62" fmla="*/ 164 w 220"/>
                <a:gd name="T63" fmla="*/ 60 h 163"/>
                <a:gd name="T64" fmla="*/ 123 w 220"/>
                <a:gd name="T65" fmla="*/ 57 h 163"/>
                <a:gd name="T66" fmla="*/ 89 w 220"/>
                <a:gd name="T67" fmla="*/ 74 h 163"/>
                <a:gd name="T68" fmla="*/ 77 w 220"/>
                <a:gd name="T69" fmla="*/ 102 h 163"/>
                <a:gd name="T70" fmla="*/ 63 w 220"/>
                <a:gd name="T71" fmla="*/ 119 h 163"/>
                <a:gd name="T72" fmla="*/ 45 w 220"/>
                <a:gd name="T73" fmla="*/ 129 h 163"/>
                <a:gd name="T74" fmla="*/ 44 w 220"/>
                <a:gd name="T75" fmla="*/ 141 h 163"/>
                <a:gd name="T76" fmla="*/ 48 w 220"/>
                <a:gd name="T77" fmla="*/ 152 h 163"/>
                <a:gd name="T78" fmla="*/ 42 w 220"/>
                <a:gd name="T79" fmla="*/ 161 h 163"/>
                <a:gd name="T80" fmla="*/ 18 w 220"/>
                <a:gd name="T81" fmla="*/ 156 h 163"/>
                <a:gd name="T82" fmla="*/ 0 w 220"/>
                <a:gd name="T83" fmla="*/ 150 h 163"/>
                <a:gd name="T84" fmla="*/ 10 w 220"/>
                <a:gd name="T85" fmla="*/ 13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 h="163">
                  <a:moveTo>
                    <a:pt x="10" y="133"/>
                  </a:moveTo>
                  <a:lnTo>
                    <a:pt x="12" y="128"/>
                  </a:lnTo>
                  <a:lnTo>
                    <a:pt x="14" y="122"/>
                  </a:lnTo>
                  <a:lnTo>
                    <a:pt x="12" y="117"/>
                  </a:lnTo>
                  <a:lnTo>
                    <a:pt x="12" y="113"/>
                  </a:lnTo>
                  <a:lnTo>
                    <a:pt x="14" y="108"/>
                  </a:lnTo>
                  <a:lnTo>
                    <a:pt x="12" y="102"/>
                  </a:lnTo>
                  <a:lnTo>
                    <a:pt x="11" y="97"/>
                  </a:lnTo>
                  <a:lnTo>
                    <a:pt x="11" y="95"/>
                  </a:lnTo>
                  <a:lnTo>
                    <a:pt x="12" y="95"/>
                  </a:lnTo>
                  <a:lnTo>
                    <a:pt x="17" y="97"/>
                  </a:lnTo>
                  <a:lnTo>
                    <a:pt x="21" y="99"/>
                  </a:lnTo>
                  <a:lnTo>
                    <a:pt x="23" y="95"/>
                  </a:lnTo>
                  <a:lnTo>
                    <a:pt x="24" y="91"/>
                  </a:lnTo>
                  <a:lnTo>
                    <a:pt x="28" y="89"/>
                  </a:lnTo>
                  <a:lnTo>
                    <a:pt x="30" y="85"/>
                  </a:lnTo>
                  <a:lnTo>
                    <a:pt x="32" y="83"/>
                  </a:lnTo>
                  <a:lnTo>
                    <a:pt x="41" y="75"/>
                  </a:lnTo>
                  <a:lnTo>
                    <a:pt x="44" y="73"/>
                  </a:lnTo>
                  <a:lnTo>
                    <a:pt x="44" y="72"/>
                  </a:lnTo>
                  <a:lnTo>
                    <a:pt x="42" y="66"/>
                  </a:lnTo>
                  <a:lnTo>
                    <a:pt x="39" y="60"/>
                  </a:lnTo>
                  <a:lnTo>
                    <a:pt x="38" y="57"/>
                  </a:lnTo>
                  <a:lnTo>
                    <a:pt x="39" y="54"/>
                  </a:lnTo>
                  <a:lnTo>
                    <a:pt x="42" y="51"/>
                  </a:lnTo>
                  <a:lnTo>
                    <a:pt x="45" y="53"/>
                  </a:lnTo>
                  <a:lnTo>
                    <a:pt x="50" y="53"/>
                  </a:lnTo>
                  <a:lnTo>
                    <a:pt x="53" y="54"/>
                  </a:lnTo>
                  <a:lnTo>
                    <a:pt x="58" y="51"/>
                  </a:lnTo>
                  <a:lnTo>
                    <a:pt x="62" y="49"/>
                  </a:lnTo>
                  <a:lnTo>
                    <a:pt x="63" y="47"/>
                  </a:lnTo>
                  <a:lnTo>
                    <a:pt x="64" y="42"/>
                  </a:lnTo>
                  <a:lnTo>
                    <a:pt x="68" y="37"/>
                  </a:lnTo>
                  <a:lnTo>
                    <a:pt x="69" y="35"/>
                  </a:lnTo>
                  <a:lnTo>
                    <a:pt x="69" y="30"/>
                  </a:lnTo>
                  <a:lnTo>
                    <a:pt x="71" y="27"/>
                  </a:lnTo>
                  <a:lnTo>
                    <a:pt x="74" y="24"/>
                  </a:lnTo>
                  <a:lnTo>
                    <a:pt x="77" y="21"/>
                  </a:lnTo>
                  <a:lnTo>
                    <a:pt x="80" y="17"/>
                  </a:lnTo>
                  <a:lnTo>
                    <a:pt x="84" y="12"/>
                  </a:lnTo>
                  <a:lnTo>
                    <a:pt x="88" y="8"/>
                  </a:lnTo>
                  <a:lnTo>
                    <a:pt x="93" y="7"/>
                  </a:lnTo>
                  <a:lnTo>
                    <a:pt x="96" y="9"/>
                  </a:lnTo>
                  <a:lnTo>
                    <a:pt x="100" y="9"/>
                  </a:lnTo>
                  <a:lnTo>
                    <a:pt x="106" y="8"/>
                  </a:lnTo>
                  <a:lnTo>
                    <a:pt x="113" y="7"/>
                  </a:lnTo>
                  <a:lnTo>
                    <a:pt x="117" y="7"/>
                  </a:lnTo>
                  <a:lnTo>
                    <a:pt x="123" y="8"/>
                  </a:lnTo>
                  <a:lnTo>
                    <a:pt x="125" y="8"/>
                  </a:lnTo>
                  <a:lnTo>
                    <a:pt x="130" y="7"/>
                  </a:lnTo>
                  <a:lnTo>
                    <a:pt x="135" y="6"/>
                  </a:lnTo>
                  <a:lnTo>
                    <a:pt x="137" y="6"/>
                  </a:lnTo>
                  <a:lnTo>
                    <a:pt x="142" y="2"/>
                  </a:lnTo>
                  <a:lnTo>
                    <a:pt x="147" y="1"/>
                  </a:lnTo>
                  <a:lnTo>
                    <a:pt x="149" y="0"/>
                  </a:lnTo>
                  <a:lnTo>
                    <a:pt x="150" y="0"/>
                  </a:lnTo>
                  <a:lnTo>
                    <a:pt x="152" y="0"/>
                  </a:lnTo>
                  <a:lnTo>
                    <a:pt x="154" y="0"/>
                  </a:lnTo>
                  <a:lnTo>
                    <a:pt x="156" y="5"/>
                  </a:lnTo>
                  <a:lnTo>
                    <a:pt x="164" y="11"/>
                  </a:lnTo>
                  <a:lnTo>
                    <a:pt x="165" y="11"/>
                  </a:lnTo>
                  <a:lnTo>
                    <a:pt x="170" y="9"/>
                  </a:lnTo>
                  <a:lnTo>
                    <a:pt x="172" y="9"/>
                  </a:lnTo>
                  <a:lnTo>
                    <a:pt x="174" y="12"/>
                  </a:lnTo>
                  <a:lnTo>
                    <a:pt x="176" y="14"/>
                  </a:lnTo>
                  <a:lnTo>
                    <a:pt x="178" y="15"/>
                  </a:lnTo>
                  <a:lnTo>
                    <a:pt x="184" y="14"/>
                  </a:lnTo>
                  <a:lnTo>
                    <a:pt x="186" y="12"/>
                  </a:lnTo>
                  <a:lnTo>
                    <a:pt x="189" y="12"/>
                  </a:lnTo>
                  <a:lnTo>
                    <a:pt x="192" y="14"/>
                  </a:lnTo>
                  <a:lnTo>
                    <a:pt x="196" y="18"/>
                  </a:lnTo>
                  <a:lnTo>
                    <a:pt x="195" y="21"/>
                  </a:lnTo>
                  <a:lnTo>
                    <a:pt x="195" y="25"/>
                  </a:lnTo>
                  <a:lnTo>
                    <a:pt x="194" y="27"/>
                  </a:lnTo>
                  <a:lnTo>
                    <a:pt x="195" y="32"/>
                  </a:lnTo>
                  <a:lnTo>
                    <a:pt x="196" y="35"/>
                  </a:lnTo>
                  <a:lnTo>
                    <a:pt x="198" y="36"/>
                  </a:lnTo>
                  <a:lnTo>
                    <a:pt x="202" y="36"/>
                  </a:lnTo>
                  <a:lnTo>
                    <a:pt x="203" y="37"/>
                  </a:lnTo>
                  <a:lnTo>
                    <a:pt x="206" y="41"/>
                  </a:lnTo>
                  <a:lnTo>
                    <a:pt x="204" y="43"/>
                  </a:lnTo>
                  <a:lnTo>
                    <a:pt x="203" y="45"/>
                  </a:lnTo>
                  <a:lnTo>
                    <a:pt x="203" y="48"/>
                  </a:lnTo>
                  <a:lnTo>
                    <a:pt x="206" y="50"/>
                  </a:lnTo>
                  <a:lnTo>
                    <a:pt x="208" y="51"/>
                  </a:lnTo>
                  <a:lnTo>
                    <a:pt x="210" y="53"/>
                  </a:lnTo>
                  <a:lnTo>
                    <a:pt x="213" y="53"/>
                  </a:lnTo>
                  <a:lnTo>
                    <a:pt x="216" y="55"/>
                  </a:lnTo>
                  <a:lnTo>
                    <a:pt x="220" y="57"/>
                  </a:lnTo>
                  <a:lnTo>
                    <a:pt x="219" y="57"/>
                  </a:lnTo>
                  <a:lnTo>
                    <a:pt x="209" y="71"/>
                  </a:lnTo>
                  <a:lnTo>
                    <a:pt x="206" y="79"/>
                  </a:lnTo>
                  <a:lnTo>
                    <a:pt x="202" y="92"/>
                  </a:lnTo>
                  <a:lnTo>
                    <a:pt x="200" y="101"/>
                  </a:lnTo>
                  <a:lnTo>
                    <a:pt x="180" y="77"/>
                  </a:lnTo>
                  <a:lnTo>
                    <a:pt x="164" y="60"/>
                  </a:lnTo>
                  <a:lnTo>
                    <a:pt x="146" y="54"/>
                  </a:lnTo>
                  <a:lnTo>
                    <a:pt x="135" y="54"/>
                  </a:lnTo>
                  <a:lnTo>
                    <a:pt x="123" y="57"/>
                  </a:lnTo>
                  <a:lnTo>
                    <a:pt x="102" y="67"/>
                  </a:lnTo>
                  <a:lnTo>
                    <a:pt x="99" y="69"/>
                  </a:lnTo>
                  <a:lnTo>
                    <a:pt x="89" y="74"/>
                  </a:lnTo>
                  <a:lnTo>
                    <a:pt x="87" y="79"/>
                  </a:lnTo>
                  <a:lnTo>
                    <a:pt x="82" y="92"/>
                  </a:lnTo>
                  <a:lnTo>
                    <a:pt x="77" y="102"/>
                  </a:lnTo>
                  <a:lnTo>
                    <a:pt x="71" y="108"/>
                  </a:lnTo>
                  <a:lnTo>
                    <a:pt x="68" y="113"/>
                  </a:lnTo>
                  <a:lnTo>
                    <a:pt x="63" y="119"/>
                  </a:lnTo>
                  <a:lnTo>
                    <a:pt x="60" y="123"/>
                  </a:lnTo>
                  <a:lnTo>
                    <a:pt x="45" y="127"/>
                  </a:lnTo>
                  <a:lnTo>
                    <a:pt x="45" y="129"/>
                  </a:lnTo>
                  <a:lnTo>
                    <a:pt x="47" y="138"/>
                  </a:lnTo>
                  <a:lnTo>
                    <a:pt x="47" y="140"/>
                  </a:lnTo>
                  <a:lnTo>
                    <a:pt x="44" y="141"/>
                  </a:lnTo>
                  <a:lnTo>
                    <a:pt x="42" y="145"/>
                  </a:lnTo>
                  <a:lnTo>
                    <a:pt x="45" y="149"/>
                  </a:lnTo>
                  <a:lnTo>
                    <a:pt x="48" y="152"/>
                  </a:lnTo>
                  <a:lnTo>
                    <a:pt x="51" y="161"/>
                  </a:lnTo>
                  <a:lnTo>
                    <a:pt x="48" y="163"/>
                  </a:lnTo>
                  <a:lnTo>
                    <a:pt x="42" y="161"/>
                  </a:lnTo>
                  <a:lnTo>
                    <a:pt x="35" y="156"/>
                  </a:lnTo>
                  <a:lnTo>
                    <a:pt x="30" y="155"/>
                  </a:lnTo>
                  <a:lnTo>
                    <a:pt x="18" y="156"/>
                  </a:lnTo>
                  <a:lnTo>
                    <a:pt x="11" y="153"/>
                  </a:lnTo>
                  <a:lnTo>
                    <a:pt x="2" y="152"/>
                  </a:lnTo>
                  <a:lnTo>
                    <a:pt x="0" y="150"/>
                  </a:lnTo>
                  <a:lnTo>
                    <a:pt x="2" y="145"/>
                  </a:lnTo>
                  <a:lnTo>
                    <a:pt x="9" y="135"/>
                  </a:lnTo>
                  <a:lnTo>
                    <a:pt x="10" y="13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7" name="Freeform 95"/>
            <p:cNvSpPr>
              <a:spLocks/>
            </p:cNvSpPr>
            <p:nvPr/>
          </p:nvSpPr>
          <p:spPr bwMode="auto">
            <a:xfrm rot="1627522">
              <a:off x="1533" y="3016"/>
              <a:ext cx="173" cy="223"/>
            </a:xfrm>
            <a:custGeom>
              <a:avLst/>
              <a:gdLst>
                <a:gd name="T0" fmla="*/ 117 w 141"/>
                <a:gd name="T1" fmla="*/ 146 h 150"/>
                <a:gd name="T2" fmla="*/ 115 w 141"/>
                <a:gd name="T3" fmla="*/ 136 h 150"/>
                <a:gd name="T4" fmla="*/ 106 w 141"/>
                <a:gd name="T5" fmla="*/ 132 h 150"/>
                <a:gd name="T6" fmla="*/ 99 w 141"/>
                <a:gd name="T7" fmla="*/ 135 h 150"/>
                <a:gd name="T8" fmla="*/ 91 w 141"/>
                <a:gd name="T9" fmla="*/ 140 h 150"/>
                <a:gd name="T10" fmla="*/ 83 w 141"/>
                <a:gd name="T11" fmla="*/ 142 h 150"/>
                <a:gd name="T12" fmla="*/ 76 w 141"/>
                <a:gd name="T13" fmla="*/ 140 h 150"/>
                <a:gd name="T14" fmla="*/ 72 w 141"/>
                <a:gd name="T15" fmla="*/ 129 h 150"/>
                <a:gd name="T16" fmla="*/ 65 w 141"/>
                <a:gd name="T17" fmla="*/ 130 h 150"/>
                <a:gd name="T18" fmla="*/ 57 w 141"/>
                <a:gd name="T19" fmla="*/ 128 h 150"/>
                <a:gd name="T20" fmla="*/ 51 w 141"/>
                <a:gd name="T21" fmla="*/ 120 h 150"/>
                <a:gd name="T22" fmla="*/ 45 w 141"/>
                <a:gd name="T23" fmla="*/ 109 h 150"/>
                <a:gd name="T24" fmla="*/ 45 w 141"/>
                <a:gd name="T25" fmla="*/ 98 h 150"/>
                <a:gd name="T26" fmla="*/ 41 w 141"/>
                <a:gd name="T27" fmla="*/ 84 h 150"/>
                <a:gd name="T28" fmla="*/ 34 w 141"/>
                <a:gd name="T29" fmla="*/ 69 h 150"/>
                <a:gd name="T30" fmla="*/ 21 w 141"/>
                <a:gd name="T31" fmla="*/ 67 h 150"/>
                <a:gd name="T32" fmla="*/ 19 w 141"/>
                <a:gd name="T33" fmla="*/ 80 h 150"/>
                <a:gd name="T34" fmla="*/ 17 w 141"/>
                <a:gd name="T35" fmla="*/ 88 h 150"/>
                <a:gd name="T36" fmla="*/ 4 w 141"/>
                <a:gd name="T37" fmla="*/ 82 h 150"/>
                <a:gd name="T38" fmla="*/ 3 w 141"/>
                <a:gd name="T39" fmla="*/ 75 h 150"/>
                <a:gd name="T40" fmla="*/ 3 w 141"/>
                <a:gd name="T41" fmla="*/ 63 h 150"/>
                <a:gd name="T42" fmla="*/ 4 w 141"/>
                <a:gd name="T43" fmla="*/ 55 h 150"/>
                <a:gd name="T44" fmla="*/ 6 w 141"/>
                <a:gd name="T45" fmla="*/ 49 h 150"/>
                <a:gd name="T46" fmla="*/ 9 w 141"/>
                <a:gd name="T47" fmla="*/ 34 h 150"/>
                <a:gd name="T48" fmla="*/ 18 w 141"/>
                <a:gd name="T49" fmla="*/ 21 h 150"/>
                <a:gd name="T50" fmla="*/ 29 w 141"/>
                <a:gd name="T51" fmla="*/ 15 h 150"/>
                <a:gd name="T52" fmla="*/ 40 w 141"/>
                <a:gd name="T53" fmla="*/ 20 h 150"/>
                <a:gd name="T54" fmla="*/ 43 w 141"/>
                <a:gd name="T55" fmla="*/ 14 h 150"/>
                <a:gd name="T56" fmla="*/ 46 w 141"/>
                <a:gd name="T57" fmla="*/ 4 h 150"/>
                <a:gd name="T58" fmla="*/ 67 w 141"/>
                <a:gd name="T59" fmla="*/ 13 h 150"/>
                <a:gd name="T60" fmla="*/ 82 w 141"/>
                <a:gd name="T61" fmla="*/ 4 h 150"/>
                <a:gd name="T62" fmla="*/ 95 w 141"/>
                <a:gd name="T63" fmla="*/ 0 h 150"/>
                <a:gd name="T64" fmla="*/ 112 w 141"/>
                <a:gd name="T65" fmla="*/ 12 h 150"/>
                <a:gd name="T66" fmla="*/ 112 w 141"/>
                <a:gd name="T67" fmla="*/ 34 h 150"/>
                <a:gd name="T68" fmla="*/ 106 w 141"/>
                <a:gd name="T69" fmla="*/ 45 h 150"/>
                <a:gd name="T70" fmla="*/ 93 w 141"/>
                <a:gd name="T71" fmla="*/ 51 h 150"/>
                <a:gd name="T72" fmla="*/ 95 w 141"/>
                <a:gd name="T73" fmla="*/ 62 h 150"/>
                <a:gd name="T74" fmla="*/ 111 w 141"/>
                <a:gd name="T75" fmla="*/ 68 h 150"/>
                <a:gd name="T76" fmla="*/ 131 w 141"/>
                <a:gd name="T77" fmla="*/ 64 h 150"/>
                <a:gd name="T78" fmla="*/ 118 w 141"/>
                <a:gd name="T79" fmla="*/ 84 h 150"/>
                <a:gd name="T80" fmla="*/ 133 w 141"/>
                <a:gd name="T81" fmla="*/ 98 h 150"/>
                <a:gd name="T82" fmla="*/ 137 w 141"/>
                <a:gd name="T83" fmla="*/ 112 h 150"/>
                <a:gd name="T84" fmla="*/ 137 w 141"/>
                <a:gd name="T85" fmla="*/ 136 h 150"/>
                <a:gd name="T86" fmla="*/ 120 w 141"/>
                <a:gd name="T87" fmla="*/ 14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 h="150">
                  <a:moveTo>
                    <a:pt x="119" y="150"/>
                  </a:moveTo>
                  <a:lnTo>
                    <a:pt x="118" y="148"/>
                  </a:lnTo>
                  <a:lnTo>
                    <a:pt x="117" y="146"/>
                  </a:lnTo>
                  <a:lnTo>
                    <a:pt x="117" y="142"/>
                  </a:lnTo>
                  <a:lnTo>
                    <a:pt x="115" y="139"/>
                  </a:lnTo>
                  <a:lnTo>
                    <a:pt x="115" y="136"/>
                  </a:lnTo>
                  <a:lnTo>
                    <a:pt x="114" y="135"/>
                  </a:lnTo>
                  <a:lnTo>
                    <a:pt x="109" y="133"/>
                  </a:lnTo>
                  <a:lnTo>
                    <a:pt x="106" y="132"/>
                  </a:lnTo>
                  <a:lnTo>
                    <a:pt x="101" y="130"/>
                  </a:lnTo>
                  <a:lnTo>
                    <a:pt x="100" y="132"/>
                  </a:lnTo>
                  <a:lnTo>
                    <a:pt x="99" y="135"/>
                  </a:lnTo>
                  <a:lnTo>
                    <a:pt x="97" y="136"/>
                  </a:lnTo>
                  <a:lnTo>
                    <a:pt x="94" y="139"/>
                  </a:lnTo>
                  <a:lnTo>
                    <a:pt x="91" y="140"/>
                  </a:lnTo>
                  <a:lnTo>
                    <a:pt x="85" y="139"/>
                  </a:lnTo>
                  <a:lnTo>
                    <a:pt x="84" y="140"/>
                  </a:lnTo>
                  <a:lnTo>
                    <a:pt x="83" y="142"/>
                  </a:lnTo>
                  <a:lnTo>
                    <a:pt x="81" y="142"/>
                  </a:lnTo>
                  <a:lnTo>
                    <a:pt x="78" y="141"/>
                  </a:lnTo>
                  <a:lnTo>
                    <a:pt x="76" y="140"/>
                  </a:lnTo>
                  <a:lnTo>
                    <a:pt x="75" y="139"/>
                  </a:lnTo>
                  <a:lnTo>
                    <a:pt x="73" y="132"/>
                  </a:lnTo>
                  <a:lnTo>
                    <a:pt x="72" y="129"/>
                  </a:lnTo>
                  <a:lnTo>
                    <a:pt x="71" y="129"/>
                  </a:lnTo>
                  <a:lnTo>
                    <a:pt x="67" y="129"/>
                  </a:lnTo>
                  <a:lnTo>
                    <a:pt x="65" y="130"/>
                  </a:lnTo>
                  <a:lnTo>
                    <a:pt x="61" y="130"/>
                  </a:lnTo>
                  <a:lnTo>
                    <a:pt x="60" y="130"/>
                  </a:lnTo>
                  <a:lnTo>
                    <a:pt x="57" y="128"/>
                  </a:lnTo>
                  <a:lnTo>
                    <a:pt x="54" y="126"/>
                  </a:lnTo>
                  <a:lnTo>
                    <a:pt x="51" y="123"/>
                  </a:lnTo>
                  <a:lnTo>
                    <a:pt x="51" y="120"/>
                  </a:lnTo>
                  <a:lnTo>
                    <a:pt x="48" y="116"/>
                  </a:lnTo>
                  <a:lnTo>
                    <a:pt x="46" y="114"/>
                  </a:lnTo>
                  <a:lnTo>
                    <a:pt x="45" y="109"/>
                  </a:lnTo>
                  <a:lnTo>
                    <a:pt x="45" y="104"/>
                  </a:lnTo>
                  <a:lnTo>
                    <a:pt x="45" y="100"/>
                  </a:lnTo>
                  <a:lnTo>
                    <a:pt x="45" y="98"/>
                  </a:lnTo>
                  <a:lnTo>
                    <a:pt x="43" y="93"/>
                  </a:lnTo>
                  <a:lnTo>
                    <a:pt x="42" y="88"/>
                  </a:lnTo>
                  <a:lnTo>
                    <a:pt x="41" y="84"/>
                  </a:lnTo>
                  <a:lnTo>
                    <a:pt x="39" y="78"/>
                  </a:lnTo>
                  <a:lnTo>
                    <a:pt x="37" y="73"/>
                  </a:lnTo>
                  <a:lnTo>
                    <a:pt x="34" y="69"/>
                  </a:lnTo>
                  <a:lnTo>
                    <a:pt x="29" y="67"/>
                  </a:lnTo>
                  <a:lnTo>
                    <a:pt x="25" y="64"/>
                  </a:lnTo>
                  <a:lnTo>
                    <a:pt x="21" y="67"/>
                  </a:lnTo>
                  <a:lnTo>
                    <a:pt x="19" y="72"/>
                  </a:lnTo>
                  <a:lnTo>
                    <a:pt x="19" y="75"/>
                  </a:lnTo>
                  <a:lnTo>
                    <a:pt x="19" y="80"/>
                  </a:lnTo>
                  <a:lnTo>
                    <a:pt x="19" y="85"/>
                  </a:lnTo>
                  <a:lnTo>
                    <a:pt x="18" y="88"/>
                  </a:lnTo>
                  <a:lnTo>
                    <a:pt x="17" y="88"/>
                  </a:lnTo>
                  <a:lnTo>
                    <a:pt x="12" y="88"/>
                  </a:lnTo>
                  <a:lnTo>
                    <a:pt x="7" y="86"/>
                  </a:lnTo>
                  <a:lnTo>
                    <a:pt x="4" y="82"/>
                  </a:lnTo>
                  <a:lnTo>
                    <a:pt x="1" y="79"/>
                  </a:lnTo>
                  <a:lnTo>
                    <a:pt x="0" y="79"/>
                  </a:lnTo>
                  <a:lnTo>
                    <a:pt x="3" y="75"/>
                  </a:lnTo>
                  <a:lnTo>
                    <a:pt x="4" y="72"/>
                  </a:lnTo>
                  <a:lnTo>
                    <a:pt x="4" y="68"/>
                  </a:lnTo>
                  <a:lnTo>
                    <a:pt x="3" y="63"/>
                  </a:lnTo>
                  <a:lnTo>
                    <a:pt x="3" y="62"/>
                  </a:lnTo>
                  <a:lnTo>
                    <a:pt x="4" y="58"/>
                  </a:lnTo>
                  <a:lnTo>
                    <a:pt x="4" y="55"/>
                  </a:lnTo>
                  <a:lnTo>
                    <a:pt x="4" y="52"/>
                  </a:lnTo>
                  <a:lnTo>
                    <a:pt x="5" y="51"/>
                  </a:lnTo>
                  <a:lnTo>
                    <a:pt x="6" y="49"/>
                  </a:lnTo>
                  <a:lnTo>
                    <a:pt x="6" y="45"/>
                  </a:lnTo>
                  <a:lnTo>
                    <a:pt x="7" y="39"/>
                  </a:lnTo>
                  <a:lnTo>
                    <a:pt x="9" y="34"/>
                  </a:lnTo>
                  <a:lnTo>
                    <a:pt x="11" y="28"/>
                  </a:lnTo>
                  <a:lnTo>
                    <a:pt x="15" y="25"/>
                  </a:lnTo>
                  <a:lnTo>
                    <a:pt x="18" y="21"/>
                  </a:lnTo>
                  <a:lnTo>
                    <a:pt x="21" y="19"/>
                  </a:lnTo>
                  <a:lnTo>
                    <a:pt x="25" y="18"/>
                  </a:lnTo>
                  <a:lnTo>
                    <a:pt x="29" y="15"/>
                  </a:lnTo>
                  <a:lnTo>
                    <a:pt x="34" y="18"/>
                  </a:lnTo>
                  <a:lnTo>
                    <a:pt x="36" y="20"/>
                  </a:lnTo>
                  <a:lnTo>
                    <a:pt x="40" y="20"/>
                  </a:lnTo>
                  <a:lnTo>
                    <a:pt x="42" y="19"/>
                  </a:lnTo>
                  <a:lnTo>
                    <a:pt x="43" y="18"/>
                  </a:lnTo>
                  <a:lnTo>
                    <a:pt x="43" y="14"/>
                  </a:lnTo>
                  <a:lnTo>
                    <a:pt x="43" y="10"/>
                  </a:lnTo>
                  <a:lnTo>
                    <a:pt x="45" y="7"/>
                  </a:lnTo>
                  <a:lnTo>
                    <a:pt x="46" y="4"/>
                  </a:lnTo>
                  <a:lnTo>
                    <a:pt x="47" y="3"/>
                  </a:lnTo>
                  <a:lnTo>
                    <a:pt x="53" y="7"/>
                  </a:lnTo>
                  <a:lnTo>
                    <a:pt x="67" y="13"/>
                  </a:lnTo>
                  <a:lnTo>
                    <a:pt x="75" y="12"/>
                  </a:lnTo>
                  <a:lnTo>
                    <a:pt x="78" y="8"/>
                  </a:lnTo>
                  <a:lnTo>
                    <a:pt x="82" y="4"/>
                  </a:lnTo>
                  <a:lnTo>
                    <a:pt x="85" y="1"/>
                  </a:lnTo>
                  <a:lnTo>
                    <a:pt x="90" y="0"/>
                  </a:lnTo>
                  <a:lnTo>
                    <a:pt x="95" y="0"/>
                  </a:lnTo>
                  <a:lnTo>
                    <a:pt x="100" y="1"/>
                  </a:lnTo>
                  <a:lnTo>
                    <a:pt x="103" y="4"/>
                  </a:lnTo>
                  <a:lnTo>
                    <a:pt x="112" y="12"/>
                  </a:lnTo>
                  <a:lnTo>
                    <a:pt x="114" y="19"/>
                  </a:lnTo>
                  <a:lnTo>
                    <a:pt x="113" y="27"/>
                  </a:lnTo>
                  <a:lnTo>
                    <a:pt x="112" y="34"/>
                  </a:lnTo>
                  <a:lnTo>
                    <a:pt x="111" y="40"/>
                  </a:lnTo>
                  <a:lnTo>
                    <a:pt x="109" y="44"/>
                  </a:lnTo>
                  <a:lnTo>
                    <a:pt x="106" y="45"/>
                  </a:lnTo>
                  <a:lnTo>
                    <a:pt x="101" y="44"/>
                  </a:lnTo>
                  <a:lnTo>
                    <a:pt x="96" y="46"/>
                  </a:lnTo>
                  <a:lnTo>
                    <a:pt x="93" y="51"/>
                  </a:lnTo>
                  <a:lnTo>
                    <a:pt x="90" y="57"/>
                  </a:lnTo>
                  <a:lnTo>
                    <a:pt x="93" y="60"/>
                  </a:lnTo>
                  <a:lnTo>
                    <a:pt x="95" y="62"/>
                  </a:lnTo>
                  <a:lnTo>
                    <a:pt x="99" y="62"/>
                  </a:lnTo>
                  <a:lnTo>
                    <a:pt x="105" y="63"/>
                  </a:lnTo>
                  <a:lnTo>
                    <a:pt x="111" y="68"/>
                  </a:lnTo>
                  <a:lnTo>
                    <a:pt x="114" y="68"/>
                  </a:lnTo>
                  <a:lnTo>
                    <a:pt x="120" y="68"/>
                  </a:lnTo>
                  <a:lnTo>
                    <a:pt x="131" y="64"/>
                  </a:lnTo>
                  <a:lnTo>
                    <a:pt x="129" y="72"/>
                  </a:lnTo>
                  <a:lnTo>
                    <a:pt x="120" y="80"/>
                  </a:lnTo>
                  <a:lnTo>
                    <a:pt x="118" y="84"/>
                  </a:lnTo>
                  <a:lnTo>
                    <a:pt x="129" y="87"/>
                  </a:lnTo>
                  <a:lnTo>
                    <a:pt x="131" y="94"/>
                  </a:lnTo>
                  <a:lnTo>
                    <a:pt x="133" y="98"/>
                  </a:lnTo>
                  <a:lnTo>
                    <a:pt x="133" y="103"/>
                  </a:lnTo>
                  <a:lnTo>
                    <a:pt x="136" y="110"/>
                  </a:lnTo>
                  <a:lnTo>
                    <a:pt x="137" y="112"/>
                  </a:lnTo>
                  <a:lnTo>
                    <a:pt x="141" y="118"/>
                  </a:lnTo>
                  <a:lnTo>
                    <a:pt x="139" y="124"/>
                  </a:lnTo>
                  <a:lnTo>
                    <a:pt x="137" y="136"/>
                  </a:lnTo>
                  <a:lnTo>
                    <a:pt x="135" y="138"/>
                  </a:lnTo>
                  <a:lnTo>
                    <a:pt x="121" y="144"/>
                  </a:lnTo>
                  <a:lnTo>
                    <a:pt x="120" y="147"/>
                  </a:lnTo>
                  <a:lnTo>
                    <a:pt x="119" y="15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8" name="Freeform 96"/>
            <p:cNvSpPr>
              <a:spLocks/>
            </p:cNvSpPr>
            <p:nvPr/>
          </p:nvSpPr>
          <p:spPr bwMode="auto">
            <a:xfrm rot="1627522">
              <a:off x="1465" y="2902"/>
              <a:ext cx="174" cy="203"/>
            </a:xfrm>
            <a:custGeom>
              <a:avLst/>
              <a:gdLst>
                <a:gd name="T0" fmla="*/ 25 w 139"/>
                <a:gd name="T1" fmla="*/ 120 h 136"/>
                <a:gd name="T2" fmla="*/ 29 w 139"/>
                <a:gd name="T3" fmla="*/ 108 h 136"/>
                <a:gd name="T4" fmla="*/ 32 w 139"/>
                <a:gd name="T5" fmla="*/ 101 h 136"/>
                <a:gd name="T6" fmla="*/ 41 w 139"/>
                <a:gd name="T7" fmla="*/ 96 h 136"/>
                <a:gd name="T8" fmla="*/ 47 w 139"/>
                <a:gd name="T9" fmla="*/ 86 h 136"/>
                <a:gd name="T10" fmla="*/ 53 w 139"/>
                <a:gd name="T11" fmla="*/ 82 h 136"/>
                <a:gd name="T12" fmla="*/ 56 w 139"/>
                <a:gd name="T13" fmla="*/ 74 h 136"/>
                <a:gd name="T14" fmla="*/ 50 w 139"/>
                <a:gd name="T15" fmla="*/ 67 h 136"/>
                <a:gd name="T16" fmla="*/ 43 w 139"/>
                <a:gd name="T17" fmla="*/ 71 h 136"/>
                <a:gd name="T18" fmla="*/ 33 w 139"/>
                <a:gd name="T19" fmla="*/ 68 h 136"/>
                <a:gd name="T20" fmla="*/ 21 w 139"/>
                <a:gd name="T21" fmla="*/ 64 h 136"/>
                <a:gd name="T22" fmla="*/ 6 w 139"/>
                <a:gd name="T23" fmla="*/ 60 h 136"/>
                <a:gd name="T24" fmla="*/ 1 w 139"/>
                <a:gd name="T25" fmla="*/ 55 h 136"/>
                <a:gd name="T26" fmla="*/ 3 w 139"/>
                <a:gd name="T27" fmla="*/ 46 h 136"/>
                <a:gd name="T28" fmla="*/ 33 w 139"/>
                <a:gd name="T29" fmla="*/ 32 h 136"/>
                <a:gd name="T30" fmla="*/ 48 w 139"/>
                <a:gd name="T31" fmla="*/ 19 h 136"/>
                <a:gd name="T32" fmla="*/ 51 w 139"/>
                <a:gd name="T33" fmla="*/ 7 h 136"/>
                <a:gd name="T34" fmla="*/ 66 w 139"/>
                <a:gd name="T35" fmla="*/ 5 h 136"/>
                <a:gd name="T36" fmla="*/ 75 w 139"/>
                <a:gd name="T37" fmla="*/ 2 h 136"/>
                <a:gd name="T38" fmla="*/ 83 w 139"/>
                <a:gd name="T39" fmla="*/ 5 h 136"/>
                <a:gd name="T40" fmla="*/ 91 w 139"/>
                <a:gd name="T41" fmla="*/ 1 h 136"/>
                <a:gd name="T42" fmla="*/ 101 w 139"/>
                <a:gd name="T43" fmla="*/ 1 h 136"/>
                <a:gd name="T44" fmla="*/ 108 w 139"/>
                <a:gd name="T45" fmla="*/ 5 h 136"/>
                <a:gd name="T46" fmla="*/ 113 w 139"/>
                <a:gd name="T47" fmla="*/ 2 h 136"/>
                <a:gd name="T48" fmla="*/ 119 w 139"/>
                <a:gd name="T49" fmla="*/ 6 h 136"/>
                <a:gd name="T50" fmla="*/ 121 w 139"/>
                <a:gd name="T51" fmla="*/ 37 h 136"/>
                <a:gd name="T52" fmla="*/ 138 w 139"/>
                <a:gd name="T53" fmla="*/ 50 h 136"/>
                <a:gd name="T54" fmla="*/ 135 w 139"/>
                <a:gd name="T55" fmla="*/ 60 h 136"/>
                <a:gd name="T56" fmla="*/ 132 w 139"/>
                <a:gd name="T57" fmla="*/ 66 h 136"/>
                <a:gd name="T58" fmla="*/ 121 w 139"/>
                <a:gd name="T59" fmla="*/ 61 h 136"/>
                <a:gd name="T60" fmla="*/ 110 w 139"/>
                <a:gd name="T61" fmla="*/ 67 h 136"/>
                <a:gd name="T62" fmla="*/ 101 w 139"/>
                <a:gd name="T63" fmla="*/ 80 h 136"/>
                <a:gd name="T64" fmla="*/ 98 w 139"/>
                <a:gd name="T65" fmla="*/ 95 h 136"/>
                <a:gd name="T66" fmla="*/ 96 w 139"/>
                <a:gd name="T67" fmla="*/ 101 h 136"/>
                <a:gd name="T68" fmla="*/ 95 w 139"/>
                <a:gd name="T69" fmla="*/ 109 h 136"/>
                <a:gd name="T70" fmla="*/ 95 w 139"/>
                <a:gd name="T71" fmla="*/ 121 h 136"/>
                <a:gd name="T72" fmla="*/ 83 w 139"/>
                <a:gd name="T73" fmla="*/ 120 h 136"/>
                <a:gd name="T74" fmla="*/ 62 w 139"/>
                <a:gd name="T75" fmla="*/ 112 h 136"/>
                <a:gd name="T76" fmla="*/ 57 w 139"/>
                <a:gd name="T77" fmla="*/ 119 h 136"/>
                <a:gd name="T78" fmla="*/ 50 w 139"/>
                <a:gd name="T79" fmla="*/ 121 h 136"/>
                <a:gd name="T80" fmla="*/ 42 w 139"/>
                <a:gd name="T81" fmla="*/ 127 h 136"/>
                <a:gd name="T82" fmla="*/ 41 w 139"/>
                <a:gd name="T83" fmla="*/ 133 h 136"/>
                <a:gd name="T84" fmla="*/ 33 w 139"/>
                <a:gd name="T8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36">
                  <a:moveTo>
                    <a:pt x="29" y="134"/>
                  </a:moveTo>
                  <a:lnTo>
                    <a:pt x="26" y="124"/>
                  </a:lnTo>
                  <a:lnTo>
                    <a:pt x="25" y="120"/>
                  </a:lnTo>
                  <a:lnTo>
                    <a:pt x="27" y="116"/>
                  </a:lnTo>
                  <a:lnTo>
                    <a:pt x="29" y="113"/>
                  </a:lnTo>
                  <a:lnTo>
                    <a:pt x="29" y="108"/>
                  </a:lnTo>
                  <a:lnTo>
                    <a:pt x="30" y="104"/>
                  </a:lnTo>
                  <a:lnTo>
                    <a:pt x="31" y="103"/>
                  </a:lnTo>
                  <a:lnTo>
                    <a:pt x="32" y="101"/>
                  </a:lnTo>
                  <a:lnTo>
                    <a:pt x="36" y="98"/>
                  </a:lnTo>
                  <a:lnTo>
                    <a:pt x="38" y="96"/>
                  </a:lnTo>
                  <a:lnTo>
                    <a:pt x="41" y="96"/>
                  </a:lnTo>
                  <a:lnTo>
                    <a:pt x="44" y="92"/>
                  </a:lnTo>
                  <a:lnTo>
                    <a:pt x="45" y="90"/>
                  </a:lnTo>
                  <a:lnTo>
                    <a:pt x="47" y="86"/>
                  </a:lnTo>
                  <a:lnTo>
                    <a:pt x="48" y="85"/>
                  </a:lnTo>
                  <a:lnTo>
                    <a:pt x="50" y="84"/>
                  </a:lnTo>
                  <a:lnTo>
                    <a:pt x="53" y="82"/>
                  </a:lnTo>
                  <a:lnTo>
                    <a:pt x="53" y="80"/>
                  </a:lnTo>
                  <a:lnTo>
                    <a:pt x="54" y="78"/>
                  </a:lnTo>
                  <a:lnTo>
                    <a:pt x="56" y="74"/>
                  </a:lnTo>
                  <a:lnTo>
                    <a:pt x="55" y="71"/>
                  </a:lnTo>
                  <a:lnTo>
                    <a:pt x="53" y="67"/>
                  </a:lnTo>
                  <a:lnTo>
                    <a:pt x="50" y="67"/>
                  </a:lnTo>
                  <a:lnTo>
                    <a:pt x="48" y="67"/>
                  </a:lnTo>
                  <a:lnTo>
                    <a:pt x="45" y="70"/>
                  </a:lnTo>
                  <a:lnTo>
                    <a:pt x="43" y="71"/>
                  </a:lnTo>
                  <a:lnTo>
                    <a:pt x="39" y="71"/>
                  </a:lnTo>
                  <a:lnTo>
                    <a:pt x="36" y="70"/>
                  </a:lnTo>
                  <a:lnTo>
                    <a:pt x="33" y="68"/>
                  </a:lnTo>
                  <a:lnTo>
                    <a:pt x="31" y="67"/>
                  </a:lnTo>
                  <a:lnTo>
                    <a:pt x="26" y="65"/>
                  </a:lnTo>
                  <a:lnTo>
                    <a:pt x="21" y="64"/>
                  </a:lnTo>
                  <a:lnTo>
                    <a:pt x="18" y="61"/>
                  </a:lnTo>
                  <a:lnTo>
                    <a:pt x="11" y="61"/>
                  </a:lnTo>
                  <a:lnTo>
                    <a:pt x="6" y="60"/>
                  </a:lnTo>
                  <a:lnTo>
                    <a:pt x="3" y="59"/>
                  </a:lnTo>
                  <a:lnTo>
                    <a:pt x="2" y="58"/>
                  </a:lnTo>
                  <a:lnTo>
                    <a:pt x="1" y="55"/>
                  </a:lnTo>
                  <a:lnTo>
                    <a:pt x="0" y="54"/>
                  </a:lnTo>
                  <a:lnTo>
                    <a:pt x="2" y="53"/>
                  </a:lnTo>
                  <a:lnTo>
                    <a:pt x="3" y="46"/>
                  </a:lnTo>
                  <a:lnTo>
                    <a:pt x="26" y="34"/>
                  </a:lnTo>
                  <a:lnTo>
                    <a:pt x="29" y="31"/>
                  </a:lnTo>
                  <a:lnTo>
                    <a:pt x="33" y="32"/>
                  </a:lnTo>
                  <a:lnTo>
                    <a:pt x="43" y="28"/>
                  </a:lnTo>
                  <a:lnTo>
                    <a:pt x="45" y="23"/>
                  </a:lnTo>
                  <a:lnTo>
                    <a:pt x="48" y="19"/>
                  </a:lnTo>
                  <a:lnTo>
                    <a:pt x="48" y="14"/>
                  </a:lnTo>
                  <a:lnTo>
                    <a:pt x="49" y="12"/>
                  </a:lnTo>
                  <a:lnTo>
                    <a:pt x="51" y="7"/>
                  </a:lnTo>
                  <a:lnTo>
                    <a:pt x="54" y="6"/>
                  </a:lnTo>
                  <a:lnTo>
                    <a:pt x="57" y="4"/>
                  </a:lnTo>
                  <a:lnTo>
                    <a:pt x="66" y="5"/>
                  </a:lnTo>
                  <a:lnTo>
                    <a:pt x="71" y="4"/>
                  </a:lnTo>
                  <a:lnTo>
                    <a:pt x="74" y="4"/>
                  </a:lnTo>
                  <a:lnTo>
                    <a:pt x="75" y="2"/>
                  </a:lnTo>
                  <a:lnTo>
                    <a:pt x="78" y="2"/>
                  </a:lnTo>
                  <a:lnTo>
                    <a:pt x="80" y="2"/>
                  </a:lnTo>
                  <a:lnTo>
                    <a:pt x="83" y="5"/>
                  </a:lnTo>
                  <a:lnTo>
                    <a:pt x="85" y="5"/>
                  </a:lnTo>
                  <a:lnTo>
                    <a:pt x="86" y="4"/>
                  </a:lnTo>
                  <a:lnTo>
                    <a:pt x="91" y="1"/>
                  </a:lnTo>
                  <a:lnTo>
                    <a:pt x="93" y="0"/>
                  </a:lnTo>
                  <a:lnTo>
                    <a:pt x="97" y="1"/>
                  </a:lnTo>
                  <a:lnTo>
                    <a:pt x="101" y="1"/>
                  </a:lnTo>
                  <a:lnTo>
                    <a:pt x="102" y="2"/>
                  </a:lnTo>
                  <a:lnTo>
                    <a:pt x="105" y="4"/>
                  </a:lnTo>
                  <a:lnTo>
                    <a:pt x="108" y="5"/>
                  </a:lnTo>
                  <a:lnTo>
                    <a:pt x="110" y="4"/>
                  </a:lnTo>
                  <a:lnTo>
                    <a:pt x="111" y="2"/>
                  </a:lnTo>
                  <a:lnTo>
                    <a:pt x="113" y="2"/>
                  </a:lnTo>
                  <a:lnTo>
                    <a:pt x="115" y="0"/>
                  </a:lnTo>
                  <a:lnTo>
                    <a:pt x="119" y="1"/>
                  </a:lnTo>
                  <a:lnTo>
                    <a:pt x="119" y="6"/>
                  </a:lnTo>
                  <a:lnTo>
                    <a:pt x="117" y="18"/>
                  </a:lnTo>
                  <a:lnTo>
                    <a:pt x="117" y="29"/>
                  </a:lnTo>
                  <a:lnTo>
                    <a:pt x="121" y="37"/>
                  </a:lnTo>
                  <a:lnTo>
                    <a:pt x="127" y="43"/>
                  </a:lnTo>
                  <a:lnTo>
                    <a:pt x="139" y="49"/>
                  </a:lnTo>
                  <a:lnTo>
                    <a:pt x="138" y="50"/>
                  </a:lnTo>
                  <a:lnTo>
                    <a:pt x="137" y="53"/>
                  </a:lnTo>
                  <a:lnTo>
                    <a:pt x="135" y="56"/>
                  </a:lnTo>
                  <a:lnTo>
                    <a:pt x="135" y="60"/>
                  </a:lnTo>
                  <a:lnTo>
                    <a:pt x="135" y="64"/>
                  </a:lnTo>
                  <a:lnTo>
                    <a:pt x="134" y="65"/>
                  </a:lnTo>
                  <a:lnTo>
                    <a:pt x="132" y="66"/>
                  </a:lnTo>
                  <a:lnTo>
                    <a:pt x="128" y="66"/>
                  </a:lnTo>
                  <a:lnTo>
                    <a:pt x="126" y="64"/>
                  </a:lnTo>
                  <a:lnTo>
                    <a:pt x="121" y="61"/>
                  </a:lnTo>
                  <a:lnTo>
                    <a:pt x="117" y="64"/>
                  </a:lnTo>
                  <a:lnTo>
                    <a:pt x="113" y="65"/>
                  </a:lnTo>
                  <a:lnTo>
                    <a:pt x="110" y="67"/>
                  </a:lnTo>
                  <a:lnTo>
                    <a:pt x="107" y="71"/>
                  </a:lnTo>
                  <a:lnTo>
                    <a:pt x="103" y="74"/>
                  </a:lnTo>
                  <a:lnTo>
                    <a:pt x="101" y="80"/>
                  </a:lnTo>
                  <a:lnTo>
                    <a:pt x="99" y="85"/>
                  </a:lnTo>
                  <a:lnTo>
                    <a:pt x="98" y="91"/>
                  </a:lnTo>
                  <a:lnTo>
                    <a:pt x="98" y="95"/>
                  </a:lnTo>
                  <a:lnTo>
                    <a:pt x="97" y="97"/>
                  </a:lnTo>
                  <a:lnTo>
                    <a:pt x="96" y="98"/>
                  </a:lnTo>
                  <a:lnTo>
                    <a:pt x="96" y="101"/>
                  </a:lnTo>
                  <a:lnTo>
                    <a:pt x="96" y="104"/>
                  </a:lnTo>
                  <a:lnTo>
                    <a:pt x="95" y="108"/>
                  </a:lnTo>
                  <a:lnTo>
                    <a:pt x="95" y="109"/>
                  </a:lnTo>
                  <a:lnTo>
                    <a:pt x="96" y="114"/>
                  </a:lnTo>
                  <a:lnTo>
                    <a:pt x="96" y="118"/>
                  </a:lnTo>
                  <a:lnTo>
                    <a:pt x="95" y="121"/>
                  </a:lnTo>
                  <a:lnTo>
                    <a:pt x="92" y="125"/>
                  </a:lnTo>
                  <a:lnTo>
                    <a:pt x="89" y="122"/>
                  </a:lnTo>
                  <a:lnTo>
                    <a:pt x="83" y="120"/>
                  </a:lnTo>
                  <a:lnTo>
                    <a:pt x="77" y="116"/>
                  </a:lnTo>
                  <a:lnTo>
                    <a:pt x="67" y="113"/>
                  </a:lnTo>
                  <a:lnTo>
                    <a:pt x="62" y="112"/>
                  </a:lnTo>
                  <a:lnTo>
                    <a:pt x="61" y="112"/>
                  </a:lnTo>
                  <a:lnTo>
                    <a:pt x="60" y="114"/>
                  </a:lnTo>
                  <a:lnTo>
                    <a:pt x="57" y="119"/>
                  </a:lnTo>
                  <a:lnTo>
                    <a:pt x="55" y="119"/>
                  </a:lnTo>
                  <a:lnTo>
                    <a:pt x="51" y="119"/>
                  </a:lnTo>
                  <a:lnTo>
                    <a:pt x="50" y="121"/>
                  </a:lnTo>
                  <a:lnTo>
                    <a:pt x="48" y="122"/>
                  </a:lnTo>
                  <a:lnTo>
                    <a:pt x="45" y="125"/>
                  </a:lnTo>
                  <a:lnTo>
                    <a:pt x="42" y="127"/>
                  </a:lnTo>
                  <a:lnTo>
                    <a:pt x="42" y="128"/>
                  </a:lnTo>
                  <a:lnTo>
                    <a:pt x="41" y="131"/>
                  </a:lnTo>
                  <a:lnTo>
                    <a:pt x="41" y="133"/>
                  </a:lnTo>
                  <a:lnTo>
                    <a:pt x="38" y="134"/>
                  </a:lnTo>
                  <a:lnTo>
                    <a:pt x="36" y="134"/>
                  </a:lnTo>
                  <a:lnTo>
                    <a:pt x="33" y="136"/>
                  </a:lnTo>
                  <a:lnTo>
                    <a:pt x="29" y="134"/>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49" name="Freeform 97"/>
            <p:cNvSpPr>
              <a:spLocks/>
            </p:cNvSpPr>
            <p:nvPr/>
          </p:nvSpPr>
          <p:spPr bwMode="auto">
            <a:xfrm rot="1627522">
              <a:off x="1411" y="2925"/>
              <a:ext cx="119" cy="149"/>
            </a:xfrm>
            <a:custGeom>
              <a:avLst/>
              <a:gdLst>
                <a:gd name="T0" fmla="*/ 43 w 96"/>
                <a:gd name="T1" fmla="*/ 96 h 99"/>
                <a:gd name="T2" fmla="*/ 31 w 96"/>
                <a:gd name="T3" fmla="*/ 92 h 99"/>
                <a:gd name="T4" fmla="*/ 21 w 96"/>
                <a:gd name="T5" fmla="*/ 81 h 99"/>
                <a:gd name="T6" fmla="*/ 16 w 96"/>
                <a:gd name="T7" fmla="*/ 75 h 99"/>
                <a:gd name="T8" fmla="*/ 17 w 96"/>
                <a:gd name="T9" fmla="*/ 69 h 99"/>
                <a:gd name="T10" fmla="*/ 15 w 96"/>
                <a:gd name="T11" fmla="*/ 64 h 99"/>
                <a:gd name="T12" fmla="*/ 10 w 96"/>
                <a:gd name="T13" fmla="*/ 64 h 99"/>
                <a:gd name="T14" fmla="*/ 4 w 96"/>
                <a:gd name="T15" fmla="*/ 60 h 99"/>
                <a:gd name="T16" fmla="*/ 3 w 96"/>
                <a:gd name="T17" fmla="*/ 39 h 99"/>
                <a:gd name="T18" fmla="*/ 9 w 96"/>
                <a:gd name="T19" fmla="*/ 33 h 99"/>
                <a:gd name="T20" fmla="*/ 7 w 96"/>
                <a:gd name="T21" fmla="*/ 28 h 99"/>
                <a:gd name="T22" fmla="*/ 1 w 96"/>
                <a:gd name="T23" fmla="*/ 19 h 99"/>
                <a:gd name="T24" fmla="*/ 4 w 96"/>
                <a:gd name="T25" fmla="*/ 13 h 99"/>
                <a:gd name="T26" fmla="*/ 17 w 96"/>
                <a:gd name="T27" fmla="*/ 0 h 99"/>
                <a:gd name="T28" fmla="*/ 27 w 96"/>
                <a:gd name="T29" fmla="*/ 13 h 99"/>
                <a:gd name="T30" fmla="*/ 40 w 96"/>
                <a:gd name="T31" fmla="*/ 14 h 99"/>
                <a:gd name="T32" fmla="*/ 42 w 96"/>
                <a:gd name="T33" fmla="*/ 18 h 99"/>
                <a:gd name="T34" fmla="*/ 46 w 96"/>
                <a:gd name="T35" fmla="*/ 20 h 99"/>
                <a:gd name="T36" fmla="*/ 58 w 96"/>
                <a:gd name="T37" fmla="*/ 21 h 99"/>
                <a:gd name="T38" fmla="*/ 66 w 96"/>
                <a:gd name="T39" fmla="*/ 25 h 99"/>
                <a:gd name="T40" fmla="*/ 73 w 96"/>
                <a:gd name="T41" fmla="*/ 28 h 99"/>
                <a:gd name="T42" fmla="*/ 79 w 96"/>
                <a:gd name="T43" fmla="*/ 31 h 99"/>
                <a:gd name="T44" fmla="*/ 85 w 96"/>
                <a:gd name="T45" fmla="*/ 30 h 99"/>
                <a:gd name="T46" fmla="*/ 90 w 96"/>
                <a:gd name="T47" fmla="*/ 27 h 99"/>
                <a:gd name="T48" fmla="*/ 95 w 96"/>
                <a:gd name="T49" fmla="*/ 31 h 99"/>
                <a:gd name="T50" fmla="*/ 94 w 96"/>
                <a:gd name="T51" fmla="*/ 38 h 99"/>
                <a:gd name="T52" fmla="*/ 93 w 96"/>
                <a:gd name="T53" fmla="*/ 42 h 99"/>
                <a:gd name="T54" fmla="*/ 88 w 96"/>
                <a:gd name="T55" fmla="*/ 45 h 99"/>
                <a:gd name="T56" fmla="*/ 85 w 96"/>
                <a:gd name="T57" fmla="*/ 50 h 99"/>
                <a:gd name="T58" fmla="*/ 81 w 96"/>
                <a:gd name="T59" fmla="*/ 56 h 99"/>
                <a:gd name="T60" fmla="*/ 76 w 96"/>
                <a:gd name="T61" fmla="*/ 58 h 99"/>
                <a:gd name="T62" fmla="*/ 71 w 96"/>
                <a:gd name="T63" fmla="*/ 63 h 99"/>
                <a:gd name="T64" fmla="*/ 69 w 96"/>
                <a:gd name="T65" fmla="*/ 68 h 99"/>
                <a:gd name="T66" fmla="*/ 67 w 96"/>
                <a:gd name="T67" fmla="*/ 76 h 99"/>
                <a:gd name="T68" fmla="*/ 64 w 96"/>
                <a:gd name="T69" fmla="*/ 79 h 99"/>
                <a:gd name="T70" fmla="*/ 48 w 96"/>
                <a:gd name="T71" fmla="*/ 68 h 99"/>
                <a:gd name="T72" fmla="*/ 41 w 96"/>
                <a:gd name="T73" fmla="*/ 73 h 99"/>
                <a:gd name="T74" fmla="*/ 40 w 96"/>
                <a:gd name="T75" fmla="*/ 80 h 99"/>
                <a:gd name="T76" fmla="*/ 46 w 96"/>
                <a:gd name="T77" fmla="*/ 87 h 99"/>
                <a:gd name="T78" fmla="*/ 47 w 96"/>
                <a:gd name="T79"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47" y="99"/>
                  </a:moveTo>
                  <a:lnTo>
                    <a:pt x="43" y="96"/>
                  </a:lnTo>
                  <a:lnTo>
                    <a:pt x="36" y="94"/>
                  </a:lnTo>
                  <a:lnTo>
                    <a:pt x="31" y="92"/>
                  </a:lnTo>
                  <a:lnTo>
                    <a:pt x="29" y="91"/>
                  </a:lnTo>
                  <a:lnTo>
                    <a:pt x="21" y="81"/>
                  </a:lnTo>
                  <a:lnTo>
                    <a:pt x="17" y="76"/>
                  </a:lnTo>
                  <a:lnTo>
                    <a:pt x="16" y="75"/>
                  </a:lnTo>
                  <a:lnTo>
                    <a:pt x="16" y="73"/>
                  </a:lnTo>
                  <a:lnTo>
                    <a:pt x="17" y="69"/>
                  </a:lnTo>
                  <a:lnTo>
                    <a:pt x="17" y="67"/>
                  </a:lnTo>
                  <a:lnTo>
                    <a:pt x="15" y="64"/>
                  </a:lnTo>
                  <a:lnTo>
                    <a:pt x="13" y="64"/>
                  </a:lnTo>
                  <a:lnTo>
                    <a:pt x="10" y="64"/>
                  </a:lnTo>
                  <a:lnTo>
                    <a:pt x="6" y="62"/>
                  </a:lnTo>
                  <a:lnTo>
                    <a:pt x="4" y="60"/>
                  </a:lnTo>
                  <a:lnTo>
                    <a:pt x="0" y="43"/>
                  </a:lnTo>
                  <a:lnTo>
                    <a:pt x="3" y="39"/>
                  </a:lnTo>
                  <a:lnTo>
                    <a:pt x="7" y="36"/>
                  </a:lnTo>
                  <a:lnTo>
                    <a:pt x="9" y="33"/>
                  </a:lnTo>
                  <a:lnTo>
                    <a:pt x="9" y="31"/>
                  </a:lnTo>
                  <a:lnTo>
                    <a:pt x="7" y="28"/>
                  </a:lnTo>
                  <a:lnTo>
                    <a:pt x="1" y="22"/>
                  </a:lnTo>
                  <a:lnTo>
                    <a:pt x="1" y="19"/>
                  </a:lnTo>
                  <a:lnTo>
                    <a:pt x="3" y="13"/>
                  </a:lnTo>
                  <a:lnTo>
                    <a:pt x="4" y="13"/>
                  </a:lnTo>
                  <a:lnTo>
                    <a:pt x="9" y="8"/>
                  </a:lnTo>
                  <a:lnTo>
                    <a:pt x="17" y="0"/>
                  </a:lnTo>
                  <a:lnTo>
                    <a:pt x="19" y="3"/>
                  </a:lnTo>
                  <a:lnTo>
                    <a:pt x="27" y="13"/>
                  </a:lnTo>
                  <a:lnTo>
                    <a:pt x="33" y="15"/>
                  </a:lnTo>
                  <a:lnTo>
                    <a:pt x="40" y="14"/>
                  </a:lnTo>
                  <a:lnTo>
                    <a:pt x="41" y="15"/>
                  </a:lnTo>
                  <a:lnTo>
                    <a:pt x="42" y="18"/>
                  </a:lnTo>
                  <a:lnTo>
                    <a:pt x="43" y="19"/>
                  </a:lnTo>
                  <a:lnTo>
                    <a:pt x="46" y="20"/>
                  </a:lnTo>
                  <a:lnTo>
                    <a:pt x="51" y="21"/>
                  </a:lnTo>
                  <a:lnTo>
                    <a:pt x="58" y="21"/>
                  </a:lnTo>
                  <a:lnTo>
                    <a:pt x="61" y="24"/>
                  </a:lnTo>
                  <a:lnTo>
                    <a:pt x="66" y="25"/>
                  </a:lnTo>
                  <a:lnTo>
                    <a:pt x="71" y="27"/>
                  </a:lnTo>
                  <a:lnTo>
                    <a:pt x="73" y="28"/>
                  </a:lnTo>
                  <a:lnTo>
                    <a:pt x="76" y="30"/>
                  </a:lnTo>
                  <a:lnTo>
                    <a:pt x="79" y="31"/>
                  </a:lnTo>
                  <a:lnTo>
                    <a:pt x="83" y="31"/>
                  </a:lnTo>
                  <a:lnTo>
                    <a:pt x="85" y="30"/>
                  </a:lnTo>
                  <a:lnTo>
                    <a:pt x="88" y="27"/>
                  </a:lnTo>
                  <a:lnTo>
                    <a:pt x="90" y="27"/>
                  </a:lnTo>
                  <a:lnTo>
                    <a:pt x="93" y="27"/>
                  </a:lnTo>
                  <a:lnTo>
                    <a:pt x="95" y="31"/>
                  </a:lnTo>
                  <a:lnTo>
                    <a:pt x="96" y="34"/>
                  </a:lnTo>
                  <a:lnTo>
                    <a:pt x="94" y="38"/>
                  </a:lnTo>
                  <a:lnTo>
                    <a:pt x="93" y="40"/>
                  </a:lnTo>
                  <a:lnTo>
                    <a:pt x="93" y="42"/>
                  </a:lnTo>
                  <a:lnTo>
                    <a:pt x="90" y="44"/>
                  </a:lnTo>
                  <a:lnTo>
                    <a:pt x="88" y="45"/>
                  </a:lnTo>
                  <a:lnTo>
                    <a:pt x="87" y="46"/>
                  </a:lnTo>
                  <a:lnTo>
                    <a:pt x="85" y="50"/>
                  </a:lnTo>
                  <a:lnTo>
                    <a:pt x="84" y="52"/>
                  </a:lnTo>
                  <a:lnTo>
                    <a:pt x="81" y="56"/>
                  </a:lnTo>
                  <a:lnTo>
                    <a:pt x="78" y="56"/>
                  </a:lnTo>
                  <a:lnTo>
                    <a:pt x="76" y="58"/>
                  </a:lnTo>
                  <a:lnTo>
                    <a:pt x="72" y="61"/>
                  </a:lnTo>
                  <a:lnTo>
                    <a:pt x="71" y="63"/>
                  </a:lnTo>
                  <a:lnTo>
                    <a:pt x="70" y="64"/>
                  </a:lnTo>
                  <a:lnTo>
                    <a:pt x="69" y="68"/>
                  </a:lnTo>
                  <a:lnTo>
                    <a:pt x="69" y="73"/>
                  </a:lnTo>
                  <a:lnTo>
                    <a:pt x="67" y="76"/>
                  </a:lnTo>
                  <a:lnTo>
                    <a:pt x="65" y="80"/>
                  </a:lnTo>
                  <a:lnTo>
                    <a:pt x="64" y="79"/>
                  </a:lnTo>
                  <a:lnTo>
                    <a:pt x="54" y="70"/>
                  </a:lnTo>
                  <a:lnTo>
                    <a:pt x="48" y="68"/>
                  </a:lnTo>
                  <a:lnTo>
                    <a:pt x="43" y="69"/>
                  </a:lnTo>
                  <a:lnTo>
                    <a:pt x="41" y="73"/>
                  </a:lnTo>
                  <a:lnTo>
                    <a:pt x="40" y="76"/>
                  </a:lnTo>
                  <a:lnTo>
                    <a:pt x="40" y="80"/>
                  </a:lnTo>
                  <a:lnTo>
                    <a:pt x="43" y="84"/>
                  </a:lnTo>
                  <a:lnTo>
                    <a:pt x="46" y="87"/>
                  </a:lnTo>
                  <a:lnTo>
                    <a:pt x="47" y="91"/>
                  </a:lnTo>
                  <a:lnTo>
                    <a:pt x="47" y="9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0" name="Freeform 98"/>
            <p:cNvSpPr>
              <a:spLocks/>
            </p:cNvSpPr>
            <p:nvPr/>
          </p:nvSpPr>
          <p:spPr bwMode="auto">
            <a:xfrm rot="1627522">
              <a:off x="1349" y="2919"/>
              <a:ext cx="126" cy="214"/>
            </a:xfrm>
            <a:custGeom>
              <a:avLst/>
              <a:gdLst>
                <a:gd name="T0" fmla="*/ 78 w 101"/>
                <a:gd name="T1" fmla="*/ 83 h 143"/>
                <a:gd name="T2" fmla="*/ 66 w 101"/>
                <a:gd name="T3" fmla="*/ 79 h 143"/>
                <a:gd name="T4" fmla="*/ 56 w 101"/>
                <a:gd name="T5" fmla="*/ 68 h 143"/>
                <a:gd name="T6" fmla="*/ 51 w 101"/>
                <a:gd name="T7" fmla="*/ 62 h 143"/>
                <a:gd name="T8" fmla="*/ 52 w 101"/>
                <a:gd name="T9" fmla="*/ 56 h 143"/>
                <a:gd name="T10" fmla="*/ 50 w 101"/>
                <a:gd name="T11" fmla="*/ 51 h 143"/>
                <a:gd name="T12" fmla="*/ 45 w 101"/>
                <a:gd name="T13" fmla="*/ 51 h 143"/>
                <a:gd name="T14" fmla="*/ 39 w 101"/>
                <a:gd name="T15" fmla="*/ 47 h 143"/>
                <a:gd name="T16" fmla="*/ 38 w 101"/>
                <a:gd name="T17" fmla="*/ 26 h 143"/>
                <a:gd name="T18" fmla="*/ 44 w 101"/>
                <a:gd name="T19" fmla="*/ 20 h 143"/>
                <a:gd name="T20" fmla="*/ 42 w 101"/>
                <a:gd name="T21" fmla="*/ 15 h 143"/>
                <a:gd name="T22" fmla="*/ 36 w 101"/>
                <a:gd name="T23" fmla="*/ 6 h 143"/>
                <a:gd name="T24" fmla="*/ 33 w 101"/>
                <a:gd name="T25" fmla="*/ 1 h 143"/>
                <a:gd name="T26" fmla="*/ 17 w 101"/>
                <a:gd name="T27" fmla="*/ 12 h 143"/>
                <a:gd name="T28" fmla="*/ 8 w 101"/>
                <a:gd name="T29" fmla="*/ 18 h 143"/>
                <a:gd name="T30" fmla="*/ 3 w 101"/>
                <a:gd name="T31" fmla="*/ 35 h 143"/>
                <a:gd name="T32" fmla="*/ 10 w 101"/>
                <a:gd name="T33" fmla="*/ 45 h 143"/>
                <a:gd name="T34" fmla="*/ 17 w 101"/>
                <a:gd name="T35" fmla="*/ 53 h 143"/>
                <a:gd name="T36" fmla="*/ 16 w 101"/>
                <a:gd name="T37" fmla="*/ 61 h 143"/>
                <a:gd name="T38" fmla="*/ 17 w 101"/>
                <a:gd name="T39" fmla="*/ 67 h 143"/>
                <a:gd name="T40" fmla="*/ 27 w 101"/>
                <a:gd name="T41" fmla="*/ 69 h 143"/>
                <a:gd name="T42" fmla="*/ 36 w 101"/>
                <a:gd name="T43" fmla="*/ 69 h 143"/>
                <a:gd name="T44" fmla="*/ 42 w 101"/>
                <a:gd name="T45" fmla="*/ 78 h 143"/>
                <a:gd name="T46" fmla="*/ 41 w 101"/>
                <a:gd name="T47" fmla="*/ 87 h 143"/>
                <a:gd name="T48" fmla="*/ 36 w 101"/>
                <a:gd name="T49" fmla="*/ 93 h 143"/>
                <a:gd name="T50" fmla="*/ 29 w 101"/>
                <a:gd name="T51" fmla="*/ 95 h 143"/>
                <a:gd name="T52" fmla="*/ 30 w 101"/>
                <a:gd name="T53" fmla="*/ 75 h 143"/>
                <a:gd name="T54" fmla="*/ 27 w 101"/>
                <a:gd name="T55" fmla="*/ 72 h 143"/>
                <a:gd name="T56" fmla="*/ 24 w 101"/>
                <a:gd name="T57" fmla="*/ 72 h 143"/>
                <a:gd name="T58" fmla="*/ 22 w 101"/>
                <a:gd name="T59" fmla="*/ 72 h 143"/>
                <a:gd name="T60" fmla="*/ 15 w 101"/>
                <a:gd name="T61" fmla="*/ 67 h 143"/>
                <a:gd name="T62" fmla="*/ 9 w 101"/>
                <a:gd name="T63" fmla="*/ 61 h 143"/>
                <a:gd name="T64" fmla="*/ 3 w 101"/>
                <a:gd name="T65" fmla="*/ 61 h 143"/>
                <a:gd name="T66" fmla="*/ 0 w 101"/>
                <a:gd name="T67" fmla="*/ 67 h 143"/>
                <a:gd name="T68" fmla="*/ 4 w 101"/>
                <a:gd name="T69" fmla="*/ 72 h 143"/>
                <a:gd name="T70" fmla="*/ 5 w 101"/>
                <a:gd name="T71" fmla="*/ 77 h 143"/>
                <a:gd name="T72" fmla="*/ 6 w 101"/>
                <a:gd name="T73" fmla="*/ 90 h 143"/>
                <a:gd name="T74" fmla="*/ 16 w 101"/>
                <a:gd name="T75" fmla="*/ 101 h 143"/>
                <a:gd name="T76" fmla="*/ 17 w 101"/>
                <a:gd name="T77" fmla="*/ 122 h 143"/>
                <a:gd name="T78" fmla="*/ 15 w 101"/>
                <a:gd name="T79" fmla="*/ 128 h 143"/>
                <a:gd name="T80" fmla="*/ 14 w 101"/>
                <a:gd name="T81" fmla="*/ 135 h 143"/>
                <a:gd name="T82" fmla="*/ 20 w 101"/>
                <a:gd name="T83" fmla="*/ 138 h 143"/>
                <a:gd name="T84" fmla="*/ 36 w 101"/>
                <a:gd name="T85" fmla="*/ 127 h 143"/>
                <a:gd name="T86" fmla="*/ 45 w 101"/>
                <a:gd name="T87" fmla="*/ 115 h 143"/>
                <a:gd name="T88" fmla="*/ 69 w 101"/>
                <a:gd name="T89" fmla="*/ 115 h 143"/>
                <a:gd name="T90" fmla="*/ 70 w 101"/>
                <a:gd name="T91" fmla="*/ 119 h 143"/>
                <a:gd name="T92" fmla="*/ 65 w 101"/>
                <a:gd name="T93" fmla="*/ 123 h 143"/>
                <a:gd name="T94" fmla="*/ 62 w 101"/>
                <a:gd name="T95" fmla="*/ 134 h 143"/>
                <a:gd name="T96" fmla="*/ 66 w 101"/>
                <a:gd name="T97" fmla="*/ 143 h 143"/>
                <a:gd name="T98" fmla="*/ 86 w 101"/>
                <a:gd name="T99" fmla="*/ 140 h 143"/>
                <a:gd name="T100" fmla="*/ 98 w 101"/>
                <a:gd name="T101" fmla="*/ 126 h 143"/>
                <a:gd name="T102" fmla="*/ 99 w 101"/>
                <a:gd name="T103" fmla="*/ 104 h 143"/>
                <a:gd name="T104" fmla="*/ 90 w 101"/>
                <a:gd name="T105" fmla="*/ 96 h 143"/>
                <a:gd name="T106" fmla="*/ 81 w 101"/>
                <a:gd name="T107" fmla="*/ 96 h 143"/>
                <a:gd name="T108" fmla="*/ 75 w 101"/>
                <a:gd name="T109" fmla="*/ 98 h 143"/>
                <a:gd name="T110" fmla="*/ 69 w 101"/>
                <a:gd name="T111" fmla="*/ 99 h 143"/>
                <a:gd name="T112" fmla="*/ 66 w 101"/>
                <a:gd name="T113" fmla="*/ 98 h 143"/>
                <a:gd name="T114" fmla="*/ 74 w 101"/>
                <a:gd name="T115" fmla="*/ 96 h 143"/>
                <a:gd name="T116" fmla="*/ 81 w 101"/>
                <a:gd name="T117" fmla="*/ 92 h 143"/>
                <a:gd name="T118" fmla="*/ 82 w 101"/>
                <a:gd name="T119" fmla="*/ 8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43">
                  <a:moveTo>
                    <a:pt x="82" y="86"/>
                  </a:moveTo>
                  <a:lnTo>
                    <a:pt x="78" y="83"/>
                  </a:lnTo>
                  <a:lnTo>
                    <a:pt x="71" y="81"/>
                  </a:lnTo>
                  <a:lnTo>
                    <a:pt x="66" y="79"/>
                  </a:lnTo>
                  <a:lnTo>
                    <a:pt x="64" y="78"/>
                  </a:lnTo>
                  <a:lnTo>
                    <a:pt x="56" y="68"/>
                  </a:lnTo>
                  <a:lnTo>
                    <a:pt x="52" y="63"/>
                  </a:lnTo>
                  <a:lnTo>
                    <a:pt x="51" y="62"/>
                  </a:lnTo>
                  <a:lnTo>
                    <a:pt x="51" y="60"/>
                  </a:lnTo>
                  <a:lnTo>
                    <a:pt x="52" y="56"/>
                  </a:lnTo>
                  <a:lnTo>
                    <a:pt x="52" y="54"/>
                  </a:lnTo>
                  <a:lnTo>
                    <a:pt x="50" y="51"/>
                  </a:lnTo>
                  <a:lnTo>
                    <a:pt x="48" y="51"/>
                  </a:lnTo>
                  <a:lnTo>
                    <a:pt x="45" y="51"/>
                  </a:lnTo>
                  <a:lnTo>
                    <a:pt x="41" y="49"/>
                  </a:lnTo>
                  <a:lnTo>
                    <a:pt x="39" y="47"/>
                  </a:lnTo>
                  <a:lnTo>
                    <a:pt x="35" y="30"/>
                  </a:lnTo>
                  <a:lnTo>
                    <a:pt x="38" y="26"/>
                  </a:lnTo>
                  <a:lnTo>
                    <a:pt x="42" y="23"/>
                  </a:lnTo>
                  <a:lnTo>
                    <a:pt x="44" y="20"/>
                  </a:lnTo>
                  <a:lnTo>
                    <a:pt x="44" y="18"/>
                  </a:lnTo>
                  <a:lnTo>
                    <a:pt x="42" y="15"/>
                  </a:lnTo>
                  <a:lnTo>
                    <a:pt x="36" y="9"/>
                  </a:lnTo>
                  <a:lnTo>
                    <a:pt x="36" y="6"/>
                  </a:lnTo>
                  <a:lnTo>
                    <a:pt x="38" y="0"/>
                  </a:lnTo>
                  <a:lnTo>
                    <a:pt x="33" y="1"/>
                  </a:lnTo>
                  <a:lnTo>
                    <a:pt x="26" y="7"/>
                  </a:lnTo>
                  <a:lnTo>
                    <a:pt x="17" y="12"/>
                  </a:lnTo>
                  <a:lnTo>
                    <a:pt x="10" y="13"/>
                  </a:lnTo>
                  <a:lnTo>
                    <a:pt x="8" y="18"/>
                  </a:lnTo>
                  <a:lnTo>
                    <a:pt x="6" y="21"/>
                  </a:lnTo>
                  <a:lnTo>
                    <a:pt x="3" y="35"/>
                  </a:lnTo>
                  <a:lnTo>
                    <a:pt x="4" y="41"/>
                  </a:lnTo>
                  <a:lnTo>
                    <a:pt x="10" y="45"/>
                  </a:lnTo>
                  <a:lnTo>
                    <a:pt x="17" y="49"/>
                  </a:lnTo>
                  <a:lnTo>
                    <a:pt x="17" y="53"/>
                  </a:lnTo>
                  <a:lnTo>
                    <a:pt x="17" y="56"/>
                  </a:lnTo>
                  <a:lnTo>
                    <a:pt x="16" y="61"/>
                  </a:lnTo>
                  <a:lnTo>
                    <a:pt x="15" y="65"/>
                  </a:lnTo>
                  <a:lnTo>
                    <a:pt x="17" y="67"/>
                  </a:lnTo>
                  <a:lnTo>
                    <a:pt x="22" y="68"/>
                  </a:lnTo>
                  <a:lnTo>
                    <a:pt x="27" y="69"/>
                  </a:lnTo>
                  <a:lnTo>
                    <a:pt x="33" y="69"/>
                  </a:lnTo>
                  <a:lnTo>
                    <a:pt x="36" y="69"/>
                  </a:lnTo>
                  <a:lnTo>
                    <a:pt x="39" y="72"/>
                  </a:lnTo>
                  <a:lnTo>
                    <a:pt x="42" y="78"/>
                  </a:lnTo>
                  <a:lnTo>
                    <a:pt x="41" y="84"/>
                  </a:lnTo>
                  <a:lnTo>
                    <a:pt x="41" y="87"/>
                  </a:lnTo>
                  <a:lnTo>
                    <a:pt x="45" y="97"/>
                  </a:lnTo>
                  <a:lnTo>
                    <a:pt x="36" y="93"/>
                  </a:lnTo>
                  <a:lnTo>
                    <a:pt x="30" y="95"/>
                  </a:lnTo>
                  <a:lnTo>
                    <a:pt x="29" y="95"/>
                  </a:lnTo>
                  <a:lnTo>
                    <a:pt x="30" y="86"/>
                  </a:lnTo>
                  <a:lnTo>
                    <a:pt x="30" y="75"/>
                  </a:lnTo>
                  <a:lnTo>
                    <a:pt x="29" y="73"/>
                  </a:lnTo>
                  <a:lnTo>
                    <a:pt x="27" y="72"/>
                  </a:lnTo>
                  <a:lnTo>
                    <a:pt x="26" y="72"/>
                  </a:lnTo>
                  <a:lnTo>
                    <a:pt x="24" y="72"/>
                  </a:lnTo>
                  <a:lnTo>
                    <a:pt x="23" y="72"/>
                  </a:lnTo>
                  <a:lnTo>
                    <a:pt x="22" y="72"/>
                  </a:lnTo>
                  <a:lnTo>
                    <a:pt x="20" y="71"/>
                  </a:lnTo>
                  <a:lnTo>
                    <a:pt x="15" y="67"/>
                  </a:lnTo>
                  <a:lnTo>
                    <a:pt x="12" y="63"/>
                  </a:lnTo>
                  <a:lnTo>
                    <a:pt x="9" y="61"/>
                  </a:lnTo>
                  <a:lnTo>
                    <a:pt x="6" y="59"/>
                  </a:lnTo>
                  <a:lnTo>
                    <a:pt x="3" y="61"/>
                  </a:lnTo>
                  <a:lnTo>
                    <a:pt x="0" y="65"/>
                  </a:lnTo>
                  <a:lnTo>
                    <a:pt x="0" y="67"/>
                  </a:lnTo>
                  <a:lnTo>
                    <a:pt x="0" y="69"/>
                  </a:lnTo>
                  <a:lnTo>
                    <a:pt x="4" y="72"/>
                  </a:lnTo>
                  <a:lnTo>
                    <a:pt x="5" y="73"/>
                  </a:lnTo>
                  <a:lnTo>
                    <a:pt x="5" y="77"/>
                  </a:lnTo>
                  <a:lnTo>
                    <a:pt x="5" y="83"/>
                  </a:lnTo>
                  <a:lnTo>
                    <a:pt x="6" y="90"/>
                  </a:lnTo>
                  <a:lnTo>
                    <a:pt x="12" y="97"/>
                  </a:lnTo>
                  <a:lnTo>
                    <a:pt x="16" y="101"/>
                  </a:lnTo>
                  <a:lnTo>
                    <a:pt x="18" y="105"/>
                  </a:lnTo>
                  <a:lnTo>
                    <a:pt x="17" y="122"/>
                  </a:lnTo>
                  <a:lnTo>
                    <a:pt x="17" y="123"/>
                  </a:lnTo>
                  <a:lnTo>
                    <a:pt x="15" y="128"/>
                  </a:lnTo>
                  <a:lnTo>
                    <a:pt x="14" y="133"/>
                  </a:lnTo>
                  <a:lnTo>
                    <a:pt x="14" y="135"/>
                  </a:lnTo>
                  <a:lnTo>
                    <a:pt x="16" y="139"/>
                  </a:lnTo>
                  <a:lnTo>
                    <a:pt x="20" y="138"/>
                  </a:lnTo>
                  <a:lnTo>
                    <a:pt x="34" y="129"/>
                  </a:lnTo>
                  <a:lnTo>
                    <a:pt x="36" y="127"/>
                  </a:lnTo>
                  <a:lnTo>
                    <a:pt x="42" y="116"/>
                  </a:lnTo>
                  <a:lnTo>
                    <a:pt x="45" y="115"/>
                  </a:lnTo>
                  <a:lnTo>
                    <a:pt x="64" y="115"/>
                  </a:lnTo>
                  <a:lnTo>
                    <a:pt x="69" y="115"/>
                  </a:lnTo>
                  <a:lnTo>
                    <a:pt x="71" y="116"/>
                  </a:lnTo>
                  <a:lnTo>
                    <a:pt x="70" y="119"/>
                  </a:lnTo>
                  <a:lnTo>
                    <a:pt x="68" y="121"/>
                  </a:lnTo>
                  <a:lnTo>
                    <a:pt x="65" y="123"/>
                  </a:lnTo>
                  <a:lnTo>
                    <a:pt x="63" y="128"/>
                  </a:lnTo>
                  <a:lnTo>
                    <a:pt x="62" y="134"/>
                  </a:lnTo>
                  <a:lnTo>
                    <a:pt x="62" y="139"/>
                  </a:lnTo>
                  <a:lnTo>
                    <a:pt x="66" y="143"/>
                  </a:lnTo>
                  <a:lnTo>
                    <a:pt x="76" y="143"/>
                  </a:lnTo>
                  <a:lnTo>
                    <a:pt x="86" y="140"/>
                  </a:lnTo>
                  <a:lnTo>
                    <a:pt x="94" y="133"/>
                  </a:lnTo>
                  <a:lnTo>
                    <a:pt x="98" y="126"/>
                  </a:lnTo>
                  <a:lnTo>
                    <a:pt x="101" y="115"/>
                  </a:lnTo>
                  <a:lnTo>
                    <a:pt x="99" y="104"/>
                  </a:lnTo>
                  <a:lnTo>
                    <a:pt x="95" y="98"/>
                  </a:lnTo>
                  <a:lnTo>
                    <a:pt x="90" y="96"/>
                  </a:lnTo>
                  <a:lnTo>
                    <a:pt x="84" y="95"/>
                  </a:lnTo>
                  <a:lnTo>
                    <a:pt x="81" y="96"/>
                  </a:lnTo>
                  <a:lnTo>
                    <a:pt x="77" y="98"/>
                  </a:lnTo>
                  <a:lnTo>
                    <a:pt x="75" y="98"/>
                  </a:lnTo>
                  <a:lnTo>
                    <a:pt x="71" y="99"/>
                  </a:lnTo>
                  <a:lnTo>
                    <a:pt x="69" y="99"/>
                  </a:lnTo>
                  <a:lnTo>
                    <a:pt x="68" y="99"/>
                  </a:lnTo>
                  <a:lnTo>
                    <a:pt x="66" y="98"/>
                  </a:lnTo>
                  <a:lnTo>
                    <a:pt x="69" y="97"/>
                  </a:lnTo>
                  <a:lnTo>
                    <a:pt x="74" y="96"/>
                  </a:lnTo>
                  <a:lnTo>
                    <a:pt x="77" y="93"/>
                  </a:lnTo>
                  <a:lnTo>
                    <a:pt x="81" y="92"/>
                  </a:lnTo>
                  <a:lnTo>
                    <a:pt x="82" y="91"/>
                  </a:lnTo>
                  <a:lnTo>
                    <a:pt x="82" y="87"/>
                  </a:lnTo>
                  <a:lnTo>
                    <a:pt x="82" y="8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1" name="Freeform 99"/>
            <p:cNvSpPr>
              <a:spLocks/>
            </p:cNvSpPr>
            <p:nvPr/>
          </p:nvSpPr>
          <p:spPr bwMode="auto">
            <a:xfrm rot="1627522">
              <a:off x="1469" y="2657"/>
              <a:ext cx="62" cy="122"/>
            </a:xfrm>
            <a:custGeom>
              <a:avLst/>
              <a:gdLst>
                <a:gd name="T0" fmla="*/ 29 w 51"/>
                <a:gd name="T1" fmla="*/ 60 h 81"/>
                <a:gd name="T2" fmla="*/ 23 w 51"/>
                <a:gd name="T3" fmla="*/ 66 h 81"/>
                <a:gd name="T4" fmla="*/ 19 w 51"/>
                <a:gd name="T5" fmla="*/ 70 h 81"/>
                <a:gd name="T6" fmla="*/ 17 w 51"/>
                <a:gd name="T7" fmla="*/ 75 h 81"/>
                <a:gd name="T8" fmla="*/ 16 w 51"/>
                <a:gd name="T9" fmla="*/ 78 h 81"/>
                <a:gd name="T10" fmla="*/ 12 w 51"/>
                <a:gd name="T11" fmla="*/ 79 h 81"/>
                <a:gd name="T12" fmla="*/ 9 w 51"/>
                <a:gd name="T13" fmla="*/ 80 h 81"/>
                <a:gd name="T14" fmla="*/ 5 w 51"/>
                <a:gd name="T15" fmla="*/ 81 h 81"/>
                <a:gd name="T16" fmla="*/ 0 w 51"/>
                <a:gd name="T17" fmla="*/ 81 h 81"/>
                <a:gd name="T18" fmla="*/ 0 w 51"/>
                <a:gd name="T19" fmla="*/ 76 h 81"/>
                <a:gd name="T20" fmla="*/ 0 w 51"/>
                <a:gd name="T21" fmla="*/ 70 h 81"/>
                <a:gd name="T22" fmla="*/ 1 w 51"/>
                <a:gd name="T23" fmla="*/ 66 h 81"/>
                <a:gd name="T24" fmla="*/ 4 w 51"/>
                <a:gd name="T25" fmla="*/ 58 h 81"/>
                <a:gd name="T26" fmla="*/ 7 w 51"/>
                <a:gd name="T27" fmla="*/ 52 h 81"/>
                <a:gd name="T28" fmla="*/ 12 w 51"/>
                <a:gd name="T29" fmla="*/ 51 h 81"/>
                <a:gd name="T30" fmla="*/ 17 w 51"/>
                <a:gd name="T31" fmla="*/ 52 h 81"/>
                <a:gd name="T32" fmla="*/ 19 w 51"/>
                <a:gd name="T33" fmla="*/ 55 h 81"/>
                <a:gd name="T34" fmla="*/ 21 w 51"/>
                <a:gd name="T35" fmla="*/ 52 h 81"/>
                <a:gd name="T36" fmla="*/ 19 w 51"/>
                <a:gd name="T37" fmla="*/ 50 h 81"/>
                <a:gd name="T38" fmla="*/ 19 w 51"/>
                <a:gd name="T39" fmla="*/ 48 h 81"/>
                <a:gd name="T40" fmla="*/ 15 w 51"/>
                <a:gd name="T41" fmla="*/ 45 h 81"/>
                <a:gd name="T42" fmla="*/ 12 w 51"/>
                <a:gd name="T43" fmla="*/ 44 h 81"/>
                <a:gd name="T44" fmla="*/ 12 w 51"/>
                <a:gd name="T45" fmla="*/ 40 h 81"/>
                <a:gd name="T46" fmla="*/ 16 w 51"/>
                <a:gd name="T47" fmla="*/ 36 h 81"/>
                <a:gd name="T48" fmla="*/ 19 w 51"/>
                <a:gd name="T49" fmla="*/ 31 h 81"/>
                <a:gd name="T50" fmla="*/ 23 w 51"/>
                <a:gd name="T51" fmla="*/ 22 h 81"/>
                <a:gd name="T52" fmla="*/ 24 w 51"/>
                <a:gd name="T53" fmla="*/ 18 h 81"/>
                <a:gd name="T54" fmla="*/ 24 w 51"/>
                <a:gd name="T55" fmla="*/ 13 h 81"/>
                <a:gd name="T56" fmla="*/ 25 w 51"/>
                <a:gd name="T57" fmla="*/ 8 h 81"/>
                <a:gd name="T58" fmla="*/ 28 w 51"/>
                <a:gd name="T59" fmla="*/ 6 h 81"/>
                <a:gd name="T60" fmla="*/ 31 w 51"/>
                <a:gd name="T61" fmla="*/ 2 h 81"/>
                <a:gd name="T62" fmla="*/ 35 w 51"/>
                <a:gd name="T63" fmla="*/ 1 h 81"/>
                <a:gd name="T64" fmla="*/ 41 w 51"/>
                <a:gd name="T65" fmla="*/ 0 h 81"/>
                <a:gd name="T66" fmla="*/ 43 w 51"/>
                <a:gd name="T67" fmla="*/ 0 h 81"/>
                <a:gd name="T68" fmla="*/ 48 w 51"/>
                <a:gd name="T69" fmla="*/ 1 h 81"/>
                <a:gd name="T70" fmla="*/ 49 w 51"/>
                <a:gd name="T71" fmla="*/ 4 h 81"/>
                <a:gd name="T72" fmla="*/ 51 w 51"/>
                <a:gd name="T73" fmla="*/ 9 h 81"/>
                <a:gd name="T74" fmla="*/ 51 w 51"/>
                <a:gd name="T75" fmla="*/ 13 h 81"/>
                <a:gd name="T76" fmla="*/ 48 w 51"/>
                <a:gd name="T77" fmla="*/ 19 h 81"/>
                <a:gd name="T78" fmla="*/ 45 w 51"/>
                <a:gd name="T79" fmla="*/ 24 h 81"/>
                <a:gd name="T80" fmla="*/ 41 w 51"/>
                <a:gd name="T81" fmla="*/ 30 h 81"/>
                <a:gd name="T82" fmla="*/ 34 w 51"/>
                <a:gd name="T83" fmla="*/ 40 h 81"/>
                <a:gd name="T84" fmla="*/ 33 w 51"/>
                <a:gd name="T85" fmla="*/ 51 h 81"/>
                <a:gd name="T86" fmla="*/ 31 w 51"/>
                <a:gd name="T87" fmla="*/ 56 h 81"/>
                <a:gd name="T88" fmla="*/ 29 w 51"/>
                <a:gd name="T89" fmla="*/ 6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29" y="60"/>
                  </a:moveTo>
                  <a:lnTo>
                    <a:pt x="23" y="66"/>
                  </a:lnTo>
                  <a:lnTo>
                    <a:pt x="19" y="70"/>
                  </a:lnTo>
                  <a:lnTo>
                    <a:pt x="17" y="75"/>
                  </a:lnTo>
                  <a:lnTo>
                    <a:pt x="16" y="78"/>
                  </a:lnTo>
                  <a:lnTo>
                    <a:pt x="12" y="79"/>
                  </a:lnTo>
                  <a:lnTo>
                    <a:pt x="9" y="80"/>
                  </a:lnTo>
                  <a:lnTo>
                    <a:pt x="5" y="81"/>
                  </a:lnTo>
                  <a:lnTo>
                    <a:pt x="0" y="81"/>
                  </a:lnTo>
                  <a:lnTo>
                    <a:pt x="0" y="76"/>
                  </a:lnTo>
                  <a:lnTo>
                    <a:pt x="0" y="70"/>
                  </a:lnTo>
                  <a:lnTo>
                    <a:pt x="1" y="66"/>
                  </a:lnTo>
                  <a:lnTo>
                    <a:pt x="4" y="58"/>
                  </a:lnTo>
                  <a:lnTo>
                    <a:pt x="7" y="52"/>
                  </a:lnTo>
                  <a:lnTo>
                    <a:pt x="12" y="51"/>
                  </a:lnTo>
                  <a:lnTo>
                    <a:pt x="17" y="52"/>
                  </a:lnTo>
                  <a:lnTo>
                    <a:pt x="19" y="55"/>
                  </a:lnTo>
                  <a:lnTo>
                    <a:pt x="21" y="52"/>
                  </a:lnTo>
                  <a:lnTo>
                    <a:pt x="19" y="50"/>
                  </a:lnTo>
                  <a:lnTo>
                    <a:pt x="19" y="48"/>
                  </a:lnTo>
                  <a:lnTo>
                    <a:pt x="15" y="45"/>
                  </a:lnTo>
                  <a:lnTo>
                    <a:pt x="12" y="44"/>
                  </a:lnTo>
                  <a:lnTo>
                    <a:pt x="12" y="40"/>
                  </a:lnTo>
                  <a:lnTo>
                    <a:pt x="16" y="36"/>
                  </a:lnTo>
                  <a:lnTo>
                    <a:pt x="19" y="31"/>
                  </a:lnTo>
                  <a:lnTo>
                    <a:pt x="23" y="22"/>
                  </a:lnTo>
                  <a:lnTo>
                    <a:pt x="24" y="18"/>
                  </a:lnTo>
                  <a:lnTo>
                    <a:pt x="24" y="13"/>
                  </a:lnTo>
                  <a:lnTo>
                    <a:pt x="25" y="8"/>
                  </a:lnTo>
                  <a:lnTo>
                    <a:pt x="28" y="6"/>
                  </a:lnTo>
                  <a:lnTo>
                    <a:pt x="31" y="2"/>
                  </a:lnTo>
                  <a:lnTo>
                    <a:pt x="35" y="1"/>
                  </a:lnTo>
                  <a:lnTo>
                    <a:pt x="41" y="0"/>
                  </a:lnTo>
                  <a:lnTo>
                    <a:pt x="43" y="0"/>
                  </a:lnTo>
                  <a:lnTo>
                    <a:pt x="48" y="1"/>
                  </a:lnTo>
                  <a:lnTo>
                    <a:pt x="49" y="4"/>
                  </a:lnTo>
                  <a:lnTo>
                    <a:pt x="51" y="9"/>
                  </a:lnTo>
                  <a:lnTo>
                    <a:pt x="51" y="13"/>
                  </a:lnTo>
                  <a:lnTo>
                    <a:pt x="48" y="19"/>
                  </a:lnTo>
                  <a:lnTo>
                    <a:pt x="45" y="24"/>
                  </a:lnTo>
                  <a:lnTo>
                    <a:pt x="41" y="30"/>
                  </a:lnTo>
                  <a:lnTo>
                    <a:pt x="34" y="40"/>
                  </a:lnTo>
                  <a:lnTo>
                    <a:pt x="33" y="51"/>
                  </a:lnTo>
                  <a:lnTo>
                    <a:pt x="31" y="56"/>
                  </a:lnTo>
                  <a:lnTo>
                    <a:pt x="29" y="6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2" name="Freeform 100"/>
            <p:cNvSpPr>
              <a:spLocks/>
            </p:cNvSpPr>
            <p:nvPr/>
          </p:nvSpPr>
          <p:spPr bwMode="auto">
            <a:xfrm rot="1627522">
              <a:off x="1191" y="2957"/>
              <a:ext cx="47" cy="51"/>
            </a:xfrm>
            <a:custGeom>
              <a:avLst/>
              <a:gdLst>
                <a:gd name="T0" fmla="*/ 34 w 40"/>
                <a:gd name="T1" fmla="*/ 10 h 33"/>
                <a:gd name="T2" fmla="*/ 35 w 40"/>
                <a:gd name="T3" fmla="*/ 13 h 33"/>
                <a:gd name="T4" fmla="*/ 37 w 40"/>
                <a:gd name="T5" fmla="*/ 15 h 33"/>
                <a:gd name="T6" fmla="*/ 40 w 40"/>
                <a:gd name="T7" fmla="*/ 19 h 33"/>
                <a:gd name="T8" fmla="*/ 40 w 40"/>
                <a:gd name="T9" fmla="*/ 21 h 33"/>
                <a:gd name="T10" fmla="*/ 40 w 40"/>
                <a:gd name="T11" fmla="*/ 25 h 33"/>
                <a:gd name="T12" fmla="*/ 40 w 40"/>
                <a:gd name="T13" fmla="*/ 27 h 33"/>
                <a:gd name="T14" fmla="*/ 37 w 40"/>
                <a:gd name="T15" fmla="*/ 28 h 33"/>
                <a:gd name="T16" fmla="*/ 35 w 40"/>
                <a:gd name="T17" fmla="*/ 31 h 33"/>
                <a:gd name="T18" fmla="*/ 33 w 40"/>
                <a:gd name="T19" fmla="*/ 32 h 33"/>
                <a:gd name="T20" fmla="*/ 28 w 40"/>
                <a:gd name="T21" fmla="*/ 33 h 33"/>
                <a:gd name="T22" fmla="*/ 24 w 40"/>
                <a:gd name="T23" fmla="*/ 33 h 33"/>
                <a:gd name="T24" fmla="*/ 21 w 40"/>
                <a:gd name="T25" fmla="*/ 33 h 33"/>
                <a:gd name="T26" fmla="*/ 17 w 40"/>
                <a:gd name="T27" fmla="*/ 32 h 33"/>
                <a:gd name="T28" fmla="*/ 15 w 40"/>
                <a:gd name="T29" fmla="*/ 31 h 33"/>
                <a:gd name="T30" fmla="*/ 12 w 40"/>
                <a:gd name="T31" fmla="*/ 31 h 33"/>
                <a:gd name="T32" fmla="*/ 6 w 40"/>
                <a:gd name="T33" fmla="*/ 28 h 33"/>
                <a:gd name="T34" fmla="*/ 3 w 40"/>
                <a:gd name="T35" fmla="*/ 27 h 33"/>
                <a:gd name="T36" fmla="*/ 1 w 40"/>
                <a:gd name="T37" fmla="*/ 25 h 33"/>
                <a:gd name="T38" fmla="*/ 0 w 40"/>
                <a:gd name="T39" fmla="*/ 22 h 33"/>
                <a:gd name="T40" fmla="*/ 0 w 40"/>
                <a:gd name="T41" fmla="*/ 20 h 33"/>
                <a:gd name="T42" fmla="*/ 1 w 40"/>
                <a:gd name="T43" fmla="*/ 18 h 33"/>
                <a:gd name="T44" fmla="*/ 1 w 40"/>
                <a:gd name="T45" fmla="*/ 14 h 33"/>
                <a:gd name="T46" fmla="*/ 4 w 40"/>
                <a:gd name="T47" fmla="*/ 10 h 33"/>
                <a:gd name="T48" fmla="*/ 4 w 40"/>
                <a:gd name="T49" fmla="*/ 8 h 33"/>
                <a:gd name="T50" fmla="*/ 6 w 40"/>
                <a:gd name="T51" fmla="*/ 7 h 33"/>
                <a:gd name="T52" fmla="*/ 7 w 40"/>
                <a:gd name="T53" fmla="*/ 6 h 33"/>
                <a:gd name="T54" fmla="*/ 7 w 40"/>
                <a:gd name="T55" fmla="*/ 4 h 33"/>
                <a:gd name="T56" fmla="*/ 7 w 40"/>
                <a:gd name="T57" fmla="*/ 2 h 33"/>
                <a:gd name="T58" fmla="*/ 9 w 40"/>
                <a:gd name="T59" fmla="*/ 0 h 33"/>
                <a:gd name="T60" fmla="*/ 11 w 40"/>
                <a:gd name="T61" fmla="*/ 1 h 33"/>
                <a:gd name="T62" fmla="*/ 13 w 40"/>
                <a:gd name="T63" fmla="*/ 1 h 33"/>
                <a:gd name="T64" fmla="*/ 17 w 40"/>
                <a:gd name="T65" fmla="*/ 3 h 33"/>
                <a:gd name="T66" fmla="*/ 19 w 40"/>
                <a:gd name="T67" fmla="*/ 2 h 33"/>
                <a:gd name="T68" fmla="*/ 22 w 40"/>
                <a:gd name="T69" fmla="*/ 2 h 33"/>
                <a:gd name="T70" fmla="*/ 24 w 40"/>
                <a:gd name="T71" fmla="*/ 2 h 33"/>
                <a:gd name="T72" fmla="*/ 25 w 40"/>
                <a:gd name="T73" fmla="*/ 3 h 33"/>
                <a:gd name="T74" fmla="*/ 29 w 40"/>
                <a:gd name="T75" fmla="*/ 6 h 33"/>
                <a:gd name="T76" fmla="*/ 34 w 40"/>
                <a:gd name="T77"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3">
                  <a:moveTo>
                    <a:pt x="34" y="10"/>
                  </a:moveTo>
                  <a:lnTo>
                    <a:pt x="35" y="13"/>
                  </a:lnTo>
                  <a:lnTo>
                    <a:pt x="37" y="15"/>
                  </a:lnTo>
                  <a:lnTo>
                    <a:pt x="40" y="19"/>
                  </a:lnTo>
                  <a:lnTo>
                    <a:pt x="40" y="21"/>
                  </a:lnTo>
                  <a:lnTo>
                    <a:pt x="40" y="25"/>
                  </a:lnTo>
                  <a:lnTo>
                    <a:pt x="40" y="27"/>
                  </a:lnTo>
                  <a:lnTo>
                    <a:pt x="37" y="28"/>
                  </a:lnTo>
                  <a:lnTo>
                    <a:pt x="35" y="31"/>
                  </a:lnTo>
                  <a:lnTo>
                    <a:pt x="33" y="32"/>
                  </a:lnTo>
                  <a:lnTo>
                    <a:pt x="28" y="33"/>
                  </a:lnTo>
                  <a:lnTo>
                    <a:pt x="24" y="33"/>
                  </a:lnTo>
                  <a:lnTo>
                    <a:pt x="21" y="33"/>
                  </a:lnTo>
                  <a:lnTo>
                    <a:pt x="17" y="32"/>
                  </a:lnTo>
                  <a:lnTo>
                    <a:pt x="15" y="31"/>
                  </a:lnTo>
                  <a:lnTo>
                    <a:pt x="12" y="31"/>
                  </a:lnTo>
                  <a:lnTo>
                    <a:pt x="6" y="28"/>
                  </a:lnTo>
                  <a:lnTo>
                    <a:pt x="3" y="27"/>
                  </a:lnTo>
                  <a:lnTo>
                    <a:pt x="1" y="25"/>
                  </a:lnTo>
                  <a:lnTo>
                    <a:pt x="0" y="22"/>
                  </a:lnTo>
                  <a:lnTo>
                    <a:pt x="0" y="20"/>
                  </a:lnTo>
                  <a:lnTo>
                    <a:pt x="1" y="18"/>
                  </a:lnTo>
                  <a:lnTo>
                    <a:pt x="1" y="14"/>
                  </a:lnTo>
                  <a:lnTo>
                    <a:pt x="4" y="10"/>
                  </a:lnTo>
                  <a:lnTo>
                    <a:pt x="4" y="8"/>
                  </a:lnTo>
                  <a:lnTo>
                    <a:pt x="6" y="7"/>
                  </a:lnTo>
                  <a:lnTo>
                    <a:pt x="7" y="6"/>
                  </a:lnTo>
                  <a:lnTo>
                    <a:pt x="7" y="4"/>
                  </a:lnTo>
                  <a:lnTo>
                    <a:pt x="7" y="2"/>
                  </a:lnTo>
                  <a:lnTo>
                    <a:pt x="9" y="0"/>
                  </a:lnTo>
                  <a:lnTo>
                    <a:pt x="11" y="1"/>
                  </a:lnTo>
                  <a:lnTo>
                    <a:pt x="13" y="1"/>
                  </a:lnTo>
                  <a:lnTo>
                    <a:pt x="17" y="3"/>
                  </a:lnTo>
                  <a:lnTo>
                    <a:pt x="19" y="2"/>
                  </a:lnTo>
                  <a:lnTo>
                    <a:pt x="22" y="2"/>
                  </a:lnTo>
                  <a:lnTo>
                    <a:pt x="24" y="2"/>
                  </a:lnTo>
                  <a:lnTo>
                    <a:pt x="25" y="3"/>
                  </a:lnTo>
                  <a:lnTo>
                    <a:pt x="29" y="6"/>
                  </a:lnTo>
                  <a:lnTo>
                    <a:pt x="34" y="1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3" name="Freeform 101"/>
            <p:cNvSpPr>
              <a:spLocks/>
            </p:cNvSpPr>
            <p:nvPr/>
          </p:nvSpPr>
          <p:spPr bwMode="auto">
            <a:xfrm rot="1627522">
              <a:off x="1360" y="2909"/>
              <a:ext cx="38" cy="47"/>
            </a:xfrm>
            <a:custGeom>
              <a:avLst/>
              <a:gdLst>
                <a:gd name="T0" fmla="*/ 0 w 31"/>
                <a:gd name="T1" fmla="*/ 29 h 32"/>
                <a:gd name="T2" fmla="*/ 2 w 31"/>
                <a:gd name="T3" fmla="*/ 32 h 32"/>
                <a:gd name="T4" fmla="*/ 4 w 31"/>
                <a:gd name="T5" fmla="*/ 32 h 32"/>
                <a:gd name="T6" fmla="*/ 8 w 31"/>
                <a:gd name="T7" fmla="*/ 30 h 32"/>
                <a:gd name="T8" fmla="*/ 14 w 31"/>
                <a:gd name="T9" fmla="*/ 26 h 32"/>
                <a:gd name="T10" fmla="*/ 21 w 31"/>
                <a:gd name="T11" fmla="*/ 21 h 32"/>
                <a:gd name="T12" fmla="*/ 22 w 31"/>
                <a:gd name="T13" fmla="*/ 20 h 32"/>
                <a:gd name="T14" fmla="*/ 26 w 31"/>
                <a:gd name="T15" fmla="*/ 16 h 32"/>
                <a:gd name="T16" fmla="*/ 27 w 31"/>
                <a:gd name="T17" fmla="*/ 12 h 32"/>
                <a:gd name="T18" fmla="*/ 28 w 31"/>
                <a:gd name="T19" fmla="*/ 11 h 32"/>
                <a:gd name="T20" fmla="*/ 28 w 31"/>
                <a:gd name="T21" fmla="*/ 9 h 32"/>
                <a:gd name="T22" fmla="*/ 31 w 31"/>
                <a:gd name="T23" fmla="*/ 4 h 32"/>
                <a:gd name="T24" fmla="*/ 31 w 31"/>
                <a:gd name="T25" fmla="*/ 3 h 32"/>
                <a:gd name="T26" fmla="*/ 30 w 31"/>
                <a:gd name="T27" fmla="*/ 2 h 32"/>
                <a:gd name="T28" fmla="*/ 28 w 31"/>
                <a:gd name="T29" fmla="*/ 0 h 32"/>
                <a:gd name="T30" fmla="*/ 27 w 31"/>
                <a:gd name="T31" fmla="*/ 0 h 32"/>
                <a:gd name="T32" fmla="*/ 25 w 31"/>
                <a:gd name="T33" fmla="*/ 0 h 32"/>
                <a:gd name="T34" fmla="*/ 20 w 31"/>
                <a:gd name="T35" fmla="*/ 3 h 32"/>
                <a:gd name="T36" fmla="*/ 18 w 31"/>
                <a:gd name="T37" fmla="*/ 4 h 32"/>
                <a:gd name="T38" fmla="*/ 14 w 31"/>
                <a:gd name="T39" fmla="*/ 8 h 32"/>
                <a:gd name="T40" fmla="*/ 8 w 31"/>
                <a:gd name="T41" fmla="*/ 14 h 32"/>
                <a:gd name="T42" fmla="*/ 3 w 31"/>
                <a:gd name="T43" fmla="*/ 20 h 32"/>
                <a:gd name="T44" fmla="*/ 0 w 31"/>
                <a:gd name="T45" fmla="*/ 22 h 32"/>
                <a:gd name="T46" fmla="*/ 0 w 31"/>
                <a:gd name="T47" fmla="*/ 23 h 32"/>
                <a:gd name="T48" fmla="*/ 0 w 31"/>
                <a:gd name="T49" fmla="*/ 26 h 32"/>
                <a:gd name="T50" fmla="*/ 0 w 31"/>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0" y="29"/>
                  </a:moveTo>
                  <a:lnTo>
                    <a:pt x="2" y="32"/>
                  </a:lnTo>
                  <a:lnTo>
                    <a:pt x="4" y="32"/>
                  </a:lnTo>
                  <a:lnTo>
                    <a:pt x="8" y="30"/>
                  </a:lnTo>
                  <a:lnTo>
                    <a:pt x="14" y="26"/>
                  </a:lnTo>
                  <a:lnTo>
                    <a:pt x="21" y="21"/>
                  </a:lnTo>
                  <a:lnTo>
                    <a:pt x="22" y="20"/>
                  </a:lnTo>
                  <a:lnTo>
                    <a:pt x="26" y="16"/>
                  </a:lnTo>
                  <a:lnTo>
                    <a:pt x="27" y="12"/>
                  </a:lnTo>
                  <a:lnTo>
                    <a:pt x="28" y="11"/>
                  </a:lnTo>
                  <a:lnTo>
                    <a:pt x="28" y="9"/>
                  </a:lnTo>
                  <a:lnTo>
                    <a:pt x="31" y="4"/>
                  </a:lnTo>
                  <a:lnTo>
                    <a:pt x="31" y="3"/>
                  </a:lnTo>
                  <a:lnTo>
                    <a:pt x="30" y="2"/>
                  </a:lnTo>
                  <a:lnTo>
                    <a:pt x="28" y="0"/>
                  </a:lnTo>
                  <a:lnTo>
                    <a:pt x="27" y="0"/>
                  </a:lnTo>
                  <a:lnTo>
                    <a:pt x="25" y="0"/>
                  </a:lnTo>
                  <a:lnTo>
                    <a:pt x="20" y="3"/>
                  </a:lnTo>
                  <a:lnTo>
                    <a:pt x="18" y="4"/>
                  </a:lnTo>
                  <a:lnTo>
                    <a:pt x="14" y="8"/>
                  </a:lnTo>
                  <a:lnTo>
                    <a:pt x="8" y="14"/>
                  </a:lnTo>
                  <a:lnTo>
                    <a:pt x="3" y="20"/>
                  </a:lnTo>
                  <a:lnTo>
                    <a:pt x="0" y="22"/>
                  </a:lnTo>
                  <a:lnTo>
                    <a:pt x="0" y="23"/>
                  </a:lnTo>
                  <a:lnTo>
                    <a:pt x="0" y="26"/>
                  </a:lnTo>
                  <a:lnTo>
                    <a:pt x="0" y="2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4" name="Freeform 102"/>
            <p:cNvSpPr>
              <a:spLocks/>
            </p:cNvSpPr>
            <p:nvPr/>
          </p:nvSpPr>
          <p:spPr bwMode="auto">
            <a:xfrm rot="1627522">
              <a:off x="1460" y="2838"/>
              <a:ext cx="25" cy="45"/>
            </a:xfrm>
            <a:custGeom>
              <a:avLst/>
              <a:gdLst>
                <a:gd name="T0" fmla="*/ 5 w 21"/>
                <a:gd name="T1" fmla="*/ 5 h 30"/>
                <a:gd name="T2" fmla="*/ 3 w 21"/>
                <a:gd name="T3" fmla="*/ 12 h 30"/>
                <a:gd name="T4" fmla="*/ 0 w 21"/>
                <a:gd name="T5" fmla="*/ 19 h 30"/>
                <a:gd name="T6" fmla="*/ 0 w 21"/>
                <a:gd name="T7" fmla="*/ 23 h 30"/>
                <a:gd name="T8" fmla="*/ 0 w 21"/>
                <a:gd name="T9" fmla="*/ 27 h 30"/>
                <a:gd name="T10" fmla="*/ 3 w 21"/>
                <a:gd name="T11" fmla="*/ 30 h 30"/>
                <a:gd name="T12" fmla="*/ 6 w 21"/>
                <a:gd name="T13" fmla="*/ 29 h 30"/>
                <a:gd name="T14" fmla="*/ 11 w 21"/>
                <a:gd name="T15" fmla="*/ 30 h 30"/>
                <a:gd name="T16" fmla="*/ 16 w 21"/>
                <a:gd name="T17" fmla="*/ 29 h 30"/>
                <a:gd name="T18" fmla="*/ 21 w 21"/>
                <a:gd name="T19" fmla="*/ 23 h 30"/>
                <a:gd name="T20" fmla="*/ 21 w 21"/>
                <a:gd name="T21" fmla="*/ 17 h 30"/>
                <a:gd name="T22" fmla="*/ 18 w 21"/>
                <a:gd name="T23" fmla="*/ 13 h 30"/>
                <a:gd name="T24" fmla="*/ 15 w 21"/>
                <a:gd name="T25" fmla="*/ 7 h 30"/>
                <a:gd name="T26" fmla="*/ 12 w 21"/>
                <a:gd name="T27" fmla="*/ 1 h 30"/>
                <a:gd name="T28" fmla="*/ 11 w 21"/>
                <a:gd name="T29" fmla="*/ 0 h 30"/>
                <a:gd name="T30" fmla="*/ 8 w 21"/>
                <a:gd name="T31" fmla="*/ 0 h 30"/>
                <a:gd name="T32" fmla="*/ 5 w 21"/>
                <a:gd name="T3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0">
                  <a:moveTo>
                    <a:pt x="5" y="5"/>
                  </a:moveTo>
                  <a:lnTo>
                    <a:pt x="3" y="12"/>
                  </a:lnTo>
                  <a:lnTo>
                    <a:pt x="0" y="19"/>
                  </a:lnTo>
                  <a:lnTo>
                    <a:pt x="0" y="23"/>
                  </a:lnTo>
                  <a:lnTo>
                    <a:pt x="0" y="27"/>
                  </a:lnTo>
                  <a:lnTo>
                    <a:pt x="3" y="30"/>
                  </a:lnTo>
                  <a:lnTo>
                    <a:pt x="6" y="29"/>
                  </a:lnTo>
                  <a:lnTo>
                    <a:pt x="11" y="30"/>
                  </a:lnTo>
                  <a:lnTo>
                    <a:pt x="16" y="29"/>
                  </a:lnTo>
                  <a:lnTo>
                    <a:pt x="21" y="23"/>
                  </a:lnTo>
                  <a:lnTo>
                    <a:pt x="21" y="17"/>
                  </a:lnTo>
                  <a:lnTo>
                    <a:pt x="18" y="13"/>
                  </a:lnTo>
                  <a:lnTo>
                    <a:pt x="15" y="7"/>
                  </a:lnTo>
                  <a:lnTo>
                    <a:pt x="12" y="1"/>
                  </a:lnTo>
                  <a:lnTo>
                    <a:pt x="11" y="0"/>
                  </a:lnTo>
                  <a:lnTo>
                    <a:pt x="8" y="0"/>
                  </a:lnTo>
                  <a:lnTo>
                    <a:pt x="5" y="5"/>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5" name="Freeform 103"/>
            <p:cNvSpPr>
              <a:spLocks/>
            </p:cNvSpPr>
            <p:nvPr/>
          </p:nvSpPr>
          <p:spPr bwMode="auto">
            <a:xfrm rot="1627522">
              <a:off x="1276" y="2936"/>
              <a:ext cx="23" cy="65"/>
            </a:xfrm>
            <a:custGeom>
              <a:avLst/>
              <a:gdLst>
                <a:gd name="T0" fmla="*/ 17 w 18"/>
                <a:gd name="T1" fmla="*/ 0 h 43"/>
                <a:gd name="T2" fmla="*/ 12 w 18"/>
                <a:gd name="T3" fmla="*/ 2 h 43"/>
                <a:gd name="T4" fmla="*/ 7 w 18"/>
                <a:gd name="T5" fmla="*/ 6 h 43"/>
                <a:gd name="T6" fmla="*/ 5 w 18"/>
                <a:gd name="T7" fmla="*/ 8 h 43"/>
                <a:gd name="T8" fmla="*/ 2 w 18"/>
                <a:gd name="T9" fmla="*/ 11 h 43"/>
                <a:gd name="T10" fmla="*/ 0 w 18"/>
                <a:gd name="T11" fmla="*/ 13 h 43"/>
                <a:gd name="T12" fmla="*/ 0 w 18"/>
                <a:gd name="T13" fmla="*/ 18 h 43"/>
                <a:gd name="T14" fmla="*/ 1 w 18"/>
                <a:gd name="T15" fmla="*/ 20 h 43"/>
                <a:gd name="T16" fmla="*/ 2 w 18"/>
                <a:gd name="T17" fmla="*/ 23 h 43"/>
                <a:gd name="T18" fmla="*/ 4 w 18"/>
                <a:gd name="T19" fmla="*/ 25 h 43"/>
                <a:gd name="T20" fmla="*/ 5 w 18"/>
                <a:gd name="T21" fmla="*/ 26 h 43"/>
                <a:gd name="T22" fmla="*/ 5 w 18"/>
                <a:gd name="T23" fmla="*/ 27 h 43"/>
                <a:gd name="T24" fmla="*/ 5 w 18"/>
                <a:gd name="T25" fmla="*/ 29 h 43"/>
                <a:gd name="T26" fmla="*/ 2 w 18"/>
                <a:gd name="T27" fmla="*/ 30 h 43"/>
                <a:gd name="T28" fmla="*/ 1 w 18"/>
                <a:gd name="T29" fmla="*/ 31 h 43"/>
                <a:gd name="T30" fmla="*/ 0 w 18"/>
                <a:gd name="T31" fmla="*/ 33 h 43"/>
                <a:gd name="T32" fmla="*/ 0 w 18"/>
                <a:gd name="T33" fmla="*/ 36 h 43"/>
                <a:gd name="T34" fmla="*/ 0 w 18"/>
                <a:gd name="T35" fmla="*/ 38 h 43"/>
                <a:gd name="T36" fmla="*/ 0 w 18"/>
                <a:gd name="T37" fmla="*/ 42 h 43"/>
                <a:gd name="T38" fmla="*/ 1 w 18"/>
                <a:gd name="T39" fmla="*/ 43 h 43"/>
                <a:gd name="T40" fmla="*/ 4 w 18"/>
                <a:gd name="T41" fmla="*/ 43 h 43"/>
                <a:gd name="T42" fmla="*/ 5 w 18"/>
                <a:gd name="T43" fmla="*/ 43 h 43"/>
                <a:gd name="T44" fmla="*/ 6 w 18"/>
                <a:gd name="T45" fmla="*/ 41 h 43"/>
                <a:gd name="T46" fmla="*/ 7 w 18"/>
                <a:gd name="T47" fmla="*/ 37 h 43"/>
                <a:gd name="T48" fmla="*/ 10 w 18"/>
                <a:gd name="T49" fmla="*/ 30 h 43"/>
                <a:gd name="T50" fmla="*/ 12 w 18"/>
                <a:gd name="T51" fmla="*/ 23 h 43"/>
                <a:gd name="T52" fmla="*/ 13 w 18"/>
                <a:gd name="T53" fmla="*/ 18 h 43"/>
                <a:gd name="T54" fmla="*/ 16 w 18"/>
                <a:gd name="T55" fmla="*/ 14 h 43"/>
                <a:gd name="T56" fmla="*/ 17 w 18"/>
                <a:gd name="T57" fmla="*/ 9 h 43"/>
                <a:gd name="T58" fmla="*/ 18 w 18"/>
                <a:gd name="T59" fmla="*/ 3 h 43"/>
                <a:gd name="T60" fmla="*/ 18 w 18"/>
                <a:gd name="T61" fmla="*/ 2 h 43"/>
                <a:gd name="T62" fmla="*/ 17 w 18"/>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 h="43">
                  <a:moveTo>
                    <a:pt x="17" y="0"/>
                  </a:moveTo>
                  <a:lnTo>
                    <a:pt x="12" y="2"/>
                  </a:lnTo>
                  <a:lnTo>
                    <a:pt x="7" y="6"/>
                  </a:lnTo>
                  <a:lnTo>
                    <a:pt x="5" y="8"/>
                  </a:lnTo>
                  <a:lnTo>
                    <a:pt x="2" y="11"/>
                  </a:lnTo>
                  <a:lnTo>
                    <a:pt x="0" y="13"/>
                  </a:lnTo>
                  <a:lnTo>
                    <a:pt x="0" y="18"/>
                  </a:lnTo>
                  <a:lnTo>
                    <a:pt x="1" y="20"/>
                  </a:lnTo>
                  <a:lnTo>
                    <a:pt x="2" y="23"/>
                  </a:lnTo>
                  <a:lnTo>
                    <a:pt x="4" y="25"/>
                  </a:lnTo>
                  <a:lnTo>
                    <a:pt x="5" y="26"/>
                  </a:lnTo>
                  <a:lnTo>
                    <a:pt x="5" y="27"/>
                  </a:lnTo>
                  <a:lnTo>
                    <a:pt x="5" y="29"/>
                  </a:lnTo>
                  <a:lnTo>
                    <a:pt x="2" y="30"/>
                  </a:lnTo>
                  <a:lnTo>
                    <a:pt x="1" y="31"/>
                  </a:lnTo>
                  <a:lnTo>
                    <a:pt x="0" y="33"/>
                  </a:lnTo>
                  <a:lnTo>
                    <a:pt x="0" y="36"/>
                  </a:lnTo>
                  <a:lnTo>
                    <a:pt x="0" y="38"/>
                  </a:lnTo>
                  <a:lnTo>
                    <a:pt x="0" y="42"/>
                  </a:lnTo>
                  <a:lnTo>
                    <a:pt x="1" y="43"/>
                  </a:lnTo>
                  <a:lnTo>
                    <a:pt x="4" y="43"/>
                  </a:lnTo>
                  <a:lnTo>
                    <a:pt x="5" y="43"/>
                  </a:lnTo>
                  <a:lnTo>
                    <a:pt x="6" y="41"/>
                  </a:lnTo>
                  <a:lnTo>
                    <a:pt x="7" y="37"/>
                  </a:lnTo>
                  <a:lnTo>
                    <a:pt x="10" y="30"/>
                  </a:lnTo>
                  <a:lnTo>
                    <a:pt x="12" y="23"/>
                  </a:lnTo>
                  <a:lnTo>
                    <a:pt x="13" y="18"/>
                  </a:lnTo>
                  <a:lnTo>
                    <a:pt x="16" y="14"/>
                  </a:lnTo>
                  <a:lnTo>
                    <a:pt x="17" y="9"/>
                  </a:lnTo>
                  <a:lnTo>
                    <a:pt x="18" y="3"/>
                  </a:lnTo>
                  <a:lnTo>
                    <a:pt x="18" y="2"/>
                  </a:lnTo>
                  <a:lnTo>
                    <a:pt x="17"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6" name="Freeform 104"/>
            <p:cNvSpPr>
              <a:spLocks/>
            </p:cNvSpPr>
            <p:nvPr/>
          </p:nvSpPr>
          <p:spPr bwMode="auto">
            <a:xfrm rot="1627522">
              <a:off x="1398" y="3052"/>
              <a:ext cx="161" cy="241"/>
            </a:xfrm>
            <a:custGeom>
              <a:avLst/>
              <a:gdLst>
                <a:gd name="T0" fmla="*/ 36 w 130"/>
                <a:gd name="T1" fmla="*/ 152 h 162"/>
                <a:gd name="T2" fmla="*/ 30 w 130"/>
                <a:gd name="T3" fmla="*/ 144 h 162"/>
                <a:gd name="T4" fmla="*/ 22 w 130"/>
                <a:gd name="T5" fmla="*/ 149 h 162"/>
                <a:gd name="T6" fmla="*/ 7 w 130"/>
                <a:gd name="T7" fmla="*/ 153 h 162"/>
                <a:gd name="T8" fmla="*/ 0 w 130"/>
                <a:gd name="T9" fmla="*/ 146 h 162"/>
                <a:gd name="T10" fmla="*/ 19 w 130"/>
                <a:gd name="T11" fmla="*/ 118 h 162"/>
                <a:gd name="T12" fmla="*/ 26 w 130"/>
                <a:gd name="T13" fmla="*/ 101 h 162"/>
                <a:gd name="T14" fmla="*/ 32 w 130"/>
                <a:gd name="T15" fmla="*/ 89 h 162"/>
                <a:gd name="T16" fmla="*/ 14 w 130"/>
                <a:gd name="T17" fmla="*/ 92 h 162"/>
                <a:gd name="T18" fmla="*/ 13 w 130"/>
                <a:gd name="T19" fmla="*/ 83 h 162"/>
                <a:gd name="T20" fmla="*/ 40 w 130"/>
                <a:gd name="T21" fmla="*/ 72 h 162"/>
                <a:gd name="T22" fmla="*/ 22 w 130"/>
                <a:gd name="T23" fmla="*/ 44 h 162"/>
                <a:gd name="T24" fmla="*/ 16 w 130"/>
                <a:gd name="T25" fmla="*/ 24 h 162"/>
                <a:gd name="T26" fmla="*/ 25 w 130"/>
                <a:gd name="T27" fmla="*/ 24 h 162"/>
                <a:gd name="T28" fmla="*/ 29 w 130"/>
                <a:gd name="T29" fmla="*/ 18 h 162"/>
                <a:gd name="T30" fmla="*/ 35 w 130"/>
                <a:gd name="T31" fmla="*/ 12 h 162"/>
                <a:gd name="T32" fmla="*/ 42 w 130"/>
                <a:gd name="T33" fmla="*/ 9 h 162"/>
                <a:gd name="T34" fmla="*/ 48 w 130"/>
                <a:gd name="T35" fmla="*/ 2 h 162"/>
                <a:gd name="T36" fmla="*/ 64 w 130"/>
                <a:gd name="T37" fmla="*/ 6 h 162"/>
                <a:gd name="T38" fmla="*/ 79 w 130"/>
                <a:gd name="T39" fmla="*/ 15 h 162"/>
                <a:gd name="T40" fmla="*/ 86 w 130"/>
                <a:gd name="T41" fmla="*/ 22 h 162"/>
                <a:gd name="T42" fmla="*/ 97 w 130"/>
                <a:gd name="T43" fmla="*/ 24 h 162"/>
                <a:gd name="T44" fmla="*/ 98 w 130"/>
                <a:gd name="T45" fmla="*/ 11 h 162"/>
                <a:gd name="T46" fmla="*/ 104 w 130"/>
                <a:gd name="T47" fmla="*/ 0 h 162"/>
                <a:gd name="T48" fmla="*/ 116 w 130"/>
                <a:gd name="T49" fmla="*/ 9 h 162"/>
                <a:gd name="T50" fmla="*/ 121 w 130"/>
                <a:gd name="T51" fmla="*/ 24 h 162"/>
                <a:gd name="T52" fmla="*/ 124 w 130"/>
                <a:gd name="T53" fmla="*/ 36 h 162"/>
                <a:gd name="T54" fmla="*/ 125 w 130"/>
                <a:gd name="T55" fmla="*/ 50 h 162"/>
                <a:gd name="T56" fmla="*/ 130 w 130"/>
                <a:gd name="T57" fmla="*/ 59 h 162"/>
                <a:gd name="T58" fmla="*/ 122 w 130"/>
                <a:gd name="T59" fmla="*/ 62 h 162"/>
                <a:gd name="T60" fmla="*/ 118 w 130"/>
                <a:gd name="T61" fmla="*/ 72 h 162"/>
                <a:gd name="T62" fmla="*/ 110 w 130"/>
                <a:gd name="T63" fmla="*/ 80 h 162"/>
                <a:gd name="T64" fmla="*/ 104 w 130"/>
                <a:gd name="T65" fmla="*/ 90 h 162"/>
                <a:gd name="T66" fmla="*/ 98 w 130"/>
                <a:gd name="T67" fmla="*/ 93 h 162"/>
                <a:gd name="T68" fmla="*/ 91 w 130"/>
                <a:gd name="T69" fmla="*/ 100 h 162"/>
                <a:gd name="T70" fmla="*/ 89 w 130"/>
                <a:gd name="T71" fmla="*/ 111 h 162"/>
                <a:gd name="T72" fmla="*/ 91 w 130"/>
                <a:gd name="T73" fmla="*/ 122 h 162"/>
                <a:gd name="T74" fmla="*/ 92 w 130"/>
                <a:gd name="T75" fmla="*/ 131 h 162"/>
                <a:gd name="T76" fmla="*/ 89 w 130"/>
                <a:gd name="T77" fmla="*/ 138 h 162"/>
                <a:gd name="T78" fmla="*/ 86 w 130"/>
                <a:gd name="T79" fmla="*/ 146 h 162"/>
                <a:gd name="T80" fmla="*/ 85 w 130"/>
                <a:gd name="T81" fmla="*/ 155 h 162"/>
                <a:gd name="T82" fmla="*/ 78 w 130"/>
                <a:gd name="T83" fmla="*/ 156 h 162"/>
                <a:gd name="T84" fmla="*/ 73 w 130"/>
                <a:gd name="T85" fmla="*/ 160 h 162"/>
                <a:gd name="T86" fmla="*/ 64 w 130"/>
                <a:gd name="T87" fmla="*/ 160 h 162"/>
                <a:gd name="T88" fmla="*/ 55 w 130"/>
                <a:gd name="T89" fmla="*/ 162 h 162"/>
                <a:gd name="T90" fmla="*/ 41 w 130"/>
                <a:gd name="T91" fmla="*/ 15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 h="162">
                  <a:moveTo>
                    <a:pt x="41" y="159"/>
                  </a:moveTo>
                  <a:lnTo>
                    <a:pt x="38" y="155"/>
                  </a:lnTo>
                  <a:lnTo>
                    <a:pt x="36" y="152"/>
                  </a:lnTo>
                  <a:lnTo>
                    <a:pt x="34" y="148"/>
                  </a:lnTo>
                  <a:lnTo>
                    <a:pt x="32" y="146"/>
                  </a:lnTo>
                  <a:lnTo>
                    <a:pt x="30" y="144"/>
                  </a:lnTo>
                  <a:lnTo>
                    <a:pt x="28" y="146"/>
                  </a:lnTo>
                  <a:lnTo>
                    <a:pt x="25" y="148"/>
                  </a:lnTo>
                  <a:lnTo>
                    <a:pt x="22" y="149"/>
                  </a:lnTo>
                  <a:lnTo>
                    <a:pt x="18" y="150"/>
                  </a:lnTo>
                  <a:lnTo>
                    <a:pt x="13" y="152"/>
                  </a:lnTo>
                  <a:lnTo>
                    <a:pt x="7" y="153"/>
                  </a:lnTo>
                  <a:lnTo>
                    <a:pt x="5" y="152"/>
                  </a:lnTo>
                  <a:lnTo>
                    <a:pt x="1" y="149"/>
                  </a:lnTo>
                  <a:lnTo>
                    <a:pt x="0" y="146"/>
                  </a:lnTo>
                  <a:lnTo>
                    <a:pt x="4" y="140"/>
                  </a:lnTo>
                  <a:lnTo>
                    <a:pt x="14" y="126"/>
                  </a:lnTo>
                  <a:lnTo>
                    <a:pt x="19" y="118"/>
                  </a:lnTo>
                  <a:lnTo>
                    <a:pt x="22" y="112"/>
                  </a:lnTo>
                  <a:lnTo>
                    <a:pt x="23" y="106"/>
                  </a:lnTo>
                  <a:lnTo>
                    <a:pt x="26" y="101"/>
                  </a:lnTo>
                  <a:lnTo>
                    <a:pt x="32" y="92"/>
                  </a:lnTo>
                  <a:lnTo>
                    <a:pt x="34" y="90"/>
                  </a:lnTo>
                  <a:lnTo>
                    <a:pt x="32" y="89"/>
                  </a:lnTo>
                  <a:lnTo>
                    <a:pt x="31" y="89"/>
                  </a:lnTo>
                  <a:lnTo>
                    <a:pt x="23" y="90"/>
                  </a:lnTo>
                  <a:lnTo>
                    <a:pt x="14" y="92"/>
                  </a:lnTo>
                  <a:lnTo>
                    <a:pt x="11" y="89"/>
                  </a:lnTo>
                  <a:lnTo>
                    <a:pt x="11" y="87"/>
                  </a:lnTo>
                  <a:lnTo>
                    <a:pt x="13" y="83"/>
                  </a:lnTo>
                  <a:lnTo>
                    <a:pt x="20" y="81"/>
                  </a:lnTo>
                  <a:lnTo>
                    <a:pt x="31" y="75"/>
                  </a:lnTo>
                  <a:lnTo>
                    <a:pt x="40" y="72"/>
                  </a:lnTo>
                  <a:lnTo>
                    <a:pt x="40" y="70"/>
                  </a:lnTo>
                  <a:lnTo>
                    <a:pt x="40" y="66"/>
                  </a:lnTo>
                  <a:lnTo>
                    <a:pt x="22" y="44"/>
                  </a:lnTo>
                  <a:lnTo>
                    <a:pt x="19" y="39"/>
                  </a:lnTo>
                  <a:lnTo>
                    <a:pt x="17" y="33"/>
                  </a:lnTo>
                  <a:lnTo>
                    <a:pt x="16" y="24"/>
                  </a:lnTo>
                  <a:lnTo>
                    <a:pt x="20" y="26"/>
                  </a:lnTo>
                  <a:lnTo>
                    <a:pt x="23" y="24"/>
                  </a:lnTo>
                  <a:lnTo>
                    <a:pt x="25" y="24"/>
                  </a:lnTo>
                  <a:lnTo>
                    <a:pt x="28" y="23"/>
                  </a:lnTo>
                  <a:lnTo>
                    <a:pt x="28" y="21"/>
                  </a:lnTo>
                  <a:lnTo>
                    <a:pt x="29" y="18"/>
                  </a:lnTo>
                  <a:lnTo>
                    <a:pt x="29" y="17"/>
                  </a:lnTo>
                  <a:lnTo>
                    <a:pt x="32" y="15"/>
                  </a:lnTo>
                  <a:lnTo>
                    <a:pt x="35" y="12"/>
                  </a:lnTo>
                  <a:lnTo>
                    <a:pt x="37" y="11"/>
                  </a:lnTo>
                  <a:lnTo>
                    <a:pt x="38" y="9"/>
                  </a:lnTo>
                  <a:lnTo>
                    <a:pt x="42" y="9"/>
                  </a:lnTo>
                  <a:lnTo>
                    <a:pt x="44" y="9"/>
                  </a:lnTo>
                  <a:lnTo>
                    <a:pt x="47" y="4"/>
                  </a:lnTo>
                  <a:lnTo>
                    <a:pt x="48" y="2"/>
                  </a:lnTo>
                  <a:lnTo>
                    <a:pt x="49" y="2"/>
                  </a:lnTo>
                  <a:lnTo>
                    <a:pt x="54" y="3"/>
                  </a:lnTo>
                  <a:lnTo>
                    <a:pt x="64" y="6"/>
                  </a:lnTo>
                  <a:lnTo>
                    <a:pt x="70" y="10"/>
                  </a:lnTo>
                  <a:lnTo>
                    <a:pt x="76" y="12"/>
                  </a:lnTo>
                  <a:lnTo>
                    <a:pt x="79" y="15"/>
                  </a:lnTo>
                  <a:lnTo>
                    <a:pt x="80" y="15"/>
                  </a:lnTo>
                  <a:lnTo>
                    <a:pt x="83" y="18"/>
                  </a:lnTo>
                  <a:lnTo>
                    <a:pt x="86" y="22"/>
                  </a:lnTo>
                  <a:lnTo>
                    <a:pt x="91" y="24"/>
                  </a:lnTo>
                  <a:lnTo>
                    <a:pt x="96" y="24"/>
                  </a:lnTo>
                  <a:lnTo>
                    <a:pt x="97" y="24"/>
                  </a:lnTo>
                  <a:lnTo>
                    <a:pt x="98" y="21"/>
                  </a:lnTo>
                  <a:lnTo>
                    <a:pt x="98" y="16"/>
                  </a:lnTo>
                  <a:lnTo>
                    <a:pt x="98" y="11"/>
                  </a:lnTo>
                  <a:lnTo>
                    <a:pt x="98" y="8"/>
                  </a:lnTo>
                  <a:lnTo>
                    <a:pt x="100" y="3"/>
                  </a:lnTo>
                  <a:lnTo>
                    <a:pt x="104" y="0"/>
                  </a:lnTo>
                  <a:lnTo>
                    <a:pt x="108" y="3"/>
                  </a:lnTo>
                  <a:lnTo>
                    <a:pt x="113" y="5"/>
                  </a:lnTo>
                  <a:lnTo>
                    <a:pt x="116" y="9"/>
                  </a:lnTo>
                  <a:lnTo>
                    <a:pt x="118" y="14"/>
                  </a:lnTo>
                  <a:lnTo>
                    <a:pt x="120" y="20"/>
                  </a:lnTo>
                  <a:lnTo>
                    <a:pt x="121" y="24"/>
                  </a:lnTo>
                  <a:lnTo>
                    <a:pt x="122" y="29"/>
                  </a:lnTo>
                  <a:lnTo>
                    <a:pt x="124" y="34"/>
                  </a:lnTo>
                  <a:lnTo>
                    <a:pt x="124" y="36"/>
                  </a:lnTo>
                  <a:lnTo>
                    <a:pt x="124" y="40"/>
                  </a:lnTo>
                  <a:lnTo>
                    <a:pt x="124" y="45"/>
                  </a:lnTo>
                  <a:lnTo>
                    <a:pt x="125" y="50"/>
                  </a:lnTo>
                  <a:lnTo>
                    <a:pt x="127" y="52"/>
                  </a:lnTo>
                  <a:lnTo>
                    <a:pt x="130" y="56"/>
                  </a:lnTo>
                  <a:lnTo>
                    <a:pt x="130" y="59"/>
                  </a:lnTo>
                  <a:lnTo>
                    <a:pt x="128" y="60"/>
                  </a:lnTo>
                  <a:lnTo>
                    <a:pt x="125" y="60"/>
                  </a:lnTo>
                  <a:lnTo>
                    <a:pt x="122" y="62"/>
                  </a:lnTo>
                  <a:lnTo>
                    <a:pt x="121" y="65"/>
                  </a:lnTo>
                  <a:lnTo>
                    <a:pt x="120" y="70"/>
                  </a:lnTo>
                  <a:lnTo>
                    <a:pt x="118" y="72"/>
                  </a:lnTo>
                  <a:lnTo>
                    <a:pt x="115" y="75"/>
                  </a:lnTo>
                  <a:lnTo>
                    <a:pt x="113" y="77"/>
                  </a:lnTo>
                  <a:lnTo>
                    <a:pt x="110" y="80"/>
                  </a:lnTo>
                  <a:lnTo>
                    <a:pt x="108" y="81"/>
                  </a:lnTo>
                  <a:lnTo>
                    <a:pt x="106" y="83"/>
                  </a:lnTo>
                  <a:lnTo>
                    <a:pt x="104" y="90"/>
                  </a:lnTo>
                  <a:lnTo>
                    <a:pt x="103" y="92"/>
                  </a:lnTo>
                  <a:lnTo>
                    <a:pt x="101" y="93"/>
                  </a:lnTo>
                  <a:lnTo>
                    <a:pt x="98" y="93"/>
                  </a:lnTo>
                  <a:lnTo>
                    <a:pt x="96" y="94"/>
                  </a:lnTo>
                  <a:lnTo>
                    <a:pt x="92" y="98"/>
                  </a:lnTo>
                  <a:lnTo>
                    <a:pt x="91" y="100"/>
                  </a:lnTo>
                  <a:lnTo>
                    <a:pt x="90" y="104"/>
                  </a:lnTo>
                  <a:lnTo>
                    <a:pt x="89" y="107"/>
                  </a:lnTo>
                  <a:lnTo>
                    <a:pt x="89" y="111"/>
                  </a:lnTo>
                  <a:lnTo>
                    <a:pt x="90" y="113"/>
                  </a:lnTo>
                  <a:lnTo>
                    <a:pt x="90" y="119"/>
                  </a:lnTo>
                  <a:lnTo>
                    <a:pt x="91" y="122"/>
                  </a:lnTo>
                  <a:lnTo>
                    <a:pt x="92" y="125"/>
                  </a:lnTo>
                  <a:lnTo>
                    <a:pt x="94" y="129"/>
                  </a:lnTo>
                  <a:lnTo>
                    <a:pt x="92" y="131"/>
                  </a:lnTo>
                  <a:lnTo>
                    <a:pt x="92" y="134"/>
                  </a:lnTo>
                  <a:lnTo>
                    <a:pt x="90" y="136"/>
                  </a:lnTo>
                  <a:lnTo>
                    <a:pt x="89" y="138"/>
                  </a:lnTo>
                  <a:lnTo>
                    <a:pt x="86" y="141"/>
                  </a:lnTo>
                  <a:lnTo>
                    <a:pt x="86" y="142"/>
                  </a:lnTo>
                  <a:lnTo>
                    <a:pt x="86" y="146"/>
                  </a:lnTo>
                  <a:lnTo>
                    <a:pt x="88" y="149"/>
                  </a:lnTo>
                  <a:lnTo>
                    <a:pt x="86" y="153"/>
                  </a:lnTo>
                  <a:lnTo>
                    <a:pt x="85" y="155"/>
                  </a:lnTo>
                  <a:lnTo>
                    <a:pt x="83" y="156"/>
                  </a:lnTo>
                  <a:lnTo>
                    <a:pt x="82" y="156"/>
                  </a:lnTo>
                  <a:lnTo>
                    <a:pt x="78" y="156"/>
                  </a:lnTo>
                  <a:lnTo>
                    <a:pt x="77" y="158"/>
                  </a:lnTo>
                  <a:lnTo>
                    <a:pt x="74" y="160"/>
                  </a:lnTo>
                  <a:lnTo>
                    <a:pt x="73" y="160"/>
                  </a:lnTo>
                  <a:lnTo>
                    <a:pt x="70" y="161"/>
                  </a:lnTo>
                  <a:lnTo>
                    <a:pt x="66" y="160"/>
                  </a:lnTo>
                  <a:lnTo>
                    <a:pt x="64" y="160"/>
                  </a:lnTo>
                  <a:lnTo>
                    <a:pt x="60" y="162"/>
                  </a:lnTo>
                  <a:lnTo>
                    <a:pt x="59" y="162"/>
                  </a:lnTo>
                  <a:lnTo>
                    <a:pt x="55" y="162"/>
                  </a:lnTo>
                  <a:lnTo>
                    <a:pt x="50" y="160"/>
                  </a:lnTo>
                  <a:lnTo>
                    <a:pt x="47" y="159"/>
                  </a:lnTo>
                  <a:lnTo>
                    <a:pt x="41" y="15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7" name="Freeform 105"/>
            <p:cNvSpPr>
              <a:spLocks/>
            </p:cNvSpPr>
            <p:nvPr/>
          </p:nvSpPr>
          <p:spPr bwMode="auto">
            <a:xfrm rot="1627522">
              <a:off x="1325" y="3122"/>
              <a:ext cx="44" cy="86"/>
            </a:xfrm>
            <a:custGeom>
              <a:avLst/>
              <a:gdLst>
                <a:gd name="T0" fmla="*/ 35 w 36"/>
                <a:gd name="T1" fmla="*/ 8 h 58"/>
                <a:gd name="T2" fmla="*/ 36 w 36"/>
                <a:gd name="T3" fmla="*/ 10 h 58"/>
                <a:gd name="T4" fmla="*/ 35 w 36"/>
                <a:gd name="T5" fmla="*/ 14 h 58"/>
                <a:gd name="T6" fmla="*/ 33 w 36"/>
                <a:gd name="T7" fmla="*/ 22 h 58"/>
                <a:gd name="T8" fmla="*/ 32 w 36"/>
                <a:gd name="T9" fmla="*/ 25 h 58"/>
                <a:gd name="T10" fmla="*/ 31 w 36"/>
                <a:gd name="T11" fmla="*/ 31 h 58"/>
                <a:gd name="T12" fmla="*/ 31 w 36"/>
                <a:gd name="T13" fmla="*/ 37 h 58"/>
                <a:gd name="T14" fmla="*/ 29 w 36"/>
                <a:gd name="T15" fmla="*/ 40 h 58"/>
                <a:gd name="T16" fmla="*/ 27 w 36"/>
                <a:gd name="T17" fmla="*/ 42 h 58"/>
                <a:gd name="T18" fmla="*/ 25 w 36"/>
                <a:gd name="T19" fmla="*/ 43 h 58"/>
                <a:gd name="T20" fmla="*/ 23 w 36"/>
                <a:gd name="T21" fmla="*/ 46 h 58"/>
                <a:gd name="T22" fmla="*/ 18 w 36"/>
                <a:gd name="T23" fmla="*/ 49 h 58"/>
                <a:gd name="T24" fmla="*/ 14 w 36"/>
                <a:gd name="T25" fmla="*/ 52 h 58"/>
                <a:gd name="T26" fmla="*/ 11 w 36"/>
                <a:gd name="T27" fmla="*/ 54 h 58"/>
                <a:gd name="T28" fmla="*/ 8 w 36"/>
                <a:gd name="T29" fmla="*/ 56 h 58"/>
                <a:gd name="T30" fmla="*/ 8 w 36"/>
                <a:gd name="T31" fmla="*/ 58 h 58"/>
                <a:gd name="T32" fmla="*/ 5 w 36"/>
                <a:gd name="T33" fmla="*/ 56 h 58"/>
                <a:gd name="T34" fmla="*/ 2 w 36"/>
                <a:gd name="T35" fmla="*/ 54 h 58"/>
                <a:gd name="T36" fmla="*/ 0 w 36"/>
                <a:gd name="T37" fmla="*/ 52 h 58"/>
                <a:gd name="T38" fmla="*/ 1 w 36"/>
                <a:gd name="T39" fmla="*/ 50 h 58"/>
                <a:gd name="T40" fmla="*/ 1 w 36"/>
                <a:gd name="T41" fmla="*/ 47 h 58"/>
                <a:gd name="T42" fmla="*/ 0 w 36"/>
                <a:gd name="T43" fmla="*/ 43 h 58"/>
                <a:gd name="T44" fmla="*/ 0 w 36"/>
                <a:gd name="T45" fmla="*/ 41 h 58"/>
                <a:gd name="T46" fmla="*/ 0 w 36"/>
                <a:gd name="T47" fmla="*/ 36 h 58"/>
                <a:gd name="T48" fmla="*/ 1 w 36"/>
                <a:gd name="T49" fmla="*/ 31 h 58"/>
                <a:gd name="T50" fmla="*/ 2 w 36"/>
                <a:gd name="T51" fmla="*/ 28 h 58"/>
                <a:gd name="T52" fmla="*/ 3 w 36"/>
                <a:gd name="T53" fmla="*/ 22 h 58"/>
                <a:gd name="T54" fmla="*/ 6 w 36"/>
                <a:gd name="T55" fmla="*/ 14 h 58"/>
                <a:gd name="T56" fmla="*/ 7 w 36"/>
                <a:gd name="T57" fmla="*/ 11 h 58"/>
                <a:gd name="T58" fmla="*/ 8 w 36"/>
                <a:gd name="T59" fmla="*/ 7 h 58"/>
                <a:gd name="T60" fmla="*/ 9 w 36"/>
                <a:gd name="T61" fmla="*/ 5 h 58"/>
                <a:gd name="T62" fmla="*/ 12 w 36"/>
                <a:gd name="T63" fmla="*/ 4 h 58"/>
                <a:gd name="T64" fmla="*/ 14 w 36"/>
                <a:gd name="T65" fmla="*/ 2 h 58"/>
                <a:gd name="T66" fmla="*/ 15 w 36"/>
                <a:gd name="T67" fmla="*/ 1 h 58"/>
                <a:gd name="T68" fmla="*/ 18 w 36"/>
                <a:gd name="T69" fmla="*/ 0 h 58"/>
                <a:gd name="T70" fmla="*/ 20 w 36"/>
                <a:gd name="T71" fmla="*/ 1 h 58"/>
                <a:gd name="T72" fmla="*/ 24 w 36"/>
                <a:gd name="T73" fmla="*/ 1 h 58"/>
                <a:gd name="T74" fmla="*/ 27 w 36"/>
                <a:gd name="T75" fmla="*/ 1 h 58"/>
                <a:gd name="T76" fmla="*/ 30 w 36"/>
                <a:gd name="T77" fmla="*/ 2 h 58"/>
                <a:gd name="T78" fmla="*/ 33 w 36"/>
                <a:gd name="T79" fmla="*/ 4 h 58"/>
                <a:gd name="T80" fmla="*/ 35 w 36"/>
                <a:gd name="T81"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 h="58">
                  <a:moveTo>
                    <a:pt x="35" y="8"/>
                  </a:moveTo>
                  <a:lnTo>
                    <a:pt x="36" y="10"/>
                  </a:lnTo>
                  <a:lnTo>
                    <a:pt x="35" y="14"/>
                  </a:lnTo>
                  <a:lnTo>
                    <a:pt x="33" y="22"/>
                  </a:lnTo>
                  <a:lnTo>
                    <a:pt x="32" y="25"/>
                  </a:lnTo>
                  <a:lnTo>
                    <a:pt x="31" y="31"/>
                  </a:lnTo>
                  <a:lnTo>
                    <a:pt x="31" y="37"/>
                  </a:lnTo>
                  <a:lnTo>
                    <a:pt x="29" y="40"/>
                  </a:lnTo>
                  <a:lnTo>
                    <a:pt x="27" y="42"/>
                  </a:lnTo>
                  <a:lnTo>
                    <a:pt x="25" y="43"/>
                  </a:lnTo>
                  <a:lnTo>
                    <a:pt x="23" y="46"/>
                  </a:lnTo>
                  <a:lnTo>
                    <a:pt x="18" y="49"/>
                  </a:lnTo>
                  <a:lnTo>
                    <a:pt x="14" y="52"/>
                  </a:lnTo>
                  <a:lnTo>
                    <a:pt x="11" y="54"/>
                  </a:lnTo>
                  <a:lnTo>
                    <a:pt x="8" y="56"/>
                  </a:lnTo>
                  <a:lnTo>
                    <a:pt x="8" y="58"/>
                  </a:lnTo>
                  <a:lnTo>
                    <a:pt x="5" y="56"/>
                  </a:lnTo>
                  <a:lnTo>
                    <a:pt x="2" y="54"/>
                  </a:lnTo>
                  <a:lnTo>
                    <a:pt x="0" y="52"/>
                  </a:lnTo>
                  <a:lnTo>
                    <a:pt x="1" y="50"/>
                  </a:lnTo>
                  <a:lnTo>
                    <a:pt x="1" y="47"/>
                  </a:lnTo>
                  <a:lnTo>
                    <a:pt x="0" y="43"/>
                  </a:lnTo>
                  <a:lnTo>
                    <a:pt x="0" y="41"/>
                  </a:lnTo>
                  <a:lnTo>
                    <a:pt x="0" y="36"/>
                  </a:lnTo>
                  <a:lnTo>
                    <a:pt x="1" y="31"/>
                  </a:lnTo>
                  <a:lnTo>
                    <a:pt x="2" y="28"/>
                  </a:lnTo>
                  <a:lnTo>
                    <a:pt x="3" y="22"/>
                  </a:lnTo>
                  <a:lnTo>
                    <a:pt x="6" y="14"/>
                  </a:lnTo>
                  <a:lnTo>
                    <a:pt x="7" y="11"/>
                  </a:lnTo>
                  <a:lnTo>
                    <a:pt x="8" y="7"/>
                  </a:lnTo>
                  <a:lnTo>
                    <a:pt x="9" y="5"/>
                  </a:lnTo>
                  <a:lnTo>
                    <a:pt x="12" y="4"/>
                  </a:lnTo>
                  <a:lnTo>
                    <a:pt x="14" y="2"/>
                  </a:lnTo>
                  <a:lnTo>
                    <a:pt x="15" y="1"/>
                  </a:lnTo>
                  <a:lnTo>
                    <a:pt x="18" y="0"/>
                  </a:lnTo>
                  <a:lnTo>
                    <a:pt x="20" y="1"/>
                  </a:lnTo>
                  <a:lnTo>
                    <a:pt x="24" y="1"/>
                  </a:lnTo>
                  <a:lnTo>
                    <a:pt x="27" y="1"/>
                  </a:lnTo>
                  <a:lnTo>
                    <a:pt x="30" y="2"/>
                  </a:lnTo>
                  <a:lnTo>
                    <a:pt x="33" y="4"/>
                  </a:lnTo>
                  <a:lnTo>
                    <a:pt x="35" y="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8" name="Freeform 106"/>
            <p:cNvSpPr>
              <a:spLocks/>
            </p:cNvSpPr>
            <p:nvPr/>
          </p:nvSpPr>
          <p:spPr bwMode="auto">
            <a:xfrm rot="1627522">
              <a:off x="1372" y="3151"/>
              <a:ext cx="37" cy="38"/>
            </a:xfrm>
            <a:custGeom>
              <a:avLst/>
              <a:gdLst>
                <a:gd name="T0" fmla="*/ 28 w 30"/>
                <a:gd name="T1" fmla="*/ 16 h 25"/>
                <a:gd name="T2" fmla="*/ 30 w 30"/>
                <a:gd name="T3" fmla="*/ 8 h 25"/>
                <a:gd name="T4" fmla="*/ 30 w 30"/>
                <a:gd name="T5" fmla="*/ 5 h 25"/>
                <a:gd name="T6" fmla="*/ 28 w 30"/>
                <a:gd name="T7" fmla="*/ 2 h 25"/>
                <a:gd name="T8" fmla="*/ 27 w 30"/>
                <a:gd name="T9" fmla="*/ 2 h 25"/>
                <a:gd name="T10" fmla="*/ 22 w 30"/>
                <a:gd name="T11" fmla="*/ 4 h 25"/>
                <a:gd name="T12" fmla="*/ 21 w 30"/>
                <a:gd name="T13" fmla="*/ 0 h 25"/>
                <a:gd name="T14" fmla="*/ 16 w 30"/>
                <a:gd name="T15" fmla="*/ 1 h 25"/>
                <a:gd name="T16" fmla="*/ 12 w 30"/>
                <a:gd name="T17" fmla="*/ 1 h 25"/>
                <a:gd name="T18" fmla="*/ 8 w 30"/>
                <a:gd name="T19" fmla="*/ 6 h 25"/>
                <a:gd name="T20" fmla="*/ 4 w 30"/>
                <a:gd name="T21" fmla="*/ 7 h 25"/>
                <a:gd name="T22" fmla="*/ 1 w 30"/>
                <a:gd name="T23" fmla="*/ 8 h 25"/>
                <a:gd name="T24" fmla="*/ 0 w 30"/>
                <a:gd name="T25" fmla="*/ 14 h 25"/>
                <a:gd name="T26" fmla="*/ 1 w 30"/>
                <a:gd name="T27" fmla="*/ 17 h 25"/>
                <a:gd name="T28" fmla="*/ 2 w 30"/>
                <a:gd name="T29" fmla="*/ 20 h 25"/>
                <a:gd name="T30" fmla="*/ 4 w 30"/>
                <a:gd name="T31" fmla="*/ 23 h 25"/>
                <a:gd name="T32" fmla="*/ 6 w 30"/>
                <a:gd name="T33" fmla="*/ 24 h 25"/>
                <a:gd name="T34" fmla="*/ 8 w 30"/>
                <a:gd name="T35" fmla="*/ 24 h 25"/>
                <a:gd name="T36" fmla="*/ 12 w 30"/>
                <a:gd name="T37" fmla="*/ 24 h 25"/>
                <a:gd name="T38" fmla="*/ 15 w 30"/>
                <a:gd name="T39" fmla="*/ 24 h 25"/>
                <a:gd name="T40" fmla="*/ 21 w 30"/>
                <a:gd name="T41" fmla="*/ 25 h 25"/>
                <a:gd name="T42" fmla="*/ 22 w 30"/>
                <a:gd name="T43" fmla="*/ 24 h 25"/>
                <a:gd name="T44" fmla="*/ 26 w 30"/>
                <a:gd name="T45" fmla="*/ 23 h 25"/>
                <a:gd name="T46" fmla="*/ 27 w 30"/>
                <a:gd name="T47" fmla="*/ 18 h 25"/>
                <a:gd name="T48" fmla="*/ 28 w 30"/>
                <a:gd name="T4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5">
                  <a:moveTo>
                    <a:pt x="28" y="16"/>
                  </a:moveTo>
                  <a:lnTo>
                    <a:pt x="30" y="8"/>
                  </a:lnTo>
                  <a:lnTo>
                    <a:pt x="30" y="5"/>
                  </a:lnTo>
                  <a:lnTo>
                    <a:pt x="28" y="2"/>
                  </a:lnTo>
                  <a:lnTo>
                    <a:pt x="27" y="2"/>
                  </a:lnTo>
                  <a:lnTo>
                    <a:pt x="22" y="4"/>
                  </a:lnTo>
                  <a:lnTo>
                    <a:pt x="21" y="0"/>
                  </a:lnTo>
                  <a:lnTo>
                    <a:pt x="16" y="1"/>
                  </a:lnTo>
                  <a:lnTo>
                    <a:pt x="12" y="1"/>
                  </a:lnTo>
                  <a:lnTo>
                    <a:pt x="8" y="6"/>
                  </a:lnTo>
                  <a:lnTo>
                    <a:pt x="4" y="7"/>
                  </a:lnTo>
                  <a:lnTo>
                    <a:pt x="1" y="8"/>
                  </a:lnTo>
                  <a:lnTo>
                    <a:pt x="0" y="14"/>
                  </a:lnTo>
                  <a:lnTo>
                    <a:pt x="1" y="17"/>
                  </a:lnTo>
                  <a:lnTo>
                    <a:pt x="2" y="20"/>
                  </a:lnTo>
                  <a:lnTo>
                    <a:pt x="4" y="23"/>
                  </a:lnTo>
                  <a:lnTo>
                    <a:pt x="6" y="24"/>
                  </a:lnTo>
                  <a:lnTo>
                    <a:pt x="8" y="24"/>
                  </a:lnTo>
                  <a:lnTo>
                    <a:pt x="12" y="24"/>
                  </a:lnTo>
                  <a:lnTo>
                    <a:pt x="15" y="24"/>
                  </a:lnTo>
                  <a:lnTo>
                    <a:pt x="21" y="25"/>
                  </a:lnTo>
                  <a:lnTo>
                    <a:pt x="22" y="24"/>
                  </a:lnTo>
                  <a:lnTo>
                    <a:pt x="26" y="23"/>
                  </a:lnTo>
                  <a:lnTo>
                    <a:pt x="27" y="18"/>
                  </a:lnTo>
                  <a:lnTo>
                    <a:pt x="28" y="1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59" name="Freeform 107"/>
            <p:cNvSpPr>
              <a:spLocks/>
            </p:cNvSpPr>
            <p:nvPr/>
          </p:nvSpPr>
          <p:spPr bwMode="auto">
            <a:xfrm rot="1627522">
              <a:off x="1381" y="3157"/>
              <a:ext cx="196" cy="324"/>
            </a:xfrm>
            <a:custGeom>
              <a:avLst/>
              <a:gdLst>
                <a:gd name="T0" fmla="*/ 52 w 158"/>
                <a:gd name="T1" fmla="*/ 197 h 219"/>
                <a:gd name="T2" fmla="*/ 55 w 158"/>
                <a:gd name="T3" fmla="*/ 186 h 219"/>
                <a:gd name="T4" fmla="*/ 52 w 158"/>
                <a:gd name="T5" fmla="*/ 173 h 219"/>
                <a:gd name="T6" fmla="*/ 44 w 158"/>
                <a:gd name="T7" fmla="*/ 171 h 219"/>
                <a:gd name="T8" fmla="*/ 38 w 158"/>
                <a:gd name="T9" fmla="*/ 171 h 219"/>
                <a:gd name="T10" fmla="*/ 34 w 158"/>
                <a:gd name="T11" fmla="*/ 159 h 219"/>
                <a:gd name="T12" fmla="*/ 30 w 158"/>
                <a:gd name="T13" fmla="*/ 149 h 219"/>
                <a:gd name="T14" fmla="*/ 20 w 158"/>
                <a:gd name="T15" fmla="*/ 139 h 219"/>
                <a:gd name="T16" fmla="*/ 22 w 158"/>
                <a:gd name="T17" fmla="*/ 133 h 219"/>
                <a:gd name="T18" fmla="*/ 20 w 158"/>
                <a:gd name="T19" fmla="*/ 126 h 219"/>
                <a:gd name="T20" fmla="*/ 13 w 158"/>
                <a:gd name="T21" fmla="*/ 121 h 219"/>
                <a:gd name="T22" fmla="*/ 8 w 158"/>
                <a:gd name="T23" fmla="*/ 113 h 219"/>
                <a:gd name="T24" fmla="*/ 0 w 158"/>
                <a:gd name="T25" fmla="*/ 107 h 219"/>
                <a:gd name="T26" fmla="*/ 7 w 158"/>
                <a:gd name="T27" fmla="*/ 100 h 219"/>
                <a:gd name="T28" fmla="*/ 19 w 158"/>
                <a:gd name="T29" fmla="*/ 103 h 219"/>
                <a:gd name="T30" fmla="*/ 26 w 158"/>
                <a:gd name="T31" fmla="*/ 101 h 219"/>
                <a:gd name="T32" fmla="*/ 34 w 158"/>
                <a:gd name="T33" fmla="*/ 101 h 219"/>
                <a:gd name="T34" fmla="*/ 42 w 158"/>
                <a:gd name="T35" fmla="*/ 97 h 219"/>
                <a:gd name="T36" fmla="*/ 46 w 158"/>
                <a:gd name="T37" fmla="*/ 94 h 219"/>
                <a:gd name="T38" fmla="*/ 46 w 158"/>
                <a:gd name="T39" fmla="*/ 83 h 219"/>
                <a:gd name="T40" fmla="*/ 50 w 158"/>
                <a:gd name="T41" fmla="*/ 77 h 219"/>
                <a:gd name="T42" fmla="*/ 54 w 158"/>
                <a:gd name="T43" fmla="*/ 70 h 219"/>
                <a:gd name="T44" fmla="*/ 50 w 158"/>
                <a:gd name="T45" fmla="*/ 60 h 219"/>
                <a:gd name="T46" fmla="*/ 49 w 158"/>
                <a:gd name="T47" fmla="*/ 48 h 219"/>
                <a:gd name="T48" fmla="*/ 52 w 158"/>
                <a:gd name="T49" fmla="*/ 39 h 219"/>
                <a:gd name="T50" fmla="*/ 61 w 158"/>
                <a:gd name="T51" fmla="*/ 34 h 219"/>
                <a:gd name="T52" fmla="*/ 66 w 158"/>
                <a:gd name="T53" fmla="*/ 24 h 219"/>
                <a:gd name="T54" fmla="*/ 73 w 158"/>
                <a:gd name="T55" fmla="*/ 18 h 219"/>
                <a:gd name="T56" fmla="*/ 80 w 158"/>
                <a:gd name="T57" fmla="*/ 11 h 219"/>
                <a:gd name="T58" fmla="*/ 85 w 158"/>
                <a:gd name="T59" fmla="*/ 1 h 219"/>
                <a:gd name="T60" fmla="*/ 93 w 158"/>
                <a:gd name="T61" fmla="*/ 3 h 219"/>
                <a:gd name="T62" fmla="*/ 100 w 158"/>
                <a:gd name="T63" fmla="*/ 7 h 219"/>
                <a:gd name="T64" fmla="*/ 110 w 158"/>
                <a:gd name="T65" fmla="*/ 6 h 219"/>
                <a:gd name="T66" fmla="*/ 114 w 158"/>
                <a:gd name="T67" fmla="*/ 16 h 219"/>
                <a:gd name="T68" fmla="*/ 120 w 158"/>
                <a:gd name="T69" fmla="*/ 19 h 219"/>
                <a:gd name="T70" fmla="*/ 124 w 158"/>
                <a:gd name="T71" fmla="*/ 16 h 219"/>
                <a:gd name="T72" fmla="*/ 136 w 158"/>
                <a:gd name="T73" fmla="*/ 13 h 219"/>
                <a:gd name="T74" fmla="*/ 140 w 158"/>
                <a:gd name="T75" fmla="*/ 7 h 219"/>
                <a:gd name="T76" fmla="*/ 153 w 158"/>
                <a:gd name="T77" fmla="*/ 12 h 219"/>
                <a:gd name="T78" fmla="*/ 156 w 158"/>
                <a:gd name="T79" fmla="*/ 19 h 219"/>
                <a:gd name="T80" fmla="*/ 158 w 158"/>
                <a:gd name="T81" fmla="*/ 27 h 219"/>
                <a:gd name="T82" fmla="*/ 142 w 158"/>
                <a:gd name="T83" fmla="*/ 42 h 219"/>
                <a:gd name="T84" fmla="*/ 115 w 158"/>
                <a:gd name="T85" fmla="*/ 94 h 219"/>
                <a:gd name="T86" fmla="*/ 92 w 158"/>
                <a:gd name="T87" fmla="*/ 150 h 219"/>
                <a:gd name="T88" fmla="*/ 94 w 158"/>
                <a:gd name="T89" fmla="*/ 162 h 219"/>
                <a:gd name="T90" fmla="*/ 82 w 158"/>
                <a:gd name="T91" fmla="*/ 193 h 219"/>
                <a:gd name="T92" fmla="*/ 69 w 158"/>
                <a:gd name="T93" fmla="*/ 217 h 219"/>
                <a:gd name="T94" fmla="*/ 57 w 158"/>
                <a:gd name="T95" fmla="*/ 20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8" h="219">
                  <a:moveTo>
                    <a:pt x="50" y="203"/>
                  </a:moveTo>
                  <a:lnTo>
                    <a:pt x="51" y="199"/>
                  </a:lnTo>
                  <a:lnTo>
                    <a:pt x="52" y="197"/>
                  </a:lnTo>
                  <a:lnTo>
                    <a:pt x="55" y="193"/>
                  </a:lnTo>
                  <a:lnTo>
                    <a:pt x="56" y="190"/>
                  </a:lnTo>
                  <a:lnTo>
                    <a:pt x="55" y="186"/>
                  </a:lnTo>
                  <a:lnTo>
                    <a:pt x="55" y="179"/>
                  </a:lnTo>
                  <a:lnTo>
                    <a:pt x="54" y="174"/>
                  </a:lnTo>
                  <a:lnTo>
                    <a:pt x="52" y="173"/>
                  </a:lnTo>
                  <a:lnTo>
                    <a:pt x="50" y="173"/>
                  </a:lnTo>
                  <a:lnTo>
                    <a:pt x="46" y="172"/>
                  </a:lnTo>
                  <a:lnTo>
                    <a:pt x="44" y="171"/>
                  </a:lnTo>
                  <a:lnTo>
                    <a:pt x="42" y="169"/>
                  </a:lnTo>
                  <a:lnTo>
                    <a:pt x="40" y="171"/>
                  </a:lnTo>
                  <a:lnTo>
                    <a:pt x="38" y="171"/>
                  </a:lnTo>
                  <a:lnTo>
                    <a:pt x="36" y="166"/>
                  </a:lnTo>
                  <a:lnTo>
                    <a:pt x="36" y="162"/>
                  </a:lnTo>
                  <a:lnTo>
                    <a:pt x="34" y="159"/>
                  </a:lnTo>
                  <a:lnTo>
                    <a:pt x="34" y="156"/>
                  </a:lnTo>
                  <a:lnTo>
                    <a:pt x="33" y="153"/>
                  </a:lnTo>
                  <a:lnTo>
                    <a:pt x="30" y="149"/>
                  </a:lnTo>
                  <a:lnTo>
                    <a:pt x="24" y="144"/>
                  </a:lnTo>
                  <a:lnTo>
                    <a:pt x="21" y="142"/>
                  </a:lnTo>
                  <a:lnTo>
                    <a:pt x="20" y="139"/>
                  </a:lnTo>
                  <a:lnTo>
                    <a:pt x="21" y="137"/>
                  </a:lnTo>
                  <a:lnTo>
                    <a:pt x="21" y="135"/>
                  </a:lnTo>
                  <a:lnTo>
                    <a:pt x="22" y="133"/>
                  </a:lnTo>
                  <a:lnTo>
                    <a:pt x="22" y="131"/>
                  </a:lnTo>
                  <a:lnTo>
                    <a:pt x="21" y="129"/>
                  </a:lnTo>
                  <a:lnTo>
                    <a:pt x="20" y="126"/>
                  </a:lnTo>
                  <a:lnTo>
                    <a:pt x="18" y="124"/>
                  </a:lnTo>
                  <a:lnTo>
                    <a:pt x="16" y="123"/>
                  </a:lnTo>
                  <a:lnTo>
                    <a:pt x="13" y="121"/>
                  </a:lnTo>
                  <a:lnTo>
                    <a:pt x="12" y="120"/>
                  </a:lnTo>
                  <a:lnTo>
                    <a:pt x="10" y="117"/>
                  </a:lnTo>
                  <a:lnTo>
                    <a:pt x="8" y="113"/>
                  </a:lnTo>
                  <a:lnTo>
                    <a:pt x="7" y="111"/>
                  </a:lnTo>
                  <a:lnTo>
                    <a:pt x="2" y="108"/>
                  </a:lnTo>
                  <a:lnTo>
                    <a:pt x="0" y="107"/>
                  </a:lnTo>
                  <a:lnTo>
                    <a:pt x="0" y="103"/>
                  </a:lnTo>
                  <a:lnTo>
                    <a:pt x="1" y="100"/>
                  </a:lnTo>
                  <a:lnTo>
                    <a:pt x="7" y="100"/>
                  </a:lnTo>
                  <a:lnTo>
                    <a:pt x="10" y="101"/>
                  </a:lnTo>
                  <a:lnTo>
                    <a:pt x="15" y="103"/>
                  </a:lnTo>
                  <a:lnTo>
                    <a:pt x="19" y="103"/>
                  </a:lnTo>
                  <a:lnTo>
                    <a:pt x="20" y="103"/>
                  </a:lnTo>
                  <a:lnTo>
                    <a:pt x="24" y="101"/>
                  </a:lnTo>
                  <a:lnTo>
                    <a:pt x="26" y="101"/>
                  </a:lnTo>
                  <a:lnTo>
                    <a:pt x="30" y="102"/>
                  </a:lnTo>
                  <a:lnTo>
                    <a:pt x="33" y="101"/>
                  </a:lnTo>
                  <a:lnTo>
                    <a:pt x="34" y="101"/>
                  </a:lnTo>
                  <a:lnTo>
                    <a:pt x="37" y="99"/>
                  </a:lnTo>
                  <a:lnTo>
                    <a:pt x="38" y="97"/>
                  </a:lnTo>
                  <a:lnTo>
                    <a:pt x="42" y="97"/>
                  </a:lnTo>
                  <a:lnTo>
                    <a:pt x="43" y="97"/>
                  </a:lnTo>
                  <a:lnTo>
                    <a:pt x="45" y="96"/>
                  </a:lnTo>
                  <a:lnTo>
                    <a:pt x="46" y="94"/>
                  </a:lnTo>
                  <a:lnTo>
                    <a:pt x="48" y="90"/>
                  </a:lnTo>
                  <a:lnTo>
                    <a:pt x="46" y="87"/>
                  </a:lnTo>
                  <a:lnTo>
                    <a:pt x="46" y="83"/>
                  </a:lnTo>
                  <a:lnTo>
                    <a:pt x="46" y="82"/>
                  </a:lnTo>
                  <a:lnTo>
                    <a:pt x="49" y="79"/>
                  </a:lnTo>
                  <a:lnTo>
                    <a:pt x="50" y="77"/>
                  </a:lnTo>
                  <a:lnTo>
                    <a:pt x="52" y="75"/>
                  </a:lnTo>
                  <a:lnTo>
                    <a:pt x="52" y="72"/>
                  </a:lnTo>
                  <a:lnTo>
                    <a:pt x="54" y="70"/>
                  </a:lnTo>
                  <a:lnTo>
                    <a:pt x="52" y="66"/>
                  </a:lnTo>
                  <a:lnTo>
                    <a:pt x="51" y="63"/>
                  </a:lnTo>
                  <a:lnTo>
                    <a:pt x="50" y="60"/>
                  </a:lnTo>
                  <a:lnTo>
                    <a:pt x="50" y="54"/>
                  </a:lnTo>
                  <a:lnTo>
                    <a:pt x="49" y="52"/>
                  </a:lnTo>
                  <a:lnTo>
                    <a:pt x="49" y="48"/>
                  </a:lnTo>
                  <a:lnTo>
                    <a:pt x="50" y="45"/>
                  </a:lnTo>
                  <a:lnTo>
                    <a:pt x="51" y="41"/>
                  </a:lnTo>
                  <a:lnTo>
                    <a:pt x="52" y="39"/>
                  </a:lnTo>
                  <a:lnTo>
                    <a:pt x="56" y="35"/>
                  </a:lnTo>
                  <a:lnTo>
                    <a:pt x="58" y="34"/>
                  </a:lnTo>
                  <a:lnTo>
                    <a:pt x="61" y="34"/>
                  </a:lnTo>
                  <a:lnTo>
                    <a:pt x="63" y="33"/>
                  </a:lnTo>
                  <a:lnTo>
                    <a:pt x="64" y="31"/>
                  </a:lnTo>
                  <a:lnTo>
                    <a:pt x="66" y="24"/>
                  </a:lnTo>
                  <a:lnTo>
                    <a:pt x="68" y="22"/>
                  </a:lnTo>
                  <a:lnTo>
                    <a:pt x="70" y="21"/>
                  </a:lnTo>
                  <a:lnTo>
                    <a:pt x="73" y="18"/>
                  </a:lnTo>
                  <a:lnTo>
                    <a:pt x="75" y="16"/>
                  </a:lnTo>
                  <a:lnTo>
                    <a:pt x="78" y="13"/>
                  </a:lnTo>
                  <a:lnTo>
                    <a:pt x="80" y="11"/>
                  </a:lnTo>
                  <a:lnTo>
                    <a:pt x="81" y="6"/>
                  </a:lnTo>
                  <a:lnTo>
                    <a:pt x="82" y="3"/>
                  </a:lnTo>
                  <a:lnTo>
                    <a:pt x="85" y="1"/>
                  </a:lnTo>
                  <a:lnTo>
                    <a:pt x="88" y="1"/>
                  </a:lnTo>
                  <a:lnTo>
                    <a:pt x="90" y="0"/>
                  </a:lnTo>
                  <a:lnTo>
                    <a:pt x="93" y="3"/>
                  </a:lnTo>
                  <a:lnTo>
                    <a:pt x="96" y="5"/>
                  </a:lnTo>
                  <a:lnTo>
                    <a:pt x="99" y="7"/>
                  </a:lnTo>
                  <a:lnTo>
                    <a:pt x="100" y="7"/>
                  </a:lnTo>
                  <a:lnTo>
                    <a:pt x="104" y="7"/>
                  </a:lnTo>
                  <a:lnTo>
                    <a:pt x="106" y="6"/>
                  </a:lnTo>
                  <a:lnTo>
                    <a:pt x="110" y="6"/>
                  </a:lnTo>
                  <a:lnTo>
                    <a:pt x="111" y="6"/>
                  </a:lnTo>
                  <a:lnTo>
                    <a:pt x="112" y="9"/>
                  </a:lnTo>
                  <a:lnTo>
                    <a:pt x="114" y="16"/>
                  </a:lnTo>
                  <a:lnTo>
                    <a:pt x="115" y="17"/>
                  </a:lnTo>
                  <a:lnTo>
                    <a:pt x="117" y="18"/>
                  </a:lnTo>
                  <a:lnTo>
                    <a:pt x="120" y="19"/>
                  </a:lnTo>
                  <a:lnTo>
                    <a:pt x="122" y="19"/>
                  </a:lnTo>
                  <a:lnTo>
                    <a:pt x="123" y="17"/>
                  </a:lnTo>
                  <a:lnTo>
                    <a:pt x="124" y="16"/>
                  </a:lnTo>
                  <a:lnTo>
                    <a:pt x="130" y="17"/>
                  </a:lnTo>
                  <a:lnTo>
                    <a:pt x="133" y="16"/>
                  </a:lnTo>
                  <a:lnTo>
                    <a:pt x="136" y="13"/>
                  </a:lnTo>
                  <a:lnTo>
                    <a:pt x="138" y="12"/>
                  </a:lnTo>
                  <a:lnTo>
                    <a:pt x="139" y="9"/>
                  </a:lnTo>
                  <a:lnTo>
                    <a:pt x="140" y="7"/>
                  </a:lnTo>
                  <a:lnTo>
                    <a:pt x="145" y="9"/>
                  </a:lnTo>
                  <a:lnTo>
                    <a:pt x="148" y="10"/>
                  </a:lnTo>
                  <a:lnTo>
                    <a:pt x="153" y="12"/>
                  </a:lnTo>
                  <a:lnTo>
                    <a:pt x="154" y="13"/>
                  </a:lnTo>
                  <a:lnTo>
                    <a:pt x="154" y="16"/>
                  </a:lnTo>
                  <a:lnTo>
                    <a:pt x="156" y="19"/>
                  </a:lnTo>
                  <a:lnTo>
                    <a:pt x="156" y="23"/>
                  </a:lnTo>
                  <a:lnTo>
                    <a:pt x="157" y="25"/>
                  </a:lnTo>
                  <a:lnTo>
                    <a:pt x="158" y="27"/>
                  </a:lnTo>
                  <a:lnTo>
                    <a:pt x="154" y="30"/>
                  </a:lnTo>
                  <a:lnTo>
                    <a:pt x="147" y="35"/>
                  </a:lnTo>
                  <a:lnTo>
                    <a:pt x="142" y="42"/>
                  </a:lnTo>
                  <a:lnTo>
                    <a:pt x="135" y="55"/>
                  </a:lnTo>
                  <a:lnTo>
                    <a:pt x="124" y="73"/>
                  </a:lnTo>
                  <a:lnTo>
                    <a:pt x="115" y="94"/>
                  </a:lnTo>
                  <a:lnTo>
                    <a:pt x="106" y="117"/>
                  </a:lnTo>
                  <a:lnTo>
                    <a:pt x="102" y="121"/>
                  </a:lnTo>
                  <a:lnTo>
                    <a:pt x="92" y="150"/>
                  </a:lnTo>
                  <a:lnTo>
                    <a:pt x="92" y="154"/>
                  </a:lnTo>
                  <a:lnTo>
                    <a:pt x="94" y="159"/>
                  </a:lnTo>
                  <a:lnTo>
                    <a:pt x="94" y="162"/>
                  </a:lnTo>
                  <a:lnTo>
                    <a:pt x="91" y="178"/>
                  </a:lnTo>
                  <a:lnTo>
                    <a:pt x="85" y="189"/>
                  </a:lnTo>
                  <a:lnTo>
                    <a:pt x="82" y="193"/>
                  </a:lnTo>
                  <a:lnTo>
                    <a:pt x="81" y="197"/>
                  </a:lnTo>
                  <a:lnTo>
                    <a:pt x="78" y="207"/>
                  </a:lnTo>
                  <a:lnTo>
                    <a:pt x="69" y="217"/>
                  </a:lnTo>
                  <a:lnTo>
                    <a:pt x="66" y="219"/>
                  </a:lnTo>
                  <a:lnTo>
                    <a:pt x="62" y="216"/>
                  </a:lnTo>
                  <a:lnTo>
                    <a:pt x="57" y="209"/>
                  </a:lnTo>
                  <a:lnTo>
                    <a:pt x="52" y="203"/>
                  </a:lnTo>
                  <a:lnTo>
                    <a:pt x="50" y="20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0" name="Freeform 108"/>
            <p:cNvSpPr>
              <a:spLocks/>
            </p:cNvSpPr>
            <p:nvPr/>
          </p:nvSpPr>
          <p:spPr bwMode="auto">
            <a:xfrm rot="1627522">
              <a:off x="1248" y="3219"/>
              <a:ext cx="173" cy="256"/>
            </a:xfrm>
            <a:custGeom>
              <a:avLst/>
              <a:gdLst>
                <a:gd name="T0" fmla="*/ 136 w 140"/>
                <a:gd name="T1" fmla="*/ 112 h 172"/>
                <a:gd name="T2" fmla="*/ 139 w 140"/>
                <a:gd name="T3" fmla="*/ 101 h 172"/>
                <a:gd name="T4" fmla="*/ 136 w 140"/>
                <a:gd name="T5" fmla="*/ 88 h 172"/>
                <a:gd name="T6" fmla="*/ 128 w 140"/>
                <a:gd name="T7" fmla="*/ 86 h 172"/>
                <a:gd name="T8" fmla="*/ 122 w 140"/>
                <a:gd name="T9" fmla="*/ 86 h 172"/>
                <a:gd name="T10" fmla="*/ 118 w 140"/>
                <a:gd name="T11" fmla="*/ 74 h 172"/>
                <a:gd name="T12" fmla="*/ 114 w 140"/>
                <a:gd name="T13" fmla="*/ 64 h 172"/>
                <a:gd name="T14" fmla="*/ 104 w 140"/>
                <a:gd name="T15" fmla="*/ 54 h 172"/>
                <a:gd name="T16" fmla="*/ 106 w 140"/>
                <a:gd name="T17" fmla="*/ 48 h 172"/>
                <a:gd name="T18" fmla="*/ 104 w 140"/>
                <a:gd name="T19" fmla="*/ 41 h 172"/>
                <a:gd name="T20" fmla="*/ 97 w 140"/>
                <a:gd name="T21" fmla="*/ 36 h 172"/>
                <a:gd name="T22" fmla="*/ 92 w 140"/>
                <a:gd name="T23" fmla="*/ 28 h 172"/>
                <a:gd name="T24" fmla="*/ 84 w 140"/>
                <a:gd name="T25" fmla="*/ 22 h 172"/>
                <a:gd name="T26" fmla="*/ 82 w 140"/>
                <a:gd name="T27" fmla="*/ 11 h 172"/>
                <a:gd name="T28" fmla="*/ 76 w 140"/>
                <a:gd name="T29" fmla="*/ 2 h 172"/>
                <a:gd name="T30" fmla="*/ 69 w 140"/>
                <a:gd name="T31" fmla="*/ 4 h 172"/>
                <a:gd name="T32" fmla="*/ 57 w 140"/>
                <a:gd name="T33" fmla="*/ 8 h 172"/>
                <a:gd name="T34" fmla="*/ 45 w 140"/>
                <a:gd name="T35" fmla="*/ 5 h 172"/>
                <a:gd name="T36" fmla="*/ 34 w 140"/>
                <a:gd name="T37" fmla="*/ 11 h 172"/>
                <a:gd name="T38" fmla="*/ 18 w 140"/>
                <a:gd name="T39" fmla="*/ 22 h 172"/>
                <a:gd name="T40" fmla="*/ 18 w 140"/>
                <a:gd name="T41" fmla="*/ 45 h 172"/>
                <a:gd name="T42" fmla="*/ 13 w 140"/>
                <a:gd name="T43" fmla="*/ 54 h 172"/>
                <a:gd name="T44" fmla="*/ 22 w 140"/>
                <a:gd name="T45" fmla="*/ 70 h 172"/>
                <a:gd name="T46" fmla="*/ 27 w 140"/>
                <a:gd name="T47" fmla="*/ 82 h 172"/>
                <a:gd name="T48" fmla="*/ 24 w 140"/>
                <a:gd name="T49" fmla="*/ 105 h 172"/>
                <a:gd name="T50" fmla="*/ 4 w 140"/>
                <a:gd name="T51" fmla="*/ 113 h 172"/>
                <a:gd name="T52" fmla="*/ 6 w 140"/>
                <a:gd name="T53" fmla="*/ 129 h 172"/>
                <a:gd name="T54" fmla="*/ 19 w 140"/>
                <a:gd name="T55" fmla="*/ 138 h 172"/>
                <a:gd name="T56" fmla="*/ 39 w 140"/>
                <a:gd name="T57" fmla="*/ 141 h 172"/>
                <a:gd name="T58" fmla="*/ 54 w 140"/>
                <a:gd name="T59" fmla="*/ 153 h 172"/>
                <a:gd name="T60" fmla="*/ 66 w 140"/>
                <a:gd name="T61" fmla="*/ 153 h 172"/>
                <a:gd name="T62" fmla="*/ 63 w 140"/>
                <a:gd name="T63" fmla="*/ 135 h 172"/>
                <a:gd name="T64" fmla="*/ 55 w 140"/>
                <a:gd name="T65" fmla="*/ 116 h 172"/>
                <a:gd name="T66" fmla="*/ 57 w 140"/>
                <a:gd name="T67" fmla="*/ 99 h 172"/>
                <a:gd name="T68" fmla="*/ 63 w 140"/>
                <a:gd name="T69" fmla="*/ 86 h 172"/>
                <a:gd name="T70" fmla="*/ 80 w 140"/>
                <a:gd name="T71" fmla="*/ 76 h 172"/>
                <a:gd name="T72" fmla="*/ 85 w 140"/>
                <a:gd name="T73" fmla="*/ 93 h 172"/>
                <a:gd name="T74" fmla="*/ 80 w 140"/>
                <a:gd name="T75" fmla="*/ 96 h 172"/>
                <a:gd name="T76" fmla="*/ 72 w 140"/>
                <a:gd name="T77" fmla="*/ 86 h 172"/>
                <a:gd name="T78" fmla="*/ 66 w 140"/>
                <a:gd name="T79" fmla="*/ 89 h 172"/>
                <a:gd name="T80" fmla="*/ 67 w 140"/>
                <a:gd name="T81" fmla="*/ 99 h 172"/>
                <a:gd name="T82" fmla="*/ 73 w 140"/>
                <a:gd name="T83" fmla="*/ 111 h 172"/>
                <a:gd name="T84" fmla="*/ 82 w 140"/>
                <a:gd name="T85" fmla="*/ 140 h 172"/>
                <a:gd name="T86" fmla="*/ 76 w 140"/>
                <a:gd name="T87" fmla="*/ 149 h 172"/>
                <a:gd name="T88" fmla="*/ 67 w 140"/>
                <a:gd name="T89" fmla="*/ 162 h 172"/>
                <a:gd name="T90" fmla="*/ 63 w 140"/>
                <a:gd name="T91" fmla="*/ 172 h 172"/>
                <a:gd name="T92" fmla="*/ 93 w 140"/>
                <a:gd name="T93" fmla="*/ 165 h 172"/>
                <a:gd name="T94" fmla="*/ 109 w 140"/>
                <a:gd name="T95" fmla="*/ 152 h 172"/>
                <a:gd name="T96" fmla="*/ 124 w 140"/>
                <a:gd name="T97" fmla="*/ 147 h 172"/>
                <a:gd name="T98" fmla="*/ 122 w 140"/>
                <a:gd name="T99" fmla="*/ 131 h 172"/>
                <a:gd name="T100" fmla="*/ 117 w 140"/>
                <a:gd name="T101" fmla="*/ 122 h 172"/>
                <a:gd name="T102" fmla="*/ 134 w 140"/>
                <a:gd name="T103" fmla="*/ 11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 h="172">
                  <a:moveTo>
                    <a:pt x="134" y="118"/>
                  </a:moveTo>
                  <a:lnTo>
                    <a:pt x="135" y="114"/>
                  </a:lnTo>
                  <a:lnTo>
                    <a:pt x="136" y="112"/>
                  </a:lnTo>
                  <a:lnTo>
                    <a:pt x="139" y="108"/>
                  </a:lnTo>
                  <a:lnTo>
                    <a:pt x="140" y="105"/>
                  </a:lnTo>
                  <a:lnTo>
                    <a:pt x="139" y="101"/>
                  </a:lnTo>
                  <a:lnTo>
                    <a:pt x="139" y="94"/>
                  </a:lnTo>
                  <a:lnTo>
                    <a:pt x="138" y="89"/>
                  </a:lnTo>
                  <a:lnTo>
                    <a:pt x="136" y="88"/>
                  </a:lnTo>
                  <a:lnTo>
                    <a:pt x="134" y="88"/>
                  </a:lnTo>
                  <a:lnTo>
                    <a:pt x="130" y="87"/>
                  </a:lnTo>
                  <a:lnTo>
                    <a:pt x="128" y="86"/>
                  </a:lnTo>
                  <a:lnTo>
                    <a:pt x="126" y="84"/>
                  </a:lnTo>
                  <a:lnTo>
                    <a:pt x="124" y="86"/>
                  </a:lnTo>
                  <a:lnTo>
                    <a:pt x="122" y="86"/>
                  </a:lnTo>
                  <a:lnTo>
                    <a:pt x="120" y="81"/>
                  </a:lnTo>
                  <a:lnTo>
                    <a:pt x="120" y="77"/>
                  </a:lnTo>
                  <a:lnTo>
                    <a:pt x="118" y="74"/>
                  </a:lnTo>
                  <a:lnTo>
                    <a:pt x="118" y="71"/>
                  </a:lnTo>
                  <a:lnTo>
                    <a:pt x="117" y="68"/>
                  </a:lnTo>
                  <a:lnTo>
                    <a:pt x="114" y="64"/>
                  </a:lnTo>
                  <a:lnTo>
                    <a:pt x="108" y="59"/>
                  </a:lnTo>
                  <a:lnTo>
                    <a:pt x="105" y="57"/>
                  </a:lnTo>
                  <a:lnTo>
                    <a:pt x="104" y="54"/>
                  </a:lnTo>
                  <a:lnTo>
                    <a:pt x="105" y="52"/>
                  </a:lnTo>
                  <a:lnTo>
                    <a:pt x="105" y="50"/>
                  </a:lnTo>
                  <a:lnTo>
                    <a:pt x="106" y="48"/>
                  </a:lnTo>
                  <a:lnTo>
                    <a:pt x="106" y="46"/>
                  </a:lnTo>
                  <a:lnTo>
                    <a:pt x="105" y="44"/>
                  </a:lnTo>
                  <a:lnTo>
                    <a:pt x="104" y="41"/>
                  </a:lnTo>
                  <a:lnTo>
                    <a:pt x="102" y="39"/>
                  </a:lnTo>
                  <a:lnTo>
                    <a:pt x="100" y="38"/>
                  </a:lnTo>
                  <a:lnTo>
                    <a:pt x="97" y="36"/>
                  </a:lnTo>
                  <a:lnTo>
                    <a:pt x="96" y="35"/>
                  </a:lnTo>
                  <a:lnTo>
                    <a:pt x="94" y="32"/>
                  </a:lnTo>
                  <a:lnTo>
                    <a:pt x="92" y="28"/>
                  </a:lnTo>
                  <a:lnTo>
                    <a:pt x="91" y="26"/>
                  </a:lnTo>
                  <a:lnTo>
                    <a:pt x="86" y="23"/>
                  </a:lnTo>
                  <a:lnTo>
                    <a:pt x="84" y="22"/>
                  </a:lnTo>
                  <a:lnTo>
                    <a:pt x="84" y="18"/>
                  </a:lnTo>
                  <a:lnTo>
                    <a:pt x="85" y="15"/>
                  </a:lnTo>
                  <a:lnTo>
                    <a:pt x="82" y="11"/>
                  </a:lnTo>
                  <a:lnTo>
                    <a:pt x="80" y="8"/>
                  </a:lnTo>
                  <a:lnTo>
                    <a:pt x="78" y="4"/>
                  </a:lnTo>
                  <a:lnTo>
                    <a:pt x="76" y="2"/>
                  </a:lnTo>
                  <a:lnTo>
                    <a:pt x="74" y="0"/>
                  </a:lnTo>
                  <a:lnTo>
                    <a:pt x="72" y="2"/>
                  </a:lnTo>
                  <a:lnTo>
                    <a:pt x="69" y="4"/>
                  </a:lnTo>
                  <a:lnTo>
                    <a:pt x="66" y="5"/>
                  </a:lnTo>
                  <a:lnTo>
                    <a:pt x="62" y="6"/>
                  </a:lnTo>
                  <a:lnTo>
                    <a:pt x="57" y="8"/>
                  </a:lnTo>
                  <a:lnTo>
                    <a:pt x="51" y="9"/>
                  </a:lnTo>
                  <a:lnTo>
                    <a:pt x="49" y="8"/>
                  </a:lnTo>
                  <a:lnTo>
                    <a:pt x="45" y="5"/>
                  </a:lnTo>
                  <a:lnTo>
                    <a:pt x="44" y="2"/>
                  </a:lnTo>
                  <a:lnTo>
                    <a:pt x="42" y="5"/>
                  </a:lnTo>
                  <a:lnTo>
                    <a:pt x="34" y="11"/>
                  </a:lnTo>
                  <a:lnTo>
                    <a:pt x="27" y="15"/>
                  </a:lnTo>
                  <a:lnTo>
                    <a:pt x="21" y="17"/>
                  </a:lnTo>
                  <a:lnTo>
                    <a:pt x="18" y="22"/>
                  </a:lnTo>
                  <a:lnTo>
                    <a:pt x="16" y="28"/>
                  </a:lnTo>
                  <a:lnTo>
                    <a:pt x="18" y="42"/>
                  </a:lnTo>
                  <a:lnTo>
                    <a:pt x="18" y="45"/>
                  </a:lnTo>
                  <a:lnTo>
                    <a:pt x="16" y="47"/>
                  </a:lnTo>
                  <a:lnTo>
                    <a:pt x="15" y="51"/>
                  </a:lnTo>
                  <a:lnTo>
                    <a:pt x="13" y="54"/>
                  </a:lnTo>
                  <a:lnTo>
                    <a:pt x="12" y="58"/>
                  </a:lnTo>
                  <a:lnTo>
                    <a:pt x="15" y="64"/>
                  </a:lnTo>
                  <a:lnTo>
                    <a:pt x="22" y="70"/>
                  </a:lnTo>
                  <a:lnTo>
                    <a:pt x="24" y="72"/>
                  </a:lnTo>
                  <a:lnTo>
                    <a:pt x="26" y="76"/>
                  </a:lnTo>
                  <a:lnTo>
                    <a:pt x="27" y="82"/>
                  </a:lnTo>
                  <a:lnTo>
                    <a:pt x="27" y="93"/>
                  </a:lnTo>
                  <a:lnTo>
                    <a:pt x="26" y="100"/>
                  </a:lnTo>
                  <a:lnTo>
                    <a:pt x="24" y="105"/>
                  </a:lnTo>
                  <a:lnTo>
                    <a:pt x="15" y="106"/>
                  </a:lnTo>
                  <a:lnTo>
                    <a:pt x="0" y="107"/>
                  </a:lnTo>
                  <a:lnTo>
                    <a:pt x="4" y="113"/>
                  </a:lnTo>
                  <a:lnTo>
                    <a:pt x="8" y="120"/>
                  </a:lnTo>
                  <a:lnTo>
                    <a:pt x="8" y="124"/>
                  </a:lnTo>
                  <a:lnTo>
                    <a:pt x="6" y="129"/>
                  </a:lnTo>
                  <a:lnTo>
                    <a:pt x="6" y="131"/>
                  </a:lnTo>
                  <a:lnTo>
                    <a:pt x="16" y="137"/>
                  </a:lnTo>
                  <a:lnTo>
                    <a:pt x="19" y="138"/>
                  </a:lnTo>
                  <a:lnTo>
                    <a:pt x="25" y="138"/>
                  </a:lnTo>
                  <a:lnTo>
                    <a:pt x="36" y="140"/>
                  </a:lnTo>
                  <a:lnTo>
                    <a:pt x="39" y="141"/>
                  </a:lnTo>
                  <a:lnTo>
                    <a:pt x="44" y="149"/>
                  </a:lnTo>
                  <a:lnTo>
                    <a:pt x="46" y="152"/>
                  </a:lnTo>
                  <a:lnTo>
                    <a:pt x="54" y="153"/>
                  </a:lnTo>
                  <a:lnTo>
                    <a:pt x="57" y="153"/>
                  </a:lnTo>
                  <a:lnTo>
                    <a:pt x="63" y="155"/>
                  </a:lnTo>
                  <a:lnTo>
                    <a:pt x="66" y="153"/>
                  </a:lnTo>
                  <a:lnTo>
                    <a:pt x="67" y="143"/>
                  </a:lnTo>
                  <a:lnTo>
                    <a:pt x="66" y="138"/>
                  </a:lnTo>
                  <a:lnTo>
                    <a:pt x="63" y="135"/>
                  </a:lnTo>
                  <a:lnTo>
                    <a:pt x="57" y="128"/>
                  </a:lnTo>
                  <a:lnTo>
                    <a:pt x="56" y="122"/>
                  </a:lnTo>
                  <a:lnTo>
                    <a:pt x="55" y="116"/>
                  </a:lnTo>
                  <a:lnTo>
                    <a:pt x="54" y="106"/>
                  </a:lnTo>
                  <a:lnTo>
                    <a:pt x="54" y="102"/>
                  </a:lnTo>
                  <a:lnTo>
                    <a:pt x="57" y="99"/>
                  </a:lnTo>
                  <a:lnTo>
                    <a:pt x="61" y="95"/>
                  </a:lnTo>
                  <a:lnTo>
                    <a:pt x="62" y="93"/>
                  </a:lnTo>
                  <a:lnTo>
                    <a:pt x="63" y="86"/>
                  </a:lnTo>
                  <a:lnTo>
                    <a:pt x="69" y="78"/>
                  </a:lnTo>
                  <a:lnTo>
                    <a:pt x="74" y="76"/>
                  </a:lnTo>
                  <a:lnTo>
                    <a:pt x="80" y="76"/>
                  </a:lnTo>
                  <a:lnTo>
                    <a:pt x="86" y="81"/>
                  </a:lnTo>
                  <a:lnTo>
                    <a:pt x="88" y="86"/>
                  </a:lnTo>
                  <a:lnTo>
                    <a:pt x="85" y="93"/>
                  </a:lnTo>
                  <a:lnTo>
                    <a:pt x="82" y="98"/>
                  </a:lnTo>
                  <a:lnTo>
                    <a:pt x="81" y="99"/>
                  </a:lnTo>
                  <a:lnTo>
                    <a:pt x="80" y="96"/>
                  </a:lnTo>
                  <a:lnTo>
                    <a:pt x="79" y="90"/>
                  </a:lnTo>
                  <a:lnTo>
                    <a:pt x="76" y="87"/>
                  </a:lnTo>
                  <a:lnTo>
                    <a:pt x="72" y="86"/>
                  </a:lnTo>
                  <a:lnTo>
                    <a:pt x="68" y="87"/>
                  </a:lnTo>
                  <a:lnTo>
                    <a:pt x="67" y="87"/>
                  </a:lnTo>
                  <a:lnTo>
                    <a:pt x="66" y="89"/>
                  </a:lnTo>
                  <a:lnTo>
                    <a:pt x="64" y="92"/>
                  </a:lnTo>
                  <a:lnTo>
                    <a:pt x="64" y="94"/>
                  </a:lnTo>
                  <a:lnTo>
                    <a:pt x="67" y="99"/>
                  </a:lnTo>
                  <a:lnTo>
                    <a:pt x="70" y="105"/>
                  </a:lnTo>
                  <a:lnTo>
                    <a:pt x="72" y="107"/>
                  </a:lnTo>
                  <a:lnTo>
                    <a:pt x="73" y="111"/>
                  </a:lnTo>
                  <a:lnTo>
                    <a:pt x="78" y="119"/>
                  </a:lnTo>
                  <a:lnTo>
                    <a:pt x="81" y="131"/>
                  </a:lnTo>
                  <a:lnTo>
                    <a:pt x="82" y="140"/>
                  </a:lnTo>
                  <a:lnTo>
                    <a:pt x="80" y="143"/>
                  </a:lnTo>
                  <a:lnTo>
                    <a:pt x="79" y="146"/>
                  </a:lnTo>
                  <a:lnTo>
                    <a:pt x="76" y="149"/>
                  </a:lnTo>
                  <a:lnTo>
                    <a:pt x="75" y="152"/>
                  </a:lnTo>
                  <a:lnTo>
                    <a:pt x="72" y="156"/>
                  </a:lnTo>
                  <a:lnTo>
                    <a:pt x="67" y="162"/>
                  </a:lnTo>
                  <a:lnTo>
                    <a:pt x="58" y="166"/>
                  </a:lnTo>
                  <a:lnTo>
                    <a:pt x="60" y="170"/>
                  </a:lnTo>
                  <a:lnTo>
                    <a:pt x="63" y="172"/>
                  </a:lnTo>
                  <a:lnTo>
                    <a:pt x="70" y="171"/>
                  </a:lnTo>
                  <a:lnTo>
                    <a:pt x="79" y="167"/>
                  </a:lnTo>
                  <a:lnTo>
                    <a:pt x="93" y="165"/>
                  </a:lnTo>
                  <a:lnTo>
                    <a:pt x="97" y="164"/>
                  </a:lnTo>
                  <a:lnTo>
                    <a:pt x="105" y="155"/>
                  </a:lnTo>
                  <a:lnTo>
                    <a:pt x="109" y="152"/>
                  </a:lnTo>
                  <a:lnTo>
                    <a:pt x="112" y="150"/>
                  </a:lnTo>
                  <a:lnTo>
                    <a:pt x="122" y="149"/>
                  </a:lnTo>
                  <a:lnTo>
                    <a:pt x="124" y="147"/>
                  </a:lnTo>
                  <a:lnTo>
                    <a:pt x="126" y="142"/>
                  </a:lnTo>
                  <a:lnTo>
                    <a:pt x="124" y="135"/>
                  </a:lnTo>
                  <a:lnTo>
                    <a:pt x="122" y="131"/>
                  </a:lnTo>
                  <a:lnTo>
                    <a:pt x="117" y="130"/>
                  </a:lnTo>
                  <a:lnTo>
                    <a:pt x="115" y="126"/>
                  </a:lnTo>
                  <a:lnTo>
                    <a:pt x="117" y="122"/>
                  </a:lnTo>
                  <a:lnTo>
                    <a:pt x="122" y="119"/>
                  </a:lnTo>
                  <a:lnTo>
                    <a:pt x="130" y="117"/>
                  </a:lnTo>
                  <a:lnTo>
                    <a:pt x="134" y="11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1" name="Freeform 109"/>
            <p:cNvSpPr>
              <a:spLocks/>
            </p:cNvSpPr>
            <p:nvPr/>
          </p:nvSpPr>
          <p:spPr bwMode="auto">
            <a:xfrm rot="1627522">
              <a:off x="730" y="3817"/>
              <a:ext cx="102" cy="86"/>
            </a:xfrm>
            <a:custGeom>
              <a:avLst/>
              <a:gdLst>
                <a:gd name="T0" fmla="*/ 36 w 80"/>
                <a:gd name="T1" fmla="*/ 13 h 59"/>
                <a:gd name="T2" fmla="*/ 38 w 80"/>
                <a:gd name="T3" fmla="*/ 12 h 59"/>
                <a:gd name="T4" fmla="*/ 44 w 80"/>
                <a:gd name="T5" fmla="*/ 10 h 59"/>
                <a:gd name="T6" fmla="*/ 51 w 80"/>
                <a:gd name="T7" fmla="*/ 7 h 59"/>
                <a:gd name="T8" fmla="*/ 59 w 80"/>
                <a:gd name="T9" fmla="*/ 5 h 59"/>
                <a:gd name="T10" fmla="*/ 61 w 80"/>
                <a:gd name="T11" fmla="*/ 6 h 59"/>
                <a:gd name="T12" fmla="*/ 63 w 80"/>
                <a:gd name="T13" fmla="*/ 10 h 59"/>
                <a:gd name="T14" fmla="*/ 67 w 80"/>
                <a:gd name="T15" fmla="*/ 12 h 59"/>
                <a:gd name="T16" fmla="*/ 69 w 80"/>
                <a:gd name="T17" fmla="*/ 12 h 59"/>
                <a:gd name="T18" fmla="*/ 71 w 80"/>
                <a:gd name="T19" fmla="*/ 10 h 59"/>
                <a:gd name="T20" fmla="*/ 71 w 80"/>
                <a:gd name="T21" fmla="*/ 7 h 59"/>
                <a:gd name="T22" fmla="*/ 71 w 80"/>
                <a:gd name="T23" fmla="*/ 4 h 59"/>
                <a:gd name="T24" fmla="*/ 72 w 80"/>
                <a:gd name="T25" fmla="*/ 3 h 59"/>
                <a:gd name="T26" fmla="*/ 73 w 80"/>
                <a:gd name="T27" fmla="*/ 0 h 59"/>
                <a:gd name="T28" fmla="*/ 77 w 80"/>
                <a:gd name="T29" fmla="*/ 1 h 59"/>
                <a:gd name="T30" fmla="*/ 78 w 80"/>
                <a:gd name="T31" fmla="*/ 4 h 59"/>
                <a:gd name="T32" fmla="*/ 79 w 80"/>
                <a:gd name="T33" fmla="*/ 9 h 59"/>
                <a:gd name="T34" fmla="*/ 80 w 80"/>
                <a:gd name="T35" fmla="*/ 11 h 59"/>
                <a:gd name="T36" fmla="*/ 79 w 80"/>
                <a:gd name="T37" fmla="*/ 13 h 59"/>
                <a:gd name="T38" fmla="*/ 79 w 80"/>
                <a:gd name="T39" fmla="*/ 17 h 59"/>
                <a:gd name="T40" fmla="*/ 77 w 80"/>
                <a:gd name="T41" fmla="*/ 23 h 59"/>
                <a:gd name="T42" fmla="*/ 69 w 80"/>
                <a:gd name="T43" fmla="*/ 25 h 59"/>
                <a:gd name="T44" fmla="*/ 67 w 80"/>
                <a:gd name="T45" fmla="*/ 24 h 59"/>
                <a:gd name="T46" fmla="*/ 63 w 80"/>
                <a:gd name="T47" fmla="*/ 24 h 59"/>
                <a:gd name="T48" fmla="*/ 61 w 80"/>
                <a:gd name="T49" fmla="*/ 28 h 59"/>
                <a:gd name="T50" fmla="*/ 59 w 80"/>
                <a:gd name="T51" fmla="*/ 30 h 59"/>
                <a:gd name="T52" fmla="*/ 55 w 80"/>
                <a:gd name="T53" fmla="*/ 31 h 59"/>
                <a:gd name="T54" fmla="*/ 50 w 80"/>
                <a:gd name="T55" fmla="*/ 31 h 59"/>
                <a:gd name="T56" fmla="*/ 47 w 80"/>
                <a:gd name="T57" fmla="*/ 33 h 59"/>
                <a:gd name="T58" fmla="*/ 44 w 80"/>
                <a:gd name="T59" fmla="*/ 36 h 59"/>
                <a:gd name="T60" fmla="*/ 42 w 80"/>
                <a:gd name="T61" fmla="*/ 39 h 59"/>
                <a:gd name="T62" fmla="*/ 39 w 80"/>
                <a:gd name="T63" fmla="*/ 46 h 59"/>
                <a:gd name="T64" fmla="*/ 38 w 80"/>
                <a:gd name="T65" fmla="*/ 48 h 59"/>
                <a:gd name="T66" fmla="*/ 32 w 80"/>
                <a:gd name="T67" fmla="*/ 53 h 59"/>
                <a:gd name="T68" fmla="*/ 24 w 80"/>
                <a:gd name="T69" fmla="*/ 59 h 59"/>
                <a:gd name="T70" fmla="*/ 23 w 80"/>
                <a:gd name="T71" fmla="*/ 58 h 59"/>
                <a:gd name="T72" fmla="*/ 19 w 80"/>
                <a:gd name="T73" fmla="*/ 55 h 59"/>
                <a:gd name="T74" fmla="*/ 18 w 80"/>
                <a:gd name="T75" fmla="*/ 52 h 59"/>
                <a:gd name="T76" fmla="*/ 15 w 80"/>
                <a:gd name="T77" fmla="*/ 48 h 59"/>
                <a:gd name="T78" fmla="*/ 13 w 80"/>
                <a:gd name="T79" fmla="*/ 45 h 59"/>
                <a:gd name="T80" fmla="*/ 11 w 80"/>
                <a:gd name="T81" fmla="*/ 42 h 59"/>
                <a:gd name="T82" fmla="*/ 9 w 80"/>
                <a:gd name="T83" fmla="*/ 39 h 59"/>
                <a:gd name="T84" fmla="*/ 5 w 80"/>
                <a:gd name="T85" fmla="*/ 35 h 59"/>
                <a:gd name="T86" fmla="*/ 0 w 80"/>
                <a:gd name="T87" fmla="*/ 30 h 59"/>
                <a:gd name="T88" fmla="*/ 1 w 80"/>
                <a:gd name="T89" fmla="*/ 28 h 59"/>
                <a:gd name="T90" fmla="*/ 3 w 80"/>
                <a:gd name="T91" fmla="*/ 27 h 59"/>
                <a:gd name="T92" fmla="*/ 8 w 80"/>
                <a:gd name="T93" fmla="*/ 25 h 59"/>
                <a:gd name="T94" fmla="*/ 12 w 80"/>
                <a:gd name="T95" fmla="*/ 24 h 59"/>
                <a:gd name="T96" fmla="*/ 14 w 80"/>
                <a:gd name="T97" fmla="*/ 24 h 59"/>
                <a:gd name="T98" fmla="*/ 17 w 80"/>
                <a:gd name="T99" fmla="*/ 23 h 59"/>
                <a:gd name="T100" fmla="*/ 20 w 80"/>
                <a:gd name="T101" fmla="*/ 21 h 59"/>
                <a:gd name="T102" fmla="*/ 20 w 80"/>
                <a:gd name="T103" fmla="*/ 19 h 59"/>
                <a:gd name="T104" fmla="*/ 21 w 80"/>
                <a:gd name="T105" fmla="*/ 18 h 59"/>
                <a:gd name="T106" fmla="*/ 26 w 80"/>
                <a:gd name="T107" fmla="*/ 16 h 59"/>
                <a:gd name="T108" fmla="*/ 36 w 80"/>
                <a:gd name="T109"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59">
                  <a:moveTo>
                    <a:pt x="36" y="13"/>
                  </a:moveTo>
                  <a:lnTo>
                    <a:pt x="38" y="12"/>
                  </a:lnTo>
                  <a:lnTo>
                    <a:pt x="44" y="10"/>
                  </a:lnTo>
                  <a:lnTo>
                    <a:pt x="51" y="7"/>
                  </a:lnTo>
                  <a:lnTo>
                    <a:pt x="59" y="5"/>
                  </a:lnTo>
                  <a:lnTo>
                    <a:pt x="61" y="6"/>
                  </a:lnTo>
                  <a:lnTo>
                    <a:pt x="63" y="10"/>
                  </a:lnTo>
                  <a:lnTo>
                    <a:pt x="67" y="12"/>
                  </a:lnTo>
                  <a:lnTo>
                    <a:pt x="69" y="12"/>
                  </a:lnTo>
                  <a:lnTo>
                    <a:pt x="71" y="10"/>
                  </a:lnTo>
                  <a:lnTo>
                    <a:pt x="71" y="7"/>
                  </a:lnTo>
                  <a:lnTo>
                    <a:pt x="71" y="4"/>
                  </a:lnTo>
                  <a:lnTo>
                    <a:pt x="72" y="3"/>
                  </a:lnTo>
                  <a:lnTo>
                    <a:pt x="73" y="0"/>
                  </a:lnTo>
                  <a:lnTo>
                    <a:pt x="77" y="1"/>
                  </a:lnTo>
                  <a:lnTo>
                    <a:pt x="78" y="4"/>
                  </a:lnTo>
                  <a:lnTo>
                    <a:pt x="79" y="9"/>
                  </a:lnTo>
                  <a:lnTo>
                    <a:pt x="80" y="11"/>
                  </a:lnTo>
                  <a:lnTo>
                    <a:pt x="79" y="13"/>
                  </a:lnTo>
                  <a:lnTo>
                    <a:pt x="79" y="17"/>
                  </a:lnTo>
                  <a:lnTo>
                    <a:pt x="77" y="23"/>
                  </a:lnTo>
                  <a:lnTo>
                    <a:pt x="69" y="25"/>
                  </a:lnTo>
                  <a:lnTo>
                    <a:pt x="67" y="24"/>
                  </a:lnTo>
                  <a:lnTo>
                    <a:pt x="63" y="24"/>
                  </a:lnTo>
                  <a:lnTo>
                    <a:pt x="61" y="28"/>
                  </a:lnTo>
                  <a:lnTo>
                    <a:pt x="59" y="30"/>
                  </a:lnTo>
                  <a:lnTo>
                    <a:pt x="55" y="31"/>
                  </a:lnTo>
                  <a:lnTo>
                    <a:pt x="50" y="31"/>
                  </a:lnTo>
                  <a:lnTo>
                    <a:pt x="47" y="33"/>
                  </a:lnTo>
                  <a:lnTo>
                    <a:pt x="44" y="36"/>
                  </a:lnTo>
                  <a:lnTo>
                    <a:pt x="42" y="39"/>
                  </a:lnTo>
                  <a:lnTo>
                    <a:pt x="39" y="46"/>
                  </a:lnTo>
                  <a:lnTo>
                    <a:pt x="38" y="48"/>
                  </a:lnTo>
                  <a:lnTo>
                    <a:pt x="32" y="53"/>
                  </a:lnTo>
                  <a:lnTo>
                    <a:pt x="24" y="59"/>
                  </a:lnTo>
                  <a:lnTo>
                    <a:pt x="23" y="58"/>
                  </a:lnTo>
                  <a:lnTo>
                    <a:pt x="19" y="55"/>
                  </a:lnTo>
                  <a:lnTo>
                    <a:pt x="18" y="52"/>
                  </a:lnTo>
                  <a:lnTo>
                    <a:pt x="15" y="48"/>
                  </a:lnTo>
                  <a:lnTo>
                    <a:pt x="13" y="45"/>
                  </a:lnTo>
                  <a:lnTo>
                    <a:pt x="11" y="42"/>
                  </a:lnTo>
                  <a:lnTo>
                    <a:pt x="9" y="39"/>
                  </a:lnTo>
                  <a:lnTo>
                    <a:pt x="5" y="35"/>
                  </a:lnTo>
                  <a:lnTo>
                    <a:pt x="0" y="30"/>
                  </a:lnTo>
                  <a:lnTo>
                    <a:pt x="1" y="28"/>
                  </a:lnTo>
                  <a:lnTo>
                    <a:pt x="3" y="27"/>
                  </a:lnTo>
                  <a:lnTo>
                    <a:pt x="8" y="25"/>
                  </a:lnTo>
                  <a:lnTo>
                    <a:pt x="12" y="24"/>
                  </a:lnTo>
                  <a:lnTo>
                    <a:pt x="14" y="24"/>
                  </a:lnTo>
                  <a:lnTo>
                    <a:pt x="17" y="23"/>
                  </a:lnTo>
                  <a:lnTo>
                    <a:pt x="20" y="21"/>
                  </a:lnTo>
                  <a:lnTo>
                    <a:pt x="20" y="19"/>
                  </a:lnTo>
                  <a:lnTo>
                    <a:pt x="21" y="18"/>
                  </a:lnTo>
                  <a:lnTo>
                    <a:pt x="26" y="16"/>
                  </a:lnTo>
                  <a:lnTo>
                    <a:pt x="36" y="13"/>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2" name="Freeform 110"/>
            <p:cNvSpPr>
              <a:spLocks/>
            </p:cNvSpPr>
            <p:nvPr/>
          </p:nvSpPr>
          <p:spPr bwMode="auto">
            <a:xfrm rot="1627522">
              <a:off x="1142" y="3553"/>
              <a:ext cx="52" cy="59"/>
            </a:xfrm>
            <a:custGeom>
              <a:avLst/>
              <a:gdLst>
                <a:gd name="T0" fmla="*/ 34 w 42"/>
                <a:gd name="T1" fmla="*/ 6 h 40"/>
                <a:gd name="T2" fmla="*/ 28 w 42"/>
                <a:gd name="T3" fmla="*/ 4 h 40"/>
                <a:gd name="T4" fmla="*/ 22 w 42"/>
                <a:gd name="T5" fmla="*/ 2 h 40"/>
                <a:gd name="T6" fmla="*/ 20 w 42"/>
                <a:gd name="T7" fmla="*/ 2 h 40"/>
                <a:gd name="T8" fmla="*/ 15 w 42"/>
                <a:gd name="T9" fmla="*/ 0 h 40"/>
                <a:gd name="T10" fmla="*/ 11 w 42"/>
                <a:gd name="T11" fmla="*/ 3 h 40"/>
                <a:gd name="T12" fmla="*/ 8 w 42"/>
                <a:gd name="T13" fmla="*/ 4 h 40"/>
                <a:gd name="T14" fmla="*/ 6 w 42"/>
                <a:gd name="T15" fmla="*/ 5 h 40"/>
                <a:gd name="T16" fmla="*/ 3 w 42"/>
                <a:gd name="T17" fmla="*/ 9 h 40"/>
                <a:gd name="T18" fmla="*/ 0 w 42"/>
                <a:gd name="T19" fmla="*/ 12 h 40"/>
                <a:gd name="T20" fmla="*/ 0 w 42"/>
                <a:gd name="T21" fmla="*/ 15 h 40"/>
                <a:gd name="T22" fmla="*/ 2 w 42"/>
                <a:gd name="T23" fmla="*/ 18 h 40"/>
                <a:gd name="T24" fmla="*/ 3 w 42"/>
                <a:gd name="T25" fmla="*/ 22 h 40"/>
                <a:gd name="T26" fmla="*/ 8 w 42"/>
                <a:gd name="T27" fmla="*/ 26 h 40"/>
                <a:gd name="T28" fmla="*/ 12 w 42"/>
                <a:gd name="T29" fmla="*/ 32 h 40"/>
                <a:gd name="T30" fmla="*/ 16 w 42"/>
                <a:gd name="T31" fmla="*/ 35 h 40"/>
                <a:gd name="T32" fmla="*/ 20 w 42"/>
                <a:gd name="T33" fmla="*/ 38 h 40"/>
                <a:gd name="T34" fmla="*/ 22 w 42"/>
                <a:gd name="T35" fmla="*/ 39 h 40"/>
                <a:gd name="T36" fmla="*/ 24 w 42"/>
                <a:gd name="T37" fmla="*/ 40 h 40"/>
                <a:gd name="T38" fmla="*/ 26 w 42"/>
                <a:gd name="T39" fmla="*/ 39 h 40"/>
                <a:gd name="T40" fmla="*/ 27 w 42"/>
                <a:gd name="T41" fmla="*/ 38 h 40"/>
                <a:gd name="T42" fmla="*/ 32 w 42"/>
                <a:gd name="T43" fmla="*/ 33 h 40"/>
                <a:gd name="T44" fmla="*/ 34 w 42"/>
                <a:gd name="T45" fmla="*/ 29 h 40"/>
                <a:gd name="T46" fmla="*/ 36 w 42"/>
                <a:gd name="T47" fmla="*/ 27 h 40"/>
                <a:gd name="T48" fmla="*/ 39 w 42"/>
                <a:gd name="T49" fmla="*/ 24 h 40"/>
                <a:gd name="T50" fmla="*/ 40 w 42"/>
                <a:gd name="T51" fmla="*/ 21 h 40"/>
                <a:gd name="T52" fmla="*/ 42 w 42"/>
                <a:gd name="T53" fmla="*/ 17 h 40"/>
                <a:gd name="T54" fmla="*/ 41 w 42"/>
                <a:gd name="T55" fmla="*/ 16 h 40"/>
                <a:gd name="T56" fmla="*/ 40 w 42"/>
                <a:gd name="T57" fmla="*/ 14 h 40"/>
                <a:gd name="T58" fmla="*/ 39 w 42"/>
                <a:gd name="T59" fmla="*/ 10 h 40"/>
                <a:gd name="T60" fmla="*/ 36 w 42"/>
                <a:gd name="T61" fmla="*/ 9 h 40"/>
                <a:gd name="T62" fmla="*/ 34 w 42"/>
                <a:gd name="T63"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40">
                  <a:moveTo>
                    <a:pt x="34" y="6"/>
                  </a:moveTo>
                  <a:lnTo>
                    <a:pt x="28" y="4"/>
                  </a:lnTo>
                  <a:lnTo>
                    <a:pt x="22" y="2"/>
                  </a:lnTo>
                  <a:lnTo>
                    <a:pt x="20" y="2"/>
                  </a:lnTo>
                  <a:lnTo>
                    <a:pt x="15" y="0"/>
                  </a:lnTo>
                  <a:lnTo>
                    <a:pt x="11" y="3"/>
                  </a:lnTo>
                  <a:lnTo>
                    <a:pt x="8" y="4"/>
                  </a:lnTo>
                  <a:lnTo>
                    <a:pt x="6" y="5"/>
                  </a:lnTo>
                  <a:lnTo>
                    <a:pt x="3" y="9"/>
                  </a:lnTo>
                  <a:lnTo>
                    <a:pt x="0" y="12"/>
                  </a:lnTo>
                  <a:lnTo>
                    <a:pt x="0" y="15"/>
                  </a:lnTo>
                  <a:lnTo>
                    <a:pt x="2" y="18"/>
                  </a:lnTo>
                  <a:lnTo>
                    <a:pt x="3" y="22"/>
                  </a:lnTo>
                  <a:lnTo>
                    <a:pt x="8" y="26"/>
                  </a:lnTo>
                  <a:lnTo>
                    <a:pt x="12" y="32"/>
                  </a:lnTo>
                  <a:lnTo>
                    <a:pt x="16" y="35"/>
                  </a:lnTo>
                  <a:lnTo>
                    <a:pt x="20" y="38"/>
                  </a:lnTo>
                  <a:lnTo>
                    <a:pt x="22" y="39"/>
                  </a:lnTo>
                  <a:lnTo>
                    <a:pt x="24" y="40"/>
                  </a:lnTo>
                  <a:lnTo>
                    <a:pt x="26" y="39"/>
                  </a:lnTo>
                  <a:lnTo>
                    <a:pt x="27" y="38"/>
                  </a:lnTo>
                  <a:lnTo>
                    <a:pt x="32" y="33"/>
                  </a:lnTo>
                  <a:lnTo>
                    <a:pt x="34" y="29"/>
                  </a:lnTo>
                  <a:lnTo>
                    <a:pt x="36" y="27"/>
                  </a:lnTo>
                  <a:lnTo>
                    <a:pt x="39" y="24"/>
                  </a:lnTo>
                  <a:lnTo>
                    <a:pt x="40" y="21"/>
                  </a:lnTo>
                  <a:lnTo>
                    <a:pt x="42" y="17"/>
                  </a:lnTo>
                  <a:lnTo>
                    <a:pt x="41" y="16"/>
                  </a:lnTo>
                  <a:lnTo>
                    <a:pt x="40" y="14"/>
                  </a:lnTo>
                  <a:lnTo>
                    <a:pt x="39" y="10"/>
                  </a:lnTo>
                  <a:lnTo>
                    <a:pt x="36" y="9"/>
                  </a:lnTo>
                  <a:lnTo>
                    <a:pt x="34"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3" name="Freeform 111"/>
            <p:cNvSpPr>
              <a:spLocks/>
            </p:cNvSpPr>
            <p:nvPr/>
          </p:nvSpPr>
          <p:spPr bwMode="auto">
            <a:xfrm rot="1627522">
              <a:off x="1234" y="3522"/>
              <a:ext cx="39" cy="98"/>
            </a:xfrm>
            <a:custGeom>
              <a:avLst/>
              <a:gdLst>
                <a:gd name="T0" fmla="*/ 20 w 31"/>
                <a:gd name="T1" fmla="*/ 9 h 66"/>
                <a:gd name="T2" fmla="*/ 21 w 31"/>
                <a:gd name="T3" fmla="*/ 7 h 66"/>
                <a:gd name="T4" fmla="*/ 26 w 31"/>
                <a:gd name="T5" fmla="*/ 1 h 66"/>
                <a:gd name="T6" fmla="*/ 29 w 31"/>
                <a:gd name="T7" fmla="*/ 0 h 66"/>
                <a:gd name="T8" fmla="*/ 31 w 31"/>
                <a:gd name="T9" fmla="*/ 2 h 66"/>
                <a:gd name="T10" fmla="*/ 30 w 31"/>
                <a:gd name="T11" fmla="*/ 7 h 66"/>
                <a:gd name="T12" fmla="*/ 30 w 31"/>
                <a:gd name="T13" fmla="*/ 10 h 66"/>
                <a:gd name="T14" fmla="*/ 29 w 31"/>
                <a:gd name="T15" fmla="*/ 20 h 66"/>
                <a:gd name="T16" fmla="*/ 27 w 31"/>
                <a:gd name="T17" fmla="*/ 27 h 66"/>
                <a:gd name="T18" fmla="*/ 26 w 31"/>
                <a:gd name="T19" fmla="*/ 36 h 66"/>
                <a:gd name="T20" fmla="*/ 25 w 31"/>
                <a:gd name="T21" fmla="*/ 38 h 66"/>
                <a:gd name="T22" fmla="*/ 23 w 31"/>
                <a:gd name="T23" fmla="*/ 40 h 66"/>
                <a:gd name="T24" fmla="*/ 20 w 31"/>
                <a:gd name="T25" fmla="*/ 43 h 66"/>
                <a:gd name="T26" fmla="*/ 18 w 31"/>
                <a:gd name="T27" fmla="*/ 45 h 66"/>
                <a:gd name="T28" fmla="*/ 17 w 31"/>
                <a:gd name="T29" fmla="*/ 48 h 66"/>
                <a:gd name="T30" fmla="*/ 17 w 31"/>
                <a:gd name="T31" fmla="*/ 49 h 66"/>
                <a:gd name="T32" fmla="*/ 17 w 31"/>
                <a:gd name="T33" fmla="*/ 51 h 66"/>
                <a:gd name="T34" fmla="*/ 17 w 31"/>
                <a:gd name="T35" fmla="*/ 57 h 66"/>
                <a:gd name="T36" fmla="*/ 15 w 31"/>
                <a:gd name="T37" fmla="*/ 58 h 66"/>
                <a:gd name="T38" fmla="*/ 13 w 31"/>
                <a:gd name="T39" fmla="*/ 63 h 66"/>
                <a:gd name="T40" fmla="*/ 12 w 31"/>
                <a:gd name="T41" fmla="*/ 64 h 66"/>
                <a:gd name="T42" fmla="*/ 8 w 31"/>
                <a:gd name="T43" fmla="*/ 66 h 66"/>
                <a:gd name="T44" fmla="*/ 5 w 31"/>
                <a:gd name="T45" fmla="*/ 64 h 66"/>
                <a:gd name="T46" fmla="*/ 2 w 31"/>
                <a:gd name="T47" fmla="*/ 64 h 66"/>
                <a:gd name="T48" fmla="*/ 1 w 31"/>
                <a:gd name="T49" fmla="*/ 61 h 66"/>
                <a:gd name="T50" fmla="*/ 0 w 31"/>
                <a:gd name="T51" fmla="*/ 58 h 66"/>
                <a:gd name="T52" fmla="*/ 0 w 31"/>
                <a:gd name="T53" fmla="*/ 56 h 66"/>
                <a:gd name="T54" fmla="*/ 1 w 31"/>
                <a:gd name="T55" fmla="*/ 52 h 66"/>
                <a:gd name="T56" fmla="*/ 1 w 31"/>
                <a:gd name="T57" fmla="*/ 49 h 66"/>
                <a:gd name="T58" fmla="*/ 3 w 31"/>
                <a:gd name="T59" fmla="*/ 46 h 66"/>
                <a:gd name="T60" fmla="*/ 7 w 31"/>
                <a:gd name="T61" fmla="*/ 43 h 66"/>
                <a:gd name="T62" fmla="*/ 11 w 31"/>
                <a:gd name="T63" fmla="*/ 37 h 66"/>
                <a:gd name="T64" fmla="*/ 12 w 31"/>
                <a:gd name="T65" fmla="*/ 34 h 66"/>
                <a:gd name="T66" fmla="*/ 15 w 31"/>
                <a:gd name="T67" fmla="*/ 26 h 66"/>
                <a:gd name="T68" fmla="*/ 17 w 31"/>
                <a:gd name="T69" fmla="*/ 22 h 66"/>
                <a:gd name="T70" fmla="*/ 17 w 31"/>
                <a:gd name="T71" fmla="*/ 16 h 66"/>
                <a:gd name="T72" fmla="*/ 18 w 31"/>
                <a:gd name="T73" fmla="*/ 13 h 66"/>
                <a:gd name="T74" fmla="*/ 20 w 31"/>
                <a:gd name="T75"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 h="66">
                  <a:moveTo>
                    <a:pt x="20" y="9"/>
                  </a:moveTo>
                  <a:lnTo>
                    <a:pt x="21" y="7"/>
                  </a:lnTo>
                  <a:lnTo>
                    <a:pt x="26" y="1"/>
                  </a:lnTo>
                  <a:lnTo>
                    <a:pt x="29" y="0"/>
                  </a:lnTo>
                  <a:lnTo>
                    <a:pt x="31" y="2"/>
                  </a:lnTo>
                  <a:lnTo>
                    <a:pt x="30" y="7"/>
                  </a:lnTo>
                  <a:lnTo>
                    <a:pt x="30" y="10"/>
                  </a:lnTo>
                  <a:lnTo>
                    <a:pt x="29" y="20"/>
                  </a:lnTo>
                  <a:lnTo>
                    <a:pt x="27" y="27"/>
                  </a:lnTo>
                  <a:lnTo>
                    <a:pt x="26" y="36"/>
                  </a:lnTo>
                  <a:lnTo>
                    <a:pt x="25" y="38"/>
                  </a:lnTo>
                  <a:lnTo>
                    <a:pt x="23" y="40"/>
                  </a:lnTo>
                  <a:lnTo>
                    <a:pt x="20" y="43"/>
                  </a:lnTo>
                  <a:lnTo>
                    <a:pt x="18" y="45"/>
                  </a:lnTo>
                  <a:lnTo>
                    <a:pt x="17" y="48"/>
                  </a:lnTo>
                  <a:lnTo>
                    <a:pt x="17" y="49"/>
                  </a:lnTo>
                  <a:lnTo>
                    <a:pt x="17" y="51"/>
                  </a:lnTo>
                  <a:lnTo>
                    <a:pt x="17" y="57"/>
                  </a:lnTo>
                  <a:lnTo>
                    <a:pt x="15" y="58"/>
                  </a:lnTo>
                  <a:lnTo>
                    <a:pt x="13" y="63"/>
                  </a:lnTo>
                  <a:lnTo>
                    <a:pt x="12" y="64"/>
                  </a:lnTo>
                  <a:lnTo>
                    <a:pt x="8" y="66"/>
                  </a:lnTo>
                  <a:lnTo>
                    <a:pt x="5" y="64"/>
                  </a:lnTo>
                  <a:lnTo>
                    <a:pt x="2" y="64"/>
                  </a:lnTo>
                  <a:lnTo>
                    <a:pt x="1" y="61"/>
                  </a:lnTo>
                  <a:lnTo>
                    <a:pt x="0" y="58"/>
                  </a:lnTo>
                  <a:lnTo>
                    <a:pt x="0" y="56"/>
                  </a:lnTo>
                  <a:lnTo>
                    <a:pt x="1" y="52"/>
                  </a:lnTo>
                  <a:lnTo>
                    <a:pt x="1" y="49"/>
                  </a:lnTo>
                  <a:lnTo>
                    <a:pt x="3" y="46"/>
                  </a:lnTo>
                  <a:lnTo>
                    <a:pt x="7" y="43"/>
                  </a:lnTo>
                  <a:lnTo>
                    <a:pt x="11" y="37"/>
                  </a:lnTo>
                  <a:lnTo>
                    <a:pt x="12" y="34"/>
                  </a:lnTo>
                  <a:lnTo>
                    <a:pt x="15" y="26"/>
                  </a:lnTo>
                  <a:lnTo>
                    <a:pt x="17" y="22"/>
                  </a:lnTo>
                  <a:lnTo>
                    <a:pt x="17" y="16"/>
                  </a:lnTo>
                  <a:lnTo>
                    <a:pt x="18" y="13"/>
                  </a:lnTo>
                  <a:lnTo>
                    <a:pt x="20" y="9"/>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4" name="Freeform 112"/>
            <p:cNvSpPr>
              <a:spLocks/>
            </p:cNvSpPr>
            <p:nvPr/>
          </p:nvSpPr>
          <p:spPr bwMode="auto">
            <a:xfrm rot="1627522">
              <a:off x="638" y="3884"/>
              <a:ext cx="32" cy="60"/>
            </a:xfrm>
            <a:custGeom>
              <a:avLst/>
              <a:gdLst>
                <a:gd name="T0" fmla="*/ 14 w 26"/>
                <a:gd name="T1" fmla="*/ 6 h 38"/>
                <a:gd name="T2" fmla="*/ 14 w 26"/>
                <a:gd name="T3" fmla="*/ 3 h 38"/>
                <a:gd name="T4" fmla="*/ 9 w 26"/>
                <a:gd name="T5" fmla="*/ 1 h 38"/>
                <a:gd name="T6" fmla="*/ 8 w 26"/>
                <a:gd name="T7" fmla="*/ 0 h 38"/>
                <a:gd name="T8" fmla="*/ 5 w 26"/>
                <a:gd name="T9" fmla="*/ 0 h 38"/>
                <a:gd name="T10" fmla="*/ 3 w 26"/>
                <a:gd name="T11" fmla="*/ 1 h 38"/>
                <a:gd name="T12" fmla="*/ 2 w 26"/>
                <a:gd name="T13" fmla="*/ 3 h 38"/>
                <a:gd name="T14" fmla="*/ 2 w 26"/>
                <a:gd name="T15" fmla="*/ 6 h 38"/>
                <a:gd name="T16" fmla="*/ 0 w 26"/>
                <a:gd name="T17" fmla="*/ 8 h 38"/>
                <a:gd name="T18" fmla="*/ 2 w 26"/>
                <a:gd name="T19" fmla="*/ 12 h 38"/>
                <a:gd name="T20" fmla="*/ 2 w 26"/>
                <a:gd name="T21" fmla="*/ 17 h 38"/>
                <a:gd name="T22" fmla="*/ 3 w 26"/>
                <a:gd name="T23" fmla="*/ 19 h 38"/>
                <a:gd name="T24" fmla="*/ 3 w 26"/>
                <a:gd name="T25" fmla="*/ 23 h 38"/>
                <a:gd name="T26" fmla="*/ 2 w 26"/>
                <a:gd name="T27" fmla="*/ 25 h 38"/>
                <a:gd name="T28" fmla="*/ 3 w 26"/>
                <a:gd name="T29" fmla="*/ 27 h 38"/>
                <a:gd name="T30" fmla="*/ 4 w 26"/>
                <a:gd name="T31" fmla="*/ 32 h 38"/>
                <a:gd name="T32" fmla="*/ 6 w 26"/>
                <a:gd name="T33" fmla="*/ 36 h 38"/>
                <a:gd name="T34" fmla="*/ 8 w 26"/>
                <a:gd name="T35" fmla="*/ 37 h 38"/>
                <a:gd name="T36" fmla="*/ 11 w 26"/>
                <a:gd name="T37" fmla="*/ 38 h 38"/>
                <a:gd name="T38" fmla="*/ 12 w 26"/>
                <a:gd name="T39" fmla="*/ 37 h 38"/>
                <a:gd name="T40" fmla="*/ 15 w 26"/>
                <a:gd name="T41" fmla="*/ 36 h 38"/>
                <a:gd name="T42" fmla="*/ 18 w 26"/>
                <a:gd name="T43" fmla="*/ 32 h 38"/>
                <a:gd name="T44" fmla="*/ 22 w 26"/>
                <a:gd name="T45" fmla="*/ 29 h 38"/>
                <a:gd name="T46" fmla="*/ 24 w 26"/>
                <a:gd name="T47" fmla="*/ 25 h 38"/>
                <a:gd name="T48" fmla="*/ 26 w 26"/>
                <a:gd name="T49" fmla="*/ 23 h 38"/>
                <a:gd name="T50" fmla="*/ 24 w 26"/>
                <a:gd name="T51" fmla="*/ 19 h 38"/>
                <a:gd name="T52" fmla="*/ 23 w 26"/>
                <a:gd name="T53" fmla="*/ 18 h 38"/>
                <a:gd name="T54" fmla="*/ 20 w 26"/>
                <a:gd name="T55" fmla="*/ 15 h 38"/>
                <a:gd name="T56" fmla="*/ 17 w 26"/>
                <a:gd name="T57" fmla="*/ 14 h 38"/>
                <a:gd name="T58" fmla="*/ 17 w 26"/>
                <a:gd name="T59" fmla="*/ 12 h 38"/>
                <a:gd name="T60" fmla="*/ 15 w 26"/>
                <a:gd name="T61" fmla="*/ 8 h 38"/>
                <a:gd name="T62" fmla="*/ 14 w 26"/>
                <a:gd name="T63"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38">
                  <a:moveTo>
                    <a:pt x="14" y="6"/>
                  </a:moveTo>
                  <a:lnTo>
                    <a:pt x="14" y="3"/>
                  </a:lnTo>
                  <a:lnTo>
                    <a:pt x="9" y="1"/>
                  </a:lnTo>
                  <a:lnTo>
                    <a:pt x="8" y="0"/>
                  </a:lnTo>
                  <a:lnTo>
                    <a:pt x="5" y="0"/>
                  </a:lnTo>
                  <a:lnTo>
                    <a:pt x="3" y="1"/>
                  </a:lnTo>
                  <a:lnTo>
                    <a:pt x="2" y="3"/>
                  </a:lnTo>
                  <a:lnTo>
                    <a:pt x="2" y="6"/>
                  </a:lnTo>
                  <a:lnTo>
                    <a:pt x="0" y="8"/>
                  </a:lnTo>
                  <a:lnTo>
                    <a:pt x="2" y="12"/>
                  </a:lnTo>
                  <a:lnTo>
                    <a:pt x="2" y="17"/>
                  </a:lnTo>
                  <a:lnTo>
                    <a:pt x="3" y="19"/>
                  </a:lnTo>
                  <a:lnTo>
                    <a:pt x="3" y="23"/>
                  </a:lnTo>
                  <a:lnTo>
                    <a:pt x="2" y="25"/>
                  </a:lnTo>
                  <a:lnTo>
                    <a:pt x="3" y="27"/>
                  </a:lnTo>
                  <a:lnTo>
                    <a:pt x="4" y="32"/>
                  </a:lnTo>
                  <a:lnTo>
                    <a:pt x="6" y="36"/>
                  </a:lnTo>
                  <a:lnTo>
                    <a:pt x="8" y="37"/>
                  </a:lnTo>
                  <a:lnTo>
                    <a:pt x="11" y="38"/>
                  </a:lnTo>
                  <a:lnTo>
                    <a:pt x="12" y="37"/>
                  </a:lnTo>
                  <a:lnTo>
                    <a:pt x="15" y="36"/>
                  </a:lnTo>
                  <a:lnTo>
                    <a:pt x="18" y="32"/>
                  </a:lnTo>
                  <a:lnTo>
                    <a:pt x="22" y="29"/>
                  </a:lnTo>
                  <a:lnTo>
                    <a:pt x="24" y="25"/>
                  </a:lnTo>
                  <a:lnTo>
                    <a:pt x="26" y="23"/>
                  </a:lnTo>
                  <a:lnTo>
                    <a:pt x="24" y="19"/>
                  </a:lnTo>
                  <a:lnTo>
                    <a:pt x="23" y="18"/>
                  </a:lnTo>
                  <a:lnTo>
                    <a:pt x="20" y="15"/>
                  </a:lnTo>
                  <a:lnTo>
                    <a:pt x="17" y="14"/>
                  </a:lnTo>
                  <a:lnTo>
                    <a:pt x="17" y="12"/>
                  </a:lnTo>
                  <a:lnTo>
                    <a:pt x="15" y="8"/>
                  </a:lnTo>
                  <a:lnTo>
                    <a:pt x="14"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5" name="Freeform 113"/>
            <p:cNvSpPr>
              <a:spLocks/>
            </p:cNvSpPr>
            <p:nvPr/>
          </p:nvSpPr>
          <p:spPr bwMode="auto">
            <a:xfrm rot="1627522">
              <a:off x="542" y="3941"/>
              <a:ext cx="37" cy="27"/>
            </a:xfrm>
            <a:custGeom>
              <a:avLst/>
              <a:gdLst>
                <a:gd name="T0" fmla="*/ 28 w 29"/>
                <a:gd name="T1" fmla="*/ 1 h 18"/>
                <a:gd name="T2" fmla="*/ 29 w 29"/>
                <a:gd name="T3" fmla="*/ 3 h 18"/>
                <a:gd name="T4" fmla="*/ 29 w 29"/>
                <a:gd name="T5" fmla="*/ 4 h 18"/>
                <a:gd name="T6" fmla="*/ 28 w 29"/>
                <a:gd name="T7" fmla="*/ 6 h 18"/>
                <a:gd name="T8" fmla="*/ 24 w 29"/>
                <a:gd name="T9" fmla="*/ 9 h 18"/>
                <a:gd name="T10" fmla="*/ 22 w 29"/>
                <a:gd name="T11" fmla="*/ 11 h 18"/>
                <a:gd name="T12" fmla="*/ 17 w 29"/>
                <a:gd name="T13" fmla="*/ 15 h 18"/>
                <a:gd name="T14" fmla="*/ 12 w 29"/>
                <a:gd name="T15" fmla="*/ 18 h 18"/>
                <a:gd name="T16" fmla="*/ 10 w 29"/>
                <a:gd name="T17" fmla="*/ 17 h 18"/>
                <a:gd name="T18" fmla="*/ 8 w 29"/>
                <a:gd name="T19" fmla="*/ 16 h 18"/>
                <a:gd name="T20" fmla="*/ 5 w 29"/>
                <a:gd name="T21" fmla="*/ 15 h 18"/>
                <a:gd name="T22" fmla="*/ 3 w 29"/>
                <a:gd name="T23" fmla="*/ 13 h 18"/>
                <a:gd name="T24" fmla="*/ 3 w 29"/>
                <a:gd name="T25" fmla="*/ 12 h 18"/>
                <a:gd name="T26" fmla="*/ 2 w 29"/>
                <a:gd name="T27" fmla="*/ 11 h 18"/>
                <a:gd name="T28" fmla="*/ 0 w 29"/>
                <a:gd name="T29" fmla="*/ 9 h 18"/>
                <a:gd name="T30" fmla="*/ 0 w 29"/>
                <a:gd name="T31" fmla="*/ 7 h 18"/>
                <a:gd name="T32" fmla="*/ 2 w 29"/>
                <a:gd name="T33" fmla="*/ 6 h 18"/>
                <a:gd name="T34" fmla="*/ 2 w 29"/>
                <a:gd name="T35" fmla="*/ 5 h 18"/>
                <a:gd name="T36" fmla="*/ 4 w 29"/>
                <a:gd name="T37" fmla="*/ 3 h 18"/>
                <a:gd name="T38" fmla="*/ 5 w 29"/>
                <a:gd name="T39" fmla="*/ 1 h 18"/>
                <a:gd name="T40" fmla="*/ 6 w 29"/>
                <a:gd name="T41" fmla="*/ 1 h 18"/>
                <a:gd name="T42" fmla="*/ 9 w 29"/>
                <a:gd name="T43" fmla="*/ 3 h 18"/>
                <a:gd name="T44" fmla="*/ 10 w 29"/>
                <a:gd name="T45" fmla="*/ 3 h 18"/>
                <a:gd name="T46" fmla="*/ 14 w 29"/>
                <a:gd name="T47" fmla="*/ 3 h 18"/>
                <a:gd name="T48" fmla="*/ 17 w 29"/>
                <a:gd name="T49" fmla="*/ 4 h 18"/>
                <a:gd name="T50" fmla="*/ 18 w 29"/>
                <a:gd name="T51" fmla="*/ 4 h 18"/>
                <a:gd name="T52" fmla="*/ 21 w 29"/>
                <a:gd name="T53" fmla="*/ 3 h 18"/>
                <a:gd name="T54" fmla="*/ 23 w 29"/>
                <a:gd name="T55" fmla="*/ 1 h 18"/>
                <a:gd name="T56" fmla="*/ 26 w 29"/>
                <a:gd name="T57" fmla="*/ 0 h 18"/>
                <a:gd name="T58" fmla="*/ 28 w 29"/>
                <a:gd name="T5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18">
                  <a:moveTo>
                    <a:pt x="28" y="1"/>
                  </a:moveTo>
                  <a:lnTo>
                    <a:pt x="29" y="3"/>
                  </a:lnTo>
                  <a:lnTo>
                    <a:pt x="29" y="4"/>
                  </a:lnTo>
                  <a:lnTo>
                    <a:pt x="28" y="6"/>
                  </a:lnTo>
                  <a:lnTo>
                    <a:pt x="24" y="9"/>
                  </a:lnTo>
                  <a:lnTo>
                    <a:pt x="22" y="11"/>
                  </a:lnTo>
                  <a:lnTo>
                    <a:pt x="17" y="15"/>
                  </a:lnTo>
                  <a:lnTo>
                    <a:pt x="12" y="18"/>
                  </a:lnTo>
                  <a:lnTo>
                    <a:pt x="10" y="17"/>
                  </a:lnTo>
                  <a:lnTo>
                    <a:pt x="8" y="16"/>
                  </a:lnTo>
                  <a:lnTo>
                    <a:pt x="5" y="15"/>
                  </a:lnTo>
                  <a:lnTo>
                    <a:pt x="3" y="13"/>
                  </a:lnTo>
                  <a:lnTo>
                    <a:pt x="3" y="12"/>
                  </a:lnTo>
                  <a:lnTo>
                    <a:pt x="2" y="11"/>
                  </a:lnTo>
                  <a:lnTo>
                    <a:pt x="0" y="9"/>
                  </a:lnTo>
                  <a:lnTo>
                    <a:pt x="0" y="7"/>
                  </a:lnTo>
                  <a:lnTo>
                    <a:pt x="2" y="6"/>
                  </a:lnTo>
                  <a:lnTo>
                    <a:pt x="2" y="5"/>
                  </a:lnTo>
                  <a:lnTo>
                    <a:pt x="4" y="3"/>
                  </a:lnTo>
                  <a:lnTo>
                    <a:pt x="5" y="1"/>
                  </a:lnTo>
                  <a:lnTo>
                    <a:pt x="6" y="1"/>
                  </a:lnTo>
                  <a:lnTo>
                    <a:pt x="9" y="3"/>
                  </a:lnTo>
                  <a:lnTo>
                    <a:pt x="10" y="3"/>
                  </a:lnTo>
                  <a:lnTo>
                    <a:pt x="14" y="3"/>
                  </a:lnTo>
                  <a:lnTo>
                    <a:pt x="17" y="4"/>
                  </a:lnTo>
                  <a:lnTo>
                    <a:pt x="18" y="4"/>
                  </a:lnTo>
                  <a:lnTo>
                    <a:pt x="21" y="3"/>
                  </a:lnTo>
                  <a:lnTo>
                    <a:pt x="23" y="1"/>
                  </a:lnTo>
                  <a:lnTo>
                    <a:pt x="26" y="0"/>
                  </a:lnTo>
                  <a:lnTo>
                    <a:pt x="28" y="1"/>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6" name="Freeform 114"/>
            <p:cNvSpPr>
              <a:spLocks/>
            </p:cNvSpPr>
            <p:nvPr/>
          </p:nvSpPr>
          <p:spPr bwMode="auto">
            <a:xfrm rot="1627522">
              <a:off x="1323" y="3191"/>
              <a:ext cx="18" cy="33"/>
            </a:xfrm>
            <a:custGeom>
              <a:avLst/>
              <a:gdLst>
                <a:gd name="T0" fmla="*/ 15 w 15"/>
                <a:gd name="T1" fmla="*/ 6 h 23"/>
                <a:gd name="T2" fmla="*/ 14 w 15"/>
                <a:gd name="T3" fmla="*/ 1 h 23"/>
                <a:gd name="T4" fmla="*/ 10 w 15"/>
                <a:gd name="T5" fmla="*/ 0 h 23"/>
                <a:gd name="T6" fmla="*/ 2 w 15"/>
                <a:gd name="T7" fmla="*/ 5 h 23"/>
                <a:gd name="T8" fmla="*/ 0 w 15"/>
                <a:gd name="T9" fmla="*/ 7 h 23"/>
                <a:gd name="T10" fmla="*/ 0 w 15"/>
                <a:gd name="T11" fmla="*/ 11 h 23"/>
                <a:gd name="T12" fmla="*/ 3 w 15"/>
                <a:gd name="T13" fmla="*/ 19 h 23"/>
                <a:gd name="T14" fmla="*/ 5 w 15"/>
                <a:gd name="T15" fmla="*/ 22 h 23"/>
                <a:gd name="T16" fmla="*/ 10 w 15"/>
                <a:gd name="T17" fmla="*/ 23 h 23"/>
                <a:gd name="T18" fmla="*/ 10 w 15"/>
                <a:gd name="T19" fmla="*/ 22 h 23"/>
                <a:gd name="T20" fmla="*/ 12 w 15"/>
                <a:gd name="T21" fmla="*/ 18 h 23"/>
                <a:gd name="T22" fmla="*/ 14 w 15"/>
                <a:gd name="T23" fmla="*/ 13 h 23"/>
                <a:gd name="T24" fmla="*/ 15 w 15"/>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3">
                  <a:moveTo>
                    <a:pt x="15" y="6"/>
                  </a:moveTo>
                  <a:lnTo>
                    <a:pt x="14" y="1"/>
                  </a:lnTo>
                  <a:lnTo>
                    <a:pt x="10" y="0"/>
                  </a:lnTo>
                  <a:lnTo>
                    <a:pt x="2" y="5"/>
                  </a:lnTo>
                  <a:lnTo>
                    <a:pt x="0" y="7"/>
                  </a:lnTo>
                  <a:lnTo>
                    <a:pt x="0" y="11"/>
                  </a:lnTo>
                  <a:lnTo>
                    <a:pt x="3" y="19"/>
                  </a:lnTo>
                  <a:lnTo>
                    <a:pt x="5" y="22"/>
                  </a:lnTo>
                  <a:lnTo>
                    <a:pt x="10" y="23"/>
                  </a:lnTo>
                  <a:lnTo>
                    <a:pt x="10" y="22"/>
                  </a:lnTo>
                  <a:lnTo>
                    <a:pt x="12" y="18"/>
                  </a:lnTo>
                  <a:lnTo>
                    <a:pt x="14" y="13"/>
                  </a:lnTo>
                  <a:lnTo>
                    <a:pt x="15" y="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667" name="Freeform 115"/>
            <p:cNvSpPr>
              <a:spLocks/>
            </p:cNvSpPr>
            <p:nvPr/>
          </p:nvSpPr>
          <p:spPr bwMode="auto">
            <a:xfrm rot="1627522">
              <a:off x="303" y="3974"/>
              <a:ext cx="129" cy="164"/>
            </a:xfrm>
            <a:custGeom>
              <a:avLst/>
              <a:gdLst>
                <a:gd name="T0" fmla="*/ 3 w 106"/>
                <a:gd name="T1" fmla="*/ 108 h 110"/>
                <a:gd name="T2" fmla="*/ 0 w 106"/>
                <a:gd name="T3" fmla="*/ 93 h 110"/>
                <a:gd name="T4" fmla="*/ 9 w 106"/>
                <a:gd name="T5" fmla="*/ 81 h 110"/>
                <a:gd name="T6" fmla="*/ 16 w 106"/>
                <a:gd name="T7" fmla="*/ 72 h 110"/>
                <a:gd name="T8" fmla="*/ 15 w 106"/>
                <a:gd name="T9" fmla="*/ 62 h 110"/>
                <a:gd name="T10" fmla="*/ 25 w 106"/>
                <a:gd name="T11" fmla="*/ 52 h 110"/>
                <a:gd name="T12" fmla="*/ 36 w 106"/>
                <a:gd name="T13" fmla="*/ 45 h 110"/>
                <a:gd name="T14" fmla="*/ 49 w 106"/>
                <a:gd name="T15" fmla="*/ 38 h 110"/>
                <a:gd name="T16" fmla="*/ 40 w 106"/>
                <a:gd name="T17" fmla="*/ 31 h 110"/>
                <a:gd name="T18" fmla="*/ 37 w 106"/>
                <a:gd name="T19" fmla="*/ 22 h 110"/>
                <a:gd name="T20" fmla="*/ 45 w 106"/>
                <a:gd name="T21" fmla="*/ 16 h 110"/>
                <a:gd name="T22" fmla="*/ 57 w 106"/>
                <a:gd name="T23" fmla="*/ 20 h 110"/>
                <a:gd name="T24" fmla="*/ 60 w 106"/>
                <a:gd name="T25" fmla="*/ 26 h 110"/>
                <a:gd name="T26" fmla="*/ 67 w 106"/>
                <a:gd name="T27" fmla="*/ 24 h 110"/>
                <a:gd name="T28" fmla="*/ 82 w 106"/>
                <a:gd name="T29" fmla="*/ 14 h 110"/>
                <a:gd name="T30" fmla="*/ 93 w 106"/>
                <a:gd name="T31" fmla="*/ 1 h 110"/>
                <a:gd name="T32" fmla="*/ 101 w 106"/>
                <a:gd name="T33" fmla="*/ 3 h 110"/>
                <a:gd name="T34" fmla="*/ 102 w 106"/>
                <a:gd name="T35" fmla="*/ 27 h 110"/>
                <a:gd name="T36" fmla="*/ 89 w 106"/>
                <a:gd name="T37" fmla="*/ 34 h 110"/>
                <a:gd name="T38" fmla="*/ 78 w 106"/>
                <a:gd name="T39" fmla="*/ 38 h 110"/>
                <a:gd name="T40" fmla="*/ 69 w 106"/>
                <a:gd name="T41" fmla="*/ 44 h 110"/>
                <a:gd name="T42" fmla="*/ 58 w 106"/>
                <a:gd name="T43" fmla="*/ 55 h 110"/>
                <a:gd name="T44" fmla="*/ 48 w 106"/>
                <a:gd name="T45" fmla="*/ 58 h 110"/>
                <a:gd name="T46" fmla="*/ 43 w 106"/>
                <a:gd name="T47" fmla="*/ 57 h 110"/>
                <a:gd name="T48" fmla="*/ 39 w 106"/>
                <a:gd name="T49" fmla="*/ 57 h 110"/>
                <a:gd name="T50" fmla="*/ 37 w 106"/>
                <a:gd name="T51" fmla="*/ 60 h 110"/>
                <a:gd name="T52" fmla="*/ 46 w 106"/>
                <a:gd name="T53" fmla="*/ 76 h 110"/>
                <a:gd name="T54" fmla="*/ 35 w 106"/>
                <a:gd name="T55" fmla="*/ 78 h 110"/>
                <a:gd name="T56" fmla="*/ 28 w 106"/>
                <a:gd name="T57" fmla="*/ 81 h 110"/>
                <a:gd name="T58" fmla="*/ 34 w 106"/>
                <a:gd name="T59" fmla="*/ 90 h 110"/>
                <a:gd name="T60" fmla="*/ 27 w 106"/>
                <a:gd name="T61" fmla="*/ 102 h 110"/>
                <a:gd name="T62" fmla="*/ 17 w 106"/>
                <a:gd name="T63"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0">
                  <a:moveTo>
                    <a:pt x="6" y="110"/>
                  </a:moveTo>
                  <a:lnTo>
                    <a:pt x="3" y="108"/>
                  </a:lnTo>
                  <a:lnTo>
                    <a:pt x="1" y="100"/>
                  </a:lnTo>
                  <a:lnTo>
                    <a:pt x="0" y="93"/>
                  </a:lnTo>
                  <a:lnTo>
                    <a:pt x="3" y="85"/>
                  </a:lnTo>
                  <a:lnTo>
                    <a:pt x="9" y="81"/>
                  </a:lnTo>
                  <a:lnTo>
                    <a:pt x="15" y="75"/>
                  </a:lnTo>
                  <a:lnTo>
                    <a:pt x="16" y="72"/>
                  </a:lnTo>
                  <a:lnTo>
                    <a:pt x="16" y="69"/>
                  </a:lnTo>
                  <a:lnTo>
                    <a:pt x="15" y="62"/>
                  </a:lnTo>
                  <a:lnTo>
                    <a:pt x="17" y="56"/>
                  </a:lnTo>
                  <a:lnTo>
                    <a:pt x="25" y="52"/>
                  </a:lnTo>
                  <a:lnTo>
                    <a:pt x="34" y="46"/>
                  </a:lnTo>
                  <a:lnTo>
                    <a:pt x="36" y="45"/>
                  </a:lnTo>
                  <a:lnTo>
                    <a:pt x="48" y="40"/>
                  </a:lnTo>
                  <a:lnTo>
                    <a:pt x="49" y="38"/>
                  </a:lnTo>
                  <a:lnTo>
                    <a:pt x="48" y="34"/>
                  </a:lnTo>
                  <a:lnTo>
                    <a:pt x="40" y="31"/>
                  </a:lnTo>
                  <a:lnTo>
                    <a:pt x="37" y="27"/>
                  </a:lnTo>
                  <a:lnTo>
                    <a:pt x="37" y="22"/>
                  </a:lnTo>
                  <a:lnTo>
                    <a:pt x="40" y="19"/>
                  </a:lnTo>
                  <a:lnTo>
                    <a:pt x="45" y="16"/>
                  </a:lnTo>
                  <a:lnTo>
                    <a:pt x="53" y="18"/>
                  </a:lnTo>
                  <a:lnTo>
                    <a:pt x="57" y="20"/>
                  </a:lnTo>
                  <a:lnTo>
                    <a:pt x="59" y="24"/>
                  </a:lnTo>
                  <a:lnTo>
                    <a:pt x="60" y="26"/>
                  </a:lnTo>
                  <a:lnTo>
                    <a:pt x="64" y="26"/>
                  </a:lnTo>
                  <a:lnTo>
                    <a:pt x="67" y="24"/>
                  </a:lnTo>
                  <a:lnTo>
                    <a:pt x="76" y="19"/>
                  </a:lnTo>
                  <a:lnTo>
                    <a:pt x="82" y="14"/>
                  </a:lnTo>
                  <a:lnTo>
                    <a:pt x="85" y="8"/>
                  </a:lnTo>
                  <a:lnTo>
                    <a:pt x="93" y="1"/>
                  </a:lnTo>
                  <a:lnTo>
                    <a:pt x="97" y="0"/>
                  </a:lnTo>
                  <a:lnTo>
                    <a:pt x="101" y="3"/>
                  </a:lnTo>
                  <a:lnTo>
                    <a:pt x="106" y="19"/>
                  </a:lnTo>
                  <a:lnTo>
                    <a:pt x="102" y="27"/>
                  </a:lnTo>
                  <a:lnTo>
                    <a:pt x="95" y="33"/>
                  </a:lnTo>
                  <a:lnTo>
                    <a:pt x="89" y="34"/>
                  </a:lnTo>
                  <a:lnTo>
                    <a:pt x="81" y="36"/>
                  </a:lnTo>
                  <a:lnTo>
                    <a:pt x="78" y="38"/>
                  </a:lnTo>
                  <a:lnTo>
                    <a:pt x="72" y="44"/>
                  </a:lnTo>
                  <a:lnTo>
                    <a:pt x="69" y="44"/>
                  </a:lnTo>
                  <a:lnTo>
                    <a:pt x="63" y="49"/>
                  </a:lnTo>
                  <a:lnTo>
                    <a:pt x="58" y="55"/>
                  </a:lnTo>
                  <a:lnTo>
                    <a:pt x="53" y="57"/>
                  </a:lnTo>
                  <a:lnTo>
                    <a:pt x="48" y="58"/>
                  </a:lnTo>
                  <a:lnTo>
                    <a:pt x="45" y="58"/>
                  </a:lnTo>
                  <a:lnTo>
                    <a:pt x="43" y="57"/>
                  </a:lnTo>
                  <a:lnTo>
                    <a:pt x="41" y="56"/>
                  </a:lnTo>
                  <a:lnTo>
                    <a:pt x="39" y="57"/>
                  </a:lnTo>
                  <a:lnTo>
                    <a:pt x="37" y="58"/>
                  </a:lnTo>
                  <a:lnTo>
                    <a:pt x="37" y="60"/>
                  </a:lnTo>
                  <a:lnTo>
                    <a:pt x="46" y="75"/>
                  </a:lnTo>
                  <a:lnTo>
                    <a:pt x="46" y="76"/>
                  </a:lnTo>
                  <a:lnTo>
                    <a:pt x="42" y="78"/>
                  </a:lnTo>
                  <a:lnTo>
                    <a:pt x="35" y="78"/>
                  </a:lnTo>
                  <a:lnTo>
                    <a:pt x="30" y="78"/>
                  </a:lnTo>
                  <a:lnTo>
                    <a:pt x="28" y="81"/>
                  </a:lnTo>
                  <a:lnTo>
                    <a:pt x="29" y="84"/>
                  </a:lnTo>
                  <a:lnTo>
                    <a:pt x="34" y="90"/>
                  </a:lnTo>
                  <a:lnTo>
                    <a:pt x="34" y="93"/>
                  </a:lnTo>
                  <a:lnTo>
                    <a:pt x="27" y="102"/>
                  </a:lnTo>
                  <a:lnTo>
                    <a:pt x="19" y="105"/>
                  </a:lnTo>
                  <a:lnTo>
                    <a:pt x="17" y="106"/>
                  </a:lnTo>
                  <a:lnTo>
                    <a:pt x="6" y="11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grpSp>
      <p:sp>
        <p:nvSpPr>
          <p:cNvPr id="791668" name="Text Box 116"/>
          <p:cNvSpPr txBox="1">
            <a:spLocks noChangeArrowheads="1"/>
          </p:cNvSpPr>
          <p:nvPr/>
        </p:nvSpPr>
        <p:spPr bwMode="auto">
          <a:xfrm>
            <a:off x="3819525" y="4956175"/>
            <a:ext cx="184150" cy="57943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ja-JP" altLang="ja-JP" sz="3200">
              <a:solidFill>
                <a:srgbClr val="000066"/>
              </a:solidFill>
              <a:ea typeface="HGS創英角ﾎﾟｯﾌﾟ体" pitchFamily="50" charset="-128"/>
            </a:endParaRPr>
          </a:p>
        </p:txBody>
      </p:sp>
      <p:grpSp>
        <p:nvGrpSpPr>
          <p:cNvPr id="791669" name="Group 117"/>
          <p:cNvGrpSpPr>
            <a:grpSpLocks/>
          </p:cNvGrpSpPr>
          <p:nvPr/>
        </p:nvGrpSpPr>
        <p:grpSpPr bwMode="auto">
          <a:xfrm>
            <a:off x="292100" y="2238375"/>
            <a:ext cx="8229600" cy="4619625"/>
            <a:chOff x="184" y="1410"/>
            <a:chExt cx="5184" cy="2910"/>
          </a:xfrm>
        </p:grpSpPr>
        <p:grpSp>
          <p:nvGrpSpPr>
            <p:cNvPr id="791670" name="Group 118"/>
            <p:cNvGrpSpPr>
              <a:grpSpLocks/>
            </p:cNvGrpSpPr>
            <p:nvPr/>
          </p:nvGrpSpPr>
          <p:grpSpPr bwMode="auto">
            <a:xfrm>
              <a:off x="184" y="1410"/>
              <a:ext cx="5034" cy="2798"/>
              <a:chOff x="128" y="1522"/>
              <a:chExt cx="5034" cy="2798"/>
            </a:xfrm>
          </p:grpSpPr>
          <p:grpSp>
            <p:nvGrpSpPr>
              <p:cNvPr id="791671" name="Group 119"/>
              <p:cNvGrpSpPr>
                <a:grpSpLocks/>
              </p:cNvGrpSpPr>
              <p:nvPr/>
            </p:nvGrpSpPr>
            <p:grpSpPr bwMode="auto">
              <a:xfrm>
                <a:off x="128" y="1522"/>
                <a:ext cx="5034" cy="2798"/>
                <a:chOff x="303" y="1452"/>
                <a:chExt cx="4731" cy="2686"/>
              </a:xfrm>
            </p:grpSpPr>
            <p:sp>
              <p:nvSpPr>
                <p:cNvPr id="791672" name="Freeform 120"/>
                <p:cNvSpPr>
                  <a:spLocks/>
                </p:cNvSpPr>
                <p:nvPr/>
              </p:nvSpPr>
              <p:spPr bwMode="auto">
                <a:xfrm rot="1627522">
                  <a:off x="2789" y="2959"/>
                  <a:ext cx="396" cy="508"/>
                </a:xfrm>
                <a:custGeom>
                  <a:avLst/>
                  <a:gdLst>
                    <a:gd name="T0" fmla="*/ 294 w 321"/>
                    <a:gd name="T1" fmla="*/ 225 h 342"/>
                    <a:gd name="T2" fmla="*/ 263 w 321"/>
                    <a:gd name="T3" fmla="*/ 276 h 342"/>
                    <a:gd name="T4" fmla="*/ 233 w 321"/>
                    <a:gd name="T5" fmla="*/ 316 h 342"/>
                    <a:gd name="T6" fmla="*/ 202 w 321"/>
                    <a:gd name="T7" fmla="*/ 342 h 342"/>
                    <a:gd name="T8" fmla="*/ 191 w 321"/>
                    <a:gd name="T9" fmla="*/ 323 h 342"/>
                    <a:gd name="T10" fmla="*/ 196 w 321"/>
                    <a:gd name="T11" fmla="*/ 293 h 342"/>
                    <a:gd name="T12" fmla="*/ 187 w 321"/>
                    <a:gd name="T13" fmla="*/ 277 h 342"/>
                    <a:gd name="T14" fmla="*/ 216 w 321"/>
                    <a:gd name="T15" fmla="*/ 250 h 342"/>
                    <a:gd name="T16" fmla="*/ 204 w 321"/>
                    <a:gd name="T17" fmla="*/ 231 h 342"/>
                    <a:gd name="T18" fmla="*/ 184 w 321"/>
                    <a:gd name="T19" fmla="*/ 244 h 342"/>
                    <a:gd name="T20" fmla="*/ 172 w 321"/>
                    <a:gd name="T21" fmla="*/ 273 h 342"/>
                    <a:gd name="T22" fmla="*/ 180 w 321"/>
                    <a:gd name="T23" fmla="*/ 297 h 342"/>
                    <a:gd name="T24" fmla="*/ 162 w 321"/>
                    <a:gd name="T25" fmla="*/ 304 h 342"/>
                    <a:gd name="T26" fmla="*/ 118 w 321"/>
                    <a:gd name="T27" fmla="*/ 291 h 342"/>
                    <a:gd name="T28" fmla="*/ 100 w 321"/>
                    <a:gd name="T29" fmla="*/ 301 h 342"/>
                    <a:gd name="T30" fmla="*/ 100 w 321"/>
                    <a:gd name="T31" fmla="*/ 277 h 342"/>
                    <a:gd name="T32" fmla="*/ 90 w 321"/>
                    <a:gd name="T33" fmla="*/ 263 h 342"/>
                    <a:gd name="T34" fmla="*/ 76 w 321"/>
                    <a:gd name="T35" fmla="*/ 268 h 342"/>
                    <a:gd name="T36" fmla="*/ 57 w 321"/>
                    <a:gd name="T37" fmla="*/ 270 h 342"/>
                    <a:gd name="T38" fmla="*/ 48 w 321"/>
                    <a:gd name="T39" fmla="*/ 263 h 342"/>
                    <a:gd name="T40" fmla="*/ 42 w 321"/>
                    <a:gd name="T41" fmla="*/ 262 h 342"/>
                    <a:gd name="T42" fmla="*/ 37 w 321"/>
                    <a:gd name="T43" fmla="*/ 286 h 342"/>
                    <a:gd name="T44" fmla="*/ 22 w 321"/>
                    <a:gd name="T45" fmla="*/ 289 h 342"/>
                    <a:gd name="T46" fmla="*/ 10 w 321"/>
                    <a:gd name="T47" fmla="*/ 271 h 342"/>
                    <a:gd name="T48" fmla="*/ 12 w 321"/>
                    <a:gd name="T49" fmla="*/ 239 h 342"/>
                    <a:gd name="T50" fmla="*/ 4 w 321"/>
                    <a:gd name="T51" fmla="*/ 219 h 342"/>
                    <a:gd name="T52" fmla="*/ 3 w 321"/>
                    <a:gd name="T53" fmla="*/ 199 h 342"/>
                    <a:gd name="T54" fmla="*/ 23 w 321"/>
                    <a:gd name="T55" fmla="*/ 179 h 342"/>
                    <a:gd name="T56" fmla="*/ 45 w 321"/>
                    <a:gd name="T57" fmla="*/ 189 h 342"/>
                    <a:gd name="T58" fmla="*/ 60 w 321"/>
                    <a:gd name="T59" fmla="*/ 184 h 342"/>
                    <a:gd name="T60" fmla="*/ 51 w 321"/>
                    <a:gd name="T61" fmla="*/ 167 h 342"/>
                    <a:gd name="T62" fmla="*/ 51 w 321"/>
                    <a:gd name="T63" fmla="*/ 144 h 342"/>
                    <a:gd name="T64" fmla="*/ 54 w 321"/>
                    <a:gd name="T65" fmla="*/ 126 h 342"/>
                    <a:gd name="T66" fmla="*/ 45 w 321"/>
                    <a:gd name="T67" fmla="*/ 109 h 342"/>
                    <a:gd name="T68" fmla="*/ 31 w 321"/>
                    <a:gd name="T69" fmla="*/ 106 h 342"/>
                    <a:gd name="T70" fmla="*/ 43 w 321"/>
                    <a:gd name="T71" fmla="*/ 70 h 342"/>
                    <a:gd name="T72" fmla="*/ 63 w 321"/>
                    <a:gd name="T73" fmla="*/ 57 h 342"/>
                    <a:gd name="T74" fmla="*/ 85 w 321"/>
                    <a:gd name="T75" fmla="*/ 46 h 342"/>
                    <a:gd name="T76" fmla="*/ 90 w 321"/>
                    <a:gd name="T77" fmla="*/ 29 h 342"/>
                    <a:gd name="T78" fmla="*/ 117 w 321"/>
                    <a:gd name="T79" fmla="*/ 37 h 342"/>
                    <a:gd name="T80" fmla="*/ 151 w 321"/>
                    <a:gd name="T81" fmla="*/ 37 h 342"/>
                    <a:gd name="T82" fmla="*/ 180 w 321"/>
                    <a:gd name="T83" fmla="*/ 19 h 342"/>
                    <a:gd name="T84" fmla="*/ 201 w 321"/>
                    <a:gd name="T85" fmla="*/ 5 h 342"/>
                    <a:gd name="T86" fmla="*/ 228 w 321"/>
                    <a:gd name="T87" fmla="*/ 7 h 342"/>
                    <a:gd name="T88" fmla="*/ 256 w 321"/>
                    <a:gd name="T89" fmla="*/ 43 h 342"/>
                    <a:gd name="T90" fmla="*/ 276 w 321"/>
                    <a:gd name="T91" fmla="*/ 61 h 342"/>
                    <a:gd name="T92" fmla="*/ 287 w 321"/>
                    <a:gd name="T93" fmla="*/ 46 h 342"/>
                    <a:gd name="T94" fmla="*/ 299 w 321"/>
                    <a:gd name="T95" fmla="*/ 47 h 342"/>
                    <a:gd name="T96" fmla="*/ 304 w 321"/>
                    <a:gd name="T97" fmla="*/ 66 h 342"/>
                    <a:gd name="T98" fmla="*/ 291 w 321"/>
                    <a:gd name="T99" fmla="*/ 123 h 342"/>
                    <a:gd name="T100" fmla="*/ 286 w 321"/>
                    <a:gd name="T101" fmla="*/ 15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 h="342">
                      <a:moveTo>
                        <a:pt x="318" y="211"/>
                      </a:moveTo>
                      <a:lnTo>
                        <a:pt x="321" y="214"/>
                      </a:lnTo>
                      <a:lnTo>
                        <a:pt x="321" y="217"/>
                      </a:lnTo>
                      <a:lnTo>
                        <a:pt x="317" y="220"/>
                      </a:lnTo>
                      <a:lnTo>
                        <a:pt x="294" y="225"/>
                      </a:lnTo>
                      <a:lnTo>
                        <a:pt x="289" y="227"/>
                      </a:lnTo>
                      <a:lnTo>
                        <a:pt x="280" y="237"/>
                      </a:lnTo>
                      <a:lnTo>
                        <a:pt x="263" y="258"/>
                      </a:lnTo>
                      <a:lnTo>
                        <a:pt x="262" y="267"/>
                      </a:lnTo>
                      <a:lnTo>
                        <a:pt x="263" y="276"/>
                      </a:lnTo>
                      <a:lnTo>
                        <a:pt x="262" y="295"/>
                      </a:lnTo>
                      <a:lnTo>
                        <a:pt x="257" y="303"/>
                      </a:lnTo>
                      <a:lnTo>
                        <a:pt x="250" y="306"/>
                      </a:lnTo>
                      <a:lnTo>
                        <a:pt x="244" y="310"/>
                      </a:lnTo>
                      <a:lnTo>
                        <a:pt x="233" y="316"/>
                      </a:lnTo>
                      <a:lnTo>
                        <a:pt x="227" y="317"/>
                      </a:lnTo>
                      <a:lnTo>
                        <a:pt x="211" y="327"/>
                      </a:lnTo>
                      <a:lnTo>
                        <a:pt x="210" y="330"/>
                      </a:lnTo>
                      <a:lnTo>
                        <a:pt x="207" y="340"/>
                      </a:lnTo>
                      <a:lnTo>
                        <a:pt x="202" y="342"/>
                      </a:lnTo>
                      <a:lnTo>
                        <a:pt x="196" y="342"/>
                      </a:lnTo>
                      <a:lnTo>
                        <a:pt x="187" y="337"/>
                      </a:lnTo>
                      <a:lnTo>
                        <a:pt x="181" y="329"/>
                      </a:lnTo>
                      <a:lnTo>
                        <a:pt x="190" y="325"/>
                      </a:lnTo>
                      <a:lnTo>
                        <a:pt x="191" y="323"/>
                      </a:lnTo>
                      <a:lnTo>
                        <a:pt x="190" y="317"/>
                      </a:lnTo>
                      <a:lnTo>
                        <a:pt x="190" y="305"/>
                      </a:lnTo>
                      <a:lnTo>
                        <a:pt x="190" y="298"/>
                      </a:lnTo>
                      <a:lnTo>
                        <a:pt x="193" y="295"/>
                      </a:lnTo>
                      <a:lnTo>
                        <a:pt x="196" y="293"/>
                      </a:lnTo>
                      <a:lnTo>
                        <a:pt x="197" y="289"/>
                      </a:lnTo>
                      <a:lnTo>
                        <a:pt x="197" y="288"/>
                      </a:lnTo>
                      <a:lnTo>
                        <a:pt x="191" y="283"/>
                      </a:lnTo>
                      <a:lnTo>
                        <a:pt x="189" y="282"/>
                      </a:lnTo>
                      <a:lnTo>
                        <a:pt x="187" y="277"/>
                      </a:lnTo>
                      <a:lnTo>
                        <a:pt x="191" y="275"/>
                      </a:lnTo>
                      <a:lnTo>
                        <a:pt x="198" y="273"/>
                      </a:lnTo>
                      <a:lnTo>
                        <a:pt x="201" y="265"/>
                      </a:lnTo>
                      <a:lnTo>
                        <a:pt x="205" y="258"/>
                      </a:lnTo>
                      <a:lnTo>
                        <a:pt x="216" y="250"/>
                      </a:lnTo>
                      <a:lnTo>
                        <a:pt x="223" y="243"/>
                      </a:lnTo>
                      <a:lnTo>
                        <a:pt x="226" y="239"/>
                      </a:lnTo>
                      <a:lnTo>
                        <a:pt x="225" y="237"/>
                      </a:lnTo>
                      <a:lnTo>
                        <a:pt x="211" y="227"/>
                      </a:lnTo>
                      <a:lnTo>
                        <a:pt x="204" y="231"/>
                      </a:lnTo>
                      <a:lnTo>
                        <a:pt x="201" y="229"/>
                      </a:lnTo>
                      <a:lnTo>
                        <a:pt x="199" y="229"/>
                      </a:lnTo>
                      <a:lnTo>
                        <a:pt x="196" y="229"/>
                      </a:lnTo>
                      <a:lnTo>
                        <a:pt x="189" y="233"/>
                      </a:lnTo>
                      <a:lnTo>
                        <a:pt x="184" y="244"/>
                      </a:lnTo>
                      <a:lnTo>
                        <a:pt x="184" y="245"/>
                      </a:lnTo>
                      <a:lnTo>
                        <a:pt x="178" y="253"/>
                      </a:lnTo>
                      <a:lnTo>
                        <a:pt x="173" y="262"/>
                      </a:lnTo>
                      <a:lnTo>
                        <a:pt x="171" y="270"/>
                      </a:lnTo>
                      <a:lnTo>
                        <a:pt x="172" y="273"/>
                      </a:lnTo>
                      <a:lnTo>
                        <a:pt x="175" y="276"/>
                      </a:lnTo>
                      <a:lnTo>
                        <a:pt x="180" y="285"/>
                      </a:lnTo>
                      <a:lnTo>
                        <a:pt x="181" y="288"/>
                      </a:lnTo>
                      <a:lnTo>
                        <a:pt x="181" y="291"/>
                      </a:lnTo>
                      <a:lnTo>
                        <a:pt x="180" y="297"/>
                      </a:lnTo>
                      <a:lnTo>
                        <a:pt x="175" y="305"/>
                      </a:lnTo>
                      <a:lnTo>
                        <a:pt x="171" y="309"/>
                      </a:lnTo>
                      <a:lnTo>
                        <a:pt x="167" y="310"/>
                      </a:lnTo>
                      <a:lnTo>
                        <a:pt x="163" y="309"/>
                      </a:lnTo>
                      <a:lnTo>
                        <a:pt x="162" y="304"/>
                      </a:lnTo>
                      <a:lnTo>
                        <a:pt x="163" y="294"/>
                      </a:lnTo>
                      <a:lnTo>
                        <a:pt x="161" y="288"/>
                      </a:lnTo>
                      <a:lnTo>
                        <a:pt x="156" y="285"/>
                      </a:lnTo>
                      <a:lnTo>
                        <a:pt x="151" y="285"/>
                      </a:lnTo>
                      <a:lnTo>
                        <a:pt x="118" y="291"/>
                      </a:lnTo>
                      <a:lnTo>
                        <a:pt x="113" y="297"/>
                      </a:lnTo>
                      <a:lnTo>
                        <a:pt x="107" y="306"/>
                      </a:lnTo>
                      <a:lnTo>
                        <a:pt x="106" y="306"/>
                      </a:lnTo>
                      <a:lnTo>
                        <a:pt x="103" y="304"/>
                      </a:lnTo>
                      <a:lnTo>
                        <a:pt x="100" y="301"/>
                      </a:lnTo>
                      <a:lnTo>
                        <a:pt x="95" y="293"/>
                      </a:lnTo>
                      <a:lnTo>
                        <a:pt x="94" y="289"/>
                      </a:lnTo>
                      <a:lnTo>
                        <a:pt x="95" y="286"/>
                      </a:lnTo>
                      <a:lnTo>
                        <a:pt x="97" y="281"/>
                      </a:lnTo>
                      <a:lnTo>
                        <a:pt x="100" y="277"/>
                      </a:lnTo>
                      <a:lnTo>
                        <a:pt x="100" y="274"/>
                      </a:lnTo>
                      <a:lnTo>
                        <a:pt x="100" y="269"/>
                      </a:lnTo>
                      <a:lnTo>
                        <a:pt x="97" y="265"/>
                      </a:lnTo>
                      <a:lnTo>
                        <a:pt x="94" y="263"/>
                      </a:lnTo>
                      <a:lnTo>
                        <a:pt x="90" y="263"/>
                      </a:lnTo>
                      <a:lnTo>
                        <a:pt x="89" y="264"/>
                      </a:lnTo>
                      <a:lnTo>
                        <a:pt x="85" y="267"/>
                      </a:lnTo>
                      <a:lnTo>
                        <a:pt x="83" y="268"/>
                      </a:lnTo>
                      <a:lnTo>
                        <a:pt x="78" y="268"/>
                      </a:lnTo>
                      <a:lnTo>
                        <a:pt x="76" y="268"/>
                      </a:lnTo>
                      <a:lnTo>
                        <a:pt x="71" y="270"/>
                      </a:lnTo>
                      <a:lnTo>
                        <a:pt x="69" y="270"/>
                      </a:lnTo>
                      <a:lnTo>
                        <a:pt x="64" y="271"/>
                      </a:lnTo>
                      <a:lnTo>
                        <a:pt x="59" y="271"/>
                      </a:lnTo>
                      <a:lnTo>
                        <a:pt x="57" y="270"/>
                      </a:lnTo>
                      <a:lnTo>
                        <a:pt x="55" y="268"/>
                      </a:lnTo>
                      <a:lnTo>
                        <a:pt x="54" y="265"/>
                      </a:lnTo>
                      <a:lnTo>
                        <a:pt x="53" y="264"/>
                      </a:lnTo>
                      <a:lnTo>
                        <a:pt x="49" y="264"/>
                      </a:lnTo>
                      <a:lnTo>
                        <a:pt x="48" y="263"/>
                      </a:lnTo>
                      <a:lnTo>
                        <a:pt x="47" y="261"/>
                      </a:lnTo>
                      <a:lnTo>
                        <a:pt x="47" y="259"/>
                      </a:lnTo>
                      <a:lnTo>
                        <a:pt x="46" y="258"/>
                      </a:lnTo>
                      <a:lnTo>
                        <a:pt x="43" y="259"/>
                      </a:lnTo>
                      <a:lnTo>
                        <a:pt x="42" y="262"/>
                      </a:lnTo>
                      <a:lnTo>
                        <a:pt x="40" y="265"/>
                      </a:lnTo>
                      <a:lnTo>
                        <a:pt x="39" y="270"/>
                      </a:lnTo>
                      <a:lnTo>
                        <a:pt x="37" y="276"/>
                      </a:lnTo>
                      <a:lnTo>
                        <a:pt x="39" y="280"/>
                      </a:lnTo>
                      <a:lnTo>
                        <a:pt x="37" y="286"/>
                      </a:lnTo>
                      <a:lnTo>
                        <a:pt x="33" y="297"/>
                      </a:lnTo>
                      <a:lnTo>
                        <a:pt x="29" y="298"/>
                      </a:lnTo>
                      <a:lnTo>
                        <a:pt x="25" y="298"/>
                      </a:lnTo>
                      <a:lnTo>
                        <a:pt x="23" y="293"/>
                      </a:lnTo>
                      <a:lnTo>
                        <a:pt x="22" y="289"/>
                      </a:lnTo>
                      <a:lnTo>
                        <a:pt x="21" y="283"/>
                      </a:lnTo>
                      <a:lnTo>
                        <a:pt x="19" y="277"/>
                      </a:lnTo>
                      <a:lnTo>
                        <a:pt x="17" y="276"/>
                      </a:lnTo>
                      <a:lnTo>
                        <a:pt x="12" y="276"/>
                      </a:lnTo>
                      <a:lnTo>
                        <a:pt x="10" y="271"/>
                      </a:lnTo>
                      <a:lnTo>
                        <a:pt x="9" y="263"/>
                      </a:lnTo>
                      <a:lnTo>
                        <a:pt x="11" y="259"/>
                      </a:lnTo>
                      <a:lnTo>
                        <a:pt x="12" y="255"/>
                      </a:lnTo>
                      <a:lnTo>
                        <a:pt x="12" y="247"/>
                      </a:lnTo>
                      <a:lnTo>
                        <a:pt x="12" y="239"/>
                      </a:lnTo>
                      <a:lnTo>
                        <a:pt x="11" y="234"/>
                      </a:lnTo>
                      <a:lnTo>
                        <a:pt x="11" y="229"/>
                      </a:lnTo>
                      <a:lnTo>
                        <a:pt x="9" y="225"/>
                      </a:lnTo>
                      <a:lnTo>
                        <a:pt x="7" y="221"/>
                      </a:lnTo>
                      <a:lnTo>
                        <a:pt x="4" y="219"/>
                      </a:lnTo>
                      <a:lnTo>
                        <a:pt x="1" y="215"/>
                      </a:lnTo>
                      <a:lnTo>
                        <a:pt x="0" y="214"/>
                      </a:lnTo>
                      <a:lnTo>
                        <a:pt x="1" y="210"/>
                      </a:lnTo>
                      <a:lnTo>
                        <a:pt x="4" y="207"/>
                      </a:lnTo>
                      <a:lnTo>
                        <a:pt x="3" y="199"/>
                      </a:lnTo>
                      <a:lnTo>
                        <a:pt x="10" y="185"/>
                      </a:lnTo>
                      <a:lnTo>
                        <a:pt x="15" y="186"/>
                      </a:lnTo>
                      <a:lnTo>
                        <a:pt x="18" y="185"/>
                      </a:lnTo>
                      <a:lnTo>
                        <a:pt x="19" y="184"/>
                      </a:lnTo>
                      <a:lnTo>
                        <a:pt x="23" y="179"/>
                      </a:lnTo>
                      <a:lnTo>
                        <a:pt x="29" y="180"/>
                      </a:lnTo>
                      <a:lnTo>
                        <a:pt x="30" y="184"/>
                      </a:lnTo>
                      <a:lnTo>
                        <a:pt x="34" y="189"/>
                      </a:lnTo>
                      <a:lnTo>
                        <a:pt x="41" y="186"/>
                      </a:lnTo>
                      <a:lnTo>
                        <a:pt x="45" y="189"/>
                      </a:lnTo>
                      <a:lnTo>
                        <a:pt x="45" y="191"/>
                      </a:lnTo>
                      <a:lnTo>
                        <a:pt x="52" y="193"/>
                      </a:lnTo>
                      <a:lnTo>
                        <a:pt x="54" y="190"/>
                      </a:lnTo>
                      <a:lnTo>
                        <a:pt x="59" y="189"/>
                      </a:lnTo>
                      <a:lnTo>
                        <a:pt x="60" y="184"/>
                      </a:lnTo>
                      <a:lnTo>
                        <a:pt x="60" y="179"/>
                      </a:lnTo>
                      <a:lnTo>
                        <a:pt x="59" y="175"/>
                      </a:lnTo>
                      <a:lnTo>
                        <a:pt x="57" y="173"/>
                      </a:lnTo>
                      <a:lnTo>
                        <a:pt x="53" y="171"/>
                      </a:lnTo>
                      <a:lnTo>
                        <a:pt x="51" y="167"/>
                      </a:lnTo>
                      <a:lnTo>
                        <a:pt x="52" y="160"/>
                      </a:lnTo>
                      <a:lnTo>
                        <a:pt x="53" y="156"/>
                      </a:lnTo>
                      <a:lnTo>
                        <a:pt x="48" y="151"/>
                      </a:lnTo>
                      <a:lnTo>
                        <a:pt x="48" y="145"/>
                      </a:lnTo>
                      <a:lnTo>
                        <a:pt x="51" y="144"/>
                      </a:lnTo>
                      <a:lnTo>
                        <a:pt x="52" y="139"/>
                      </a:lnTo>
                      <a:lnTo>
                        <a:pt x="53" y="137"/>
                      </a:lnTo>
                      <a:lnTo>
                        <a:pt x="51" y="132"/>
                      </a:lnTo>
                      <a:lnTo>
                        <a:pt x="51" y="129"/>
                      </a:lnTo>
                      <a:lnTo>
                        <a:pt x="54" y="126"/>
                      </a:lnTo>
                      <a:lnTo>
                        <a:pt x="58" y="114"/>
                      </a:lnTo>
                      <a:lnTo>
                        <a:pt x="55" y="108"/>
                      </a:lnTo>
                      <a:lnTo>
                        <a:pt x="53" y="107"/>
                      </a:lnTo>
                      <a:lnTo>
                        <a:pt x="46" y="111"/>
                      </a:lnTo>
                      <a:lnTo>
                        <a:pt x="45" y="109"/>
                      </a:lnTo>
                      <a:lnTo>
                        <a:pt x="45" y="108"/>
                      </a:lnTo>
                      <a:lnTo>
                        <a:pt x="41" y="106"/>
                      </a:lnTo>
                      <a:lnTo>
                        <a:pt x="39" y="107"/>
                      </a:lnTo>
                      <a:lnTo>
                        <a:pt x="35" y="108"/>
                      </a:lnTo>
                      <a:lnTo>
                        <a:pt x="31" y="106"/>
                      </a:lnTo>
                      <a:lnTo>
                        <a:pt x="30" y="101"/>
                      </a:lnTo>
                      <a:lnTo>
                        <a:pt x="33" y="85"/>
                      </a:lnTo>
                      <a:lnTo>
                        <a:pt x="37" y="77"/>
                      </a:lnTo>
                      <a:lnTo>
                        <a:pt x="41" y="71"/>
                      </a:lnTo>
                      <a:lnTo>
                        <a:pt x="43" y="70"/>
                      </a:lnTo>
                      <a:lnTo>
                        <a:pt x="46" y="64"/>
                      </a:lnTo>
                      <a:lnTo>
                        <a:pt x="48" y="61"/>
                      </a:lnTo>
                      <a:lnTo>
                        <a:pt x="52" y="60"/>
                      </a:lnTo>
                      <a:lnTo>
                        <a:pt x="57" y="60"/>
                      </a:lnTo>
                      <a:lnTo>
                        <a:pt x="63" y="57"/>
                      </a:lnTo>
                      <a:lnTo>
                        <a:pt x="69" y="59"/>
                      </a:lnTo>
                      <a:lnTo>
                        <a:pt x="75" y="59"/>
                      </a:lnTo>
                      <a:lnTo>
                        <a:pt x="76" y="53"/>
                      </a:lnTo>
                      <a:lnTo>
                        <a:pt x="84" y="49"/>
                      </a:lnTo>
                      <a:lnTo>
                        <a:pt x="85" y="46"/>
                      </a:lnTo>
                      <a:lnTo>
                        <a:pt x="84" y="42"/>
                      </a:lnTo>
                      <a:lnTo>
                        <a:pt x="90" y="42"/>
                      </a:lnTo>
                      <a:lnTo>
                        <a:pt x="90" y="39"/>
                      </a:lnTo>
                      <a:lnTo>
                        <a:pt x="89" y="34"/>
                      </a:lnTo>
                      <a:lnTo>
                        <a:pt x="90" y="29"/>
                      </a:lnTo>
                      <a:lnTo>
                        <a:pt x="99" y="30"/>
                      </a:lnTo>
                      <a:lnTo>
                        <a:pt x="101" y="28"/>
                      </a:lnTo>
                      <a:lnTo>
                        <a:pt x="107" y="21"/>
                      </a:lnTo>
                      <a:lnTo>
                        <a:pt x="112" y="31"/>
                      </a:lnTo>
                      <a:lnTo>
                        <a:pt x="117" y="37"/>
                      </a:lnTo>
                      <a:lnTo>
                        <a:pt x="118" y="40"/>
                      </a:lnTo>
                      <a:lnTo>
                        <a:pt x="124" y="42"/>
                      </a:lnTo>
                      <a:lnTo>
                        <a:pt x="132" y="40"/>
                      </a:lnTo>
                      <a:lnTo>
                        <a:pt x="138" y="39"/>
                      </a:lnTo>
                      <a:lnTo>
                        <a:pt x="151" y="37"/>
                      </a:lnTo>
                      <a:lnTo>
                        <a:pt x="157" y="35"/>
                      </a:lnTo>
                      <a:lnTo>
                        <a:pt x="163" y="30"/>
                      </a:lnTo>
                      <a:lnTo>
                        <a:pt x="165" y="28"/>
                      </a:lnTo>
                      <a:lnTo>
                        <a:pt x="174" y="23"/>
                      </a:lnTo>
                      <a:lnTo>
                        <a:pt x="180" y="19"/>
                      </a:lnTo>
                      <a:lnTo>
                        <a:pt x="183" y="15"/>
                      </a:lnTo>
                      <a:lnTo>
                        <a:pt x="184" y="13"/>
                      </a:lnTo>
                      <a:lnTo>
                        <a:pt x="191" y="13"/>
                      </a:lnTo>
                      <a:lnTo>
                        <a:pt x="196" y="12"/>
                      </a:lnTo>
                      <a:lnTo>
                        <a:pt x="201" y="5"/>
                      </a:lnTo>
                      <a:lnTo>
                        <a:pt x="203" y="1"/>
                      </a:lnTo>
                      <a:lnTo>
                        <a:pt x="210" y="0"/>
                      </a:lnTo>
                      <a:lnTo>
                        <a:pt x="216" y="0"/>
                      </a:lnTo>
                      <a:lnTo>
                        <a:pt x="222" y="3"/>
                      </a:lnTo>
                      <a:lnTo>
                        <a:pt x="228" y="7"/>
                      </a:lnTo>
                      <a:lnTo>
                        <a:pt x="241" y="19"/>
                      </a:lnTo>
                      <a:lnTo>
                        <a:pt x="246" y="31"/>
                      </a:lnTo>
                      <a:lnTo>
                        <a:pt x="247" y="35"/>
                      </a:lnTo>
                      <a:lnTo>
                        <a:pt x="251" y="41"/>
                      </a:lnTo>
                      <a:lnTo>
                        <a:pt x="256" y="43"/>
                      </a:lnTo>
                      <a:lnTo>
                        <a:pt x="261" y="48"/>
                      </a:lnTo>
                      <a:lnTo>
                        <a:pt x="267" y="55"/>
                      </a:lnTo>
                      <a:lnTo>
                        <a:pt x="270" y="59"/>
                      </a:lnTo>
                      <a:lnTo>
                        <a:pt x="273" y="59"/>
                      </a:lnTo>
                      <a:lnTo>
                        <a:pt x="276" y="61"/>
                      </a:lnTo>
                      <a:lnTo>
                        <a:pt x="281" y="60"/>
                      </a:lnTo>
                      <a:lnTo>
                        <a:pt x="283" y="54"/>
                      </a:lnTo>
                      <a:lnTo>
                        <a:pt x="287" y="52"/>
                      </a:lnTo>
                      <a:lnTo>
                        <a:pt x="288" y="48"/>
                      </a:lnTo>
                      <a:lnTo>
                        <a:pt x="287" y="46"/>
                      </a:lnTo>
                      <a:lnTo>
                        <a:pt x="286" y="40"/>
                      </a:lnTo>
                      <a:lnTo>
                        <a:pt x="289" y="41"/>
                      </a:lnTo>
                      <a:lnTo>
                        <a:pt x="293" y="42"/>
                      </a:lnTo>
                      <a:lnTo>
                        <a:pt x="297" y="45"/>
                      </a:lnTo>
                      <a:lnTo>
                        <a:pt x="299" y="47"/>
                      </a:lnTo>
                      <a:lnTo>
                        <a:pt x="303" y="51"/>
                      </a:lnTo>
                      <a:lnTo>
                        <a:pt x="310" y="51"/>
                      </a:lnTo>
                      <a:lnTo>
                        <a:pt x="312" y="52"/>
                      </a:lnTo>
                      <a:lnTo>
                        <a:pt x="312" y="53"/>
                      </a:lnTo>
                      <a:lnTo>
                        <a:pt x="304" y="66"/>
                      </a:lnTo>
                      <a:lnTo>
                        <a:pt x="301" y="75"/>
                      </a:lnTo>
                      <a:lnTo>
                        <a:pt x="297" y="88"/>
                      </a:lnTo>
                      <a:lnTo>
                        <a:pt x="289" y="105"/>
                      </a:lnTo>
                      <a:lnTo>
                        <a:pt x="289" y="108"/>
                      </a:lnTo>
                      <a:lnTo>
                        <a:pt x="291" y="123"/>
                      </a:lnTo>
                      <a:lnTo>
                        <a:pt x="288" y="129"/>
                      </a:lnTo>
                      <a:lnTo>
                        <a:pt x="286" y="132"/>
                      </a:lnTo>
                      <a:lnTo>
                        <a:pt x="283" y="135"/>
                      </a:lnTo>
                      <a:lnTo>
                        <a:pt x="282" y="139"/>
                      </a:lnTo>
                      <a:lnTo>
                        <a:pt x="286" y="156"/>
                      </a:lnTo>
                      <a:lnTo>
                        <a:pt x="298" y="181"/>
                      </a:lnTo>
                      <a:lnTo>
                        <a:pt x="311" y="203"/>
                      </a:lnTo>
                      <a:lnTo>
                        <a:pt x="318" y="211"/>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3" name="Freeform 121"/>
                <p:cNvSpPr>
                  <a:spLocks/>
                </p:cNvSpPr>
                <p:nvPr/>
              </p:nvSpPr>
              <p:spPr bwMode="auto">
                <a:xfrm rot="1627522">
                  <a:off x="2822" y="3436"/>
                  <a:ext cx="28" cy="30"/>
                </a:xfrm>
                <a:custGeom>
                  <a:avLst/>
                  <a:gdLst>
                    <a:gd name="T0" fmla="*/ 18 w 20"/>
                    <a:gd name="T1" fmla="*/ 6 h 20"/>
                    <a:gd name="T2" fmla="*/ 19 w 20"/>
                    <a:gd name="T3" fmla="*/ 6 h 20"/>
                    <a:gd name="T4" fmla="*/ 20 w 20"/>
                    <a:gd name="T5" fmla="*/ 7 h 20"/>
                    <a:gd name="T6" fmla="*/ 20 w 20"/>
                    <a:gd name="T7" fmla="*/ 8 h 20"/>
                    <a:gd name="T8" fmla="*/ 19 w 20"/>
                    <a:gd name="T9" fmla="*/ 10 h 20"/>
                    <a:gd name="T10" fmla="*/ 18 w 20"/>
                    <a:gd name="T11" fmla="*/ 13 h 20"/>
                    <a:gd name="T12" fmla="*/ 15 w 20"/>
                    <a:gd name="T13" fmla="*/ 14 h 20"/>
                    <a:gd name="T14" fmla="*/ 12 w 20"/>
                    <a:gd name="T15" fmla="*/ 18 h 20"/>
                    <a:gd name="T16" fmla="*/ 8 w 20"/>
                    <a:gd name="T17" fmla="*/ 20 h 20"/>
                    <a:gd name="T18" fmla="*/ 7 w 20"/>
                    <a:gd name="T19" fmla="*/ 19 h 20"/>
                    <a:gd name="T20" fmla="*/ 5 w 20"/>
                    <a:gd name="T21" fmla="*/ 19 h 20"/>
                    <a:gd name="T22" fmla="*/ 2 w 20"/>
                    <a:gd name="T23" fmla="*/ 18 h 20"/>
                    <a:gd name="T24" fmla="*/ 2 w 20"/>
                    <a:gd name="T25" fmla="*/ 15 h 20"/>
                    <a:gd name="T26" fmla="*/ 1 w 20"/>
                    <a:gd name="T27" fmla="*/ 13 h 20"/>
                    <a:gd name="T28" fmla="*/ 0 w 20"/>
                    <a:gd name="T29" fmla="*/ 9 h 20"/>
                    <a:gd name="T30" fmla="*/ 1 w 20"/>
                    <a:gd name="T31" fmla="*/ 7 h 20"/>
                    <a:gd name="T32" fmla="*/ 2 w 20"/>
                    <a:gd name="T33" fmla="*/ 3 h 20"/>
                    <a:gd name="T34" fmla="*/ 2 w 20"/>
                    <a:gd name="T35" fmla="*/ 2 h 20"/>
                    <a:gd name="T36" fmla="*/ 3 w 20"/>
                    <a:gd name="T37" fmla="*/ 0 h 20"/>
                    <a:gd name="T38" fmla="*/ 6 w 20"/>
                    <a:gd name="T39" fmla="*/ 0 h 20"/>
                    <a:gd name="T40" fmla="*/ 9 w 20"/>
                    <a:gd name="T41" fmla="*/ 0 h 20"/>
                    <a:gd name="T42" fmla="*/ 11 w 20"/>
                    <a:gd name="T43" fmla="*/ 1 h 20"/>
                    <a:gd name="T44" fmla="*/ 14 w 20"/>
                    <a:gd name="T45" fmla="*/ 2 h 20"/>
                    <a:gd name="T46" fmla="*/ 18 w 20"/>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20">
                      <a:moveTo>
                        <a:pt x="18" y="6"/>
                      </a:moveTo>
                      <a:lnTo>
                        <a:pt x="19" y="6"/>
                      </a:lnTo>
                      <a:lnTo>
                        <a:pt x="20" y="7"/>
                      </a:lnTo>
                      <a:lnTo>
                        <a:pt x="20" y="8"/>
                      </a:lnTo>
                      <a:lnTo>
                        <a:pt x="19" y="10"/>
                      </a:lnTo>
                      <a:lnTo>
                        <a:pt x="18" y="13"/>
                      </a:lnTo>
                      <a:lnTo>
                        <a:pt x="15" y="14"/>
                      </a:lnTo>
                      <a:lnTo>
                        <a:pt x="12" y="18"/>
                      </a:lnTo>
                      <a:lnTo>
                        <a:pt x="8" y="20"/>
                      </a:lnTo>
                      <a:lnTo>
                        <a:pt x="7" y="19"/>
                      </a:lnTo>
                      <a:lnTo>
                        <a:pt x="5" y="19"/>
                      </a:lnTo>
                      <a:lnTo>
                        <a:pt x="2" y="18"/>
                      </a:lnTo>
                      <a:lnTo>
                        <a:pt x="2" y="15"/>
                      </a:lnTo>
                      <a:lnTo>
                        <a:pt x="1" y="13"/>
                      </a:lnTo>
                      <a:lnTo>
                        <a:pt x="0" y="9"/>
                      </a:lnTo>
                      <a:lnTo>
                        <a:pt x="1" y="7"/>
                      </a:lnTo>
                      <a:lnTo>
                        <a:pt x="2" y="3"/>
                      </a:lnTo>
                      <a:lnTo>
                        <a:pt x="2" y="2"/>
                      </a:lnTo>
                      <a:lnTo>
                        <a:pt x="3" y="0"/>
                      </a:lnTo>
                      <a:lnTo>
                        <a:pt x="6" y="0"/>
                      </a:lnTo>
                      <a:lnTo>
                        <a:pt x="9" y="0"/>
                      </a:lnTo>
                      <a:lnTo>
                        <a:pt x="11" y="1"/>
                      </a:lnTo>
                      <a:lnTo>
                        <a:pt x="14" y="2"/>
                      </a:lnTo>
                      <a:lnTo>
                        <a:pt x="18"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4" name="Freeform 122"/>
                <p:cNvSpPr>
                  <a:spLocks/>
                </p:cNvSpPr>
                <p:nvPr/>
              </p:nvSpPr>
              <p:spPr bwMode="auto">
                <a:xfrm rot="1627522">
                  <a:off x="2710" y="3785"/>
                  <a:ext cx="22" cy="30"/>
                </a:xfrm>
                <a:custGeom>
                  <a:avLst/>
                  <a:gdLst>
                    <a:gd name="T0" fmla="*/ 13 w 19"/>
                    <a:gd name="T1" fmla="*/ 6 h 20"/>
                    <a:gd name="T2" fmla="*/ 14 w 19"/>
                    <a:gd name="T3" fmla="*/ 8 h 20"/>
                    <a:gd name="T4" fmla="*/ 15 w 19"/>
                    <a:gd name="T5" fmla="*/ 10 h 20"/>
                    <a:gd name="T6" fmla="*/ 16 w 19"/>
                    <a:gd name="T7" fmla="*/ 11 h 20"/>
                    <a:gd name="T8" fmla="*/ 18 w 19"/>
                    <a:gd name="T9" fmla="*/ 12 h 20"/>
                    <a:gd name="T10" fmla="*/ 18 w 19"/>
                    <a:gd name="T11" fmla="*/ 14 h 20"/>
                    <a:gd name="T12" fmla="*/ 19 w 19"/>
                    <a:gd name="T13" fmla="*/ 15 h 20"/>
                    <a:gd name="T14" fmla="*/ 18 w 19"/>
                    <a:gd name="T15" fmla="*/ 16 h 20"/>
                    <a:gd name="T16" fmla="*/ 18 w 19"/>
                    <a:gd name="T17" fmla="*/ 17 h 20"/>
                    <a:gd name="T18" fmla="*/ 16 w 19"/>
                    <a:gd name="T19" fmla="*/ 17 h 20"/>
                    <a:gd name="T20" fmla="*/ 15 w 19"/>
                    <a:gd name="T21" fmla="*/ 18 h 20"/>
                    <a:gd name="T22" fmla="*/ 13 w 19"/>
                    <a:gd name="T23" fmla="*/ 18 h 20"/>
                    <a:gd name="T24" fmla="*/ 12 w 19"/>
                    <a:gd name="T25" fmla="*/ 20 h 20"/>
                    <a:gd name="T26" fmla="*/ 9 w 19"/>
                    <a:gd name="T27" fmla="*/ 18 h 20"/>
                    <a:gd name="T28" fmla="*/ 8 w 19"/>
                    <a:gd name="T29" fmla="*/ 17 h 20"/>
                    <a:gd name="T30" fmla="*/ 6 w 19"/>
                    <a:gd name="T31" fmla="*/ 16 h 20"/>
                    <a:gd name="T32" fmla="*/ 4 w 19"/>
                    <a:gd name="T33" fmla="*/ 15 h 20"/>
                    <a:gd name="T34" fmla="*/ 2 w 19"/>
                    <a:gd name="T35" fmla="*/ 12 h 20"/>
                    <a:gd name="T36" fmla="*/ 0 w 19"/>
                    <a:gd name="T37" fmla="*/ 10 h 20"/>
                    <a:gd name="T38" fmla="*/ 0 w 19"/>
                    <a:gd name="T39" fmla="*/ 9 h 20"/>
                    <a:gd name="T40" fmla="*/ 0 w 19"/>
                    <a:gd name="T41" fmla="*/ 8 h 20"/>
                    <a:gd name="T42" fmla="*/ 0 w 19"/>
                    <a:gd name="T43" fmla="*/ 6 h 20"/>
                    <a:gd name="T44" fmla="*/ 0 w 19"/>
                    <a:gd name="T45" fmla="*/ 5 h 20"/>
                    <a:gd name="T46" fmla="*/ 0 w 19"/>
                    <a:gd name="T47" fmla="*/ 4 h 20"/>
                    <a:gd name="T48" fmla="*/ 1 w 19"/>
                    <a:gd name="T49" fmla="*/ 3 h 20"/>
                    <a:gd name="T50" fmla="*/ 2 w 19"/>
                    <a:gd name="T51" fmla="*/ 2 h 20"/>
                    <a:gd name="T52" fmla="*/ 3 w 19"/>
                    <a:gd name="T53" fmla="*/ 0 h 20"/>
                    <a:gd name="T54" fmla="*/ 6 w 19"/>
                    <a:gd name="T55" fmla="*/ 0 h 20"/>
                    <a:gd name="T56" fmla="*/ 7 w 19"/>
                    <a:gd name="T57" fmla="*/ 0 h 20"/>
                    <a:gd name="T58" fmla="*/ 7 w 19"/>
                    <a:gd name="T59" fmla="*/ 2 h 20"/>
                    <a:gd name="T60" fmla="*/ 8 w 19"/>
                    <a:gd name="T61" fmla="*/ 3 h 20"/>
                    <a:gd name="T62" fmla="*/ 9 w 19"/>
                    <a:gd name="T63" fmla="*/ 4 h 20"/>
                    <a:gd name="T64" fmla="*/ 12 w 19"/>
                    <a:gd name="T65" fmla="*/ 5 h 20"/>
                    <a:gd name="T66" fmla="*/ 13 w 19"/>
                    <a:gd name="T6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0">
                      <a:moveTo>
                        <a:pt x="13" y="6"/>
                      </a:moveTo>
                      <a:lnTo>
                        <a:pt x="14" y="8"/>
                      </a:lnTo>
                      <a:lnTo>
                        <a:pt x="15" y="10"/>
                      </a:lnTo>
                      <a:lnTo>
                        <a:pt x="16" y="11"/>
                      </a:lnTo>
                      <a:lnTo>
                        <a:pt x="18" y="12"/>
                      </a:lnTo>
                      <a:lnTo>
                        <a:pt x="18" y="14"/>
                      </a:lnTo>
                      <a:lnTo>
                        <a:pt x="19" y="15"/>
                      </a:lnTo>
                      <a:lnTo>
                        <a:pt x="18" y="16"/>
                      </a:lnTo>
                      <a:lnTo>
                        <a:pt x="18" y="17"/>
                      </a:lnTo>
                      <a:lnTo>
                        <a:pt x="16" y="17"/>
                      </a:lnTo>
                      <a:lnTo>
                        <a:pt x="15" y="18"/>
                      </a:lnTo>
                      <a:lnTo>
                        <a:pt x="13" y="18"/>
                      </a:lnTo>
                      <a:lnTo>
                        <a:pt x="12" y="20"/>
                      </a:lnTo>
                      <a:lnTo>
                        <a:pt x="9" y="18"/>
                      </a:lnTo>
                      <a:lnTo>
                        <a:pt x="8" y="17"/>
                      </a:lnTo>
                      <a:lnTo>
                        <a:pt x="6" y="16"/>
                      </a:lnTo>
                      <a:lnTo>
                        <a:pt x="4" y="15"/>
                      </a:lnTo>
                      <a:lnTo>
                        <a:pt x="2" y="12"/>
                      </a:lnTo>
                      <a:lnTo>
                        <a:pt x="0" y="10"/>
                      </a:lnTo>
                      <a:lnTo>
                        <a:pt x="0" y="9"/>
                      </a:lnTo>
                      <a:lnTo>
                        <a:pt x="0" y="8"/>
                      </a:lnTo>
                      <a:lnTo>
                        <a:pt x="0" y="6"/>
                      </a:lnTo>
                      <a:lnTo>
                        <a:pt x="0" y="5"/>
                      </a:lnTo>
                      <a:lnTo>
                        <a:pt x="0" y="4"/>
                      </a:lnTo>
                      <a:lnTo>
                        <a:pt x="1" y="3"/>
                      </a:lnTo>
                      <a:lnTo>
                        <a:pt x="2" y="2"/>
                      </a:lnTo>
                      <a:lnTo>
                        <a:pt x="3" y="0"/>
                      </a:lnTo>
                      <a:lnTo>
                        <a:pt x="6" y="0"/>
                      </a:lnTo>
                      <a:lnTo>
                        <a:pt x="7" y="0"/>
                      </a:lnTo>
                      <a:lnTo>
                        <a:pt x="7" y="2"/>
                      </a:lnTo>
                      <a:lnTo>
                        <a:pt x="8" y="3"/>
                      </a:lnTo>
                      <a:lnTo>
                        <a:pt x="9" y="4"/>
                      </a:lnTo>
                      <a:lnTo>
                        <a:pt x="12" y="5"/>
                      </a:lnTo>
                      <a:lnTo>
                        <a:pt x="13"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5" name="Freeform 123"/>
                <p:cNvSpPr>
                  <a:spLocks/>
                </p:cNvSpPr>
                <p:nvPr/>
              </p:nvSpPr>
              <p:spPr bwMode="auto">
                <a:xfrm rot="1627522">
                  <a:off x="2776" y="3580"/>
                  <a:ext cx="19" cy="18"/>
                </a:xfrm>
                <a:custGeom>
                  <a:avLst/>
                  <a:gdLst>
                    <a:gd name="T0" fmla="*/ 10 w 16"/>
                    <a:gd name="T1" fmla="*/ 0 h 13"/>
                    <a:gd name="T2" fmla="*/ 8 w 16"/>
                    <a:gd name="T3" fmla="*/ 0 h 13"/>
                    <a:gd name="T4" fmla="*/ 4 w 16"/>
                    <a:gd name="T5" fmla="*/ 0 h 13"/>
                    <a:gd name="T6" fmla="*/ 3 w 16"/>
                    <a:gd name="T7" fmla="*/ 1 h 13"/>
                    <a:gd name="T8" fmla="*/ 1 w 16"/>
                    <a:gd name="T9" fmla="*/ 2 h 13"/>
                    <a:gd name="T10" fmla="*/ 0 w 16"/>
                    <a:gd name="T11" fmla="*/ 3 h 13"/>
                    <a:gd name="T12" fmla="*/ 0 w 16"/>
                    <a:gd name="T13" fmla="*/ 4 h 13"/>
                    <a:gd name="T14" fmla="*/ 1 w 16"/>
                    <a:gd name="T15" fmla="*/ 7 h 13"/>
                    <a:gd name="T16" fmla="*/ 0 w 16"/>
                    <a:gd name="T17" fmla="*/ 8 h 13"/>
                    <a:gd name="T18" fmla="*/ 1 w 16"/>
                    <a:gd name="T19" fmla="*/ 9 h 13"/>
                    <a:gd name="T20" fmla="*/ 2 w 16"/>
                    <a:gd name="T21" fmla="*/ 10 h 13"/>
                    <a:gd name="T22" fmla="*/ 2 w 16"/>
                    <a:gd name="T23" fmla="*/ 12 h 13"/>
                    <a:gd name="T24" fmla="*/ 3 w 16"/>
                    <a:gd name="T25" fmla="*/ 13 h 13"/>
                    <a:gd name="T26" fmla="*/ 6 w 16"/>
                    <a:gd name="T27" fmla="*/ 13 h 13"/>
                    <a:gd name="T28" fmla="*/ 8 w 16"/>
                    <a:gd name="T29" fmla="*/ 13 h 13"/>
                    <a:gd name="T30" fmla="*/ 10 w 16"/>
                    <a:gd name="T31" fmla="*/ 12 h 13"/>
                    <a:gd name="T32" fmla="*/ 13 w 16"/>
                    <a:gd name="T33" fmla="*/ 12 h 13"/>
                    <a:gd name="T34" fmla="*/ 15 w 16"/>
                    <a:gd name="T35" fmla="*/ 10 h 13"/>
                    <a:gd name="T36" fmla="*/ 16 w 16"/>
                    <a:gd name="T37" fmla="*/ 9 h 13"/>
                    <a:gd name="T38" fmla="*/ 16 w 16"/>
                    <a:gd name="T39" fmla="*/ 8 h 13"/>
                    <a:gd name="T40" fmla="*/ 16 w 16"/>
                    <a:gd name="T41" fmla="*/ 7 h 13"/>
                    <a:gd name="T42" fmla="*/ 16 w 16"/>
                    <a:gd name="T43" fmla="*/ 6 h 13"/>
                    <a:gd name="T44" fmla="*/ 14 w 16"/>
                    <a:gd name="T45" fmla="*/ 3 h 13"/>
                    <a:gd name="T46" fmla="*/ 13 w 16"/>
                    <a:gd name="T47" fmla="*/ 2 h 13"/>
                    <a:gd name="T48" fmla="*/ 12 w 16"/>
                    <a:gd name="T49" fmla="*/ 1 h 13"/>
                    <a:gd name="T50" fmla="*/ 10 w 16"/>
                    <a:gd name="T5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13">
                      <a:moveTo>
                        <a:pt x="10" y="0"/>
                      </a:moveTo>
                      <a:lnTo>
                        <a:pt x="8" y="0"/>
                      </a:lnTo>
                      <a:lnTo>
                        <a:pt x="4" y="0"/>
                      </a:lnTo>
                      <a:lnTo>
                        <a:pt x="3" y="1"/>
                      </a:lnTo>
                      <a:lnTo>
                        <a:pt x="1" y="2"/>
                      </a:lnTo>
                      <a:lnTo>
                        <a:pt x="0" y="3"/>
                      </a:lnTo>
                      <a:lnTo>
                        <a:pt x="0" y="4"/>
                      </a:lnTo>
                      <a:lnTo>
                        <a:pt x="1" y="7"/>
                      </a:lnTo>
                      <a:lnTo>
                        <a:pt x="0" y="8"/>
                      </a:lnTo>
                      <a:lnTo>
                        <a:pt x="1" y="9"/>
                      </a:lnTo>
                      <a:lnTo>
                        <a:pt x="2" y="10"/>
                      </a:lnTo>
                      <a:lnTo>
                        <a:pt x="2" y="12"/>
                      </a:lnTo>
                      <a:lnTo>
                        <a:pt x="3" y="13"/>
                      </a:lnTo>
                      <a:lnTo>
                        <a:pt x="6" y="13"/>
                      </a:lnTo>
                      <a:lnTo>
                        <a:pt x="8" y="13"/>
                      </a:lnTo>
                      <a:lnTo>
                        <a:pt x="10" y="12"/>
                      </a:lnTo>
                      <a:lnTo>
                        <a:pt x="13" y="12"/>
                      </a:lnTo>
                      <a:lnTo>
                        <a:pt x="15" y="10"/>
                      </a:lnTo>
                      <a:lnTo>
                        <a:pt x="16" y="9"/>
                      </a:lnTo>
                      <a:lnTo>
                        <a:pt x="16" y="8"/>
                      </a:lnTo>
                      <a:lnTo>
                        <a:pt x="16" y="7"/>
                      </a:lnTo>
                      <a:lnTo>
                        <a:pt x="16" y="6"/>
                      </a:lnTo>
                      <a:lnTo>
                        <a:pt x="14" y="3"/>
                      </a:lnTo>
                      <a:lnTo>
                        <a:pt x="13" y="2"/>
                      </a:lnTo>
                      <a:lnTo>
                        <a:pt x="12" y="1"/>
                      </a:lnTo>
                      <a:lnTo>
                        <a:pt x="10" y="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6" name="Freeform 124"/>
                <p:cNvSpPr>
                  <a:spLocks/>
                </p:cNvSpPr>
                <p:nvPr/>
              </p:nvSpPr>
              <p:spPr bwMode="auto">
                <a:xfrm rot="1627522">
                  <a:off x="2123" y="2918"/>
                  <a:ext cx="329" cy="521"/>
                </a:xfrm>
                <a:custGeom>
                  <a:avLst/>
                  <a:gdLst>
                    <a:gd name="T0" fmla="*/ 221 w 266"/>
                    <a:gd name="T1" fmla="*/ 166 h 350"/>
                    <a:gd name="T2" fmla="*/ 222 w 266"/>
                    <a:gd name="T3" fmla="*/ 185 h 350"/>
                    <a:gd name="T4" fmla="*/ 234 w 266"/>
                    <a:gd name="T5" fmla="*/ 197 h 350"/>
                    <a:gd name="T6" fmla="*/ 220 w 266"/>
                    <a:gd name="T7" fmla="*/ 205 h 350"/>
                    <a:gd name="T8" fmla="*/ 221 w 266"/>
                    <a:gd name="T9" fmla="*/ 228 h 350"/>
                    <a:gd name="T10" fmla="*/ 220 w 266"/>
                    <a:gd name="T11" fmla="*/ 257 h 350"/>
                    <a:gd name="T12" fmla="*/ 204 w 266"/>
                    <a:gd name="T13" fmla="*/ 271 h 350"/>
                    <a:gd name="T14" fmla="*/ 190 w 266"/>
                    <a:gd name="T15" fmla="*/ 281 h 350"/>
                    <a:gd name="T16" fmla="*/ 192 w 266"/>
                    <a:gd name="T17" fmla="*/ 295 h 350"/>
                    <a:gd name="T18" fmla="*/ 203 w 266"/>
                    <a:gd name="T19" fmla="*/ 310 h 350"/>
                    <a:gd name="T20" fmla="*/ 196 w 266"/>
                    <a:gd name="T21" fmla="*/ 332 h 350"/>
                    <a:gd name="T22" fmla="*/ 168 w 266"/>
                    <a:gd name="T23" fmla="*/ 348 h 350"/>
                    <a:gd name="T24" fmla="*/ 126 w 266"/>
                    <a:gd name="T25" fmla="*/ 326 h 350"/>
                    <a:gd name="T26" fmla="*/ 122 w 266"/>
                    <a:gd name="T27" fmla="*/ 306 h 350"/>
                    <a:gd name="T28" fmla="*/ 103 w 266"/>
                    <a:gd name="T29" fmla="*/ 294 h 350"/>
                    <a:gd name="T30" fmla="*/ 88 w 266"/>
                    <a:gd name="T31" fmla="*/ 265 h 350"/>
                    <a:gd name="T32" fmla="*/ 91 w 266"/>
                    <a:gd name="T33" fmla="*/ 248 h 350"/>
                    <a:gd name="T34" fmla="*/ 97 w 266"/>
                    <a:gd name="T35" fmla="*/ 230 h 350"/>
                    <a:gd name="T36" fmla="*/ 100 w 266"/>
                    <a:gd name="T37" fmla="*/ 211 h 350"/>
                    <a:gd name="T38" fmla="*/ 133 w 266"/>
                    <a:gd name="T39" fmla="*/ 186 h 350"/>
                    <a:gd name="T40" fmla="*/ 131 w 266"/>
                    <a:gd name="T41" fmla="*/ 163 h 350"/>
                    <a:gd name="T42" fmla="*/ 91 w 266"/>
                    <a:gd name="T43" fmla="*/ 170 h 350"/>
                    <a:gd name="T44" fmla="*/ 62 w 266"/>
                    <a:gd name="T45" fmla="*/ 149 h 350"/>
                    <a:gd name="T46" fmla="*/ 6 w 266"/>
                    <a:gd name="T47" fmla="*/ 150 h 350"/>
                    <a:gd name="T48" fmla="*/ 1 w 266"/>
                    <a:gd name="T49" fmla="*/ 134 h 350"/>
                    <a:gd name="T50" fmla="*/ 0 w 266"/>
                    <a:gd name="T51" fmla="*/ 116 h 350"/>
                    <a:gd name="T52" fmla="*/ 4 w 266"/>
                    <a:gd name="T53" fmla="*/ 106 h 350"/>
                    <a:gd name="T54" fmla="*/ 14 w 266"/>
                    <a:gd name="T55" fmla="*/ 94 h 350"/>
                    <a:gd name="T56" fmla="*/ 19 w 266"/>
                    <a:gd name="T57" fmla="*/ 80 h 350"/>
                    <a:gd name="T58" fmla="*/ 29 w 266"/>
                    <a:gd name="T59" fmla="*/ 65 h 350"/>
                    <a:gd name="T60" fmla="*/ 26 w 266"/>
                    <a:gd name="T61" fmla="*/ 40 h 350"/>
                    <a:gd name="T62" fmla="*/ 24 w 266"/>
                    <a:gd name="T63" fmla="*/ 18 h 350"/>
                    <a:gd name="T64" fmla="*/ 46 w 266"/>
                    <a:gd name="T65" fmla="*/ 10 h 350"/>
                    <a:gd name="T66" fmla="*/ 78 w 266"/>
                    <a:gd name="T67" fmla="*/ 12 h 350"/>
                    <a:gd name="T68" fmla="*/ 89 w 266"/>
                    <a:gd name="T69" fmla="*/ 7 h 350"/>
                    <a:gd name="T70" fmla="*/ 125 w 266"/>
                    <a:gd name="T71" fmla="*/ 1 h 350"/>
                    <a:gd name="T72" fmla="*/ 125 w 266"/>
                    <a:gd name="T73" fmla="*/ 26 h 350"/>
                    <a:gd name="T74" fmla="*/ 146 w 266"/>
                    <a:gd name="T75" fmla="*/ 23 h 350"/>
                    <a:gd name="T76" fmla="*/ 155 w 266"/>
                    <a:gd name="T77" fmla="*/ 49 h 350"/>
                    <a:gd name="T78" fmla="*/ 173 w 266"/>
                    <a:gd name="T79" fmla="*/ 65 h 350"/>
                    <a:gd name="T80" fmla="*/ 187 w 266"/>
                    <a:gd name="T81" fmla="*/ 62 h 350"/>
                    <a:gd name="T82" fmla="*/ 205 w 266"/>
                    <a:gd name="T83" fmla="*/ 60 h 350"/>
                    <a:gd name="T84" fmla="*/ 214 w 266"/>
                    <a:gd name="T85" fmla="*/ 44 h 350"/>
                    <a:gd name="T86" fmla="*/ 224 w 266"/>
                    <a:gd name="T87" fmla="*/ 43 h 350"/>
                    <a:gd name="T88" fmla="*/ 238 w 266"/>
                    <a:gd name="T89" fmla="*/ 37 h 350"/>
                    <a:gd name="T90" fmla="*/ 239 w 266"/>
                    <a:gd name="T91" fmla="*/ 17 h 350"/>
                    <a:gd name="T92" fmla="*/ 253 w 266"/>
                    <a:gd name="T93" fmla="*/ 29 h 350"/>
                    <a:gd name="T94" fmla="*/ 257 w 266"/>
                    <a:gd name="T95" fmla="*/ 41 h 350"/>
                    <a:gd name="T96" fmla="*/ 263 w 266"/>
                    <a:gd name="T97" fmla="*/ 53 h 350"/>
                    <a:gd name="T98" fmla="*/ 265 w 266"/>
                    <a:gd name="T99" fmla="*/ 72 h 350"/>
                    <a:gd name="T100" fmla="*/ 262 w 266"/>
                    <a:gd name="T101" fmla="*/ 92 h 350"/>
                    <a:gd name="T102" fmla="*/ 257 w 266"/>
                    <a:gd name="T103" fmla="*/ 130 h 350"/>
                    <a:gd name="T104" fmla="*/ 241 w 266"/>
                    <a:gd name="T105" fmla="*/ 142 h 350"/>
                    <a:gd name="T106" fmla="*/ 226 w 266"/>
                    <a:gd name="T107" fmla="*/ 138 h 350"/>
                    <a:gd name="T108" fmla="*/ 216 w 266"/>
                    <a:gd name="T109" fmla="*/ 15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6" h="350">
                      <a:moveTo>
                        <a:pt x="216" y="157"/>
                      </a:moveTo>
                      <a:lnTo>
                        <a:pt x="216" y="160"/>
                      </a:lnTo>
                      <a:lnTo>
                        <a:pt x="218" y="161"/>
                      </a:lnTo>
                      <a:lnTo>
                        <a:pt x="221" y="162"/>
                      </a:lnTo>
                      <a:lnTo>
                        <a:pt x="221" y="166"/>
                      </a:lnTo>
                      <a:lnTo>
                        <a:pt x="220" y="169"/>
                      </a:lnTo>
                      <a:lnTo>
                        <a:pt x="217" y="174"/>
                      </a:lnTo>
                      <a:lnTo>
                        <a:pt x="217" y="179"/>
                      </a:lnTo>
                      <a:lnTo>
                        <a:pt x="220" y="182"/>
                      </a:lnTo>
                      <a:lnTo>
                        <a:pt x="222" y="185"/>
                      </a:lnTo>
                      <a:lnTo>
                        <a:pt x="226" y="186"/>
                      </a:lnTo>
                      <a:lnTo>
                        <a:pt x="228" y="186"/>
                      </a:lnTo>
                      <a:lnTo>
                        <a:pt x="232" y="190"/>
                      </a:lnTo>
                      <a:lnTo>
                        <a:pt x="234" y="193"/>
                      </a:lnTo>
                      <a:lnTo>
                        <a:pt x="234" y="197"/>
                      </a:lnTo>
                      <a:lnTo>
                        <a:pt x="233" y="202"/>
                      </a:lnTo>
                      <a:lnTo>
                        <a:pt x="230" y="203"/>
                      </a:lnTo>
                      <a:lnTo>
                        <a:pt x="227" y="203"/>
                      </a:lnTo>
                      <a:lnTo>
                        <a:pt x="222" y="200"/>
                      </a:lnTo>
                      <a:lnTo>
                        <a:pt x="220" y="205"/>
                      </a:lnTo>
                      <a:lnTo>
                        <a:pt x="218" y="209"/>
                      </a:lnTo>
                      <a:lnTo>
                        <a:pt x="221" y="214"/>
                      </a:lnTo>
                      <a:lnTo>
                        <a:pt x="222" y="220"/>
                      </a:lnTo>
                      <a:lnTo>
                        <a:pt x="220" y="222"/>
                      </a:lnTo>
                      <a:lnTo>
                        <a:pt x="221" y="228"/>
                      </a:lnTo>
                      <a:lnTo>
                        <a:pt x="220" y="233"/>
                      </a:lnTo>
                      <a:lnTo>
                        <a:pt x="220" y="239"/>
                      </a:lnTo>
                      <a:lnTo>
                        <a:pt x="218" y="244"/>
                      </a:lnTo>
                      <a:lnTo>
                        <a:pt x="218" y="250"/>
                      </a:lnTo>
                      <a:lnTo>
                        <a:pt x="220" y="257"/>
                      </a:lnTo>
                      <a:lnTo>
                        <a:pt x="218" y="263"/>
                      </a:lnTo>
                      <a:lnTo>
                        <a:pt x="216" y="265"/>
                      </a:lnTo>
                      <a:lnTo>
                        <a:pt x="211" y="265"/>
                      </a:lnTo>
                      <a:lnTo>
                        <a:pt x="206" y="268"/>
                      </a:lnTo>
                      <a:lnTo>
                        <a:pt x="204" y="271"/>
                      </a:lnTo>
                      <a:lnTo>
                        <a:pt x="199" y="274"/>
                      </a:lnTo>
                      <a:lnTo>
                        <a:pt x="197" y="276"/>
                      </a:lnTo>
                      <a:lnTo>
                        <a:pt x="197" y="278"/>
                      </a:lnTo>
                      <a:lnTo>
                        <a:pt x="191" y="278"/>
                      </a:lnTo>
                      <a:lnTo>
                        <a:pt x="190" y="281"/>
                      </a:lnTo>
                      <a:lnTo>
                        <a:pt x="187" y="281"/>
                      </a:lnTo>
                      <a:lnTo>
                        <a:pt x="186" y="280"/>
                      </a:lnTo>
                      <a:lnTo>
                        <a:pt x="187" y="284"/>
                      </a:lnTo>
                      <a:lnTo>
                        <a:pt x="187" y="288"/>
                      </a:lnTo>
                      <a:lnTo>
                        <a:pt x="192" y="295"/>
                      </a:lnTo>
                      <a:lnTo>
                        <a:pt x="196" y="299"/>
                      </a:lnTo>
                      <a:lnTo>
                        <a:pt x="197" y="302"/>
                      </a:lnTo>
                      <a:lnTo>
                        <a:pt x="199" y="306"/>
                      </a:lnTo>
                      <a:lnTo>
                        <a:pt x="200" y="308"/>
                      </a:lnTo>
                      <a:lnTo>
                        <a:pt x="203" y="310"/>
                      </a:lnTo>
                      <a:lnTo>
                        <a:pt x="205" y="311"/>
                      </a:lnTo>
                      <a:lnTo>
                        <a:pt x="202" y="316"/>
                      </a:lnTo>
                      <a:lnTo>
                        <a:pt x="200" y="319"/>
                      </a:lnTo>
                      <a:lnTo>
                        <a:pt x="198" y="330"/>
                      </a:lnTo>
                      <a:lnTo>
                        <a:pt x="196" y="332"/>
                      </a:lnTo>
                      <a:lnTo>
                        <a:pt x="184" y="340"/>
                      </a:lnTo>
                      <a:lnTo>
                        <a:pt x="182" y="341"/>
                      </a:lnTo>
                      <a:lnTo>
                        <a:pt x="180" y="346"/>
                      </a:lnTo>
                      <a:lnTo>
                        <a:pt x="169" y="350"/>
                      </a:lnTo>
                      <a:lnTo>
                        <a:pt x="168" y="348"/>
                      </a:lnTo>
                      <a:lnTo>
                        <a:pt x="170" y="343"/>
                      </a:lnTo>
                      <a:lnTo>
                        <a:pt x="168" y="343"/>
                      </a:lnTo>
                      <a:lnTo>
                        <a:pt x="140" y="336"/>
                      </a:lnTo>
                      <a:lnTo>
                        <a:pt x="133" y="335"/>
                      </a:lnTo>
                      <a:lnTo>
                        <a:pt x="126" y="326"/>
                      </a:lnTo>
                      <a:lnTo>
                        <a:pt x="125" y="323"/>
                      </a:lnTo>
                      <a:lnTo>
                        <a:pt x="118" y="318"/>
                      </a:lnTo>
                      <a:lnTo>
                        <a:pt x="116" y="312"/>
                      </a:lnTo>
                      <a:lnTo>
                        <a:pt x="120" y="308"/>
                      </a:lnTo>
                      <a:lnTo>
                        <a:pt x="122" y="306"/>
                      </a:lnTo>
                      <a:lnTo>
                        <a:pt x="120" y="304"/>
                      </a:lnTo>
                      <a:lnTo>
                        <a:pt x="114" y="300"/>
                      </a:lnTo>
                      <a:lnTo>
                        <a:pt x="108" y="296"/>
                      </a:lnTo>
                      <a:lnTo>
                        <a:pt x="106" y="295"/>
                      </a:lnTo>
                      <a:lnTo>
                        <a:pt x="103" y="294"/>
                      </a:lnTo>
                      <a:lnTo>
                        <a:pt x="98" y="284"/>
                      </a:lnTo>
                      <a:lnTo>
                        <a:pt x="94" y="281"/>
                      </a:lnTo>
                      <a:lnTo>
                        <a:pt x="91" y="280"/>
                      </a:lnTo>
                      <a:lnTo>
                        <a:pt x="85" y="280"/>
                      </a:lnTo>
                      <a:lnTo>
                        <a:pt x="88" y="265"/>
                      </a:lnTo>
                      <a:lnTo>
                        <a:pt x="89" y="263"/>
                      </a:lnTo>
                      <a:lnTo>
                        <a:pt x="95" y="260"/>
                      </a:lnTo>
                      <a:lnTo>
                        <a:pt x="96" y="257"/>
                      </a:lnTo>
                      <a:lnTo>
                        <a:pt x="95" y="253"/>
                      </a:lnTo>
                      <a:lnTo>
                        <a:pt x="91" y="248"/>
                      </a:lnTo>
                      <a:lnTo>
                        <a:pt x="91" y="246"/>
                      </a:lnTo>
                      <a:lnTo>
                        <a:pt x="91" y="244"/>
                      </a:lnTo>
                      <a:lnTo>
                        <a:pt x="101" y="239"/>
                      </a:lnTo>
                      <a:lnTo>
                        <a:pt x="100" y="235"/>
                      </a:lnTo>
                      <a:lnTo>
                        <a:pt x="97" y="230"/>
                      </a:lnTo>
                      <a:lnTo>
                        <a:pt x="92" y="223"/>
                      </a:lnTo>
                      <a:lnTo>
                        <a:pt x="92" y="218"/>
                      </a:lnTo>
                      <a:lnTo>
                        <a:pt x="92" y="217"/>
                      </a:lnTo>
                      <a:lnTo>
                        <a:pt x="97" y="215"/>
                      </a:lnTo>
                      <a:lnTo>
                        <a:pt x="100" y="211"/>
                      </a:lnTo>
                      <a:lnTo>
                        <a:pt x="104" y="210"/>
                      </a:lnTo>
                      <a:lnTo>
                        <a:pt x="112" y="208"/>
                      </a:lnTo>
                      <a:lnTo>
                        <a:pt x="120" y="202"/>
                      </a:lnTo>
                      <a:lnTo>
                        <a:pt x="127" y="194"/>
                      </a:lnTo>
                      <a:lnTo>
                        <a:pt x="133" y="186"/>
                      </a:lnTo>
                      <a:lnTo>
                        <a:pt x="140" y="176"/>
                      </a:lnTo>
                      <a:lnTo>
                        <a:pt x="140" y="172"/>
                      </a:lnTo>
                      <a:lnTo>
                        <a:pt x="139" y="168"/>
                      </a:lnTo>
                      <a:lnTo>
                        <a:pt x="138" y="167"/>
                      </a:lnTo>
                      <a:lnTo>
                        <a:pt x="131" y="163"/>
                      </a:lnTo>
                      <a:lnTo>
                        <a:pt x="119" y="162"/>
                      </a:lnTo>
                      <a:lnTo>
                        <a:pt x="107" y="168"/>
                      </a:lnTo>
                      <a:lnTo>
                        <a:pt x="103" y="169"/>
                      </a:lnTo>
                      <a:lnTo>
                        <a:pt x="96" y="170"/>
                      </a:lnTo>
                      <a:lnTo>
                        <a:pt x="91" y="170"/>
                      </a:lnTo>
                      <a:lnTo>
                        <a:pt x="85" y="169"/>
                      </a:lnTo>
                      <a:lnTo>
                        <a:pt x="79" y="166"/>
                      </a:lnTo>
                      <a:lnTo>
                        <a:pt x="77" y="164"/>
                      </a:lnTo>
                      <a:lnTo>
                        <a:pt x="70" y="157"/>
                      </a:lnTo>
                      <a:lnTo>
                        <a:pt x="62" y="149"/>
                      </a:lnTo>
                      <a:lnTo>
                        <a:pt x="56" y="145"/>
                      </a:lnTo>
                      <a:lnTo>
                        <a:pt x="26" y="143"/>
                      </a:lnTo>
                      <a:lnTo>
                        <a:pt x="18" y="145"/>
                      </a:lnTo>
                      <a:lnTo>
                        <a:pt x="8" y="149"/>
                      </a:lnTo>
                      <a:lnTo>
                        <a:pt x="6" y="150"/>
                      </a:lnTo>
                      <a:lnTo>
                        <a:pt x="5" y="145"/>
                      </a:lnTo>
                      <a:lnTo>
                        <a:pt x="5" y="143"/>
                      </a:lnTo>
                      <a:lnTo>
                        <a:pt x="2" y="139"/>
                      </a:lnTo>
                      <a:lnTo>
                        <a:pt x="1" y="138"/>
                      </a:lnTo>
                      <a:lnTo>
                        <a:pt x="1" y="134"/>
                      </a:lnTo>
                      <a:lnTo>
                        <a:pt x="0" y="130"/>
                      </a:lnTo>
                      <a:lnTo>
                        <a:pt x="0" y="127"/>
                      </a:lnTo>
                      <a:lnTo>
                        <a:pt x="1" y="124"/>
                      </a:lnTo>
                      <a:lnTo>
                        <a:pt x="1" y="120"/>
                      </a:lnTo>
                      <a:lnTo>
                        <a:pt x="0" y="116"/>
                      </a:lnTo>
                      <a:lnTo>
                        <a:pt x="0" y="114"/>
                      </a:lnTo>
                      <a:lnTo>
                        <a:pt x="1" y="113"/>
                      </a:lnTo>
                      <a:lnTo>
                        <a:pt x="2" y="109"/>
                      </a:lnTo>
                      <a:lnTo>
                        <a:pt x="2" y="108"/>
                      </a:lnTo>
                      <a:lnTo>
                        <a:pt x="4" y="106"/>
                      </a:lnTo>
                      <a:lnTo>
                        <a:pt x="5" y="104"/>
                      </a:lnTo>
                      <a:lnTo>
                        <a:pt x="8" y="101"/>
                      </a:lnTo>
                      <a:lnTo>
                        <a:pt x="11" y="98"/>
                      </a:lnTo>
                      <a:lnTo>
                        <a:pt x="12" y="95"/>
                      </a:lnTo>
                      <a:lnTo>
                        <a:pt x="14" y="94"/>
                      </a:lnTo>
                      <a:lnTo>
                        <a:pt x="17" y="91"/>
                      </a:lnTo>
                      <a:lnTo>
                        <a:pt x="19" y="89"/>
                      </a:lnTo>
                      <a:lnTo>
                        <a:pt x="20" y="86"/>
                      </a:lnTo>
                      <a:lnTo>
                        <a:pt x="19" y="84"/>
                      </a:lnTo>
                      <a:lnTo>
                        <a:pt x="19" y="80"/>
                      </a:lnTo>
                      <a:lnTo>
                        <a:pt x="19" y="76"/>
                      </a:lnTo>
                      <a:lnTo>
                        <a:pt x="24" y="74"/>
                      </a:lnTo>
                      <a:lnTo>
                        <a:pt x="28" y="73"/>
                      </a:lnTo>
                      <a:lnTo>
                        <a:pt x="29" y="68"/>
                      </a:lnTo>
                      <a:lnTo>
                        <a:pt x="29" y="65"/>
                      </a:lnTo>
                      <a:lnTo>
                        <a:pt x="29" y="59"/>
                      </a:lnTo>
                      <a:lnTo>
                        <a:pt x="29" y="55"/>
                      </a:lnTo>
                      <a:lnTo>
                        <a:pt x="30" y="50"/>
                      </a:lnTo>
                      <a:lnTo>
                        <a:pt x="29" y="46"/>
                      </a:lnTo>
                      <a:lnTo>
                        <a:pt x="26" y="40"/>
                      </a:lnTo>
                      <a:lnTo>
                        <a:pt x="24" y="32"/>
                      </a:lnTo>
                      <a:lnTo>
                        <a:pt x="23" y="29"/>
                      </a:lnTo>
                      <a:lnTo>
                        <a:pt x="23" y="24"/>
                      </a:lnTo>
                      <a:lnTo>
                        <a:pt x="23" y="20"/>
                      </a:lnTo>
                      <a:lnTo>
                        <a:pt x="24" y="18"/>
                      </a:lnTo>
                      <a:lnTo>
                        <a:pt x="23" y="16"/>
                      </a:lnTo>
                      <a:lnTo>
                        <a:pt x="22" y="12"/>
                      </a:lnTo>
                      <a:lnTo>
                        <a:pt x="31" y="7"/>
                      </a:lnTo>
                      <a:lnTo>
                        <a:pt x="42" y="11"/>
                      </a:lnTo>
                      <a:lnTo>
                        <a:pt x="46" y="10"/>
                      </a:lnTo>
                      <a:lnTo>
                        <a:pt x="53" y="7"/>
                      </a:lnTo>
                      <a:lnTo>
                        <a:pt x="61" y="11"/>
                      </a:lnTo>
                      <a:lnTo>
                        <a:pt x="64" y="11"/>
                      </a:lnTo>
                      <a:lnTo>
                        <a:pt x="71" y="11"/>
                      </a:lnTo>
                      <a:lnTo>
                        <a:pt x="78" y="12"/>
                      </a:lnTo>
                      <a:lnTo>
                        <a:pt x="83" y="14"/>
                      </a:lnTo>
                      <a:lnTo>
                        <a:pt x="86" y="16"/>
                      </a:lnTo>
                      <a:lnTo>
                        <a:pt x="90" y="14"/>
                      </a:lnTo>
                      <a:lnTo>
                        <a:pt x="90" y="12"/>
                      </a:lnTo>
                      <a:lnTo>
                        <a:pt x="89" y="7"/>
                      </a:lnTo>
                      <a:lnTo>
                        <a:pt x="92" y="5"/>
                      </a:lnTo>
                      <a:lnTo>
                        <a:pt x="104" y="1"/>
                      </a:lnTo>
                      <a:lnTo>
                        <a:pt x="108" y="0"/>
                      </a:lnTo>
                      <a:lnTo>
                        <a:pt x="120" y="0"/>
                      </a:lnTo>
                      <a:lnTo>
                        <a:pt x="125" y="1"/>
                      </a:lnTo>
                      <a:lnTo>
                        <a:pt x="134" y="8"/>
                      </a:lnTo>
                      <a:lnTo>
                        <a:pt x="137" y="13"/>
                      </a:lnTo>
                      <a:lnTo>
                        <a:pt x="136" y="17"/>
                      </a:lnTo>
                      <a:lnTo>
                        <a:pt x="133" y="22"/>
                      </a:lnTo>
                      <a:lnTo>
                        <a:pt x="125" y="26"/>
                      </a:lnTo>
                      <a:lnTo>
                        <a:pt x="126" y="32"/>
                      </a:lnTo>
                      <a:lnTo>
                        <a:pt x="131" y="37"/>
                      </a:lnTo>
                      <a:lnTo>
                        <a:pt x="139" y="32"/>
                      </a:lnTo>
                      <a:lnTo>
                        <a:pt x="145" y="28"/>
                      </a:lnTo>
                      <a:lnTo>
                        <a:pt x="146" y="23"/>
                      </a:lnTo>
                      <a:lnTo>
                        <a:pt x="151" y="28"/>
                      </a:lnTo>
                      <a:lnTo>
                        <a:pt x="154" y="29"/>
                      </a:lnTo>
                      <a:lnTo>
                        <a:pt x="152" y="36"/>
                      </a:lnTo>
                      <a:lnTo>
                        <a:pt x="154" y="44"/>
                      </a:lnTo>
                      <a:lnTo>
                        <a:pt x="155" y="49"/>
                      </a:lnTo>
                      <a:lnTo>
                        <a:pt x="158" y="56"/>
                      </a:lnTo>
                      <a:lnTo>
                        <a:pt x="161" y="61"/>
                      </a:lnTo>
                      <a:lnTo>
                        <a:pt x="164" y="64"/>
                      </a:lnTo>
                      <a:lnTo>
                        <a:pt x="169" y="65"/>
                      </a:lnTo>
                      <a:lnTo>
                        <a:pt x="173" y="65"/>
                      </a:lnTo>
                      <a:lnTo>
                        <a:pt x="176" y="67"/>
                      </a:lnTo>
                      <a:lnTo>
                        <a:pt x="180" y="67"/>
                      </a:lnTo>
                      <a:lnTo>
                        <a:pt x="184" y="66"/>
                      </a:lnTo>
                      <a:lnTo>
                        <a:pt x="187" y="64"/>
                      </a:lnTo>
                      <a:lnTo>
                        <a:pt x="187" y="62"/>
                      </a:lnTo>
                      <a:lnTo>
                        <a:pt x="188" y="61"/>
                      </a:lnTo>
                      <a:lnTo>
                        <a:pt x="191" y="60"/>
                      </a:lnTo>
                      <a:lnTo>
                        <a:pt x="196" y="59"/>
                      </a:lnTo>
                      <a:lnTo>
                        <a:pt x="202" y="60"/>
                      </a:lnTo>
                      <a:lnTo>
                        <a:pt x="205" y="60"/>
                      </a:lnTo>
                      <a:lnTo>
                        <a:pt x="206" y="58"/>
                      </a:lnTo>
                      <a:lnTo>
                        <a:pt x="208" y="54"/>
                      </a:lnTo>
                      <a:lnTo>
                        <a:pt x="210" y="50"/>
                      </a:lnTo>
                      <a:lnTo>
                        <a:pt x="211" y="48"/>
                      </a:lnTo>
                      <a:lnTo>
                        <a:pt x="214" y="44"/>
                      </a:lnTo>
                      <a:lnTo>
                        <a:pt x="215" y="46"/>
                      </a:lnTo>
                      <a:lnTo>
                        <a:pt x="217" y="47"/>
                      </a:lnTo>
                      <a:lnTo>
                        <a:pt x="218" y="44"/>
                      </a:lnTo>
                      <a:lnTo>
                        <a:pt x="221" y="44"/>
                      </a:lnTo>
                      <a:lnTo>
                        <a:pt x="224" y="43"/>
                      </a:lnTo>
                      <a:lnTo>
                        <a:pt x="228" y="42"/>
                      </a:lnTo>
                      <a:lnTo>
                        <a:pt x="230" y="38"/>
                      </a:lnTo>
                      <a:lnTo>
                        <a:pt x="230" y="37"/>
                      </a:lnTo>
                      <a:lnTo>
                        <a:pt x="233" y="37"/>
                      </a:lnTo>
                      <a:lnTo>
                        <a:pt x="238" y="37"/>
                      </a:lnTo>
                      <a:lnTo>
                        <a:pt x="238" y="35"/>
                      </a:lnTo>
                      <a:lnTo>
                        <a:pt x="238" y="29"/>
                      </a:lnTo>
                      <a:lnTo>
                        <a:pt x="235" y="23"/>
                      </a:lnTo>
                      <a:lnTo>
                        <a:pt x="236" y="18"/>
                      </a:lnTo>
                      <a:lnTo>
                        <a:pt x="239" y="17"/>
                      </a:lnTo>
                      <a:lnTo>
                        <a:pt x="242" y="19"/>
                      </a:lnTo>
                      <a:lnTo>
                        <a:pt x="247" y="23"/>
                      </a:lnTo>
                      <a:lnTo>
                        <a:pt x="251" y="25"/>
                      </a:lnTo>
                      <a:lnTo>
                        <a:pt x="252" y="26"/>
                      </a:lnTo>
                      <a:lnTo>
                        <a:pt x="253" y="29"/>
                      </a:lnTo>
                      <a:lnTo>
                        <a:pt x="254" y="30"/>
                      </a:lnTo>
                      <a:lnTo>
                        <a:pt x="257" y="30"/>
                      </a:lnTo>
                      <a:lnTo>
                        <a:pt x="257" y="31"/>
                      </a:lnTo>
                      <a:lnTo>
                        <a:pt x="257" y="36"/>
                      </a:lnTo>
                      <a:lnTo>
                        <a:pt x="257" y="41"/>
                      </a:lnTo>
                      <a:lnTo>
                        <a:pt x="259" y="42"/>
                      </a:lnTo>
                      <a:lnTo>
                        <a:pt x="263" y="43"/>
                      </a:lnTo>
                      <a:lnTo>
                        <a:pt x="262" y="48"/>
                      </a:lnTo>
                      <a:lnTo>
                        <a:pt x="262" y="49"/>
                      </a:lnTo>
                      <a:lnTo>
                        <a:pt x="263" y="53"/>
                      </a:lnTo>
                      <a:lnTo>
                        <a:pt x="264" y="55"/>
                      </a:lnTo>
                      <a:lnTo>
                        <a:pt x="265" y="61"/>
                      </a:lnTo>
                      <a:lnTo>
                        <a:pt x="266" y="66"/>
                      </a:lnTo>
                      <a:lnTo>
                        <a:pt x="266" y="68"/>
                      </a:lnTo>
                      <a:lnTo>
                        <a:pt x="265" y="72"/>
                      </a:lnTo>
                      <a:lnTo>
                        <a:pt x="263" y="76"/>
                      </a:lnTo>
                      <a:lnTo>
                        <a:pt x="260" y="82"/>
                      </a:lnTo>
                      <a:lnTo>
                        <a:pt x="259" y="89"/>
                      </a:lnTo>
                      <a:lnTo>
                        <a:pt x="262" y="91"/>
                      </a:lnTo>
                      <a:lnTo>
                        <a:pt x="262" y="92"/>
                      </a:lnTo>
                      <a:lnTo>
                        <a:pt x="263" y="98"/>
                      </a:lnTo>
                      <a:lnTo>
                        <a:pt x="263" y="103"/>
                      </a:lnTo>
                      <a:lnTo>
                        <a:pt x="262" y="113"/>
                      </a:lnTo>
                      <a:lnTo>
                        <a:pt x="258" y="125"/>
                      </a:lnTo>
                      <a:lnTo>
                        <a:pt x="257" y="130"/>
                      </a:lnTo>
                      <a:lnTo>
                        <a:pt x="254" y="132"/>
                      </a:lnTo>
                      <a:lnTo>
                        <a:pt x="252" y="137"/>
                      </a:lnTo>
                      <a:lnTo>
                        <a:pt x="251" y="140"/>
                      </a:lnTo>
                      <a:lnTo>
                        <a:pt x="246" y="143"/>
                      </a:lnTo>
                      <a:lnTo>
                        <a:pt x="241" y="142"/>
                      </a:lnTo>
                      <a:lnTo>
                        <a:pt x="236" y="140"/>
                      </a:lnTo>
                      <a:lnTo>
                        <a:pt x="233" y="140"/>
                      </a:lnTo>
                      <a:lnTo>
                        <a:pt x="230" y="138"/>
                      </a:lnTo>
                      <a:lnTo>
                        <a:pt x="228" y="137"/>
                      </a:lnTo>
                      <a:lnTo>
                        <a:pt x="226" y="138"/>
                      </a:lnTo>
                      <a:lnTo>
                        <a:pt x="226" y="142"/>
                      </a:lnTo>
                      <a:lnTo>
                        <a:pt x="226" y="145"/>
                      </a:lnTo>
                      <a:lnTo>
                        <a:pt x="223" y="149"/>
                      </a:lnTo>
                      <a:lnTo>
                        <a:pt x="221" y="150"/>
                      </a:lnTo>
                      <a:lnTo>
                        <a:pt x="216" y="154"/>
                      </a:lnTo>
                      <a:lnTo>
                        <a:pt x="216" y="157"/>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7" name="Freeform 125"/>
                <p:cNvSpPr>
                  <a:spLocks/>
                </p:cNvSpPr>
                <p:nvPr/>
              </p:nvSpPr>
              <p:spPr bwMode="auto">
                <a:xfrm rot="1627522">
                  <a:off x="2168" y="3133"/>
                  <a:ext cx="59" cy="89"/>
                </a:xfrm>
                <a:custGeom>
                  <a:avLst/>
                  <a:gdLst>
                    <a:gd name="T0" fmla="*/ 48 w 49"/>
                    <a:gd name="T1" fmla="*/ 1 h 61"/>
                    <a:gd name="T2" fmla="*/ 49 w 49"/>
                    <a:gd name="T3" fmla="*/ 4 h 61"/>
                    <a:gd name="T4" fmla="*/ 46 w 49"/>
                    <a:gd name="T5" fmla="*/ 10 h 61"/>
                    <a:gd name="T6" fmla="*/ 45 w 49"/>
                    <a:gd name="T7" fmla="*/ 14 h 61"/>
                    <a:gd name="T8" fmla="*/ 41 w 49"/>
                    <a:gd name="T9" fmla="*/ 18 h 61"/>
                    <a:gd name="T10" fmla="*/ 36 w 49"/>
                    <a:gd name="T11" fmla="*/ 24 h 61"/>
                    <a:gd name="T12" fmla="*/ 33 w 49"/>
                    <a:gd name="T13" fmla="*/ 30 h 61"/>
                    <a:gd name="T14" fmla="*/ 34 w 49"/>
                    <a:gd name="T15" fmla="*/ 32 h 61"/>
                    <a:gd name="T16" fmla="*/ 37 w 49"/>
                    <a:gd name="T17" fmla="*/ 37 h 61"/>
                    <a:gd name="T18" fmla="*/ 40 w 49"/>
                    <a:gd name="T19" fmla="*/ 42 h 61"/>
                    <a:gd name="T20" fmla="*/ 39 w 49"/>
                    <a:gd name="T21" fmla="*/ 46 h 61"/>
                    <a:gd name="T22" fmla="*/ 36 w 49"/>
                    <a:gd name="T23" fmla="*/ 49 h 61"/>
                    <a:gd name="T24" fmla="*/ 29 w 49"/>
                    <a:gd name="T25" fmla="*/ 54 h 61"/>
                    <a:gd name="T26" fmla="*/ 24 w 49"/>
                    <a:gd name="T27" fmla="*/ 57 h 61"/>
                    <a:gd name="T28" fmla="*/ 15 w 49"/>
                    <a:gd name="T29" fmla="*/ 61 h 61"/>
                    <a:gd name="T30" fmla="*/ 10 w 49"/>
                    <a:gd name="T31" fmla="*/ 58 h 61"/>
                    <a:gd name="T32" fmla="*/ 6 w 49"/>
                    <a:gd name="T33" fmla="*/ 55 h 61"/>
                    <a:gd name="T34" fmla="*/ 3 w 49"/>
                    <a:gd name="T35" fmla="*/ 51 h 61"/>
                    <a:gd name="T36" fmla="*/ 0 w 49"/>
                    <a:gd name="T37" fmla="*/ 48 h 61"/>
                    <a:gd name="T38" fmla="*/ 0 w 49"/>
                    <a:gd name="T39" fmla="*/ 42 h 61"/>
                    <a:gd name="T40" fmla="*/ 3 w 49"/>
                    <a:gd name="T41" fmla="*/ 39 h 61"/>
                    <a:gd name="T42" fmla="*/ 6 w 49"/>
                    <a:gd name="T43" fmla="*/ 37 h 61"/>
                    <a:gd name="T44" fmla="*/ 9 w 49"/>
                    <a:gd name="T45" fmla="*/ 34 h 61"/>
                    <a:gd name="T46" fmla="*/ 12 w 49"/>
                    <a:gd name="T47" fmla="*/ 28 h 61"/>
                    <a:gd name="T48" fmla="*/ 17 w 49"/>
                    <a:gd name="T49" fmla="*/ 21 h 61"/>
                    <a:gd name="T50" fmla="*/ 23 w 49"/>
                    <a:gd name="T51" fmla="*/ 15 h 61"/>
                    <a:gd name="T52" fmla="*/ 28 w 49"/>
                    <a:gd name="T53" fmla="*/ 10 h 61"/>
                    <a:gd name="T54" fmla="*/ 33 w 49"/>
                    <a:gd name="T55" fmla="*/ 6 h 61"/>
                    <a:gd name="T56" fmla="*/ 37 w 49"/>
                    <a:gd name="T57" fmla="*/ 2 h 61"/>
                    <a:gd name="T58" fmla="*/ 40 w 49"/>
                    <a:gd name="T59" fmla="*/ 1 h 61"/>
                    <a:gd name="T60" fmla="*/ 43 w 49"/>
                    <a:gd name="T61" fmla="*/ 0 h 61"/>
                    <a:gd name="T62" fmla="*/ 48 w 49"/>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61">
                      <a:moveTo>
                        <a:pt x="48" y="0"/>
                      </a:moveTo>
                      <a:lnTo>
                        <a:pt x="48" y="1"/>
                      </a:lnTo>
                      <a:lnTo>
                        <a:pt x="49" y="3"/>
                      </a:lnTo>
                      <a:lnTo>
                        <a:pt x="49" y="4"/>
                      </a:lnTo>
                      <a:lnTo>
                        <a:pt x="48" y="7"/>
                      </a:lnTo>
                      <a:lnTo>
                        <a:pt x="46" y="10"/>
                      </a:lnTo>
                      <a:lnTo>
                        <a:pt x="46" y="13"/>
                      </a:lnTo>
                      <a:lnTo>
                        <a:pt x="45" y="14"/>
                      </a:lnTo>
                      <a:lnTo>
                        <a:pt x="43" y="15"/>
                      </a:lnTo>
                      <a:lnTo>
                        <a:pt x="41" y="18"/>
                      </a:lnTo>
                      <a:lnTo>
                        <a:pt x="40" y="20"/>
                      </a:lnTo>
                      <a:lnTo>
                        <a:pt x="36" y="24"/>
                      </a:lnTo>
                      <a:lnTo>
                        <a:pt x="35" y="27"/>
                      </a:lnTo>
                      <a:lnTo>
                        <a:pt x="33" y="30"/>
                      </a:lnTo>
                      <a:lnTo>
                        <a:pt x="33" y="31"/>
                      </a:lnTo>
                      <a:lnTo>
                        <a:pt x="34" y="32"/>
                      </a:lnTo>
                      <a:lnTo>
                        <a:pt x="35" y="34"/>
                      </a:lnTo>
                      <a:lnTo>
                        <a:pt x="37" y="37"/>
                      </a:lnTo>
                      <a:lnTo>
                        <a:pt x="39" y="39"/>
                      </a:lnTo>
                      <a:lnTo>
                        <a:pt x="40" y="42"/>
                      </a:lnTo>
                      <a:lnTo>
                        <a:pt x="40" y="44"/>
                      </a:lnTo>
                      <a:lnTo>
                        <a:pt x="39" y="46"/>
                      </a:lnTo>
                      <a:lnTo>
                        <a:pt x="37" y="48"/>
                      </a:lnTo>
                      <a:lnTo>
                        <a:pt x="36" y="49"/>
                      </a:lnTo>
                      <a:lnTo>
                        <a:pt x="34" y="51"/>
                      </a:lnTo>
                      <a:lnTo>
                        <a:pt x="29" y="54"/>
                      </a:lnTo>
                      <a:lnTo>
                        <a:pt x="27" y="56"/>
                      </a:lnTo>
                      <a:lnTo>
                        <a:pt x="24" y="57"/>
                      </a:lnTo>
                      <a:lnTo>
                        <a:pt x="21" y="58"/>
                      </a:lnTo>
                      <a:lnTo>
                        <a:pt x="15" y="61"/>
                      </a:lnTo>
                      <a:lnTo>
                        <a:pt x="12" y="60"/>
                      </a:lnTo>
                      <a:lnTo>
                        <a:pt x="10" y="58"/>
                      </a:lnTo>
                      <a:lnTo>
                        <a:pt x="7" y="56"/>
                      </a:lnTo>
                      <a:lnTo>
                        <a:pt x="6" y="55"/>
                      </a:lnTo>
                      <a:lnTo>
                        <a:pt x="5" y="54"/>
                      </a:lnTo>
                      <a:lnTo>
                        <a:pt x="3" y="51"/>
                      </a:lnTo>
                      <a:lnTo>
                        <a:pt x="1" y="50"/>
                      </a:lnTo>
                      <a:lnTo>
                        <a:pt x="0" y="48"/>
                      </a:lnTo>
                      <a:lnTo>
                        <a:pt x="0" y="45"/>
                      </a:lnTo>
                      <a:lnTo>
                        <a:pt x="0" y="42"/>
                      </a:lnTo>
                      <a:lnTo>
                        <a:pt x="1" y="40"/>
                      </a:lnTo>
                      <a:lnTo>
                        <a:pt x="3" y="39"/>
                      </a:lnTo>
                      <a:lnTo>
                        <a:pt x="4" y="38"/>
                      </a:lnTo>
                      <a:lnTo>
                        <a:pt x="6" y="37"/>
                      </a:lnTo>
                      <a:lnTo>
                        <a:pt x="7" y="36"/>
                      </a:lnTo>
                      <a:lnTo>
                        <a:pt x="9" y="34"/>
                      </a:lnTo>
                      <a:lnTo>
                        <a:pt x="10" y="32"/>
                      </a:lnTo>
                      <a:lnTo>
                        <a:pt x="12" y="28"/>
                      </a:lnTo>
                      <a:lnTo>
                        <a:pt x="15" y="25"/>
                      </a:lnTo>
                      <a:lnTo>
                        <a:pt x="17" y="21"/>
                      </a:lnTo>
                      <a:lnTo>
                        <a:pt x="22" y="18"/>
                      </a:lnTo>
                      <a:lnTo>
                        <a:pt x="23" y="15"/>
                      </a:lnTo>
                      <a:lnTo>
                        <a:pt x="27" y="12"/>
                      </a:lnTo>
                      <a:lnTo>
                        <a:pt x="28" y="10"/>
                      </a:lnTo>
                      <a:lnTo>
                        <a:pt x="30" y="7"/>
                      </a:lnTo>
                      <a:lnTo>
                        <a:pt x="33" y="6"/>
                      </a:lnTo>
                      <a:lnTo>
                        <a:pt x="35" y="3"/>
                      </a:lnTo>
                      <a:lnTo>
                        <a:pt x="37" y="2"/>
                      </a:lnTo>
                      <a:lnTo>
                        <a:pt x="39" y="1"/>
                      </a:lnTo>
                      <a:lnTo>
                        <a:pt x="40" y="1"/>
                      </a:lnTo>
                      <a:lnTo>
                        <a:pt x="42" y="0"/>
                      </a:lnTo>
                      <a:lnTo>
                        <a:pt x="43" y="0"/>
                      </a:lnTo>
                      <a:lnTo>
                        <a:pt x="46" y="0"/>
                      </a:lnTo>
                      <a:lnTo>
                        <a:pt x="48" y="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8" name="Freeform 126"/>
                <p:cNvSpPr>
                  <a:spLocks/>
                </p:cNvSpPr>
                <p:nvPr/>
              </p:nvSpPr>
              <p:spPr bwMode="auto">
                <a:xfrm rot="1627522">
                  <a:off x="1275" y="2885"/>
                  <a:ext cx="381" cy="634"/>
                </a:xfrm>
                <a:custGeom>
                  <a:avLst/>
                  <a:gdLst>
                    <a:gd name="T0" fmla="*/ 249 w 308"/>
                    <a:gd name="T1" fmla="*/ 50 h 426"/>
                    <a:gd name="T2" fmla="*/ 279 w 308"/>
                    <a:gd name="T3" fmla="*/ 58 h 426"/>
                    <a:gd name="T4" fmla="*/ 273 w 308"/>
                    <a:gd name="T5" fmla="*/ 91 h 426"/>
                    <a:gd name="T6" fmla="*/ 262 w 308"/>
                    <a:gd name="T7" fmla="*/ 108 h 426"/>
                    <a:gd name="T8" fmla="*/ 298 w 308"/>
                    <a:gd name="T9" fmla="*/ 110 h 426"/>
                    <a:gd name="T10" fmla="*/ 300 w 308"/>
                    <a:gd name="T11" fmla="*/ 144 h 426"/>
                    <a:gd name="T12" fmla="*/ 304 w 308"/>
                    <a:gd name="T13" fmla="*/ 182 h 426"/>
                    <a:gd name="T14" fmla="*/ 275 w 308"/>
                    <a:gd name="T15" fmla="*/ 204 h 426"/>
                    <a:gd name="T16" fmla="*/ 230 w 308"/>
                    <a:gd name="T17" fmla="*/ 290 h 426"/>
                    <a:gd name="T18" fmla="*/ 213 w 308"/>
                    <a:gd name="T19" fmla="*/ 358 h 426"/>
                    <a:gd name="T20" fmla="*/ 190 w 308"/>
                    <a:gd name="T21" fmla="*/ 385 h 426"/>
                    <a:gd name="T22" fmla="*/ 161 w 308"/>
                    <a:gd name="T23" fmla="*/ 376 h 426"/>
                    <a:gd name="T24" fmla="*/ 168 w 308"/>
                    <a:gd name="T25" fmla="*/ 401 h 426"/>
                    <a:gd name="T26" fmla="*/ 137 w 308"/>
                    <a:gd name="T27" fmla="*/ 419 h 426"/>
                    <a:gd name="T28" fmla="*/ 111 w 308"/>
                    <a:gd name="T29" fmla="*/ 416 h 426"/>
                    <a:gd name="T30" fmla="*/ 126 w 308"/>
                    <a:gd name="T31" fmla="*/ 394 h 426"/>
                    <a:gd name="T32" fmla="*/ 111 w 308"/>
                    <a:gd name="T33" fmla="*/ 353 h 426"/>
                    <a:gd name="T34" fmla="*/ 116 w 308"/>
                    <a:gd name="T35" fmla="*/ 340 h 426"/>
                    <a:gd name="T36" fmla="*/ 129 w 308"/>
                    <a:gd name="T37" fmla="*/ 347 h 426"/>
                    <a:gd name="T38" fmla="*/ 107 w 308"/>
                    <a:gd name="T39" fmla="*/ 340 h 426"/>
                    <a:gd name="T40" fmla="*/ 99 w 308"/>
                    <a:gd name="T41" fmla="*/ 370 h 426"/>
                    <a:gd name="T42" fmla="*/ 110 w 308"/>
                    <a:gd name="T43" fmla="*/ 407 h 426"/>
                    <a:gd name="T44" fmla="*/ 83 w 308"/>
                    <a:gd name="T45" fmla="*/ 395 h 426"/>
                    <a:gd name="T46" fmla="*/ 50 w 308"/>
                    <a:gd name="T47" fmla="*/ 383 h 426"/>
                    <a:gd name="T48" fmla="*/ 68 w 308"/>
                    <a:gd name="T49" fmla="*/ 359 h 426"/>
                    <a:gd name="T50" fmla="*/ 66 w 308"/>
                    <a:gd name="T51" fmla="*/ 324 h 426"/>
                    <a:gd name="T52" fmla="*/ 62 w 308"/>
                    <a:gd name="T53" fmla="*/ 299 h 426"/>
                    <a:gd name="T54" fmla="*/ 78 w 308"/>
                    <a:gd name="T55" fmla="*/ 265 h 426"/>
                    <a:gd name="T56" fmla="*/ 110 w 308"/>
                    <a:gd name="T57" fmla="*/ 222 h 426"/>
                    <a:gd name="T58" fmla="*/ 119 w 308"/>
                    <a:gd name="T59" fmla="*/ 199 h 426"/>
                    <a:gd name="T60" fmla="*/ 108 w 308"/>
                    <a:gd name="T61" fmla="*/ 191 h 426"/>
                    <a:gd name="T62" fmla="*/ 107 w 308"/>
                    <a:gd name="T63" fmla="*/ 149 h 426"/>
                    <a:gd name="T64" fmla="*/ 89 w 308"/>
                    <a:gd name="T65" fmla="*/ 110 h 426"/>
                    <a:gd name="T66" fmla="*/ 78 w 308"/>
                    <a:gd name="T67" fmla="*/ 124 h 426"/>
                    <a:gd name="T68" fmla="*/ 81 w 308"/>
                    <a:gd name="T69" fmla="*/ 145 h 426"/>
                    <a:gd name="T70" fmla="*/ 69 w 308"/>
                    <a:gd name="T71" fmla="*/ 152 h 426"/>
                    <a:gd name="T72" fmla="*/ 90 w 308"/>
                    <a:gd name="T73" fmla="*/ 149 h 426"/>
                    <a:gd name="T74" fmla="*/ 86 w 308"/>
                    <a:gd name="T75" fmla="*/ 193 h 426"/>
                    <a:gd name="T76" fmla="*/ 65 w 308"/>
                    <a:gd name="T77" fmla="*/ 176 h 426"/>
                    <a:gd name="T78" fmla="*/ 45 w 308"/>
                    <a:gd name="T79" fmla="*/ 168 h 426"/>
                    <a:gd name="T80" fmla="*/ 14 w 308"/>
                    <a:gd name="T81" fmla="*/ 188 h 426"/>
                    <a:gd name="T82" fmla="*/ 16 w 308"/>
                    <a:gd name="T83" fmla="*/ 154 h 426"/>
                    <a:gd name="T84" fmla="*/ 4 w 308"/>
                    <a:gd name="T85" fmla="*/ 125 h 426"/>
                    <a:gd name="T86" fmla="*/ 9 w 308"/>
                    <a:gd name="T87" fmla="*/ 114 h 426"/>
                    <a:gd name="T88" fmla="*/ 24 w 308"/>
                    <a:gd name="T89" fmla="*/ 125 h 426"/>
                    <a:gd name="T90" fmla="*/ 29 w 308"/>
                    <a:gd name="T91" fmla="*/ 148 h 426"/>
                    <a:gd name="T92" fmla="*/ 42 w 308"/>
                    <a:gd name="T93" fmla="*/ 131 h 426"/>
                    <a:gd name="T94" fmla="*/ 17 w 308"/>
                    <a:gd name="T95" fmla="*/ 120 h 426"/>
                    <a:gd name="T96" fmla="*/ 10 w 308"/>
                    <a:gd name="T97" fmla="*/ 98 h 426"/>
                    <a:gd name="T98" fmla="*/ 17 w 308"/>
                    <a:gd name="T99" fmla="*/ 65 h 426"/>
                    <a:gd name="T100" fmla="*/ 52 w 308"/>
                    <a:gd name="T101" fmla="*/ 40 h 426"/>
                    <a:gd name="T102" fmla="*/ 78 w 308"/>
                    <a:gd name="T103" fmla="*/ 46 h 426"/>
                    <a:gd name="T104" fmla="*/ 123 w 308"/>
                    <a:gd name="T105" fmla="*/ 19 h 426"/>
                    <a:gd name="T106" fmla="*/ 141 w 308"/>
                    <a:gd name="T107" fmla="*/ 5 h 426"/>
                    <a:gd name="T108" fmla="*/ 158 w 308"/>
                    <a:gd name="T109" fmla="*/ 5 h 426"/>
                    <a:gd name="T110" fmla="*/ 176 w 308"/>
                    <a:gd name="T111" fmla="*/ 1 h 426"/>
                    <a:gd name="T112" fmla="*/ 188 w 308"/>
                    <a:gd name="T113" fmla="*/ 2 h 426"/>
                    <a:gd name="T114" fmla="*/ 196 w 308"/>
                    <a:gd name="T115" fmla="*/ 3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 h="426">
                      <a:moveTo>
                        <a:pt x="214" y="49"/>
                      </a:moveTo>
                      <a:lnTo>
                        <a:pt x="220" y="53"/>
                      </a:lnTo>
                      <a:lnTo>
                        <a:pt x="234" y="59"/>
                      </a:lnTo>
                      <a:lnTo>
                        <a:pt x="242" y="58"/>
                      </a:lnTo>
                      <a:lnTo>
                        <a:pt x="245" y="54"/>
                      </a:lnTo>
                      <a:lnTo>
                        <a:pt x="249" y="50"/>
                      </a:lnTo>
                      <a:lnTo>
                        <a:pt x="252" y="47"/>
                      </a:lnTo>
                      <a:lnTo>
                        <a:pt x="257" y="46"/>
                      </a:lnTo>
                      <a:lnTo>
                        <a:pt x="262" y="46"/>
                      </a:lnTo>
                      <a:lnTo>
                        <a:pt x="267" y="47"/>
                      </a:lnTo>
                      <a:lnTo>
                        <a:pt x="270" y="50"/>
                      </a:lnTo>
                      <a:lnTo>
                        <a:pt x="279" y="58"/>
                      </a:lnTo>
                      <a:lnTo>
                        <a:pt x="281" y="65"/>
                      </a:lnTo>
                      <a:lnTo>
                        <a:pt x="280" y="73"/>
                      </a:lnTo>
                      <a:lnTo>
                        <a:pt x="279" y="80"/>
                      </a:lnTo>
                      <a:lnTo>
                        <a:pt x="278" y="86"/>
                      </a:lnTo>
                      <a:lnTo>
                        <a:pt x="276" y="90"/>
                      </a:lnTo>
                      <a:lnTo>
                        <a:pt x="273" y="91"/>
                      </a:lnTo>
                      <a:lnTo>
                        <a:pt x="268" y="90"/>
                      </a:lnTo>
                      <a:lnTo>
                        <a:pt x="263" y="92"/>
                      </a:lnTo>
                      <a:lnTo>
                        <a:pt x="260" y="97"/>
                      </a:lnTo>
                      <a:lnTo>
                        <a:pt x="257" y="103"/>
                      </a:lnTo>
                      <a:lnTo>
                        <a:pt x="260" y="106"/>
                      </a:lnTo>
                      <a:lnTo>
                        <a:pt x="262" y="108"/>
                      </a:lnTo>
                      <a:lnTo>
                        <a:pt x="266" y="108"/>
                      </a:lnTo>
                      <a:lnTo>
                        <a:pt x="272" y="109"/>
                      </a:lnTo>
                      <a:lnTo>
                        <a:pt x="278" y="114"/>
                      </a:lnTo>
                      <a:lnTo>
                        <a:pt x="281" y="114"/>
                      </a:lnTo>
                      <a:lnTo>
                        <a:pt x="287" y="114"/>
                      </a:lnTo>
                      <a:lnTo>
                        <a:pt x="298" y="110"/>
                      </a:lnTo>
                      <a:lnTo>
                        <a:pt x="296" y="118"/>
                      </a:lnTo>
                      <a:lnTo>
                        <a:pt x="287" y="126"/>
                      </a:lnTo>
                      <a:lnTo>
                        <a:pt x="285" y="130"/>
                      </a:lnTo>
                      <a:lnTo>
                        <a:pt x="296" y="133"/>
                      </a:lnTo>
                      <a:lnTo>
                        <a:pt x="298" y="140"/>
                      </a:lnTo>
                      <a:lnTo>
                        <a:pt x="300" y="144"/>
                      </a:lnTo>
                      <a:lnTo>
                        <a:pt x="300" y="149"/>
                      </a:lnTo>
                      <a:lnTo>
                        <a:pt x="303" y="156"/>
                      </a:lnTo>
                      <a:lnTo>
                        <a:pt x="304" y="158"/>
                      </a:lnTo>
                      <a:lnTo>
                        <a:pt x="308" y="164"/>
                      </a:lnTo>
                      <a:lnTo>
                        <a:pt x="306" y="170"/>
                      </a:lnTo>
                      <a:lnTo>
                        <a:pt x="304" y="182"/>
                      </a:lnTo>
                      <a:lnTo>
                        <a:pt x="302" y="184"/>
                      </a:lnTo>
                      <a:lnTo>
                        <a:pt x="288" y="190"/>
                      </a:lnTo>
                      <a:lnTo>
                        <a:pt x="287" y="193"/>
                      </a:lnTo>
                      <a:lnTo>
                        <a:pt x="286" y="196"/>
                      </a:lnTo>
                      <a:lnTo>
                        <a:pt x="282" y="199"/>
                      </a:lnTo>
                      <a:lnTo>
                        <a:pt x="275" y="204"/>
                      </a:lnTo>
                      <a:lnTo>
                        <a:pt x="270" y="211"/>
                      </a:lnTo>
                      <a:lnTo>
                        <a:pt x="263" y="224"/>
                      </a:lnTo>
                      <a:lnTo>
                        <a:pt x="252" y="242"/>
                      </a:lnTo>
                      <a:lnTo>
                        <a:pt x="243" y="263"/>
                      </a:lnTo>
                      <a:lnTo>
                        <a:pt x="234" y="286"/>
                      </a:lnTo>
                      <a:lnTo>
                        <a:pt x="230" y="290"/>
                      </a:lnTo>
                      <a:lnTo>
                        <a:pt x="220" y="319"/>
                      </a:lnTo>
                      <a:lnTo>
                        <a:pt x="220" y="323"/>
                      </a:lnTo>
                      <a:lnTo>
                        <a:pt x="222" y="328"/>
                      </a:lnTo>
                      <a:lnTo>
                        <a:pt x="222" y="331"/>
                      </a:lnTo>
                      <a:lnTo>
                        <a:pt x="219" y="347"/>
                      </a:lnTo>
                      <a:lnTo>
                        <a:pt x="213" y="358"/>
                      </a:lnTo>
                      <a:lnTo>
                        <a:pt x="210" y="362"/>
                      </a:lnTo>
                      <a:lnTo>
                        <a:pt x="209" y="366"/>
                      </a:lnTo>
                      <a:lnTo>
                        <a:pt x="206" y="376"/>
                      </a:lnTo>
                      <a:lnTo>
                        <a:pt x="197" y="386"/>
                      </a:lnTo>
                      <a:lnTo>
                        <a:pt x="194" y="388"/>
                      </a:lnTo>
                      <a:lnTo>
                        <a:pt x="190" y="385"/>
                      </a:lnTo>
                      <a:lnTo>
                        <a:pt x="185" y="378"/>
                      </a:lnTo>
                      <a:lnTo>
                        <a:pt x="180" y="372"/>
                      </a:lnTo>
                      <a:lnTo>
                        <a:pt x="178" y="372"/>
                      </a:lnTo>
                      <a:lnTo>
                        <a:pt x="174" y="371"/>
                      </a:lnTo>
                      <a:lnTo>
                        <a:pt x="166" y="373"/>
                      </a:lnTo>
                      <a:lnTo>
                        <a:pt x="161" y="376"/>
                      </a:lnTo>
                      <a:lnTo>
                        <a:pt x="159" y="380"/>
                      </a:lnTo>
                      <a:lnTo>
                        <a:pt x="161" y="384"/>
                      </a:lnTo>
                      <a:lnTo>
                        <a:pt x="166" y="385"/>
                      </a:lnTo>
                      <a:lnTo>
                        <a:pt x="168" y="389"/>
                      </a:lnTo>
                      <a:lnTo>
                        <a:pt x="170" y="396"/>
                      </a:lnTo>
                      <a:lnTo>
                        <a:pt x="168" y="401"/>
                      </a:lnTo>
                      <a:lnTo>
                        <a:pt x="166" y="403"/>
                      </a:lnTo>
                      <a:lnTo>
                        <a:pt x="156" y="404"/>
                      </a:lnTo>
                      <a:lnTo>
                        <a:pt x="153" y="406"/>
                      </a:lnTo>
                      <a:lnTo>
                        <a:pt x="149" y="409"/>
                      </a:lnTo>
                      <a:lnTo>
                        <a:pt x="141" y="418"/>
                      </a:lnTo>
                      <a:lnTo>
                        <a:pt x="137" y="419"/>
                      </a:lnTo>
                      <a:lnTo>
                        <a:pt x="123" y="421"/>
                      </a:lnTo>
                      <a:lnTo>
                        <a:pt x="114" y="425"/>
                      </a:lnTo>
                      <a:lnTo>
                        <a:pt x="107" y="426"/>
                      </a:lnTo>
                      <a:lnTo>
                        <a:pt x="104" y="424"/>
                      </a:lnTo>
                      <a:lnTo>
                        <a:pt x="102" y="420"/>
                      </a:lnTo>
                      <a:lnTo>
                        <a:pt x="111" y="416"/>
                      </a:lnTo>
                      <a:lnTo>
                        <a:pt x="116" y="410"/>
                      </a:lnTo>
                      <a:lnTo>
                        <a:pt x="119" y="406"/>
                      </a:lnTo>
                      <a:lnTo>
                        <a:pt x="120" y="403"/>
                      </a:lnTo>
                      <a:lnTo>
                        <a:pt x="123" y="400"/>
                      </a:lnTo>
                      <a:lnTo>
                        <a:pt x="124" y="397"/>
                      </a:lnTo>
                      <a:lnTo>
                        <a:pt x="126" y="394"/>
                      </a:lnTo>
                      <a:lnTo>
                        <a:pt x="125" y="385"/>
                      </a:lnTo>
                      <a:lnTo>
                        <a:pt x="122" y="373"/>
                      </a:lnTo>
                      <a:lnTo>
                        <a:pt x="117" y="365"/>
                      </a:lnTo>
                      <a:lnTo>
                        <a:pt x="116" y="361"/>
                      </a:lnTo>
                      <a:lnTo>
                        <a:pt x="114" y="359"/>
                      </a:lnTo>
                      <a:lnTo>
                        <a:pt x="111" y="353"/>
                      </a:lnTo>
                      <a:lnTo>
                        <a:pt x="108" y="348"/>
                      </a:lnTo>
                      <a:lnTo>
                        <a:pt x="108" y="346"/>
                      </a:lnTo>
                      <a:lnTo>
                        <a:pt x="110" y="343"/>
                      </a:lnTo>
                      <a:lnTo>
                        <a:pt x="111" y="341"/>
                      </a:lnTo>
                      <a:lnTo>
                        <a:pt x="112" y="341"/>
                      </a:lnTo>
                      <a:lnTo>
                        <a:pt x="116" y="340"/>
                      </a:lnTo>
                      <a:lnTo>
                        <a:pt x="120" y="341"/>
                      </a:lnTo>
                      <a:lnTo>
                        <a:pt x="123" y="344"/>
                      </a:lnTo>
                      <a:lnTo>
                        <a:pt x="124" y="350"/>
                      </a:lnTo>
                      <a:lnTo>
                        <a:pt x="125" y="353"/>
                      </a:lnTo>
                      <a:lnTo>
                        <a:pt x="126" y="352"/>
                      </a:lnTo>
                      <a:lnTo>
                        <a:pt x="129" y="347"/>
                      </a:lnTo>
                      <a:lnTo>
                        <a:pt x="132" y="340"/>
                      </a:lnTo>
                      <a:lnTo>
                        <a:pt x="130" y="335"/>
                      </a:lnTo>
                      <a:lnTo>
                        <a:pt x="124" y="330"/>
                      </a:lnTo>
                      <a:lnTo>
                        <a:pt x="118" y="330"/>
                      </a:lnTo>
                      <a:lnTo>
                        <a:pt x="113" y="332"/>
                      </a:lnTo>
                      <a:lnTo>
                        <a:pt x="107" y="340"/>
                      </a:lnTo>
                      <a:lnTo>
                        <a:pt x="106" y="347"/>
                      </a:lnTo>
                      <a:lnTo>
                        <a:pt x="105" y="349"/>
                      </a:lnTo>
                      <a:lnTo>
                        <a:pt x="101" y="353"/>
                      </a:lnTo>
                      <a:lnTo>
                        <a:pt x="98" y="356"/>
                      </a:lnTo>
                      <a:lnTo>
                        <a:pt x="98" y="360"/>
                      </a:lnTo>
                      <a:lnTo>
                        <a:pt x="99" y="370"/>
                      </a:lnTo>
                      <a:lnTo>
                        <a:pt x="100" y="376"/>
                      </a:lnTo>
                      <a:lnTo>
                        <a:pt x="101" y="382"/>
                      </a:lnTo>
                      <a:lnTo>
                        <a:pt x="107" y="389"/>
                      </a:lnTo>
                      <a:lnTo>
                        <a:pt x="110" y="392"/>
                      </a:lnTo>
                      <a:lnTo>
                        <a:pt x="111" y="397"/>
                      </a:lnTo>
                      <a:lnTo>
                        <a:pt x="110" y="407"/>
                      </a:lnTo>
                      <a:lnTo>
                        <a:pt x="107" y="409"/>
                      </a:lnTo>
                      <a:lnTo>
                        <a:pt x="101" y="407"/>
                      </a:lnTo>
                      <a:lnTo>
                        <a:pt x="98" y="407"/>
                      </a:lnTo>
                      <a:lnTo>
                        <a:pt x="90" y="406"/>
                      </a:lnTo>
                      <a:lnTo>
                        <a:pt x="88" y="403"/>
                      </a:lnTo>
                      <a:lnTo>
                        <a:pt x="83" y="395"/>
                      </a:lnTo>
                      <a:lnTo>
                        <a:pt x="80" y="394"/>
                      </a:lnTo>
                      <a:lnTo>
                        <a:pt x="69" y="392"/>
                      </a:lnTo>
                      <a:lnTo>
                        <a:pt x="63" y="392"/>
                      </a:lnTo>
                      <a:lnTo>
                        <a:pt x="60" y="391"/>
                      </a:lnTo>
                      <a:lnTo>
                        <a:pt x="50" y="385"/>
                      </a:lnTo>
                      <a:lnTo>
                        <a:pt x="50" y="383"/>
                      </a:lnTo>
                      <a:lnTo>
                        <a:pt x="52" y="378"/>
                      </a:lnTo>
                      <a:lnTo>
                        <a:pt x="52" y="374"/>
                      </a:lnTo>
                      <a:lnTo>
                        <a:pt x="48" y="367"/>
                      </a:lnTo>
                      <a:lnTo>
                        <a:pt x="44" y="361"/>
                      </a:lnTo>
                      <a:lnTo>
                        <a:pt x="59" y="360"/>
                      </a:lnTo>
                      <a:lnTo>
                        <a:pt x="68" y="359"/>
                      </a:lnTo>
                      <a:lnTo>
                        <a:pt x="70" y="354"/>
                      </a:lnTo>
                      <a:lnTo>
                        <a:pt x="71" y="347"/>
                      </a:lnTo>
                      <a:lnTo>
                        <a:pt x="71" y="336"/>
                      </a:lnTo>
                      <a:lnTo>
                        <a:pt x="70" y="330"/>
                      </a:lnTo>
                      <a:lnTo>
                        <a:pt x="68" y="326"/>
                      </a:lnTo>
                      <a:lnTo>
                        <a:pt x="66" y="324"/>
                      </a:lnTo>
                      <a:lnTo>
                        <a:pt x="59" y="318"/>
                      </a:lnTo>
                      <a:lnTo>
                        <a:pt x="56" y="312"/>
                      </a:lnTo>
                      <a:lnTo>
                        <a:pt x="57" y="308"/>
                      </a:lnTo>
                      <a:lnTo>
                        <a:pt x="59" y="305"/>
                      </a:lnTo>
                      <a:lnTo>
                        <a:pt x="60" y="301"/>
                      </a:lnTo>
                      <a:lnTo>
                        <a:pt x="62" y="299"/>
                      </a:lnTo>
                      <a:lnTo>
                        <a:pt x="62" y="296"/>
                      </a:lnTo>
                      <a:lnTo>
                        <a:pt x="60" y="282"/>
                      </a:lnTo>
                      <a:lnTo>
                        <a:pt x="62" y="276"/>
                      </a:lnTo>
                      <a:lnTo>
                        <a:pt x="65" y="271"/>
                      </a:lnTo>
                      <a:lnTo>
                        <a:pt x="71" y="269"/>
                      </a:lnTo>
                      <a:lnTo>
                        <a:pt x="78" y="265"/>
                      </a:lnTo>
                      <a:lnTo>
                        <a:pt x="86" y="259"/>
                      </a:lnTo>
                      <a:lnTo>
                        <a:pt x="88" y="256"/>
                      </a:lnTo>
                      <a:lnTo>
                        <a:pt x="92" y="250"/>
                      </a:lnTo>
                      <a:lnTo>
                        <a:pt x="102" y="236"/>
                      </a:lnTo>
                      <a:lnTo>
                        <a:pt x="107" y="228"/>
                      </a:lnTo>
                      <a:lnTo>
                        <a:pt x="110" y="222"/>
                      </a:lnTo>
                      <a:lnTo>
                        <a:pt x="111" y="216"/>
                      </a:lnTo>
                      <a:lnTo>
                        <a:pt x="114" y="211"/>
                      </a:lnTo>
                      <a:lnTo>
                        <a:pt x="120" y="202"/>
                      </a:lnTo>
                      <a:lnTo>
                        <a:pt x="122" y="200"/>
                      </a:lnTo>
                      <a:lnTo>
                        <a:pt x="120" y="199"/>
                      </a:lnTo>
                      <a:lnTo>
                        <a:pt x="119" y="199"/>
                      </a:lnTo>
                      <a:lnTo>
                        <a:pt x="111" y="200"/>
                      </a:lnTo>
                      <a:lnTo>
                        <a:pt x="102" y="202"/>
                      </a:lnTo>
                      <a:lnTo>
                        <a:pt x="99" y="199"/>
                      </a:lnTo>
                      <a:lnTo>
                        <a:pt x="99" y="197"/>
                      </a:lnTo>
                      <a:lnTo>
                        <a:pt x="101" y="193"/>
                      </a:lnTo>
                      <a:lnTo>
                        <a:pt x="108" y="191"/>
                      </a:lnTo>
                      <a:lnTo>
                        <a:pt x="119" y="185"/>
                      </a:lnTo>
                      <a:lnTo>
                        <a:pt x="128" y="182"/>
                      </a:lnTo>
                      <a:lnTo>
                        <a:pt x="128" y="180"/>
                      </a:lnTo>
                      <a:lnTo>
                        <a:pt x="128" y="176"/>
                      </a:lnTo>
                      <a:lnTo>
                        <a:pt x="110" y="154"/>
                      </a:lnTo>
                      <a:lnTo>
                        <a:pt x="107" y="149"/>
                      </a:lnTo>
                      <a:lnTo>
                        <a:pt x="105" y="143"/>
                      </a:lnTo>
                      <a:lnTo>
                        <a:pt x="104" y="134"/>
                      </a:lnTo>
                      <a:lnTo>
                        <a:pt x="101" y="124"/>
                      </a:lnTo>
                      <a:lnTo>
                        <a:pt x="100" y="120"/>
                      </a:lnTo>
                      <a:lnTo>
                        <a:pt x="99" y="119"/>
                      </a:lnTo>
                      <a:lnTo>
                        <a:pt x="89" y="110"/>
                      </a:lnTo>
                      <a:lnTo>
                        <a:pt x="83" y="108"/>
                      </a:lnTo>
                      <a:lnTo>
                        <a:pt x="78" y="109"/>
                      </a:lnTo>
                      <a:lnTo>
                        <a:pt x="76" y="113"/>
                      </a:lnTo>
                      <a:lnTo>
                        <a:pt x="75" y="116"/>
                      </a:lnTo>
                      <a:lnTo>
                        <a:pt x="75" y="120"/>
                      </a:lnTo>
                      <a:lnTo>
                        <a:pt x="78" y="124"/>
                      </a:lnTo>
                      <a:lnTo>
                        <a:pt x="81" y="127"/>
                      </a:lnTo>
                      <a:lnTo>
                        <a:pt x="82" y="131"/>
                      </a:lnTo>
                      <a:lnTo>
                        <a:pt x="82" y="139"/>
                      </a:lnTo>
                      <a:lnTo>
                        <a:pt x="82" y="140"/>
                      </a:lnTo>
                      <a:lnTo>
                        <a:pt x="82" y="144"/>
                      </a:lnTo>
                      <a:lnTo>
                        <a:pt x="81" y="145"/>
                      </a:lnTo>
                      <a:lnTo>
                        <a:pt x="77" y="146"/>
                      </a:lnTo>
                      <a:lnTo>
                        <a:pt x="74" y="149"/>
                      </a:lnTo>
                      <a:lnTo>
                        <a:pt x="69" y="150"/>
                      </a:lnTo>
                      <a:lnTo>
                        <a:pt x="66" y="151"/>
                      </a:lnTo>
                      <a:lnTo>
                        <a:pt x="68" y="152"/>
                      </a:lnTo>
                      <a:lnTo>
                        <a:pt x="69" y="152"/>
                      </a:lnTo>
                      <a:lnTo>
                        <a:pt x="71" y="152"/>
                      </a:lnTo>
                      <a:lnTo>
                        <a:pt x="75" y="151"/>
                      </a:lnTo>
                      <a:lnTo>
                        <a:pt x="77" y="151"/>
                      </a:lnTo>
                      <a:lnTo>
                        <a:pt x="81" y="149"/>
                      </a:lnTo>
                      <a:lnTo>
                        <a:pt x="84" y="148"/>
                      </a:lnTo>
                      <a:lnTo>
                        <a:pt x="90" y="149"/>
                      </a:lnTo>
                      <a:lnTo>
                        <a:pt x="95" y="151"/>
                      </a:lnTo>
                      <a:lnTo>
                        <a:pt x="99" y="157"/>
                      </a:lnTo>
                      <a:lnTo>
                        <a:pt x="101" y="168"/>
                      </a:lnTo>
                      <a:lnTo>
                        <a:pt x="98" y="179"/>
                      </a:lnTo>
                      <a:lnTo>
                        <a:pt x="94" y="186"/>
                      </a:lnTo>
                      <a:lnTo>
                        <a:pt x="86" y="193"/>
                      </a:lnTo>
                      <a:lnTo>
                        <a:pt x="76" y="196"/>
                      </a:lnTo>
                      <a:lnTo>
                        <a:pt x="66" y="196"/>
                      </a:lnTo>
                      <a:lnTo>
                        <a:pt x="62" y="192"/>
                      </a:lnTo>
                      <a:lnTo>
                        <a:pt x="62" y="187"/>
                      </a:lnTo>
                      <a:lnTo>
                        <a:pt x="63" y="181"/>
                      </a:lnTo>
                      <a:lnTo>
                        <a:pt x="65" y="176"/>
                      </a:lnTo>
                      <a:lnTo>
                        <a:pt x="68" y="174"/>
                      </a:lnTo>
                      <a:lnTo>
                        <a:pt x="70" y="172"/>
                      </a:lnTo>
                      <a:lnTo>
                        <a:pt x="71" y="169"/>
                      </a:lnTo>
                      <a:lnTo>
                        <a:pt x="69" y="168"/>
                      </a:lnTo>
                      <a:lnTo>
                        <a:pt x="64" y="168"/>
                      </a:lnTo>
                      <a:lnTo>
                        <a:pt x="45" y="168"/>
                      </a:lnTo>
                      <a:lnTo>
                        <a:pt x="42" y="169"/>
                      </a:lnTo>
                      <a:lnTo>
                        <a:pt x="36" y="180"/>
                      </a:lnTo>
                      <a:lnTo>
                        <a:pt x="34" y="182"/>
                      </a:lnTo>
                      <a:lnTo>
                        <a:pt x="20" y="191"/>
                      </a:lnTo>
                      <a:lnTo>
                        <a:pt x="16" y="192"/>
                      </a:lnTo>
                      <a:lnTo>
                        <a:pt x="14" y="188"/>
                      </a:lnTo>
                      <a:lnTo>
                        <a:pt x="14" y="186"/>
                      </a:lnTo>
                      <a:lnTo>
                        <a:pt x="15" y="181"/>
                      </a:lnTo>
                      <a:lnTo>
                        <a:pt x="17" y="176"/>
                      </a:lnTo>
                      <a:lnTo>
                        <a:pt x="17" y="175"/>
                      </a:lnTo>
                      <a:lnTo>
                        <a:pt x="18" y="158"/>
                      </a:lnTo>
                      <a:lnTo>
                        <a:pt x="16" y="154"/>
                      </a:lnTo>
                      <a:lnTo>
                        <a:pt x="12" y="150"/>
                      </a:lnTo>
                      <a:lnTo>
                        <a:pt x="6" y="143"/>
                      </a:lnTo>
                      <a:lnTo>
                        <a:pt x="5" y="136"/>
                      </a:lnTo>
                      <a:lnTo>
                        <a:pt x="5" y="130"/>
                      </a:lnTo>
                      <a:lnTo>
                        <a:pt x="5" y="126"/>
                      </a:lnTo>
                      <a:lnTo>
                        <a:pt x="4" y="125"/>
                      </a:lnTo>
                      <a:lnTo>
                        <a:pt x="0" y="122"/>
                      </a:lnTo>
                      <a:lnTo>
                        <a:pt x="0" y="120"/>
                      </a:lnTo>
                      <a:lnTo>
                        <a:pt x="0" y="118"/>
                      </a:lnTo>
                      <a:lnTo>
                        <a:pt x="3" y="114"/>
                      </a:lnTo>
                      <a:lnTo>
                        <a:pt x="6" y="112"/>
                      </a:lnTo>
                      <a:lnTo>
                        <a:pt x="9" y="114"/>
                      </a:lnTo>
                      <a:lnTo>
                        <a:pt x="12" y="116"/>
                      </a:lnTo>
                      <a:lnTo>
                        <a:pt x="15" y="120"/>
                      </a:lnTo>
                      <a:lnTo>
                        <a:pt x="20" y="124"/>
                      </a:lnTo>
                      <a:lnTo>
                        <a:pt x="22" y="125"/>
                      </a:lnTo>
                      <a:lnTo>
                        <a:pt x="23" y="125"/>
                      </a:lnTo>
                      <a:lnTo>
                        <a:pt x="24" y="125"/>
                      </a:lnTo>
                      <a:lnTo>
                        <a:pt x="26" y="125"/>
                      </a:lnTo>
                      <a:lnTo>
                        <a:pt x="27" y="125"/>
                      </a:lnTo>
                      <a:lnTo>
                        <a:pt x="29" y="126"/>
                      </a:lnTo>
                      <a:lnTo>
                        <a:pt x="30" y="128"/>
                      </a:lnTo>
                      <a:lnTo>
                        <a:pt x="30" y="139"/>
                      </a:lnTo>
                      <a:lnTo>
                        <a:pt x="29" y="148"/>
                      </a:lnTo>
                      <a:lnTo>
                        <a:pt x="30" y="148"/>
                      </a:lnTo>
                      <a:lnTo>
                        <a:pt x="36" y="146"/>
                      </a:lnTo>
                      <a:lnTo>
                        <a:pt x="45" y="150"/>
                      </a:lnTo>
                      <a:lnTo>
                        <a:pt x="41" y="140"/>
                      </a:lnTo>
                      <a:lnTo>
                        <a:pt x="41" y="137"/>
                      </a:lnTo>
                      <a:lnTo>
                        <a:pt x="42" y="131"/>
                      </a:lnTo>
                      <a:lnTo>
                        <a:pt x="39" y="125"/>
                      </a:lnTo>
                      <a:lnTo>
                        <a:pt x="36" y="122"/>
                      </a:lnTo>
                      <a:lnTo>
                        <a:pt x="33" y="122"/>
                      </a:lnTo>
                      <a:lnTo>
                        <a:pt x="27" y="122"/>
                      </a:lnTo>
                      <a:lnTo>
                        <a:pt x="22" y="121"/>
                      </a:lnTo>
                      <a:lnTo>
                        <a:pt x="17" y="120"/>
                      </a:lnTo>
                      <a:lnTo>
                        <a:pt x="15" y="118"/>
                      </a:lnTo>
                      <a:lnTo>
                        <a:pt x="16" y="114"/>
                      </a:lnTo>
                      <a:lnTo>
                        <a:pt x="17" y="109"/>
                      </a:lnTo>
                      <a:lnTo>
                        <a:pt x="17" y="106"/>
                      </a:lnTo>
                      <a:lnTo>
                        <a:pt x="17" y="102"/>
                      </a:lnTo>
                      <a:lnTo>
                        <a:pt x="10" y="98"/>
                      </a:lnTo>
                      <a:lnTo>
                        <a:pt x="4" y="94"/>
                      </a:lnTo>
                      <a:lnTo>
                        <a:pt x="3" y="88"/>
                      </a:lnTo>
                      <a:lnTo>
                        <a:pt x="6" y="74"/>
                      </a:lnTo>
                      <a:lnTo>
                        <a:pt x="8" y="71"/>
                      </a:lnTo>
                      <a:lnTo>
                        <a:pt x="10" y="66"/>
                      </a:lnTo>
                      <a:lnTo>
                        <a:pt x="17" y="65"/>
                      </a:lnTo>
                      <a:lnTo>
                        <a:pt x="26" y="60"/>
                      </a:lnTo>
                      <a:lnTo>
                        <a:pt x="33" y="54"/>
                      </a:lnTo>
                      <a:lnTo>
                        <a:pt x="38" y="53"/>
                      </a:lnTo>
                      <a:lnTo>
                        <a:pt x="39" y="53"/>
                      </a:lnTo>
                      <a:lnTo>
                        <a:pt x="44" y="48"/>
                      </a:lnTo>
                      <a:lnTo>
                        <a:pt x="52" y="40"/>
                      </a:lnTo>
                      <a:lnTo>
                        <a:pt x="54" y="43"/>
                      </a:lnTo>
                      <a:lnTo>
                        <a:pt x="62" y="53"/>
                      </a:lnTo>
                      <a:lnTo>
                        <a:pt x="68" y="55"/>
                      </a:lnTo>
                      <a:lnTo>
                        <a:pt x="75" y="54"/>
                      </a:lnTo>
                      <a:lnTo>
                        <a:pt x="77" y="53"/>
                      </a:lnTo>
                      <a:lnTo>
                        <a:pt x="78" y="46"/>
                      </a:lnTo>
                      <a:lnTo>
                        <a:pt x="101" y="34"/>
                      </a:lnTo>
                      <a:lnTo>
                        <a:pt x="104" y="31"/>
                      </a:lnTo>
                      <a:lnTo>
                        <a:pt x="108" y="32"/>
                      </a:lnTo>
                      <a:lnTo>
                        <a:pt x="118" y="28"/>
                      </a:lnTo>
                      <a:lnTo>
                        <a:pt x="120" y="23"/>
                      </a:lnTo>
                      <a:lnTo>
                        <a:pt x="123" y="19"/>
                      </a:lnTo>
                      <a:lnTo>
                        <a:pt x="123" y="14"/>
                      </a:lnTo>
                      <a:lnTo>
                        <a:pt x="124" y="12"/>
                      </a:lnTo>
                      <a:lnTo>
                        <a:pt x="126" y="7"/>
                      </a:lnTo>
                      <a:lnTo>
                        <a:pt x="129" y="6"/>
                      </a:lnTo>
                      <a:lnTo>
                        <a:pt x="132" y="4"/>
                      </a:lnTo>
                      <a:lnTo>
                        <a:pt x="141" y="5"/>
                      </a:lnTo>
                      <a:lnTo>
                        <a:pt x="146" y="4"/>
                      </a:lnTo>
                      <a:lnTo>
                        <a:pt x="149" y="4"/>
                      </a:lnTo>
                      <a:lnTo>
                        <a:pt x="150" y="2"/>
                      </a:lnTo>
                      <a:lnTo>
                        <a:pt x="153" y="2"/>
                      </a:lnTo>
                      <a:lnTo>
                        <a:pt x="155" y="2"/>
                      </a:lnTo>
                      <a:lnTo>
                        <a:pt x="158" y="5"/>
                      </a:lnTo>
                      <a:lnTo>
                        <a:pt x="160" y="5"/>
                      </a:lnTo>
                      <a:lnTo>
                        <a:pt x="161" y="4"/>
                      </a:lnTo>
                      <a:lnTo>
                        <a:pt x="166" y="1"/>
                      </a:lnTo>
                      <a:lnTo>
                        <a:pt x="168" y="0"/>
                      </a:lnTo>
                      <a:lnTo>
                        <a:pt x="172" y="1"/>
                      </a:lnTo>
                      <a:lnTo>
                        <a:pt x="176" y="1"/>
                      </a:lnTo>
                      <a:lnTo>
                        <a:pt x="177" y="2"/>
                      </a:lnTo>
                      <a:lnTo>
                        <a:pt x="180" y="4"/>
                      </a:lnTo>
                      <a:lnTo>
                        <a:pt x="183" y="5"/>
                      </a:lnTo>
                      <a:lnTo>
                        <a:pt x="185" y="4"/>
                      </a:lnTo>
                      <a:lnTo>
                        <a:pt x="186" y="2"/>
                      </a:lnTo>
                      <a:lnTo>
                        <a:pt x="188" y="2"/>
                      </a:lnTo>
                      <a:lnTo>
                        <a:pt x="190" y="0"/>
                      </a:lnTo>
                      <a:lnTo>
                        <a:pt x="194" y="1"/>
                      </a:lnTo>
                      <a:lnTo>
                        <a:pt x="194" y="6"/>
                      </a:lnTo>
                      <a:lnTo>
                        <a:pt x="192" y="18"/>
                      </a:lnTo>
                      <a:lnTo>
                        <a:pt x="192" y="29"/>
                      </a:lnTo>
                      <a:lnTo>
                        <a:pt x="196" y="37"/>
                      </a:lnTo>
                      <a:lnTo>
                        <a:pt x="202" y="43"/>
                      </a:lnTo>
                      <a:lnTo>
                        <a:pt x="214" y="49"/>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79" name="Freeform 127"/>
                <p:cNvSpPr>
                  <a:spLocks/>
                </p:cNvSpPr>
                <p:nvPr/>
              </p:nvSpPr>
              <p:spPr bwMode="auto">
                <a:xfrm rot="1627522">
                  <a:off x="303" y="3974"/>
                  <a:ext cx="129" cy="164"/>
                </a:xfrm>
                <a:custGeom>
                  <a:avLst/>
                  <a:gdLst>
                    <a:gd name="T0" fmla="*/ 3 w 106"/>
                    <a:gd name="T1" fmla="*/ 108 h 110"/>
                    <a:gd name="T2" fmla="*/ 0 w 106"/>
                    <a:gd name="T3" fmla="*/ 93 h 110"/>
                    <a:gd name="T4" fmla="*/ 9 w 106"/>
                    <a:gd name="T5" fmla="*/ 81 h 110"/>
                    <a:gd name="T6" fmla="*/ 16 w 106"/>
                    <a:gd name="T7" fmla="*/ 72 h 110"/>
                    <a:gd name="T8" fmla="*/ 15 w 106"/>
                    <a:gd name="T9" fmla="*/ 62 h 110"/>
                    <a:gd name="T10" fmla="*/ 25 w 106"/>
                    <a:gd name="T11" fmla="*/ 52 h 110"/>
                    <a:gd name="T12" fmla="*/ 36 w 106"/>
                    <a:gd name="T13" fmla="*/ 45 h 110"/>
                    <a:gd name="T14" fmla="*/ 49 w 106"/>
                    <a:gd name="T15" fmla="*/ 38 h 110"/>
                    <a:gd name="T16" fmla="*/ 40 w 106"/>
                    <a:gd name="T17" fmla="*/ 31 h 110"/>
                    <a:gd name="T18" fmla="*/ 37 w 106"/>
                    <a:gd name="T19" fmla="*/ 22 h 110"/>
                    <a:gd name="T20" fmla="*/ 45 w 106"/>
                    <a:gd name="T21" fmla="*/ 16 h 110"/>
                    <a:gd name="T22" fmla="*/ 57 w 106"/>
                    <a:gd name="T23" fmla="*/ 20 h 110"/>
                    <a:gd name="T24" fmla="*/ 60 w 106"/>
                    <a:gd name="T25" fmla="*/ 26 h 110"/>
                    <a:gd name="T26" fmla="*/ 67 w 106"/>
                    <a:gd name="T27" fmla="*/ 24 h 110"/>
                    <a:gd name="T28" fmla="*/ 82 w 106"/>
                    <a:gd name="T29" fmla="*/ 14 h 110"/>
                    <a:gd name="T30" fmla="*/ 93 w 106"/>
                    <a:gd name="T31" fmla="*/ 1 h 110"/>
                    <a:gd name="T32" fmla="*/ 101 w 106"/>
                    <a:gd name="T33" fmla="*/ 3 h 110"/>
                    <a:gd name="T34" fmla="*/ 102 w 106"/>
                    <a:gd name="T35" fmla="*/ 27 h 110"/>
                    <a:gd name="T36" fmla="*/ 89 w 106"/>
                    <a:gd name="T37" fmla="*/ 34 h 110"/>
                    <a:gd name="T38" fmla="*/ 78 w 106"/>
                    <a:gd name="T39" fmla="*/ 38 h 110"/>
                    <a:gd name="T40" fmla="*/ 69 w 106"/>
                    <a:gd name="T41" fmla="*/ 44 h 110"/>
                    <a:gd name="T42" fmla="*/ 58 w 106"/>
                    <a:gd name="T43" fmla="*/ 55 h 110"/>
                    <a:gd name="T44" fmla="*/ 48 w 106"/>
                    <a:gd name="T45" fmla="*/ 58 h 110"/>
                    <a:gd name="T46" fmla="*/ 43 w 106"/>
                    <a:gd name="T47" fmla="*/ 57 h 110"/>
                    <a:gd name="T48" fmla="*/ 39 w 106"/>
                    <a:gd name="T49" fmla="*/ 57 h 110"/>
                    <a:gd name="T50" fmla="*/ 37 w 106"/>
                    <a:gd name="T51" fmla="*/ 60 h 110"/>
                    <a:gd name="T52" fmla="*/ 46 w 106"/>
                    <a:gd name="T53" fmla="*/ 76 h 110"/>
                    <a:gd name="T54" fmla="*/ 35 w 106"/>
                    <a:gd name="T55" fmla="*/ 78 h 110"/>
                    <a:gd name="T56" fmla="*/ 28 w 106"/>
                    <a:gd name="T57" fmla="*/ 81 h 110"/>
                    <a:gd name="T58" fmla="*/ 34 w 106"/>
                    <a:gd name="T59" fmla="*/ 90 h 110"/>
                    <a:gd name="T60" fmla="*/ 27 w 106"/>
                    <a:gd name="T61" fmla="*/ 102 h 110"/>
                    <a:gd name="T62" fmla="*/ 17 w 106"/>
                    <a:gd name="T63"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0">
                      <a:moveTo>
                        <a:pt x="6" y="110"/>
                      </a:moveTo>
                      <a:lnTo>
                        <a:pt x="3" y="108"/>
                      </a:lnTo>
                      <a:lnTo>
                        <a:pt x="1" y="100"/>
                      </a:lnTo>
                      <a:lnTo>
                        <a:pt x="0" y="93"/>
                      </a:lnTo>
                      <a:lnTo>
                        <a:pt x="3" y="85"/>
                      </a:lnTo>
                      <a:lnTo>
                        <a:pt x="9" y="81"/>
                      </a:lnTo>
                      <a:lnTo>
                        <a:pt x="15" y="75"/>
                      </a:lnTo>
                      <a:lnTo>
                        <a:pt x="16" y="72"/>
                      </a:lnTo>
                      <a:lnTo>
                        <a:pt x="16" y="69"/>
                      </a:lnTo>
                      <a:lnTo>
                        <a:pt x="15" y="62"/>
                      </a:lnTo>
                      <a:lnTo>
                        <a:pt x="17" y="56"/>
                      </a:lnTo>
                      <a:lnTo>
                        <a:pt x="25" y="52"/>
                      </a:lnTo>
                      <a:lnTo>
                        <a:pt x="34" y="46"/>
                      </a:lnTo>
                      <a:lnTo>
                        <a:pt x="36" y="45"/>
                      </a:lnTo>
                      <a:lnTo>
                        <a:pt x="48" y="40"/>
                      </a:lnTo>
                      <a:lnTo>
                        <a:pt x="49" y="38"/>
                      </a:lnTo>
                      <a:lnTo>
                        <a:pt x="48" y="34"/>
                      </a:lnTo>
                      <a:lnTo>
                        <a:pt x="40" y="31"/>
                      </a:lnTo>
                      <a:lnTo>
                        <a:pt x="37" y="27"/>
                      </a:lnTo>
                      <a:lnTo>
                        <a:pt x="37" y="22"/>
                      </a:lnTo>
                      <a:lnTo>
                        <a:pt x="40" y="19"/>
                      </a:lnTo>
                      <a:lnTo>
                        <a:pt x="45" y="16"/>
                      </a:lnTo>
                      <a:lnTo>
                        <a:pt x="53" y="18"/>
                      </a:lnTo>
                      <a:lnTo>
                        <a:pt x="57" y="20"/>
                      </a:lnTo>
                      <a:lnTo>
                        <a:pt x="59" y="24"/>
                      </a:lnTo>
                      <a:lnTo>
                        <a:pt x="60" y="26"/>
                      </a:lnTo>
                      <a:lnTo>
                        <a:pt x="64" y="26"/>
                      </a:lnTo>
                      <a:lnTo>
                        <a:pt x="67" y="24"/>
                      </a:lnTo>
                      <a:lnTo>
                        <a:pt x="76" y="19"/>
                      </a:lnTo>
                      <a:lnTo>
                        <a:pt x="82" y="14"/>
                      </a:lnTo>
                      <a:lnTo>
                        <a:pt x="85" y="8"/>
                      </a:lnTo>
                      <a:lnTo>
                        <a:pt x="93" y="1"/>
                      </a:lnTo>
                      <a:lnTo>
                        <a:pt x="97" y="0"/>
                      </a:lnTo>
                      <a:lnTo>
                        <a:pt x="101" y="3"/>
                      </a:lnTo>
                      <a:lnTo>
                        <a:pt x="106" y="19"/>
                      </a:lnTo>
                      <a:lnTo>
                        <a:pt x="102" y="27"/>
                      </a:lnTo>
                      <a:lnTo>
                        <a:pt x="95" y="33"/>
                      </a:lnTo>
                      <a:lnTo>
                        <a:pt x="89" y="34"/>
                      </a:lnTo>
                      <a:lnTo>
                        <a:pt x="81" y="36"/>
                      </a:lnTo>
                      <a:lnTo>
                        <a:pt x="78" y="38"/>
                      </a:lnTo>
                      <a:lnTo>
                        <a:pt x="72" y="44"/>
                      </a:lnTo>
                      <a:lnTo>
                        <a:pt x="69" y="44"/>
                      </a:lnTo>
                      <a:lnTo>
                        <a:pt x="63" y="49"/>
                      </a:lnTo>
                      <a:lnTo>
                        <a:pt x="58" y="55"/>
                      </a:lnTo>
                      <a:lnTo>
                        <a:pt x="53" y="57"/>
                      </a:lnTo>
                      <a:lnTo>
                        <a:pt x="48" y="58"/>
                      </a:lnTo>
                      <a:lnTo>
                        <a:pt x="45" y="58"/>
                      </a:lnTo>
                      <a:lnTo>
                        <a:pt x="43" y="57"/>
                      </a:lnTo>
                      <a:lnTo>
                        <a:pt x="41" y="56"/>
                      </a:lnTo>
                      <a:lnTo>
                        <a:pt x="39" y="57"/>
                      </a:lnTo>
                      <a:lnTo>
                        <a:pt x="37" y="58"/>
                      </a:lnTo>
                      <a:lnTo>
                        <a:pt x="37" y="60"/>
                      </a:lnTo>
                      <a:lnTo>
                        <a:pt x="46" y="75"/>
                      </a:lnTo>
                      <a:lnTo>
                        <a:pt x="46" y="76"/>
                      </a:lnTo>
                      <a:lnTo>
                        <a:pt x="42" y="78"/>
                      </a:lnTo>
                      <a:lnTo>
                        <a:pt x="35" y="78"/>
                      </a:lnTo>
                      <a:lnTo>
                        <a:pt x="30" y="78"/>
                      </a:lnTo>
                      <a:lnTo>
                        <a:pt x="28" y="81"/>
                      </a:lnTo>
                      <a:lnTo>
                        <a:pt x="29" y="84"/>
                      </a:lnTo>
                      <a:lnTo>
                        <a:pt x="34" y="90"/>
                      </a:lnTo>
                      <a:lnTo>
                        <a:pt x="34" y="93"/>
                      </a:lnTo>
                      <a:lnTo>
                        <a:pt x="27" y="102"/>
                      </a:lnTo>
                      <a:lnTo>
                        <a:pt x="19" y="105"/>
                      </a:lnTo>
                      <a:lnTo>
                        <a:pt x="17" y="106"/>
                      </a:lnTo>
                      <a:lnTo>
                        <a:pt x="6" y="11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0" name="Freeform 128"/>
                <p:cNvSpPr>
                  <a:spLocks/>
                </p:cNvSpPr>
                <p:nvPr/>
              </p:nvSpPr>
              <p:spPr bwMode="auto">
                <a:xfrm rot="1627522">
                  <a:off x="730" y="3817"/>
                  <a:ext cx="102" cy="86"/>
                </a:xfrm>
                <a:custGeom>
                  <a:avLst/>
                  <a:gdLst>
                    <a:gd name="T0" fmla="*/ 36 w 80"/>
                    <a:gd name="T1" fmla="*/ 13 h 59"/>
                    <a:gd name="T2" fmla="*/ 38 w 80"/>
                    <a:gd name="T3" fmla="*/ 12 h 59"/>
                    <a:gd name="T4" fmla="*/ 44 w 80"/>
                    <a:gd name="T5" fmla="*/ 10 h 59"/>
                    <a:gd name="T6" fmla="*/ 51 w 80"/>
                    <a:gd name="T7" fmla="*/ 7 h 59"/>
                    <a:gd name="T8" fmla="*/ 59 w 80"/>
                    <a:gd name="T9" fmla="*/ 5 h 59"/>
                    <a:gd name="T10" fmla="*/ 61 w 80"/>
                    <a:gd name="T11" fmla="*/ 6 h 59"/>
                    <a:gd name="T12" fmla="*/ 63 w 80"/>
                    <a:gd name="T13" fmla="*/ 10 h 59"/>
                    <a:gd name="T14" fmla="*/ 67 w 80"/>
                    <a:gd name="T15" fmla="*/ 12 h 59"/>
                    <a:gd name="T16" fmla="*/ 69 w 80"/>
                    <a:gd name="T17" fmla="*/ 12 h 59"/>
                    <a:gd name="T18" fmla="*/ 71 w 80"/>
                    <a:gd name="T19" fmla="*/ 10 h 59"/>
                    <a:gd name="T20" fmla="*/ 71 w 80"/>
                    <a:gd name="T21" fmla="*/ 7 h 59"/>
                    <a:gd name="T22" fmla="*/ 71 w 80"/>
                    <a:gd name="T23" fmla="*/ 4 h 59"/>
                    <a:gd name="T24" fmla="*/ 72 w 80"/>
                    <a:gd name="T25" fmla="*/ 3 h 59"/>
                    <a:gd name="T26" fmla="*/ 73 w 80"/>
                    <a:gd name="T27" fmla="*/ 0 h 59"/>
                    <a:gd name="T28" fmla="*/ 77 w 80"/>
                    <a:gd name="T29" fmla="*/ 1 h 59"/>
                    <a:gd name="T30" fmla="*/ 78 w 80"/>
                    <a:gd name="T31" fmla="*/ 4 h 59"/>
                    <a:gd name="T32" fmla="*/ 79 w 80"/>
                    <a:gd name="T33" fmla="*/ 9 h 59"/>
                    <a:gd name="T34" fmla="*/ 80 w 80"/>
                    <a:gd name="T35" fmla="*/ 11 h 59"/>
                    <a:gd name="T36" fmla="*/ 79 w 80"/>
                    <a:gd name="T37" fmla="*/ 13 h 59"/>
                    <a:gd name="T38" fmla="*/ 79 w 80"/>
                    <a:gd name="T39" fmla="*/ 17 h 59"/>
                    <a:gd name="T40" fmla="*/ 77 w 80"/>
                    <a:gd name="T41" fmla="*/ 23 h 59"/>
                    <a:gd name="T42" fmla="*/ 69 w 80"/>
                    <a:gd name="T43" fmla="*/ 25 h 59"/>
                    <a:gd name="T44" fmla="*/ 67 w 80"/>
                    <a:gd name="T45" fmla="*/ 24 h 59"/>
                    <a:gd name="T46" fmla="*/ 63 w 80"/>
                    <a:gd name="T47" fmla="*/ 24 h 59"/>
                    <a:gd name="T48" fmla="*/ 61 w 80"/>
                    <a:gd name="T49" fmla="*/ 28 h 59"/>
                    <a:gd name="T50" fmla="*/ 59 w 80"/>
                    <a:gd name="T51" fmla="*/ 30 h 59"/>
                    <a:gd name="T52" fmla="*/ 55 w 80"/>
                    <a:gd name="T53" fmla="*/ 31 h 59"/>
                    <a:gd name="T54" fmla="*/ 50 w 80"/>
                    <a:gd name="T55" fmla="*/ 31 h 59"/>
                    <a:gd name="T56" fmla="*/ 47 w 80"/>
                    <a:gd name="T57" fmla="*/ 33 h 59"/>
                    <a:gd name="T58" fmla="*/ 44 w 80"/>
                    <a:gd name="T59" fmla="*/ 36 h 59"/>
                    <a:gd name="T60" fmla="*/ 42 w 80"/>
                    <a:gd name="T61" fmla="*/ 39 h 59"/>
                    <a:gd name="T62" fmla="*/ 39 w 80"/>
                    <a:gd name="T63" fmla="*/ 46 h 59"/>
                    <a:gd name="T64" fmla="*/ 38 w 80"/>
                    <a:gd name="T65" fmla="*/ 48 h 59"/>
                    <a:gd name="T66" fmla="*/ 32 w 80"/>
                    <a:gd name="T67" fmla="*/ 53 h 59"/>
                    <a:gd name="T68" fmla="*/ 24 w 80"/>
                    <a:gd name="T69" fmla="*/ 59 h 59"/>
                    <a:gd name="T70" fmla="*/ 23 w 80"/>
                    <a:gd name="T71" fmla="*/ 58 h 59"/>
                    <a:gd name="T72" fmla="*/ 19 w 80"/>
                    <a:gd name="T73" fmla="*/ 55 h 59"/>
                    <a:gd name="T74" fmla="*/ 18 w 80"/>
                    <a:gd name="T75" fmla="*/ 52 h 59"/>
                    <a:gd name="T76" fmla="*/ 15 w 80"/>
                    <a:gd name="T77" fmla="*/ 48 h 59"/>
                    <a:gd name="T78" fmla="*/ 13 w 80"/>
                    <a:gd name="T79" fmla="*/ 45 h 59"/>
                    <a:gd name="T80" fmla="*/ 11 w 80"/>
                    <a:gd name="T81" fmla="*/ 42 h 59"/>
                    <a:gd name="T82" fmla="*/ 9 w 80"/>
                    <a:gd name="T83" fmla="*/ 39 h 59"/>
                    <a:gd name="T84" fmla="*/ 5 w 80"/>
                    <a:gd name="T85" fmla="*/ 35 h 59"/>
                    <a:gd name="T86" fmla="*/ 0 w 80"/>
                    <a:gd name="T87" fmla="*/ 30 h 59"/>
                    <a:gd name="T88" fmla="*/ 1 w 80"/>
                    <a:gd name="T89" fmla="*/ 28 h 59"/>
                    <a:gd name="T90" fmla="*/ 3 w 80"/>
                    <a:gd name="T91" fmla="*/ 27 h 59"/>
                    <a:gd name="T92" fmla="*/ 8 w 80"/>
                    <a:gd name="T93" fmla="*/ 25 h 59"/>
                    <a:gd name="T94" fmla="*/ 12 w 80"/>
                    <a:gd name="T95" fmla="*/ 24 h 59"/>
                    <a:gd name="T96" fmla="*/ 14 w 80"/>
                    <a:gd name="T97" fmla="*/ 24 h 59"/>
                    <a:gd name="T98" fmla="*/ 17 w 80"/>
                    <a:gd name="T99" fmla="*/ 23 h 59"/>
                    <a:gd name="T100" fmla="*/ 20 w 80"/>
                    <a:gd name="T101" fmla="*/ 21 h 59"/>
                    <a:gd name="T102" fmla="*/ 20 w 80"/>
                    <a:gd name="T103" fmla="*/ 19 h 59"/>
                    <a:gd name="T104" fmla="*/ 21 w 80"/>
                    <a:gd name="T105" fmla="*/ 18 h 59"/>
                    <a:gd name="T106" fmla="*/ 26 w 80"/>
                    <a:gd name="T107" fmla="*/ 16 h 59"/>
                    <a:gd name="T108" fmla="*/ 36 w 80"/>
                    <a:gd name="T109"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59">
                      <a:moveTo>
                        <a:pt x="36" y="13"/>
                      </a:moveTo>
                      <a:lnTo>
                        <a:pt x="38" y="12"/>
                      </a:lnTo>
                      <a:lnTo>
                        <a:pt x="44" y="10"/>
                      </a:lnTo>
                      <a:lnTo>
                        <a:pt x="51" y="7"/>
                      </a:lnTo>
                      <a:lnTo>
                        <a:pt x="59" y="5"/>
                      </a:lnTo>
                      <a:lnTo>
                        <a:pt x="61" y="6"/>
                      </a:lnTo>
                      <a:lnTo>
                        <a:pt x="63" y="10"/>
                      </a:lnTo>
                      <a:lnTo>
                        <a:pt x="67" y="12"/>
                      </a:lnTo>
                      <a:lnTo>
                        <a:pt x="69" y="12"/>
                      </a:lnTo>
                      <a:lnTo>
                        <a:pt x="71" y="10"/>
                      </a:lnTo>
                      <a:lnTo>
                        <a:pt x="71" y="7"/>
                      </a:lnTo>
                      <a:lnTo>
                        <a:pt x="71" y="4"/>
                      </a:lnTo>
                      <a:lnTo>
                        <a:pt x="72" y="3"/>
                      </a:lnTo>
                      <a:lnTo>
                        <a:pt x="73" y="0"/>
                      </a:lnTo>
                      <a:lnTo>
                        <a:pt x="77" y="1"/>
                      </a:lnTo>
                      <a:lnTo>
                        <a:pt x="78" y="4"/>
                      </a:lnTo>
                      <a:lnTo>
                        <a:pt x="79" y="9"/>
                      </a:lnTo>
                      <a:lnTo>
                        <a:pt x="80" y="11"/>
                      </a:lnTo>
                      <a:lnTo>
                        <a:pt x="79" y="13"/>
                      </a:lnTo>
                      <a:lnTo>
                        <a:pt x="79" y="17"/>
                      </a:lnTo>
                      <a:lnTo>
                        <a:pt x="77" y="23"/>
                      </a:lnTo>
                      <a:lnTo>
                        <a:pt x="69" y="25"/>
                      </a:lnTo>
                      <a:lnTo>
                        <a:pt x="67" y="24"/>
                      </a:lnTo>
                      <a:lnTo>
                        <a:pt x="63" y="24"/>
                      </a:lnTo>
                      <a:lnTo>
                        <a:pt x="61" y="28"/>
                      </a:lnTo>
                      <a:lnTo>
                        <a:pt x="59" y="30"/>
                      </a:lnTo>
                      <a:lnTo>
                        <a:pt x="55" y="31"/>
                      </a:lnTo>
                      <a:lnTo>
                        <a:pt x="50" y="31"/>
                      </a:lnTo>
                      <a:lnTo>
                        <a:pt x="47" y="33"/>
                      </a:lnTo>
                      <a:lnTo>
                        <a:pt x="44" y="36"/>
                      </a:lnTo>
                      <a:lnTo>
                        <a:pt x="42" y="39"/>
                      </a:lnTo>
                      <a:lnTo>
                        <a:pt x="39" y="46"/>
                      </a:lnTo>
                      <a:lnTo>
                        <a:pt x="38" y="48"/>
                      </a:lnTo>
                      <a:lnTo>
                        <a:pt x="32" y="53"/>
                      </a:lnTo>
                      <a:lnTo>
                        <a:pt x="24" y="59"/>
                      </a:lnTo>
                      <a:lnTo>
                        <a:pt x="23" y="58"/>
                      </a:lnTo>
                      <a:lnTo>
                        <a:pt x="19" y="55"/>
                      </a:lnTo>
                      <a:lnTo>
                        <a:pt x="18" y="52"/>
                      </a:lnTo>
                      <a:lnTo>
                        <a:pt x="15" y="48"/>
                      </a:lnTo>
                      <a:lnTo>
                        <a:pt x="13" y="45"/>
                      </a:lnTo>
                      <a:lnTo>
                        <a:pt x="11" y="42"/>
                      </a:lnTo>
                      <a:lnTo>
                        <a:pt x="9" y="39"/>
                      </a:lnTo>
                      <a:lnTo>
                        <a:pt x="5" y="35"/>
                      </a:lnTo>
                      <a:lnTo>
                        <a:pt x="0" y="30"/>
                      </a:lnTo>
                      <a:lnTo>
                        <a:pt x="1" y="28"/>
                      </a:lnTo>
                      <a:lnTo>
                        <a:pt x="3" y="27"/>
                      </a:lnTo>
                      <a:lnTo>
                        <a:pt x="8" y="25"/>
                      </a:lnTo>
                      <a:lnTo>
                        <a:pt x="12" y="24"/>
                      </a:lnTo>
                      <a:lnTo>
                        <a:pt x="14" y="24"/>
                      </a:lnTo>
                      <a:lnTo>
                        <a:pt x="17" y="23"/>
                      </a:lnTo>
                      <a:lnTo>
                        <a:pt x="20" y="21"/>
                      </a:lnTo>
                      <a:lnTo>
                        <a:pt x="20" y="19"/>
                      </a:lnTo>
                      <a:lnTo>
                        <a:pt x="21" y="18"/>
                      </a:lnTo>
                      <a:lnTo>
                        <a:pt x="26" y="16"/>
                      </a:lnTo>
                      <a:lnTo>
                        <a:pt x="36" y="13"/>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1" name="Freeform 129"/>
                <p:cNvSpPr>
                  <a:spLocks/>
                </p:cNvSpPr>
                <p:nvPr/>
              </p:nvSpPr>
              <p:spPr bwMode="auto">
                <a:xfrm rot="1627522">
                  <a:off x="1469" y="2657"/>
                  <a:ext cx="62" cy="122"/>
                </a:xfrm>
                <a:custGeom>
                  <a:avLst/>
                  <a:gdLst>
                    <a:gd name="T0" fmla="*/ 29 w 51"/>
                    <a:gd name="T1" fmla="*/ 60 h 81"/>
                    <a:gd name="T2" fmla="*/ 23 w 51"/>
                    <a:gd name="T3" fmla="*/ 66 h 81"/>
                    <a:gd name="T4" fmla="*/ 19 w 51"/>
                    <a:gd name="T5" fmla="*/ 70 h 81"/>
                    <a:gd name="T6" fmla="*/ 17 w 51"/>
                    <a:gd name="T7" fmla="*/ 75 h 81"/>
                    <a:gd name="T8" fmla="*/ 16 w 51"/>
                    <a:gd name="T9" fmla="*/ 78 h 81"/>
                    <a:gd name="T10" fmla="*/ 12 w 51"/>
                    <a:gd name="T11" fmla="*/ 79 h 81"/>
                    <a:gd name="T12" fmla="*/ 9 w 51"/>
                    <a:gd name="T13" fmla="*/ 80 h 81"/>
                    <a:gd name="T14" fmla="*/ 5 w 51"/>
                    <a:gd name="T15" fmla="*/ 81 h 81"/>
                    <a:gd name="T16" fmla="*/ 0 w 51"/>
                    <a:gd name="T17" fmla="*/ 81 h 81"/>
                    <a:gd name="T18" fmla="*/ 0 w 51"/>
                    <a:gd name="T19" fmla="*/ 76 h 81"/>
                    <a:gd name="T20" fmla="*/ 0 w 51"/>
                    <a:gd name="T21" fmla="*/ 70 h 81"/>
                    <a:gd name="T22" fmla="*/ 1 w 51"/>
                    <a:gd name="T23" fmla="*/ 66 h 81"/>
                    <a:gd name="T24" fmla="*/ 4 w 51"/>
                    <a:gd name="T25" fmla="*/ 58 h 81"/>
                    <a:gd name="T26" fmla="*/ 7 w 51"/>
                    <a:gd name="T27" fmla="*/ 52 h 81"/>
                    <a:gd name="T28" fmla="*/ 12 w 51"/>
                    <a:gd name="T29" fmla="*/ 51 h 81"/>
                    <a:gd name="T30" fmla="*/ 17 w 51"/>
                    <a:gd name="T31" fmla="*/ 52 h 81"/>
                    <a:gd name="T32" fmla="*/ 19 w 51"/>
                    <a:gd name="T33" fmla="*/ 55 h 81"/>
                    <a:gd name="T34" fmla="*/ 21 w 51"/>
                    <a:gd name="T35" fmla="*/ 52 h 81"/>
                    <a:gd name="T36" fmla="*/ 19 w 51"/>
                    <a:gd name="T37" fmla="*/ 50 h 81"/>
                    <a:gd name="T38" fmla="*/ 19 w 51"/>
                    <a:gd name="T39" fmla="*/ 48 h 81"/>
                    <a:gd name="T40" fmla="*/ 15 w 51"/>
                    <a:gd name="T41" fmla="*/ 45 h 81"/>
                    <a:gd name="T42" fmla="*/ 12 w 51"/>
                    <a:gd name="T43" fmla="*/ 44 h 81"/>
                    <a:gd name="T44" fmla="*/ 12 w 51"/>
                    <a:gd name="T45" fmla="*/ 40 h 81"/>
                    <a:gd name="T46" fmla="*/ 16 w 51"/>
                    <a:gd name="T47" fmla="*/ 36 h 81"/>
                    <a:gd name="T48" fmla="*/ 19 w 51"/>
                    <a:gd name="T49" fmla="*/ 31 h 81"/>
                    <a:gd name="T50" fmla="*/ 23 w 51"/>
                    <a:gd name="T51" fmla="*/ 22 h 81"/>
                    <a:gd name="T52" fmla="*/ 24 w 51"/>
                    <a:gd name="T53" fmla="*/ 18 h 81"/>
                    <a:gd name="T54" fmla="*/ 24 w 51"/>
                    <a:gd name="T55" fmla="*/ 13 h 81"/>
                    <a:gd name="T56" fmla="*/ 25 w 51"/>
                    <a:gd name="T57" fmla="*/ 8 h 81"/>
                    <a:gd name="T58" fmla="*/ 28 w 51"/>
                    <a:gd name="T59" fmla="*/ 6 h 81"/>
                    <a:gd name="T60" fmla="*/ 31 w 51"/>
                    <a:gd name="T61" fmla="*/ 2 h 81"/>
                    <a:gd name="T62" fmla="*/ 35 w 51"/>
                    <a:gd name="T63" fmla="*/ 1 h 81"/>
                    <a:gd name="T64" fmla="*/ 41 w 51"/>
                    <a:gd name="T65" fmla="*/ 0 h 81"/>
                    <a:gd name="T66" fmla="*/ 43 w 51"/>
                    <a:gd name="T67" fmla="*/ 0 h 81"/>
                    <a:gd name="T68" fmla="*/ 48 w 51"/>
                    <a:gd name="T69" fmla="*/ 1 h 81"/>
                    <a:gd name="T70" fmla="*/ 49 w 51"/>
                    <a:gd name="T71" fmla="*/ 4 h 81"/>
                    <a:gd name="T72" fmla="*/ 51 w 51"/>
                    <a:gd name="T73" fmla="*/ 9 h 81"/>
                    <a:gd name="T74" fmla="*/ 51 w 51"/>
                    <a:gd name="T75" fmla="*/ 13 h 81"/>
                    <a:gd name="T76" fmla="*/ 48 w 51"/>
                    <a:gd name="T77" fmla="*/ 19 h 81"/>
                    <a:gd name="T78" fmla="*/ 45 w 51"/>
                    <a:gd name="T79" fmla="*/ 24 h 81"/>
                    <a:gd name="T80" fmla="*/ 41 w 51"/>
                    <a:gd name="T81" fmla="*/ 30 h 81"/>
                    <a:gd name="T82" fmla="*/ 34 w 51"/>
                    <a:gd name="T83" fmla="*/ 40 h 81"/>
                    <a:gd name="T84" fmla="*/ 33 w 51"/>
                    <a:gd name="T85" fmla="*/ 51 h 81"/>
                    <a:gd name="T86" fmla="*/ 31 w 51"/>
                    <a:gd name="T87" fmla="*/ 56 h 81"/>
                    <a:gd name="T88" fmla="*/ 29 w 51"/>
                    <a:gd name="T89" fmla="*/ 6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29" y="60"/>
                      </a:moveTo>
                      <a:lnTo>
                        <a:pt x="23" y="66"/>
                      </a:lnTo>
                      <a:lnTo>
                        <a:pt x="19" y="70"/>
                      </a:lnTo>
                      <a:lnTo>
                        <a:pt x="17" y="75"/>
                      </a:lnTo>
                      <a:lnTo>
                        <a:pt x="16" y="78"/>
                      </a:lnTo>
                      <a:lnTo>
                        <a:pt x="12" y="79"/>
                      </a:lnTo>
                      <a:lnTo>
                        <a:pt x="9" y="80"/>
                      </a:lnTo>
                      <a:lnTo>
                        <a:pt x="5" y="81"/>
                      </a:lnTo>
                      <a:lnTo>
                        <a:pt x="0" y="81"/>
                      </a:lnTo>
                      <a:lnTo>
                        <a:pt x="0" y="76"/>
                      </a:lnTo>
                      <a:lnTo>
                        <a:pt x="0" y="70"/>
                      </a:lnTo>
                      <a:lnTo>
                        <a:pt x="1" y="66"/>
                      </a:lnTo>
                      <a:lnTo>
                        <a:pt x="4" y="58"/>
                      </a:lnTo>
                      <a:lnTo>
                        <a:pt x="7" y="52"/>
                      </a:lnTo>
                      <a:lnTo>
                        <a:pt x="12" y="51"/>
                      </a:lnTo>
                      <a:lnTo>
                        <a:pt x="17" y="52"/>
                      </a:lnTo>
                      <a:lnTo>
                        <a:pt x="19" y="55"/>
                      </a:lnTo>
                      <a:lnTo>
                        <a:pt x="21" y="52"/>
                      </a:lnTo>
                      <a:lnTo>
                        <a:pt x="19" y="50"/>
                      </a:lnTo>
                      <a:lnTo>
                        <a:pt x="19" y="48"/>
                      </a:lnTo>
                      <a:lnTo>
                        <a:pt x="15" y="45"/>
                      </a:lnTo>
                      <a:lnTo>
                        <a:pt x="12" y="44"/>
                      </a:lnTo>
                      <a:lnTo>
                        <a:pt x="12" y="40"/>
                      </a:lnTo>
                      <a:lnTo>
                        <a:pt x="16" y="36"/>
                      </a:lnTo>
                      <a:lnTo>
                        <a:pt x="19" y="31"/>
                      </a:lnTo>
                      <a:lnTo>
                        <a:pt x="23" y="22"/>
                      </a:lnTo>
                      <a:lnTo>
                        <a:pt x="24" y="18"/>
                      </a:lnTo>
                      <a:lnTo>
                        <a:pt x="24" y="13"/>
                      </a:lnTo>
                      <a:lnTo>
                        <a:pt x="25" y="8"/>
                      </a:lnTo>
                      <a:lnTo>
                        <a:pt x="28" y="6"/>
                      </a:lnTo>
                      <a:lnTo>
                        <a:pt x="31" y="2"/>
                      </a:lnTo>
                      <a:lnTo>
                        <a:pt x="35" y="1"/>
                      </a:lnTo>
                      <a:lnTo>
                        <a:pt x="41" y="0"/>
                      </a:lnTo>
                      <a:lnTo>
                        <a:pt x="43" y="0"/>
                      </a:lnTo>
                      <a:lnTo>
                        <a:pt x="48" y="1"/>
                      </a:lnTo>
                      <a:lnTo>
                        <a:pt x="49" y="4"/>
                      </a:lnTo>
                      <a:lnTo>
                        <a:pt x="51" y="9"/>
                      </a:lnTo>
                      <a:lnTo>
                        <a:pt x="51" y="13"/>
                      </a:lnTo>
                      <a:lnTo>
                        <a:pt x="48" y="19"/>
                      </a:lnTo>
                      <a:lnTo>
                        <a:pt x="45" y="24"/>
                      </a:lnTo>
                      <a:lnTo>
                        <a:pt x="41" y="30"/>
                      </a:lnTo>
                      <a:lnTo>
                        <a:pt x="34" y="40"/>
                      </a:lnTo>
                      <a:lnTo>
                        <a:pt x="33" y="51"/>
                      </a:lnTo>
                      <a:lnTo>
                        <a:pt x="31" y="56"/>
                      </a:lnTo>
                      <a:lnTo>
                        <a:pt x="29" y="6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2" name="Freeform 130"/>
                <p:cNvSpPr>
                  <a:spLocks/>
                </p:cNvSpPr>
                <p:nvPr/>
              </p:nvSpPr>
              <p:spPr bwMode="auto">
                <a:xfrm rot="1627522">
                  <a:off x="1325" y="3122"/>
                  <a:ext cx="44" cy="86"/>
                </a:xfrm>
                <a:custGeom>
                  <a:avLst/>
                  <a:gdLst>
                    <a:gd name="T0" fmla="*/ 35 w 36"/>
                    <a:gd name="T1" fmla="*/ 8 h 58"/>
                    <a:gd name="T2" fmla="*/ 36 w 36"/>
                    <a:gd name="T3" fmla="*/ 10 h 58"/>
                    <a:gd name="T4" fmla="*/ 35 w 36"/>
                    <a:gd name="T5" fmla="*/ 14 h 58"/>
                    <a:gd name="T6" fmla="*/ 33 w 36"/>
                    <a:gd name="T7" fmla="*/ 22 h 58"/>
                    <a:gd name="T8" fmla="*/ 32 w 36"/>
                    <a:gd name="T9" fmla="*/ 25 h 58"/>
                    <a:gd name="T10" fmla="*/ 31 w 36"/>
                    <a:gd name="T11" fmla="*/ 31 h 58"/>
                    <a:gd name="T12" fmla="*/ 31 w 36"/>
                    <a:gd name="T13" fmla="*/ 37 h 58"/>
                    <a:gd name="T14" fmla="*/ 29 w 36"/>
                    <a:gd name="T15" fmla="*/ 40 h 58"/>
                    <a:gd name="T16" fmla="*/ 27 w 36"/>
                    <a:gd name="T17" fmla="*/ 42 h 58"/>
                    <a:gd name="T18" fmla="*/ 25 w 36"/>
                    <a:gd name="T19" fmla="*/ 43 h 58"/>
                    <a:gd name="T20" fmla="*/ 23 w 36"/>
                    <a:gd name="T21" fmla="*/ 46 h 58"/>
                    <a:gd name="T22" fmla="*/ 18 w 36"/>
                    <a:gd name="T23" fmla="*/ 49 h 58"/>
                    <a:gd name="T24" fmla="*/ 14 w 36"/>
                    <a:gd name="T25" fmla="*/ 52 h 58"/>
                    <a:gd name="T26" fmla="*/ 11 w 36"/>
                    <a:gd name="T27" fmla="*/ 54 h 58"/>
                    <a:gd name="T28" fmla="*/ 8 w 36"/>
                    <a:gd name="T29" fmla="*/ 56 h 58"/>
                    <a:gd name="T30" fmla="*/ 8 w 36"/>
                    <a:gd name="T31" fmla="*/ 58 h 58"/>
                    <a:gd name="T32" fmla="*/ 5 w 36"/>
                    <a:gd name="T33" fmla="*/ 56 h 58"/>
                    <a:gd name="T34" fmla="*/ 2 w 36"/>
                    <a:gd name="T35" fmla="*/ 54 h 58"/>
                    <a:gd name="T36" fmla="*/ 0 w 36"/>
                    <a:gd name="T37" fmla="*/ 52 h 58"/>
                    <a:gd name="T38" fmla="*/ 1 w 36"/>
                    <a:gd name="T39" fmla="*/ 50 h 58"/>
                    <a:gd name="T40" fmla="*/ 1 w 36"/>
                    <a:gd name="T41" fmla="*/ 47 h 58"/>
                    <a:gd name="T42" fmla="*/ 0 w 36"/>
                    <a:gd name="T43" fmla="*/ 43 h 58"/>
                    <a:gd name="T44" fmla="*/ 0 w 36"/>
                    <a:gd name="T45" fmla="*/ 41 h 58"/>
                    <a:gd name="T46" fmla="*/ 0 w 36"/>
                    <a:gd name="T47" fmla="*/ 36 h 58"/>
                    <a:gd name="T48" fmla="*/ 1 w 36"/>
                    <a:gd name="T49" fmla="*/ 31 h 58"/>
                    <a:gd name="T50" fmla="*/ 2 w 36"/>
                    <a:gd name="T51" fmla="*/ 28 h 58"/>
                    <a:gd name="T52" fmla="*/ 3 w 36"/>
                    <a:gd name="T53" fmla="*/ 22 h 58"/>
                    <a:gd name="T54" fmla="*/ 6 w 36"/>
                    <a:gd name="T55" fmla="*/ 14 h 58"/>
                    <a:gd name="T56" fmla="*/ 7 w 36"/>
                    <a:gd name="T57" fmla="*/ 11 h 58"/>
                    <a:gd name="T58" fmla="*/ 8 w 36"/>
                    <a:gd name="T59" fmla="*/ 7 h 58"/>
                    <a:gd name="T60" fmla="*/ 9 w 36"/>
                    <a:gd name="T61" fmla="*/ 5 h 58"/>
                    <a:gd name="T62" fmla="*/ 12 w 36"/>
                    <a:gd name="T63" fmla="*/ 4 h 58"/>
                    <a:gd name="T64" fmla="*/ 14 w 36"/>
                    <a:gd name="T65" fmla="*/ 2 h 58"/>
                    <a:gd name="T66" fmla="*/ 15 w 36"/>
                    <a:gd name="T67" fmla="*/ 1 h 58"/>
                    <a:gd name="T68" fmla="*/ 18 w 36"/>
                    <a:gd name="T69" fmla="*/ 0 h 58"/>
                    <a:gd name="T70" fmla="*/ 20 w 36"/>
                    <a:gd name="T71" fmla="*/ 1 h 58"/>
                    <a:gd name="T72" fmla="*/ 24 w 36"/>
                    <a:gd name="T73" fmla="*/ 1 h 58"/>
                    <a:gd name="T74" fmla="*/ 27 w 36"/>
                    <a:gd name="T75" fmla="*/ 1 h 58"/>
                    <a:gd name="T76" fmla="*/ 30 w 36"/>
                    <a:gd name="T77" fmla="*/ 2 h 58"/>
                    <a:gd name="T78" fmla="*/ 33 w 36"/>
                    <a:gd name="T79" fmla="*/ 4 h 58"/>
                    <a:gd name="T80" fmla="*/ 35 w 36"/>
                    <a:gd name="T81"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 h="58">
                      <a:moveTo>
                        <a:pt x="35" y="8"/>
                      </a:moveTo>
                      <a:lnTo>
                        <a:pt x="36" y="10"/>
                      </a:lnTo>
                      <a:lnTo>
                        <a:pt x="35" y="14"/>
                      </a:lnTo>
                      <a:lnTo>
                        <a:pt x="33" y="22"/>
                      </a:lnTo>
                      <a:lnTo>
                        <a:pt x="32" y="25"/>
                      </a:lnTo>
                      <a:lnTo>
                        <a:pt x="31" y="31"/>
                      </a:lnTo>
                      <a:lnTo>
                        <a:pt x="31" y="37"/>
                      </a:lnTo>
                      <a:lnTo>
                        <a:pt x="29" y="40"/>
                      </a:lnTo>
                      <a:lnTo>
                        <a:pt x="27" y="42"/>
                      </a:lnTo>
                      <a:lnTo>
                        <a:pt x="25" y="43"/>
                      </a:lnTo>
                      <a:lnTo>
                        <a:pt x="23" y="46"/>
                      </a:lnTo>
                      <a:lnTo>
                        <a:pt x="18" y="49"/>
                      </a:lnTo>
                      <a:lnTo>
                        <a:pt x="14" y="52"/>
                      </a:lnTo>
                      <a:lnTo>
                        <a:pt x="11" y="54"/>
                      </a:lnTo>
                      <a:lnTo>
                        <a:pt x="8" y="56"/>
                      </a:lnTo>
                      <a:lnTo>
                        <a:pt x="8" y="58"/>
                      </a:lnTo>
                      <a:lnTo>
                        <a:pt x="5" y="56"/>
                      </a:lnTo>
                      <a:lnTo>
                        <a:pt x="2" y="54"/>
                      </a:lnTo>
                      <a:lnTo>
                        <a:pt x="0" y="52"/>
                      </a:lnTo>
                      <a:lnTo>
                        <a:pt x="1" y="50"/>
                      </a:lnTo>
                      <a:lnTo>
                        <a:pt x="1" y="47"/>
                      </a:lnTo>
                      <a:lnTo>
                        <a:pt x="0" y="43"/>
                      </a:lnTo>
                      <a:lnTo>
                        <a:pt x="0" y="41"/>
                      </a:lnTo>
                      <a:lnTo>
                        <a:pt x="0" y="36"/>
                      </a:lnTo>
                      <a:lnTo>
                        <a:pt x="1" y="31"/>
                      </a:lnTo>
                      <a:lnTo>
                        <a:pt x="2" y="28"/>
                      </a:lnTo>
                      <a:lnTo>
                        <a:pt x="3" y="22"/>
                      </a:lnTo>
                      <a:lnTo>
                        <a:pt x="6" y="14"/>
                      </a:lnTo>
                      <a:lnTo>
                        <a:pt x="7" y="11"/>
                      </a:lnTo>
                      <a:lnTo>
                        <a:pt x="8" y="7"/>
                      </a:lnTo>
                      <a:lnTo>
                        <a:pt x="9" y="5"/>
                      </a:lnTo>
                      <a:lnTo>
                        <a:pt x="12" y="4"/>
                      </a:lnTo>
                      <a:lnTo>
                        <a:pt x="14" y="2"/>
                      </a:lnTo>
                      <a:lnTo>
                        <a:pt x="15" y="1"/>
                      </a:lnTo>
                      <a:lnTo>
                        <a:pt x="18" y="0"/>
                      </a:lnTo>
                      <a:lnTo>
                        <a:pt x="20" y="1"/>
                      </a:lnTo>
                      <a:lnTo>
                        <a:pt x="24" y="1"/>
                      </a:lnTo>
                      <a:lnTo>
                        <a:pt x="27" y="1"/>
                      </a:lnTo>
                      <a:lnTo>
                        <a:pt x="30" y="2"/>
                      </a:lnTo>
                      <a:lnTo>
                        <a:pt x="33" y="4"/>
                      </a:lnTo>
                      <a:lnTo>
                        <a:pt x="35" y="8"/>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3" name="Freeform 131"/>
                <p:cNvSpPr>
                  <a:spLocks/>
                </p:cNvSpPr>
                <p:nvPr/>
              </p:nvSpPr>
              <p:spPr bwMode="auto">
                <a:xfrm rot="1627522">
                  <a:off x="1142" y="3553"/>
                  <a:ext cx="52" cy="59"/>
                </a:xfrm>
                <a:custGeom>
                  <a:avLst/>
                  <a:gdLst>
                    <a:gd name="T0" fmla="*/ 34 w 42"/>
                    <a:gd name="T1" fmla="*/ 6 h 40"/>
                    <a:gd name="T2" fmla="*/ 28 w 42"/>
                    <a:gd name="T3" fmla="*/ 4 h 40"/>
                    <a:gd name="T4" fmla="*/ 22 w 42"/>
                    <a:gd name="T5" fmla="*/ 2 h 40"/>
                    <a:gd name="T6" fmla="*/ 20 w 42"/>
                    <a:gd name="T7" fmla="*/ 2 h 40"/>
                    <a:gd name="T8" fmla="*/ 15 w 42"/>
                    <a:gd name="T9" fmla="*/ 0 h 40"/>
                    <a:gd name="T10" fmla="*/ 11 w 42"/>
                    <a:gd name="T11" fmla="*/ 3 h 40"/>
                    <a:gd name="T12" fmla="*/ 8 w 42"/>
                    <a:gd name="T13" fmla="*/ 4 h 40"/>
                    <a:gd name="T14" fmla="*/ 6 w 42"/>
                    <a:gd name="T15" fmla="*/ 5 h 40"/>
                    <a:gd name="T16" fmla="*/ 3 w 42"/>
                    <a:gd name="T17" fmla="*/ 9 h 40"/>
                    <a:gd name="T18" fmla="*/ 0 w 42"/>
                    <a:gd name="T19" fmla="*/ 12 h 40"/>
                    <a:gd name="T20" fmla="*/ 0 w 42"/>
                    <a:gd name="T21" fmla="*/ 15 h 40"/>
                    <a:gd name="T22" fmla="*/ 2 w 42"/>
                    <a:gd name="T23" fmla="*/ 18 h 40"/>
                    <a:gd name="T24" fmla="*/ 3 w 42"/>
                    <a:gd name="T25" fmla="*/ 22 h 40"/>
                    <a:gd name="T26" fmla="*/ 8 w 42"/>
                    <a:gd name="T27" fmla="*/ 26 h 40"/>
                    <a:gd name="T28" fmla="*/ 12 w 42"/>
                    <a:gd name="T29" fmla="*/ 32 h 40"/>
                    <a:gd name="T30" fmla="*/ 16 w 42"/>
                    <a:gd name="T31" fmla="*/ 35 h 40"/>
                    <a:gd name="T32" fmla="*/ 20 w 42"/>
                    <a:gd name="T33" fmla="*/ 38 h 40"/>
                    <a:gd name="T34" fmla="*/ 22 w 42"/>
                    <a:gd name="T35" fmla="*/ 39 h 40"/>
                    <a:gd name="T36" fmla="*/ 24 w 42"/>
                    <a:gd name="T37" fmla="*/ 40 h 40"/>
                    <a:gd name="T38" fmla="*/ 26 w 42"/>
                    <a:gd name="T39" fmla="*/ 39 h 40"/>
                    <a:gd name="T40" fmla="*/ 27 w 42"/>
                    <a:gd name="T41" fmla="*/ 38 h 40"/>
                    <a:gd name="T42" fmla="*/ 32 w 42"/>
                    <a:gd name="T43" fmla="*/ 33 h 40"/>
                    <a:gd name="T44" fmla="*/ 34 w 42"/>
                    <a:gd name="T45" fmla="*/ 29 h 40"/>
                    <a:gd name="T46" fmla="*/ 36 w 42"/>
                    <a:gd name="T47" fmla="*/ 27 h 40"/>
                    <a:gd name="T48" fmla="*/ 39 w 42"/>
                    <a:gd name="T49" fmla="*/ 24 h 40"/>
                    <a:gd name="T50" fmla="*/ 40 w 42"/>
                    <a:gd name="T51" fmla="*/ 21 h 40"/>
                    <a:gd name="T52" fmla="*/ 42 w 42"/>
                    <a:gd name="T53" fmla="*/ 17 h 40"/>
                    <a:gd name="T54" fmla="*/ 41 w 42"/>
                    <a:gd name="T55" fmla="*/ 16 h 40"/>
                    <a:gd name="T56" fmla="*/ 40 w 42"/>
                    <a:gd name="T57" fmla="*/ 14 h 40"/>
                    <a:gd name="T58" fmla="*/ 39 w 42"/>
                    <a:gd name="T59" fmla="*/ 10 h 40"/>
                    <a:gd name="T60" fmla="*/ 36 w 42"/>
                    <a:gd name="T61" fmla="*/ 9 h 40"/>
                    <a:gd name="T62" fmla="*/ 34 w 42"/>
                    <a:gd name="T63"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40">
                      <a:moveTo>
                        <a:pt x="34" y="6"/>
                      </a:moveTo>
                      <a:lnTo>
                        <a:pt x="28" y="4"/>
                      </a:lnTo>
                      <a:lnTo>
                        <a:pt x="22" y="2"/>
                      </a:lnTo>
                      <a:lnTo>
                        <a:pt x="20" y="2"/>
                      </a:lnTo>
                      <a:lnTo>
                        <a:pt x="15" y="0"/>
                      </a:lnTo>
                      <a:lnTo>
                        <a:pt x="11" y="3"/>
                      </a:lnTo>
                      <a:lnTo>
                        <a:pt x="8" y="4"/>
                      </a:lnTo>
                      <a:lnTo>
                        <a:pt x="6" y="5"/>
                      </a:lnTo>
                      <a:lnTo>
                        <a:pt x="3" y="9"/>
                      </a:lnTo>
                      <a:lnTo>
                        <a:pt x="0" y="12"/>
                      </a:lnTo>
                      <a:lnTo>
                        <a:pt x="0" y="15"/>
                      </a:lnTo>
                      <a:lnTo>
                        <a:pt x="2" y="18"/>
                      </a:lnTo>
                      <a:lnTo>
                        <a:pt x="3" y="22"/>
                      </a:lnTo>
                      <a:lnTo>
                        <a:pt x="8" y="26"/>
                      </a:lnTo>
                      <a:lnTo>
                        <a:pt x="12" y="32"/>
                      </a:lnTo>
                      <a:lnTo>
                        <a:pt x="16" y="35"/>
                      </a:lnTo>
                      <a:lnTo>
                        <a:pt x="20" y="38"/>
                      </a:lnTo>
                      <a:lnTo>
                        <a:pt x="22" y="39"/>
                      </a:lnTo>
                      <a:lnTo>
                        <a:pt x="24" y="40"/>
                      </a:lnTo>
                      <a:lnTo>
                        <a:pt x="26" y="39"/>
                      </a:lnTo>
                      <a:lnTo>
                        <a:pt x="27" y="38"/>
                      </a:lnTo>
                      <a:lnTo>
                        <a:pt x="32" y="33"/>
                      </a:lnTo>
                      <a:lnTo>
                        <a:pt x="34" y="29"/>
                      </a:lnTo>
                      <a:lnTo>
                        <a:pt x="36" y="27"/>
                      </a:lnTo>
                      <a:lnTo>
                        <a:pt x="39" y="24"/>
                      </a:lnTo>
                      <a:lnTo>
                        <a:pt x="40" y="21"/>
                      </a:lnTo>
                      <a:lnTo>
                        <a:pt x="42" y="17"/>
                      </a:lnTo>
                      <a:lnTo>
                        <a:pt x="41" y="16"/>
                      </a:lnTo>
                      <a:lnTo>
                        <a:pt x="40" y="14"/>
                      </a:lnTo>
                      <a:lnTo>
                        <a:pt x="39" y="10"/>
                      </a:lnTo>
                      <a:lnTo>
                        <a:pt x="36" y="9"/>
                      </a:lnTo>
                      <a:lnTo>
                        <a:pt x="34"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4" name="Freeform 132"/>
                <p:cNvSpPr>
                  <a:spLocks/>
                </p:cNvSpPr>
                <p:nvPr/>
              </p:nvSpPr>
              <p:spPr bwMode="auto">
                <a:xfrm rot="1627522">
                  <a:off x="1191" y="2957"/>
                  <a:ext cx="47" cy="51"/>
                </a:xfrm>
                <a:custGeom>
                  <a:avLst/>
                  <a:gdLst>
                    <a:gd name="T0" fmla="*/ 34 w 40"/>
                    <a:gd name="T1" fmla="*/ 10 h 33"/>
                    <a:gd name="T2" fmla="*/ 35 w 40"/>
                    <a:gd name="T3" fmla="*/ 13 h 33"/>
                    <a:gd name="T4" fmla="*/ 37 w 40"/>
                    <a:gd name="T5" fmla="*/ 15 h 33"/>
                    <a:gd name="T6" fmla="*/ 40 w 40"/>
                    <a:gd name="T7" fmla="*/ 19 h 33"/>
                    <a:gd name="T8" fmla="*/ 40 w 40"/>
                    <a:gd name="T9" fmla="*/ 21 h 33"/>
                    <a:gd name="T10" fmla="*/ 40 w 40"/>
                    <a:gd name="T11" fmla="*/ 25 h 33"/>
                    <a:gd name="T12" fmla="*/ 40 w 40"/>
                    <a:gd name="T13" fmla="*/ 27 h 33"/>
                    <a:gd name="T14" fmla="*/ 37 w 40"/>
                    <a:gd name="T15" fmla="*/ 28 h 33"/>
                    <a:gd name="T16" fmla="*/ 35 w 40"/>
                    <a:gd name="T17" fmla="*/ 31 h 33"/>
                    <a:gd name="T18" fmla="*/ 33 w 40"/>
                    <a:gd name="T19" fmla="*/ 32 h 33"/>
                    <a:gd name="T20" fmla="*/ 28 w 40"/>
                    <a:gd name="T21" fmla="*/ 33 h 33"/>
                    <a:gd name="T22" fmla="*/ 24 w 40"/>
                    <a:gd name="T23" fmla="*/ 33 h 33"/>
                    <a:gd name="T24" fmla="*/ 21 w 40"/>
                    <a:gd name="T25" fmla="*/ 33 h 33"/>
                    <a:gd name="T26" fmla="*/ 17 w 40"/>
                    <a:gd name="T27" fmla="*/ 32 h 33"/>
                    <a:gd name="T28" fmla="*/ 15 w 40"/>
                    <a:gd name="T29" fmla="*/ 31 h 33"/>
                    <a:gd name="T30" fmla="*/ 12 w 40"/>
                    <a:gd name="T31" fmla="*/ 31 h 33"/>
                    <a:gd name="T32" fmla="*/ 6 w 40"/>
                    <a:gd name="T33" fmla="*/ 28 h 33"/>
                    <a:gd name="T34" fmla="*/ 3 w 40"/>
                    <a:gd name="T35" fmla="*/ 27 h 33"/>
                    <a:gd name="T36" fmla="*/ 1 w 40"/>
                    <a:gd name="T37" fmla="*/ 25 h 33"/>
                    <a:gd name="T38" fmla="*/ 0 w 40"/>
                    <a:gd name="T39" fmla="*/ 22 h 33"/>
                    <a:gd name="T40" fmla="*/ 0 w 40"/>
                    <a:gd name="T41" fmla="*/ 20 h 33"/>
                    <a:gd name="T42" fmla="*/ 1 w 40"/>
                    <a:gd name="T43" fmla="*/ 18 h 33"/>
                    <a:gd name="T44" fmla="*/ 1 w 40"/>
                    <a:gd name="T45" fmla="*/ 14 h 33"/>
                    <a:gd name="T46" fmla="*/ 4 w 40"/>
                    <a:gd name="T47" fmla="*/ 10 h 33"/>
                    <a:gd name="T48" fmla="*/ 4 w 40"/>
                    <a:gd name="T49" fmla="*/ 8 h 33"/>
                    <a:gd name="T50" fmla="*/ 6 w 40"/>
                    <a:gd name="T51" fmla="*/ 7 h 33"/>
                    <a:gd name="T52" fmla="*/ 7 w 40"/>
                    <a:gd name="T53" fmla="*/ 6 h 33"/>
                    <a:gd name="T54" fmla="*/ 7 w 40"/>
                    <a:gd name="T55" fmla="*/ 4 h 33"/>
                    <a:gd name="T56" fmla="*/ 7 w 40"/>
                    <a:gd name="T57" fmla="*/ 2 h 33"/>
                    <a:gd name="T58" fmla="*/ 9 w 40"/>
                    <a:gd name="T59" fmla="*/ 0 h 33"/>
                    <a:gd name="T60" fmla="*/ 11 w 40"/>
                    <a:gd name="T61" fmla="*/ 1 h 33"/>
                    <a:gd name="T62" fmla="*/ 13 w 40"/>
                    <a:gd name="T63" fmla="*/ 1 h 33"/>
                    <a:gd name="T64" fmla="*/ 17 w 40"/>
                    <a:gd name="T65" fmla="*/ 3 h 33"/>
                    <a:gd name="T66" fmla="*/ 19 w 40"/>
                    <a:gd name="T67" fmla="*/ 2 h 33"/>
                    <a:gd name="T68" fmla="*/ 22 w 40"/>
                    <a:gd name="T69" fmla="*/ 2 h 33"/>
                    <a:gd name="T70" fmla="*/ 24 w 40"/>
                    <a:gd name="T71" fmla="*/ 2 h 33"/>
                    <a:gd name="T72" fmla="*/ 25 w 40"/>
                    <a:gd name="T73" fmla="*/ 3 h 33"/>
                    <a:gd name="T74" fmla="*/ 29 w 40"/>
                    <a:gd name="T75" fmla="*/ 6 h 33"/>
                    <a:gd name="T76" fmla="*/ 34 w 40"/>
                    <a:gd name="T77"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3">
                      <a:moveTo>
                        <a:pt x="34" y="10"/>
                      </a:moveTo>
                      <a:lnTo>
                        <a:pt x="35" y="13"/>
                      </a:lnTo>
                      <a:lnTo>
                        <a:pt x="37" y="15"/>
                      </a:lnTo>
                      <a:lnTo>
                        <a:pt x="40" y="19"/>
                      </a:lnTo>
                      <a:lnTo>
                        <a:pt x="40" y="21"/>
                      </a:lnTo>
                      <a:lnTo>
                        <a:pt x="40" y="25"/>
                      </a:lnTo>
                      <a:lnTo>
                        <a:pt x="40" y="27"/>
                      </a:lnTo>
                      <a:lnTo>
                        <a:pt x="37" y="28"/>
                      </a:lnTo>
                      <a:lnTo>
                        <a:pt x="35" y="31"/>
                      </a:lnTo>
                      <a:lnTo>
                        <a:pt x="33" y="32"/>
                      </a:lnTo>
                      <a:lnTo>
                        <a:pt x="28" y="33"/>
                      </a:lnTo>
                      <a:lnTo>
                        <a:pt x="24" y="33"/>
                      </a:lnTo>
                      <a:lnTo>
                        <a:pt x="21" y="33"/>
                      </a:lnTo>
                      <a:lnTo>
                        <a:pt x="17" y="32"/>
                      </a:lnTo>
                      <a:lnTo>
                        <a:pt x="15" y="31"/>
                      </a:lnTo>
                      <a:lnTo>
                        <a:pt x="12" y="31"/>
                      </a:lnTo>
                      <a:lnTo>
                        <a:pt x="6" y="28"/>
                      </a:lnTo>
                      <a:lnTo>
                        <a:pt x="3" y="27"/>
                      </a:lnTo>
                      <a:lnTo>
                        <a:pt x="1" y="25"/>
                      </a:lnTo>
                      <a:lnTo>
                        <a:pt x="0" y="22"/>
                      </a:lnTo>
                      <a:lnTo>
                        <a:pt x="0" y="20"/>
                      </a:lnTo>
                      <a:lnTo>
                        <a:pt x="1" y="18"/>
                      </a:lnTo>
                      <a:lnTo>
                        <a:pt x="1" y="14"/>
                      </a:lnTo>
                      <a:lnTo>
                        <a:pt x="4" y="10"/>
                      </a:lnTo>
                      <a:lnTo>
                        <a:pt x="4" y="8"/>
                      </a:lnTo>
                      <a:lnTo>
                        <a:pt x="6" y="7"/>
                      </a:lnTo>
                      <a:lnTo>
                        <a:pt x="7" y="6"/>
                      </a:lnTo>
                      <a:lnTo>
                        <a:pt x="7" y="4"/>
                      </a:lnTo>
                      <a:lnTo>
                        <a:pt x="7" y="2"/>
                      </a:lnTo>
                      <a:lnTo>
                        <a:pt x="9" y="0"/>
                      </a:lnTo>
                      <a:lnTo>
                        <a:pt x="11" y="1"/>
                      </a:lnTo>
                      <a:lnTo>
                        <a:pt x="13" y="1"/>
                      </a:lnTo>
                      <a:lnTo>
                        <a:pt x="17" y="3"/>
                      </a:lnTo>
                      <a:lnTo>
                        <a:pt x="19" y="2"/>
                      </a:lnTo>
                      <a:lnTo>
                        <a:pt x="22" y="2"/>
                      </a:lnTo>
                      <a:lnTo>
                        <a:pt x="24" y="2"/>
                      </a:lnTo>
                      <a:lnTo>
                        <a:pt x="25" y="3"/>
                      </a:lnTo>
                      <a:lnTo>
                        <a:pt x="29" y="6"/>
                      </a:lnTo>
                      <a:lnTo>
                        <a:pt x="34" y="1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5" name="Freeform 133"/>
                <p:cNvSpPr>
                  <a:spLocks/>
                </p:cNvSpPr>
                <p:nvPr/>
              </p:nvSpPr>
              <p:spPr bwMode="auto">
                <a:xfrm rot="1627522">
                  <a:off x="1234" y="3522"/>
                  <a:ext cx="39" cy="98"/>
                </a:xfrm>
                <a:custGeom>
                  <a:avLst/>
                  <a:gdLst>
                    <a:gd name="T0" fmla="*/ 20 w 31"/>
                    <a:gd name="T1" fmla="*/ 9 h 66"/>
                    <a:gd name="T2" fmla="*/ 21 w 31"/>
                    <a:gd name="T3" fmla="*/ 7 h 66"/>
                    <a:gd name="T4" fmla="*/ 26 w 31"/>
                    <a:gd name="T5" fmla="*/ 1 h 66"/>
                    <a:gd name="T6" fmla="*/ 29 w 31"/>
                    <a:gd name="T7" fmla="*/ 0 h 66"/>
                    <a:gd name="T8" fmla="*/ 31 w 31"/>
                    <a:gd name="T9" fmla="*/ 2 h 66"/>
                    <a:gd name="T10" fmla="*/ 30 w 31"/>
                    <a:gd name="T11" fmla="*/ 7 h 66"/>
                    <a:gd name="T12" fmla="*/ 30 w 31"/>
                    <a:gd name="T13" fmla="*/ 10 h 66"/>
                    <a:gd name="T14" fmla="*/ 29 w 31"/>
                    <a:gd name="T15" fmla="*/ 20 h 66"/>
                    <a:gd name="T16" fmla="*/ 27 w 31"/>
                    <a:gd name="T17" fmla="*/ 27 h 66"/>
                    <a:gd name="T18" fmla="*/ 26 w 31"/>
                    <a:gd name="T19" fmla="*/ 36 h 66"/>
                    <a:gd name="T20" fmla="*/ 25 w 31"/>
                    <a:gd name="T21" fmla="*/ 38 h 66"/>
                    <a:gd name="T22" fmla="*/ 23 w 31"/>
                    <a:gd name="T23" fmla="*/ 40 h 66"/>
                    <a:gd name="T24" fmla="*/ 20 w 31"/>
                    <a:gd name="T25" fmla="*/ 43 h 66"/>
                    <a:gd name="T26" fmla="*/ 18 w 31"/>
                    <a:gd name="T27" fmla="*/ 45 h 66"/>
                    <a:gd name="T28" fmla="*/ 17 w 31"/>
                    <a:gd name="T29" fmla="*/ 48 h 66"/>
                    <a:gd name="T30" fmla="*/ 17 w 31"/>
                    <a:gd name="T31" fmla="*/ 49 h 66"/>
                    <a:gd name="T32" fmla="*/ 17 w 31"/>
                    <a:gd name="T33" fmla="*/ 51 h 66"/>
                    <a:gd name="T34" fmla="*/ 17 w 31"/>
                    <a:gd name="T35" fmla="*/ 57 h 66"/>
                    <a:gd name="T36" fmla="*/ 15 w 31"/>
                    <a:gd name="T37" fmla="*/ 58 h 66"/>
                    <a:gd name="T38" fmla="*/ 13 w 31"/>
                    <a:gd name="T39" fmla="*/ 63 h 66"/>
                    <a:gd name="T40" fmla="*/ 12 w 31"/>
                    <a:gd name="T41" fmla="*/ 64 h 66"/>
                    <a:gd name="T42" fmla="*/ 8 w 31"/>
                    <a:gd name="T43" fmla="*/ 66 h 66"/>
                    <a:gd name="T44" fmla="*/ 5 w 31"/>
                    <a:gd name="T45" fmla="*/ 64 h 66"/>
                    <a:gd name="T46" fmla="*/ 2 w 31"/>
                    <a:gd name="T47" fmla="*/ 64 h 66"/>
                    <a:gd name="T48" fmla="*/ 1 w 31"/>
                    <a:gd name="T49" fmla="*/ 61 h 66"/>
                    <a:gd name="T50" fmla="*/ 0 w 31"/>
                    <a:gd name="T51" fmla="*/ 58 h 66"/>
                    <a:gd name="T52" fmla="*/ 0 w 31"/>
                    <a:gd name="T53" fmla="*/ 56 h 66"/>
                    <a:gd name="T54" fmla="*/ 1 w 31"/>
                    <a:gd name="T55" fmla="*/ 52 h 66"/>
                    <a:gd name="T56" fmla="*/ 1 w 31"/>
                    <a:gd name="T57" fmla="*/ 49 h 66"/>
                    <a:gd name="T58" fmla="*/ 3 w 31"/>
                    <a:gd name="T59" fmla="*/ 46 h 66"/>
                    <a:gd name="T60" fmla="*/ 7 w 31"/>
                    <a:gd name="T61" fmla="*/ 43 h 66"/>
                    <a:gd name="T62" fmla="*/ 11 w 31"/>
                    <a:gd name="T63" fmla="*/ 37 h 66"/>
                    <a:gd name="T64" fmla="*/ 12 w 31"/>
                    <a:gd name="T65" fmla="*/ 34 h 66"/>
                    <a:gd name="T66" fmla="*/ 15 w 31"/>
                    <a:gd name="T67" fmla="*/ 26 h 66"/>
                    <a:gd name="T68" fmla="*/ 17 w 31"/>
                    <a:gd name="T69" fmla="*/ 22 h 66"/>
                    <a:gd name="T70" fmla="*/ 17 w 31"/>
                    <a:gd name="T71" fmla="*/ 16 h 66"/>
                    <a:gd name="T72" fmla="*/ 18 w 31"/>
                    <a:gd name="T73" fmla="*/ 13 h 66"/>
                    <a:gd name="T74" fmla="*/ 20 w 31"/>
                    <a:gd name="T75"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 h="66">
                      <a:moveTo>
                        <a:pt x="20" y="9"/>
                      </a:moveTo>
                      <a:lnTo>
                        <a:pt x="21" y="7"/>
                      </a:lnTo>
                      <a:lnTo>
                        <a:pt x="26" y="1"/>
                      </a:lnTo>
                      <a:lnTo>
                        <a:pt x="29" y="0"/>
                      </a:lnTo>
                      <a:lnTo>
                        <a:pt x="31" y="2"/>
                      </a:lnTo>
                      <a:lnTo>
                        <a:pt x="30" y="7"/>
                      </a:lnTo>
                      <a:lnTo>
                        <a:pt x="30" y="10"/>
                      </a:lnTo>
                      <a:lnTo>
                        <a:pt x="29" y="20"/>
                      </a:lnTo>
                      <a:lnTo>
                        <a:pt x="27" y="27"/>
                      </a:lnTo>
                      <a:lnTo>
                        <a:pt x="26" y="36"/>
                      </a:lnTo>
                      <a:lnTo>
                        <a:pt x="25" y="38"/>
                      </a:lnTo>
                      <a:lnTo>
                        <a:pt x="23" y="40"/>
                      </a:lnTo>
                      <a:lnTo>
                        <a:pt x="20" y="43"/>
                      </a:lnTo>
                      <a:lnTo>
                        <a:pt x="18" y="45"/>
                      </a:lnTo>
                      <a:lnTo>
                        <a:pt x="17" y="48"/>
                      </a:lnTo>
                      <a:lnTo>
                        <a:pt x="17" y="49"/>
                      </a:lnTo>
                      <a:lnTo>
                        <a:pt x="17" y="51"/>
                      </a:lnTo>
                      <a:lnTo>
                        <a:pt x="17" y="57"/>
                      </a:lnTo>
                      <a:lnTo>
                        <a:pt x="15" y="58"/>
                      </a:lnTo>
                      <a:lnTo>
                        <a:pt x="13" y="63"/>
                      </a:lnTo>
                      <a:lnTo>
                        <a:pt x="12" y="64"/>
                      </a:lnTo>
                      <a:lnTo>
                        <a:pt x="8" y="66"/>
                      </a:lnTo>
                      <a:lnTo>
                        <a:pt x="5" y="64"/>
                      </a:lnTo>
                      <a:lnTo>
                        <a:pt x="2" y="64"/>
                      </a:lnTo>
                      <a:lnTo>
                        <a:pt x="1" y="61"/>
                      </a:lnTo>
                      <a:lnTo>
                        <a:pt x="0" y="58"/>
                      </a:lnTo>
                      <a:lnTo>
                        <a:pt x="0" y="56"/>
                      </a:lnTo>
                      <a:lnTo>
                        <a:pt x="1" y="52"/>
                      </a:lnTo>
                      <a:lnTo>
                        <a:pt x="1" y="49"/>
                      </a:lnTo>
                      <a:lnTo>
                        <a:pt x="3" y="46"/>
                      </a:lnTo>
                      <a:lnTo>
                        <a:pt x="7" y="43"/>
                      </a:lnTo>
                      <a:lnTo>
                        <a:pt x="11" y="37"/>
                      </a:lnTo>
                      <a:lnTo>
                        <a:pt x="12" y="34"/>
                      </a:lnTo>
                      <a:lnTo>
                        <a:pt x="15" y="26"/>
                      </a:lnTo>
                      <a:lnTo>
                        <a:pt x="17" y="22"/>
                      </a:lnTo>
                      <a:lnTo>
                        <a:pt x="17" y="16"/>
                      </a:lnTo>
                      <a:lnTo>
                        <a:pt x="18" y="13"/>
                      </a:lnTo>
                      <a:lnTo>
                        <a:pt x="20" y="9"/>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6" name="Freeform 134"/>
                <p:cNvSpPr>
                  <a:spLocks/>
                </p:cNvSpPr>
                <p:nvPr/>
              </p:nvSpPr>
              <p:spPr bwMode="auto">
                <a:xfrm rot="1627522">
                  <a:off x="638" y="3884"/>
                  <a:ext cx="32" cy="60"/>
                </a:xfrm>
                <a:custGeom>
                  <a:avLst/>
                  <a:gdLst>
                    <a:gd name="T0" fmla="*/ 14 w 26"/>
                    <a:gd name="T1" fmla="*/ 6 h 38"/>
                    <a:gd name="T2" fmla="*/ 14 w 26"/>
                    <a:gd name="T3" fmla="*/ 3 h 38"/>
                    <a:gd name="T4" fmla="*/ 9 w 26"/>
                    <a:gd name="T5" fmla="*/ 1 h 38"/>
                    <a:gd name="T6" fmla="*/ 8 w 26"/>
                    <a:gd name="T7" fmla="*/ 0 h 38"/>
                    <a:gd name="T8" fmla="*/ 5 w 26"/>
                    <a:gd name="T9" fmla="*/ 0 h 38"/>
                    <a:gd name="T10" fmla="*/ 3 w 26"/>
                    <a:gd name="T11" fmla="*/ 1 h 38"/>
                    <a:gd name="T12" fmla="*/ 2 w 26"/>
                    <a:gd name="T13" fmla="*/ 3 h 38"/>
                    <a:gd name="T14" fmla="*/ 2 w 26"/>
                    <a:gd name="T15" fmla="*/ 6 h 38"/>
                    <a:gd name="T16" fmla="*/ 0 w 26"/>
                    <a:gd name="T17" fmla="*/ 8 h 38"/>
                    <a:gd name="T18" fmla="*/ 2 w 26"/>
                    <a:gd name="T19" fmla="*/ 12 h 38"/>
                    <a:gd name="T20" fmla="*/ 2 w 26"/>
                    <a:gd name="T21" fmla="*/ 17 h 38"/>
                    <a:gd name="T22" fmla="*/ 3 w 26"/>
                    <a:gd name="T23" fmla="*/ 19 h 38"/>
                    <a:gd name="T24" fmla="*/ 3 w 26"/>
                    <a:gd name="T25" fmla="*/ 23 h 38"/>
                    <a:gd name="T26" fmla="*/ 2 w 26"/>
                    <a:gd name="T27" fmla="*/ 25 h 38"/>
                    <a:gd name="T28" fmla="*/ 3 w 26"/>
                    <a:gd name="T29" fmla="*/ 27 h 38"/>
                    <a:gd name="T30" fmla="*/ 4 w 26"/>
                    <a:gd name="T31" fmla="*/ 32 h 38"/>
                    <a:gd name="T32" fmla="*/ 6 w 26"/>
                    <a:gd name="T33" fmla="*/ 36 h 38"/>
                    <a:gd name="T34" fmla="*/ 8 w 26"/>
                    <a:gd name="T35" fmla="*/ 37 h 38"/>
                    <a:gd name="T36" fmla="*/ 11 w 26"/>
                    <a:gd name="T37" fmla="*/ 38 h 38"/>
                    <a:gd name="T38" fmla="*/ 12 w 26"/>
                    <a:gd name="T39" fmla="*/ 37 h 38"/>
                    <a:gd name="T40" fmla="*/ 15 w 26"/>
                    <a:gd name="T41" fmla="*/ 36 h 38"/>
                    <a:gd name="T42" fmla="*/ 18 w 26"/>
                    <a:gd name="T43" fmla="*/ 32 h 38"/>
                    <a:gd name="T44" fmla="*/ 22 w 26"/>
                    <a:gd name="T45" fmla="*/ 29 h 38"/>
                    <a:gd name="T46" fmla="*/ 24 w 26"/>
                    <a:gd name="T47" fmla="*/ 25 h 38"/>
                    <a:gd name="T48" fmla="*/ 26 w 26"/>
                    <a:gd name="T49" fmla="*/ 23 h 38"/>
                    <a:gd name="T50" fmla="*/ 24 w 26"/>
                    <a:gd name="T51" fmla="*/ 19 h 38"/>
                    <a:gd name="T52" fmla="*/ 23 w 26"/>
                    <a:gd name="T53" fmla="*/ 18 h 38"/>
                    <a:gd name="T54" fmla="*/ 20 w 26"/>
                    <a:gd name="T55" fmla="*/ 15 h 38"/>
                    <a:gd name="T56" fmla="*/ 17 w 26"/>
                    <a:gd name="T57" fmla="*/ 14 h 38"/>
                    <a:gd name="T58" fmla="*/ 17 w 26"/>
                    <a:gd name="T59" fmla="*/ 12 h 38"/>
                    <a:gd name="T60" fmla="*/ 15 w 26"/>
                    <a:gd name="T61" fmla="*/ 8 h 38"/>
                    <a:gd name="T62" fmla="*/ 14 w 26"/>
                    <a:gd name="T63"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38">
                      <a:moveTo>
                        <a:pt x="14" y="6"/>
                      </a:moveTo>
                      <a:lnTo>
                        <a:pt x="14" y="3"/>
                      </a:lnTo>
                      <a:lnTo>
                        <a:pt x="9" y="1"/>
                      </a:lnTo>
                      <a:lnTo>
                        <a:pt x="8" y="0"/>
                      </a:lnTo>
                      <a:lnTo>
                        <a:pt x="5" y="0"/>
                      </a:lnTo>
                      <a:lnTo>
                        <a:pt x="3" y="1"/>
                      </a:lnTo>
                      <a:lnTo>
                        <a:pt x="2" y="3"/>
                      </a:lnTo>
                      <a:lnTo>
                        <a:pt x="2" y="6"/>
                      </a:lnTo>
                      <a:lnTo>
                        <a:pt x="0" y="8"/>
                      </a:lnTo>
                      <a:lnTo>
                        <a:pt x="2" y="12"/>
                      </a:lnTo>
                      <a:lnTo>
                        <a:pt x="2" y="17"/>
                      </a:lnTo>
                      <a:lnTo>
                        <a:pt x="3" y="19"/>
                      </a:lnTo>
                      <a:lnTo>
                        <a:pt x="3" y="23"/>
                      </a:lnTo>
                      <a:lnTo>
                        <a:pt x="2" y="25"/>
                      </a:lnTo>
                      <a:lnTo>
                        <a:pt x="3" y="27"/>
                      </a:lnTo>
                      <a:lnTo>
                        <a:pt x="4" y="32"/>
                      </a:lnTo>
                      <a:lnTo>
                        <a:pt x="6" y="36"/>
                      </a:lnTo>
                      <a:lnTo>
                        <a:pt x="8" y="37"/>
                      </a:lnTo>
                      <a:lnTo>
                        <a:pt x="11" y="38"/>
                      </a:lnTo>
                      <a:lnTo>
                        <a:pt x="12" y="37"/>
                      </a:lnTo>
                      <a:lnTo>
                        <a:pt x="15" y="36"/>
                      </a:lnTo>
                      <a:lnTo>
                        <a:pt x="18" y="32"/>
                      </a:lnTo>
                      <a:lnTo>
                        <a:pt x="22" y="29"/>
                      </a:lnTo>
                      <a:lnTo>
                        <a:pt x="24" y="25"/>
                      </a:lnTo>
                      <a:lnTo>
                        <a:pt x="26" y="23"/>
                      </a:lnTo>
                      <a:lnTo>
                        <a:pt x="24" y="19"/>
                      </a:lnTo>
                      <a:lnTo>
                        <a:pt x="23" y="18"/>
                      </a:lnTo>
                      <a:lnTo>
                        <a:pt x="20" y="15"/>
                      </a:lnTo>
                      <a:lnTo>
                        <a:pt x="17" y="14"/>
                      </a:lnTo>
                      <a:lnTo>
                        <a:pt x="17" y="12"/>
                      </a:lnTo>
                      <a:lnTo>
                        <a:pt x="15" y="8"/>
                      </a:lnTo>
                      <a:lnTo>
                        <a:pt x="14"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7" name="Freeform 135"/>
                <p:cNvSpPr>
                  <a:spLocks/>
                </p:cNvSpPr>
                <p:nvPr/>
              </p:nvSpPr>
              <p:spPr bwMode="auto">
                <a:xfrm rot="1627522">
                  <a:off x="1372" y="3151"/>
                  <a:ext cx="37" cy="38"/>
                </a:xfrm>
                <a:custGeom>
                  <a:avLst/>
                  <a:gdLst>
                    <a:gd name="T0" fmla="*/ 28 w 30"/>
                    <a:gd name="T1" fmla="*/ 16 h 25"/>
                    <a:gd name="T2" fmla="*/ 30 w 30"/>
                    <a:gd name="T3" fmla="*/ 8 h 25"/>
                    <a:gd name="T4" fmla="*/ 30 w 30"/>
                    <a:gd name="T5" fmla="*/ 5 h 25"/>
                    <a:gd name="T6" fmla="*/ 28 w 30"/>
                    <a:gd name="T7" fmla="*/ 2 h 25"/>
                    <a:gd name="T8" fmla="*/ 27 w 30"/>
                    <a:gd name="T9" fmla="*/ 2 h 25"/>
                    <a:gd name="T10" fmla="*/ 22 w 30"/>
                    <a:gd name="T11" fmla="*/ 4 h 25"/>
                    <a:gd name="T12" fmla="*/ 21 w 30"/>
                    <a:gd name="T13" fmla="*/ 0 h 25"/>
                    <a:gd name="T14" fmla="*/ 16 w 30"/>
                    <a:gd name="T15" fmla="*/ 1 h 25"/>
                    <a:gd name="T16" fmla="*/ 12 w 30"/>
                    <a:gd name="T17" fmla="*/ 1 h 25"/>
                    <a:gd name="T18" fmla="*/ 8 w 30"/>
                    <a:gd name="T19" fmla="*/ 6 h 25"/>
                    <a:gd name="T20" fmla="*/ 4 w 30"/>
                    <a:gd name="T21" fmla="*/ 7 h 25"/>
                    <a:gd name="T22" fmla="*/ 1 w 30"/>
                    <a:gd name="T23" fmla="*/ 8 h 25"/>
                    <a:gd name="T24" fmla="*/ 0 w 30"/>
                    <a:gd name="T25" fmla="*/ 14 h 25"/>
                    <a:gd name="T26" fmla="*/ 1 w 30"/>
                    <a:gd name="T27" fmla="*/ 17 h 25"/>
                    <a:gd name="T28" fmla="*/ 2 w 30"/>
                    <a:gd name="T29" fmla="*/ 20 h 25"/>
                    <a:gd name="T30" fmla="*/ 4 w 30"/>
                    <a:gd name="T31" fmla="*/ 23 h 25"/>
                    <a:gd name="T32" fmla="*/ 6 w 30"/>
                    <a:gd name="T33" fmla="*/ 24 h 25"/>
                    <a:gd name="T34" fmla="*/ 8 w 30"/>
                    <a:gd name="T35" fmla="*/ 24 h 25"/>
                    <a:gd name="T36" fmla="*/ 12 w 30"/>
                    <a:gd name="T37" fmla="*/ 24 h 25"/>
                    <a:gd name="T38" fmla="*/ 15 w 30"/>
                    <a:gd name="T39" fmla="*/ 24 h 25"/>
                    <a:gd name="T40" fmla="*/ 21 w 30"/>
                    <a:gd name="T41" fmla="*/ 25 h 25"/>
                    <a:gd name="T42" fmla="*/ 22 w 30"/>
                    <a:gd name="T43" fmla="*/ 24 h 25"/>
                    <a:gd name="T44" fmla="*/ 26 w 30"/>
                    <a:gd name="T45" fmla="*/ 23 h 25"/>
                    <a:gd name="T46" fmla="*/ 27 w 30"/>
                    <a:gd name="T47" fmla="*/ 18 h 25"/>
                    <a:gd name="T48" fmla="*/ 28 w 30"/>
                    <a:gd name="T4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5">
                      <a:moveTo>
                        <a:pt x="28" y="16"/>
                      </a:moveTo>
                      <a:lnTo>
                        <a:pt x="30" y="8"/>
                      </a:lnTo>
                      <a:lnTo>
                        <a:pt x="30" y="5"/>
                      </a:lnTo>
                      <a:lnTo>
                        <a:pt x="28" y="2"/>
                      </a:lnTo>
                      <a:lnTo>
                        <a:pt x="27" y="2"/>
                      </a:lnTo>
                      <a:lnTo>
                        <a:pt x="22" y="4"/>
                      </a:lnTo>
                      <a:lnTo>
                        <a:pt x="21" y="0"/>
                      </a:lnTo>
                      <a:lnTo>
                        <a:pt x="16" y="1"/>
                      </a:lnTo>
                      <a:lnTo>
                        <a:pt x="12" y="1"/>
                      </a:lnTo>
                      <a:lnTo>
                        <a:pt x="8" y="6"/>
                      </a:lnTo>
                      <a:lnTo>
                        <a:pt x="4" y="7"/>
                      </a:lnTo>
                      <a:lnTo>
                        <a:pt x="1" y="8"/>
                      </a:lnTo>
                      <a:lnTo>
                        <a:pt x="0" y="14"/>
                      </a:lnTo>
                      <a:lnTo>
                        <a:pt x="1" y="17"/>
                      </a:lnTo>
                      <a:lnTo>
                        <a:pt x="2" y="20"/>
                      </a:lnTo>
                      <a:lnTo>
                        <a:pt x="4" y="23"/>
                      </a:lnTo>
                      <a:lnTo>
                        <a:pt x="6" y="24"/>
                      </a:lnTo>
                      <a:lnTo>
                        <a:pt x="8" y="24"/>
                      </a:lnTo>
                      <a:lnTo>
                        <a:pt x="12" y="24"/>
                      </a:lnTo>
                      <a:lnTo>
                        <a:pt x="15" y="24"/>
                      </a:lnTo>
                      <a:lnTo>
                        <a:pt x="21" y="25"/>
                      </a:lnTo>
                      <a:lnTo>
                        <a:pt x="22" y="24"/>
                      </a:lnTo>
                      <a:lnTo>
                        <a:pt x="26" y="23"/>
                      </a:lnTo>
                      <a:lnTo>
                        <a:pt x="27" y="18"/>
                      </a:lnTo>
                      <a:lnTo>
                        <a:pt x="28" y="1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8" name="Freeform 136"/>
                <p:cNvSpPr>
                  <a:spLocks/>
                </p:cNvSpPr>
                <p:nvPr/>
              </p:nvSpPr>
              <p:spPr bwMode="auto">
                <a:xfrm rot="1627522">
                  <a:off x="1360" y="2909"/>
                  <a:ext cx="38" cy="47"/>
                </a:xfrm>
                <a:custGeom>
                  <a:avLst/>
                  <a:gdLst>
                    <a:gd name="T0" fmla="*/ 0 w 31"/>
                    <a:gd name="T1" fmla="*/ 29 h 32"/>
                    <a:gd name="T2" fmla="*/ 2 w 31"/>
                    <a:gd name="T3" fmla="*/ 32 h 32"/>
                    <a:gd name="T4" fmla="*/ 4 w 31"/>
                    <a:gd name="T5" fmla="*/ 32 h 32"/>
                    <a:gd name="T6" fmla="*/ 8 w 31"/>
                    <a:gd name="T7" fmla="*/ 30 h 32"/>
                    <a:gd name="T8" fmla="*/ 14 w 31"/>
                    <a:gd name="T9" fmla="*/ 26 h 32"/>
                    <a:gd name="T10" fmla="*/ 21 w 31"/>
                    <a:gd name="T11" fmla="*/ 21 h 32"/>
                    <a:gd name="T12" fmla="*/ 22 w 31"/>
                    <a:gd name="T13" fmla="*/ 20 h 32"/>
                    <a:gd name="T14" fmla="*/ 26 w 31"/>
                    <a:gd name="T15" fmla="*/ 16 h 32"/>
                    <a:gd name="T16" fmla="*/ 27 w 31"/>
                    <a:gd name="T17" fmla="*/ 12 h 32"/>
                    <a:gd name="T18" fmla="*/ 28 w 31"/>
                    <a:gd name="T19" fmla="*/ 11 h 32"/>
                    <a:gd name="T20" fmla="*/ 28 w 31"/>
                    <a:gd name="T21" fmla="*/ 9 h 32"/>
                    <a:gd name="T22" fmla="*/ 31 w 31"/>
                    <a:gd name="T23" fmla="*/ 4 h 32"/>
                    <a:gd name="T24" fmla="*/ 31 w 31"/>
                    <a:gd name="T25" fmla="*/ 3 h 32"/>
                    <a:gd name="T26" fmla="*/ 30 w 31"/>
                    <a:gd name="T27" fmla="*/ 2 h 32"/>
                    <a:gd name="T28" fmla="*/ 28 w 31"/>
                    <a:gd name="T29" fmla="*/ 0 h 32"/>
                    <a:gd name="T30" fmla="*/ 27 w 31"/>
                    <a:gd name="T31" fmla="*/ 0 h 32"/>
                    <a:gd name="T32" fmla="*/ 25 w 31"/>
                    <a:gd name="T33" fmla="*/ 0 h 32"/>
                    <a:gd name="T34" fmla="*/ 20 w 31"/>
                    <a:gd name="T35" fmla="*/ 3 h 32"/>
                    <a:gd name="T36" fmla="*/ 18 w 31"/>
                    <a:gd name="T37" fmla="*/ 4 h 32"/>
                    <a:gd name="T38" fmla="*/ 14 w 31"/>
                    <a:gd name="T39" fmla="*/ 8 h 32"/>
                    <a:gd name="T40" fmla="*/ 8 w 31"/>
                    <a:gd name="T41" fmla="*/ 14 h 32"/>
                    <a:gd name="T42" fmla="*/ 3 w 31"/>
                    <a:gd name="T43" fmla="*/ 20 h 32"/>
                    <a:gd name="T44" fmla="*/ 0 w 31"/>
                    <a:gd name="T45" fmla="*/ 22 h 32"/>
                    <a:gd name="T46" fmla="*/ 0 w 31"/>
                    <a:gd name="T47" fmla="*/ 23 h 32"/>
                    <a:gd name="T48" fmla="*/ 0 w 31"/>
                    <a:gd name="T49" fmla="*/ 26 h 32"/>
                    <a:gd name="T50" fmla="*/ 0 w 31"/>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0" y="29"/>
                      </a:moveTo>
                      <a:lnTo>
                        <a:pt x="2" y="32"/>
                      </a:lnTo>
                      <a:lnTo>
                        <a:pt x="4" y="32"/>
                      </a:lnTo>
                      <a:lnTo>
                        <a:pt x="8" y="30"/>
                      </a:lnTo>
                      <a:lnTo>
                        <a:pt x="14" y="26"/>
                      </a:lnTo>
                      <a:lnTo>
                        <a:pt x="21" y="21"/>
                      </a:lnTo>
                      <a:lnTo>
                        <a:pt x="22" y="20"/>
                      </a:lnTo>
                      <a:lnTo>
                        <a:pt x="26" y="16"/>
                      </a:lnTo>
                      <a:lnTo>
                        <a:pt x="27" y="12"/>
                      </a:lnTo>
                      <a:lnTo>
                        <a:pt x="28" y="11"/>
                      </a:lnTo>
                      <a:lnTo>
                        <a:pt x="28" y="9"/>
                      </a:lnTo>
                      <a:lnTo>
                        <a:pt x="31" y="4"/>
                      </a:lnTo>
                      <a:lnTo>
                        <a:pt x="31" y="3"/>
                      </a:lnTo>
                      <a:lnTo>
                        <a:pt x="30" y="2"/>
                      </a:lnTo>
                      <a:lnTo>
                        <a:pt x="28" y="0"/>
                      </a:lnTo>
                      <a:lnTo>
                        <a:pt x="27" y="0"/>
                      </a:lnTo>
                      <a:lnTo>
                        <a:pt x="25" y="0"/>
                      </a:lnTo>
                      <a:lnTo>
                        <a:pt x="20" y="3"/>
                      </a:lnTo>
                      <a:lnTo>
                        <a:pt x="18" y="4"/>
                      </a:lnTo>
                      <a:lnTo>
                        <a:pt x="14" y="8"/>
                      </a:lnTo>
                      <a:lnTo>
                        <a:pt x="8" y="14"/>
                      </a:lnTo>
                      <a:lnTo>
                        <a:pt x="3" y="20"/>
                      </a:lnTo>
                      <a:lnTo>
                        <a:pt x="0" y="22"/>
                      </a:lnTo>
                      <a:lnTo>
                        <a:pt x="0" y="23"/>
                      </a:lnTo>
                      <a:lnTo>
                        <a:pt x="0" y="26"/>
                      </a:lnTo>
                      <a:lnTo>
                        <a:pt x="0" y="29"/>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89" name="Freeform 137"/>
                <p:cNvSpPr>
                  <a:spLocks/>
                </p:cNvSpPr>
                <p:nvPr/>
              </p:nvSpPr>
              <p:spPr bwMode="auto">
                <a:xfrm rot="1627522">
                  <a:off x="1460" y="2838"/>
                  <a:ext cx="25" cy="45"/>
                </a:xfrm>
                <a:custGeom>
                  <a:avLst/>
                  <a:gdLst>
                    <a:gd name="T0" fmla="*/ 5 w 21"/>
                    <a:gd name="T1" fmla="*/ 5 h 30"/>
                    <a:gd name="T2" fmla="*/ 3 w 21"/>
                    <a:gd name="T3" fmla="*/ 12 h 30"/>
                    <a:gd name="T4" fmla="*/ 0 w 21"/>
                    <a:gd name="T5" fmla="*/ 19 h 30"/>
                    <a:gd name="T6" fmla="*/ 0 w 21"/>
                    <a:gd name="T7" fmla="*/ 23 h 30"/>
                    <a:gd name="T8" fmla="*/ 0 w 21"/>
                    <a:gd name="T9" fmla="*/ 27 h 30"/>
                    <a:gd name="T10" fmla="*/ 3 w 21"/>
                    <a:gd name="T11" fmla="*/ 30 h 30"/>
                    <a:gd name="T12" fmla="*/ 6 w 21"/>
                    <a:gd name="T13" fmla="*/ 29 h 30"/>
                    <a:gd name="T14" fmla="*/ 11 w 21"/>
                    <a:gd name="T15" fmla="*/ 30 h 30"/>
                    <a:gd name="T16" fmla="*/ 16 w 21"/>
                    <a:gd name="T17" fmla="*/ 29 h 30"/>
                    <a:gd name="T18" fmla="*/ 21 w 21"/>
                    <a:gd name="T19" fmla="*/ 23 h 30"/>
                    <a:gd name="T20" fmla="*/ 21 w 21"/>
                    <a:gd name="T21" fmla="*/ 17 h 30"/>
                    <a:gd name="T22" fmla="*/ 18 w 21"/>
                    <a:gd name="T23" fmla="*/ 13 h 30"/>
                    <a:gd name="T24" fmla="*/ 15 w 21"/>
                    <a:gd name="T25" fmla="*/ 7 h 30"/>
                    <a:gd name="T26" fmla="*/ 12 w 21"/>
                    <a:gd name="T27" fmla="*/ 1 h 30"/>
                    <a:gd name="T28" fmla="*/ 11 w 21"/>
                    <a:gd name="T29" fmla="*/ 0 h 30"/>
                    <a:gd name="T30" fmla="*/ 8 w 21"/>
                    <a:gd name="T31" fmla="*/ 0 h 30"/>
                    <a:gd name="T32" fmla="*/ 5 w 21"/>
                    <a:gd name="T3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0">
                      <a:moveTo>
                        <a:pt x="5" y="5"/>
                      </a:moveTo>
                      <a:lnTo>
                        <a:pt x="3" y="12"/>
                      </a:lnTo>
                      <a:lnTo>
                        <a:pt x="0" y="19"/>
                      </a:lnTo>
                      <a:lnTo>
                        <a:pt x="0" y="23"/>
                      </a:lnTo>
                      <a:lnTo>
                        <a:pt x="0" y="27"/>
                      </a:lnTo>
                      <a:lnTo>
                        <a:pt x="3" y="30"/>
                      </a:lnTo>
                      <a:lnTo>
                        <a:pt x="6" y="29"/>
                      </a:lnTo>
                      <a:lnTo>
                        <a:pt x="11" y="30"/>
                      </a:lnTo>
                      <a:lnTo>
                        <a:pt x="16" y="29"/>
                      </a:lnTo>
                      <a:lnTo>
                        <a:pt x="21" y="23"/>
                      </a:lnTo>
                      <a:lnTo>
                        <a:pt x="21" y="17"/>
                      </a:lnTo>
                      <a:lnTo>
                        <a:pt x="18" y="13"/>
                      </a:lnTo>
                      <a:lnTo>
                        <a:pt x="15" y="7"/>
                      </a:lnTo>
                      <a:lnTo>
                        <a:pt x="12" y="1"/>
                      </a:lnTo>
                      <a:lnTo>
                        <a:pt x="11" y="0"/>
                      </a:lnTo>
                      <a:lnTo>
                        <a:pt x="8" y="0"/>
                      </a:lnTo>
                      <a:lnTo>
                        <a:pt x="5" y="5"/>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0" name="Freeform 138"/>
                <p:cNvSpPr>
                  <a:spLocks/>
                </p:cNvSpPr>
                <p:nvPr/>
              </p:nvSpPr>
              <p:spPr bwMode="auto">
                <a:xfrm rot="1627522">
                  <a:off x="1276" y="2936"/>
                  <a:ext cx="23" cy="65"/>
                </a:xfrm>
                <a:custGeom>
                  <a:avLst/>
                  <a:gdLst>
                    <a:gd name="T0" fmla="*/ 17 w 18"/>
                    <a:gd name="T1" fmla="*/ 0 h 43"/>
                    <a:gd name="T2" fmla="*/ 12 w 18"/>
                    <a:gd name="T3" fmla="*/ 2 h 43"/>
                    <a:gd name="T4" fmla="*/ 7 w 18"/>
                    <a:gd name="T5" fmla="*/ 6 h 43"/>
                    <a:gd name="T6" fmla="*/ 5 w 18"/>
                    <a:gd name="T7" fmla="*/ 8 h 43"/>
                    <a:gd name="T8" fmla="*/ 2 w 18"/>
                    <a:gd name="T9" fmla="*/ 11 h 43"/>
                    <a:gd name="T10" fmla="*/ 0 w 18"/>
                    <a:gd name="T11" fmla="*/ 13 h 43"/>
                    <a:gd name="T12" fmla="*/ 0 w 18"/>
                    <a:gd name="T13" fmla="*/ 18 h 43"/>
                    <a:gd name="T14" fmla="*/ 1 w 18"/>
                    <a:gd name="T15" fmla="*/ 20 h 43"/>
                    <a:gd name="T16" fmla="*/ 2 w 18"/>
                    <a:gd name="T17" fmla="*/ 23 h 43"/>
                    <a:gd name="T18" fmla="*/ 4 w 18"/>
                    <a:gd name="T19" fmla="*/ 25 h 43"/>
                    <a:gd name="T20" fmla="*/ 5 w 18"/>
                    <a:gd name="T21" fmla="*/ 26 h 43"/>
                    <a:gd name="T22" fmla="*/ 5 w 18"/>
                    <a:gd name="T23" fmla="*/ 27 h 43"/>
                    <a:gd name="T24" fmla="*/ 5 w 18"/>
                    <a:gd name="T25" fmla="*/ 29 h 43"/>
                    <a:gd name="T26" fmla="*/ 2 w 18"/>
                    <a:gd name="T27" fmla="*/ 30 h 43"/>
                    <a:gd name="T28" fmla="*/ 1 w 18"/>
                    <a:gd name="T29" fmla="*/ 31 h 43"/>
                    <a:gd name="T30" fmla="*/ 0 w 18"/>
                    <a:gd name="T31" fmla="*/ 33 h 43"/>
                    <a:gd name="T32" fmla="*/ 0 w 18"/>
                    <a:gd name="T33" fmla="*/ 36 h 43"/>
                    <a:gd name="T34" fmla="*/ 0 w 18"/>
                    <a:gd name="T35" fmla="*/ 38 h 43"/>
                    <a:gd name="T36" fmla="*/ 0 w 18"/>
                    <a:gd name="T37" fmla="*/ 42 h 43"/>
                    <a:gd name="T38" fmla="*/ 1 w 18"/>
                    <a:gd name="T39" fmla="*/ 43 h 43"/>
                    <a:gd name="T40" fmla="*/ 4 w 18"/>
                    <a:gd name="T41" fmla="*/ 43 h 43"/>
                    <a:gd name="T42" fmla="*/ 5 w 18"/>
                    <a:gd name="T43" fmla="*/ 43 h 43"/>
                    <a:gd name="T44" fmla="*/ 6 w 18"/>
                    <a:gd name="T45" fmla="*/ 41 h 43"/>
                    <a:gd name="T46" fmla="*/ 7 w 18"/>
                    <a:gd name="T47" fmla="*/ 37 h 43"/>
                    <a:gd name="T48" fmla="*/ 10 w 18"/>
                    <a:gd name="T49" fmla="*/ 30 h 43"/>
                    <a:gd name="T50" fmla="*/ 12 w 18"/>
                    <a:gd name="T51" fmla="*/ 23 h 43"/>
                    <a:gd name="T52" fmla="*/ 13 w 18"/>
                    <a:gd name="T53" fmla="*/ 18 h 43"/>
                    <a:gd name="T54" fmla="*/ 16 w 18"/>
                    <a:gd name="T55" fmla="*/ 14 h 43"/>
                    <a:gd name="T56" fmla="*/ 17 w 18"/>
                    <a:gd name="T57" fmla="*/ 9 h 43"/>
                    <a:gd name="T58" fmla="*/ 18 w 18"/>
                    <a:gd name="T59" fmla="*/ 3 h 43"/>
                    <a:gd name="T60" fmla="*/ 18 w 18"/>
                    <a:gd name="T61" fmla="*/ 2 h 43"/>
                    <a:gd name="T62" fmla="*/ 17 w 18"/>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 h="43">
                      <a:moveTo>
                        <a:pt x="17" y="0"/>
                      </a:moveTo>
                      <a:lnTo>
                        <a:pt x="12" y="2"/>
                      </a:lnTo>
                      <a:lnTo>
                        <a:pt x="7" y="6"/>
                      </a:lnTo>
                      <a:lnTo>
                        <a:pt x="5" y="8"/>
                      </a:lnTo>
                      <a:lnTo>
                        <a:pt x="2" y="11"/>
                      </a:lnTo>
                      <a:lnTo>
                        <a:pt x="0" y="13"/>
                      </a:lnTo>
                      <a:lnTo>
                        <a:pt x="0" y="18"/>
                      </a:lnTo>
                      <a:lnTo>
                        <a:pt x="1" y="20"/>
                      </a:lnTo>
                      <a:lnTo>
                        <a:pt x="2" y="23"/>
                      </a:lnTo>
                      <a:lnTo>
                        <a:pt x="4" y="25"/>
                      </a:lnTo>
                      <a:lnTo>
                        <a:pt x="5" y="26"/>
                      </a:lnTo>
                      <a:lnTo>
                        <a:pt x="5" y="27"/>
                      </a:lnTo>
                      <a:lnTo>
                        <a:pt x="5" y="29"/>
                      </a:lnTo>
                      <a:lnTo>
                        <a:pt x="2" y="30"/>
                      </a:lnTo>
                      <a:lnTo>
                        <a:pt x="1" y="31"/>
                      </a:lnTo>
                      <a:lnTo>
                        <a:pt x="0" y="33"/>
                      </a:lnTo>
                      <a:lnTo>
                        <a:pt x="0" y="36"/>
                      </a:lnTo>
                      <a:lnTo>
                        <a:pt x="0" y="38"/>
                      </a:lnTo>
                      <a:lnTo>
                        <a:pt x="0" y="42"/>
                      </a:lnTo>
                      <a:lnTo>
                        <a:pt x="1" y="43"/>
                      </a:lnTo>
                      <a:lnTo>
                        <a:pt x="4" y="43"/>
                      </a:lnTo>
                      <a:lnTo>
                        <a:pt x="5" y="43"/>
                      </a:lnTo>
                      <a:lnTo>
                        <a:pt x="6" y="41"/>
                      </a:lnTo>
                      <a:lnTo>
                        <a:pt x="7" y="37"/>
                      </a:lnTo>
                      <a:lnTo>
                        <a:pt x="10" y="30"/>
                      </a:lnTo>
                      <a:lnTo>
                        <a:pt x="12" y="23"/>
                      </a:lnTo>
                      <a:lnTo>
                        <a:pt x="13" y="18"/>
                      </a:lnTo>
                      <a:lnTo>
                        <a:pt x="16" y="14"/>
                      </a:lnTo>
                      <a:lnTo>
                        <a:pt x="17" y="9"/>
                      </a:lnTo>
                      <a:lnTo>
                        <a:pt x="18" y="3"/>
                      </a:lnTo>
                      <a:lnTo>
                        <a:pt x="18" y="2"/>
                      </a:lnTo>
                      <a:lnTo>
                        <a:pt x="17" y="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1" name="Freeform 139"/>
                <p:cNvSpPr>
                  <a:spLocks/>
                </p:cNvSpPr>
                <p:nvPr/>
              </p:nvSpPr>
              <p:spPr bwMode="auto">
                <a:xfrm rot="1627522">
                  <a:off x="542" y="3941"/>
                  <a:ext cx="37" cy="27"/>
                </a:xfrm>
                <a:custGeom>
                  <a:avLst/>
                  <a:gdLst>
                    <a:gd name="T0" fmla="*/ 28 w 29"/>
                    <a:gd name="T1" fmla="*/ 1 h 18"/>
                    <a:gd name="T2" fmla="*/ 29 w 29"/>
                    <a:gd name="T3" fmla="*/ 3 h 18"/>
                    <a:gd name="T4" fmla="*/ 29 w 29"/>
                    <a:gd name="T5" fmla="*/ 4 h 18"/>
                    <a:gd name="T6" fmla="*/ 28 w 29"/>
                    <a:gd name="T7" fmla="*/ 6 h 18"/>
                    <a:gd name="T8" fmla="*/ 24 w 29"/>
                    <a:gd name="T9" fmla="*/ 9 h 18"/>
                    <a:gd name="T10" fmla="*/ 22 w 29"/>
                    <a:gd name="T11" fmla="*/ 11 h 18"/>
                    <a:gd name="T12" fmla="*/ 17 w 29"/>
                    <a:gd name="T13" fmla="*/ 15 h 18"/>
                    <a:gd name="T14" fmla="*/ 12 w 29"/>
                    <a:gd name="T15" fmla="*/ 18 h 18"/>
                    <a:gd name="T16" fmla="*/ 10 w 29"/>
                    <a:gd name="T17" fmla="*/ 17 h 18"/>
                    <a:gd name="T18" fmla="*/ 8 w 29"/>
                    <a:gd name="T19" fmla="*/ 16 h 18"/>
                    <a:gd name="T20" fmla="*/ 5 w 29"/>
                    <a:gd name="T21" fmla="*/ 15 h 18"/>
                    <a:gd name="T22" fmla="*/ 3 w 29"/>
                    <a:gd name="T23" fmla="*/ 13 h 18"/>
                    <a:gd name="T24" fmla="*/ 3 w 29"/>
                    <a:gd name="T25" fmla="*/ 12 h 18"/>
                    <a:gd name="T26" fmla="*/ 2 w 29"/>
                    <a:gd name="T27" fmla="*/ 11 h 18"/>
                    <a:gd name="T28" fmla="*/ 0 w 29"/>
                    <a:gd name="T29" fmla="*/ 9 h 18"/>
                    <a:gd name="T30" fmla="*/ 0 w 29"/>
                    <a:gd name="T31" fmla="*/ 7 h 18"/>
                    <a:gd name="T32" fmla="*/ 2 w 29"/>
                    <a:gd name="T33" fmla="*/ 6 h 18"/>
                    <a:gd name="T34" fmla="*/ 2 w 29"/>
                    <a:gd name="T35" fmla="*/ 5 h 18"/>
                    <a:gd name="T36" fmla="*/ 4 w 29"/>
                    <a:gd name="T37" fmla="*/ 3 h 18"/>
                    <a:gd name="T38" fmla="*/ 5 w 29"/>
                    <a:gd name="T39" fmla="*/ 1 h 18"/>
                    <a:gd name="T40" fmla="*/ 6 w 29"/>
                    <a:gd name="T41" fmla="*/ 1 h 18"/>
                    <a:gd name="T42" fmla="*/ 9 w 29"/>
                    <a:gd name="T43" fmla="*/ 3 h 18"/>
                    <a:gd name="T44" fmla="*/ 10 w 29"/>
                    <a:gd name="T45" fmla="*/ 3 h 18"/>
                    <a:gd name="T46" fmla="*/ 14 w 29"/>
                    <a:gd name="T47" fmla="*/ 3 h 18"/>
                    <a:gd name="T48" fmla="*/ 17 w 29"/>
                    <a:gd name="T49" fmla="*/ 4 h 18"/>
                    <a:gd name="T50" fmla="*/ 18 w 29"/>
                    <a:gd name="T51" fmla="*/ 4 h 18"/>
                    <a:gd name="T52" fmla="*/ 21 w 29"/>
                    <a:gd name="T53" fmla="*/ 3 h 18"/>
                    <a:gd name="T54" fmla="*/ 23 w 29"/>
                    <a:gd name="T55" fmla="*/ 1 h 18"/>
                    <a:gd name="T56" fmla="*/ 26 w 29"/>
                    <a:gd name="T57" fmla="*/ 0 h 18"/>
                    <a:gd name="T58" fmla="*/ 28 w 29"/>
                    <a:gd name="T5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18">
                      <a:moveTo>
                        <a:pt x="28" y="1"/>
                      </a:moveTo>
                      <a:lnTo>
                        <a:pt x="29" y="3"/>
                      </a:lnTo>
                      <a:lnTo>
                        <a:pt x="29" y="4"/>
                      </a:lnTo>
                      <a:lnTo>
                        <a:pt x="28" y="6"/>
                      </a:lnTo>
                      <a:lnTo>
                        <a:pt x="24" y="9"/>
                      </a:lnTo>
                      <a:lnTo>
                        <a:pt x="22" y="11"/>
                      </a:lnTo>
                      <a:lnTo>
                        <a:pt x="17" y="15"/>
                      </a:lnTo>
                      <a:lnTo>
                        <a:pt x="12" y="18"/>
                      </a:lnTo>
                      <a:lnTo>
                        <a:pt x="10" y="17"/>
                      </a:lnTo>
                      <a:lnTo>
                        <a:pt x="8" y="16"/>
                      </a:lnTo>
                      <a:lnTo>
                        <a:pt x="5" y="15"/>
                      </a:lnTo>
                      <a:lnTo>
                        <a:pt x="3" y="13"/>
                      </a:lnTo>
                      <a:lnTo>
                        <a:pt x="3" y="12"/>
                      </a:lnTo>
                      <a:lnTo>
                        <a:pt x="2" y="11"/>
                      </a:lnTo>
                      <a:lnTo>
                        <a:pt x="0" y="9"/>
                      </a:lnTo>
                      <a:lnTo>
                        <a:pt x="0" y="7"/>
                      </a:lnTo>
                      <a:lnTo>
                        <a:pt x="2" y="6"/>
                      </a:lnTo>
                      <a:lnTo>
                        <a:pt x="2" y="5"/>
                      </a:lnTo>
                      <a:lnTo>
                        <a:pt x="4" y="3"/>
                      </a:lnTo>
                      <a:lnTo>
                        <a:pt x="5" y="1"/>
                      </a:lnTo>
                      <a:lnTo>
                        <a:pt x="6" y="1"/>
                      </a:lnTo>
                      <a:lnTo>
                        <a:pt x="9" y="3"/>
                      </a:lnTo>
                      <a:lnTo>
                        <a:pt x="10" y="3"/>
                      </a:lnTo>
                      <a:lnTo>
                        <a:pt x="14" y="3"/>
                      </a:lnTo>
                      <a:lnTo>
                        <a:pt x="17" y="4"/>
                      </a:lnTo>
                      <a:lnTo>
                        <a:pt x="18" y="4"/>
                      </a:lnTo>
                      <a:lnTo>
                        <a:pt x="21" y="3"/>
                      </a:lnTo>
                      <a:lnTo>
                        <a:pt x="23" y="1"/>
                      </a:lnTo>
                      <a:lnTo>
                        <a:pt x="26" y="0"/>
                      </a:lnTo>
                      <a:lnTo>
                        <a:pt x="28" y="1"/>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2" name="Freeform 140"/>
                <p:cNvSpPr>
                  <a:spLocks/>
                </p:cNvSpPr>
                <p:nvPr/>
              </p:nvSpPr>
              <p:spPr bwMode="auto">
                <a:xfrm rot="1627522">
                  <a:off x="1323" y="3191"/>
                  <a:ext cx="18" cy="33"/>
                </a:xfrm>
                <a:custGeom>
                  <a:avLst/>
                  <a:gdLst>
                    <a:gd name="T0" fmla="*/ 15 w 15"/>
                    <a:gd name="T1" fmla="*/ 6 h 23"/>
                    <a:gd name="T2" fmla="*/ 14 w 15"/>
                    <a:gd name="T3" fmla="*/ 1 h 23"/>
                    <a:gd name="T4" fmla="*/ 10 w 15"/>
                    <a:gd name="T5" fmla="*/ 0 h 23"/>
                    <a:gd name="T6" fmla="*/ 2 w 15"/>
                    <a:gd name="T7" fmla="*/ 5 h 23"/>
                    <a:gd name="T8" fmla="*/ 0 w 15"/>
                    <a:gd name="T9" fmla="*/ 7 h 23"/>
                    <a:gd name="T10" fmla="*/ 0 w 15"/>
                    <a:gd name="T11" fmla="*/ 11 h 23"/>
                    <a:gd name="T12" fmla="*/ 3 w 15"/>
                    <a:gd name="T13" fmla="*/ 19 h 23"/>
                    <a:gd name="T14" fmla="*/ 5 w 15"/>
                    <a:gd name="T15" fmla="*/ 22 h 23"/>
                    <a:gd name="T16" fmla="*/ 10 w 15"/>
                    <a:gd name="T17" fmla="*/ 23 h 23"/>
                    <a:gd name="T18" fmla="*/ 10 w 15"/>
                    <a:gd name="T19" fmla="*/ 22 h 23"/>
                    <a:gd name="T20" fmla="*/ 12 w 15"/>
                    <a:gd name="T21" fmla="*/ 18 h 23"/>
                    <a:gd name="T22" fmla="*/ 14 w 15"/>
                    <a:gd name="T23" fmla="*/ 13 h 23"/>
                    <a:gd name="T24" fmla="*/ 15 w 15"/>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3">
                      <a:moveTo>
                        <a:pt x="15" y="6"/>
                      </a:moveTo>
                      <a:lnTo>
                        <a:pt x="14" y="1"/>
                      </a:lnTo>
                      <a:lnTo>
                        <a:pt x="10" y="0"/>
                      </a:lnTo>
                      <a:lnTo>
                        <a:pt x="2" y="5"/>
                      </a:lnTo>
                      <a:lnTo>
                        <a:pt x="0" y="7"/>
                      </a:lnTo>
                      <a:lnTo>
                        <a:pt x="0" y="11"/>
                      </a:lnTo>
                      <a:lnTo>
                        <a:pt x="3" y="19"/>
                      </a:lnTo>
                      <a:lnTo>
                        <a:pt x="5" y="22"/>
                      </a:lnTo>
                      <a:lnTo>
                        <a:pt x="10" y="23"/>
                      </a:lnTo>
                      <a:lnTo>
                        <a:pt x="10" y="22"/>
                      </a:lnTo>
                      <a:lnTo>
                        <a:pt x="12" y="18"/>
                      </a:lnTo>
                      <a:lnTo>
                        <a:pt x="14" y="13"/>
                      </a:lnTo>
                      <a:lnTo>
                        <a:pt x="15"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3" name="Freeform 141"/>
                <p:cNvSpPr>
                  <a:spLocks/>
                </p:cNvSpPr>
                <p:nvPr/>
              </p:nvSpPr>
              <p:spPr bwMode="auto">
                <a:xfrm rot="1627522">
                  <a:off x="1700" y="3037"/>
                  <a:ext cx="426" cy="357"/>
                </a:xfrm>
                <a:custGeom>
                  <a:avLst/>
                  <a:gdLst>
                    <a:gd name="T0" fmla="*/ 277 w 343"/>
                    <a:gd name="T1" fmla="*/ 148 h 240"/>
                    <a:gd name="T2" fmla="*/ 268 w 343"/>
                    <a:gd name="T3" fmla="*/ 178 h 240"/>
                    <a:gd name="T4" fmla="*/ 214 w 343"/>
                    <a:gd name="T5" fmla="*/ 131 h 240"/>
                    <a:gd name="T6" fmla="*/ 170 w 343"/>
                    <a:gd name="T7" fmla="*/ 144 h 240"/>
                    <a:gd name="T8" fmla="*/ 155 w 343"/>
                    <a:gd name="T9" fmla="*/ 156 h 240"/>
                    <a:gd name="T10" fmla="*/ 139 w 343"/>
                    <a:gd name="T11" fmla="*/ 185 h 240"/>
                    <a:gd name="T12" fmla="*/ 128 w 343"/>
                    <a:gd name="T13" fmla="*/ 200 h 240"/>
                    <a:gd name="T14" fmla="*/ 115 w 343"/>
                    <a:gd name="T15" fmla="*/ 215 h 240"/>
                    <a:gd name="T16" fmla="*/ 110 w 343"/>
                    <a:gd name="T17" fmla="*/ 222 h 240"/>
                    <a:gd name="T18" fmla="*/ 119 w 343"/>
                    <a:gd name="T19" fmla="*/ 238 h 240"/>
                    <a:gd name="T20" fmla="*/ 103 w 343"/>
                    <a:gd name="T21" fmla="*/ 233 h 240"/>
                    <a:gd name="T22" fmla="*/ 79 w 343"/>
                    <a:gd name="T23" fmla="*/ 230 h 240"/>
                    <a:gd name="T24" fmla="*/ 70 w 343"/>
                    <a:gd name="T25" fmla="*/ 222 h 240"/>
                    <a:gd name="T26" fmla="*/ 77 w 343"/>
                    <a:gd name="T27" fmla="*/ 209 h 240"/>
                    <a:gd name="T28" fmla="*/ 48 w 343"/>
                    <a:gd name="T29" fmla="*/ 205 h 240"/>
                    <a:gd name="T30" fmla="*/ 52 w 343"/>
                    <a:gd name="T31" fmla="*/ 192 h 240"/>
                    <a:gd name="T32" fmla="*/ 41 w 343"/>
                    <a:gd name="T33" fmla="*/ 191 h 240"/>
                    <a:gd name="T34" fmla="*/ 42 w 343"/>
                    <a:gd name="T35" fmla="*/ 184 h 240"/>
                    <a:gd name="T36" fmla="*/ 48 w 343"/>
                    <a:gd name="T37" fmla="*/ 180 h 240"/>
                    <a:gd name="T38" fmla="*/ 53 w 343"/>
                    <a:gd name="T39" fmla="*/ 158 h 240"/>
                    <a:gd name="T40" fmla="*/ 53 w 343"/>
                    <a:gd name="T41" fmla="*/ 150 h 240"/>
                    <a:gd name="T42" fmla="*/ 42 w 343"/>
                    <a:gd name="T43" fmla="*/ 146 h 240"/>
                    <a:gd name="T44" fmla="*/ 43 w 343"/>
                    <a:gd name="T45" fmla="*/ 131 h 240"/>
                    <a:gd name="T46" fmla="*/ 14 w 343"/>
                    <a:gd name="T47" fmla="*/ 138 h 240"/>
                    <a:gd name="T48" fmla="*/ 0 w 343"/>
                    <a:gd name="T49" fmla="*/ 134 h 240"/>
                    <a:gd name="T50" fmla="*/ 24 w 343"/>
                    <a:gd name="T51" fmla="*/ 124 h 240"/>
                    <a:gd name="T52" fmla="*/ 52 w 343"/>
                    <a:gd name="T53" fmla="*/ 109 h 240"/>
                    <a:gd name="T54" fmla="*/ 65 w 343"/>
                    <a:gd name="T55" fmla="*/ 100 h 240"/>
                    <a:gd name="T56" fmla="*/ 85 w 343"/>
                    <a:gd name="T57" fmla="*/ 83 h 240"/>
                    <a:gd name="T58" fmla="*/ 89 w 343"/>
                    <a:gd name="T59" fmla="*/ 71 h 240"/>
                    <a:gd name="T60" fmla="*/ 97 w 343"/>
                    <a:gd name="T61" fmla="*/ 52 h 240"/>
                    <a:gd name="T62" fmla="*/ 120 w 343"/>
                    <a:gd name="T63" fmla="*/ 35 h 240"/>
                    <a:gd name="T64" fmla="*/ 133 w 343"/>
                    <a:gd name="T65" fmla="*/ 40 h 240"/>
                    <a:gd name="T66" fmla="*/ 145 w 343"/>
                    <a:gd name="T67" fmla="*/ 61 h 240"/>
                    <a:gd name="T68" fmla="*/ 166 w 343"/>
                    <a:gd name="T69" fmla="*/ 56 h 240"/>
                    <a:gd name="T70" fmla="*/ 190 w 343"/>
                    <a:gd name="T71" fmla="*/ 59 h 240"/>
                    <a:gd name="T72" fmla="*/ 206 w 343"/>
                    <a:gd name="T73" fmla="*/ 44 h 240"/>
                    <a:gd name="T74" fmla="*/ 205 w 343"/>
                    <a:gd name="T75" fmla="*/ 31 h 240"/>
                    <a:gd name="T76" fmla="*/ 204 w 343"/>
                    <a:gd name="T77" fmla="*/ 18 h 240"/>
                    <a:gd name="T78" fmla="*/ 239 w 343"/>
                    <a:gd name="T79" fmla="*/ 7 h 240"/>
                    <a:gd name="T80" fmla="*/ 271 w 343"/>
                    <a:gd name="T81" fmla="*/ 0 h 240"/>
                    <a:gd name="T82" fmla="*/ 288 w 343"/>
                    <a:gd name="T83" fmla="*/ 16 h 240"/>
                    <a:gd name="T84" fmla="*/ 299 w 343"/>
                    <a:gd name="T85" fmla="*/ 23 h 240"/>
                    <a:gd name="T86" fmla="*/ 307 w 343"/>
                    <a:gd name="T87" fmla="*/ 30 h 240"/>
                    <a:gd name="T88" fmla="*/ 316 w 343"/>
                    <a:gd name="T89" fmla="*/ 35 h 240"/>
                    <a:gd name="T90" fmla="*/ 334 w 343"/>
                    <a:gd name="T91" fmla="*/ 41 h 240"/>
                    <a:gd name="T92" fmla="*/ 330 w 343"/>
                    <a:gd name="T93" fmla="*/ 62 h 240"/>
                    <a:gd name="T94" fmla="*/ 338 w 343"/>
                    <a:gd name="T95" fmla="*/ 79 h 240"/>
                    <a:gd name="T96" fmla="*/ 336 w 343"/>
                    <a:gd name="T97" fmla="*/ 89 h 240"/>
                    <a:gd name="T98" fmla="*/ 332 w 343"/>
                    <a:gd name="T99" fmla="*/ 101 h 240"/>
                    <a:gd name="T100" fmla="*/ 288 w 343"/>
                    <a:gd name="T101" fmla="*/ 13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40">
                      <a:moveTo>
                        <a:pt x="288" y="134"/>
                      </a:moveTo>
                      <a:lnTo>
                        <a:pt x="287" y="134"/>
                      </a:lnTo>
                      <a:lnTo>
                        <a:pt x="277" y="148"/>
                      </a:lnTo>
                      <a:lnTo>
                        <a:pt x="274" y="156"/>
                      </a:lnTo>
                      <a:lnTo>
                        <a:pt x="270" y="169"/>
                      </a:lnTo>
                      <a:lnTo>
                        <a:pt x="268" y="178"/>
                      </a:lnTo>
                      <a:lnTo>
                        <a:pt x="248" y="154"/>
                      </a:lnTo>
                      <a:lnTo>
                        <a:pt x="232" y="137"/>
                      </a:lnTo>
                      <a:lnTo>
                        <a:pt x="214" y="131"/>
                      </a:lnTo>
                      <a:lnTo>
                        <a:pt x="203" y="131"/>
                      </a:lnTo>
                      <a:lnTo>
                        <a:pt x="191" y="134"/>
                      </a:lnTo>
                      <a:lnTo>
                        <a:pt x="170" y="144"/>
                      </a:lnTo>
                      <a:lnTo>
                        <a:pt x="167" y="146"/>
                      </a:lnTo>
                      <a:lnTo>
                        <a:pt x="157" y="151"/>
                      </a:lnTo>
                      <a:lnTo>
                        <a:pt x="155" y="156"/>
                      </a:lnTo>
                      <a:lnTo>
                        <a:pt x="150" y="169"/>
                      </a:lnTo>
                      <a:lnTo>
                        <a:pt x="145" y="179"/>
                      </a:lnTo>
                      <a:lnTo>
                        <a:pt x="139" y="185"/>
                      </a:lnTo>
                      <a:lnTo>
                        <a:pt x="136" y="190"/>
                      </a:lnTo>
                      <a:lnTo>
                        <a:pt x="131" y="196"/>
                      </a:lnTo>
                      <a:lnTo>
                        <a:pt x="128" y="200"/>
                      </a:lnTo>
                      <a:lnTo>
                        <a:pt x="113" y="204"/>
                      </a:lnTo>
                      <a:lnTo>
                        <a:pt x="113" y="206"/>
                      </a:lnTo>
                      <a:lnTo>
                        <a:pt x="115" y="215"/>
                      </a:lnTo>
                      <a:lnTo>
                        <a:pt x="115" y="217"/>
                      </a:lnTo>
                      <a:lnTo>
                        <a:pt x="112" y="218"/>
                      </a:lnTo>
                      <a:lnTo>
                        <a:pt x="110" y="222"/>
                      </a:lnTo>
                      <a:lnTo>
                        <a:pt x="113" y="226"/>
                      </a:lnTo>
                      <a:lnTo>
                        <a:pt x="116" y="229"/>
                      </a:lnTo>
                      <a:lnTo>
                        <a:pt x="119" y="238"/>
                      </a:lnTo>
                      <a:lnTo>
                        <a:pt x="116" y="240"/>
                      </a:lnTo>
                      <a:lnTo>
                        <a:pt x="110" y="238"/>
                      </a:lnTo>
                      <a:lnTo>
                        <a:pt x="103" y="233"/>
                      </a:lnTo>
                      <a:lnTo>
                        <a:pt x="98" y="232"/>
                      </a:lnTo>
                      <a:lnTo>
                        <a:pt x="86" y="233"/>
                      </a:lnTo>
                      <a:lnTo>
                        <a:pt x="79" y="230"/>
                      </a:lnTo>
                      <a:lnTo>
                        <a:pt x="70" y="229"/>
                      </a:lnTo>
                      <a:lnTo>
                        <a:pt x="68" y="227"/>
                      </a:lnTo>
                      <a:lnTo>
                        <a:pt x="70" y="222"/>
                      </a:lnTo>
                      <a:lnTo>
                        <a:pt x="77" y="212"/>
                      </a:lnTo>
                      <a:lnTo>
                        <a:pt x="78" y="210"/>
                      </a:lnTo>
                      <a:lnTo>
                        <a:pt x="77" y="209"/>
                      </a:lnTo>
                      <a:lnTo>
                        <a:pt x="58" y="209"/>
                      </a:lnTo>
                      <a:lnTo>
                        <a:pt x="52" y="209"/>
                      </a:lnTo>
                      <a:lnTo>
                        <a:pt x="48" y="205"/>
                      </a:lnTo>
                      <a:lnTo>
                        <a:pt x="48" y="199"/>
                      </a:lnTo>
                      <a:lnTo>
                        <a:pt x="50" y="196"/>
                      </a:lnTo>
                      <a:lnTo>
                        <a:pt x="52" y="192"/>
                      </a:lnTo>
                      <a:lnTo>
                        <a:pt x="50" y="191"/>
                      </a:lnTo>
                      <a:lnTo>
                        <a:pt x="44" y="191"/>
                      </a:lnTo>
                      <a:lnTo>
                        <a:pt x="41" y="191"/>
                      </a:lnTo>
                      <a:lnTo>
                        <a:pt x="40" y="190"/>
                      </a:lnTo>
                      <a:lnTo>
                        <a:pt x="40" y="186"/>
                      </a:lnTo>
                      <a:lnTo>
                        <a:pt x="42" y="184"/>
                      </a:lnTo>
                      <a:lnTo>
                        <a:pt x="46" y="184"/>
                      </a:lnTo>
                      <a:lnTo>
                        <a:pt x="48" y="182"/>
                      </a:lnTo>
                      <a:lnTo>
                        <a:pt x="48" y="180"/>
                      </a:lnTo>
                      <a:lnTo>
                        <a:pt x="47" y="163"/>
                      </a:lnTo>
                      <a:lnTo>
                        <a:pt x="53" y="161"/>
                      </a:lnTo>
                      <a:lnTo>
                        <a:pt x="53" y="158"/>
                      </a:lnTo>
                      <a:lnTo>
                        <a:pt x="53" y="154"/>
                      </a:lnTo>
                      <a:lnTo>
                        <a:pt x="53" y="152"/>
                      </a:lnTo>
                      <a:lnTo>
                        <a:pt x="53" y="150"/>
                      </a:lnTo>
                      <a:lnTo>
                        <a:pt x="50" y="149"/>
                      </a:lnTo>
                      <a:lnTo>
                        <a:pt x="44" y="148"/>
                      </a:lnTo>
                      <a:lnTo>
                        <a:pt x="42" y="146"/>
                      </a:lnTo>
                      <a:lnTo>
                        <a:pt x="42" y="139"/>
                      </a:lnTo>
                      <a:lnTo>
                        <a:pt x="42" y="133"/>
                      </a:lnTo>
                      <a:lnTo>
                        <a:pt x="43" y="131"/>
                      </a:lnTo>
                      <a:lnTo>
                        <a:pt x="43" y="125"/>
                      </a:lnTo>
                      <a:lnTo>
                        <a:pt x="34" y="128"/>
                      </a:lnTo>
                      <a:lnTo>
                        <a:pt x="14" y="138"/>
                      </a:lnTo>
                      <a:lnTo>
                        <a:pt x="5" y="134"/>
                      </a:lnTo>
                      <a:lnTo>
                        <a:pt x="0" y="136"/>
                      </a:lnTo>
                      <a:lnTo>
                        <a:pt x="0" y="134"/>
                      </a:lnTo>
                      <a:lnTo>
                        <a:pt x="8" y="130"/>
                      </a:lnTo>
                      <a:lnTo>
                        <a:pt x="14" y="126"/>
                      </a:lnTo>
                      <a:lnTo>
                        <a:pt x="24" y="124"/>
                      </a:lnTo>
                      <a:lnTo>
                        <a:pt x="32" y="121"/>
                      </a:lnTo>
                      <a:lnTo>
                        <a:pt x="46" y="114"/>
                      </a:lnTo>
                      <a:lnTo>
                        <a:pt x="52" y="109"/>
                      </a:lnTo>
                      <a:lnTo>
                        <a:pt x="56" y="103"/>
                      </a:lnTo>
                      <a:lnTo>
                        <a:pt x="59" y="102"/>
                      </a:lnTo>
                      <a:lnTo>
                        <a:pt x="65" y="100"/>
                      </a:lnTo>
                      <a:lnTo>
                        <a:pt x="72" y="97"/>
                      </a:lnTo>
                      <a:lnTo>
                        <a:pt x="80" y="89"/>
                      </a:lnTo>
                      <a:lnTo>
                        <a:pt x="85" y="83"/>
                      </a:lnTo>
                      <a:lnTo>
                        <a:pt x="86" y="79"/>
                      </a:lnTo>
                      <a:lnTo>
                        <a:pt x="88" y="74"/>
                      </a:lnTo>
                      <a:lnTo>
                        <a:pt x="89" y="71"/>
                      </a:lnTo>
                      <a:lnTo>
                        <a:pt x="94" y="61"/>
                      </a:lnTo>
                      <a:lnTo>
                        <a:pt x="96" y="56"/>
                      </a:lnTo>
                      <a:lnTo>
                        <a:pt x="97" y="52"/>
                      </a:lnTo>
                      <a:lnTo>
                        <a:pt x="100" y="49"/>
                      </a:lnTo>
                      <a:lnTo>
                        <a:pt x="112" y="42"/>
                      </a:lnTo>
                      <a:lnTo>
                        <a:pt x="120" y="35"/>
                      </a:lnTo>
                      <a:lnTo>
                        <a:pt x="124" y="31"/>
                      </a:lnTo>
                      <a:lnTo>
                        <a:pt x="126" y="32"/>
                      </a:lnTo>
                      <a:lnTo>
                        <a:pt x="133" y="40"/>
                      </a:lnTo>
                      <a:lnTo>
                        <a:pt x="133" y="43"/>
                      </a:lnTo>
                      <a:lnTo>
                        <a:pt x="140" y="58"/>
                      </a:lnTo>
                      <a:lnTo>
                        <a:pt x="145" y="61"/>
                      </a:lnTo>
                      <a:lnTo>
                        <a:pt x="152" y="61"/>
                      </a:lnTo>
                      <a:lnTo>
                        <a:pt x="161" y="58"/>
                      </a:lnTo>
                      <a:lnTo>
                        <a:pt x="166" y="56"/>
                      </a:lnTo>
                      <a:lnTo>
                        <a:pt x="170" y="56"/>
                      </a:lnTo>
                      <a:lnTo>
                        <a:pt x="187" y="58"/>
                      </a:lnTo>
                      <a:lnTo>
                        <a:pt x="190" y="59"/>
                      </a:lnTo>
                      <a:lnTo>
                        <a:pt x="199" y="52"/>
                      </a:lnTo>
                      <a:lnTo>
                        <a:pt x="203" y="48"/>
                      </a:lnTo>
                      <a:lnTo>
                        <a:pt x="206" y="44"/>
                      </a:lnTo>
                      <a:lnTo>
                        <a:pt x="209" y="40"/>
                      </a:lnTo>
                      <a:lnTo>
                        <a:pt x="208" y="36"/>
                      </a:lnTo>
                      <a:lnTo>
                        <a:pt x="205" y="31"/>
                      </a:lnTo>
                      <a:lnTo>
                        <a:pt x="203" y="24"/>
                      </a:lnTo>
                      <a:lnTo>
                        <a:pt x="203" y="20"/>
                      </a:lnTo>
                      <a:lnTo>
                        <a:pt x="204" y="18"/>
                      </a:lnTo>
                      <a:lnTo>
                        <a:pt x="220" y="20"/>
                      </a:lnTo>
                      <a:lnTo>
                        <a:pt x="227" y="13"/>
                      </a:lnTo>
                      <a:lnTo>
                        <a:pt x="239" y="7"/>
                      </a:lnTo>
                      <a:lnTo>
                        <a:pt x="242" y="6"/>
                      </a:lnTo>
                      <a:lnTo>
                        <a:pt x="247" y="7"/>
                      </a:lnTo>
                      <a:lnTo>
                        <a:pt x="271" y="0"/>
                      </a:lnTo>
                      <a:lnTo>
                        <a:pt x="280" y="6"/>
                      </a:lnTo>
                      <a:lnTo>
                        <a:pt x="286" y="11"/>
                      </a:lnTo>
                      <a:lnTo>
                        <a:pt x="288" y="16"/>
                      </a:lnTo>
                      <a:lnTo>
                        <a:pt x="290" y="20"/>
                      </a:lnTo>
                      <a:lnTo>
                        <a:pt x="294" y="23"/>
                      </a:lnTo>
                      <a:lnTo>
                        <a:pt x="299" y="23"/>
                      </a:lnTo>
                      <a:lnTo>
                        <a:pt x="304" y="23"/>
                      </a:lnTo>
                      <a:lnTo>
                        <a:pt x="306" y="24"/>
                      </a:lnTo>
                      <a:lnTo>
                        <a:pt x="307" y="30"/>
                      </a:lnTo>
                      <a:lnTo>
                        <a:pt x="311" y="34"/>
                      </a:lnTo>
                      <a:lnTo>
                        <a:pt x="312" y="35"/>
                      </a:lnTo>
                      <a:lnTo>
                        <a:pt x="316" y="35"/>
                      </a:lnTo>
                      <a:lnTo>
                        <a:pt x="330" y="31"/>
                      </a:lnTo>
                      <a:lnTo>
                        <a:pt x="332" y="35"/>
                      </a:lnTo>
                      <a:lnTo>
                        <a:pt x="334" y="41"/>
                      </a:lnTo>
                      <a:lnTo>
                        <a:pt x="331" y="50"/>
                      </a:lnTo>
                      <a:lnTo>
                        <a:pt x="330" y="58"/>
                      </a:lnTo>
                      <a:lnTo>
                        <a:pt x="330" y="62"/>
                      </a:lnTo>
                      <a:lnTo>
                        <a:pt x="332" y="67"/>
                      </a:lnTo>
                      <a:lnTo>
                        <a:pt x="337" y="72"/>
                      </a:lnTo>
                      <a:lnTo>
                        <a:pt x="338" y="79"/>
                      </a:lnTo>
                      <a:lnTo>
                        <a:pt x="337" y="82"/>
                      </a:lnTo>
                      <a:lnTo>
                        <a:pt x="335" y="85"/>
                      </a:lnTo>
                      <a:lnTo>
                        <a:pt x="336" y="89"/>
                      </a:lnTo>
                      <a:lnTo>
                        <a:pt x="341" y="91"/>
                      </a:lnTo>
                      <a:lnTo>
                        <a:pt x="343" y="94"/>
                      </a:lnTo>
                      <a:lnTo>
                        <a:pt x="332" y="101"/>
                      </a:lnTo>
                      <a:lnTo>
                        <a:pt x="314" y="113"/>
                      </a:lnTo>
                      <a:lnTo>
                        <a:pt x="296" y="124"/>
                      </a:lnTo>
                      <a:lnTo>
                        <a:pt x="288" y="134"/>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4" name="Freeform 142"/>
                <p:cNvSpPr>
                  <a:spLocks/>
                </p:cNvSpPr>
                <p:nvPr/>
              </p:nvSpPr>
              <p:spPr bwMode="auto">
                <a:xfrm rot="1627522">
                  <a:off x="1670" y="2750"/>
                  <a:ext cx="562" cy="381"/>
                </a:xfrm>
                <a:custGeom>
                  <a:avLst/>
                  <a:gdLst>
                    <a:gd name="T0" fmla="*/ 306 w 454"/>
                    <a:gd name="T1" fmla="*/ 10 h 256"/>
                    <a:gd name="T2" fmla="*/ 300 w 454"/>
                    <a:gd name="T3" fmla="*/ 0 h 256"/>
                    <a:gd name="T4" fmla="*/ 266 w 454"/>
                    <a:gd name="T5" fmla="*/ 10 h 256"/>
                    <a:gd name="T6" fmla="*/ 232 w 454"/>
                    <a:gd name="T7" fmla="*/ 27 h 256"/>
                    <a:gd name="T8" fmla="*/ 210 w 454"/>
                    <a:gd name="T9" fmla="*/ 46 h 256"/>
                    <a:gd name="T10" fmla="*/ 177 w 454"/>
                    <a:gd name="T11" fmla="*/ 74 h 256"/>
                    <a:gd name="T12" fmla="*/ 158 w 454"/>
                    <a:gd name="T13" fmla="*/ 89 h 256"/>
                    <a:gd name="T14" fmla="*/ 102 w 454"/>
                    <a:gd name="T15" fmla="*/ 122 h 256"/>
                    <a:gd name="T16" fmla="*/ 69 w 454"/>
                    <a:gd name="T17" fmla="*/ 152 h 256"/>
                    <a:gd name="T18" fmla="*/ 36 w 454"/>
                    <a:gd name="T19" fmla="*/ 154 h 256"/>
                    <a:gd name="T20" fmla="*/ 22 w 454"/>
                    <a:gd name="T21" fmla="*/ 154 h 256"/>
                    <a:gd name="T22" fmla="*/ 4 w 454"/>
                    <a:gd name="T23" fmla="*/ 162 h 256"/>
                    <a:gd name="T24" fmla="*/ 4 w 454"/>
                    <a:gd name="T25" fmla="*/ 185 h 256"/>
                    <a:gd name="T26" fmla="*/ 5 w 454"/>
                    <a:gd name="T27" fmla="*/ 213 h 256"/>
                    <a:gd name="T28" fmla="*/ 6 w 454"/>
                    <a:gd name="T29" fmla="*/ 222 h 256"/>
                    <a:gd name="T30" fmla="*/ 12 w 454"/>
                    <a:gd name="T31" fmla="*/ 216 h 256"/>
                    <a:gd name="T32" fmla="*/ 29 w 454"/>
                    <a:gd name="T33" fmla="*/ 210 h 256"/>
                    <a:gd name="T34" fmla="*/ 58 w 454"/>
                    <a:gd name="T35" fmla="*/ 225 h 256"/>
                    <a:gd name="T36" fmla="*/ 95 w 454"/>
                    <a:gd name="T37" fmla="*/ 218 h 256"/>
                    <a:gd name="T38" fmla="*/ 148 w 454"/>
                    <a:gd name="T39" fmla="*/ 255 h 256"/>
                    <a:gd name="T40" fmla="*/ 154 w 454"/>
                    <a:gd name="T41" fmla="*/ 248 h 256"/>
                    <a:gd name="T42" fmla="*/ 155 w 454"/>
                    <a:gd name="T43" fmla="*/ 239 h 256"/>
                    <a:gd name="T44" fmla="*/ 161 w 454"/>
                    <a:gd name="T45" fmla="*/ 240 h 256"/>
                    <a:gd name="T46" fmla="*/ 165 w 454"/>
                    <a:gd name="T47" fmla="*/ 228 h 256"/>
                    <a:gd name="T48" fmla="*/ 172 w 454"/>
                    <a:gd name="T49" fmla="*/ 198 h 256"/>
                    <a:gd name="T50" fmla="*/ 186 w 454"/>
                    <a:gd name="T51" fmla="*/ 186 h 256"/>
                    <a:gd name="T52" fmla="*/ 197 w 454"/>
                    <a:gd name="T53" fmla="*/ 195 h 256"/>
                    <a:gd name="T54" fmla="*/ 204 w 454"/>
                    <a:gd name="T55" fmla="*/ 209 h 256"/>
                    <a:gd name="T56" fmla="*/ 224 w 454"/>
                    <a:gd name="T57" fmla="*/ 201 h 256"/>
                    <a:gd name="T58" fmla="*/ 237 w 454"/>
                    <a:gd name="T59" fmla="*/ 192 h 256"/>
                    <a:gd name="T60" fmla="*/ 249 w 454"/>
                    <a:gd name="T61" fmla="*/ 189 h 256"/>
                    <a:gd name="T62" fmla="*/ 297 w 454"/>
                    <a:gd name="T63" fmla="*/ 179 h 256"/>
                    <a:gd name="T64" fmla="*/ 308 w 454"/>
                    <a:gd name="T65" fmla="*/ 183 h 256"/>
                    <a:gd name="T66" fmla="*/ 338 w 454"/>
                    <a:gd name="T67" fmla="*/ 173 h 256"/>
                    <a:gd name="T68" fmla="*/ 363 w 454"/>
                    <a:gd name="T69" fmla="*/ 179 h 256"/>
                    <a:gd name="T70" fmla="*/ 381 w 454"/>
                    <a:gd name="T71" fmla="*/ 177 h 256"/>
                    <a:gd name="T72" fmla="*/ 387 w 454"/>
                    <a:gd name="T73" fmla="*/ 164 h 256"/>
                    <a:gd name="T74" fmla="*/ 418 w 454"/>
                    <a:gd name="T75" fmla="*/ 147 h 256"/>
                    <a:gd name="T76" fmla="*/ 429 w 454"/>
                    <a:gd name="T77" fmla="*/ 135 h 256"/>
                    <a:gd name="T78" fmla="*/ 424 w 454"/>
                    <a:gd name="T79" fmla="*/ 122 h 256"/>
                    <a:gd name="T80" fmla="*/ 424 w 454"/>
                    <a:gd name="T81" fmla="*/ 108 h 256"/>
                    <a:gd name="T82" fmla="*/ 426 w 454"/>
                    <a:gd name="T83" fmla="*/ 100 h 256"/>
                    <a:gd name="T84" fmla="*/ 435 w 454"/>
                    <a:gd name="T85" fmla="*/ 90 h 256"/>
                    <a:gd name="T86" fmla="*/ 443 w 454"/>
                    <a:gd name="T87" fmla="*/ 81 h 256"/>
                    <a:gd name="T88" fmla="*/ 443 w 454"/>
                    <a:gd name="T89" fmla="*/ 68 h 256"/>
                    <a:gd name="T90" fmla="*/ 453 w 454"/>
                    <a:gd name="T91" fmla="*/ 57 h 256"/>
                    <a:gd name="T92" fmla="*/ 453 w 454"/>
                    <a:gd name="T93" fmla="*/ 38 h 256"/>
                    <a:gd name="T94" fmla="*/ 447 w 454"/>
                    <a:gd name="T95" fmla="*/ 16 h 256"/>
                    <a:gd name="T96" fmla="*/ 446 w 454"/>
                    <a:gd name="T97" fmla="*/ 4 h 256"/>
                    <a:gd name="T98" fmla="*/ 393 w 454"/>
                    <a:gd name="T99" fmla="*/ 16 h 256"/>
                    <a:gd name="T100" fmla="*/ 348 w 454"/>
                    <a:gd name="T101" fmla="*/ 10 h 256"/>
                    <a:gd name="T102" fmla="*/ 318 w 454"/>
                    <a:gd name="T103" fmla="*/ 1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4" h="256">
                      <a:moveTo>
                        <a:pt x="311" y="22"/>
                      </a:moveTo>
                      <a:lnTo>
                        <a:pt x="308" y="16"/>
                      </a:lnTo>
                      <a:lnTo>
                        <a:pt x="306" y="12"/>
                      </a:lnTo>
                      <a:lnTo>
                        <a:pt x="306" y="10"/>
                      </a:lnTo>
                      <a:lnTo>
                        <a:pt x="308" y="9"/>
                      </a:lnTo>
                      <a:lnTo>
                        <a:pt x="315" y="6"/>
                      </a:lnTo>
                      <a:lnTo>
                        <a:pt x="309" y="4"/>
                      </a:lnTo>
                      <a:lnTo>
                        <a:pt x="300" y="0"/>
                      </a:lnTo>
                      <a:lnTo>
                        <a:pt x="292" y="2"/>
                      </a:lnTo>
                      <a:lnTo>
                        <a:pt x="284" y="0"/>
                      </a:lnTo>
                      <a:lnTo>
                        <a:pt x="268" y="9"/>
                      </a:lnTo>
                      <a:lnTo>
                        <a:pt x="266" y="10"/>
                      </a:lnTo>
                      <a:lnTo>
                        <a:pt x="246" y="14"/>
                      </a:lnTo>
                      <a:lnTo>
                        <a:pt x="244" y="16"/>
                      </a:lnTo>
                      <a:lnTo>
                        <a:pt x="228" y="21"/>
                      </a:lnTo>
                      <a:lnTo>
                        <a:pt x="232" y="27"/>
                      </a:lnTo>
                      <a:lnTo>
                        <a:pt x="233" y="30"/>
                      </a:lnTo>
                      <a:lnTo>
                        <a:pt x="231" y="35"/>
                      </a:lnTo>
                      <a:lnTo>
                        <a:pt x="222" y="41"/>
                      </a:lnTo>
                      <a:lnTo>
                        <a:pt x="210" y="46"/>
                      </a:lnTo>
                      <a:lnTo>
                        <a:pt x="206" y="47"/>
                      </a:lnTo>
                      <a:lnTo>
                        <a:pt x="191" y="63"/>
                      </a:lnTo>
                      <a:lnTo>
                        <a:pt x="186" y="69"/>
                      </a:lnTo>
                      <a:lnTo>
                        <a:pt x="177" y="74"/>
                      </a:lnTo>
                      <a:lnTo>
                        <a:pt x="173" y="76"/>
                      </a:lnTo>
                      <a:lnTo>
                        <a:pt x="170" y="81"/>
                      </a:lnTo>
                      <a:lnTo>
                        <a:pt x="166" y="84"/>
                      </a:lnTo>
                      <a:lnTo>
                        <a:pt x="158" y="89"/>
                      </a:lnTo>
                      <a:lnTo>
                        <a:pt x="125" y="117"/>
                      </a:lnTo>
                      <a:lnTo>
                        <a:pt x="120" y="120"/>
                      </a:lnTo>
                      <a:lnTo>
                        <a:pt x="116" y="120"/>
                      </a:lnTo>
                      <a:lnTo>
                        <a:pt x="102" y="122"/>
                      </a:lnTo>
                      <a:lnTo>
                        <a:pt x="96" y="124"/>
                      </a:lnTo>
                      <a:lnTo>
                        <a:pt x="84" y="136"/>
                      </a:lnTo>
                      <a:lnTo>
                        <a:pt x="80" y="140"/>
                      </a:lnTo>
                      <a:lnTo>
                        <a:pt x="69" y="152"/>
                      </a:lnTo>
                      <a:lnTo>
                        <a:pt x="53" y="156"/>
                      </a:lnTo>
                      <a:lnTo>
                        <a:pt x="45" y="158"/>
                      </a:lnTo>
                      <a:lnTo>
                        <a:pt x="41" y="158"/>
                      </a:lnTo>
                      <a:lnTo>
                        <a:pt x="36" y="154"/>
                      </a:lnTo>
                      <a:lnTo>
                        <a:pt x="27" y="149"/>
                      </a:lnTo>
                      <a:lnTo>
                        <a:pt x="15" y="150"/>
                      </a:lnTo>
                      <a:lnTo>
                        <a:pt x="14" y="152"/>
                      </a:lnTo>
                      <a:lnTo>
                        <a:pt x="22" y="154"/>
                      </a:lnTo>
                      <a:lnTo>
                        <a:pt x="22" y="156"/>
                      </a:lnTo>
                      <a:lnTo>
                        <a:pt x="15" y="158"/>
                      </a:lnTo>
                      <a:lnTo>
                        <a:pt x="8" y="160"/>
                      </a:lnTo>
                      <a:lnTo>
                        <a:pt x="4" y="162"/>
                      </a:lnTo>
                      <a:lnTo>
                        <a:pt x="3" y="166"/>
                      </a:lnTo>
                      <a:lnTo>
                        <a:pt x="5" y="172"/>
                      </a:lnTo>
                      <a:lnTo>
                        <a:pt x="8" y="183"/>
                      </a:lnTo>
                      <a:lnTo>
                        <a:pt x="4" y="185"/>
                      </a:lnTo>
                      <a:lnTo>
                        <a:pt x="2" y="186"/>
                      </a:lnTo>
                      <a:lnTo>
                        <a:pt x="0" y="191"/>
                      </a:lnTo>
                      <a:lnTo>
                        <a:pt x="6" y="206"/>
                      </a:lnTo>
                      <a:lnTo>
                        <a:pt x="5" y="213"/>
                      </a:lnTo>
                      <a:lnTo>
                        <a:pt x="4" y="218"/>
                      </a:lnTo>
                      <a:lnTo>
                        <a:pt x="3" y="221"/>
                      </a:lnTo>
                      <a:lnTo>
                        <a:pt x="4" y="222"/>
                      </a:lnTo>
                      <a:lnTo>
                        <a:pt x="6" y="222"/>
                      </a:lnTo>
                      <a:lnTo>
                        <a:pt x="6" y="221"/>
                      </a:lnTo>
                      <a:lnTo>
                        <a:pt x="9" y="220"/>
                      </a:lnTo>
                      <a:lnTo>
                        <a:pt x="9" y="219"/>
                      </a:lnTo>
                      <a:lnTo>
                        <a:pt x="12" y="216"/>
                      </a:lnTo>
                      <a:lnTo>
                        <a:pt x="15" y="213"/>
                      </a:lnTo>
                      <a:lnTo>
                        <a:pt x="21" y="207"/>
                      </a:lnTo>
                      <a:lnTo>
                        <a:pt x="23" y="207"/>
                      </a:lnTo>
                      <a:lnTo>
                        <a:pt x="29" y="210"/>
                      </a:lnTo>
                      <a:lnTo>
                        <a:pt x="39" y="224"/>
                      </a:lnTo>
                      <a:lnTo>
                        <a:pt x="44" y="227"/>
                      </a:lnTo>
                      <a:lnTo>
                        <a:pt x="51" y="230"/>
                      </a:lnTo>
                      <a:lnTo>
                        <a:pt x="58" y="225"/>
                      </a:lnTo>
                      <a:lnTo>
                        <a:pt x="63" y="222"/>
                      </a:lnTo>
                      <a:lnTo>
                        <a:pt x="70" y="220"/>
                      </a:lnTo>
                      <a:lnTo>
                        <a:pt x="88" y="220"/>
                      </a:lnTo>
                      <a:lnTo>
                        <a:pt x="95" y="218"/>
                      </a:lnTo>
                      <a:lnTo>
                        <a:pt x="107" y="216"/>
                      </a:lnTo>
                      <a:lnTo>
                        <a:pt x="113" y="220"/>
                      </a:lnTo>
                      <a:lnTo>
                        <a:pt x="124" y="234"/>
                      </a:lnTo>
                      <a:lnTo>
                        <a:pt x="148" y="255"/>
                      </a:lnTo>
                      <a:lnTo>
                        <a:pt x="153" y="256"/>
                      </a:lnTo>
                      <a:lnTo>
                        <a:pt x="155" y="255"/>
                      </a:lnTo>
                      <a:lnTo>
                        <a:pt x="155" y="251"/>
                      </a:lnTo>
                      <a:lnTo>
                        <a:pt x="154" y="248"/>
                      </a:lnTo>
                      <a:lnTo>
                        <a:pt x="153" y="244"/>
                      </a:lnTo>
                      <a:lnTo>
                        <a:pt x="153" y="242"/>
                      </a:lnTo>
                      <a:lnTo>
                        <a:pt x="154" y="240"/>
                      </a:lnTo>
                      <a:lnTo>
                        <a:pt x="155" y="239"/>
                      </a:lnTo>
                      <a:lnTo>
                        <a:pt x="156" y="239"/>
                      </a:lnTo>
                      <a:lnTo>
                        <a:pt x="158" y="240"/>
                      </a:lnTo>
                      <a:lnTo>
                        <a:pt x="160" y="240"/>
                      </a:lnTo>
                      <a:lnTo>
                        <a:pt x="161" y="240"/>
                      </a:lnTo>
                      <a:lnTo>
                        <a:pt x="162" y="239"/>
                      </a:lnTo>
                      <a:lnTo>
                        <a:pt x="165" y="236"/>
                      </a:lnTo>
                      <a:lnTo>
                        <a:pt x="165" y="234"/>
                      </a:lnTo>
                      <a:lnTo>
                        <a:pt x="165" y="228"/>
                      </a:lnTo>
                      <a:lnTo>
                        <a:pt x="166" y="222"/>
                      </a:lnTo>
                      <a:lnTo>
                        <a:pt x="166" y="216"/>
                      </a:lnTo>
                      <a:lnTo>
                        <a:pt x="170" y="207"/>
                      </a:lnTo>
                      <a:lnTo>
                        <a:pt x="172" y="198"/>
                      </a:lnTo>
                      <a:lnTo>
                        <a:pt x="172" y="197"/>
                      </a:lnTo>
                      <a:lnTo>
                        <a:pt x="173" y="195"/>
                      </a:lnTo>
                      <a:lnTo>
                        <a:pt x="180" y="191"/>
                      </a:lnTo>
                      <a:lnTo>
                        <a:pt x="186" y="186"/>
                      </a:lnTo>
                      <a:lnTo>
                        <a:pt x="190" y="185"/>
                      </a:lnTo>
                      <a:lnTo>
                        <a:pt x="195" y="188"/>
                      </a:lnTo>
                      <a:lnTo>
                        <a:pt x="196" y="190"/>
                      </a:lnTo>
                      <a:lnTo>
                        <a:pt x="197" y="195"/>
                      </a:lnTo>
                      <a:lnTo>
                        <a:pt x="198" y="196"/>
                      </a:lnTo>
                      <a:lnTo>
                        <a:pt x="200" y="201"/>
                      </a:lnTo>
                      <a:lnTo>
                        <a:pt x="201" y="204"/>
                      </a:lnTo>
                      <a:lnTo>
                        <a:pt x="204" y="209"/>
                      </a:lnTo>
                      <a:lnTo>
                        <a:pt x="206" y="208"/>
                      </a:lnTo>
                      <a:lnTo>
                        <a:pt x="209" y="203"/>
                      </a:lnTo>
                      <a:lnTo>
                        <a:pt x="212" y="202"/>
                      </a:lnTo>
                      <a:lnTo>
                        <a:pt x="224" y="201"/>
                      </a:lnTo>
                      <a:lnTo>
                        <a:pt x="226" y="201"/>
                      </a:lnTo>
                      <a:lnTo>
                        <a:pt x="230" y="201"/>
                      </a:lnTo>
                      <a:lnTo>
                        <a:pt x="232" y="198"/>
                      </a:lnTo>
                      <a:lnTo>
                        <a:pt x="237" y="192"/>
                      </a:lnTo>
                      <a:lnTo>
                        <a:pt x="239" y="191"/>
                      </a:lnTo>
                      <a:lnTo>
                        <a:pt x="243" y="191"/>
                      </a:lnTo>
                      <a:lnTo>
                        <a:pt x="245" y="191"/>
                      </a:lnTo>
                      <a:lnTo>
                        <a:pt x="249" y="189"/>
                      </a:lnTo>
                      <a:lnTo>
                        <a:pt x="267" y="186"/>
                      </a:lnTo>
                      <a:lnTo>
                        <a:pt x="270" y="185"/>
                      </a:lnTo>
                      <a:lnTo>
                        <a:pt x="285" y="183"/>
                      </a:lnTo>
                      <a:lnTo>
                        <a:pt x="297" y="179"/>
                      </a:lnTo>
                      <a:lnTo>
                        <a:pt x="300" y="182"/>
                      </a:lnTo>
                      <a:lnTo>
                        <a:pt x="303" y="183"/>
                      </a:lnTo>
                      <a:lnTo>
                        <a:pt x="306" y="184"/>
                      </a:lnTo>
                      <a:lnTo>
                        <a:pt x="308" y="183"/>
                      </a:lnTo>
                      <a:lnTo>
                        <a:pt x="314" y="174"/>
                      </a:lnTo>
                      <a:lnTo>
                        <a:pt x="318" y="174"/>
                      </a:lnTo>
                      <a:lnTo>
                        <a:pt x="334" y="173"/>
                      </a:lnTo>
                      <a:lnTo>
                        <a:pt x="338" y="173"/>
                      </a:lnTo>
                      <a:lnTo>
                        <a:pt x="345" y="171"/>
                      </a:lnTo>
                      <a:lnTo>
                        <a:pt x="348" y="171"/>
                      </a:lnTo>
                      <a:lnTo>
                        <a:pt x="360" y="179"/>
                      </a:lnTo>
                      <a:lnTo>
                        <a:pt x="363" y="179"/>
                      </a:lnTo>
                      <a:lnTo>
                        <a:pt x="364" y="177"/>
                      </a:lnTo>
                      <a:lnTo>
                        <a:pt x="366" y="176"/>
                      </a:lnTo>
                      <a:lnTo>
                        <a:pt x="377" y="178"/>
                      </a:lnTo>
                      <a:lnTo>
                        <a:pt x="381" y="177"/>
                      </a:lnTo>
                      <a:lnTo>
                        <a:pt x="383" y="174"/>
                      </a:lnTo>
                      <a:lnTo>
                        <a:pt x="383" y="172"/>
                      </a:lnTo>
                      <a:lnTo>
                        <a:pt x="384" y="167"/>
                      </a:lnTo>
                      <a:lnTo>
                        <a:pt x="387" y="164"/>
                      </a:lnTo>
                      <a:lnTo>
                        <a:pt x="389" y="160"/>
                      </a:lnTo>
                      <a:lnTo>
                        <a:pt x="405" y="159"/>
                      </a:lnTo>
                      <a:lnTo>
                        <a:pt x="408" y="156"/>
                      </a:lnTo>
                      <a:lnTo>
                        <a:pt x="418" y="147"/>
                      </a:lnTo>
                      <a:lnTo>
                        <a:pt x="422" y="144"/>
                      </a:lnTo>
                      <a:lnTo>
                        <a:pt x="430" y="142"/>
                      </a:lnTo>
                      <a:lnTo>
                        <a:pt x="429" y="137"/>
                      </a:lnTo>
                      <a:lnTo>
                        <a:pt x="429" y="135"/>
                      </a:lnTo>
                      <a:lnTo>
                        <a:pt x="426" y="131"/>
                      </a:lnTo>
                      <a:lnTo>
                        <a:pt x="425" y="130"/>
                      </a:lnTo>
                      <a:lnTo>
                        <a:pt x="425" y="126"/>
                      </a:lnTo>
                      <a:lnTo>
                        <a:pt x="424" y="122"/>
                      </a:lnTo>
                      <a:lnTo>
                        <a:pt x="424" y="119"/>
                      </a:lnTo>
                      <a:lnTo>
                        <a:pt x="425" y="116"/>
                      </a:lnTo>
                      <a:lnTo>
                        <a:pt x="425" y="112"/>
                      </a:lnTo>
                      <a:lnTo>
                        <a:pt x="424" y="108"/>
                      </a:lnTo>
                      <a:lnTo>
                        <a:pt x="424" y="106"/>
                      </a:lnTo>
                      <a:lnTo>
                        <a:pt x="425" y="105"/>
                      </a:lnTo>
                      <a:lnTo>
                        <a:pt x="426" y="101"/>
                      </a:lnTo>
                      <a:lnTo>
                        <a:pt x="426" y="100"/>
                      </a:lnTo>
                      <a:lnTo>
                        <a:pt x="428" y="98"/>
                      </a:lnTo>
                      <a:lnTo>
                        <a:pt x="429" y="96"/>
                      </a:lnTo>
                      <a:lnTo>
                        <a:pt x="432" y="93"/>
                      </a:lnTo>
                      <a:lnTo>
                        <a:pt x="435" y="90"/>
                      </a:lnTo>
                      <a:lnTo>
                        <a:pt x="436" y="87"/>
                      </a:lnTo>
                      <a:lnTo>
                        <a:pt x="438" y="86"/>
                      </a:lnTo>
                      <a:lnTo>
                        <a:pt x="441" y="83"/>
                      </a:lnTo>
                      <a:lnTo>
                        <a:pt x="443" y="81"/>
                      </a:lnTo>
                      <a:lnTo>
                        <a:pt x="444" y="78"/>
                      </a:lnTo>
                      <a:lnTo>
                        <a:pt x="443" y="76"/>
                      </a:lnTo>
                      <a:lnTo>
                        <a:pt x="443" y="72"/>
                      </a:lnTo>
                      <a:lnTo>
                        <a:pt x="443" y="68"/>
                      </a:lnTo>
                      <a:lnTo>
                        <a:pt x="448" y="66"/>
                      </a:lnTo>
                      <a:lnTo>
                        <a:pt x="452" y="65"/>
                      </a:lnTo>
                      <a:lnTo>
                        <a:pt x="453" y="60"/>
                      </a:lnTo>
                      <a:lnTo>
                        <a:pt x="453" y="57"/>
                      </a:lnTo>
                      <a:lnTo>
                        <a:pt x="453" y="51"/>
                      </a:lnTo>
                      <a:lnTo>
                        <a:pt x="453" y="47"/>
                      </a:lnTo>
                      <a:lnTo>
                        <a:pt x="454" y="42"/>
                      </a:lnTo>
                      <a:lnTo>
                        <a:pt x="453" y="38"/>
                      </a:lnTo>
                      <a:lnTo>
                        <a:pt x="450" y="32"/>
                      </a:lnTo>
                      <a:lnTo>
                        <a:pt x="448" y="24"/>
                      </a:lnTo>
                      <a:lnTo>
                        <a:pt x="447" y="21"/>
                      </a:lnTo>
                      <a:lnTo>
                        <a:pt x="447" y="16"/>
                      </a:lnTo>
                      <a:lnTo>
                        <a:pt x="447" y="12"/>
                      </a:lnTo>
                      <a:lnTo>
                        <a:pt x="448" y="10"/>
                      </a:lnTo>
                      <a:lnTo>
                        <a:pt x="447" y="8"/>
                      </a:lnTo>
                      <a:lnTo>
                        <a:pt x="446" y="4"/>
                      </a:lnTo>
                      <a:lnTo>
                        <a:pt x="432" y="10"/>
                      </a:lnTo>
                      <a:lnTo>
                        <a:pt x="426" y="15"/>
                      </a:lnTo>
                      <a:lnTo>
                        <a:pt x="405" y="16"/>
                      </a:lnTo>
                      <a:lnTo>
                        <a:pt x="393" y="16"/>
                      </a:lnTo>
                      <a:lnTo>
                        <a:pt x="382" y="17"/>
                      </a:lnTo>
                      <a:lnTo>
                        <a:pt x="375" y="17"/>
                      </a:lnTo>
                      <a:lnTo>
                        <a:pt x="362" y="15"/>
                      </a:lnTo>
                      <a:lnTo>
                        <a:pt x="348" y="10"/>
                      </a:lnTo>
                      <a:lnTo>
                        <a:pt x="344" y="10"/>
                      </a:lnTo>
                      <a:lnTo>
                        <a:pt x="329" y="16"/>
                      </a:lnTo>
                      <a:lnTo>
                        <a:pt x="324" y="18"/>
                      </a:lnTo>
                      <a:lnTo>
                        <a:pt x="318" y="18"/>
                      </a:lnTo>
                      <a:lnTo>
                        <a:pt x="316" y="21"/>
                      </a:lnTo>
                      <a:lnTo>
                        <a:pt x="311" y="22"/>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5" name="Freeform 143"/>
                <p:cNvSpPr>
                  <a:spLocks/>
                </p:cNvSpPr>
                <p:nvPr/>
              </p:nvSpPr>
              <p:spPr bwMode="auto">
                <a:xfrm rot="1627522">
                  <a:off x="2186" y="2676"/>
                  <a:ext cx="37" cy="38"/>
                </a:xfrm>
                <a:custGeom>
                  <a:avLst/>
                  <a:gdLst>
                    <a:gd name="T0" fmla="*/ 30 w 30"/>
                    <a:gd name="T1" fmla="*/ 8 h 26"/>
                    <a:gd name="T2" fmla="*/ 29 w 30"/>
                    <a:gd name="T3" fmla="*/ 10 h 26"/>
                    <a:gd name="T4" fmla="*/ 29 w 30"/>
                    <a:gd name="T5" fmla="*/ 13 h 26"/>
                    <a:gd name="T6" fmla="*/ 28 w 30"/>
                    <a:gd name="T7" fmla="*/ 18 h 26"/>
                    <a:gd name="T8" fmla="*/ 26 w 30"/>
                    <a:gd name="T9" fmla="*/ 20 h 26"/>
                    <a:gd name="T10" fmla="*/ 23 w 30"/>
                    <a:gd name="T11" fmla="*/ 25 h 26"/>
                    <a:gd name="T12" fmla="*/ 20 w 30"/>
                    <a:gd name="T13" fmla="*/ 26 h 26"/>
                    <a:gd name="T14" fmla="*/ 18 w 30"/>
                    <a:gd name="T15" fmla="*/ 26 h 26"/>
                    <a:gd name="T16" fmla="*/ 14 w 30"/>
                    <a:gd name="T17" fmla="*/ 26 h 26"/>
                    <a:gd name="T18" fmla="*/ 7 w 30"/>
                    <a:gd name="T19" fmla="*/ 26 h 26"/>
                    <a:gd name="T20" fmla="*/ 5 w 30"/>
                    <a:gd name="T21" fmla="*/ 25 h 26"/>
                    <a:gd name="T22" fmla="*/ 4 w 30"/>
                    <a:gd name="T23" fmla="*/ 23 h 26"/>
                    <a:gd name="T24" fmla="*/ 1 w 30"/>
                    <a:gd name="T25" fmla="*/ 20 h 26"/>
                    <a:gd name="T26" fmla="*/ 0 w 30"/>
                    <a:gd name="T27" fmla="*/ 16 h 26"/>
                    <a:gd name="T28" fmla="*/ 1 w 30"/>
                    <a:gd name="T29" fmla="*/ 13 h 26"/>
                    <a:gd name="T30" fmla="*/ 1 w 30"/>
                    <a:gd name="T31" fmla="*/ 10 h 26"/>
                    <a:gd name="T32" fmla="*/ 2 w 30"/>
                    <a:gd name="T33" fmla="*/ 8 h 26"/>
                    <a:gd name="T34" fmla="*/ 4 w 30"/>
                    <a:gd name="T35" fmla="*/ 5 h 26"/>
                    <a:gd name="T36" fmla="*/ 6 w 30"/>
                    <a:gd name="T37" fmla="*/ 4 h 26"/>
                    <a:gd name="T38" fmla="*/ 8 w 30"/>
                    <a:gd name="T39" fmla="*/ 1 h 26"/>
                    <a:gd name="T40" fmla="*/ 13 w 30"/>
                    <a:gd name="T41" fmla="*/ 1 h 26"/>
                    <a:gd name="T42" fmla="*/ 19 w 30"/>
                    <a:gd name="T43" fmla="*/ 0 h 26"/>
                    <a:gd name="T44" fmla="*/ 23 w 30"/>
                    <a:gd name="T45" fmla="*/ 1 h 26"/>
                    <a:gd name="T46" fmla="*/ 28 w 30"/>
                    <a:gd name="T47" fmla="*/ 2 h 26"/>
                    <a:gd name="T48" fmla="*/ 30 w 30"/>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6">
                      <a:moveTo>
                        <a:pt x="30" y="8"/>
                      </a:moveTo>
                      <a:lnTo>
                        <a:pt x="29" y="10"/>
                      </a:lnTo>
                      <a:lnTo>
                        <a:pt x="29" y="13"/>
                      </a:lnTo>
                      <a:lnTo>
                        <a:pt x="28" y="18"/>
                      </a:lnTo>
                      <a:lnTo>
                        <a:pt x="26" y="20"/>
                      </a:lnTo>
                      <a:lnTo>
                        <a:pt x="23" y="25"/>
                      </a:lnTo>
                      <a:lnTo>
                        <a:pt x="20" y="26"/>
                      </a:lnTo>
                      <a:lnTo>
                        <a:pt x="18" y="26"/>
                      </a:lnTo>
                      <a:lnTo>
                        <a:pt x="14" y="26"/>
                      </a:lnTo>
                      <a:lnTo>
                        <a:pt x="7" y="26"/>
                      </a:lnTo>
                      <a:lnTo>
                        <a:pt x="5" y="25"/>
                      </a:lnTo>
                      <a:lnTo>
                        <a:pt x="4" y="23"/>
                      </a:lnTo>
                      <a:lnTo>
                        <a:pt x="1" y="20"/>
                      </a:lnTo>
                      <a:lnTo>
                        <a:pt x="0" y="16"/>
                      </a:lnTo>
                      <a:lnTo>
                        <a:pt x="1" y="13"/>
                      </a:lnTo>
                      <a:lnTo>
                        <a:pt x="1" y="10"/>
                      </a:lnTo>
                      <a:lnTo>
                        <a:pt x="2" y="8"/>
                      </a:lnTo>
                      <a:lnTo>
                        <a:pt x="4" y="5"/>
                      </a:lnTo>
                      <a:lnTo>
                        <a:pt x="6" y="4"/>
                      </a:lnTo>
                      <a:lnTo>
                        <a:pt x="8" y="1"/>
                      </a:lnTo>
                      <a:lnTo>
                        <a:pt x="13" y="1"/>
                      </a:lnTo>
                      <a:lnTo>
                        <a:pt x="19" y="0"/>
                      </a:lnTo>
                      <a:lnTo>
                        <a:pt x="23" y="1"/>
                      </a:lnTo>
                      <a:lnTo>
                        <a:pt x="28" y="2"/>
                      </a:lnTo>
                      <a:lnTo>
                        <a:pt x="30" y="8"/>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6" name="Freeform 144"/>
                <p:cNvSpPr>
                  <a:spLocks/>
                </p:cNvSpPr>
                <p:nvPr/>
              </p:nvSpPr>
              <p:spPr bwMode="auto">
                <a:xfrm rot="1627522">
                  <a:off x="1800" y="3049"/>
                  <a:ext cx="37" cy="27"/>
                </a:xfrm>
                <a:custGeom>
                  <a:avLst/>
                  <a:gdLst>
                    <a:gd name="T0" fmla="*/ 5 w 30"/>
                    <a:gd name="T1" fmla="*/ 5 h 18"/>
                    <a:gd name="T2" fmla="*/ 5 w 30"/>
                    <a:gd name="T3" fmla="*/ 4 h 18"/>
                    <a:gd name="T4" fmla="*/ 5 w 30"/>
                    <a:gd name="T5" fmla="*/ 2 h 18"/>
                    <a:gd name="T6" fmla="*/ 5 w 30"/>
                    <a:gd name="T7" fmla="*/ 1 h 18"/>
                    <a:gd name="T8" fmla="*/ 6 w 30"/>
                    <a:gd name="T9" fmla="*/ 0 h 18"/>
                    <a:gd name="T10" fmla="*/ 7 w 30"/>
                    <a:gd name="T11" fmla="*/ 0 h 18"/>
                    <a:gd name="T12" fmla="*/ 10 w 30"/>
                    <a:gd name="T13" fmla="*/ 1 h 18"/>
                    <a:gd name="T14" fmla="*/ 10 w 30"/>
                    <a:gd name="T15" fmla="*/ 2 h 18"/>
                    <a:gd name="T16" fmla="*/ 12 w 30"/>
                    <a:gd name="T17" fmla="*/ 4 h 18"/>
                    <a:gd name="T18" fmla="*/ 15 w 30"/>
                    <a:gd name="T19" fmla="*/ 4 h 18"/>
                    <a:gd name="T20" fmla="*/ 17 w 30"/>
                    <a:gd name="T21" fmla="*/ 5 h 18"/>
                    <a:gd name="T22" fmla="*/ 19 w 30"/>
                    <a:gd name="T23" fmla="*/ 6 h 18"/>
                    <a:gd name="T24" fmla="*/ 22 w 30"/>
                    <a:gd name="T25" fmla="*/ 5 h 18"/>
                    <a:gd name="T26" fmla="*/ 23 w 30"/>
                    <a:gd name="T27" fmla="*/ 5 h 18"/>
                    <a:gd name="T28" fmla="*/ 24 w 30"/>
                    <a:gd name="T29" fmla="*/ 5 h 18"/>
                    <a:gd name="T30" fmla="*/ 25 w 30"/>
                    <a:gd name="T31" fmla="*/ 5 h 18"/>
                    <a:gd name="T32" fmla="*/ 28 w 30"/>
                    <a:gd name="T33" fmla="*/ 4 h 18"/>
                    <a:gd name="T34" fmla="*/ 29 w 30"/>
                    <a:gd name="T35" fmla="*/ 4 h 18"/>
                    <a:gd name="T36" fmla="*/ 29 w 30"/>
                    <a:gd name="T37" fmla="*/ 5 h 18"/>
                    <a:gd name="T38" fmla="*/ 30 w 30"/>
                    <a:gd name="T39" fmla="*/ 6 h 18"/>
                    <a:gd name="T40" fmla="*/ 29 w 30"/>
                    <a:gd name="T41" fmla="*/ 7 h 18"/>
                    <a:gd name="T42" fmla="*/ 29 w 30"/>
                    <a:gd name="T43" fmla="*/ 10 h 18"/>
                    <a:gd name="T44" fmla="*/ 28 w 30"/>
                    <a:gd name="T45" fmla="*/ 11 h 18"/>
                    <a:gd name="T46" fmla="*/ 25 w 30"/>
                    <a:gd name="T47" fmla="*/ 13 h 18"/>
                    <a:gd name="T48" fmla="*/ 22 w 30"/>
                    <a:gd name="T49" fmla="*/ 14 h 18"/>
                    <a:gd name="T50" fmla="*/ 19 w 30"/>
                    <a:gd name="T51" fmla="*/ 17 h 18"/>
                    <a:gd name="T52" fmla="*/ 17 w 30"/>
                    <a:gd name="T53" fmla="*/ 17 h 18"/>
                    <a:gd name="T54" fmla="*/ 15 w 30"/>
                    <a:gd name="T55" fmla="*/ 18 h 18"/>
                    <a:gd name="T56" fmla="*/ 13 w 30"/>
                    <a:gd name="T57" fmla="*/ 18 h 18"/>
                    <a:gd name="T58" fmla="*/ 11 w 30"/>
                    <a:gd name="T59" fmla="*/ 18 h 18"/>
                    <a:gd name="T60" fmla="*/ 9 w 30"/>
                    <a:gd name="T61" fmla="*/ 17 h 18"/>
                    <a:gd name="T62" fmla="*/ 5 w 30"/>
                    <a:gd name="T63" fmla="*/ 17 h 18"/>
                    <a:gd name="T64" fmla="*/ 3 w 30"/>
                    <a:gd name="T65" fmla="*/ 17 h 18"/>
                    <a:gd name="T66" fmla="*/ 1 w 30"/>
                    <a:gd name="T67" fmla="*/ 17 h 18"/>
                    <a:gd name="T68" fmla="*/ 0 w 30"/>
                    <a:gd name="T69" fmla="*/ 16 h 18"/>
                    <a:gd name="T70" fmla="*/ 0 w 30"/>
                    <a:gd name="T71" fmla="*/ 14 h 18"/>
                    <a:gd name="T72" fmla="*/ 1 w 30"/>
                    <a:gd name="T73" fmla="*/ 13 h 18"/>
                    <a:gd name="T74" fmla="*/ 1 w 30"/>
                    <a:gd name="T75" fmla="*/ 12 h 18"/>
                    <a:gd name="T76" fmla="*/ 3 w 30"/>
                    <a:gd name="T77" fmla="*/ 11 h 18"/>
                    <a:gd name="T78" fmla="*/ 4 w 30"/>
                    <a:gd name="T79" fmla="*/ 10 h 18"/>
                    <a:gd name="T80" fmla="*/ 4 w 30"/>
                    <a:gd name="T81" fmla="*/ 8 h 18"/>
                    <a:gd name="T82" fmla="*/ 5 w 30"/>
                    <a:gd name="T83" fmla="*/ 7 h 18"/>
                    <a:gd name="T84" fmla="*/ 5 w 30"/>
                    <a:gd name="T8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 h="18">
                      <a:moveTo>
                        <a:pt x="5" y="5"/>
                      </a:moveTo>
                      <a:lnTo>
                        <a:pt x="5" y="4"/>
                      </a:lnTo>
                      <a:lnTo>
                        <a:pt x="5" y="2"/>
                      </a:lnTo>
                      <a:lnTo>
                        <a:pt x="5" y="1"/>
                      </a:lnTo>
                      <a:lnTo>
                        <a:pt x="6" y="0"/>
                      </a:lnTo>
                      <a:lnTo>
                        <a:pt x="7" y="0"/>
                      </a:lnTo>
                      <a:lnTo>
                        <a:pt x="10" y="1"/>
                      </a:lnTo>
                      <a:lnTo>
                        <a:pt x="10" y="2"/>
                      </a:lnTo>
                      <a:lnTo>
                        <a:pt x="12" y="4"/>
                      </a:lnTo>
                      <a:lnTo>
                        <a:pt x="15" y="4"/>
                      </a:lnTo>
                      <a:lnTo>
                        <a:pt x="17" y="5"/>
                      </a:lnTo>
                      <a:lnTo>
                        <a:pt x="19" y="6"/>
                      </a:lnTo>
                      <a:lnTo>
                        <a:pt x="22" y="5"/>
                      </a:lnTo>
                      <a:lnTo>
                        <a:pt x="23" y="5"/>
                      </a:lnTo>
                      <a:lnTo>
                        <a:pt x="24" y="5"/>
                      </a:lnTo>
                      <a:lnTo>
                        <a:pt x="25" y="5"/>
                      </a:lnTo>
                      <a:lnTo>
                        <a:pt x="28" y="4"/>
                      </a:lnTo>
                      <a:lnTo>
                        <a:pt x="29" y="4"/>
                      </a:lnTo>
                      <a:lnTo>
                        <a:pt x="29" y="5"/>
                      </a:lnTo>
                      <a:lnTo>
                        <a:pt x="30" y="6"/>
                      </a:lnTo>
                      <a:lnTo>
                        <a:pt x="29" y="7"/>
                      </a:lnTo>
                      <a:lnTo>
                        <a:pt x="29" y="10"/>
                      </a:lnTo>
                      <a:lnTo>
                        <a:pt x="28" y="11"/>
                      </a:lnTo>
                      <a:lnTo>
                        <a:pt x="25" y="13"/>
                      </a:lnTo>
                      <a:lnTo>
                        <a:pt x="22" y="14"/>
                      </a:lnTo>
                      <a:lnTo>
                        <a:pt x="19" y="17"/>
                      </a:lnTo>
                      <a:lnTo>
                        <a:pt x="17" y="17"/>
                      </a:lnTo>
                      <a:lnTo>
                        <a:pt x="15" y="18"/>
                      </a:lnTo>
                      <a:lnTo>
                        <a:pt x="13" y="18"/>
                      </a:lnTo>
                      <a:lnTo>
                        <a:pt x="11" y="18"/>
                      </a:lnTo>
                      <a:lnTo>
                        <a:pt x="9" y="17"/>
                      </a:lnTo>
                      <a:lnTo>
                        <a:pt x="5" y="17"/>
                      </a:lnTo>
                      <a:lnTo>
                        <a:pt x="3" y="17"/>
                      </a:lnTo>
                      <a:lnTo>
                        <a:pt x="1" y="17"/>
                      </a:lnTo>
                      <a:lnTo>
                        <a:pt x="0" y="16"/>
                      </a:lnTo>
                      <a:lnTo>
                        <a:pt x="0" y="14"/>
                      </a:lnTo>
                      <a:lnTo>
                        <a:pt x="1" y="13"/>
                      </a:lnTo>
                      <a:lnTo>
                        <a:pt x="1" y="12"/>
                      </a:lnTo>
                      <a:lnTo>
                        <a:pt x="3" y="11"/>
                      </a:lnTo>
                      <a:lnTo>
                        <a:pt x="4" y="10"/>
                      </a:lnTo>
                      <a:lnTo>
                        <a:pt x="4" y="8"/>
                      </a:lnTo>
                      <a:lnTo>
                        <a:pt x="5" y="7"/>
                      </a:lnTo>
                      <a:lnTo>
                        <a:pt x="5" y="5"/>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7" name="Freeform 145"/>
                <p:cNvSpPr>
                  <a:spLocks/>
                </p:cNvSpPr>
                <p:nvPr/>
              </p:nvSpPr>
              <p:spPr bwMode="auto">
                <a:xfrm rot="1627522">
                  <a:off x="1850" y="3008"/>
                  <a:ext cx="22" cy="41"/>
                </a:xfrm>
                <a:custGeom>
                  <a:avLst/>
                  <a:gdLst>
                    <a:gd name="T0" fmla="*/ 12 w 18"/>
                    <a:gd name="T1" fmla="*/ 6 h 27"/>
                    <a:gd name="T2" fmla="*/ 12 w 18"/>
                    <a:gd name="T3" fmla="*/ 7 h 27"/>
                    <a:gd name="T4" fmla="*/ 14 w 18"/>
                    <a:gd name="T5" fmla="*/ 9 h 27"/>
                    <a:gd name="T6" fmla="*/ 15 w 18"/>
                    <a:gd name="T7" fmla="*/ 12 h 27"/>
                    <a:gd name="T8" fmla="*/ 16 w 18"/>
                    <a:gd name="T9" fmla="*/ 14 h 27"/>
                    <a:gd name="T10" fmla="*/ 16 w 18"/>
                    <a:gd name="T11" fmla="*/ 15 h 27"/>
                    <a:gd name="T12" fmla="*/ 17 w 18"/>
                    <a:gd name="T13" fmla="*/ 17 h 27"/>
                    <a:gd name="T14" fmla="*/ 18 w 18"/>
                    <a:gd name="T15" fmla="*/ 18 h 27"/>
                    <a:gd name="T16" fmla="*/ 17 w 18"/>
                    <a:gd name="T17" fmla="*/ 19 h 27"/>
                    <a:gd name="T18" fmla="*/ 17 w 18"/>
                    <a:gd name="T19" fmla="*/ 21 h 27"/>
                    <a:gd name="T20" fmla="*/ 17 w 18"/>
                    <a:gd name="T21" fmla="*/ 25 h 27"/>
                    <a:gd name="T22" fmla="*/ 16 w 18"/>
                    <a:gd name="T23" fmla="*/ 25 h 27"/>
                    <a:gd name="T24" fmla="*/ 14 w 18"/>
                    <a:gd name="T25" fmla="*/ 26 h 27"/>
                    <a:gd name="T26" fmla="*/ 14 w 18"/>
                    <a:gd name="T27" fmla="*/ 27 h 27"/>
                    <a:gd name="T28" fmla="*/ 12 w 18"/>
                    <a:gd name="T29" fmla="*/ 26 h 27"/>
                    <a:gd name="T30" fmla="*/ 10 w 18"/>
                    <a:gd name="T31" fmla="*/ 25 h 27"/>
                    <a:gd name="T32" fmla="*/ 8 w 18"/>
                    <a:gd name="T33" fmla="*/ 21 h 27"/>
                    <a:gd name="T34" fmla="*/ 4 w 18"/>
                    <a:gd name="T35" fmla="*/ 18 h 27"/>
                    <a:gd name="T36" fmla="*/ 3 w 18"/>
                    <a:gd name="T37" fmla="*/ 17 h 27"/>
                    <a:gd name="T38" fmla="*/ 2 w 18"/>
                    <a:gd name="T39" fmla="*/ 13 h 27"/>
                    <a:gd name="T40" fmla="*/ 0 w 18"/>
                    <a:gd name="T41" fmla="*/ 11 h 27"/>
                    <a:gd name="T42" fmla="*/ 0 w 18"/>
                    <a:gd name="T43" fmla="*/ 7 h 27"/>
                    <a:gd name="T44" fmla="*/ 0 w 18"/>
                    <a:gd name="T45" fmla="*/ 5 h 27"/>
                    <a:gd name="T46" fmla="*/ 2 w 18"/>
                    <a:gd name="T47" fmla="*/ 3 h 27"/>
                    <a:gd name="T48" fmla="*/ 2 w 18"/>
                    <a:gd name="T49" fmla="*/ 2 h 27"/>
                    <a:gd name="T50" fmla="*/ 5 w 18"/>
                    <a:gd name="T51" fmla="*/ 0 h 27"/>
                    <a:gd name="T52" fmla="*/ 6 w 18"/>
                    <a:gd name="T53" fmla="*/ 0 h 27"/>
                    <a:gd name="T54" fmla="*/ 9 w 18"/>
                    <a:gd name="T55" fmla="*/ 0 h 27"/>
                    <a:gd name="T56" fmla="*/ 10 w 18"/>
                    <a:gd name="T57" fmla="*/ 1 h 27"/>
                    <a:gd name="T58" fmla="*/ 10 w 18"/>
                    <a:gd name="T59" fmla="*/ 2 h 27"/>
                    <a:gd name="T60" fmla="*/ 12 w 18"/>
                    <a:gd name="T61"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27">
                      <a:moveTo>
                        <a:pt x="12" y="6"/>
                      </a:moveTo>
                      <a:lnTo>
                        <a:pt x="12" y="7"/>
                      </a:lnTo>
                      <a:lnTo>
                        <a:pt x="14" y="9"/>
                      </a:lnTo>
                      <a:lnTo>
                        <a:pt x="15" y="12"/>
                      </a:lnTo>
                      <a:lnTo>
                        <a:pt x="16" y="14"/>
                      </a:lnTo>
                      <a:lnTo>
                        <a:pt x="16" y="15"/>
                      </a:lnTo>
                      <a:lnTo>
                        <a:pt x="17" y="17"/>
                      </a:lnTo>
                      <a:lnTo>
                        <a:pt x="18" y="18"/>
                      </a:lnTo>
                      <a:lnTo>
                        <a:pt x="17" y="19"/>
                      </a:lnTo>
                      <a:lnTo>
                        <a:pt x="17" y="21"/>
                      </a:lnTo>
                      <a:lnTo>
                        <a:pt x="17" y="25"/>
                      </a:lnTo>
                      <a:lnTo>
                        <a:pt x="16" y="25"/>
                      </a:lnTo>
                      <a:lnTo>
                        <a:pt x="14" y="26"/>
                      </a:lnTo>
                      <a:lnTo>
                        <a:pt x="14" y="27"/>
                      </a:lnTo>
                      <a:lnTo>
                        <a:pt x="12" y="26"/>
                      </a:lnTo>
                      <a:lnTo>
                        <a:pt x="10" y="25"/>
                      </a:lnTo>
                      <a:lnTo>
                        <a:pt x="8" y="21"/>
                      </a:lnTo>
                      <a:lnTo>
                        <a:pt x="4" y="18"/>
                      </a:lnTo>
                      <a:lnTo>
                        <a:pt x="3" y="17"/>
                      </a:lnTo>
                      <a:lnTo>
                        <a:pt x="2" y="13"/>
                      </a:lnTo>
                      <a:lnTo>
                        <a:pt x="0" y="11"/>
                      </a:lnTo>
                      <a:lnTo>
                        <a:pt x="0" y="7"/>
                      </a:lnTo>
                      <a:lnTo>
                        <a:pt x="0" y="5"/>
                      </a:lnTo>
                      <a:lnTo>
                        <a:pt x="2" y="3"/>
                      </a:lnTo>
                      <a:lnTo>
                        <a:pt x="2" y="2"/>
                      </a:lnTo>
                      <a:lnTo>
                        <a:pt x="5" y="0"/>
                      </a:lnTo>
                      <a:lnTo>
                        <a:pt x="6" y="0"/>
                      </a:lnTo>
                      <a:lnTo>
                        <a:pt x="9" y="0"/>
                      </a:lnTo>
                      <a:lnTo>
                        <a:pt x="10" y="1"/>
                      </a:lnTo>
                      <a:lnTo>
                        <a:pt x="10" y="2"/>
                      </a:lnTo>
                      <a:lnTo>
                        <a:pt x="12" y="6"/>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8" name="Freeform 146"/>
                <p:cNvSpPr>
                  <a:spLocks/>
                </p:cNvSpPr>
                <p:nvPr/>
              </p:nvSpPr>
              <p:spPr bwMode="auto">
                <a:xfrm rot="1627522">
                  <a:off x="2392" y="2818"/>
                  <a:ext cx="508" cy="725"/>
                </a:xfrm>
                <a:custGeom>
                  <a:avLst/>
                  <a:gdLst>
                    <a:gd name="T0" fmla="*/ 310 w 409"/>
                    <a:gd name="T1" fmla="*/ 251 h 490"/>
                    <a:gd name="T2" fmla="*/ 326 w 409"/>
                    <a:gd name="T3" fmla="*/ 286 h 490"/>
                    <a:gd name="T4" fmla="*/ 343 w 409"/>
                    <a:gd name="T5" fmla="*/ 250 h 490"/>
                    <a:gd name="T6" fmla="*/ 355 w 409"/>
                    <a:gd name="T7" fmla="*/ 253 h 490"/>
                    <a:gd name="T8" fmla="*/ 379 w 409"/>
                    <a:gd name="T9" fmla="*/ 256 h 490"/>
                    <a:gd name="T10" fmla="*/ 401 w 409"/>
                    <a:gd name="T11" fmla="*/ 262 h 490"/>
                    <a:gd name="T12" fmla="*/ 407 w 409"/>
                    <a:gd name="T13" fmla="*/ 294 h 490"/>
                    <a:gd name="T14" fmla="*/ 402 w 409"/>
                    <a:gd name="T15" fmla="*/ 345 h 490"/>
                    <a:gd name="T16" fmla="*/ 367 w 409"/>
                    <a:gd name="T17" fmla="*/ 305 h 490"/>
                    <a:gd name="T18" fmla="*/ 335 w 409"/>
                    <a:gd name="T19" fmla="*/ 315 h 490"/>
                    <a:gd name="T20" fmla="*/ 298 w 409"/>
                    <a:gd name="T21" fmla="*/ 359 h 490"/>
                    <a:gd name="T22" fmla="*/ 241 w 409"/>
                    <a:gd name="T23" fmla="*/ 366 h 490"/>
                    <a:gd name="T24" fmla="*/ 148 w 409"/>
                    <a:gd name="T25" fmla="*/ 369 h 490"/>
                    <a:gd name="T26" fmla="*/ 172 w 409"/>
                    <a:gd name="T27" fmla="*/ 340 h 490"/>
                    <a:gd name="T28" fmla="*/ 139 w 409"/>
                    <a:gd name="T29" fmla="*/ 340 h 490"/>
                    <a:gd name="T30" fmla="*/ 128 w 409"/>
                    <a:gd name="T31" fmla="*/ 333 h 490"/>
                    <a:gd name="T32" fmla="*/ 122 w 409"/>
                    <a:gd name="T33" fmla="*/ 300 h 490"/>
                    <a:gd name="T34" fmla="*/ 92 w 409"/>
                    <a:gd name="T35" fmla="*/ 347 h 490"/>
                    <a:gd name="T36" fmla="*/ 134 w 409"/>
                    <a:gd name="T37" fmla="*/ 373 h 490"/>
                    <a:gd name="T38" fmla="*/ 66 w 409"/>
                    <a:gd name="T39" fmla="*/ 421 h 490"/>
                    <a:gd name="T40" fmla="*/ 31 w 409"/>
                    <a:gd name="T41" fmla="*/ 468 h 490"/>
                    <a:gd name="T42" fmla="*/ 10 w 409"/>
                    <a:gd name="T43" fmla="*/ 478 h 490"/>
                    <a:gd name="T44" fmla="*/ 11 w 409"/>
                    <a:gd name="T45" fmla="*/ 457 h 490"/>
                    <a:gd name="T46" fmla="*/ 34 w 409"/>
                    <a:gd name="T47" fmla="*/ 436 h 490"/>
                    <a:gd name="T48" fmla="*/ 35 w 409"/>
                    <a:gd name="T49" fmla="*/ 393 h 490"/>
                    <a:gd name="T50" fmla="*/ 48 w 409"/>
                    <a:gd name="T51" fmla="*/ 372 h 490"/>
                    <a:gd name="T52" fmla="*/ 34 w 409"/>
                    <a:gd name="T53" fmla="*/ 348 h 490"/>
                    <a:gd name="T54" fmla="*/ 37 w 409"/>
                    <a:gd name="T55" fmla="*/ 328 h 490"/>
                    <a:gd name="T56" fmla="*/ 55 w 409"/>
                    <a:gd name="T57" fmla="*/ 321 h 490"/>
                    <a:gd name="T58" fmla="*/ 77 w 409"/>
                    <a:gd name="T59" fmla="*/ 282 h 490"/>
                    <a:gd name="T60" fmla="*/ 80 w 409"/>
                    <a:gd name="T61" fmla="*/ 247 h 490"/>
                    <a:gd name="T62" fmla="*/ 73 w 409"/>
                    <a:gd name="T63" fmla="*/ 221 h 490"/>
                    <a:gd name="T64" fmla="*/ 65 w 409"/>
                    <a:gd name="T65" fmla="*/ 204 h 490"/>
                    <a:gd name="T66" fmla="*/ 89 w 409"/>
                    <a:gd name="T67" fmla="*/ 184 h 490"/>
                    <a:gd name="T68" fmla="*/ 115 w 409"/>
                    <a:gd name="T69" fmla="*/ 180 h 490"/>
                    <a:gd name="T70" fmla="*/ 110 w 409"/>
                    <a:gd name="T71" fmla="*/ 160 h 490"/>
                    <a:gd name="T72" fmla="*/ 115 w 409"/>
                    <a:gd name="T73" fmla="*/ 137 h 490"/>
                    <a:gd name="T74" fmla="*/ 131 w 409"/>
                    <a:gd name="T75" fmla="*/ 109 h 490"/>
                    <a:gd name="T76" fmla="*/ 151 w 409"/>
                    <a:gd name="T77" fmla="*/ 111 h 490"/>
                    <a:gd name="T78" fmla="*/ 167 w 409"/>
                    <a:gd name="T79" fmla="*/ 93 h 490"/>
                    <a:gd name="T80" fmla="*/ 191 w 409"/>
                    <a:gd name="T81" fmla="*/ 91 h 490"/>
                    <a:gd name="T82" fmla="*/ 211 w 409"/>
                    <a:gd name="T83" fmla="*/ 95 h 490"/>
                    <a:gd name="T84" fmla="*/ 226 w 409"/>
                    <a:gd name="T85" fmla="*/ 93 h 490"/>
                    <a:gd name="T86" fmla="*/ 239 w 409"/>
                    <a:gd name="T87" fmla="*/ 65 h 490"/>
                    <a:gd name="T88" fmla="*/ 280 w 409"/>
                    <a:gd name="T89" fmla="*/ 22 h 490"/>
                    <a:gd name="T90" fmla="*/ 296 w 409"/>
                    <a:gd name="T91" fmla="*/ 28 h 490"/>
                    <a:gd name="T92" fmla="*/ 317 w 409"/>
                    <a:gd name="T93" fmla="*/ 28 h 490"/>
                    <a:gd name="T94" fmla="*/ 323 w 409"/>
                    <a:gd name="T95" fmla="*/ 15 h 490"/>
                    <a:gd name="T96" fmla="*/ 354 w 409"/>
                    <a:gd name="T97" fmla="*/ 7 h 490"/>
                    <a:gd name="T98" fmla="*/ 364 w 409"/>
                    <a:gd name="T99" fmla="*/ 25 h 490"/>
                    <a:gd name="T100" fmla="*/ 358 w 409"/>
                    <a:gd name="T101" fmla="*/ 48 h 490"/>
                    <a:gd name="T102" fmla="*/ 331 w 409"/>
                    <a:gd name="T103" fmla="*/ 89 h 490"/>
                    <a:gd name="T104" fmla="*/ 354 w 409"/>
                    <a:gd name="T105" fmla="*/ 95 h 490"/>
                    <a:gd name="T106" fmla="*/ 352 w 409"/>
                    <a:gd name="T107" fmla="*/ 132 h 490"/>
                    <a:gd name="T108" fmla="*/ 360 w 409"/>
                    <a:gd name="T109" fmla="*/ 163 h 490"/>
                    <a:gd name="T110" fmla="*/ 342 w 409"/>
                    <a:gd name="T111" fmla="*/ 174 h 490"/>
                    <a:gd name="T112" fmla="*/ 311 w 409"/>
                    <a:gd name="T113" fmla="*/ 173 h 490"/>
                    <a:gd name="T114" fmla="*/ 310 w 409"/>
                    <a:gd name="T115" fmla="*/ 213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9" h="490">
                      <a:moveTo>
                        <a:pt x="310" y="213"/>
                      </a:moveTo>
                      <a:lnTo>
                        <a:pt x="312" y="217"/>
                      </a:lnTo>
                      <a:lnTo>
                        <a:pt x="312" y="222"/>
                      </a:lnTo>
                      <a:lnTo>
                        <a:pt x="313" y="227"/>
                      </a:lnTo>
                      <a:lnTo>
                        <a:pt x="313" y="235"/>
                      </a:lnTo>
                      <a:lnTo>
                        <a:pt x="313" y="243"/>
                      </a:lnTo>
                      <a:lnTo>
                        <a:pt x="312" y="247"/>
                      </a:lnTo>
                      <a:lnTo>
                        <a:pt x="310" y="251"/>
                      </a:lnTo>
                      <a:lnTo>
                        <a:pt x="311" y="259"/>
                      </a:lnTo>
                      <a:lnTo>
                        <a:pt x="313" y="264"/>
                      </a:lnTo>
                      <a:lnTo>
                        <a:pt x="318" y="264"/>
                      </a:lnTo>
                      <a:lnTo>
                        <a:pt x="320" y="265"/>
                      </a:lnTo>
                      <a:lnTo>
                        <a:pt x="322" y="271"/>
                      </a:lnTo>
                      <a:lnTo>
                        <a:pt x="323" y="277"/>
                      </a:lnTo>
                      <a:lnTo>
                        <a:pt x="324" y="281"/>
                      </a:lnTo>
                      <a:lnTo>
                        <a:pt x="326" y="286"/>
                      </a:lnTo>
                      <a:lnTo>
                        <a:pt x="330" y="286"/>
                      </a:lnTo>
                      <a:lnTo>
                        <a:pt x="334" y="285"/>
                      </a:lnTo>
                      <a:lnTo>
                        <a:pt x="338" y="274"/>
                      </a:lnTo>
                      <a:lnTo>
                        <a:pt x="340" y="268"/>
                      </a:lnTo>
                      <a:lnTo>
                        <a:pt x="338" y="264"/>
                      </a:lnTo>
                      <a:lnTo>
                        <a:pt x="340" y="258"/>
                      </a:lnTo>
                      <a:lnTo>
                        <a:pt x="341" y="253"/>
                      </a:lnTo>
                      <a:lnTo>
                        <a:pt x="343" y="250"/>
                      </a:lnTo>
                      <a:lnTo>
                        <a:pt x="344" y="247"/>
                      </a:lnTo>
                      <a:lnTo>
                        <a:pt x="347" y="246"/>
                      </a:lnTo>
                      <a:lnTo>
                        <a:pt x="348" y="247"/>
                      </a:lnTo>
                      <a:lnTo>
                        <a:pt x="348" y="249"/>
                      </a:lnTo>
                      <a:lnTo>
                        <a:pt x="349" y="251"/>
                      </a:lnTo>
                      <a:lnTo>
                        <a:pt x="350" y="252"/>
                      </a:lnTo>
                      <a:lnTo>
                        <a:pt x="354" y="252"/>
                      </a:lnTo>
                      <a:lnTo>
                        <a:pt x="355" y="253"/>
                      </a:lnTo>
                      <a:lnTo>
                        <a:pt x="356" y="256"/>
                      </a:lnTo>
                      <a:lnTo>
                        <a:pt x="358" y="258"/>
                      </a:lnTo>
                      <a:lnTo>
                        <a:pt x="360" y="259"/>
                      </a:lnTo>
                      <a:lnTo>
                        <a:pt x="365" y="259"/>
                      </a:lnTo>
                      <a:lnTo>
                        <a:pt x="370" y="258"/>
                      </a:lnTo>
                      <a:lnTo>
                        <a:pt x="372" y="258"/>
                      </a:lnTo>
                      <a:lnTo>
                        <a:pt x="377" y="256"/>
                      </a:lnTo>
                      <a:lnTo>
                        <a:pt x="379" y="256"/>
                      </a:lnTo>
                      <a:lnTo>
                        <a:pt x="384" y="256"/>
                      </a:lnTo>
                      <a:lnTo>
                        <a:pt x="386" y="255"/>
                      </a:lnTo>
                      <a:lnTo>
                        <a:pt x="390" y="252"/>
                      </a:lnTo>
                      <a:lnTo>
                        <a:pt x="391" y="251"/>
                      </a:lnTo>
                      <a:lnTo>
                        <a:pt x="395" y="251"/>
                      </a:lnTo>
                      <a:lnTo>
                        <a:pt x="398" y="253"/>
                      </a:lnTo>
                      <a:lnTo>
                        <a:pt x="401" y="257"/>
                      </a:lnTo>
                      <a:lnTo>
                        <a:pt x="401" y="262"/>
                      </a:lnTo>
                      <a:lnTo>
                        <a:pt x="401" y="265"/>
                      </a:lnTo>
                      <a:lnTo>
                        <a:pt x="398" y="269"/>
                      </a:lnTo>
                      <a:lnTo>
                        <a:pt x="396" y="274"/>
                      </a:lnTo>
                      <a:lnTo>
                        <a:pt x="395" y="277"/>
                      </a:lnTo>
                      <a:lnTo>
                        <a:pt x="396" y="281"/>
                      </a:lnTo>
                      <a:lnTo>
                        <a:pt x="401" y="289"/>
                      </a:lnTo>
                      <a:lnTo>
                        <a:pt x="404" y="292"/>
                      </a:lnTo>
                      <a:lnTo>
                        <a:pt x="407" y="294"/>
                      </a:lnTo>
                      <a:lnTo>
                        <a:pt x="408" y="294"/>
                      </a:lnTo>
                      <a:lnTo>
                        <a:pt x="408" y="297"/>
                      </a:lnTo>
                      <a:lnTo>
                        <a:pt x="404" y="306"/>
                      </a:lnTo>
                      <a:lnTo>
                        <a:pt x="406" y="312"/>
                      </a:lnTo>
                      <a:lnTo>
                        <a:pt x="408" y="316"/>
                      </a:lnTo>
                      <a:lnTo>
                        <a:pt x="409" y="319"/>
                      </a:lnTo>
                      <a:lnTo>
                        <a:pt x="409" y="325"/>
                      </a:lnTo>
                      <a:lnTo>
                        <a:pt x="402" y="345"/>
                      </a:lnTo>
                      <a:lnTo>
                        <a:pt x="386" y="363"/>
                      </a:lnTo>
                      <a:lnTo>
                        <a:pt x="374" y="370"/>
                      </a:lnTo>
                      <a:lnTo>
                        <a:pt x="368" y="369"/>
                      </a:lnTo>
                      <a:lnTo>
                        <a:pt x="362" y="364"/>
                      </a:lnTo>
                      <a:lnTo>
                        <a:pt x="359" y="355"/>
                      </a:lnTo>
                      <a:lnTo>
                        <a:pt x="361" y="337"/>
                      </a:lnTo>
                      <a:lnTo>
                        <a:pt x="362" y="312"/>
                      </a:lnTo>
                      <a:lnTo>
                        <a:pt x="367" y="305"/>
                      </a:lnTo>
                      <a:lnTo>
                        <a:pt x="368" y="301"/>
                      </a:lnTo>
                      <a:lnTo>
                        <a:pt x="367" y="299"/>
                      </a:lnTo>
                      <a:lnTo>
                        <a:pt x="366" y="297"/>
                      </a:lnTo>
                      <a:lnTo>
                        <a:pt x="341" y="298"/>
                      </a:lnTo>
                      <a:lnTo>
                        <a:pt x="338" y="303"/>
                      </a:lnTo>
                      <a:lnTo>
                        <a:pt x="338" y="309"/>
                      </a:lnTo>
                      <a:lnTo>
                        <a:pt x="337" y="312"/>
                      </a:lnTo>
                      <a:lnTo>
                        <a:pt x="335" y="315"/>
                      </a:lnTo>
                      <a:lnTo>
                        <a:pt x="329" y="319"/>
                      </a:lnTo>
                      <a:lnTo>
                        <a:pt x="322" y="323"/>
                      </a:lnTo>
                      <a:lnTo>
                        <a:pt x="313" y="329"/>
                      </a:lnTo>
                      <a:lnTo>
                        <a:pt x="312" y="333"/>
                      </a:lnTo>
                      <a:lnTo>
                        <a:pt x="311" y="339"/>
                      </a:lnTo>
                      <a:lnTo>
                        <a:pt x="308" y="341"/>
                      </a:lnTo>
                      <a:lnTo>
                        <a:pt x="301" y="352"/>
                      </a:lnTo>
                      <a:lnTo>
                        <a:pt x="298" y="359"/>
                      </a:lnTo>
                      <a:lnTo>
                        <a:pt x="296" y="361"/>
                      </a:lnTo>
                      <a:lnTo>
                        <a:pt x="298" y="371"/>
                      </a:lnTo>
                      <a:lnTo>
                        <a:pt x="287" y="369"/>
                      </a:lnTo>
                      <a:lnTo>
                        <a:pt x="266" y="360"/>
                      </a:lnTo>
                      <a:lnTo>
                        <a:pt x="262" y="360"/>
                      </a:lnTo>
                      <a:lnTo>
                        <a:pt x="256" y="361"/>
                      </a:lnTo>
                      <a:lnTo>
                        <a:pt x="247" y="365"/>
                      </a:lnTo>
                      <a:lnTo>
                        <a:pt x="241" y="366"/>
                      </a:lnTo>
                      <a:lnTo>
                        <a:pt x="234" y="363"/>
                      </a:lnTo>
                      <a:lnTo>
                        <a:pt x="218" y="358"/>
                      </a:lnTo>
                      <a:lnTo>
                        <a:pt x="214" y="358"/>
                      </a:lnTo>
                      <a:lnTo>
                        <a:pt x="208" y="358"/>
                      </a:lnTo>
                      <a:lnTo>
                        <a:pt x="200" y="359"/>
                      </a:lnTo>
                      <a:lnTo>
                        <a:pt x="184" y="363"/>
                      </a:lnTo>
                      <a:lnTo>
                        <a:pt x="150" y="372"/>
                      </a:lnTo>
                      <a:lnTo>
                        <a:pt x="148" y="369"/>
                      </a:lnTo>
                      <a:lnTo>
                        <a:pt x="157" y="357"/>
                      </a:lnTo>
                      <a:lnTo>
                        <a:pt x="164" y="358"/>
                      </a:lnTo>
                      <a:lnTo>
                        <a:pt x="179" y="351"/>
                      </a:lnTo>
                      <a:lnTo>
                        <a:pt x="188" y="346"/>
                      </a:lnTo>
                      <a:lnTo>
                        <a:pt x="190" y="343"/>
                      </a:lnTo>
                      <a:lnTo>
                        <a:pt x="186" y="340"/>
                      </a:lnTo>
                      <a:lnTo>
                        <a:pt x="174" y="336"/>
                      </a:lnTo>
                      <a:lnTo>
                        <a:pt x="172" y="340"/>
                      </a:lnTo>
                      <a:lnTo>
                        <a:pt x="170" y="342"/>
                      </a:lnTo>
                      <a:lnTo>
                        <a:pt x="152" y="340"/>
                      </a:lnTo>
                      <a:lnTo>
                        <a:pt x="149" y="337"/>
                      </a:lnTo>
                      <a:lnTo>
                        <a:pt x="145" y="330"/>
                      </a:lnTo>
                      <a:lnTo>
                        <a:pt x="145" y="323"/>
                      </a:lnTo>
                      <a:lnTo>
                        <a:pt x="144" y="323"/>
                      </a:lnTo>
                      <a:lnTo>
                        <a:pt x="142" y="327"/>
                      </a:lnTo>
                      <a:lnTo>
                        <a:pt x="139" y="340"/>
                      </a:lnTo>
                      <a:lnTo>
                        <a:pt x="144" y="346"/>
                      </a:lnTo>
                      <a:lnTo>
                        <a:pt x="146" y="351"/>
                      </a:lnTo>
                      <a:lnTo>
                        <a:pt x="145" y="352"/>
                      </a:lnTo>
                      <a:lnTo>
                        <a:pt x="131" y="348"/>
                      </a:lnTo>
                      <a:lnTo>
                        <a:pt x="128" y="346"/>
                      </a:lnTo>
                      <a:lnTo>
                        <a:pt x="128" y="342"/>
                      </a:lnTo>
                      <a:lnTo>
                        <a:pt x="128" y="337"/>
                      </a:lnTo>
                      <a:lnTo>
                        <a:pt x="128" y="333"/>
                      </a:lnTo>
                      <a:lnTo>
                        <a:pt x="124" y="322"/>
                      </a:lnTo>
                      <a:lnTo>
                        <a:pt x="124" y="318"/>
                      </a:lnTo>
                      <a:lnTo>
                        <a:pt x="126" y="311"/>
                      </a:lnTo>
                      <a:lnTo>
                        <a:pt x="130" y="304"/>
                      </a:lnTo>
                      <a:lnTo>
                        <a:pt x="131" y="300"/>
                      </a:lnTo>
                      <a:lnTo>
                        <a:pt x="130" y="298"/>
                      </a:lnTo>
                      <a:lnTo>
                        <a:pt x="126" y="299"/>
                      </a:lnTo>
                      <a:lnTo>
                        <a:pt x="122" y="300"/>
                      </a:lnTo>
                      <a:lnTo>
                        <a:pt x="114" y="304"/>
                      </a:lnTo>
                      <a:lnTo>
                        <a:pt x="108" y="310"/>
                      </a:lnTo>
                      <a:lnTo>
                        <a:pt x="106" y="317"/>
                      </a:lnTo>
                      <a:lnTo>
                        <a:pt x="106" y="327"/>
                      </a:lnTo>
                      <a:lnTo>
                        <a:pt x="103" y="330"/>
                      </a:lnTo>
                      <a:lnTo>
                        <a:pt x="96" y="335"/>
                      </a:lnTo>
                      <a:lnTo>
                        <a:pt x="94" y="340"/>
                      </a:lnTo>
                      <a:lnTo>
                        <a:pt x="92" y="347"/>
                      </a:lnTo>
                      <a:lnTo>
                        <a:pt x="92" y="355"/>
                      </a:lnTo>
                      <a:lnTo>
                        <a:pt x="96" y="361"/>
                      </a:lnTo>
                      <a:lnTo>
                        <a:pt x="101" y="366"/>
                      </a:lnTo>
                      <a:lnTo>
                        <a:pt x="109" y="371"/>
                      </a:lnTo>
                      <a:lnTo>
                        <a:pt x="116" y="373"/>
                      </a:lnTo>
                      <a:lnTo>
                        <a:pt x="124" y="373"/>
                      </a:lnTo>
                      <a:lnTo>
                        <a:pt x="131" y="375"/>
                      </a:lnTo>
                      <a:lnTo>
                        <a:pt x="134" y="373"/>
                      </a:lnTo>
                      <a:lnTo>
                        <a:pt x="137" y="391"/>
                      </a:lnTo>
                      <a:lnTo>
                        <a:pt x="133" y="415"/>
                      </a:lnTo>
                      <a:lnTo>
                        <a:pt x="130" y="418"/>
                      </a:lnTo>
                      <a:lnTo>
                        <a:pt x="118" y="419"/>
                      </a:lnTo>
                      <a:lnTo>
                        <a:pt x="102" y="418"/>
                      </a:lnTo>
                      <a:lnTo>
                        <a:pt x="98" y="415"/>
                      </a:lnTo>
                      <a:lnTo>
                        <a:pt x="80" y="417"/>
                      </a:lnTo>
                      <a:lnTo>
                        <a:pt x="66" y="421"/>
                      </a:lnTo>
                      <a:lnTo>
                        <a:pt x="61" y="427"/>
                      </a:lnTo>
                      <a:lnTo>
                        <a:pt x="55" y="435"/>
                      </a:lnTo>
                      <a:lnTo>
                        <a:pt x="53" y="438"/>
                      </a:lnTo>
                      <a:lnTo>
                        <a:pt x="52" y="441"/>
                      </a:lnTo>
                      <a:lnTo>
                        <a:pt x="50" y="453"/>
                      </a:lnTo>
                      <a:lnTo>
                        <a:pt x="49" y="455"/>
                      </a:lnTo>
                      <a:lnTo>
                        <a:pt x="36" y="465"/>
                      </a:lnTo>
                      <a:lnTo>
                        <a:pt x="31" y="468"/>
                      </a:lnTo>
                      <a:lnTo>
                        <a:pt x="26" y="478"/>
                      </a:lnTo>
                      <a:lnTo>
                        <a:pt x="22" y="485"/>
                      </a:lnTo>
                      <a:lnTo>
                        <a:pt x="19" y="490"/>
                      </a:lnTo>
                      <a:lnTo>
                        <a:pt x="17" y="489"/>
                      </a:lnTo>
                      <a:lnTo>
                        <a:pt x="14" y="487"/>
                      </a:lnTo>
                      <a:lnTo>
                        <a:pt x="13" y="485"/>
                      </a:lnTo>
                      <a:lnTo>
                        <a:pt x="11" y="481"/>
                      </a:lnTo>
                      <a:lnTo>
                        <a:pt x="10" y="478"/>
                      </a:lnTo>
                      <a:lnTo>
                        <a:pt x="6" y="474"/>
                      </a:lnTo>
                      <a:lnTo>
                        <a:pt x="1" y="467"/>
                      </a:lnTo>
                      <a:lnTo>
                        <a:pt x="1" y="463"/>
                      </a:lnTo>
                      <a:lnTo>
                        <a:pt x="0" y="459"/>
                      </a:lnTo>
                      <a:lnTo>
                        <a:pt x="1" y="460"/>
                      </a:lnTo>
                      <a:lnTo>
                        <a:pt x="4" y="460"/>
                      </a:lnTo>
                      <a:lnTo>
                        <a:pt x="5" y="457"/>
                      </a:lnTo>
                      <a:lnTo>
                        <a:pt x="11" y="457"/>
                      </a:lnTo>
                      <a:lnTo>
                        <a:pt x="11" y="455"/>
                      </a:lnTo>
                      <a:lnTo>
                        <a:pt x="13" y="453"/>
                      </a:lnTo>
                      <a:lnTo>
                        <a:pt x="18" y="450"/>
                      </a:lnTo>
                      <a:lnTo>
                        <a:pt x="20" y="447"/>
                      </a:lnTo>
                      <a:lnTo>
                        <a:pt x="25" y="444"/>
                      </a:lnTo>
                      <a:lnTo>
                        <a:pt x="30" y="444"/>
                      </a:lnTo>
                      <a:lnTo>
                        <a:pt x="32" y="442"/>
                      </a:lnTo>
                      <a:lnTo>
                        <a:pt x="34" y="436"/>
                      </a:lnTo>
                      <a:lnTo>
                        <a:pt x="32" y="429"/>
                      </a:lnTo>
                      <a:lnTo>
                        <a:pt x="32" y="423"/>
                      </a:lnTo>
                      <a:lnTo>
                        <a:pt x="34" y="418"/>
                      </a:lnTo>
                      <a:lnTo>
                        <a:pt x="34" y="412"/>
                      </a:lnTo>
                      <a:lnTo>
                        <a:pt x="35" y="407"/>
                      </a:lnTo>
                      <a:lnTo>
                        <a:pt x="34" y="401"/>
                      </a:lnTo>
                      <a:lnTo>
                        <a:pt x="36" y="399"/>
                      </a:lnTo>
                      <a:lnTo>
                        <a:pt x="35" y="393"/>
                      </a:lnTo>
                      <a:lnTo>
                        <a:pt x="32" y="388"/>
                      </a:lnTo>
                      <a:lnTo>
                        <a:pt x="34" y="384"/>
                      </a:lnTo>
                      <a:lnTo>
                        <a:pt x="36" y="379"/>
                      </a:lnTo>
                      <a:lnTo>
                        <a:pt x="41" y="382"/>
                      </a:lnTo>
                      <a:lnTo>
                        <a:pt x="44" y="382"/>
                      </a:lnTo>
                      <a:lnTo>
                        <a:pt x="47" y="381"/>
                      </a:lnTo>
                      <a:lnTo>
                        <a:pt x="48" y="376"/>
                      </a:lnTo>
                      <a:lnTo>
                        <a:pt x="48" y="372"/>
                      </a:lnTo>
                      <a:lnTo>
                        <a:pt x="46" y="369"/>
                      </a:lnTo>
                      <a:lnTo>
                        <a:pt x="42" y="365"/>
                      </a:lnTo>
                      <a:lnTo>
                        <a:pt x="40" y="365"/>
                      </a:lnTo>
                      <a:lnTo>
                        <a:pt x="36" y="364"/>
                      </a:lnTo>
                      <a:lnTo>
                        <a:pt x="34" y="361"/>
                      </a:lnTo>
                      <a:lnTo>
                        <a:pt x="31" y="358"/>
                      </a:lnTo>
                      <a:lnTo>
                        <a:pt x="31" y="353"/>
                      </a:lnTo>
                      <a:lnTo>
                        <a:pt x="34" y="348"/>
                      </a:lnTo>
                      <a:lnTo>
                        <a:pt x="35" y="345"/>
                      </a:lnTo>
                      <a:lnTo>
                        <a:pt x="35" y="341"/>
                      </a:lnTo>
                      <a:lnTo>
                        <a:pt x="32" y="340"/>
                      </a:lnTo>
                      <a:lnTo>
                        <a:pt x="30" y="339"/>
                      </a:lnTo>
                      <a:lnTo>
                        <a:pt x="30" y="336"/>
                      </a:lnTo>
                      <a:lnTo>
                        <a:pt x="30" y="333"/>
                      </a:lnTo>
                      <a:lnTo>
                        <a:pt x="35" y="329"/>
                      </a:lnTo>
                      <a:lnTo>
                        <a:pt x="37" y="328"/>
                      </a:lnTo>
                      <a:lnTo>
                        <a:pt x="40" y="324"/>
                      </a:lnTo>
                      <a:lnTo>
                        <a:pt x="40" y="321"/>
                      </a:lnTo>
                      <a:lnTo>
                        <a:pt x="40" y="317"/>
                      </a:lnTo>
                      <a:lnTo>
                        <a:pt x="42" y="316"/>
                      </a:lnTo>
                      <a:lnTo>
                        <a:pt x="44" y="317"/>
                      </a:lnTo>
                      <a:lnTo>
                        <a:pt x="47" y="319"/>
                      </a:lnTo>
                      <a:lnTo>
                        <a:pt x="50" y="319"/>
                      </a:lnTo>
                      <a:lnTo>
                        <a:pt x="55" y="321"/>
                      </a:lnTo>
                      <a:lnTo>
                        <a:pt x="60" y="322"/>
                      </a:lnTo>
                      <a:lnTo>
                        <a:pt x="65" y="319"/>
                      </a:lnTo>
                      <a:lnTo>
                        <a:pt x="66" y="316"/>
                      </a:lnTo>
                      <a:lnTo>
                        <a:pt x="68" y="311"/>
                      </a:lnTo>
                      <a:lnTo>
                        <a:pt x="71" y="309"/>
                      </a:lnTo>
                      <a:lnTo>
                        <a:pt x="72" y="304"/>
                      </a:lnTo>
                      <a:lnTo>
                        <a:pt x="76" y="292"/>
                      </a:lnTo>
                      <a:lnTo>
                        <a:pt x="77" y="282"/>
                      </a:lnTo>
                      <a:lnTo>
                        <a:pt x="77" y="277"/>
                      </a:lnTo>
                      <a:lnTo>
                        <a:pt x="76" y="271"/>
                      </a:lnTo>
                      <a:lnTo>
                        <a:pt x="76" y="270"/>
                      </a:lnTo>
                      <a:lnTo>
                        <a:pt x="73" y="268"/>
                      </a:lnTo>
                      <a:lnTo>
                        <a:pt x="74" y="261"/>
                      </a:lnTo>
                      <a:lnTo>
                        <a:pt x="77" y="255"/>
                      </a:lnTo>
                      <a:lnTo>
                        <a:pt x="79" y="251"/>
                      </a:lnTo>
                      <a:lnTo>
                        <a:pt x="80" y="247"/>
                      </a:lnTo>
                      <a:lnTo>
                        <a:pt x="80" y="245"/>
                      </a:lnTo>
                      <a:lnTo>
                        <a:pt x="79" y="240"/>
                      </a:lnTo>
                      <a:lnTo>
                        <a:pt x="78" y="234"/>
                      </a:lnTo>
                      <a:lnTo>
                        <a:pt x="77" y="232"/>
                      </a:lnTo>
                      <a:lnTo>
                        <a:pt x="76" y="228"/>
                      </a:lnTo>
                      <a:lnTo>
                        <a:pt x="76" y="227"/>
                      </a:lnTo>
                      <a:lnTo>
                        <a:pt x="77" y="222"/>
                      </a:lnTo>
                      <a:lnTo>
                        <a:pt x="73" y="221"/>
                      </a:lnTo>
                      <a:lnTo>
                        <a:pt x="71" y="220"/>
                      </a:lnTo>
                      <a:lnTo>
                        <a:pt x="71" y="215"/>
                      </a:lnTo>
                      <a:lnTo>
                        <a:pt x="71" y="210"/>
                      </a:lnTo>
                      <a:lnTo>
                        <a:pt x="71" y="209"/>
                      </a:lnTo>
                      <a:lnTo>
                        <a:pt x="68" y="209"/>
                      </a:lnTo>
                      <a:lnTo>
                        <a:pt x="67" y="208"/>
                      </a:lnTo>
                      <a:lnTo>
                        <a:pt x="66" y="205"/>
                      </a:lnTo>
                      <a:lnTo>
                        <a:pt x="65" y="204"/>
                      </a:lnTo>
                      <a:lnTo>
                        <a:pt x="66" y="191"/>
                      </a:lnTo>
                      <a:lnTo>
                        <a:pt x="67" y="187"/>
                      </a:lnTo>
                      <a:lnTo>
                        <a:pt x="68" y="184"/>
                      </a:lnTo>
                      <a:lnTo>
                        <a:pt x="72" y="181"/>
                      </a:lnTo>
                      <a:lnTo>
                        <a:pt x="77" y="181"/>
                      </a:lnTo>
                      <a:lnTo>
                        <a:pt x="82" y="184"/>
                      </a:lnTo>
                      <a:lnTo>
                        <a:pt x="86" y="186"/>
                      </a:lnTo>
                      <a:lnTo>
                        <a:pt x="89" y="184"/>
                      </a:lnTo>
                      <a:lnTo>
                        <a:pt x="94" y="183"/>
                      </a:lnTo>
                      <a:lnTo>
                        <a:pt x="100" y="180"/>
                      </a:lnTo>
                      <a:lnTo>
                        <a:pt x="102" y="181"/>
                      </a:lnTo>
                      <a:lnTo>
                        <a:pt x="103" y="183"/>
                      </a:lnTo>
                      <a:lnTo>
                        <a:pt x="104" y="184"/>
                      </a:lnTo>
                      <a:lnTo>
                        <a:pt x="107" y="183"/>
                      </a:lnTo>
                      <a:lnTo>
                        <a:pt x="113" y="181"/>
                      </a:lnTo>
                      <a:lnTo>
                        <a:pt x="115" y="180"/>
                      </a:lnTo>
                      <a:lnTo>
                        <a:pt x="118" y="177"/>
                      </a:lnTo>
                      <a:lnTo>
                        <a:pt x="119" y="174"/>
                      </a:lnTo>
                      <a:lnTo>
                        <a:pt x="119" y="169"/>
                      </a:lnTo>
                      <a:lnTo>
                        <a:pt x="118" y="165"/>
                      </a:lnTo>
                      <a:lnTo>
                        <a:pt x="116" y="162"/>
                      </a:lnTo>
                      <a:lnTo>
                        <a:pt x="114" y="162"/>
                      </a:lnTo>
                      <a:lnTo>
                        <a:pt x="113" y="161"/>
                      </a:lnTo>
                      <a:lnTo>
                        <a:pt x="110" y="160"/>
                      </a:lnTo>
                      <a:lnTo>
                        <a:pt x="109" y="159"/>
                      </a:lnTo>
                      <a:lnTo>
                        <a:pt x="110" y="147"/>
                      </a:lnTo>
                      <a:lnTo>
                        <a:pt x="110" y="144"/>
                      </a:lnTo>
                      <a:lnTo>
                        <a:pt x="113" y="143"/>
                      </a:lnTo>
                      <a:lnTo>
                        <a:pt x="116" y="142"/>
                      </a:lnTo>
                      <a:lnTo>
                        <a:pt x="116" y="141"/>
                      </a:lnTo>
                      <a:lnTo>
                        <a:pt x="116" y="138"/>
                      </a:lnTo>
                      <a:lnTo>
                        <a:pt x="115" y="137"/>
                      </a:lnTo>
                      <a:lnTo>
                        <a:pt x="116" y="136"/>
                      </a:lnTo>
                      <a:lnTo>
                        <a:pt x="121" y="135"/>
                      </a:lnTo>
                      <a:lnTo>
                        <a:pt x="125" y="131"/>
                      </a:lnTo>
                      <a:lnTo>
                        <a:pt x="128" y="126"/>
                      </a:lnTo>
                      <a:lnTo>
                        <a:pt x="130" y="121"/>
                      </a:lnTo>
                      <a:lnTo>
                        <a:pt x="130" y="118"/>
                      </a:lnTo>
                      <a:lnTo>
                        <a:pt x="128" y="115"/>
                      </a:lnTo>
                      <a:lnTo>
                        <a:pt x="131" y="109"/>
                      </a:lnTo>
                      <a:lnTo>
                        <a:pt x="132" y="107"/>
                      </a:lnTo>
                      <a:lnTo>
                        <a:pt x="134" y="107"/>
                      </a:lnTo>
                      <a:lnTo>
                        <a:pt x="137" y="106"/>
                      </a:lnTo>
                      <a:lnTo>
                        <a:pt x="142" y="102"/>
                      </a:lnTo>
                      <a:lnTo>
                        <a:pt x="143" y="101"/>
                      </a:lnTo>
                      <a:lnTo>
                        <a:pt x="145" y="102"/>
                      </a:lnTo>
                      <a:lnTo>
                        <a:pt x="151" y="106"/>
                      </a:lnTo>
                      <a:lnTo>
                        <a:pt x="151" y="111"/>
                      </a:lnTo>
                      <a:lnTo>
                        <a:pt x="154" y="112"/>
                      </a:lnTo>
                      <a:lnTo>
                        <a:pt x="154" y="111"/>
                      </a:lnTo>
                      <a:lnTo>
                        <a:pt x="157" y="111"/>
                      </a:lnTo>
                      <a:lnTo>
                        <a:pt x="160" y="107"/>
                      </a:lnTo>
                      <a:lnTo>
                        <a:pt x="161" y="103"/>
                      </a:lnTo>
                      <a:lnTo>
                        <a:pt x="163" y="99"/>
                      </a:lnTo>
                      <a:lnTo>
                        <a:pt x="164" y="95"/>
                      </a:lnTo>
                      <a:lnTo>
                        <a:pt x="167" y="93"/>
                      </a:lnTo>
                      <a:lnTo>
                        <a:pt x="170" y="91"/>
                      </a:lnTo>
                      <a:lnTo>
                        <a:pt x="173" y="88"/>
                      </a:lnTo>
                      <a:lnTo>
                        <a:pt x="175" y="85"/>
                      </a:lnTo>
                      <a:lnTo>
                        <a:pt x="179" y="87"/>
                      </a:lnTo>
                      <a:lnTo>
                        <a:pt x="182" y="89"/>
                      </a:lnTo>
                      <a:lnTo>
                        <a:pt x="186" y="87"/>
                      </a:lnTo>
                      <a:lnTo>
                        <a:pt x="190" y="88"/>
                      </a:lnTo>
                      <a:lnTo>
                        <a:pt x="191" y="91"/>
                      </a:lnTo>
                      <a:lnTo>
                        <a:pt x="193" y="93"/>
                      </a:lnTo>
                      <a:lnTo>
                        <a:pt x="197" y="90"/>
                      </a:lnTo>
                      <a:lnTo>
                        <a:pt x="199" y="90"/>
                      </a:lnTo>
                      <a:lnTo>
                        <a:pt x="202" y="91"/>
                      </a:lnTo>
                      <a:lnTo>
                        <a:pt x="204" y="95"/>
                      </a:lnTo>
                      <a:lnTo>
                        <a:pt x="205" y="96"/>
                      </a:lnTo>
                      <a:lnTo>
                        <a:pt x="209" y="95"/>
                      </a:lnTo>
                      <a:lnTo>
                        <a:pt x="211" y="95"/>
                      </a:lnTo>
                      <a:lnTo>
                        <a:pt x="214" y="96"/>
                      </a:lnTo>
                      <a:lnTo>
                        <a:pt x="216" y="100"/>
                      </a:lnTo>
                      <a:lnTo>
                        <a:pt x="216" y="101"/>
                      </a:lnTo>
                      <a:lnTo>
                        <a:pt x="217" y="102"/>
                      </a:lnTo>
                      <a:lnTo>
                        <a:pt x="218" y="101"/>
                      </a:lnTo>
                      <a:lnTo>
                        <a:pt x="222" y="100"/>
                      </a:lnTo>
                      <a:lnTo>
                        <a:pt x="224" y="95"/>
                      </a:lnTo>
                      <a:lnTo>
                        <a:pt x="226" y="93"/>
                      </a:lnTo>
                      <a:lnTo>
                        <a:pt x="227" y="89"/>
                      </a:lnTo>
                      <a:lnTo>
                        <a:pt x="228" y="85"/>
                      </a:lnTo>
                      <a:lnTo>
                        <a:pt x="232" y="82"/>
                      </a:lnTo>
                      <a:lnTo>
                        <a:pt x="230" y="78"/>
                      </a:lnTo>
                      <a:lnTo>
                        <a:pt x="233" y="75"/>
                      </a:lnTo>
                      <a:lnTo>
                        <a:pt x="234" y="72"/>
                      </a:lnTo>
                      <a:lnTo>
                        <a:pt x="236" y="70"/>
                      </a:lnTo>
                      <a:lnTo>
                        <a:pt x="239" y="65"/>
                      </a:lnTo>
                      <a:lnTo>
                        <a:pt x="239" y="59"/>
                      </a:lnTo>
                      <a:lnTo>
                        <a:pt x="239" y="57"/>
                      </a:lnTo>
                      <a:lnTo>
                        <a:pt x="240" y="49"/>
                      </a:lnTo>
                      <a:lnTo>
                        <a:pt x="240" y="45"/>
                      </a:lnTo>
                      <a:lnTo>
                        <a:pt x="240" y="43"/>
                      </a:lnTo>
                      <a:lnTo>
                        <a:pt x="265" y="35"/>
                      </a:lnTo>
                      <a:lnTo>
                        <a:pt x="276" y="29"/>
                      </a:lnTo>
                      <a:lnTo>
                        <a:pt x="280" y="22"/>
                      </a:lnTo>
                      <a:lnTo>
                        <a:pt x="281" y="16"/>
                      </a:lnTo>
                      <a:lnTo>
                        <a:pt x="283" y="13"/>
                      </a:lnTo>
                      <a:lnTo>
                        <a:pt x="287" y="12"/>
                      </a:lnTo>
                      <a:lnTo>
                        <a:pt x="293" y="13"/>
                      </a:lnTo>
                      <a:lnTo>
                        <a:pt x="298" y="16"/>
                      </a:lnTo>
                      <a:lnTo>
                        <a:pt x="299" y="17"/>
                      </a:lnTo>
                      <a:lnTo>
                        <a:pt x="296" y="25"/>
                      </a:lnTo>
                      <a:lnTo>
                        <a:pt x="296" y="28"/>
                      </a:lnTo>
                      <a:lnTo>
                        <a:pt x="296" y="31"/>
                      </a:lnTo>
                      <a:lnTo>
                        <a:pt x="302" y="36"/>
                      </a:lnTo>
                      <a:lnTo>
                        <a:pt x="306" y="34"/>
                      </a:lnTo>
                      <a:lnTo>
                        <a:pt x="307" y="31"/>
                      </a:lnTo>
                      <a:lnTo>
                        <a:pt x="308" y="27"/>
                      </a:lnTo>
                      <a:lnTo>
                        <a:pt x="310" y="25"/>
                      </a:lnTo>
                      <a:lnTo>
                        <a:pt x="317" y="25"/>
                      </a:lnTo>
                      <a:lnTo>
                        <a:pt x="317" y="28"/>
                      </a:lnTo>
                      <a:lnTo>
                        <a:pt x="317" y="31"/>
                      </a:lnTo>
                      <a:lnTo>
                        <a:pt x="317" y="33"/>
                      </a:lnTo>
                      <a:lnTo>
                        <a:pt x="320" y="28"/>
                      </a:lnTo>
                      <a:lnTo>
                        <a:pt x="320" y="24"/>
                      </a:lnTo>
                      <a:lnTo>
                        <a:pt x="322" y="21"/>
                      </a:lnTo>
                      <a:lnTo>
                        <a:pt x="323" y="18"/>
                      </a:lnTo>
                      <a:lnTo>
                        <a:pt x="323" y="16"/>
                      </a:lnTo>
                      <a:lnTo>
                        <a:pt x="323" y="15"/>
                      </a:lnTo>
                      <a:lnTo>
                        <a:pt x="324" y="13"/>
                      </a:lnTo>
                      <a:lnTo>
                        <a:pt x="332" y="9"/>
                      </a:lnTo>
                      <a:lnTo>
                        <a:pt x="335" y="5"/>
                      </a:lnTo>
                      <a:lnTo>
                        <a:pt x="340" y="0"/>
                      </a:lnTo>
                      <a:lnTo>
                        <a:pt x="346" y="0"/>
                      </a:lnTo>
                      <a:lnTo>
                        <a:pt x="353" y="3"/>
                      </a:lnTo>
                      <a:lnTo>
                        <a:pt x="353" y="5"/>
                      </a:lnTo>
                      <a:lnTo>
                        <a:pt x="354" y="7"/>
                      </a:lnTo>
                      <a:lnTo>
                        <a:pt x="353" y="10"/>
                      </a:lnTo>
                      <a:lnTo>
                        <a:pt x="353" y="12"/>
                      </a:lnTo>
                      <a:lnTo>
                        <a:pt x="353" y="15"/>
                      </a:lnTo>
                      <a:lnTo>
                        <a:pt x="356" y="17"/>
                      </a:lnTo>
                      <a:lnTo>
                        <a:pt x="356" y="18"/>
                      </a:lnTo>
                      <a:lnTo>
                        <a:pt x="358" y="21"/>
                      </a:lnTo>
                      <a:lnTo>
                        <a:pt x="360" y="23"/>
                      </a:lnTo>
                      <a:lnTo>
                        <a:pt x="364" y="25"/>
                      </a:lnTo>
                      <a:lnTo>
                        <a:pt x="365" y="28"/>
                      </a:lnTo>
                      <a:lnTo>
                        <a:pt x="365" y="35"/>
                      </a:lnTo>
                      <a:lnTo>
                        <a:pt x="362" y="36"/>
                      </a:lnTo>
                      <a:lnTo>
                        <a:pt x="361" y="39"/>
                      </a:lnTo>
                      <a:lnTo>
                        <a:pt x="361" y="40"/>
                      </a:lnTo>
                      <a:lnTo>
                        <a:pt x="364" y="42"/>
                      </a:lnTo>
                      <a:lnTo>
                        <a:pt x="364" y="45"/>
                      </a:lnTo>
                      <a:lnTo>
                        <a:pt x="358" y="48"/>
                      </a:lnTo>
                      <a:lnTo>
                        <a:pt x="353" y="48"/>
                      </a:lnTo>
                      <a:lnTo>
                        <a:pt x="349" y="49"/>
                      </a:lnTo>
                      <a:lnTo>
                        <a:pt x="347" y="52"/>
                      </a:lnTo>
                      <a:lnTo>
                        <a:pt x="344" y="58"/>
                      </a:lnTo>
                      <a:lnTo>
                        <a:pt x="342" y="59"/>
                      </a:lnTo>
                      <a:lnTo>
                        <a:pt x="338" y="65"/>
                      </a:lnTo>
                      <a:lnTo>
                        <a:pt x="334" y="73"/>
                      </a:lnTo>
                      <a:lnTo>
                        <a:pt x="331" y="89"/>
                      </a:lnTo>
                      <a:lnTo>
                        <a:pt x="332" y="94"/>
                      </a:lnTo>
                      <a:lnTo>
                        <a:pt x="336" y="96"/>
                      </a:lnTo>
                      <a:lnTo>
                        <a:pt x="340" y="95"/>
                      </a:lnTo>
                      <a:lnTo>
                        <a:pt x="342" y="94"/>
                      </a:lnTo>
                      <a:lnTo>
                        <a:pt x="346" y="96"/>
                      </a:lnTo>
                      <a:lnTo>
                        <a:pt x="346" y="97"/>
                      </a:lnTo>
                      <a:lnTo>
                        <a:pt x="347" y="99"/>
                      </a:lnTo>
                      <a:lnTo>
                        <a:pt x="354" y="95"/>
                      </a:lnTo>
                      <a:lnTo>
                        <a:pt x="356" y="96"/>
                      </a:lnTo>
                      <a:lnTo>
                        <a:pt x="359" y="102"/>
                      </a:lnTo>
                      <a:lnTo>
                        <a:pt x="355" y="114"/>
                      </a:lnTo>
                      <a:lnTo>
                        <a:pt x="352" y="117"/>
                      </a:lnTo>
                      <a:lnTo>
                        <a:pt x="352" y="120"/>
                      </a:lnTo>
                      <a:lnTo>
                        <a:pt x="354" y="125"/>
                      </a:lnTo>
                      <a:lnTo>
                        <a:pt x="353" y="127"/>
                      </a:lnTo>
                      <a:lnTo>
                        <a:pt x="352" y="132"/>
                      </a:lnTo>
                      <a:lnTo>
                        <a:pt x="349" y="133"/>
                      </a:lnTo>
                      <a:lnTo>
                        <a:pt x="349" y="139"/>
                      </a:lnTo>
                      <a:lnTo>
                        <a:pt x="354" y="144"/>
                      </a:lnTo>
                      <a:lnTo>
                        <a:pt x="353" y="148"/>
                      </a:lnTo>
                      <a:lnTo>
                        <a:pt x="352" y="155"/>
                      </a:lnTo>
                      <a:lnTo>
                        <a:pt x="354" y="159"/>
                      </a:lnTo>
                      <a:lnTo>
                        <a:pt x="358" y="161"/>
                      </a:lnTo>
                      <a:lnTo>
                        <a:pt x="360" y="163"/>
                      </a:lnTo>
                      <a:lnTo>
                        <a:pt x="361" y="167"/>
                      </a:lnTo>
                      <a:lnTo>
                        <a:pt x="361" y="172"/>
                      </a:lnTo>
                      <a:lnTo>
                        <a:pt x="360" y="177"/>
                      </a:lnTo>
                      <a:lnTo>
                        <a:pt x="355" y="178"/>
                      </a:lnTo>
                      <a:lnTo>
                        <a:pt x="353" y="181"/>
                      </a:lnTo>
                      <a:lnTo>
                        <a:pt x="346" y="179"/>
                      </a:lnTo>
                      <a:lnTo>
                        <a:pt x="346" y="177"/>
                      </a:lnTo>
                      <a:lnTo>
                        <a:pt x="342" y="174"/>
                      </a:lnTo>
                      <a:lnTo>
                        <a:pt x="335" y="177"/>
                      </a:lnTo>
                      <a:lnTo>
                        <a:pt x="331" y="172"/>
                      </a:lnTo>
                      <a:lnTo>
                        <a:pt x="330" y="168"/>
                      </a:lnTo>
                      <a:lnTo>
                        <a:pt x="324" y="167"/>
                      </a:lnTo>
                      <a:lnTo>
                        <a:pt x="320" y="172"/>
                      </a:lnTo>
                      <a:lnTo>
                        <a:pt x="319" y="173"/>
                      </a:lnTo>
                      <a:lnTo>
                        <a:pt x="316" y="174"/>
                      </a:lnTo>
                      <a:lnTo>
                        <a:pt x="311" y="173"/>
                      </a:lnTo>
                      <a:lnTo>
                        <a:pt x="304" y="187"/>
                      </a:lnTo>
                      <a:lnTo>
                        <a:pt x="305" y="195"/>
                      </a:lnTo>
                      <a:lnTo>
                        <a:pt x="302" y="198"/>
                      </a:lnTo>
                      <a:lnTo>
                        <a:pt x="301" y="202"/>
                      </a:lnTo>
                      <a:lnTo>
                        <a:pt x="302" y="203"/>
                      </a:lnTo>
                      <a:lnTo>
                        <a:pt x="305" y="207"/>
                      </a:lnTo>
                      <a:lnTo>
                        <a:pt x="308" y="209"/>
                      </a:lnTo>
                      <a:lnTo>
                        <a:pt x="310" y="213"/>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699" name="Freeform 147"/>
                <p:cNvSpPr>
                  <a:spLocks/>
                </p:cNvSpPr>
                <p:nvPr/>
              </p:nvSpPr>
              <p:spPr bwMode="auto">
                <a:xfrm rot="1627522">
                  <a:off x="3230" y="2135"/>
                  <a:ext cx="431" cy="1062"/>
                </a:xfrm>
                <a:custGeom>
                  <a:avLst/>
                  <a:gdLst>
                    <a:gd name="T0" fmla="*/ 324 w 349"/>
                    <a:gd name="T1" fmla="*/ 209 h 714"/>
                    <a:gd name="T2" fmla="*/ 335 w 349"/>
                    <a:gd name="T3" fmla="*/ 232 h 714"/>
                    <a:gd name="T4" fmla="*/ 343 w 349"/>
                    <a:gd name="T5" fmla="*/ 276 h 714"/>
                    <a:gd name="T6" fmla="*/ 347 w 349"/>
                    <a:gd name="T7" fmla="*/ 300 h 714"/>
                    <a:gd name="T8" fmla="*/ 342 w 349"/>
                    <a:gd name="T9" fmla="*/ 318 h 714"/>
                    <a:gd name="T10" fmla="*/ 339 w 349"/>
                    <a:gd name="T11" fmla="*/ 336 h 714"/>
                    <a:gd name="T12" fmla="*/ 330 w 349"/>
                    <a:gd name="T13" fmla="*/ 354 h 714"/>
                    <a:gd name="T14" fmla="*/ 307 w 349"/>
                    <a:gd name="T15" fmla="*/ 382 h 714"/>
                    <a:gd name="T16" fmla="*/ 286 w 349"/>
                    <a:gd name="T17" fmla="*/ 408 h 714"/>
                    <a:gd name="T18" fmla="*/ 287 w 349"/>
                    <a:gd name="T19" fmla="*/ 426 h 714"/>
                    <a:gd name="T20" fmla="*/ 287 w 349"/>
                    <a:gd name="T21" fmla="*/ 446 h 714"/>
                    <a:gd name="T22" fmla="*/ 268 w 349"/>
                    <a:gd name="T23" fmla="*/ 478 h 714"/>
                    <a:gd name="T24" fmla="*/ 243 w 349"/>
                    <a:gd name="T25" fmla="*/ 480 h 714"/>
                    <a:gd name="T26" fmla="*/ 233 w 349"/>
                    <a:gd name="T27" fmla="*/ 486 h 714"/>
                    <a:gd name="T28" fmla="*/ 211 w 349"/>
                    <a:gd name="T29" fmla="*/ 526 h 714"/>
                    <a:gd name="T30" fmla="*/ 225 w 349"/>
                    <a:gd name="T31" fmla="*/ 642 h 714"/>
                    <a:gd name="T32" fmla="*/ 204 w 349"/>
                    <a:gd name="T33" fmla="*/ 696 h 714"/>
                    <a:gd name="T34" fmla="*/ 189 w 349"/>
                    <a:gd name="T35" fmla="*/ 704 h 714"/>
                    <a:gd name="T36" fmla="*/ 173 w 349"/>
                    <a:gd name="T37" fmla="*/ 699 h 714"/>
                    <a:gd name="T38" fmla="*/ 159 w 349"/>
                    <a:gd name="T39" fmla="*/ 712 h 714"/>
                    <a:gd name="T40" fmla="*/ 133 w 349"/>
                    <a:gd name="T41" fmla="*/ 688 h 714"/>
                    <a:gd name="T42" fmla="*/ 96 w 349"/>
                    <a:gd name="T43" fmla="*/ 653 h 714"/>
                    <a:gd name="T44" fmla="*/ 69 w 349"/>
                    <a:gd name="T45" fmla="*/ 668 h 714"/>
                    <a:gd name="T46" fmla="*/ 37 w 349"/>
                    <a:gd name="T47" fmla="*/ 690 h 714"/>
                    <a:gd name="T48" fmla="*/ 6 w 349"/>
                    <a:gd name="T49" fmla="*/ 678 h 714"/>
                    <a:gd name="T50" fmla="*/ 10 w 349"/>
                    <a:gd name="T51" fmla="*/ 624 h 714"/>
                    <a:gd name="T52" fmla="*/ 19 w 349"/>
                    <a:gd name="T53" fmla="*/ 611 h 714"/>
                    <a:gd name="T54" fmla="*/ 45 w 349"/>
                    <a:gd name="T55" fmla="*/ 605 h 714"/>
                    <a:gd name="T56" fmla="*/ 54 w 349"/>
                    <a:gd name="T57" fmla="*/ 572 h 714"/>
                    <a:gd name="T58" fmla="*/ 55 w 349"/>
                    <a:gd name="T59" fmla="*/ 534 h 714"/>
                    <a:gd name="T60" fmla="*/ 63 w 349"/>
                    <a:gd name="T61" fmla="*/ 510 h 714"/>
                    <a:gd name="T62" fmla="*/ 84 w 349"/>
                    <a:gd name="T63" fmla="*/ 488 h 714"/>
                    <a:gd name="T64" fmla="*/ 71 w 349"/>
                    <a:gd name="T65" fmla="*/ 470 h 714"/>
                    <a:gd name="T66" fmla="*/ 66 w 349"/>
                    <a:gd name="T67" fmla="*/ 447 h 714"/>
                    <a:gd name="T68" fmla="*/ 83 w 349"/>
                    <a:gd name="T69" fmla="*/ 390 h 714"/>
                    <a:gd name="T70" fmla="*/ 105 w 349"/>
                    <a:gd name="T71" fmla="*/ 322 h 714"/>
                    <a:gd name="T72" fmla="*/ 97 w 349"/>
                    <a:gd name="T73" fmla="*/ 249 h 714"/>
                    <a:gd name="T74" fmla="*/ 70 w 349"/>
                    <a:gd name="T75" fmla="*/ 236 h 714"/>
                    <a:gd name="T76" fmla="*/ 99 w 349"/>
                    <a:gd name="T77" fmla="*/ 225 h 714"/>
                    <a:gd name="T78" fmla="*/ 100 w 349"/>
                    <a:gd name="T79" fmla="*/ 168 h 714"/>
                    <a:gd name="T80" fmla="*/ 88 w 349"/>
                    <a:gd name="T81" fmla="*/ 142 h 714"/>
                    <a:gd name="T82" fmla="*/ 113 w 349"/>
                    <a:gd name="T83" fmla="*/ 122 h 714"/>
                    <a:gd name="T84" fmla="*/ 137 w 349"/>
                    <a:gd name="T85" fmla="*/ 99 h 714"/>
                    <a:gd name="T86" fmla="*/ 141 w 349"/>
                    <a:gd name="T87" fmla="*/ 59 h 714"/>
                    <a:gd name="T88" fmla="*/ 168 w 349"/>
                    <a:gd name="T89" fmla="*/ 50 h 714"/>
                    <a:gd name="T90" fmla="*/ 185 w 349"/>
                    <a:gd name="T91" fmla="*/ 95 h 714"/>
                    <a:gd name="T92" fmla="*/ 205 w 349"/>
                    <a:gd name="T93" fmla="*/ 77 h 714"/>
                    <a:gd name="T94" fmla="*/ 237 w 349"/>
                    <a:gd name="T95" fmla="*/ 92 h 714"/>
                    <a:gd name="T96" fmla="*/ 229 w 349"/>
                    <a:gd name="T97" fmla="*/ 51 h 714"/>
                    <a:gd name="T98" fmla="*/ 193 w 349"/>
                    <a:gd name="T99" fmla="*/ 65 h 714"/>
                    <a:gd name="T100" fmla="*/ 208 w 349"/>
                    <a:gd name="T101" fmla="*/ 0 h 714"/>
                    <a:gd name="T102" fmla="*/ 250 w 349"/>
                    <a:gd name="T103" fmla="*/ 26 h 714"/>
                    <a:gd name="T104" fmla="*/ 267 w 349"/>
                    <a:gd name="T105" fmla="*/ 96 h 714"/>
                    <a:gd name="T106" fmla="*/ 305 w 349"/>
                    <a:gd name="T107" fmla="*/ 162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9" h="714">
                      <a:moveTo>
                        <a:pt x="305" y="162"/>
                      </a:moveTo>
                      <a:lnTo>
                        <a:pt x="306" y="164"/>
                      </a:lnTo>
                      <a:lnTo>
                        <a:pt x="317" y="183"/>
                      </a:lnTo>
                      <a:lnTo>
                        <a:pt x="324" y="200"/>
                      </a:lnTo>
                      <a:lnTo>
                        <a:pt x="327" y="206"/>
                      </a:lnTo>
                      <a:lnTo>
                        <a:pt x="324" y="209"/>
                      </a:lnTo>
                      <a:lnTo>
                        <a:pt x="322" y="210"/>
                      </a:lnTo>
                      <a:lnTo>
                        <a:pt x="321" y="213"/>
                      </a:lnTo>
                      <a:lnTo>
                        <a:pt x="321" y="216"/>
                      </a:lnTo>
                      <a:lnTo>
                        <a:pt x="324" y="219"/>
                      </a:lnTo>
                      <a:lnTo>
                        <a:pt x="334" y="226"/>
                      </a:lnTo>
                      <a:lnTo>
                        <a:pt x="335" y="232"/>
                      </a:lnTo>
                      <a:lnTo>
                        <a:pt x="335" y="240"/>
                      </a:lnTo>
                      <a:lnTo>
                        <a:pt x="336" y="243"/>
                      </a:lnTo>
                      <a:lnTo>
                        <a:pt x="337" y="248"/>
                      </a:lnTo>
                      <a:lnTo>
                        <a:pt x="339" y="250"/>
                      </a:lnTo>
                      <a:lnTo>
                        <a:pt x="339" y="274"/>
                      </a:lnTo>
                      <a:lnTo>
                        <a:pt x="343" y="276"/>
                      </a:lnTo>
                      <a:lnTo>
                        <a:pt x="347" y="285"/>
                      </a:lnTo>
                      <a:lnTo>
                        <a:pt x="349" y="292"/>
                      </a:lnTo>
                      <a:lnTo>
                        <a:pt x="348" y="296"/>
                      </a:lnTo>
                      <a:lnTo>
                        <a:pt x="345" y="298"/>
                      </a:lnTo>
                      <a:lnTo>
                        <a:pt x="343" y="300"/>
                      </a:lnTo>
                      <a:lnTo>
                        <a:pt x="347" y="300"/>
                      </a:lnTo>
                      <a:lnTo>
                        <a:pt x="346" y="308"/>
                      </a:lnTo>
                      <a:lnTo>
                        <a:pt x="343" y="311"/>
                      </a:lnTo>
                      <a:lnTo>
                        <a:pt x="336" y="312"/>
                      </a:lnTo>
                      <a:lnTo>
                        <a:pt x="335" y="315"/>
                      </a:lnTo>
                      <a:lnTo>
                        <a:pt x="342" y="316"/>
                      </a:lnTo>
                      <a:lnTo>
                        <a:pt x="342" y="318"/>
                      </a:lnTo>
                      <a:lnTo>
                        <a:pt x="341" y="324"/>
                      </a:lnTo>
                      <a:lnTo>
                        <a:pt x="334" y="328"/>
                      </a:lnTo>
                      <a:lnTo>
                        <a:pt x="330" y="333"/>
                      </a:lnTo>
                      <a:lnTo>
                        <a:pt x="333" y="334"/>
                      </a:lnTo>
                      <a:lnTo>
                        <a:pt x="339" y="333"/>
                      </a:lnTo>
                      <a:lnTo>
                        <a:pt x="339" y="336"/>
                      </a:lnTo>
                      <a:lnTo>
                        <a:pt x="333" y="342"/>
                      </a:lnTo>
                      <a:lnTo>
                        <a:pt x="331" y="344"/>
                      </a:lnTo>
                      <a:lnTo>
                        <a:pt x="330" y="347"/>
                      </a:lnTo>
                      <a:lnTo>
                        <a:pt x="328" y="350"/>
                      </a:lnTo>
                      <a:lnTo>
                        <a:pt x="328" y="353"/>
                      </a:lnTo>
                      <a:lnTo>
                        <a:pt x="330" y="354"/>
                      </a:lnTo>
                      <a:lnTo>
                        <a:pt x="331" y="357"/>
                      </a:lnTo>
                      <a:lnTo>
                        <a:pt x="325" y="365"/>
                      </a:lnTo>
                      <a:lnTo>
                        <a:pt x="322" y="365"/>
                      </a:lnTo>
                      <a:lnTo>
                        <a:pt x="323" y="369"/>
                      </a:lnTo>
                      <a:lnTo>
                        <a:pt x="313" y="370"/>
                      </a:lnTo>
                      <a:lnTo>
                        <a:pt x="307" y="382"/>
                      </a:lnTo>
                      <a:lnTo>
                        <a:pt x="304" y="387"/>
                      </a:lnTo>
                      <a:lnTo>
                        <a:pt x="303" y="388"/>
                      </a:lnTo>
                      <a:lnTo>
                        <a:pt x="301" y="399"/>
                      </a:lnTo>
                      <a:lnTo>
                        <a:pt x="295" y="402"/>
                      </a:lnTo>
                      <a:lnTo>
                        <a:pt x="292" y="407"/>
                      </a:lnTo>
                      <a:lnTo>
                        <a:pt x="286" y="408"/>
                      </a:lnTo>
                      <a:lnTo>
                        <a:pt x="286" y="411"/>
                      </a:lnTo>
                      <a:lnTo>
                        <a:pt x="286" y="416"/>
                      </a:lnTo>
                      <a:lnTo>
                        <a:pt x="289" y="418"/>
                      </a:lnTo>
                      <a:lnTo>
                        <a:pt x="291" y="422"/>
                      </a:lnTo>
                      <a:lnTo>
                        <a:pt x="289" y="426"/>
                      </a:lnTo>
                      <a:lnTo>
                        <a:pt x="287" y="426"/>
                      </a:lnTo>
                      <a:lnTo>
                        <a:pt x="285" y="428"/>
                      </a:lnTo>
                      <a:lnTo>
                        <a:pt x="283" y="435"/>
                      </a:lnTo>
                      <a:lnTo>
                        <a:pt x="281" y="440"/>
                      </a:lnTo>
                      <a:lnTo>
                        <a:pt x="283" y="443"/>
                      </a:lnTo>
                      <a:lnTo>
                        <a:pt x="286" y="443"/>
                      </a:lnTo>
                      <a:lnTo>
                        <a:pt x="287" y="446"/>
                      </a:lnTo>
                      <a:lnTo>
                        <a:pt x="285" y="455"/>
                      </a:lnTo>
                      <a:lnTo>
                        <a:pt x="286" y="484"/>
                      </a:lnTo>
                      <a:lnTo>
                        <a:pt x="282" y="489"/>
                      </a:lnTo>
                      <a:lnTo>
                        <a:pt x="277" y="489"/>
                      </a:lnTo>
                      <a:lnTo>
                        <a:pt x="265" y="482"/>
                      </a:lnTo>
                      <a:lnTo>
                        <a:pt x="268" y="478"/>
                      </a:lnTo>
                      <a:lnTo>
                        <a:pt x="269" y="473"/>
                      </a:lnTo>
                      <a:lnTo>
                        <a:pt x="268" y="471"/>
                      </a:lnTo>
                      <a:lnTo>
                        <a:pt x="249" y="471"/>
                      </a:lnTo>
                      <a:lnTo>
                        <a:pt x="243" y="473"/>
                      </a:lnTo>
                      <a:lnTo>
                        <a:pt x="241" y="476"/>
                      </a:lnTo>
                      <a:lnTo>
                        <a:pt x="243" y="480"/>
                      </a:lnTo>
                      <a:lnTo>
                        <a:pt x="239" y="479"/>
                      </a:lnTo>
                      <a:lnTo>
                        <a:pt x="238" y="478"/>
                      </a:lnTo>
                      <a:lnTo>
                        <a:pt x="233" y="477"/>
                      </a:lnTo>
                      <a:lnTo>
                        <a:pt x="231" y="479"/>
                      </a:lnTo>
                      <a:lnTo>
                        <a:pt x="231" y="482"/>
                      </a:lnTo>
                      <a:lnTo>
                        <a:pt x="233" y="486"/>
                      </a:lnTo>
                      <a:lnTo>
                        <a:pt x="234" y="489"/>
                      </a:lnTo>
                      <a:lnTo>
                        <a:pt x="232" y="491"/>
                      </a:lnTo>
                      <a:lnTo>
                        <a:pt x="228" y="491"/>
                      </a:lnTo>
                      <a:lnTo>
                        <a:pt x="223" y="491"/>
                      </a:lnTo>
                      <a:lnTo>
                        <a:pt x="216" y="508"/>
                      </a:lnTo>
                      <a:lnTo>
                        <a:pt x="211" y="526"/>
                      </a:lnTo>
                      <a:lnTo>
                        <a:pt x="213" y="540"/>
                      </a:lnTo>
                      <a:lnTo>
                        <a:pt x="213" y="542"/>
                      </a:lnTo>
                      <a:lnTo>
                        <a:pt x="219" y="564"/>
                      </a:lnTo>
                      <a:lnTo>
                        <a:pt x="225" y="591"/>
                      </a:lnTo>
                      <a:lnTo>
                        <a:pt x="227" y="621"/>
                      </a:lnTo>
                      <a:lnTo>
                        <a:pt x="225" y="642"/>
                      </a:lnTo>
                      <a:lnTo>
                        <a:pt x="220" y="677"/>
                      </a:lnTo>
                      <a:lnTo>
                        <a:pt x="216" y="689"/>
                      </a:lnTo>
                      <a:lnTo>
                        <a:pt x="213" y="690"/>
                      </a:lnTo>
                      <a:lnTo>
                        <a:pt x="208" y="692"/>
                      </a:lnTo>
                      <a:lnTo>
                        <a:pt x="207" y="693"/>
                      </a:lnTo>
                      <a:lnTo>
                        <a:pt x="204" y="696"/>
                      </a:lnTo>
                      <a:lnTo>
                        <a:pt x="202" y="698"/>
                      </a:lnTo>
                      <a:lnTo>
                        <a:pt x="198" y="699"/>
                      </a:lnTo>
                      <a:lnTo>
                        <a:pt x="197" y="701"/>
                      </a:lnTo>
                      <a:lnTo>
                        <a:pt x="198" y="705"/>
                      </a:lnTo>
                      <a:lnTo>
                        <a:pt x="196" y="704"/>
                      </a:lnTo>
                      <a:lnTo>
                        <a:pt x="189" y="704"/>
                      </a:lnTo>
                      <a:lnTo>
                        <a:pt x="185" y="700"/>
                      </a:lnTo>
                      <a:lnTo>
                        <a:pt x="183" y="698"/>
                      </a:lnTo>
                      <a:lnTo>
                        <a:pt x="179" y="695"/>
                      </a:lnTo>
                      <a:lnTo>
                        <a:pt x="175" y="694"/>
                      </a:lnTo>
                      <a:lnTo>
                        <a:pt x="172" y="693"/>
                      </a:lnTo>
                      <a:lnTo>
                        <a:pt x="173" y="699"/>
                      </a:lnTo>
                      <a:lnTo>
                        <a:pt x="174" y="701"/>
                      </a:lnTo>
                      <a:lnTo>
                        <a:pt x="173" y="705"/>
                      </a:lnTo>
                      <a:lnTo>
                        <a:pt x="169" y="707"/>
                      </a:lnTo>
                      <a:lnTo>
                        <a:pt x="167" y="713"/>
                      </a:lnTo>
                      <a:lnTo>
                        <a:pt x="162" y="714"/>
                      </a:lnTo>
                      <a:lnTo>
                        <a:pt x="159" y="712"/>
                      </a:lnTo>
                      <a:lnTo>
                        <a:pt x="156" y="712"/>
                      </a:lnTo>
                      <a:lnTo>
                        <a:pt x="153" y="708"/>
                      </a:lnTo>
                      <a:lnTo>
                        <a:pt x="147" y="701"/>
                      </a:lnTo>
                      <a:lnTo>
                        <a:pt x="142" y="696"/>
                      </a:lnTo>
                      <a:lnTo>
                        <a:pt x="137" y="694"/>
                      </a:lnTo>
                      <a:lnTo>
                        <a:pt x="133" y="688"/>
                      </a:lnTo>
                      <a:lnTo>
                        <a:pt x="132" y="684"/>
                      </a:lnTo>
                      <a:lnTo>
                        <a:pt x="127" y="672"/>
                      </a:lnTo>
                      <a:lnTo>
                        <a:pt x="114" y="660"/>
                      </a:lnTo>
                      <a:lnTo>
                        <a:pt x="108" y="656"/>
                      </a:lnTo>
                      <a:lnTo>
                        <a:pt x="102" y="653"/>
                      </a:lnTo>
                      <a:lnTo>
                        <a:pt x="96" y="653"/>
                      </a:lnTo>
                      <a:lnTo>
                        <a:pt x="89" y="654"/>
                      </a:lnTo>
                      <a:lnTo>
                        <a:pt x="87" y="658"/>
                      </a:lnTo>
                      <a:lnTo>
                        <a:pt x="82" y="665"/>
                      </a:lnTo>
                      <a:lnTo>
                        <a:pt x="77" y="666"/>
                      </a:lnTo>
                      <a:lnTo>
                        <a:pt x="70" y="666"/>
                      </a:lnTo>
                      <a:lnTo>
                        <a:pt x="69" y="668"/>
                      </a:lnTo>
                      <a:lnTo>
                        <a:pt x="66" y="672"/>
                      </a:lnTo>
                      <a:lnTo>
                        <a:pt x="60" y="676"/>
                      </a:lnTo>
                      <a:lnTo>
                        <a:pt x="51" y="681"/>
                      </a:lnTo>
                      <a:lnTo>
                        <a:pt x="49" y="683"/>
                      </a:lnTo>
                      <a:lnTo>
                        <a:pt x="43" y="688"/>
                      </a:lnTo>
                      <a:lnTo>
                        <a:pt x="37" y="690"/>
                      </a:lnTo>
                      <a:lnTo>
                        <a:pt x="24" y="692"/>
                      </a:lnTo>
                      <a:lnTo>
                        <a:pt x="18" y="693"/>
                      </a:lnTo>
                      <a:lnTo>
                        <a:pt x="10" y="695"/>
                      </a:lnTo>
                      <a:lnTo>
                        <a:pt x="4" y="693"/>
                      </a:lnTo>
                      <a:lnTo>
                        <a:pt x="5" y="686"/>
                      </a:lnTo>
                      <a:lnTo>
                        <a:pt x="6" y="678"/>
                      </a:lnTo>
                      <a:lnTo>
                        <a:pt x="5" y="669"/>
                      </a:lnTo>
                      <a:lnTo>
                        <a:pt x="6" y="654"/>
                      </a:lnTo>
                      <a:lnTo>
                        <a:pt x="0" y="648"/>
                      </a:lnTo>
                      <a:lnTo>
                        <a:pt x="0" y="642"/>
                      </a:lnTo>
                      <a:lnTo>
                        <a:pt x="9" y="628"/>
                      </a:lnTo>
                      <a:lnTo>
                        <a:pt x="10" y="624"/>
                      </a:lnTo>
                      <a:lnTo>
                        <a:pt x="10" y="621"/>
                      </a:lnTo>
                      <a:lnTo>
                        <a:pt x="7" y="617"/>
                      </a:lnTo>
                      <a:lnTo>
                        <a:pt x="6" y="616"/>
                      </a:lnTo>
                      <a:lnTo>
                        <a:pt x="7" y="614"/>
                      </a:lnTo>
                      <a:lnTo>
                        <a:pt x="11" y="612"/>
                      </a:lnTo>
                      <a:lnTo>
                        <a:pt x="19" y="611"/>
                      </a:lnTo>
                      <a:lnTo>
                        <a:pt x="24" y="610"/>
                      </a:lnTo>
                      <a:lnTo>
                        <a:pt x="28" y="611"/>
                      </a:lnTo>
                      <a:lnTo>
                        <a:pt x="28" y="606"/>
                      </a:lnTo>
                      <a:lnTo>
                        <a:pt x="30" y="604"/>
                      </a:lnTo>
                      <a:lnTo>
                        <a:pt x="37" y="606"/>
                      </a:lnTo>
                      <a:lnTo>
                        <a:pt x="45" y="605"/>
                      </a:lnTo>
                      <a:lnTo>
                        <a:pt x="46" y="602"/>
                      </a:lnTo>
                      <a:lnTo>
                        <a:pt x="42" y="588"/>
                      </a:lnTo>
                      <a:lnTo>
                        <a:pt x="46" y="584"/>
                      </a:lnTo>
                      <a:lnTo>
                        <a:pt x="48" y="581"/>
                      </a:lnTo>
                      <a:lnTo>
                        <a:pt x="52" y="575"/>
                      </a:lnTo>
                      <a:lnTo>
                        <a:pt x="54" y="572"/>
                      </a:lnTo>
                      <a:lnTo>
                        <a:pt x="63" y="557"/>
                      </a:lnTo>
                      <a:lnTo>
                        <a:pt x="63" y="555"/>
                      </a:lnTo>
                      <a:lnTo>
                        <a:pt x="60" y="552"/>
                      </a:lnTo>
                      <a:lnTo>
                        <a:pt x="55" y="548"/>
                      </a:lnTo>
                      <a:lnTo>
                        <a:pt x="54" y="545"/>
                      </a:lnTo>
                      <a:lnTo>
                        <a:pt x="55" y="534"/>
                      </a:lnTo>
                      <a:lnTo>
                        <a:pt x="57" y="531"/>
                      </a:lnTo>
                      <a:lnTo>
                        <a:pt x="61" y="521"/>
                      </a:lnTo>
                      <a:lnTo>
                        <a:pt x="63" y="518"/>
                      </a:lnTo>
                      <a:lnTo>
                        <a:pt x="61" y="515"/>
                      </a:lnTo>
                      <a:lnTo>
                        <a:pt x="60" y="513"/>
                      </a:lnTo>
                      <a:lnTo>
                        <a:pt x="63" y="510"/>
                      </a:lnTo>
                      <a:lnTo>
                        <a:pt x="64" y="502"/>
                      </a:lnTo>
                      <a:lnTo>
                        <a:pt x="65" y="500"/>
                      </a:lnTo>
                      <a:lnTo>
                        <a:pt x="69" y="500"/>
                      </a:lnTo>
                      <a:lnTo>
                        <a:pt x="73" y="498"/>
                      </a:lnTo>
                      <a:lnTo>
                        <a:pt x="78" y="496"/>
                      </a:lnTo>
                      <a:lnTo>
                        <a:pt x="84" y="488"/>
                      </a:lnTo>
                      <a:lnTo>
                        <a:pt x="85" y="483"/>
                      </a:lnTo>
                      <a:lnTo>
                        <a:pt x="83" y="478"/>
                      </a:lnTo>
                      <a:lnTo>
                        <a:pt x="79" y="472"/>
                      </a:lnTo>
                      <a:lnTo>
                        <a:pt x="76" y="472"/>
                      </a:lnTo>
                      <a:lnTo>
                        <a:pt x="73" y="471"/>
                      </a:lnTo>
                      <a:lnTo>
                        <a:pt x="71" y="470"/>
                      </a:lnTo>
                      <a:lnTo>
                        <a:pt x="69" y="467"/>
                      </a:lnTo>
                      <a:lnTo>
                        <a:pt x="69" y="464"/>
                      </a:lnTo>
                      <a:lnTo>
                        <a:pt x="69" y="460"/>
                      </a:lnTo>
                      <a:lnTo>
                        <a:pt x="71" y="454"/>
                      </a:lnTo>
                      <a:lnTo>
                        <a:pt x="71" y="449"/>
                      </a:lnTo>
                      <a:lnTo>
                        <a:pt x="66" y="447"/>
                      </a:lnTo>
                      <a:lnTo>
                        <a:pt x="60" y="444"/>
                      </a:lnTo>
                      <a:lnTo>
                        <a:pt x="52" y="438"/>
                      </a:lnTo>
                      <a:lnTo>
                        <a:pt x="54" y="431"/>
                      </a:lnTo>
                      <a:lnTo>
                        <a:pt x="61" y="424"/>
                      </a:lnTo>
                      <a:lnTo>
                        <a:pt x="77" y="405"/>
                      </a:lnTo>
                      <a:lnTo>
                        <a:pt x="83" y="390"/>
                      </a:lnTo>
                      <a:lnTo>
                        <a:pt x="89" y="370"/>
                      </a:lnTo>
                      <a:lnTo>
                        <a:pt x="90" y="354"/>
                      </a:lnTo>
                      <a:lnTo>
                        <a:pt x="91" y="341"/>
                      </a:lnTo>
                      <a:lnTo>
                        <a:pt x="94" y="338"/>
                      </a:lnTo>
                      <a:lnTo>
                        <a:pt x="100" y="332"/>
                      </a:lnTo>
                      <a:lnTo>
                        <a:pt x="105" y="322"/>
                      </a:lnTo>
                      <a:lnTo>
                        <a:pt x="109" y="305"/>
                      </a:lnTo>
                      <a:lnTo>
                        <a:pt x="112" y="288"/>
                      </a:lnTo>
                      <a:lnTo>
                        <a:pt x="112" y="269"/>
                      </a:lnTo>
                      <a:lnTo>
                        <a:pt x="106" y="255"/>
                      </a:lnTo>
                      <a:lnTo>
                        <a:pt x="102" y="250"/>
                      </a:lnTo>
                      <a:lnTo>
                        <a:pt x="97" y="249"/>
                      </a:lnTo>
                      <a:lnTo>
                        <a:pt x="93" y="249"/>
                      </a:lnTo>
                      <a:lnTo>
                        <a:pt x="89" y="252"/>
                      </a:lnTo>
                      <a:lnTo>
                        <a:pt x="84" y="254"/>
                      </a:lnTo>
                      <a:lnTo>
                        <a:pt x="75" y="252"/>
                      </a:lnTo>
                      <a:lnTo>
                        <a:pt x="71" y="250"/>
                      </a:lnTo>
                      <a:lnTo>
                        <a:pt x="70" y="236"/>
                      </a:lnTo>
                      <a:lnTo>
                        <a:pt x="72" y="231"/>
                      </a:lnTo>
                      <a:lnTo>
                        <a:pt x="82" y="236"/>
                      </a:lnTo>
                      <a:lnTo>
                        <a:pt x="88" y="236"/>
                      </a:lnTo>
                      <a:lnTo>
                        <a:pt x="93" y="233"/>
                      </a:lnTo>
                      <a:lnTo>
                        <a:pt x="96" y="230"/>
                      </a:lnTo>
                      <a:lnTo>
                        <a:pt x="99" y="225"/>
                      </a:lnTo>
                      <a:lnTo>
                        <a:pt x="106" y="206"/>
                      </a:lnTo>
                      <a:lnTo>
                        <a:pt x="107" y="192"/>
                      </a:lnTo>
                      <a:lnTo>
                        <a:pt x="107" y="182"/>
                      </a:lnTo>
                      <a:lnTo>
                        <a:pt x="106" y="178"/>
                      </a:lnTo>
                      <a:lnTo>
                        <a:pt x="100" y="172"/>
                      </a:lnTo>
                      <a:lnTo>
                        <a:pt x="100" y="168"/>
                      </a:lnTo>
                      <a:lnTo>
                        <a:pt x="101" y="162"/>
                      </a:lnTo>
                      <a:lnTo>
                        <a:pt x="99" y="153"/>
                      </a:lnTo>
                      <a:lnTo>
                        <a:pt x="96" y="150"/>
                      </a:lnTo>
                      <a:lnTo>
                        <a:pt x="93" y="149"/>
                      </a:lnTo>
                      <a:lnTo>
                        <a:pt x="88" y="147"/>
                      </a:lnTo>
                      <a:lnTo>
                        <a:pt x="88" y="142"/>
                      </a:lnTo>
                      <a:lnTo>
                        <a:pt x="89" y="140"/>
                      </a:lnTo>
                      <a:lnTo>
                        <a:pt x="95" y="136"/>
                      </a:lnTo>
                      <a:lnTo>
                        <a:pt x="97" y="134"/>
                      </a:lnTo>
                      <a:lnTo>
                        <a:pt x="101" y="130"/>
                      </a:lnTo>
                      <a:lnTo>
                        <a:pt x="106" y="124"/>
                      </a:lnTo>
                      <a:lnTo>
                        <a:pt x="113" y="122"/>
                      </a:lnTo>
                      <a:lnTo>
                        <a:pt x="118" y="122"/>
                      </a:lnTo>
                      <a:lnTo>
                        <a:pt x="123" y="120"/>
                      </a:lnTo>
                      <a:lnTo>
                        <a:pt x="125" y="119"/>
                      </a:lnTo>
                      <a:lnTo>
                        <a:pt x="129" y="116"/>
                      </a:lnTo>
                      <a:lnTo>
                        <a:pt x="133" y="110"/>
                      </a:lnTo>
                      <a:lnTo>
                        <a:pt x="137" y="99"/>
                      </a:lnTo>
                      <a:lnTo>
                        <a:pt x="141" y="77"/>
                      </a:lnTo>
                      <a:lnTo>
                        <a:pt x="139" y="71"/>
                      </a:lnTo>
                      <a:lnTo>
                        <a:pt x="133" y="65"/>
                      </a:lnTo>
                      <a:lnTo>
                        <a:pt x="133" y="63"/>
                      </a:lnTo>
                      <a:lnTo>
                        <a:pt x="141" y="62"/>
                      </a:lnTo>
                      <a:lnTo>
                        <a:pt x="141" y="59"/>
                      </a:lnTo>
                      <a:lnTo>
                        <a:pt x="143" y="45"/>
                      </a:lnTo>
                      <a:lnTo>
                        <a:pt x="147" y="47"/>
                      </a:lnTo>
                      <a:lnTo>
                        <a:pt x="155" y="51"/>
                      </a:lnTo>
                      <a:lnTo>
                        <a:pt x="161" y="53"/>
                      </a:lnTo>
                      <a:lnTo>
                        <a:pt x="163" y="52"/>
                      </a:lnTo>
                      <a:lnTo>
                        <a:pt x="168" y="50"/>
                      </a:lnTo>
                      <a:lnTo>
                        <a:pt x="169" y="50"/>
                      </a:lnTo>
                      <a:lnTo>
                        <a:pt x="179" y="56"/>
                      </a:lnTo>
                      <a:lnTo>
                        <a:pt x="181" y="60"/>
                      </a:lnTo>
                      <a:lnTo>
                        <a:pt x="181" y="70"/>
                      </a:lnTo>
                      <a:lnTo>
                        <a:pt x="183" y="78"/>
                      </a:lnTo>
                      <a:lnTo>
                        <a:pt x="185" y="95"/>
                      </a:lnTo>
                      <a:lnTo>
                        <a:pt x="190" y="102"/>
                      </a:lnTo>
                      <a:lnTo>
                        <a:pt x="195" y="102"/>
                      </a:lnTo>
                      <a:lnTo>
                        <a:pt x="201" y="95"/>
                      </a:lnTo>
                      <a:lnTo>
                        <a:pt x="203" y="87"/>
                      </a:lnTo>
                      <a:lnTo>
                        <a:pt x="203" y="78"/>
                      </a:lnTo>
                      <a:lnTo>
                        <a:pt x="205" y="77"/>
                      </a:lnTo>
                      <a:lnTo>
                        <a:pt x="217" y="86"/>
                      </a:lnTo>
                      <a:lnTo>
                        <a:pt x="220" y="88"/>
                      </a:lnTo>
                      <a:lnTo>
                        <a:pt x="226" y="90"/>
                      </a:lnTo>
                      <a:lnTo>
                        <a:pt x="229" y="94"/>
                      </a:lnTo>
                      <a:lnTo>
                        <a:pt x="233" y="94"/>
                      </a:lnTo>
                      <a:lnTo>
                        <a:pt x="237" y="92"/>
                      </a:lnTo>
                      <a:lnTo>
                        <a:pt x="244" y="77"/>
                      </a:lnTo>
                      <a:lnTo>
                        <a:pt x="247" y="54"/>
                      </a:lnTo>
                      <a:lnTo>
                        <a:pt x="249" y="53"/>
                      </a:lnTo>
                      <a:lnTo>
                        <a:pt x="237" y="39"/>
                      </a:lnTo>
                      <a:lnTo>
                        <a:pt x="234" y="47"/>
                      </a:lnTo>
                      <a:lnTo>
                        <a:pt x="229" y="51"/>
                      </a:lnTo>
                      <a:lnTo>
                        <a:pt x="225" y="54"/>
                      </a:lnTo>
                      <a:lnTo>
                        <a:pt x="222" y="59"/>
                      </a:lnTo>
                      <a:lnTo>
                        <a:pt x="214" y="58"/>
                      </a:lnTo>
                      <a:lnTo>
                        <a:pt x="211" y="63"/>
                      </a:lnTo>
                      <a:lnTo>
                        <a:pt x="203" y="65"/>
                      </a:lnTo>
                      <a:lnTo>
                        <a:pt x="193" y="65"/>
                      </a:lnTo>
                      <a:lnTo>
                        <a:pt x="192" y="57"/>
                      </a:lnTo>
                      <a:lnTo>
                        <a:pt x="193" y="50"/>
                      </a:lnTo>
                      <a:lnTo>
                        <a:pt x="199" y="21"/>
                      </a:lnTo>
                      <a:lnTo>
                        <a:pt x="205" y="11"/>
                      </a:lnTo>
                      <a:lnTo>
                        <a:pt x="207" y="6"/>
                      </a:lnTo>
                      <a:lnTo>
                        <a:pt x="208" y="0"/>
                      </a:lnTo>
                      <a:lnTo>
                        <a:pt x="217" y="8"/>
                      </a:lnTo>
                      <a:lnTo>
                        <a:pt x="222" y="9"/>
                      </a:lnTo>
                      <a:lnTo>
                        <a:pt x="231" y="11"/>
                      </a:lnTo>
                      <a:lnTo>
                        <a:pt x="234" y="15"/>
                      </a:lnTo>
                      <a:lnTo>
                        <a:pt x="244" y="22"/>
                      </a:lnTo>
                      <a:lnTo>
                        <a:pt x="250" y="26"/>
                      </a:lnTo>
                      <a:lnTo>
                        <a:pt x="256" y="26"/>
                      </a:lnTo>
                      <a:lnTo>
                        <a:pt x="262" y="22"/>
                      </a:lnTo>
                      <a:lnTo>
                        <a:pt x="273" y="12"/>
                      </a:lnTo>
                      <a:lnTo>
                        <a:pt x="267" y="45"/>
                      </a:lnTo>
                      <a:lnTo>
                        <a:pt x="265" y="68"/>
                      </a:lnTo>
                      <a:lnTo>
                        <a:pt x="267" y="96"/>
                      </a:lnTo>
                      <a:lnTo>
                        <a:pt x="271" y="125"/>
                      </a:lnTo>
                      <a:lnTo>
                        <a:pt x="280" y="141"/>
                      </a:lnTo>
                      <a:lnTo>
                        <a:pt x="285" y="141"/>
                      </a:lnTo>
                      <a:lnTo>
                        <a:pt x="286" y="140"/>
                      </a:lnTo>
                      <a:lnTo>
                        <a:pt x="289" y="141"/>
                      </a:lnTo>
                      <a:lnTo>
                        <a:pt x="305" y="162"/>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700" name="Freeform 148"/>
                <p:cNvSpPr>
                  <a:spLocks/>
                </p:cNvSpPr>
                <p:nvPr/>
              </p:nvSpPr>
              <p:spPr bwMode="auto">
                <a:xfrm rot="1627522">
                  <a:off x="3734" y="1499"/>
                  <a:ext cx="835" cy="919"/>
                </a:xfrm>
                <a:custGeom>
                  <a:avLst/>
                  <a:gdLst>
                    <a:gd name="T0" fmla="*/ 67 w 675"/>
                    <a:gd name="T1" fmla="*/ 605 h 617"/>
                    <a:gd name="T2" fmla="*/ 77 w 675"/>
                    <a:gd name="T3" fmla="*/ 579 h 617"/>
                    <a:gd name="T4" fmla="*/ 100 w 675"/>
                    <a:gd name="T5" fmla="*/ 555 h 617"/>
                    <a:gd name="T6" fmla="*/ 103 w 675"/>
                    <a:gd name="T7" fmla="*/ 563 h 617"/>
                    <a:gd name="T8" fmla="*/ 130 w 675"/>
                    <a:gd name="T9" fmla="*/ 567 h 617"/>
                    <a:gd name="T10" fmla="*/ 161 w 675"/>
                    <a:gd name="T11" fmla="*/ 548 h 617"/>
                    <a:gd name="T12" fmla="*/ 118 w 675"/>
                    <a:gd name="T13" fmla="*/ 516 h 617"/>
                    <a:gd name="T14" fmla="*/ 71 w 675"/>
                    <a:gd name="T15" fmla="*/ 494 h 617"/>
                    <a:gd name="T16" fmla="*/ 76 w 675"/>
                    <a:gd name="T17" fmla="*/ 446 h 617"/>
                    <a:gd name="T18" fmla="*/ 109 w 675"/>
                    <a:gd name="T19" fmla="*/ 451 h 617"/>
                    <a:gd name="T20" fmla="*/ 123 w 675"/>
                    <a:gd name="T21" fmla="*/ 471 h 617"/>
                    <a:gd name="T22" fmla="*/ 154 w 675"/>
                    <a:gd name="T23" fmla="*/ 468 h 617"/>
                    <a:gd name="T24" fmla="*/ 227 w 675"/>
                    <a:gd name="T25" fmla="*/ 443 h 617"/>
                    <a:gd name="T26" fmla="*/ 265 w 675"/>
                    <a:gd name="T27" fmla="*/ 463 h 617"/>
                    <a:gd name="T28" fmla="*/ 306 w 675"/>
                    <a:gd name="T29" fmla="*/ 492 h 617"/>
                    <a:gd name="T30" fmla="*/ 387 w 675"/>
                    <a:gd name="T31" fmla="*/ 534 h 617"/>
                    <a:gd name="T32" fmla="*/ 399 w 675"/>
                    <a:gd name="T33" fmla="*/ 494 h 617"/>
                    <a:gd name="T34" fmla="*/ 467 w 675"/>
                    <a:gd name="T35" fmla="*/ 393 h 617"/>
                    <a:gd name="T36" fmla="*/ 527 w 675"/>
                    <a:gd name="T37" fmla="*/ 383 h 617"/>
                    <a:gd name="T38" fmla="*/ 564 w 675"/>
                    <a:gd name="T39" fmla="*/ 362 h 617"/>
                    <a:gd name="T40" fmla="*/ 587 w 675"/>
                    <a:gd name="T41" fmla="*/ 366 h 617"/>
                    <a:gd name="T42" fmla="*/ 599 w 675"/>
                    <a:gd name="T43" fmla="*/ 345 h 617"/>
                    <a:gd name="T44" fmla="*/ 643 w 675"/>
                    <a:gd name="T45" fmla="*/ 333 h 617"/>
                    <a:gd name="T46" fmla="*/ 672 w 675"/>
                    <a:gd name="T47" fmla="*/ 300 h 617"/>
                    <a:gd name="T48" fmla="*/ 631 w 675"/>
                    <a:gd name="T49" fmla="*/ 315 h 617"/>
                    <a:gd name="T50" fmla="*/ 594 w 675"/>
                    <a:gd name="T51" fmla="*/ 239 h 617"/>
                    <a:gd name="T52" fmla="*/ 610 w 675"/>
                    <a:gd name="T53" fmla="*/ 205 h 617"/>
                    <a:gd name="T54" fmla="*/ 604 w 675"/>
                    <a:gd name="T55" fmla="*/ 188 h 617"/>
                    <a:gd name="T56" fmla="*/ 586 w 675"/>
                    <a:gd name="T57" fmla="*/ 204 h 617"/>
                    <a:gd name="T58" fmla="*/ 517 w 675"/>
                    <a:gd name="T59" fmla="*/ 231 h 617"/>
                    <a:gd name="T60" fmla="*/ 441 w 675"/>
                    <a:gd name="T61" fmla="*/ 197 h 617"/>
                    <a:gd name="T62" fmla="*/ 369 w 675"/>
                    <a:gd name="T63" fmla="*/ 155 h 617"/>
                    <a:gd name="T64" fmla="*/ 307 w 675"/>
                    <a:gd name="T65" fmla="*/ 86 h 617"/>
                    <a:gd name="T66" fmla="*/ 263 w 675"/>
                    <a:gd name="T67" fmla="*/ 26 h 617"/>
                    <a:gd name="T68" fmla="*/ 241 w 675"/>
                    <a:gd name="T69" fmla="*/ 7 h 617"/>
                    <a:gd name="T70" fmla="*/ 222 w 675"/>
                    <a:gd name="T71" fmla="*/ 17 h 617"/>
                    <a:gd name="T72" fmla="*/ 204 w 675"/>
                    <a:gd name="T73" fmla="*/ 25 h 617"/>
                    <a:gd name="T74" fmla="*/ 197 w 675"/>
                    <a:gd name="T75" fmla="*/ 59 h 617"/>
                    <a:gd name="T76" fmla="*/ 216 w 675"/>
                    <a:gd name="T77" fmla="*/ 109 h 617"/>
                    <a:gd name="T78" fmla="*/ 204 w 675"/>
                    <a:gd name="T79" fmla="*/ 180 h 617"/>
                    <a:gd name="T80" fmla="*/ 201 w 675"/>
                    <a:gd name="T81" fmla="*/ 242 h 617"/>
                    <a:gd name="T82" fmla="*/ 175 w 675"/>
                    <a:gd name="T83" fmla="*/ 260 h 617"/>
                    <a:gd name="T84" fmla="*/ 175 w 675"/>
                    <a:gd name="T85" fmla="*/ 295 h 617"/>
                    <a:gd name="T86" fmla="*/ 169 w 675"/>
                    <a:gd name="T87" fmla="*/ 342 h 617"/>
                    <a:gd name="T88" fmla="*/ 143 w 675"/>
                    <a:gd name="T89" fmla="*/ 339 h 617"/>
                    <a:gd name="T90" fmla="*/ 106 w 675"/>
                    <a:gd name="T91" fmla="*/ 341 h 617"/>
                    <a:gd name="T92" fmla="*/ 85 w 675"/>
                    <a:gd name="T93" fmla="*/ 324 h 617"/>
                    <a:gd name="T94" fmla="*/ 67 w 675"/>
                    <a:gd name="T95" fmla="*/ 333 h 617"/>
                    <a:gd name="T96" fmla="*/ 79 w 675"/>
                    <a:gd name="T97" fmla="*/ 378 h 617"/>
                    <a:gd name="T98" fmla="*/ 59 w 675"/>
                    <a:gd name="T99" fmla="*/ 411 h 617"/>
                    <a:gd name="T100" fmla="*/ 46 w 675"/>
                    <a:gd name="T101" fmla="*/ 409 h 617"/>
                    <a:gd name="T102" fmla="*/ 25 w 675"/>
                    <a:gd name="T103" fmla="*/ 427 h 617"/>
                    <a:gd name="T104" fmla="*/ 5 w 675"/>
                    <a:gd name="T105" fmla="*/ 473 h 617"/>
                    <a:gd name="T106" fmla="*/ 10 w 675"/>
                    <a:gd name="T107" fmla="*/ 499 h 617"/>
                    <a:gd name="T108" fmla="*/ 30 w 675"/>
                    <a:gd name="T109" fmla="*/ 517 h 617"/>
                    <a:gd name="T110" fmla="*/ 30 w 675"/>
                    <a:gd name="T111" fmla="*/ 563 h 617"/>
                    <a:gd name="T112" fmla="*/ 39 w 675"/>
                    <a:gd name="T113" fmla="*/ 61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5" h="617">
                      <a:moveTo>
                        <a:pt x="45" y="617"/>
                      </a:moveTo>
                      <a:lnTo>
                        <a:pt x="47" y="617"/>
                      </a:lnTo>
                      <a:lnTo>
                        <a:pt x="54" y="608"/>
                      </a:lnTo>
                      <a:lnTo>
                        <a:pt x="58" y="607"/>
                      </a:lnTo>
                      <a:lnTo>
                        <a:pt x="67" y="605"/>
                      </a:lnTo>
                      <a:lnTo>
                        <a:pt x="67" y="600"/>
                      </a:lnTo>
                      <a:lnTo>
                        <a:pt x="75" y="597"/>
                      </a:lnTo>
                      <a:lnTo>
                        <a:pt x="76" y="593"/>
                      </a:lnTo>
                      <a:lnTo>
                        <a:pt x="77" y="582"/>
                      </a:lnTo>
                      <a:lnTo>
                        <a:pt x="77" y="579"/>
                      </a:lnTo>
                      <a:lnTo>
                        <a:pt x="83" y="572"/>
                      </a:lnTo>
                      <a:lnTo>
                        <a:pt x="93" y="565"/>
                      </a:lnTo>
                      <a:lnTo>
                        <a:pt x="95" y="564"/>
                      </a:lnTo>
                      <a:lnTo>
                        <a:pt x="96" y="559"/>
                      </a:lnTo>
                      <a:lnTo>
                        <a:pt x="100" y="555"/>
                      </a:lnTo>
                      <a:lnTo>
                        <a:pt x="105" y="554"/>
                      </a:lnTo>
                      <a:lnTo>
                        <a:pt x="103" y="555"/>
                      </a:lnTo>
                      <a:lnTo>
                        <a:pt x="102" y="559"/>
                      </a:lnTo>
                      <a:lnTo>
                        <a:pt x="103" y="560"/>
                      </a:lnTo>
                      <a:lnTo>
                        <a:pt x="103" y="563"/>
                      </a:lnTo>
                      <a:lnTo>
                        <a:pt x="107" y="564"/>
                      </a:lnTo>
                      <a:lnTo>
                        <a:pt x="109" y="561"/>
                      </a:lnTo>
                      <a:lnTo>
                        <a:pt x="114" y="559"/>
                      </a:lnTo>
                      <a:lnTo>
                        <a:pt x="127" y="563"/>
                      </a:lnTo>
                      <a:lnTo>
                        <a:pt x="130" y="567"/>
                      </a:lnTo>
                      <a:lnTo>
                        <a:pt x="135" y="570"/>
                      </a:lnTo>
                      <a:lnTo>
                        <a:pt x="137" y="571"/>
                      </a:lnTo>
                      <a:lnTo>
                        <a:pt x="148" y="564"/>
                      </a:lnTo>
                      <a:lnTo>
                        <a:pt x="157" y="554"/>
                      </a:lnTo>
                      <a:lnTo>
                        <a:pt x="161" y="548"/>
                      </a:lnTo>
                      <a:lnTo>
                        <a:pt x="147" y="540"/>
                      </a:lnTo>
                      <a:lnTo>
                        <a:pt x="137" y="536"/>
                      </a:lnTo>
                      <a:lnTo>
                        <a:pt x="135" y="533"/>
                      </a:lnTo>
                      <a:lnTo>
                        <a:pt x="132" y="530"/>
                      </a:lnTo>
                      <a:lnTo>
                        <a:pt x="118" y="516"/>
                      </a:lnTo>
                      <a:lnTo>
                        <a:pt x="114" y="507"/>
                      </a:lnTo>
                      <a:lnTo>
                        <a:pt x="112" y="504"/>
                      </a:lnTo>
                      <a:lnTo>
                        <a:pt x="90" y="505"/>
                      </a:lnTo>
                      <a:lnTo>
                        <a:pt x="85" y="505"/>
                      </a:lnTo>
                      <a:lnTo>
                        <a:pt x="71" y="494"/>
                      </a:lnTo>
                      <a:lnTo>
                        <a:pt x="61" y="489"/>
                      </a:lnTo>
                      <a:lnTo>
                        <a:pt x="59" y="485"/>
                      </a:lnTo>
                      <a:lnTo>
                        <a:pt x="59" y="479"/>
                      </a:lnTo>
                      <a:lnTo>
                        <a:pt x="69" y="457"/>
                      </a:lnTo>
                      <a:lnTo>
                        <a:pt x="76" y="446"/>
                      </a:lnTo>
                      <a:lnTo>
                        <a:pt x="81" y="443"/>
                      </a:lnTo>
                      <a:lnTo>
                        <a:pt x="90" y="445"/>
                      </a:lnTo>
                      <a:lnTo>
                        <a:pt x="91" y="445"/>
                      </a:lnTo>
                      <a:lnTo>
                        <a:pt x="97" y="441"/>
                      </a:lnTo>
                      <a:lnTo>
                        <a:pt x="109" y="451"/>
                      </a:lnTo>
                      <a:lnTo>
                        <a:pt x="109" y="455"/>
                      </a:lnTo>
                      <a:lnTo>
                        <a:pt x="117" y="462"/>
                      </a:lnTo>
                      <a:lnTo>
                        <a:pt x="119" y="463"/>
                      </a:lnTo>
                      <a:lnTo>
                        <a:pt x="121" y="469"/>
                      </a:lnTo>
                      <a:lnTo>
                        <a:pt x="123" y="471"/>
                      </a:lnTo>
                      <a:lnTo>
                        <a:pt x="127" y="476"/>
                      </a:lnTo>
                      <a:lnTo>
                        <a:pt x="127" y="482"/>
                      </a:lnTo>
                      <a:lnTo>
                        <a:pt x="129" y="485"/>
                      </a:lnTo>
                      <a:lnTo>
                        <a:pt x="132" y="486"/>
                      </a:lnTo>
                      <a:lnTo>
                        <a:pt x="154" y="468"/>
                      </a:lnTo>
                      <a:lnTo>
                        <a:pt x="172" y="453"/>
                      </a:lnTo>
                      <a:lnTo>
                        <a:pt x="183" y="445"/>
                      </a:lnTo>
                      <a:lnTo>
                        <a:pt x="197" y="440"/>
                      </a:lnTo>
                      <a:lnTo>
                        <a:pt x="213" y="439"/>
                      </a:lnTo>
                      <a:lnTo>
                        <a:pt x="227" y="443"/>
                      </a:lnTo>
                      <a:lnTo>
                        <a:pt x="234" y="445"/>
                      </a:lnTo>
                      <a:lnTo>
                        <a:pt x="243" y="452"/>
                      </a:lnTo>
                      <a:lnTo>
                        <a:pt x="252" y="458"/>
                      </a:lnTo>
                      <a:lnTo>
                        <a:pt x="255" y="459"/>
                      </a:lnTo>
                      <a:lnTo>
                        <a:pt x="265" y="463"/>
                      </a:lnTo>
                      <a:lnTo>
                        <a:pt x="268" y="464"/>
                      </a:lnTo>
                      <a:lnTo>
                        <a:pt x="274" y="470"/>
                      </a:lnTo>
                      <a:lnTo>
                        <a:pt x="281" y="476"/>
                      </a:lnTo>
                      <a:lnTo>
                        <a:pt x="292" y="482"/>
                      </a:lnTo>
                      <a:lnTo>
                        <a:pt x="306" y="492"/>
                      </a:lnTo>
                      <a:lnTo>
                        <a:pt x="321" y="499"/>
                      </a:lnTo>
                      <a:lnTo>
                        <a:pt x="330" y="503"/>
                      </a:lnTo>
                      <a:lnTo>
                        <a:pt x="366" y="516"/>
                      </a:lnTo>
                      <a:lnTo>
                        <a:pt x="369" y="518"/>
                      </a:lnTo>
                      <a:lnTo>
                        <a:pt x="387" y="534"/>
                      </a:lnTo>
                      <a:lnTo>
                        <a:pt x="385" y="529"/>
                      </a:lnTo>
                      <a:lnTo>
                        <a:pt x="387" y="525"/>
                      </a:lnTo>
                      <a:lnTo>
                        <a:pt x="394" y="516"/>
                      </a:lnTo>
                      <a:lnTo>
                        <a:pt x="396" y="504"/>
                      </a:lnTo>
                      <a:lnTo>
                        <a:pt x="399" y="494"/>
                      </a:lnTo>
                      <a:lnTo>
                        <a:pt x="399" y="483"/>
                      </a:lnTo>
                      <a:lnTo>
                        <a:pt x="401" y="473"/>
                      </a:lnTo>
                      <a:lnTo>
                        <a:pt x="414" y="450"/>
                      </a:lnTo>
                      <a:lnTo>
                        <a:pt x="436" y="423"/>
                      </a:lnTo>
                      <a:lnTo>
                        <a:pt x="467" y="393"/>
                      </a:lnTo>
                      <a:lnTo>
                        <a:pt x="481" y="381"/>
                      </a:lnTo>
                      <a:lnTo>
                        <a:pt x="490" y="377"/>
                      </a:lnTo>
                      <a:lnTo>
                        <a:pt x="497" y="377"/>
                      </a:lnTo>
                      <a:lnTo>
                        <a:pt x="505" y="377"/>
                      </a:lnTo>
                      <a:lnTo>
                        <a:pt x="527" y="383"/>
                      </a:lnTo>
                      <a:lnTo>
                        <a:pt x="531" y="383"/>
                      </a:lnTo>
                      <a:lnTo>
                        <a:pt x="561" y="379"/>
                      </a:lnTo>
                      <a:lnTo>
                        <a:pt x="561" y="377"/>
                      </a:lnTo>
                      <a:lnTo>
                        <a:pt x="556" y="372"/>
                      </a:lnTo>
                      <a:lnTo>
                        <a:pt x="564" y="362"/>
                      </a:lnTo>
                      <a:lnTo>
                        <a:pt x="565" y="366"/>
                      </a:lnTo>
                      <a:lnTo>
                        <a:pt x="564" y="367"/>
                      </a:lnTo>
                      <a:lnTo>
                        <a:pt x="567" y="369"/>
                      </a:lnTo>
                      <a:lnTo>
                        <a:pt x="585" y="367"/>
                      </a:lnTo>
                      <a:lnTo>
                        <a:pt x="587" y="366"/>
                      </a:lnTo>
                      <a:lnTo>
                        <a:pt x="604" y="355"/>
                      </a:lnTo>
                      <a:lnTo>
                        <a:pt x="605" y="353"/>
                      </a:lnTo>
                      <a:lnTo>
                        <a:pt x="600" y="349"/>
                      </a:lnTo>
                      <a:lnTo>
                        <a:pt x="599" y="347"/>
                      </a:lnTo>
                      <a:lnTo>
                        <a:pt x="599" y="345"/>
                      </a:lnTo>
                      <a:lnTo>
                        <a:pt x="607" y="343"/>
                      </a:lnTo>
                      <a:lnTo>
                        <a:pt x="615" y="341"/>
                      </a:lnTo>
                      <a:lnTo>
                        <a:pt x="629" y="336"/>
                      </a:lnTo>
                      <a:lnTo>
                        <a:pt x="640" y="337"/>
                      </a:lnTo>
                      <a:lnTo>
                        <a:pt x="643" y="333"/>
                      </a:lnTo>
                      <a:lnTo>
                        <a:pt x="651" y="318"/>
                      </a:lnTo>
                      <a:lnTo>
                        <a:pt x="654" y="315"/>
                      </a:lnTo>
                      <a:lnTo>
                        <a:pt x="665" y="309"/>
                      </a:lnTo>
                      <a:lnTo>
                        <a:pt x="675" y="302"/>
                      </a:lnTo>
                      <a:lnTo>
                        <a:pt x="672" y="300"/>
                      </a:lnTo>
                      <a:lnTo>
                        <a:pt x="666" y="300"/>
                      </a:lnTo>
                      <a:lnTo>
                        <a:pt x="654" y="303"/>
                      </a:lnTo>
                      <a:lnTo>
                        <a:pt x="646" y="309"/>
                      </a:lnTo>
                      <a:lnTo>
                        <a:pt x="636" y="314"/>
                      </a:lnTo>
                      <a:lnTo>
                        <a:pt x="631" y="315"/>
                      </a:lnTo>
                      <a:lnTo>
                        <a:pt x="623" y="311"/>
                      </a:lnTo>
                      <a:lnTo>
                        <a:pt x="612" y="291"/>
                      </a:lnTo>
                      <a:lnTo>
                        <a:pt x="594" y="259"/>
                      </a:lnTo>
                      <a:lnTo>
                        <a:pt x="591" y="252"/>
                      </a:lnTo>
                      <a:lnTo>
                        <a:pt x="594" y="239"/>
                      </a:lnTo>
                      <a:lnTo>
                        <a:pt x="594" y="236"/>
                      </a:lnTo>
                      <a:lnTo>
                        <a:pt x="598" y="227"/>
                      </a:lnTo>
                      <a:lnTo>
                        <a:pt x="604" y="221"/>
                      </a:lnTo>
                      <a:lnTo>
                        <a:pt x="610" y="212"/>
                      </a:lnTo>
                      <a:lnTo>
                        <a:pt x="610" y="205"/>
                      </a:lnTo>
                      <a:lnTo>
                        <a:pt x="617" y="195"/>
                      </a:lnTo>
                      <a:lnTo>
                        <a:pt x="622" y="179"/>
                      </a:lnTo>
                      <a:lnTo>
                        <a:pt x="619" y="165"/>
                      </a:lnTo>
                      <a:lnTo>
                        <a:pt x="606" y="185"/>
                      </a:lnTo>
                      <a:lnTo>
                        <a:pt x="604" y="188"/>
                      </a:lnTo>
                      <a:lnTo>
                        <a:pt x="600" y="194"/>
                      </a:lnTo>
                      <a:lnTo>
                        <a:pt x="595" y="197"/>
                      </a:lnTo>
                      <a:lnTo>
                        <a:pt x="589" y="197"/>
                      </a:lnTo>
                      <a:lnTo>
                        <a:pt x="587" y="199"/>
                      </a:lnTo>
                      <a:lnTo>
                        <a:pt x="586" y="204"/>
                      </a:lnTo>
                      <a:lnTo>
                        <a:pt x="568" y="225"/>
                      </a:lnTo>
                      <a:lnTo>
                        <a:pt x="562" y="230"/>
                      </a:lnTo>
                      <a:lnTo>
                        <a:pt x="552" y="234"/>
                      </a:lnTo>
                      <a:lnTo>
                        <a:pt x="541" y="234"/>
                      </a:lnTo>
                      <a:lnTo>
                        <a:pt x="517" y="231"/>
                      </a:lnTo>
                      <a:lnTo>
                        <a:pt x="508" y="227"/>
                      </a:lnTo>
                      <a:lnTo>
                        <a:pt x="504" y="222"/>
                      </a:lnTo>
                      <a:lnTo>
                        <a:pt x="503" y="211"/>
                      </a:lnTo>
                      <a:lnTo>
                        <a:pt x="461" y="201"/>
                      </a:lnTo>
                      <a:lnTo>
                        <a:pt x="441" y="197"/>
                      </a:lnTo>
                      <a:lnTo>
                        <a:pt x="426" y="192"/>
                      </a:lnTo>
                      <a:lnTo>
                        <a:pt x="413" y="186"/>
                      </a:lnTo>
                      <a:lnTo>
                        <a:pt x="395" y="173"/>
                      </a:lnTo>
                      <a:lnTo>
                        <a:pt x="387" y="167"/>
                      </a:lnTo>
                      <a:lnTo>
                        <a:pt x="369" y="155"/>
                      </a:lnTo>
                      <a:lnTo>
                        <a:pt x="359" y="147"/>
                      </a:lnTo>
                      <a:lnTo>
                        <a:pt x="347" y="133"/>
                      </a:lnTo>
                      <a:lnTo>
                        <a:pt x="329" y="119"/>
                      </a:lnTo>
                      <a:lnTo>
                        <a:pt x="315" y="97"/>
                      </a:lnTo>
                      <a:lnTo>
                        <a:pt x="307" y="86"/>
                      </a:lnTo>
                      <a:lnTo>
                        <a:pt x="297" y="71"/>
                      </a:lnTo>
                      <a:lnTo>
                        <a:pt x="288" y="62"/>
                      </a:lnTo>
                      <a:lnTo>
                        <a:pt x="279" y="51"/>
                      </a:lnTo>
                      <a:lnTo>
                        <a:pt x="274" y="47"/>
                      </a:lnTo>
                      <a:lnTo>
                        <a:pt x="263" y="26"/>
                      </a:lnTo>
                      <a:lnTo>
                        <a:pt x="259" y="23"/>
                      </a:lnTo>
                      <a:lnTo>
                        <a:pt x="249" y="18"/>
                      </a:lnTo>
                      <a:lnTo>
                        <a:pt x="247" y="12"/>
                      </a:lnTo>
                      <a:lnTo>
                        <a:pt x="244" y="8"/>
                      </a:lnTo>
                      <a:lnTo>
                        <a:pt x="241" y="7"/>
                      </a:lnTo>
                      <a:lnTo>
                        <a:pt x="238" y="0"/>
                      </a:lnTo>
                      <a:lnTo>
                        <a:pt x="229" y="3"/>
                      </a:lnTo>
                      <a:lnTo>
                        <a:pt x="228" y="11"/>
                      </a:lnTo>
                      <a:lnTo>
                        <a:pt x="226" y="15"/>
                      </a:lnTo>
                      <a:lnTo>
                        <a:pt x="222" y="17"/>
                      </a:lnTo>
                      <a:lnTo>
                        <a:pt x="217" y="18"/>
                      </a:lnTo>
                      <a:lnTo>
                        <a:pt x="209" y="17"/>
                      </a:lnTo>
                      <a:lnTo>
                        <a:pt x="204" y="13"/>
                      </a:lnTo>
                      <a:lnTo>
                        <a:pt x="203" y="15"/>
                      </a:lnTo>
                      <a:lnTo>
                        <a:pt x="204" y="25"/>
                      </a:lnTo>
                      <a:lnTo>
                        <a:pt x="204" y="29"/>
                      </a:lnTo>
                      <a:lnTo>
                        <a:pt x="201" y="38"/>
                      </a:lnTo>
                      <a:lnTo>
                        <a:pt x="197" y="45"/>
                      </a:lnTo>
                      <a:lnTo>
                        <a:pt x="197" y="53"/>
                      </a:lnTo>
                      <a:lnTo>
                        <a:pt x="197" y="59"/>
                      </a:lnTo>
                      <a:lnTo>
                        <a:pt x="201" y="65"/>
                      </a:lnTo>
                      <a:lnTo>
                        <a:pt x="205" y="73"/>
                      </a:lnTo>
                      <a:lnTo>
                        <a:pt x="213" y="96"/>
                      </a:lnTo>
                      <a:lnTo>
                        <a:pt x="215" y="104"/>
                      </a:lnTo>
                      <a:lnTo>
                        <a:pt x="216" y="109"/>
                      </a:lnTo>
                      <a:lnTo>
                        <a:pt x="219" y="133"/>
                      </a:lnTo>
                      <a:lnTo>
                        <a:pt x="217" y="151"/>
                      </a:lnTo>
                      <a:lnTo>
                        <a:pt x="215" y="162"/>
                      </a:lnTo>
                      <a:lnTo>
                        <a:pt x="210" y="170"/>
                      </a:lnTo>
                      <a:lnTo>
                        <a:pt x="204" y="180"/>
                      </a:lnTo>
                      <a:lnTo>
                        <a:pt x="207" y="192"/>
                      </a:lnTo>
                      <a:lnTo>
                        <a:pt x="208" y="218"/>
                      </a:lnTo>
                      <a:lnTo>
                        <a:pt x="207" y="228"/>
                      </a:lnTo>
                      <a:lnTo>
                        <a:pt x="204" y="235"/>
                      </a:lnTo>
                      <a:lnTo>
                        <a:pt x="201" y="242"/>
                      </a:lnTo>
                      <a:lnTo>
                        <a:pt x="191" y="248"/>
                      </a:lnTo>
                      <a:lnTo>
                        <a:pt x="180" y="253"/>
                      </a:lnTo>
                      <a:lnTo>
                        <a:pt x="179" y="254"/>
                      </a:lnTo>
                      <a:lnTo>
                        <a:pt x="178" y="258"/>
                      </a:lnTo>
                      <a:lnTo>
                        <a:pt x="175" y="260"/>
                      </a:lnTo>
                      <a:lnTo>
                        <a:pt x="173" y="266"/>
                      </a:lnTo>
                      <a:lnTo>
                        <a:pt x="173" y="271"/>
                      </a:lnTo>
                      <a:lnTo>
                        <a:pt x="177" y="283"/>
                      </a:lnTo>
                      <a:lnTo>
                        <a:pt x="175" y="290"/>
                      </a:lnTo>
                      <a:lnTo>
                        <a:pt x="175" y="295"/>
                      </a:lnTo>
                      <a:lnTo>
                        <a:pt x="181" y="305"/>
                      </a:lnTo>
                      <a:lnTo>
                        <a:pt x="183" y="314"/>
                      </a:lnTo>
                      <a:lnTo>
                        <a:pt x="180" y="326"/>
                      </a:lnTo>
                      <a:lnTo>
                        <a:pt x="177" y="333"/>
                      </a:lnTo>
                      <a:lnTo>
                        <a:pt x="169" y="342"/>
                      </a:lnTo>
                      <a:lnTo>
                        <a:pt x="161" y="349"/>
                      </a:lnTo>
                      <a:lnTo>
                        <a:pt x="154" y="349"/>
                      </a:lnTo>
                      <a:lnTo>
                        <a:pt x="143" y="347"/>
                      </a:lnTo>
                      <a:lnTo>
                        <a:pt x="143" y="343"/>
                      </a:lnTo>
                      <a:lnTo>
                        <a:pt x="143" y="339"/>
                      </a:lnTo>
                      <a:lnTo>
                        <a:pt x="141" y="337"/>
                      </a:lnTo>
                      <a:lnTo>
                        <a:pt x="131" y="341"/>
                      </a:lnTo>
                      <a:lnTo>
                        <a:pt x="124" y="343"/>
                      </a:lnTo>
                      <a:lnTo>
                        <a:pt x="114" y="343"/>
                      </a:lnTo>
                      <a:lnTo>
                        <a:pt x="106" y="341"/>
                      </a:lnTo>
                      <a:lnTo>
                        <a:pt x="101" y="337"/>
                      </a:lnTo>
                      <a:lnTo>
                        <a:pt x="99" y="335"/>
                      </a:lnTo>
                      <a:lnTo>
                        <a:pt x="96" y="332"/>
                      </a:lnTo>
                      <a:lnTo>
                        <a:pt x="90" y="330"/>
                      </a:lnTo>
                      <a:lnTo>
                        <a:pt x="85" y="324"/>
                      </a:lnTo>
                      <a:lnTo>
                        <a:pt x="77" y="319"/>
                      </a:lnTo>
                      <a:lnTo>
                        <a:pt x="77" y="320"/>
                      </a:lnTo>
                      <a:lnTo>
                        <a:pt x="79" y="329"/>
                      </a:lnTo>
                      <a:lnTo>
                        <a:pt x="78" y="331"/>
                      </a:lnTo>
                      <a:lnTo>
                        <a:pt x="67" y="333"/>
                      </a:lnTo>
                      <a:lnTo>
                        <a:pt x="63" y="345"/>
                      </a:lnTo>
                      <a:lnTo>
                        <a:pt x="63" y="350"/>
                      </a:lnTo>
                      <a:lnTo>
                        <a:pt x="70" y="361"/>
                      </a:lnTo>
                      <a:lnTo>
                        <a:pt x="83" y="377"/>
                      </a:lnTo>
                      <a:lnTo>
                        <a:pt x="79" y="378"/>
                      </a:lnTo>
                      <a:lnTo>
                        <a:pt x="78" y="380"/>
                      </a:lnTo>
                      <a:lnTo>
                        <a:pt x="69" y="392"/>
                      </a:lnTo>
                      <a:lnTo>
                        <a:pt x="64" y="403"/>
                      </a:lnTo>
                      <a:lnTo>
                        <a:pt x="61" y="410"/>
                      </a:lnTo>
                      <a:lnTo>
                        <a:pt x="59" y="411"/>
                      </a:lnTo>
                      <a:lnTo>
                        <a:pt x="57" y="411"/>
                      </a:lnTo>
                      <a:lnTo>
                        <a:pt x="54" y="408"/>
                      </a:lnTo>
                      <a:lnTo>
                        <a:pt x="52" y="404"/>
                      </a:lnTo>
                      <a:lnTo>
                        <a:pt x="49" y="405"/>
                      </a:lnTo>
                      <a:lnTo>
                        <a:pt x="46" y="409"/>
                      </a:lnTo>
                      <a:lnTo>
                        <a:pt x="43" y="413"/>
                      </a:lnTo>
                      <a:lnTo>
                        <a:pt x="41" y="413"/>
                      </a:lnTo>
                      <a:lnTo>
                        <a:pt x="31" y="419"/>
                      </a:lnTo>
                      <a:lnTo>
                        <a:pt x="28" y="425"/>
                      </a:lnTo>
                      <a:lnTo>
                        <a:pt x="25" y="427"/>
                      </a:lnTo>
                      <a:lnTo>
                        <a:pt x="12" y="431"/>
                      </a:lnTo>
                      <a:lnTo>
                        <a:pt x="6" y="440"/>
                      </a:lnTo>
                      <a:lnTo>
                        <a:pt x="7" y="450"/>
                      </a:lnTo>
                      <a:lnTo>
                        <a:pt x="6" y="468"/>
                      </a:lnTo>
                      <a:lnTo>
                        <a:pt x="5" y="473"/>
                      </a:lnTo>
                      <a:lnTo>
                        <a:pt x="1" y="480"/>
                      </a:lnTo>
                      <a:lnTo>
                        <a:pt x="0" y="481"/>
                      </a:lnTo>
                      <a:lnTo>
                        <a:pt x="0" y="492"/>
                      </a:lnTo>
                      <a:lnTo>
                        <a:pt x="1" y="494"/>
                      </a:lnTo>
                      <a:lnTo>
                        <a:pt x="10" y="499"/>
                      </a:lnTo>
                      <a:lnTo>
                        <a:pt x="12" y="500"/>
                      </a:lnTo>
                      <a:lnTo>
                        <a:pt x="13" y="506"/>
                      </a:lnTo>
                      <a:lnTo>
                        <a:pt x="16" y="509"/>
                      </a:lnTo>
                      <a:lnTo>
                        <a:pt x="23" y="513"/>
                      </a:lnTo>
                      <a:lnTo>
                        <a:pt x="30" y="517"/>
                      </a:lnTo>
                      <a:lnTo>
                        <a:pt x="36" y="527"/>
                      </a:lnTo>
                      <a:lnTo>
                        <a:pt x="37" y="536"/>
                      </a:lnTo>
                      <a:lnTo>
                        <a:pt x="37" y="543"/>
                      </a:lnTo>
                      <a:lnTo>
                        <a:pt x="36" y="549"/>
                      </a:lnTo>
                      <a:lnTo>
                        <a:pt x="30" y="563"/>
                      </a:lnTo>
                      <a:lnTo>
                        <a:pt x="22" y="587"/>
                      </a:lnTo>
                      <a:lnTo>
                        <a:pt x="22" y="590"/>
                      </a:lnTo>
                      <a:lnTo>
                        <a:pt x="29" y="609"/>
                      </a:lnTo>
                      <a:lnTo>
                        <a:pt x="33" y="613"/>
                      </a:lnTo>
                      <a:lnTo>
                        <a:pt x="39" y="614"/>
                      </a:lnTo>
                      <a:lnTo>
                        <a:pt x="41" y="615"/>
                      </a:lnTo>
                      <a:lnTo>
                        <a:pt x="45" y="617"/>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1" name="Freeform 149"/>
                <p:cNvSpPr>
                  <a:spLocks/>
                </p:cNvSpPr>
                <p:nvPr/>
              </p:nvSpPr>
              <p:spPr bwMode="auto">
                <a:xfrm rot="1627522">
                  <a:off x="4779" y="1798"/>
                  <a:ext cx="255" cy="271"/>
                </a:xfrm>
                <a:custGeom>
                  <a:avLst/>
                  <a:gdLst>
                    <a:gd name="T0" fmla="*/ 109 w 208"/>
                    <a:gd name="T1" fmla="*/ 28 h 181"/>
                    <a:gd name="T2" fmla="*/ 119 w 208"/>
                    <a:gd name="T3" fmla="*/ 49 h 181"/>
                    <a:gd name="T4" fmla="*/ 150 w 208"/>
                    <a:gd name="T5" fmla="*/ 42 h 181"/>
                    <a:gd name="T6" fmla="*/ 163 w 208"/>
                    <a:gd name="T7" fmla="*/ 29 h 181"/>
                    <a:gd name="T8" fmla="*/ 180 w 208"/>
                    <a:gd name="T9" fmla="*/ 7 h 181"/>
                    <a:gd name="T10" fmla="*/ 208 w 208"/>
                    <a:gd name="T11" fmla="*/ 4 h 181"/>
                    <a:gd name="T12" fmla="*/ 199 w 208"/>
                    <a:gd name="T13" fmla="*/ 17 h 181"/>
                    <a:gd name="T14" fmla="*/ 202 w 208"/>
                    <a:gd name="T15" fmla="*/ 31 h 181"/>
                    <a:gd name="T16" fmla="*/ 181 w 208"/>
                    <a:gd name="T17" fmla="*/ 34 h 181"/>
                    <a:gd name="T18" fmla="*/ 150 w 208"/>
                    <a:gd name="T19" fmla="*/ 52 h 181"/>
                    <a:gd name="T20" fmla="*/ 124 w 208"/>
                    <a:gd name="T21" fmla="*/ 74 h 181"/>
                    <a:gd name="T22" fmla="*/ 107 w 208"/>
                    <a:gd name="T23" fmla="*/ 92 h 181"/>
                    <a:gd name="T24" fmla="*/ 89 w 208"/>
                    <a:gd name="T25" fmla="*/ 91 h 181"/>
                    <a:gd name="T26" fmla="*/ 76 w 208"/>
                    <a:gd name="T27" fmla="*/ 96 h 181"/>
                    <a:gd name="T28" fmla="*/ 71 w 208"/>
                    <a:gd name="T29" fmla="*/ 120 h 181"/>
                    <a:gd name="T30" fmla="*/ 65 w 208"/>
                    <a:gd name="T31" fmla="*/ 125 h 181"/>
                    <a:gd name="T32" fmla="*/ 46 w 208"/>
                    <a:gd name="T33" fmla="*/ 138 h 181"/>
                    <a:gd name="T34" fmla="*/ 30 w 208"/>
                    <a:gd name="T35" fmla="*/ 157 h 181"/>
                    <a:gd name="T36" fmla="*/ 17 w 208"/>
                    <a:gd name="T37" fmla="*/ 169 h 181"/>
                    <a:gd name="T38" fmla="*/ 3 w 208"/>
                    <a:gd name="T39" fmla="*/ 179 h 181"/>
                    <a:gd name="T40" fmla="*/ 7 w 208"/>
                    <a:gd name="T41" fmla="*/ 160 h 181"/>
                    <a:gd name="T42" fmla="*/ 13 w 208"/>
                    <a:gd name="T43" fmla="*/ 157 h 181"/>
                    <a:gd name="T44" fmla="*/ 11 w 208"/>
                    <a:gd name="T45" fmla="*/ 146 h 181"/>
                    <a:gd name="T46" fmla="*/ 33 w 208"/>
                    <a:gd name="T47" fmla="*/ 137 h 181"/>
                    <a:gd name="T48" fmla="*/ 25 w 208"/>
                    <a:gd name="T49" fmla="*/ 127 h 181"/>
                    <a:gd name="T50" fmla="*/ 29 w 208"/>
                    <a:gd name="T51" fmla="*/ 119 h 181"/>
                    <a:gd name="T52" fmla="*/ 40 w 208"/>
                    <a:gd name="T53" fmla="*/ 120 h 181"/>
                    <a:gd name="T54" fmla="*/ 53 w 208"/>
                    <a:gd name="T55" fmla="*/ 104 h 181"/>
                    <a:gd name="T56" fmla="*/ 64 w 208"/>
                    <a:gd name="T57" fmla="*/ 92 h 181"/>
                    <a:gd name="T58" fmla="*/ 63 w 208"/>
                    <a:gd name="T59" fmla="*/ 74 h 181"/>
                    <a:gd name="T60" fmla="*/ 85 w 208"/>
                    <a:gd name="T61" fmla="*/ 76 h 181"/>
                    <a:gd name="T62" fmla="*/ 88 w 208"/>
                    <a:gd name="T63" fmla="*/ 61 h 181"/>
                    <a:gd name="T64" fmla="*/ 100 w 208"/>
                    <a:gd name="T65" fmla="*/ 58 h 181"/>
                    <a:gd name="T66" fmla="*/ 99 w 208"/>
                    <a:gd name="T67" fmla="*/ 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181">
                      <a:moveTo>
                        <a:pt x="103" y="24"/>
                      </a:moveTo>
                      <a:lnTo>
                        <a:pt x="109" y="28"/>
                      </a:lnTo>
                      <a:lnTo>
                        <a:pt x="114" y="41"/>
                      </a:lnTo>
                      <a:lnTo>
                        <a:pt x="119" y="49"/>
                      </a:lnTo>
                      <a:lnTo>
                        <a:pt x="141" y="47"/>
                      </a:lnTo>
                      <a:lnTo>
                        <a:pt x="150" y="42"/>
                      </a:lnTo>
                      <a:lnTo>
                        <a:pt x="161" y="32"/>
                      </a:lnTo>
                      <a:lnTo>
                        <a:pt x="163" y="29"/>
                      </a:lnTo>
                      <a:lnTo>
                        <a:pt x="169" y="16"/>
                      </a:lnTo>
                      <a:lnTo>
                        <a:pt x="180" y="7"/>
                      </a:lnTo>
                      <a:lnTo>
                        <a:pt x="193" y="0"/>
                      </a:lnTo>
                      <a:lnTo>
                        <a:pt x="208" y="4"/>
                      </a:lnTo>
                      <a:lnTo>
                        <a:pt x="204" y="11"/>
                      </a:lnTo>
                      <a:lnTo>
                        <a:pt x="199" y="17"/>
                      </a:lnTo>
                      <a:lnTo>
                        <a:pt x="205" y="24"/>
                      </a:lnTo>
                      <a:lnTo>
                        <a:pt x="202" y="31"/>
                      </a:lnTo>
                      <a:lnTo>
                        <a:pt x="191" y="32"/>
                      </a:lnTo>
                      <a:lnTo>
                        <a:pt x="181" y="34"/>
                      </a:lnTo>
                      <a:lnTo>
                        <a:pt x="161" y="50"/>
                      </a:lnTo>
                      <a:lnTo>
                        <a:pt x="150" y="52"/>
                      </a:lnTo>
                      <a:lnTo>
                        <a:pt x="135" y="66"/>
                      </a:lnTo>
                      <a:lnTo>
                        <a:pt x="124" y="74"/>
                      </a:lnTo>
                      <a:lnTo>
                        <a:pt x="114" y="86"/>
                      </a:lnTo>
                      <a:lnTo>
                        <a:pt x="107" y="92"/>
                      </a:lnTo>
                      <a:lnTo>
                        <a:pt x="95" y="97"/>
                      </a:lnTo>
                      <a:lnTo>
                        <a:pt x="89" y="91"/>
                      </a:lnTo>
                      <a:lnTo>
                        <a:pt x="81" y="90"/>
                      </a:lnTo>
                      <a:lnTo>
                        <a:pt x="76" y="96"/>
                      </a:lnTo>
                      <a:lnTo>
                        <a:pt x="79" y="102"/>
                      </a:lnTo>
                      <a:lnTo>
                        <a:pt x="71" y="120"/>
                      </a:lnTo>
                      <a:lnTo>
                        <a:pt x="66" y="119"/>
                      </a:lnTo>
                      <a:lnTo>
                        <a:pt x="65" y="125"/>
                      </a:lnTo>
                      <a:lnTo>
                        <a:pt x="58" y="126"/>
                      </a:lnTo>
                      <a:lnTo>
                        <a:pt x="46" y="138"/>
                      </a:lnTo>
                      <a:lnTo>
                        <a:pt x="42" y="152"/>
                      </a:lnTo>
                      <a:lnTo>
                        <a:pt x="30" y="157"/>
                      </a:lnTo>
                      <a:lnTo>
                        <a:pt x="24" y="156"/>
                      </a:lnTo>
                      <a:lnTo>
                        <a:pt x="17" y="169"/>
                      </a:lnTo>
                      <a:lnTo>
                        <a:pt x="11" y="181"/>
                      </a:lnTo>
                      <a:lnTo>
                        <a:pt x="3" y="179"/>
                      </a:lnTo>
                      <a:lnTo>
                        <a:pt x="0" y="170"/>
                      </a:lnTo>
                      <a:lnTo>
                        <a:pt x="7" y="160"/>
                      </a:lnTo>
                      <a:lnTo>
                        <a:pt x="6" y="149"/>
                      </a:lnTo>
                      <a:lnTo>
                        <a:pt x="13" y="157"/>
                      </a:lnTo>
                      <a:lnTo>
                        <a:pt x="17" y="150"/>
                      </a:lnTo>
                      <a:lnTo>
                        <a:pt x="11" y="146"/>
                      </a:lnTo>
                      <a:lnTo>
                        <a:pt x="23" y="146"/>
                      </a:lnTo>
                      <a:lnTo>
                        <a:pt x="33" y="137"/>
                      </a:lnTo>
                      <a:lnTo>
                        <a:pt x="34" y="128"/>
                      </a:lnTo>
                      <a:lnTo>
                        <a:pt x="25" y="127"/>
                      </a:lnTo>
                      <a:lnTo>
                        <a:pt x="23" y="122"/>
                      </a:lnTo>
                      <a:lnTo>
                        <a:pt x="29" y="119"/>
                      </a:lnTo>
                      <a:lnTo>
                        <a:pt x="35" y="122"/>
                      </a:lnTo>
                      <a:lnTo>
                        <a:pt x="40" y="120"/>
                      </a:lnTo>
                      <a:lnTo>
                        <a:pt x="40" y="112"/>
                      </a:lnTo>
                      <a:lnTo>
                        <a:pt x="53" y="104"/>
                      </a:lnTo>
                      <a:lnTo>
                        <a:pt x="60" y="95"/>
                      </a:lnTo>
                      <a:lnTo>
                        <a:pt x="64" y="92"/>
                      </a:lnTo>
                      <a:lnTo>
                        <a:pt x="66" y="77"/>
                      </a:lnTo>
                      <a:lnTo>
                        <a:pt x="63" y="74"/>
                      </a:lnTo>
                      <a:lnTo>
                        <a:pt x="76" y="78"/>
                      </a:lnTo>
                      <a:lnTo>
                        <a:pt x="85" y="76"/>
                      </a:lnTo>
                      <a:lnTo>
                        <a:pt x="83" y="70"/>
                      </a:lnTo>
                      <a:lnTo>
                        <a:pt x="88" y="61"/>
                      </a:lnTo>
                      <a:lnTo>
                        <a:pt x="96" y="58"/>
                      </a:lnTo>
                      <a:lnTo>
                        <a:pt x="100" y="58"/>
                      </a:lnTo>
                      <a:lnTo>
                        <a:pt x="102" y="50"/>
                      </a:lnTo>
                      <a:lnTo>
                        <a:pt x="99" y="36"/>
                      </a:lnTo>
                      <a:lnTo>
                        <a:pt x="103" y="24"/>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2" name="Freeform 150"/>
                <p:cNvSpPr>
                  <a:spLocks/>
                </p:cNvSpPr>
                <p:nvPr/>
              </p:nvSpPr>
              <p:spPr bwMode="auto">
                <a:xfrm rot="1627522">
                  <a:off x="4517" y="1917"/>
                  <a:ext cx="154" cy="196"/>
                </a:xfrm>
                <a:custGeom>
                  <a:avLst/>
                  <a:gdLst>
                    <a:gd name="T0" fmla="*/ 27 w 122"/>
                    <a:gd name="T1" fmla="*/ 93 h 131"/>
                    <a:gd name="T2" fmla="*/ 42 w 122"/>
                    <a:gd name="T3" fmla="*/ 86 h 131"/>
                    <a:gd name="T4" fmla="*/ 43 w 122"/>
                    <a:gd name="T5" fmla="*/ 74 h 131"/>
                    <a:gd name="T6" fmla="*/ 49 w 122"/>
                    <a:gd name="T7" fmla="*/ 75 h 131"/>
                    <a:gd name="T8" fmla="*/ 55 w 122"/>
                    <a:gd name="T9" fmla="*/ 57 h 131"/>
                    <a:gd name="T10" fmla="*/ 66 w 122"/>
                    <a:gd name="T11" fmla="*/ 48 h 131"/>
                    <a:gd name="T12" fmla="*/ 74 w 122"/>
                    <a:gd name="T13" fmla="*/ 38 h 131"/>
                    <a:gd name="T14" fmla="*/ 91 w 122"/>
                    <a:gd name="T15" fmla="*/ 34 h 131"/>
                    <a:gd name="T16" fmla="*/ 103 w 122"/>
                    <a:gd name="T17" fmla="*/ 20 h 131"/>
                    <a:gd name="T18" fmla="*/ 113 w 122"/>
                    <a:gd name="T19" fmla="*/ 22 h 131"/>
                    <a:gd name="T20" fmla="*/ 122 w 122"/>
                    <a:gd name="T21" fmla="*/ 9 h 131"/>
                    <a:gd name="T22" fmla="*/ 105 w 122"/>
                    <a:gd name="T23" fmla="*/ 14 h 131"/>
                    <a:gd name="T24" fmla="*/ 93 w 122"/>
                    <a:gd name="T25" fmla="*/ 12 h 131"/>
                    <a:gd name="T26" fmla="*/ 75 w 122"/>
                    <a:gd name="T27" fmla="*/ 0 h 131"/>
                    <a:gd name="T28" fmla="*/ 60 w 122"/>
                    <a:gd name="T29" fmla="*/ 26 h 131"/>
                    <a:gd name="T30" fmla="*/ 44 w 122"/>
                    <a:gd name="T31" fmla="*/ 48 h 131"/>
                    <a:gd name="T32" fmla="*/ 32 w 122"/>
                    <a:gd name="T33" fmla="*/ 72 h 131"/>
                    <a:gd name="T34" fmla="*/ 9 w 122"/>
                    <a:gd name="T35" fmla="*/ 94 h 131"/>
                    <a:gd name="T36" fmla="*/ 0 w 122"/>
                    <a:gd name="T37" fmla="*/ 106 h 131"/>
                    <a:gd name="T38" fmla="*/ 3 w 122"/>
                    <a:gd name="T39" fmla="*/ 122 h 131"/>
                    <a:gd name="T40" fmla="*/ 15 w 122"/>
                    <a:gd name="T41" fmla="*/ 120 h 131"/>
                    <a:gd name="T42" fmla="*/ 17 w 122"/>
                    <a:gd name="T43" fmla="*/ 131 h 131"/>
                    <a:gd name="T44" fmla="*/ 19 w 122"/>
                    <a:gd name="T45" fmla="*/ 100 h 131"/>
                    <a:gd name="T46" fmla="*/ 27 w 122"/>
                    <a:gd name="T47" fmla="*/ 9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2" h="131">
                      <a:moveTo>
                        <a:pt x="27" y="93"/>
                      </a:moveTo>
                      <a:lnTo>
                        <a:pt x="42" y="86"/>
                      </a:lnTo>
                      <a:lnTo>
                        <a:pt x="43" y="74"/>
                      </a:lnTo>
                      <a:lnTo>
                        <a:pt x="49" y="75"/>
                      </a:lnTo>
                      <a:lnTo>
                        <a:pt x="55" y="57"/>
                      </a:lnTo>
                      <a:lnTo>
                        <a:pt x="66" y="48"/>
                      </a:lnTo>
                      <a:lnTo>
                        <a:pt x="74" y="38"/>
                      </a:lnTo>
                      <a:lnTo>
                        <a:pt x="91" y="34"/>
                      </a:lnTo>
                      <a:lnTo>
                        <a:pt x="103" y="20"/>
                      </a:lnTo>
                      <a:lnTo>
                        <a:pt x="113" y="22"/>
                      </a:lnTo>
                      <a:lnTo>
                        <a:pt x="122" y="9"/>
                      </a:lnTo>
                      <a:lnTo>
                        <a:pt x="105" y="14"/>
                      </a:lnTo>
                      <a:lnTo>
                        <a:pt x="93" y="12"/>
                      </a:lnTo>
                      <a:lnTo>
                        <a:pt x="75" y="0"/>
                      </a:lnTo>
                      <a:lnTo>
                        <a:pt x="60" y="26"/>
                      </a:lnTo>
                      <a:lnTo>
                        <a:pt x="44" y="48"/>
                      </a:lnTo>
                      <a:lnTo>
                        <a:pt x="32" y="72"/>
                      </a:lnTo>
                      <a:lnTo>
                        <a:pt x="9" y="94"/>
                      </a:lnTo>
                      <a:lnTo>
                        <a:pt x="0" y="106"/>
                      </a:lnTo>
                      <a:lnTo>
                        <a:pt x="3" y="122"/>
                      </a:lnTo>
                      <a:lnTo>
                        <a:pt x="15" y="120"/>
                      </a:lnTo>
                      <a:lnTo>
                        <a:pt x="17" y="131"/>
                      </a:lnTo>
                      <a:lnTo>
                        <a:pt x="19" y="100"/>
                      </a:lnTo>
                      <a:lnTo>
                        <a:pt x="27" y="93"/>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3" name="Freeform 151"/>
                <p:cNvSpPr>
                  <a:spLocks/>
                </p:cNvSpPr>
                <p:nvPr/>
              </p:nvSpPr>
              <p:spPr bwMode="auto">
                <a:xfrm rot="1627522">
                  <a:off x="4641" y="2090"/>
                  <a:ext cx="42" cy="41"/>
                </a:xfrm>
                <a:custGeom>
                  <a:avLst/>
                  <a:gdLst>
                    <a:gd name="T0" fmla="*/ 0 w 35"/>
                    <a:gd name="T1" fmla="*/ 24 h 29"/>
                    <a:gd name="T2" fmla="*/ 7 w 35"/>
                    <a:gd name="T3" fmla="*/ 29 h 29"/>
                    <a:gd name="T4" fmla="*/ 23 w 35"/>
                    <a:gd name="T5" fmla="*/ 20 h 29"/>
                    <a:gd name="T6" fmla="*/ 35 w 35"/>
                    <a:gd name="T7" fmla="*/ 7 h 29"/>
                    <a:gd name="T8" fmla="*/ 24 w 35"/>
                    <a:gd name="T9" fmla="*/ 0 h 29"/>
                    <a:gd name="T10" fmla="*/ 13 w 35"/>
                    <a:gd name="T11" fmla="*/ 11 h 29"/>
                    <a:gd name="T12" fmla="*/ 13 w 35"/>
                    <a:gd name="T13" fmla="*/ 10 h 29"/>
                    <a:gd name="T14" fmla="*/ 1 w 35"/>
                    <a:gd name="T15" fmla="*/ 16 h 29"/>
                    <a:gd name="T16" fmla="*/ 0 w 35"/>
                    <a:gd name="T17"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9">
                      <a:moveTo>
                        <a:pt x="0" y="24"/>
                      </a:moveTo>
                      <a:lnTo>
                        <a:pt x="7" y="29"/>
                      </a:lnTo>
                      <a:lnTo>
                        <a:pt x="23" y="20"/>
                      </a:lnTo>
                      <a:lnTo>
                        <a:pt x="35" y="7"/>
                      </a:lnTo>
                      <a:lnTo>
                        <a:pt x="24" y="0"/>
                      </a:lnTo>
                      <a:lnTo>
                        <a:pt x="13" y="11"/>
                      </a:lnTo>
                      <a:lnTo>
                        <a:pt x="13" y="10"/>
                      </a:lnTo>
                      <a:lnTo>
                        <a:pt x="1" y="16"/>
                      </a:lnTo>
                      <a:lnTo>
                        <a:pt x="0" y="24"/>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4" name="Freeform 152"/>
                <p:cNvSpPr>
                  <a:spLocks/>
                </p:cNvSpPr>
                <p:nvPr/>
              </p:nvSpPr>
              <p:spPr bwMode="auto">
                <a:xfrm rot="1627522">
                  <a:off x="3594" y="1993"/>
                  <a:ext cx="25" cy="39"/>
                </a:xfrm>
                <a:custGeom>
                  <a:avLst/>
                  <a:gdLst>
                    <a:gd name="T0" fmla="*/ 20 w 20"/>
                    <a:gd name="T1" fmla="*/ 3 h 28"/>
                    <a:gd name="T2" fmla="*/ 20 w 20"/>
                    <a:gd name="T3" fmla="*/ 4 h 28"/>
                    <a:gd name="T4" fmla="*/ 20 w 20"/>
                    <a:gd name="T5" fmla="*/ 5 h 28"/>
                    <a:gd name="T6" fmla="*/ 20 w 20"/>
                    <a:gd name="T7" fmla="*/ 6 h 28"/>
                    <a:gd name="T8" fmla="*/ 18 w 20"/>
                    <a:gd name="T9" fmla="*/ 9 h 28"/>
                    <a:gd name="T10" fmla="*/ 16 w 20"/>
                    <a:gd name="T11" fmla="*/ 12 h 28"/>
                    <a:gd name="T12" fmla="*/ 14 w 20"/>
                    <a:gd name="T13" fmla="*/ 16 h 28"/>
                    <a:gd name="T14" fmla="*/ 12 w 20"/>
                    <a:gd name="T15" fmla="*/ 19 h 28"/>
                    <a:gd name="T16" fmla="*/ 11 w 20"/>
                    <a:gd name="T17" fmla="*/ 24 h 28"/>
                    <a:gd name="T18" fmla="*/ 10 w 20"/>
                    <a:gd name="T19" fmla="*/ 25 h 28"/>
                    <a:gd name="T20" fmla="*/ 7 w 20"/>
                    <a:gd name="T21" fmla="*/ 27 h 28"/>
                    <a:gd name="T22" fmla="*/ 6 w 20"/>
                    <a:gd name="T23" fmla="*/ 28 h 28"/>
                    <a:gd name="T24" fmla="*/ 4 w 20"/>
                    <a:gd name="T25" fmla="*/ 27 h 28"/>
                    <a:gd name="T26" fmla="*/ 2 w 20"/>
                    <a:gd name="T27" fmla="*/ 25 h 28"/>
                    <a:gd name="T28" fmla="*/ 1 w 20"/>
                    <a:gd name="T29" fmla="*/ 23 h 28"/>
                    <a:gd name="T30" fmla="*/ 0 w 20"/>
                    <a:gd name="T31" fmla="*/ 21 h 28"/>
                    <a:gd name="T32" fmla="*/ 0 w 20"/>
                    <a:gd name="T33" fmla="*/ 18 h 28"/>
                    <a:gd name="T34" fmla="*/ 1 w 20"/>
                    <a:gd name="T35" fmla="*/ 13 h 28"/>
                    <a:gd name="T36" fmla="*/ 1 w 20"/>
                    <a:gd name="T37" fmla="*/ 11 h 28"/>
                    <a:gd name="T38" fmla="*/ 1 w 20"/>
                    <a:gd name="T39" fmla="*/ 10 h 28"/>
                    <a:gd name="T40" fmla="*/ 2 w 20"/>
                    <a:gd name="T41" fmla="*/ 9 h 28"/>
                    <a:gd name="T42" fmla="*/ 4 w 20"/>
                    <a:gd name="T43" fmla="*/ 6 h 28"/>
                    <a:gd name="T44" fmla="*/ 6 w 20"/>
                    <a:gd name="T45" fmla="*/ 5 h 28"/>
                    <a:gd name="T46" fmla="*/ 7 w 20"/>
                    <a:gd name="T47" fmla="*/ 4 h 28"/>
                    <a:gd name="T48" fmla="*/ 10 w 20"/>
                    <a:gd name="T49" fmla="*/ 4 h 28"/>
                    <a:gd name="T50" fmla="*/ 13 w 20"/>
                    <a:gd name="T51" fmla="*/ 3 h 28"/>
                    <a:gd name="T52" fmla="*/ 16 w 20"/>
                    <a:gd name="T53" fmla="*/ 1 h 28"/>
                    <a:gd name="T54" fmla="*/ 18 w 20"/>
                    <a:gd name="T55" fmla="*/ 0 h 28"/>
                    <a:gd name="T56" fmla="*/ 19 w 20"/>
                    <a:gd name="T57" fmla="*/ 1 h 28"/>
                    <a:gd name="T58" fmla="*/ 20 w 20"/>
                    <a:gd name="T5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28">
                      <a:moveTo>
                        <a:pt x="20" y="3"/>
                      </a:moveTo>
                      <a:lnTo>
                        <a:pt x="20" y="4"/>
                      </a:lnTo>
                      <a:lnTo>
                        <a:pt x="20" y="5"/>
                      </a:lnTo>
                      <a:lnTo>
                        <a:pt x="20" y="6"/>
                      </a:lnTo>
                      <a:lnTo>
                        <a:pt x="18" y="9"/>
                      </a:lnTo>
                      <a:lnTo>
                        <a:pt x="16" y="12"/>
                      </a:lnTo>
                      <a:lnTo>
                        <a:pt x="14" y="16"/>
                      </a:lnTo>
                      <a:lnTo>
                        <a:pt x="12" y="19"/>
                      </a:lnTo>
                      <a:lnTo>
                        <a:pt x="11" y="24"/>
                      </a:lnTo>
                      <a:lnTo>
                        <a:pt x="10" y="25"/>
                      </a:lnTo>
                      <a:lnTo>
                        <a:pt x="7" y="27"/>
                      </a:lnTo>
                      <a:lnTo>
                        <a:pt x="6" y="28"/>
                      </a:lnTo>
                      <a:lnTo>
                        <a:pt x="4" y="27"/>
                      </a:lnTo>
                      <a:lnTo>
                        <a:pt x="2" y="25"/>
                      </a:lnTo>
                      <a:lnTo>
                        <a:pt x="1" y="23"/>
                      </a:lnTo>
                      <a:lnTo>
                        <a:pt x="0" y="21"/>
                      </a:lnTo>
                      <a:lnTo>
                        <a:pt x="0" y="18"/>
                      </a:lnTo>
                      <a:lnTo>
                        <a:pt x="1" y="13"/>
                      </a:lnTo>
                      <a:lnTo>
                        <a:pt x="1" y="11"/>
                      </a:lnTo>
                      <a:lnTo>
                        <a:pt x="1" y="10"/>
                      </a:lnTo>
                      <a:lnTo>
                        <a:pt x="2" y="9"/>
                      </a:lnTo>
                      <a:lnTo>
                        <a:pt x="4" y="6"/>
                      </a:lnTo>
                      <a:lnTo>
                        <a:pt x="6" y="5"/>
                      </a:lnTo>
                      <a:lnTo>
                        <a:pt x="7" y="4"/>
                      </a:lnTo>
                      <a:lnTo>
                        <a:pt x="10" y="4"/>
                      </a:lnTo>
                      <a:lnTo>
                        <a:pt x="13" y="3"/>
                      </a:lnTo>
                      <a:lnTo>
                        <a:pt x="16" y="1"/>
                      </a:lnTo>
                      <a:lnTo>
                        <a:pt x="18" y="0"/>
                      </a:lnTo>
                      <a:lnTo>
                        <a:pt x="19" y="1"/>
                      </a:lnTo>
                      <a:lnTo>
                        <a:pt x="20" y="3"/>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705" name="Freeform 153"/>
                <p:cNvSpPr>
                  <a:spLocks/>
                </p:cNvSpPr>
                <p:nvPr/>
              </p:nvSpPr>
              <p:spPr bwMode="auto">
                <a:xfrm rot="1627522">
                  <a:off x="4114" y="1452"/>
                  <a:ext cx="15" cy="48"/>
                </a:xfrm>
                <a:custGeom>
                  <a:avLst/>
                  <a:gdLst>
                    <a:gd name="T0" fmla="*/ 12 w 12"/>
                    <a:gd name="T1" fmla="*/ 25 h 32"/>
                    <a:gd name="T2" fmla="*/ 11 w 12"/>
                    <a:gd name="T3" fmla="*/ 20 h 32"/>
                    <a:gd name="T4" fmla="*/ 11 w 12"/>
                    <a:gd name="T5" fmla="*/ 17 h 32"/>
                    <a:gd name="T6" fmla="*/ 11 w 12"/>
                    <a:gd name="T7" fmla="*/ 13 h 32"/>
                    <a:gd name="T8" fmla="*/ 11 w 12"/>
                    <a:gd name="T9" fmla="*/ 8 h 32"/>
                    <a:gd name="T10" fmla="*/ 9 w 12"/>
                    <a:gd name="T11" fmla="*/ 4 h 32"/>
                    <a:gd name="T12" fmla="*/ 9 w 12"/>
                    <a:gd name="T13" fmla="*/ 1 h 32"/>
                    <a:gd name="T14" fmla="*/ 6 w 12"/>
                    <a:gd name="T15" fmla="*/ 0 h 32"/>
                    <a:gd name="T16" fmla="*/ 4 w 12"/>
                    <a:gd name="T17" fmla="*/ 0 h 32"/>
                    <a:gd name="T18" fmla="*/ 2 w 12"/>
                    <a:gd name="T19" fmla="*/ 1 h 32"/>
                    <a:gd name="T20" fmla="*/ 0 w 12"/>
                    <a:gd name="T21" fmla="*/ 4 h 32"/>
                    <a:gd name="T22" fmla="*/ 0 w 12"/>
                    <a:gd name="T23" fmla="*/ 7 h 32"/>
                    <a:gd name="T24" fmla="*/ 0 w 12"/>
                    <a:gd name="T25" fmla="*/ 10 h 32"/>
                    <a:gd name="T26" fmla="*/ 0 w 12"/>
                    <a:gd name="T27" fmla="*/ 14 h 32"/>
                    <a:gd name="T28" fmla="*/ 2 w 12"/>
                    <a:gd name="T29" fmla="*/ 19 h 32"/>
                    <a:gd name="T30" fmla="*/ 2 w 12"/>
                    <a:gd name="T31" fmla="*/ 23 h 32"/>
                    <a:gd name="T32" fmla="*/ 2 w 12"/>
                    <a:gd name="T33" fmla="*/ 25 h 32"/>
                    <a:gd name="T34" fmla="*/ 3 w 12"/>
                    <a:gd name="T35" fmla="*/ 28 h 32"/>
                    <a:gd name="T36" fmla="*/ 5 w 12"/>
                    <a:gd name="T37" fmla="*/ 31 h 32"/>
                    <a:gd name="T38" fmla="*/ 8 w 12"/>
                    <a:gd name="T39" fmla="*/ 32 h 32"/>
                    <a:gd name="T40" fmla="*/ 10 w 12"/>
                    <a:gd name="T41" fmla="*/ 30 h 32"/>
                    <a:gd name="T42" fmla="*/ 11 w 12"/>
                    <a:gd name="T43" fmla="*/ 28 h 32"/>
                    <a:gd name="T44" fmla="*/ 12 w 12"/>
                    <a:gd name="T45"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32">
                      <a:moveTo>
                        <a:pt x="12" y="25"/>
                      </a:moveTo>
                      <a:lnTo>
                        <a:pt x="11" y="20"/>
                      </a:lnTo>
                      <a:lnTo>
                        <a:pt x="11" y="17"/>
                      </a:lnTo>
                      <a:lnTo>
                        <a:pt x="11" y="13"/>
                      </a:lnTo>
                      <a:lnTo>
                        <a:pt x="11" y="8"/>
                      </a:lnTo>
                      <a:lnTo>
                        <a:pt x="9" y="4"/>
                      </a:lnTo>
                      <a:lnTo>
                        <a:pt x="9" y="1"/>
                      </a:lnTo>
                      <a:lnTo>
                        <a:pt x="6" y="0"/>
                      </a:lnTo>
                      <a:lnTo>
                        <a:pt x="4" y="0"/>
                      </a:lnTo>
                      <a:lnTo>
                        <a:pt x="2" y="1"/>
                      </a:lnTo>
                      <a:lnTo>
                        <a:pt x="0" y="4"/>
                      </a:lnTo>
                      <a:lnTo>
                        <a:pt x="0" y="7"/>
                      </a:lnTo>
                      <a:lnTo>
                        <a:pt x="0" y="10"/>
                      </a:lnTo>
                      <a:lnTo>
                        <a:pt x="0" y="14"/>
                      </a:lnTo>
                      <a:lnTo>
                        <a:pt x="2" y="19"/>
                      </a:lnTo>
                      <a:lnTo>
                        <a:pt x="2" y="23"/>
                      </a:lnTo>
                      <a:lnTo>
                        <a:pt x="2" y="25"/>
                      </a:lnTo>
                      <a:lnTo>
                        <a:pt x="3" y="28"/>
                      </a:lnTo>
                      <a:lnTo>
                        <a:pt x="5" y="31"/>
                      </a:lnTo>
                      <a:lnTo>
                        <a:pt x="8" y="32"/>
                      </a:lnTo>
                      <a:lnTo>
                        <a:pt x="10" y="30"/>
                      </a:lnTo>
                      <a:lnTo>
                        <a:pt x="11" y="28"/>
                      </a:lnTo>
                      <a:lnTo>
                        <a:pt x="12" y="25"/>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6" name="Freeform 154"/>
                <p:cNvSpPr>
                  <a:spLocks/>
                </p:cNvSpPr>
                <p:nvPr/>
              </p:nvSpPr>
              <p:spPr bwMode="auto">
                <a:xfrm rot="1627522">
                  <a:off x="4116" y="1508"/>
                  <a:ext cx="24" cy="27"/>
                </a:xfrm>
                <a:custGeom>
                  <a:avLst/>
                  <a:gdLst>
                    <a:gd name="T0" fmla="*/ 6 w 22"/>
                    <a:gd name="T1" fmla="*/ 2 h 18"/>
                    <a:gd name="T2" fmla="*/ 9 w 22"/>
                    <a:gd name="T3" fmla="*/ 0 h 18"/>
                    <a:gd name="T4" fmla="*/ 11 w 22"/>
                    <a:gd name="T5" fmla="*/ 0 h 18"/>
                    <a:gd name="T6" fmla="*/ 13 w 22"/>
                    <a:gd name="T7" fmla="*/ 2 h 18"/>
                    <a:gd name="T8" fmla="*/ 15 w 22"/>
                    <a:gd name="T9" fmla="*/ 3 h 18"/>
                    <a:gd name="T10" fmla="*/ 18 w 22"/>
                    <a:gd name="T11" fmla="*/ 5 h 18"/>
                    <a:gd name="T12" fmla="*/ 21 w 22"/>
                    <a:gd name="T13" fmla="*/ 8 h 18"/>
                    <a:gd name="T14" fmla="*/ 22 w 22"/>
                    <a:gd name="T15" fmla="*/ 8 h 18"/>
                    <a:gd name="T16" fmla="*/ 22 w 22"/>
                    <a:gd name="T17" fmla="*/ 11 h 18"/>
                    <a:gd name="T18" fmla="*/ 21 w 22"/>
                    <a:gd name="T19" fmla="*/ 14 h 18"/>
                    <a:gd name="T20" fmla="*/ 19 w 22"/>
                    <a:gd name="T21" fmla="*/ 16 h 18"/>
                    <a:gd name="T22" fmla="*/ 16 w 22"/>
                    <a:gd name="T23" fmla="*/ 17 h 18"/>
                    <a:gd name="T24" fmla="*/ 13 w 22"/>
                    <a:gd name="T25" fmla="*/ 18 h 18"/>
                    <a:gd name="T26" fmla="*/ 10 w 22"/>
                    <a:gd name="T27" fmla="*/ 17 h 18"/>
                    <a:gd name="T28" fmla="*/ 5 w 22"/>
                    <a:gd name="T29" fmla="*/ 17 h 18"/>
                    <a:gd name="T30" fmla="*/ 1 w 22"/>
                    <a:gd name="T31" fmla="*/ 16 h 18"/>
                    <a:gd name="T32" fmla="*/ 0 w 22"/>
                    <a:gd name="T33" fmla="*/ 14 h 18"/>
                    <a:gd name="T34" fmla="*/ 0 w 22"/>
                    <a:gd name="T35" fmla="*/ 11 h 18"/>
                    <a:gd name="T36" fmla="*/ 0 w 22"/>
                    <a:gd name="T37" fmla="*/ 10 h 18"/>
                    <a:gd name="T38" fmla="*/ 0 w 22"/>
                    <a:gd name="T39" fmla="*/ 8 h 18"/>
                    <a:gd name="T40" fmla="*/ 0 w 22"/>
                    <a:gd name="T41" fmla="*/ 5 h 18"/>
                    <a:gd name="T42" fmla="*/ 1 w 22"/>
                    <a:gd name="T43" fmla="*/ 5 h 18"/>
                    <a:gd name="T44" fmla="*/ 5 w 22"/>
                    <a:gd name="T45" fmla="*/ 3 h 18"/>
                    <a:gd name="T46" fmla="*/ 6 w 22"/>
                    <a:gd name="T4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8">
                      <a:moveTo>
                        <a:pt x="6" y="2"/>
                      </a:moveTo>
                      <a:lnTo>
                        <a:pt x="9" y="0"/>
                      </a:lnTo>
                      <a:lnTo>
                        <a:pt x="11" y="0"/>
                      </a:lnTo>
                      <a:lnTo>
                        <a:pt x="13" y="2"/>
                      </a:lnTo>
                      <a:lnTo>
                        <a:pt x="15" y="3"/>
                      </a:lnTo>
                      <a:lnTo>
                        <a:pt x="18" y="5"/>
                      </a:lnTo>
                      <a:lnTo>
                        <a:pt x="21" y="8"/>
                      </a:lnTo>
                      <a:lnTo>
                        <a:pt x="22" y="8"/>
                      </a:lnTo>
                      <a:lnTo>
                        <a:pt x="22" y="11"/>
                      </a:lnTo>
                      <a:lnTo>
                        <a:pt x="21" y="14"/>
                      </a:lnTo>
                      <a:lnTo>
                        <a:pt x="19" y="16"/>
                      </a:lnTo>
                      <a:lnTo>
                        <a:pt x="16" y="17"/>
                      </a:lnTo>
                      <a:lnTo>
                        <a:pt x="13" y="18"/>
                      </a:lnTo>
                      <a:lnTo>
                        <a:pt x="10" y="17"/>
                      </a:lnTo>
                      <a:lnTo>
                        <a:pt x="5" y="17"/>
                      </a:lnTo>
                      <a:lnTo>
                        <a:pt x="1" y="16"/>
                      </a:lnTo>
                      <a:lnTo>
                        <a:pt x="0" y="14"/>
                      </a:lnTo>
                      <a:lnTo>
                        <a:pt x="0" y="11"/>
                      </a:lnTo>
                      <a:lnTo>
                        <a:pt x="0" y="10"/>
                      </a:lnTo>
                      <a:lnTo>
                        <a:pt x="0" y="8"/>
                      </a:lnTo>
                      <a:lnTo>
                        <a:pt x="0" y="5"/>
                      </a:lnTo>
                      <a:lnTo>
                        <a:pt x="1" y="5"/>
                      </a:lnTo>
                      <a:lnTo>
                        <a:pt x="5" y="3"/>
                      </a:lnTo>
                      <a:lnTo>
                        <a:pt x="6" y="2"/>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7" name="Freeform 155"/>
                <p:cNvSpPr>
                  <a:spLocks/>
                </p:cNvSpPr>
                <p:nvPr/>
              </p:nvSpPr>
              <p:spPr bwMode="auto">
                <a:xfrm rot="1627522">
                  <a:off x="4549" y="2129"/>
                  <a:ext cx="20" cy="18"/>
                </a:xfrm>
                <a:custGeom>
                  <a:avLst/>
                  <a:gdLst>
                    <a:gd name="T0" fmla="*/ 0 w 16"/>
                    <a:gd name="T1" fmla="*/ 4 h 13"/>
                    <a:gd name="T2" fmla="*/ 7 w 16"/>
                    <a:gd name="T3" fmla="*/ 0 h 13"/>
                    <a:gd name="T4" fmla="*/ 16 w 16"/>
                    <a:gd name="T5" fmla="*/ 1 h 13"/>
                    <a:gd name="T6" fmla="*/ 14 w 16"/>
                    <a:gd name="T7" fmla="*/ 9 h 13"/>
                    <a:gd name="T8" fmla="*/ 7 w 16"/>
                    <a:gd name="T9" fmla="*/ 13 h 13"/>
                    <a:gd name="T10" fmla="*/ 0 w 16"/>
                    <a:gd name="T11" fmla="*/ 4 h 13"/>
                  </a:gdLst>
                  <a:ahLst/>
                  <a:cxnLst>
                    <a:cxn ang="0">
                      <a:pos x="T0" y="T1"/>
                    </a:cxn>
                    <a:cxn ang="0">
                      <a:pos x="T2" y="T3"/>
                    </a:cxn>
                    <a:cxn ang="0">
                      <a:pos x="T4" y="T5"/>
                    </a:cxn>
                    <a:cxn ang="0">
                      <a:pos x="T6" y="T7"/>
                    </a:cxn>
                    <a:cxn ang="0">
                      <a:pos x="T8" y="T9"/>
                    </a:cxn>
                    <a:cxn ang="0">
                      <a:pos x="T10" y="T11"/>
                    </a:cxn>
                  </a:cxnLst>
                  <a:rect l="0" t="0" r="r" b="b"/>
                  <a:pathLst>
                    <a:path w="16" h="13">
                      <a:moveTo>
                        <a:pt x="0" y="4"/>
                      </a:moveTo>
                      <a:lnTo>
                        <a:pt x="7" y="0"/>
                      </a:lnTo>
                      <a:lnTo>
                        <a:pt x="16" y="1"/>
                      </a:lnTo>
                      <a:lnTo>
                        <a:pt x="14" y="9"/>
                      </a:lnTo>
                      <a:lnTo>
                        <a:pt x="7" y="13"/>
                      </a:lnTo>
                      <a:lnTo>
                        <a:pt x="0" y="4"/>
                      </a:lnTo>
                      <a:close/>
                    </a:path>
                  </a:pathLst>
                </a:custGeom>
                <a:solidFill>
                  <a:srgbClr val="FF9999"/>
                </a:solidFill>
                <a:ln w="1588">
                  <a:solidFill>
                    <a:srgbClr val="000000"/>
                  </a:solidFill>
                  <a:prstDash val="solid"/>
                  <a:round/>
                  <a:headEnd/>
                  <a:tailEnd/>
                </a:ln>
              </p:spPr>
              <p:txBody>
                <a:bodyPr/>
                <a:lstStyle/>
                <a:p>
                  <a:endParaRPr lang="ja-JP" altLang="en-US"/>
                </a:p>
              </p:txBody>
            </p:sp>
            <p:sp>
              <p:nvSpPr>
                <p:cNvPr id="791708" name="Freeform 156"/>
                <p:cNvSpPr>
                  <a:spLocks/>
                </p:cNvSpPr>
                <p:nvPr/>
              </p:nvSpPr>
              <p:spPr bwMode="auto">
                <a:xfrm rot="1627522">
                  <a:off x="2506" y="2532"/>
                  <a:ext cx="661" cy="705"/>
                </a:xfrm>
                <a:custGeom>
                  <a:avLst/>
                  <a:gdLst>
                    <a:gd name="T0" fmla="*/ 273 w 534"/>
                    <a:gd name="T1" fmla="*/ 292 h 473"/>
                    <a:gd name="T2" fmla="*/ 262 w 534"/>
                    <a:gd name="T3" fmla="*/ 312 h 473"/>
                    <a:gd name="T4" fmla="*/ 251 w 534"/>
                    <a:gd name="T5" fmla="*/ 329 h 473"/>
                    <a:gd name="T6" fmla="*/ 239 w 534"/>
                    <a:gd name="T7" fmla="*/ 323 h 473"/>
                    <a:gd name="T8" fmla="*/ 225 w 534"/>
                    <a:gd name="T9" fmla="*/ 318 h 473"/>
                    <a:gd name="T10" fmla="*/ 207 w 534"/>
                    <a:gd name="T11" fmla="*/ 315 h 473"/>
                    <a:gd name="T12" fmla="*/ 194 w 534"/>
                    <a:gd name="T13" fmla="*/ 334 h 473"/>
                    <a:gd name="T14" fmla="*/ 179 w 534"/>
                    <a:gd name="T15" fmla="*/ 329 h 473"/>
                    <a:gd name="T16" fmla="*/ 165 w 534"/>
                    <a:gd name="T17" fmla="*/ 336 h 473"/>
                    <a:gd name="T18" fmla="*/ 155 w 534"/>
                    <a:gd name="T19" fmla="*/ 362 h 473"/>
                    <a:gd name="T20" fmla="*/ 147 w 534"/>
                    <a:gd name="T21" fmla="*/ 370 h 473"/>
                    <a:gd name="T22" fmla="*/ 148 w 534"/>
                    <a:gd name="T23" fmla="*/ 389 h 473"/>
                    <a:gd name="T24" fmla="*/ 149 w 534"/>
                    <a:gd name="T25" fmla="*/ 407 h 473"/>
                    <a:gd name="T26" fmla="*/ 134 w 534"/>
                    <a:gd name="T27" fmla="*/ 407 h 473"/>
                    <a:gd name="T28" fmla="*/ 106 w 534"/>
                    <a:gd name="T29" fmla="*/ 408 h 473"/>
                    <a:gd name="T30" fmla="*/ 90 w 534"/>
                    <a:gd name="T31" fmla="*/ 425 h 473"/>
                    <a:gd name="T32" fmla="*/ 86 w 534"/>
                    <a:gd name="T33" fmla="*/ 443 h 473"/>
                    <a:gd name="T34" fmla="*/ 69 w 534"/>
                    <a:gd name="T35" fmla="*/ 450 h 473"/>
                    <a:gd name="T36" fmla="*/ 58 w 534"/>
                    <a:gd name="T37" fmla="*/ 456 h 473"/>
                    <a:gd name="T38" fmla="*/ 39 w 534"/>
                    <a:gd name="T39" fmla="*/ 466 h 473"/>
                    <a:gd name="T40" fmla="*/ 24 w 534"/>
                    <a:gd name="T41" fmla="*/ 473 h 473"/>
                    <a:gd name="T42" fmla="*/ 3 w 534"/>
                    <a:gd name="T43" fmla="*/ 455 h 473"/>
                    <a:gd name="T44" fmla="*/ 15 w 534"/>
                    <a:gd name="T45" fmla="*/ 438 h 473"/>
                    <a:gd name="T46" fmla="*/ 24 w 534"/>
                    <a:gd name="T47" fmla="*/ 436 h 473"/>
                    <a:gd name="T48" fmla="*/ 56 w 534"/>
                    <a:gd name="T49" fmla="*/ 423 h 473"/>
                    <a:gd name="T50" fmla="*/ 71 w 534"/>
                    <a:gd name="T51" fmla="*/ 422 h 473"/>
                    <a:gd name="T52" fmla="*/ 71 w 534"/>
                    <a:gd name="T53" fmla="*/ 356 h 473"/>
                    <a:gd name="T54" fmla="*/ 126 w 534"/>
                    <a:gd name="T55" fmla="*/ 305 h 473"/>
                    <a:gd name="T56" fmla="*/ 164 w 534"/>
                    <a:gd name="T57" fmla="*/ 246 h 473"/>
                    <a:gd name="T58" fmla="*/ 162 w 534"/>
                    <a:gd name="T59" fmla="*/ 191 h 473"/>
                    <a:gd name="T60" fmla="*/ 214 w 534"/>
                    <a:gd name="T61" fmla="*/ 159 h 473"/>
                    <a:gd name="T62" fmla="*/ 227 w 534"/>
                    <a:gd name="T63" fmla="*/ 177 h 473"/>
                    <a:gd name="T64" fmla="*/ 197 w 534"/>
                    <a:gd name="T65" fmla="*/ 204 h 473"/>
                    <a:gd name="T66" fmla="*/ 201 w 534"/>
                    <a:gd name="T67" fmla="*/ 222 h 473"/>
                    <a:gd name="T68" fmla="*/ 204 w 534"/>
                    <a:gd name="T69" fmla="*/ 260 h 473"/>
                    <a:gd name="T70" fmla="*/ 243 w 534"/>
                    <a:gd name="T71" fmla="*/ 243 h 473"/>
                    <a:gd name="T72" fmla="*/ 324 w 534"/>
                    <a:gd name="T73" fmla="*/ 207 h 473"/>
                    <a:gd name="T74" fmla="*/ 395 w 534"/>
                    <a:gd name="T75" fmla="*/ 159 h 473"/>
                    <a:gd name="T76" fmla="*/ 441 w 534"/>
                    <a:gd name="T77" fmla="*/ 99 h 473"/>
                    <a:gd name="T78" fmla="*/ 489 w 534"/>
                    <a:gd name="T79" fmla="*/ 39 h 473"/>
                    <a:gd name="T80" fmla="*/ 515 w 534"/>
                    <a:gd name="T81" fmla="*/ 9 h 473"/>
                    <a:gd name="T82" fmla="*/ 520 w 534"/>
                    <a:gd name="T83" fmla="*/ 32 h 473"/>
                    <a:gd name="T84" fmla="*/ 533 w 534"/>
                    <a:gd name="T85" fmla="*/ 50 h 473"/>
                    <a:gd name="T86" fmla="*/ 512 w 534"/>
                    <a:gd name="T87" fmla="*/ 72 h 473"/>
                    <a:gd name="T88" fmla="*/ 504 w 534"/>
                    <a:gd name="T89" fmla="*/ 96 h 473"/>
                    <a:gd name="T90" fmla="*/ 503 w 534"/>
                    <a:gd name="T91" fmla="*/ 134 h 473"/>
                    <a:gd name="T92" fmla="*/ 494 w 534"/>
                    <a:gd name="T93" fmla="*/ 167 h 473"/>
                    <a:gd name="T94" fmla="*/ 468 w 534"/>
                    <a:gd name="T95" fmla="*/ 173 h 473"/>
                    <a:gd name="T96" fmla="*/ 459 w 534"/>
                    <a:gd name="T97" fmla="*/ 186 h 473"/>
                    <a:gd name="T98" fmla="*/ 455 w 534"/>
                    <a:gd name="T99" fmla="*/ 240 h 473"/>
                    <a:gd name="T100" fmla="*/ 436 w 534"/>
                    <a:gd name="T101" fmla="*/ 243 h 473"/>
                    <a:gd name="T102" fmla="*/ 419 w 534"/>
                    <a:gd name="T103" fmla="*/ 257 h 473"/>
                    <a:gd name="T104" fmla="*/ 398 w 534"/>
                    <a:gd name="T105" fmla="*/ 272 h 473"/>
                    <a:gd name="T106" fmla="*/ 399 w 534"/>
                    <a:gd name="T107" fmla="*/ 255 h 473"/>
                    <a:gd name="T108" fmla="*/ 387 w 534"/>
                    <a:gd name="T109" fmla="*/ 242 h 473"/>
                    <a:gd name="T110" fmla="*/ 380 w 534"/>
                    <a:gd name="T111" fmla="*/ 227 h 473"/>
                    <a:gd name="T112" fmla="*/ 357 w 534"/>
                    <a:gd name="T113" fmla="*/ 243 h 473"/>
                    <a:gd name="T114" fmla="*/ 351 w 534"/>
                    <a:gd name="T115" fmla="*/ 258 h 473"/>
                    <a:gd name="T116" fmla="*/ 340 w 534"/>
                    <a:gd name="T117" fmla="*/ 261 h 473"/>
                    <a:gd name="T118" fmla="*/ 332 w 534"/>
                    <a:gd name="T119" fmla="*/ 243 h 473"/>
                    <a:gd name="T120" fmla="*/ 310 w 534"/>
                    <a:gd name="T121" fmla="*/ 256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4" h="473">
                      <a:moveTo>
                        <a:pt x="274" y="270"/>
                      </a:moveTo>
                      <a:lnTo>
                        <a:pt x="274" y="272"/>
                      </a:lnTo>
                      <a:lnTo>
                        <a:pt x="274" y="276"/>
                      </a:lnTo>
                      <a:lnTo>
                        <a:pt x="273" y="284"/>
                      </a:lnTo>
                      <a:lnTo>
                        <a:pt x="273" y="286"/>
                      </a:lnTo>
                      <a:lnTo>
                        <a:pt x="273" y="292"/>
                      </a:lnTo>
                      <a:lnTo>
                        <a:pt x="270" y="297"/>
                      </a:lnTo>
                      <a:lnTo>
                        <a:pt x="268" y="299"/>
                      </a:lnTo>
                      <a:lnTo>
                        <a:pt x="267" y="302"/>
                      </a:lnTo>
                      <a:lnTo>
                        <a:pt x="264" y="305"/>
                      </a:lnTo>
                      <a:lnTo>
                        <a:pt x="266" y="309"/>
                      </a:lnTo>
                      <a:lnTo>
                        <a:pt x="262" y="312"/>
                      </a:lnTo>
                      <a:lnTo>
                        <a:pt x="261" y="316"/>
                      </a:lnTo>
                      <a:lnTo>
                        <a:pt x="260" y="320"/>
                      </a:lnTo>
                      <a:lnTo>
                        <a:pt x="258" y="322"/>
                      </a:lnTo>
                      <a:lnTo>
                        <a:pt x="256" y="327"/>
                      </a:lnTo>
                      <a:lnTo>
                        <a:pt x="252" y="328"/>
                      </a:lnTo>
                      <a:lnTo>
                        <a:pt x="251" y="329"/>
                      </a:lnTo>
                      <a:lnTo>
                        <a:pt x="250" y="328"/>
                      </a:lnTo>
                      <a:lnTo>
                        <a:pt x="250" y="327"/>
                      </a:lnTo>
                      <a:lnTo>
                        <a:pt x="248" y="323"/>
                      </a:lnTo>
                      <a:lnTo>
                        <a:pt x="245" y="322"/>
                      </a:lnTo>
                      <a:lnTo>
                        <a:pt x="243" y="322"/>
                      </a:lnTo>
                      <a:lnTo>
                        <a:pt x="239" y="323"/>
                      </a:lnTo>
                      <a:lnTo>
                        <a:pt x="238" y="322"/>
                      </a:lnTo>
                      <a:lnTo>
                        <a:pt x="236" y="318"/>
                      </a:lnTo>
                      <a:lnTo>
                        <a:pt x="233" y="317"/>
                      </a:lnTo>
                      <a:lnTo>
                        <a:pt x="231" y="317"/>
                      </a:lnTo>
                      <a:lnTo>
                        <a:pt x="227" y="320"/>
                      </a:lnTo>
                      <a:lnTo>
                        <a:pt x="225" y="318"/>
                      </a:lnTo>
                      <a:lnTo>
                        <a:pt x="224" y="315"/>
                      </a:lnTo>
                      <a:lnTo>
                        <a:pt x="220" y="314"/>
                      </a:lnTo>
                      <a:lnTo>
                        <a:pt x="216" y="316"/>
                      </a:lnTo>
                      <a:lnTo>
                        <a:pt x="213" y="314"/>
                      </a:lnTo>
                      <a:lnTo>
                        <a:pt x="209" y="312"/>
                      </a:lnTo>
                      <a:lnTo>
                        <a:pt x="207" y="315"/>
                      </a:lnTo>
                      <a:lnTo>
                        <a:pt x="204" y="318"/>
                      </a:lnTo>
                      <a:lnTo>
                        <a:pt x="201" y="320"/>
                      </a:lnTo>
                      <a:lnTo>
                        <a:pt x="198" y="322"/>
                      </a:lnTo>
                      <a:lnTo>
                        <a:pt x="197" y="326"/>
                      </a:lnTo>
                      <a:lnTo>
                        <a:pt x="195" y="330"/>
                      </a:lnTo>
                      <a:lnTo>
                        <a:pt x="194" y="334"/>
                      </a:lnTo>
                      <a:lnTo>
                        <a:pt x="191" y="338"/>
                      </a:lnTo>
                      <a:lnTo>
                        <a:pt x="188" y="338"/>
                      </a:lnTo>
                      <a:lnTo>
                        <a:pt x="188" y="339"/>
                      </a:lnTo>
                      <a:lnTo>
                        <a:pt x="185" y="338"/>
                      </a:lnTo>
                      <a:lnTo>
                        <a:pt x="185" y="333"/>
                      </a:lnTo>
                      <a:lnTo>
                        <a:pt x="179" y="329"/>
                      </a:lnTo>
                      <a:lnTo>
                        <a:pt x="177" y="328"/>
                      </a:lnTo>
                      <a:lnTo>
                        <a:pt x="176" y="329"/>
                      </a:lnTo>
                      <a:lnTo>
                        <a:pt x="171" y="333"/>
                      </a:lnTo>
                      <a:lnTo>
                        <a:pt x="168" y="334"/>
                      </a:lnTo>
                      <a:lnTo>
                        <a:pt x="166" y="334"/>
                      </a:lnTo>
                      <a:lnTo>
                        <a:pt x="165" y="336"/>
                      </a:lnTo>
                      <a:lnTo>
                        <a:pt x="162" y="342"/>
                      </a:lnTo>
                      <a:lnTo>
                        <a:pt x="164" y="345"/>
                      </a:lnTo>
                      <a:lnTo>
                        <a:pt x="164" y="348"/>
                      </a:lnTo>
                      <a:lnTo>
                        <a:pt x="162" y="353"/>
                      </a:lnTo>
                      <a:lnTo>
                        <a:pt x="159" y="358"/>
                      </a:lnTo>
                      <a:lnTo>
                        <a:pt x="155" y="362"/>
                      </a:lnTo>
                      <a:lnTo>
                        <a:pt x="150" y="363"/>
                      </a:lnTo>
                      <a:lnTo>
                        <a:pt x="149" y="364"/>
                      </a:lnTo>
                      <a:lnTo>
                        <a:pt x="150" y="365"/>
                      </a:lnTo>
                      <a:lnTo>
                        <a:pt x="150" y="368"/>
                      </a:lnTo>
                      <a:lnTo>
                        <a:pt x="150" y="369"/>
                      </a:lnTo>
                      <a:lnTo>
                        <a:pt x="147" y="370"/>
                      </a:lnTo>
                      <a:lnTo>
                        <a:pt x="144" y="371"/>
                      </a:lnTo>
                      <a:lnTo>
                        <a:pt x="144" y="374"/>
                      </a:lnTo>
                      <a:lnTo>
                        <a:pt x="143" y="386"/>
                      </a:lnTo>
                      <a:lnTo>
                        <a:pt x="144" y="387"/>
                      </a:lnTo>
                      <a:lnTo>
                        <a:pt x="147" y="388"/>
                      </a:lnTo>
                      <a:lnTo>
                        <a:pt x="148" y="389"/>
                      </a:lnTo>
                      <a:lnTo>
                        <a:pt x="150" y="389"/>
                      </a:lnTo>
                      <a:lnTo>
                        <a:pt x="152" y="392"/>
                      </a:lnTo>
                      <a:lnTo>
                        <a:pt x="153" y="396"/>
                      </a:lnTo>
                      <a:lnTo>
                        <a:pt x="153" y="401"/>
                      </a:lnTo>
                      <a:lnTo>
                        <a:pt x="152" y="404"/>
                      </a:lnTo>
                      <a:lnTo>
                        <a:pt x="149" y="407"/>
                      </a:lnTo>
                      <a:lnTo>
                        <a:pt x="147" y="408"/>
                      </a:lnTo>
                      <a:lnTo>
                        <a:pt x="141" y="410"/>
                      </a:lnTo>
                      <a:lnTo>
                        <a:pt x="138" y="411"/>
                      </a:lnTo>
                      <a:lnTo>
                        <a:pt x="137" y="410"/>
                      </a:lnTo>
                      <a:lnTo>
                        <a:pt x="136" y="408"/>
                      </a:lnTo>
                      <a:lnTo>
                        <a:pt x="134" y="407"/>
                      </a:lnTo>
                      <a:lnTo>
                        <a:pt x="128" y="410"/>
                      </a:lnTo>
                      <a:lnTo>
                        <a:pt x="123" y="411"/>
                      </a:lnTo>
                      <a:lnTo>
                        <a:pt x="120" y="413"/>
                      </a:lnTo>
                      <a:lnTo>
                        <a:pt x="116" y="411"/>
                      </a:lnTo>
                      <a:lnTo>
                        <a:pt x="111" y="408"/>
                      </a:lnTo>
                      <a:lnTo>
                        <a:pt x="106" y="408"/>
                      </a:lnTo>
                      <a:lnTo>
                        <a:pt x="102" y="411"/>
                      </a:lnTo>
                      <a:lnTo>
                        <a:pt x="101" y="414"/>
                      </a:lnTo>
                      <a:lnTo>
                        <a:pt x="100" y="418"/>
                      </a:lnTo>
                      <a:lnTo>
                        <a:pt x="99" y="431"/>
                      </a:lnTo>
                      <a:lnTo>
                        <a:pt x="95" y="429"/>
                      </a:lnTo>
                      <a:lnTo>
                        <a:pt x="90" y="425"/>
                      </a:lnTo>
                      <a:lnTo>
                        <a:pt x="87" y="423"/>
                      </a:lnTo>
                      <a:lnTo>
                        <a:pt x="84" y="424"/>
                      </a:lnTo>
                      <a:lnTo>
                        <a:pt x="83" y="429"/>
                      </a:lnTo>
                      <a:lnTo>
                        <a:pt x="86" y="435"/>
                      </a:lnTo>
                      <a:lnTo>
                        <a:pt x="86" y="441"/>
                      </a:lnTo>
                      <a:lnTo>
                        <a:pt x="86" y="443"/>
                      </a:lnTo>
                      <a:lnTo>
                        <a:pt x="81" y="443"/>
                      </a:lnTo>
                      <a:lnTo>
                        <a:pt x="78" y="443"/>
                      </a:lnTo>
                      <a:lnTo>
                        <a:pt x="78" y="444"/>
                      </a:lnTo>
                      <a:lnTo>
                        <a:pt x="76" y="448"/>
                      </a:lnTo>
                      <a:lnTo>
                        <a:pt x="72" y="449"/>
                      </a:lnTo>
                      <a:lnTo>
                        <a:pt x="69" y="450"/>
                      </a:lnTo>
                      <a:lnTo>
                        <a:pt x="66" y="450"/>
                      </a:lnTo>
                      <a:lnTo>
                        <a:pt x="65" y="453"/>
                      </a:lnTo>
                      <a:lnTo>
                        <a:pt x="63" y="452"/>
                      </a:lnTo>
                      <a:lnTo>
                        <a:pt x="62" y="450"/>
                      </a:lnTo>
                      <a:lnTo>
                        <a:pt x="59" y="454"/>
                      </a:lnTo>
                      <a:lnTo>
                        <a:pt x="58" y="456"/>
                      </a:lnTo>
                      <a:lnTo>
                        <a:pt x="56" y="460"/>
                      </a:lnTo>
                      <a:lnTo>
                        <a:pt x="54" y="464"/>
                      </a:lnTo>
                      <a:lnTo>
                        <a:pt x="53" y="466"/>
                      </a:lnTo>
                      <a:lnTo>
                        <a:pt x="50" y="466"/>
                      </a:lnTo>
                      <a:lnTo>
                        <a:pt x="44" y="465"/>
                      </a:lnTo>
                      <a:lnTo>
                        <a:pt x="39" y="466"/>
                      </a:lnTo>
                      <a:lnTo>
                        <a:pt x="36" y="467"/>
                      </a:lnTo>
                      <a:lnTo>
                        <a:pt x="35" y="468"/>
                      </a:lnTo>
                      <a:lnTo>
                        <a:pt x="35" y="470"/>
                      </a:lnTo>
                      <a:lnTo>
                        <a:pt x="32" y="472"/>
                      </a:lnTo>
                      <a:lnTo>
                        <a:pt x="28" y="473"/>
                      </a:lnTo>
                      <a:lnTo>
                        <a:pt x="24" y="473"/>
                      </a:lnTo>
                      <a:lnTo>
                        <a:pt x="21" y="471"/>
                      </a:lnTo>
                      <a:lnTo>
                        <a:pt x="17" y="471"/>
                      </a:lnTo>
                      <a:lnTo>
                        <a:pt x="12" y="470"/>
                      </a:lnTo>
                      <a:lnTo>
                        <a:pt x="9" y="467"/>
                      </a:lnTo>
                      <a:lnTo>
                        <a:pt x="6" y="462"/>
                      </a:lnTo>
                      <a:lnTo>
                        <a:pt x="3" y="455"/>
                      </a:lnTo>
                      <a:lnTo>
                        <a:pt x="2" y="450"/>
                      </a:lnTo>
                      <a:lnTo>
                        <a:pt x="0" y="442"/>
                      </a:lnTo>
                      <a:lnTo>
                        <a:pt x="2" y="435"/>
                      </a:lnTo>
                      <a:lnTo>
                        <a:pt x="4" y="442"/>
                      </a:lnTo>
                      <a:lnTo>
                        <a:pt x="10" y="443"/>
                      </a:lnTo>
                      <a:lnTo>
                        <a:pt x="15" y="438"/>
                      </a:lnTo>
                      <a:lnTo>
                        <a:pt x="18" y="438"/>
                      </a:lnTo>
                      <a:lnTo>
                        <a:pt x="17" y="443"/>
                      </a:lnTo>
                      <a:lnTo>
                        <a:pt x="21" y="443"/>
                      </a:lnTo>
                      <a:lnTo>
                        <a:pt x="28" y="442"/>
                      </a:lnTo>
                      <a:lnTo>
                        <a:pt x="27" y="440"/>
                      </a:lnTo>
                      <a:lnTo>
                        <a:pt x="24" y="436"/>
                      </a:lnTo>
                      <a:lnTo>
                        <a:pt x="26" y="435"/>
                      </a:lnTo>
                      <a:lnTo>
                        <a:pt x="33" y="434"/>
                      </a:lnTo>
                      <a:lnTo>
                        <a:pt x="39" y="435"/>
                      </a:lnTo>
                      <a:lnTo>
                        <a:pt x="41" y="431"/>
                      </a:lnTo>
                      <a:lnTo>
                        <a:pt x="44" y="425"/>
                      </a:lnTo>
                      <a:lnTo>
                        <a:pt x="56" y="423"/>
                      </a:lnTo>
                      <a:lnTo>
                        <a:pt x="59" y="420"/>
                      </a:lnTo>
                      <a:lnTo>
                        <a:pt x="59" y="414"/>
                      </a:lnTo>
                      <a:lnTo>
                        <a:pt x="63" y="407"/>
                      </a:lnTo>
                      <a:lnTo>
                        <a:pt x="66" y="407"/>
                      </a:lnTo>
                      <a:lnTo>
                        <a:pt x="68" y="412"/>
                      </a:lnTo>
                      <a:lnTo>
                        <a:pt x="71" y="422"/>
                      </a:lnTo>
                      <a:lnTo>
                        <a:pt x="74" y="419"/>
                      </a:lnTo>
                      <a:lnTo>
                        <a:pt x="76" y="411"/>
                      </a:lnTo>
                      <a:lnTo>
                        <a:pt x="71" y="400"/>
                      </a:lnTo>
                      <a:lnTo>
                        <a:pt x="64" y="390"/>
                      </a:lnTo>
                      <a:lnTo>
                        <a:pt x="60" y="376"/>
                      </a:lnTo>
                      <a:lnTo>
                        <a:pt x="71" y="356"/>
                      </a:lnTo>
                      <a:lnTo>
                        <a:pt x="81" y="348"/>
                      </a:lnTo>
                      <a:lnTo>
                        <a:pt x="90" y="335"/>
                      </a:lnTo>
                      <a:lnTo>
                        <a:pt x="100" y="327"/>
                      </a:lnTo>
                      <a:lnTo>
                        <a:pt x="108" y="322"/>
                      </a:lnTo>
                      <a:lnTo>
                        <a:pt x="120" y="312"/>
                      </a:lnTo>
                      <a:lnTo>
                        <a:pt x="126" y="305"/>
                      </a:lnTo>
                      <a:lnTo>
                        <a:pt x="136" y="294"/>
                      </a:lnTo>
                      <a:lnTo>
                        <a:pt x="146" y="282"/>
                      </a:lnTo>
                      <a:lnTo>
                        <a:pt x="152" y="274"/>
                      </a:lnTo>
                      <a:lnTo>
                        <a:pt x="156" y="266"/>
                      </a:lnTo>
                      <a:lnTo>
                        <a:pt x="160" y="256"/>
                      </a:lnTo>
                      <a:lnTo>
                        <a:pt x="164" y="246"/>
                      </a:lnTo>
                      <a:lnTo>
                        <a:pt x="162" y="231"/>
                      </a:lnTo>
                      <a:lnTo>
                        <a:pt x="160" y="210"/>
                      </a:lnTo>
                      <a:lnTo>
                        <a:pt x="156" y="212"/>
                      </a:lnTo>
                      <a:lnTo>
                        <a:pt x="156" y="208"/>
                      </a:lnTo>
                      <a:lnTo>
                        <a:pt x="159" y="197"/>
                      </a:lnTo>
                      <a:lnTo>
                        <a:pt x="162" y="191"/>
                      </a:lnTo>
                      <a:lnTo>
                        <a:pt x="164" y="180"/>
                      </a:lnTo>
                      <a:lnTo>
                        <a:pt x="182" y="171"/>
                      </a:lnTo>
                      <a:lnTo>
                        <a:pt x="189" y="170"/>
                      </a:lnTo>
                      <a:lnTo>
                        <a:pt x="204" y="164"/>
                      </a:lnTo>
                      <a:lnTo>
                        <a:pt x="210" y="159"/>
                      </a:lnTo>
                      <a:lnTo>
                        <a:pt x="214" y="159"/>
                      </a:lnTo>
                      <a:lnTo>
                        <a:pt x="219" y="158"/>
                      </a:lnTo>
                      <a:lnTo>
                        <a:pt x="230" y="155"/>
                      </a:lnTo>
                      <a:lnTo>
                        <a:pt x="238" y="159"/>
                      </a:lnTo>
                      <a:lnTo>
                        <a:pt x="238" y="167"/>
                      </a:lnTo>
                      <a:lnTo>
                        <a:pt x="228" y="173"/>
                      </a:lnTo>
                      <a:lnTo>
                        <a:pt x="227" y="177"/>
                      </a:lnTo>
                      <a:lnTo>
                        <a:pt x="227" y="184"/>
                      </a:lnTo>
                      <a:lnTo>
                        <a:pt x="225" y="186"/>
                      </a:lnTo>
                      <a:lnTo>
                        <a:pt x="219" y="190"/>
                      </a:lnTo>
                      <a:lnTo>
                        <a:pt x="209" y="192"/>
                      </a:lnTo>
                      <a:lnTo>
                        <a:pt x="202" y="203"/>
                      </a:lnTo>
                      <a:lnTo>
                        <a:pt x="197" y="204"/>
                      </a:lnTo>
                      <a:lnTo>
                        <a:pt x="186" y="202"/>
                      </a:lnTo>
                      <a:lnTo>
                        <a:pt x="182" y="207"/>
                      </a:lnTo>
                      <a:lnTo>
                        <a:pt x="180" y="213"/>
                      </a:lnTo>
                      <a:lnTo>
                        <a:pt x="183" y="218"/>
                      </a:lnTo>
                      <a:lnTo>
                        <a:pt x="190" y="220"/>
                      </a:lnTo>
                      <a:lnTo>
                        <a:pt x="201" y="222"/>
                      </a:lnTo>
                      <a:lnTo>
                        <a:pt x="202" y="226"/>
                      </a:lnTo>
                      <a:lnTo>
                        <a:pt x="200" y="240"/>
                      </a:lnTo>
                      <a:lnTo>
                        <a:pt x="198" y="248"/>
                      </a:lnTo>
                      <a:lnTo>
                        <a:pt x="196" y="251"/>
                      </a:lnTo>
                      <a:lnTo>
                        <a:pt x="197" y="254"/>
                      </a:lnTo>
                      <a:lnTo>
                        <a:pt x="204" y="260"/>
                      </a:lnTo>
                      <a:lnTo>
                        <a:pt x="218" y="263"/>
                      </a:lnTo>
                      <a:lnTo>
                        <a:pt x="230" y="266"/>
                      </a:lnTo>
                      <a:lnTo>
                        <a:pt x="236" y="262"/>
                      </a:lnTo>
                      <a:lnTo>
                        <a:pt x="240" y="254"/>
                      </a:lnTo>
                      <a:lnTo>
                        <a:pt x="240" y="245"/>
                      </a:lnTo>
                      <a:lnTo>
                        <a:pt x="243" y="243"/>
                      </a:lnTo>
                      <a:lnTo>
                        <a:pt x="256" y="239"/>
                      </a:lnTo>
                      <a:lnTo>
                        <a:pt x="270" y="236"/>
                      </a:lnTo>
                      <a:lnTo>
                        <a:pt x="274" y="236"/>
                      </a:lnTo>
                      <a:lnTo>
                        <a:pt x="291" y="226"/>
                      </a:lnTo>
                      <a:lnTo>
                        <a:pt x="309" y="219"/>
                      </a:lnTo>
                      <a:lnTo>
                        <a:pt x="324" y="207"/>
                      </a:lnTo>
                      <a:lnTo>
                        <a:pt x="335" y="206"/>
                      </a:lnTo>
                      <a:lnTo>
                        <a:pt x="346" y="203"/>
                      </a:lnTo>
                      <a:lnTo>
                        <a:pt x="357" y="196"/>
                      </a:lnTo>
                      <a:lnTo>
                        <a:pt x="374" y="183"/>
                      </a:lnTo>
                      <a:lnTo>
                        <a:pt x="386" y="171"/>
                      </a:lnTo>
                      <a:lnTo>
                        <a:pt x="395" y="159"/>
                      </a:lnTo>
                      <a:lnTo>
                        <a:pt x="404" y="146"/>
                      </a:lnTo>
                      <a:lnTo>
                        <a:pt x="407" y="136"/>
                      </a:lnTo>
                      <a:lnTo>
                        <a:pt x="413" y="120"/>
                      </a:lnTo>
                      <a:lnTo>
                        <a:pt x="425" y="110"/>
                      </a:lnTo>
                      <a:lnTo>
                        <a:pt x="437" y="100"/>
                      </a:lnTo>
                      <a:lnTo>
                        <a:pt x="441" y="99"/>
                      </a:lnTo>
                      <a:lnTo>
                        <a:pt x="447" y="98"/>
                      </a:lnTo>
                      <a:lnTo>
                        <a:pt x="453" y="95"/>
                      </a:lnTo>
                      <a:lnTo>
                        <a:pt x="462" y="92"/>
                      </a:lnTo>
                      <a:lnTo>
                        <a:pt x="474" y="80"/>
                      </a:lnTo>
                      <a:lnTo>
                        <a:pt x="482" y="66"/>
                      </a:lnTo>
                      <a:lnTo>
                        <a:pt x="489" y="39"/>
                      </a:lnTo>
                      <a:lnTo>
                        <a:pt x="490" y="32"/>
                      </a:lnTo>
                      <a:lnTo>
                        <a:pt x="494" y="22"/>
                      </a:lnTo>
                      <a:lnTo>
                        <a:pt x="497" y="9"/>
                      </a:lnTo>
                      <a:lnTo>
                        <a:pt x="501" y="0"/>
                      </a:lnTo>
                      <a:lnTo>
                        <a:pt x="509" y="6"/>
                      </a:lnTo>
                      <a:lnTo>
                        <a:pt x="515" y="9"/>
                      </a:lnTo>
                      <a:lnTo>
                        <a:pt x="520" y="11"/>
                      </a:lnTo>
                      <a:lnTo>
                        <a:pt x="520" y="16"/>
                      </a:lnTo>
                      <a:lnTo>
                        <a:pt x="518" y="22"/>
                      </a:lnTo>
                      <a:lnTo>
                        <a:pt x="518" y="26"/>
                      </a:lnTo>
                      <a:lnTo>
                        <a:pt x="518" y="29"/>
                      </a:lnTo>
                      <a:lnTo>
                        <a:pt x="520" y="32"/>
                      </a:lnTo>
                      <a:lnTo>
                        <a:pt x="522" y="33"/>
                      </a:lnTo>
                      <a:lnTo>
                        <a:pt x="525" y="34"/>
                      </a:lnTo>
                      <a:lnTo>
                        <a:pt x="528" y="34"/>
                      </a:lnTo>
                      <a:lnTo>
                        <a:pt x="532" y="40"/>
                      </a:lnTo>
                      <a:lnTo>
                        <a:pt x="534" y="45"/>
                      </a:lnTo>
                      <a:lnTo>
                        <a:pt x="533" y="50"/>
                      </a:lnTo>
                      <a:lnTo>
                        <a:pt x="527" y="58"/>
                      </a:lnTo>
                      <a:lnTo>
                        <a:pt x="522" y="60"/>
                      </a:lnTo>
                      <a:lnTo>
                        <a:pt x="518" y="62"/>
                      </a:lnTo>
                      <a:lnTo>
                        <a:pt x="514" y="62"/>
                      </a:lnTo>
                      <a:lnTo>
                        <a:pt x="513" y="64"/>
                      </a:lnTo>
                      <a:lnTo>
                        <a:pt x="512" y="72"/>
                      </a:lnTo>
                      <a:lnTo>
                        <a:pt x="509" y="75"/>
                      </a:lnTo>
                      <a:lnTo>
                        <a:pt x="510" y="77"/>
                      </a:lnTo>
                      <a:lnTo>
                        <a:pt x="512" y="80"/>
                      </a:lnTo>
                      <a:lnTo>
                        <a:pt x="510" y="83"/>
                      </a:lnTo>
                      <a:lnTo>
                        <a:pt x="506" y="93"/>
                      </a:lnTo>
                      <a:lnTo>
                        <a:pt x="504" y="96"/>
                      </a:lnTo>
                      <a:lnTo>
                        <a:pt x="503" y="107"/>
                      </a:lnTo>
                      <a:lnTo>
                        <a:pt x="504" y="110"/>
                      </a:lnTo>
                      <a:lnTo>
                        <a:pt x="509" y="114"/>
                      </a:lnTo>
                      <a:lnTo>
                        <a:pt x="512" y="117"/>
                      </a:lnTo>
                      <a:lnTo>
                        <a:pt x="512" y="119"/>
                      </a:lnTo>
                      <a:lnTo>
                        <a:pt x="503" y="134"/>
                      </a:lnTo>
                      <a:lnTo>
                        <a:pt x="501" y="137"/>
                      </a:lnTo>
                      <a:lnTo>
                        <a:pt x="497" y="143"/>
                      </a:lnTo>
                      <a:lnTo>
                        <a:pt x="495" y="146"/>
                      </a:lnTo>
                      <a:lnTo>
                        <a:pt x="491" y="150"/>
                      </a:lnTo>
                      <a:lnTo>
                        <a:pt x="495" y="164"/>
                      </a:lnTo>
                      <a:lnTo>
                        <a:pt x="494" y="167"/>
                      </a:lnTo>
                      <a:lnTo>
                        <a:pt x="486" y="168"/>
                      </a:lnTo>
                      <a:lnTo>
                        <a:pt x="479" y="166"/>
                      </a:lnTo>
                      <a:lnTo>
                        <a:pt x="477" y="168"/>
                      </a:lnTo>
                      <a:lnTo>
                        <a:pt x="477" y="173"/>
                      </a:lnTo>
                      <a:lnTo>
                        <a:pt x="473" y="172"/>
                      </a:lnTo>
                      <a:lnTo>
                        <a:pt x="468" y="173"/>
                      </a:lnTo>
                      <a:lnTo>
                        <a:pt x="460" y="174"/>
                      </a:lnTo>
                      <a:lnTo>
                        <a:pt x="456" y="176"/>
                      </a:lnTo>
                      <a:lnTo>
                        <a:pt x="455" y="178"/>
                      </a:lnTo>
                      <a:lnTo>
                        <a:pt x="456" y="179"/>
                      </a:lnTo>
                      <a:lnTo>
                        <a:pt x="459" y="183"/>
                      </a:lnTo>
                      <a:lnTo>
                        <a:pt x="459" y="186"/>
                      </a:lnTo>
                      <a:lnTo>
                        <a:pt x="458" y="190"/>
                      </a:lnTo>
                      <a:lnTo>
                        <a:pt x="449" y="204"/>
                      </a:lnTo>
                      <a:lnTo>
                        <a:pt x="449" y="210"/>
                      </a:lnTo>
                      <a:lnTo>
                        <a:pt x="455" y="216"/>
                      </a:lnTo>
                      <a:lnTo>
                        <a:pt x="454" y="231"/>
                      </a:lnTo>
                      <a:lnTo>
                        <a:pt x="455" y="240"/>
                      </a:lnTo>
                      <a:lnTo>
                        <a:pt x="454" y="248"/>
                      </a:lnTo>
                      <a:lnTo>
                        <a:pt x="453" y="255"/>
                      </a:lnTo>
                      <a:lnTo>
                        <a:pt x="452" y="252"/>
                      </a:lnTo>
                      <a:lnTo>
                        <a:pt x="447" y="246"/>
                      </a:lnTo>
                      <a:lnTo>
                        <a:pt x="442" y="236"/>
                      </a:lnTo>
                      <a:lnTo>
                        <a:pt x="436" y="243"/>
                      </a:lnTo>
                      <a:lnTo>
                        <a:pt x="434" y="245"/>
                      </a:lnTo>
                      <a:lnTo>
                        <a:pt x="425" y="244"/>
                      </a:lnTo>
                      <a:lnTo>
                        <a:pt x="424" y="249"/>
                      </a:lnTo>
                      <a:lnTo>
                        <a:pt x="425" y="254"/>
                      </a:lnTo>
                      <a:lnTo>
                        <a:pt x="425" y="257"/>
                      </a:lnTo>
                      <a:lnTo>
                        <a:pt x="419" y="257"/>
                      </a:lnTo>
                      <a:lnTo>
                        <a:pt x="420" y="261"/>
                      </a:lnTo>
                      <a:lnTo>
                        <a:pt x="419" y="264"/>
                      </a:lnTo>
                      <a:lnTo>
                        <a:pt x="411" y="268"/>
                      </a:lnTo>
                      <a:lnTo>
                        <a:pt x="410" y="274"/>
                      </a:lnTo>
                      <a:lnTo>
                        <a:pt x="404" y="274"/>
                      </a:lnTo>
                      <a:lnTo>
                        <a:pt x="398" y="272"/>
                      </a:lnTo>
                      <a:lnTo>
                        <a:pt x="398" y="269"/>
                      </a:lnTo>
                      <a:lnTo>
                        <a:pt x="395" y="267"/>
                      </a:lnTo>
                      <a:lnTo>
                        <a:pt x="395" y="266"/>
                      </a:lnTo>
                      <a:lnTo>
                        <a:pt x="396" y="263"/>
                      </a:lnTo>
                      <a:lnTo>
                        <a:pt x="399" y="262"/>
                      </a:lnTo>
                      <a:lnTo>
                        <a:pt x="399" y="255"/>
                      </a:lnTo>
                      <a:lnTo>
                        <a:pt x="398" y="252"/>
                      </a:lnTo>
                      <a:lnTo>
                        <a:pt x="394" y="250"/>
                      </a:lnTo>
                      <a:lnTo>
                        <a:pt x="392" y="248"/>
                      </a:lnTo>
                      <a:lnTo>
                        <a:pt x="390" y="245"/>
                      </a:lnTo>
                      <a:lnTo>
                        <a:pt x="390" y="244"/>
                      </a:lnTo>
                      <a:lnTo>
                        <a:pt x="387" y="242"/>
                      </a:lnTo>
                      <a:lnTo>
                        <a:pt x="387" y="239"/>
                      </a:lnTo>
                      <a:lnTo>
                        <a:pt x="387" y="237"/>
                      </a:lnTo>
                      <a:lnTo>
                        <a:pt x="388" y="234"/>
                      </a:lnTo>
                      <a:lnTo>
                        <a:pt x="387" y="232"/>
                      </a:lnTo>
                      <a:lnTo>
                        <a:pt x="387" y="230"/>
                      </a:lnTo>
                      <a:lnTo>
                        <a:pt x="380" y="227"/>
                      </a:lnTo>
                      <a:lnTo>
                        <a:pt x="374" y="227"/>
                      </a:lnTo>
                      <a:lnTo>
                        <a:pt x="369" y="232"/>
                      </a:lnTo>
                      <a:lnTo>
                        <a:pt x="366" y="236"/>
                      </a:lnTo>
                      <a:lnTo>
                        <a:pt x="358" y="240"/>
                      </a:lnTo>
                      <a:lnTo>
                        <a:pt x="357" y="242"/>
                      </a:lnTo>
                      <a:lnTo>
                        <a:pt x="357" y="243"/>
                      </a:lnTo>
                      <a:lnTo>
                        <a:pt x="357" y="245"/>
                      </a:lnTo>
                      <a:lnTo>
                        <a:pt x="356" y="248"/>
                      </a:lnTo>
                      <a:lnTo>
                        <a:pt x="354" y="251"/>
                      </a:lnTo>
                      <a:lnTo>
                        <a:pt x="354" y="255"/>
                      </a:lnTo>
                      <a:lnTo>
                        <a:pt x="351" y="260"/>
                      </a:lnTo>
                      <a:lnTo>
                        <a:pt x="351" y="258"/>
                      </a:lnTo>
                      <a:lnTo>
                        <a:pt x="351" y="255"/>
                      </a:lnTo>
                      <a:lnTo>
                        <a:pt x="351" y="252"/>
                      </a:lnTo>
                      <a:lnTo>
                        <a:pt x="344" y="252"/>
                      </a:lnTo>
                      <a:lnTo>
                        <a:pt x="342" y="254"/>
                      </a:lnTo>
                      <a:lnTo>
                        <a:pt x="341" y="258"/>
                      </a:lnTo>
                      <a:lnTo>
                        <a:pt x="340" y="261"/>
                      </a:lnTo>
                      <a:lnTo>
                        <a:pt x="336" y="263"/>
                      </a:lnTo>
                      <a:lnTo>
                        <a:pt x="330" y="258"/>
                      </a:lnTo>
                      <a:lnTo>
                        <a:pt x="330" y="255"/>
                      </a:lnTo>
                      <a:lnTo>
                        <a:pt x="330" y="252"/>
                      </a:lnTo>
                      <a:lnTo>
                        <a:pt x="333" y="244"/>
                      </a:lnTo>
                      <a:lnTo>
                        <a:pt x="332" y="243"/>
                      </a:lnTo>
                      <a:lnTo>
                        <a:pt x="327" y="240"/>
                      </a:lnTo>
                      <a:lnTo>
                        <a:pt x="321" y="239"/>
                      </a:lnTo>
                      <a:lnTo>
                        <a:pt x="317" y="240"/>
                      </a:lnTo>
                      <a:lnTo>
                        <a:pt x="315" y="243"/>
                      </a:lnTo>
                      <a:lnTo>
                        <a:pt x="314" y="249"/>
                      </a:lnTo>
                      <a:lnTo>
                        <a:pt x="310" y="256"/>
                      </a:lnTo>
                      <a:lnTo>
                        <a:pt x="299" y="262"/>
                      </a:lnTo>
                      <a:lnTo>
                        <a:pt x="274" y="270"/>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709" name="Freeform 157"/>
                <p:cNvSpPr>
                  <a:spLocks/>
                </p:cNvSpPr>
                <p:nvPr/>
              </p:nvSpPr>
              <p:spPr bwMode="auto">
                <a:xfrm rot="1627522">
                  <a:off x="3021" y="2674"/>
                  <a:ext cx="50" cy="119"/>
                </a:xfrm>
                <a:custGeom>
                  <a:avLst/>
                  <a:gdLst>
                    <a:gd name="T0" fmla="*/ 36 w 41"/>
                    <a:gd name="T1" fmla="*/ 55 h 82"/>
                    <a:gd name="T2" fmla="*/ 33 w 41"/>
                    <a:gd name="T3" fmla="*/ 60 h 82"/>
                    <a:gd name="T4" fmla="*/ 29 w 41"/>
                    <a:gd name="T5" fmla="*/ 66 h 82"/>
                    <a:gd name="T6" fmla="*/ 25 w 41"/>
                    <a:gd name="T7" fmla="*/ 71 h 82"/>
                    <a:gd name="T8" fmla="*/ 17 w 41"/>
                    <a:gd name="T9" fmla="*/ 77 h 82"/>
                    <a:gd name="T10" fmla="*/ 13 w 41"/>
                    <a:gd name="T11" fmla="*/ 81 h 82"/>
                    <a:gd name="T12" fmla="*/ 6 w 41"/>
                    <a:gd name="T13" fmla="*/ 82 h 82"/>
                    <a:gd name="T14" fmla="*/ 4 w 41"/>
                    <a:gd name="T15" fmla="*/ 81 h 82"/>
                    <a:gd name="T16" fmla="*/ 0 w 41"/>
                    <a:gd name="T17" fmla="*/ 76 h 82"/>
                    <a:gd name="T18" fmla="*/ 0 w 41"/>
                    <a:gd name="T19" fmla="*/ 71 h 82"/>
                    <a:gd name="T20" fmla="*/ 3 w 41"/>
                    <a:gd name="T21" fmla="*/ 65 h 82"/>
                    <a:gd name="T22" fmla="*/ 5 w 41"/>
                    <a:gd name="T23" fmla="*/ 61 h 82"/>
                    <a:gd name="T24" fmla="*/ 9 w 41"/>
                    <a:gd name="T25" fmla="*/ 59 h 82"/>
                    <a:gd name="T26" fmla="*/ 12 w 41"/>
                    <a:gd name="T27" fmla="*/ 55 h 82"/>
                    <a:gd name="T28" fmla="*/ 12 w 41"/>
                    <a:gd name="T29" fmla="*/ 52 h 82"/>
                    <a:gd name="T30" fmla="*/ 10 w 41"/>
                    <a:gd name="T31" fmla="*/ 52 h 82"/>
                    <a:gd name="T32" fmla="*/ 7 w 41"/>
                    <a:gd name="T33" fmla="*/ 52 h 82"/>
                    <a:gd name="T34" fmla="*/ 4 w 41"/>
                    <a:gd name="T35" fmla="*/ 55 h 82"/>
                    <a:gd name="T36" fmla="*/ 1 w 41"/>
                    <a:gd name="T37" fmla="*/ 55 h 82"/>
                    <a:gd name="T38" fmla="*/ 0 w 41"/>
                    <a:gd name="T39" fmla="*/ 52 h 82"/>
                    <a:gd name="T40" fmla="*/ 1 w 41"/>
                    <a:gd name="T41" fmla="*/ 46 h 82"/>
                    <a:gd name="T42" fmla="*/ 4 w 41"/>
                    <a:gd name="T43" fmla="*/ 40 h 82"/>
                    <a:gd name="T44" fmla="*/ 9 w 41"/>
                    <a:gd name="T45" fmla="*/ 30 h 82"/>
                    <a:gd name="T46" fmla="*/ 15 w 41"/>
                    <a:gd name="T47" fmla="*/ 22 h 82"/>
                    <a:gd name="T48" fmla="*/ 18 w 41"/>
                    <a:gd name="T49" fmla="*/ 16 h 82"/>
                    <a:gd name="T50" fmla="*/ 25 w 41"/>
                    <a:gd name="T51" fmla="*/ 7 h 82"/>
                    <a:gd name="T52" fmla="*/ 27 w 41"/>
                    <a:gd name="T53" fmla="*/ 4 h 82"/>
                    <a:gd name="T54" fmla="*/ 30 w 41"/>
                    <a:gd name="T55" fmla="*/ 3 h 82"/>
                    <a:gd name="T56" fmla="*/ 33 w 41"/>
                    <a:gd name="T57" fmla="*/ 0 h 82"/>
                    <a:gd name="T58" fmla="*/ 35 w 41"/>
                    <a:gd name="T59" fmla="*/ 0 h 82"/>
                    <a:gd name="T60" fmla="*/ 37 w 41"/>
                    <a:gd name="T61" fmla="*/ 3 h 82"/>
                    <a:gd name="T62" fmla="*/ 39 w 41"/>
                    <a:gd name="T63" fmla="*/ 7 h 82"/>
                    <a:gd name="T64" fmla="*/ 36 w 41"/>
                    <a:gd name="T65" fmla="*/ 13 h 82"/>
                    <a:gd name="T66" fmla="*/ 34 w 41"/>
                    <a:gd name="T67" fmla="*/ 22 h 82"/>
                    <a:gd name="T68" fmla="*/ 33 w 41"/>
                    <a:gd name="T69" fmla="*/ 28 h 82"/>
                    <a:gd name="T70" fmla="*/ 33 w 41"/>
                    <a:gd name="T71" fmla="*/ 31 h 82"/>
                    <a:gd name="T72" fmla="*/ 37 w 41"/>
                    <a:gd name="T73" fmla="*/ 35 h 82"/>
                    <a:gd name="T74" fmla="*/ 41 w 41"/>
                    <a:gd name="T75" fmla="*/ 37 h 82"/>
                    <a:gd name="T76" fmla="*/ 39 w 41"/>
                    <a:gd name="T77"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82">
                      <a:moveTo>
                        <a:pt x="39" y="52"/>
                      </a:moveTo>
                      <a:lnTo>
                        <a:pt x="36" y="55"/>
                      </a:lnTo>
                      <a:lnTo>
                        <a:pt x="35" y="58"/>
                      </a:lnTo>
                      <a:lnTo>
                        <a:pt x="33" y="60"/>
                      </a:lnTo>
                      <a:lnTo>
                        <a:pt x="31" y="63"/>
                      </a:lnTo>
                      <a:lnTo>
                        <a:pt x="29" y="66"/>
                      </a:lnTo>
                      <a:lnTo>
                        <a:pt x="28" y="69"/>
                      </a:lnTo>
                      <a:lnTo>
                        <a:pt x="25" y="71"/>
                      </a:lnTo>
                      <a:lnTo>
                        <a:pt x="22" y="75"/>
                      </a:lnTo>
                      <a:lnTo>
                        <a:pt x="17" y="77"/>
                      </a:lnTo>
                      <a:lnTo>
                        <a:pt x="15" y="78"/>
                      </a:lnTo>
                      <a:lnTo>
                        <a:pt x="13" y="81"/>
                      </a:lnTo>
                      <a:lnTo>
                        <a:pt x="9" y="81"/>
                      </a:lnTo>
                      <a:lnTo>
                        <a:pt x="6" y="82"/>
                      </a:lnTo>
                      <a:lnTo>
                        <a:pt x="5" y="82"/>
                      </a:lnTo>
                      <a:lnTo>
                        <a:pt x="4" y="81"/>
                      </a:lnTo>
                      <a:lnTo>
                        <a:pt x="1" y="78"/>
                      </a:lnTo>
                      <a:lnTo>
                        <a:pt x="0" y="76"/>
                      </a:lnTo>
                      <a:lnTo>
                        <a:pt x="0" y="73"/>
                      </a:lnTo>
                      <a:lnTo>
                        <a:pt x="0" y="71"/>
                      </a:lnTo>
                      <a:lnTo>
                        <a:pt x="1" y="69"/>
                      </a:lnTo>
                      <a:lnTo>
                        <a:pt x="3" y="65"/>
                      </a:lnTo>
                      <a:lnTo>
                        <a:pt x="4" y="63"/>
                      </a:lnTo>
                      <a:lnTo>
                        <a:pt x="5" y="61"/>
                      </a:lnTo>
                      <a:lnTo>
                        <a:pt x="6" y="60"/>
                      </a:lnTo>
                      <a:lnTo>
                        <a:pt x="9" y="59"/>
                      </a:lnTo>
                      <a:lnTo>
                        <a:pt x="10" y="57"/>
                      </a:lnTo>
                      <a:lnTo>
                        <a:pt x="12" y="55"/>
                      </a:lnTo>
                      <a:lnTo>
                        <a:pt x="12" y="53"/>
                      </a:lnTo>
                      <a:lnTo>
                        <a:pt x="12" y="52"/>
                      </a:lnTo>
                      <a:lnTo>
                        <a:pt x="11" y="52"/>
                      </a:lnTo>
                      <a:lnTo>
                        <a:pt x="10" y="52"/>
                      </a:lnTo>
                      <a:lnTo>
                        <a:pt x="9" y="52"/>
                      </a:lnTo>
                      <a:lnTo>
                        <a:pt x="7" y="52"/>
                      </a:lnTo>
                      <a:lnTo>
                        <a:pt x="4" y="54"/>
                      </a:lnTo>
                      <a:lnTo>
                        <a:pt x="4" y="55"/>
                      </a:lnTo>
                      <a:lnTo>
                        <a:pt x="3" y="57"/>
                      </a:lnTo>
                      <a:lnTo>
                        <a:pt x="1" y="55"/>
                      </a:lnTo>
                      <a:lnTo>
                        <a:pt x="0" y="53"/>
                      </a:lnTo>
                      <a:lnTo>
                        <a:pt x="0" y="52"/>
                      </a:lnTo>
                      <a:lnTo>
                        <a:pt x="0" y="48"/>
                      </a:lnTo>
                      <a:lnTo>
                        <a:pt x="1" y="46"/>
                      </a:lnTo>
                      <a:lnTo>
                        <a:pt x="1" y="42"/>
                      </a:lnTo>
                      <a:lnTo>
                        <a:pt x="4" y="40"/>
                      </a:lnTo>
                      <a:lnTo>
                        <a:pt x="6" y="35"/>
                      </a:lnTo>
                      <a:lnTo>
                        <a:pt x="9" y="30"/>
                      </a:lnTo>
                      <a:lnTo>
                        <a:pt x="11" y="25"/>
                      </a:lnTo>
                      <a:lnTo>
                        <a:pt x="15" y="22"/>
                      </a:lnTo>
                      <a:lnTo>
                        <a:pt x="16" y="19"/>
                      </a:lnTo>
                      <a:lnTo>
                        <a:pt x="18" y="16"/>
                      </a:lnTo>
                      <a:lnTo>
                        <a:pt x="21" y="11"/>
                      </a:lnTo>
                      <a:lnTo>
                        <a:pt x="25" y="7"/>
                      </a:lnTo>
                      <a:lnTo>
                        <a:pt x="25" y="6"/>
                      </a:lnTo>
                      <a:lnTo>
                        <a:pt x="27" y="4"/>
                      </a:lnTo>
                      <a:lnTo>
                        <a:pt x="29" y="3"/>
                      </a:lnTo>
                      <a:lnTo>
                        <a:pt x="30" y="3"/>
                      </a:lnTo>
                      <a:lnTo>
                        <a:pt x="31" y="1"/>
                      </a:lnTo>
                      <a:lnTo>
                        <a:pt x="33" y="0"/>
                      </a:lnTo>
                      <a:lnTo>
                        <a:pt x="34" y="0"/>
                      </a:lnTo>
                      <a:lnTo>
                        <a:pt x="35" y="0"/>
                      </a:lnTo>
                      <a:lnTo>
                        <a:pt x="36" y="0"/>
                      </a:lnTo>
                      <a:lnTo>
                        <a:pt x="37" y="3"/>
                      </a:lnTo>
                      <a:lnTo>
                        <a:pt x="39" y="5"/>
                      </a:lnTo>
                      <a:lnTo>
                        <a:pt x="39" y="7"/>
                      </a:lnTo>
                      <a:lnTo>
                        <a:pt x="37" y="10"/>
                      </a:lnTo>
                      <a:lnTo>
                        <a:pt x="36" y="13"/>
                      </a:lnTo>
                      <a:lnTo>
                        <a:pt x="35" y="18"/>
                      </a:lnTo>
                      <a:lnTo>
                        <a:pt x="34" y="22"/>
                      </a:lnTo>
                      <a:lnTo>
                        <a:pt x="33" y="27"/>
                      </a:lnTo>
                      <a:lnTo>
                        <a:pt x="33" y="28"/>
                      </a:lnTo>
                      <a:lnTo>
                        <a:pt x="33" y="30"/>
                      </a:lnTo>
                      <a:lnTo>
                        <a:pt x="33" y="31"/>
                      </a:lnTo>
                      <a:lnTo>
                        <a:pt x="35" y="33"/>
                      </a:lnTo>
                      <a:lnTo>
                        <a:pt x="37" y="35"/>
                      </a:lnTo>
                      <a:lnTo>
                        <a:pt x="40" y="36"/>
                      </a:lnTo>
                      <a:lnTo>
                        <a:pt x="41" y="37"/>
                      </a:lnTo>
                      <a:lnTo>
                        <a:pt x="41" y="41"/>
                      </a:lnTo>
                      <a:lnTo>
                        <a:pt x="39" y="45"/>
                      </a:lnTo>
                      <a:lnTo>
                        <a:pt x="39" y="52"/>
                      </a:lnTo>
                      <a:close/>
                    </a:path>
                  </a:pathLst>
                </a:custGeom>
                <a:solidFill>
                  <a:srgbClr val="FF9999"/>
                </a:solidFill>
                <a:ln>
                  <a:noFill/>
                </a:ln>
                <a:extLst>
                  <a:ext uri="{91240B29-F687-4F45-9708-019B960494DF}">
                    <a14:hiddenLine xmlns:a14="http://schemas.microsoft.com/office/drawing/2010/main" w="1588">
                      <a:solidFill>
                        <a:srgbClr val="000000"/>
                      </a:solidFill>
                      <a:prstDash val="solid"/>
                      <a:round/>
                      <a:headEnd/>
                      <a:tailEnd/>
                    </a14:hiddenLine>
                  </a:ext>
                </a:extLst>
              </p:spPr>
              <p:txBody>
                <a:bodyPr/>
                <a:lstStyle/>
                <a:p>
                  <a:endParaRPr lang="ja-JP" altLang="en-US"/>
                </a:p>
              </p:txBody>
            </p:sp>
            <p:sp>
              <p:nvSpPr>
                <p:cNvPr id="791710" name="Freeform 158"/>
                <p:cNvSpPr>
                  <a:spLocks/>
                </p:cNvSpPr>
                <p:nvPr/>
              </p:nvSpPr>
              <p:spPr bwMode="auto">
                <a:xfrm rot="1627522">
                  <a:off x="3734" y="1499"/>
                  <a:ext cx="835" cy="919"/>
                </a:xfrm>
                <a:custGeom>
                  <a:avLst/>
                  <a:gdLst>
                    <a:gd name="T0" fmla="*/ 67 w 675"/>
                    <a:gd name="T1" fmla="*/ 605 h 617"/>
                    <a:gd name="T2" fmla="*/ 77 w 675"/>
                    <a:gd name="T3" fmla="*/ 579 h 617"/>
                    <a:gd name="T4" fmla="*/ 100 w 675"/>
                    <a:gd name="T5" fmla="*/ 555 h 617"/>
                    <a:gd name="T6" fmla="*/ 103 w 675"/>
                    <a:gd name="T7" fmla="*/ 563 h 617"/>
                    <a:gd name="T8" fmla="*/ 130 w 675"/>
                    <a:gd name="T9" fmla="*/ 567 h 617"/>
                    <a:gd name="T10" fmla="*/ 161 w 675"/>
                    <a:gd name="T11" fmla="*/ 548 h 617"/>
                    <a:gd name="T12" fmla="*/ 118 w 675"/>
                    <a:gd name="T13" fmla="*/ 516 h 617"/>
                    <a:gd name="T14" fmla="*/ 71 w 675"/>
                    <a:gd name="T15" fmla="*/ 494 h 617"/>
                    <a:gd name="T16" fmla="*/ 76 w 675"/>
                    <a:gd name="T17" fmla="*/ 446 h 617"/>
                    <a:gd name="T18" fmla="*/ 109 w 675"/>
                    <a:gd name="T19" fmla="*/ 451 h 617"/>
                    <a:gd name="T20" fmla="*/ 123 w 675"/>
                    <a:gd name="T21" fmla="*/ 471 h 617"/>
                    <a:gd name="T22" fmla="*/ 154 w 675"/>
                    <a:gd name="T23" fmla="*/ 468 h 617"/>
                    <a:gd name="T24" fmla="*/ 227 w 675"/>
                    <a:gd name="T25" fmla="*/ 443 h 617"/>
                    <a:gd name="T26" fmla="*/ 265 w 675"/>
                    <a:gd name="T27" fmla="*/ 463 h 617"/>
                    <a:gd name="T28" fmla="*/ 306 w 675"/>
                    <a:gd name="T29" fmla="*/ 492 h 617"/>
                    <a:gd name="T30" fmla="*/ 387 w 675"/>
                    <a:gd name="T31" fmla="*/ 534 h 617"/>
                    <a:gd name="T32" fmla="*/ 399 w 675"/>
                    <a:gd name="T33" fmla="*/ 494 h 617"/>
                    <a:gd name="T34" fmla="*/ 467 w 675"/>
                    <a:gd name="T35" fmla="*/ 393 h 617"/>
                    <a:gd name="T36" fmla="*/ 527 w 675"/>
                    <a:gd name="T37" fmla="*/ 383 h 617"/>
                    <a:gd name="T38" fmla="*/ 564 w 675"/>
                    <a:gd name="T39" fmla="*/ 362 h 617"/>
                    <a:gd name="T40" fmla="*/ 587 w 675"/>
                    <a:gd name="T41" fmla="*/ 366 h 617"/>
                    <a:gd name="T42" fmla="*/ 599 w 675"/>
                    <a:gd name="T43" fmla="*/ 345 h 617"/>
                    <a:gd name="T44" fmla="*/ 643 w 675"/>
                    <a:gd name="T45" fmla="*/ 333 h 617"/>
                    <a:gd name="T46" fmla="*/ 672 w 675"/>
                    <a:gd name="T47" fmla="*/ 300 h 617"/>
                    <a:gd name="T48" fmla="*/ 631 w 675"/>
                    <a:gd name="T49" fmla="*/ 315 h 617"/>
                    <a:gd name="T50" fmla="*/ 594 w 675"/>
                    <a:gd name="T51" fmla="*/ 239 h 617"/>
                    <a:gd name="T52" fmla="*/ 610 w 675"/>
                    <a:gd name="T53" fmla="*/ 205 h 617"/>
                    <a:gd name="T54" fmla="*/ 604 w 675"/>
                    <a:gd name="T55" fmla="*/ 188 h 617"/>
                    <a:gd name="T56" fmla="*/ 586 w 675"/>
                    <a:gd name="T57" fmla="*/ 204 h 617"/>
                    <a:gd name="T58" fmla="*/ 517 w 675"/>
                    <a:gd name="T59" fmla="*/ 231 h 617"/>
                    <a:gd name="T60" fmla="*/ 441 w 675"/>
                    <a:gd name="T61" fmla="*/ 197 h 617"/>
                    <a:gd name="T62" fmla="*/ 369 w 675"/>
                    <a:gd name="T63" fmla="*/ 155 h 617"/>
                    <a:gd name="T64" fmla="*/ 307 w 675"/>
                    <a:gd name="T65" fmla="*/ 86 h 617"/>
                    <a:gd name="T66" fmla="*/ 263 w 675"/>
                    <a:gd name="T67" fmla="*/ 26 h 617"/>
                    <a:gd name="T68" fmla="*/ 241 w 675"/>
                    <a:gd name="T69" fmla="*/ 7 h 617"/>
                    <a:gd name="T70" fmla="*/ 222 w 675"/>
                    <a:gd name="T71" fmla="*/ 17 h 617"/>
                    <a:gd name="T72" fmla="*/ 204 w 675"/>
                    <a:gd name="T73" fmla="*/ 25 h 617"/>
                    <a:gd name="T74" fmla="*/ 197 w 675"/>
                    <a:gd name="T75" fmla="*/ 59 h 617"/>
                    <a:gd name="T76" fmla="*/ 216 w 675"/>
                    <a:gd name="T77" fmla="*/ 109 h 617"/>
                    <a:gd name="T78" fmla="*/ 204 w 675"/>
                    <a:gd name="T79" fmla="*/ 180 h 617"/>
                    <a:gd name="T80" fmla="*/ 201 w 675"/>
                    <a:gd name="T81" fmla="*/ 242 h 617"/>
                    <a:gd name="T82" fmla="*/ 175 w 675"/>
                    <a:gd name="T83" fmla="*/ 260 h 617"/>
                    <a:gd name="T84" fmla="*/ 175 w 675"/>
                    <a:gd name="T85" fmla="*/ 295 h 617"/>
                    <a:gd name="T86" fmla="*/ 169 w 675"/>
                    <a:gd name="T87" fmla="*/ 342 h 617"/>
                    <a:gd name="T88" fmla="*/ 143 w 675"/>
                    <a:gd name="T89" fmla="*/ 339 h 617"/>
                    <a:gd name="T90" fmla="*/ 106 w 675"/>
                    <a:gd name="T91" fmla="*/ 341 h 617"/>
                    <a:gd name="T92" fmla="*/ 85 w 675"/>
                    <a:gd name="T93" fmla="*/ 324 h 617"/>
                    <a:gd name="T94" fmla="*/ 67 w 675"/>
                    <a:gd name="T95" fmla="*/ 333 h 617"/>
                    <a:gd name="T96" fmla="*/ 79 w 675"/>
                    <a:gd name="T97" fmla="*/ 378 h 617"/>
                    <a:gd name="T98" fmla="*/ 59 w 675"/>
                    <a:gd name="T99" fmla="*/ 411 h 617"/>
                    <a:gd name="T100" fmla="*/ 46 w 675"/>
                    <a:gd name="T101" fmla="*/ 409 h 617"/>
                    <a:gd name="T102" fmla="*/ 25 w 675"/>
                    <a:gd name="T103" fmla="*/ 427 h 617"/>
                    <a:gd name="T104" fmla="*/ 5 w 675"/>
                    <a:gd name="T105" fmla="*/ 473 h 617"/>
                    <a:gd name="T106" fmla="*/ 10 w 675"/>
                    <a:gd name="T107" fmla="*/ 499 h 617"/>
                    <a:gd name="T108" fmla="*/ 30 w 675"/>
                    <a:gd name="T109" fmla="*/ 517 h 617"/>
                    <a:gd name="T110" fmla="*/ 30 w 675"/>
                    <a:gd name="T111" fmla="*/ 563 h 617"/>
                    <a:gd name="T112" fmla="*/ 39 w 675"/>
                    <a:gd name="T113" fmla="*/ 61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5" h="617">
                      <a:moveTo>
                        <a:pt x="45" y="617"/>
                      </a:moveTo>
                      <a:lnTo>
                        <a:pt x="47" y="617"/>
                      </a:lnTo>
                      <a:lnTo>
                        <a:pt x="54" y="608"/>
                      </a:lnTo>
                      <a:lnTo>
                        <a:pt x="58" y="607"/>
                      </a:lnTo>
                      <a:lnTo>
                        <a:pt x="67" y="605"/>
                      </a:lnTo>
                      <a:lnTo>
                        <a:pt x="67" y="600"/>
                      </a:lnTo>
                      <a:lnTo>
                        <a:pt x="75" y="597"/>
                      </a:lnTo>
                      <a:lnTo>
                        <a:pt x="76" y="593"/>
                      </a:lnTo>
                      <a:lnTo>
                        <a:pt x="77" y="582"/>
                      </a:lnTo>
                      <a:lnTo>
                        <a:pt x="77" y="579"/>
                      </a:lnTo>
                      <a:lnTo>
                        <a:pt x="83" y="572"/>
                      </a:lnTo>
                      <a:lnTo>
                        <a:pt x="93" y="565"/>
                      </a:lnTo>
                      <a:lnTo>
                        <a:pt x="95" y="564"/>
                      </a:lnTo>
                      <a:lnTo>
                        <a:pt x="96" y="559"/>
                      </a:lnTo>
                      <a:lnTo>
                        <a:pt x="100" y="555"/>
                      </a:lnTo>
                      <a:lnTo>
                        <a:pt x="105" y="554"/>
                      </a:lnTo>
                      <a:lnTo>
                        <a:pt x="103" y="555"/>
                      </a:lnTo>
                      <a:lnTo>
                        <a:pt x="102" y="559"/>
                      </a:lnTo>
                      <a:lnTo>
                        <a:pt x="103" y="560"/>
                      </a:lnTo>
                      <a:lnTo>
                        <a:pt x="103" y="563"/>
                      </a:lnTo>
                      <a:lnTo>
                        <a:pt x="107" y="564"/>
                      </a:lnTo>
                      <a:lnTo>
                        <a:pt x="109" y="561"/>
                      </a:lnTo>
                      <a:lnTo>
                        <a:pt x="114" y="559"/>
                      </a:lnTo>
                      <a:lnTo>
                        <a:pt x="127" y="563"/>
                      </a:lnTo>
                      <a:lnTo>
                        <a:pt x="130" y="567"/>
                      </a:lnTo>
                      <a:lnTo>
                        <a:pt x="135" y="570"/>
                      </a:lnTo>
                      <a:lnTo>
                        <a:pt x="137" y="571"/>
                      </a:lnTo>
                      <a:lnTo>
                        <a:pt x="148" y="564"/>
                      </a:lnTo>
                      <a:lnTo>
                        <a:pt x="157" y="554"/>
                      </a:lnTo>
                      <a:lnTo>
                        <a:pt x="161" y="548"/>
                      </a:lnTo>
                      <a:lnTo>
                        <a:pt x="147" y="540"/>
                      </a:lnTo>
                      <a:lnTo>
                        <a:pt x="137" y="536"/>
                      </a:lnTo>
                      <a:lnTo>
                        <a:pt x="135" y="533"/>
                      </a:lnTo>
                      <a:lnTo>
                        <a:pt x="132" y="530"/>
                      </a:lnTo>
                      <a:lnTo>
                        <a:pt x="118" y="516"/>
                      </a:lnTo>
                      <a:lnTo>
                        <a:pt x="114" y="507"/>
                      </a:lnTo>
                      <a:lnTo>
                        <a:pt x="112" y="504"/>
                      </a:lnTo>
                      <a:lnTo>
                        <a:pt x="90" y="505"/>
                      </a:lnTo>
                      <a:lnTo>
                        <a:pt x="85" y="505"/>
                      </a:lnTo>
                      <a:lnTo>
                        <a:pt x="71" y="494"/>
                      </a:lnTo>
                      <a:lnTo>
                        <a:pt x="61" y="489"/>
                      </a:lnTo>
                      <a:lnTo>
                        <a:pt x="59" y="485"/>
                      </a:lnTo>
                      <a:lnTo>
                        <a:pt x="59" y="479"/>
                      </a:lnTo>
                      <a:lnTo>
                        <a:pt x="69" y="457"/>
                      </a:lnTo>
                      <a:lnTo>
                        <a:pt x="76" y="446"/>
                      </a:lnTo>
                      <a:lnTo>
                        <a:pt x="81" y="443"/>
                      </a:lnTo>
                      <a:lnTo>
                        <a:pt x="90" y="445"/>
                      </a:lnTo>
                      <a:lnTo>
                        <a:pt x="91" y="445"/>
                      </a:lnTo>
                      <a:lnTo>
                        <a:pt x="97" y="441"/>
                      </a:lnTo>
                      <a:lnTo>
                        <a:pt x="109" y="451"/>
                      </a:lnTo>
                      <a:lnTo>
                        <a:pt x="109" y="455"/>
                      </a:lnTo>
                      <a:lnTo>
                        <a:pt x="117" y="462"/>
                      </a:lnTo>
                      <a:lnTo>
                        <a:pt x="119" y="463"/>
                      </a:lnTo>
                      <a:lnTo>
                        <a:pt x="121" y="469"/>
                      </a:lnTo>
                      <a:lnTo>
                        <a:pt x="123" y="471"/>
                      </a:lnTo>
                      <a:lnTo>
                        <a:pt x="127" y="476"/>
                      </a:lnTo>
                      <a:lnTo>
                        <a:pt x="127" y="482"/>
                      </a:lnTo>
                      <a:lnTo>
                        <a:pt x="129" y="485"/>
                      </a:lnTo>
                      <a:lnTo>
                        <a:pt x="132" y="486"/>
                      </a:lnTo>
                      <a:lnTo>
                        <a:pt x="154" y="468"/>
                      </a:lnTo>
                      <a:lnTo>
                        <a:pt x="172" y="453"/>
                      </a:lnTo>
                      <a:lnTo>
                        <a:pt x="183" y="445"/>
                      </a:lnTo>
                      <a:lnTo>
                        <a:pt x="197" y="440"/>
                      </a:lnTo>
                      <a:lnTo>
                        <a:pt x="213" y="439"/>
                      </a:lnTo>
                      <a:lnTo>
                        <a:pt x="227" y="443"/>
                      </a:lnTo>
                      <a:lnTo>
                        <a:pt x="234" y="445"/>
                      </a:lnTo>
                      <a:lnTo>
                        <a:pt x="243" y="452"/>
                      </a:lnTo>
                      <a:lnTo>
                        <a:pt x="252" y="458"/>
                      </a:lnTo>
                      <a:lnTo>
                        <a:pt x="255" y="459"/>
                      </a:lnTo>
                      <a:lnTo>
                        <a:pt x="265" y="463"/>
                      </a:lnTo>
                      <a:lnTo>
                        <a:pt x="268" y="464"/>
                      </a:lnTo>
                      <a:lnTo>
                        <a:pt x="274" y="470"/>
                      </a:lnTo>
                      <a:lnTo>
                        <a:pt x="281" y="476"/>
                      </a:lnTo>
                      <a:lnTo>
                        <a:pt x="292" y="482"/>
                      </a:lnTo>
                      <a:lnTo>
                        <a:pt x="306" y="492"/>
                      </a:lnTo>
                      <a:lnTo>
                        <a:pt x="321" y="499"/>
                      </a:lnTo>
                      <a:lnTo>
                        <a:pt x="330" y="503"/>
                      </a:lnTo>
                      <a:lnTo>
                        <a:pt x="366" y="516"/>
                      </a:lnTo>
                      <a:lnTo>
                        <a:pt x="369" y="518"/>
                      </a:lnTo>
                      <a:lnTo>
                        <a:pt x="387" y="534"/>
                      </a:lnTo>
                      <a:lnTo>
                        <a:pt x="385" y="529"/>
                      </a:lnTo>
                      <a:lnTo>
                        <a:pt x="387" y="525"/>
                      </a:lnTo>
                      <a:lnTo>
                        <a:pt x="394" y="516"/>
                      </a:lnTo>
                      <a:lnTo>
                        <a:pt x="396" y="504"/>
                      </a:lnTo>
                      <a:lnTo>
                        <a:pt x="399" y="494"/>
                      </a:lnTo>
                      <a:lnTo>
                        <a:pt x="399" y="483"/>
                      </a:lnTo>
                      <a:lnTo>
                        <a:pt x="401" y="473"/>
                      </a:lnTo>
                      <a:lnTo>
                        <a:pt x="414" y="450"/>
                      </a:lnTo>
                      <a:lnTo>
                        <a:pt x="436" y="423"/>
                      </a:lnTo>
                      <a:lnTo>
                        <a:pt x="467" y="393"/>
                      </a:lnTo>
                      <a:lnTo>
                        <a:pt x="481" y="381"/>
                      </a:lnTo>
                      <a:lnTo>
                        <a:pt x="490" y="377"/>
                      </a:lnTo>
                      <a:lnTo>
                        <a:pt x="497" y="377"/>
                      </a:lnTo>
                      <a:lnTo>
                        <a:pt x="505" y="377"/>
                      </a:lnTo>
                      <a:lnTo>
                        <a:pt x="527" y="383"/>
                      </a:lnTo>
                      <a:lnTo>
                        <a:pt x="531" y="383"/>
                      </a:lnTo>
                      <a:lnTo>
                        <a:pt x="561" y="379"/>
                      </a:lnTo>
                      <a:lnTo>
                        <a:pt x="561" y="377"/>
                      </a:lnTo>
                      <a:lnTo>
                        <a:pt x="556" y="372"/>
                      </a:lnTo>
                      <a:lnTo>
                        <a:pt x="564" y="362"/>
                      </a:lnTo>
                      <a:lnTo>
                        <a:pt x="565" y="366"/>
                      </a:lnTo>
                      <a:lnTo>
                        <a:pt x="564" y="367"/>
                      </a:lnTo>
                      <a:lnTo>
                        <a:pt x="567" y="369"/>
                      </a:lnTo>
                      <a:lnTo>
                        <a:pt x="585" y="367"/>
                      </a:lnTo>
                      <a:lnTo>
                        <a:pt x="587" y="366"/>
                      </a:lnTo>
                      <a:lnTo>
                        <a:pt x="604" y="355"/>
                      </a:lnTo>
                      <a:lnTo>
                        <a:pt x="605" y="353"/>
                      </a:lnTo>
                      <a:lnTo>
                        <a:pt x="600" y="349"/>
                      </a:lnTo>
                      <a:lnTo>
                        <a:pt x="599" y="347"/>
                      </a:lnTo>
                      <a:lnTo>
                        <a:pt x="599" y="345"/>
                      </a:lnTo>
                      <a:lnTo>
                        <a:pt x="607" y="343"/>
                      </a:lnTo>
                      <a:lnTo>
                        <a:pt x="615" y="341"/>
                      </a:lnTo>
                      <a:lnTo>
                        <a:pt x="629" y="336"/>
                      </a:lnTo>
                      <a:lnTo>
                        <a:pt x="640" y="337"/>
                      </a:lnTo>
                      <a:lnTo>
                        <a:pt x="643" y="333"/>
                      </a:lnTo>
                      <a:lnTo>
                        <a:pt x="651" y="318"/>
                      </a:lnTo>
                      <a:lnTo>
                        <a:pt x="654" y="315"/>
                      </a:lnTo>
                      <a:lnTo>
                        <a:pt x="665" y="309"/>
                      </a:lnTo>
                      <a:lnTo>
                        <a:pt x="675" y="302"/>
                      </a:lnTo>
                      <a:lnTo>
                        <a:pt x="672" y="300"/>
                      </a:lnTo>
                      <a:lnTo>
                        <a:pt x="666" y="300"/>
                      </a:lnTo>
                      <a:lnTo>
                        <a:pt x="654" y="303"/>
                      </a:lnTo>
                      <a:lnTo>
                        <a:pt x="646" y="309"/>
                      </a:lnTo>
                      <a:lnTo>
                        <a:pt x="636" y="314"/>
                      </a:lnTo>
                      <a:lnTo>
                        <a:pt x="631" y="315"/>
                      </a:lnTo>
                      <a:lnTo>
                        <a:pt x="623" y="311"/>
                      </a:lnTo>
                      <a:lnTo>
                        <a:pt x="612" y="291"/>
                      </a:lnTo>
                      <a:lnTo>
                        <a:pt x="594" y="259"/>
                      </a:lnTo>
                      <a:lnTo>
                        <a:pt x="591" y="252"/>
                      </a:lnTo>
                      <a:lnTo>
                        <a:pt x="594" y="239"/>
                      </a:lnTo>
                      <a:lnTo>
                        <a:pt x="594" y="236"/>
                      </a:lnTo>
                      <a:lnTo>
                        <a:pt x="598" y="227"/>
                      </a:lnTo>
                      <a:lnTo>
                        <a:pt x="604" y="221"/>
                      </a:lnTo>
                      <a:lnTo>
                        <a:pt x="610" y="212"/>
                      </a:lnTo>
                      <a:lnTo>
                        <a:pt x="610" y="205"/>
                      </a:lnTo>
                      <a:lnTo>
                        <a:pt x="617" y="195"/>
                      </a:lnTo>
                      <a:lnTo>
                        <a:pt x="622" y="179"/>
                      </a:lnTo>
                      <a:lnTo>
                        <a:pt x="619" y="165"/>
                      </a:lnTo>
                      <a:lnTo>
                        <a:pt x="606" y="185"/>
                      </a:lnTo>
                      <a:lnTo>
                        <a:pt x="604" y="188"/>
                      </a:lnTo>
                      <a:lnTo>
                        <a:pt x="600" y="194"/>
                      </a:lnTo>
                      <a:lnTo>
                        <a:pt x="595" y="197"/>
                      </a:lnTo>
                      <a:lnTo>
                        <a:pt x="589" y="197"/>
                      </a:lnTo>
                      <a:lnTo>
                        <a:pt x="587" y="199"/>
                      </a:lnTo>
                      <a:lnTo>
                        <a:pt x="586" y="204"/>
                      </a:lnTo>
                      <a:lnTo>
                        <a:pt x="568" y="225"/>
                      </a:lnTo>
                      <a:lnTo>
                        <a:pt x="562" y="230"/>
                      </a:lnTo>
                      <a:lnTo>
                        <a:pt x="552" y="234"/>
                      </a:lnTo>
                      <a:lnTo>
                        <a:pt x="541" y="234"/>
                      </a:lnTo>
                      <a:lnTo>
                        <a:pt x="517" y="231"/>
                      </a:lnTo>
                      <a:lnTo>
                        <a:pt x="508" y="227"/>
                      </a:lnTo>
                      <a:lnTo>
                        <a:pt x="504" y="222"/>
                      </a:lnTo>
                      <a:lnTo>
                        <a:pt x="503" y="211"/>
                      </a:lnTo>
                      <a:lnTo>
                        <a:pt x="461" y="201"/>
                      </a:lnTo>
                      <a:lnTo>
                        <a:pt x="441" y="197"/>
                      </a:lnTo>
                      <a:lnTo>
                        <a:pt x="426" y="192"/>
                      </a:lnTo>
                      <a:lnTo>
                        <a:pt x="413" y="186"/>
                      </a:lnTo>
                      <a:lnTo>
                        <a:pt x="395" y="173"/>
                      </a:lnTo>
                      <a:lnTo>
                        <a:pt x="387" y="167"/>
                      </a:lnTo>
                      <a:lnTo>
                        <a:pt x="369" y="155"/>
                      </a:lnTo>
                      <a:lnTo>
                        <a:pt x="359" y="147"/>
                      </a:lnTo>
                      <a:lnTo>
                        <a:pt x="347" y="133"/>
                      </a:lnTo>
                      <a:lnTo>
                        <a:pt x="329" y="119"/>
                      </a:lnTo>
                      <a:lnTo>
                        <a:pt x="315" y="97"/>
                      </a:lnTo>
                      <a:lnTo>
                        <a:pt x="307" y="86"/>
                      </a:lnTo>
                      <a:lnTo>
                        <a:pt x="297" y="71"/>
                      </a:lnTo>
                      <a:lnTo>
                        <a:pt x="288" y="62"/>
                      </a:lnTo>
                      <a:lnTo>
                        <a:pt x="279" y="51"/>
                      </a:lnTo>
                      <a:lnTo>
                        <a:pt x="274" y="47"/>
                      </a:lnTo>
                      <a:lnTo>
                        <a:pt x="263" y="26"/>
                      </a:lnTo>
                      <a:lnTo>
                        <a:pt x="259" y="23"/>
                      </a:lnTo>
                      <a:lnTo>
                        <a:pt x="249" y="18"/>
                      </a:lnTo>
                      <a:lnTo>
                        <a:pt x="247" y="12"/>
                      </a:lnTo>
                      <a:lnTo>
                        <a:pt x="244" y="8"/>
                      </a:lnTo>
                      <a:lnTo>
                        <a:pt x="241" y="7"/>
                      </a:lnTo>
                      <a:lnTo>
                        <a:pt x="238" y="0"/>
                      </a:lnTo>
                      <a:lnTo>
                        <a:pt x="229" y="3"/>
                      </a:lnTo>
                      <a:lnTo>
                        <a:pt x="228" y="11"/>
                      </a:lnTo>
                      <a:lnTo>
                        <a:pt x="226" y="15"/>
                      </a:lnTo>
                      <a:lnTo>
                        <a:pt x="222" y="17"/>
                      </a:lnTo>
                      <a:lnTo>
                        <a:pt x="217" y="18"/>
                      </a:lnTo>
                      <a:lnTo>
                        <a:pt x="209" y="17"/>
                      </a:lnTo>
                      <a:lnTo>
                        <a:pt x="204" y="13"/>
                      </a:lnTo>
                      <a:lnTo>
                        <a:pt x="203" y="15"/>
                      </a:lnTo>
                      <a:lnTo>
                        <a:pt x="204" y="25"/>
                      </a:lnTo>
                      <a:lnTo>
                        <a:pt x="204" y="29"/>
                      </a:lnTo>
                      <a:lnTo>
                        <a:pt x="201" y="38"/>
                      </a:lnTo>
                      <a:lnTo>
                        <a:pt x="197" y="45"/>
                      </a:lnTo>
                      <a:lnTo>
                        <a:pt x="197" y="53"/>
                      </a:lnTo>
                      <a:lnTo>
                        <a:pt x="197" y="59"/>
                      </a:lnTo>
                      <a:lnTo>
                        <a:pt x="201" y="65"/>
                      </a:lnTo>
                      <a:lnTo>
                        <a:pt x="205" y="73"/>
                      </a:lnTo>
                      <a:lnTo>
                        <a:pt x="213" y="96"/>
                      </a:lnTo>
                      <a:lnTo>
                        <a:pt x="215" y="104"/>
                      </a:lnTo>
                      <a:lnTo>
                        <a:pt x="216" y="109"/>
                      </a:lnTo>
                      <a:lnTo>
                        <a:pt x="219" y="133"/>
                      </a:lnTo>
                      <a:lnTo>
                        <a:pt x="217" y="151"/>
                      </a:lnTo>
                      <a:lnTo>
                        <a:pt x="215" y="162"/>
                      </a:lnTo>
                      <a:lnTo>
                        <a:pt x="210" y="170"/>
                      </a:lnTo>
                      <a:lnTo>
                        <a:pt x="204" y="180"/>
                      </a:lnTo>
                      <a:lnTo>
                        <a:pt x="207" y="192"/>
                      </a:lnTo>
                      <a:lnTo>
                        <a:pt x="208" y="218"/>
                      </a:lnTo>
                      <a:lnTo>
                        <a:pt x="207" y="228"/>
                      </a:lnTo>
                      <a:lnTo>
                        <a:pt x="204" y="235"/>
                      </a:lnTo>
                      <a:lnTo>
                        <a:pt x="201" y="242"/>
                      </a:lnTo>
                      <a:lnTo>
                        <a:pt x="191" y="248"/>
                      </a:lnTo>
                      <a:lnTo>
                        <a:pt x="180" y="253"/>
                      </a:lnTo>
                      <a:lnTo>
                        <a:pt x="179" y="254"/>
                      </a:lnTo>
                      <a:lnTo>
                        <a:pt x="178" y="258"/>
                      </a:lnTo>
                      <a:lnTo>
                        <a:pt x="175" y="260"/>
                      </a:lnTo>
                      <a:lnTo>
                        <a:pt x="173" y="266"/>
                      </a:lnTo>
                      <a:lnTo>
                        <a:pt x="173" y="271"/>
                      </a:lnTo>
                      <a:lnTo>
                        <a:pt x="177" y="283"/>
                      </a:lnTo>
                      <a:lnTo>
                        <a:pt x="175" y="290"/>
                      </a:lnTo>
                      <a:lnTo>
                        <a:pt x="175" y="295"/>
                      </a:lnTo>
                      <a:lnTo>
                        <a:pt x="181" y="305"/>
                      </a:lnTo>
                      <a:lnTo>
                        <a:pt x="183" y="314"/>
                      </a:lnTo>
                      <a:lnTo>
                        <a:pt x="180" y="326"/>
                      </a:lnTo>
                      <a:lnTo>
                        <a:pt x="177" y="333"/>
                      </a:lnTo>
                      <a:lnTo>
                        <a:pt x="169" y="342"/>
                      </a:lnTo>
                      <a:lnTo>
                        <a:pt x="161" y="349"/>
                      </a:lnTo>
                      <a:lnTo>
                        <a:pt x="154" y="349"/>
                      </a:lnTo>
                      <a:lnTo>
                        <a:pt x="143" y="347"/>
                      </a:lnTo>
                      <a:lnTo>
                        <a:pt x="143" y="343"/>
                      </a:lnTo>
                      <a:lnTo>
                        <a:pt x="143" y="339"/>
                      </a:lnTo>
                      <a:lnTo>
                        <a:pt x="141" y="337"/>
                      </a:lnTo>
                      <a:lnTo>
                        <a:pt x="131" y="341"/>
                      </a:lnTo>
                      <a:lnTo>
                        <a:pt x="124" y="343"/>
                      </a:lnTo>
                      <a:lnTo>
                        <a:pt x="114" y="343"/>
                      </a:lnTo>
                      <a:lnTo>
                        <a:pt x="106" y="341"/>
                      </a:lnTo>
                      <a:lnTo>
                        <a:pt x="101" y="337"/>
                      </a:lnTo>
                      <a:lnTo>
                        <a:pt x="99" y="335"/>
                      </a:lnTo>
                      <a:lnTo>
                        <a:pt x="96" y="332"/>
                      </a:lnTo>
                      <a:lnTo>
                        <a:pt x="90" y="330"/>
                      </a:lnTo>
                      <a:lnTo>
                        <a:pt x="85" y="324"/>
                      </a:lnTo>
                      <a:lnTo>
                        <a:pt x="77" y="319"/>
                      </a:lnTo>
                      <a:lnTo>
                        <a:pt x="77" y="320"/>
                      </a:lnTo>
                      <a:lnTo>
                        <a:pt x="79" y="329"/>
                      </a:lnTo>
                      <a:lnTo>
                        <a:pt x="78" y="331"/>
                      </a:lnTo>
                      <a:lnTo>
                        <a:pt x="67" y="333"/>
                      </a:lnTo>
                      <a:lnTo>
                        <a:pt x="63" y="345"/>
                      </a:lnTo>
                      <a:lnTo>
                        <a:pt x="63" y="350"/>
                      </a:lnTo>
                      <a:lnTo>
                        <a:pt x="70" y="361"/>
                      </a:lnTo>
                      <a:lnTo>
                        <a:pt x="83" y="377"/>
                      </a:lnTo>
                      <a:lnTo>
                        <a:pt x="79" y="378"/>
                      </a:lnTo>
                      <a:lnTo>
                        <a:pt x="78" y="380"/>
                      </a:lnTo>
                      <a:lnTo>
                        <a:pt x="69" y="392"/>
                      </a:lnTo>
                      <a:lnTo>
                        <a:pt x="64" y="403"/>
                      </a:lnTo>
                      <a:lnTo>
                        <a:pt x="61" y="410"/>
                      </a:lnTo>
                      <a:lnTo>
                        <a:pt x="59" y="411"/>
                      </a:lnTo>
                      <a:lnTo>
                        <a:pt x="57" y="411"/>
                      </a:lnTo>
                      <a:lnTo>
                        <a:pt x="54" y="408"/>
                      </a:lnTo>
                      <a:lnTo>
                        <a:pt x="52" y="404"/>
                      </a:lnTo>
                      <a:lnTo>
                        <a:pt x="49" y="405"/>
                      </a:lnTo>
                      <a:lnTo>
                        <a:pt x="46" y="409"/>
                      </a:lnTo>
                      <a:lnTo>
                        <a:pt x="43" y="413"/>
                      </a:lnTo>
                      <a:lnTo>
                        <a:pt x="41" y="413"/>
                      </a:lnTo>
                      <a:lnTo>
                        <a:pt x="31" y="419"/>
                      </a:lnTo>
                      <a:lnTo>
                        <a:pt x="28" y="425"/>
                      </a:lnTo>
                      <a:lnTo>
                        <a:pt x="25" y="427"/>
                      </a:lnTo>
                      <a:lnTo>
                        <a:pt x="12" y="431"/>
                      </a:lnTo>
                      <a:lnTo>
                        <a:pt x="6" y="440"/>
                      </a:lnTo>
                      <a:lnTo>
                        <a:pt x="7" y="450"/>
                      </a:lnTo>
                      <a:lnTo>
                        <a:pt x="6" y="468"/>
                      </a:lnTo>
                      <a:lnTo>
                        <a:pt x="5" y="473"/>
                      </a:lnTo>
                      <a:lnTo>
                        <a:pt x="1" y="480"/>
                      </a:lnTo>
                      <a:lnTo>
                        <a:pt x="0" y="481"/>
                      </a:lnTo>
                      <a:lnTo>
                        <a:pt x="0" y="492"/>
                      </a:lnTo>
                      <a:lnTo>
                        <a:pt x="1" y="494"/>
                      </a:lnTo>
                      <a:lnTo>
                        <a:pt x="10" y="499"/>
                      </a:lnTo>
                      <a:lnTo>
                        <a:pt x="12" y="500"/>
                      </a:lnTo>
                      <a:lnTo>
                        <a:pt x="13" y="506"/>
                      </a:lnTo>
                      <a:lnTo>
                        <a:pt x="16" y="509"/>
                      </a:lnTo>
                      <a:lnTo>
                        <a:pt x="23" y="513"/>
                      </a:lnTo>
                      <a:lnTo>
                        <a:pt x="30" y="517"/>
                      </a:lnTo>
                      <a:lnTo>
                        <a:pt x="36" y="527"/>
                      </a:lnTo>
                      <a:lnTo>
                        <a:pt x="37" y="536"/>
                      </a:lnTo>
                      <a:lnTo>
                        <a:pt x="37" y="543"/>
                      </a:lnTo>
                      <a:lnTo>
                        <a:pt x="36" y="549"/>
                      </a:lnTo>
                      <a:lnTo>
                        <a:pt x="30" y="563"/>
                      </a:lnTo>
                      <a:lnTo>
                        <a:pt x="22" y="587"/>
                      </a:lnTo>
                      <a:lnTo>
                        <a:pt x="22" y="590"/>
                      </a:lnTo>
                      <a:lnTo>
                        <a:pt x="29" y="609"/>
                      </a:lnTo>
                      <a:lnTo>
                        <a:pt x="33" y="613"/>
                      </a:lnTo>
                      <a:lnTo>
                        <a:pt x="39" y="614"/>
                      </a:lnTo>
                      <a:lnTo>
                        <a:pt x="41" y="615"/>
                      </a:lnTo>
                      <a:lnTo>
                        <a:pt x="45" y="617"/>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1" name="Freeform 159"/>
                <p:cNvSpPr>
                  <a:spLocks/>
                </p:cNvSpPr>
                <p:nvPr/>
              </p:nvSpPr>
              <p:spPr bwMode="auto">
                <a:xfrm rot="1627522">
                  <a:off x="4779" y="1798"/>
                  <a:ext cx="255" cy="271"/>
                </a:xfrm>
                <a:custGeom>
                  <a:avLst/>
                  <a:gdLst>
                    <a:gd name="T0" fmla="*/ 109 w 208"/>
                    <a:gd name="T1" fmla="*/ 28 h 181"/>
                    <a:gd name="T2" fmla="*/ 119 w 208"/>
                    <a:gd name="T3" fmla="*/ 49 h 181"/>
                    <a:gd name="T4" fmla="*/ 150 w 208"/>
                    <a:gd name="T5" fmla="*/ 42 h 181"/>
                    <a:gd name="T6" fmla="*/ 163 w 208"/>
                    <a:gd name="T7" fmla="*/ 29 h 181"/>
                    <a:gd name="T8" fmla="*/ 180 w 208"/>
                    <a:gd name="T9" fmla="*/ 7 h 181"/>
                    <a:gd name="T10" fmla="*/ 208 w 208"/>
                    <a:gd name="T11" fmla="*/ 4 h 181"/>
                    <a:gd name="T12" fmla="*/ 199 w 208"/>
                    <a:gd name="T13" fmla="*/ 17 h 181"/>
                    <a:gd name="T14" fmla="*/ 202 w 208"/>
                    <a:gd name="T15" fmla="*/ 31 h 181"/>
                    <a:gd name="T16" fmla="*/ 181 w 208"/>
                    <a:gd name="T17" fmla="*/ 34 h 181"/>
                    <a:gd name="T18" fmla="*/ 150 w 208"/>
                    <a:gd name="T19" fmla="*/ 52 h 181"/>
                    <a:gd name="T20" fmla="*/ 124 w 208"/>
                    <a:gd name="T21" fmla="*/ 74 h 181"/>
                    <a:gd name="T22" fmla="*/ 107 w 208"/>
                    <a:gd name="T23" fmla="*/ 92 h 181"/>
                    <a:gd name="T24" fmla="*/ 89 w 208"/>
                    <a:gd name="T25" fmla="*/ 91 h 181"/>
                    <a:gd name="T26" fmla="*/ 76 w 208"/>
                    <a:gd name="T27" fmla="*/ 96 h 181"/>
                    <a:gd name="T28" fmla="*/ 71 w 208"/>
                    <a:gd name="T29" fmla="*/ 120 h 181"/>
                    <a:gd name="T30" fmla="*/ 65 w 208"/>
                    <a:gd name="T31" fmla="*/ 125 h 181"/>
                    <a:gd name="T32" fmla="*/ 46 w 208"/>
                    <a:gd name="T33" fmla="*/ 138 h 181"/>
                    <a:gd name="T34" fmla="*/ 30 w 208"/>
                    <a:gd name="T35" fmla="*/ 157 h 181"/>
                    <a:gd name="T36" fmla="*/ 17 w 208"/>
                    <a:gd name="T37" fmla="*/ 169 h 181"/>
                    <a:gd name="T38" fmla="*/ 3 w 208"/>
                    <a:gd name="T39" fmla="*/ 179 h 181"/>
                    <a:gd name="T40" fmla="*/ 7 w 208"/>
                    <a:gd name="T41" fmla="*/ 160 h 181"/>
                    <a:gd name="T42" fmla="*/ 13 w 208"/>
                    <a:gd name="T43" fmla="*/ 157 h 181"/>
                    <a:gd name="T44" fmla="*/ 11 w 208"/>
                    <a:gd name="T45" fmla="*/ 146 h 181"/>
                    <a:gd name="T46" fmla="*/ 33 w 208"/>
                    <a:gd name="T47" fmla="*/ 137 h 181"/>
                    <a:gd name="T48" fmla="*/ 25 w 208"/>
                    <a:gd name="T49" fmla="*/ 127 h 181"/>
                    <a:gd name="T50" fmla="*/ 29 w 208"/>
                    <a:gd name="T51" fmla="*/ 119 h 181"/>
                    <a:gd name="T52" fmla="*/ 40 w 208"/>
                    <a:gd name="T53" fmla="*/ 120 h 181"/>
                    <a:gd name="T54" fmla="*/ 53 w 208"/>
                    <a:gd name="T55" fmla="*/ 104 h 181"/>
                    <a:gd name="T56" fmla="*/ 64 w 208"/>
                    <a:gd name="T57" fmla="*/ 92 h 181"/>
                    <a:gd name="T58" fmla="*/ 63 w 208"/>
                    <a:gd name="T59" fmla="*/ 74 h 181"/>
                    <a:gd name="T60" fmla="*/ 85 w 208"/>
                    <a:gd name="T61" fmla="*/ 76 h 181"/>
                    <a:gd name="T62" fmla="*/ 88 w 208"/>
                    <a:gd name="T63" fmla="*/ 61 h 181"/>
                    <a:gd name="T64" fmla="*/ 100 w 208"/>
                    <a:gd name="T65" fmla="*/ 58 h 181"/>
                    <a:gd name="T66" fmla="*/ 99 w 208"/>
                    <a:gd name="T67" fmla="*/ 3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181">
                      <a:moveTo>
                        <a:pt x="103" y="24"/>
                      </a:moveTo>
                      <a:lnTo>
                        <a:pt x="109" y="28"/>
                      </a:lnTo>
                      <a:lnTo>
                        <a:pt x="114" y="41"/>
                      </a:lnTo>
                      <a:lnTo>
                        <a:pt x="119" y="49"/>
                      </a:lnTo>
                      <a:lnTo>
                        <a:pt x="141" y="47"/>
                      </a:lnTo>
                      <a:lnTo>
                        <a:pt x="150" y="42"/>
                      </a:lnTo>
                      <a:lnTo>
                        <a:pt x="161" y="32"/>
                      </a:lnTo>
                      <a:lnTo>
                        <a:pt x="163" y="29"/>
                      </a:lnTo>
                      <a:lnTo>
                        <a:pt x="169" y="16"/>
                      </a:lnTo>
                      <a:lnTo>
                        <a:pt x="180" y="7"/>
                      </a:lnTo>
                      <a:lnTo>
                        <a:pt x="193" y="0"/>
                      </a:lnTo>
                      <a:lnTo>
                        <a:pt x="208" y="4"/>
                      </a:lnTo>
                      <a:lnTo>
                        <a:pt x="204" y="11"/>
                      </a:lnTo>
                      <a:lnTo>
                        <a:pt x="199" y="17"/>
                      </a:lnTo>
                      <a:lnTo>
                        <a:pt x="205" y="24"/>
                      </a:lnTo>
                      <a:lnTo>
                        <a:pt x="202" y="31"/>
                      </a:lnTo>
                      <a:lnTo>
                        <a:pt x="191" y="32"/>
                      </a:lnTo>
                      <a:lnTo>
                        <a:pt x="181" y="34"/>
                      </a:lnTo>
                      <a:lnTo>
                        <a:pt x="161" y="50"/>
                      </a:lnTo>
                      <a:lnTo>
                        <a:pt x="150" y="52"/>
                      </a:lnTo>
                      <a:lnTo>
                        <a:pt x="135" y="66"/>
                      </a:lnTo>
                      <a:lnTo>
                        <a:pt x="124" y="74"/>
                      </a:lnTo>
                      <a:lnTo>
                        <a:pt x="114" y="86"/>
                      </a:lnTo>
                      <a:lnTo>
                        <a:pt x="107" y="92"/>
                      </a:lnTo>
                      <a:lnTo>
                        <a:pt x="95" y="97"/>
                      </a:lnTo>
                      <a:lnTo>
                        <a:pt x="89" y="91"/>
                      </a:lnTo>
                      <a:lnTo>
                        <a:pt x="81" y="90"/>
                      </a:lnTo>
                      <a:lnTo>
                        <a:pt x="76" y="96"/>
                      </a:lnTo>
                      <a:lnTo>
                        <a:pt x="79" y="102"/>
                      </a:lnTo>
                      <a:lnTo>
                        <a:pt x="71" y="120"/>
                      </a:lnTo>
                      <a:lnTo>
                        <a:pt x="66" y="119"/>
                      </a:lnTo>
                      <a:lnTo>
                        <a:pt x="65" y="125"/>
                      </a:lnTo>
                      <a:lnTo>
                        <a:pt x="58" y="126"/>
                      </a:lnTo>
                      <a:lnTo>
                        <a:pt x="46" y="138"/>
                      </a:lnTo>
                      <a:lnTo>
                        <a:pt x="42" y="152"/>
                      </a:lnTo>
                      <a:lnTo>
                        <a:pt x="30" y="157"/>
                      </a:lnTo>
                      <a:lnTo>
                        <a:pt x="24" y="156"/>
                      </a:lnTo>
                      <a:lnTo>
                        <a:pt x="17" y="169"/>
                      </a:lnTo>
                      <a:lnTo>
                        <a:pt x="11" y="181"/>
                      </a:lnTo>
                      <a:lnTo>
                        <a:pt x="3" y="179"/>
                      </a:lnTo>
                      <a:lnTo>
                        <a:pt x="0" y="170"/>
                      </a:lnTo>
                      <a:lnTo>
                        <a:pt x="7" y="160"/>
                      </a:lnTo>
                      <a:lnTo>
                        <a:pt x="6" y="149"/>
                      </a:lnTo>
                      <a:lnTo>
                        <a:pt x="13" y="157"/>
                      </a:lnTo>
                      <a:lnTo>
                        <a:pt x="17" y="150"/>
                      </a:lnTo>
                      <a:lnTo>
                        <a:pt x="11" y="146"/>
                      </a:lnTo>
                      <a:lnTo>
                        <a:pt x="23" y="146"/>
                      </a:lnTo>
                      <a:lnTo>
                        <a:pt x="33" y="137"/>
                      </a:lnTo>
                      <a:lnTo>
                        <a:pt x="34" y="128"/>
                      </a:lnTo>
                      <a:lnTo>
                        <a:pt x="25" y="127"/>
                      </a:lnTo>
                      <a:lnTo>
                        <a:pt x="23" y="122"/>
                      </a:lnTo>
                      <a:lnTo>
                        <a:pt x="29" y="119"/>
                      </a:lnTo>
                      <a:lnTo>
                        <a:pt x="35" y="122"/>
                      </a:lnTo>
                      <a:lnTo>
                        <a:pt x="40" y="120"/>
                      </a:lnTo>
                      <a:lnTo>
                        <a:pt x="40" y="112"/>
                      </a:lnTo>
                      <a:lnTo>
                        <a:pt x="53" y="104"/>
                      </a:lnTo>
                      <a:lnTo>
                        <a:pt x="60" y="95"/>
                      </a:lnTo>
                      <a:lnTo>
                        <a:pt x="64" y="92"/>
                      </a:lnTo>
                      <a:lnTo>
                        <a:pt x="66" y="77"/>
                      </a:lnTo>
                      <a:lnTo>
                        <a:pt x="63" y="74"/>
                      </a:lnTo>
                      <a:lnTo>
                        <a:pt x="76" y="78"/>
                      </a:lnTo>
                      <a:lnTo>
                        <a:pt x="85" y="76"/>
                      </a:lnTo>
                      <a:lnTo>
                        <a:pt x="83" y="70"/>
                      </a:lnTo>
                      <a:lnTo>
                        <a:pt x="88" y="61"/>
                      </a:lnTo>
                      <a:lnTo>
                        <a:pt x="96" y="58"/>
                      </a:lnTo>
                      <a:lnTo>
                        <a:pt x="100" y="58"/>
                      </a:lnTo>
                      <a:lnTo>
                        <a:pt x="102" y="50"/>
                      </a:lnTo>
                      <a:lnTo>
                        <a:pt x="99" y="36"/>
                      </a:lnTo>
                      <a:lnTo>
                        <a:pt x="103" y="24"/>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2" name="Freeform 160"/>
                <p:cNvSpPr>
                  <a:spLocks/>
                </p:cNvSpPr>
                <p:nvPr/>
              </p:nvSpPr>
              <p:spPr bwMode="auto">
                <a:xfrm rot="1627522">
                  <a:off x="4517" y="1917"/>
                  <a:ext cx="154" cy="196"/>
                </a:xfrm>
                <a:custGeom>
                  <a:avLst/>
                  <a:gdLst>
                    <a:gd name="T0" fmla="*/ 27 w 122"/>
                    <a:gd name="T1" fmla="*/ 93 h 131"/>
                    <a:gd name="T2" fmla="*/ 42 w 122"/>
                    <a:gd name="T3" fmla="*/ 86 h 131"/>
                    <a:gd name="T4" fmla="*/ 43 w 122"/>
                    <a:gd name="T5" fmla="*/ 74 h 131"/>
                    <a:gd name="T6" fmla="*/ 49 w 122"/>
                    <a:gd name="T7" fmla="*/ 75 h 131"/>
                    <a:gd name="T8" fmla="*/ 55 w 122"/>
                    <a:gd name="T9" fmla="*/ 57 h 131"/>
                    <a:gd name="T10" fmla="*/ 66 w 122"/>
                    <a:gd name="T11" fmla="*/ 48 h 131"/>
                    <a:gd name="T12" fmla="*/ 74 w 122"/>
                    <a:gd name="T13" fmla="*/ 38 h 131"/>
                    <a:gd name="T14" fmla="*/ 91 w 122"/>
                    <a:gd name="T15" fmla="*/ 34 h 131"/>
                    <a:gd name="T16" fmla="*/ 103 w 122"/>
                    <a:gd name="T17" fmla="*/ 20 h 131"/>
                    <a:gd name="T18" fmla="*/ 113 w 122"/>
                    <a:gd name="T19" fmla="*/ 22 h 131"/>
                    <a:gd name="T20" fmla="*/ 122 w 122"/>
                    <a:gd name="T21" fmla="*/ 9 h 131"/>
                    <a:gd name="T22" fmla="*/ 105 w 122"/>
                    <a:gd name="T23" fmla="*/ 14 h 131"/>
                    <a:gd name="T24" fmla="*/ 93 w 122"/>
                    <a:gd name="T25" fmla="*/ 12 h 131"/>
                    <a:gd name="T26" fmla="*/ 75 w 122"/>
                    <a:gd name="T27" fmla="*/ 0 h 131"/>
                    <a:gd name="T28" fmla="*/ 60 w 122"/>
                    <a:gd name="T29" fmla="*/ 26 h 131"/>
                    <a:gd name="T30" fmla="*/ 44 w 122"/>
                    <a:gd name="T31" fmla="*/ 48 h 131"/>
                    <a:gd name="T32" fmla="*/ 32 w 122"/>
                    <a:gd name="T33" fmla="*/ 72 h 131"/>
                    <a:gd name="T34" fmla="*/ 9 w 122"/>
                    <a:gd name="T35" fmla="*/ 94 h 131"/>
                    <a:gd name="T36" fmla="*/ 0 w 122"/>
                    <a:gd name="T37" fmla="*/ 106 h 131"/>
                    <a:gd name="T38" fmla="*/ 3 w 122"/>
                    <a:gd name="T39" fmla="*/ 122 h 131"/>
                    <a:gd name="T40" fmla="*/ 15 w 122"/>
                    <a:gd name="T41" fmla="*/ 120 h 131"/>
                    <a:gd name="T42" fmla="*/ 17 w 122"/>
                    <a:gd name="T43" fmla="*/ 131 h 131"/>
                    <a:gd name="T44" fmla="*/ 19 w 122"/>
                    <a:gd name="T45" fmla="*/ 100 h 131"/>
                    <a:gd name="T46" fmla="*/ 27 w 122"/>
                    <a:gd name="T47" fmla="*/ 9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2" h="131">
                      <a:moveTo>
                        <a:pt x="27" y="93"/>
                      </a:moveTo>
                      <a:lnTo>
                        <a:pt x="42" y="86"/>
                      </a:lnTo>
                      <a:lnTo>
                        <a:pt x="43" y="74"/>
                      </a:lnTo>
                      <a:lnTo>
                        <a:pt x="49" y="75"/>
                      </a:lnTo>
                      <a:lnTo>
                        <a:pt x="55" y="57"/>
                      </a:lnTo>
                      <a:lnTo>
                        <a:pt x="66" y="48"/>
                      </a:lnTo>
                      <a:lnTo>
                        <a:pt x="74" y="38"/>
                      </a:lnTo>
                      <a:lnTo>
                        <a:pt x="91" y="34"/>
                      </a:lnTo>
                      <a:lnTo>
                        <a:pt x="103" y="20"/>
                      </a:lnTo>
                      <a:lnTo>
                        <a:pt x="113" y="22"/>
                      </a:lnTo>
                      <a:lnTo>
                        <a:pt x="122" y="9"/>
                      </a:lnTo>
                      <a:lnTo>
                        <a:pt x="105" y="14"/>
                      </a:lnTo>
                      <a:lnTo>
                        <a:pt x="93" y="12"/>
                      </a:lnTo>
                      <a:lnTo>
                        <a:pt x="75" y="0"/>
                      </a:lnTo>
                      <a:lnTo>
                        <a:pt x="60" y="26"/>
                      </a:lnTo>
                      <a:lnTo>
                        <a:pt x="44" y="48"/>
                      </a:lnTo>
                      <a:lnTo>
                        <a:pt x="32" y="72"/>
                      </a:lnTo>
                      <a:lnTo>
                        <a:pt x="9" y="94"/>
                      </a:lnTo>
                      <a:lnTo>
                        <a:pt x="0" y="106"/>
                      </a:lnTo>
                      <a:lnTo>
                        <a:pt x="3" y="122"/>
                      </a:lnTo>
                      <a:lnTo>
                        <a:pt x="15" y="120"/>
                      </a:lnTo>
                      <a:lnTo>
                        <a:pt x="17" y="131"/>
                      </a:lnTo>
                      <a:lnTo>
                        <a:pt x="19" y="100"/>
                      </a:lnTo>
                      <a:lnTo>
                        <a:pt x="27" y="93"/>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3" name="Freeform 161"/>
                <p:cNvSpPr>
                  <a:spLocks/>
                </p:cNvSpPr>
                <p:nvPr/>
              </p:nvSpPr>
              <p:spPr bwMode="auto">
                <a:xfrm rot="1627522">
                  <a:off x="4641" y="2090"/>
                  <a:ext cx="42" cy="41"/>
                </a:xfrm>
                <a:custGeom>
                  <a:avLst/>
                  <a:gdLst>
                    <a:gd name="T0" fmla="*/ 0 w 35"/>
                    <a:gd name="T1" fmla="*/ 24 h 29"/>
                    <a:gd name="T2" fmla="*/ 7 w 35"/>
                    <a:gd name="T3" fmla="*/ 29 h 29"/>
                    <a:gd name="T4" fmla="*/ 23 w 35"/>
                    <a:gd name="T5" fmla="*/ 20 h 29"/>
                    <a:gd name="T6" fmla="*/ 35 w 35"/>
                    <a:gd name="T7" fmla="*/ 7 h 29"/>
                    <a:gd name="T8" fmla="*/ 24 w 35"/>
                    <a:gd name="T9" fmla="*/ 0 h 29"/>
                    <a:gd name="T10" fmla="*/ 13 w 35"/>
                    <a:gd name="T11" fmla="*/ 11 h 29"/>
                    <a:gd name="T12" fmla="*/ 13 w 35"/>
                    <a:gd name="T13" fmla="*/ 10 h 29"/>
                    <a:gd name="T14" fmla="*/ 1 w 35"/>
                    <a:gd name="T15" fmla="*/ 16 h 29"/>
                    <a:gd name="T16" fmla="*/ 0 w 35"/>
                    <a:gd name="T17" fmla="*/ 2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9">
                      <a:moveTo>
                        <a:pt x="0" y="24"/>
                      </a:moveTo>
                      <a:lnTo>
                        <a:pt x="7" y="29"/>
                      </a:lnTo>
                      <a:lnTo>
                        <a:pt x="23" y="20"/>
                      </a:lnTo>
                      <a:lnTo>
                        <a:pt x="35" y="7"/>
                      </a:lnTo>
                      <a:lnTo>
                        <a:pt x="24" y="0"/>
                      </a:lnTo>
                      <a:lnTo>
                        <a:pt x="13" y="11"/>
                      </a:lnTo>
                      <a:lnTo>
                        <a:pt x="13" y="10"/>
                      </a:lnTo>
                      <a:lnTo>
                        <a:pt x="1" y="16"/>
                      </a:lnTo>
                      <a:lnTo>
                        <a:pt x="0" y="24"/>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4" name="Freeform 162"/>
                <p:cNvSpPr>
                  <a:spLocks/>
                </p:cNvSpPr>
                <p:nvPr/>
              </p:nvSpPr>
              <p:spPr bwMode="auto">
                <a:xfrm rot="1627522">
                  <a:off x="3594" y="1993"/>
                  <a:ext cx="25" cy="39"/>
                </a:xfrm>
                <a:custGeom>
                  <a:avLst/>
                  <a:gdLst>
                    <a:gd name="T0" fmla="*/ 20 w 20"/>
                    <a:gd name="T1" fmla="*/ 3 h 28"/>
                    <a:gd name="T2" fmla="*/ 20 w 20"/>
                    <a:gd name="T3" fmla="*/ 4 h 28"/>
                    <a:gd name="T4" fmla="*/ 20 w 20"/>
                    <a:gd name="T5" fmla="*/ 5 h 28"/>
                    <a:gd name="T6" fmla="*/ 20 w 20"/>
                    <a:gd name="T7" fmla="*/ 6 h 28"/>
                    <a:gd name="T8" fmla="*/ 18 w 20"/>
                    <a:gd name="T9" fmla="*/ 9 h 28"/>
                    <a:gd name="T10" fmla="*/ 16 w 20"/>
                    <a:gd name="T11" fmla="*/ 12 h 28"/>
                    <a:gd name="T12" fmla="*/ 14 w 20"/>
                    <a:gd name="T13" fmla="*/ 16 h 28"/>
                    <a:gd name="T14" fmla="*/ 12 w 20"/>
                    <a:gd name="T15" fmla="*/ 19 h 28"/>
                    <a:gd name="T16" fmla="*/ 11 w 20"/>
                    <a:gd name="T17" fmla="*/ 24 h 28"/>
                    <a:gd name="T18" fmla="*/ 10 w 20"/>
                    <a:gd name="T19" fmla="*/ 25 h 28"/>
                    <a:gd name="T20" fmla="*/ 7 w 20"/>
                    <a:gd name="T21" fmla="*/ 27 h 28"/>
                    <a:gd name="T22" fmla="*/ 6 w 20"/>
                    <a:gd name="T23" fmla="*/ 28 h 28"/>
                    <a:gd name="T24" fmla="*/ 4 w 20"/>
                    <a:gd name="T25" fmla="*/ 27 h 28"/>
                    <a:gd name="T26" fmla="*/ 2 w 20"/>
                    <a:gd name="T27" fmla="*/ 25 h 28"/>
                    <a:gd name="T28" fmla="*/ 1 w 20"/>
                    <a:gd name="T29" fmla="*/ 23 h 28"/>
                    <a:gd name="T30" fmla="*/ 0 w 20"/>
                    <a:gd name="T31" fmla="*/ 21 h 28"/>
                    <a:gd name="T32" fmla="*/ 0 w 20"/>
                    <a:gd name="T33" fmla="*/ 18 h 28"/>
                    <a:gd name="T34" fmla="*/ 1 w 20"/>
                    <a:gd name="T35" fmla="*/ 13 h 28"/>
                    <a:gd name="T36" fmla="*/ 1 w 20"/>
                    <a:gd name="T37" fmla="*/ 11 h 28"/>
                    <a:gd name="T38" fmla="*/ 1 w 20"/>
                    <a:gd name="T39" fmla="*/ 10 h 28"/>
                    <a:gd name="T40" fmla="*/ 2 w 20"/>
                    <a:gd name="T41" fmla="*/ 9 h 28"/>
                    <a:gd name="T42" fmla="*/ 4 w 20"/>
                    <a:gd name="T43" fmla="*/ 6 h 28"/>
                    <a:gd name="T44" fmla="*/ 6 w 20"/>
                    <a:gd name="T45" fmla="*/ 5 h 28"/>
                    <a:gd name="T46" fmla="*/ 7 w 20"/>
                    <a:gd name="T47" fmla="*/ 4 h 28"/>
                    <a:gd name="T48" fmla="*/ 10 w 20"/>
                    <a:gd name="T49" fmla="*/ 4 h 28"/>
                    <a:gd name="T50" fmla="*/ 13 w 20"/>
                    <a:gd name="T51" fmla="*/ 3 h 28"/>
                    <a:gd name="T52" fmla="*/ 16 w 20"/>
                    <a:gd name="T53" fmla="*/ 1 h 28"/>
                    <a:gd name="T54" fmla="*/ 18 w 20"/>
                    <a:gd name="T55" fmla="*/ 0 h 28"/>
                    <a:gd name="T56" fmla="*/ 19 w 20"/>
                    <a:gd name="T57" fmla="*/ 1 h 28"/>
                    <a:gd name="T58" fmla="*/ 20 w 20"/>
                    <a:gd name="T5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28">
                      <a:moveTo>
                        <a:pt x="20" y="3"/>
                      </a:moveTo>
                      <a:lnTo>
                        <a:pt x="20" y="4"/>
                      </a:lnTo>
                      <a:lnTo>
                        <a:pt x="20" y="5"/>
                      </a:lnTo>
                      <a:lnTo>
                        <a:pt x="20" y="6"/>
                      </a:lnTo>
                      <a:lnTo>
                        <a:pt x="18" y="9"/>
                      </a:lnTo>
                      <a:lnTo>
                        <a:pt x="16" y="12"/>
                      </a:lnTo>
                      <a:lnTo>
                        <a:pt x="14" y="16"/>
                      </a:lnTo>
                      <a:lnTo>
                        <a:pt x="12" y="19"/>
                      </a:lnTo>
                      <a:lnTo>
                        <a:pt x="11" y="24"/>
                      </a:lnTo>
                      <a:lnTo>
                        <a:pt x="10" y="25"/>
                      </a:lnTo>
                      <a:lnTo>
                        <a:pt x="7" y="27"/>
                      </a:lnTo>
                      <a:lnTo>
                        <a:pt x="6" y="28"/>
                      </a:lnTo>
                      <a:lnTo>
                        <a:pt x="4" y="27"/>
                      </a:lnTo>
                      <a:lnTo>
                        <a:pt x="2" y="25"/>
                      </a:lnTo>
                      <a:lnTo>
                        <a:pt x="1" y="23"/>
                      </a:lnTo>
                      <a:lnTo>
                        <a:pt x="0" y="21"/>
                      </a:lnTo>
                      <a:lnTo>
                        <a:pt x="0" y="18"/>
                      </a:lnTo>
                      <a:lnTo>
                        <a:pt x="1" y="13"/>
                      </a:lnTo>
                      <a:lnTo>
                        <a:pt x="1" y="11"/>
                      </a:lnTo>
                      <a:lnTo>
                        <a:pt x="1" y="10"/>
                      </a:lnTo>
                      <a:lnTo>
                        <a:pt x="2" y="9"/>
                      </a:lnTo>
                      <a:lnTo>
                        <a:pt x="4" y="6"/>
                      </a:lnTo>
                      <a:lnTo>
                        <a:pt x="6" y="5"/>
                      </a:lnTo>
                      <a:lnTo>
                        <a:pt x="7" y="4"/>
                      </a:lnTo>
                      <a:lnTo>
                        <a:pt x="10" y="4"/>
                      </a:lnTo>
                      <a:lnTo>
                        <a:pt x="13" y="3"/>
                      </a:lnTo>
                      <a:lnTo>
                        <a:pt x="16" y="1"/>
                      </a:lnTo>
                      <a:lnTo>
                        <a:pt x="18" y="0"/>
                      </a:lnTo>
                      <a:lnTo>
                        <a:pt x="19" y="1"/>
                      </a:lnTo>
                      <a:lnTo>
                        <a:pt x="20" y="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15" name="Freeform 163"/>
                <p:cNvSpPr>
                  <a:spLocks/>
                </p:cNvSpPr>
                <p:nvPr/>
              </p:nvSpPr>
              <p:spPr bwMode="auto">
                <a:xfrm rot="1627522">
                  <a:off x="4114" y="1452"/>
                  <a:ext cx="15" cy="48"/>
                </a:xfrm>
                <a:custGeom>
                  <a:avLst/>
                  <a:gdLst>
                    <a:gd name="T0" fmla="*/ 12 w 12"/>
                    <a:gd name="T1" fmla="*/ 25 h 32"/>
                    <a:gd name="T2" fmla="*/ 11 w 12"/>
                    <a:gd name="T3" fmla="*/ 20 h 32"/>
                    <a:gd name="T4" fmla="*/ 11 w 12"/>
                    <a:gd name="T5" fmla="*/ 17 h 32"/>
                    <a:gd name="T6" fmla="*/ 11 w 12"/>
                    <a:gd name="T7" fmla="*/ 13 h 32"/>
                    <a:gd name="T8" fmla="*/ 11 w 12"/>
                    <a:gd name="T9" fmla="*/ 8 h 32"/>
                    <a:gd name="T10" fmla="*/ 9 w 12"/>
                    <a:gd name="T11" fmla="*/ 4 h 32"/>
                    <a:gd name="T12" fmla="*/ 9 w 12"/>
                    <a:gd name="T13" fmla="*/ 1 h 32"/>
                    <a:gd name="T14" fmla="*/ 6 w 12"/>
                    <a:gd name="T15" fmla="*/ 0 h 32"/>
                    <a:gd name="T16" fmla="*/ 4 w 12"/>
                    <a:gd name="T17" fmla="*/ 0 h 32"/>
                    <a:gd name="T18" fmla="*/ 2 w 12"/>
                    <a:gd name="T19" fmla="*/ 1 h 32"/>
                    <a:gd name="T20" fmla="*/ 0 w 12"/>
                    <a:gd name="T21" fmla="*/ 4 h 32"/>
                    <a:gd name="T22" fmla="*/ 0 w 12"/>
                    <a:gd name="T23" fmla="*/ 7 h 32"/>
                    <a:gd name="T24" fmla="*/ 0 w 12"/>
                    <a:gd name="T25" fmla="*/ 10 h 32"/>
                    <a:gd name="T26" fmla="*/ 0 w 12"/>
                    <a:gd name="T27" fmla="*/ 14 h 32"/>
                    <a:gd name="T28" fmla="*/ 2 w 12"/>
                    <a:gd name="T29" fmla="*/ 19 h 32"/>
                    <a:gd name="T30" fmla="*/ 2 w 12"/>
                    <a:gd name="T31" fmla="*/ 23 h 32"/>
                    <a:gd name="T32" fmla="*/ 2 w 12"/>
                    <a:gd name="T33" fmla="*/ 25 h 32"/>
                    <a:gd name="T34" fmla="*/ 3 w 12"/>
                    <a:gd name="T35" fmla="*/ 28 h 32"/>
                    <a:gd name="T36" fmla="*/ 5 w 12"/>
                    <a:gd name="T37" fmla="*/ 31 h 32"/>
                    <a:gd name="T38" fmla="*/ 8 w 12"/>
                    <a:gd name="T39" fmla="*/ 32 h 32"/>
                    <a:gd name="T40" fmla="*/ 10 w 12"/>
                    <a:gd name="T41" fmla="*/ 30 h 32"/>
                    <a:gd name="T42" fmla="*/ 11 w 12"/>
                    <a:gd name="T43" fmla="*/ 28 h 32"/>
                    <a:gd name="T44" fmla="*/ 12 w 12"/>
                    <a:gd name="T45"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32">
                      <a:moveTo>
                        <a:pt x="12" y="25"/>
                      </a:moveTo>
                      <a:lnTo>
                        <a:pt x="11" y="20"/>
                      </a:lnTo>
                      <a:lnTo>
                        <a:pt x="11" y="17"/>
                      </a:lnTo>
                      <a:lnTo>
                        <a:pt x="11" y="13"/>
                      </a:lnTo>
                      <a:lnTo>
                        <a:pt x="11" y="8"/>
                      </a:lnTo>
                      <a:lnTo>
                        <a:pt x="9" y="4"/>
                      </a:lnTo>
                      <a:lnTo>
                        <a:pt x="9" y="1"/>
                      </a:lnTo>
                      <a:lnTo>
                        <a:pt x="6" y="0"/>
                      </a:lnTo>
                      <a:lnTo>
                        <a:pt x="4" y="0"/>
                      </a:lnTo>
                      <a:lnTo>
                        <a:pt x="2" y="1"/>
                      </a:lnTo>
                      <a:lnTo>
                        <a:pt x="0" y="4"/>
                      </a:lnTo>
                      <a:lnTo>
                        <a:pt x="0" y="7"/>
                      </a:lnTo>
                      <a:lnTo>
                        <a:pt x="0" y="10"/>
                      </a:lnTo>
                      <a:lnTo>
                        <a:pt x="0" y="14"/>
                      </a:lnTo>
                      <a:lnTo>
                        <a:pt x="2" y="19"/>
                      </a:lnTo>
                      <a:lnTo>
                        <a:pt x="2" y="23"/>
                      </a:lnTo>
                      <a:lnTo>
                        <a:pt x="2" y="25"/>
                      </a:lnTo>
                      <a:lnTo>
                        <a:pt x="3" y="28"/>
                      </a:lnTo>
                      <a:lnTo>
                        <a:pt x="5" y="31"/>
                      </a:lnTo>
                      <a:lnTo>
                        <a:pt x="8" y="32"/>
                      </a:lnTo>
                      <a:lnTo>
                        <a:pt x="10" y="30"/>
                      </a:lnTo>
                      <a:lnTo>
                        <a:pt x="11" y="28"/>
                      </a:lnTo>
                      <a:lnTo>
                        <a:pt x="12" y="25"/>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6" name="Freeform 164"/>
                <p:cNvSpPr>
                  <a:spLocks/>
                </p:cNvSpPr>
                <p:nvPr/>
              </p:nvSpPr>
              <p:spPr bwMode="auto">
                <a:xfrm rot="1627522">
                  <a:off x="4116" y="1508"/>
                  <a:ext cx="24" cy="27"/>
                </a:xfrm>
                <a:custGeom>
                  <a:avLst/>
                  <a:gdLst>
                    <a:gd name="T0" fmla="*/ 6 w 22"/>
                    <a:gd name="T1" fmla="*/ 2 h 18"/>
                    <a:gd name="T2" fmla="*/ 9 w 22"/>
                    <a:gd name="T3" fmla="*/ 0 h 18"/>
                    <a:gd name="T4" fmla="*/ 11 w 22"/>
                    <a:gd name="T5" fmla="*/ 0 h 18"/>
                    <a:gd name="T6" fmla="*/ 13 w 22"/>
                    <a:gd name="T7" fmla="*/ 2 h 18"/>
                    <a:gd name="T8" fmla="*/ 15 w 22"/>
                    <a:gd name="T9" fmla="*/ 3 h 18"/>
                    <a:gd name="T10" fmla="*/ 18 w 22"/>
                    <a:gd name="T11" fmla="*/ 5 h 18"/>
                    <a:gd name="T12" fmla="*/ 21 w 22"/>
                    <a:gd name="T13" fmla="*/ 8 h 18"/>
                    <a:gd name="T14" fmla="*/ 22 w 22"/>
                    <a:gd name="T15" fmla="*/ 8 h 18"/>
                    <a:gd name="T16" fmla="*/ 22 w 22"/>
                    <a:gd name="T17" fmla="*/ 11 h 18"/>
                    <a:gd name="T18" fmla="*/ 21 w 22"/>
                    <a:gd name="T19" fmla="*/ 14 h 18"/>
                    <a:gd name="T20" fmla="*/ 19 w 22"/>
                    <a:gd name="T21" fmla="*/ 16 h 18"/>
                    <a:gd name="T22" fmla="*/ 16 w 22"/>
                    <a:gd name="T23" fmla="*/ 17 h 18"/>
                    <a:gd name="T24" fmla="*/ 13 w 22"/>
                    <a:gd name="T25" fmla="*/ 18 h 18"/>
                    <a:gd name="T26" fmla="*/ 10 w 22"/>
                    <a:gd name="T27" fmla="*/ 17 h 18"/>
                    <a:gd name="T28" fmla="*/ 5 w 22"/>
                    <a:gd name="T29" fmla="*/ 17 h 18"/>
                    <a:gd name="T30" fmla="*/ 1 w 22"/>
                    <a:gd name="T31" fmla="*/ 16 h 18"/>
                    <a:gd name="T32" fmla="*/ 0 w 22"/>
                    <a:gd name="T33" fmla="*/ 14 h 18"/>
                    <a:gd name="T34" fmla="*/ 0 w 22"/>
                    <a:gd name="T35" fmla="*/ 11 h 18"/>
                    <a:gd name="T36" fmla="*/ 0 w 22"/>
                    <a:gd name="T37" fmla="*/ 10 h 18"/>
                    <a:gd name="T38" fmla="*/ 0 w 22"/>
                    <a:gd name="T39" fmla="*/ 8 h 18"/>
                    <a:gd name="T40" fmla="*/ 0 w 22"/>
                    <a:gd name="T41" fmla="*/ 5 h 18"/>
                    <a:gd name="T42" fmla="*/ 1 w 22"/>
                    <a:gd name="T43" fmla="*/ 5 h 18"/>
                    <a:gd name="T44" fmla="*/ 5 w 22"/>
                    <a:gd name="T45" fmla="*/ 3 h 18"/>
                    <a:gd name="T46" fmla="*/ 6 w 22"/>
                    <a:gd name="T4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8">
                      <a:moveTo>
                        <a:pt x="6" y="2"/>
                      </a:moveTo>
                      <a:lnTo>
                        <a:pt x="9" y="0"/>
                      </a:lnTo>
                      <a:lnTo>
                        <a:pt x="11" y="0"/>
                      </a:lnTo>
                      <a:lnTo>
                        <a:pt x="13" y="2"/>
                      </a:lnTo>
                      <a:lnTo>
                        <a:pt x="15" y="3"/>
                      </a:lnTo>
                      <a:lnTo>
                        <a:pt x="18" y="5"/>
                      </a:lnTo>
                      <a:lnTo>
                        <a:pt x="21" y="8"/>
                      </a:lnTo>
                      <a:lnTo>
                        <a:pt x="22" y="8"/>
                      </a:lnTo>
                      <a:lnTo>
                        <a:pt x="22" y="11"/>
                      </a:lnTo>
                      <a:lnTo>
                        <a:pt x="21" y="14"/>
                      </a:lnTo>
                      <a:lnTo>
                        <a:pt x="19" y="16"/>
                      </a:lnTo>
                      <a:lnTo>
                        <a:pt x="16" y="17"/>
                      </a:lnTo>
                      <a:lnTo>
                        <a:pt x="13" y="18"/>
                      </a:lnTo>
                      <a:lnTo>
                        <a:pt x="10" y="17"/>
                      </a:lnTo>
                      <a:lnTo>
                        <a:pt x="5" y="17"/>
                      </a:lnTo>
                      <a:lnTo>
                        <a:pt x="1" y="16"/>
                      </a:lnTo>
                      <a:lnTo>
                        <a:pt x="0" y="14"/>
                      </a:lnTo>
                      <a:lnTo>
                        <a:pt x="0" y="11"/>
                      </a:lnTo>
                      <a:lnTo>
                        <a:pt x="0" y="10"/>
                      </a:lnTo>
                      <a:lnTo>
                        <a:pt x="0" y="8"/>
                      </a:lnTo>
                      <a:lnTo>
                        <a:pt x="0" y="5"/>
                      </a:lnTo>
                      <a:lnTo>
                        <a:pt x="1" y="5"/>
                      </a:lnTo>
                      <a:lnTo>
                        <a:pt x="5" y="3"/>
                      </a:lnTo>
                      <a:lnTo>
                        <a:pt x="6" y="2"/>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7" name="Freeform 165"/>
                <p:cNvSpPr>
                  <a:spLocks/>
                </p:cNvSpPr>
                <p:nvPr/>
              </p:nvSpPr>
              <p:spPr bwMode="auto">
                <a:xfrm rot="1627522">
                  <a:off x="4549" y="2129"/>
                  <a:ext cx="20" cy="18"/>
                </a:xfrm>
                <a:custGeom>
                  <a:avLst/>
                  <a:gdLst>
                    <a:gd name="T0" fmla="*/ 0 w 16"/>
                    <a:gd name="T1" fmla="*/ 4 h 13"/>
                    <a:gd name="T2" fmla="*/ 7 w 16"/>
                    <a:gd name="T3" fmla="*/ 0 h 13"/>
                    <a:gd name="T4" fmla="*/ 16 w 16"/>
                    <a:gd name="T5" fmla="*/ 1 h 13"/>
                    <a:gd name="T6" fmla="*/ 14 w 16"/>
                    <a:gd name="T7" fmla="*/ 9 h 13"/>
                    <a:gd name="T8" fmla="*/ 7 w 16"/>
                    <a:gd name="T9" fmla="*/ 13 h 13"/>
                    <a:gd name="T10" fmla="*/ 0 w 16"/>
                    <a:gd name="T11" fmla="*/ 4 h 13"/>
                  </a:gdLst>
                  <a:ahLst/>
                  <a:cxnLst>
                    <a:cxn ang="0">
                      <a:pos x="T0" y="T1"/>
                    </a:cxn>
                    <a:cxn ang="0">
                      <a:pos x="T2" y="T3"/>
                    </a:cxn>
                    <a:cxn ang="0">
                      <a:pos x="T4" y="T5"/>
                    </a:cxn>
                    <a:cxn ang="0">
                      <a:pos x="T6" y="T7"/>
                    </a:cxn>
                    <a:cxn ang="0">
                      <a:pos x="T8" y="T9"/>
                    </a:cxn>
                    <a:cxn ang="0">
                      <a:pos x="T10" y="T11"/>
                    </a:cxn>
                  </a:cxnLst>
                  <a:rect l="0" t="0" r="r" b="b"/>
                  <a:pathLst>
                    <a:path w="16" h="13">
                      <a:moveTo>
                        <a:pt x="0" y="4"/>
                      </a:moveTo>
                      <a:lnTo>
                        <a:pt x="7" y="0"/>
                      </a:lnTo>
                      <a:lnTo>
                        <a:pt x="16" y="1"/>
                      </a:lnTo>
                      <a:lnTo>
                        <a:pt x="14" y="9"/>
                      </a:lnTo>
                      <a:lnTo>
                        <a:pt x="7" y="13"/>
                      </a:lnTo>
                      <a:lnTo>
                        <a:pt x="0" y="4"/>
                      </a:lnTo>
                      <a:close/>
                    </a:path>
                  </a:pathLst>
                </a:custGeom>
                <a:solidFill>
                  <a:srgbClr val="FF9999"/>
                </a:solidFill>
                <a:ln w="1588">
                  <a:solidFill>
                    <a:srgbClr val="008080"/>
                  </a:solidFill>
                  <a:prstDash val="solid"/>
                  <a:round/>
                  <a:headEnd/>
                  <a:tailEnd/>
                </a:ln>
              </p:spPr>
              <p:txBody>
                <a:bodyPr/>
                <a:lstStyle/>
                <a:p>
                  <a:endParaRPr lang="ja-JP" altLang="en-US"/>
                </a:p>
              </p:txBody>
            </p:sp>
            <p:sp>
              <p:nvSpPr>
                <p:cNvPr id="791718" name="Freeform 166"/>
                <p:cNvSpPr>
                  <a:spLocks/>
                </p:cNvSpPr>
                <p:nvPr/>
              </p:nvSpPr>
              <p:spPr bwMode="auto">
                <a:xfrm rot="1627522">
                  <a:off x="3509" y="2188"/>
                  <a:ext cx="270" cy="292"/>
                </a:xfrm>
                <a:custGeom>
                  <a:avLst/>
                  <a:gdLst>
                    <a:gd name="T0" fmla="*/ 120 w 217"/>
                    <a:gd name="T1" fmla="*/ 182 h 196"/>
                    <a:gd name="T2" fmla="*/ 126 w 217"/>
                    <a:gd name="T3" fmla="*/ 165 h 196"/>
                    <a:gd name="T4" fmla="*/ 116 w 217"/>
                    <a:gd name="T5" fmla="*/ 167 h 196"/>
                    <a:gd name="T6" fmla="*/ 115 w 217"/>
                    <a:gd name="T7" fmla="*/ 155 h 196"/>
                    <a:gd name="T8" fmla="*/ 111 w 217"/>
                    <a:gd name="T9" fmla="*/ 149 h 196"/>
                    <a:gd name="T10" fmla="*/ 103 w 217"/>
                    <a:gd name="T11" fmla="*/ 164 h 196"/>
                    <a:gd name="T12" fmla="*/ 92 w 217"/>
                    <a:gd name="T13" fmla="*/ 166 h 196"/>
                    <a:gd name="T14" fmla="*/ 83 w 217"/>
                    <a:gd name="T15" fmla="*/ 162 h 196"/>
                    <a:gd name="T16" fmla="*/ 73 w 217"/>
                    <a:gd name="T17" fmla="*/ 154 h 196"/>
                    <a:gd name="T18" fmla="*/ 57 w 217"/>
                    <a:gd name="T19" fmla="*/ 159 h 196"/>
                    <a:gd name="T20" fmla="*/ 33 w 217"/>
                    <a:gd name="T21" fmla="*/ 154 h 196"/>
                    <a:gd name="T22" fmla="*/ 25 w 217"/>
                    <a:gd name="T23" fmla="*/ 162 h 196"/>
                    <a:gd name="T24" fmla="*/ 13 w 217"/>
                    <a:gd name="T25" fmla="*/ 162 h 196"/>
                    <a:gd name="T26" fmla="*/ 5 w 217"/>
                    <a:gd name="T27" fmla="*/ 149 h 196"/>
                    <a:gd name="T28" fmla="*/ 1 w 217"/>
                    <a:gd name="T29" fmla="*/ 140 h 196"/>
                    <a:gd name="T30" fmla="*/ 13 w 217"/>
                    <a:gd name="T31" fmla="*/ 130 h 196"/>
                    <a:gd name="T32" fmla="*/ 30 w 217"/>
                    <a:gd name="T33" fmla="*/ 122 h 196"/>
                    <a:gd name="T34" fmla="*/ 41 w 217"/>
                    <a:gd name="T35" fmla="*/ 116 h 196"/>
                    <a:gd name="T36" fmla="*/ 53 w 217"/>
                    <a:gd name="T37" fmla="*/ 77 h 196"/>
                    <a:gd name="T38" fmla="*/ 45 w 217"/>
                    <a:gd name="T39" fmla="*/ 63 h 196"/>
                    <a:gd name="T40" fmla="*/ 55 w 217"/>
                    <a:gd name="T41" fmla="*/ 45 h 196"/>
                    <a:gd name="T42" fmla="*/ 73 w 217"/>
                    <a:gd name="T43" fmla="*/ 53 h 196"/>
                    <a:gd name="T44" fmla="*/ 81 w 217"/>
                    <a:gd name="T45" fmla="*/ 50 h 196"/>
                    <a:gd name="T46" fmla="*/ 93 w 217"/>
                    <a:gd name="T47" fmla="*/ 70 h 196"/>
                    <a:gd name="T48" fmla="*/ 102 w 217"/>
                    <a:gd name="T49" fmla="*/ 102 h 196"/>
                    <a:gd name="T50" fmla="*/ 115 w 217"/>
                    <a:gd name="T51" fmla="*/ 87 h 196"/>
                    <a:gd name="T52" fmla="*/ 129 w 217"/>
                    <a:gd name="T53" fmla="*/ 86 h 196"/>
                    <a:gd name="T54" fmla="*/ 141 w 217"/>
                    <a:gd name="T55" fmla="*/ 94 h 196"/>
                    <a:gd name="T56" fmla="*/ 156 w 217"/>
                    <a:gd name="T57" fmla="*/ 77 h 196"/>
                    <a:gd name="T58" fmla="*/ 149 w 217"/>
                    <a:gd name="T59" fmla="*/ 39 h 196"/>
                    <a:gd name="T60" fmla="*/ 137 w 217"/>
                    <a:gd name="T61" fmla="*/ 54 h 196"/>
                    <a:gd name="T62" fmla="*/ 123 w 217"/>
                    <a:gd name="T63" fmla="*/ 63 h 196"/>
                    <a:gd name="T64" fmla="*/ 104 w 217"/>
                    <a:gd name="T65" fmla="*/ 57 h 196"/>
                    <a:gd name="T66" fmla="*/ 117 w 217"/>
                    <a:gd name="T67" fmla="*/ 11 h 196"/>
                    <a:gd name="T68" fmla="*/ 129 w 217"/>
                    <a:gd name="T69" fmla="*/ 8 h 196"/>
                    <a:gd name="T70" fmla="*/ 146 w 217"/>
                    <a:gd name="T71" fmla="*/ 15 h 196"/>
                    <a:gd name="T72" fmla="*/ 168 w 217"/>
                    <a:gd name="T73" fmla="*/ 26 h 196"/>
                    <a:gd name="T74" fmla="*/ 179 w 217"/>
                    <a:gd name="T75" fmla="*/ 45 h 196"/>
                    <a:gd name="T76" fmla="*/ 183 w 217"/>
                    <a:gd name="T77" fmla="*/ 125 h 196"/>
                    <a:gd name="T78" fmla="*/ 198 w 217"/>
                    <a:gd name="T79" fmla="*/ 140 h 196"/>
                    <a:gd name="T80" fmla="*/ 215 w 217"/>
                    <a:gd name="T81" fmla="*/ 162 h 196"/>
                    <a:gd name="T82" fmla="*/ 207 w 217"/>
                    <a:gd name="T83" fmla="*/ 170 h 196"/>
                    <a:gd name="T84" fmla="*/ 201 w 217"/>
                    <a:gd name="T85" fmla="*/ 176 h 196"/>
                    <a:gd name="T86" fmla="*/ 194 w 217"/>
                    <a:gd name="T87" fmla="*/ 178 h 196"/>
                    <a:gd name="T88" fmla="*/ 180 w 217"/>
                    <a:gd name="T89" fmla="*/ 183 h 196"/>
                    <a:gd name="T90" fmla="*/ 165 w 217"/>
                    <a:gd name="T91" fmla="*/ 185 h 196"/>
                    <a:gd name="T92" fmla="*/ 155 w 217"/>
                    <a:gd name="T93" fmla="*/ 191 h 196"/>
                    <a:gd name="T94" fmla="*/ 131 w 217"/>
                    <a:gd name="T95"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196">
                      <a:moveTo>
                        <a:pt x="121" y="191"/>
                      </a:moveTo>
                      <a:lnTo>
                        <a:pt x="121" y="190"/>
                      </a:lnTo>
                      <a:lnTo>
                        <a:pt x="120" y="182"/>
                      </a:lnTo>
                      <a:lnTo>
                        <a:pt x="120" y="177"/>
                      </a:lnTo>
                      <a:lnTo>
                        <a:pt x="126" y="173"/>
                      </a:lnTo>
                      <a:lnTo>
                        <a:pt x="126" y="165"/>
                      </a:lnTo>
                      <a:lnTo>
                        <a:pt x="125" y="164"/>
                      </a:lnTo>
                      <a:lnTo>
                        <a:pt x="121" y="167"/>
                      </a:lnTo>
                      <a:lnTo>
                        <a:pt x="116" y="167"/>
                      </a:lnTo>
                      <a:lnTo>
                        <a:pt x="111" y="161"/>
                      </a:lnTo>
                      <a:lnTo>
                        <a:pt x="114" y="158"/>
                      </a:lnTo>
                      <a:lnTo>
                        <a:pt x="115" y="155"/>
                      </a:lnTo>
                      <a:lnTo>
                        <a:pt x="114" y="149"/>
                      </a:lnTo>
                      <a:lnTo>
                        <a:pt x="113" y="147"/>
                      </a:lnTo>
                      <a:lnTo>
                        <a:pt x="111" y="149"/>
                      </a:lnTo>
                      <a:lnTo>
                        <a:pt x="110" y="154"/>
                      </a:lnTo>
                      <a:lnTo>
                        <a:pt x="107" y="162"/>
                      </a:lnTo>
                      <a:lnTo>
                        <a:pt x="103" y="164"/>
                      </a:lnTo>
                      <a:lnTo>
                        <a:pt x="99" y="166"/>
                      </a:lnTo>
                      <a:lnTo>
                        <a:pt x="96" y="165"/>
                      </a:lnTo>
                      <a:lnTo>
                        <a:pt x="92" y="166"/>
                      </a:lnTo>
                      <a:lnTo>
                        <a:pt x="90" y="168"/>
                      </a:lnTo>
                      <a:lnTo>
                        <a:pt x="84" y="165"/>
                      </a:lnTo>
                      <a:lnTo>
                        <a:pt x="83" y="162"/>
                      </a:lnTo>
                      <a:lnTo>
                        <a:pt x="80" y="158"/>
                      </a:lnTo>
                      <a:lnTo>
                        <a:pt x="77" y="154"/>
                      </a:lnTo>
                      <a:lnTo>
                        <a:pt x="73" y="154"/>
                      </a:lnTo>
                      <a:lnTo>
                        <a:pt x="69" y="156"/>
                      </a:lnTo>
                      <a:lnTo>
                        <a:pt x="68" y="160"/>
                      </a:lnTo>
                      <a:lnTo>
                        <a:pt x="57" y="159"/>
                      </a:lnTo>
                      <a:lnTo>
                        <a:pt x="54" y="161"/>
                      </a:lnTo>
                      <a:lnTo>
                        <a:pt x="42" y="160"/>
                      </a:lnTo>
                      <a:lnTo>
                        <a:pt x="33" y="154"/>
                      </a:lnTo>
                      <a:lnTo>
                        <a:pt x="30" y="154"/>
                      </a:lnTo>
                      <a:lnTo>
                        <a:pt x="29" y="160"/>
                      </a:lnTo>
                      <a:lnTo>
                        <a:pt x="25" y="162"/>
                      </a:lnTo>
                      <a:lnTo>
                        <a:pt x="23" y="162"/>
                      </a:lnTo>
                      <a:lnTo>
                        <a:pt x="17" y="161"/>
                      </a:lnTo>
                      <a:lnTo>
                        <a:pt x="13" y="162"/>
                      </a:lnTo>
                      <a:lnTo>
                        <a:pt x="11" y="153"/>
                      </a:lnTo>
                      <a:lnTo>
                        <a:pt x="8" y="150"/>
                      </a:lnTo>
                      <a:lnTo>
                        <a:pt x="5" y="149"/>
                      </a:lnTo>
                      <a:lnTo>
                        <a:pt x="0" y="147"/>
                      </a:lnTo>
                      <a:lnTo>
                        <a:pt x="0" y="142"/>
                      </a:lnTo>
                      <a:lnTo>
                        <a:pt x="1" y="140"/>
                      </a:lnTo>
                      <a:lnTo>
                        <a:pt x="7" y="136"/>
                      </a:lnTo>
                      <a:lnTo>
                        <a:pt x="9" y="134"/>
                      </a:lnTo>
                      <a:lnTo>
                        <a:pt x="13" y="130"/>
                      </a:lnTo>
                      <a:lnTo>
                        <a:pt x="18" y="124"/>
                      </a:lnTo>
                      <a:lnTo>
                        <a:pt x="25" y="122"/>
                      </a:lnTo>
                      <a:lnTo>
                        <a:pt x="30" y="122"/>
                      </a:lnTo>
                      <a:lnTo>
                        <a:pt x="35" y="120"/>
                      </a:lnTo>
                      <a:lnTo>
                        <a:pt x="37" y="119"/>
                      </a:lnTo>
                      <a:lnTo>
                        <a:pt x="41" y="116"/>
                      </a:lnTo>
                      <a:lnTo>
                        <a:pt x="45" y="110"/>
                      </a:lnTo>
                      <a:lnTo>
                        <a:pt x="49" y="99"/>
                      </a:lnTo>
                      <a:lnTo>
                        <a:pt x="53" y="77"/>
                      </a:lnTo>
                      <a:lnTo>
                        <a:pt x="51" y="71"/>
                      </a:lnTo>
                      <a:lnTo>
                        <a:pt x="45" y="65"/>
                      </a:lnTo>
                      <a:lnTo>
                        <a:pt x="45" y="63"/>
                      </a:lnTo>
                      <a:lnTo>
                        <a:pt x="53" y="62"/>
                      </a:lnTo>
                      <a:lnTo>
                        <a:pt x="53" y="59"/>
                      </a:lnTo>
                      <a:lnTo>
                        <a:pt x="55" y="45"/>
                      </a:lnTo>
                      <a:lnTo>
                        <a:pt x="59" y="47"/>
                      </a:lnTo>
                      <a:lnTo>
                        <a:pt x="67" y="51"/>
                      </a:lnTo>
                      <a:lnTo>
                        <a:pt x="73" y="53"/>
                      </a:lnTo>
                      <a:lnTo>
                        <a:pt x="75" y="52"/>
                      </a:lnTo>
                      <a:lnTo>
                        <a:pt x="80" y="50"/>
                      </a:lnTo>
                      <a:lnTo>
                        <a:pt x="81" y="50"/>
                      </a:lnTo>
                      <a:lnTo>
                        <a:pt x="91" y="56"/>
                      </a:lnTo>
                      <a:lnTo>
                        <a:pt x="93" y="60"/>
                      </a:lnTo>
                      <a:lnTo>
                        <a:pt x="93" y="70"/>
                      </a:lnTo>
                      <a:lnTo>
                        <a:pt x="95" y="78"/>
                      </a:lnTo>
                      <a:lnTo>
                        <a:pt x="97" y="95"/>
                      </a:lnTo>
                      <a:lnTo>
                        <a:pt x="102" y="102"/>
                      </a:lnTo>
                      <a:lnTo>
                        <a:pt x="107" y="102"/>
                      </a:lnTo>
                      <a:lnTo>
                        <a:pt x="113" y="95"/>
                      </a:lnTo>
                      <a:lnTo>
                        <a:pt x="115" y="87"/>
                      </a:lnTo>
                      <a:lnTo>
                        <a:pt x="115" y="78"/>
                      </a:lnTo>
                      <a:lnTo>
                        <a:pt x="117" y="77"/>
                      </a:lnTo>
                      <a:lnTo>
                        <a:pt x="129" y="86"/>
                      </a:lnTo>
                      <a:lnTo>
                        <a:pt x="132" y="88"/>
                      </a:lnTo>
                      <a:lnTo>
                        <a:pt x="138" y="90"/>
                      </a:lnTo>
                      <a:lnTo>
                        <a:pt x="141" y="94"/>
                      </a:lnTo>
                      <a:lnTo>
                        <a:pt x="145" y="94"/>
                      </a:lnTo>
                      <a:lnTo>
                        <a:pt x="149" y="92"/>
                      </a:lnTo>
                      <a:lnTo>
                        <a:pt x="156" y="77"/>
                      </a:lnTo>
                      <a:lnTo>
                        <a:pt x="159" y="54"/>
                      </a:lnTo>
                      <a:lnTo>
                        <a:pt x="161" y="53"/>
                      </a:lnTo>
                      <a:lnTo>
                        <a:pt x="149" y="39"/>
                      </a:lnTo>
                      <a:lnTo>
                        <a:pt x="146" y="47"/>
                      </a:lnTo>
                      <a:lnTo>
                        <a:pt x="141" y="51"/>
                      </a:lnTo>
                      <a:lnTo>
                        <a:pt x="137" y="54"/>
                      </a:lnTo>
                      <a:lnTo>
                        <a:pt x="134" y="59"/>
                      </a:lnTo>
                      <a:lnTo>
                        <a:pt x="126" y="58"/>
                      </a:lnTo>
                      <a:lnTo>
                        <a:pt x="123" y="63"/>
                      </a:lnTo>
                      <a:lnTo>
                        <a:pt x="115" y="65"/>
                      </a:lnTo>
                      <a:lnTo>
                        <a:pt x="105" y="65"/>
                      </a:lnTo>
                      <a:lnTo>
                        <a:pt x="104" y="57"/>
                      </a:lnTo>
                      <a:lnTo>
                        <a:pt x="105" y="50"/>
                      </a:lnTo>
                      <a:lnTo>
                        <a:pt x="111" y="21"/>
                      </a:lnTo>
                      <a:lnTo>
                        <a:pt x="117" y="11"/>
                      </a:lnTo>
                      <a:lnTo>
                        <a:pt x="119" y="6"/>
                      </a:lnTo>
                      <a:lnTo>
                        <a:pt x="120" y="0"/>
                      </a:lnTo>
                      <a:lnTo>
                        <a:pt x="129" y="8"/>
                      </a:lnTo>
                      <a:lnTo>
                        <a:pt x="134" y="9"/>
                      </a:lnTo>
                      <a:lnTo>
                        <a:pt x="143" y="11"/>
                      </a:lnTo>
                      <a:lnTo>
                        <a:pt x="146" y="15"/>
                      </a:lnTo>
                      <a:lnTo>
                        <a:pt x="156" y="22"/>
                      </a:lnTo>
                      <a:lnTo>
                        <a:pt x="162" y="26"/>
                      </a:lnTo>
                      <a:lnTo>
                        <a:pt x="168" y="26"/>
                      </a:lnTo>
                      <a:lnTo>
                        <a:pt x="174" y="22"/>
                      </a:lnTo>
                      <a:lnTo>
                        <a:pt x="185" y="12"/>
                      </a:lnTo>
                      <a:lnTo>
                        <a:pt x="179" y="45"/>
                      </a:lnTo>
                      <a:lnTo>
                        <a:pt x="177" y="68"/>
                      </a:lnTo>
                      <a:lnTo>
                        <a:pt x="179" y="96"/>
                      </a:lnTo>
                      <a:lnTo>
                        <a:pt x="183" y="125"/>
                      </a:lnTo>
                      <a:lnTo>
                        <a:pt x="192" y="141"/>
                      </a:lnTo>
                      <a:lnTo>
                        <a:pt x="197" y="141"/>
                      </a:lnTo>
                      <a:lnTo>
                        <a:pt x="198" y="140"/>
                      </a:lnTo>
                      <a:lnTo>
                        <a:pt x="201" y="141"/>
                      </a:lnTo>
                      <a:lnTo>
                        <a:pt x="217" y="162"/>
                      </a:lnTo>
                      <a:lnTo>
                        <a:pt x="215" y="162"/>
                      </a:lnTo>
                      <a:lnTo>
                        <a:pt x="211" y="165"/>
                      </a:lnTo>
                      <a:lnTo>
                        <a:pt x="207" y="167"/>
                      </a:lnTo>
                      <a:lnTo>
                        <a:pt x="207" y="170"/>
                      </a:lnTo>
                      <a:lnTo>
                        <a:pt x="206" y="172"/>
                      </a:lnTo>
                      <a:lnTo>
                        <a:pt x="204" y="174"/>
                      </a:lnTo>
                      <a:lnTo>
                        <a:pt x="201" y="176"/>
                      </a:lnTo>
                      <a:lnTo>
                        <a:pt x="200" y="180"/>
                      </a:lnTo>
                      <a:lnTo>
                        <a:pt x="198" y="180"/>
                      </a:lnTo>
                      <a:lnTo>
                        <a:pt x="194" y="178"/>
                      </a:lnTo>
                      <a:lnTo>
                        <a:pt x="191" y="174"/>
                      </a:lnTo>
                      <a:lnTo>
                        <a:pt x="187" y="176"/>
                      </a:lnTo>
                      <a:lnTo>
                        <a:pt x="180" y="183"/>
                      </a:lnTo>
                      <a:lnTo>
                        <a:pt x="176" y="180"/>
                      </a:lnTo>
                      <a:lnTo>
                        <a:pt x="174" y="178"/>
                      </a:lnTo>
                      <a:lnTo>
                        <a:pt x="165" y="185"/>
                      </a:lnTo>
                      <a:lnTo>
                        <a:pt x="162" y="185"/>
                      </a:lnTo>
                      <a:lnTo>
                        <a:pt x="156" y="189"/>
                      </a:lnTo>
                      <a:lnTo>
                        <a:pt x="155" y="191"/>
                      </a:lnTo>
                      <a:lnTo>
                        <a:pt x="150" y="196"/>
                      </a:lnTo>
                      <a:lnTo>
                        <a:pt x="139" y="196"/>
                      </a:lnTo>
                      <a:lnTo>
                        <a:pt x="131" y="189"/>
                      </a:lnTo>
                      <a:lnTo>
                        <a:pt x="126" y="189"/>
                      </a:lnTo>
                      <a:lnTo>
                        <a:pt x="121" y="191"/>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19" name="Freeform 167"/>
                <p:cNvSpPr>
                  <a:spLocks/>
                </p:cNvSpPr>
                <p:nvPr/>
              </p:nvSpPr>
              <p:spPr bwMode="auto">
                <a:xfrm rot="1627522">
                  <a:off x="3490" y="2438"/>
                  <a:ext cx="206" cy="372"/>
                </a:xfrm>
                <a:custGeom>
                  <a:avLst/>
                  <a:gdLst>
                    <a:gd name="T0" fmla="*/ 106 w 166"/>
                    <a:gd name="T1" fmla="*/ 220 h 250"/>
                    <a:gd name="T2" fmla="*/ 97 w 166"/>
                    <a:gd name="T3" fmla="*/ 230 h 250"/>
                    <a:gd name="T4" fmla="*/ 92 w 166"/>
                    <a:gd name="T5" fmla="*/ 250 h 250"/>
                    <a:gd name="T6" fmla="*/ 84 w 166"/>
                    <a:gd name="T7" fmla="*/ 243 h 250"/>
                    <a:gd name="T8" fmla="*/ 60 w 166"/>
                    <a:gd name="T9" fmla="*/ 249 h 250"/>
                    <a:gd name="T10" fmla="*/ 55 w 166"/>
                    <a:gd name="T11" fmla="*/ 240 h 250"/>
                    <a:gd name="T12" fmla="*/ 63 w 166"/>
                    <a:gd name="T13" fmla="*/ 236 h 250"/>
                    <a:gd name="T14" fmla="*/ 49 w 166"/>
                    <a:gd name="T15" fmla="*/ 233 h 250"/>
                    <a:gd name="T16" fmla="*/ 31 w 166"/>
                    <a:gd name="T17" fmla="*/ 222 h 250"/>
                    <a:gd name="T18" fmla="*/ 14 w 166"/>
                    <a:gd name="T19" fmla="*/ 225 h 250"/>
                    <a:gd name="T20" fmla="*/ 3 w 166"/>
                    <a:gd name="T21" fmla="*/ 209 h 250"/>
                    <a:gd name="T22" fmla="*/ 10 w 166"/>
                    <a:gd name="T23" fmla="*/ 188 h 250"/>
                    <a:gd name="T24" fmla="*/ 3 w 166"/>
                    <a:gd name="T25" fmla="*/ 179 h 250"/>
                    <a:gd name="T26" fmla="*/ 4 w 166"/>
                    <a:gd name="T27" fmla="*/ 164 h 250"/>
                    <a:gd name="T28" fmla="*/ 4 w 166"/>
                    <a:gd name="T29" fmla="*/ 155 h 250"/>
                    <a:gd name="T30" fmla="*/ 1 w 166"/>
                    <a:gd name="T31" fmla="*/ 143 h 250"/>
                    <a:gd name="T32" fmla="*/ 9 w 166"/>
                    <a:gd name="T33" fmla="*/ 126 h 250"/>
                    <a:gd name="T34" fmla="*/ 18 w 166"/>
                    <a:gd name="T35" fmla="*/ 101 h 250"/>
                    <a:gd name="T36" fmla="*/ 20 w 166"/>
                    <a:gd name="T37" fmla="*/ 88 h 250"/>
                    <a:gd name="T38" fmla="*/ 15 w 166"/>
                    <a:gd name="T39" fmla="*/ 77 h 250"/>
                    <a:gd name="T40" fmla="*/ 21 w 166"/>
                    <a:gd name="T41" fmla="*/ 72 h 250"/>
                    <a:gd name="T42" fmla="*/ 22 w 166"/>
                    <a:gd name="T43" fmla="*/ 52 h 250"/>
                    <a:gd name="T44" fmla="*/ 26 w 166"/>
                    <a:gd name="T45" fmla="*/ 29 h 250"/>
                    <a:gd name="T46" fmla="*/ 44 w 166"/>
                    <a:gd name="T47" fmla="*/ 34 h 250"/>
                    <a:gd name="T48" fmla="*/ 61 w 166"/>
                    <a:gd name="T49" fmla="*/ 27 h 250"/>
                    <a:gd name="T50" fmla="*/ 79 w 166"/>
                    <a:gd name="T51" fmla="*/ 16 h 250"/>
                    <a:gd name="T52" fmla="*/ 92 w 166"/>
                    <a:gd name="T53" fmla="*/ 14 h 250"/>
                    <a:gd name="T54" fmla="*/ 103 w 166"/>
                    <a:gd name="T55" fmla="*/ 18 h 250"/>
                    <a:gd name="T56" fmla="*/ 109 w 166"/>
                    <a:gd name="T57" fmla="*/ 12 h 250"/>
                    <a:gd name="T58" fmla="*/ 112 w 166"/>
                    <a:gd name="T59" fmla="*/ 5 h 250"/>
                    <a:gd name="T60" fmla="*/ 122 w 166"/>
                    <a:gd name="T61" fmla="*/ 0 h 250"/>
                    <a:gd name="T62" fmla="*/ 141 w 166"/>
                    <a:gd name="T63" fmla="*/ 38 h 250"/>
                    <a:gd name="T64" fmla="*/ 139 w 166"/>
                    <a:gd name="T65" fmla="*/ 48 h 250"/>
                    <a:gd name="T66" fmla="*/ 141 w 166"/>
                    <a:gd name="T67" fmla="*/ 57 h 250"/>
                    <a:gd name="T68" fmla="*/ 152 w 166"/>
                    <a:gd name="T69" fmla="*/ 78 h 250"/>
                    <a:gd name="T70" fmla="*/ 156 w 166"/>
                    <a:gd name="T71" fmla="*/ 88 h 250"/>
                    <a:gd name="T72" fmla="*/ 164 w 166"/>
                    <a:gd name="T73" fmla="*/ 123 h 250"/>
                    <a:gd name="T74" fmla="*/ 162 w 166"/>
                    <a:gd name="T75" fmla="*/ 136 h 250"/>
                    <a:gd name="T76" fmla="*/ 163 w 166"/>
                    <a:gd name="T77" fmla="*/ 146 h 250"/>
                    <a:gd name="T78" fmla="*/ 152 w 166"/>
                    <a:gd name="T79" fmla="*/ 153 h 250"/>
                    <a:gd name="T80" fmla="*/ 158 w 166"/>
                    <a:gd name="T81" fmla="*/ 162 h 250"/>
                    <a:gd name="T82" fmla="*/ 150 w 166"/>
                    <a:gd name="T83" fmla="*/ 172 h 250"/>
                    <a:gd name="T84" fmla="*/ 150 w 166"/>
                    <a:gd name="T85" fmla="*/ 180 h 250"/>
                    <a:gd name="T86" fmla="*/ 145 w 166"/>
                    <a:gd name="T87" fmla="*/ 188 h 250"/>
                    <a:gd name="T88" fmla="*/ 148 w 166"/>
                    <a:gd name="T89" fmla="*/ 195 h 250"/>
                    <a:gd name="T90" fmla="*/ 140 w 166"/>
                    <a:gd name="T91" fmla="*/ 207 h 250"/>
                    <a:gd name="T92" fmla="*/ 121 w 166"/>
                    <a:gd name="T93" fmla="*/ 22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 h="250">
                      <a:moveTo>
                        <a:pt x="121" y="225"/>
                      </a:moveTo>
                      <a:lnTo>
                        <a:pt x="116" y="225"/>
                      </a:lnTo>
                      <a:lnTo>
                        <a:pt x="106" y="220"/>
                      </a:lnTo>
                      <a:lnTo>
                        <a:pt x="103" y="219"/>
                      </a:lnTo>
                      <a:lnTo>
                        <a:pt x="98" y="220"/>
                      </a:lnTo>
                      <a:lnTo>
                        <a:pt x="97" y="230"/>
                      </a:lnTo>
                      <a:lnTo>
                        <a:pt x="98" y="238"/>
                      </a:lnTo>
                      <a:lnTo>
                        <a:pt x="96" y="245"/>
                      </a:lnTo>
                      <a:lnTo>
                        <a:pt x="92" y="250"/>
                      </a:lnTo>
                      <a:lnTo>
                        <a:pt x="90" y="249"/>
                      </a:lnTo>
                      <a:lnTo>
                        <a:pt x="88" y="244"/>
                      </a:lnTo>
                      <a:lnTo>
                        <a:pt x="84" y="243"/>
                      </a:lnTo>
                      <a:lnTo>
                        <a:pt x="80" y="250"/>
                      </a:lnTo>
                      <a:lnTo>
                        <a:pt x="70" y="250"/>
                      </a:lnTo>
                      <a:lnTo>
                        <a:pt x="60" y="249"/>
                      </a:lnTo>
                      <a:lnTo>
                        <a:pt x="55" y="246"/>
                      </a:lnTo>
                      <a:lnTo>
                        <a:pt x="54" y="243"/>
                      </a:lnTo>
                      <a:lnTo>
                        <a:pt x="55" y="240"/>
                      </a:lnTo>
                      <a:lnTo>
                        <a:pt x="57" y="238"/>
                      </a:lnTo>
                      <a:lnTo>
                        <a:pt x="61" y="238"/>
                      </a:lnTo>
                      <a:lnTo>
                        <a:pt x="63" y="236"/>
                      </a:lnTo>
                      <a:lnTo>
                        <a:pt x="62" y="233"/>
                      </a:lnTo>
                      <a:lnTo>
                        <a:pt x="54" y="233"/>
                      </a:lnTo>
                      <a:lnTo>
                        <a:pt x="49" y="233"/>
                      </a:lnTo>
                      <a:lnTo>
                        <a:pt x="42" y="227"/>
                      </a:lnTo>
                      <a:lnTo>
                        <a:pt x="34" y="221"/>
                      </a:lnTo>
                      <a:lnTo>
                        <a:pt x="31" y="222"/>
                      </a:lnTo>
                      <a:lnTo>
                        <a:pt x="22" y="225"/>
                      </a:lnTo>
                      <a:lnTo>
                        <a:pt x="18" y="224"/>
                      </a:lnTo>
                      <a:lnTo>
                        <a:pt x="14" y="225"/>
                      </a:lnTo>
                      <a:lnTo>
                        <a:pt x="0" y="219"/>
                      </a:lnTo>
                      <a:lnTo>
                        <a:pt x="2" y="213"/>
                      </a:lnTo>
                      <a:lnTo>
                        <a:pt x="3" y="209"/>
                      </a:lnTo>
                      <a:lnTo>
                        <a:pt x="3" y="206"/>
                      </a:lnTo>
                      <a:lnTo>
                        <a:pt x="9" y="197"/>
                      </a:lnTo>
                      <a:lnTo>
                        <a:pt x="10" y="188"/>
                      </a:lnTo>
                      <a:lnTo>
                        <a:pt x="9" y="188"/>
                      </a:lnTo>
                      <a:lnTo>
                        <a:pt x="3" y="182"/>
                      </a:lnTo>
                      <a:lnTo>
                        <a:pt x="3" y="179"/>
                      </a:lnTo>
                      <a:lnTo>
                        <a:pt x="7" y="173"/>
                      </a:lnTo>
                      <a:lnTo>
                        <a:pt x="9" y="170"/>
                      </a:lnTo>
                      <a:lnTo>
                        <a:pt x="4" y="164"/>
                      </a:lnTo>
                      <a:lnTo>
                        <a:pt x="3" y="160"/>
                      </a:lnTo>
                      <a:lnTo>
                        <a:pt x="3" y="158"/>
                      </a:lnTo>
                      <a:lnTo>
                        <a:pt x="4" y="155"/>
                      </a:lnTo>
                      <a:lnTo>
                        <a:pt x="3" y="150"/>
                      </a:lnTo>
                      <a:lnTo>
                        <a:pt x="1" y="146"/>
                      </a:lnTo>
                      <a:lnTo>
                        <a:pt x="1" y="143"/>
                      </a:lnTo>
                      <a:lnTo>
                        <a:pt x="2" y="138"/>
                      </a:lnTo>
                      <a:lnTo>
                        <a:pt x="4" y="134"/>
                      </a:lnTo>
                      <a:lnTo>
                        <a:pt x="9" y="126"/>
                      </a:lnTo>
                      <a:lnTo>
                        <a:pt x="10" y="118"/>
                      </a:lnTo>
                      <a:lnTo>
                        <a:pt x="16" y="112"/>
                      </a:lnTo>
                      <a:lnTo>
                        <a:pt x="18" y="101"/>
                      </a:lnTo>
                      <a:lnTo>
                        <a:pt x="15" y="98"/>
                      </a:lnTo>
                      <a:lnTo>
                        <a:pt x="15" y="94"/>
                      </a:lnTo>
                      <a:lnTo>
                        <a:pt x="20" y="88"/>
                      </a:lnTo>
                      <a:lnTo>
                        <a:pt x="20" y="82"/>
                      </a:lnTo>
                      <a:lnTo>
                        <a:pt x="15" y="80"/>
                      </a:lnTo>
                      <a:lnTo>
                        <a:pt x="15" y="77"/>
                      </a:lnTo>
                      <a:lnTo>
                        <a:pt x="16" y="74"/>
                      </a:lnTo>
                      <a:lnTo>
                        <a:pt x="18" y="71"/>
                      </a:lnTo>
                      <a:lnTo>
                        <a:pt x="21" y="72"/>
                      </a:lnTo>
                      <a:lnTo>
                        <a:pt x="25" y="68"/>
                      </a:lnTo>
                      <a:lnTo>
                        <a:pt x="24" y="59"/>
                      </a:lnTo>
                      <a:lnTo>
                        <a:pt x="22" y="52"/>
                      </a:lnTo>
                      <a:lnTo>
                        <a:pt x="19" y="39"/>
                      </a:lnTo>
                      <a:lnTo>
                        <a:pt x="24" y="34"/>
                      </a:lnTo>
                      <a:lnTo>
                        <a:pt x="26" y="29"/>
                      </a:lnTo>
                      <a:lnTo>
                        <a:pt x="31" y="27"/>
                      </a:lnTo>
                      <a:lnTo>
                        <a:pt x="36" y="27"/>
                      </a:lnTo>
                      <a:lnTo>
                        <a:pt x="44" y="34"/>
                      </a:lnTo>
                      <a:lnTo>
                        <a:pt x="55" y="34"/>
                      </a:lnTo>
                      <a:lnTo>
                        <a:pt x="60" y="29"/>
                      </a:lnTo>
                      <a:lnTo>
                        <a:pt x="61" y="27"/>
                      </a:lnTo>
                      <a:lnTo>
                        <a:pt x="67" y="23"/>
                      </a:lnTo>
                      <a:lnTo>
                        <a:pt x="70" y="23"/>
                      </a:lnTo>
                      <a:lnTo>
                        <a:pt x="79" y="16"/>
                      </a:lnTo>
                      <a:lnTo>
                        <a:pt x="81" y="18"/>
                      </a:lnTo>
                      <a:lnTo>
                        <a:pt x="85" y="21"/>
                      </a:lnTo>
                      <a:lnTo>
                        <a:pt x="92" y="14"/>
                      </a:lnTo>
                      <a:lnTo>
                        <a:pt x="96" y="12"/>
                      </a:lnTo>
                      <a:lnTo>
                        <a:pt x="99" y="16"/>
                      </a:lnTo>
                      <a:lnTo>
                        <a:pt x="103" y="18"/>
                      </a:lnTo>
                      <a:lnTo>
                        <a:pt x="105" y="18"/>
                      </a:lnTo>
                      <a:lnTo>
                        <a:pt x="106" y="14"/>
                      </a:lnTo>
                      <a:lnTo>
                        <a:pt x="109" y="12"/>
                      </a:lnTo>
                      <a:lnTo>
                        <a:pt x="111" y="10"/>
                      </a:lnTo>
                      <a:lnTo>
                        <a:pt x="112" y="8"/>
                      </a:lnTo>
                      <a:lnTo>
                        <a:pt x="112" y="5"/>
                      </a:lnTo>
                      <a:lnTo>
                        <a:pt x="116" y="3"/>
                      </a:lnTo>
                      <a:lnTo>
                        <a:pt x="120" y="0"/>
                      </a:lnTo>
                      <a:lnTo>
                        <a:pt x="122" y="0"/>
                      </a:lnTo>
                      <a:lnTo>
                        <a:pt x="123" y="2"/>
                      </a:lnTo>
                      <a:lnTo>
                        <a:pt x="134" y="21"/>
                      </a:lnTo>
                      <a:lnTo>
                        <a:pt x="141" y="38"/>
                      </a:lnTo>
                      <a:lnTo>
                        <a:pt x="144" y="44"/>
                      </a:lnTo>
                      <a:lnTo>
                        <a:pt x="141" y="47"/>
                      </a:lnTo>
                      <a:lnTo>
                        <a:pt x="139" y="48"/>
                      </a:lnTo>
                      <a:lnTo>
                        <a:pt x="138" y="51"/>
                      </a:lnTo>
                      <a:lnTo>
                        <a:pt x="138" y="54"/>
                      </a:lnTo>
                      <a:lnTo>
                        <a:pt x="141" y="57"/>
                      </a:lnTo>
                      <a:lnTo>
                        <a:pt x="151" y="64"/>
                      </a:lnTo>
                      <a:lnTo>
                        <a:pt x="152" y="70"/>
                      </a:lnTo>
                      <a:lnTo>
                        <a:pt x="152" y="78"/>
                      </a:lnTo>
                      <a:lnTo>
                        <a:pt x="153" y="81"/>
                      </a:lnTo>
                      <a:lnTo>
                        <a:pt x="154" y="86"/>
                      </a:lnTo>
                      <a:lnTo>
                        <a:pt x="156" y="88"/>
                      </a:lnTo>
                      <a:lnTo>
                        <a:pt x="156" y="112"/>
                      </a:lnTo>
                      <a:lnTo>
                        <a:pt x="160" y="114"/>
                      </a:lnTo>
                      <a:lnTo>
                        <a:pt x="164" y="123"/>
                      </a:lnTo>
                      <a:lnTo>
                        <a:pt x="166" y="130"/>
                      </a:lnTo>
                      <a:lnTo>
                        <a:pt x="165" y="134"/>
                      </a:lnTo>
                      <a:lnTo>
                        <a:pt x="162" y="136"/>
                      </a:lnTo>
                      <a:lnTo>
                        <a:pt x="160" y="138"/>
                      </a:lnTo>
                      <a:lnTo>
                        <a:pt x="164" y="138"/>
                      </a:lnTo>
                      <a:lnTo>
                        <a:pt x="163" y="146"/>
                      </a:lnTo>
                      <a:lnTo>
                        <a:pt x="160" y="149"/>
                      </a:lnTo>
                      <a:lnTo>
                        <a:pt x="153" y="150"/>
                      </a:lnTo>
                      <a:lnTo>
                        <a:pt x="152" y="153"/>
                      </a:lnTo>
                      <a:lnTo>
                        <a:pt x="159" y="154"/>
                      </a:lnTo>
                      <a:lnTo>
                        <a:pt x="159" y="156"/>
                      </a:lnTo>
                      <a:lnTo>
                        <a:pt x="158" y="162"/>
                      </a:lnTo>
                      <a:lnTo>
                        <a:pt x="151" y="166"/>
                      </a:lnTo>
                      <a:lnTo>
                        <a:pt x="147" y="171"/>
                      </a:lnTo>
                      <a:lnTo>
                        <a:pt x="150" y="172"/>
                      </a:lnTo>
                      <a:lnTo>
                        <a:pt x="156" y="171"/>
                      </a:lnTo>
                      <a:lnTo>
                        <a:pt x="156" y="174"/>
                      </a:lnTo>
                      <a:lnTo>
                        <a:pt x="150" y="180"/>
                      </a:lnTo>
                      <a:lnTo>
                        <a:pt x="148" y="182"/>
                      </a:lnTo>
                      <a:lnTo>
                        <a:pt x="147" y="185"/>
                      </a:lnTo>
                      <a:lnTo>
                        <a:pt x="145" y="188"/>
                      </a:lnTo>
                      <a:lnTo>
                        <a:pt x="145" y="191"/>
                      </a:lnTo>
                      <a:lnTo>
                        <a:pt x="147" y="192"/>
                      </a:lnTo>
                      <a:lnTo>
                        <a:pt x="148" y="195"/>
                      </a:lnTo>
                      <a:lnTo>
                        <a:pt x="142" y="203"/>
                      </a:lnTo>
                      <a:lnTo>
                        <a:pt x="139" y="203"/>
                      </a:lnTo>
                      <a:lnTo>
                        <a:pt x="140" y="207"/>
                      </a:lnTo>
                      <a:lnTo>
                        <a:pt x="130" y="208"/>
                      </a:lnTo>
                      <a:lnTo>
                        <a:pt x="124" y="220"/>
                      </a:lnTo>
                      <a:lnTo>
                        <a:pt x="121" y="22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0" name="Freeform 168"/>
                <p:cNvSpPr>
                  <a:spLocks/>
                </p:cNvSpPr>
                <p:nvPr/>
              </p:nvSpPr>
              <p:spPr bwMode="auto">
                <a:xfrm rot="1627522">
                  <a:off x="3379" y="2347"/>
                  <a:ext cx="178" cy="363"/>
                </a:xfrm>
                <a:custGeom>
                  <a:avLst/>
                  <a:gdLst>
                    <a:gd name="T0" fmla="*/ 84 w 144"/>
                    <a:gd name="T1" fmla="*/ 242 h 242"/>
                    <a:gd name="T2" fmla="*/ 79 w 144"/>
                    <a:gd name="T3" fmla="*/ 234 h 242"/>
                    <a:gd name="T4" fmla="*/ 73 w 144"/>
                    <a:gd name="T5" fmla="*/ 225 h 242"/>
                    <a:gd name="T6" fmla="*/ 66 w 144"/>
                    <a:gd name="T7" fmla="*/ 225 h 242"/>
                    <a:gd name="T8" fmla="*/ 54 w 144"/>
                    <a:gd name="T9" fmla="*/ 219 h 242"/>
                    <a:gd name="T10" fmla="*/ 42 w 144"/>
                    <a:gd name="T11" fmla="*/ 210 h 242"/>
                    <a:gd name="T12" fmla="*/ 27 w 144"/>
                    <a:gd name="T13" fmla="*/ 211 h 242"/>
                    <a:gd name="T14" fmla="*/ 21 w 144"/>
                    <a:gd name="T15" fmla="*/ 194 h 242"/>
                    <a:gd name="T16" fmla="*/ 30 w 144"/>
                    <a:gd name="T17" fmla="*/ 185 h 242"/>
                    <a:gd name="T18" fmla="*/ 39 w 144"/>
                    <a:gd name="T19" fmla="*/ 158 h 242"/>
                    <a:gd name="T20" fmla="*/ 42 w 144"/>
                    <a:gd name="T21" fmla="*/ 122 h 242"/>
                    <a:gd name="T22" fmla="*/ 32 w 144"/>
                    <a:gd name="T23" fmla="*/ 103 h 242"/>
                    <a:gd name="T24" fmla="*/ 23 w 144"/>
                    <a:gd name="T25" fmla="*/ 102 h 242"/>
                    <a:gd name="T26" fmla="*/ 14 w 144"/>
                    <a:gd name="T27" fmla="*/ 107 h 242"/>
                    <a:gd name="T28" fmla="*/ 1 w 144"/>
                    <a:gd name="T29" fmla="*/ 103 h 242"/>
                    <a:gd name="T30" fmla="*/ 2 w 144"/>
                    <a:gd name="T31" fmla="*/ 84 h 242"/>
                    <a:gd name="T32" fmla="*/ 18 w 144"/>
                    <a:gd name="T33" fmla="*/ 89 h 242"/>
                    <a:gd name="T34" fmla="*/ 26 w 144"/>
                    <a:gd name="T35" fmla="*/ 83 h 242"/>
                    <a:gd name="T36" fmla="*/ 36 w 144"/>
                    <a:gd name="T37" fmla="*/ 59 h 242"/>
                    <a:gd name="T38" fmla="*/ 37 w 144"/>
                    <a:gd name="T39" fmla="*/ 35 h 242"/>
                    <a:gd name="T40" fmla="*/ 30 w 144"/>
                    <a:gd name="T41" fmla="*/ 25 h 242"/>
                    <a:gd name="T42" fmla="*/ 31 w 144"/>
                    <a:gd name="T43" fmla="*/ 15 h 242"/>
                    <a:gd name="T44" fmla="*/ 41 w 144"/>
                    <a:gd name="T45" fmla="*/ 15 h 242"/>
                    <a:gd name="T46" fmla="*/ 47 w 144"/>
                    <a:gd name="T47" fmla="*/ 13 h 242"/>
                    <a:gd name="T48" fmla="*/ 51 w 144"/>
                    <a:gd name="T49" fmla="*/ 7 h 242"/>
                    <a:gd name="T50" fmla="*/ 72 w 144"/>
                    <a:gd name="T51" fmla="*/ 14 h 242"/>
                    <a:gd name="T52" fmla="*/ 86 w 144"/>
                    <a:gd name="T53" fmla="*/ 13 h 242"/>
                    <a:gd name="T54" fmla="*/ 91 w 144"/>
                    <a:gd name="T55" fmla="*/ 7 h 242"/>
                    <a:gd name="T56" fmla="*/ 98 w 144"/>
                    <a:gd name="T57" fmla="*/ 11 h 242"/>
                    <a:gd name="T58" fmla="*/ 102 w 144"/>
                    <a:gd name="T59" fmla="*/ 18 h 242"/>
                    <a:gd name="T60" fmla="*/ 110 w 144"/>
                    <a:gd name="T61" fmla="*/ 19 h 242"/>
                    <a:gd name="T62" fmla="*/ 117 w 144"/>
                    <a:gd name="T63" fmla="*/ 19 h 242"/>
                    <a:gd name="T64" fmla="*/ 125 w 144"/>
                    <a:gd name="T65" fmla="*/ 15 h 242"/>
                    <a:gd name="T66" fmla="*/ 129 w 144"/>
                    <a:gd name="T67" fmla="*/ 2 h 242"/>
                    <a:gd name="T68" fmla="*/ 132 w 144"/>
                    <a:gd name="T69" fmla="*/ 2 h 242"/>
                    <a:gd name="T70" fmla="*/ 132 w 144"/>
                    <a:gd name="T71" fmla="*/ 11 h 242"/>
                    <a:gd name="T72" fmla="*/ 134 w 144"/>
                    <a:gd name="T73" fmla="*/ 20 h 242"/>
                    <a:gd name="T74" fmla="*/ 143 w 144"/>
                    <a:gd name="T75" fmla="*/ 17 h 242"/>
                    <a:gd name="T76" fmla="*/ 144 w 144"/>
                    <a:gd name="T77" fmla="*/ 26 h 242"/>
                    <a:gd name="T78" fmla="*/ 138 w 144"/>
                    <a:gd name="T79" fmla="*/ 35 h 242"/>
                    <a:gd name="T80" fmla="*/ 139 w 144"/>
                    <a:gd name="T81" fmla="*/ 44 h 242"/>
                    <a:gd name="T82" fmla="*/ 132 w 144"/>
                    <a:gd name="T83" fmla="*/ 54 h 242"/>
                    <a:gd name="T84" fmla="*/ 137 w 144"/>
                    <a:gd name="T85" fmla="*/ 74 h 242"/>
                    <a:gd name="T86" fmla="*/ 134 w 144"/>
                    <a:gd name="T87" fmla="*/ 87 h 242"/>
                    <a:gd name="T88" fmla="*/ 129 w 144"/>
                    <a:gd name="T89" fmla="*/ 89 h 242"/>
                    <a:gd name="T90" fmla="*/ 128 w 144"/>
                    <a:gd name="T91" fmla="*/ 95 h 242"/>
                    <a:gd name="T92" fmla="*/ 133 w 144"/>
                    <a:gd name="T93" fmla="*/ 103 h 242"/>
                    <a:gd name="T94" fmla="*/ 128 w 144"/>
                    <a:gd name="T95" fmla="*/ 113 h 242"/>
                    <a:gd name="T96" fmla="*/ 129 w 144"/>
                    <a:gd name="T97" fmla="*/ 127 h 242"/>
                    <a:gd name="T98" fmla="*/ 122 w 144"/>
                    <a:gd name="T99" fmla="*/ 141 h 242"/>
                    <a:gd name="T100" fmla="*/ 115 w 144"/>
                    <a:gd name="T101" fmla="*/ 153 h 242"/>
                    <a:gd name="T102" fmla="*/ 114 w 144"/>
                    <a:gd name="T103" fmla="*/ 161 h 242"/>
                    <a:gd name="T104" fmla="*/ 117 w 144"/>
                    <a:gd name="T105" fmla="*/ 170 h 242"/>
                    <a:gd name="T106" fmla="*/ 116 w 144"/>
                    <a:gd name="T107" fmla="*/ 175 h 242"/>
                    <a:gd name="T108" fmla="*/ 122 w 144"/>
                    <a:gd name="T109" fmla="*/ 185 h 242"/>
                    <a:gd name="T110" fmla="*/ 116 w 144"/>
                    <a:gd name="T111" fmla="*/ 194 h 242"/>
                    <a:gd name="T112" fmla="*/ 122 w 144"/>
                    <a:gd name="T113" fmla="*/ 203 h 242"/>
                    <a:gd name="T114" fmla="*/ 122 w 144"/>
                    <a:gd name="T115" fmla="*/ 212 h 242"/>
                    <a:gd name="T116" fmla="*/ 116 w 144"/>
                    <a:gd name="T117" fmla="*/ 224 h 242"/>
                    <a:gd name="T118" fmla="*/ 113 w 144"/>
                    <a:gd name="T119" fmla="*/ 234 h 242"/>
                    <a:gd name="T120" fmla="*/ 101 w 144"/>
                    <a:gd name="T121" fmla="*/ 236 h 242"/>
                    <a:gd name="T122" fmla="*/ 93 w 144"/>
                    <a:gd name="T123"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4" h="242">
                      <a:moveTo>
                        <a:pt x="90" y="242"/>
                      </a:moveTo>
                      <a:lnTo>
                        <a:pt x="84" y="242"/>
                      </a:lnTo>
                      <a:lnTo>
                        <a:pt x="81" y="240"/>
                      </a:lnTo>
                      <a:lnTo>
                        <a:pt x="79" y="234"/>
                      </a:lnTo>
                      <a:lnTo>
                        <a:pt x="74" y="229"/>
                      </a:lnTo>
                      <a:lnTo>
                        <a:pt x="73" y="225"/>
                      </a:lnTo>
                      <a:lnTo>
                        <a:pt x="68" y="223"/>
                      </a:lnTo>
                      <a:lnTo>
                        <a:pt x="66" y="225"/>
                      </a:lnTo>
                      <a:lnTo>
                        <a:pt x="59" y="219"/>
                      </a:lnTo>
                      <a:lnTo>
                        <a:pt x="54" y="219"/>
                      </a:lnTo>
                      <a:lnTo>
                        <a:pt x="43" y="215"/>
                      </a:lnTo>
                      <a:lnTo>
                        <a:pt x="42" y="210"/>
                      </a:lnTo>
                      <a:lnTo>
                        <a:pt x="37" y="207"/>
                      </a:lnTo>
                      <a:lnTo>
                        <a:pt x="27" y="211"/>
                      </a:lnTo>
                      <a:lnTo>
                        <a:pt x="20" y="207"/>
                      </a:lnTo>
                      <a:lnTo>
                        <a:pt x="21" y="194"/>
                      </a:lnTo>
                      <a:lnTo>
                        <a:pt x="24" y="191"/>
                      </a:lnTo>
                      <a:lnTo>
                        <a:pt x="30" y="185"/>
                      </a:lnTo>
                      <a:lnTo>
                        <a:pt x="35" y="175"/>
                      </a:lnTo>
                      <a:lnTo>
                        <a:pt x="39" y="158"/>
                      </a:lnTo>
                      <a:lnTo>
                        <a:pt x="42" y="141"/>
                      </a:lnTo>
                      <a:lnTo>
                        <a:pt x="42" y="122"/>
                      </a:lnTo>
                      <a:lnTo>
                        <a:pt x="36" y="108"/>
                      </a:lnTo>
                      <a:lnTo>
                        <a:pt x="32" y="103"/>
                      </a:lnTo>
                      <a:lnTo>
                        <a:pt x="27" y="102"/>
                      </a:lnTo>
                      <a:lnTo>
                        <a:pt x="23" y="102"/>
                      </a:lnTo>
                      <a:lnTo>
                        <a:pt x="19" y="105"/>
                      </a:lnTo>
                      <a:lnTo>
                        <a:pt x="14" y="107"/>
                      </a:lnTo>
                      <a:lnTo>
                        <a:pt x="5" y="105"/>
                      </a:lnTo>
                      <a:lnTo>
                        <a:pt x="1" y="103"/>
                      </a:lnTo>
                      <a:lnTo>
                        <a:pt x="0" y="89"/>
                      </a:lnTo>
                      <a:lnTo>
                        <a:pt x="2" y="84"/>
                      </a:lnTo>
                      <a:lnTo>
                        <a:pt x="12" y="89"/>
                      </a:lnTo>
                      <a:lnTo>
                        <a:pt x="18" y="89"/>
                      </a:lnTo>
                      <a:lnTo>
                        <a:pt x="23" y="86"/>
                      </a:lnTo>
                      <a:lnTo>
                        <a:pt x="26" y="83"/>
                      </a:lnTo>
                      <a:lnTo>
                        <a:pt x="29" y="78"/>
                      </a:lnTo>
                      <a:lnTo>
                        <a:pt x="36" y="59"/>
                      </a:lnTo>
                      <a:lnTo>
                        <a:pt x="37" y="45"/>
                      </a:lnTo>
                      <a:lnTo>
                        <a:pt x="37" y="35"/>
                      </a:lnTo>
                      <a:lnTo>
                        <a:pt x="36" y="31"/>
                      </a:lnTo>
                      <a:lnTo>
                        <a:pt x="30" y="25"/>
                      </a:lnTo>
                      <a:lnTo>
                        <a:pt x="30" y="21"/>
                      </a:lnTo>
                      <a:lnTo>
                        <a:pt x="31" y="15"/>
                      </a:lnTo>
                      <a:lnTo>
                        <a:pt x="35" y="14"/>
                      </a:lnTo>
                      <a:lnTo>
                        <a:pt x="41" y="15"/>
                      </a:lnTo>
                      <a:lnTo>
                        <a:pt x="43" y="15"/>
                      </a:lnTo>
                      <a:lnTo>
                        <a:pt x="47" y="13"/>
                      </a:lnTo>
                      <a:lnTo>
                        <a:pt x="48" y="7"/>
                      </a:lnTo>
                      <a:lnTo>
                        <a:pt x="51" y="7"/>
                      </a:lnTo>
                      <a:lnTo>
                        <a:pt x="60" y="13"/>
                      </a:lnTo>
                      <a:lnTo>
                        <a:pt x="72" y="14"/>
                      </a:lnTo>
                      <a:lnTo>
                        <a:pt x="75" y="12"/>
                      </a:lnTo>
                      <a:lnTo>
                        <a:pt x="86" y="13"/>
                      </a:lnTo>
                      <a:lnTo>
                        <a:pt x="87" y="9"/>
                      </a:lnTo>
                      <a:lnTo>
                        <a:pt x="91" y="7"/>
                      </a:lnTo>
                      <a:lnTo>
                        <a:pt x="95" y="7"/>
                      </a:lnTo>
                      <a:lnTo>
                        <a:pt x="98" y="11"/>
                      </a:lnTo>
                      <a:lnTo>
                        <a:pt x="101" y="15"/>
                      </a:lnTo>
                      <a:lnTo>
                        <a:pt x="102" y="18"/>
                      </a:lnTo>
                      <a:lnTo>
                        <a:pt x="108" y="21"/>
                      </a:lnTo>
                      <a:lnTo>
                        <a:pt x="110" y="19"/>
                      </a:lnTo>
                      <a:lnTo>
                        <a:pt x="114" y="18"/>
                      </a:lnTo>
                      <a:lnTo>
                        <a:pt x="117" y="19"/>
                      </a:lnTo>
                      <a:lnTo>
                        <a:pt x="121" y="17"/>
                      </a:lnTo>
                      <a:lnTo>
                        <a:pt x="125" y="15"/>
                      </a:lnTo>
                      <a:lnTo>
                        <a:pt x="128" y="7"/>
                      </a:lnTo>
                      <a:lnTo>
                        <a:pt x="129" y="2"/>
                      </a:lnTo>
                      <a:lnTo>
                        <a:pt x="131" y="0"/>
                      </a:lnTo>
                      <a:lnTo>
                        <a:pt x="132" y="2"/>
                      </a:lnTo>
                      <a:lnTo>
                        <a:pt x="133" y="8"/>
                      </a:lnTo>
                      <a:lnTo>
                        <a:pt x="132" y="11"/>
                      </a:lnTo>
                      <a:lnTo>
                        <a:pt x="129" y="14"/>
                      </a:lnTo>
                      <a:lnTo>
                        <a:pt x="134" y="20"/>
                      </a:lnTo>
                      <a:lnTo>
                        <a:pt x="139" y="20"/>
                      </a:lnTo>
                      <a:lnTo>
                        <a:pt x="143" y="17"/>
                      </a:lnTo>
                      <a:lnTo>
                        <a:pt x="144" y="18"/>
                      </a:lnTo>
                      <a:lnTo>
                        <a:pt x="144" y="26"/>
                      </a:lnTo>
                      <a:lnTo>
                        <a:pt x="138" y="30"/>
                      </a:lnTo>
                      <a:lnTo>
                        <a:pt x="138" y="35"/>
                      </a:lnTo>
                      <a:lnTo>
                        <a:pt x="139" y="43"/>
                      </a:lnTo>
                      <a:lnTo>
                        <a:pt x="139" y="44"/>
                      </a:lnTo>
                      <a:lnTo>
                        <a:pt x="137" y="49"/>
                      </a:lnTo>
                      <a:lnTo>
                        <a:pt x="132" y="54"/>
                      </a:lnTo>
                      <a:lnTo>
                        <a:pt x="135" y="67"/>
                      </a:lnTo>
                      <a:lnTo>
                        <a:pt x="137" y="74"/>
                      </a:lnTo>
                      <a:lnTo>
                        <a:pt x="138" y="83"/>
                      </a:lnTo>
                      <a:lnTo>
                        <a:pt x="134" y="87"/>
                      </a:lnTo>
                      <a:lnTo>
                        <a:pt x="131" y="86"/>
                      </a:lnTo>
                      <a:lnTo>
                        <a:pt x="129" y="89"/>
                      </a:lnTo>
                      <a:lnTo>
                        <a:pt x="128" y="92"/>
                      </a:lnTo>
                      <a:lnTo>
                        <a:pt x="128" y="95"/>
                      </a:lnTo>
                      <a:lnTo>
                        <a:pt x="133" y="97"/>
                      </a:lnTo>
                      <a:lnTo>
                        <a:pt x="133" y="103"/>
                      </a:lnTo>
                      <a:lnTo>
                        <a:pt x="128" y="109"/>
                      </a:lnTo>
                      <a:lnTo>
                        <a:pt x="128" y="113"/>
                      </a:lnTo>
                      <a:lnTo>
                        <a:pt x="131" y="116"/>
                      </a:lnTo>
                      <a:lnTo>
                        <a:pt x="129" y="127"/>
                      </a:lnTo>
                      <a:lnTo>
                        <a:pt x="123" y="133"/>
                      </a:lnTo>
                      <a:lnTo>
                        <a:pt x="122" y="141"/>
                      </a:lnTo>
                      <a:lnTo>
                        <a:pt x="117" y="149"/>
                      </a:lnTo>
                      <a:lnTo>
                        <a:pt x="115" y="153"/>
                      </a:lnTo>
                      <a:lnTo>
                        <a:pt x="114" y="158"/>
                      </a:lnTo>
                      <a:lnTo>
                        <a:pt x="114" y="161"/>
                      </a:lnTo>
                      <a:lnTo>
                        <a:pt x="116" y="165"/>
                      </a:lnTo>
                      <a:lnTo>
                        <a:pt x="117" y="170"/>
                      </a:lnTo>
                      <a:lnTo>
                        <a:pt x="116" y="173"/>
                      </a:lnTo>
                      <a:lnTo>
                        <a:pt x="116" y="175"/>
                      </a:lnTo>
                      <a:lnTo>
                        <a:pt x="117" y="179"/>
                      </a:lnTo>
                      <a:lnTo>
                        <a:pt x="122" y="185"/>
                      </a:lnTo>
                      <a:lnTo>
                        <a:pt x="120" y="188"/>
                      </a:lnTo>
                      <a:lnTo>
                        <a:pt x="116" y="194"/>
                      </a:lnTo>
                      <a:lnTo>
                        <a:pt x="116" y="197"/>
                      </a:lnTo>
                      <a:lnTo>
                        <a:pt x="122" y="203"/>
                      </a:lnTo>
                      <a:lnTo>
                        <a:pt x="123" y="203"/>
                      </a:lnTo>
                      <a:lnTo>
                        <a:pt x="122" y="212"/>
                      </a:lnTo>
                      <a:lnTo>
                        <a:pt x="116" y="221"/>
                      </a:lnTo>
                      <a:lnTo>
                        <a:pt x="116" y="224"/>
                      </a:lnTo>
                      <a:lnTo>
                        <a:pt x="115" y="228"/>
                      </a:lnTo>
                      <a:lnTo>
                        <a:pt x="113" y="234"/>
                      </a:lnTo>
                      <a:lnTo>
                        <a:pt x="108" y="231"/>
                      </a:lnTo>
                      <a:lnTo>
                        <a:pt x="101" y="236"/>
                      </a:lnTo>
                      <a:lnTo>
                        <a:pt x="99" y="240"/>
                      </a:lnTo>
                      <a:lnTo>
                        <a:pt x="93" y="242"/>
                      </a:lnTo>
                      <a:lnTo>
                        <a:pt x="90" y="24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1" name="Freeform 169"/>
                <p:cNvSpPr>
                  <a:spLocks/>
                </p:cNvSpPr>
                <p:nvPr/>
              </p:nvSpPr>
              <p:spPr bwMode="auto">
                <a:xfrm rot="1627522">
                  <a:off x="2864" y="3226"/>
                  <a:ext cx="141" cy="83"/>
                </a:xfrm>
                <a:custGeom>
                  <a:avLst/>
                  <a:gdLst>
                    <a:gd name="T0" fmla="*/ 101 w 114"/>
                    <a:gd name="T1" fmla="*/ 41 h 58"/>
                    <a:gd name="T2" fmla="*/ 111 w 114"/>
                    <a:gd name="T3" fmla="*/ 37 h 58"/>
                    <a:gd name="T4" fmla="*/ 114 w 114"/>
                    <a:gd name="T5" fmla="*/ 29 h 58"/>
                    <a:gd name="T6" fmla="*/ 111 w 114"/>
                    <a:gd name="T7" fmla="*/ 19 h 58"/>
                    <a:gd name="T8" fmla="*/ 107 w 114"/>
                    <a:gd name="T9" fmla="*/ 15 h 58"/>
                    <a:gd name="T10" fmla="*/ 99 w 114"/>
                    <a:gd name="T11" fmla="*/ 13 h 58"/>
                    <a:gd name="T12" fmla="*/ 91 w 114"/>
                    <a:gd name="T13" fmla="*/ 16 h 58"/>
                    <a:gd name="T14" fmla="*/ 79 w 114"/>
                    <a:gd name="T15" fmla="*/ 19 h 58"/>
                    <a:gd name="T16" fmla="*/ 72 w 114"/>
                    <a:gd name="T17" fmla="*/ 12 h 58"/>
                    <a:gd name="T18" fmla="*/ 69 w 114"/>
                    <a:gd name="T19" fmla="*/ 13 h 58"/>
                    <a:gd name="T20" fmla="*/ 67 w 114"/>
                    <a:gd name="T21" fmla="*/ 15 h 58"/>
                    <a:gd name="T22" fmla="*/ 62 w 114"/>
                    <a:gd name="T23" fmla="*/ 17 h 58"/>
                    <a:gd name="T24" fmla="*/ 56 w 114"/>
                    <a:gd name="T25" fmla="*/ 17 h 58"/>
                    <a:gd name="T26" fmla="*/ 53 w 114"/>
                    <a:gd name="T27" fmla="*/ 11 h 58"/>
                    <a:gd name="T28" fmla="*/ 48 w 114"/>
                    <a:gd name="T29" fmla="*/ 9 h 58"/>
                    <a:gd name="T30" fmla="*/ 33 w 114"/>
                    <a:gd name="T31" fmla="*/ 6 h 58"/>
                    <a:gd name="T32" fmla="*/ 24 w 114"/>
                    <a:gd name="T33" fmla="*/ 1 h 58"/>
                    <a:gd name="T34" fmla="*/ 8 w 114"/>
                    <a:gd name="T35" fmla="*/ 5 h 58"/>
                    <a:gd name="T36" fmla="*/ 5 w 114"/>
                    <a:gd name="T37" fmla="*/ 10 h 58"/>
                    <a:gd name="T38" fmla="*/ 14 w 114"/>
                    <a:gd name="T39" fmla="*/ 28 h 58"/>
                    <a:gd name="T40" fmla="*/ 24 w 114"/>
                    <a:gd name="T41" fmla="*/ 35 h 58"/>
                    <a:gd name="T42" fmla="*/ 27 w 114"/>
                    <a:gd name="T43" fmla="*/ 37 h 58"/>
                    <a:gd name="T44" fmla="*/ 32 w 114"/>
                    <a:gd name="T45" fmla="*/ 39 h 58"/>
                    <a:gd name="T46" fmla="*/ 38 w 114"/>
                    <a:gd name="T47" fmla="*/ 41 h 58"/>
                    <a:gd name="T48" fmla="*/ 45 w 114"/>
                    <a:gd name="T49" fmla="*/ 40 h 58"/>
                    <a:gd name="T50" fmla="*/ 51 w 114"/>
                    <a:gd name="T51" fmla="*/ 43 h 58"/>
                    <a:gd name="T52" fmla="*/ 55 w 114"/>
                    <a:gd name="T53" fmla="*/ 52 h 58"/>
                    <a:gd name="T54" fmla="*/ 59 w 114"/>
                    <a:gd name="T55" fmla="*/ 58 h 58"/>
                    <a:gd name="T56" fmla="*/ 61 w 114"/>
                    <a:gd name="T57" fmla="*/ 52 h 58"/>
                    <a:gd name="T58" fmla="*/ 60 w 114"/>
                    <a:gd name="T59" fmla="*/ 47 h 58"/>
                    <a:gd name="T60" fmla="*/ 60 w 114"/>
                    <a:gd name="T61" fmla="*/ 41 h 58"/>
                    <a:gd name="T62" fmla="*/ 63 w 114"/>
                    <a:gd name="T63" fmla="*/ 42 h 58"/>
                    <a:gd name="T64" fmla="*/ 67 w 114"/>
                    <a:gd name="T65" fmla="*/ 40 h 58"/>
                    <a:gd name="T66" fmla="*/ 72 w 114"/>
                    <a:gd name="T67" fmla="*/ 37 h 58"/>
                    <a:gd name="T68" fmla="*/ 77 w 114"/>
                    <a:gd name="T69" fmla="*/ 42 h 58"/>
                    <a:gd name="T70" fmla="*/ 89 w 114"/>
                    <a:gd name="T71" fmla="*/ 46 h 58"/>
                    <a:gd name="T72" fmla="*/ 96 w 114"/>
                    <a:gd name="T73" fmla="*/ 5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4" h="58">
                      <a:moveTo>
                        <a:pt x="96" y="52"/>
                      </a:moveTo>
                      <a:lnTo>
                        <a:pt x="101" y="41"/>
                      </a:lnTo>
                      <a:lnTo>
                        <a:pt x="108" y="37"/>
                      </a:lnTo>
                      <a:lnTo>
                        <a:pt x="111" y="37"/>
                      </a:lnTo>
                      <a:lnTo>
                        <a:pt x="111" y="33"/>
                      </a:lnTo>
                      <a:lnTo>
                        <a:pt x="114" y="29"/>
                      </a:lnTo>
                      <a:lnTo>
                        <a:pt x="114" y="25"/>
                      </a:lnTo>
                      <a:lnTo>
                        <a:pt x="111" y="19"/>
                      </a:lnTo>
                      <a:lnTo>
                        <a:pt x="110" y="15"/>
                      </a:lnTo>
                      <a:lnTo>
                        <a:pt x="107" y="15"/>
                      </a:lnTo>
                      <a:lnTo>
                        <a:pt x="102" y="12"/>
                      </a:lnTo>
                      <a:lnTo>
                        <a:pt x="99" y="13"/>
                      </a:lnTo>
                      <a:lnTo>
                        <a:pt x="97" y="16"/>
                      </a:lnTo>
                      <a:lnTo>
                        <a:pt x="91" y="16"/>
                      </a:lnTo>
                      <a:lnTo>
                        <a:pt x="86" y="15"/>
                      </a:lnTo>
                      <a:lnTo>
                        <a:pt x="79" y="19"/>
                      </a:lnTo>
                      <a:lnTo>
                        <a:pt x="72" y="17"/>
                      </a:lnTo>
                      <a:lnTo>
                        <a:pt x="72" y="12"/>
                      </a:lnTo>
                      <a:lnTo>
                        <a:pt x="72" y="11"/>
                      </a:lnTo>
                      <a:lnTo>
                        <a:pt x="69" y="13"/>
                      </a:lnTo>
                      <a:lnTo>
                        <a:pt x="68" y="13"/>
                      </a:lnTo>
                      <a:lnTo>
                        <a:pt x="67" y="15"/>
                      </a:lnTo>
                      <a:lnTo>
                        <a:pt x="66" y="16"/>
                      </a:lnTo>
                      <a:lnTo>
                        <a:pt x="62" y="17"/>
                      </a:lnTo>
                      <a:lnTo>
                        <a:pt x="60" y="17"/>
                      </a:lnTo>
                      <a:lnTo>
                        <a:pt x="56" y="17"/>
                      </a:lnTo>
                      <a:lnTo>
                        <a:pt x="54" y="15"/>
                      </a:lnTo>
                      <a:lnTo>
                        <a:pt x="53" y="11"/>
                      </a:lnTo>
                      <a:lnTo>
                        <a:pt x="49" y="11"/>
                      </a:lnTo>
                      <a:lnTo>
                        <a:pt x="48" y="9"/>
                      </a:lnTo>
                      <a:lnTo>
                        <a:pt x="41" y="9"/>
                      </a:lnTo>
                      <a:lnTo>
                        <a:pt x="33" y="6"/>
                      </a:lnTo>
                      <a:lnTo>
                        <a:pt x="26" y="6"/>
                      </a:lnTo>
                      <a:lnTo>
                        <a:pt x="24" y="1"/>
                      </a:lnTo>
                      <a:lnTo>
                        <a:pt x="19" y="0"/>
                      </a:lnTo>
                      <a:lnTo>
                        <a:pt x="8" y="5"/>
                      </a:lnTo>
                      <a:lnTo>
                        <a:pt x="0" y="4"/>
                      </a:lnTo>
                      <a:lnTo>
                        <a:pt x="5" y="10"/>
                      </a:lnTo>
                      <a:lnTo>
                        <a:pt x="7" y="21"/>
                      </a:lnTo>
                      <a:lnTo>
                        <a:pt x="14" y="28"/>
                      </a:lnTo>
                      <a:lnTo>
                        <a:pt x="20" y="33"/>
                      </a:lnTo>
                      <a:lnTo>
                        <a:pt x="24" y="35"/>
                      </a:lnTo>
                      <a:lnTo>
                        <a:pt x="25" y="36"/>
                      </a:lnTo>
                      <a:lnTo>
                        <a:pt x="27" y="37"/>
                      </a:lnTo>
                      <a:lnTo>
                        <a:pt x="30" y="37"/>
                      </a:lnTo>
                      <a:lnTo>
                        <a:pt x="32" y="39"/>
                      </a:lnTo>
                      <a:lnTo>
                        <a:pt x="35" y="40"/>
                      </a:lnTo>
                      <a:lnTo>
                        <a:pt x="38" y="41"/>
                      </a:lnTo>
                      <a:lnTo>
                        <a:pt x="43" y="40"/>
                      </a:lnTo>
                      <a:lnTo>
                        <a:pt x="45" y="40"/>
                      </a:lnTo>
                      <a:lnTo>
                        <a:pt x="49" y="41"/>
                      </a:lnTo>
                      <a:lnTo>
                        <a:pt x="51" y="43"/>
                      </a:lnTo>
                      <a:lnTo>
                        <a:pt x="54" y="48"/>
                      </a:lnTo>
                      <a:lnTo>
                        <a:pt x="55" y="52"/>
                      </a:lnTo>
                      <a:lnTo>
                        <a:pt x="56" y="54"/>
                      </a:lnTo>
                      <a:lnTo>
                        <a:pt x="59" y="58"/>
                      </a:lnTo>
                      <a:lnTo>
                        <a:pt x="60" y="55"/>
                      </a:lnTo>
                      <a:lnTo>
                        <a:pt x="61" y="52"/>
                      </a:lnTo>
                      <a:lnTo>
                        <a:pt x="61" y="49"/>
                      </a:lnTo>
                      <a:lnTo>
                        <a:pt x="60" y="47"/>
                      </a:lnTo>
                      <a:lnTo>
                        <a:pt x="59" y="43"/>
                      </a:lnTo>
                      <a:lnTo>
                        <a:pt x="60" y="41"/>
                      </a:lnTo>
                      <a:lnTo>
                        <a:pt x="61" y="41"/>
                      </a:lnTo>
                      <a:lnTo>
                        <a:pt x="63" y="42"/>
                      </a:lnTo>
                      <a:lnTo>
                        <a:pt x="65" y="40"/>
                      </a:lnTo>
                      <a:lnTo>
                        <a:pt x="67" y="40"/>
                      </a:lnTo>
                      <a:lnTo>
                        <a:pt x="71" y="37"/>
                      </a:lnTo>
                      <a:lnTo>
                        <a:pt x="72" y="37"/>
                      </a:lnTo>
                      <a:lnTo>
                        <a:pt x="75" y="41"/>
                      </a:lnTo>
                      <a:lnTo>
                        <a:pt x="77" y="42"/>
                      </a:lnTo>
                      <a:lnTo>
                        <a:pt x="83" y="40"/>
                      </a:lnTo>
                      <a:lnTo>
                        <a:pt x="89" y="46"/>
                      </a:lnTo>
                      <a:lnTo>
                        <a:pt x="92" y="49"/>
                      </a:lnTo>
                      <a:lnTo>
                        <a:pt x="96" y="5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2" name="Freeform 170"/>
                <p:cNvSpPr>
                  <a:spLocks/>
                </p:cNvSpPr>
                <p:nvPr/>
              </p:nvSpPr>
              <p:spPr bwMode="auto">
                <a:xfrm rot="1627522">
                  <a:off x="2822" y="3436"/>
                  <a:ext cx="28" cy="30"/>
                </a:xfrm>
                <a:custGeom>
                  <a:avLst/>
                  <a:gdLst>
                    <a:gd name="T0" fmla="*/ 18 w 20"/>
                    <a:gd name="T1" fmla="*/ 6 h 20"/>
                    <a:gd name="T2" fmla="*/ 19 w 20"/>
                    <a:gd name="T3" fmla="*/ 6 h 20"/>
                    <a:gd name="T4" fmla="*/ 20 w 20"/>
                    <a:gd name="T5" fmla="*/ 7 h 20"/>
                    <a:gd name="T6" fmla="*/ 20 w 20"/>
                    <a:gd name="T7" fmla="*/ 8 h 20"/>
                    <a:gd name="T8" fmla="*/ 19 w 20"/>
                    <a:gd name="T9" fmla="*/ 10 h 20"/>
                    <a:gd name="T10" fmla="*/ 18 w 20"/>
                    <a:gd name="T11" fmla="*/ 13 h 20"/>
                    <a:gd name="T12" fmla="*/ 15 w 20"/>
                    <a:gd name="T13" fmla="*/ 14 h 20"/>
                    <a:gd name="T14" fmla="*/ 12 w 20"/>
                    <a:gd name="T15" fmla="*/ 18 h 20"/>
                    <a:gd name="T16" fmla="*/ 8 w 20"/>
                    <a:gd name="T17" fmla="*/ 20 h 20"/>
                    <a:gd name="T18" fmla="*/ 7 w 20"/>
                    <a:gd name="T19" fmla="*/ 19 h 20"/>
                    <a:gd name="T20" fmla="*/ 5 w 20"/>
                    <a:gd name="T21" fmla="*/ 19 h 20"/>
                    <a:gd name="T22" fmla="*/ 2 w 20"/>
                    <a:gd name="T23" fmla="*/ 18 h 20"/>
                    <a:gd name="T24" fmla="*/ 2 w 20"/>
                    <a:gd name="T25" fmla="*/ 15 h 20"/>
                    <a:gd name="T26" fmla="*/ 1 w 20"/>
                    <a:gd name="T27" fmla="*/ 13 h 20"/>
                    <a:gd name="T28" fmla="*/ 0 w 20"/>
                    <a:gd name="T29" fmla="*/ 9 h 20"/>
                    <a:gd name="T30" fmla="*/ 1 w 20"/>
                    <a:gd name="T31" fmla="*/ 7 h 20"/>
                    <a:gd name="T32" fmla="*/ 2 w 20"/>
                    <a:gd name="T33" fmla="*/ 3 h 20"/>
                    <a:gd name="T34" fmla="*/ 2 w 20"/>
                    <a:gd name="T35" fmla="*/ 2 h 20"/>
                    <a:gd name="T36" fmla="*/ 3 w 20"/>
                    <a:gd name="T37" fmla="*/ 0 h 20"/>
                    <a:gd name="T38" fmla="*/ 6 w 20"/>
                    <a:gd name="T39" fmla="*/ 0 h 20"/>
                    <a:gd name="T40" fmla="*/ 9 w 20"/>
                    <a:gd name="T41" fmla="*/ 0 h 20"/>
                    <a:gd name="T42" fmla="*/ 11 w 20"/>
                    <a:gd name="T43" fmla="*/ 1 h 20"/>
                    <a:gd name="T44" fmla="*/ 14 w 20"/>
                    <a:gd name="T45" fmla="*/ 2 h 20"/>
                    <a:gd name="T46" fmla="*/ 18 w 20"/>
                    <a:gd name="T4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 h="20">
                      <a:moveTo>
                        <a:pt x="18" y="6"/>
                      </a:moveTo>
                      <a:lnTo>
                        <a:pt x="19" y="6"/>
                      </a:lnTo>
                      <a:lnTo>
                        <a:pt x="20" y="7"/>
                      </a:lnTo>
                      <a:lnTo>
                        <a:pt x="20" y="8"/>
                      </a:lnTo>
                      <a:lnTo>
                        <a:pt x="19" y="10"/>
                      </a:lnTo>
                      <a:lnTo>
                        <a:pt x="18" y="13"/>
                      </a:lnTo>
                      <a:lnTo>
                        <a:pt x="15" y="14"/>
                      </a:lnTo>
                      <a:lnTo>
                        <a:pt x="12" y="18"/>
                      </a:lnTo>
                      <a:lnTo>
                        <a:pt x="8" y="20"/>
                      </a:lnTo>
                      <a:lnTo>
                        <a:pt x="7" y="19"/>
                      </a:lnTo>
                      <a:lnTo>
                        <a:pt x="5" y="19"/>
                      </a:lnTo>
                      <a:lnTo>
                        <a:pt x="2" y="18"/>
                      </a:lnTo>
                      <a:lnTo>
                        <a:pt x="2" y="15"/>
                      </a:lnTo>
                      <a:lnTo>
                        <a:pt x="1" y="13"/>
                      </a:lnTo>
                      <a:lnTo>
                        <a:pt x="0" y="9"/>
                      </a:lnTo>
                      <a:lnTo>
                        <a:pt x="1" y="7"/>
                      </a:lnTo>
                      <a:lnTo>
                        <a:pt x="2" y="3"/>
                      </a:lnTo>
                      <a:lnTo>
                        <a:pt x="2" y="2"/>
                      </a:lnTo>
                      <a:lnTo>
                        <a:pt x="3" y="0"/>
                      </a:lnTo>
                      <a:lnTo>
                        <a:pt x="6" y="0"/>
                      </a:lnTo>
                      <a:lnTo>
                        <a:pt x="9" y="0"/>
                      </a:lnTo>
                      <a:lnTo>
                        <a:pt x="11" y="1"/>
                      </a:lnTo>
                      <a:lnTo>
                        <a:pt x="14" y="2"/>
                      </a:lnTo>
                      <a:lnTo>
                        <a:pt x="18"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3" name="Freeform 171"/>
                <p:cNvSpPr>
                  <a:spLocks/>
                </p:cNvSpPr>
                <p:nvPr/>
              </p:nvSpPr>
              <p:spPr bwMode="auto">
                <a:xfrm rot="1627522">
                  <a:off x="2710" y="3785"/>
                  <a:ext cx="22" cy="30"/>
                </a:xfrm>
                <a:custGeom>
                  <a:avLst/>
                  <a:gdLst>
                    <a:gd name="T0" fmla="*/ 13 w 19"/>
                    <a:gd name="T1" fmla="*/ 6 h 20"/>
                    <a:gd name="T2" fmla="*/ 14 w 19"/>
                    <a:gd name="T3" fmla="*/ 8 h 20"/>
                    <a:gd name="T4" fmla="*/ 15 w 19"/>
                    <a:gd name="T5" fmla="*/ 10 h 20"/>
                    <a:gd name="T6" fmla="*/ 16 w 19"/>
                    <a:gd name="T7" fmla="*/ 11 h 20"/>
                    <a:gd name="T8" fmla="*/ 18 w 19"/>
                    <a:gd name="T9" fmla="*/ 12 h 20"/>
                    <a:gd name="T10" fmla="*/ 18 w 19"/>
                    <a:gd name="T11" fmla="*/ 14 h 20"/>
                    <a:gd name="T12" fmla="*/ 19 w 19"/>
                    <a:gd name="T13" fmla="*/ 15 h 20"/>
                    <a:gd name="T14" fmla="*/ 18 w 19"/>
                    <a:gd name="T15" fmla="*/ 16 h 20"/>
                    <a:gd name="T16" fmla="*/ 18 w 19"/>
                    <a:gd name="T17" fmla="*/ 17 h 20"/>
                    <a:gd name="T18" fmla="*/ 16 w 19"/>
                    <a:gd name="T19" fmla="*/ 17 h 20"/>
                    <a:gd name="T20" fmla="*/ 15 w 19"/>
                    <a:gd name="T21" fmla="*/ 18 h 20"/>
                    <a:gd name="T22" fmla="*/ 13 w 19"/>
                    <a:gd name="T23" fmla="*/ 18 h 20"/>
                    <a:gd name="T24" fmla="*/ 12 w 19"/>
                    <a:gd name="T25" fmla="*/ 20 h 20"/>
                    <a:gd name="T26" fmla="*/ 9 w 19"/>
                    <a:gd name="T27" fmla="*/ 18 h 20"/>
                    <a:gd name="T28" fmla="*/ 8 w 19"/>
                    <a:gd name="T29" fmla="*/ 17 h 20"/>
                    <a:gd name="T30" fmla="*/ 6 w 19"/>
                    <a:gd name="T31" fmla="*/ 16 h 20"/>
                    <a:gd name="T32" fmla="*/ 4 w 19"/>
                    <a:gd name="T33" fmla="*/ 15 h 20"/>
                    <a:gd name="T34" fmla="*/ 2 w 19"/>
                    <a:gd name="T35" fmla="*/ 12 h 20"/>
                    <a:gd name="T36" fmla="*/ 0 w 19"/>
                    <a:gd name="T37" fmla="*/ 10 h 20"/>
                    <a:gd name="T38" fmla="*/ 0 w 19"/>
                    <a:gd name="T39" fmla="*/ 9 h 20"/>
                    <a:gd name="T40" fmla="*/ 0 w 19"/>
                    <a:gd name="T41" fmla="*/ 8 h 20"/>
                    <a:gd name="T42" fmla="*/ 0 w 19"/>
                    <a:gd name="T43" fmla="*/ 6 h 20"/>
                    <a:gd name="T44" fmla="*/ 0 w 19"/>
                    <a:gd name="T45" fmla="*/ 5 h 20"/>
                    <a:gd name="T46" fmla="*/ 0 w 19"/>
                    <a:gd name="T47" fmla="*/ 4 h 20"/>
                    <a:gd name="T48" fmla="*/ 1 w 19"/>
                    <a:gd name="T49" fmla="*/ 3 h 20"/>
                    <a:gd name="T50" fmla="*/ 2 w 19"/>
                    <a:gd name="T51" fmla="*/ 2 h 20"/>
                    <a:gd name="T52" fmla="*/ 3 w 19"/>
                    <a:gd name="T53" fmla="*/ 0 h 20"/>
                    <a:gd name="T54" fmla="*/ 6 w 19"/>
                    <a:gd name="T55" fmla="*/ 0 h 20"/>
                    <a:gd name="T56" fmla="*/ 7 w 19"/>
                    <a:gd name="T57" fmla="*/ 0 h 20"/>
                    <a:gd name="T58" fmla="*/ 7 w 19"/>
                    <a:gd name="T59" fmla="*/ 2 h 20"/>
                    <a:gd name="T60" fmla="*/ 8 w 19"/>
                    <a:gd name="T61" fmla="*/ 3 h 20"/>
                    <a:gd name="T62" fmla="*/ 9 w 19"/>
                    <a:gd name="T63" fmla="*/ 4 h 20"/>
                    <a:gd name="T64" fmla="*/ 12 w 19"/>
                    <a:gd name="T65" fmla="*/ 5 h 20"/>
                    <a:gd name="T66" fmla="*/ 13 w 19"/>
                    <a:gd name="T6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0">
                      <a:moveTo>
                        <a:pt x="13" y="6"/>
                      </a:moveTo>
                      <a:lnTo>
                        <a:pt x="14" y="8"/>
                      </a:lnTo>
                      <a:lnTo>
                        <a:pt x="15" y="10"/>
                      </a:lnTo>
                      <a:lnTo>
                        <a:pt x="16" y="11"/>
                      </a:lnTo>
                      <a:lnTo>
                        <a:pt x="18" y="12"/>
                      </a:lnTo>
                      <a:lnTo>
                        <a:pt x="18" y="14"/>
                      </a:lnTo>
                      <a:lnTo>
                        <a:pt x="19" y="15"/>
                      </a:lnTo>
                      <a:lnTo>
                        <a:pt x="18" y="16"/>
                      </a:lnTo>
                      <a:lnTo>
                        <a:pt x="18" y="17"/>
                      </a:lnTo>
                      <a:lnTo>
                        <a:pt x="16" y="17"/>
                      </a:lnTo>
                      <a:lnTo>
                        <a:pt x="15" y="18"/>
                      </a:lnTo>
                      <a:lnTo>
                        <a:pt x="13" y="18"/>
                      </a:lnTo>
                      <a:lnTo>
                        <a:pt x="12" y="20"/>
                      </a:lnTo>
                      <a:lnTo>
                        <a:pt x="9" y="18"/>
                      </a:lnTo>
                      <a:lnTo>
                        <a:pt x="8" y="17"/>
                      </a:lnTo>
                      <a:lnTo>
                        <a:pt x="6" y="16"/>
                      </a:lnTo>
                      <a:lnTo>
                        <a:pt x="4" y="15"/>
                      </a:lnTo>
                      <a:lnTo>
                        <a:pt x="2" y="12"/>
                      </a:lnTo>
                      <a:lnTo>
                        <a:pt x="0" y="10"/>
                      </a:lnTo>
                      <a:lnTo>
                        <a:pt x="0" y="9"/>
                      </a:lnTo>
                      <a:lnTo>
                        <a:pt x="0" y="8"/>
                      </a:lnTo>
                      <a:lnTo>
                        <a:pt x="0" y="6"/>
                      </a:lnTo>
                      <a:lnTo>
                        <a:pt x="0" y="5"/>
                      </a:lnTo>
                      <a:lnTo>
                        <a:pt x="0" y="4"/>
                      </a:lnTo>
                      <a:lnTo>
                        <a:pt x="1" y="3"/>
                      </a:lnTo>
                      <a:lnTo>
                        <a:pt x="2" y="2"/>
                      </a:lnTo>
                      <a:lnTo>
                        <a:pt x="3" y="0"/>
                      </a:lnTo>
                      <a:lnTo>
                        <a:pt x="6" y="0"/>
                      </a:lnTo>
                      <a:lnTo>
                        <a:pt x="7" y="0"/>
                      </a:lnTo>
                      <a:lnTo>
                        <a:pt x="7" y="2"/>
                      </a:lnTo>
                      <a:lnTo>
                        <a:pt x="8" y="3"/>
                      </a:lnTo>
                      <a:lnTo>
                        <a:pt x="9" y="4"/>
                      </a:lnTo>
                      <a:lnTo>
                        <a:pt x="12" y="5"/>
                      </a:lnTo>
                      <a:lnTo>
                        <a:pt x="13"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4" name="Freeform 172"/>
                <p:cNvSpPr>
                  <a:spLocks/>
                </p:cNvSpPr>
                <p:nvPr/>
              </p:nvSpPr>
              <p:spPr bwMode="auto">
                <a:xfrm rot="1627522">
                  <a:off x="2776" y="3580"/>
                  <a:ext cx="19" cy="18"/>
                </a:xfrm>
                <a:custGeom>
                  <a:avLst/>
                  <a:gdLst>
                    <a:gd name="T0" fmla="*/ 10 w 16"/>
                    <a:gd name="T1" fmla="*/ 0 h 13"/>
                    <a:gd name="T2" fmla="*/ 8 w 16"/>
                    <a:gd name="T3" fmla="*/ 0 h 13"/>
                    <a:gd name="T4" fmla="*/ 4 w 16"/>
                    <a:gd name="T5" fmla="*/ 0 h 13"/>
                    <a:gd name="T6" fmla="*/ 3 w 16"/>
                    <a:gd name="T7" fmla="*/ 1 h 13"/>
                    <a:gd name="T8" fmla="*/ 1 w 16"/>
                    <a:gd name="T9" fmla="*/ 2 h 13"/>
                    <a:gd name="T10" fmla="*/ 0 w 16"/>
                    <a:gd name="T11" fmla="*/ 3 h 13"/>
                    <a:gd name="T12" fmla="*/ 0 w 16"/>
                    <a:gd name="T13" fmla="*/ 4 h 13"/>
                    <a:gd name="T14" fmla="*/ 1 w 16"/>
                    <a:gd name="T15" fmla="*/ 7 h 13"/>
                    <a:gd name="T16" fmla="*/ 0 w 16"/>
                    <a:gd name="T17" fmla="*/ 8 h 13"/>
                    <a:gd name="T18" fmla="*/ 1 w 16"/>
                    <a:gd name="T19" fmla="*/ 9 h 13"/>
                    <a:gd name="T20" fmla="*/ 2 w 16"/>
                    <a:gd name="T21" fmla="*/ 10 h 13"/>
                    <a:gd name="T22" fmla="*/ 2 w 16"/>
                    <a:gd name="T23" fmla="*/ 12 h 13"/>
                    <a:gd name="T24" fmla="*/ 3 w 16"/>
                    <a:gd name="T25" fmla="*/ 13 h 13"/>
                    <a:gd name="T26" fmla="*/ 6 w 16"/>
                    <a:gd name="T27" fmla="*/ 13 h 13"/>
                    <a:gd name="T28" fmla="*/ 8 w 16"/>
                    <a:gd name="T29" fmla="*/ 13 h 13"/>
                    <a:gd name="T30" fmla="*/ 10 w 16"/>
                    <a:gd name="T31" fmla="*/ 12 h 13"/>
                    <a:gd name="T32" fmla="*/ 13 w 16"/>
                    <a:gd name="T33" fmla="*/ 12 h 13"/>
                    <a:gd name="T34" fmla="*/ 15 w 16"/>
                    <a:gd name="T35" fmla="*/ 10 h 13"/>
                    <a:gd name="T36" fmla="*/ 16 w 16"/>
                    <a:gd name="T37" fmla="*/ 9 h 13"/>
                    <a:gd name="T38" fmla="*/ 16 w 16"/>
                    <a:gd name="T39" fmla="*/ 8 h 13"/>
                    <a:gd name="T40" fmla="*/ 16 w 16"/>
                    <a:gd name="T41" fmla="*/ 7 h 13"/>
                    <a:gd name="T42" fmla="*/ 16 w 16"/>
                    <a:gd name="T43" fmla="*/ 6 h 13"/>
                    <a:gd name="T44" fmla="*/ 14 w 16"/>
                    <a:gd name="T45" fmla="*/ 3 h 13"/>
                    <a:gd name="T46" fmla="*/ 13 w 16"/>
                    <a:gd name="T47" fmla="*/ 2 h 13"/>
                    <a:gd name="T48" fmla="*/ 12 w 16"/>
                    <a:gd name="T49" fmla="*/ 1 h 13"/>
                    <a:gd name="T50" fmla="*/ 10 w 16"/>
                    <a:gd name="T5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13">
                      <a:moveTo>
                        <a:pt x="10" y="0"/>
                      </a:moveTo>
                      <a:lnTo>
                        <a:pt x="8" y="0"/>
                      </a:lnTo>
                      <a:lnTo>
                        <a:pt x="4" y="0"/>
                      </a:lnTo>
                      <a:lnTo>
                        <a:pt x="3" y="1"/>
                      </a:lnTo>
                      <a:lnTo>
                        <a:pt x="1" y="2"/>
                      </a:lnTo>
                      <a:lnTo>
                        <a:pt x="0" y="3"/>
                      </a:lnTo>
                      <a:lnTo>
                        <a:pt x="0" y="4"/>
                      </a:lnTo>
                      <a:lnTo>
                        <a:pt x="1" y="7"/>
                      </a:lnTo>
                      <a:lnTo>
                        <a:pt x="0" y="8"/>
                      </a:lnTo>
                      <a:lnTo>
                        <a:pt x="1" y="9"/>
                      </a:lnTo>
                      <a:lnTo>
                        <a:pt x="2" y="10"/>
                      </a:lnTo>
                      <a:lnTo>
                        <a:pt x="2" y="12"/>
                      </a:lnTo>
                      <a:lnTo>
                        <a:pt x="3" y="13"/>
                      </a:lnTo>
                      <a:lnTo>
                        <a:pt x="6" y="13"/>
                      </a:lnTo>
                      <a:lnTo>
                        <a:pt x="8" y="13"/>
                      </a:lnTo>
                      <a:lnTo>
                        <a:pt x="10" y="12"/>
                      </a:lnTo>
                      <a:lnTo>
                        <a:pt x="13" y="12"/>
                      </a:lnTo>
                      <a:lnTo>
                        <a:pt x="15" y="10"/>
                      </a:lnTo>
                      <a:lnTo>
                        <a:pt x="16" y="9"/>
                      </a:lnTo>
                      <a:lnTo>
                        <a:pt x="16" y="8"/>
                      </a:lnTo>
                      <a:lnTo>
                        <a:pt x="16" y="7"/>
                      </a:lnTo>
                      <a:lnTo>
                        <a:pt x="16" y="6"/>
                      </a:lnTo>
                      <a:lnTo>
                        <a:pt x="14" y="3"/>
                      </a:lnTo>
                      <a:lnTo>
                        <a:pt x="13" y="2"/>
                      </a:lnTo>
                      <a:lnTo>
                        <a:pt x="12" y="1"/>
                      </a:lnTo>
                      <a:lnTo>
                        <a:pt x="10" y="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5" name="Freeform 173"/>
                <p:cNvSpPr>
                  <a:spLocks/>
                </p:cNvSpPr>
                <p:nvPr/>
              </p:nvSpPr>
              <p:spPr bwMode="auto">
                <a:xfrm rot="1627522">
                  <a:off x="2865" y="3137"/>
                  <a:ext cx="175" cy="116"/>
                </a:xfrm>
                <a:custGeom>
                  <a:avLst/>
                  <a:gdLst>
                    <a:gd name="T0" fmla="*/ 136 w 143"/>
                    <a:gd name="T1" fmla="*/ 75 h 79"/>
                    <a:gd name="T2" fmla="*/ 128 w 143"/>
                    <a:gd name="T3" fmla="*/ 73 h 79"/>
                    <a:gd name="T4" fmla="*/ 120 w 143"/>
                    <a:gd name="T5" fmla="*/ 76 h 79"/>
                    <a:gd name="T6" fmla="*/ 108 w 143"/>
                    <a:gd name="T7" fmla="*/ 79 h 79"/>
                    <a:gd name="T8" fmla="*/ 101 w 143"/>
                    <a:gd name="T9" fmla="*/ 72 h 79"/>
                    <a:gd name="T10" fmla="*/ 98 w 143"/>
                    <a:gd name="T11" fmla="*/ 73 h 79"/>
                    <a:gd name="T12" fmla="*/ 96 w 143"/>
                    <a:gd name="T13" fmla="*/ 75 h 79"/>
                    <a:gd name="T14" fmla="*/ 91 w 143"/>
                    <a:gd name="T15" fmla="*/ 77 h 79"/>
                    <a:gd name="T16" fmla="*/ 85 w 143"/>
                    <a:gd name="T17" fmla="*/ 77 h 79"/>
                    <a:gd name="T18" fmla="*/ 82 w 143"/>
                    <a:gd name="T19" fmla="*/ 71 h 79"/>
                    <a:gd name="T20" fmla="*/ 77 w 143"/>
                    <a:gd name="T21" fmla="*/ 69 h 79"/>
                    <a:gd name="T22" fmla="*/ 62 w 143"/>
                    <a:gd name="T23" fmla="*/ 66 h 79"/>
                    <a:gd name="T24" fmla="*/ 53 w 143"/>
                    <a:gd name="T25" fmla="*/ 61 h 79"/>
                    <a:gd name="T26" fmla="*/ 37 w 143"/>
                    <a:gd name="T27" fmla="*/ 65 h 79"/>
                    <a:gd name="T28" fmla="*/ 26 w 143"/>
                    <a:gd name="T29" fmla="*/ 64 h 79"/>
                    <a:gd name="T30" fmla="*/ 20 w 143"/>
                    <a:gd name="T31" fmla="*/ 64 h 79"/>
                    <a:gd name="T32" fmla="*/ 13 w 143"/>
                    <a:gd name="T33" fmla="*/ 60 h 79"/>
                    <a:gd name="T34" fmla="*/ 8 w 143"/>
                    <a:gd name="T35" fmla="*/ 55 h 79"/>
                    <a:gd name="T36" fmla="*/ 2 w 143"/>
                    <a:gd name="T37" fmla="*/ 55 h 79"/>
                    <a:gd name="T38" fmla="*/ 1 w 143"/>
                    <a:gd name="T39" fmla="*/ 47 h 79"/>
                    <a:gd name="T40" fmla="*/ 1 w 143"/>
                    <a:gd name="T41" fmla="*/ 45 h 79"/>
                    <a:gd name="T42" fmla="*/ 8 w 143"/>
                    <a:gd name="T43" fmla="*/ 40 h 79"/>
                    <a:gd name="T44" fmla="*/ 18 w 143"/>
                    <a:gd name="T45" fmla="*/ 39 h 79"/>
                    <a:gd name="T46" fmla="*/ 36 w 143"/>
                    <a:gd name="T47" fmla="*/ 23 h 79"/>
                    <a:gd name="T48" fmla="*/ 40 w 143"/>
                    <a:gd name="T49" fmla="*/ 19 h 79"/>
                    <a:gd name="T50" fmla="*/ 46 w 143"/>
                    <a:gd name="T51" fmla="*/ 18 h 79"/>
                    <a:gd name="T52" fmla="*/ 48 w 143"/>
                    <a:gd name="T53" fmla="*/ 5 h 79"/>
                    <a:gd name="T54" fmla="*/ 58 w 143"/>
                    <a:gd name="T55" fmla="*/ 0 h 79"/>
                    <a:gd name="T56" fmla="*/ 71 w 143"/>
                    <a:gd name="T57" fmla="*/ 9 h 79"/>
                    <a:gd name="T58" fmla="*/ 78 w 143"/>
                    <a:gd name="T59" fmla="*/ 6 h 79"/>
                    <a:gd name="T60" fmla="*/ 84 w 143"/>
                    <a:gd name="T61" fmla="*/ 10 h 79"/>
                    <a:gd name="T62" fmla="*/ 98 w 143"/>
                    <a:gd name="T63" fmla="*/ 17 h 79"/>
                    <a:gd name="T64" fmla="*/ 110 w 143"/>
                    <a:gd name="T65" fmla="*/ 13 h 79"/>
                    <a:gd name="T66" fmla="*/ 118 w 143"/>
                    <a:gd name="T67" fmla="*/ 16 h 79"/>
                    <a:gd name="T68" fmla="*/ 120 w 143"/>
                    <a:gd name="T69" fmla="*/ 23 h 79"/>
                    <a:gd name="T70" fmla="*/ 124 w 143"/>
                    <a:gd name="T71" fmla="*/ 28 h 79"/>
                    <a:gd name="T72" fmla="*/ 127 w 143"/>
                    <a:gd name="T73" fmla="*/ 31 h 79"/>
                    <a:gd name="T74" fmla="*/ 132 w 143"/>
                    <a:gd name="T75" fmla="*/ 42 h 79"/>
                    <a:gd name="T76" fmla="*/ 136 w 143"/>
                    <a:gd name="T77" fmla="*/ 49 h 79"/>
                    <a:gd name="T78" fmla="*/ 140 w 143"/>
                    <a:gd name="T79" fmla="*/ 63 h 79"/>
                    <a:gd name="T80" fmla="*/ 143 w 143"/>
                    <a:gd name="T81" fmla="*/ 7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79">
                      <a:moveTo>
                        <a:pt x="139" y="75"/>
                      </a:moveTo>
                      <a:lnTo>
                        <a:pt x="136" y="75"/>
                      </a:lnTo>
                      <a:lnTo>
                        <a:pt x="131" y="72"/>
                      </a:lnTo>
                      <a:lnTo>
                        <a:pt x="128" y="73"/>
                      </a:lnTo>
                      <a:lnTo>
                        <a:pt x="126" y="76"/>
                      </a:lnTo>
                      <a:lnTo>
                        <a:pt x="120" y="76"/>
                      </a:lnTo>
                      <a:lnTo>
                        <a:pt x="115" y="75"/>
                      </a:lnTo>
                      <a:lnTo>
                        <a:pt x="108" y="79"/>
                      </a:lnTo>
                      <a:lnTo>
                        <a:pt x="101" y="77"/>
                      </a:lnTo>
                      <a:lnTo>
                        <a:pt x="101" y="72"/>
                      </a:lnTo>
                      <a:lnTo>
                        <a:pt x="101" y="71"/>
                      </a:lnTo>
                      <a:lnTo>
                        <a:pt x="98" y="73"/>
                      </a:lnTo>
                      <a:lnTo>
                        <a:pt x="97" y="73"/>
                      </a:lnTo>
                      <a:lnTo>
                        <a:pt x="96" y="75"/>
                      </a:lnTo>
                      <a:lnTo>
                        <a:pt x="95" y="76"/>
                      </a:lnTo>
                      <a:lnTo>
                        <a:pt x="91" y="77"/>
                      </a:lnTo>
                      <a:lnTo>
                        <a:pt x="89" y="77"/>
                      </a:lnTo>
                      <a:lnTo>
                        <a:pt x="85" y="77"/>
                      </a:lnTo>
                      <a:lnTo>
                        <a:pt x="83" y="75"/>
                      </a:lnTo>
                      <a:lnTo>
                        <a:pt x="82" y="71"/>
                      </a:lnTo>
                      <a:lnTo>
                        <a:pt x="78" y="71"/>
                      </a:lnTo>
                      <a:lnTo>
                        <a:pt x="77" y="69"/>
                      </a:lnTo>
                      <a:lnTo>
                        <a:pt x="70" y="69"/>
                      </a:lnTo>
                      <a:lnTo>
                        <a:pt x="62" y="66"/>
                      </a:lnTo>
                      <a:lnTo>
                        <a:pt x="55" y="66"/>
                      </a:lnTo>
                      <a:lnTo>
                        <a:pt x="53" y="61"/>
                      </a:lnTo>
                      <a:lnTo>
                        <a:pt x="48" y="60"/>
                      </a:lnTo>
                      <a:lnTo>
                        <a:pt x="37" y="65"/>
                      </a:lnTo>
                      <a:lnTo>
                        <a:pt x="29" y="64"/>
                      </a:lnTo>
                      <a:lnTo>
                        <a:pt x="26" y="64"/>
                      </a:lnTo>
                      <a:lnTo>
                        <a:pt x="23" y="63"/>
                      </a:lnTo>
                      <a:lnTo>
                        <a:pt x="20" y="64"/>
                      </a:lnTo>
                      <a:lnTo>
                        <a:pt x="17" y="63"/>
                      </a:lnTo>
                      <a:lnTo>
                        <a:pt x="13" y="60"/>
                      </a:lnTo>
                      <a:lnTo>
                        <a:pt x="11" y="58"/>
                      </a:lnTo>
                      <a:lnTo>
                        <a:pt x="8" y="55"/>
                      </a:lnTo>
                      <a:lnTo>
                        <a:pt x="6" y="55"/>
                      </a:lnTo>
                      <a:lnTo>
                        <a:pt x="2" y="55"/>
                      </a:lnTo>
                      <a:lnTo>
                        <a:pt x="1" y="52"/>
                      </a:lnTo>
                      <a:lnTo>
                        <a:pt x="1" y="47"/>
                      </a:lnTo>
                      <a:lnTo>
                        <a:pt x="0" y="43"/>
                      </a:lnTo>
                      <a:lnTo>
                        <a:pt x="1" y="45"/>
                      </a:lnTo>
                      <a:lnTo>
                        <a:pt x="5" y="43"/>
                      </a:lnTo>
                      <a:lnTo>
                        <a:pt x="8" y="40"/>
                      </a:lnTo>
                      <a:lnTo>
                        <a:pt x="12" y="39"/>
                      </a:lnTo>
                      <a:lnTo>
                        <a:pt x="18" y="39"/>
                      </a:lnTo>
                      <a:lnTo>
                        <a:pt x="25" y="29"/>
                      </a:lnTo>
                      <a:lnTo>
                        <a:pt x="36" y="23"/>
                      </a:lnTo>
                      <a:lnTo>
                        <a:pt x="38" y="22"/>
                      </a:lnTo>
                      <a:lnTo>
                        <a:pt x="40" y="19"/>
                      </a:lnTo>
                      <a:lnTo>
                        <a:pt x="44" y="19"/>
                      </a:lnTo>
                      <a:lnTo>
                        <a:pt x="46" y="18"/>
                      </a:lnTo>
                      <a:lnTo>
                        <a:pt x="47" y="9"/>
                      </a:lnTo>
                      <a:lnTo>
                        <a:pt x="48" y="5"/>
                      </a:lnTo>
                      <a:lnTo>
                        <a:pt x="54" y="1"/>
                      </a:lnTo>
                      <a:lnTo>
                        <a:pt x="58" y="0"/>
                      </a:lnTo>
                      <a:lnTo>
                        <a:pt x="64" y="4"/>
                      </a:lnTo>
                      <a:lnTo>
                        <a:pt x="71" y="9"/>
                      </a:lnTo>
                      <a:lnTo>
                        <a:pt x="74" y="10"/>
                      </a:lnTo>
                      <a:lnTo>
                        <a:pt x="78" y="6"/>
                      </a:lnTo>
                      <a:lnTo>
                        <a:pt x="80" y="6"/>
                      </a:lnTo>
                      <a:lnTo>
                        <a:pt x="84" y="10"/>
                      </a:lnTo>
                      <a:lnTo>
                        <a:pt x="94" y="17"/>
                      </a:lnTo>
                      <a:lnTo>
                        <a:pt x="98" y="17"/>
                      </a:lnTo>
                      <a:lnTo>
                        <a:pt x="103" y="15"/>
                      </a:lnTo>
                      <a:lnTo>
                        <a:pt x="110" y="13"/>
                      </a:lnTo>
                      <a:lnTo>
                        <a:pt x="119" y="11"/>
                      </a:lnTo>
                      <a:lnTo>
                        <a:pt x="118" y="16"/>
                      </a:lnTo>
                      <a:lnTo>
                        <a:pt x="119" y="18"/>
                      </a:lnTo>
                      <a:lnTo>
                        <a:pt x="120" y="23"/>
                      </a:lnTo>
                      <a:lnTo>
                        <a:pt x="122" y="25"/>
                      </a:lnTo>
                      <a:lnTo>
                        <a:pt x="124" y="28"/>
                      </a:lnTo>
                      <a:lnTo>
                        <a:pt x="124" y="29"/>
                      </a:lnTo>
                      <a:lnTo>
                        <a:pt x="127" y="31"/>
                      </a:lnTo>
                      <a:lnTo>
                        <a:pt x="131" y="33"/>
                      </a:lnTo>
                      <a:lnTo>
                        <a:pt x="132" y="42"/>
                      </a:lnTo>
                      <a:lnTo>
                        <a:pt x="134" y="46"/>
                      </a:lnTo>
                      <a:lnTo>
                        <a:pt x="136" y="49"/>
                      </a:lnTo>
                      <a:lnTo>
                        <a:pt x="138" y="55"/>
                      </a:lnTo>
                      <a:lnTo>
                        <a:pt x="140" y="63"/>
                      </a:lnTo>
                      <a:lnTo>
                        <a:pt x="142" y="67"/>
                      </a:lnTo>
                      <a:lnTo>
                        <a:pt x="143" y="71"/>
                      </a:lnTo>
                      <a:lnTo>
                        <a:pt x="139" y="7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6" name="Freeform 174"/>
                <p:cNvSpPr>
                  <a:spLocks/>
                </p:cNvSpPr>
                <p:nvPr/>
              </p:nvSpPr>
              <p:spPr bwMode="auto">
                <a:xfrm rot="1627522">
                  <a:off x="2945" y="3237"/>
                  <a:ext cx="173" cy="267"/>
                </a:xfrm>
                <a:custGeom>
                  <a:avLst/>
                  <a:gdLst>
                    <a:gd name="T0" fmla="*/ 18 w 140"/>
                    <a:gd name="T1" fmla="*/ 62 h 179"/>
                    <a:gd name="T2" fmla="*/ 21 w 140"/>
                    <a:gd name="T3" fmla="*/ 54 h 179"/>
                    <a:gd name="T4" fmla="*/ 17 w 140"/>
                    <a:gd name="T5" fmla="*/ 44 h 179"/>
                    <a:gd name="T6" fmla="*/ 20 w 140"/>
                    <a:gd name="T7" fmla="*/ 36 h 179"/>
                    <a:gd name="T8" fmla="*/ 16 w 140"/>
                    <a:gd name="T9" fmla="*/ 24 h 179"/>
                    <a:gd name="T10" fmla="*/ 12 w 140"/>
                    <a:gd name="T11" fmla="*/ 15 h 179"/>
                    <a:gd name="T12" fmla="*/ 9 w 140"/>
                    <a:gd name="T13" fmla="*/ 2 h 179"/>
                    <a:gd name="T14" fmla="*/ 16 w 140"/>
                    <a:gd name="T15" fmla="*/ 6 h 179"/>
                    <a:gd name="T16" fmla="*/ 24 w 140"/>
                    <a:gd name="T17" fmla="*/ 18 h 179"/>
                    <a:gd name="T18" fmla="*/ 34 w 140"/>
                    <a:gd name="T19" fmla="*/ 27 h 179"/>
                    <a:gd name="T20" fmla="*/ 44 w 140"/>
                    <a:gd name="T21" fmla="*/ 34 h 179"/>
                    <a:gd name="T22" fmla="*/ 50 w 140"/>
                    <a:gd name="T23" fmla="*/ 36 h 179"/>
                    <a:gd name="T24" fmla="*/ 57 w 140"/>
                    <a:gd name="T25" fmla="*/ 38 h 179"/>
                    <a:gd name="T26" fmla="*/ 63 w 140"/>
                    <a:gd name="T27" fmla="*/ 35 h 179"/>
                    <a:gd name="T28" fmla="*/ 71 w 140"/>
                    <a:gd name="T29" fmla="*/ 30 h 179"/>
                    <a:gd name="T30" fmla="*/ 82 w 140"/>
                    <a:gd name="T31" fmla="*/ 23 h 179"/>
                    <a:gd name="T32" fmla="*/ 93 w 140"/>
                    <a:gd name="T33" fmla="*/ 24 h 179"/>
                    <a:gd name="T34" fmla="*/ 99 w 140"/>
                    <a:gd name="T35" fmla="*/ 28 h 179"/>
                    <a:gd name="T36" fmla="*/ 101 w 140"/>
                    <a:gd name="T37" fmla="*/ 34 h 179"/>
                    <a:gd name="T38" fmla="*/ 110 w 140"/>
                    <a:gd name="T39" fmla="*/ 34 h 179"/>
                    <a:gd name="T40" fmla="*/ 120 w 140"/>
                    <a:gd name="T41" fmla="*/ 36 h 179"/>
                    <a:gd name="T42" fmla="*/ 124 w 140"/>
                    <a:gd name="T43" fmla="*/ 46 h 179"/>
                    <a:gd name="T44" fmla="*/ 130 w 140"/>
                    <a:gd name="T45" fmla="*/ 52 h 179"/>
                    <a:gd name="T46" fmla="*/ 132 w 140"/>
                    <a:gd name="T47" fmla="*/ 51 h 179"/>
                    <a:gd name="T48" fmla="*/ 140 w 140"/>
                    <a:gd name="T49" fmla="*/ 51 h 179"/>
                    <a:gd name="T50" fmla="*/ 136 w 140"/>
                    <a:gd name="T51" fmla="*/ 57 h 179"/>
                    <a:gd name="T52" fmla="*/ 108 w 140"/>
                    <a:gd name="T53" fmla="*/ 64 h 179"/>
                    <a:gd name="T54" fmla="*/ 82 w 140"/>
                    <a:gd name="T55" fmla="*/ 95 h 179"/>
                    <a:gd name="T56" fmla="*/ 82 w 140"/>
                    <a:gd name="T57" fmla="*/ 113 h 179"/>
                    <a:gd name="T58" fmla="*/ 76 w 140"/>
                    <a:gd name="T59" fmla="*/ 140 h 179"/>
                    <a:gd name="T60" fmla="*/ 63 w 140"/>
                    <a:gd name="T61" fmla="*/ 147 h 179"/>
                    <a:gd name="T62" fmla="*/ 46 w 140"/>
                    <a:gd name="T63" fmla="*/ 154 h 179"/>
                    <a:gd name="T64" fmla="*/ 29 w 140"/>
                    <a:gd name="T65" fmla="*/ 167 h 179"/>
                    <a:gd name="T66" fmla="*/ 21 w 140"/>
                    <a:gd name="T67" fmla="*/ 179 h 179"/>
                    <a:gd name="T68" fmla="*/ 6 w 140"/>
                    <a:gd name="T69" fmla="*/ 174 h 179"/>
                    <a:gd name="T70" fmla="*/ 9 w 140"/>
                    <a:gd name="T71" fmla="*/ 162 h 179"/>
                    <a:gd name="T72" fmla="*/ 9 w 140"/>
                    <a:gd name="T73" fmla="*/ 154 h 179"/>
                    <a:gd name="T74" fmla="*/ 9 w 140"/>
                    <a:gd name="T75" fmla="*/ 135 h 179"/>
                    <a:gd name="T76" fmla="*/ 15 w 140"/>
                    <a:gd name="T77" fmla="*/ 130 h 179"/>
                    <a:gd name="T78" fmla="*/ 16 w 140"/>
                    <a:gd name="T79" fmla="*/ 125 h 179"/>
                    <a:gd name="T80" fmla="*/ 8 w 140"/>
                    <a:gd name="T81" fmla="*/ 119 h 179"/>
                    <a:gd name="T82" fmla="*/ 10 w 140"/>
                    <a:gd name="T83" fmla="*/ 112 h 179"/>
                    <a:gd name="T84" fmla="*/ 20 w 140"/>
                    <a:gd name="T85" fmla="*/ 102 h 179"/>
                    <a:gd name="T86" fmla="*/ 35 w 140"/>
                    <a:gd name="T87" fmla="*/ 87 h 179"/>
                    <a:gd name="T88" fmla="*/ 45 w 140"/>
                    <a:gd name="T89" fmla="*/ 76 h 179"/>
                    <a:gd name="T90" fmla="*/ 30 w 140"/>
                    <a:gd name="T91" fmla="*/ 64 h 179"/>
                    <a:gd name="T92" fmla="*/ 20 w 140"/>
                    <a:gd name="T93" fmla="*/ 6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79">
                      <a:moveTo>
                        <a:pt x="18" y="66"/>
                      </a:moveTo>
                      <a:lnTo>
                        <a:pt x="18" y="62"/>
                      </a:lnTo>
                      <a:lnTo>
                        <a:pt x="21" y="58"/>
                      </a:lnTo>
                      <a:lnTo>
                        <a:pt x="21" y="54"/>
                      </a:lnTo>
                      <a:lnTo>
                        <a:pt x="18" y="48"/>
                      </a:lnTo>
                      <a:lnTo>
                        <a:pt x="17" y="44"/>
                      </a:lnTo>
                      <a:lnTo>
                        <a:pt x="21" y="40"/>
                      </a:lnTo>
                      <a:lnTo>
                        <a:pt x="20" y="36"/>
                      </a:lnTo>
                      <a:lnTo>
                        <a:pt x="18" y="32"/>
                      </a:lnTo>
                      <a:lnTo>
                        <a:pt x="16" y="24"/>
                      </a:lnTo>
                      <a:lnTo>
                        <a:pt x="14" y="18"/>
                      </a:lnTo>
                      <a:lnTo>
                        <a:pt x="12" y="15"/>
                      </a:lnTo>
                      <a:lnTo>
                        <a:pt x="10" y="11"/>
                      </a:lnTo>
                      <a:lnTo>
                        <a:pt x="9" y="2"/>
                      </a:lnTo>
                      <a:lnTo>
                        <a:pt x="11" y="0"/>
                      </a:lnTo>
                      <a:lnTo>
                        <a:pt x="16" y="6"/>
                      </a:lnTo>
                      <a:lnTo>
                        <a:pt x="20" y="11"/>
                      </a:lnTo>
                      <a:lnTo>
                        <a:pt x="24" y="18"/>
                      </a:lnTo>
                      <a:lnTo>
                        <a:pt x="29" y="23"/>
                      </a:lnTo>
                      <a:lnTo>
                        <a:pt x="34" y="27"/>
                      </a:lnTo>
                      <a:lnTo>
                        <a:pt x="38" y="29"/>
                      </a:lnTo>
                      <a:lnTo>
                        <a:pt x="44" y="34"/>
                      </a:lnTo>
                      <a:lnTo>
                        <a:pt x="47" y="35"/>
                      </a:lnTo>
                      <a:lnTo>
                        <a:pt x="50" y="36"/>
                      </a:lnTo>
                      <a:lnTo>
                        <a:pt x="52" y="36"/>
                      </a:lnTo>
                      <a:lnTo>
                        <a:pt x="57" y="38"/>
                      </a:lnTo>
                      <a:lnTo>
                        <a:pt x="60" y="36"/>
                      </a:lnTo>
                      <a:lnTo>
                        <a:pt x="63" y="35"/>
                      </a:lnTo>
                      <a:lnTo>
                        <a:pt x="66" y="33"/>
                      </a:lnTo>
                      <a:lnTo>
                        <a:pt x="71" y="30"/>
                      </a:lnTo>
                      <a:lnTo>
                        <a:pt x="78" y="24"/>
                      </a:lnTo>
                      <a:lnTo>
                        <a:pt x="82" y="23"/>
                      </a:lnTo>
                      <a:lnTo>
                        <a:pt x="88" y="28"/>
                      </a:lnTo>
                      <a:lnTo>
                        <a:pt x="93" y="24"/>
                      </a:lnTo>
                      <a:lnTo>
                        <a:pt x="96" y="24"/>
                      </a:lnTo>
                      <a:lnTo>
                        <a:pt x="99" y="28"/>
                      </a:lnTo>
                      <a:lnTo>
                        <a:pt x="99" y="32"/>
                      </a:lnTo>
                      <a:lnTo>
                        <a:pt x="101" y="34"/>
                      </a:lnTo>
                      <a:lnTo>
                        <a:pt x="104" y="34"/>
                      </a:lnTo>
                      <a:lnTo>
                        <a:pt x="110" y="34"/>
                      </a:lnTo>
                      <a:lnTo>
                        <a:pt x="118" y="34"/>
                      </a:lnTo>
                      <a:lnTo>
                        <a:pt x="120" y="36"/>
                      </a:lnTo>
                      <a:lnTo>
                        <a:pt x="122" y="40"/>
                      </a:lnTo>
                      <a:lnTo>
                        <a:pt x="124" y="46"/>
                      </a:lnTo>
                      <a:lnTo>
                        <a:pt x="125" y="51"/>
                      </a:lnTo>
                      <a:lnTo>
                        <a:pt x="130" y="52"/>
                      </a:lnTo>
                      <a:lnTo>
                        <a:pt x="131" y="52"/>
                      </a:lnTo>
                      <a:lnTo>
                        <a:pt x="132" y="51"/>
                      </a:lnTo>
                      <a:lnTo>
                        <a:pt x="137" y="48"/>
                      </a:lnTo>
                      <a:lnTo>
                        <a:pt x="140" y="51"/>
                      </a:lnTo>
                      <a:lnTo>
                        <a:pt x="140" y="54"/>
                      </a:lnTo>
                      <a:lnTo>
                        <a:pt x="136" y="57"/>
                      </a:lnTo>
                      <a:lnTo>
                        <a:pt x="113" y="62"/>
                      </a:lnTo>
                      <a:lnTo>
                        <a:pt x="108" y="64"/>
                      </a:lnTo>
                      <a:lnTo>
                        <a:pt x="99" y="74"/>
                      </a:lnTo>
                      <a:lnTo>
                        <a:pt x="82" y="95"/>
                      </a:lnTo>
                      <a:lnTo>
                        <a:pt x="81" y="104"/>
                      </a:lnTo>
                      <a:lnTo>
                        <a:pt x="82" y="113"/>
                      </a:lnTo>
                      <a:lnTo>
                        <a:pt x="81" y="132"/>
                      </a:lnTo>
                      <a:lnTo>
                        <a:pt x="76" y="140"/>
                      </a:lnTo>
                      <a:lnTo>
                        <a:pt x="69" y="143"/>
                      </a:lnTo>
                      <a:lnTo>
                        <a:pt x="63" y="147"/>
                      </a:lnTo>
                      <a:lnTo>
                        <a:pt x="52" y="153"/>
                      </a:lnTo>
                      <a:lnTo>
                        <a:pt x="46" y="154"/>
                      </a:lnTo>
                      <a:lnTo>
                        <a:pt x="30" y="164"/>
                      </a:lnTo>
                      <a:lnTo>
                        <a:pt x="29" y="167"/>
                      </a:lnTo>
                      <a:lnTo>
                        <a:pt x="26" y="177"/>
                      </a:lnTo>
                      <a:lnTo>
                        <a:pt x="21" y="179"/>
                      </a:lnTo>
                      <a:lnTo>
                        <a:pt x="15" y="179"/>
                      </a:lnTo>
                      <a:lnTo>
                        <a:pt x="6" y="174"/>
                      </a:lnTo>
                      <a:lnTo>
                        <a:pt x="0" y="166"/>
                      </a:lnTo>
                      <a:lnTo>
                        <a:pt x="9" y="162"/>
                      </a:lnTo>
                      <a:lnTo>
                        <a:pt x="10" y="160"/>
                      </a:lnTo>
                      <a:lnTo>
                        <a:pt x="9" y="154"/>
                      </a:lnTo>
                      <a:lnTo>
                        <a:pt x="9" y="142"/>
                      </a:lnTo>
                      <a:lnTo>
                        <a:pt x="9" y="135"/>
                      </a:lnTo>
                      <a:lnTo>
                        <a:pt x="12" y="132"/>
                      </a:lnTo>
                      <a:lnTo>
                        <a:pt x="15" y="130"/>
                      </a:lnTo>
                      <a:lnTo>
                        <a:pt x="16" y="126"/>
                      </a:lnTo>
                      <a:lnTo>
                        <a:pt x="16" y="125"/>
                      </a:lnTo>
                      <a:lnTo>
                        <a:pt x="10" y="120"/>
                      </a:lnTo>
                      <a:lnTo>
                        <a:pt x="8" y="119"/>
                      </a:lnTo>
                      <a:lnTo>
                        <a:pt x="6" y="114"/>
                      </a:lnTo>
                      <a:lnTo>
                        <a:pt x="10" y="112"/>
                      </a:lnTo>
                      <a:lnTo>
                        <a:pt x="17" y="110"/>
                      </a:lnTo>
                      <a:lnTo>
                        <a:pt x="20" y="102"/>
                      </a:lnTo>
                      <a:lnTo>
                        <a:pt x="24" y="95"/>
                      </a:lnTo>
                      <a:lnTo>
                        <a:pt x="35" y="87"/>
                      </a:lnTo>
                      <a:lnTo>
                        <a:pt x="42" y="80"/>
                      </a:lnTo>
                      <a:lnTo>
                        <a:pt x="45" y="76"/>
                      </a:lnTo>
                      <a:lnTo>
                        <a:pt x="44" y="74"/>
                      </a:lnTo>
                      <a:lnTo>
                        <a:pt x="30" y="64"/>
                      </a:lnTo>
                      <a:lnTo>
                        <a:pt x="23" y="68"/>
                      </a:lnTo>
                      <a:lnTo>
                        <a:pt x="20" y="66"/>
                      </a:lnTo>
                      <a:lnTo>
                        <a:pt x="18" y="6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7" name="Freeform 175"/>
                <p:cNvSpPr>
                  <a:spLocks/>
                </p:cNvSpPr>
                <p:nvPr/>
              </p:nvSpPr>
              <p:spPr bwMode="auto">
                <a:xfrm rot="1627522">
                  <a:off x="2839" y="3262"/>
                  <a:ext cx="114" cy="125"/>
                </a:xfrm>
                <a:custGeom>
                  <a:avLst/>
                  <a:gdLst>
                    <a:gd name="T0" fmla="*/ 16 w 94"/>
                    <a:gd name="T1" fmla="*/ 81 h 85"/>
                    <a:gd name="T2" fmla="*/ 10 w 94"/>
                    <a:gd name="T3" fmla="*/ 76 h 85"/>
                    <a:gd name="T4" fmla="*/ 4 w 94"/>
                    <a:gd name="T5" fmla="*/ 64 h 85"/>
                    <a:gd name="T6" fmla="*/ 7 w 94"/>
                    <a:gd name="T7" fmla="*/ 56 h 85"/>
                    <a:gd name="T8" fmla="*/ 10 w 94"/>
                    <a:gd name="T9" fmla="*/ 49 h 85"/>
                    <a:gd name="T10" fmla="*/ 7 w 94"/>
                    <a:gd name="T11" fmla="*/ 40 h 85"/>
                    <a:gd name="T12" fmla="*/ 0 w 94"/>
                    <a:gd name="T13" fmla="*/ 38 h 85"/>
                    <a:gd name="T14" fmla="*/ 6 w 94"/>
                    <a:gd name="T15" fmla="*/ 30 h 85"/>
                    <a:gd name="T16" fmla="*/ 13 w 94"/>
                    <a:gd name="T17" fmla="*/ 24 h 85"/>
                    <a:gd name="T18" fmla="*/ 18 w 94"/>
                    <a:gd name="T19" fmla="*/ 14 h 85"/>
                    <a:gd name="T20" fmla="*/ 19 w 94"/>
                    <a:gd name="T21" fmla="*/ 3 h 85"/>
                    <a:gd name="T22" fmla="*/ 22 w 94"/>
                    <a:gd name="T23" fmla="*/ 2 h 85"/>
                    <a:gd name="T24" fmla="*/ 25 w 94"/>
                    <a:gd name="T25" fmla="*/ 4 h 85"/>
                    <a:gd name="T26" fmla="*/ 30 w 94"/>
                    <a:gd name="T27" fmla="*/ 6 h 85"/>
                    <a:gd name="T28" fmla="*/ 36 w 94"/>
                    <a:gd name="T29" fmla="*/ 8 h 85"/>
                    <a:gd name="T30" fmla="*/ 43 w 94"/>
                    <a:gd name="T31" fmla="*/ 7 h 85"/>
                    <a:gd name="T32" fmla="*/ 49 w 94"/>
                    <a:gd name="T33" fmla="*/ 10 h 85"/>
                    <a:gd name="T34" fmla="*/ 53 w 94"/>
                    <a:gd name="T35" fmla="*/ 19 h 85"/>
                    <a:gd name="T36" fmla="*/ 57 w 94"/>
                    <a:gd name="T37" fmla="*/ 25 h 85"/>
                    <a:gd name="T38" fmla="*/ 59 w 94"/>
                    <a:gd name="T39" fmla="*/ 19 h 85"/>
                    <a:gd name="T40" fmla="*/ 58 w 94"/>
                    <a:gd name="T41" fmla="*/ 14 h 85"/>
                    <a:gd name="T42" fmla="*/ 58 w 94"/>
                    <a:gd name="T43" fmla="*/ 8 h 85"/>
                    <a:gd name="T44" fmla="*/ 61 w 94"/>
                    <a:gd name="T45" fmla="*/ 9 h 85"/>
                    <a:gd name="T46" fmla="*/ 65 w 94"/>
                    <a:gd name="T47" fmla="*/ 7 h 85"/>
                    <a:gd name="T48" fmla="*/ 70 w 94"/>
                    <a:gd name="T49" fmla="*/ 4 h 85"/>
                    <a:gd name="T50" fmla="*/ 75 w 94"/>
                    <a:gd name="T51" fmla="*/ 9 h 85"/>
                    <a:gd name="T52" fmla="*/ 87 w 94"/>
                    <a:gd name="T53" fmla="*/ 13 h 85"/>
                    <a:gd name="T54" fmla="*/ 94 w 94"/>
                    <a:gd name="T55" fmla="*/ 19 h 85"/>
                    <a:gd name="T56" fmla="*/ 88 w 94"/>
                    <a:gd name="T57" fmla="*/ 28 h 85"/>
                    <a:gd name="T58" fmla="*/ 81 w 94"/>
                    <a:gd name="T59" fmla="*/ 45 h 85"/>
                    <a:gd name="T60" fmla="*/ 85 w 94"/>
                    <a:gd name="T61" fmla="*/ 51 h 85"/>
                    <a:gd name="T62" fmla="*/ 91 w 94"/>
                    <a:gd name="T63" fmla="*/ 63 h 85"/>
                    <a:gd name="T64" fmla="*/ 90 w 94"/>
                    <a:gd name="T65" fmla="*/ 72 h 85"/>
                    <a:gd name="T66" fmla="*/ 81 w 94"/>
                    <a:gd name="T67" fmla="*/ 84 h 85"/>
                    <a:gd name="T68" fmla="*/ 73 w 94"/>
                    <a:gd name="T69" fmla="*/ 84 h 85"/>
                    <a:gd name="T70" fmla="*/ 73 w 94"/>
                    <a:gd name="T71" fmla="*/ 69 h 85"/>
                    <a:gd name="T72" fmla="*/ 66 w 94"/>
                    <a:gd name="T73" fmla="*/ 60 h 85"/>
                    <a:gd name="T74" fmla="*/ 28 w 94"/>
                    <a:gd name="T75" fmla="*/ 66 h 85"/>
                    <a:gd name="T76" fmla="*/ 17 w 94"/>
                    <a:gd name="T77" fmla="*/ 8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85">
                      <a:moveTo>
                        <a:pt x="17" y="81"/>
                      </a:moveTo>
                      <a:lnTo>
                        <a:pt x="16" y="81"/>
                      </a:lnTo>
                      <a:lnTo>
                        <a:pt x="13" y="79"/>
                      </a:lnTo>
                      <a:lnTo>
                        <a:pt x="10" y="76"/>
                      </a:lnTo>
                      <a:lnTo>
                        <a:pt x="5" y="68"/>
                      </a:lnTo>
                      <a:lnTo>
                        <a:pt x="4" y="64"/>
                      </a:lnTo>
                      <a:lnTo>
                        <a:pt x="5" y="61"/>
                      </a:lnTo>
                      <a:lnTo>
                        <a:pt x="7" y="56"/>
                      </a:lnTo>
                      <a:lnTo>
                        <a:pt x="10" y="52"/>
                      </a:lnTo>
                      <a:lnTo>
                        <a:pt x="10" y="49"/>
                      </a:lnTo>
                      <a:lnTo>
                        <a:pt x="10" y="44"/>
                      </a:lnTo>
                      <a:lnTo>
                        <a:pt x="7" y="40"/>
                      </a:lnTo>
                      <a:lnTo>
                        <a:pt x="4" y="38"/>
                      </a:lnTo>
                      <a:lnTo>
                        <a:pt x="0" y="38"/>
                      </a:lnTo>
                      <a:lnTo>
                        <a:pt x="3" y="33"/>
                      </a:lnTo>
                      <a:lnTo>
                        <a:pt x="6" y="30"/>
                      </a:lnTo>
                      <a:lnTo>
                        <a:pt x="10" y="27"/>
                      </a:lnTo>
                      <a:lnTo>
                        <a:pt x="13" y="24"/>
                      </a:lnTo>
                      <a:lnTo>
                        <a:pt x="17" y="19"/>
                      </a:lnTo>
                      <a:lnTo>
                        <a:pt x="18" y="14"/>
                      </a:lnTo>
                      <a:lnTo>
                        <a:pt x="19" y="8"/>
                      </a:lnTo>
                      <a:lnTo>
                        <a:pt x="19" y="3"/>
                      </a:lnTo>
                      <a:lnTo>
                        <a:pt x="18" y="0"/>
                      </a:lnTo>
                      <a:lnTo>
                        <a:pt x="22" y="2"/>
                      </a:lnTo>
                      <a:lnTo>
                        <a:pt x="23" y="3"/>
                      </a:lnTo>
                      <a:lnTo>
                        <a:pt x="25" y="4"/>
                      </a:lnTo>
                      <a:lnTo>
                        <a:pt x="28" y="4"/>
                      </a:lnTo>
                      <a:lnTo>
                        <a:pt x="30" y="6"/>
                      </a:lnTo>
                      <a:lnTo>
                        <a:pt x="33" y="7"/>
                      </a:lnTo>
                      <a:lnTo>
                        <a:pt x="36" y="8"/>
                      </a:lnTo>
                      <a:lnTo>
                        <a:pt x="41" y="7"/>
                      </a:lnTo>
                      <a:lnTo>
                        <a:pt x="43" y="7"/>
                      </a:lnTo>
                      <a:lnTo>
                        <a:pt x="47" y="8"/>
                      </a:lnTo>
                      <a:lnTo>
                        <a:pt x="49" y="10"/>
                      </a:lnTo>
                      <a:lnTo>
                        <a:pt x="52" y="15"/>
                      </a:lnTo>
                      <a:lnTo>
                        <a:pt x="53" y="19"/>
                      </a:lnTo>
                      <a:lnTo>
                        <a:pt x="54" y="21"/>
                      </a:lnTo>
                      <a:lnTo>
                        <a:pt x="57" y="25"/>
                      </a:lnTo>
                      <a:lnTo>
                        <a:pt x="58" y="22"/>
                      </a:lnTo>
                      <a:lnTo>
                        <a:pt x="59" y="19"/>
                      </a:lnTo>
                      <a:lnTo>
                        <a:pt x="59" y="16"/>
                      </a:lnTo>
                      <a:lnTo>
                        <a:pt x="58" y="14"/>
                      </a:lnTo>
                      <a:lnTo>
                        <a:pt x="57" y="10"/>
                      </a:lnTo>
                      <a:lnTo>
                        <a:pt x="58" y="8"/>
                      </a:lnTo>
                      <a:lnTo>
                        <a:pt x="59" y="8"/>
                      </a:lnTo>
                      <a:lnTo>
                        <a:pt x="61" y="9"/>
                      </a:lnTo>
                      <a:lnTo>
                        <a:pt x="63" y="7"/>
                      </a:lnTo>
                      <a:lnTo>
                        <a:pt x="65" y="7"/>
                      </a:lnTo>
                      <a:lnTo>
                        <a:pt x="69" y="4"/>
                      </a:lnTo>
                      <a:lnTo>
                        <a:pt x="70" y="4"/>
                      </a:lnTo>
                      <a:lnTo>
                        <a:pt x="73" y="8"/>
                      </a:lnTo>
                      <a:lnTo>
                        <a:pt x="75" y="9"/>
                      </a:lnTo>
                      <a:lnTo>
                        <a:pt x="81" y="7"/>
                      </a:lnTo>
                      <a:lnTo>
                        <a:pt x="87" y="13"/>
                      </a:lnTo>
                      <a:lnTo>
                        <a:pt x="90" y="16"/>
                      </a:lnTo>
                      <a:lnTo>
                        <a:pt x="94" y="19"/>
                      </a:lnTo>
                      <a:lnTo>
                        <a:pt x="94" y="20"/>
                      </a:lnTo>
                      <a:lnTo>
                        <a:pt x="88" y="28"/>
                      </a:lnTo>
                      <a:lnTo>
                        <a:pt x="83" y="37"/>
                      </a:lnTo>
                      <a:lnTo>
                        <a:pt x="81" y="45"/>
                      </a:lnTo>
                      <a:lnTo>
                        <a:pt x="82" y="48"/>
                      </a:lnTo>
                      <a:lnTo>
                        <a:pt x="85" y="51"/>
                      </a:lnTo>
                      <a:lnTo>
                        <a:pt x="90" y="60"/>
                      </a:lnTo>
                      <a:lnTo>
                        <a:pt x="91" y="63"/>
                      </a:lnTo>
                      <a:lnTo>
                        <a:pt x="91" y="66"/>
                      </a:lnTo>
                      <a:lnTo>
                        <a:pt x="90" y="72"/>
                      </a:lnTo>
                      <a:lnTo>
                        <a:pt x="85" y="80"/>
                      </a:lnTo>
                      <a:lnTo>
                        <a:pt x="81" y="84"/>
                      </a:lnTo>
                      <a:lnTo>
                        <a:pt x="77" y="85"/>
                      </a:lnTo>
                      <a:lnTo>
                        <a:pt x="73" y="84"/>
                      </a:lnTo>
                      <a:lnTo>
                        <a:pt x="72" y="79"/>
                      </a:lnTo>
                      <a:lnTo>
                        <a:pt x="73" y="69"/>
                      </a:lnTo>
                      <a:lnTo>
                        <a:pt x="71" y="63"/>
                      </a:lnTo>
                      <a:lnTo>
                        <a:pt x="66" y="60"/>
                      </a:lnTo>
                      <a:lnTo>
                        <a:pt x="61" y="60"/>
                      </a:lnTo>
                      <a:lnTo>
                        <a:pt x="28" y="66"/>
                      </a:lnTo>
                      <a:lnTo>
                        <a:pt x="23" y="72"/>
                      </a:lnTo>
                      <a:lnTo>
                        <a:pt x="17" y="81"/>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8" name="Freeform 176"/>
                <p:cNvSpPr>
                  <a:spLocks/>
                </p:cNvSpPr>
                <p:nvPr/>
              </p:nvSpPr>
              <p:spPr bwMode="auto">
                <a:xfrm rot="1627522">
                  <a:off x="2759" y="3152"/>
                  <a:ext cx="134" cy="176"/>
                </a:xfrm>
                <a:custGeom>
                  <a:avLst/>
                  <a:gdLst>
                    <a:gd name="T0" fmla="*/ 89 w 109"/>
                    <a:gd name="T1" fmla="*/ 85 h 119"/>
                    <a:gd name="T2" fmla="*/ 83 w 109"/>
                    <a:gd name="T3" fmla="*/ 89 h 119"/>
                    <a:gd name="T4" fmla="*/ 76 w 109"/>
                    <a:gd name="T5" fmla="*/ 89 h 119"/>
                    <a:gd name="T6" fmla="*/ 69 w 109"/>
                    <a:gd name="T7" fmla="*/ 91 h 119"/>
                    <a:gd name="T8" fmla="*/ 59 w 109"/>
                    <a:gd name="T9" fmla="*/ 92 h 119"/>
                    <a:gd name="T10" fmla="*/ 55 w 109"/>
                    <a:gd name="T11" fmla="*/ 89 h 119"/>
                    <a:gd name="T12" fmla="*/ 53 w 109"/>
                    <a:gd name="T13" fmla="*/ 85 h 119"/>
                    <a:gd name="T14" fmla="*/ 48 w 109"/>
                    <a:gd name="T15" fmla="*/ 84 h 119"/>
                    <a:gd name="T16" fmla="*/ 47 w 109"/>
                    <a:gd name="T17" fmla="*/ 80 h 119"/>
                    <a:gd name="T18" fmla="*/ 43 w 109"/>
                    <a:gd name="T19" fmla="*/ 80 h 119"/>
                    <a:gd name="T20" fmla="*/ 40 w 109"/>
                    <a:gd name="T21" fmla="*/ 86 h 119"/>
                    <a:gd name="T22" fmla="*/ 37 w 109"/>
                    <a:gd name="T23" fmla="*/ 97 h 119"/>
                    <a:gd name="T24" fmla="*/ 37 w 109"/>
                    <a:gd name="T25" fmla="*/ 107 h 119"/>
                    <a:gd name="T26" fmla="*/ 29 w 109"/>
                    <a:gd name="T27" fmla="*/ 119 h 119"/>
                    <a:gd name="T28" fmla="*/ 23 w 109"/>
                    <a:gd name="T29" fmla="*/ 114 h 119"/>
                    <a:gd name="T30" fmla="*/ 21 w 109"/>
                    <a:gd name="T31" fmla="*/ 104 h 119"/>
                    <a:gd name="T32" fmla="*/ 17 w 109"/>
                    <a:gd name="T33" fmla="*/ 97 h 119"/>
                    <a:gd name="T34" fmla="*/ 10 w 109"/>
                    <a:gd name="T35" fmla="*/ 92 h 119"/>
                    <a:gd name="T36" fmla="*/ 11 w 109"/>
                    <a:gd name="T37" fmla="*/ 80 h 119"/>
                    <a:gd name="T38" fmla="*/ 12 w 109"/>
                    <a:gd name="T39" fmla="*/ 68 h 119"/>
                    <a:gd name="T40" fmla="*/ 11 w 109"/>
                    <a:gd name="T41" fmla="*/ 55 h 119"/>
                    <a:gd name="T42" fmla="*/ 9 w 109"/>
                    <a:gd name="T43" fmla="*/ 46 h 119"/>
                    <a:gd name="T44" fmla="*/ 4 w 109"/>
                    <a:gd name="T45" fmla="*/ 40 h 119"/>
                    <a:gd name="T46" fmla="*/ 0 w 109"/>
                    <a:gd name="T47" fmla="*/ 35 h 119"/>
                    <a:gd name="T48" fmla="*/ 4 w 109"/>
                    <a:gd name="T49" fmla="*/ 28 h 119"/>
                    <a:gd name="T50" fmla="*/ 10 w 109"/>
                    <a:gd name="T51" fmla="*/ 6 h 119"/>
                    <a:gd name="T52" fmla="*/ 18 w 109"/>
                    <a:gd name="T53" fmla="*/ 6 h 119"/>
                    <a:gd name="T54" fmla="*/ 23 w 109"/>
                    <a:gd name="T55" fmla="*/ 0 h 119"/>
                    <a:gd name="T56" fmla="*/ 30 w 109"/>
                    <a:gd name="T57" fmla="*/ 5 h 119"/>
                    <a:gd name="T58" fmla="*/ 41 w 109"/>
                    <a:gd name="T59" fmla="*/ 7 h 119"/>
                    <a:gd name="T60" fmla="*/ 45 w 109"/>
                    <a:gd name="T61" fmla="*/ 12 h 119"/>
                    <a:gd name="T62" fmla="*/ 54 w 109"/>
                    <a:gd name="T63" fmla="*/ 11 h 119"/>
                    <a:gd name="T64" fmla="*/ 60 w 109"/>
                    <a:gd name="T65" fmla="*/ 5 h 119"/>
                    <a:gd name="T66" fmla="*/ 65 w 109"/>
                    <a:gd name="T67" fmla="*/ 8 h 119"/>
                    <a:gd name="T68" fmla="*/ 70 w 109"/>
                    <a:gd name="T69" fmla="*/ 11 h 119"/>
                    <a:gd name="T70" fmla="*/ 76 w 109"/>
                    <a:gd name="T71" fmla="*/ 16 h 119"/>
                    <a:gd name="T72" fmla="*/ 82 w 109"/>
                    <a:gd name="T73" fmla="*/ 16 h 119"/>
                    <a:gd name="T74" fmla="*/ 88 w 109"/>
                    <a:gd name="T75" fmla="*/ 17 h 119"/>
                    <a:gd name="T76" fmla="*/ 95 w 109"/>
                    <a:gd name="T77" fmla="*/ 34 h 119"/>
                    <a:gd name="T78" fmla="*/ 108 w 109"/>
                    <a:gd name="T79" fmla="*/ 46 h 119"/>
                    <a:gd name="T80" fmla="*/ 109 w 109"/>
                    <a:gd name="T81" fmla="*/ 54 h 119"/>
                    <a:gd name="T82" fmla="*/ 107 w 109"/>
                    <a:gd name="T83" fmla="*/ 65 h 119"/>
                    <a:gd name="T84" fmla="*/ 100 w 109"/>
                    <a:gd name="T85" fmla="*/ 73 h 119"/>
                    <a:gd name="T86" fmla="*/ 93 w 109"/>
                    <a:gd name="T87" fmla="*/ 7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9" h="119">
                      <a:moveTo>
                        <a:pt x="90" y="84"/>
                      </a:moveTo>
                      <a:lnTo>
                        <a:pt x="89" y="85"/>
                      </a:lnTo>
                      <a:lnTo>
                        <a:pt x="85" y="88"/>
                      </a:lnTo>
                      <a:lnTo>
                        <a:pt x="83" y="89"/>
                      </a:lnTo>
                      <a:lnTo>
                        <a:pt x="78" y="89"/>
                      </a:lnTo>
                      <a:lnTo>
                        <a:pt x="76" y="89"/>
                      </a:lnTo>
                      <a:lnTo>
                        <a:pt x="71" y="91"/>
                      </a:lnTo>
                      <a:lnTo>
                        <a:pt x="69" y="91"/>
                      </a:lnTo>
                      <a:lnTo>
                        <a:pt x="64" y="92"/>
                      </a:lnTo>
                      <a:lnTo>
                        <a:pt x="59" y="92"/>
                      </a:lnTo>
                      <a:lnTo>
                        <a:pt x="57" y="91"/>
                      </a:lnTo>
                      <a:lnTo>
                        <a:pt x="55" y="89"/>
                      </a:lnTo>
                      <a:lnTo>
                        <a:pt x="54" y="86"/>
                      </a:lnTo>
                      <a:lnTo>
                        <a:pt x="53" y="85"/>
                      </a:lnTo>
                      <a:lnTo>
                        <a:pt x="49" y="85"/>
                      </a:lnTo>
                      <a:lnTo>
                        <a:pt x="48" y="84"/>
                      </a:lnTo>
                      <a:lnTo>
                        <a:pt x="47" y="82"/>
                      </a:lnTo>
                      <a:lnTo>
                        <a:pt x="47" y="80"/>
                      </a:lnTo>
                      <a:lnTo>
                        <a:pt x="46" y="79"/>
                      </a:lnTo>
                      <a:lnTo>
                        <a:pt x="43" y="80"/>
                      </a:lnTo>
                      <a:lnTo>
                        <a:pt x="42" y="83"/>
                      </a:lnTo>
                      <a:lnTo>
                        <a:pt x="40" y="86"/>
                      </a:lnTo>
                      <a:lnTo>
                        <a:pt x="39" y="91"/>
                      </a:lnTo>
                      <a:lnTo>
                        <a:pt x="37" y="97"/>
                      </a:lnTo>
                      <a:lnTo>
                        <a:pt x="39" y="101"/>
                      </a:lnTo>
                      <a:lnTo>
                        <a:pt x="37" y="107"/>
                      </a:lnTo>
                      <a:lnTo>
                        <a:pt x="33" y="118"/>
                      </a:lnTo>
                      <a:lnTo>
                        <a:pt x="29" y="119"/>
                      </a:lnTo>
                      <a:lnTo>
                        <a:pt x="25" y="119"/>
                      </a:lnTo>
                      <a:lnTo>
                        <a:pt x="23" y="114"/>
                      </a:lnTo>
                      <a:lnTo>
                        <a:pt x="22" y="110"/>
                      </a:lnTo>
                      <a:lnTo>
                        <a:pt x="21" y="104"/>
                      </a:lnTo>
                      <a:lnTo>
                        <a:pt x="19" y="98"/>
                      </a:lnTo>
                      <a:lnTo>
                        <a:pt x="17" y="97"/>
                      </a:lnTo>
                      <a:lnTo>
                        <a:pt x="12" y="97"/>
                      </a:lnTo>
                      <a:lnTo>
                        <a:pt x="10" y="92"/>
                      </a:lnTo>
                      <a:lnTo>
                        <a:pt x="9" y="84"/>
                      </a:lnTo>
                      <a:lnTo>
                        <a:pt x="11" y="80"/>
                      </a:lnTo>
                      <a:lnTo>
                        <a:pt x="12" y="76"/>
                      </a:lnTo>
                      <a:lnTo>
                        <a:pt x="12" y="68"/>
                      </a:lnTo>
                      <a:lnTo>
                        <a:pt x="12" y="60"/>
                      </a:lnTo>
                      <a:lnTo>
                        <a:pt x="11" y="55"/>
                      </a:lnTo>
                      <a:lnTo>
                        <a:pt x="11" y="50"/>
                      </a:lnTo>
                      <a:lnTo>
                        <a:pt x="9" y="46"/>
                      </a:lnTo>
                      <a:lnTo>
                        <a:pt x="7" y="42"/>
                      </a:lnTo>
                      <a:lnTo>
                        <a:pt x="4" y="40"/>
                      </a:lnTo>
                      <a:lnTo>
                        <a:pt x="1" y="36"/>
                      </a:lnTo>
                      <a:lnTo>
                        <a:pt x="0" y="35"/>
                      </a:lnTo>
                      <a:lnTo>
                        <a:pt x="1" y="31"/>
                      </a:lnTo>
                      <a:lnTo>
                        <a:pt x="4" y="28"/>
                      </a:lnTo>
                      <a:lnTo>
                        <a:pt x="3" y="20"/>
                      </a:lnTo>
                      <a:lnTo>
                        <a:pt x="10" y="6"/>
                      </a:lnTo>
                      <a:lnTo>
                        <a:pt x="15" y="7"/>
                      </a:lnTo>
                      <a:lnTo>
                        <a:pt x="18" y="6"/>
                      </a:lnTo>
                      <a:lnTo>
                        <a:pt x="19" y="5"/>
                      </a:lnTo>
                      <a:lnTo>
                        <a:pt x="23" y="0"/>
                      </a:lnTo>
                      <a:lnTo>
                        <a:pt x="29" y="1"/>
                      </a:lnTo>
                      <a:lnTo>
                        <a:pt x="30" y="5"/>
                      </a:lnTo>
                      <a:lnTo>
                        <a:pt x="34" y="10"/>
                      </a:lnTo>
                      <a:lnTo>
                        <a:pt x="41" y="7"/>
                      </a:lnTo>
                      <a:lnTo>
                        <a:pt x="45" y="10"/>
                      </a:lnTo>
                      <a:lnTo>
                        <a:pt x="45" y="12"/>
                      </a:lnTo>
                      <a:lnTo>
                        <a:pt x="52" y="14"/>
                      </a:lnTo>
                      <a:lnTo>
                        <a:pt x="54" y="11"/>
                      </a:lnTo>
                      <a:lnTo>
                        <a:pt x="59" y="10"/>
                      </a:lnTo>
                      <a:lnTo>
                        <a:pt x="60" y="5"/>
                      </a:lnTo>
                      <a:lnTo>
                        <a:pt x="61" y="8"/>
                      </a:lnTo>
                      <a:lnTo>
                        <a:pt x="65" y="8"/>
                      </a:lnTo>
                      <a:lnTo>
                        <a:pt x="67" y="8"/>
                      </a:lnTo>
                      <a:lnTo>
                        <a:pt x="70" y="11"/>
                      </a:lnTo>
                      <a:lnTo>
                        <a:pt x="72" y="13"/>
                      </a:lnTo>
                      <a:lnTo>
                        <a:pt x="76" y="16"/>
                      </a:lnTo>
                      <a:lnTo>
                        <a:pt x="79" y="17"/>
                      </a:lnTo>
                      <a:lnTo>
                        <a:pt x="82" y="16"/>
                      </a:lnTo>
                      <a:lnTo>
                        <a:pt x="85" y="17"/>
                      </a:lnTo>
                      <a:lnTo>
                        <a:pt x="88" y="17"/>
                      </a:lnTo>
                      <a:lnTo>
                        <a:pt x="93" y="23"/>
                      </a:lnTo>
                      <a:lnTo>
                        <a:pt x="95" y="34"/>
                      </a:lnTo>
                      <a:lnTo>
                        <a:pt x="102" y="41"/>
                      </a:lnTo>
                      <a:lnTo>
                        <a:pt x="108" y="46"/>
                      </a:lnTo>
                      <a:lnTo>
                        <a:pt x="109" y="49"/>
                      </a:lnTo>
                      <a:lnTo>
                        <a:pt x="109" y="54"/>
                      </a:lnTo>
                      <a:lnTo>
                        <a:pt x="108" y="60"/>
                      </a:lnTo>
                      <a:lnTo>
                        <a:pt x="107" y="65"/>
                      </a:lnTo>
                      <a:lnTo>
                        <a:pt x="103" y="70"/>
                      </a:lnTo>
                      <a:lnTo>
                        <a:pt x="100" y="73"/>
                      </a:lnTo>
                      <a:lnTo>
                        <a:pt x="96" y="76"/>
                      </a:lnTo>
                      <a:lnTo>
                        <a:pt x="93" y="79"/>
                      </a:lnTo>
                      <a:lnTo>
                        <a:pt x="90" y="8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29" name="Freeform 177"/>
                <p:cNvSpPr>
                  <a:spLocks/>
                </p:cNvSpPr>
                <p:nvPr/>
              </p:nvSpPr>
              <p:spPr bwMode="auto">
                <a:xfrm rot="1627522">
                  <a:off x="2603" y="3184"/>
                  <a:ext cx="251" cy="235"/>
                </a:xfrm>
                <a:custGeom>
                  <a:avLst/>
                  <a:gdLst>
                    <a:gd name="T0" fmla="*/ 1 w 201"/>
                    <a:gd name="T1" fmla="*/ 132 h 158"/>
                    <a:gd name="T2" fmla="*/ 6 w 201"/>
                    <a:gd name="T3" fmla="*/ 121 h 158"/>
                    <a:gd name="T4" fmla="*/ 16 w 201"/>
                    <a:gd name="T5" fmla="*/ 112 h 158"/>
                    <a:gd name="T6" fmla="*/ 26 w 201"/>
                    <a:gd name="T7" fmla="*/ 96 h 158"/>
                    <a:gd name="T8" fmla="*/ 34 w 201"/>
                    <a:gd name="T9" fmla="*/ 86 h 158"/>
                    <a:gd name="T10" fmla="*/ 40 w 201"/>
                    <a:gd name="T11" fmla="*/ 76 h 158"/>
                    <a:gd name="T12" fmla="*/ 44 w 201"/>
                    <a:gd name="T13" fmla="*/ 67 h 158"/>
                    <a:gd name="T14" fmla="*/ 50 w 201"/>
                    <a:gd name="T15" fmla="*/ 61 h 158"/>
                    <a:gd name="T16" fmla="*/ 62 w 201"/>
                    <a:gd name="T17" fmla="*/ 61 h 158"/>
                    <a:gd name="T18" fmla="*/ 73 w 201"/>
                    <a:gd name="T19" fmla="*/ 50 h 158"/>
                    <a:gd name="T20" fmla="*/ 88 w 201"/>
                    <a:gd name="T21" fmla="*/ 42 h 158"/>
                    <a:gd name="T22" fmla="*/ 91 w 201"/>
                    <a:gd name="T23" fmla="*/ 30 h 158"/>
                    <a:gd name="T24" fmla="*/ 94 w 201"/>
                    <a:gd name="T25" fmla="*/ 20 h 158"/>
                    <a:gd name="T26" fmla="*/ 99 w 201"/>
                    <a:gd name="T27" fmla="*/ 4 h 158"/>
                    <a:gd name="T28" fmla="*/ 104 w 201"/>
                    <a:gd name="T29" fmla="*/ 9 h 158"/>
                    <a:gd name="T30" fmla="*/ 105 w 201"/>
                    <a:gd name="T31" fmla="*/ 30 h 158"/>
                    <a:gd name="T32" fmla="*/ 103 w 201"/>
                    <a:gd name="T33" fmla="*/ 46 h 158"/>
                    <a:gd name="T34" fmla="*/ 112 w 201"/>
                    <a:gd name="T35" fmla="*/ 52 h 158"/>
                    <a:gd name="T36" fmla="*/ 116 w 201"/>
                    <a:gd name="T37" fmla="*/ 68 h 158"/>
                    <a:gd name="T38" fmla="*/ 126 w 201"/>
                    <a:gd name="T39" fmla="*/ 72 h 158"/>
                    <a:gd name="T40" fmla="*/ 130 w 201"/>
                    <a:gd name="T41" fmla="*/ 51 h 158"/>
                    <a:gd name="T42" fmla="*/ 135 w 201"/>
                    <a:gd name="T43" fmla="*/ 37 h 158"/>
                    <a:gd name="T44" fmla="*/ 140 w 201"/>
                    <a:gd name="T45" fmla="*/ 34 h 158"/>
                    <a:gd name="T46" fmla="*/ 142 w 201"/>
                    <a:gd name="T47" fmla="*/ 39 h 158"/>
                    <a:gd name="T48" fmla="*/ 148 w 201"/>
                    <a:gd name="T49" fmla="*/ 43 h 158"/>
                    <a:gd name="T50" fmla="*/ 157 w 201"/>
                    <a:gd name="T51" fmla="*/ 46 h 158"/>
                    <a:gd name="T52" fmla="*/ 169 w 201"/>
                    <a:gd name="T53" fmla="*/ 43 h 158"/>
                    <a:gd name="T54" fmla="*/ 178 w 201"/>
                    <a:gd name="T55" fmla="*/ 42 h 158"/>
                    <a:gd name="T56" fmla="*/ 187 w 201"/>
                    <a:gd name="T57" fmla="*/ 38 h 158"/>
                    <a:gd name="T58" fmla="*/ 193 w 201"/>
                    <a:gd name="T59" fmla="*/ 49 h 158"/>
                    <a:gd name="T60" fmla="*/ 188 w 201"/>
                    <a:gd name="T61" fmla="*/ 61 h 158"/>
                    <a:gd name="T62" fmla="*/ 193 w 201"/>
                    <a:gd name="T63" fmla="*/ 76 h 158"/>
                    <a:gd name="T64" fmla="*/ 200 w 201"/>
                    <a:gd name="T65" fmla="*/ 81 h 158"/>
                    <a:gd name="T66" fmla="*/ 198 w 201"/>
                    <a:gd name="T67" fmla="*/ 99 h 158"/>
                    <a:gd name="T68" fmla="*/ 201 w 201"/>
                    <a:gd name="T69" fmla="*/ 112 h 158"/>
                    <a:gd name="T70" fmla="*/ 166 w 201"/>
                    <a:gd name="T71" fmla="*/ 157 h 158"/>
                    <a:gd name="T72" fmla="*/ 151 w 201"/>
                    <a:gd name="T73" fmla="*/ 142 h 158"/>
                    <a:gd name="T74" fmla="*/ 159 w 201"/>
                    <a:gd name="T75" fmla="*/ 92 h 158"/>
                    <a:gd name="T76" fmla="*/ 158 w 201"/>
                    <a:gd name="T77" fmla="*/ 84 h 158"/>
                    <a:gd name="T78" fmla="*/ 130 w 201"/>
                    <a:gd name="T79" fmla="*/ 96 h 158"/>
                    <a:gd name="T80" fmla="*/ 121 w 201"/>
                    <a:gd name="T81" fmla="*/ 106 h 158"/>
                    <a:gd name="T82" fmla="*/ 104 w 201"/>
                    <a:gd name="T83" fmla="*/ 120 h 158"/>
                    <a:gd name="T84" fmla="*/ 93 w 201"/>
                    <a:gd name="T85" fmla="*/ 139 h 158"/>
                    <a:gd name="T86" fmla="*/ 90 w 201"/>
                    <a:gd name="T87" fmla="*/ 158 h 158"/>
                    <a:gd name="T88" fmla="*/ 54 w 201"/>
                    <a:gd name="T89" fmla="*/ 147 h 158"/>
                    <a:gd name="T90" fmla="*/ 33 w 201"/>
                    <a:gd name="T91" fmla="*/ 153 h 158"/>
                    <a:gd name="T92" fmla="*/ 6 w 201"/>
                    <a:gd name="T93" fmla="*/ 14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1" h="158">
                      <a:moveTo>
                        <a:pt x="0" y="145"/>
                      </a:moveTo>
                      <a:lnTo>
                        <a:pt x="0" y="139"/>
                      </a:lnTo>
                      <a:lnTo>
                        <a:pt x="1" y="132"/>
                      </a:lnTo>
                      <a:lnTo>
                        <a:pt x="2" y="127"/>
                      </a:lnTo>
                      <a:lnTo>
                        <a:pt x="3" y="123"/>
                      </a:lnTo>
                      <a:lnTo>
                        <a:pt x="6" y="121"/>
                      </a:lnTo>
                      <a:lnTo>
                        <a:pt x="12" y="117"/>
                      </a:lnTo>
                      <a:lnTo>
                        <a:pt x="14" y="116"/>
                      </a:lnTo>
                      <a:lnTo>
                        <a:pt x="16" y="112"/>
                      </a:lnTo>
                      <a:lnTo>
                        <a:pt x="20" y="105"/>
                      </a:lnTo>
                      <a:lnTo>
                        <a:pt x="22" y="105"/>
                      </a:lnTo>
                      <a:lnTo>
                        <a:pt x="26" y="96"/>
                      </a:lnTo>
                      <a:lnTo>
                        <a:pt x="27" y="92"/>
                      </a:lnTo>
                      <a:lnTo>
                        <a:pt x="31" y="88"/>
                      </a:lnTo>
                      <a:lnTo>
                        <a:pt x="34" y="86"/>
                      </a:lnTo>
                      <a:lnTo>
                        <a:pt x="36" y="85"/>
                      </a:lnTo>
                      <a:lnTo>
                        <a:pt x="38" y="79"/>
                      </a:lnTo>
                      <a:lnTo>
                        <a:pt x="40" y="76"/>
                      </a:lnTo>
                      <a:lnTo>
                        <a:pt x="43" y="74"/>
                      </a:lnTo>
                      <a:lnTo>
                        <a:pt x="44" y="72"/>
                      </a:lnTo>
                      <a:lnTo>
                        <a:pt x="44" y="67"/>
                      </a:lnTo>
                      <a:lnTo>
                        <a:pt x="45" y="64"/>
                      </a:lnTo>
                      <a:lnTo>
                        <a:pt x="48" y="62"/>
                      </a:lnTo>
                      <a:lnTo>
                        <a:pt x="50" y="61"/>
                      </a:lnTo>
                      <a:lnTo>
                        <a:pt x="54" y="61"/>
                      </a:lnTo>
                      <a:lnTo>
                        <a:pt x="55" y="62"/>
                      </a:lnTo>
                      <a:lnTo>
                        <a:pt x="62" y="61"/>
                      </a:lnTo>
                      <a:lnTo>
                        <a:pt x="66" y="58"/>
                      </a:lnTo>
                      <a:lnTo>
                        <a:pt x="69" y="54"/>
                      </a:lnTo>
                      <a:lnTo>
                        <a:pt x="73" y="50"/>
                      </a:lnTo>
                      <a:lnTo>
                        <a:pt x="80" y="46"/>
                      </a:lnTo>
                      <a:lnTo>
                        <a:pt x="85" y="44"/>
                      </a:lnTo>
                      <a:lnTo>
                        <a:pt x="88" y="42"/>
                      </a:lnTo>
                      <a:lnTo>
                        <a:pt x="91" y="37"/>
                      </a:lnTo>
                      <a:lnTo>
                        <a:pt x="91" y="32"/>
                      </a:lnTo>
                      <a:lnTo>
                        <a:pt x="91" y="30"/>
                      </a:lnTo>
                      <a:lnTo>
                        <a:pt x="92" y="26"/>
                      </a:lnTo>
                      <a:lnTo>
                        <a:pt x="93" y="24"/>
                      </a:lnTo>
                      <a:lnTo>
                        <a:pt x="94" y="20"/>
                      </a:lnTo>
                      <a:lnTo>
                        <a:pt x="94" y="14"/>
                      </a:lnTo>
                      <a:lnTo>
                        <a:pt x="97" y="8"/>
                      </a:lnTo>
                      <a:lnTo>
                        <a:pt x="99" y="4"/>
                      </a:lnTo>
                      <a:lnTo>
                        <a:pt x="102" y="0"/>
                      </a:lnTo>
                      <a:lnTo>
                        <a:pt x="104" y="4"/>
                      </a:lnTo>
                      <a:lnTo>
                        <a:pt x="104" y="9"/>
                      </a:lnTo>
                      <a:lnTo>
                        <a:pt x="105" y="14"/>
                      </a:lnTo>
                      <a:lnTo>
                        <a:pt x="105" y="22"/>
                      </a:lnTo>
                      <a:lnTo>
                        <a:pt x="105" y="30"/>
                      </a:lnTo>
                      <a:lnTo>
                        <a:pt x="104" y="34"/>
                      </a:lnTo>
                      <a:lnTo>
                        <a:pt x="102" y="38"/>
                      </a:lnTo>
                      <a:lnTo>
                        <a:pt x="103" y="46"/>
                      </a:lnTo>
                      <a:lnTo>
                        <a:pt x="105" y="51"/>
                      </a:lnTo>
                      <a:lnTo>
                        <a:pt x="110" y="51"/>
                      </a:lnTo>
                      <a:lnTo>
                        <a:pt x="112" y="52"/>
                      </a:lnTo>
                      <a:lnTo>
                        <a:pt x="114" y="58"/>
                      </a:lnTo>
                      <a:lnTo>
                        <a:pt x="115" y="64"/>
                      </a:lnTo>
                      <a:lnTo>
                        <a:pt x="116" y="68"/>
                      </a:lnTo>
                      <a:lnTo>
                        <a:pt x="118" y="73"/>
                      </a:lnTo>
                      <a:lnTo>
                        <a:pt x="122" y="73"/>
                      </a:lnTo>
                      <a:lnTo>
                        <a:pt x="126" y="72"/>
                      </a:lnTo>
                      <a:lnTo>
                        <a:pt x="130" y="61"/>
                      </a:lnTo>
                      <a:lnTo>
                        <a:pt x="132" y="55"/>
                      </a:lnTo>
                      <a:lnTo>
                        <a:pt x="130" y="51"/>
                      </a:lnTo>
                      <a:lnTo>
                        <a:pt x="132" y="45"/>
                      </a:lnTo>
                      <a:lnTo>
                        <a:pt x="133" y="40"/>
                      </a:lnTo>
                      <a:lnTo>
                        <a:pt x="135" y="37"/>
                      </a:lnTo>
                      <a:lnTo>
                        <a:pt x="136" y="34"/>
                      </a:lnTo>
                      <a:lnTo>
                        <a:pt x="139" y="33"/>
                      </a:lnTo>
                      <a:lnTo>
                        <a:pt x="140" y="34"/>
                      </a:lnTo>
                      <a:lnTo>
                        <a:pt x="140" y="36"/>
                      </a:lnTo>
                      <a:lnTo>
                        <a:pt x="141" y="38"/>
                      </a:lnTo>
                      <a:lnTo>
                        <a:pt x="142" y="39"/>
                      </a:lnTo>
                      <a:lnTo>
                        <a:pt x="146" y="39"/>
                      </a:lnTo>
                      <a:lnTo>
                        <a:pt x="147" y="40"/>
                      </a:lnTo>
                      <a:lnTo>
                        <a:pt x="148" y="43"/>
                      </a:lnTo>
                      <a:lnTo>
                        <a:pt x="150" y="45"/>
                      </a:lnTo>
                      <a:lnTo>
                        <a:pt x="152" y="46"/>
                      </a:lnTo>
                      <a:lnTo>
                        <a:pt x="157" y="46"/>
                      </a:lnTo>
                      <a:lnTo>
                        <a:pt x="162" y="45"/>
                      </a:lnTo>
                      <a:lnTo>
                        <a:pt x="164" y="45"/>
                      </a:lnTo>
                      <a:lnTo>
                        <a:pt x="169" y="43"/>
                      </a:lnTo>
                      <a:lnTo>
                        <a:pt x="171" y="43"/>
                      </a:lnTo>
                      <a:lnTo>
                        <a:pt x="176" y="43"/>
                      </a:lnTo>
                      <a:lnTo>
                        <a:pt x="178" y="42"/>
                      </a:lnTo>
                      <a:lnTo>
                        <a:pt x="182" y="39"/>
                      </a:lnTo>
                      <a:lnTo>
                        <a:pt x="183" y="38"/>
                      </a:lnTo>
                      <a:lnTo>
                        <a:pt x="187" y="38"/>
                      </a:lnTo>
                      <a:lnTo>
                        <a:pt x="190" y="40"/>
                      </a:lnTo>
                      <a:lnTo>
                        <a:pt x="193" y="44"/>
                      </a:lnTo>
                      <a:lnTo>
                        <a:pt x="193" y="49"/>
                      </a:lnTo>
                      <a:lnTo>
                        <a:pt x="193" y="52"/>
                      </a:lnTo>
                      <a:lnTo>
                        <a:pt x="190" y="56"/>
                      </a:lnTo>
                      <a:lnTo>
                        <a:pt x="188" y="61"/>
                      </a:lnTo>
                      <a:lnTo>
                        <a:pt x="187" y="64"/>
                      </a:lnTo>
                      <a:lnTo>
                        <a:pt x="188" y="68"/>
                      </a:lnTo>
                      <a:lnTo>
                        <a:pt x="193" y="76"/>
                      </a:lnTo>
                      <a:lnTo>
                        <a:pt x="196" y="79"/>
                      </a:lnTo>
                      <a:lnTo>
                        <a:pt x="199" y="81"/>
                      </a:lnTo>
                      <a:lnTo>
                        <a:pt x="200" y="81"/>
                      </a:lnTo>
                      <a:lnTo>
                        <a:pt x="200" y="84"/>
                      </a:lnTo>
                      <a:lnTo>
                        <a:pt x="196" y="93"/>
                      </a:lnTo>
                      <a:lnTo>
                        <a:pt x="198" y="99"/>
                      </a:lnTo>
                      <a:lnTo>
                        <a:pt x="200" y="103"/>
                      </a:lnTo>
                      <a:lnTo>
                        <a:pt x="201" y="106"/>
                      </a:lnTo>
                      <a:lnTo>
                        <a:pt x="201" y="112"/>
                      </a:lnTo>
                      <a:lnTo>
                        <a:pt x="194" y="132"/>
                      </a:lnTo>
                      <a:lnTo>
                        <a:pt x="178" y="150"/>
                      </a:lnTo>
                      <a:lnTo>
                        <a:pt x="166" y="157"/>
                      </a:lnTo>
                      <a:lnTo>
                        <a:pt x="160" y="156"/>
                      </a:lnTo>
                      <a:lnTo>
                        <a:pt x="154" y="151"/>
                      </a:lnTo>
                      <a:lnTo>
                        <a:pt x="151" y="142"/>
                      </a:lnTo>
                      <a:lnTo>
                        <a:pt x="153" y="124"/>
                      </a:lnTo>
                      <a:lnTo>
                        <a:pt x="154" y="99"/>
                      </a:lnTo>
                      <a:lnTo>
                        <a:pt x="159" y="92"/>
                      </a:lnTo>
                      <a:lnTo>
                        <a:pt x="160" y="88"/>
                      </a:lnTo>
                      <a:lnTo>
                        <a:pt x="159" y="86"/>
                      </a:lnTo>
                      <a:lnTo>
                        <a:pt x="158" y="84"/>
                      </a:lnTo>
                      <a:lnTo>
                        <a:pt x="133" y="85"/>
                      </a:lnTo>
                      <a:lnTo>
                        <a:pt x="130" y="90"/>
                      </a:lnTo>
                      <a:lnTo>
                        <a:pt x="130" y="96"/>
                      </a:lnTo>
                      <a:lnTo>
                        <a:pt x="129" y="99"/>
                      </a:lnTo>
                      <a:lnTo>
                        <a:pt x="127" y="102"/>
                      </a:lnTo>
                      <a:lnTo>
                        <a:pt x="121" y="106"/>
                      </a:lnTo>
                      <a:lnTo>
                        <a:pt x="114" y="110"/>
                      </a:lnTo>
                      <a:lnTo>
                        <a:pt x="105" y="116"/>
                      </a:lnTo>
                      <a:lnTo>
                        <a:pt x="104" y="120"/>
                      </a:lnTo>
                      <a:lnTo>
                        <a:pt x="103" y="126"/>
                      </a:lnTo>
                      <a:lnTo>
                        <a:pt x="100" y="128"/>
                      </a:lnTo>
                      <a:lnTo>
                        <a:pt x="93" y="139"/>
                      </a:lnTo>
                      <a:lnTo>
                        <a:pt x="90" y="146"/>
                      </a:lnTo>
                      <a:lnTo>
                        <a:pt x="88" y="148"/>
                      </a:lnTo>
                      <a:lnTo>
                        <a:pt x="90" y="158"/>
                      </a:lnTo>
                      <a:lnTo>
                        <a:pt x="79" y="156"/>
                      </a:lnTo>
                      <a:lnTo>
                        <a:pt x="58" y="147"/>
                      </a:lnTo>
                      <a:lnTo>
                        <a:pt x="54" y="147"/>
                      </a:lnTo>
                      <a:lnTo>
                        <a:pt x="48" y="148"/>
                      </a:lnTo>
                      <a:lnTo>
                        <a:pt x="39" y="152"/>
                      </a:lnTo>
                      <a:lnTo>
                        <a:pt x="33" y="153"/>
                      </a:lnTo>
                      <a:lnTo>
                        <a:pt x="26" y="150"/>
                      </a:lnTo>
                      <a:lnTo>
                        <a:pt x="10" y="145"/>
                      </a:lnTo>
                      <a:lnTo>
                        <a:pt x="6" y="145"/>
                      </a:lnTo>
                      <a:lnTo>
                        <a:pt x="0" y="14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0" name="Freeform 178"/>
                <p:cNvSpPr>
                  <a:spLocks/>
                </p:cNvSpPr>
                <p:nvPr/>
              </p:nvSpPr>
              <p:spPr bwMode="auto">
                <a:xfrm rot="1627522">
                  <a:off x="2628" y="2705"/>
                  <a:ext cx="170" cy="310"/>
                </a:xfrm>
                <a:custGeom>
                  <a:avLst/>
                  <a:gdLst>
                    <a:gd name="T0" fmla="*/ 48 w 138"/>
                    <a:gd name="T1" fmla="*/ 209 h 209"/>
                    <a:gd name="T2" fmla="*/ 43 w 138"/>
                    <a:gd name="T3" fmla="*/ 209 h 209"/>
                    <a:gd name="T4" fmla="*/ 38 w 138"/>
                    <a:gd name="T5" fmla="*/ 209 h 209"/>
                    <a:gd name="T6" fmla="*/ 34 w 138"/>
                    <a:gd name="T7" fmla="*/ 202 h 209"/>
                    <a:gd name="T8" fmla="*/ 25 w 138"/>
                    <a:gd name="T9" fmla="*/ 197 h 209"/>
                    <a:gd name="T10" fmla="*/ 18 w 138"/>
                    <a:gd name="T11" fmla="*/ 197 h 209"/>
                    <a:gd name="T12" fmla="*/ 13 w 138"/>
                    <a:gd name="T13" fmla="*/ 192 h 209"/>
                    <a:gd name="T14" fmla="*/ 7 w 138"/>
                    <a:gd name="T15" fmla="*/ 190 h 209"/>
                    <a:gd name="T16" fmla="*/ 4 w 138"/>
                    <a:gd name="T17" fmla="*/ 184 h 209"/>
                    <a:gd name="T18" fmla="*/ 0 w 138"/>
                    <a:gd name="T19" fmla="*/ 172 h 209"/>
                    <a:gd name="T20" fmla="*/ 20 w 138"/>
                    <a:gd name="T21" fmla="*/ 157 h 209"/>
                    <a:gd name="T22" fmla="*/ 36 w 138"/>
                    <a:gd name="T23" fmla="*/ 139 h 209"/>
                    <a:gd name="T24" fmla="*/ 52 w 138"/>
                    <a:gd name="T25" fmla="*/ 119 h 209"/>
                    <a:gd name="T26" fmla="*/ 60 w 138"/>
                    <a:gd name="T27" fmla="*/ 101 h 209"/>
                    <a:gd name="T28" fmla="*/ 62 w 138"/>
                    <a:gd name="T29" fmla="*/ 76 h 209"/>
                    <a:gd name="T30" fmla="*/ 56 w 138"/>
                    <a:gd name="T31" fmla="*/ 57 h 209"/>
                    <a:gd name="T32" fmla="*/ 59 w 138"/>
                    <a:gd name="T33" fmla="*/ 42 h 209"/>
                    <a:gd name="T34" fmla="*/ 64 w 138"/>
                    <a:gd name="T35" fmla="*/ 25 h 209"/>
                    <a:gd name="T36" fmla="*/ 89 w 138"/>
                    <a:gd name="T37" fmla="*/ 15 h 209"/>
                    <a:gd name="T38" fmla="*/ 110 w 138"/>
                    <a:gd name="T39" fmla="*/ 4 h 209"/>
                    <a:gd name="T40" fmla="*/ 119 w 138"/>
                    <a:gd name="T41" fmla="*/ 3 h 209"/>
                    <a:gd name="T42" fmla="*/ 138 w 138"/>
                    <a:gd name="T43" fmla="*/ 4 h 209"/>
                    <a:gd name="T44" fmla="*/ 128 w 138"/>
                    <a:gd name="T45" fmla="*/ 18 h 209"/>
                    <a:gd name="T46" fmla="*/ 127 w 138"/>
                    <a:gd name="T47" fmla="*/ 29 h 209"/>
                    <a:gd name="T48" fmla="*/ 119 w 138"/>
                    <a:gd name="T49" fmla="*/ 35 h 209"/>
                    <a:gd name="T50" fmla="*/ 102 w 138"/>
                    <a:gd name="T51" fmla="*/ 48 h 209"/>
                    <a:gd name="T52" fmla="*/ 86 w 138"/>
                    <a:gd name="T53" fmla="*/ 47 h 209"/>
                    <a:gd name="T54" fmla="*/ 80 w 138"/>
                    <a:gd name="T55" fmla="*/ 58 h 209"/>
                    <a:gd name="T56" fmla="*/ 90 w 138"/>
                    <a:gd name="T57" fmla="*/ 65 h 209"/>
                    <a:gd name="T58" fmla="*/ 102 w 138"/>
                    <a:gd name="T59" fmla="*/ 71 h 209"/>
                    <a:gd name="T60" fmla="*/ 98 w 138"/>
                    <a:gd name="T61" fmla="*/ 85 h 209"/>
                    <a:gd name="T62" fmla="*/ 92 w 138"/>
                    <a:gd name="T63" fmla="*/ 84 h 209"/>
                    <a:gd name="T64" fmla="*/ 85 w 138"/>
                    <a:gd name="T65" fmla="*/ 87 h 209"/>
                    <a:gd name="T66" fmla="*/ 80 w 138"/>
                    <a:gd name="T67" fmla="*/ 93 h 209"/>
                    <a:gd name="T68" fmla="*/ 76 w 138"/>
                    <a:gd name="T69" fmla="*/ 106 h 209"/>
                    <a:gd name="T70" fmla="*/ 73 w 138"/>
                    <a:gd name="T71" fmla="*/ 112 h 209"/>
                    <a:gd name="T72" fmla="*/ 70 w 138"/>
                    <a:gd name="T73" fmla="*/ 119 h 209"/>
                    <a:gd name="T74" fmla="*/ 71 w 138"/>
                    <a:gd name="T75" fmla="*/ 129 h 209"/>
                    <a:gd name="T76" fmla="*/ 67 w 138"/>
                    <a:gd name="T77" fmla="*/ 141 h 209"/>
                    <a:gd name="T78" fmla="*/ 67 w 138"/>
                    <a:gd name="T79" fmla="*/ 148 h 209"/>
                    <a:gd name="T80" fmla="*/ 64 w 138"/>
                    <a:gd name="T81" fmla="*/ 155 h 209"/>
                    <a:gd name="T82" fmla="*/ 61 w 138"/>
                    <a:gd name="T83" fmla="*/ 166 h 209"/>
                    <a:gd name="T84" fmla="*/ 60 w 138"/>
                    <a:gd name="T85" fmla="*/ 179 h 209"/>
                    <a:gd name="T86" fmla="*/ 61 w 138"/>
                    <a:gd name="T87" fmla="*/ 185 h 209"/>
                    <a:gd name="T88" fmla="*/ 64 w 138"/>
                    <a:gd name="T89" fmla="*/ 190 h 209"/>
                    <a:gd name="T90" fmla="*/ 62 w 138"/>
                    <a:gd name="T91" fmla="*/ 198 h 209"/>
                    <a:gd name="T92" fmla="*/ 55 w 138"/>
                    <a:gd name="T93" fmla="*/ 207 h 209"/>
                    <a:gd name="T94" fmla="*/ 49 w 138"/>
                    <a:gd name="T95"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09">
                      <a:moveTo>
                        <a:pt x="49" y="209"/>
                      </a:moveTo>
                      <a:lnTo>
                        <a:pt x="48" y="209"/>
                      </a:lnTo>
                      <a:lnTo>
                        <a:pt x="46" y="209"/>
                      </a:lnTo>
                      <a:lnTo>
                        <a:pt x="43" y="209"/>
                      </a:lnTo>
                      <a:lnTo>
                        <a:pt x="40" y="209"/>
                      </a:lnTo>
                      <a:lnTo>
                        <a:pt x="38" y="209"/>
                      </a:lnTo>
                      <a:lnTo>
                        <a:pt x="36" y="205"/>
                      </a:lnTo>
                      <a:lnTo>
                        <a:pt x="34" y="202"/>
                      </a:lnTo>
                      <a:lnTo>
                        <a:pt x="30" y="199"/>
                      </a:lnTo>
                      <a:lnTo>
                        <a:pt x="25" y="197"/>
                      </a:lnTo>
                      <a:lnTo>
                        <a:pt x="22" y="197"/>
                      </a:lnTo>
                      <a:lnTo>
                        <a:pt x="18" y="197"/>
                      </a:lnTo>
                      <a:lnTo>
                        <a:pt x="16" y="197"/>
                      </a:lnTo>
                      <a:lnTo>
                        <a:pt x="13" y="192"/>
                      </a:lnTo>
                      <a:lnTo>
                        <a:pt x="10" y="192"/>
                      </a:lnTo>
                      <a:lnTo>
                        <a:pt x="7" y="190"/>
                      </a:lnTo>
                      <a:lnTo>
                        <a:pt x="6" y="186"/>
                      </a:lnTo>
                      <a:lnTo>
                        <a:pt x="4" y="184"/>
                      </a:lnTo>
                      <a:lnTo>
                        <a:pt x="2" y="178"/>
                      </a:lnTo>
                      <a:lnTo>
                        <a:pt x="0" y="172"/>
                      </a:lnTo>
                      <a:lnTo>
                        <a:pt x="8" y="167"/>
                      </a:lnTo>
                      <a:lnTo>
                        <a:pt x="20" y="157"/>
                      </a:lnTo>
                      <a:lnTo>
                        <a:pt x="26" y="150"/>
                      </a:lnTo>
                      <a:lnTo>
                        <a:pt x="36" y="139"/>
                      </a:lnTo>
                      <a:lnTo>
                        <a:pt x="46" y="127"/>
                      </a:lnTo>
                      <a:lnTo>
                        <a:pt x="52" y="119"/>
                      </a:lnTo>
                      <a:lnTo>
                        <a:pt x="56" y="111"/>
                      </a:lnTo>
                      <a:lnTo>
                        <a:pt x="60" y="101"/>
                      </a:lnTo>
                      <a:lnTo>
                        <a:pt x="64" y="91"/>
                      </a:lnTo>
                      <a:lnTo>
                        <a:pt x="62" y="76"/>
                      </a:lnTo>
                      <a:lnTo>
                        <a:pt x="60" y="55"/>
                      </a:lnTo>
                      <a:lnTo>
                        <a:pt x="56" y="57"/>
                      </a:lnTo>
                      <a:lnTo>
                        <a:pt x="56" y="53"/>
                      </a:lnTo>
                      <a:lnTo>
                        <a:pt x="59" y="42"/>
                      </a:lnTo>
                      <a:lnTo>
                        <a:pt x="62" y="36"/>
                      </a:lnTo>
                      <a:lnTo>
                        <a:pt x="64" y="25"/>
                      </a:lnTo>
                      <a:lnTo>
                        <a:pt x="82" y="16"/>
                      </a:lnTo>
                      <a:lnTo>
                        <a:pt x="89" y="15"/>
                      </a:lnTo>
                      <a:lnTo>
                        <a:pt x="104" y="9"/>
                      </a:lnTo>
                      <a:lnTo>
                        <a:pt x="110" y="4"/>
                      </a:lnTo>
                      <a:lnTo>
                        <a:pt x="114" y="4"/>
                      </a:lnTo>
                      <a:lnTo>
                        <a:pt x="119" y="3"/>
                      </a:lnTo>
                      <a:lnTo>
                        <a:pt x="130" y="0"/>
                      </a:lnTo>
                      <a:lnTo>
                        <a:pt x="138" y="4"/>
                      </a:lnTo>
                      <a:lnTo>
                        <a:pt x="138" y="12"/>
                      </a:lnTo>
                      <a:lnTo>
                        <a:pt x="128" y="18"/>
                      </a:lnTo>
                      <a:lnTo>
                        <a:pt x="127" y="22"/>
                      </a:lnTo>
                      <a:lnTo>
                        <a:pt x="127" y="29"/>
                      </a:lnTo>
                      <a:lnTo>
                        <a:pt x="125" y="31"/>
                      </a:lnTo>
                      <a:lnTo>
                        <a:pt x="119" y="35"/>
                      </a:lnTo>
                      <a:lnTo>
                        <a:pt x="109" y="37"/>
                      </a:lnTo>
                      <a:lnTo>
                        <a:pt x="102" y="48"/>
                      </a:lnTo>
                      <a:lnTo>
                        <a:pt x="97" y="49"/>
                      </a:lnTo>
                      <a:lnTo>
                        <a:pt x="86" y="47"/>
                      </a:lnTo>
                      <a:lnTo>
                        <a:pt x="82" y="52"/>
                      </a:lnTo>
                      <a:lnTo>
                        <a:pt x="80" y="58"/>
                      </a:lnTo>
                      <a:lnTo>
                        <a:pt x="83" y="63"/>
                      </a:lnTo>
                      <a:lnTo>
                        <a:pt x="90" y="65"/>
                      </a:lnTo>
                      <a:lnTo>
                        <a:pt x="101" y="67"/>
                      </a:lnTo>
                      <a:lnTo>
                        <a:pt x="102" y="71"/>
                      </a:lnTo>
                      <a:lnTo>
                        <a:pt x="100" y="85"/>
                      </a:lnTo>
                      <a:lnTo>
                        <a:pt x="98" y="85"/>
                      </a:lnTo>
                      <a:lnTo>
                        <a:pt x="94" y="84"/>
                      </a:lnTo>
                      <a:lnTo>
                        <a:pt x="92" y="84"/>
                      </a:lnTo>
                      <a:lnTo>
                        <a:pt x="89" y="85"/>
                      </a:lnTo>
                      <a:lnTo>
                        <a:pt x="85" y="87"/>
                      </a:lnTo>
                      <a:lnTo>
                        <a:pt x="83" y="89"/>
                      </a:lnTo>
                      <a:lnTo>
                        <a:pt x="80" y="93"/>
                      </a:lnTo>
                      <a:lnTo>
                        <a:pt x="78" y="99"/>
                      </a:lnTo>
                      <a:lnTo>
                        <a:pt x="76" y="106"/>
                      </a:lnTo>
                      <a:lnTo>
                        <a:pt x="74" y="111"/>
                      </a:lnTo>
                      <a:lnTo>
                        <a:pt x="73" y="112"/>
                      </a:lnTo>
                      <a:lnTo>
                        <a:pt x="70" y="117"/>
                      </a:lnTo>
                      <a:lnTo>
                        <a:pt x="70" y="119"/>
                      </a:lnTo>
                      <a:lnTo>
                        <a:pt x="71" y="127"/>
                      </a:lnTo>
                      <a:lnTo>
                        <a:pt x="71" y="129"/>
                      </a:lnTo>
                      <a:lnTo>
                        <a:pt x="67" y="138"/>
                      </a:lnTo>
                      <a:lnTo>
                        <a:pt x="67" y="141"/>
                      </a:lnTo>
                      <a:lnTo>
                        <a:pt x="67" y="142"/>
                      </a:lnTo>
                      <a:lnTo>
                        <a:pt x="67" y="148"/>
                      </a:lnTo>
                      <a:lnTo>
                        <a:pt x="66" y="149"/>
                      </a:lnTo>
                      <a:lnTo>
                        <a:pt x="64" y="155"/>
                      </a:lnTo>
                      <a:lnTo>
                        <a:pt x="62" y="160"/>
                      </a:lnTo>
                      <a:lnTo>
                        <a:pt x="61" y="166"/>
                      </a:lnTo>
                      <a:lnTo>
                        <a:pt x="60" y="172"/>
                      </a:lnTo>
                      <a:lnTo>
                        <a:pt x="60" y="179"/>
                      </a:lnTo>
                      <a:lnTo>
                        <a:pt x="60" y="183"/>
                      </a:lnTo>
                      <a:lnTo>
                        <a:pt x="61" y="185"/>
                      </a:lnTo>
                      <a:lnTo>
                        <a:pt x="62" y="187"/>
                      </a:lnTo>
                      <a:lnTo>
                        <a:pt x="64" y="190"/>
                      </a:lnTo>
                      <a:lnTo>
                        <a:pt x="64" y="193"/>
                      </a:lnTo>
                      <a:lnTo>
                        <a:pt x="62" y="198"/>
                      </a:lnTo>
                      <a:lnTo>
                        <a:pt x="59" y="203"/>
                      </a:lnTo>
                      <a:lnTo>
                        <a:pt x="55" y="207"/>
                      </a:lnTo>
                      <a:lnTo>
                        <a:pt x="50" y="208"/>
                      </a:lnTo>
                      <a:lnTo>
                        <a:pt x="49" y="20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1" name="Freeform 179"/>
                <p:cNvSpPr>
                  <a:spLocks/>
                </p:cNvSpPr>
                <p:nvPr/>
              </p:nvSpPr>
              <p:spPr bwMode="auto">
                <a:xfrm rot="1627522">
                  <a:off x="3314" y="2703"/>
                  <a:ext cx="208" cy="271"/>
                </a:xfrm>
                <a:custGeom>
                  <a:avLst/>
                  <a:gdLst>
                    <a:gd name="T0" fmla="*/ 75 w 169"/>
                    <a:gd name="T1" fmla="*/ 162 h 183"/>
                    <a:gd name="T2" fmla="*/ 70 w 169"/>
                    <a:gd name="T3" fmla="*/ 167 h 183"/>
                    <a:gd name="T4" fmla="*/ 61 w 169"/>
                    <a:gd name="T5" fmla="*/ 178 h 183"/>
                    <a:gd name="T6" fmla="*/ 54 w 169"/>
                    <a:gd name="T7" fmla="*/ 182 h 183"/>
                    <a:gd name="T8" fmla="*/ 45 w 169"/>
                    <a:gd name="T9" fmla="*/ 162 h 183"/>
                    <a:gd name="T10" fmla="*/ 37 w 169"/>
                    <a:gd name="T11" fmla="*/ 162 h 183"/>
                    <a:gd name="T12" fmla="*/ 26 w 169"/>
                    <a:gd name="T13" fmla="*/ 160 h 183"/>
                    <a:gd name="T14" fmla="*/ 14 w 169"/>
                    <a:gd name="T15" fmla="*/ 153 h 183"/>
                    <a:gd name="T16" fmla="*/ 8 w 169"/>
                    <a:gd name="T17" fmla="*/ 150 h 183"/>
                    <a:gd name="T18" fmla="*/ 0 w 169"/>
                    <a:gd name="T19" fmla="*/ 149 h 183"/>
                    <a:gd name="T20" fmla="*/ 4 w 169"/>
                    <a:gd name="T21" fmla="*/ 141 h 183"/>
                    <a:gd name="T22" fmla="*/ 12 w 169"/>
                    <a:gd name="T23" fmla="*/ 140 h 183"/>
                    <a:gd name="T24" fmla="*/ 14 w 169"/>
                    <a:gd name="T25" fmla="*/ 131 h 183"/>
                    <a:gd name="T26" fmla="*/ 14 w 169"/>
                    <a:gd name="T27" fmla="*/ 125 h 183"/>
                    <a:gd name="T28" fmla="*/ 21 w 169"/>
                    <a:gd name="T29" fmla="*/ 116 h 183"/>
                    <a:gd name="T30" fmla="*/ 22 w 169"/>
                    <a:gd name="T31" fmla="*/ 106 h 183"/>
                    <a:gd name="T32" fmla="*/ 25 w 169"/>
                    <a:gd name="T33" fmla="*/ 87 h 183"/>
                    <a:gd name="T34" fmla="*/ 32 w 169"/>
                    <a:gd name="T35" fmla="*/ 72 h 183"/>
                    <a:gd name="T36" fmla="*/ 26 w 169"/>
                    <a:gd name="T37" fmla="*/ 64 h 183"/>
                    <a:gd name="T38" fmla="*/ 24 w 169"/>
                    <a:gd name="T39" fmla="*/ 48 h 183"/>
                    <a:gd name="T40" fmla="*/ 31 w 169"/>
                    <a:gd name="T41" fmla="*/ 47 h 183"/>
                    <a:gd name="T42" fmla="*/ 34 w 169"/>
                    <a:gd name="T43" fmla="*/ 36 h 183"/>
                    <a:gd name="T44" fmla="*/ 33 w 169"/>
                    <a:gd name="T45" fmla="*/ 27 h 183"/>
                    <a:gd name="T46" fmla="*/ 26 w 169"/>
                    <a:gd name="T47" fmla="*/ 17 h 183"/>
                    <a:gd name="T48" fmla="*/ 28 w 169"/>
                    <a:gd name="T49" fmla="*/ 11 h 183"/>
                    <a:gd name="T50" fmla="*/ 36 w 169"/>
                    <a:gd name="T51" fmla="*/ 5 h 183"/>
                    <a:gd name="T52" fmla="*/ 48 w 169"/>
                    <a:gd name="T53" fmla="*/ 3 h 183"/>
                    <a:gd name="T54" fmla="*/ 66 w 169"/>
                    <a:gd name="T55" fmla="*/ 8 h 183"/>
                    <a:gd name="T56" fmla="*/ 79 w 169"/>
                    <a:gd name="T57" fmla="*/ 6 h 183"/>
                    <a:gd name="T58" fmla="*/ 90 w 169"/>
                    <a:gd name="T59" fmla="*/ 11 h 183"/>
                    <a:gd name="T60" fmla="*/ 102 w 169"/>
                    <a:gd name="T61" fmla="*/ 17 h 183"/>
                    <a:gd name="T62" fmla="*/ 111 w 169"/>
                    <a:gd name="T63" fmla="*/ 20 h 183"/>
                    <a:gd name="T64" fmla="*/ 105 w 169"/>
                    <a:gd name="T65" fmla="*/ 22 h 183"/>
                    <a:gd name="T66" fmla="*/ 102 w 169"/>
                    <a:gd name="T67" fmla="*/ 27 h 183"/>
                    <a:gd name="T68" fmla="*/ 108 w 169"/>
                    <a:gd name="T69" fmla="*/ 33 h 183"/>
                    <a:gd name="T70" fmla="*/ 128 w 169"/>
                    <a:gd name="T71" fmla="*/ 34 h 183"/>
                    <a:gd name="T72" fmla="*/ 136 w 169"/>
                    <a:gd name="T73" fmla="*/ 28 h 183"/>
                    <a:gd name="T74" fmla="*/ 140 w 169"/>
                    <a:gd name="T75" fmla="*/ 34 h 183"/>
                    <a:gd name="T76" fmla="*/ 146 w 169"/>
                    <a:gd name="T77" fmla="*/ 22 h 183"/>
                    <a:gd name="T78" fmla="*/ 146 w 169"/>
                    <a:gd name="T79" fmla="*/ 4 h 183"/>
                    <a:gd name="T80" fmla="*/ 154 w 169"/>
                    <a:gd name="T81" fmla="*/ 4 h 183"/>
                    <a:gd name="T82" fmla="*/ 169 w 169"/>
                    <a:gd name="T83" fmla="*/ 9 h 183"/>
                    <a:gd name="T84" fmla="*/ 166 w 169"/>
                    <a:gd name="T85" fmla="*/ 21 h 183"/>
                    <a:gd name="T86" fmla="*/ 157 w 169"/>
                    <a:gd name="T87" fmla="*/ 29 h 183"/>
                    <a:gd name="T88" fmla="*/ 151 w 169"/>
                    <a:gd name="T89" fmla="*/ 33 h 183"/>
                    <a:gd name="T90" fmla="*/ 154 w 169"/>
                    <a:gd name="T91" fmla="*/ 40 h 183"/>
                    <a:gd name="T92" fmla="*/ 154 w 169"/>
                    <a:gd name="T93" fmla="*/ 48 h 183"/>
                    <a:gd name="T94" fmla="*/ 150 w 169"/>
                    <a:gd name="T95" fmla="*/ 50 h 183"/>
                    <a:gd name="T96" fmla="*/ 146 w 169"/>
                    <a:gd name="T97" fmla="*/ 62 h 183"/>
                    <a:gd name="T98" fmla="*/ 151 w 169"/>
                    <a:gd name="T99" fmla="*/ 65 h 183"/>
                    <a:gd name="T100" fmla="*/ 150 w 169"/>
                    <a:gd name="T101" fmla="*/ 77 h 183"/>
                    <a:gd name="T102" fmla="*/ 147 w 169"/>
                    <a:gd name="T103" fmla="*/ 111 h 183"/>
                    <a:gd name="T104" fmla="*/ 130 w 169"/>
                    <a:gd name="T105" fmla="*/ 104 h 183"/>
                    <a:gd name="T106" fmla="*/ 134 w 169"/>
                    <a:gd name="T107" fmla="*/ 95 h 183"/>
                    <a:gd name="T108" fmla="*/ 114 w 169"/>
                    <a:gd name="T109" fmla="*/ 93 h 183"/>
                    <a:gd name="T110" fmla="*/ 106 w 169"/>
                    <a:gd name="T111" fmla="*/ 98 h 183"/>
                    <a:gd name="T112" fmla="*/ 104 w 169"/>
                    <a:gd name="T113" fmla="*/ 101 h 183"/>
                    <a:gd name="T114" fmla="*/ 98 w 169"/>
                    <a:gd name="T115" fmla="*/ 99 h 183"/>
                    <a:gd name="T116" fmla="*/ 96 w 169"/>
                    <a:gd name="T117" fmla="*/ 104 h 183"/>
                    <a:gd name="T118" fmla="*/ 99 w 169"/>
                    <a:gd name="T119" fmla="*/ 111 h 183"/>
                    <a:gd name="T120" fmla="*/ 93 w 169"/>
                    <a:gd name="T121" fmla="*/ 113 h 183"/>
                    <a:gd name="T122" fmla="*/ 81 w 169"/>
                    <a:gd name="T123" fmla="*/ 130 h 183"/>
                    <a:gd name="T124" fmla="*/ 78 w 169"/>
                    <a:gd name="T125" fmla="*/ 16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 h="183">
                      <a:moveTo>
                        <a:pt x="78" y="162"/>
                      </a:moveTo>
                      <a:lnTo>
                        <a:pt x="75" y="162"/>
                      </a:lnTo>
                      <a:lnTo>
                        <a:pt x="73" y="165"/>
                      </a:lnTo>
                      <a:lnTo>
                        <a:pt x="70" y="167"/>
                      </a:lnTo>
                      <a:lnTo>
                        <a:pt x="69" y="177"/>
                      </a:lnTo>
                      <a:lnTo>
                        <a:pt x="61" y="178"/>
                      </a:lnTo>
                      <a:lnTo>
                        <a:pt x="61" y="183"/>
                      </a:lnTo>
                      <a:lnTo>
                        <a:pt x="54" y="182"/>
                      </a:lnTo>
                      <a:lnTo>
                        <a:pt x="51" y="171"/>
                      </a:lnTo>
                      <a:lnTo>
                        <a:pt x="45" y="162"/>
                      </a:lnTo>
                      <a:lnTo>
                        <a:pt x="42" y="160"/>
                      </a:lnTo>
                      <a:lnTo>
                        <a:pt x="37" y="162"/>
                      </a:lnTo>
                      <a:lnTo>
                        <a:pt x="30" y="164"/>
                      </a:lnTo>
                      <a:lnTo>
                        <a:pt x="26" y="160"/>
                      </a:lnTo>
                      <a:lnTo>
                        <a:pt x="20" y="159"/>
                      </a:lnTo>
                      <a:lnTo>
                        <a:pt x="14" y="153"/>
                      </a:lnTo>
                      <a:lnTo>
                        <a:pt x="12" y="153"/>
                      </a:lnTo>
                      <a:lnTo>
                        <a:pt x="8" y="150"/>
                      </a:lnTo>
                      <a:lnTo>
                        <a:pt x="4" y="149"/>
                      </a:lnTo>
                      <a:lnTo>
                        <a:pt x="0" y="149"/>
                      </a:lnTo>
                      <a:lnTo>
                        <a:pt x="0" y="142"/>
                      </a:lnTo>
                      <a:lnTo>
                        <a:pt x="4" y="141"/>
                      </a:lnTo>
                      <a:lnTo>
                        <a:pt x="7" y="140"/>
                      </a:lnTo>
                      <a:lnTo>
                        <a:pt x="12" y="140"/>
                      </a:lnTo>
                      <a:lnTo>
                        <a:pt x="15" y="136"/>
                      </a:lnTo>
                      <a:lnTo>
                        <a:pt x="14" y="131"/>
                      </a:lnTo>
                      <a:lnTo>
                        <a:pt x="13" y="129"/>
                      </a:lnTo>
                      <a:lnTo>
                        <a:pt x="14" y="125"/>
                      </a:lnTo>
                      <a:lnTo>
                        <a:pt x="16" y="123"/>
                      </a:lnTo>
                      <a:lnTo>
                        <a:pt x="21" y="116"/>
                      </a:lnTo>
                      <a:lnTo>
                        <a:pt x="22" y="112"/>
                      </a:lnTo>
                      <a:lnTo>
                        <a:pt x="22" y="106"/>
                      </a:lnTo>
                      <a:lnTo>
                        <a:pt x="21" y="101"/>
                      </a:lnTo>
                      <a:lnTo>
                        <a:pt x="25" y="87"/>
                      </a:lnTo>
                      <a:lnTo>
                        <a:pt x="28" y="80"/>
                      </a:lnTo>
                      <a:lnTo>
                        <a:pt x="32" y="72"/>
                      </a:lnTo>
                      <a:lnTo>
                        <a:pt x="30" y="68"/>
                      </a:lnTo>
                      <a:lnTo>
                        <a:pt x="26" y="64"/>
                      </a:lnTo>
                      <a:lnTo>
                        <a:pt x="24" y="54"/>
                      </a:lnTo>
                      <a:lnTo>
                        <a:pt x="24" y="48"/>
                      </a:lnTo>
                      <a:lnTo>
                        <a:pt x="24" y="46"/>
                      </a:lnTo>
                      <a:lnTo>
                        <a:pt x="31" y="47"/>
                      </a:lnTo>
                      <a:lnTo>
                        <a:pt x="33" y="44"/>
                      </a:lnTo>
                      <a:lnTo>
                        <a:pt x="34" y="36"/>
                      </a:lnTo>
                      <a:lnTo>
                        <a:pt x="30" y="33"/>
                      </a:lnTo>
                      <a:lnTo>
                        <a:pt x="33" y="27"/>
                      </a:lnTo>
                      <a:lnTo>
                        <a:pt x="30" y="21"/>
                      </a:lnTo>
                      <a:lnTo>
                        <a:pt x="26" y="17"/>
                      </a:lnTo>
                      <a:lnTo>
                        <a:pt x="25" y="11"/>
                      </a:lnTo>
                      <a:lnTo>
                        <a:pt x="28" y="11"/>
                      </a:lnTo>
                      <a:lnTo>
                        <a:pt x="34" y="9"/>
                      </a:lnTo>
                      <a:lnTo>
                        <a:pt x="36" y="5"/>
                      </a:lnTo>
                      <a:lnTo>
                        <a:pt x="43" y="0"/>
                      </a:lnTo>
                      <a:lnTo>
                        <a:pt x="48" y="3"/>
                      </a:lnTo>
                      <a:lnTo>
                        <a:pt x="62" y="9"/>
                      </a:lnTo>
                      <a:lnTo>
                        <a:pt x="66" y="8"/>
                      </a:lnTo>
                      <a:lnTo>
                        <a:pt x="70" y="9"/>
                      </a:lnTo>
                      <a:lnTo>
                        <a:pt x="79" y="6"/>
                      </a:lnTo>
                      <a:lnTo>
                        <a:pt x="82" y="5"/>
                      </a:lnTo>
                      <a:lnTo>
                        <a:pt x="90" y="11"/>
                      </a:lnTo>
                      <a:lnTo>
                        <a:pt x="97" y="17"/>
                      </a:lnTo>
                      <a:lnTo>
                        <a:pt x="102" y="17"/>
                      </a:lnTo>
                      <a:lnTo>
                        <a:pt x="110" y="17"/>
                      </a:lnTo>
                      <a:lnTo>
                        <a:pt x="111" y="20"/>
                      </a:lnTo>
                      <a:lnTo>
                        <a:pt x="109" y="22"/>
                      </a:lnTo>
                      <a:lnTo>
                        <a:pt x="105" y="22"/>
                      </a:lnTo>
                      <a:lnTo>
                        <a:pt x="103" y="24"/>
                      </a:lnTo>
                      <a:lnTo>
                        <a:pt x="102" y="27"/>
                      </a:lnTo>
                      <a:lnTo>
                        <a:pt x="103" y="30"/>
                      </a:lnTo>
                      <a:lnTo>
                        <a:pt x="108" y="33"/>
                      </a:lnTo>
                      <a:lnTo>
                        <a:pt x="118" y="34"/>
                      </a:lnTo>
                      <a:lnTo>
                        <a:pt x="128" y="34"/>
                      </a:lnTo>
                      <a:lnTo>
                        <a:pt x="132" y="27"/>
                      </a:lnTo>
                      <a:lnTo>
                        <a:pt x="136" y="28"/>
                      </a:lnTo>
                      <a:lnTo>
                        <a:pt x="138" y="33"/>
                      </a:lnTo>
                      <a:lnTo>
                        <a:pt x="140" y="34"/>
                      </a:lnTo>
                      <a:lnTo>
                        <a:pt x="144" y="29"/>
                      </a:lnTo>
                      <a:lnTo>
                        <a:pt x="146" y="22"/>
                      </a:lnTo>
                      <a:lnTo>
                        <a:pt x="145" y="14"/>
                      </a:lnTo>
                      <a:lnTo>
                        <a:pt x="146" y="4"/>
                      </a:lnTo>
                      <a:lnTo>
                        <a:pt x="151" y="3"/>
                      </a:lnTo>
                      <a:lnTo>
                        <a:pt x="154" y="4"/>
                      </a:lnTo>
                      <a:lnTo>
                        <a:pt x="164" y="9"/>
                      </a:lnTo>
                      <a:lnTo>
                        <a:pt x="169" y="9"/>
                      </a:lnTo>
                      <a:lnTo>
                        <a:pt x="168" y="10"/>
                      </a:lnTo>
                      <a:lnTo>
                        <a:pt x="166" y="21"/>
                      </a:lnTo>
                      <a:lnTo>
                        <a:pt x="160" y="24"/>
                      </a:lnTo>
                      <a:lnTo>
                        <a:pt x="157" y="29"/>
                      </a:lnTo>
                      <a:lnTo>
                        <a:pt x="151" y="30"/>
                      </a:lnTo>
                      <a:lnTo>
                        <a:pt x="151" y="33"/>
                      </a:lnTo>
                      <a:lnTo>
                        <a:pt x="151" y="38"/>
                      </a:lnTo>
                      <a:lnTo>
                        <a:pt x="154" y="40"/>
                      </a:lnTo>
                      <a:lnTo>
                        <a:pt x="156" y="44"/>
                      </a:lnTo>
                      <a:lnTo>
                        <a:pt x="154" y="48"/>
                      </a:lnTo>
                      <a:lnTo>
                        <a:pt x="152" y="48"/>
                      </a:lnTo>
                      <a:lnTo>
                        <a:pt x="150" y="50"/>
                      </a:lnTo>
                      <a:lnTo>
                        <a:pt x="148" y="57"/>
                      </a:lnTo>
                      <a:lnTo>
                        <a:pt x="146" y="62"/>
                      </a:lnTo>
                      <a:lnTo>
                        <a:pt x="148" y="65"/>
                      </a:lnTo>
                      <a:lnTo>
                        <a:pt x="151" y="65"/>
                      </a:lnTo>
                      <a:lnTo>
                        <a:pt x="152" y="68"/>
                      </a:lnTo>
                      <a:lnTo>
                        <a:pt x="150" y="77"/>
                      </a:lnTo>
                      <a:lnTo>
                        <a:pt x="151" y="106"/>
                      </a:lnTo>
                      <a:lnTo>
                        <a:pt x="147" y="111"/>
                      </a:lnTo>
                      <a:lnTo>
                        <a:pt x="142" y="111"/>
                      </a:lnTo>
                      <a:lnTo>
                        <a:pt x="130" y="104"/>
                      </a:lnTo>
                      <a:lnTo>
                        <a:pt x="133" y="100"/>
                      </a:lnTo>
                      <a:lnTo>
                        <a:pt x="134" y="95"/>
                      </a:lnTo>
                      <a:lnTo>
                        <a:pt x="133" y="93"/>
                      </a:lnTo>
                      <a:lnTo>
                        <a:pt x="114" y="93"/>
                      </a:lnTo>
                      <a:lnTo>
                        <a:pt x="108" y="95"/>
                      </a:lnTo>
                      <a:lnTo>
                        <a:pt x="106" y="98"/>
                      </a:lnTo>
                      <a:lnTo>
                        <a:pt x="108" y="102"/>
                      </a:lnTo>
                      <a:lnTo>
                        <a:pt x="104" y="101"/>
                      </a:lnTo>
                      <a:lnTo>
                        <a:pt x="103" y="100"/>
                      </a:lnTo>
                      <a:lnTo>
                        <a:pt x="98" y="99"/>
                      </a:lnTo>
                      <a:lnTo>
                        <a:pt x="96" y="101"/>
                      </a:lnTo>
                      <a:lnTo>
                        <a:pt x="96" y="104"/>
                      </a:lnTo>
                      <a:lnTo>
                        <a:pt x="98" y="108"/>
                      </a:lnTo>
                      <a:lnTo>
                        <a:pt x="99" y="111"/>
                      </a:lnTo>
                      <a:lnTo>
                        <a:pt x="97" y="113"/>
                      </a:lnTo>
                      <a:lnTo>
                        <a:pt x="93" y="113"/>
                      </a:lnTo>
                      <a:lnTo>
                        <a:pt x="88" y="113"/>
                      </a:lnTo>
                      <a:lnTo>
                        <a:pt x="81" y="130"/>
                      </a:lnTo>
                      <a:lnTo>
                        <a:pt x="76" y="148"/>
                      </a:lnTo>
                      <a:lnTo>
                        <a:pt x="78" y="16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2" name="Freeform 180"/>
                <p:cNvSpPr>
                  <a:spLocks/>
                </p:cNvSpPr>
                <p:nvPr/>
              </p:nvSpPr>
              <p:spPr bwMode="auto">
                <a:xfrm rot="1627522">
                  <a:off x="3231" y="2608"/>
                  <a:ext cx="146" cy="315"/>
                </a:xfrm>
                <a:custGeom>
                  <a:avLst/>
                  <a:gdLst>
                    <a:gd name="T0" fmla="*/ 11 w 117"/>
                    <a:gd name="T1" fmla="*/ 201 h 212"/>
                    <a:gd name="T2" fmla="*/ 3 w 117"/>
                    <a:gd name="T3" fmla="*/ 194 h 212"/>
                    <a:gd name="T4" fmla="*/ 3 w 117"/>
                    <a:gd name="T5" fmla="*/ 180 h 212"/>
                    <a:gd name="T6" fmla="*/ 9 w 117"/>
                    <a:gd name="T7" fmla="*/ 167 h 212"/>
                    <a:gd name="T8" fmla="*/ 9 w 117"/>
                    <a:gd name="T9" fmla="*/ 161 h 212"/>
                    <a:gd name="T10" fmla="*/ 11 w 117"/>
                    <a:gd name="T11" fmla="*/ 156 h 212"/>
                    <a:gd name="T12" fmla="*/ 13 w 117"/>
                    <a:gd name="T13" fmla="*/ 146 h 212"/>
                    <a:gd name="T14" fmla="*/ 21 w 117"/>
                    <a:gd name="T15" fmla="*/ 144 h 212"/>
                    <a:gd name="T16" fmla="*/ 32 w 117"/>
                    <a:gd name="T17" fmla="*/ 134 h 212"/>
                    <a:gd name="T18" fmla="*/ 31 w 117"/>
                    <a:gd name="T19" fmla="*/ 124 h 212"/>
                    <a:gd name="T20" fmla="*/ 24 w 117"/>
                    <a:gd name="T21" fmla="*/ 118 h 212"/>
                    <a:gd name="T22" fmla="*/ 19 w 117"/>
                    <a:gd name="T23" fmla="*/ 116 h 212"/>
                    <a:gd name="T24" fmla="*/ 17 w 117"/>
                    <a:gd name="T25" fmla="*/ 110 h 212"/>
                    <a:gd name="T26" fmla="*/ 19 w 117"/>
                    <a:gd name="T27" fmla="*/ 100 h 212"/>
                    <a:gd name="T28" fmla="*/ 14 w 117"/>
                    <a:gd name="T29" fmla="*/ 93 h 212"/>
                    <a:gd name="T30" fmla="*/ 0 w 117"/>
                    <a:gd name="T31" fmla="*/ 84 h 212"/>
                    <a:gd name="T32" fmla="*/ 9 w 117"/>
                    <a:gd name="T33" fmla="*/ 70 h 212"/>
                    <a:gd name="T34" fmla="*/ 31 w 117"/>
                    <a:gd name="T35" fmla="*/ 36 h 212"/>
                    <a:gd name="T36" fmla="*/ 38 w 117"/>
                    <a:gd name="T37" fmla="*/ 0 h 212"/>
                    <a:gd name="T38" fmla="*/ 55 w 117"/>
                    <a:gd name="T39" fmla="*/ 0 h 212"/>
                    <a:gd name="T40" fmla="*/ 61 w 117"/>
                    <a:gd name="T41" fmla="*/ 8 h 212"/>
                    <a:gd name="T42" fmla="*/ 77 w 117"/>
                    <a:gd name="T43" fmla="*/ 12 h 212"/>
                    <a:gd name="T44" fmla="*/ 86 w 117"/>
                    <a:gd name="T45" fmla="*/ 16 h 212"/>
                    <a:gd name="T46" fmla="*/ 92 w 117"/>
                    <a:gd name="T47" fmla="*/ 22 h 212"/>
                    <a:gd name="T48" fmla="*/ 99 w 117"/>
                    <a:gd name="T49" fmla="*/ 33 h 212"/>
                    <a:gd name="T50" fmla="*/ 108 w 117"/>
                    <a:gd name="T51" fmla="*/ 35 h 212"/>
                    <a:gd name="T52" fmla="*/ 113 w 117"/>
                    <a:gd name="T53" fmla="*/ 45 h 212"/>
                    <a:gd name="T54" fmla="*/ 113 w 117"/>
                    <a:gd name="T55" fmla="*/ 57 h 212"/>
                    <a:gd name="T56" fmla="*/ 116 w 117"/>
                    <a:gd name="T57" fmla="*/ 68 h 212"/>
                    <a:gd name="T58" fmla="*/ 107 w 117"/>
                    <a:gd name="T59" fmla="*/ 70 h 212"/>
                    <a:gd name="T60" fmla="*/ 107 w 117"/>
                    <a:gd name="T61" fmla="*/ 78 h 212"/>
                    <a:gd name="T62" fmla="*/ 113 w 117"/>
                    <a:gd name="T63" fmla="*/ 92 h 212"/>
                    <a:gd name="T64" fmla="*/ 111 w 117"/>
                    <a:gd name="T65" fmla="*/ 104 h 212"/>
                    <a:gd name="T66" fmla="*/ 104 w 117"/>
                    <a:gd name="T67" fmla="*/ 125 h 212"/>
                    <a:gd name="T68" fmla="*/ 105 w 117"/>
                    <a:gd name="T69" fmla="*/ 136 h 212"/>
                    <a:gd name="T70" fmla="*/ 99 w 117"/>
                    <a:gd name="T71" fmla="*/ 147 h 212"/>
                    <a:gd name="T72" fmla="*/ 96 w 117"/>
                    <a:gd name="T73" fmla="*/ 153 h 212"/>
                    <a:gd name="T74" fmla="*/ 98 w 117"/>
                    <a:gd name="T75" fmla="*/ 160 h 212"/>
                    <a:gd name="T76" fmla="*/ 90 w 117"/>
                    <a:gd name="T77" fmla="*/ 164 h 212"/>
                    <a:gd name="T78" fmla="*/ 83 w 117"/>
                    <a:gd name="T79" fmla="*/ 166 h 212"/>
                    <a:gd name="T80" fmla="*/ 80 w 117"/>
                    <a:gd name="T81" fmla="*/ 180 h 212"/>
                    <a:gd name="T82" fmla="*/ 81 w 117"/>
                    <a:gd name="T83" fmla="*/ 194 h 212"/>
                    <a:gd name="T84" fmla="*/ 81 w 117"/>
                    <a:gd name="T85" fmla="*/ 204 h 212"/>
                    <a:gd name="T86" fmla="*/ 68 w 117"/>
                    <a:gd name="T87" fmla="*/ 209 h 212"/>
                    <a:gd name="T88" fmla="*/ 57 w 117"/>
                    <a:gd name="T89" fmla="*/ 212 h 212"/>
                    <a:gd name="T90" fmla="*/ 51 w 117"/>
                    <a:gd name="T91" fmla="*/ 207 h 212"/>
                    <a:gd name="T92" fmla="*/ 48 w 117"/>
                    <a:gd name="T93" fmla="*/ 201 h 212"/>
                    <a:gd name="T94" fmla="*/ 37 w 117"/>
                    <a:gd name="T95" fmla="*/ 202 h 212"/>
                    <a:gd name="T96" fmla="*/ 20 w 117"/>
                    <a:gd name="T97" fmla="*/ 200 h 212"/>
                    <a:gd name="T98" fmla="*/ 14 w 117"/>
                    <a:gd name="T99" fmla="*/ 20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212">
                      <a:moveTo>
                        <a:pt x="11" y="203"/>
                      </a:moveTo>
                      <a:lnTo>
                        <a:pt x="11" y="201"/>
                      </a:lnTo>
                      <a:lnTo>
                        <a:pt x="8" y="198"/>
                      </a:lnTo>
                      <a:lnTo>
                        <a:pt x="3" y="194"/>
                      </a:lnTo>
                      <a:lnTo>
                        <a:pt x="2" y="191"/>
                      </a:lnTo>
                      <a:lnTo>
                        <a:pt x="3" y="180"/>
                      </a:lnTo>
                      <a:lnTo>
                        <a:pt x="5" y="177"/>
                      </a:lnTo>
                      <a:lnTo>
                        <a:pt x="9" y="167"/>
                      </a:lnTo>
                      <a:lnTo>
                        <a:pt x="11" y="164"/>
                      </a:lnTo>
                      <a:lnTo>
                        <a:pt x="9" y="161"/>
                      </a:lnTo>
                      <a:lnTo>
                        <a:pt x="8" y="159"/>
                      </a:lnTo>
                      <a:lnTo>
                        <a:pt x="11" y="156"/>
                      </a:lnTo>
                      <a:lnTo>
                        <a:pt x="12" y="148"/>
                      </a:lnTo>
                      <a:lnTo>
                        <a:pt x="13" y="146"/>
                      </a:lnTo>
                      <a:lnTo>
                        <a:pt x="17" y="146"/>
                      </a:lnTo>
                      <a:lnTo>
                        <a:pt x="21" y="144"/>
                      </a:lnTo>
                      <a:lnTo>
                        <a:pt x="26" y="142"/>
                      </a:lnTo>
                      <a:lnTo>
                        <a:pt x="32" y="134"/>
                      </a:lnTo>
                      <a:lnTo>
                        <a:pt x="33" y="129"/>
                      </a:lnTo>
                      <a:lnTo>
                        <a:pt x="31" y="124"/>
                      </a:lnTo>
                      <a:lnTo>
                        <a:pt x="27" y="118"/>
                      </a:lnTo>
                      <a:lnTo>
                        <a:pt x="24" y="118"/>
                      </a:lnTo>
                      <a:lnTo>
                        <a:pt x="21" y="117"/>
                      </a:lnTo>
                      <a:lnTo>
                        <a:pt x="19" y="116"/>
                      </a:lnTo>
                      <a:lnTo>
                        <a:pt x="17" y="113"/>
                      </a:lnTo>
                      <a:lnTo>
                        <a:pt x="17" y="110"/>
                      </a:lnTo>
                      <a:lnTo>
                        <a:pt x="17" y="106"/>
                      </a:lnTo>
                      <a:lnTo>
                        <a:pt x="19" y="100"/>
                      </a:lnTo>
                      <a:lnTo>
                        <a:pt x="19" y="95"/>
                      </a:lnTo>
                      <a:lnTo>
                        <a:pt x="14" y="93"/>
                      </a:lnTo>
                      <a:lnTo>
                        <a:pt x="8" y="90"/>
                      </a:lnTo>
                      <a:lnTo>
                        <a:pt x="0" y="84"/>
                      </a:lnTo>
                      <a:lnTo>
                        <a:pt x="2" y="77"/>
                      </a:lnTo>
                      <a:lnTo>
                        <a:pt x="9" y="70"/>
                      </a:lnTo>
                      <a:lnTo>
                        <a:pt x="25" y="51"/>
                      </a:lnTo>
                      <a:lnTo>
                        <a:pt x="31" y="36"/>
                      </a:lnTo>
                      <a:lnTo>
                        <a:pt x="37" y="16"/>
                      </a:lnTo>
                      <a:lnTo>
                        <a:pt x="38" y="0"/>
                      </a:lnTo>
                      <a:lnTo>
                        <a:pt x="45" y="4"/>
                      </a:lnTo>
                      <a:lnTo>
                        <a:pt x="55" y="0"/>
                      </a:lnTo>
                      <a:lnTo>
                        <a:pt x="60" y="3"/>
                      </a:lnTo>
                      <a:lnTo>
                        <a:pt x="61" y="8"/>
                      </a:lnTo>
                      <a:lnTo>
                        <a:pt x="72" y="12"/>
                      </a:lnTo>
                      <a:lnTo>
                        <a:pt x="77" y="12"/>
                      </a:lnTo>
                      <a:lnTo>
                        <a:pt x="84" y="18"/>
                      </a:lnTo>
                      <a:lnTo>
                        <a:pt x="86" y="16"/>
                      </a:lnTo>
                      <a:lnTo>
                        <a:pt x="91" y="18"/>
                      </a:lnTo>
                      <a:lnTo>
                        <a:pt x="92" y="22"/>
                      </a:lnTo>
                      <a:lnTo>
                        <a:pt x="97" y="27"/>
                      </a:lnTo>
                      <a:lnTo>
                        <a:pt x="99" y="33"/>
                      </a:lnTo>
                      <a:lnTo>
                        <a:pt x="102" y="35"/>
                      </a:lnTo>
                      <a:lnTo>
                        <a:pt x="108" y="35"/>
                      </a:lnTo>
                      <a:lnTo>
                        <a:pt x="109" y="41"/>
                      </a:lnTo>
                      <a:lnTo>
                        <a:pt x="113" y="45"/>
                      </a:lnTo>
                      <a:lnTo>
                        <a:pt x="116" y="51"/>
                      </a:lnTo>
                      <a:lnTo>
                        <a:pt x="113" y="57"/>
                      </a:lnTo>
                      <a:lnTo>
                        <a:pt x="117" y="60"/>
                      </a:lnTo>
                      <a:lnTo>
                        <a:pt x="116" y="68"/>
                      </a:lnTo>
                      <a:lnTo>
                        <a:pt x="114" y="71"/>
                      </a:lnTo>
                      <a:lnTo>
                        <a:pt x="107" y="70"/>
                      </a:lnTo>
                      <a:lnTo>
                        <a:pt x="107" y="72"/>
                      </a:lnTo>
                      <a:lnTo>
                        <a:pt x="107" y="78"/>
                      </a:lnTo>
                      <a:lnTo>
                        <a:pt x="109" y="88"/>
                      </a:lnTo>
                      <a:lnTo>
                        <a:pt x="113" y="92"/>
                      </a:lnTo>
                      <a:lnTo>
                        <a:pt x="115" y="96"/>
                      </a:lnTo>
                      <a:lnTo>
                        <a:pt x="111" y="104"/>
                      </a:lnTo>
                      <a:lnTo>
                        <a:pt x="108" y="111"/>
                      </a:lnTo>
                      <a:lnTo>
                        <a:pt x="104" y="125"/>
                      </a:lnTo>
                      <a:lnTo>
                        <a:pt x="105" y="130"/>
                      </a:lnTo>
                      <a:lnTo>
                        <a:pt x="105" y="136"/>
                      </a:lnTo>
                      <a:lnTo>
                        <a:pt x="104" y="140"/>
                      </a:lnTo>
                      <a:lnTo>
                        <a:pt x="99" y="147"/>
                      </a:lnTo>
                      <a:lnTo>
                        <a:pt x="97" y="149"/>
                      </a:lnTo>
                      <a:lnTo>
                        <a:pt x="96" y="153"/>
                      </a:lnTo>
                      <a:lnTo>
                        <a:pt x="97" y="155"/>
                      </a:lnTo>
                      <a:lnTo>
                        <a:pt x="98" y="160"/>
                      </a:lnTo>
                      <a:lnTo>
                        <a:pt x="95" y="164"/>
                      </a:lnTo>
                      <a:lnTo>
                        <a:pt x="90" y="164"/>
                      </a:lnTo>
                      <a:lnTo>
                        <a:pt x="87" y="165"/>
                      </a:lnTo>
                      <a:lnTo>
                        <a:pt x="83" y="166"/>
                      </a:lnTo>
                      <a:lnTo>
                        <a:pt x="83" y="173"/>
                      </a:lnTo>
                      <a:lnTo>
                        <a:pt x="80" y="180"/>
                      </a:lnTo>
                      <a:lnTo>
                        <a:pt x="79" y="188"/>
                      </a:lnTo>
                      <a:lnTo>
                        <a:pt x="81" y="194"/>
                      </a:lnTo>
                      <a:lnTo>
                        <a:pt x="83" y="200"/>
                      </a:lnTo>
                      <a:lnTo>
                        <a:pt x="81" y="204"/>
                      </a:lnTo>
                      <a:lnTo>
                        <a:pt x="75" y="212"/>
                      </a:lnTo>
                      <a:lnTo>
                        <a:pt x="68" y="209"/>
                      </a:lnTo>
                      <a:lnTo>
                        <a:pt x="62" y="207"/>
                      </a:lnTo>
                      <a:lnTo>
                        <a:pt x="57" y="212"/>
                      </a:lnTo>
                      <a:lnTo>
                        <a:pt x="53" y="210"/>
                      </a:lnTo>
                      <a:lnTo>
                        <a:pt x="51" y="207"/>
                      </a:lnTo>
                      <a:lnTo>
                        <a:pt x="49" y="202"/>
                      </a:lnTo>
                      <a:lnTo>
                        <a:pt x="48" y="201"/>
                      </a:lnTo>
                      <a:lnTo>
                        <a:pt x="45" y="201"/>
                      </a:lnTo>
                      <a:lnTo>
                        <a:pt x="37" y="202"/>
                      </a:lnTo>
                      <a:lnTo>
                        <a:pt x="29" y="200"/>
                      </a:lnTo>
                      <a:lnTo>
                        <a:pt x="20" y="200"/>
                      </a:lnTo>
                      <a:lnTo>
                        <a:pt x="18" y="202"/>
                      </a:lnTo>
                      <a:lnTo>
                        <a:pt x="14" y="202"/>
                      </a:lnTo>
                      <a:lnTo>
                        <a:pt x="11" y="20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3" name="Freeform 181"/>
                <p:cNvSpPr>
                  <a:spLocks/>
                </p:cNvSpPr>
                <p:nvPr/>
              </p:nvSpPr>
              <p:spPr bwMode="auto">
                <a:xfrm rot="1627522">
                  <a:off x="3059" y="2842"/>
                  <a:ext cx="280" cy="277"/>
                </a:xfrm>
                <a:custGeom>
                  <a:avLst/>
                  <a:gdLst>
                    <a:gd name="T0" fmla="*/ 196 w 227"/>
                    <a:gd name="T1" fmla="*/ 177 h 187"/>
                    <a:gd name="T2" fmla="*/ 185 w 227"/>
                    <a:gd name="T3" fmla="*/ 173 h 187"/>
                    <a:gd name="T4" fmla="*/ 179 w 227"/>
                    <a:gd name="T5" fmla="*/ 168 h 187"/>
                    <a:gd name="T6" fmla="*/ 172 w 227"/>
                    <a:gd name="T7" fmla="*/ 166 h 187"/>
                    <a:gd name="T8" fmla="*/ 174 w 227"/>
                    <a:gd name="T9" fmla="*/ 174 h 187"/>
                    <a:gd name="T10" fmla="*/ 169 w 227"/>
                    <a:gd name="T11" fmla="*/ 180 h 187"/>
                    <a:gd name="T12" fmla="*/ 162 w 227"/>
                    <a:gd name="T13" fmla="*/ 187 h 187"/>
                    <a:gd name="T14" fmla="*/ 156 w 227"/>
                    <a:gd name="T15" fmla="*/ 185 h 187"/>
                    <a:gd name="T16" fmla="*/ 147 w 227"/>
                    <a:gd name="T17" fmla="*/ 174 h 187"/>
                    <a:gd name="T18" fmla="*/ 137 w 227"/>
                    <a:gd name="T19" fmla="*/ 167 h 187"/>
                    <a:gd name="T20" fmla="*/ 132 w 227"/>
                    <a:gd name="T21" fmla="*/ 157 h 187"/>
                    <a:gd name="T22" fmla="*/ 114 w 227"/>
                    <a:gd name="T23" fmla="*/ 133 h 187"/>
                    <a:gd name="T24" fmla="*/ 102 w 227"/>
                    <a:gd name="T25" fmla="*/ 126 h 187"/>
                    <a:gd name="T26" fmla="*/ 89 w 227"/>
                    <a:gd name="T27" fmla="*/ 127 h 187"/>
                    <a:gd name="T28" fmla="*/ 82 w 227"/>
                    <a:gd name="T29" fmla="*/ 138 h 187"/>
                    <a:gd name="T30" fmla="*/ 70 w 227"/>
                    <a:gd name="T31" fmla="*/ 139 h 187"/>
                    <a:gd name="T32" fmla="*/ 66 w 227"/>
                    <a:gd name="T33" fmla="*/ 145 h 187"/>
                    <a:gd name="T34" fmla="*/ 51 w 227"/>
                    <a:gd name="T35" fmla="*/ 154 h 187"/>
                    <a:gd name="T36" fmla="*/ 43 w 227"/>
                    <a:gd name="T37" fmla="*/ 161 h 187"/>
                    <a:gd name="T38" fmla="*/ 24 w 227"/>
                    <a:gd name="T39" fmla="*/ 165 h 187"/>
                    <a:gd name="T40" fmla="*/ 10 w 227"/>
                    <a:gd name="T41" fmla="*/ 168 h 187"/>
                    <a:gd name="T42" fmla="*/ 5 w 227"/>
                    <a:gd name="T43" fmla="*/ 159 h 187"/>
                    <a:gd name="T44" fmla="*/ 5 w 227"/>
                    <a:gd name="T45" fmla="*/ 142 h 187"/>
                    <a:gd name="T46" fmla="*/ 0 w 227"/>
                    <a:gd name="T47" fmla="*/ 121 h 187"/>
                    <a:gd name="T48" fmla="*/ 9 w 227"/>
                    <a:gd name="T49" fmla="*/ 101 h 187"/>
                    <a:gd name="T50" fmla="*/ 10 w 227"/>
                    <a:gd name="T51" fmla="*/ 94 h 187"/>
                    <a:gd name="T52" fmla="*/ 6 w 227"/>
                    <a:gd name="T53" fmla="*/ 89 h 187"/>
                    <a:gd name="T54" fmla="*/ 11 w 227"/>
                    <a:gd name="T55" fmla="*/ 85 h 187"/>
                    <a:gd name="T56" fmla="*/ 24 w 227"/>
                    <a:gd name="T57" fmla="*/ 83 h 187"/>
                    <a:gd name="T58" fmla="*/ 28 w 227"/>
                    <a:gd name="T59" fmla="*/ 79 h 187"/>
                    <a:gd name="T60" fmla="*/ 37 w 227"/>
                    <a:gd name="T61" fmla="*/ 79 h 187"/>
                    <a:gd name="T62" fmla="*/ 46 w 227"/>
                    <a:gd name="T63" fmla="*/ 75 h 187"/>
                    <a:gd name="T64" fmla="*/ 46 w 227"/>
                    <a:gd name="T65" fmla="*/ 57 h 187"/>
                    <a:gd name="T66" fmla="*/ 52 w 227"/>
                    <a:gd name="T67" fmla="*/ 48 h 187"/>
                    <a:gd name="T68" fmla="*/ 63 w 227"/>
                    <a:gd name="T69" fmla="*/ 30 h 187"/>
                    <a:gd name="T70" fmla="*/ 70 w 227"/>
                    <a:gd name="T71" fmla="*/ 29 h 187"/>
                    <a:gd name="T72" fmla="*/ 81 w 227"/>
                    <a:gd name="T73" fmla="*/ 27 h 187"/>
                    <a:gd name="T74" fmla="*/ 97 w 227"/>
                    <a:gd name="T75" fmla="*/ 28 h 187"/>
                    <a:gd name="T76" fmla="*/ 101 w 227"/>
                    <a:gd name="T77" fmla="*/ 29 h 187"/>
                    <a:gd name="T78" fmla="*/ 105 w 227"/>
                    <a:gd name="T79" fmla="*/ 37 h 187"/>
                    <a:gd name="T80" fmla="*/ 114 w 227"/>
                    <a:gd name="T81" fmla="*/ 34 h 187"/>
                    <a:gd name="T82" fmla="*/ 127 w 227"/>
                    <a:gd name="T83" fmla="*/ 39 h 187"/>
                    <a:gd name="T84" fmla="*/ 135 w 227"/>
                    <a:gd name="T85" fmla="*/ 27 h 187"/>
                    <a:gd name="T86" fmla="*/ 131 w 227"/>
                    <a:gd name="T87" fmla="*/ 15 h 187"/>
                    <a:gd name="T88" fmla="*/ 135 w 227"/>
                    <a:gd name="T89" fmla="*/ 0 h 187"/>
                    <a:gd name="T90" fmla="*/ 143 w 227"/>
                    <a:gd name="T91" fmla="*/ 1 h 187"/>
                    <a:gd name="T92" fmla="*/ 149 w 227"/>
                    <a:gd name="T93" fmla="*/ 4 h 187"/>
                    <a:gd name="T94" fmla="*/ 161 w 227"/>
                    <a:gd name="T95" fmla="*/ 11 h 187"/>
                    <a:gd name="T96" fmla="*/ 172 w 227"/>
                    <a:gd name="T97" fmla="*/ 13 h 187"/>
                    <a:gd name="T98" fmla="*/ 180 w 227"/>
                    <a:gd name="T99" fmla="*/ 13 h 187"/>
                    <a:gd name="T100" fmla="*/ 189 w 227"/>
                    <a:gd name="T101" fmla="*/ 33 h 187"/>
                    <a:gd name="T102" fmla="*/ 196 w 227"/>
                    <a:gd name="T103" fmla="*/ 29 h 187"/>
                    <a:gd name="T104" fmla="*/ 205 w 227"/>
                    <a:gd name="T105" fmla="*/ 18 h 187"/>
                    <a:gd name="T106" fmla="*/ 210 w 227"/>
                    <a:gd name="T107" fmla="*/ 13 h 187"/>
                    <a:gd name="T108" fmla="*/ 213 w 227"/>
                    <a:gd name="T109" fmla="*/ 15 h 187"/>
                    <a:gd name="T110" fmla="*/ 225 w 227"/>
                    <a:gd name="T111" fmla="*/ 64 h 187"/>
                    <a:gd name="T112" fmla="*/ 225 w 227"/>
                    <a:gd name="T113" fmla="*/ 115 h 187"/>
                    <a:gd name="T114" fmla="*/ 216 w 227"/>
                    <a:gd name="T115" fmla="*/ 162 h 187"/>
                    <a:gd name="T116" fmla="*/ 208 w 227"/>
                    <a:gd name="T117" fmla="*/ 165 h 187"/>
                    <a:gd name="T118" fmla="*/ 204 w 227"/>
                    <a:gd name="T119" fmla="*/ 169 h 187"/>
                    <a:gd name="T120" fmla="*/ 198 w 227"/>
                    <a:gd name="T121" fmla="*/ 172 h 187"/>
                    <a:gd name="T122" fmla="*/ 198 w 227"/>
                    <a:gd name="T123" fmla="*/ 17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7" h="187">
                      <a:moveTo>
                        <a:pt x="198" y="178"/>
                      </a:moveTo>
                      <a:lnTo>
                        <a:pt x="196" y="177"/>
                      </a:lnTo>
                      <a:lnTo>
                        <a:pt x="189" y="177"/>
                      </a:lnTo>
                      <a:lnTo>
                        <a:pt x="185" y="173"/>
                      </a:lnTo>
                      <a:lnTo>
                        <a:pt x="183" y="171"/>
                      </a:lnTo>
                      <a:lnTo>
                        <a:pt x="179" y="168"/>
                      </a:lnTo>
                      <a:lnTo>
                        <a:pt x="175" y="167"/>
                      </a:lnTo>
                      <a:lnTo>
                        <a:pt x="172" y="166"/>
                      </a:lnTo>
                      <a:lnTo>
                        <a:pt x="173" y="172"/>
                      </a:lnTo>
                      <a:lnTo>
                        <a:pt x="174" y="174"/>
                      </a:lnTo>
                      <a:lnTo>
                        <a:pt x="173" y="178"/>
                      </a:lnTo>
                      <a:lnTo>
                        <a:pt x="169" y="180"/>
                      </a:lnTo>
                      <a:lnTo>
                        <a:pt x="167" y="186"/>
                      </a:lnTo>
                      <a:lnTo>
                        <a:pt x="162" y="187"/>
                      </a:lnTo>
                      <a:lnTo>
                        <a:pt x="159" y="185"/>
                      </a:lnTo>
                      <a:lnTo>
                        <a:pt x="156" y="185"/>
                      </a:lnTo>
                      <a:lnTo>
                        <a:pt x="153" y="181"/>
                      </a:lnTo>
                      <a:lnTo>
                        <a:pt x="147" y="174"/>
                      </a:lnTo>
                      <a:lnTo>
                        <a:pt x="142" y="169"/>
                      </a:lnTo>
                      <a:lnTo>
                        <a:pt x="137" y="167"/>
                      </a:lnTo>
                      <a:lnTo>
                        <a:pt x="133" y="161"/>
                      </a:lnTo>
                      <a:lnTo>
                        <a:pt x="132" y="157"/>
                      </a:lnTo>
                      <a:lnTo>
                        <a:pt x="127" y="145"/>
                      </a:lnTo>
                      <a:lnTo>
                        <a:pt x="114" y="133"/>
                      </a:lnTo>
                      <a:lnTo>
                        <a:pt x="108" y="129"/>
                      </a:lnTo>
                      <a:lnTo>
                        <a:pt x="102" y="126"/>
                      </a:lnTo>
                      <a:lnTo>
                        <a:pt x="96" y="126"/>
                      </a:lnTo>
                      <a:lnTo>
                        <a:pt x="89" y="127"/>
                      </a:lnTo>
                      <a:lnTo>
                        <a:pt x="87" y="131"/>
                      </a:lnTo>
                      <a:lnTo>
                        <a:pt x="82" y="138"/>
                      </a:lnTo>
                      <a:lnTo>
                        <a:pt x="77" y="139"/>
                      </a:lnTo>
                      <a:lnTo>
                        <a:pt x="70" y="139"/>
                      </a:lnTo>
                      <a:lnTo>
                        <a:pt x="69" y="141"/>
                      </a:lnTo>
                      <a:lnTo>
                        <a:pt x="66" y="145"/>
                      </a:lnTo>
                      <a:lnTo>
                        <a:pt x="60" y="149"/>
                      </a:lnTo>
                      <a:lnTo>
                        <a:pt x="51" y="154"/>
                      </a:lnTo>
                      <a:lnTo>
                        <a:pt x="49" y="156"/>
                      </a:lnTo>
                      <a:lnTo>
                        <a:pt x="43" y="161"/>
                      </a:lnTo>
                      <a:lnTo>
                        <a:pt x="37" y="163"/>
                      </a:lnTo>
                      <a:lnTo>
                        <a:pt x="24" y="165"/>
                      </a:lnTo>
                      <a:lnTo>
                        <a:pt x="18" y="166"/>
                      </a:lnTo>
                      <a:lnTo>
                        <a:pt x="10" y="168"/>
                      </a:lnTo>
                      <a:lnTo>
                        <a:pt x="4" y="166"/>
                      </a:lnTo>
                      <a:lnTo>
                        <a:pt x="5" y="159"/>
                      </a:lnTo>
                      <a:lnTo>
                        <a:pt x="6" y="151"/>
                      </a:lnTo>
                      <a:lnTo>
                        <a:pt x="5" y="142"/>
                      </a:lnTo>
                      <a:lnTo>
                        <a:pt x="6" y="127"/>
                      </a:lnTo>
                      <a:lnTo>
                        <a:pt x="0" y="121"/>
                      </a:lnTo>
                      <a:lnTo>
                        <a:pt x="0" y="115"/>
                      </a:lnTo>
                      <a:lnTo>
                        <a:pt x="9" y="101"/>
                      </a:lnTo>
                      <a:lnTo>
                        <a:pt x="10" y="97"/>
                      </a:lnTo>
                      <a:lnTo>
                        <a:pt x="10" y="94"/>
                      </a:lnTo>
                      <a:lnTo>
                        <a:pt x="7" y="90"/>
                      </a:lnTo>
                      <a:lnTo>
                        <a:pt x="6" y="89"/>
                      </a:lnTo>
                      <a:lnTo>
                        <a:pt x="7" y="87"/>
                      </a:lnTo>
                      <a:lnTo>
                        <a:pt x="11" y="85"/>
                      </a:lnTo>
                      <a:lnTo>
                        <a:pt x="19" y="84"/>
                      </a:lnTo>
                      <a:lnTo>
                        <a:pt x="24" y="83"/>
                      </a:lnTo>
                      <a:lnTo>
                        <a:pt x="28" y="84"/>
                      </a:lnTo>
                      <a:lnTo>
                        <a:pt x="28" y="79"/>
                      </a:lnTo>
                      <a:lnTo>
                        <a:pt x="30" y="77"/>
                      </a:lnTo>
                      <a:lnTo>
                        <a:pt x="37" y="79"/>
                      </a:lnTo>
                      <a:lnTo>
                        <a:pt x="45" y="78"/>
                      </a:lnTo>
                      <a:lnTo>
                        <a:pt x="46" y="75"/>
                      </a:lnTo>
                      <a:lnTo>
                        <a:pt x="42" y="61"/>
                      </a:lnTo>
                      <a:lnTo>
                        <a:pt x="46" y="57"/>
                      </a:lnTo>
                      <a:lnTo>
                        <a:pt x="48" y="54"/>
                      </a:lnTo>
                      <a:lnTo>
                        <a:pt x="52" y="48"/>
                      </a:lnTo>
                      <a:lnTo>
                        <a:pt x="54" y="45"/>
                      </a:lnTo>
                      <a:lnTo>
                        <a:pt x="63" y="30"/>
                      </a:lnTo>
                      <a:lnTo>
                        <a:pt x="66" y="29"/>
                      </a:lnTo>
                      <a:lnTo>
                        <a:pt x="70" y="29"/>
                      </a:lnTo>
                      <a:lnTo>
                        <a:pt x="72" y="27"/>
                      </a:lnTo>
                      <a:lnTo>
                        <a:pt x="81" y="27"/>
                      </a:lnTo>
                      <a:lnTo>
                        <a:pt x="89" y="29"/>
                      </a:lnTo>
                      <a:lnTo>
                        <a:pt x="97" y="28"/>
                      </a:lnTo>
                      <a:lnTo>
                        <a:pt x="100" y="28"/>
                      </a:lnTo>
                      <a:lnTo>
                        <a:pt x="101" y="29"/>
                      </a:lnTo>
                      <a:lnTo>
                        <a:pt x="103" y="34"/>
                      </a:lnTo>
                      <a:lnTo>
                        <a:pt x="105" y="37"/>
                      </a:lnTo>
                      <a:lnTo>
                        <a:pt x="109" y="39"/>
                      </a:lnTo>
                      <a:lnTo>
                        <a:pt x="114" y="34"/>
                      </a:lnTo>
                      <a:lnTo>
                        <a:pt x="120" y="36"/>
                      </a:lnTo>
                      <a:lnTo>
                        <a:pt x="127" y="39"/>
                      </a:lnTo>
                      <a:lnTo>
                        <a:pt x="133" y="31"/>
                      </a:lnTo>
                      <a:lnTo>
                        <a:pt x="135" y="27"/>
                      </a:lnTo>
                      <a:lnTo>
                        <a:pt x="133" y="21"/>
                      </a:lnTo>
                      <a:lnTo>
                        <a:pt x="131" y="15"/>
                      </a:lnTo>
                      <a:lnTo>
                        <a:pt x="132" y="7"/>
                      </a:lnTo>
                      <a:lnTo>
                        <a:pt x="135" y="0"/>
                      </a:lnTo>
                      <a:lnTo>
                        <a:pt x="139" y="0"/>
                      </a:lnTo>
                      <a:lnTo>
                        <a:pt x="143" y="1"/>
                      </a:lnTo>
                      <a:lnTo>
                        <a:pt x="147" y="4"/>
                      </a:lnTo>
                      <a:lnTo>
                        <a:pt x="149" y="4"/>
                      </a:lnTo>
                      <a:lnTo>
                        <a:pt x="155" y="10"/>
                      </a:lnTo>
                      <a:lnTo>
                        <a:pt x="161" y="11"/>
                      </a:lnTo>
                      <a:lnTo>
                        <a:pt x="165" y="15"/>
                      </a:lnTo>
                      <a:lnTo>
                        <a:pt x="172" y="13"/>
                      </a:lnTo>
                      <a:lnTo>
                        <a:pt x="177" y="11"/>
                      </a:lnTo>
                      <a:lnTo>
                        <a:pt x="180" y="13"/>
                      </a:lnTo>
                      <a:lnTo>
                        <a:pt x="186" y="22"/>
                      </a:lnTo>
                      <a:lnTo>
                        <a:pt x="189" y="33"/>
                      </a:lnTo>
                      <a:lnTo>
                        <a:pt x="196" y="34"/>
                      </a:lnTo>
                      <a:lnTo>
                        <a:pt x="196" y="29"/>
                      </a:lnTo>
                      <a:lnTo>
                        <a:pt x="204" y="28"/>
                      </a:lnTo>
                      <a:lnTo>
                        <a:pt x="205" y="18"/>
                      </a:lnTo>
                      <a:lnTo>
                        <a:pt x="208" y="16"/>
                      </a:lnTo>
                      <a:lnTo>
                        <a:pt x="210" y="13"/>
                      </a:lnTo>
                      <a:lnTo>
                        <a:pt x="213" y="13"/>
                      </a:lnTo>
                      <a:lnTo>
                        <a:pt x="213" y="15"/>
                      </a:lnTo>
                      <a:lnTo>
                        <a:pt x="219" y="37"/>
                      </a:lnTo>
                      <a:lnTo>
                        <a:pt x="225" y="64"/>
                      </a:lnTo>
                      <a:lnTo>
                        <a:pt x="227" y="94"/>
                      </a:lnTo>
                      <a:lnTo>
                        <a:pt x="225" y="115"/>
                      </a:lnTo>
                      <a:lnTo>
                        <a:pt x="220" y="150"/>
                      </a:lnTo>
                      <a:lnTo>
                        <a:pt x="216" y="162"/>
                      </a:lnTo>
                      <a:lnTo>
                        <a:pt x="213" y="163"/>
                      </a:lnTo>
                      <a:lnTo>
                        <a:pt x="208" y="165"/>
                      </a:lnTo>
                      <a:lnTo>
                        <a:pt x="207" y="166"/>
                      </a:lnTo>
                      <a:lnTo>
                        <a:pt x="204" y="169"/>
                      </a:lnTo>
                      <a:lnTo>
                        <a:pt x="202" y="171"/>
                      </a:lnTo>
                      <a:lnTo>
                        <a:pt x="198" y="172"/>
                      </a:lnTo>
                      <a:lnTo>
                        <a:pt x="197" y="174"/>
                      </a:lnTo>
                      <a:lnTo>
                        <a:pt x="198" y="17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4" name="Freeform 182"/>
                <p:cNvSpPr>
                  <a:spLocks/>
                </p:cNvSpPr>
                <p:nvPr/>
              </p:nvSpPr>
              <p:spPr bwMode="auto">
                <a:xfrm rot="1627522">
                  <a:off x="3028" y="3060"/>
                  <a:ext cx="176" cy="274"/>
                </a:xfrm>
                <a:custGeom>
                  <a:avLst/>
                  <a:gdLst>
                    <a:gd name="T0" fmla="*/ 136 w 141"/>
                    <a:gd name="T1" fmla="*/ 183 h 184"/>
                    <a:gd name="T2" fmla="*/ 134 w 141"/>
                    <a:gd name="T3" fmla="*/ 184 h 184"/>
                    <a:gd name="T4" fmla="*/ 128 w 141"/>
                    <a:gd name="T5" fmla="*/ 178 h 184"/>
                    <a:gd name="T6" fmla="*/ 124 w 141"/>
                    <a:gd name="T7" fmla="*/ 168 h 184"/>
                    <a:gd name="T8" fmla="*/ 114 w 141"/>
                    <a:gd name="T9" fmla="*/ 166 h 184"/>
                    <a:gd name="T10" fmla="*/ 105 w 141"/>
                    <a:gd name="T11" fmla="*/ 166 h 184"/>
                    <a:gd name="T12" fmla="*/ 103 w 141"/>
                    <a:gd name="T13" fmla="*/ 160 h 184"/>
                    <a:gd name="T14" fmla="*/ 97 w 141"/>
                    <a:gd name="T15" fmla="*/ 156 h 184"/>
                    <a:gd name="T16" fmla="*/ 86 w 141"/>
                    <a:gd name="T17" fmla="*/ 155 h 184"/>
                    <a:gd name="T18" fmla="*/ 75 w 141"/>
                    <a:gd name="T19" fmla="*/ 162 h 184"/>
                    <a:gd name="T20" fmla="*/ 67 w 141"/>
                    <a:gd name="T21" fmla="*/ 167 h 184"/>
                    <a:gd name="T22" fmla="*/ 61 w 141"/>
                    <a:gd name="T23" fmla="*/ 170 h 184"/>
                    <a:gd name="T24" fmla="*/ 54 w 141"/>
                    <a:gd name="T25" fmla="*/ 168 h 184"/>
                    <a:gd name="T26" fmla="*/ 48 w 141"/>
                    <a:gd name="T27" fmla="*/ 166 h 184"/>
                    <a:gd name="T28" fmla="*/ 38 w 141"/>
                    <a:gd name="T29" fmla="*/ 159 h 184"/>
                    <a:gd name="T30" fmla="*/ 28 w 141"/>
                    <a:gd name="T31" fmla="*/ 150 h 184"/>
                    <a:gd name="T32" fmla="*/ 20 w 141"/>
                    <a:gd name="T33" fmla="*/ 138 h 184"/>
                    <a:gd name="T34" fmla="*/ 13 w 141"/>
                    <a:gd name="T35" fmla="*/ 134 h 184"/>
                    <a:gd name="T36" fmla="*/ 6 w 141"/>
                    <a:gd name="T37" fmla="*/ 130 h 184"/>
                    <a:gd name="T38" fmla="*/ 4 w 141"/>
                    <a:gd name="T39" fmla="*/ 126 h 184"/>
                    <a:gd name="T40" fmla="*/ 1 w 141"/>
                    <a:gd name="T41" fmla="*/ 119 h 184"/>
                    <a:gd name="T42" fmla="*/ 1 w 141"/>
                    <a:gd name="T43" fmla="*/ 112 h 184"/>
                    <a:gd name="T44" fmla="*/ 13 w 141"/>
                    <a:gd name="T45" fmla="*/ 112 h 184"/>
                    <a:gd name="T46" fmla="*/ 20 w 141"/>
                    <a:gd name="T47" fmla="*/ 101 h 184"/>
                    <a:gd name="T48" fmla="*/ 22 w 141"/>
                    <a:gd name="T49" fmla="*/ 95 h 184"/>
                    <a:gd name="T50" fmla="*/ 31 w 141"/>
                    <a:gd name="T51" fmla="*/ 96 h 184"/>
                    <a:gd name="T52" fmla="*/ 38 w 141"/>
                    <a:gd name="T53" fmla="*/ 88 h 184"/>
                    <a:gd name="T54" fmla="*/ 42 w 141"/>
                    <a:gd name="T55" fmla="*/ 89 h 184"/>
                    <a:gd name="T56" fmla="*/ 48 w 141"/>
                    <a:gd name="T57" fmla="*/ 84 h 184"/>
                    <a:gd name="T58" fmla="*/ 52 w 141"/>
                    <a:gd name="T59" fmla="*/ 83 h 184"/>
                    <a:gd name="T60" fmla="*/ 60 w 141"/>
                    <a:gd name="T61" fmla="*/ 83 h 184"/>
                    <a:gd name="T62" fmla="*/ 61 w 141"/>
                    <a:gd name="T63" fmla="*/ 71 h 184"/>
                    <a:gd name="T64" fmla="*/ 66 w 141"/>
                    <a:gd name="T65" fmla="*/ 66 h 184"/>
                    <a:gd name="T66" fmla="*/ 63 w 141"/>
                    <a:gd name="T67" fmla="*/ 51 h 184"/>
                    <a:gd name="T68" fmla="*/ 64 w 141"/>
                    <a:gd name="T69" fmla="*/ 39 h 184"/>
                    <a:gd name="T70" fmla="*/ 68 w 141"/>
                    <a:gd name="T71" fmla="*/ 33 h 184"/>
                    <a:gd name="T72" fmla="*/ 66 w 141"/>
                    <a:gd name="T73" fmla="*/ 22 h 184"/>
                    <a:gd name="T74" fmla="*/ 69 w 141"/>
                    <a:gd name="T75" fmla="*/ 6 h 184"/>
                    <a:gd name="T76" fmla="*/ 70 w 141"/>
                    <a:gd name="T77" fmla="*/ 4 h 184"/>
                    <a:gd name="T78" fmla="*/ 79 w 141"/>
                    <a:gd name="T79" fmla="*/ 12 h 184"/>
                    <a:gd name="T80" fmla="*/ 90 w 141"/>
                    <a:gd name="T81" fmla="*/ 24 h 184"/>
                    <a:gd name="T82" fmla="*/ 96 w 141"/>
                    <a:gd name="T83" fmla="*/ 28 h 184"/>
                    <a:gd name="T84" fmla="*/ 104 w 141"/>
                    <a:gd name="T85" fmla="*/ 29 h 184"/>
                    <a:gd name="T86" fmla="*/ 110 w 141"/>
                    <a:gd name="T87" fmla="*/ 21 h 184"/>
                    <a:gd name="T88" fmla="*/ 110 w 141"/>
                    <a:gd name="T89" fmla="*/ 15 h 184"/>
                    <a:gd name="T90" fmla="*/ 112 w 141"/>
                    <a:gd name="T91" fmla="*/ 10 h 184"/>
                    <a:gd name="T92" fmla="*/ 120 w 141"/>
                    <a:gd name="T93" fmla="*/ 14 h 184"/>
                    <a:gd name="T94" fmla="*/ 126 w 141"/>
                    <a:gd name="T95" fmla="*/ 20 h 184"/>
                    <a:gd name="T96" fmla="*/ 135 w 141"/>
                    <a:gd name="T97" fmla="*/ 21 h 184"/>
                    <a:gd name="T98" fmla="*/ 127 w 141"/>
                    <a:gd name="T99" fmla="*/ 35 h 184"/>
                    <a:gd name="T100" fmla="*/ 120 w 141"/>
                    <a:gd name="T101" fmla="*/ 57 h 184"/>
                    <a:gd name="T102" fmla="*/ 112 w 141"/>
                    <a:gd name="T103" fmla="*/ 77 h 184"/>
                    <a:gd name="T104" fmla="*/ 111 w 141"/>
                    <a:gd name="T105" fmla="*/ 98 h 184"/>
                    <a:gd name="T106" fmla="*/ 106 w 141"/>
                    <a:gd name="T107" fmla="*/ 104 h 184"/>
                    <a:gd name="T108" fmla="*/ 109 w 141"/>
                    <a:gd name="T109" fmla="*/ 125 h 184"/>
                    <a:gd name="T110" fmla="*/ 134 w 141"/>
                    <a:gd name="T111" fmla="*/ 1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1" h="184">
                      <a:moveTo>
                        <a:pt x="141" y="180"/>
                      </a:moveTo>
                      <a:lnTo>
                        <a:pt x="136" y="183"/>
                      </a:lnTo>
                      <a:lnTo>
                        <a:pt x="135" y="184"/>
                      </a:lnTo>
                      <a:lnTo>
                        <a:pt x="134" y="184"/>
                      </a:lnTo>
                      <a:lnTo>
                        <a:pt x="129" y="183"/>
                      </a:lnTo>
                      <a:lnTo>
                        <a:pt x="128" y="178"/>
                      </a:lnTo>
                      <a:lnTo>
                        <a:pt x="126" y="172"/>
                      </a:lnTo>
                      <a:lnTo>
                        <a:pt x="124" y="168"/>
                      </a:lnTo>
                      <a:lnTo>
                        <a:pt x="122" y="166"/>
                      </a:lnTo>
                      <a:lnTo>
                        <a:pt x="114" y="166"/>
                      </a:lnTo>
                      <a:lnTo>
                        <a:pt x="108" y="166"/>
                      </a:lnTo>
                      <a:lnTo>
                        <a:pt x="105" y="166"/>
                      </a:lnTo>
                      <a:lnTo>
                        <a:pt x="103" y="164"/>
                      </a:lnTo>
                      <a:lnTo>
                        <a:pt x="103" y="160"/>
                      </a:lnTo>
                      <a:lnTo>
                        <a:pt x="100" y="156"/>
                      </a:lnTo>
                      <a:lnTo>
                        <a:pt x="97" y="156"/>
                      </a:lnTo>
                      <a:lnTo>
                        <a:pt x="92" y="160"/>
                      </a:lnTo>
                      <a:lnTo>
                        <a:pt x="86" y="155"/>
                      </a:lnTo>
                      <a:lnTo>
                        <a:pt x="82" y="156"/>
                      </a:lnTo>
                      <a:lnTo>
                        <a:pt x="75" y="162"/>
                      </a:lnTo>
                      <a:lnTo>
                        <a:pt x="70" y="165"/>
                      </a:lnTo>
                      <a:lnTo>
                        <a:pt x="67" y="167"/>
                      </a:lnTo>
                      <a:lnTo>
                        <a:pt x="64" y="168"/>
                      </a:lnTo>
                      <a:lnTo>
                        <a:pt x="61" y="170"/>
                      </a:lnTo>
                      <a:lnTo>
                        <a:pt x="56" y="168"/>
                      </a:lnTo>
                      <a:lnTo>
                        <a:pt x="54" y="168"/>
                      </a:lnTo>
                      <a:lnTo>
                        <a:pt x="51" y="167"/>
                      </a:lnTo>
                      <a:lnTo>
                        <a:pt x="48" y="166"/>
                      </a:lnTo>
                      <a:lnTo>
                        <a:pt x="42" y="161"/>
                      </a:lnTo>
                      <a:lnTo>
                        <a:pt x="38" y="159"/>
                      </a:lnTo>
                      <a:lnTo>
                        <a:pt x="33" y="155"/>
                      </a:lnTo>
                      <a:lnTo>
                        <a:pt x="28" y="150"/>
                      </a:lnTo>
                      <a:lnTo>
                        <a:pt x="24" y="143"/>
                      </a:lnTo>
                      <a:lnTo>
                        <a:pt x="20" y="138"/>
                      </a:lnTo>
                      <a:lnTo>
                        <a:pt x="15" y="132"/>
                      </a:lnTo>
                      <a:lnTo>
                        <a:pt x="13" y="134"/>
                      </a:lnTo>
                      <a:lnTo>
                        <a:pt x="9" y="132"/>
                      </a:lnTo>
                      <a:lnTo>
                        <a:pt x="6" y="130"/>
                      </a:lnTo>
                      <a:lnTo>
                        <a:pt x="6" y="129"/>
                      </a:lnTo>
                      <a:lnTo>
                        <a:pt x="4" y="126"/>
                      </a:lnTo>
                      <a:lnTo>
                        <a:pt x="2" y="124"/>
                      </a:lnTo>
                      <a:lnTo>
                        <a:pt x="1" y="119"/>
                      </a:lnTo>
                      <a:lnTo>
                        <a:pt x="0" y="117"/>
                      </a:lnTo>
                      <a:lnTo>
                        <a:pt x="1" y="112"/>
                      </a:lnTo>
                      <a:lnTo>
                        <a:pt x="6" y="113"/>
                      </a:lnTo>
                      <a:lnTo>
                        <a:pt x="13" y="112"/>
                      </a:lnTo>
                      <a:lnTo>
                        <a:pt x="16" y="108"/>
                      </a:lnTo>
                      <a:lnTo>
                        <a:pt x="20" y="101"/>
                      </a:lnTo>
                      <a:lnTo>
                        <a:pt x="20" y="95"/>
                      </a:lnTo>
                      <a:lnTo>
                        <a:pt x="22" y="95"/>
                      </a:lnTo>
                      <a:lnTo>
                        <a:pt x="27" y="98"/>
                      </a:lnTo>
                      <a:lnTo>
                        <a:pt x="31" y="96"/>
                      </a:lnTo>
                      <a:lnTo>
                        <a:pt x="37" y="90"/>
                      </a:lnTo>
                      <a:lnTo>
                        <a:pt x="38" y="88"/>
                      </a:lnTo>
                      <a:lnTo>
                        <a:pt x="40" y="88"/>
                      </a:lnTo>
                      <a:lnTo>
                        <a:pt x="42" y="89"/>
                      </a:lnTo>
                      <a:lnTo>
                        <a:pt x="45" y="84"/>
                      </a:lnTo>
                      <a:lnTo>
                        <a:pt x="48" y="84"/>
                      </a:lnTo>
                      <a:lnTo>
                        <a:pt x="50" y="87"/>
                      </a:lnTo>
                      <a:lnTo>
                        <a:pt x="52" y="83"/>
                      </a:lnTo>
                      <a:lnTo>
                        <a:pt x="57" y="86"/>
                      </a:lnTo>
                      <a:lnTo>
                        <a:pt x="60" y="83"/>
                      </a:lnTo>
                      <a:lnTo>
                        <a:pt x="58" y="75"/>
                      </a:lnTo>
                      <a:lnTo>
                        <a:pt x="61" y="71"/>
                      </a:lnTo>
                      <a:lnTo>
                        <a:pt x="64" y="70"/>
                      </a:lnTo>
                      <a:lnTo>
                        <a:pt x="66" y="66"/>
                      </a:lnTo>
                      <a:lnTo>
                        <a:pt x="63" y="60"/>
                      </a:lnTo>
                      <a:lnTo>
                        <a:pt x="63" y="51"/>
                      </a:lnTo>
                      <a:lnTo>
                        <a:pt x="62" y="44"/>
                      </a:lnTo>
                      <a:lnTo>
                        <a:pt x="64" y="39"/>
                      </a:lnTo>
                      <a:lnTo>
                        <a:pt x="68" y="35"/>
                      </a:lnTo>
                      <a:lnTo>
                        <a:pt x="68" y="33"/>
                      </a:lnTo>
                      <a:lnTo>
                        <a:pt x="64" y="26"/>
                      </a:lnTo>
                      <a:lnTo>
                        <a:pt x="66" y="22"/>
                      </a:lnTo>
                      <a:lnTo>
                        <a:pt x="68" y="15"/>
                      </a:lnTo>
                      <a:lnTo>
                        <a:pt x="69" y="6"/>
                      </a:lnTo>
                      <a:lnTo>
                        <a:pt x="69" y="0"/>
                      </a:lnTo>
                      <a:lnTo>
                        <a:pt x="70" y="4"/>
                      </a:lnTo>
                      <a:lnTo>
                        <a:pt x="74" y="10"/>
                      </a:lnTo>
                      <a:lnTo>
                        <a:pt x="79" y="12"/>
                      </a:lnTo>
                      <a:lnTo>
                        <a:pt x="84" y="17"/>
                      </a:lnTo>
                      <a:lnTo>
                        <a:pt x="90" y="24"/>
                      </a:lnTo>
                      <a:lnTo>
                        <a:pt x="93" y="28"/>
                      </a:lnTo>
                      <a:lnTo>
                        <a:pt x="96" y="28"/>
                      </a:lnTo>
                      <a:lnTo>
                        <a:pt x="99" y="30"/>
                      </a:lnTo>
                      <a:lnTo>
                        <a:pt x="104" y="29"/>
                      </a:lnTo>
                      <a:lnTo>
                        <a:pt x="106" y="23"/>
                      </a:lnTo>
                      <a:lnTo>
                        <a:pt x="110" y="21"/>
                      </a:lnTo>
                      <a:lnTo>
                        <a:pt x="111" y="17"/>
                      </a:lnTo>
                      <a:lnTo>
                        <a:pt x="110" y="15"/>
                      </a:lnTo>
                      <a:lnTo>
                        <a:pt x="109" y="9"/>
                      </a:lnTo>
                      <a:lnTo>
                        <a:pt x="112" y="10"/>
                      </a:lnTo>
                      <a:lnTo>
                        <a:pt x="116" y="11"/>
                      </a:lnTo>
                      <a:lnTo>
                        <a:pt x="120" y="14"/>
                      </a:lnTo>
                      <a:lnTo>
                        <a:pt x="122" y="16"/>
                      </a:lnTo>
                      <a:lnTo>
                        <a:pt x="126" y="20"/>
                      </a:lnTo>
                      <a:lnTo>
                        <a:pt x="133" y="20"/>
                      </a:lnTo>
                      <a:lnTo>
                        <a:pt x="135" y="21"/>
                      </a:lnTo>
                      <a:lnTo>
                        <a:pt x="135" y="22"/>
                      </a:lnTo>
                      <a:lnTo>
                        <a:pt x="127" y="35"/>
                      </a:lnTo>
                      <a:lnTo>
                        <a:pt x="124" y="44"/>
                      </a:lnTo>
                      <a:lnTo>
                        <a:pt x="120" y="57"/>
                      </a:lnTo>
                      <a:lnTo>
                        <a:pt x="112" y="74"/>
                      </a:lnTo>
                      <a:lnTo>
                        <a:pt x="112" y="77"/>
                      </a:lnTo>
                      <a:lnTo>
                        <a:pt x="114" y="92"/>
                      </a:lnTo>
                      <a:lnTo>
                        <a:pt x="111" y="98"/>
                      </a:lnTo>
                      <a:lnTo>
                        <a:pt x="109" y="101"/>
                      </a:lnTo>
                      <a:lnTo>
                        <a:pt x="106" y="104"/>
                      </a:lnTo>
                      <a:lnTo>
                        <a:pt x="105" y="108"/>
                      </a:lnTo>
                      <a:lnTo>
                        <a:pt x="109" y="125"/>
                      </a:lnTo>
                      <a:lnTo>
                        <a:pt x="121" y="150"/>
                      </a:lnTo>
                      <a:lnTo>
                        <a:pt x="134" y="172"/>
                      </a:lnTo>
                      <a:lnTo>
                        <a:pt x="141" y="18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5" name="Freeform 183"/>
                <p:cNvSpPr>
                  <a:spLocks/>
                </p:cNvSpPr>
                <p:nvPr/>
              </p:nvSpPr>
              <p:spPr bwMode="auto">
                <a:xfrm rot="1627522">
                  <a:off x="3010" y="2990"/>
                  <a:ext cx="146" cy="214"/>
                </a:xfrm>
                <a:custGeom>
                  <a:avLst/>
                  <a:gdLst>
                    <a:gd name="T0" fmla="*/ 43 w 116"/>
                    <a:gd name="T1" fmla="*/ 141 h 144"/>
                    <a:gd name="T2" fmla="*/ 32 w 116"/>
                    <a:gd name="T3" fmla="*/ 136 h 144"/>
                    <a:gd name="T4" fmla="*/ 25 w 116"/>
                    <a:gd name="T5" fmla="*/ 131 h 144"/>
                    <a:gd name="T6" fmla="*/ 13 w 116"/>
                    <a:gd name="T7" fmla="*/ 125 h 144"/>
                    <a:gd name="T8" fmla="*/ 9 w 116"/>
                    <a:gd name="T9" fmla="*/ 113 h 144"/>
                    <a:gd name="T10" fmla="*/ 9 w 116"/>
                    <a:gd name="T11" fmla="*/ 103 h 144"/>
                    <a:gd name="T12" fmla="*/ 15 w 116"/>
                    <a:gd name="T13" fmla="*/ 91 h 144"/>
                    <a:gd name="T14" fmla="*/ 2 w 116"/>
                    <a:gd name="T15" fmla="*/ 81 h 144"/>
                    <a:gd name="T16" fmla="*/ 5 w 116"/>
                    <a:gd name="T17" fmla="*/ 66 h 144"/>
                    <a:gd name="T18" fmla="*/ 5 w 116"/>
                    <a:gd name="T19" fmla="*/ 54 h 144"/>
                    <a:gd name="T20" fmla="*/ 1 w 116"/>
                    <a:gd name="T21" fmla="*/ 46 h 144"/>
                    <a:gd name="T22" fmla="*/ 2 w 116"/>
                    <a:gd name="T23" fmla="*/ 40 h 144"/>
                    <a:gd name="T24" fmla="*/ 21 w 116"/>
                    <a:gd name="T25" fmla="*/ 37 h 144"/>
                    <a:gd name="T26" fmla="*/ 33 w 116"/>
                    <a:gd name="T27" fmla="*/ 30 h 144"/>
                    <a:gd name="T28" fmla="*/ 44 w 116"/>
                    <a:gd name="T29" fmla="*/ 23 h 144"/>
                    <a:gd name="T30" fmla="*/ 53 w 116"/>
                    <a:gd name="T31" fmla="*/ 15 h 144"/>
                    <a:gd name="T32" fmla="*/ 61 w 116"/>
                    <a:gd name="T33" fmla="*/ 13 h 144"/>
                    <a:gd name="T34" fmla="*/ 71 w 116"/>
                    <a:gd name="T35" fmla="*/ 5 h 144"/>
                    <a:gd name="T36" fmla="*/ 80 w 116"/>
                    <a:gd name="T37" fmla="*/ 0 h 144"/>
                    <a:gd name="T38" fmla="*/ 92 w 116"/>
                    <a:gd name="T39" fmla="*/ 3 h 144"/>
                    <a:gd name="T40" fmla="*/ 111 w 116"/>
                    <a:gd name="T41" fmla="*/ 19 h 144"/>
                    <a:gd name="T42" fmla="*/ 116 w 116"/>
                    <a:gd name="T43" fmla="*/ 37 h 144"/>
                    <a:gd name="T44" fmla="*/ 113 w 116"/>
                    <a:gd name="T45" fmla="*/ 53 h 144"/>
                    <a:gd name="T46" fmla="*/ 115 w 116"/>
                    <a:gd name="T47" fmla="*/ 64 h 144"/>
                    <a:gd name="T48" fmla="*/ 111 w 116"/>
                    <a:gd name="T49" fmla="*/ 70 h 144"/>
                    <a:gd name="T50" fmla="*/ 110 w 116"/>
                    <a:gd name="T51" fmla="*/ 82 h 144"/>
                    <a:gd name="T52" fmla="*/ 113 w 116"/>
                    <a:gd name="T53" fmla="*/ 97 h 144"/>
                    <a:gd name="T54" fmla="*/ 108 w 116"/>
                    <a:gd name="T55" fmla="*/ 102 h 144"/>
                    <a:gd name="T56" fmla="*/ 107 w 116"/>
                    <a:gd name="T57" fmla="*/ 114 h 144"/>
                    <a:gd name="T58" fmla="*/ 99 w 116"/>
                    <a:gd name="T59" fmla="*/ 114 h 144"/>
                    <a:gd name="T60" fmla="*/ 95 w 116"/>
                    <a:gd name="T61" fmla="*/ 115 h 144"/>
                    <a:gd name="T62" fmla="*/ 89 w 116"/>
                    <a:gd name="T63" fmla="*/ 120 h 144"/>
                    <a:gd name="T64" fmla="*/ 85 w 116"/>
                    <a:gd name="T65" fmla="*/ 119 h 144"/>
                    <a:gd name="T66" fmla="*/ 78 w 116"/>
                    <a:gd name="T67" fmla="*/ 127 h 144"/>
                    <a:gd name="T68" fmla="*/ 69 w 116"/>
                    <a:gd name="T69" fmla="*/ 126 h 144"/>
                    <a:gd name="T70" fmla="*/ 67 w 116"/>
                    <a:gd name="T71" fmla="*/ 132 h 144"/>
                    <a:gd name="T72" fmla="*/ 60 w 116"/>
                    <a:gd name="T73" fmla="*/ 143 h 144"/>
                    <a:gd name="T74" fmla="*/ 48 w 116"/>
                    <a:gd name="T75" fmla="*/ 14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44">
                      <a:moveTo>
                        <a:pt x="48" y="143"/>
                      </a:moveTo>
                      <a:lnTo>
                        <a:pt x="43" y="141"/>
                      </a:lnTo>
                      <a:lnTo>
                        <a:pt x="38" y="137"/>
                      </a:lnTo>
                      <a:lnTo>
                        <a:pt x="32" y="136"/>
                      </a:lnTo>
                      <a:lnTo>
                        <a:pt x="27" y="131"/>
                      </a:lnTo>
                      <a:lnTo>
                        <a:pt x="25" y="131"/>
                      </a:lnTo>
                      <a:lnTo>
                        <a:pt x="17" y="132"/>
                      </a:lnTo>
                      <a:lnTo>
                        <a:pt x="13" y="125"/>
                      </a:lnTo>
                      <a:lnTo>
                        <a:pt x="8" y="118"/>
                      </a:lnTo>
                      <a:lnTo>
                        <a:pt x="9" y="113"/>
                      </a:lnTo>
                      <a:lnTo>
                        <a:pt x="12" y="108"/>
                      </a:lnTo>
                      <a:lnTo>
                        <a:pt x="9" y="103"/>
                      </a:lnTo>
                      <a:lnTo>
                        <a:pt x="11" y="99"/>
                      </a:lnTo>
                      <a:lnTo>
                        <a:pt x="15" y="91"/>
                      </a:lnTo>
                      <a:lnTo>
                        <a:pt x="15" y="88"/>
                      </a:lnTo>
                      <a:lnTo>
                        <a:pt x="2" y="81"/>
                      </a:lnTo>
                      <a:lnTo>
                        <a:pt x="2" y="75"/>
                      </a:lnTo>
                      <a:lnTo>
                        <a:pt x="5" y="66"/>
                      </a:lnTo>
                      <a:lnTo>
                        <a:pt x="2" y="60"/>
                      </a:lnTo>
                      <a:lnTo>
                        <a:pt x="5" y="54"/>
                      </a:lnTo>
                      <a:lnTo>
                        <a:pt x="5" y="52"/>
                      </a:lnTo>
                      <a:lnTo>
                        <a:pt x="1" y="46"/>
                      </a:lnTo>
                      <a:lnTo>
                        <a:pt x="0" y="43"/>
                      </a:lnTo>
                      <a:lnTo>
                        <a:pt x="2" y="40"/>
                      </a:lnTo>
                      <a:lnTo>
                        <a:pt x="8" y="39"/>
                      </a:lnTo>
                      <a:lnTo>
                        <a:pt x="21" y="37"/>
                      </a:lnTo>
                      <a:lnTo>
                        <a:pt x="27" y="35"/>
                      </a:lnTo>
                      <a:lnTo>
                        <a:pt x="33" y="30"/>
                      </a:lnTo>
                      <a:lnTo>
                        <a:pt x="35" y="28"/>
                      </a:lnTo>
                      <a:lnTo>
                        <a:pt x="44" y="23"/>
                      </a:lnTo>
                      <a:lnTo>
                        <a:pt x="50" y="19"/>
                      </a:lnTo>
                      <a:lnTo>
                        <a:pt x="53" y="15"/>
                      </a:lnTo>
                      <a:lnTo>
                        <a:pt x="54" y="13"/>
                      </a:lnTo>
                      <a:lnTo>
                        <a:pt x="61" y="13"/>
                      </a:lnTo>
                      <a:lnTo>
                        <a:pt x="66" y="12"/>
                      </a:lnTo>
                      <a:lnTo>
                        <a:pt x="71" y="5"/>
                      </a:lnTo>
                      <a:lnTo>
                        <a:pt x="73" y="1"/>
                      </a:lnTo>
                      <a:lnTo>
                        <a:pt x="80" y="0"/>
                      </a:lnTo>
                      <a:lnTo>
                        <a:pt x="86" y="0"/>
                      </a:lnTo>
                      <a:lnTo>
                        <a:pt x="92" y="3"/>
                      </a:lnTo>
                      <a:lnTo>
                        <a:pt x="98" y="7"/>
                      </a:lnTo>
                      <a:lnTo>
                        <a:pt x="111" y="19"/>
                      </a:lnTo>
                      <a:lnTo>
                        <a:pt x="116" y="31"/>
                      </a:lnTo>
                      <a:lnTo>
                        <a:pt x="116" y="37"/>
                      </a:lnTo>
                      <a:lnTo>
                        <a:pt x="115" y="46"/>
                      </a:lnTo>
                      <a:lnTo>
                        <a:pt x="113" y="53"/>
                      </a:lnTo>
                      <a:lnTo>
                        <a:pt x="111" y="57"/>
                      </a:lnTo>
                      <a:lnTo>
                        <a:pt x="115" y="64"/>
                      </a:lnTo>
                      <a:lnTo>
                        <a:pt x="115" y="66"/>
                      </a:lnTo>
                      <a:lnTo>
                        <a:pt x="111" y="70"/>
                      </a:lnTo>
                      <a:lnTo>
                        <a:pt x="109" y="75"/>
                      </a:lnTo>
                      <a:lnTo>
                        <a:pt x="110" y="82"/>
                      </a:lnTo>
                      <a:lnTo>
                        <a:pt x="110" y="91"/>
                      </a:lnTo>
                      <a:lnTo>
                        <a:pt x="113" y="97"/>
                      </a:lnTo>
                      <a:lnTo>
                        <a:pt x="111" y="101"/>
                      </a:lnTo>
                      <a:lnTo>
                        <a:pt x="108" y="102"/>
                      </a:lnTo>
                      <a:lnTo>
                        <a:pt x="105" y="106"/>
                      </a:lnTo>
                      <a:lnTo>
                        <a:pt x="107" y="114"/>
                      </a:lnTo>
                      <a:lnTo>
                        <a:pt x="104" y="117"/>
                      </a:lnTo>
                      <a:lnTo>
                        <a:pt x="99" y="114"/>
                      </a:lnTo>
                      <a:lnTo>
                        <a:pt x="97" y="118"/>
                      </a:lnTo>
                      <a:lnTo>
                        <a:pt x="95" y="115"/>
                      </a:lnTo>
                      <a:lnTo>
                        <a:pt x="92" y="115"/>
                      </a:lnTo>
                      <a:lnTo>
                        <a:pt x="89" y="120"/>
                      </a:lnTo>
                      <a:lnTo>
                        <a:pt x="87" y="119"/>
                      </a:lnTo>
                      <a:lnTo>
                        <a:pt x="85" y="119"/>
                      </a:lnTo>
                      <a:lnTo>
                        <a:pt x="84" y="121"/>
                      </a:lnTo>
                      <a:lnTo>
                        <a:pt x="78" y="127"/>
                      </a:lnTo>
                      <a:lnTo>
                        <a:pt x="74" y="129"/>
                      </a:lnTo>
                      <a:lnTo>
                        <a:pt x="69" y="126"/>
                      </a:lnTo>
                      <a:lnTo>
                        <a:pt x="67" y="126"/>
                      </a:lnTo>
                      <a:lnTo>
                        <a:pt x="67" y="132"/>
                      </a:lnTo>
                      <a:lnTo>
                        <a:pt x="63" y="139"/>
                      </a:lnTo>
                      <a:lnTo>
                        <a:pt x="60" y="143"/>
                      </a:lnTo>
                      <a:lnTo>
                        <a:pt x="53" y="144"/>
                      </a:lnTo>
                      <a:lnTo>
                        <a:pt x="48" y="14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6" name="Freeform 184"/>
                <p:cNvSpPr>
                  <a:spLocks/>
                </p:cNvSpPr>
                <p:nvPr/>
              </p:nvSpPr>
              <p:spPr bwMode="auto">
                <a:xfrm rot="1627522">
                  <a:off x="2883" y="2968"/>
                  <a:ext cx="181" cy="232"/>
                </a:xfrm>
                <a:custGeom>
                  <a:avLst/>
                  <a:gdLst>
                    <a:gd name="T0" fmla="*/ 27 w 148"/>
                    <a:gd name="T1" fmla="*/ 152 h 156"/>
                    <a:gd name="T2" fmla="*/ 21 w 148"/>
                    <a:gd name="T3" fmla="*/ 146 h 156"/>
                    <a:gd name="T4" fmla="*/ 23 w 148"/>
                    <a:gd name="T5" fmla="*/ 135 h 156"/>
                    <a:gd name="T6" fmla="*/ 18 w 148"/>
                    <a:gd name="T7" fmla="*/ 124 h 156"/>
                    <a:gd name="T8" fmla="*/ 22 w 148"/>
                    <a:gd name="T9" fmla="*/ 118 h 156"/>
                    <a:gd name="T10" fmla="*/ 21 w 148"/>
                    <a:gd name="T11" fmla="*/ 111 h 156"/>
                    <a:gd name="T12" fmla="*/ 24 w 148"/>
                    <a:gd name="T13" fmla="*/ 105 h 156"/>
                    <a:gd name="T14" fmla="*/ 25 w 148"/>
                    <a:gd name="T15" fmla="*/ 87 h 156"/>
                    <a:gd name="T16" fmla="*/ 16 w 148"/>
                    <a:gd name="T17" fmla="*/ 90 h 156"/>
                    <a:gd name="T18" fmla="*/ 15 w 148"/>
                    <a:gd name="T19" fmla="*/ 87 h 156"/>
                    <a:gd name="T20" fmla="*/ 9 w 148"/>
                    <a:gd name="T21" fmla="*/ 86 h 156"/>
                    <a:gd name="T22" fmla="*/ 1 w 148"/>
                    <a:gd name="T23" fmla="*/ 85 h 156"/>
                    <a:gd name="T24" fmla="*/ 3 w 148"/>
                    <a:gd name="T25" fmla="*/ 64 h 156"/>
                    <a:gd name="T26" fmla="*/ 11 w 148"/>
                    <a:gd name="T27" fmla="*/ 50 h 156"/>
                    <a:gd name="T28" fmla="*/ 16 w 148"/>
                    <a:gd name="T29" fmla="*/ 43 h 156"/>
                    <a:gd name="T30" fmla="*/ 22 w 148"/>
                    <a:gd name="T31" fmla="*/ 39 h 156"/>
                    <a:gd name="T32" fmla="*/ 33 w 148"/>
                    <a:gd name="T33" fmla="*/ 36 h 156"/>
                    <a:gd name="T34" fmla="*/ 45 w 148"/>
                    <a:gd name="T35" fmla="*/ 38 h 156"/>
                    <a:gd name="T36" fmla="*/ 54 w 148"/>
                    <a:gd name="T37" fmla="*/ 28 h 156"/>
                    <a:gd name="T38" fmla="*/ 54 w 148"/>
                    <a:gd name="T39" fmla="*/ 21 h 156"/>
                    <a:gd name="T40" fmla="*/ 60 w 148"/>
                    <a:gd name="T41" fmla="*/ 18 h 156"/>
                    <a:gd name="T42" fmla="*/ 60 w 148"/>
                    <a:gd name="T43" fmla="*/ 8 h 156"/>
                    <a:gd name="T44" fmla="*/ 71 w 148"/>
                    <a:gd name="T45" fmla="*/ 7 h 156"/>
                    <a:gd name="T46" fmla="*/ 82 w 148"/>
                    <a:gd name="T47" fmla="*/ 10 h 156"/>
                    <a:gd name="T48" fmla="*/ 88 w 148"/>
                    <a:gd name="T49" fmla="*/ 19 h 156"/>
                    <a:gd name="T50" fmla="*/ 102 w 148"/>
                    <a:gd name="T51" fmla="*/ 19 h 156"/>
                    <a:gd name="T52" fmla="*/ 101 w 148"/>
                    <a:gd name="T53" fmla="*/ 25 h 156"/>
                    <a:gd name="T54" fmla="*/ 105 w 148"/>
                    <a:gd name="T55" fmla="*/ 33 h 156"/>
                    <a:gd name="T56" fmla="*/ 105 w 148"/>
                    <a:gd name="T57" fmla="*/ 45 h 156"/>
                    <a:gd name="T58" fmla="*/ 102 w 148"/>
                    <a:gd name="T59" fmla="*/ 60 h 156"/>
                    <a:gd name="T60" fmla="*/ 115 w 148"/>
                    <a:gd name="T61" fmla="*/ 70 h 156"/>
                    <a:gd name="T62" fmla="*/ 109 w 148"/>
                    <a:gd name="T63" fmla="*/ 82 h 156"/>
                    <a:gd name="T64" fmla="*/ 109 w 148"/>
                    <a:gd name="T65" fmla="*/ 92 h 156"/>
                    <a:gd name="T66" fmla="*/ 113 w 148"/>
                    <a:gd name="T67" fmla="*/ 104 h 156"/>
                    <a:gd name="T68" fmla="*/ 125 w 148"/>
                    <a:gd name="T69" fmla="*/ 110 h 156"/>
                    <a:gd name="T70" fmla="*/ 132 w 148"/>
                    <a:gd name="T71" fmla="*/ 115 h 156"/>
                    <a:gd name="T72" fmla="*/ 143 w 148"/>
                    <a:gd name="T73" fmla="*/ 120 h 156"/>
                    <a:gd name="T74" fmla="*/ 139 w 148"/>
                    <a:gd name="T75" fmla="*/ 124 h 156"/>
                    <a:gd name="T76" fmla="*/ 127 w 148"/>
                    <a:gd name="T77" fmla="*/ 128 h 156"/>
                    <a:gd name="T78" fmla="*/ 113 w 148"/>
                    <a:gd name="T79" fmla="*/ 121 h 156"/>
                    <a:gd name="T80" fmla="*/ 107 w 148"/>
                    <a:gd name="T81" fmla="*/ 117 h 156"/>
                    <a:gd name="T82" fmla="*/ 100 w 148"/>
                    <a:gd name="T83" fmla="*/ 120 h 156"/>
                    <a:gd name="T84" fmla="*/ 87 w 148"/>
                    <a:gd name="T85" fmla="*/ 111 h 156"/>
                    <a:gd name="T86" fmla="*/ 77 w 148"/>
                    <a:gd name="T87" fmla="*/ 116 h 156"/>
                    <a:gd name="T88" fmla="*/ 75 w 148"/>
                    <a:gd name="T89" fmla="*/ 129 h 156"/>
                    <a:gd name="T90" fmla="*/ 69 w 148"/>
                    <a:gd name="T91" fmla="*/ 130 h 156"/>
                    <a:gd name="T92" fmla="*/ 65 w 148"/>
                    <a:gd name="T93" fmla="*/ 134 h 156"/>
                    <a:gd name="T94" fmla="*/ 47 w 148"/>
                    <a:gd name="T95" fmla="*/ 150 h 156"/>
                    <a:gd name="T96" fmla="*/ 37 w 148"/>
                    <a:gd name="T97" fmla="*/ 151 h 156"/>
                    <a:gd name="T98" fmla="*/ 30 w 148"/>
                    <a:gd name="T99"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 h="156">
                      <a:moveTo>
                        <a:pt x="29" y="154"/>
                      </a:moveTo>
                      <a:lnTo>
                        <a:pt x="27" y="152"/>
                      </a:lnTo>
                      <a:lnTo>
                        <a:pt x="23" y="150"/>
                      </a:lnTo>
                      <a:lnTo>
                        <a:pt x="21" y="146"/>
                      </a:lnTo>
                      <a:lnTo>
                        <a:pt x="22" y="139"/>
                      </a:lnTo>
                      <a:lnTo>
                        <a:pt x="23" y="135"/>
                      </a:lnTo>
                      <a:lnTo>
                        <a:pt x="18" y="130"/>
                      </a:lnTo>
                      <a:lnTo>
                        <a:pt x="18" y="124"/>
                      </a:lnTo>
                      <a:lnTo>
                        <a:pt x="21" y="123"/>
                      </a:lnTo>
                      <a:lnTo>
                        <a:pt x="22" y="118"/>
                      </a:lnTo>
                      <a:lnTo>
                        <a:pt x="23" y="116"/>
                      </a:lnTo>
                      <a:lnTo>
                        <a:pt x="21" y="111"/>
                      </a:lnTo>
                      <a:lnTo>
                        <a:pt x="21" y="108"/>
                      </a:lnTo>
                      <a:lnTo>
                        <a:pt x="24" y="105"/>
                      </a:lnTo>
                      <a:lnTo>
                        <a:pt x="28" y="93"/>
                      </a:lnTo>
                      <a:lnTo>
                        <a:pt x="25" y="87"/>
                      </a:lnTo>
                      <a:lnTo>
                        <a:pt x="23" y="86"/>
                      </a:lnTo>
                      <a:lnTo>
                        <a:pt x="16" y="90"/>
                      </a:lnTo>
                      <a:lnTo>
                        <a:pt x="15" y="88"/>
                      </a:lnTo>
                      <a:lnTo>
                        <a:pt x="15" y="87"/>
                      </a:lnTo>
                      <a:lnTo>
                        <a:pt x="11" y="85"/>
                      </a:lnTo>
                      <a:lnTo>
                        <a:pt x="9" y="86"/>
                      </a:lnTo>
                      <a:lnTo>
                        <a:pt x="5" y="87"/>
                      </a:lnTo>
                      <a:lnTo>
                        <a:pt x="1" y="85"/>
                      </a:lnTo>
                      <a:lnTo>
                        <a:pt x="0" y="80"/>
                      </a:lnTo>
                      <a:lnTo>
                        <a:pt x="3" y="64"/>
                      </a:lnTo>
                      <a:lnTo>
                        <a:pt x="7" y="56"/>
                      </a:lnTo>
                      <a:lnTo>
                        <a:pt x="11" y="50"/>
                      </a:lnTo>
                      <a:lnTo>
                        <a:pt x="13" y="49"/>
                      </a:lnTo>
                      <a:lnTo>
                        <a:pt x="16" y="43"/>
                      </a:lnTo>
                      <a:lnTo>
                        <a:pt x="18" y="40"/>
                      </a:lnTo>
                      <a:lnTo>
                        <a:pt x="22" y="39"/>
                      </a:lnTo>
                      <a:lnTo>
                        <a:pt x="27" y="39"/>
                      </a:lnTo>
                      <a:lnTo>
                        <a:pt x="33" y="36"/>
                      </a:lnTo>
                      <a:lnTo>
                        <a:pt x="39" y="38"/>
                      </a:lnTo>
                      <a:lnTo>
                        <a:pt x="45" y="38"/>
                      </a:lnTo>
                      <a:lnTo>
                        <a:pt x="46" y="32"/>
                      </a:lnTo>
                      <a:lnTo>
                        <a:pt x="54" y="28"/>
                      </a:lnTo>
                      <a:lnTo>
                        <a:pt x="55" y="25"/>
                      </a:lnTo>
                      <a:lnTo>
                        <a:pt x="54" y="21"/>
                      </a:lnTo>
                      <a:lnTo>
                        <a:pt x="60" y="21"/>
                      </a:lnTo>
                      <a:lnTo>
                        <a:pt x="60" y="18"/>
                      </a:lnTo>
                      <a:lnTo>
                        <a:pt x="59" y="13"/>
                      </a:lnTo>
                      <a:lnTo>
                        <a:pt x="60" y="8"/>
                      </a:lnTo>
                      <a:lnTo>
                        <a:pt x="69" y="9"/>
                      </a:lnTo>
                      <a:lnTo>
                        <a:pt x="71" y="7"/>
                      </a:lnTo>
                      <a:lnTo>
                        <a:pt x="77" y="0"/>
                      </a:lnTo>
                      <a:lnTo>
                        <a:pt x="82" y="10"/>
                      </a:lnTo>
                      <a:lnTo>
                        <a:pt x="87" y="16"/>
                      </a:lnTo>
                      <a:lnTo>
                        <a:pt x="88" y="19"/>
                      </a:lnTo>
                      <a:lnTo>
                        <a:pt x="94" y="21"/>
                      </a:lnTo>
                      <a:lnTo>
                        <a:pt x="102" y="19"/>
                      </a:lnTo>
                      <a:lnTo>
                        <a:pt x="100" y="22"/>
                      </a:lnTo>
                      <a:lnTo>
                        <a:pt x="101" y="25"/>
                      </a:lnTo>
                      <a:lnTo>
                        <a:pt x="105" y="31"/>
                      </a:lnTo>
                      <a:lnTo>
                        <a:pt x="105" y="33"/>
                      </a:lnTo>
                      <a:lnTo>
                        <a:pt x="102" y="39"/>
                      </a:lnTo>
                      <a:lnTo>
                        <a:pt x="105" y="45"/>
                      </a:lnTo>
                      <a:lnTo>
                        <a:pt x="102" y="54"/>
                      </a:lnTo>
                      <a:lnTo>
                        <a:pt x="102" y="60"/>
                      </a:lnTo>
                      <a:lnTo>
                        <a:pt x="115" y="67"/>
                      </a:lnTo>
                      <a:lnTo>
                        <a:pt x="115" y="70"/>
                      </a:lnTo>
                      <a:lnTo>
                        <a:pt x="111" y="78"/>
                      </a:lnTo>
                      <a:lnTo>
                        <a:pt x="109" y="82"/>
                      </a:lnTo>
                      <a:lnTo>
                        <a:pt x="112" y="87"/>
                      </a:lnTo>
                      <a:lnTo>
                        <a:pt x="109" y="92"/>
                      </a:lnTo>
                      <a:lnTo>
                        <a:pt x="108" y="97"/>
                      </a:lnTo>
                      <a:lnTo>
                        <a:pt x="113" y="104"/>
                      </a:lnTo>
                      <a:lnTo>
                        <a:pt x="117" y="111"/>
                      </a:lnTo>
                      <a:lnTo>
                        <a:pt x="125" y="110"/>
                      </a:lnTo>
                      <a:lnTo>
                        <a:pt x="127" y="110"/>
                      </a:lnTo>
                      <a:lnTo>
                        <a:pt x="132" y="115"/>
                      </a:lnTo>
                      <a:lnTo>
                        <a:pt x="138" y="116"/>
                      </a:lnTo>
                      <a:lnTo>
                        <a:pt x="143" y="120"/>
                      </a:lnTo>
                      <a:lnTo>
                        <a:pt x="148" y="122"/>
                      </a:lnTo>
                      <a:lnTo>
                        <a:pt x="139" y="124"/>
                      </a:lnTo>
                      <a:lnTo>
                        <a:pt x="132" y="126"/>
                      </a:lnTo>
                      <a:lnTo>
                        <a:pt x="127" y="128"/>
                      </a:lnTo>
                      <a:lnTo>
                        <a:pt x="123" y="128"/>
                      </a:lnTo>
                      <a:lnTo>
                        <a:pt x="113" y="121"/>
                      </a:lnTo>
                      <a:lnTo>
                        <a:pt x="109" y="117"/>
                      </a:lnTo>
                      <a:lnTo>
                        <a:pt x="107" y="117"/>
                      </a:lnTo>
                      <a:lnTo>
                        <a:pt x="103" y="121"/>
                      </a:lnTo>
                      <a:lnTo>
                        <a:pt x="100" y="120"/>
                      </a:lnTo>
                      <a:lnTo>
                        <a:pt x="93" y="115"/>
                      </a:lnTo>
                      <a:lnTo>
                        <a:pt x="87" y="111"/>
                      </a:lnTo>
                      <a:lnTo>
                        <a:pt x="83" y="112"/>
                      </a:lnTo>
                      <a:lnTo>
                        <a:pt x="77" y="116"/>
                      </a:lnTo>
                      <a:lnTo>
                        <a:pt x="76" y="120"/>
                      </a:lnTo>
                      <a:lnTo>
                        <a:pt x="75" y="129"/>
                      </a:lnTo>
                      <a:lnTo>
                        <a:pt x="73" y="130"/>
                      </a:lnTo>
                      <a:lnTo>
                        <a:pt x="69" y="130"/>
                      </a:lnTo>
                      <a:lnTo>
                        <a:pt x="67" y="133"/>
                      </a:lnTo>
                      <a:lnTo>
                        <a:pt x="65" y="134"/>
                      </a:lnTo>
                      <a:lnTo>
                        <a:pt x="54" y="140"/>
                      </a:lnTo>
                      <a:lnTo>
                        <a:pt x="47" y="150"/>
                      </a:lnTo>
                      <a:lnTo>
                        <a:pt x="41" y="150"/>
                      </a:lnTo>
                      <a:lnTo>
                        <a:pt x="37" y="151"/>
                      </a:lnTo>
                      <a:lnTo>
                        <a:pt x="34" y="154"/>
                      </a:lnTo>
                      <a:lnTo>
                        <a:pt x="30" y="156"/>
                      </a:lnTo>
                      <a:lnTo>
                        <a:pt x="29" y="15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7" name="Freeform 185"/>
                <p:cNvSpPr>
                  <a:spLocks/>
                </p:cNvSpPr>
                <p:nvPr/>
              </p:nvSpPr>
              <p:spPr bwMode="auto">
                <a:xfrm rot="1627522">
                  <a:off x="2889" y="2625"/>
                  <a:ext cx="327" cy="408"/>
                </a:xfrm>
                <a:custGeom>
                  <a:avLst/>
                  <a:gdLst>
                    <a:gd name="T0" fmla="*/ 40 w 264"/>
                    <a:gd name="T1" fmla="*/ 256 h 274"/>
                    <a:gd name="T2" fmla="*/ 47 w 264"/>
                    <a:gd name="T3" fmla="*/ 240 h 274"/>
                    <a:gd name="T4" fmla="*/ 62 w 264"/>
                    <a:gd name="T5" fmla="*/ 243 h 274"/>
                    <a:gd name="T6" fmla="*/ 60 w 264"/>
                    <a:gd name="T7" fmla="*/ 255 h 274"/>
                    <a:gd name="T8" fmla="*/ 70 w 264"/>
                    <a:gd name="T9" fmla="*/ 261 h 274"/>
                    <a:gd name="T10" fmla="*/ 74 w 264"/>
                    <a:gd name="T11" fmla="*/ 252 h 274"/>
                    <a:gd name="T12" fmla="*/ 81 w 264"/>
                    <a:gd name="T13" fmla="*/ 258 h 274"/>
                    <a:gd name="T14" fmla="*/ 84 w 264"/>
                    <a:gd name="T15" fmla="*/ 251 h 274"/>
                    <a:gd name="T16" fmla="*/ 87 w 264"/>
                    <a:gd name="T17" fmla="*/ 243 h 274"/>
                    <a:gd name="T18" fmla="*/ 96 w 264"/>
                    <a:gd name="T19" fmla="*/ 236 h 274"/>
                    <a:gd name="T20" fmla="*/ 110 w 264"/>
                    <a:gd name="T21" fmla="*/ 227 h 274"/>
                    <a:gd name="T22" fmla="*/ 118 w 264"/>
                    <a:gd name="T23" fmla="*/ 234 h 274"/>
                    <a:gd name="T24" fmla="*/ 117 w 264"/>
                    <a:gd name="T25" fmla="*/ 242 h 274"/>
                    <a:gd name="T26" fmla="*/ 122 w 264"/>
                    <a:gd name="T27" fmla="*/ 248 h 274"/>
                    <a:gd name="T28" fmla="*/ 129 w 264"/>
                    <a:gd name="T29" fmla="*/ 255 h 274"/>
                    <a:gd name="T30" fmla="*/ 125 w 264"/>
                    <a:gd name="T31" fmla="*/ 266 h 274"/>
                    <a:gd name="T32" fmla="*/ 128 w 264"/>
                    <a:gd name="T33" fmla="*/ 272 h 274"/>
                    <a:gd name="T34" fmla="*/ 141 w 264"/>
                    <a:gd name="T35" fmla="*/ 268 h 274"/>
                    <a:gd name="T36" fmla="*/ 149 w 264"/>
                    <a:gd name="T37" fmla="*/ 257 h 274"/>
                    <a:gd name="T38" fmla="*/ 154 w 264"/>
                    <a:gd name="T39" fmla="*/ 249 h 274"/>
                    <a:gd name="T40" fmla="*/ 166 w 264"/>
                    <a:gd name="T41" fmla="*/ 243 h 274"/>
                    <a:gd name="T42" fmla="*/ 182 w 264"/>
                    <a:gd name="T43" fmla="*/ 252 h 274"/>
                    <a:gd name="T44" fmla="*/ 185 w 264"/>
                    <a:gd name="T45" fmla="*/ 240 h 274"/>
                    <a:gd name="T46" fmla="*/ 179 w 264"/>
                    <a:gd name="T47" fmla="*/ 210 h 274"/>
                    <a:gd name="T48" fmla="*/ 189 w 264"/>
                    <a:gd name="T49" fmla="*/ 186 h 274"/>
                    <a:gd name="T50" fmla="*/ 185 w 264"/>
                    <a:gd name="T51" fmla="*/ 178 h 274"/>
                    <a:gd name="T52" fmla="*/ 198 w 264"/>
                    <a:gd name="T53" fmla="*/ 173 h 274"/>
                    <a:gd name="T54" fmla="*/ 207 w 264"/>
                    <a:gd name="T55" fmla="*/ 168 h 274"/>
                    <a:gd name="T56" fmla="*/ 224 w 264"/>
                    <a:gd name="T57" fmla="*/ 167 h 274"/>
                    <a:gd name="T58" fmla="*/ 225 w 264"/>
                    <a:gd name="T59" fmla="*/ 146 h 274"/>
                    <a:gd name="T60" fmla="*/ 233 w 264"/>
                    <a:gd name="T61" fmla="*/ 134 h 274"/>
                    <a:gd name="T62" fmla="*/ 239 w 264"/>
                    <a:gd name="T63" fmla="*/ 114 h 274"/>
                    <a:gd name="T64" fmla="*/ 234 w 264"/>
                    <a:gd name="T65" fmla="*/ 96 h 274"/>
                    <a:gd name="T66" fmla="*/ 242 w 264"/>
                    <a:gd name="T67" fmla="*/ 80 h 274"/>
                    <a:gd name="T68" fmla="*/ 242 w 264"/>
                    <a:gd name="T69" fmla="*/ 72 h 274"/>
                    <a:gd name="T70" fmla="*/ 248 w 264"/>
                    <a:gd name="T71" fmla="*/ 62 h 274"/>
                    <a:gd name="T72" fmla="*/ 263 w 264"/>
                    <a:gd name="T73" fmla="*/ 50 h 274"/>
                    <a:gd name="T74" fmla="*/ 258 w 264"/>
                    <a:gd name="T75" fmla="*/ 34 h 274"/>
                    <a:gd name="T76" fmla="*/ 250 w 264"/>
                    <a:gd name="T77" fmla="*/ 32 h 274"/>
                    <a:gd name="T78" fmla="*/ 248 w 264"/>
                    <a:gd name="T79" fmla="*/ 22 h 274"/>
                    <a:gd name="T80" fmla="*/ 245 w 264"/>
                    <a:gd name="T81" fmla="*/ 9 h 274"/>
                    <a:gd name="T82" fmla="*/ 227 w 264"/>
                    <a:gd name="T83" fmla="*/ 9 h 274"/>
                    <a:gd name="T84" fmla="*/ 219 w 264"/>
                    <a:gd name="T85" fmla="*/ 39 h 274"/>
                    <a:gd name="T86" fmla="*/ 192 w 264"/>
                    <a:gd name="T87" fmla="*/ 92 h 274"/>
                    <a:gd name="T88" fmla="*/ 171 w 264"/>
                    <a:gd name="T89" fmla="*/ 99 h 274"/>
                    <a:gd name="T90" fmla="*/ 143 w 264"/>
                    <a:gd name="T91" fmla="*/ 120 h 274"/>
                    <a:gd name="T92" fmla="*/ 125 w 264"/>
                    <a:gd name="T93" fmla="*/ 159 h 274"/>
                    <a:gd name="T94" fmla="*/ 87 w 264"/>
                    <a:gd name="T95" fmla="*/ 196 h 274"/>
                    <a:gd name="T96" fmla="*/ 54 w 264"/>
                    <a:gd name="T97" fmla="*/ 207 h 274"/>
                    <a:gd name="T98" fmla="*/ 4 w 264"/>
                    <a:gd name="T99" fmla="*/ 236 h 274"/>
                    <a:gd name="T100" fmla="*/ 2 w 264"/>
                    <a:gd name="T101" fmla="*/ 242 h 274"/>
                    <a:gd name="T102" fmla="*/ 3 w 264"/>
                    <a:gd name="T103" fmla="*/ 246 h 274"/>
                    <a:gd name="T104" fmla="*/ 4 w 264"/>
                    <a:gd name="T105" fmla="*/ 256 h 274"/>
                    <a:gd name="T106" fmla="*/ 4 w 264"/>
                    <a:gd name="T107" fmla="*/ 27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4" h="274">
                      <a:moveTo>
                        <a:pt x="4" y="270"/>
                      </a:moveTo>
                      <a:lnTo>
                        <a:pt x="29" y="262"/>
                      </a:lnTo>
                      <a:lnTo>
                        <a:pt x="40" y="256"/>
                      </a:lnTo>
                      <a:lnTo>
                        <a:pt x="44" y="249"/>
                      </a:lnTo>
                      <a:lnTo>
                        <a:pt x="45" y="243"/>
                      </a:lnTo>
                      <a:lnTo>
                        <a:pt x="47" y="240"/>
                      </a:lnTo>
                      <a:lnTo>
                        <a:pt x="51" y="239"/>
                      </a:lnTo>
                      <a:lnTo>
                        <a:pt x="57" y="240"/>
                      </a:lnTo>
                      <a:lnTo>
                        <a:pt x="62" y="243"/>
                      </a:lnTo>
                      <a:lnTo>
                        <a:pt x="63" y="244"/>
                      </a:lnTo>
                      <a:lnTo>
                        <a:pt x="60" y="252"/>
                      </a:lnTo>
                      <a:lnTo>
                        <a:pt x="60" y="255"/>
                      </a:lnTo>
                      <a:lnTo>
                        <a:pt x="60" y="258"/>
                      </a:lnTo>
                      <a:lnTo>
                        <a:pt x="66" y="263"/>
                      </a:lnTo>
                      <a:lnTo>
                        <a:pt x="70" y="261"/>
                      </a:lnTo>
                      <a:lnTo>
                        <a:pt x="71" y="258"/>
                      </a:lnTo>
                      <a:lnTo>
                        <a:pt x="72" y="254"/>
                      </a:lnTo>
                      <a:lnTo>
                        <a:pt x="74" y="252"/>
                      </a:lnTo>
                      <a:lnTo>
                        <a:pt x="81" y="252"/>
                      </a:lnTo>
                      <a:lnTo>
                        <a:pt x="81" y="255"/>
                      </a:lnTo>
                      <a:lnTo>
                        <a:pt x="81" y="258"/>
                      </a:lnTo>
                      <a:lnTo>
                        <a:pt x="81" y="260"/>
                      </a:lnTo>
                      <a:lnTo>
                        <a:pt x="84" y="255"/>
                      </a:lnTo>
                      <a:lnTo>
                        <a:pt x="84" y="251"/>
                      </a:lnTo>
                      <a:lnTo>
                        <a:pt x="86" y="248"/>
                      </a:lnTo>
                      <a:lnTo>
                        <a:pt x="87" y="245"/>
                      </a:lnTo>
                      <a:lnTo>
                        <a:pt x="87" y="243"/>
                      </a:lnTo>
                      <a:lnTo>
                        <a:pt x="87" y="242"/>
                      </a:lnTo>
                      <a:lnTo>
                        <a:pt x="88" y="240"/>
                      </a:lnTo>
                      <a:lnTo>
                        <a:pt x="96" y="236"/>
                      </a:lnTo>
                      <a:lnTo>
                        <a:pt x="99" y="232"/>
                      </a:lnTo>
                      <a:lnTo>
                        <a:pt x="104" y="227"/>
                      </a:lnTo>
                      <a:lnTo>
                        <a:pt x="110" y="227"/>
                      </a:lnTo>
                      <a:lnTo>
                        <a:pt x="117" y="230"/>
                      </a:lnTo>
                      <a:lnTo>
                        <a:pt x="117" y="232"/>
                      </a:lnTo>
                      <a:lnTo>
                        <a:pt x="118" y="234"/>
                      </a:lnTo>
                      <a:lnTo>
                        <a:pt x="117" y="237"/>
                      </a:lnTo>
                      <a:lnTo>
                        <a:pt x="117" y="239"/>
                      </a:lnTo>
                      <a:lnTo>
                        <a:pt x="117" y="242"/>
                      </a:lnTo>
                      <a:lnTo>
                        <a:pt x="120" y="244"/>
                      </a:lnTo>
                      <a:lnTo>
                        <a:pt x="120" y="245"/>
                      </a:lnTo>
                      <a:lnTo>
                        <a:pt x="122" y="248"/>
                      </a:lnTo>
                      <a:lnTo>
                        <a:pt x="124" y="250"/>
                      </a:lnTo>
                      <a:lnTo>
                        <a:pt x="128" y="252"/>
                      </a:lnTo>
                      <a:lnTo>
                        <a:pt x="129" y="255"/>
                      </a:lnTo>
                      <a:lnTo>
                        <a:pt x="129" y="262"/>
                      </a:lnTo>
                      <a:lnTo>
                        <a:pt x="126" y="263"/>
                      </a:lnTo>
                      <a:lnTo>
                        <a:pt x="125" y="266"/>
                      </a:lnTo>
                      <a:lnTo>
                        <a:pt x="125" y="267"/>
                      </a:lnTo>
                      <a:lnTo>
                        <a:pt x="128" y="269"/>
                      </a:lnTo>
                      <a:lnTo>
                        <a:pt x="128" y="272"/>
                      </a:lnTo>
                      <a:lnTo>
                        <a:pt x="134" y="274"/>
                      </a:lnTo>
                      <a:lnTo>
                        <a:pt x="140" y="274"/>
                      </a:lnTo>
                      <a:lnTo>
                        <a:pt x="141" y="268"/>
                      </a:lnTo>
                      <a:lnTo>
                        <a:pt x="149" y="264"/>
                      </a:lnTo>
                      <a:lnTo>
                        <a:pt x="150" y="261"/>
                      </a:lnTo>
                      <a:lnTo>
                        <a:pt x="149" y="257"/>
                      </a:lnTo>
                      <a:lnTo>
                        <a:pt x="155" y="257"/>
                      </a:lnTo>
                      <a:lnTo>
                        <a:pt x="155" y="254"/>
                      </a:lnTo>
                      <a:lnTo>
                        <a:pt x="154" y="249"/>
                      </a:lnTo>
                      <a:lnTo>
                        <a:pt x="155" y="244"/>
                      </a:lnTo>
                      <a:lnTo>
                        <a:pt x="164" y="245"/>
                      </a:lnTo>
                      <a:lnTo>
                        <a:pt x="166" y="243"/>
                      </a:lnTo>
                      <a:lnTo>
                        <a:pt x="172" y="236"/>
                      </a:lnTo>
                      <a:lnTo>
                        <a:pt x="177" y="246"/>
                      </a:lnTo>
                      <a:lnTo>
                        <a:pt x="182" y="252"/>
                      </a:lnTo>
                      <a:lnTo>
                        <a:pt x="183" y="255"/>
                      </a:lnTo>
                      <a:lnTo>
                        <a:pt x="184" y="248"/>
                      </a:lnTo>
                      <a:lnTo>
                        <a:pt x="185" y="240"/>
                      </a:lnTo>
                      <a:lnTo>
                        <a:pt x="184" y="231"/>
                      </a:lnTo>
                      <a:lnTo>
                        <a:pt x="185" y="216"/>
                      </a:lnTo>
                      <a:lnTo>
                        <a:pt x="179" y="210"/>
                      </a:lnTo>
                      <a:lnTo>
                        <a:pt x="179" y="204"/>
                      </a:lnTo>
                      <a:lnTo>
                        <a:pt x="188" y="190"/>
                      </a:lnTo>
                      <a:lnTo>
                        <a:pt x="189" y="186"/>
                      </a:lnTo>
                      <a:lnTo>
                        <a:pt x="189" y="183"/>
                      </a:lnTo>
                      <a:lnTo>
                        <a:pt x="186" y="179"/>
                      </a:lnTo>
                      <a:lnTo>
                        <a:pt x="185" y="178"/>
                      </a:lnTo>
                      <a:lnTo>
                        <a:pt x="186" y="176"/>
                      </a:lnTo>
                      <a:lnTo>
                        <a:pt x="190" y="174"/>
                      </a:lnTo>
                      <a:lnTo>
                        <a:pt x="198" y="173"/>
                      </a:lnTo>
                      <a:lnTo>
                        <a:pt x="203" y="172"/>
                      </a:lnTo>
                      <a:lnTo>
                        <a:pt x="207" y="173"/>
                      </a:lnTo>
                      <a:lnTo>
                        <a:pt x="207" y="168"/>
                      </a:lnTo>
                      <a:lnTo>
                        <a:pt x="209" y="166"/>
                      </a:lnTo>
                      <a:lnTo>
                        <a:pt x="216" y="168"/>
                      </a:lnTo>
                      <a:lnTo>
                        <a:pt x="224" y="167"/>
                      </a:lnTo>
                      <a:lnTo>
                        <a:pt x="225" y="164"/>
                      </a:lnTo>
                      <a:lnTo>
                        <a:pt x="221" y="150"/>
                      </a:lnTo>
                      <a:lnTo>
                        <a:pt x="225" y="146"/>
                      </a:lnTo>
                      <a:lnTo>
                        <a:pt x="227" y="143"/>
                      </a:lnTo>
                      <a:lnTo>
                        <a:pt x="231" y="137"/>
                      </a:lnTo>
                      <a:lnTo>
                        <a:pt x="233" y="134"/>
                      </a:lnTo>
                      <a:lnTo>
                        <a:pt x="242" y="119"/>
                      </a:lnTo>
                      <a:lnTo>
                        <a:pt x="242" y="117"/>
                      </a:lnTo>
                      <a:lnTo>
                        <a:pt x="239" y="114"/>
                      </a:lnTo>
                      <a:lnTo>
                        <a:pt x="234" y="110"/>
                      </a:lnTo>
                      <a:lnTo>
                        <a:pt x="233" y="107"/>
                      </a:lnTo>
                      <a:lnTo>
                        <a:pt x="234" y="96"/>
                      </a:lnTo>
                      <a:lnTo>
                        <a:pt x="236" y="93"/>
                      </a:lnTo>
                      <a:lnTo>
                        <a:pt x="240" y="83"/>
                      </a:lnTo>
                      <a:lnTo>
                        <a:pt x="242" y="80"/>
                      </a:lnTo>
                      <a:lnTo>
                        <a:pt x="240" y="77"/>
                      </a:lnTo>
                      <a:lnTo>
                        <a:pt x="239" y="75"/>
                      </a:lnTo>
                      <a:lnTo>
                        <a:pt x="242" y="72"/>
                      </a:lnTo>
                      <a:lnTo>
                        <a:pt x="243" y="64"/>
                      </a:lnTo>
                      <a:lnTo>
                        <a:pt x="244" y="62"/>
                      </a:lnTo>
                      <a:lnTo>
                        <a:pt x="248" y="62"/>
                      </a:lnTo>
                      <a:lnTo>
                        <a:pt x="252" y="60"/>
                      </a:lnTo>
                      <a:lnTo>
                        <a:pt x="257" y="58"/>
                      </a:lnTo>
                      <a:lnTo>
                        <a:pt x="263" y="50"/>
                      </a:lnTo>
                      <a:lnTo>
                        <a:pt x="264" y="45"/>
                      </a:lnTo>
                      <a:lnTo>
                        <a:pt x="262" y="40"/>
                      </a:lnTo>
                      <a:lnTo>
                        <a:pt x="258" y="34"/>
                      </a:lnTo>
                      <a:lnTo>
                        <a:pt x="255" y="34"/>
                      </a:lnTo>
                      <a:lnTo>
                        <a:pt x="252" y="33"/>
                      </a:lnTo>
                      <a:lnTo>
                        <a:pt x="250" y="32"/>
                      </a:lnTo>
                      <a:lnTo>
                        <a:pt x="248" y="29"/>
                      </a:lnTo>
                      <a:lnTo>
                        <a:pt x="248" y="26"/>
                      </a:lnTo>
                      <a:lnTo>
                        <a:pt x="248" y="22"/>
                      </a:lnTo>
                      <a:lnTo>
                        <a:pt x="250" y="16"/>
                      </a:lnTo>
                      <a:lnTo>
                        <a:pt x="250" y="11"/>
                      </a:lnTo>
                      <a:lnTo>
                        <a:pt x="245" y="9"/>
                      </a:lnTo>
                      <a:lnTo>
                        <a:pt x="239" y="6"/>
                      </a:lnTo>
                      <a:lnTo>
                        <a:pt x="231" y="0"/>
                      </a:lnTo>
                      <a:lnTo>
                        <a:pt x="227" y="9"/>
                      </a:lnTo>
                      <a:lnTo>
                        <a:pt x="224" y="22"/>
                      </a:lnTo>
                      <a:lnTo>
                        <a:pt x="220" y="32"/>
                      </a:lnTo>
                      <a:lnTo>
                        <a:pt x="219" y="39"/>
                      </a:lnTo>
                      <a:lnTo>
                        <a:pt x="212" y="66"/>
                      </a:lnTo>
                      <a:lnTo>
                        <a:pt x="204" y="80"/>
                      </a:lnTo>
                      <a:lnTo>
                        <a:pt x="192" y="92"/>
                      </a:lnTo>
                      <a:lnTo>
                        <a:pt x="183" y="95"/>
                      </a:lnTo>
                      <a:lnTo>
                        <a:pt x="177" y="98"/>
                      </a:lnTo>
                      <a:lnTo>
                        <a:pt x="171" y="99"/>
                      </a:lnTo>
                      <a:lnTo>
                        <a:pt x="167" y="100"/>
                      </a:lnTo>
                      <a:lnTo>
                        <a:pt x="155" y="110"/>
                      </a:lnTo>
                      <a:lnTo>
                        <a:pt x="143" y="120"/>
                      </a:lnTo>
                      <a:lnTo>
                        <a:pt x="137" y="136"/>
                      </a:lnTo>
                      <a:lnTo>
                        <a:pt x="134" y="146"/>
                      </a:lnTo>
                      <a:lnTo>
                        <a:pt x="125" y="159"/>
                      </a:lnTo>
                      <a:lnTo>
                        <a:pt x="116" y="171"/>
                      </a:lnTo>
                      <a:lnTo>
                        <a:pt x="104" y="183"/>
                      </a:lnTo>
                      <a:lnTo>
                        <a:pt x="87" y="196"/>
                      </a:lnTo>
                      <a:lnTo>
                        <a:pt x="76" y="203"/>
                      </a:lnTo>
                      <a:lnTo>
                        <a:pt x="65" y="206"/>
                      </a:lnTo>
                      <a:lnTo>
                        <a:pt x="54" y="207"/>
                      </a:lnTo>
                      <a:lnTo>
                        <a:pt x="39" y="219"/>
                      </a:lnTo>
                      <a:lnTo>
                        <a:pt x="21" y="226"/>
                      </a:lnTo>
                      <a:lnTo>
                        <a:pt x="4" y="236"/>
                      </a:lnTo>
                      <a:lnTo>
                        <a:pt x="0" y="236"/>
                      </a:lnTo>
                      <a:lnTo>
                        <a:pt x="0" y="240"/>
                      </a:lnTo>
                      <a:lnTo>
                        <a:pt x="2" y="242"/>
                      </a:lnTo>
                      <a:lnTo>
                        <a:pt x="3" y="244"/>
                      </a:lnTo>
                      <a:lnTo>
                        <a:pt x="3" y="245"/>
                      </a:lnTo>
                      <a:lnTo>
                        <a:pt x="3" y="246"/>
                      </a:lnTo>
                      <a:lnTo>
                        <a:pt x="3" y="250"/>
                      </a:lnTo>
                      <a:lnTo>
                        <a:pt x="3" y="252"/>
                      </a:lnTo>
                      <a:lnTo>
                        <a:pt x="4" y="256"/>
                      </a:lnTo>
                      <a:lnTo>
                        <a:pt x="5" y="261"/>
                      </a:lnTo>
                      <a:lnTo>
                        <a:pt x="4" y="267"/>
                      </a:lnTo>
                      <a:lnTo>
                        <a:pt x="4" y="27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8" name="Freeform 186"/>
                <p:cNvSpPr>
                  <a:spLocks/>
                </p:cNvSpPr>
                <p:nvPr/>
              </p:nvSpPr>
              <p:spPr bwMode="auto">
                <a:xfrm rot="1627522">
                  <a:off x="3021" y="2674"/>
                  <a:ext cx="50" cy="119"/>
                </a:xfrm>
                <a:custGeom>
                  <a:avLst/>
                  <a:gdLst>
                    <a:gd name="T0" fmla="*/ 36 w 41"/>
                    <a:gd name="T1" fmla="*/ 55 h 82"/>
                    <a:gd name="T2" fmla="*/ 33 w 41"/>
                    <a:gd name="T3" fmla="*/ 60 h 82"/>
                    <a:gd name="T4" fmla="*/ 29 w 41"/>
                    <a:gd name="T5" fmla="*/ 66 h 82"/>
                    <a:gd name="T6" fmla="*/ 25 w 41"/>
                    <a:gd name="T7" fmla="*/ 71 h 82"/>
                    <a:gd name="T8" fmla="*/ 17 w 41"/>
                    <a:gd name="T9" fmla="*/ 77 h 82"/>
                    <a:gd name="T10" fmla="*/ 13 w 41"/>
                    <a:gd name="T11" fmla="*/ 81 h 82"/>
                    <a:gd name="T12" fmla="*/ 6 w 41"/>
                    <a:gd name="T13" fmla="*/ 82 h 82"/>
                    <a:gd name="T14" fmla="*/ 4 w 41"/>
                    <a:gd name="T15" fmla="*/ 81 h 82"/>
                    <a:gd name="T16" fmla="*/ 0 w 41"/>
                    <a:gd name="T17" fmla="*/ 76 h 82"/>
                    <a:gd name="T18" fmla="*/ 0 w 41"/>
                    <a:gd name="T19" fmla="*/ 71 h 82"/>
                    <a:gd name="T20" fmla="*/ 3 w 41"/>
                    <a:gd name="T21" fmla="*/ 65 h 82"/>
                    <a:gd name="T22" fmla="*/ 5 w 41"/>
                    <a:gd name="T23" fmla="*/ 61 h 82"/>
                    <a:gd name="T24" fmla="*/ 9 w 41"/>
                    <a:gd name="T25" fmla="*/ 59 h 82"/>
                    <a:gd name="T26" fmla="*/ 12 w 41"/>
                    <a:gd name="T27" fmla="*/ 55 h 82"/>
                    <a:gd name="T28" fmla="*/ 12 w 41"/>
                    <a:gd name="T29" fmla="*/ 52 h 82"/>
                    <a:gd name="T30" fmla="*/ 10 w 41"/>
                    <a:gd name="T31" fmla="*/ 52 h 82"/>
                    <a:gd name="T32" fmla="*/ 7 w 41"/>
                    <a:gd name="T33" fmla="*/ 52 h 82"/>
                    <a:gd name="T34" fmla="*/ 4 w 41"/>
                    <a:gd name="T35" fmla="*/ 55 h 82"/>
                    <a:gd name="T36" fmla="*/ 1 w 41"/>
                    <a:gd name="T37" fmla="*/ 55 h 82"/>
                    <a:gd name="T38" fmla="*/ 0 w 41"/>
                    <a:gd name="T39" fmla="*/ 52 h 82"/>
                    <a:gd name="T40" fmla="*/ 1 w 41"/>
                    <a:gd name="T41" fmla="*/ 46 h 82"/>
                    <a:gd name="T42" fmla="*/ 4 w 41"/>
                    <a:gd name="T43" fmla="*/ 40 h 82"/>
                    <a:gd name="T44" fmla="*/ 9 w 41"/>
                    <a:gd name="T45" fmla="*/ 30 h 82"/>
                    <a:gd name="T46" fmla="*/ 15 w 41"/>
                    <a:gd name="T47" fmla="*/ 22 h 82"/>
                    <a:gd name="T48" fmla="*/ 18 w 41"/>
                    <a:gd name="T49" fmla="*/ 16 h 82"/>
                    <a:gd name="T50" fmla="*/ 25 w 41"/>
                    <a:gd name="T51" fmla="*/ 7 h 82"/>
                    <a:gd name="T52" fmla="*/ 27 w 41"/>
                    <a:gd name="T53" fmla="*/ 4 h 82"/>
                    <a:gd name="T54" fmla="*/ 30 w 41"/>
                    <a:gd name="T55" fmla="*/ 3 h 82"/>
                    <a:gd name="T56" fmla="*/ 33 w 41"/>
                    <a:gd name="T57" fmla="*/ 0 h 82"/>
                    <a:gd name="T58" fmla="*/ 35 w 41"/>
                    <a:gd name="T59" fmla="*/ 0 h 82"/>
                    <a:gd name="T60" fmla="*/ 37 w 41"/>
                    <a:gd name="T61" fmla="*/ 3 h 82"/>
                    <a:gd name="T62" fmla="*/ 39 w 41"/>
                    <a:gd name="T63" fmla="*/ 7 h 82"/>
                    <a:gd name="T64" fmla="*/ 36 w 41"/>
                    <a:gd name="T65" fmla="*/ 13 h 82"/>
                    <a:gd name="T66" fmla="*/ 34 w 41"/>
                    <a:gd name="T67" fmla="*/ 22 h 82"/>
                    <a:gd name="T68" fmla="*/ 33 w 41"/>
                    <a:gd name="T69" fmla="*/ 28 h 82"/>
                    <a:gd name="T70" fmla="*/ 33 w 41"/>
                    <a:gd name="T71" fmla="*/ 31 h 82"/>
                    <a:gd name="T72" fmla="*/ 37 w 41"/>
                    <a:gd name="T73" fmla="*/ 35 h 82"/>
                    <a:gd name="T74" fmla="*/ 41 w 41"/>
                    <a:gd name="T75" fmla="*/ 37 h 82"/>
                    <a:gd name="T76" fmla="*/ 39 w 41"/>
                    <a:gd name="T77"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82">
                      <a:moveTo>
                        <a:pt x="39" y="52"/>
                      </a:moveTo>
                      <a:lnTo>
                        <a:pt x="36" y="55"/>
                      </a:lnTo>
                      <a:lnTo>
                        <a:pt x="35" y="58"/>
                      </a:lnTo>
                      <a:lnTo>
                        <a:pt x="33" y="60"/>
                      </a:lnTo>
                      <a:lnTo>
                        <a:pt x="31" y="63"/>
                      </a:lnTo>
                      <a:lnTo>
                        <a:pt x="29" y="66"/>
                      </a:lnTo>
                      <a:lnTo>
                        <a:pt x="28" y="69"/>
                      </a:lnTo>
                      <a:lnTo>
                        <a:pt x="25" y="71"/>
                      </a:lnTo>
                      <a:lnTo>
                        <a:pt x="22" y="75"/>
                      </a:lnTo>
                      <a:lnTo>
                        <a:pt x="17" y="77"/>
                      </a:lnTo>
                      <a:lnTo>
                        <a:pt x="15" y="78"/>
                      </a:lnTo>
                      <a:lnTo>
                        <a:pt x="13" y="81"/>
                      </a:lnTo>
                      <a:lnTo>
                        <a:pt x="9" y="81"/>
                      </a:lnTo>
                      <a:lnTo>
                        <a:pt x="6" y="82"/>
                      </a:lnTo>
                      <a:lnTo>
                        <a:pt x="5" y="82"/>
                      </a:lnTo>
                      <a:lnTo>
                        <a:pt x="4" y="81"/>
                      </a:lnTo>
                      <a:lnTo>
                        <a:pt x="1" y="78"/>
                      </a:lnTo>
                      <a:lnTo>
                        <a:pt x="0" y="76"/>
                      </a:lnTo>
                      <a:lnTo>
                        <a:pt x="0" y="73"/>
                      </a:lnTo>
                      <a:lnTo>
                        <a:pt x="0" y="71"/>
                      </a:lnTo>
                      <a:lnTo>
                        <a:pt x="1" y="69"/>
                      </a:lnTo>
                      <a:lnTo>
                        <a:pt x="3" y="65"/>
                      </a:lnTo>
                      <a:lnTo>
                        <a:pt x="4" y="63"/>
                      </a:lnTo>
                      <a:lnTo>
                        <a:pt x="5" y="61"/>
                      </a:lnTo>
                      <a:lnTo>
                        <a:pt x="6" y="60"/>
                      </a:lnTo>
                      <a:lnTo>
                        <a:pt x="9" y="59"/>
                      </a:lnTo>
                      <a:lnTo>
                        <a:pt x="10" y="57"/>
                      </a:lnTo>
                      <a:lnTo>
                        <a:pt x="12" y="55"/>
                      </a:lnTo>
                      <a:lnTo>
                        <a:pt x="12" y="53"/>
                      </a:lnTo>
                      <a:lnTo>
                        <a:pt x="12" y="52"/>
                      </a:lnTo>
                      <a:lnTo>
                        <a:pt x="11" y="52"/>
                      </a:lnTo>
                      <a:lnTo>
                        <a:pt x="10" y="52"/>
                      </a:lnTo>
                      <a:lnTo>
                        <a:pt x="9" y="52"/>
                      </a:lnTo>
                      <a:lnTo>
                        <a:pt x="7" y="52"/>
                      </a:lnTo>
                      <a:lnTo>
                        <a:pt x="4" y="54"/>
                      </a:lnTo>
                      <a:lnTo>
                        <a:pt x="4" y="55"/>
                      </a:lnTo>
                      <a:lnTo>
                        <a:pt x="3" y="57"/>
                      </a:lnTo>
                      <a:lnTo>
                        <a:pt x="1" y="55"/>
                      </a:lnTo>
                      <a:lnTo>
                        <a:pt x="0" y="53"/>
                      </a:lnTo>
                      <a:lnTo>
                        <a:pt x="0" y="52"/>
                      </a:lnTo>
                      <a:lnTo>
                        <a:pt x="0" y="48"/>
                      </a:lnTo>
                      <a:lnTo>
                        <a:pt x="1" y="46"/>
                      </a:lnTo>
                      <a:lnTo>
                        <a:pt x="1" y="42"/>
                      </a:lnTo>
                      <a:lnTo>
                        <a:pt x="4" y="40"/>
                      </a:lnTo>
                      <a:lnTo>
                        <a:pt x="6" y="35"/>
                      </a:lnTo>
                      <a:lnTo>
                        <a:pt x="9" y="30"/>
                      </a:lnTo>
                      <a:lnTo>
                        <a:pt x="11" y="25"/>
                      </a:lnTo>
                      <a:lnTo>
                        <a:pt x="15" y="22"/>
                      </a:lnTo>
                      <a:lnTo>
                        <a:pt x="16" y="19"/>
                      </a:lnTo>
                      <a:lnTo>
                        <a:pt x="18" y="16"/>
                      </a:lnTo>
                      <a:lnTo>
                        <a:pt x="21" y="11"/>
                      </a:lnTo>
                      <a:lnTo>
                        <a:pt x="25" y="7"/>
                      </a:lnTo>
                      <a:lnTo>
                        <a:pt x="25" y="6"/>
                      </a:lnTo>
                      <a:lnTo>
                        <a:pt x="27" y="4"/>
                      </a:lnTo>
                      <a:lnTo>
                        <a:pt x="29" y="3"/>
                      </a:lnTo>
                      <a:lnTo>
                        <a:pt x="30" y="3"/>
                      </a:lnTo>
                      <a:lnTo>
                        <a:pt x="31" y="1"/>
                      </a:lnTo>
                      <a:lnTo>
                        <a:pt x="33" y="0"/>
                      </a:lnTo>
                      <a:lnTo>
                        <a:pt x="34" y="0"/>
                      </a:lnTo>
                      <a:lnTo>
                        <a:pt x="35" y="0"/>
                      </a:lnTo>
                      <a:lnTo>
                        <a:pt x="36" y="0"/>
                      </a:lnTo>
                      <a:lnTo>
                        <a:pt x="37" y="3"/>
                      </a:lnTo>
                      <a:lnTo>
                        <a:pt x="39" y="5"/>
                      </a:lnTo>
                      <a:lnTo>
                        <a:pt x="39" y="7"/>
                      </a:lnTo>
                      <a:lnTo>
                        <a:pt x="37" y="10"/>
                      </a:lnTo>
                      <a:lnTo>
                        <a:pt x="36" y="13"/>
                      </a:lnTo>
                      <a:lnTo>
                        <a:pt x="35" y="18"/>
                      </a:lnTo>
                      <a:lnTo>
                        <a:pt x="34" y="22"/>
                      </a:lnTo>
                      <a:lnTo>
                        <a:pt x="33" y="27"/>
                      </a:lnTo>
                      <a:lnTo>
                        <a:pt x="33" y="28"/>
                      </a:lnTo>
                      <a:lnTo>
                        <a:pt x="33" y="30"/>
                      </a:lnTo>
                      <a:lnTo>
                        <a:pt x="33" y="31"/>
                      </a:lnTo>
                      <a:lnTo>
                        <a:pt x="35" y="33"/>
                      </a:lnTo>
                      <a:lnTo>
                        <a:pt x="37" y="35"/>
                      </a:lnTo>
                      <a:lnTo>
                        <a:pt x="40" y="36"/>
                      </a:lnTo>
                      <a:lnTo>
                        <a:pt x="41" y="37"/>
                      </a:lnTo>
                      <a:lnTo>
                        <a:pt x="41" y="41"/>
                      </a:lnTo>
                      <a:lnTo>
                        <a:pt x="39" y="45"/>
                      </a:lnTo>
                      <a:lnTo>
                        <a:pt x="39" y="5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39" name="Freeform 187"/>
                <p:cNvSpPr>
                  <a:spLocks/>
                </p:cNvSpPr>
                <p:nvPr/>
              </p:nvSpPr>
              <p:spPr bwMode="auto">
                <a:xfrm rot="1627522">
                  <a:off x="2675" y="2847"/>
                  <a:ext cx="143" cy="158"/>
                </a:xfrm>
                <a:custGeom>
                  <a:avLst/>
                  <a:gdLst>
                    <a:gd name="T0" fmla="*/ 1 w 115"/>
                    <a:gd name="T1" fmla="*/ 104 h 106"/>
                    <a:gd name="T2" fmla="*/ 0 w 115"/>
                    <a:gd name="T3" fmla="*/ 98 h 106"/>
                    <a:gd name="T4" fmla="*/ 1 w 115"/>
                    <a:gd name="T5" fmla="*/ 85 h 106"/>
                    <a:gd name="T6" fmla="*/ 4 w 115"/>
                    <a:gd name="T7" fmla="*/ 74 h 106"/>
                    <a:gd name="T8" fmla="*/ 7 w 115"/>
                    <a:gd name="T9" fmla="*/ 67 h 106"/>
                    <a:gd name="T10" fmla="*/ 7 w 115"/>
                    <a:gd name="T11" fmla="*/ 60 h 106"/>
                    <a:gd name="T12" fmla="*/ 11 w 115"/>
                    <a:gd name="T13" fmla="*/ 48 h 106"/>
                    <a:gd name="T14" fmla="*/ 10 w 115"/>
                    <a:gd name="T15" fmla="*/ 38 h 106"/>
                    <a:gd name="T16" fmla="*/ 13 w 115"/>
                    <a:gd name="T17" fmla="*/ 31 h 106"/>
                    <a:gd name="T18" fmla="*/ 16 w 115"/>
                    <a:gd name="T19" fmla="*/ 25 h 106"/>
                    <a:gd name="T20" fmla="*/ 20 w 115"/>
                    <a:gd name="T21" fmla="*/ 12 h 106"/>
                    <a:gd name="T22" fmla="*/ 25 w 115"/>
                    <a:gd name="T23" fmla="*/ 6 h 106"/>
                    <a:gd name="T24" fmla="*/ 32 w 115"/>
                    <a:gd name="T25" fmla="*/ 3 h 106"/>
                    <a:gd name="T26" fmla="*/ 38 w 115"/>
                    <a:gd name="T27" fmla="*/ 4 h 106"/>
                    <a:gd name="T28" fmla="*/ 38 w 115"/>
                    <a:gd name="T29" fmla="*/ 12 h 106"/>
                    <a:gd name="T30" fmla="*/ 37 w 115"/>
                    <a:gd name="T31" fmla="*/ 18 h 106"/>
                    <a:gd name="T32" fmla="*/ 58 w 115"/>
                    <a:gd name="T33" fmla="*/ 27 h 106"/>
                    <a:gd name="T34" fmla="*/ 76 w 115"/>
                    <a:gd name="T35" fmla="*/ 26 h 106"/>
                    <a:gd name="T36" fmla="*/ 80 w 115"/>
                    <a:gd name="T37" fmla="*/ 9 h 106"/>
                    <a:gd name="T38" fmla="*/ 96 w 115"/>
                    <a:gd name="T39" fmla="*/ 3 h 106"/>
                    <a:gd name="T40" fmla="*/ 110 w 115"/>
                    <a:gd name="T41" fmla="*/ 4 h 106"/>
                    <a:gd name="T42" fmla="*/ 113 w 115"/>
                    <a:gd name="T43" fmla="*/ 8 h 106"/>
                    <a:gd name="T44" fmla="*/ 113 w 115"/>
                    <a:gd name="T45" fmla="*/ 10 h 106"/>
                    <a:gd name="T46" fmla="*/ 113 w 115"/>
                    <a:gd name="T47" fmla="*/ 16 h 106"/>
                    <a:gd name="T48" fmla="*/ 115 w 115"/>
                    <a:gd name="T49" fmla="*/ 25 h 106"/>
                    <a:gd name="T50" fmla="*/ 114 w 115"/>
                    <a:gd name="T51" fmla="*/ 34 h 106"/>
                    <a:gd name="T52" fmla="*/ 114 w 115"/>
                    <a:gd name="T53" fmla="*/ 40 h 106"/>
                    <a:gd name="T54" fmla="*/ 113 w 115"/>
                    <a:gd name="T55" fmla="*/ 50 h 106"/>
                    <a:gd name="T56" fmla="*/ 110 w 115"/>
                    <a:gd name="T57" fmla="*/ 61 h 106"/>
                    <a:gd name="T58" fmla="*/ 107 w 115"/>
                    <a:gd name="T59" fmla="*/ 66 h 106"/>
                    <a:gd name="T60" fmla="*/ 106 w 115"/>
                    <a:gd name="T61" fmla="*/ 73 h 106"/>
                    <a:gd name="T62" fmla="*/ 101 w 115"/>
                    <a:gd name="T63" fmla="*/ 80 h 106"/>
                    <a:gd name="T64" fmla="*/ 98 w 115"/>
                    <a:gd name="T65" fmla="*/ 86 h 106"/>
                    <a:gd name="T66" fmla="*/ 92 w 115"/>
                    <a:gd name="T67" fmla="*/ 92 h 106"/>
                    <a:gd name="T68" fmla="*/ 90 w 115"/>
                    <a:gd name="T69" fmla="*/ 92 h 106"/>
                    <a:gd name="T70" fmla="*/ 88 w 115"/>
                    <a:gd name="T71" fmla="*/ 87 h 106"/>
                    <a:gd name="T72" fmla="*/ 83 w 115"/>
                    <a:gd name="T73" fmla="*/ 86 h 106"/>
                    <a:gd name="T74" fmla="*/ 78 w 115"/>
                    <a:gd name="T75" fmla="*/ 86 h 106"/>
                    <a:gd name="T76" fmla="*/ 73 w 115"/>
                    <a:gd name="T77" fmla="*/ 81 h 106"/>
                    <a:gd name="T78" fmla="*/ 67 w 115"/>
                    <a:gd name="T79" fmla="*/ 84 h 106"/>
                    <a:gd name="T80" fmla="*/ 64 w 115"/>
                    <a:gd name="T81" fmla="*/ 79 h 106"/>
                    <a:gd name="T82" fmla="*/ 56 w 115"/>
                    <a:gd name="T83" fmla="*/ 80 h 106"/>
                    <a:gd name="T84" fmla="*/ 49 w 115"/>
                    <a:gd name="T85" fmla="*/ 76 h 106"/>
                    <a:gd name="T86" fmla="*/ 44 w 115"/>
                    <a:gd name="T87" fmla="*/ 82 h 106"/>
                    <a:gd name="T88" fmla="*/ 38 w 115"/>
                    <a:gd name="T89" fmla="*/ 86 h 106"/>
                    <a:gd name="T90" fmla="*/ 35 w 115"/>
                    <a:gd name="T91" fmla="*/ 94 h 106"/>
                    <a:gd name="T92" fmla="*/ 31 w 115"/>
                    <a:gd name="T93" fmla="*/ 102 h 106"/>
                    <a:gd name="T94" fmla="*/ 28 w 115"/>
                    <a:gd name="T95" fmla="*/ 103 h 106"/>
                    <a:gd name="T96" fmla="*/ 25 w 115"/>
                    <a:gd name="T97" fmla="*/ 97 h 106"/>
                    <a:gd name="T98" fmla="*/ 17 w 115"/>
                    <a:gd name="T99" fmla="*/ 92 h 106"/>
                    <a:gd name="T100" fmla="*/ 11 w 115"/>
                    <a:gd name="T101" fmla="*/ 97 h 106"/>
                    <a:gd name="T102" fmla="*/ 6 w 115"/>
                    <a:gd name="T103" fmla="*/ 98 h 106"/>
                    <a:gd name="T104" fmla="*/ 2 w 115"/>
                    <a:gd name="T105"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06">
                      <a:moveTo>
                        <a:pt x="2" y="106"/>
                      </a:moveTo>
                      <a:lnTo>
                        <a:pt x="1" y="104"/>
                      </a:lnTo>
                      <a:lnTo>
                        <a:pt x="0" y="102"/>
                      </a:lnTo>
                      <a:lnTo>
                        <a:pt x="0" y="98"/>
                      </a:lnTo>
                      <a:lnTo>
                        <a:pt x="0" y="91"/>
                      </a:lnTo>
                      <a:lnTo>
                        <a:pt x="1" y="85"/>
                      </a:lnTo>
                      <a:lnTo>
                        <a:pt x="2" y="79"/>
                      </a:lnTo>
                      <a:lnTo>
                        <a:pt x="4" y="74"/>
                      </a:lnTo>
                      <a:lnTo>
                        <a:pt x="6" y="68"/>
                      </a:lnTo>
                      <a:lnTo>
                        <a:pt x="7" y="67"/>
                      </a:lnTo>
                      <a:lnTo>
                        <a:pt x="7" y="61"/>
                      </a:lnTo>
                      <a:lnTo>
                        <a:pt x="7" y="60"/>
                      </a:lnTo>
                      <a:lnTo>
                        <a:pt x="7" y="57"/>
                      </a:lnTo>
                      <a:lnTo>
                        <a:pt x="11" y="48"/>
                      </a:lnTo>
                      <a:lnTo>
                        <a:pt x="11" y="46"/>
                      </a:lnTo>
                      <a:lnTo>
                        <a:pt x="10" y="38"/>
                      </a:lnTo>
                      <a:lnTo>
                        <a:pt x="10" y="36"/>
                      </a:lnTo>
                      <a:lnTo>
                        <a:pt x="13" y="31"/>
                      </a:lnTo>
                      <a:lnTo>
                        <a:pt x="14" y="30"/>
                      </a:lnTo>
                      <a:lnTo>
                        <a:pt x="16" y="25"/>
                      </a:lnTo>
                      <a:lnTo>
                        <a:pt x="18" y="18"/>
                      </a:lnTo>
                      <a:lnTo>
                        <a:pt x="20" y="12"/>
                      </a:lnTo>
                      <a:lnTo>
                        <a:pt x="23" y="8"/>
                      </a:lnTo>
                      <a:lnTo>
                        <a:pt x="25" y="6"/>
                      </a:lnTo>
                      <a:lnTo>
                        <a:pt x="29" y="4"/>
                      </a:lnTo>
                      <a:lnTo>
                        <a:pt x="32" y="3"/>
                      </a:lnTo>
                      <a:lnTo>
                        <a:pt x="34" y="3"/>
                      </a:lnTo>
                      <a:lnTo>
                        <a:pt x="38" y="4"/>
                      </a:lnTo>
                      <a:lnTo>
                        <a:pt x="40" y="4"/>
                      </a:lnTo>
                      <a:lnTo>
                        <a:pt x="38" y="12"/>
                      </a:lnTo>
                      <a:lnTo>
                        <a:pt x="36" y="15"/>
                      </a:lnTo>
                      <a:lnTo>
                        <a:pt x="37" y="18"/>
                      </a:lnTo>
                      <a:lnTo>
                        <a:pt x="44" y="24"/>
                      </a:lnTo>
                      <a:lnTo>
                        <a:pt x="58" y="27"/>
                      </a:lnTo>
                      <a:lnTo>
                        <a:pt x="70" y="30"/>
                      </a:lnTo>
                      <a:lnTo>
                        <a:pt x="76" y="26"/>
                      </a:lnTo>
                      <a:lnTo>
                        <a:pt x="80" y="18"/>
                      </a:lnTo>
                      <a:lnTo>
                        <a:pt x="80" y="9"/>
                      </a:lnTo>
                      <a:lnTo>
                        <a:pt x="83" y="7"/>
                      </a:lnTo>
                      <a:lnTo>
                        <a:pt x="96" y="3"/>
                      </a:lnTo>
                      <a:lnTo>
                        <a:pt x="110" y="0"/>
                      </a:lnTo>
                      <a:lnTo>
                        <a:pt x="110" y="4"/>
                      </a:lnTo>
                      <a:lnTo>
                        <a:pt x="112" y="6"/>
                      </a:lnTo>
                      <a:lnTo>
                        <a:pt x="113" y="8"/>
                      </a:lnTo>
                      <a:lnTo>
                        <a:pt x="113" y="9"/>
                      </a:lnTo>
                      <a:lnTo>
                        <a:pt x="113" y="10"/>
                      </a:lnTo>
                      <a:lnTo>
                        <a:pt x="113" y="14"/>
                      </a:lnTo>
                      <a:lnTo>
                        <a:pt x="113" y="16"/>
                      </a:lnTo>
                      <a:lnTo>
                        <a:pt x="114" y="20"/>
                      </a:lnTo>
                      <a:lnTo>
                        <a:pt x="115" y="25"/>
                      </a:lnTo>
                      <a:lnTo>
                        <a:pt x="114" y="31"/>
                      </a:lnTo>
                      <a:lnTo>
                        <a:pt x="114" y="34"/>
                      </a:lnTo>
                      <a:lnTo>
                        <a:pt x="114" y="36"/>
                      </a:lnTo>
                      <a:lnTo>
                        <a:pt x="114" y="40"/>
                      </a:lnTo>
                      <a:lnTo>
                        <a:pt x="113" y="48"/>
                      </a:lnTo>
                      <a:lnTo>
                        <a:pt x="113" y="50"/>
                      </a:lnTo>
                      <a:lnTo>
                        <a:pt x="113" y="56"/>
                      </a:lnTo>
                      <a:lnTo>
                        <a:pt x="110" y="61"/>
                      </a:lnTo>
                      <a:lnTo>
                        <a:pt x="108" y="63"/>
                      </a:lnTo>
                      <a:lnTo>
                        <a:pt x="107" y="66"/>
                      </a:lnTo>
                      <a:lnTo>
                        <a:pt x="104" y="69"/>
                      </a:lnTo>
                      <a:lnTo>
                        <a:pt x="106" y="73"/>
                      </a:lnTo>
                      <a:lnTo>
                        <a:pt x="102" y="76"/>
                      </a:lnTo>
                      <a:lnTo>
                        <a:pt x="101" y="80"/>
                      </a:lnTo>
                      <a:lnTo>
                        <a:pt x="100" y="84"/>
                      </a:lnTo>
                      <a:lnTo>
                        <a:pt x="98" y="86"/>
                      </a:lnTo>
                      <a:lnTo>
                        <a:pt x="96" y="91"/>
                      </a:lnTo>
                      <a:lnTo>
                        <a:pt x="92" y="92"/>
                      </a:lnTo>
                      <a:lnTo>
                        <a:pt x="91" y="93"/>
                      </a:lnTo>
                      <a:lnTo>
                        <a:pt x="90" y="92"/>
                      </a:lnTo>
                      <a:lnTo>
                        <a:pt x="90" y="91"/>
                      </a:lnTo>
                      <a:lnTo>
                        <a:pt x="88" y="87"/>
                      </a:lnTo>
                      <a:lnTo>
                        <a:pt x="85" y="86"/>
                      </a:lnTo>
                      <a:lnTo>
                        <a:pt x="83" y="86"/>
                      </a:lnTo>
                      <a:lnTo>
                        <a:pt x="79" y="87"/>
                      </a:lnTo>
                      <a:lnTo>
                        <a:pt x="78" y="86"/>
                      </a:lnTo>
                      <a:lnTo>
                        <a:pt x="76" y="82"/>
                      </a:lnTo>
                      <a:lnTo>
                        <a:pt x="73" y="81"/>
                      </a:lnTo>
                      <a:lnTo>
                        <a:pt x="71" y="81"/>
                      </a:lnTo>
                      <a:lnTo>
                        <a:pt x="67" y="84"/>
                      </a:lnTo>
                      <a:lnTo>
                        <a:pt x="65" y="82"/>
                      </a:lnTo>
                      <a:lnTo>
                        <a:pt x="64" y="79"/>
                      </a:lnTo>
                      <a:lnTo>
                        <a:pt x="60" y="78"/>
                      </a:lnTo>
                      <a:lnTo>
                        <a:pt x="56" y="80"/>
                      </a:lnTo>
                      <a:lnTo>
                        <a:pt x="53" y="78"/>
                      </a:lnTo>
                      <a:lnTo>
                        <a:pt x="49" y="76"/>
                      </a:lnTo>
                      <a:lnTo>
                        <a:pt x="47" y="79"/>
                      </a:lnTo>
                      <a:lnTo>
                        <a:pt x="44" y="82"/>
                      </a:lnTo>
                      <a:lnTo>
                        <a:pt x="41" y="84"/>
                      </a:lnTo>
                      <a:lnTo>
                        <a:pt x="38" y="86"/>
                      </a:lnTo>
                      <a:lnTo>
                        <a:pt x="37" y="90"/>
                      </a:lnTo>
                      <a:lnTo>
                        <a:pt x="35" y="94"/>
                      </a:lnTo>
                      <a:lnTo>
                        <a:pt x="34" y="98"/>
                      </a:lnTo>
                      <a:lnTo>
                        <a:pt x="31" y="102"/>
                      </a:lnTo>
                      <a:lnTo>
                        <a:pt x="28" y="102"/>
                      </a:lnTo>
                      <a:lnTo>
                        <a:pt x="28" y="103"/>
                      </a:lnTo>
                      <a:lnTo>
                        <a:pt x="25" y="102"/>
                      </a:lnTo>
                      <a:lnTo>
                        <a:pt x="25" y="97"/>
                      </a:lnTo>
                      <a:lnTo>
                        <a:pt x="19" y="93"/>
                      </a:lnTo>
                      <a:lnTo>
                        <a:pt x="17" y="92"/>
                      </a:lnTo>
                      <a:lnTo>
                        <a:pt x="16" y="93"/>
                      </a:lnTo>
                      <a:lnTo>
                        <a:pt x="11" y="97"/>
                      </a:lnTo>
                      <a:lnTo>
                        <a:pt x="8" y="98"/>
                      </a:lnTo>
                      <a:lnTo>
                        <a:pt x="6" y="98"/>
                      </a:lnTo>
                      <a:lnTo>
                        <a:pt x="5" y="100"/>
                      </a:lnTo>
                      <a:lnTo>
                        <a:pt x="2" y="10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0" name="Freeform 188"/>
                <p:cNvSpPr>
                  <a:spLocks/>
                </p:cNvSpPr>
                <p:nvPr/>
              </p:nvSpPr>
              <p:spPr bwMode="auto">
                <a:xfrm rot="1627522">
                  <a:off x="2422" y="2882"/>
                  <a:ext cx="188" cy="220"/>
                </a:xfrm>
                <a:custGeom>
                  <a:avLst/>
                  <a:gdLst>
                    <a:gd name="T0" fmla="*/ 32 w 153"/>
                    <a:gd name="T1" fmla="*/ 145 h 146"/>
                    <a:gd name="T2" fmla="*/ 24 w 153"/>
                    <a:gd name="T3" fmla="*/ 146 h 146"/>
                    <a:gd name="T4" fmla="*/ 17 w 153"/>
                    <a:gd name="T5" fmla="*/ 144 h 146"/>
                    <a:gd name="T6" fmla="*/ 9 w 153"/>
                    <a:gd name="T7" fmla="*/ 140 h 146"/>
                    <a:gd name="T8" fmla="*/ 3 w 153"/>
                    <a:gd name="T9" fmla="*/ 128 h 146"/>
                    <a:gd name="T10" fmla="*/ 0 w 153"/>
                    <a:gd name="T11" fmla="*/ 115 h 146"/>
                    <a:gd name="T12" fmla="*/ 4 w 153"/>
                    <a:gd name="T13" fmla="*/ 115 h 146"/>
                    <a:gd name="T14" fmla="*/ 15 w 153"/>
                    <a:gd name="T15" fmla="*/ 111 h 146"/>
                    <a:gd name="T16" fmla="*/ 17 w 153"/>
                    <a:gd name="T17" fmla="*/ 116 h 146"/>
                    <a:gd name="T18" fmla="*/ 28 w 153"/>
                    <a:gd name="T19" fmla="*/ 115 h 146"/>
                    <a:gd name="T20" fmla="*/ 24 w 153"/>
                    <a:gd name="T21" fmla="*/ 109 h 146"/>
                    <a:gd name="T22" fmla="*/ 33 w 153"/>
                    <a:gd name="T23" fmla="*/ 107 h 146"/>
                    <a:gd name="T24" fmla="*/ 41 w 153"/>
                    <a:gd name="T25" fmla="*/ 104 h 146"/>
                    <a:gd name="T26" fmla="*/ 56 w 153"/>
                    <a:gd name="T27" fmla="*/ 96 h 146"/>
                    <a:gd name="T28" fmla="*/ 59 w 153"/>
                    <a:gd name="T29" fmla="*/ 87 h 146"/>
                    <a:gd name="T30" fmla="*/ 66 w 153"/>
                    <a:gd name="T31" fmla="*/ 80 h 146"/>
                    <a:gd name="T32" fmla="*/ 71 w 153"/>
                    <a:gd name="T33" fmla="*/ 95 h 146"/>
                    <a:gd name="T34" fmla="*/ 76 w 153"/>
                    <a:gd name="T35" fmla="*/ 84 h 146"/>
                    <a:gd name="T36" fmla="*/ 64 w 153"/>
                    <a:gd name="T37" fmla="*/ 63 h 146"/>
                    <a:gd name="T38" fmla="*/ 71 w 153"/>
                    <a:gd name="T39" fmla="*/ 29 h 146"/>
                    <a:gd name="T40" fmla="*/ 90 w 153"/>
                    <a:gd name="T41" fmla="*/ 8 h 146"/>
                    <a:gd name="T42" fmla="*/ 102 w 153"/>
                    <a:gd name="T43" fmla="*/ 6 h 146"/>
                    <a:gd name="T44" fmla="*/ 106 w 153"/>
                    <a:gd name="T45" fmla="*/ 14 h 146"/>
                    <a:gd name="T46" fmla="*/ 110 w 153"/>
                    <a:gd name="T47" fmla="*/ 20 h 146"/>
                    <a:gd name="T48" fmla="*/ 116 w 153"/>
                    <a:gd name="T49" fmla="*/ 25 h 146"/>
                    <a:gd name="T50" fmla="*/ 122 w 153"/>
                    <a:gd name="T51" fmla="*/ 25 h 146"/>
                    <a:gd name="T52" fmla="*/ 130 w 153"/>
                    <a:gd name="T53" fmla="*/ 27 h 146"/>
                    <a:gd name="T54" fmla="*/ 136 w 153"/>
                    <a:gd name="T55" fmla="*/ 33 h 146"/>
                    <a:gd name="T56" fmla="*/ 140 w 153"/>
                    <a:gd name="T57" fmla="*/ 37 h 146"/>
                    <a:gd name="T58" fmla="*/ 146 w 153"/>
                    <a:gd name="T59" fmla="*/ 37 h 146"/>
                    <a:gd name="T60" fmla="*/ 149 w 153"/>
                    <a:gd name="T61" fmla="*/ 37 h 146"/>
                    <a:gd name="T62" fmla="*/ 150 w 153"/>
                    <a:gd name="T63" fmla="*/ 41 h 146"/>
                    <a:gd name="T64" fmla="*/ 147 w 153"/>
                    <a:gd name="T65" fmla="*/ 43 h 146"/>
                    <a:gd name="T66" fmla="*/ 144 w 153"/>
                    <a:gd name="T67" fmla="*/ 47 h 146"/>
                    <a:gd name="T68" fmla="*/ 144 w 153"/>
                    <a:gd name="T69" fmla="*/ 60 h 146"/>
                    <a:gd name="T70" fmla="*/ 148 w 153"/>
                    <a:gd name="T71" fmla="*/ 62 h 146"/>
                    <a:gd name="T72" fmla="*/ 152 w 153"/>
                    <a:gd name="T73" fmla="*/ 65 h 146"/>
                    <a:gd name="T74" fmla="*/ 153 w 153"/>
                    <a:gd name="T75" fmla="*/ 74 h 146"/>
                    <a:gd name="T76" fmla="*/ 149 w 153"/>
                    <a:gd name="T77" fmla="*/ 80 h 146"/>
                    <a:gd name="T78" fmla="*/ 141 w 153"/>
                    <a:gd name="T79" fmla="*/ 83 h 146"/>
                    <a:gd name="T80" fmla="*/ 137 w 153"/>
                    <a:gd name="T81" fmla="*/ 83 h 146"/>
                    <a:gd name="T82" fmla="*/ 134 w 153"/>
                    <a:gd name="T83" fmla="*/ 80 h 146"/>
                    <a:gd name="T84" fmla="*/ 123 w 153"/>
                    <a:gd name="T85" fmla="*/ 84 h 146"/>
                    <a:gd name="T86" fmla="*/ 116 w 153"/>
                    <a:gd name="T87" fmla="*/ 84 h 146"/>
                    <a:gd name="T88" fmla="*/ 106 w 153"/>
                    <a:gd name="T89" fmla="*/ 81 h 146"/>
                    <a:gd name="T90" fmla="*/ 101 w 153"/>
                    <a:gd name="T91" fmla="*/ 87 h 146"/>
                    <a:gd name="T92" fmla="*/ 99 w 153"/>
                    <a:gd name="T93" fmla="*/ 104 h 146"/>
                    <a:gd name="T94" fmla="*/ 90 w 153"/>
                    <a:gd name="T95" fmla="*/ 98 h 146"/>
                    <a:gd name="T96" fmla="*/ 84 w 153"/>
                    <a:gd name="T97" fmla="*/ 97 h 146"/>
                    <a:gd name="T98" fmla="*/ 86 w 153"/>
                    <a:gd name="T99" fmla="*/ 108 h 146"/>
                    <a:gd name="T100" fmla="*/ 86 w 153"/>
                    <a:gd name="T101" fmla="*/ 116 h 146"/>
                    <a:gd name="T102" fmla="*/ 78 w 153"/>
                    <a:gd name="T103" fmla="*/ 116 h 146"/>
                    <a:gd name="T104" fmla="*/ 76 w 153"/>
                    <a:gd name="T105" fmla="*/ 121 h 146"/>
                    <a:gd name="T106" fmla="*/ 69 w 153"/>
                    <a:gd name="T107" fmla="*/ 123 h 146"/>
                    <a:gd name="T108" fmla="*/ 65 w 153"/>
                    <a:gd name="T109" fmla="*/ 126 h 146"/>
                    <a:gd name="T110" fmla="*/ 62 w 153"/>
                    <a:gd name="T111" fmla="*/ 123 h 146"/>
                    <a:gd name="T112" fmla="*/ 58 w 153"/>
                    <a:gd name="T113" fmla="*/ 129 h 146"/>
                    <a:gd name="T114" fmla="*/ 54 w 153"/>
                    <a:gd name="T115" fmla="*/ 137 h 146"/>
                    <a:gd name="T116" fmla="*/ 50 w 153"/>
                    <a:gd name="T117" fmla="*/ 139 h 146"/>
                    <a:gd name="T118" fmla="*/ 39 w 153"/>
                    <a:gd name="T119" fmla="*/ 139 h 146"/>
                    <a:gd name="T120" fmla="*/ 35 w 153"/>
                    <a:gd name="T121" fmla="*/ 14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3" h="146">
                      <a:moveTo>
                        <a:pt x="35" y="143"/>
                      </a:moveTo>
                      <a:lnTo>
                        <a:pt x="32" y="145"/>
                      </a:lnTo>
                      <a:lnTo>
                        <a:pt x="28" y="146"/>
                      </a:lnTo>
                      <a:lnTo>
                        <a:pt x="24" y="146"/>
                      </a:lnTo>
                      <a:lnTo>
                        <a:pt x="21" y="144"/>
                      </a:lnTo>
                      <a:lnTo>
                        <a:pt x="17" y="144"/>
                      </a:lnTo>
                      <a:lnTo>
                        <a:pt x="12" y="143"/>
                      </a:lnTo>
                      <a:lnTo>
                        <a:pt x="9" y="140"/>
                      </a:lnTo>
                      <a:lnTo>
                        <a:pt x="6" y="135"/>
                      </a:lnTo>
                      <a:lnTo>
                        <a:pt x="3" y="128"/>
                      </a:lnTo>
                      <a:lnTo>
                        <a:pt x="2" y="123"/>
                      </a:lnTo>
                      <a:lnTo>
                        <a:pt x="0" y="115"/>
                      </a:lnTo>
                      <a:lnTo>
                        <a:pt x="2" y="108"/>
                      </a:lnTo>
                      <a:lnTo>
                        <a:pt x="4" y="115"/>
                      </a:lnTo>
                      <a:lnTo>
                        <a:pt x="10" y="116"/>
                      </a:lnTo>
                      <a:lnTo>
                        <a:pt x="15" y="111"/>
                      </a:lnTo>
                      <a:lnTo>
                        <a:pt x="18" y="111"/>
                      </a:lnTo>
                      <a:lnTo>
                        <a:pt x="17" y="116"/>
                      </a:lnTo>
                      <a:lnTo>
                        <a:pt x="21" y="116"/>
                      </a:lnTo>
                      <a:lnTo>
                        <a:pt x="28" y="115"/>
                      </a:lnTo>
                      <a:lnTo>
                        <a:pt x="27" y="113"/>
                      </a:lnTo>
                      <a:lnTo>
                        <a:pt x="24" y="109"/>
                      </a:lnTo>
                      <a:lnTo>
                        <a:pt x="26" y="108"/>
                      </a:lnTo>
                      <a:lnTo>
                        <a:pt x="33" y="107"/>
                      </a:lnTo>
                      <a:lnTo>
                        <a:pt x="39" y="108"/>
                      </a:lnTo>
                      <a:lnTo>
                        <a:pt x="41" y="104"/>
                      </a:lnTo>
                      <a:lnTo>
                        <a:pt x="44" y="98"/>
                      </a:lnTo>
                      <a:lnTo>
                        <a:pt x="56" y="96"/>
                      </a:lnTo>
                      <a:lnTo>
                        <a:pt x="59" y="93"/>
                      </a:lnTo>
                      <a:lnTo>
                        <a:pt x="59" y="87"/>
                      </a:lnTo>
                      <a:lnTo>
                        <a:pt x="63" y="80"/>
                      </a:lnTo>
                      <a:lnTo>
                        <a:pt x="66" y="80"/>
                      </a:lnTo>
                      <a:lnTo>
                        <a:pt x="68" y="85"/>
                      </a:lnTo>
                      <a:lnTo>
                        <a:pt x="71" y="95"/>
                      </a:lnTo>
                      <a:lnTo>
                        <a:pt x="74" y="92"/>
                      </a:lnTo>
                      <a:lnTo>
                        <a:pt x="76" y="84"/>
                      </a:lnTo>
                      <a:lnTo>
                        <a:pt x="71" y="73"/>
                      </a:lnTo>
                      <a:lnTo>
                        <a:pt x="64" y="63"/>
                      </a:lnTo>
                      <a:lnTo>
                        <a:pt x="60" y="49"/>
                      </a:lnTo>
                      <a:lnTo>
                        <a:pt x="71" y="29"/>
                      </a:lnTo>
                      <a:lnTo>
                        <a:pt x="81" y="21"/>
                      </a:lnTo>
                      <a:lnTo>
                        <a:pt x="90" y="8"/>
                      </a:lnTo>
                      <a:lnTo>
                        <a:pt x="100" y="0"/>
                      </a:lnTo>
                      <a:lnTo>
                        <a:pt x="102" y="6"/>
                      </a:lnTo>
                      <a:lnTo>
                        <a:pt x="104" y="12"/>
                      </a:lnTo>
                      <a:lnTo>
                        <a:pt x="106" y="14"/>
                      </a:lnTo>
                      <a:lnTo>
                        <a:pt x="107" y="18"/>
                      </a:lnTo>
                      <a:lnTo>
                        <a:pt x="110" y="20"/>
                      </a:lnTo>
                      <a:lnTo>
                        <a:pt x="113" y="20"/>
                      </a:lnTo>
                      <a:lnTo>
                        <a:pt x="116" y="25"/>
                      </a:lnTo>
                      <a:lnTo>
                        <a:pt x="118" y="25"/>
                      </a:lnTo>
                      <a:lnTo>
                        <a:pt x="122" y="25"/>
                      </a:lnTo>
                      <a:lnTo>
                        <a:pt x="125" y="25"/>
                      </a:lnTo>
                      <a:lnTo>
                        <a:pt x="130" y="27"/>
                      </a:lnTo>
                      <a:lnTo>
                        <a:pt x="134" y="30"/>
                      </a:lnTo>
                      <a:lnTo>
                        <a:pt x="136" y="33"/>
                      </a:lnTo>
                      <a:lnTo>
                        <a:pt x="138" y="37"/>
                      </a:lnTo>
                      <a:lnTo>
                        <a:pt x="140" y="37"/>
                      </a:lnTo>
                      <a:lnTo>
                        <a:pt x="143" y="37"/>
                      </a:lnTo>
                      <a:lnTo>
                        <a:pt x="146" y="37"/>
                      </a:lnTo>
                      <a:lnTo>
                        <a:pt x="148" y="37"/>
                      </a:lnTo>
                      <a:lnTo>
                        <a:pt x="149" y="37"/>
                      </a:lnTo>
                      <a:lnTo>
                        <a:pt x="150" y="38"/>
                      </a:lnTo>
                      <a:lnTo>
                        <a:pt x="150" y="41"/>
                      </a:lnTo>
                      <a:lnTo>
                        <a:pt x="150" y="42"/>
                      </a:lnTo>
                      <a:lnTo>
                        <a:pt x="147" y="43"/>
                      </a:lnTo>
                      <a:lnTo>
                        <a:pt x="144" y="44"/>
                      </a:lnTo>
                      <a:lnTo>
                        <a:pt x="144" y="47"/>
                      </a:lnTo>
                      <a:lnTo>
                        <a:pt x="143" y="59"/>
                      </a:lnTo>
                      <a:lnTo>
                        <a:pt x="144" y="60"/>
                      </a:lnTo>
                      <a:lnTo>
                        <a:pt x="147" y="61"/>
                      </a:lnTo>
                      <a:lnTo>
                        <a:pt x="148" y="62"/>
                      </a:lnTo>
                      <a:lnTo>
                        <a:pt x="150" y="62"/>
                      </a:lnTo>
                      <a:lnTo>
                        <a:pt x="152" y="65"/>
                      </a:lnTo>
                      <a:lnTo>
                        <a:pt x="153" y="69"/>
                      </a:lnTo>
                      <a:lnTo>
                        <a:pt x="153" y="74"/>
                      </a:lnTo>
                      <a:lnTo>
                        <a:pt x="152" y="77"/>
                      </a:lnTo>
                      <a:lnTo>
                        <a:pt x="149" y="80"/>
                      </a:lnTo>
                      <a:lnTo>
                        <a:pt x="147" y="81"/>
                      </a:lnTo>
                      <a:lnTo>
                        <a:pt x="141" y="83"/>
                      </a:lnTo>
                      <a:lnTo>
                        <a:pt x="138" y="84"/>
                      </a:lnTo>
                      <a:lnTo>
                        <a:pt x="137" y="83"/>
                      </a:lnTo>
                      <a:lnTo>
                        <a:pt x="136" y="81"/>
                      </a:lnTo>
                      <a:lnTo>
                        <a:pt x="134" y="80"/>
                      </a:lnTo>
                      <a:lnTo>
                        <a:pt x="128" y="83"/>
                      </a:lnTo>
                      <a:lnTo>
                        <a:pt x="123" y="84"/>
                      </a:lnTo>
                      <a:lnTo>
                        <a:pt x="120" y="86"/>
                      </a:lnTo>
                      <a:lnTo>
                        <a:pt x="116" y="84"/>
                      </a:lnTo>
                      <a:lnTo>
                        <a:pt x="111" y="81"/>
                      </a:lnTo>
                      <a:lnTo>
                        <a:pt x="106" y="81"/>
                      </a:lnTo>
                      <a:lnTo>
                        <a:pt x="102" y="84"/>
                      </a:lnTo>
                      <a:lnTo>
                        <a:pt x="101" y="87"/>
                      </a:lnTo>
                      <a:lnTo>
                        <a:pt x="100" y="91"/>
                      </a:lnTo>
                      <a:lnTo>
                        <a:pt x="99" y="104"/>
                      </a:lnTo>
                      <a:lnTo>
                        <a:pt x="95" y="102"/>
                      </a:lnTo>
                      <a:lnTo>
                        <a:pt x="90" y="98"/>
                      </a:lnTo>
                      <a:lnTo>
                        <a:pt x="87" y="96"/>
                      </a:lnTo>
                      <a:lnTo>
                        <a:pt x="84" y="97"/>
                      </a:lnTo>
                      <a:lnTo>
                        <a:pt x="83" y="102"/>
                      </a:lnTo>
                      <a:lnTo>
                        <a:pt x="86" y="108"/>
                      </a:lnTo>
                      <a:lnTo>
                        <a:pt x="86" y="114"/>
                      </a:lnTo>
                      <a:lnTo>
                        <a:pt x="86" y="116"/>
                      </a:lnTo>
                      <a:lnTo>
                        <a:pt x="81" y="116"/>
                      </a:lnTo>
                      <a:lnTo>
                        <a:pt x="78" y="116"/>
                      </a:lnTo>
                      <a:lnTo>
                        <a:pt x="78" y="117"/>
                      </a:lnTo>
                      <a:lnTo>
                        <a:pt x="76" y="121"/>
                      </a:lnTo>
                      <a:lnTo>
                        <a:pt x="72" y="122"/>
                      </a:lnTo>
                      <a:lnTo>
                        <a:pt x="69" y="123"/>
                      </a:lnTo>
                      <a:lnTo>
                        <a:pt x="66" y="123"/>
                      </a:lnTo>
                      <a:lnTo>
                        <a:pt x="65" y="126"/>
                      </a:lnTo>
                      <a:lnTo>
                        <a:pt x="63" y="125"/>
                      </a:lnTo>
                      <a:lnTo>
                        <a:pt x="62" y="123"/>
                      </a:lnTo>
                      <a:lnTo>
                        <a:pt x="59" y="127"/>
                      </a:lnTo>
                      <a:lnTo>
                        <a:pt x="58" y="129"/>
                      </a:lnTo>
                      <a:lnTo>
                        <a:pt x="56" y="133"/>
                      </a:lnTo>
                      <a:lnTo>
                        <a:pt x="54" y="137"/>
                      </a:lnTo>
                      <a:lnTo>
                        <a:pt x="53" y="139"/>
                      </a:lnTo>
                      <a:lnTo>
                        <a:pt x="50" y="139"/>
                      </a:lnTo>
                      <a:lnTo>
                        <a:pt x="44" y="138"/>
                      </a:lnTo>
                      <a:lnTo>
                        <a:pt x="39" y="139"/>
                      </a:lnTo>
                      <a:lnTo>
                        <a:pt x="36" y="140"/>
                      </a:lnTo>
                      <a:lnTo>
                        <a:pt x="35" y="141"/>
                      </a:lnTo>
                      <a:lnTo>
                        <a:pt x="35" y="14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1" name="Freeform 189"/>
                <p:cNvSpPr>
                  <a:spLocks/>
                </p:cNvSpPr>
                <p:nvPr/>
              </p:nvSpPr>
              <p:spPr bwMode="auto">
                <a:xfrm rot="1627522">
                  <a:off x="2697" y="2877"/>
                  <a:ext cx="208" cy="410"/>
                </a:xfrm>
                <a:custGeom>
                  <a:avLst/>
                  <a:gdLst>
                    <a:gd name="T0" fmla="*/ 39 w 168"/>
                    <a:gd name="T1" fmla="*/ 273 h 277"/>
                    <a:gd name="T2" fmla="*/ 24 w 168"/>
                    <a:gd name="T3" fmla="*/ 275 h 277"/>
                    <a:gd name="T4" fmla="*/ 17 w 168"/>
                    <a:gd name="T5" fmla="*/ 269 h 277"/>
                    <a:gd name="T6" fmla="*/ 24 w 168"/>
                    <a:gd name="T7" fmla="*/ 262 h 277"/>
                    <a:gd name="T8" fmla="*/ 27 w 168"/>
                    <a:gd name="T9" fmla="*/ 250 h 277"/>
                    <a:gd name="T10" fmla="*/ 32 w 168"/>
                    <a:gd name="T11" fmla="*/ 238 h 277"/>
                    <a:gd name="T12" fmla="*/ 23 w 168"/>
                    <a:gd name="T13" fmla="*/ 233 h 277"/>
                    <a:gd name="T14" fmla="*/ 23 w 168"/>
                    <a:gd name="T15" fmla="*/ 217 h 277"/>
                    <a:gd name="T16" fmla="*/ 15 w 168"/>
                    <a:gd name="T17" fmla="*/ 202 h 277"/>
                    <a:gd name="T18" fmla="*/ 1 w 168"/>
                    <a:gd name="T19" fmla="*/ 190 h 277"/>
                    <a:gd name="T20" fmla="*/ 5 w 168"/>
                    <a:gd name="T21" fmla="*/ 179 h 277"/>
                    <a:gd name="T22" fmla="*/ 14 w 168"/>
                    <a:gd name="T23" fmla="*/ 175 h 277"/>
                    <a:gd name="T24" fmla="*/ 21 w 168"/>
                    <a:gd name="T25" fmla="*/ 166 h 277"/>
                    <a:gd name="T26" fmla="*/ 27 w 168"/>
                    <a:gd name="T27" fmla="*/ 154 h 277"/>
                    <a:gd name="T28" fmla="*/ 21 w 168"/>
                    <a:gd name="T29" fmla="*/ 144 h 277"/>
                    <a:gd name="T30" fmla="*/ 25 w 168"/>
                    <a:gd name="T31" fmla="*/ 130 h 277"/>
                    <a:gd name="T32" fmla="*/ 31 w 168"/>
                    <a:gd name="T33" fmla="*/ 117 h 277"/>
                    <a:gd name="T34" fmla="*/ 20 w 168"/>
                    <a:gd name="T35" fmla="*/ 102 h 277"/>
                    <a:gd name="T36" fmla="*/ 29 w 168"/>
                    <a:gd name="T37" fmla="*/ 93 h 277"/>
                    <a:gd name="T38" fmla="*/ 33 w 168"/>
                    <a:gd name="T39" fmla="*/ 78 h 277"/>
                    <a:gd name="T40" fmla="*/ 42 w 168"/>
                    <a:gd name="T41" fmla="*/ 65 h 277"/>
                    <a:gd name="T42" fmla="*/ 43 w 168"/>
                    <a:gd name="T43" fmla="*/ 45 h 277"/>
                    <a:gd name="T44" fmla="*/ 83 w 168"/>
                    <a:gd name="T45" fmla="*/ 22 h 277"/>
                    <a:gd name="T46" fmla="*/ 96 w 168"/>
                    <a:gd name="T47" fmla="*/ 13 h 277"/>
                    <a:gd name="T48" fmla="*/ 99 w 168"/>
                    <a:gd name="T49" fmla="*/ 28 h 277"/>
                    <a:gd name="T50" fmla="*/ 110 w 168"/>
                    <a:gd name="T51" fmla="*/ 31 h 277"/>
                    <a:gd name="T52" fmla="*/ 120 w 168"/>
                    <a:gd name="T53" fmla="*/ 28 h 277"/>
                    <a:gd name="T54" fmla="*/ 123 w 168"/>
                    <a:gd name="T55" fmla="*/ 24 h 277"/>
                    <a:gd name="T56" fmla="*/ 126 w 168"/>
                    <a:gd name="T57" fmla="*/ 15 h 277"/>
                    <a:gd name="T58" fmla="*/ 143 w 168"/>
                    <a:gd name="T59" fmla="*/ 0 h 277"/>
                    <a:gd name="T60" fmla="*/ 157 w 168"/>
                    <a:gd name="T61" fmla="*/ 7 h 277"/>
                    <a:gd name="T62" fmla="*/ 159 w 168"/>
                    <a:gd name="T63" fmla="*/ 17 h 277"/>
                    <a:gd name="T64" fmla="*/ 167 w 168"/>
                    <a:gd name="T65" fmla="*/ 25 h 277"/>
                    <a:gd name="T66" fmla="*/ 164 w 168"/>
                    <a:gd name="T67" fmla="*/ 39 h 277"/>
                    <a:gd name="T68" fmla="*/ 161 w 168"/>
                    <a:gd name="T69" fmla="*/ 48 h 277"/>
                    <a:gd name="T70" fmla="*/ 147 w 168"/>
                    <a:gd name="T71" fmla="*/ 58 h 277"/>
                    <a:gd name="T72" fmla="*/ 134 w 168"/>
                    <a:gd name="T73" fmla="*/ 89 h 277"/>
                    <a:gd name="T74" fmla="*/ 145 w 168"/>
                    <a:gd name="T75" fmla="*/ 94 h 277"/>
                    <a:gd name="T76" fmla="*/ 157 w 168"/>
                    <a:gd name="T77" fmla="*/ 95 h 277"/>
                    <a:gd name="T78" fmla="*/ 155 w 168"/>
                    <a:gd name="T79" fmla="*/ 117 h 277"/>
                    <a:gd name="T80" fmla="*/ 155 w 168"/>
                    <a:gd name="T81" fmla="*/ 132 h 277"/>
                    <a:gd name="T82" fmla="*/ 156 w 168"/>
                    <a:gd name="T83" fmla="*/ 148 h 277"/>
                    <a:gd name="T84" fmla="*/ 163 w 168"/>
                    <a:gd name="T85" fmla="*/ 163 h 277"/>
                    <a:gd name="T86" fmla="*/ 158 w 168"/>
                    <a:gd name="T87" fmla="*/ 178 h 277"/>
                    <a:gd name="T88" fmla="*/ 145 w 168"/>
                    <a:gd name="T89" fmla="*/ 174 h 277"/>
                    <a:gd name="T90" fmla="*/ 127 w 168"/>
                    <a:gd name="T91" fmla="*/ 167 h 277"/>
                    <a:gd name="T92" fmla="*/ 114 w 168"/>
                    <a:gd name="T93" fmla="*/ 173 h 277"/>
                    <a:gd name="T94" fmla="*/ 104 w 168"/>
                    <a:gd name="T95" fmla="*/ 202 h 277"/>
                    <a:gd name="T96" fmla="*/ 113 w 168"/>
                    <a:gd name="T97" fmla="*/ 213 h 277"/>
                    <a:gd name="T98" fmla="*/ 105 w 168"/>
                    <a:gd name="T99" fmla="*/ 233 h 277"/>
                    <a:gd name="T100" fmla="*/ 102 w 168"/>
                    <a:gd name="T101" fmla="*/ 245 h 277"/>
                    <a:gd name="T102" fmla="*/ 91 w 168"/>
                    <a:gd name="T103" fmla="*/ 259 h 277"/>
                    <a:gd name="T104" fmla="*/ 73 w 168"/>
                    <a:gd name="T105" fmla="*/ 274 h 277"/>
                    <a:gd name="T106" fmla="*/ 59 w 168"/>
                    <a:gd name="T107" fmla="*/ 2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8" h="277">
                      <a:moveTo>
                        <a:pt x="59" y="275"/>
                      </a:moveTo>
                      <a:lnTo>
                        <a:pt x="49" y="275"/>
                      </a:lnTo>
                      <a:lnTo>
                        <a:pt x="43" y="274"/>
                      </a:lnTo>
                      <a:lnTo>
                        <a:pt x="39" y="273"/>
                      </a:lnTo>
                      <a:lnTo>
                        <a:pt x="33" y="274"/>
                      </a:lnTo>
                      <a:lnTo>
                        <a:pt x="27" y="276"/>
                      </a:lnTo>
                      <a:lnTo>
                        <a:pt x="25" y="277"/>
                      </a:lnTo>
                      <a:lnTo>
                        <a:pt x="24" y="275"/>
                      </a:lnTo>
                      <a:lnTo>
                        <a:pt x="21" y="273"/>
                      </a:lnTo>
                      <a:lnTo>
                        <a:pt x="19" y="270"/>
                      </a:lnTo>
                      <a:lnTo>
                        <a:pt x="18" y="270"/>
                      </a:lnTo>
                      <a:lnTo>
                        <a:pt x="17" y="269"/>
                      </a:lnTo>
                      <a:lnTo>
                        <a:pt x="18" y="268"/>
                      </a:lnTo>
                      <a:lnTo>
                        <a:pt x="21" y="267"/>
                      </a:lnTo>
                      <a:lnTo>
                        <a:pt x="23" y="264"/>
                      </a:lnTo>
                      <a:lnTo>
                        <a:pt x="24" y="262"/>
                      </a:lnTo>
                      <a:lnTo>
                        <a:pt x="24" y="258"/>
                      </a:lnTo>
                      <a:lnTo>
                        <a:pt x="26" y="255"/>
                      </a:lnTo>
                      <a:lnTo>
                        <a:pt x="27" y="252"/>
                      </a:lnTo>
                      <a:lnTo>
                        <a:pt x="27" y="250"/>
                      </a:lnTo>
                      <a:lnTo>
                        <a:pt x="29" y="247"/>
                      </a:lnTo>
                      <a:lnTo>
                        <a:pt x="30" y="245"/>
                      </a:lnTo>
                      <a:lnTo>
                        <a:pt x="31" y="241"/>
                      </a:lnTo>
                      <a:lnTo>
                        <a:pt x="32" y="238"/>
                      </a:lnTo>
                      <a:lnTo>
                        <a:pt x="31" y="237"/>
                      </a:lnTo>
                      <a:lnTo>
                        <a:pt x="29" y="235"/>
                      </a:lnTo>
                      <a:lnTo>
                        <a:pt x="25" y="234"/>
                      </a:lnTo>
                      <a:lnTo>
                        <a:pt x="23" y="233"/>
                      </a:lnTo>
                      <a:lnTo>
                        <a:pt x="19" y="225"/>
                      </a:lnTo>
                      <a:lnTo>
                        <a:pt x="20" y="223"/>
                      </a:lnTo>
                      <a:lnTo>
                        <a:pt x="21" y="221"/>
                      </a:lnTo>
                      <a:lnTo>
                        <a:pt x="23" y="217"/>
                      </a:lnTo>
                      <a:lnTo>
                        <a:pt x="21" y="214"/>
                      </a:lnTo>
                      <a:lnTo>
                        <a:pt x="20" y="211"/>
                      </a:lnTo>
                      <a:lnTo>
                        <a:pt x="15" y="205"/>
                      </a:lnTo>
                      <a:lnTo>
                        <a:pt x="15" y="202"/>
                      </a:lnTo>
                      <a:lnTo>
                        <a:pt x="12" y="199"/>
                      </a:lnTo>
                      <a:lnTo>
                        <a:pt x="6" y="195"/>
                      </a:lnTo>
                      <a:lnTo>
                        <a:pt x="5" y="191"/>
                      </a:lnTo>
                      <a:lnTo>
                        <a:pt x="1" y="190"/>
                      </a:lnTo>
                      <a:lnTo>
                        <a:pt x="0" y="189"/>
                      </a:lnTo>
                      <a:lnTo>
                        <a:pt x="1" y="186"/>
                      </a:lnTo>
                      <a:lnTo>
                        <a:pt x="3" y="183"/>
                      </a:lnTo>
                      <a:lnTo>
                        <a:pt x="5" y="179"/>
                      </a:lnTo>
                      <a:lnTo>
                        <a:pt x="7" y="178"/>
                      </a:lnTo>
                      <a:lnTo>
                        <a:pt x="9" y="178"/>
                      </a:lnTo>
                      <a:lnTo>
                        <a:pt x="13" y="178"/>
                      </a:lnTo>
                      <a:lnTo>
                        <a:pt x="14" y="175"/>
                      </a:lnTo>
                      <a:lnTo>
                        <a:pt x="15" y="173"/>
                      </a:lnTo>
                      <a:lnTo>
                        <a:pt x="17" y="172"/>
                      </a:lnTo>
                      <a:lnTo>
                        <a:pt x="19" y="169"/>
                      </a:lnTo>
                      <a:lnTo>
                        <a:pt x="21" y="166"/>
                      </a:lnTo>
                      <a:lnTo>
                        <a:pt x="23" y="162"/>
                      </a:lnTo>
                      <a:lnTo>
                        <a:pt x="24" y="160"/>
                      </a:lnTo>
                      <a:lnTo>
                        <a:pt x="26" y="156"/>
                      </a:lnTo>
                      <a:lnTo>
                        <a:pt x="27" y="154"/>
                      </a:lnTo>
                      <a:lnTo>
                        <a:pt x="26" y="151"/>
                      </a:lnTo>
                      <a:lnTo>
                        <a:pt x="23" y="149"/>
                      </a:lnTo>
                      <a:lnTo>
                        <a:pt x="21" y="147"/>
                      </a:lnTo>
                      <a:lnTo>
                        <a:pt x="21" y="144"/>
                      </a:lnTo>
                      <a:lnTo>
                        <a:pt x="23" y="142"/>
                      </a:lnTo>
                      <a:lnTo>
                        <a:pt x="26" y="138"/>
                      </a:lnTo>
                      <a:lnTo>
                        <a:pt x="26" y="135"/>
                      </a:lnTo>
                      <a:lnTo>
                        <a:pt x="25" y="130"/>
                      </a:lnTo>
                      <a:lnTo>
                        <a:pt x="25" y="129"/>
                      </a:lnTo>
                      <a:lnTo>
                        <a:pt x="27" y="124"/>
                      </a:lnTo>
                      <a:lnTo>
                        <a:pt x="30" y="120"/>
                      </a:lnTo>
                      <a:lnTo>
                        <a:pt x="31" y="117"/>
                      </a:lnTo>
                      <a:lnTo>
                        <a:pt x="31" y="115"/>
                      </a:lnTo>
                      <a:lnTo>
                        <a:pt x="30" y="112"/>
                      </a:lnTo>
                      <a:lnTo>
                        <a:pt x="27" y="108"/>
                      </a:lnTo>
                      <a:lnTo>
                        <a:pt x="20" y="102"/>
                      </a:lnTo>
                      <a:lnTo>
                        <a:pt x="21" y="101"/>
                      </a:lnTo>
                      <a:lnTo>
                        <a:pt x="25" y="100"/>
                      </a:lnTo>
                      <a:lnTo>
                        <a:pt x="27" y="95"/>
                      </a:lnTo>
                      <a:lnTo>
                        <a:pt x="29" y="93"/>
                      </a:lnTo>
                      <a:lnTo>
                        <a:pt x="30" y="89"/>
                      </a:lnTo>
                      <a:lnTo>
                        <a:pt x="31" y="85"/>
                      </a:lnTo>
                      <a:lnTo>
                        <a:pt x="35" y="82"/>
                      </a:lnTo>
                      <a:lnTo>
                        <a:pt x="33" y="78"/>
                      </a:lnTo>
                      <a:lnTo>
                        <a:pt x="36" y="75"/>
                      </a:lnTo>
                      <a:lnTo>
                        <a:pt x="37" y="72"/>
                      </a:lnTo>
                      <a:lnTo>
                        <a:pt x="39" y="70"/>
                      </a:lnTo>
                      <a:lnTo>
                        <a:pt x="42" y="65"/>
                      </a:lnTo>
                      <a:lnTo>
                        <a:pt x="42" y="59"/>
                      </a:lnTo>
                      <a:lnTo>
                        <a:pt x="42" y="57"/>
                      </a:lnTo>
                      <a:lnTo>
                        <a:pt x="43" y="49"/>
                      </a:lnTo>
                      <a:lnTo>
                        <a:pt x="43" y="45"/>
                      </a:lnTo>
                      <a:lnTo>
                        <a:pt x="43" y="43"/>
                      </a:lnTo>
                      <a:lnTo>
                        <a:pt x="68" y="35"/>
                      </a:lnTo>
                      <a:lnTo>
                        <a:pt x="79" y="29"/>
                      </a:lnTo>
                      <a:lnTo>
                        <a:pt x="83" y="22"/>
                      </a:lnTo>
                      <a:lnTo>
                        <a:pt x="84" y="16"/>
                      </a:lnTo>
                      <a:lnTo>
                        <a:pt x="86" y="13"/>
                      </a:lnTo>
                      <a:lnTo>
                        <a:pt x="90" y="12"/>
                      </a:lnTo>
                      <a:lnTo>
                        <a:pt x="96" y="13"/>
                      </a:lnTo>
                      <a:lnTo>
                        <a:pt x="101" y="16"/>
                      </a:lnTo>
                      <a:lnTo>
                        <a:pt x="102" y="17"/>
                      </a:lnTo>
                      <a:lnTo>
                        <a:pt x="99" y="25"/>
                      </a:lnTo>
                      <a:lnTo>
                        <a:pt x="99" y="28"/>
                      </a:lnTo>
                      <a:lnTo>
                        <a:pt x="99" y="31"/>
                      </a:lnTo>
                      <a:lnTo>
                        <a:pt x="105" y="36"/>
                      </a:lnTo>
                      <a:lnTo>
                        <a:pt x="109" y="34"/>
                      </a:lnTo>
                      <a:lnTo>
                        <a:pt x="110" y="31"/>
                      </a:lnTo>
                      <a:lnTo>
                        <a:pt x="111" y="27"/>
                      </a:lnTo>
                      <a:lnTo>
                        <a:pt x="113" y="25"/>
                      </a:lnTo>
                      <a:lnTo>
                        <a:pt x="120" y="25"/>
                      </a:lnTo>
                      <a:lnTo>
                        <a:pt x="120" y="28"/>
                      </a:lnTo>
                      <a:lnTo>
                        <a:pt x="120" y="31"/>
                      </a:lnTo>
                      <a:lnTo>
                        <a:pt x="120" y="33"/>
                      </a:lnTo>
                      <a:lnTo>
                        <a:pt x="123" y="28"/>
                      </a:lnTo>
                      <a:lnTo>
                        <a:pt x="123" y="24"/>
                      </a:lnTo>
                      <a:lnTo>
                        <a:pt x="125" y="21"/>
                      </a:lnTo>
                      <a:lnTo>
                        <a:pt x="126" y="18"/>
                      </a:lnTo>
                      <a:lnTo>
                        <a:pt x="126" y="16"/>
                      </a:lnTo>
                      <a:lnTo>
                        <a:pt x="126" y="15"/>
                      </a:lnTo>
                      <a:lnTo>
                        <a:pt x="127" y="13"/>
                      </a:lnTo>
                      <a:lnTo>
                        <a:pt x="135" y="9"/>
                      </a:lnTo>
                      <a:lnTo>
                        <a:pt x="138" y="5"/>
                      </a:lnTo>
                      <a:lnTo>
                        <a:pt x="143" y="0"/>
                      </a:lnTo>
                      <a:lnTo>
                        <a:pt x="149" y="0"/>
                      </a:lnTo>
                      <a:lnTo>
                        <a:pt x="156" y="3"/>
                      </a:lnTo>
                      <a:lnTo>
                        <a:pt x="156" y="5"/>
                      </a:lnTo>
                      <a:lnTo>
                        <a:pt x="157" y="7"/>
                      </a:lnTo>
                      <a:lnTo>
                        <a:pt x="156" y="10"/>
                      </a:lnTo>
                      <a:lnTo>
                        <a:pt x="156" y="12"/>
                      </a:lnTo>
                      <a:lnTo>
                        <a:pt x="156" y="15"/>
                      </a:lnTo>
                      <a:lnTo>
                        <a:pt x="159" y="17"/>
                      </a:lnTo>
                      <a:lnTo>
                        <a:pt x="159" y="18"/>
                      </a:lnTo>
                      <a:lnTo>
                        <a:pt x="161" y="21"/>
                      </a:lnTo>
                      <a:lnTo>
                        <a:pt x="163" y="23"/>
                      </a:lnTo>
                      <a:lnTo>
                        <a:pt x="167" y="25"/>
                      </a:lnTo>
                      <a:lnTo>
                        <a:pt x="168" y="28"/>
                      </a:lnTo>
                      <a:lnTo>
                        <a:pt x="168" y="35"/>
                      </a:lnTo>
                      <a:lnTo>
                        <a:pt x="165" y="36"/>
                      </a:lnTo>
                      <a:lnTo>
                        <a:pt x="164" y="39"/>
                      </a:lnTo>
                      <a:lnTo>
                        <a:pt x="164" y="40"/>
                      </a:lnTo>
                      <a:lnTo>
                        <a:pt x="167" y="42"/>
                      </a:lnTo>
                      <a:lnTo>
                        <a:pt x="167" y="45"/>
                      </a:lnTo>
                      <a:lnTo>
                        <a:pt x="161" y="48"/>
                      </a:lnTo>
                      <a:lnTo>
                        <a:pt x="156" y="48"/>
                      </a:lnTo>
                      <a:lnTo>
                        <a:pt x="152" y="49"/>
                      </a:lnTo>
                      <a:lnTo>
                        <a:pt x="150" y="52"/>
                      </a:lnTo>
                      <a:lnTo>
                        <a:pt x="147" y="58"/>
                      </a:lnTo>
                      <a:lnTo>
                        <a:pt x="145" y="59"/>
                      </a:lnTo>
                      <a:lnTo>
                        <a:pt x="141" y="65"/>
                      </a:lnTo>
                      <a:lnTo>
                        <a:pt x="137" y="73"/>
                      </a:lnTo>
                      <a:lnTo>
                        <a:pt x="134" y="89"/>
                      </a:lnTo>
                      <a:lnTo>
                        <a:pt x="135" y="94"/>
                      </a:lnTo>
                      <a:lnTo>
                        <a:pt x="139" y="96"/>
                      </a:lnTo>
                      <a:lnTo>
                        <a:pt x="143" y="95"/>
                      </a:lnTo>
                      <a:lnTo>
                        <a:pt x="145" y="94"/>
                      </a:lnTo>
                      <a:lnTo>
                        <a:pt x="149" y="96"/>
                      </a:lnTo>
                      <a:lnTo>
                        <a:pt x="149" y="97"/>
                      </a:lnTo>
                      <a:lnTo>
                        <a:pt x="150" y="99"/>
                      </a:lnTo>
                      <a:lnTo>
                        <a:pt x="157" y="95"/>
                      </a:lnTo>
                      <a:lnTo>
                        <a:pt x="159" y="96"/>
                      </a:lnTo>
                      <a:lnTo>
                        <a:pt x="162" y="102"/>
                      </a:lnTo>
                      <a:lnTo>
                        <a:pt x="158" y="114"/>
                      </a:lnTo>
                      <a:lnTo>
                        <a:pt x="155" y="117"/>
                      </a:lnTo>
                      <a:lnTo>
                        <a:pt x="155" y="120"/>
                      </a:lnTo>
                      <a:lnTo>
                        <a:pt x="157" y="125"/>
                      </a:lnTo>
                      <a:lnTo>
                        <a:pt x="156" y="127"/>
                      </a:lnTo>
                      <a:lnTo>
                        <a:pt x="155" y="132"/>
                      </a:lnTo>
                      <a:lnTo>
                        <a:pt x="152" y="133"/>
                      </a:lnTo>
                      <a:lnTo>
                        <a:pt x="152" y="139"/>
                      </a:lnTo>
                      <a:lnTo>
                        <a:pt x="157" y="144"/>
                      </a:lnTo>
                      <a:lnTo>
                        <a:pt x="156" y="148"/>
                      </a:lnTo>
                      <a:lnTo>
                        <a:pt x="155" y="155"/>
                      </a:lnTo>
                      <a:lnTo>
                        <a:pt x="157" y="159"/>
                      </a:lnTo>
                      <a:lnTo>
                        <a:pt x="161" y="161"/>
                      </a:lnTo>
                      <a:lnTo>
                        <a:pt x="163" y="163"/>
                      </a:lnTo>
                      <a:lnTo>
                        <a:pt x="164" y="167"/>
                      </a:lnTo>
                      <a:lnTo>
                        <a:pt x="164" y="172"/>
                      </a:lnTo>
                      <a:lnTo>
                        <a:pt x="163" y="177"/>
                      </a:lnTo>
                      <a:lnTo>
                        <a:pt x="158" y="178"/>
                      </a:lnTo>
                      <a:lnTo>
                        <a:pt x="156" y="181"/>
                      </a:lnTo>
                      <a:lnTo>
                        <a:pt x="149" y="179"/>
                      </a:lnTo>
                      <a:lnTo>
                        <a:pt x="149" y="177"/>
                      </a:lnTo>
                      <a:lnTo>
                        <a:pt x="145" y="174"/>
                      </a:lnTo>
                      <a:lnTo>
                        <a:pt x="138" y="177"/>
                      </a:lnTo>
                      <a:lnTo>
                        <a:pt x="134" y="172"/>
                      </a:lnTo>
                      <a:lnTo>
                        <a:pt x="133" y="168"/>
                      </a:lnTo>
                      <a:lnTo>
                        <a:pt x="127" y="167"/>
                      </a:lnTo>
                      <a:lnTo>
                        <a:pt x="123" y="172"/>
                      </a:lnTo>
                      <a:lnTo>
                        <a:pt x="122" y="173"/>
                      </a:lnTo>
                      <a:lnTo>
                        <a:pt x="119" y="174"/>
                      </a:lnTo>
                      <a:lnTo>
                        <a:pt x="114" y="173"/>
                      </a:lnTo>
                      <a:lnTo>
                        <a:pt x="107" y="187"/>
                      </a:lnTo>
                      <a:lnTo>
                        <a:pt x="108" y="195"/>
                      </a:lnTo>
                      <a:lnTo>
                        <a:pt x="105" y="198"/>
                      </a:lnTo>
                      <a:lnTo>
                        <a:pt x="104" y="202"/>
                      </a:lnTo>
                      <a:lnTo>
                        <a:pt x="105" y="203"/>
                      </a:lnTo>
                      <a:lnTo>
                        <a:pt x="108" y="207"/>
                      </a:lnTo>
                      <a:lnTo>
                        <a:pt x="111" y="209"/>
                      </a:lnTo>
                      <a:lnTo>
                        <a:pt x="113" y="213"/>
                      </a:lnTo>
                      <a:lnTo>
                        <a:pt x="110" y="217"/>
                      </a:lnTo>
                      <a:lnTo>
                        <a:pt x="108" y="221"/>
                      </a:lnTo>
                      <a:lnTo>
                        <a:pt x="105" y="227"/>
                      </a:lnTo>
                      <a:lnTo>
                        <a:pt x="105" y="233"/>
                      </a:lnTo>
                      <a:lnTo>
                        <a:pt x="104" y="237"/>
                      </a:lnTo>
                      <a:lnTo>
                        <a:pt x="103" y="239"/>
                      </a:lnTo>
                      <a:lnTo>
                        <a:pt x="102" y="243"/>
                      </a:lnTo>
                      <a:lnTo>
                        <a:pt x="102" y="245"/>
                      </a:lnTo>
                      <a:lnTo>
                        <a:pt x="102" y="250"/>
                      </a:lnTo>
                      <a:lnTo>
                        <a:pt x="99" y="255"/>
                      </a:lnTo>
                      <a:lnTo>
                        <a:pt x="96" y="257"/>
                      </a:lnTo>
                      <a:lnTo>
                        <a:pt x="91" y="259"/>
                      </a:lnTo>
                      <a:lnTo>
                        <a:pt x="84" y="263"/>
                      </a:lnTo>
                      <a:lnTo>
                        <a:pt x="80" y="267"/>
                      </a:lnTo>
                      <a:lnTo>
                        <a:pt x="77" y="271"/>
                      </a:lnTo>
                      <a:lnTo>
                        <a:pt x="73" y="274"/>
                      </a:lnTo>
                      <a:lnTo>
                        <a:pt x="66" y="275"/>
                      </a:lnTo>
                      <a:lnTo>
                        <a:pt x="65" y="274"/>
                      </a:lnTo>
                      <a:lnTo>
                        <a:pt x="61" y="274"/>
                      </a:lnTo>
                      <a:lnTo>
                        <a:pt x="59" y="27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2" name="Freeform 190"/>
                <p:cNvSpPr>
                  <a:spLocks/>
                </p:cNvSpPr>
                <p:nvPr/>
              </p:nvSpPr>
              <p:spPr bwMode="auto">
                <a:xfrm rot="1627522">
                  <a:off x="2521" y="2919"/>
                  <a:ext cx="206" cy="292"/>
                </a:xfrm>
                <a:custGeom>
                  <a:avLst/>
                  <a:gdLst>
                    <a:gd name="T0" fmla="*/ 35 w 164"/>
                    <a:gd name="T1" fmla="*/ 196 h 196"/>
                    <a:gd name="T2" fmla="*/ 27 w 164"/>
                    <a:gd name="T3" fmla="*/ 183 h 196"/>
                    <a:gd name="T4" fmla="*/ 14 w 164"/>
                    <a:gd name="T5" fmla="*/ 186 h 196"/>
                    <a:gd name="T6" fmla="*/ 9 w 164"/>
                    <a:gd name="T7" fmla="*/ 176 h 196"/>
                    <a:gd name="T8" fmla="*/ 15 w 164"/>
                    <a:gd name="T9" fmla="*/ 160 h 196"/>
                    <a:gd name="T10" fmla="*/ 11 w 164"/>
                    <a:gd name="T11" fmla="*/ 143 h 196"/>
                    <a:gd name="T12" fmla="*/ 6 w 164"/>
                    <a:gd name="T13" fmla="*/ 135 h 196"/>
                    <a:gd name="T14" fmla="*/ 3 w 164"/>
                    <a:gd name="T15" fmla="*/ 124 h 196"/>
                    <a:gd name="T16" fmla="*/ 1 w 164"/>
                    <a:gd name="T17" fmla="*/ 106 h 196"/>
                    <a:gd name="T18" fmla="*/ 12 w 164"/>
                    <a:gd name="T19" fmla="*/ 96 h 196"/>
                    <a:gd name="T20" fmla="*/ 29 w 164"/>
                    <a:gd name="T21" fmla="*/ 98 h 196"/>
                    <a:gd name="T22" fmla="*/ 39 w 164"/>
                    <a:gd name="T23" fmla="*/ 99 h 196"/>
                    <a:gd name="T24" fmla="*/ 53 w 164"/>
                    <a:gd name="T25" fmla="*/ 92 h 196"/>
                    <a:gd name="T26" fmla="*/ 51 w 164"/>
                    <a:gd name="T27" fmla="*/ 77 h 196"/>
                    <a:gd name="T28" fmla="*/ 44 w 164"/>
                    <a:gd name="T29" fmla="*/ 74 h 196"/>
                    <a:gd name="T30" fmla="*/ 51 w 164"/>
                    <a:gd name="T31" fmla="*/ 57 h 196"/>
                    <a:gd name="T32" fmla="*/ 51 w 164"/>
                    <a:gd name="T33" fmla="*/ 51 h 196"/>
                    <a:gd name="T34" fmla="*/ 65 w 164"/>
                    <a:gd name="T35" fmla="*/ 36 h 196"/>
                    <a:gd name="T36" fmla="*/ 67 w 164"/>
                    <a:gd name="T37" fmla="*/ 22 h 196"/>
                    <a:gd name="T38" fmla="*/ 78 w 164"/>
                    <a:gd name="T39" fmla="*/ 16 h 196"/>
                    <a:gd name="T40" fmla="*/ 89 w 164"/>
                    <a:gd name="T41" fmla="*/ 27 h 196"/>
                    <a:gd name="T42" fmla="*/ 96 w 164"/>
                    <a:gd name="T43" fmla="*/ 18 h 196"/>
                    <a:gd name="T44" fmla="*/ 105 w 164"/>
                    <a:gd name="T45" fmla="*/ 6 h 196"/>
                    <a:gd name="T46" fmla="*/ 117 w 164"/>
                    <a:gd name="T47" fmla="*/ 4 h 196"/>
                    <a:gd name="T48" fmla="*/ 128 w 164"/>
                    <a:gd name="T49" fmla="*/ 8 h 196"/>
                    <a:gd name="T50" fmla="*/ 139 w 164"/>
                    <a:gd name="T51" fmla="*/ 10 h 196"/>
                    <a:gd name="T52" fmla="*/ 149 w 164"/>
                    <a:gd name="T53" fmla="*/ 11 h 196"/>
                    <a:gd name="T54" fmla="*/ 159 w 164"/>
                    <a:gd name="T55" fmla="*/ 23 h 196"/>
                    <a:gd name="T56" fmla="*/ 162 w 164"/>
                    <a:gd name="T57" fmla="*/ 35 h 196"/>
                    <a:gd name="T58" fmla="*/ 158 w 164"/>
                    <a:gd name="T59" fmla="*/ 50 h 196"/>
                    <a:gd name="T60" fmla="*/ 153 w 164"/>
                    <a:gd name="T61" fmla="*/ 62 h 196"/>
                    <a:gd name="T62" fmla="*/ 158 w 164"/>
                    <a:gd name="T63" fmla="*/ 71 h 196"/>
                    <a:gd name="T64" fmla="*/ 151 w 164"/>
                    <a:gd name="T65" fmla="*/ 84 h 196"/>
                    <a:gd name="T66" fmla="*/ 145 w 164"/>
                    <a:gd name="T67" fmla="*/ 93 h 196"/>
                    <a:gd name="T68" fmla="*/ 135 w 164"/>
                    <a:gd name="T69" fmla="*/ 98 h 196"/>
                    <a:gd name="T70" fmla="*/ 137 w 164"/>
                    <a:gd name="T71" fmla="*/ 106 h 196"/>
                    <a:gd name="T72" fmla="*/ 147 w 164"/>
                    <a:gd name="T73" fmla="*/ 120 h 196"/>
                    <a:gd name="T74" fmla="*/ 153 w 164"/>
                    <a:gd name="T75" fmla="*/ 136 h 196"/>
                    <a:gd name="T76" fmla="*/ 157 w 164"/>
                    <a:gd name="T77" fmla="*/ 149 h 196"/>
                    <a:gd name="T78" fmla="*/ 163 w 164"/>
                    <a:gd name="T79" fmla="*/ 156 h 196"/>
                    <a:gd name="T80" fmla="*/ 159 w 164"/>
                    <a:gd name="T81" fmla="*/ 167 h 196"/>
                    <a:gd name="T82" fmla="*/ 155 w 164"/>
                    <a:gd name="T83" fmla="*/ 179 h 196"/>
                    <a:gd name="T84" fmla="*/ 146 w 164"/>
                    <a:gd name="T85" fmla="*/ 184 h 196"/>
                    <a:gd name="T86" fmla="*/ 137 w 164"/>
                    <a:gd name="T87" fmla="*/ 192 h 196"/>
                    <a:gd name="T88" fmla="*/ 131 w 164"/>
                    <a:gd name="T89" fmla="*/ 185 h 196"/>
                    <a:gd name="T90" fmla="*/ 122 w 164"/>
                    <a:gd name="T91" fmla="*/ 180 h 196"/>
                    <a:gd name="T92" fmla="*/ 111 w 164"/>
                    <a:gd name="T93" fmla="*/ 182 h 196"/>
                    <a:gd name="T94" fmla="*/ 99 w 164"/>
                    <a:gd name="T95" fmla="*/ 173 h 196"/>
                    <a:gd name="T96" fmla="*/ 92 w 164"/>
                    <a:gd name="T97" fmla="*/ 161 h 196"/>
                    <a:gd name="T98" fmla="*/ 80 w 164"/>
                    <a:gd name="T99" fmla="*/ 159 h 196"/>
                    <a:gd name="T100" fmla="*/ 69 w 164"/>
                    <a:gd name="T101" fmla="*/ 162 h 196"/>
                    <a:gd name="T102" fmla="*/ 60 w 164"/>
                    <a:gd name="T103" fmla="*/ 166 h 196"/>
                    <a:gd name="T104" fmla="*/ 50 w 164"/>
                    <a:gd name="T105" fmla="*/ 174 h 196"/>
                    <a:gd name="T106" fmla="*/ 43 w 164"/>
                    <a:gd name="T107"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96">
                      <a:moveTo>
                        <a:pt x="42" y="191"/>
                      </a:moveTo>
                      <a:lnTo>
                        <a:pt x="41" y="192"/>
                      </a:lnTo>
                      <a:lnTo>
                        <a:pt x="36" y="196"/>
                      </a:lnTo>
                      <a:lnTo>
                        <a:pt x="35" y="196"/>
                      </a:lnTo>
                      <a:lnTo>
                        <a:pt x="32" y="195"/>
                      </a:lnTo>
                      <a:lnTo>
                        <a:pt x="31" y="191"/>
                      </a:lnTo>
                      <a:lnTo>
                        <a:pt x="29" y="188"/>
                      </a:lnTo>
                      <a:lnTo>
                        <a:pt x="27" y="183"/>
                      </a:lnTo>
                      <a:lnTo>
                        <a:pt x="26" y="183"/>
                      </a:lnTo>
                      <a:lnTo>
                        <a:pt x="23" y="185"/>
                      </a:lnTo>
                      <a:lnTo>
                        <a:pt x="19" y="186"/>
                      </a:lnTo>
                      <a:lnTo>
                        <a:pt x="14" y="186"/>
                      </a:lnTo>
                      <a:lnTo>
                        <a:pt x="11" y="186"/>
                      </a:lnTo>
                      <a:lnTo>
                        <a:pt x="11" y="185"/>
                      </a:lnTo>
                      <a:lnTo>
                        <a:pt x="8" y="183"/>
                      </a:lnTo>
                      <a:lnTo>
                        <a:pt x="9" y="176"/>
                      </a:lnTo>
                      <a:lnTo>
                        <a:pt x="12" y="170"/>
                      </a:lnTo>
                      <a:lnTo>
                        <a:pt x="14" y="166"/>
                      </a:lnTo>
                      <a:lnTo>
                        <a:pt x="15" y="162"/>
                      </a:lnTo>
                      <a:lnTo>
                        <a:pt x="15" y="160"/>
                      </a:lnTo>
                      <a:lnTo>
                        <a:pt x="14" y="155"/>
                      </a:lnTo>
                      <a:lnTo>
                        <a:pt x="13" y="149"/>
                      </a:lnTo>
                      <a:lnTo>
                        <a:pt x="12" y="147"/>
                      </a:lnTo>
                      <a:lnTo>
                        <a:pt x="11" y="143"/>
                      </a:lnTo>
                      <a:lnTo>
                        <a:pt x="11" y="142"/>
                      </a:lnTo>
                      <a:lnTo>
                        <a:pt x="12" y="137"/>
                      </a:lnTo>
                      <a:lnTo>
                        <a:pt x="8" y="136"/>
                      </a:lnTo>
                      <a:lnTo>
                        <a:pt x="6" y="135"/>
                      </a:lnTo>
                      <a:lnTo>
                        <a:pt x="6" y="130"/>
                      </a:lnTo>
                      <a:lnTo>
                        <a:pt x="6" y="125"/>
                      </a:lnTo>
                      <a:lnTo>
                        <a:pt x="6" y="124"/>
                      </a:lnTo>
                      <a:lnTo>
                        <a:pt x="3" y="124"/>
                      </a:lnTo>
                      <a:lnTo>
                        <a:pt x="2" y="123"/>
                      </a:lnTo>
                      <a:lnTo>
                        <a:pt x="1" y="120"/>
                      </a:lnTo>
                      <a:lnTo>
                        <a:pt x="0" y="119"/>
                      </a:lnTo>
                      <a:lnTo>
                        <a:pt x="1" y="106"/>
                      </a:lnTo>
                      <a:lnTo>
                        <a:pt x="2" y="102"/>
                      </a:lnTo>
                      <a:lnTo>
                        <a:pt x="3" y="99"/>
                      </a:lnTo>
                      <a:lnTo>
                        <a:pt x="7" y="96"/>
                      </a:lnTo>
                      <a:lnTo>
                        <a:pt x="12" y="96"/>
                      </a:lnTo>
                      <a:lnTo>
                        <a:pt x="17" y="99"/>
                      </a:lnTo>
                      <a:lnTo>
                        <a:pt x="21" y="101"/>
                      </a:lnTo>
                      <a:lnTo>
                        <a:pt x="24" y="99"/>
                      </a:lnTo>
                      <a:lnTo>
                        <a:pt x="29" y="98"/>
                      </a:lnTo>
                      <a:lnTo>
                        <a:pt x="35" y="95"/>
                      </a:lnTo>
                      <a:lnTo>
                        <a:pt x="37" y="96"/>
                      </a:lnTo>
                      <a:lnTo>
                        <a:pt x="38" y="98"/>
                      </a:lnTo>
                      <a:lnTo>
                        <a:pt x="39" y="99"/>
                      </a:lnTo>
                      <a:lnTo>
                        <a:pt x="42" y="98"/>
                      </a:lnTo>
                      <a:lnTo>
                        <a:pt x="48" y="96"/>
                      </a:lnTo>
                      <a:lnTo>
                        <a:pt x="50" y="95"/>
                      </a:lnTo>
                      <a:lnTo>
                        <a:pt x="53" y="92"/>
                      </a:lnTo>
                      <a:lnTo>
                        <a:pt x="54" y="89"/>
                      </a:lnTo>
                      <a:lnTo>
                        <a:pt x="54" y="84"/>
                      </a:lnTo>
                      <a:lnTo>
                        <a:pt x="53" y="80"/>
                      </a:lnTo>
                      <a:lnTo>
                        <a:pt x="51" y="77"/>
                      </a:lnTo>
                      <a:lnTo>
                        <a:pt x="49" y="77"/>
                      </a:lnTo>
                      <a:lnTo>
                        <a:pt x="48" y="76"/>
                      </a:lnTo>
                      <a:lnTo>
                        <a:pt x="45" y="75"/>
                      </a:lnTo>
                      <a:lnTo>
                        <a:pt x="44" y="74"/>
                      </a:lnTo>
                      <a:lnTo>
                        <a:pt x="45" y="62"/>
                      </a:lnTo>
                      <a:lnTo>
                        <a:pt x="45" y="59"/>
                      </a:lnTo>
                      <a:lnTo>
                        <a:pt x="48" y="58"/>
                      </a:lnTo>
                      <a:lnTo>
                        <a:pt x="51" y="57"/>
                      </a:lnTo>
                      <a:lnTo>
                        <a:pt x="51" y="56"/>
                      </a:lnTo>
                      <a:lnTo>
                        <a:pt x="51" y="53"/>
                      </a:lnTo>
                      <a:lnTo>
                        <a:pt x="50" y="52"/>
                      </a:lnTo>
                      <a:lnTo>
                        <a:pt x="51" y="51"/>
                      </a:lnTo>
                      <a:lnTo>
                        <a:pt x="56" y="50"/>
                      </a:lnTo>
                      <a:lnTo>
                        <a:pt x="60" y="46"/>
                      </a:lnTo>
                      <a:lnTo>
                        <a:pt x="63" y="41"/>
                      </a:lnTo>
                      <a:lnTo>
                        <a:pt x="65" y="36"/>
                      </a:lnTo>
                      <a:lnTo>
                        <a:pt x="65" y="33"/>
                      </a:lnTo>
                      <a:lnTo>
                        <a:pt x="63" y="30"/>
                      </a:lnTo>
                      <a:lnTo>
                        <a:pt x="66" y="24"/>
                      </a:lnTo>
                      <a:lnTo>
                        <a:pt x="67" y="22"/>
                      </a:lnTo>
                      <a:lnTo>
                        <a:pt x="69" y="22"/>
                      </a:lnTo>
                      <a:lnTo>
                        <a:pt x="72" y="21"/>
                      </a:lnTo>
                      <a:lnTo>
                        <a:pt x="77" y="17"/>
                      </a:lnTo>
                      <a:lnTo>
                        <a:pt x="78" y="16"/>
                      </a:lnTo>
                      <a:lnTo>
                        <a:pt x="80" y="17"/>
                      </a:lnTo>
                      <a:lnTo>
                        <a:pt x="86" y="21"/>
                      </a:lnTo>
                      <a:lnTo>
                        <a:pt x="86" y="26"/>
                      </a:lnTo>
                      <a:lnTo>
                        <a:pt x="89" y="27"/>
                      </a:lnTo>
                      <a:lnTo>
                        <a:pt x="89" y="26"/>
                      </a:lnTo>
                      <a:lnTo>
                        <a:pt x="92" y="26"/>
                      </a:lnTo>
                      <a:lnTo>
                        <a:pt x="95" y="22"/>
                      </a:lnTo>
                      <a:lnTo>
                        <a:pt x="96" y="18"/>
                      </a:lnTo>
                      <a:lnTo>
                        <a:pt x="98" y="14"/>
                      </a:lnTo>
                      <a:lnTo>
                        <a:pt x="99" y="10"/>
                      </a:lnTo>
                      <a:lnTo>
                        <a:pt x="102" y="8"/>
                      </a:lnTo>
                      <a:lnTo>
                        <a:pt x="105" y="6"/>
                      </a:lnTo>
                      <a:lnTo>
                        <a:pt x="108" y="3"/>
                      </a:lnTo>
                      <a:lnTo>
                        <a:pt x="110" y="0"/>
                      </a:lnTo>
                      <a:lnTo>
                        <a:pt x="114" y="2"/>
                      </a:lnTo>
                      <a:lnTo>
                        <a:pt x="117" y="4"/>
                      </a:lnTo>
                      <a:lnTo>
                        <a:pt x="121" y="2"/>
                      </a:lnTo>
                      <a:lnTo>
                        <a:pt x="125" y="3"/>
                      </a:lnTo>
                      <a:lnTo>
                        <a:pt x="126" y="6"/>
                      </a:lnTo>
                      <a:lnTo>
                        <a:pt x="128" y="8"/>
                      </a:lnTo>
                      <a:lnTo>
                        <a:pt x="132" y="5"/>
                      </a:lnTo>
                      <a:lnTo>
                        <a:pt x="134" y="5"/>
                      </a:lnTo>
                      <a:lnTo>
                        <a:pt x="137" y="6"/>
                      </a:lnTo>
                      <a:lnTo>
                        <a:pt x="139" y="10"/>
                      </a:lnTo>
                      <a:lnTo>
                        <a:pt x="140" y="11"/>
                      </a:lnTo>
                      <a:lnTo>
                        <a:pt x="144" y="10"/>
                      </a:lnTo>
                      <a:lnTo>
                        <a:pt x="146" y="10"/>
                      </a:lnTo>
                      <a:lnTo>
                        <a:pt x="149" y="11"/>
                      </a:lnTo>
                      <a:lnTo>
                        <a:pt x="151" y="15"/>
                      </a:lnTo>
                      <a:lnTo>
                        <a:pt x="151" y="16"/>
                      </a:lnTo>
                      <a:lnTo>
                        <a:pt x="152" y="17"/>
                      </a:lnTo>
                      <a:lnTo>
                        <a:pt x="159" y="23"/>
                      </a:lnTo>
                      <a:lnTo>
                        <a:pt x="162" y="27"/>
                      </a:lnTo>
                      <a:lnTo>
                        <a:pt x="163" y="30"/>
                      </a:lnTo>
                      <a:lnTo>
                        <a:pt x="163" y="32"/>
                      </a:lnTo>
                      <a:lnTo>
                        <a:pt x="162" y="35"/>
                      </a:lnTo>
                      <a:lnTo>
                        <a:pt x="159" y="39"/>
                      </a:lnTo>
                      <a:lnTo>
                        <a:pt x="157" y="44"/>
                      </a:lnTo>
                      <a:lnTo>
                        <a:pt x="157" y="45"/>
                      </a:lnTo>
                      <a:lnTo>
                        <a:pt x="158" y="50"/>
                      </a:lnTo>
                      <a:lnTo>
                        <a:pt x="158" y="53"/>
                      </a:lnTo>
                      <a:lnTo>
                        <a:pt x="155" y="57"/>
                      </a:lnTo>
                      <a:lnTo>
                        <a:pt x="153" y="59"/>
                      </a:lnTo>
                      <a:lnTo>
                        <a:pt x="153" y="62"/>
                      </a:lnTo>
                      <a:lnTo>
                        <a:pt x="155" y="64"/>
                      </a:lnTo>
                      <a:lnTo>
                        <a:pt x="158" y="66"/>
                      </a:lnTo>
                      <a:lnTo>
                        <a:pt x="159" y="69"/>
                      </a:lnTo>
                      <a:lnTo>
                        <a:pt x="158" y="71"/>
                      </a:lnTo>
                      <a:lnTo>
                        <a:pt x="156" y="75"/>
                      </a:lnTo>
                      <a:lnTo>
                        <a:pt x="155" y="77"/>
                      </a:lnTo>
                      <a:lnTo>
                        <a:pt x="153" y="81"/>
                      </a:lnTo>
                      <a:lnTo>
                        <a:pt x="151" y="84"/>
                      </a:lnTo>
                      <a:lnTo>
                        <a:pt x="149" y="87"/>
                      </a:lnTo>
                      <a:lnTo>
                        <a:pt x="147" y="88"/>
                      </a:lnTo>
                      <a:lnTo>
                        <a:pt x="146" y="90"/>
                      </a:lnTo>
                      <a:lnTo>
                        <a:pt x="145" y="93"/>
                      </a:lnTo>
                      <a:lnTo>
                        <a:pt x="141" y="93"/>
                      </a:lnTo>
                      <a:lnTo>
                        <a:pt x="139" y="93"/>
                      </a:lnTo>
                      <a:lnTo>
                        <a:pt x="137" y="94"/>
                      </a:lnTo>
                      <a:lnTo>
                        <a:pt x="135" y="98"/>
                      </a:lnTo>
                      <a:lnTo>
                        <a:pt x="133" y="101"/>
                      </a:lnTo>
                      <a:lnTo>
                        <a:pt x="132" y="104"/>
                      </a:lnTo>
                      <a:lnTo>
                        <a:pt x="133" y="105"/>
                      </a:lnTo>
                      <a:lnTo>
                        <a:pt x="137" y="106"/>
                      </a:lnTo>
                      <a:lnTo>
                        <a:pt x="138" y="110"/>
                      </a:lnTo>
                      <a:lnTo>
                        <a:pt x="144" y="114"/>
                      </a:lnTo>
                      <a:lnTo>
                        <a:pt x="147" y="117"/>
                      </a:lnTo>
                      <a:lnTo>
                        <a:pt x="147" y="120"/>
                      </a:lnTo>
                      <a:lnTo>
                        <a:pt x="152" y="126"/>
                      </a:lnTo>
                      <a:lnTo>
                        <a:pt x="153" y="129"/>
                      </a:lnTo>
                      <a:lnTo>
                        <a:pt x="155" y="132"/>
                      </a:lnTo>
                      <a:lnTo>
                        <a:pt x="153" y="136"/>
                      </a:lnTo>
                      <a:lnTo>
                        <a:pt x="152" y="138"/>
                      </a:lnTo>
                      <a:lnTo>
                        <a:pt x="151" y="140"/>
                      </a:lnTo>
                      <a:lnTo>
                        <a:pt x="155" y="148"/>
                      </a:lnTo>
                      <a:lnTo>
                        <a:pt x="157" y="149"/>
                      </a:lnTo>
                      <a:lnTo>
                        <a:pt x="161" y="150"/>
                      </a:lnTo>
                      <a:lnTo>
                        <a:pt x="163" y="152"/>
                      </a:lnTo>
                      <a:lnTo>
                        <a:pt x="164" y="153"/>
                      </a:lnTo>
                      <a:lnTo>
                        <a:pt x="163" y="156"/>
                      </a:lnTo>
                      <a:lnTo>
                        <a:pt x="162" y="160"/>
                      </a:lnTo>
                      <a:lnTo>
                        <a:pt x="161" y="162"/>
                      </a:lnTo>
                      <a:lnTo>
                        <a:pt x="159" y="165"/>
                      </a:lnTo>
                      <a:lnTo>
                        <a:pt x="159" y="167"/>
                      </a:lnTo>
                      <a:lnTo>
                        <a:pt x="158" y="170"/>
                      </a:lnTo>
                      <a:lnTo>
                        <a:pt x="156" y="173"/>
                      </a:lnTo>
                      <a:lnTo>
                        <a:pt x="156" y="177"/>
                      </a:lnTo>
                      <a:lnTo>
                        <a:pt x="155" y="179"/>
                      </a:lnTo>
                      <a:lnTo>
                        <a:pt x="153" y="182"/>
                      </a:lnTo>
                      <a:lnTo>
                        <a:pt x="150" y="183"/>
                      </a:lnTo>
                      <a:lnTo>
                        <a:pt x="149" y="184"/>
                      </a:lnTo>
                      <a:lnTo>
                        <a:pt x="146" y="184"/>
                      </a:lnTo>
                      <a:lnTo>
                        <a:pt x="144" y="188"/>
                      </a:lnTo>
                      <a:lnTo>
                        <a:pt x="141" y="190"/>
                      </a:lnTo>
                      <a:lnTo>
                        <a:pt x="140" y="192"/>
                      </a:lnTo>
                      <a:lnTo>
                        <a:pt x="137" y="192"/>
                      </a:lnTo>
                      <a:lnTo>
                        <a:pt x="134" y="191"/>
                      </a:lnTo>
                      <a:lnTo>
                        <a:pt x="132" y="190"/>
                      </a:lnTo>
                      <a:lnTo>
                        <a:pt x="132" y="188"/>
                      </a:lnTo>
                      <a:lnTo>
                        <a:pt x="131" y="185"/>
                      </a:lnTo>
                      <a:lnTo>
                        <a:pt x="129" y="183"/>
                      </a:lnTo>
                      <a:lnTo>
                        <a:pt x="128" y="182"/>
                      </a:lnTo>
                      <a:lnTo>
                        <a:pt x="126" y="180"/>
                      </a:lnTo>
                      <a:lnTo>
                        <a:pt x="122" y="180"/>
                      </a:lnTo>
                      <a:lnTo>
                        <a:pt x="120" y="182"/>
                      </a:lnTo>
                      <a:lnTo>
                        <a:pt x="117" y="184"/>
                      </a:lnTo>
                      <a:lnTo>
                        <a:pt x="114" y="183"/>
                      </a:lnTo>
                      <a:lnTo>
                        <a:pt x="111" y="182"/>
                      </a:lnTo>
                      <a:lnTo>
                        <a:pt x="107" y="180"/>
                      </a:lnTo>
                      <a:lnTo>
                        <a:pt x="103" y="179"/>
                      </a:lnTo>
                      <a:lnTo>
                        <a:pt x="101" y="177"/>
                      </a:lnTo>
                      <a:lnTo>
                        <a:pt x="99" y="173"/>
                      </a:lnTo>
                      <a:lnTo>
                        <a:pt x="97" y="171"/>
                      </a:lnTo>
                      <a:lnTo>
                        <a:pt x="95" y="168"/>
                      </a:lnTo>
                      <a:lnTo>
                        <a:pt x="93" y="164"/>
                      </a:lnTo>
                      <a:lnTo>
                        <a:pt x="92" y="161"/>
                      </a:lnTo>
                      <a:lnTo>
                        <a:pt x="89" y="162"/>
                      </a:lnTo>
                      <a:lnTo>
                        <a:pt x="86" y="162"/>
                      </a:lnTo>
                      <a:lnTo>
                        <a:pt x="83" y="160"/>
                      </a:lnTo>
                      <a:lnTo>
                        <a:pt x="80" y="159"/>
                      </a:lnTo>
                      <a:lnTo>
                        <a:pt x="77" y="160"/>
                      </a:lnTo>
                      <a:lnTo>
                        <a:pt x="74" y="161"/>
                      </a:lnTo>
                      <a:lnTo>
                        <a:pt x="72" y="162"/>
                      </a:lnTo>
                      <a:lnTo>
                        <a:pt x="69" y="162"/>
                      </a:lnTo>
                      <a:lnTo>
                        <a:pt x="67" y="166"/>
                      </a:lnTo>
                      <a:lnTo>
                        <a:pt x="65" y="167"/>
                      </a:lnTo>
                      <a:lnTo>
                        <a:pt x="62" y="167"/>
                      </a:lnTo>
                      <a:lnTo>
                        <a:pt x="60" y="166"/>
                      </a:lnTo>
                      <a:lnTo>
                        <a:pt x="57" y="166"/>
                      </a:lnTo>
                      <a:lnTo>
                        <a:pt x="56" y="168"/>
                      </a:lnTo>
                      <a:lnTo>
                        <a:pt x="53" y="172"/>
                      </a:lnTo>
                      <a:lnTo>
                        <a:pt x="50" y="174"/>
                      </a:lnTo>
                      <a:lnTo>
                        <a:pt x="48" y="179"/>
                      </a:lnTo>
                      <a:lnTo>
                        <a:pt x="45" y="184"/>
                      </a:lnTo>
                      <a:lnTo>
                        <a:pt x="44" y="186"/>
                      </a:lnTo>
                      <a:lnTo>
                        <a:pt x="43" y="189"/>
                      </a:lnTo>
                      <a:lnTo>
                        <a:pt x="42" y="191"/>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3" name="Freeform 191"/>
                <p:cNvSpPr>
                  <a:spLocks/>
                </p:cNvSpPr>
                <p:nvPr/>
              </p:nvSpPr>
              <p:spPr bwMode="auto">
                <a:xfrm rot="1627522">
                  <a:off x="2277" y="3172"/>
                  <a:ext cx="99" cy="194"/>
                </a:xfrm>
                <a:custGeom>
                  <a:avLst/>
                  <a:gdLst>
                    <a:gd name="T0" fmla="*/ 29 w 79"/>
                    <a:gd name="T1" fmla="*/ 126 h 130"/>
                    <a:gd name="T2" fmla="*/ 21 w 79"/>
                    <a:gd name="T3" fmla="*/ 129 h 130"/>
                    <a:gd name="T4" fmla="*/ 15 w 79"/>
                    <a:gd name="T5" fmla="*/ 126 h 130"/>
                    <a:gd name="T6" fmla="*/ 11 w 79"/>
                    <a:gd name="T7" fmla="*/ 129 h 130"/>
                    <a:gd name="T8" fmla="*/ 6 w 79"/>
                    <a:gd name="T9" fmla="*/ 123 h 130"/>
                    <a:gd name="T10" fmla="*/ 7 w 79"/>
                    <a:gd name="T11" fmla="*/ 118 h 130"/>
                    <a:gd name="T12" fmla="*/ 7 w 79"/>
                    <a:gd name="T13" fmla="*/ 112 h 130"/>
                    <a:gd name="T14" fmla="*/ 5 w 79"/>
                    <a:gd name="T15" fmla="*/ 106 h 130"/>
                    <a:gd name="T16" fmla="*/ 1 w 79"/>
                    <a:gd name="T17" fmla="*/ 99 h 130"/>
                    <a:gd name="T18" fmla="*/ 3 w 79"/>
                    <a:gd name="T19" fmla="*/ 90 h 130"/>
                    <a:gd name="T20" fmla="*/ 7 w 79"/>
                    <a:gd name="T21" fmla="*/ 83 h 130"/>
                    <a:gd name="T22" fmla="*/ 9 w 79"/>
                    <a:gd name="T23" fmla="*/ 77 h 130"/>
                    <a:gd name="T24" fmla="*/ 17 w 79"/>
                    <a:gd name="T25" fmla="*/ 75 h 130"/>
                    <a:gd name="T26" fmla="*/ 15 w 79"/>
                    <a:gd name="T27" fmla="*/ 69 h 130"/>
                    <a:gd name="T28" fmla="*/ 12 w 79"/>
                    <a:gd name="T29" fmla="*/ 62 h 130"/>
                    <a:gd name="T30" fmla="*/ 13 w 79"/>
                    <a:gd name="T31" fmla="*/ 51 h 130"/>
                    <a:gd name="T32" fmla="*/ 14 w 79"/>
                    <a:gd name="T33" fmla="*/ 40 h 130"/>
                    <a:gd name="T34" fmla="*/ 14 w 79"/>
                    <a:gd name="T35" fmla="*/ 32 h 130"/>
                    <a:gd name="T36" fmla="*/ 15 w 79"/>
                    <a:gd name="T37" fmla="*/ 24 h 130"/>
                    <a:gd name="T38" fmla="*/ 13 w 79"/>
                    <a:gd name="T39" fmla="*/ 15 h 130"/>
                    <a:gd name="T40" fmla="*/ 17 w 79"/>
                    <a:gd name="T41" fmla="*/ 5 h 130"/>
                    <a:gd name="T42" fmla="*/ 18 w 79"/>
                    <a:gd name="T43" fmla="*/ 0 h 130"/>
                    <a:gd name="T44" fmla="*/ 29 w 79"/>
                    <a:gd name="T45" fmla="*/ 9 h 130"/>
                    <a:gd name="T46" fmla="*/ 33 w 79"/>
                    <a:gd name="T47" fmla="*/ 9 h 130"/>
                    <a:gd name="T48" fmla="*/ 42 w 79"/>
                    <a:gd name="T49" fmla="*/ 12 h 130"/>
                    <a:gd name="T50" fmla="*/ 50 w 79"/>
                    <a:gd name="T51" fmla="*/ 9 h 130"/>
                    <a:gd name="T52" fmla="*/ 56 w 79"/>
                    <a:gd name="T53" fmla="*/ 10 h 130"/>
                    <a:gd name="T54" fmla="*/ 60 w 79"/>
                    <a:gd name="T55" fmla="*/ 8 h 130"/>
                    <a:gd name="T56" fmla="*/ 61 w 79"/>
                    <a:gd name="T57" fmla="*/ 8 h 130"/>
                    <a:gd name="T58" fmla="*/ 66 w 79"/>
                    <a:gd name="T59" fmla="*/ 10 h 130"/>
                    <a:gd name="T60" fmla="*/ 65 w 79"/>
                    <a:gd name="T61" fmla="*/ 17 h 130"/>
                    <a:gd name="T62" fmla="*/ 62 w 79"/>
                    <a:gd name="T63" fmla="*/ 27 h 130"/>
                    <a:gd name="T64" fmla="*/ 67 w 79"/>
                    <a:gd name="T65" fmla="*/ 33 h 130"/>
                    <a:gd name="T66" fmla="*/ 73 w 79"/>
                    <a:gd name="T67" fmla="*/ 34 h 130"/>
                    <a:gd name="T68" fmla="*/ 79 w 79"/>
                    <a:gd name="T69" fmla="*/ 41 h 130"/>
                    <a:gd name="T70" fmla="*/ 78 w 79"/>
                    <a:gd name="T71" fmla="*/ 50 h 130"/>
                    <a:gd name="T72" fmla="*/ 72 w 79"/>
                    <a:gd name="T73" fmla="*/ 51 h 130"/>
                    <a:gd name="T74" fmla="*/ 65 w 79"/>
                    <a:gd name="T75" fmla="*/ 53 h 130"/>
                    <a:gd name="T76" fmla="*/ 66 w 79"/>
                    <a:gd name="T77" fmla="*/ 62 h 130"/>
                    <a:gd name="T78" fmla="*/ 65 w 79"/>
                    <a:gd name="T79" fmla="*/ 70 h 130"/>
                    <a:gd name="T80" fmla="*/ 65 w 79"/>
                    <a:gd name="T81" fmla="*/ 81 h 130"/>
                    <a:gd name="T82" fmla="*/ 63 w 79"/>
                    <a:gd name="T83" fmla="*/ 92 h 130"/>
                    <a:gd name="T84" fmla="*/ 65 w 79"/>
                    <a:gd name="T85" fmla="*/ 105 h 130"/>
                    <a:gd name="T86" fmla="*/ 61 w 79"/>
                    <a:gd name="T87" fmla="*/ 113 h 130"/>
                    <a:gd name="T88" fmla="*/ 51 w 79"/>
                    <a:gd name="T89" fmla="*/ 116 h 130"/>
                    <a:gd name="T90" fmla="*/ 44 w 79"/>
                    <a:gd name="T91" fmla="*/ 122 h 130"/>
                    <a:gd name="T92" fmla="*/ 42 w 79"/>
                    <a:gd name="T93" fmla="*/ 126 h 130"/>
                    <a:gd name="T94" fmla="*/ 35 w 79"/>
                    <a:gd name="T95" fmla="*/ 129 h 130"/>
                    <a:gd name="T96" fmla="*/ 31 w 79"/>
                    <a:gd name="T97" fmla="*/ 12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130">
                      <a:moveTo>
                        <a:pt x="31" y="128"/>
                      </a:moveTo>
                      <a:lnTo>
                        <a:pt x="29" y="126"/>
                      </a:lnTo>
                      <a:lnTo>
                        <a:pt x="24" y="128"/>
                      </a:lnTo>
                      <a:lnTo>
                        <a:pt x="21" y="129"/>
                      </a:lnTo>
                      <a:lnTo>
                        <a:pt x="19" y="128"/>
                      </a:lnTo>
                      <a:lnTo>
                        <a:pt x="15" y="126"/>
                      </a:lnTo>
                      <a:lnTo>
                        <a:pt x="13" y="128"/>
                      </a:lnTo>
                      <a:lnTo>
                        <a:pt x="11" y="129"/>
                      </a:lnTo>
                      <a:lnTo>
                        <a:pt x="8" y="130"/>
                      </a:lnTo>
                      <a:lnTo>
                        <a:pt x="6" y="123"/>
                      </a:lnTo>
                      <a:lnTo>
                        <a:pt x="6" y="119"/>
                      </a:lnTo>
                      <a:lnTo>
                        <a:pt x="7" y="118"/>
                      </a:lnTo>
                      <a:lnTo>
                        <a:pt x="8" y="116"/>
                      </a:lnTo>
                      <a:lnTo>
                        <a:pt x="7" y="112"/>
                      </a:lnTo>
                      <a:lnTo>
                        <a:pt x="6" y="110"/>
                      </a:lnTo>
                      <a:lnTo>
                        <a:pt x="5" y="106"/>
                      </a:lnTo>
                      <a:lnTo>
                        <a:pt x="5" y="104"/>
                      </a:lnTo>
                      <a:lnTo>
                        <a:pt x="1" y="99"/>
                      </a:lnTo>
                      <a:lnTo>
                        <a:pt x="0" y="96"/>
                      </a:lnTo>
                      <a:lnTo>
                        <a:pt x="3" y="90"/>
                      </a:lnTo>
                      <a:lnTo>
                        <a:pt x="5" y="87"/>
                      </a:lnTo>
                      <a:lnTo>
                        <a:pt x="7" y="83"/>
                      </a:lnTo>
                      <a:lnTo>
                        <a:pt x="9" y="81"/>
                      </a:lnTo>
                      <a:lnTo>
                        <a:pt x="9" y="77"/>
                      </a:lnTo>
                      <a:lnTo>
                        <a:pt x="14" y="76"/>
                      </a:lnTo>
                      <a:lnTo>
                        <a:pt x="17" y="75"/>
                      </a:lnTo>
                      <a:lnTo>
                        <a:pt x="17" y="71"/>
                      </a:lnTo>
                      <a:lnTo>
                        <a:pt x="15" y="69"/>
                      </a:lnTo>
                      <a:lnTo>
                        <a:pt x="13" y="65"/>
                      </a:lnTo>
                      <a:lnTo>
                        <a:pt x="12" y="62"/>
                      </a:lnTo>
                      <a:lnTo>
                        <a:pt x="13" y="56"/>
                      </a:lnTo>
                      <a:lnTo>
                        <a:pt x="13" y="51"/>
                      </a:lnTo>
                      <a:lnTo>
                        <a:pt x="13" y="44"/>
                      </a:lnTo>
                      <a:lnTo>
                        <a:pt x="14" y="40"/>
                      </a:lnTo>
                      <a:lnTo>
                        <a:pt x="15" y="38"/>
                      </a:lnTo>
                      <a:lnTo>
                        <a:pt x="14" y="32"/>
                      </a:lnTo>
                      <a:lnTo>
                        <a:pt x="14" y="27"/>
                      </a:lnTo>
                      <a:lnTo>
                        <a:pt x="15" y="24"/>
                      </a:lnTo>
                      <a:lnTo>
                        <a:pt x="13" y="20"/>
                      </a:lnTo>
                      <a:lnTo>
                        <a:pt x="13" y="15"/>
                      </a:lnTo>
                      <a:lnTo>
                        <a:pt x="15" y="10"/>
                      </a:lnTo>
                      <a:lnTo>
                        <a:pt x="17" y="5"/>
                      </a:lnTo>
                      <a:lnTo>
                        <a:pt x="17" y="0"/>
                      </a:lnTo>
                      <a:lnTo>
                        <a:pt x="18" y="0"/>
                      </a:lnTo>
                      <a:lnTo>
                        <a:pt x="21" y="2"/>
                      </a:lnTo>
                      <a:lnTo>
                        <a:pt x="29" y="9"/>
                      </a:lnTo>
                      <a:lnTo>
                        <a:pt x="31" y="8"/>
                      </a:lnTo>
                      <a:lnTo>
                        <a:pt x="33" y="9"/>
                      </a:lnTo>
                      <a:lnTo>
                        <a:pt x="39" y="12"/>
                      </a:lnTo>
                      <a:lnTo>
                        <a:pt x="42" y="12"/>
                      </a:lnTo>
                      <a:lnTo>
                        <a:pt x="47" y="10"/>
                      </a:lnTo>
                      <a:lnTo>
                        <a:pt x="50" y="9"/>
                      </a:lnTo>
                      <a:lnTo>
                        <a:pt x="54" y="8"/>
                      </a:lnTo>
                      <a:lnTo>
                        <a:pt x="56" y="10"/>
                      </a:lnTo>
                      <a:lnTo>
                        <a:pt x="59" y="10"/>
                      </a:lnTo>
                      <a:lnTo>
                        <a:pt x="60" y="8"/>
                      </a:lnTo>
                      <a:lnTo>
                        <a:pt x="61" y="5"/>
                      </a:lnTo>
                      <a:lnTo>
                        <a:pt x="61" y="8"/>
                      </a:lnTo>
                      <a:lnTo>
                        <a:pt x="63" y="9"/>
                      </a:lnTo>
                      <a:lnTo>
                        <a:pt x="66" y="10"/>
                      </a:lnTo>
                      <a:lnTo>
                        <a:pt x="66" y="14"/>
                      </a:lnTo>
                      <a:lnTo>
                        <a:pt x="65" y="17"/>
                      </a:lnTo>
                      <a:lnTo>
                        <a:pt x="62" y="22"/>
                      </a:lnTo>
                      <a:lnTo>
                        <a:pt x="62" y="27"/>
                      </a:lnTo>
                      <a:lnTo>
                        <a:pt x="65" y="30"/>
                      </a:lnTo>
                      <a:lnTo>
                        <a:pt x="67" y="33"/>
                      </a:lnTo>
                      <a:lnTo>
                        <a:pt x="71" y="34"/>
                      </a:lnTo>
                      <a:lnTo>
                        <a:pt x="73" y="34"/>
                      </a:lnTo>
                      <a:lnTo>
                        <a:pt x="77" y="38"/>
                      </a:lnTo>
                      <a:lnTo>
                        <a:pt x="79" y="41"/>
                      </a:lnTo>
                      <a:lnTo>
                        <a:pt x="79" y="45"/>
                      </a:lnTo>
                      <a:lnTo>
                        <a:pt x="78" y="50"/>
                      </a:lnTo>
                      <a:lnTo>
                        <a:pt x="75" y="51"/>
                      </a:lnTo>
                      <a:lnTo>
                        <a:pt x="72" y="51"/>
                      </a:lnTo>
                      <a:lnTo>
                        <a:pt x="67" y="48"/>
                      </a:lnTo>
                      <a:lnTo>
                        <a:pt x="65" y="53"/>
                      </a:lnTo>
                      <a:lnTo>
                        <a:pt x="63" y="57"/>
                      </a:lnTo>
                      <a:lnTo>
                        <a:pt x="66" y="62"/>
                      </a:lnTo>
                      <a:lnTo>
                        <a:pt x="67" y="68"/>
                      </a:lnTo>
                      <a:lnTo>
                        <a:pt x="65" y="70"/>
                      </a:lnTo>
                      <a:lnTo>
                        <a:pt x="66" y="76"/>
                      </a:lnTo>
                      <a:lnTo>
                        <a:pt x="65" y="81"/>
                      </a:lnTo>
                      <a:lnTo>
                        <a:pt x="65" y="87"/>
                      </a:lnTo>
                      <a:lnTo>
                        <a:pt x="63" y="92"/>
                      </a:lnTo>
                      <a:lnTo>
                        <a:pt x="63" y="98"/>
                      </a:lnTo>
                      <a:lnTo>
                        <a:pt x="65" y="105"/>
                      </a:lnTo>
                      <a:lnTo>
                        <a:pt x="63" y="111"/>
                      </a:lnTo>
                      <a:lnTo>
                        <a:pt x="61" y="113"/>
                      </a:lnTo>
                      <a:lnTo>
                        <a:pt x="56" y="113"/>
                      </a:lnTo>
                      <a:lnTo>
                        <a:pt x="51" y="116"/>
                      </a:lnTo>
                      <a:lnTo>
                        <a:pt x="49" y="119"/>
                      </a:lnTo>
                      <a:lnTo>
                        <a:pt x="44" y="122"/>
                      </a:lnTo>
                      <a:lnTo>
                        <a:pt x="42" y="124"/>
                      </a:lnTo>
                      <a:lnTo>
                        <a:pt x="42" y="126"/>
                      </a:lnTo>
                      <a:lnTo>
                        <a:pt x="36" y="126"/>
                      </a:lnTo>
                      <a:lnTo>
                        <a:pt x="35" y="129"/>
                      </a:lnTo>
                      <a:lnTo>
                        <a:pt x="32" y="129"/>
                      </a:lnTo>
                      <a:lnTo>
                        <a:pt x="31" y="12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4" name="Freeform 192"/>
                <p:cNvSpPr>
                  <a:spLocks/>
                </p:cNvSpPr>
                <p:nvPr/>
              </p:nvSpPr>
              <p:spPr bwMode="auto">
                <a:xfrm rot="1627522">
                  <a:off x="2484" y="3153"/>
                  <a:ext cx="186" cy="194"/>
                </a:xfrm>
                <a:custGeom>
                  <a:avLst/>
                  <a:gdLst>
                    <a:gd name="T0" fmla="*/ 93 w 149"/>
                    <a:gd name="T1" fmla="*/ 115 h 128"/>
                    <a:gd name="T2" fmla="*/ 43 w 149"/>
                    <a:gd name="T3" fmla="*/ 128 h 128"/>
                    <a:gd name="T4" fmla="*/ 50 w 149"/>
                    <a:gd name="T5" fmla="*/ 113 h 128"/>
                    <a:gd name="T6" fmla="*/ 72 w 149"/>
                    <a:gd name="T7" fmla="*/ 107 h 128"/>
                    <a:gd name="T8" fmla="*/ 83 w 149"/>
                    <a:gd name="T9" fmla="*/ 99 h 128"/>
                    <a:gd name="T10" fmla="*/ 67 w 149"/>
                    <a:gd name="T11" fmla="*/ 92 h 128"/>
                    <a:gd name="T12" fmla="*/ 63 w 149"/>
                    <a:gd name="T13" fmla="*/ 98 h 128"/>
                    <a:gd name="T14" fmla="*/ 42 w 149"/>
                    <a:gd name="T15" fmla="*/ 93 h 128"/>
                    <a:gd name="T16" fmla="*/ 38 w 149"/>
                    <a:gd name="T17" fmla="*/ 79 h 128"/>
                    <a:gd name="T18" fmla="*/ 35 w 149"/>
                    <a:gd name="T19" fmla="*/ 83 h 128"/>
                    <a:gd name="T20" fmla="*/ 37 w 149"/>
                    <a:gd name="T21" fmla="*/ 102 h 128"/>
                    <a:gd name="T22" fmla="*/ 38 w 149"/>
                    <a:gd name="T23" fmla="*/ 108 h 128"/>
                    <a:gd name="T24" fmla="*/ 21 w 149"/>
                    <a:gd name="T25" fmla="*/ 102 h 128"/>
                    <a:gd name="T26" fmla="*/ 21 w 149"/>
                    <a:gd name="T27" fmla="*/ 93 h 128"/>
                    <a:gd name="T28" fmla="*/ 17 w 149"/>
                    <a:gd name="T29" fmla="*/ 78 h 128"/>
                    <a:gd name="T30" fmla="*/ 19 w 149"/>
                    <a:gd name="T31" fmla="*/ 67 h 128"/>
                    <a:gd name="T32" fmla="*/ 24 w 149"/>
                    <a:gd name="T33" fmla="*/ 56 h 128"/>
                    <a:gd name="T34" fmla="*/ 19 w 149"/>
                    <a:gd name="T35" fmla="*/ 55 h 128"/>
                    <a:gd name="T36" fmla="*/ 15 w 149"/>
                    <a:gd name="T37" fmla="*/ 53 h 128"/>
                    <a:gd name="T38" fmla="*/ 12 w 149"/>
                    <a:gd name="T39" fmla="*/ 47 h 128"/>
                    <a:gd name="T40" fmla="*/ 7 w 149"/>
                    <a:gd name="T41" fmla="*/ 43 h 128"/>
                    <a:gd name="T42" fmla="*/ 2 w 149"/>
                    <a:gd name="T43" fmla="*/ 37 h 128"/>
                    <a:gd name="T44" fmla="*/ 1 w 149"/>
                    <a:gd name="T45" fmla="*/ 30 h 128"/>
                    <a:gd name="T46" fmla="*/ 3 w 149"/>
                    <a:gd name="T47" fmla="*/ 25 h 128"/>
                    <a:gd name="T48" fmla="*/ 8 w 149"/>
                    <a:gd name="T49" fmla="*/ 15 h 128"/>
                    <a:gd name="T50" fmla="*/ 14 w 149"/>
                    <a:gd name="T51" fmla="*/ 9 h 128"/>
                    <a:gd name="T52" fmla="*/ 18 w 149"/>
                    <a:gd name="T53" fmla="*/ 7 h 128"/>
                    <a:gd name="T54" fmla="*/ 23 w 149"/>
                    <a:gd name="T55" fmla="*/ 8 h 128"/>
                    <a:gd name="T56" fmla="*/ 27 w 149"/>
                    <a:gd name="T57" fmla="*/ 3 h 128"/>
                    <a:gd name="T58" fmla="*/ 32 w 149"/>
                    <a:gd name="T59" fmla="*/ 2 h 128"/>
                    <a:gd name="T60" fmla="*/ 38 w 149"/>
                    <a:gd name="T61" fmla="*/ 0 h 128"/>
                    <a:gd name="T62" fmla="*/ 44 w 149"/>
                    <a:gd name="T63" fmla="*/ 3 h 128"/>
                    <a:gd name="T64" fmla="*/ 50 w 149"/>
                    <a:gd name="T65" fmla="*/ 2 h 128"/>
                    <a:gd name="T66" fmla="*/ 53 w 149"/>
                    <a:gd name="T67" fmla="*/ 9 h 128"/>
                    <a:gd name="T68" fmla="*/ 57 w 149"/>
                    <a:gd name="T69" fmla="*/ 14 h 128"/>
                    <a:gd name="T70" fmla="*/ 61 w 149"/>
                    <a:gd name="T71" fmla="*/ 20 h 128"/>
                    <a:gd name="T72" fmla="*/ 69 w 149"/>
                    <a:gd name="T73" fmla="*/ 23 h 128"/>
                    <a:gd name="T74" fmla="*/ 75 w 149"/>
                    <a:gd name="T75" fmla="*/ 25 h 128"/>
                    <a:gd name="T76" fmla="*/ 80 w 149"/>
                    <a:gd name="T77" fmla="*/ 21 h 128"/>
                    <a:gd name="T78" fmla="*/ 86 w 149"/>
                    <a:gd name="T79" fmla="*/ 23 h 128"/>
                    <a:gd name="T80" fmla="*/ 89 w 149"/>
                    <a:gd name="T81" fmla="*/ 26 h 128"/>
                    <a:gd name="T82" fmla="*/ 90 w 149"/>
                    <a:gd name="T83" fmla="*/ 31 h 128"/>
                    <a:gd name="T84" fmla="*/ 95 w 149"/>
                    <a:gd name="T85" fmla="*/ 33 h 128"/>
                    <a:gd name="T86" fmla="*/ 99 w 149"/>
                    <a:gd name="T87" fmla="*/ 31 h 128"/>
                    <a:gd name="T88" fmla="*/ 104 w 149"/>
                    <a:gd name="T89" fmla="*/ 25 h 128"/>
                    <a:gd name="T90" fmla="*/ 108 w 149"/>
                    <a:gd name="T91" fmla="*/ 26 h 128"/>
                    <a:gd name="T92" fmla="*/ 111 w 149"/>
                    <a:gd name="T93" fmla="*/ 29 h 128"/>
                    <a:gd name="T94" fmla="*/ 115 w 149"/>
                    <a:gd name="T95" fmla="*/ 33 h 128"/>
                    <a:gd name="T96" fmla="*/ 123 w 149"/>
                    <a:gd name="T97" fmla="*/ 30 h 128"/>
                    <a:gd name="T98" fmla="*/ 133 w 149"/>
                    <a:gd name="T99" fmla="*/ 30 h 128"/>
                    <a:gd name="T100" fmla="*/ 149 w 149"/>
                    <a:gd name="T101" fmla="*/ 31 h 128"/>
                    <a:gd name="T102" fmla="*/ 145 w 149"/>
                    <a:gd name="T103" fmla="*/ 36 h 128"/>
                    <a:gd name="T104" fmla="*/ 144 w 149"/>
                    <a:gd name="T105" fmla="*/ 43 h 128"/>
                    <a:gd name="T106" fmla="*/ 139 w 149"/>
                    <a:gd name="T107" fmla="*/ 48 h 128"/>
                    <a:gd name="T108" fmla="*/ 135 w 149"/>
                    <a:gd name="T109" fmla="*/ 55 h 128"/>
                    <a:gd name="T110" fmla="*/ 128 w 149"/>
                    <a:gd name="T111" fmla="*/ 61 h 128"/>
                    <a:gd name="T112" fmla="*/ 123 w 149"/>
                    <a:gd name="T113" fmla="*/ 74 h 128"/>
                    <a:gd name="T114" fmla="*/ 117 w 149"/>
                    <a:gd name="T115" fmla="*/ 81 h 128"/>
                    <a:gd name="T116" fmla="*/ 113 w 149"/>
                    <a:gd name="T117" fmla="*/ 86 h 128"/>
                    <a:gd name="T118" fmla="*/ 104 w 149"/>
                    <a:gd name="T119" fmla="*/ 92 h 128"/>
                    <a:gd name="T120" fmla="*/ 102 w 149"/>
                    <a:gd name="T121" fmla="*/ 101 h 128"/>
                    <a:gd name="T122" fmla="*/ 101 w 149"/>
                    <a:gd name="T123"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 h="128">
                      <a:moveTo>
                        <a:pt x="101" y="114"/>
                      </a:moveTo>
                      <a:lnTo>
                        <a:pt x="93" y="115"/>
                      </a:lnTo>
                      <a:lnTo>
                        <a:pt x="77" y="119"/>
                      </a:lnTo>
                      <a:lnTo>
                        <a:pt x="43" y="128"/>
                      </a:lnTo>
                      <a:lnTo>
                        <a:pt x="41" y="125"/>
                      </a:lnTo>
                      <a:lnTo>
                        <a:pt x="50" y="113"/>
                      </a:lnTo>
                      <a:lnTo>
                        <a:pt x="57" y="114"/>
                      </a:lnTo>
                      <a:lnTo>
                        <a:pt x="72" y="107"/>
                      </a:lnTo>
                      <a:lnTo>
                        <a:pt x="81" y="102"/>
                      </a:lnTo>
                      <a:lnTo>
                        <a:pt x="83" y="99"/>
                      </a:lnTo>
                      <a:lnTo>
                        <a:pt x="79" y="96"/>
                      </a:lnTo>
                      <a:lnTo>
                        <a:pt x="67" y="92"/>
                      </a:lnTo>
                      <a:lnTo>
                        <a:pt x="65" y="96"/>
                      </a:lnTo>
                      <a:lnTo>
                        <a:pt x="63" y="98"/>
                      </a:lnTo>
                      <a:lnTo>
                        <a:pt x="45" y="96"/>
                      </a:lnTo>
                      <a:lnTo>
                        <a:pt x="42" y="93"/>
                      </a:lnTo>
                      <a:lnTo>
                        <a:pt x="38" y="86"/>
                      </a:lnTo>
                      <a:lnTo>
                        <a:pt x="38" y="79"/>
                      </a:lnTo>
                      <a:lnTo>
                        <a:pt x="37" y="79"/>
                      </a:lnTo>
                      <a:lnTo>
                        <a:pt x="35" y="83"/>
                      </a:lnTo>
                      <a:lnTo>
                        <a:pt x="32" y="96"/>
                      </a:lnTo>
                      <a:lnTo>
                        <a:pt x="37" y="102"/>
                      </a:lnTo>
                      <a:lnTo>
                        <a:pt x="39" y="107"/>
                      </a:lnTo>
                      <a:lnTo>
                        <a:pt x="38" y="108"/>
                      </a:lnTo>
                      <a:lnTo>
                        <a:pt x="24" y="104"/>
                      </a:lnTo>
                      <a:lnTo>
                        <a:pt x="21" y="102"/>
                      </a:lnTo>
                      <a:lnTo>
                        <a:pt x="21" y="98"/>
                      </a:lnTo>
                      <a:lnTo>
                        <a:pt x="21" y="93"/>
                      </a:lnTo>
                      <a:lnTo>
                        <a:pt x="21" y="89"/>
                      </a:lnTo>
                      <a:lnTo>
                        <a:pt x="17" y="78"/>
                      </a:lnTo>
                      <a:lnTo>
                        <a:pt x="17" y="74"/>
                      </a:lnTo>
                      <a:lnTo>
                        <a:pt x="19" y="67"/>
                      </a:lnTo>
                      <a:lnTo>
                        <a:pt x="23" y="60"/>
                      </a:lnTo>
                      <a:lnTo>
                        <a:pt x="24" y="56"/>
                      </a:lnTo>
                      <a:lnTo>
                        <a:pt x="23" y="54"/>
                      </a:lnTo>
                      <a:lnTo>
                        <a:pt x="19" y="55"/>
                      </a:lnTo>
                      <a:lnTo>
                        <a:pt x="15" y="56"/>
                      </a:lnTo>
                      <a:lnTo>
                        <a:pt x="15" y="53"/>
                      </a:lnTo>
                      <a:lnTo>
                        <a:pt x="14" y="49"/>
                      </a:lnTo>
                      <a:lnTo>
                        <a:pt x="12" y="47"/>
                      </a:lnTo>
                      <a:lnTo>
                        <a:pt x="9" y="44"/>
                      </a:lnTo>
                      <a:lnTo>
                        <a:pt x="7" y="43"/>
                      </a:lnTo>
                      <a:lnTo>
                        <a:pt x="5" y="41"/>
                      </a:lnTo>
                      <a:lnTo>
                        <a:pt x="2" y="37"/>
                      </a:lnTo>
                      <a:lnTo>
                        <a:pt x="0" y="32"/>
                      </a:lnTo>
                      <a:lnTo>
                        <a:pt x="1" y="30"/>
                      </a:lnTo>
                      <a:lnTo>
                        <a:pt x="2" y="27"/>
                      </a:lnTo>
                      <a:lnTo>
                        <a:pt x="3" y="25"/>
                      </a:lnTo>
                      <a:lnTo>
                        <a:pt x="6" y="20"/>
                      </a:lnTo>
                      <a:lnTo>
                        <a:pt x="8" y="15"/>
                      </a:lnTo>
                      <a:lnTo>
                        <a:pt x="11" y="13"/>
                      </a:lnTo>
                      <a:lnTo>
                        <a:pt x="14" y="9"/>
                      </a:lnTo>
                      <a:lnTo>
                        <a:pt x="15" y="7"/>
                      </a:lnTo>
                      <a:lnTo>
                        <a:pt x="18" y="7"/>
                      </a:lnTo>
                      <a:lnTo>
                        <a:pt x="20" y="8"/>
                      </a:lnTo>
                      <a:lnTo>
                        <a:pt x="23" y="8"/>
                      </a:lnTo>
                      <a:lnTo>
                        <a:pt x="25" y="7"/>
                      </a:lnTo>
                      <a:lnTo>
                        <a:pt x="27" y="3"/>
                      </a:lnTo>
                      <a:lnTo>
                        <a:pt x="30" y="3"/>
                      </a:lnTo>
                      <a:lnTo>
                        <a:pt x="32" y="2"/>
                      </a:lnTo>
                      <a:lnTo>
                        <a:pt x="35" y="1"/>
                      </a:lnTo>
                      <a:lnTo>
                        <a:pt x="38" y="0"/>
                      </a:lnTo>
                      <a:lnTo>
                        <a:pt x="41" y="1"/>
                      </a:lnTo>
                      <a:lnTo>
                        <a:pt x="44" y="3"/>
                      </a:lnTo>
                      <a:lnTo>
                        <a:pt x="47" y="3"/>
                      </a:lnTo>
                      <a:lnTo>
                        <a:pt x="50" y="2"/>
                      </a:lnTo>
                      <a:lnTo>
                        <a:pt x="51" y="5"/>
                      </a:lnTo>
                      <a:lnTo>
                        <a:pt x="53" y="9"/>
                      </a:lnTo>
                      <a:lnTo>
                        <a:pt x="55" y="12"/>
                      </a:lnTo>
                      <a:lnTo>
                        <a:pt x="57" y="14"/>
                      </a:lnTo>
                      <a:lnTo>
                        <a:pt x="59" y="18"/>
                      </a:lnTo>
                      <a:lnTo>
                        <a:pt x="61" y="20"/>
                      </a:lnTo>
                      <a:lnTo>
                        <a:pt x="65" y="21"/>
                      </a:lnTo>
                      <a:lnTo>
                        <a:pt x="69" y="23"/>
                      </a:lnTo>
                      <a:lnTo>
                        <a:pt x="72" y="24"/>
                      </a:lnTo>
                      <a:lnTo>
                        <a:pt x="75" y="25"/>
                      </a:lnTo>
                      <a:lnTo>
                        <a:pt x="78" y="23"/>
                      </a:lnTo>
                      <a:lnTo>
                        <a:pt x="80" y="21"/>
                      </a:lnTo>
                      <a:lnTo>
                        <a:pt x="84" y="21"/>
                      </a:lnTo>
                      <a:lnTo>
                        <a:pt x="86" y="23"/>
                      </a:lnTo>
                      <a:lnTo>
                        <a:pt x="87" y="24"/>
                      </a:lnTo>
                      <a:lnTo>
                        <a:pt x="89" y="26"/>
                      </a:lnTo>
                      <a:lnTo>
                        <a:pt x="90" y="29"/>
                      </a:lnTo>
                      <a:lnTo>
                        <a:pt x="90" y="31"/>
                      </a:lnTo>
                      <a:lnTo>
                        <a:pt x="92" y="32"/>
                      </a:lnTo>
                      <a:lnTo>
                        <a:pt x="95" y="33"/>
                      </a:lnTo>
                      <a:lnTo>
                        <a:pt x="98" y="33"/>
                      </a:lnTo>
                      <a:lnTo>
                        <a:pt x="99" y="31"/>
                      </a:lnTo>
                      <a:lnTo>
                        <a:pt x="102" y="29"/>
                      </a:lnTo>
                      <a:lnTo>
                        <a:pt x="104" y="25"/>
                      </a:lnTo>
                      <a:lnTo>
                        <a:pt x="107" y="25"/>
                      </a:lnTo>
                      <a:lnTo>
                        <a:pt x="108" y="26"/>
                      </a:lnTo>
                      <a:lnTo>
                        <a:pt x="109" y="26"/>
                      </a:lnTo>
                      <a:lnTo>
                        <a:pt x="111" y="29"/>
                      </a:lnTo>
                      <a:lnTo>
                        <a:pt x="114" y="31"/>
                      </a:lnTo>
                      <a:lnTo>
                        <a:pt x="115" y="33"/>
                      </a:lnTo>
                      <a:lnTo>
                        <a:pt x="117" y="32"/>
                      </a:lnTo>
                      <a:lnTo>
                        <a:pt x="123" y="30"/>
                      </a:lnTo>
                      <a:lnTo>
                        <a:pt x="129" y="29"/>
                      </a:lnTo>
                      <a:lnTo>
                        <a:pt x="133" y="30"/>
                      </a:lnTo>
                      <a:lnTo>
                        <a:pt x="139" y="31"/>
                      </a:lnTo>
                      <a:lnTo>
                        <a:pt x="149" y="31"/>
                      </a:lnTo>
                      <a:lnTo>
                        <a:pt x="146" y="33"/>
                      </a:lnTo>
                      <a:lnTo>
                        <a:pt x="145" y="36"/>
                      </a:lnTo>
                      <a:lnTo>
                        <a:pt x="145" y="41"/>
                      </a:lnTo>
                      <a:lnTo>
                        <a:pt x="144" y="43"/>
                      </a:lnTo>
                      <a:lnTo>
                        <a:pt x="141" y="45"/>
                      </a:lnTo>
                      <a:lnTo>
                        <a:pt x="139" y="48"/>
                      </a:lnTo>
                      <a:lnTo>
                        <a:pt x="137" y="54"/>
                      </a:lnTo>
                      <a:lnTo>
                        <a:pt x="135" y="55"/>
                      </a:lnTo>
                      <a:lnTo>
                        <a:pt x="132" y="57"/>
                      </a:lnTo>
                      <a:lnTo>
                        <a:pt x="128" y="61"/>
                      </a:lnTo>
                      <a:lnTo>
                        <a:pt x="127" y="65"/>
                      </a:lnTo>
                      <a:lnTo>
                        <a:pt x="123" y="74"/>
                      </a:lnTo>
                      <a:lnTo>
                        <a:pt x="121" y="74"/>
                      </a:lnTo>
                      <a:lnTo>
                        <a:pt x="117" y="81"/>
                      </a:lnTo>
                      <a:lnTo>
                        <a:pt x="115" y="85"/>
                      </a:lnTo>
                      <a:lnTo>
                        <a:pt x="113" y="86"/>
                      </a:lnTo>
                      <a:lnTo>
                        <a:pt x="107" y="90"/>
                      </a:lnTo>
                      <a:lnTo>
                        <a:pt x="104" y="92"/>
                      </a:lnTo>
                      <a:lnTo>
                        <a:pt x="103" y="96"/>
                      </a:lnTo>
                      <a:lnTo>
                        <a:pt x="102" y="101"/>
                      </a:lnTo>
                      <a:lnTo>
                        <a:pt x="101" y="108"/>
                      </a:lnTo>
                      <a:lnTo>
                        <a:pt x="101" y="11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5" name="Freeform 193"/>
                <p:cNvSpPr>
                  <a:spLocks/>
                </p:cNvSpPr>
                <p:nvPr/>
              </p:nvSpPr>
              <p:spPr bwMode="auto">
                <a:xfrm rot="1627522">
                  <a:off x="2321" y="3113"/>
                  <a:ext cx="168" cy="330"/>
                </a:xfrm>
                <a:custGeom>
                  <a:avLst/>
                  <a:gdLst>
                    <a:gd name="T0" fmla="*/ 17 w 137"/>
                    <a:gd name="T1" fmla="*/ 221 h 222"/>
                    <a:gd name="T2" fmla="*/ 13 w 137"/>
                    <a:gd name="T3" fmla="*/ 217 h 222"/>
                    <a:gd name="T4" fmla="*/ 10 w 137"/>
                    <a:gd name="T5" fmla="*/ 210 h 222"/>
                    <a:gd name="T6" fmla="*/ 1 w 137"/>
                    <a:gd name="T7" fmla="*/ 199 h 222"/>
                    <a:gd name="T8" fmla="*/ 0 w 137"/>
                    <a:gd name="T9" fmla="*/ 191 h 222"/>
                    <a:gd name="T10" fmla="*/ 4 w 137"/>
                    <a:gd name="T11" fmla="*/ 192 h 222"/>
                    <a:gd name="T12" fmla="*/ 11 w 137"/>
                    <a:gd name="T13" fmla="*/ 189 h 222"/>
                    <a:gd name="T14" fmla="*/ 13 w 137"/>
                    <a:gd name="T15" fmla="*/ 185 h 222"/>
                    <a:gd name="T16" fmla="*/ 20 w 137"/>
                    <a:gd name="T17" fmla="*/ 179 h 222"/>
                    <a:gd name="T18" fmla="*/ 30 w 137"/>
                    <a:gd name="T19" fmla="*/ 176 h 222"/>
                    <a:gd name="T20" fmla="*/ 34 w 137"/>
                    <a:gd name="T21" fmla="*/ 168 h 222"/>
                    <a:gd name="T22" fmla="*/ 32 w 137"/>
                    <a:gd name="T23" fmla="*/ 155 h 222"/>
                    <a:gd name="T24" fmla="*/ 34 w 137"/>
                    <a:gd name="T25" fmla="*/ 144 h 222"/>
                    <a:gd name="T26" fmla="*/ 34 w 137"/>
                    <a:gd name="T27" fmla="*/ 133 h 222"/>
                    <a:gd name="T28" fmla="*/ 35 w 137"/>
                    <a:gd name="T29" fmla="*/ 125 h 222"/>
                    <a:gd name="T30" fmla="*/ 34 w 137"/>
                    <a:gd name="T31" fmla="*/ 116 h 222"/>
                    <a:gd name="T32" fmla="*/ 41 w 137"/>
                    <a:gd name="T33" fmla="*/ 114 h 222"/>
                    <a:gd name="T34" fmla="*/ 47 w 137"/>
                    <a:gd name="T35" fmla="*/ 113 h 222"/>
                    <a:gd name="T36" fmla="*/ 48 w 137"/>
                    <a:gd name="T37" fmla="*/ 104 h 222"/>
                    <a:gd name="T38" fmla="*/ 42 w 137"/>
                    <a:gd name="T39" fmla="*/ 97 h 222"/>
                    <a:gd name="T40" fmla="*/ 36 w 137"/>
                    <a:gd name="T41" fmla="*/ 96 h 222"/>
                    <a:gd name="T42" fmla="*/ 31 w 137"/>
                    <a:gd name="T43" fmla="*/ 90 h 222"/>
                    <a:gd name="T44" fmla="*/ 34 w 137"/>
                    <a:gd name="T45" fmla="*/ 80 h 222"/>
                    <a:gd name="T46" fmla="*/ 35 w 137"/>
                    <a:gd name="T47" fmla="*/ 73 h 222"/>
                    <a:gd name="T48" fmla="*/ 30 w 137"/>
                    <a:gd name="T49" fmla="*/ 71 h 222"/>
                    <a:gd name="T50" fmla="*/ 30 w 137"/>
                    <a:gd name="T51" fmla="*/ 65 h 222"/>
                    <a:gd name="T52" fmla="*/ 37 w 137"/>
                    <a:gd name="T53" fmla="*/ 60 h 222"/>
                    <a:gd name="T54" fmla="*/ 40 w 137"/>
                    <a:gd name="T55" fmla="*/ 53 h 222"/>
                    <a:gd name="T56" fmla="*/ 42 w 137"/>
                    <a:gd name="T57" fmla="*/ 48 h 222"/>
                    <a:gd name="T58" fmla="*/ 47 w 137"/>
                    <a:gd name="T59" fmla="*/ 51 h 222"/>
                    <a:gd name="T60" fmla="*/ 55 w 137"/>
                    <a:gd name="T61" fmla="*/ 53 h 222"/>
                    <a:gd name="T62" fmla="*/ 65 w 137"/>
                    <a:gd name="T63" fmla="*/ 51 h 222"/>
                    <a:gd name="T64" fmla="*/ 68 w 137"/>
                    <a:gd name="T65" fmla="*/ 43 h 222"/>
                    <a:gd name="T66" fmla="*/ 72 w 137"/>
                    <a:gd name="T67" fmla="*/ 36 h 222"/>
                    <a:gd name="T68" fmla="*/ 77 w 137"/>
                    <a:gd name="T69" fmla="*/ 14 h 222"/>
                    <a:gd name="T70" fmla="*/ 76 w 137"/>
                    <a:gd name="T71" fmla="*/ 3 h 222"/>
                    <a:gd name="T72" fmla="*/ 84 w 137"/>
                    <a:gd name="T73" fmla="*/ 3 h 222"/>
                    <a:gd name="T74" fmla="*/ 91 w 137"/>
                    <a:gd name="T75" fmla="*/ 0 h 222"/>
                    <a:gd name="T76" fmla="*/ 94 w 137"/>
                    <a:gd name="T77" fmla="*/ 5 h 222"/>
                    <a:gd name="T78" fmla="*/ 97 w 137"/>
                    <a:gd name="T79" fmla="*/ 12 h 222"/>
                    <a:gd name="T80" fmla="*/ 101 w 137"/>
                    <a:gd name="T81" fmla="*/ 13 h 222"/>
                    <a:gd name="T82" fmla="*/ 107 w 137"/>
                    <a:gd name="T83" fmla="*/ 8 h 222"/>
                    <a:gd name="T84" fmla="*/ 112 w 137"/>
                    <a:gd name="T85" fmla="*/ 17 h 222"/>
                    <a:gd name="T86" fmla="*/ 116 w 137"/>
                    <a:gd name="T87" fmla="*/ 20 h 222"/>
                    <a:gd name="T88" fmla="*/ 121 w 137"/>
                    <a:gd name="T89" fmla="*/ 25 h 222"/>
                    <a:gd name="T90" fmla="*/ 122 w 137"/>
                    <a:gd name="T91" fmla="*/ 32 h 222"/>
                    <a:gd name="T92" fmla="*/ 108 w 137"/>
                    <a:gd name="T93" fmla="*/ 42 h 222"/>
                    <a:gd name="T94" fmla="*/ 106 w 137"/>
                    <a:gd name="T95" fmla="*/ 59 h 222"/>
                    <a:gd name="T96" fmla="*/ 96 w 137"/>
                    <a:gd name="T97" fmla="*/ 67 h 222"/>
                    <a:gd name="T98" fmla="*/ 92 w 137"/>
                    <a:gd name="T99" fmla="*/ 79 h 222"/>
                    <a:gd name="T100" fmla="*/ 96 w 137"/>
                    <a:gd name="T101" fmla="*/ 93 h 222"/>
                    <a:gd name="T102" fmla="*/ 109 w 137"/>
                    <a:gd name="T103" fmla="*/ 103 h 222"/>
                    <a:gd name="T104" fmla="*/ 124 w 137"/>
                    <a:gd name="T105" fmla="*/ 105 h 222"/>
                    <a:gd name="T106" fmla="*/ 134 w 137"/>
                    <a:gd name="T107" fmla="*/ 105 h 222"/>
                    <a:gd name="T108" fmla="*/ 133 w 137"/>
                    <a:gd name="T109" fmla="*/ 147 h 222"/>
                    <a:gd name="T110" fmla="*/ 118 w 137"/>
                    <a:gd name="T111" fmla="*/ 151 h 222"/>
                    <a:gd name="T112" fmla="*/ 98 w 137"/>
                    <a:gd name="T113" fmla="*/ 147 h 222"/>
                    <a:gd name="T114" fmla="*/ 66 w 137"/>
                    <a:gd name="T115" fmla="*/ 153 h 222"/>
                    <a:gd name="T116" fmla="*/ 55 w 137"/>
                    <a:gd name="T117" fmla="*/ 167 h 222"/>
                    <a:gd name="T118" fmla="*/ 52 w 137"/>
                    <a:gd name="T119" fmla="*/ 173 h 222"/>
                    <a:gd name="T120" fmla="*/ 49 w 137"/>
                    <a:gd name="T121" fmla="*/ 187 h 222"/>
                    <a:gd name="T122" fmla="*/ 31 w 137"/>
                    <a:gd name="T123" fmla="*/ 200 h 222"/>
                    <a:gd name="T124" fmla="*/ 22 w 137"/>
                    <a:gd name="T125" fmla="*/ 2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22">
                      <a:moveTo>
                        <a:pt x="19" y="222"/>
                      </a:moveTo>
                      <a:lnTo>
                        <a:pt x="17" y="221"/>
                      </a:lnTo>
                      <a:lnTo>
                        <a:pt x="14" y="219"/>
                      </a:lnTo>
                      <a:lnTo>
                        <a:pt x="13" y="217"/>
                      </a:lnTo>
                      <a:lnTo>
                        <a:pt x="11" y="213"/>
                      </a:lnTo>
                      <a:lnTo>
                        <a:pt x="10" y="210"/>
                      </a:lnTo>
                      <a:lnTo>
                        <a:pt x="6" y="206"/>
                      </a:lnTo>
                      <a:lnTo>
                        <a:pt x="1" y="199"/>
                      </a:lnTo>
                      <a:lnTo>
                        <a:pt x="1" y="195"/>
                      </a:lnTo>
                      <a:lnTo>
                        <a:pt x="0" y="191"/>
                      </a:lnTo>
                      <a:lnTo>
                        <a:pt x="1" y="192"/>
                      </a:lnTo>
                      <a:lnTo>
                        <a:pt x="4" y="192"/>
                      </a:lnTo>
                      <a:lnTo>
                        <a:pt x="5" y="189"/>
                      </a:lnTo>
                      <a:lnTo>
                        <a:pt x="11" y="189"/>
                      </a:lnTo>
                      <a:lnTo>
                        <a:pt x="11" y="187"/>
                      </a:lnTo>
                      <a:lnTo>
                        <a:pt x="13" y="185"/>
                      </a:lnTo>
                      <a:lnTo>
                        <a:pt x="18" y="182"/>
                      </a:lnTo>
                      <a:lnTo>
                        <a:pt x="20" y="179"/>
                      </a:lnTo>
                      <a:lnTo>
                        <a:pt x="25" y="176"/>
                      </a:lnTo>
                      <a:lnTo>
                        <a:pt x="30" y="176"/>
                      </a:lnTo>
                      <a:lnTo>
                        <a:pt x="32" y="174"/>
                      </a:lnTo>
                      <a:lnTo>
                        <a:pt x="34" y="168"/>
                      </a:lnTo>
                      <a:lnTo>
                        <a:pt x="32" y="161"/>
                      </a:lnTo>
                      <a:lnTo>
                        <a:pt x="32" y="155"/>
                      </a:lnTo>
                      <a:lnTo>
                        <a:pt x="34" y="150"/>
                      </a:lnTo>
                      <a:lnTo>
                        <a:pt x="34" y="144"/>
                      </a:lnTo>
                      <a:lnTo>
                        <a:pt x="35" y="139"/>
                      </a:lnTo>
                      <a:lnTo>
                        <a:pt x="34" y="133"/>
                      </a:lnTo>
                      <a:lnTo>
                        <a:pt x="36" y="131"/>
                      </a:lnTo>
                      <a:lnTo>
                        <a:pt x="35" y="125"/>
                      </a:lnTo>
                      <a:lnTo>
                        <a:pt x="32" y="120"/>
                      </a:lnTo>
                      <a:lnTo>
                        <a:pt x="34" y="116"/>
                      </a:lnTo>
                      <a:lnTo>
                        <a:pt x="36" y="111"/>
                      </a:lnTo>
                      <a:lnTo>
                        <a:pt x="41" y="114"/>
                      </a:lnTo>
                      <a:lnTo>
                        <a:pt x="44" y="114"/>
                      </a:lnTo>
                      <a:lnTo>
                        <a:pt x="47" y="113"/>
                      </a:lnTo>
                      <a:lnTo>
                        <a:pt x="48" y="108"/>
                      </a:lnTo>
                      <a:lnTo>
                        <a:pt x="48" y="104"/>
                      </a:lnTo>
                      <a:lnTo>
                        <a:pt x="46" y="101"/>
                      </a:lnTo>
                      <a:lnTo>
                        <a:pt x="42" y="97"/>
                      </a:lnTo>
                      <a:lnTo>
                        <a:pt x="40" y="97"/>
                      </a:lnTo>
                      <a:lnTo>
                        <a:pt x="36" y="96"/>
                      </a:lnTo>
                      <a:lnTo>
                        <a:pt x="34" y="93"/>
                      </a:lnTo>
                      <a:lnTo>
                        <a:pt x="31" y="90"/>
                      </a:lnTo>
                      <a:lnTo>
                        <a:pt x="31" y="85"/>
                      </a:lnTo>
                      <a:lnTo>
                        <a:pt x="34" y="80"/>
                      </a:lnTo>
                      <a:lnTo>
                        <a:pt x="35" y="77"/>
                      </a:lnTo>
                      <a:lnTo>
                        <a:pt x="35" y="73"/>
                      </a:lnTo>
                      <a:lnTo>
                        <a:pt x="32" y="72"/>
                      </a:lnTo>
                      <a:lnTo>
                        <a:pt x="30" y="71"/>
                      </a:lnTo>
                      <a:lnTo>
                        <a:pt x="30" y="68"/>
                      </a:lnTo>
                      <a:lnTo>
                        <a:pt x="30" y="65"/>
                      </a:lnTo>
                      <a:lnTo>
                        <a:pt x="35" y="61"/>
                      </a:lnTo>
                      <a:lnTo>
                        <a:pt x="37" y="60"/>
                      </a:lnTo>
                      <a:lnTo>
                        <a:pt x="40" y="56"/>
                      </a:lnTo>
                      <a:lnTo>
                        <a:pt x="40" y="53"/>
                      </a:lnTo>
                      <a:lnTo>
                        <a:pt x="40" y="49"/>
                      </a:lnTo>
                      <a:lnTo>
                        <a:pt x="42" y="48"/>
                      </a:lnTo>
                      <a:lnTo>
                        <a:pt x="44" y="49"/>
                      </a:lnTo>
                      <a:lnTo>
                        <a:pt x="47" y="51"/>
                      </a:lnTo>
                      <a:lnTo>
                        <a:pt x="50" y="51"/>
                      </a:lnTo>
                      <a:lnTo>
                        <a:pt x="55" y="53"/>
                      </a:lnTo>
                      <a:lnTo>
                        <a:pt x="60" y="54"/>
                      </a:lnTo>
                      <a:lnTo>
                        <a:pt x="65" y="51"/>
                      </a:lnTo>
                      <a:lnTo>
                        <a:pt x="66" y="48"/>
                      </a:lnTo>
                      <a:lnTo>
                        <a:pt x="68" y="43"/>
                      </a:lnTo>
                      <a:lnTo>
                        <a:pt x="71" y="41"/>
                      </a:lnTo>
                      <a:lnTo>
                        <a:pt x="72" y="36"/>
                      </a:lnTo>
                      <a:lnTo>
                        <a:pt x="76" y="24"/>
                      </a:lnTo>
                      <a:lnTo>
                        <a:pt x="77" y="14"/>
                      </a:lnTo>
                      <a:lnTo>
                        <a:pt x="77" y="9"/>
                      </a:lnTo>
                      <a:lnTo>
                        <a:pt x="76" y="3"/>
                      </a:lnTo>
                      <a:lnTo>
                        <a:pt x="79" y="3"/>
                      </a:lnTo>
                      <a:lnTo>
                        <a:pt x="84" y="3"/>
                      </a:lnTo>
                      <a:lnTo>
                        <a:pt x="88" y="2"/>
                      </a:lnTo>
                      <a:lnTo>
                        <a:pt x="91" y="0"/>
                      </a:lnTo>
                      <a:lnTo>
                        <a:pt x="92" y="0"/>
                      </a:lnTo>
                      <a:lnTo>
                        <a:pt x="94" y="5"/>
                      </a:lnTo>
                      <a:lnTo>
                        <a:pt x="96" y="8"/>
                      </a:lnTo>
                      <a:lnTo>
                        <a:pt x="97" y="12"/>
                      </a:lnTo>
                      <a:lnTo>
                        <a:pt x="100" y="13"/>
                      </a:lnTo>
                      <a:lnTo>
                        <a:pt x="101" y="13"/>
                      </a:lnTo>
                      <a:lnTo>
                        <a:pt x="106" y="9"/>
                      </a:lnTo>
                      <a:lnTo>
                        <a:pt x="107" y="8"/>
                      </a:lnTo>
                      <a:lnTo>
                        <a:pt x="109" y="13"/>
                      </a:lnTo>
                      <a:lnTo>
                        <a:pt x="112" y="17"/>
                      </a:lnTo>
                      <a:lnTo>
                        <a:pt x="114" y="19"/>
                      </a:lnTo>
                      <a:lnTo>
                        <a:pt x="116" y="20"/>
                      </a:lnTo>
                      <a:lnTo>
                        <a:pt x="119" y="23"/>
                      </a:lnTo>
                      <a:lnTo>
                        <a:pt x="121" y="25"/>
                      </a:lnTo>
                      <a:lnTo>
                        <a:pt x="122" y="29"/>
                      </a:lnTo>
                      <a:lnTo>
                        <a:pt x="122" y="32"/>
                      </a:lnTo>
                      <a:lnTo>
                        <a:pt x="114" y="36"/>
                      </a:lnTo>
                      <a:lnTo>
                        <a:pt x="108" y="42"/>
                      </a:lnTo>
                      <a:lnTo>
                        <a:pt x="106" y="49"/>
                      </a:lnTo>
                      <a:lnTo>
                        <a:pt x="106" y="59"/>
                      </a:lnTo>
                      <a:lnTo>
                        <a:pt x="103" y="62"/>
                      </a:lnTo>
                      <a:lnTo>
                        <a:pt x="96" y="67"/>
                      </a:lnTo>
                      <a:lnTo>
                        <a:pt x="94" y="72"/>
                      </a:lnTo>
                      <a:lnTo>
                        <a:pt x="92" y="79"/>
                      </a:lnTo>
                      <a:lnTo>
                        <a:pt x="92" y="87"/>
                      </a:lnTo>
                      <a:lnTo>
                        <a:pt x="96" y="93"/>
                      </a:lnTo>
                      <a:lnTo>
                        <a:pt x="101" y="98"/>
                      </a:lnTo>
                      <a:lnTo>
                        <a:pt x="109" y="103"/>
                      </a:lnTo>
                      <a:lnTo>
                        <a:pt x="116" y="105"/>
                      </a:lnTo>
                      <a:lnTo>
                        <a:pt x="124" y="105"/>
                      </a:lnTo>
                      <a:lnTo>
                        <a:pt x="131" y="107"/>
                      </a:lnTo>
                      <a:lnTo>
                        <a:pt x="134" y="105"/>
                      </a:lnTo>
                      <a:lnTo>
                        <a:pt x="137" y="123"/>
                      </a:lnTo>
                      <a:lnTo>
                        <a:pt x="133" y="147"/>
                      </a:lnTo>
                      <a:lnTo>
                        <a:pt x="130" y="150"/>
                      </a:lnTo>
                      <a:lnTo>
                        <a:pt x="118" y="151"/>
                      </a:lnTo>
                      <a:lnTo>
                        <a:pt x="102" y="150"/>
                      </a:lnTo>
                      <a:lnTo>
                        <a:pt x="98" y="147"/>
                      </a:lnTo>
                      <a:lnTo>
                        <a:pt x="80" y="149"/>
                      </a:lnTo>
                      <a:lnTo>
                        <a:pt x="66" y="153"/>
                      </a:lnTo>
                      <a:lnTo>
                        <a:pt x="61" y="159"/>
                      </a:lnTo>
                      <a:lnTo>
                        <a:pt x="55" y="167"/>
                      </a:lnTo>
                      <a:lnTo>
                        <a:pt x="53" y="170"/>
                      </a:lnTo>
                      <a:lnTo>
                        <a:pt x="52" y="173"/>
                      </a:lnTo>
                      <a:lnTo>
                        <a:pt x="50" y="185"/>
                      </a:lnTo>
                      <a:lnTo>
                        <a:pt x="49" y="187"/>
                      </a:lnTo>
                      <a:lnTo>
                        <a:pt x="36" y="197"/>
                      </a:lnTo>
                      <a:lnTo>
                        <a:pt x="31" y="200"/>
                      </a:lnTo>
                      <a:lnTo>
                        <a:pt x="26" y="210"/>
                      </a:lnTo>
                      <a:lnTo>
                        <a:pt x="22" y="217"/>
                      </a:lnTo>
                      <a:lnTo>
                        <a:pt x="19" y="22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6" name="Freeform 194"/>
                <p:cNvSpPr>
                  <a:spLocks/>
                </p:cNvSpPr>
                <p:nvPr/>
              </p:nvSpPr>
              <p:spPr bwMode="auto">
                <a:xfrm rot="1627522">
                  <a:off x="2402" y="3010"/>
                  <a:ext cx="97" cy="211"/>
                </a:xfrm>
                <a:custGeom>
                  <a:avLst/>
                  <a:gdLst>
                    <a:gd name="T0" fmla="*/ 28 w 79"/>
                    <a:gd name="T1" fmla="*/ 138 h 140"/>
                    <a:gd name="T2" fmla="*/ 24 w 79"/>
                    <a:gd name="T3" fmla="*/ 129 h 140"/>
                    <a:gd name="T4" fmla="*/ 18 w 79"/>
                    <a:gd name="T5" fmla="*/ 122 h 140"/>
                    <a:gd name="T6" fmla="*/ 16 w 79"/>
                    <a:gd name="T7" fmla="*/ 119 h 140"/>
                    <a:gd name="T8" fmla="*/ 10 w 79"/>
                    <a:gd name="T9" fmla="*/ 119 h 140"/>
                    <a:gd name="T10" fmla="*/ 9 w 79"/>
                    <a:gd name="T11" fmla="*/ 109 h 140"/>
                    <a:gd name="T12" fmla="*/ 6 w 79"/>
                    <a:gd name="T13" fmla="*/ 101 h 140"/>
                    <a:gd name="T14" fmla="*/ 6 w 79"/>
                    <a:gd name="T15" fmla="*/ 87 h 140"/>
                    <a:gd name="T16" fmla="*/ 9 w 79"/>
                    <a:gd name="T17" fmla="*/ 77 h 140"/>
                    <a:gd name="T18" fmla="*/ 7 w 79"/>
                    <a:gd name="T19" fmla="*/ 66 h 140"/>
                    <a:gd name="T20" fmla="*/ 7 w 79"/>
                    <a:gd name="T21" fmla="*/ 56 h 140"/>
                    <a:gd name="T22" fmla="*/ 1 w 79"/>
                    <a:gd name="T23" fmla="*/ 51 h 140"/>
                    <a:gd name="T24" fmla="*/ 0 w 79"/>
                    <a:gd name="T25" fmla="*/ 45 h 140"/>
                    <a:gd name="T26" fmla="*/ 4 w 79"/>
                    <a:gd name="T27" fmla="*/ 43 h 140"/>
                    <a:gd name="T28" fmla="*/ 15 w 79"/>
                    <a:gd name="T29" fmla="*/ 43 h 140"/>
                    <a:gd name="T30" fmla="*/ 19 w 79"/>
                    <a:gd name="T31" fmla="*/ 41 h 140"/>
                    <a:gd name="T32" fmla="*/ 23 w 79"/>
                    <a:gd name="T33" fmla="*/ 33 h 140"/>
                    <a:gd name="T34" fmla="*/ 27 w 79"/>
                    <a:gd name="T35" fmla="*/ 27 h 140"/>
                    <a:gd name="T36" fmla="*/ 30 w 79"/>
                    <a:gd name="T37" fmla="*/ 30 h 140"/>
                    <a:gd name="T38" fmla="*/ 34 w 79"/>
                    <a:gd name="T39" fmla="*/ 27 h 140"/>
                    <a:gd name="T40" fmla="*/ 41 w 79"/>
                    <a:gd name="T41" fmla="*/ 25 h 140"/>
                    <a:gd name="T42" fmla="*/ 43 w 79"/>
                    <a:gd name="T43" fmla="*/ 20 h 140"/>
                    <a:gd name="T44" fmla="*/ 51 w 79"/>
                    <a:gd name="T45" fmla="*/ 20 h 140"/>
                    <a:gd name="T46" fmla="*/ 51 w 79"/>
                    <a:gd name="T47" fmla="*/ 12 h 140"/>
                    <a:gd name="T48" fmla="*/ 49 w 79"/>
                    <a:gd name="T49" fmla="*/ 1 h 140"/>
                    <a:gd name="T50" fmla="*/ 55 w 79"/>
                    <a:gd name="T51" fmla="*/ 2 h 140"/>
                    <a:gd name="T52" fmla="*/ 64 w 79"/>
                    <a:gd name="T53" fmla="*/ 8 h 140"/>
                    <a:gd name="T54" fmla="*/ 66 w 79"/>
                    <a:gd name="T55" fmla="*/ 12 h 140"/>
                    <a:gd name="T56" fmla="*/ 70 w 79"/>
                    <a:gd name="T57" fmla="*/ 13 h 140"/>
                    <a:gd name="T58" fmla="*/ 70 w 79"/>
                    <a:gd name="T59" fmla="*/ 19 h 140"/>
                    <a:gd name="T60" fmla="*/ 72 w 79"/>
                    <a:gd name="T61" fmla="*/ 25 h 140"/>
                    <a:gd name="T62" fmla="*/ 75 w 79"/>
                    <a:gd name="T63" fmla="*/ 31 h 140"/>
                    <a:gd name="T64" fmla="*/ 76 w 79"/>
                    <a:gd name="T65" fmla="*/ 36 h 140"/>
                    <a:gd name="T66" fmla="*/ 78 w 79"/>
                    <a:gd name="T67" fmla="*/ 44 h 140"/>
                    <a:gd name="T68" fmla="*/ 79 w 79"/>
                    <a:gd name="T69" fmla="*/ 51 h 140"/>
                    <a:gd name="T70" fmla="*/ 76 w 79"/>
                    <a:gd name="T71" fmla="*/ 59 h 140"/>
                    <a:gd name="T72" fmla="*/ 72 w 79"/>
                    <a:gd name="T73" fmla="*/ 72 h 140"/>
                    <a:gd name="T74" fmla="*/ 75 w 79"/>
                    <a:gd name="T75" fmla="*/ 75 h 140"/>
                    <a:gd name="T76" fmla="*/ 76 w 79"/>
                    <a:gd name="T77" fmla="*/ 86 h 140"/>
                    <a:gd name="T78" fmla="*/ 71 w 79"/>
                    <a:gd name="T79" fmla="*/ 108 h 140"/>
                    <a:gd name="T80" fmla="*/ 67 w 79"/>
                    <a:gd name="T81" fmla="*/ 115 h 140"/>
                    <a:gd name="T82" fmla="*/ 64 w 79"/>
                    <a:gd name="T83" fmla="*/ 123 h 140"/>
                    <a:gd name="T84" fmla="*/ 54 w 79"/>
                    <a:gd name="T85" fmla="*/ 125 h 140"/>
                    <a:gd name="T86" fmla="*/ 46 w 79"/>
                    <a:gd name="T87" fmla="*/ 123 h 140"/>
                    <a:gd name="T88" fmla="*/ 41 w 79"/>
                    <a:gd name="T89" fmla="*/ 120 h 140"/>
                    <a:gd name="T90" fmla="*/ 39 w 79"/>
                    <a:gd name="T91" fmla="*/ 125 h 140"/>
                    <a:gd name="T92" fmla="*/ 36 w 79"/>
                    <a:gd name="T93" fmla="*/ 132 h 140"/>
                    <a:gd name="T94" fmla="*/ 29 w 79"/>
                    <a:gd name="T95" fmla="*/ 13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40">
                      <a:moveTo>
                        <a:pt x="29" y="140"/>
                      </a:moveTo>
                      <a:lnTo>
                        <a:pt x="28" y="138"/>
                      </a:lnTo>
                      <a:lnTo>
                        <a:pt x="27" y="134"/>
                      </a:lnTo>
                      <a:lnTo>
                        <a:pt x="24" y="129"/>
                      </a:lnTo>
                      <a:lnTo>
                        <a:pt x="19" y="125"/>
                      </a:lnTo>
                      <a:lnTo>
                        <a:pt x="18" y="122"/>
                      </a:lnTo>
                      <a:lnTo>
                        <a:pt x="18" y="120"/>
                      </a:lnTo>
                      <a:lnTo>
                        <a:pt x="16" y="119"/>
                      </a:lnTo>
                      <a:lnTo>
                        <a:pt x="12" y="120"/>
                      </a:lnTo>
                      <a:lnTo>
                        <a:pt x="10" y="119"/>
                      </a:lnTo>
                      <a:lnTo>
                        <a:pt x="10" y="115"/>
                      </a:lnTo>
                      <a:lnTo>
                        <a:pt x="9" y="109"/>
                      </a:lnTo>
                      <a:lnTo>
                        <a:pt x="7" y="105"/>
                      </a:lnTo>
                      <a:lnTo>
                        <a:pt x="6" y="101"/>
                      </a:lnTo>
                      <a:lnTo>
                        <a:pt x="6" y="95"/>
                      </a:lnTo>
                      <a:lnTo>
                        <a:pt x="6" y="87"/>
                      </a:lnTo>
                      <a:lnTo>
                        <a:pt x="7" y="80"/>
                      </a:lnTo>
                      <a:lnTo>
                        <a:pt x="9" y="77"/>
                      </a:lnTo>
                      <a:lnTo>
                        <a:pt x="7" y="72"/>
                      </a:lnTo>
                      <a:lnTo>
                        <a:pt x="7" y="66"/>
                      </a:lnTo>
                      <a:lnTo>
                        <a:pt x="9" y="60"/>
                      </a:lnTo>
                      <a:lnTo>
                        <a:pt x="7" y="56"/>
                      </a:lnTo>
                      <a:lnTo>
                        <a:pt x="5" y="54"/>
                      </a:lnTo>
                      <a:lnTo>
                        <a:pt x="1" y="51"/>
                      </a:lnTo>
                      <a:lnTo>
                        <a:pt x="0" y="47"/>
                      </a:lnTo>
                      <a:lnTo>
                        <a:pt x="0" y="45"/>
                      </a:lnTo>
                      <a:lnTo>
                        <a:pt x="1" y="44"/>
                      </a:lnTo>
                      <a:lnTo>
                        <a:pt x="4" y="43"/>
                      </a:lnTo>
                      <a:lnTo>
                        <a:pt x="9" y="42"/>
                      </a:lnTo>
                      <a:lnTo>
                        <a:pt x="15" y="43"/>
                      </a:lnTo>
                      <a:lnTo>
                        <a:pt x="18" y="43"/>
                      </a:lnTo>
                      <a:lnTo>
                        <a:pt x="19" y="41"/>
                      </a:lnTo>
                      <a:lnTo>
                        <a:pt x="21" y="37"/>
                      </a:lnTo>
                      <a:lnTo>
                        <a:pt x="23" y="33"/>
                      </a:lnTo>
                      <a:lnTo>
                        <a:pt x="24" y="31"/>
                      </a:lnTo>
                      <a:lnTo>
                        <a:pt x="27" y="27"/>
                      </a:lnTo>
                      <a:lnTo>
                        <a:pt x="28" y="29"/>
                      </a:lnTo>
                      <a:lnTo>
                        <a:pt x="30" y="30"/>
                      </a:lnTo>
                      <a:lnTo>
                        <a:pt x="31" y="27"/>
                      </a:lnTo>
                      <a:lnTo>
                        <a:pt x="34" y="27"/>
                      </a:lnTo>
                      <a:lnTo>
                        <a:pt x="37" y="26"/>
                      </a:lnTo>
                      <a:lnTo>
                        <a:pt x="41" y="25"/>
                      </a:lnTo>
                      <a:lnTo>
                        <a:pt x="43" y="21"/>
                      </a:lnTo>
                      <a:lnTo>
                        <a:pt x="43" y="20"/>
                      </a:lnTo>
                      <a:lnTo>
                        <a:pt x="46" y="20"/>
                      </a:lnTo>
                      <a:lnTo>
                        <a:pt x="51" y="20"/>
                      </a:lnTo>
                      <a:lnTo>
                        <a:pt x="51" y="18"/>
                      </a:lnTo>
                      <a:lnTo>
                        <a:pt x="51" y="12"/>
                      </a:lnTo>
                      <a:lnTo>
                        <a:pt x="48" y="6"/>
                      </a:lnTo>
                      <a:lnTo>
                        <a:pt x="49" y="1"/>
                      </a:lnTo>
                      <a:lnTo>
                        <a:pt x="52" y="0"/>
                      </a:lnTo>
                      <a:lnTo>
                        <a:pt x="55" y="2"/>
                      </a:lnTo>
                      <a:lnTo>
                        <a:pt x="60" y="6"/>
                      </a:lnTo>
                      <a:lnTo>
                        <a:pt x="64" y="8"/>
                      </a:lnTo>
                      <a:lnTo>
                        <a:pt x="65" y="9"/>
                      </a:lnTo>
                      <a:lnTo>
                        <a:pt x="66" y="12"/>
                      </a:lnTo>
                      <a:lnTo>
                        <a:pt x="67" y="13"/>
                      </a:lnTo>
                      <a:lnTo>
                        <a:pt x="70" y="13"/>
                      </a:lnTo>
                      <a:lnTo>
                        <a:pt x="70" y="14"/>
                      </a:lnTo>
                      <a:lnTo>
                        <a:pt x="70" y="19"/>
                      </a:lnTo>
                      <a:lnTo>
                        <a:pt x="70" y="24"/>
                      </a:lnTo>
                      <a:lnTo>
                        <a:pt x="72" y="25"/>
                      </a:lnTo>
                      <a:lnTo>
                        <a:pt x="76" y="26"/>
                      </a:lnTo>
                      <a:lnTo>
                        <a:pt x="75" y="31"/>
                      </a:lnTo>
                      <a:lnTo>
                        <a:pt x="75" y="32"/>
                      </a:lnTo>
                      <a:lnTo>
                        <a:pt x="76" y="36"/>
                      </a:lnTo>
                      <a:lnTo>
                        <a:pt x="77" y="38"/>
                      </a:lnTo>
                      <a:lnTo>
                        <a:pt x="78" y="44"/>
                      </a:lnTo>
                      <a:lnTo>
                        <a:pt x="79" y="49"/>
                      </a:lnTo>
                      <a:lnTo>
                        <a:pt x="79" y="51"/>
                      </a:lnTo>
                      <a:lnTo>
                        <a:pt x="78" y="55"/>
                      </a:lnTo>
                      <a:lnTo>
                        <a:pt x="76" y="59"/>
                      </a:lnTo>
                      <a:lnTo>
                        <a:pt x="73" y="65"/>
                      </a:lnTo>
                      <a:lnTo>
                        <a:pt x="72" y="72"/>
                      </a:lnTo>
                      <a:lnTo>
                        <a:pt x="75" y="74"/>
                      </a:lnTo>
                      <a:lnTo>
                        <a:pt x="75" y="75"/>
                      </a:lnTo>
                      <a:lnTo>
                        <a:pt x="76" y="81"/>
                      </a:lnTo>
                      <a:lnTo>
                        <a:pt x="76" y="86"/>
                      </a:lnTo>
                      <a:lnTo>
                        <a:pt x="75" y="96"/>
                      </a:lnTo>
                      <a:lnTo>
                        <a:pt x="71" y="108"/>
                      </a:lnTo>
                      <a:lnTo>
                        <a:pt x="70" y="113"/>
                      </a:lnTo>
                      <a:lnTo>
                        <a:pt x="67" y="115"/>
                      </a:lnTo>
                      <a:lnTo>
                        <a:pt x="65" y="120"/>
                      </a:lnTo>
                      <a:lnTo>
                        <a:pt x="64" y="123"/>
                      </a:lnTo>
                      <a:lnTo>
                        <a:pt x="59" y="126"/>
                      </a:lnTo>
                      <a:lnTo>
                        <a:pt x="54" y="125"/>
                      </a:lnTo>
                      <a:lnTo>
                        <a:pt x="49" y="123"/>
                      </a:lnTo>
                      <a:lnTo>
                        <a:pt x="46" y="123"/>
                      </a:lnTo>
                      <a:lnTo>
                        <a:pt x="43" y="121"/>
                      </a:lnTo>
                      <a:lnTo>
                        <a:pt x="41" y="120"/>
                      </a:lnTo>
                      <a:lnTo>
                        <a:pt x="39" y="121"/>
                      </a:lnTo>
                      <a:lnTo>
                        <a:pt x="39" y="125"/>
                      </a:lnTo>
                      <a:lnTo>
                        <a:pt x="39" y="128"/>
                      </a:lnTo>
                      <a:lnTo>
                        <a:pt x="36" y="132"/>
                      </a:lnTo>
                      <a:lnTo>
                        <a:pt x="34" y="133"/>
                      </a:lnTo>
                      <a:lnTo>
                        <a:pt x="29" y="137"/>
                      </a:lnTo>
                      <a:lnTo>
                        <a:pt x="29" y="14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7" name="Freeform 195"/>
                <p:cNvSpPr>
                  <a:spLocks/>
                </p:cNvSpPr>
                <p:nvPr/>
              </p:nvSpPr>
              <p:spPr bwMode="auto">
                <a:xfrm rot="1627522">
                  <a:off x="2284" y="2942"/>
                  <a:ext cx="168" cy="244"/>
                </a:xfrm>
                <a:custGeom>
                  <a:avLst/>
                  <a:gdLst>
                    <a:gd name="T0" fmla="*/ 134 w 136"/>
                    <a:gd name="T1" fmla="*/ 162 h 164"/>
                    <a:gd name="T2" fmla="*/ 125 w 136"/>
                    <a:gd name="T3" fmla="*/ 161 h 164"/>
                    <a:gd name="T4" fmla="*/ 114 w 136"/>
                    <a:gd name="T5" fmla="*/ 164 h 164"/>
                    <a:gd name="T6" fmla="*/ 104 w 136"/>
                    <a:gd name="T7" fmla="*/ 161 h 164"/>
                    <a:gd name="T8" fmla="*/ 98 w 136"/>
                    <a:gd name="T9" fmla="*/ 146 h 164"/>
                    <a:gd name="T10" fmla="*/ 94 w 136"/>
                    <a:gd name="T11" fmla="*/ 137 h 164"/>
                    <a:gd name="T12" fmla="*/ 88 w 136"/>
                    <a:gd name="T13" fmla="*/ 128 h 164"/>
                    <a:gd name="T14" fmla="*/ 82 w 136"/>
                    <a:gd name="T15" fmla="*/ 120 h 164"/>
                    <a:gd name="T16" fmla="*/ 80 w 136"/>
                    <a:gd name="T17" fmla="*/ 124 h 164"/>
                    <a:gd name="T18" fmla="*/ 72 w 136"/>
                    <a:gd name="T19" fmla="*/ 124 h 164"/>
                    <a:gd name="T20" fmla="*/ 68 w 136"/>
                    <a:gd name="T21" fmla="*/ 113 h 164"/>
                    <a:gd name="T22" fmla="*/ 54 w 136"/>
                    <a:gd name="T23" fmla="*/ 103 h 164"/>
                    <a:gd name="T24" fmla="*/ 46 w 136"/>
                    <a:gd name="T25" fmla="*/ 96 h 164"/>
                    <a:gd name="T26" fmla="*/ 41 w 136"/>
                    <a:gd name="T27" fmla="*/ 90 h 164"/>
                    <a:gd name="T28" fmla="*/ 34 w 136"/>
                    <a:gd name="T29" fmla="*/ 88 h 164"/>
                    <a:gd name="T30" fmla="*/ 30 w 136"/>
                    <a:gd name="T31" fmla="*/ 77 h 164"/>
                    <a:gd name="T32" fmla="*/ 22 w 136"/>
                    <a:gd name="T33" fmla="*/ 79 h 164"/>
                    <a:gd name="T34" fmla="*/ 17 w 136"/>
                    <a:gd name="T35" fmla="*/ 72 h 164"/>
                    <a:gd name="T36" fmla="*/ 9 w 136"/>
                    <a:gd name="T37" fmla="*/ 68 h 164"/>
                    <a:gd name="T38" fmla="*/ 9 w 136"/>
                    <a:gd name="T39" fmla="*/ 55 h 164"/>
                    <a:gd name="T40" fmla="*/ 12 w 136"/>
                    <a:gd name="T41" fmla="*/ 53 h 164"/>
                    <a:gd name="T42" fmla="*/ 18 w 136"/>
                    <a:gd name="T43" fmla="*/ 54 h 164"/>
                    <a:gd name="T44" fmla="*/ 21 w 136"/>
                    <a:gd name="T45" fmla="*/ 40 h 164"/>
                    <a:gd name="T46" fmla="*/ 17 w 136"/>
                    <a:gd name="T47" fmla="*/ 34 h 164"/>
                    <a:gd name="T48" fmla="*/ 8 w 136"/>
                    <a:gd name="T49" fmla="*/ 34 h 164"/>
                    <a:gd name="T50" fmla="*/ 0 w 136"/>
                    <a:gd name="T51" fmla="*/ 26 h 164"/>
                    <a:gd name="T52" fmla="*/ 3 w 136"/>
                    <a:gd name="T53" fmla="*/ 14 h 164"/>
                    <a:gd name="T54" fmla="*/ 10 w 136"/>
                    <a:gd name="T55" fmla="*/ 12 h 164"/>
                    <a:gd name="T56" fmla="*/ 24 w 136"/>
                    <a:gd name="T57" fmla="*/ 1 h 164"/>
                    <a:gd name="T58" fmla="*/ 45 w 136"/>
                    <a:gd name="T59" fmla="*/ 1 h 164"/>
                    <a:gd name="T60" fmla="*/ 56 w 136"/>
                    <a:gd name="T61" fmla="*/ 17 h 164"/>
                    <a:gd name="T62" fmla="*/ 46 w 136"/>
                    <a:gd name="T63" fmla="*/ 32 h 164"/>
                    <a:gd name="T64" fmla="*/ 65 w 136"/>
                    <a:gd name="T65" fmla="*/ 28 h 164"/>
                    <a:gd name="T66" fmla="*/ 74 w 136"/>
                    <a:gd name="T67" fmla="*/ 29 h 164"/>
                    <a:gd name="T68" fmla="*/ 75 w 136"/>
                    <a:gd name="T69" fmla="*/ 49 h 164"/>
                    <a:gd name="T70" fmla="*/ 84 w 136"/>
                    <a:gd name="T71" fmla="*/ 64 h 164"/>
                    <a:gd name="T72" fmla="*/ 96 w 136"/>
                    <a:gd name="T73" fmla="*/ 67 h 164"/>
                    <a:gd name="T74" fmla="*/ 107 w 136"/>
                    <a:gd name="T75" fmla="*/ 64 h 164"/>
                    <a:gd name="T76" fmla="*/ 114 w 136"/>
                    <a:gd name="T77" fmla="*/ 73 h 164"/>
                    <a:gd name="T78" fmla="*/ 114 w 136"/>
                    <a:gd name="T79" fmla="*/ 89 h 164"/>
                    <a:gd name="T80" fmla="*/ 113 w 136"/>
                    <a:gd name="T81" fmla="*/ 104 h 164"/>
                    <a:gd name="T82" fmla="*/ 114 w 136"/>
                    <a:gd name="T83" fmla="*/ 122 h 164"/>
                    <a:gd name="T84" fmla="*/ 117 w 136"/>
                    <a:gd name="T85" fmla="*/ 136 h 164"/>
                    <a:gd name="T86" fmla="*/ 125 w 136"/>
                    <a:gd name="T87" fmla="*/ 137 h 164"/>
                    <a:gd name="T88" fmla="*/ 131 w 136"/>
                    <a:gd name="T89" fmla="*/ 146 h 164"/>
                    <a:gd name="T90" fmla="*/ 136 w 136"/>
                    <a:gd name="T91" fmla="*/ 1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64">
                      <a:moveTo>
                        <a:pt x="136" y="157"/>
                      </a:moveTo>
                      <a:lnTo>
                        <a:pt x="135" y="160"/>
                      </a:lnTo>
                      <a:lnTo>
                        <a:pt x="134" y="162"/>
                      </a:lnTo>
                      <a:lnTo>
                        <a:pt x="131" y="162"/>
                      </a:lnTo>
                      <a:lnTo>
                        <a:pt x="129" y="160"/>
                      </a:lnTo>
                      <a:lnTo>
                        <a:pt x="125" y="161"/>
                      </a:lnTo>
                      <a:lnTo>
                        <a:pt x="122" y="162"/>
                      </a:lnTo>
                      <a:lnTo>
                        <a:pt x="117" y="164"/>
                      </a:lnTo>
                      <a:lnTo>
                        <a:pt x="114" y="164"/>
                      </a:lnTo>
                      <a:lnTo>
                        <a:pt x="108" y="161"/>
                      </a:lnTo>
                      <a:lnTo>
                        <a:pt x="106" y="160"/>
                      </a:lnTo>
                      <a:lnTo>
                        <a:pt x="104" y="161"/>
                      </a:lnTo>
                      <a:lnTo>
                        <a:pt x="96" y="154"/>
                      </a:lnTo>
                      <a:lnTo>
                        <a:pt x="98" y="150"/>
                      </a:lnTo>
                      <a:lnTo>
                        <a:pt x="98" y="146"/>
                      </a:lnTo>
                      <a:lnTo>
                        <a:pt x="96" y="144"/>
                      </a:lnTo>
                      <a:lnTo>
                        <a:pt x="95" y="139"/>
                      </a:lnTo>
                      <a:lnTo>
                        <a:pt x="94" y="137"/>
                      </a:lnTo>
                      <a:lnTo>
                        <a:pt x="93" y="134"/>
                      </a:lnTo>
                      <a:lnTo>
                        <a:pt x="90" y="131"/>
                      </a:lnTo>
                      <a:lnTo>
                        <a:pt x="88" y="128"/>
                      </a:lnTo>
                      <a:lnTo>
                        <a:pt x="87" y="126"/>
                      </a:lnTo>
                      <a:lnTo>
                        <a:pt x="86" y="120"/>
                      </a:lnTo>
                      <a:lnTo>
                        <a:pt x="82" y="120"/>
                      </a:lnTo>
                      <a:lnTo>
                        <a:pt x="81" y="120"/>
                      </a:lnTo>
                      <a:lnTo>
                        <a:pt x="78" y="121"/>
                      </a:lnTo>
                      <a:lnTo>
                        <a:pt x="80" y="124"/>
                      </a:lnTo>
                      <a:lnTo>
                        <a:pt x="77" y="125"/>
                      </a:lnTo>
                      <a:lnTo>
                        <a:pt x="75" y="125"/>
                      </a:lnTo>
                      <a:lnTo>
                        <a:pt x="72" y="124"/>
                      </a:lnTo>
                      <a:lnTo>
                        <a:pt x="70" y="120"/>
                      </a:lnTo>
                      <a:lnTo>
                        <a:pt x="70" y="116"/>
                      </a:lnTo>
                      <a:lnTo>
                        <a:pt x="68" y="113"/>
                      </a:lnTo>
                      <a:lnTo>
                        <a:pt x="65" y="110"/>
                      </a:lnTo>
                      <a:lnTo>
                        <a:pt x="54" y="104"/>
                      </a:lnTo>
                      <a:lnTo>
                        <a:pt x="54" y="103"/>
                      </a:lnTo>
                      <a:lnTo>
                        <a:pt x="52" y="98"/>
                      </a:lnTo>
                      <a:lnTo>
                        <a:pt x="51" y="97"/>
                      </a:lnTo>
                      <a:lnTo>
                        <a:pt x="46" y="96"/>
                      </a:lnTo>
                      <a:lnTo>
                        <a:pt x="44" y="95"/>
                      </a:lnTo>
                      <a:lnTo>
                        <a:pt x="44" y="91"/>
                      </a:lnTo>
                      <a:lnTo>
                        <a:pt x="41" y="90"/>
                      </a:lnTo>
                      <a:lnTo>
                        <a:pt x="39" y="91"/>
                      </a:lnTo>
                      <a:lnTo>
                        <a:pt x="36" y="90"/>
                      </a:lnTo>
                      <a:lnTo>
                        <a:pt x="34" y="88"/>
                      </a:lnTo>
                      <a:lnTo>
                        <a:pt x="34" y="84"/>
                      </a:lnTo>
                      <a:lnTo>
                        <a:pt x="33" y="79"/>
                      </a:lnTo>
                      <a:lnTo>
                        <a:pt x="30" y="77"/>
                      </a:lnTo>
                      <a:lnTo>
                        <a:pt x="28" y="76"/>
                      </a:lnTo>
                      <a:lnTo>
                        <a:pt x="24" y="78"/>
                      </a:lnTo>
                      <a:lnTo>
                        <a:pt x="22" y="79"/>
                      </a:lnTo>
                      <a:lnTo>
                        <a:pt x="18" y="78"/>
                      </a:lnTo>
                      <a:lnTo>
                        <a:pt x="17" y="74"/>
                      </a:lnTo>
                      <a:lnTo>
                        <a:pt x="17" y="72"/>
                      </a:lnTo>
                      <a:lnTo>
                        <a:pt x="15" y="71"/>
                      </a:lnTo>
                      <a:lnTo>
                        <a:pt x="11" y="70"/>
                      </a:lnTo>
                      <a:lnTo>
                        <a:pt x="9" y="68"/>
                      </a:lnTo>
                      <a:lnTo>
                        <a:pt x="8" y="65"/>
                      </a:lnTo>
                      <a:lnTo>
                        <a:pt x="8" y="59"/>
                      </a:lnTo>
                      <a:lnTo>
                        <a:pt x="9" y="55"/>
                      </a:lnTo>
                      <a:lnTo>
                        <a:pt x="10" y="52"/>
                      </a:lnTo>
                      <a:lnTo>
                        <a:pt x="11" y="52"/>
                      </a:lnTo>
                      <a:lnTo>
                        <a:pt x="12" y="53"/>
                      </a:lnTo>
                      <a:lnTo>
                        <a:pt x="15" y="54"/>
                      </a:lnTo>
                      <a:lnTo>
                        <a:pt x="16" y="54"/>
                      </a:lnTo>
                      <a:lnTo>
                        <a:pt x="18" y="54"/>
                      </a:lnTo>
                      <a:lnTo>
                        <a:pt x="20" y="53"/>
                      </a:lnTo>
                      <a:lnTo>
                        <a:pt x="21" y="49"/>
                      </a:lnTo>
                      <a:lnTo>
                        <a:pt x="21" y="40"/>
                      </a:lnTo>
                      <a:lnTo>
                        <a:pt x="21" y="35"/>
                      </a:lnTo>
                      <a:lnTo>
                        <a:pt x="20" y="32"/>
                      </a:lnTo>
                      <a:lnTo>
                        <a:pt x="17" y="34"/>
                      </a:lnTo>
                      <a:lnTo>
                        <a:pt x="11" y="36"/>
                      </a:lnTo>
                      <a:lnTo>
                        <a:pt x="9" y="36"/>
                      </a:lnTo>
                      <a:lnTo>
                        <a:pt x="8" y="34"/>
                      </a:lnTo>
                      <a:lnTo>
                        <a:pt x="6" y="31"/>
                      </a:lnTo>
                      <a:lnTo>
                        <a:pt x="2" y="30"/>
                      </a:lnTo>
                      <a:lnTo>
                        <a:pt x="0" y="26"/>
                      </a:lnTo>
                      <a:lnTo>
                        <a:pt x="0" y="22"/>
                      </a:lnTo>
                      <a:lnTo>
                        <a:pt x="0" y="19"/>
                      </a:lnTo>
                      <a:lnTo>
                        <a:pt x="3" y="14"/>
                      </a:lnTo>
                      <a:lnTo>
                        <a:pt x="6" y="16"/>
                      </a:lnTo>
                      <a:lnTo>
                        <a:pt x="10" y="14"/>
                      </a:lnTo>
                      <a:lnTo>
                        <a:pt x="10" y="12"/>
                      </a:lnTo>
                      <a:lnTo>
                        <a:pt x="9" y="7"/>
                      </a:lnTo>
                      <a:lnTo>
                        <a:pt x="12" y="5"/>
                      </a:lnTo>
                      <a:lnTo>
                        <a:pt x="24" y="1"/>
                      </a:lnTo>
                      <a:lnTo>
                        <a:pt x="28" y="0"/>
                      </a:lnTo>
                      <a:lnTo>
                        <a:pt x="40" y="0"/>
                      </a:lnTo>
                      <a:lnTo>
                        <a:pt x="45" y="1"/>
                      </a:lnTo>
                      <a:lnTo>
                        <a:pt x="54" y="8"/>
                      </a:lnTo>
                      <a:lnTo>
                        <a:pt x="57" y="13"/>
                      </a:lnTo>
                      <a:lnTo>
                        <a:pt x="56" y="17"/>
                      </a:lnTo>
                      <a:lnTo>
                        <a:pt x="53" y="22"/>
                      </a:lnTo>
                      <a:lnTo>
                        <a:pt x="45" y="26"/>
                      </a:lnTo>
                      <a:lnTo>
                        <a:pt x="46" y="32"/>
                      </a:lnTo>
                      <a:lnTo>
                        <a:pt x="51" y="37"/>
                      </a:lnTo>
                      <a:lnTo>
                        <a:pt x="59" y="32"/>
                      </a:lnTo>
                      <a:lnTo>
                        <a:pt x="65" y="28"/>
                      </a:lnTo>
                      <a:lnTo>
                        <a:pt x="66" y="23"/>
                      </a:lnTo>
                      <a:lnTo>
                        <a:pt x="71" y="28"/>
                      </a:lnTo>
                      <a:lnTo>
                        <a:pt x="74" y="29"/>
                      </a:lnTo>
                      <a:lnTo>
                        <a:pt x="72" y="36"/>
                      </a:lnTo>
                      <a:lnTo>
                        <a:pt x="74" y="44"/>
                      </a:lnTo>
                      <a:lnTo>
                        <a:pt x="75" y="49"/>
                      </a:lnTo>
                      <a:lnTo>
                        <a:pt x="78" y="56"/>
                      </a:lnTo>
                      <a:lnTo>
                        <a:pt x="81" y="61"/>
                      </a:lnTo>
                      <a:lnTo>
                        <a:pt x="84" y="64"/>
                      </a:lnTo>
                      <a:lnTo>
                        <a:pt x="89" y="65"/>
                      </a:lnTo>
                      <a:lnTo>
                        <a:pt x="93" y="65"/>
                      </a:lnTo>
                      <a:lnTo>
                        <a:pt x="96" y="67"/>
                      </a:lnTo>
                      <a:lnTo>
                        <a:pt x="100" y="67"/>
                      </a:lnTo>
                      <a:lnTo>
                        <a:pt x="104" y="66"/>
                      </a:lnTo>
                      <a:lnTo>
                        <a:pt x="107" y="64"/>
                      </a:lnTo>
                      <a:lnTo>
                        <a:pt x="108" y="68"/>
                      </a:lnTo>
                      <a:lnTo>
                        <a:pt x="112" y="71"/>
                      </a:lnTo>
                      <a:lnTo>
                        <a:pt x="114" y="73"/>
                      </a:lnTo>
                      <a:lnTo>
                        <a:pt x="116" y="77"/>
                      </a:lnTo>
                      <a:lnTo>
                        <a:pt x="114" y="83"/>
                      </a:lnTo>
                      <a:lnTo>
                        <a:pt x="114" y="89"/>
                      </a:lnTo>
                      <a:lnTo>
                        <a:pt x="116" y="94"/>
                      </a:lnTo>
                      <a:lnTo>
                        <a:pt x="114" y="97"/>
                      </a:lnTo>
                      <a:lnTo>
                        <a:pt x="113" y="104"/>
                      </a:lnTo>
                      <a:lnTo>
                        <a:pt x="113" y="112"/>
                      </a:lnTo>
                      <a:lnTo>
                        <a:pt x="113" y="118"/>
                      </a:lnTo>
                      <a:lnTo>
                        <a:pt x="114" y="122"/>
                      </a:lnTo>
                      <a:lnTo>
                        <a:pt x="116" y="126"/>
                      </a:lnTo>
                      <a:lnTo>
                        <a:pt x="117" y="132"/>
                      </a:lnTo>
                      <a:lnTo>
                        <a:pt x="117" y="136"/>
                      </a:lnTo>
                      <a:lnTo>
                        <a:pt x="119" y="137"/>
                      </a:lnTo>
                      <a:lnTo>
                        <a:pt x="123" y="136"/>
                      </a:lnTo>
                      <a:lnTo>
                        <a:pt x="125" y="137"/>
                      </a:lnTo>
                      <a:lnTo>
                        <a:pt x="125" y="139"/>
                      </a:lnTo>
                      <a:lnTo>
                        <a:pt x="126" y="142"/>
                      </a:lnTo>
                      <a:lnTo>
                        <a:pt x="131" y="146"/>
                      </a:lnTo>
                      <a:lnTo>
                        <a:pt x="134" y="151"/>
                      </a:lnTo>
                      <a:lnTo>
                        <a:pt x="135" y="155"/>
                      </a:lnTo>
                      <a:lnTo>
                        <a:pt x="136" y="157"/>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8" name="Freeform 196"/>
                <p:cNvSpPr>
                  <a:spLocks/>
                </p:cNvSpPr>
                <p:nvPr/>
              </p:nvSpPr>
              <p:spPr bwMode="auto">
                <a:xfrm rot="1627522">
                  <a:off x="2244" y="3076"/>
                  <a:ext cx="107" cy="175"/>
                </a:xfrm>
                <a:custGeom>
                  <a:avLst/>
                  <a:gdLst>
                    <a:gd name="T0" fmla="*/ 0 w 86"/>
                    <a:gd name="T1" fmla="*/ 113 h 118"/>
                    <a:gd name="T2" fmla="*/ 8 w 86"/>
                    <a:gd name="T3" fmla="*/ 107 h 118"/>
                    <a:gd name="T4" fmla="*/ 20 w 86"/>
                    <a:gd name="T5" fmla="*/ 104 h 118"/>
                    <a:gd name="T6" fmla="*/ 35 w 86"/>
                    <a:gd name="T7" fmla="*/ 90 h 118"/>
                    <a:gd name="T8" fmla="*/ 48 w 86"/>
                    <a:gd name="T9" fmla="*/ 72 h 118"/>
                    <a:gd name="T10" fmla="*/ 47 w 86"/>
                    <a:gd name="T11" fmla="*/ 64 h 118"/>
                    <a:gd name="T12" fmla="*/ 50 w 86"/>
                    <a:gd name="T13" fmla="*/ 56 h 118"/>
                    <a:gd name="T14" fmla="*/ 50 w 86"/>
                    <a:gd name="T15" fmla="*/ 48 h 118"/>
                    <a:gd name="T16" fmla="*/ 48 w 86"/>
                    <a:gd name="T17" fmla="*/ 41 h 118"/>
                    <a:gd name="T18" fmla="*/ 51 w 86"/>
                    <a:gd name="T19" fmla="*/ 34 h 118"/>
                    <a:gd name="T20" fmla="*/ 51 w 86"/>
                    <a:gd name="T21" fmla="*/ 27 h 118"/>
                    <a:gd name="T22" fmla="*/ 40 w 86"/>
                    <a:gd name="T23" fmla="*/ 20 h 118"/>
                    <a:gd name="T24" fmla="*/ 41 w 86"/>
                    <a:gd name="T25" fmla="*/ 16 h 118"/>
                    <a:gd name="T26" fmla="*/ 40 w 86"/>
                    <a:gd name="T27" fmla="*/ 6 h 118"/>
                    <a:gd name="T28" fmla="*/ 42 w 86"/>
                    <a:gd name="T29" fmla="*/ 0 h 118"/>
                    <a:gd name="T30" fmla="*/ 56 w 86"/>
                    <a:gd name="T31" fmla="*/ 9 h 118"/>
                    <a:gd name="T32" fmla="*/ 58 w 86"/>
                    <a:gd name="T33" fmla="*/ 16 h 118"/>
                    <a:gd name="T34" fmla="*/ 63 w 86"/>
                    <a:gd name="T35" fmla="*/ 21 h 118"/>
                    <a:gd name="T36" fmla="*/ 68 w 86"/>
                    <a:gd name="T37" fmla="*/ 20 h 118"/>
                    <a:gd name="T38" fmla="*/ 69 w 86"/>
                    <a:gd name="T39" fmla="*/ 16 h 118"/>
                    <a:gd name="T40" fmla="*/ 74 w 86"/>
                    <a:gd name="T41" fmla="*/ 16 h 118"/>
                    <a:gd name="T42" fmla="*/ 76 w 86"/>
                    <a:gd name="T43" fmla="*/ 24 h 118"/>
                    <a:gd name="T44" fmla="*/ 81 w 86"/>
                    <a:gd name="T45" fmla="*/ 30 h 118"/>
                    <a:gd name="T46" fmla="*/ 83 w 86"/>
                    <a:gd name="T47" fmla="*/ 35 h 118"/>
                    <a:gd name="T48" fmla="*/ 86 w 86"/>
                    <a:gd name="T49" fmla="*/ 42 h 118"/>
                    <a:gd name="T50" fmla="*/ 84 w 86"/>
                    <a:gd name="T51" fmla="*/ 50 h 118"/>
                    <a:gd name="T52" fmla="*/ 80 w 86"/>
                    <a:gd name="T53" fmla="*/ 48 h 118"/>
                    <a:gd name="T54" fmla="*/ 78 w 86"/>
                    <a:gd name="T55" fmla="*/ 58 h 118"/>
                    <a:gd name="T56" fmla="*/ 76 w 86"/>
                    <a:gd name="T57" fmla="*/ 68 h 118"/>
                    <a:gd name="T58" fmla="*/ 77 w 86"/>
                    <a:gd name="T59" fmla="*/ 75 h 118"/>
                    <a:gd name="T60" fmla="*/ 78 w 86"/>
                    <a:gd name="T61" fmla="*/ 86 h 118"/>
                    <a:gd name="T62" fmla="*/ 76 w 86"/>
                    <a:gd name="T63" fmla="*/ 92 h 118"/>
                    <a:gd name="T64" fmla="*/ 76 w 86"/>
                    <a:gd name="T65" fmla="*/ 104 h 118"/>
                    <a:gd name="T66" fmla="*/ 64 w 86"/>
                    <a:gd name="T67" fmla="*/ 102 h 118"/>
                    <a:gd name="T68" fmla="*/ 57 w 86"/>
                    <a:gd name="T69" fmla="*/ 108 h 118"/>
                    <a:gd name="T70" fmla="*/ 48 w 86"/>
                    <a:gd name="T71" fmla="*/ 108 h 118"/>
                    <a:gd name="T72" fmla="*/ 42 w 86"/>
                    <a:gd name="T73" fmla="*/ 108 h 118"/>
                    <a:gd name="T74" fmla="*/ 36 w 86"/>
                    <a:gd name="T75" fmla="*/ 112 h 118"/>
                    <a:gd name="T76" fmla="*/ 29 w 86"/>
                    <a:gd name="T77" fmla="*/ 112 h 118"/>
                    <a:gd name="T78" fmla="*/ 21 w 86"/>
                    <a:gd name="T79" fmla="*/ 116 h 118"/>
                    <a:gd name="T80" fmla="*/ 14 w 86"/>
                    <a:gd name="T81" fmla="*/ 118 h 118"/>
                    <a:gd name="T82" fmla="*/ 5 w 86"/>
                    <a:gd name="T83" fmla="*/ 11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18">
                      <a:moveTo>
                        <a:pt x="0" y="114"/>
                      </a:moveTo>
                      <a:lnTo>
                        <a:pt x="0" y="113"/>
                      </a:lnTo>
                      <a:lnTo>
                        <a:pt x="5" y="111"/>
                      </a:lnTo>
                      <a:lnTo>
                        <a:pt x="8" y="107"/>
                      </a:lnTo>
                      <a:lnTo>
                        <a:pt x="12" y="106"/>
                      </a:lnTo>
                      <a:lnTo>
                        <a:pt x="20" y="104"/>
                      </a:lnTo>
                      <a:lnTo>
                        <a:pt x="28" y="98"/>
                      </a:lnTo>
                      <a:lnTo>
                        <a:pt x="35" y="90"/>
                      </a:lnTo>
                      <a:lnTo>
                        <a:pt x="41" y="82"/>
                      </a:lnTo>
                      <a:lnTo>
                        <a:pt x="48" y="72"/>
                      </a:lnTo>
                      <a:lnTo>
                        <a:pt x="48" y="68"/>
                      </a:lnTo>
                      <a:lnTo>
                        <a:pt x="47" y="64"/>
                      </a:lnTo>
                      <a:lnTo>
                        <a:pt x="50" y="59"/>
                      </a:lnTo>
                      <a:lnTo>
                        <a:pt x="50" y="56"/>
                      </a:lnTo>
                      <a:lnTo>
                        <a:pt x="51" y="53"/>
                      </a:lnTo>
                      <a:lnTo>
                        <a:pt x="50" y="48"/>
                      </a:lnTo>
                      <a:lnTo>
                        <a:pt x="50" y="45"/>
                      </a:lnTo>
                      <a:lnTo>
                        <a:pt x="48" y="41"/>
                      </a:lnTo>
                      <a:lnTo>
                        <a:pt x="48" y="38"/>
                      </a:lnTo>
                      <a:lnTo>
                        <a:pt x="51" y="34"/>
                      </a:lnTo>
                      <a:lnTo>
                        <a:pt x="51" y="32"/>
                      </a:lnTo>
                      <a:lnTo>
                        <a:pt x="51" y="27"/>
                      </a:lnTo>
                      <a:lnTo>
                        <a:pt x="47" y="24"/>
                      </a:lnTo>
                      <a:lnTo>
                        <a:pt x="40" y="20"/>
                      </a:lnTo>
                      <a:lnTo>
                        <a:pt x="40" y="17"/>
                      </a:lnTo>
                      <a:lnTo>
                        <a:pt x="41" y="16"/>
                      </a:lnTo>
                      <a:lnTo>
                        <a:pt x="39" y="9"/>
                      </a:lnTo>
                      <a:lnTo>
                        <a:pt x="40" y="6"/>
                      </a:lnTo>
                      <a:lnTo>
                        <a:pt x="42" y="5"/>
                      </a:lnTo>
                      <a:lnTo>
                        <a:pt x="42" y="0"/>
                      </a:lnTo>
                      <a:lnTo>
                        <a:pt x="53" y="6"/>
                      </a:lnTo>
                      <a:lnTo>
                        <a:pt x="56" y="9"/>
                      </a:lnTo>
                      <a:lnTo>
                        <a:pt x="58" y="12"/>
                      </a:lnTo>
                      <a:lnTo>
                        <a:pt x="58" y="16"/>
                      </a:lnTo>
                      <a:lnTo>
                        <a:pt x="60" y="20"/>
                      </a:lnTo>
                      <a:lnTo>
                        <a:pt x="63" y="21"/>
                      </a:lnTo>
                      <a:lnTo>
                        <a:pt x="65" y="21"/>
                      </a:lnTo>
                      <a:lnTo>
                        <a:pt x="68" y="20"/>
                      </a:lnTo>
                      <a:lnTo>
                        <a:pt x="66" y="17"/>
                      </a:lnTo>
                      <a:lnTo>
                        <a:pt x="69" y="16"/>
                      </a:lnTo>
                      <a:lnTo>
                        <a:pt x="70" y="16"/>
                      </a:lnTo>
                      <a:lnTo>
                        <a:pt x="74" y="16"/>
                      </a:lnTo>
                      <a:lnTo>
                        <a:pt x="75" y="22"/>
                      </a:lnTo>
                      <a:lnTo>
                        <a:pt x="76" y="24"/>
                      </a:lnTo>
                      <a:lnTo>
                        <a:pt x="78" y="27"/>
                      </a:lnTo>
                      <a:lnTo>
                        <a:pt x="81" y="30"/>
                      </a:lnTo>
                      <a:lnTo>
                        <a:pt x="82" y="33"/>
                      </a:lnTo>
                      <a:lnTo>
                        <a:pt x="83" y="35"/>
                      </a:lnTo>
                      <a:lnTo>
                        <a:pt x="84" y="40"/>
                      </a:lnTo>
                      <a:lnTo>
                        <a:pt x="86" y="42"/>
                      </a:lnTo>
                      <a:lnTo>
                        <a:pt x="86" y="46"/>
                      </a:lnTo>
                      <a:lnTo>
                        <a:pt x="84" y="50"/>
                      </a:lnTo>
                      <a:lnTo>
                        <a:pt x="81" y="48"/>
                      </a:lnTo>
                      <a:lnTo>
                        <a:pt x="80" y="48"/>
                      </a:lnTo>
                      <a:lnTo>
                        <a:pt x="80" y="53"/>
                      </a:lnTo>
                      <a:lnTo>
                        <a:pt x="78" y="58"/>
                      </a:lnTo>
                      <a:lnTo>
                        <a:pt x="76" y="63"/>
                      </a:lnTo>
                      <a:lnTo>
                        <a:pt x="76" y="68"/>
                      </a:lnTo>
                      <a:lnTo>
                        <a:pt x="78" y="72"/>
                      </a:lnTo>
                      <a:lnTo>
                        <a:pt x="77" y="75"/>
                      </a:lnTo>
                      <a:lnTo>
                        <a:pt x="77" y="80"/>
                      </a:lnTo>
                      <a:lnTo>
                        <a:pt x="78" y="86"/>
                      </a:lnTo>
                      <a:lnTo>
                        <a:pt x="77" y="88"/>
                      </a:lnTo>
                      <a:lnTo>
                        <a:pt x="76" y="92"/>
                      </a:lnTo>
                      <a:lnTo>
                        <a:pt x="76" y="99"/>
                      </a:lnTo>
                      <a:lnTo>
                        <a:pt x="76" y="104"/>
                      </a:lnTo>
                      <a:lnTo>
                        <a:pt x="68" y="104"/>
                      </a:lnTo>
                      <a:lnTo>
                        <a:pt x="64" y="102"/>
                      </a:lnTo>
                      <a:lnTo>
                        <a:pt x="60" y="105"/>
                      </a:lnTo>
                      <a:lnTo>
                        <a:pt x="57" y="108"/>
                      </a:lnTo>
                      <a:lnTo>
                        <a:pt x="53" y="110"/>
                      </a:lnTo>
                      <a:lnTo>
                        <a:pt x="48" y="108"/>
                      </a:lnTo>
                      <a:lnTo>
                        <a:pt x="46" y="110"/>
                      </a:lnTo>
                      <a:lnTo>
                        <a:pt x="42" y="108"/>
                      </a:lnTo>
                      <a:lnTo>
                        <a:pt x="40" y="110"/>
                      </a:lnTo>
                      <a:lnTo>
                        <a:pt x="36" y="112"/>
                      </a:lnTo>
                      <a:lnTo>
                        <a:pt x="35" y="114"/>
                      </a:lnTo>
                      <a:lnTo>
                        <a:pt x="29" y="112"/>
                      </a:lnTo>
                      <a:lnTo>
                        <a:pt x="24" y="113"/>
                      </a:lnTo>
                      <a:lnTo>
                        <a:pt x="21" y="116"/>
                      </a:lnTo>
                      <a:lnTo>
                        <a:pt x="18" y="117"/>
                      </a:lnTo>
                      <a:lnTo>
                        <a:pt x="14" y="118"/>
                      </a:lnTo>
                      <a:lnTo>
                        <a:pt x="10" y="116"/>
                      </a:lnTo>
                      <a:lnTo>
                        <a:pt x="5" y="116"/>
                      </a:lnTo>
                      <a:lnTo>
                        <a:pt x="0" y="11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49" name="Freeform 197"/>
                <p:cNvSpPr>
                  <a:spLocks/>
                </p:cNvSpPr>
                <p:nvPr/>
              </p:nvSpPr>
              <p:spPr bwMode="auto">
                <a:xfrm rot="1627522">
                  <a:off x="2190" y="2909"/>
                  <a:ext cx="175" cy="241"/>
                </a:xfrm>
                <a:custGeom>
                  <a:avLst/>
                  <a:gdLst>
                    <a:gd name="T0" fmla="*/ 142 w 143"/>
                    <a:gd name="T1" fmla="*/ 153 h 163"/>
                    <a:gd name="T2" fmla="*/ 142 w 143"/>
                    <a:gd name="T3" fmla="*/ 142 h 163"/>
                    <a:gd name="T4" fmla="*/ 143 w 143"/>
                    <a:gd name="T5" fmla="*/ 131 h 163"/>
                    <a:gd name="T6" fmla="*/ 139 w 143"/>
                    <a:gd name="T7" fmla="*/ 121 h 163"/>
                    <a:gd name="T8" fmla="*/ 133 w 143"/>
                    <a:gd name="T9" fmla="*/ 113 h 163"/>
                    <a:gd name="T10" fmla="*/ 134 w 143"/>
                    <a:gd name="T11" fmla="*/ 102 h 163"/>
                    <a:gd name="T12" fmla="*/ 132 w 143"/>
                    <a:gd name="T13" fmla="*/ 91 h 163"/>
                    <a:gd name="T14" fmla="*/ 124 w 143"/>
                    <a:gd name="T15" fmla="*/ 88 h 163"/>
                    <a:gd name="T16" fmla="*/ 119 w 143"/>
                    <a:gd name="T17" fmla="*/ 84 h 163"/>
                    <a:gd name="T18" fmla="*/ 114 w 143"/>
                    <a:gd name="T19" fmla="*/ 77 h 163"/>
                    <a:gd name="T20" fmla="*/ 108 w 143"/>
                    <a:gd name="T21" fmla="*/ 69 h 163"/>
                    <a:gd name="T22" fmla="*/ 98 w 143"/>
                    <a:gd name="T23" fmla="*/ 71 h 163"/>
                    <a:gd name="T24" fmla="*/ 95 w 143"/>
                    <a:gd name="T25" fmla="*/ 64 h 163"/>
                    <a:gd name="T26" fmla="*/ 88 w 143"/>
                    <a:gd name="T27" fmla="*/ 58 h 163"/>
                    <a:gd name="T28" fmla="*/ 90 w 143"/>
                    <a:gd name="T29" fmla="*/ 45 h 163"/>
                    <a:gd name="T30" fmla="*/ 95 w 143"/>
                    <a:gd name="T31" fmla="*/ 47 h 163"/>
                    <a:gd name="T32" fmla="*/ 100 w 143"/>
                    <a:gd name="T33" fmla="*/ 46 h 163"/>
                    <a:gd name="T34" fmla="*/ 101 w 143"/>
                    <a:gd name="T35" fmla="*/ 28 h 163"/>
                    <a:gd name="T36" fmla="*/ 91 w 143"/>
                    <a:gd name="T37" fmla="*/ 29 h 163"/>
                    <a:gd name="T38" fmla="*/ 86 w 143"/>
                    <a:gd name="T39" fmla="*/ 24 h 163"/>
                    <a:gd name="T40" fmla="*/ 80 w 143"/>
                    <a:gd name="T41" fmla="*/ 15 h 163"/>
                    <a:gd name="T42" fmla="*/ 78 w 143"/>
                    <a:gd name="T43" fmla="*/ 5 h 163"/>
                    <a:gd name="T44" fmla="*/ 61 w 143"/>
                    <a:gd name="T45" fmla="*/ 4 h 163"/>
                    <a:gd name="T46" fmla="*/ 42 w 143"/>
                    <a:gd name="T47" fmla="*/ 4 h 163"/>
                    <a:gd name="T48" fmla="*/ 23 w 143"/>
                    <a:gd name="T49" fmla="*/ 9 h 163"/>
                    <a:gd name="T50" fmla="*/ 23 w 143"/>
                    <a:gd name="T51" fmla="*/ 17 h 163"/>
                    <a:gd name="T52" fmla="*/ 26 w 143"/>
                    <a:gd name="T53" fmla="*/ 33 h 163"/>
                    <a:gd name="T54" fmla="*/ 29 w 143"/>
                    <a:gd name="T55" fmla="*/ 48 h 163"/>
                    <a:gd name="T56" fmla="*/ 29 w 143"/>
                    <a:gd name="T57" fmla="*/ 61 h 163"/>
                    <a:gd name="T58" fmla="*/ 19 w 143"/>
                    <a:gd name="T59" fmla="*/ 69 h 163"/>
                    <a:gd name="T60" fmla="*/ 20 w 143"/>
                    <a:gd name="T61" fmla="*/ 79 h 163"/>
                    <a:gd name="T62" fmla="*/ 14 w 143"/>
                    <a:gd name="T63" fmla="*/ 87 h 163"/>
                    <a:gd name="T64" fmla="*/ 8 w 143"/>
                    <a:gd name="T65" fmla="*/ 94 h 163"/>
                    <a:gd name="T66" fmla="*/ 2 w 143"/>
                    <a:gd name="T67" fmla="*/ 101 h 163"/>
                    <a:gd name="T68" fmla="*/ 0 w 143"/>
                    <a:gd name="T69" fmla="*/ 107 h 163"/>
                    <a:gd name="T70" fmla="*/ 1 w 143"/>
                    <a:gd name="T71" fmla="*/ 117 h 163"/>
                    <a:gd name="T72" fmla="*/ 1 w 143"/>
                    <a:gd name="T73" fmla="*/ 127 h 163"/>
                    <a:gd name="T74" fmla="*/ 5 w 143"/>
                    <a:gd name="T75" fmla="*/ 136 h 163"/>
                    <a:gd name="T76" fmla="*/ 8 w 143"/>
                    <a:gd name="T77" fmla="*/ 142 h 163"/>
                    <a:gd name="T78" fmla="*/ 56 w 143"/>
                    <a:gd name="T79" fmla="*/ 138 h 163"/>
                    <a:gd name="T80" fmla="*/ 77 w 143"/>
                    <a:gd name="T81" fmla="*/ 157 h 163"/>
                    <a:gd name="T82" fmla="*/ 91 w 143"/>
                    <a:gd name="T83" fmla="*/ 163 h 163"/>
                    <a:gd name="T84" fmla="*/ 107 w 143"/>
                    <a:gd name="T85" fmla="*/ 161 h 163"/>
                    <a:gd name="T86" fmla="*/ 138 w 143"/>
                    <a:gd name="T87" fmla="*/ 16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3" h="163">
                      <a:moveTo>
                        <a:pt x="139" y="161"/>
                      </a:moveTo>
                      <a:lnTo>
                        <a:pt x="142" y="156"/>
                      </a:lnTo>
                      <a:lnTo>
                        <a:pt x="142" y="153"/>
                      </a:lnTo>
                      <a:lnTo>
                        <a:pt x="143" y="150"/>
                      </a:lnTo>
                      <a:lnTo>
                        <a:pt x="142" y="145"/>
                      </a:lnTo>
                      <a:lnTo>
                        <a:pt x="142" y="142"/>
                      </a:lnTo>
                      <a:lnTo>
                        <a:pt x="140" y="138"/>
                      </a:lnTo>
                      <a:lnTo>
                        <a:pt x="140" y="135"/>
                      </a:lnTo>
                      <a:lnTo>
                        <a:pt x="143" y="131"/>
                      </a:lnTo>
                      <a:lnTo>
                        <a:pt x="143" y="129"/>
                      </a:lnTo>
                      <a:lnTo>
                        <a:pt x="143" y="124"/>
                      </a:lnTo>
                      <a:lnTo>
                        <a:pt x="139" y="121"/>
                      </a:lnTo>
                      <a:lnTo>
                        <a:pt x="132" y="117"/>
                      </a:lnTo>
                      <a:lnTo>
                        <a:pt x="132" y="114"/>
                      </a:lnTo>
                      <a:lnTo>
                        <a:pt x="133" y="113"/>
                      </a:lnTo>
                      <a:lnTo>
                        <a:pt x="131" y="106"/>
                      </a:lnTo>
                      <a:lnTo>
                        <a:pt x="132" y="103"/>
                      </a:lnTo>
                      <a:lnTo>
                        <a:pt x="134" y="102"/>
                      </a:lnTo>
                      <a:lnTo>
                        <a:pt x="134" y="97"/>
                      </a:lnTo>
                      <a:lnTo>
                        <a:pt x="134" y="96"/>
                      </a:lnTo>
                      <a:lnTo>
                        <a:pt x="132" y="91"/>
                      </a:lnTo>
                      <a:lnTo>
                        <a:pt x="131" y="90"/>
                      </a:lnTo>
                      <a:lnTo>
                        <a:pt x="126" y="89"/>
                      </a:lnTo>
                      <a:lnTo>
                        <a:pt x="124" y="88"/>
                      </a:lnTo>
                      <a:lnTo>
                        <a:pt x="124" y="84"/>
                      </a:lnTo>
                      <a:lnTo>
                        <a:pt x="121" y="83"/>
                      </a:lnTo>
                      <a:lnTo>
                        <a:pt x="119" y="84"/>
                      </a:lnTo>
                      <a:lnTo>
                        <a:pt x="116" y="83"/>
                      </a:lnTo>
                      <a:lnTo>
                        <a:pt x="114" y="81"/>
                      </a:lnTo>
                      <a:lnTo>
                        <a:pt x="114" y="77"/>
                      </a:lnTo>
                      <a:lnTo>
                        <a:pt x="113" y="72"/>
                      </a:lnTo>
                      <a:lnTo>
                        <a:pt x="110" y="70"/>
                      </a:lnTo>
                      <a:lnTo>
                        <a:pt x="108" y="69"/>
                      </a:lnTo>
                      <a:lnTo>
                        <a:pt x="104" y="71"/>
                      </a:lnTo>
                      <a:lnTo>
                        <a:pt x="102" y="72"/>
                      </a:lnTo>
                      <a:lnTo>
                        <a:pt x="98" y="71"/>
                      </a:lnTo>
                      <a:lnTo>
                        <a:pt x="97" y="67"/>
                      </a:lnTo>
                      <a:lnTo>
                        <a:pt x="97" y="65"/>
                      </a:lnTo>
                      <a:lnTo>
                        <a:pt x="95" y="64"/>
                      </a:lnTo>
                      <a:lnTo>
                        <a:pt x="91" y="63"/>
                      </a:lnTo>
                      <a:lnTo>
                        <a:pt x="89" y="61"/>
                      </a:lnTo>
                      <a:lnTo>
                        <a:pt x="88" y="58"/>
                      </a:lnTo>
                      <a:lnTo>
                        <a:pt x="88" y="52"/>
                      </a:lnTo>
                      <a:lnTo>
                        <a:pt x="89" y="48"/>
                      </a:lnTo>
                      <a:lnTo>
                        <a:pt x="90" y="45"/>
                      </a:lnTo>
                      <a:lnTo>
                        <a:pt x="91" y="45"/>
                      </a:lnTo>
                      <a:lnTo>
                        <a:pt x="92" y="46"/>
                      </a:lnTo>
                      <a:lnTo>
                        <a:pt x="95" y="47"/>
                      </a:lnTo>
                      <a:lnTo>
                        <a:pt x="96" y="47"/>
                      </a:lnTo>
                      <a:lnTo>
                        <a:pt x="98" y="47"/>
                      </a:lnTo>
                      <a:lnTo>
                        <a:pt x="100" y="46"/>
                      </a:lnTo>
                      <a:lnTo>
                        <a:pt x="101" y="42"/>
                      </a:lnTo>
                      <a:lnTo>
                        <a:pt x="101" y="33"/>
                      </a:lnTo>
                      <a:lnTo>
                        <a:pt x="101" y="28"/>
                      </a:lnTo>
                      <a:lnTo>
                        <a:pt x="100" y="25"/>
                      </a:lnTo>
                      <a:lnTo>
                        <a:pt x="97" y="27"/>
                      </a:lnTo>
                      <a:lnTo>
                        <a:pt x="91" y="29"/>
                      </a:lnTo>
                      <a:lnTo>
                        <a:pt x="89" y="29"/>
                      </a:lnTo>
                      <a:lnTo>
                        <a:pt x="88" y="27"/>
                      </a:lnTo>
                      <a:lnTo>
                        <a:pt x="86" y="24"/>
                      </a:lnTo>
                      <a:lnTo>
                        <a:pt x="82" y="23"/>
                      </a:lnTo>
                      <a:lnTo>
                        <a:pt x="80" y="19"/>
                      </a:lnTo>
                      <a:lnTo>
                        <a:pt x="80" y="15"/>
                      </a:lnTo>
                      <a:lnTo>
                        <a:pt x="80" y="12"/>
                      </a:lnTo>
                      <a:lnTo>
                        <a:pt x="83" y="7"/>
                      </a:lnTo>
                      <a:lnTo>
                        <a:pt x="78" y="5"/>
                      </a:lnTo>
                      <a:lnTo>
                        <a:pt x="71" y="4"/>
                      </a:lnTo>
                      <a:lnTo>
                        <a:pt x="64" y="4"/>
                      </a:lnTo>
                      <a:lnTo>
                        <a:pt x="61" y="4"/>
                      </a:lnTo>
                      <a:lnTo>
                        <a:pt x="53" y="0"/>
                      </a:lnTo>
                      <a:lnTo>
                        <a:pt x="46" y="3"/>
                      </a:lnTo>
                      <a:lnTo>
                        <a:pt x="42" y="4"/>
                      </a:lnTo>
                      <a:lnTo>
                        <a:pt x="31" y="0"/>
                      </a:lnTo>
                      <a:lnTo>
                        <a:pt x="22" y="5"/>
                      </a:lnTo>
                      <a:lnTo>
                        <a:pt x="23" y="9"/>
                      </a:lnTo>
                      <a:lnTo>
                        <a:pt x="24" y="11"/>
                      </a:lnTo>
                      <a:lnTo>
                        <a:pt x="23" y="13"/>
                      </a:lnTo>
                      <a:lnTo>
                        <a:pt x="23" y="17"/>
                      </a:lnTo>
                      <a:lnTo>
                        <a:pt x="23" y="22"/>
                      </a:lnTo>
                      <a:lnTo>
                        <a:pt x="24" y="25"/>
                      </a:lnTo>
                      <a:lnTo>
                        <a:pt x="26" y="33"/>
                      </a:lnTo>
                      <a:lnTo>
                        <a:pt x="29" y="39"/>
                      </a:lnTo>
                      <a:lnTo>
                        <a:pt x="30" y="43"/>
                      </a:lnTo>
                      <a:lnTo>
                        <a:pt x="29" y="48"/>
                      </a:lnTo>
                      <a:lnTo>
                        <a:pt x="29" y="52"/>
                      </a:lnTo>
                      <a:lnTo>
                        <a:pt x="29" y="58"/>
                      </a:lnTo>
                      <a:lnTo>
                        <a:pt x="29" y="61"/>
                      </a:lnTo>
                      <a:lnTo>
                        <a:pt x="28" y="66"/>
                      </a:lnTo>
                      <a:lnTo>
                        <a:pt x="24" y="67"/>
                      </a:lnTo>
                      <a:lnTo>
                        <a:pt x="19" y="69"/>
                      </a:lnTo>
                      <a:lnTo>
                        <a:pt x="19" y="73"/>
                      </a:lnTo>
                      <a:lnTo>
                        <a:pt x="19" y="77"/>
                      </a:lnTo>
                      <a:lnTo>
                        <a:pt x="20" y="79"/>
                      </a:lnTo>
                      <a:lnTo>
                        <a:pt x="19" y="82"/>
                      </a:lnTo>
                      <a:lnTo>
                        <a:pt x="17" y="84"/>
                      </a:lnTo>
                      <a:lnTo>
                        <a:pt x="14" y="87"/>
                      </a:lnTo>
                      <a:lnTo>
                        <a:pt x="12" y="88"/>
                      </a:lnTo>
                      <a:lnTo>
                        <a:pt x="11" y="91"/>
                      </a:lnTo>
                      <a:lnTo>
                        <a:pt x="8" y="94"/>
                      </a:lnTo>
                      <a:lnTo>
                        <a:pt x="5" y="97"/>
                      </a:lnTo>
                      <a:lnTo>
                        <a:pt x="4" y="99"/>
                      </a:lnTo>
                      <a:lnTo>
                        <a:pt x="2" y="101"/>
                      </a:lnTo>
                      <a:lnTo>
                        <a:pt x="2" y="102"/>
                      </a:lnTo>
                      <a:lnTo>
                        <a:pt x="1" y="106"/>
                      </a:lnTo>
                      <a:lnTo>
                        <a:pt x="0" y="107"/>
                      </a:lnTo>
                      <a:lnTo>
                        <a:pt x="0" y="109"/>
                      </a:lnTo>
                      <a:lnTo>
                        <a:pt x="1" y="113"/>
                      </a:lnTo>
                      <a:lnTo>
                        <a:pt x="1" y="117"/>
                      </a:lnTo>
                      <a:lnTo>
                        <a:pt x="0" y="120"/>
                      </a:lnTo>
                      <a:lnTo>
                        <a:pt x="0" y="123"/>
                      </a:lnTo>
                      <a:lnTo>
                        <a:pt x="1" y="127"/>
                      </a:lnTo>
                      <a:lnTo>
                        <a:pt x="1" y="131"/>
                      </a:lnTo>
                      <a:lnTo>
                        <a:pt x="2" y="132"/>
                      </a:lnTo>
                      <a:lnTo>
                        <a:pt x="5" y="136"/>
                      </a:lnTo>
                      <a:lnTo>
                        <a:pt x="5" y="138"/>
                      </a:lnTo>
                      <a:lnTo>
                        <a:pt x="6" y="143"/>
                      </a:lnTo>
                      <a:lnTo>
                        <a:pt x="8" y="142"/>
                      </a:lnTo>
                      <a:lnTo>
                        <a:pt x="18" y="138"/>
                      </a:lnTo>
                      <a:lnTo>
                        <a:pt x="26" y="136"/>
                      </a:lnTo>
                      <a:lnTo>
                        <a:pt x="56" y="138"/>
                      </a:lnTo>
                      <a:lnTo>
                        <a:pt x="62" y="142"/>
                      </a:lnTo>
                      <a:lnTo>
                        <a:pt x="70" y="150"/>
                      </a:lnTo>
                      <a:lnTo>
                        <a:pt x="77" y="157"/>
                      </a:lnTo>
                      <a:lnTo>
                        <a:pt x="79" y="159"/>
                      </a:lnTo>
                      <a:lnTo>
                        <a:pt x="85" y="162"/>
                      </a:lnTo>
                      <a:lnTo>
                        <a:pt x="91" y="163"/>
                      </a:lnTo>
                      <a:lnTo>
                        <a:pt x="96" y="163"/>
                      </a:lnTo>
                      <a:lnTo>
                        <a:pt x="103" y="162"/>
                      </a:lnTo>
                      <a:lnTo>
                        <a:pt x="107" y="161"/>
                      </a:lnTo>
                      <a:lnTo>
                        <a:pt x="119" y="155"/>
                      </a:lnTo>
                      <a:lnTo>
                        <a:pt x="131" y="156"/>
                      </a:lnTo>
                      <a:lnTo>
                        <a:pt x="138" y="160"/>
                      </a:lnTo>
                      <a:lnTo>
                        <a:pt x="139" y="161"/>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0" name="Freeform 198"/>
                <p:cNvSpPr>
                  <a:spLocks/>
                </p:cNvSpPr>
                <p:nvPr/>
              </p:nvSpPr>
              <p:spPr bwMode="auto">
                <a:xfrm rot="1627522">
                  <a:off x="2168" y="3133"/>
                  <a:ext cx="59" cy="89"/>
                </a:xfrm>
                <a:custGeom>
                  <a:avLst/>
                  <a:gdLst>
                    <a:gd name="T0" fmla="*/ 48 w 49"/>
                    <a:gd name="T1" fmla="*/ 1 h 61"/>
                    <a:gd name="T2" fmla="*/ 49 w 49"/>
                    <a:gd name="T3" fmla="*/ 4 h 61"/>
                    <a:gd name="T4" fmla="*/ 46 w 49"/>
                    <a:gd name="T5" fmla="*/ 10 h 61"/>
                    <a:gd name="T6" fmla="*/ 45 w 49"/>
                    <a:gd name="T7" fmla="*/ 14 h 61"/>
                    <a:gd name="T8" fmla="*/ 41 w 49"/>
                    <a:gd name="T9" fmla="*/ 18 h 61"/>
                    <a:gd name="T10" fmla="*/ 36 w 49"/>
                    <a:gd name="T11" fmla="*/ 24 h 61"/>
                    <a:gd name="T12" fmla="*/ 33 w 49"/>
                    <a:gd name="T13" fmla="*/ 30 h 61"/>
                    <a:gd name="T14" fmla="*/ 34 w 49"/>
                    <a:gd name="T15" fmla="*/ 32 h 61"/>
                    <a:gd name="T16" fmla="*/ 37 w 49"/>
                    <a:gd name="T17" fmla="*/ 37 h 61"/>
                    <a:gd name="T18" fmla="*/ 40 w 49"/>
                    <a:gd name="T19" fmla="*/ 42 h 61"/>
                    <a:gd name="T20" fmla="*/ 39 w 49"/>
                    <a:gd name="T21" fmla="*/ 46 h 61"/>
                    <a:gd name="T22" fmla="*/ 36 w 49"/>
                    <a:gd name="T23" fmla="*/ 49 h 61"/>
                    <a:gd name="T24" fmla="*/ 29 w 49"/>
                    <a:gd name="T25" fmla="*/ 54 h 61"/>
                    <a:gd name="T26" fmla="*/ 24 w 49"/>
                    <a:gd name="T27" fmla="*/ 57 h 61"/>
                    <a:gd name="T28" fmla="*/ 15 w 49"/>
                    <a:gd name="T29" fmla="*/ 61 h 61"/>
                    <a:gd name="T30" fmla="*/ 10 w 49"/>
                    <a:gd name="T31" fmla="*/ 58 h 61"/>
                    <a:gd name="T32" fmla="*/ 6 w 49"/>
                    <a:gd name="T33" fmla="*/ 55 h 61"/>
                    <a:gd name="T34" fmla="*/ 3 w 49"/>
                    <a:gd name="T35" fmla="*/ 51 h 61"/>
                    <a:gd name="T36" fmla="*/ 0 w 49"/>
                    <a:gd name="T37" fmla="*/ 48 h 61"/>
                    <a:gd name="T38" fmla="*/ 0 w 49"/>
                    <a:gd name="T39" fmla="*/ 42 h 61"/>
                    <a:gd name="T40" fmla="*/ 3 w 49"/>
                    <a:gd name="T41" fmla="*/ 39 h 61"/>
                    <a:gd name="T42" fmla="*/ 6 w 49"/>
                    <a:gd name="T43" fmla="*/ 37 h 61"/>
                    <a:gd name="T44" fmla="*/ 9 w 49"/>
                    <a:gd name="T45" fmla="*/ 34 h 61"/>
                    <a:gd name="T46" fmla="*/ 12 w 49"/>
                    <a:gd name="T47" fmla="*/ 28 h 61"/>
                    <a:gd name="T48" fmla="*/ 17 w 49"/>
                    <a:gd name="T49" fmla="*/ 21 h 61"/>
                    <a:gd name="T50" fmla="*/ 23 w 49"/>
                    <a:gd name="T51" fmla="*/ 15 h 61"/>
                    <a:gd name="T52" fmla="*/ 28 w 49"/>
                    <a:gd name="T53" fmla="*/ 10 h 61"/>
                    <a:gd name="T54" fmla="*/ 33 w 49"/>
                    <a:gd name="T55" fmla="*/ 6 h 61"/>
                    <a:gd name="T56" fmla="*/ 37 w 49"/>
                    <a:gd name="T57" fmla="*/ 2 h 61"/>
                    <a:gd name="T58" fmla="*/ 40 w 49"/>
                    <a:gd name="T59" fmla="*/ 1 h 61"/>
                    <a:gd name="T60" fmla="*/ 43 w 49"/>
                    <a:gd name="T61" fmla="*/ 0 h 61"/>
                    <a:gd name="T62" fmla="*/ 48 w 49"/>
                    <a:gd name="T6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61">
                      <a:moveTo>
                        <a:pt x="48" y="0"/>
                      </a:moveTo>
                      <a:lnTo>
                        <a:pt x="48" y="1"/>
                      </a:lnTo>
                      <a:lnTo>
                        <a:pt x="49" y="3"/>
                      </a:lnTo>
                      <a:lnTo>
                        <a:pt x="49" y="4"/>
                      </a:lnTo>
                      <a:lnTo>
                        <a:pt x="48" y="7"/>
                      </a:lnTo>
                      <a:lnTo>
                        <a:pt x="46" y="10"/>
                      </a:lnTo>
                      <a:lnTo>
                        <a:pt x="46" y="13"/>
                      </a:lnTo>
                      <a:lnTo>
                        <a:pt x="45" y="14"/>
                      </a:lnTo>
                      <a:lnTo>
                        <a:pt x="43" y="15"/>
                      </a:lnTo>
                      <a:lnTo>
                        <a:pt x="41" y="18"/>
                      </a:lnTo>
                      <a:lnTo>
                        <a:pt x="40" y="20"/>
                      </a:lnTo>
                      <a:lnTo>
                        <a:pt x="36" y="24"/>
                      </a:lnTo>
                      <a:lnTo>
                        <a:pt x="35" y="27"/>
                      </a:lnTo>
                      <a:lnTo>
                        <a:pt x="33" y="30"/>
                      </a:lnTo>
                      <a:lnTo>
                        <a:pt x="33" y="31"/>
                      </a:lnTo>
                      <a:lnTo>
                        <a:pt x="34" y="32"/>
                      </a:lnTo>
                      <a:lnTo>
                        <a:pt x="35" y="34"/>
                      </a:lnTo>
                      <a:lnTo>
                        <a:pt x="37" y="37"/>
                      </a:lnTo>
                      <a:lnTo>
                        <a:pt x="39" y="39"/>
                      </a:lnTo>
                      <a:lnTo>
                        <a:pt x="40" y="42"/>
                      </a:lnTo>
                      <a:lnTo>
                        <a:pt x="40" y="44"/>
                      </a:lnTo>
                      <a:lnTo>
                        <a:pt x="39" y="46"/>
                      </a:lnTo>
                      <a:lnTo>
                        <a:pt x="37" y="48"/>
                      </a:lnTo>
                      <a:lnTo>
                        <a:pt x="36" y="49"/>
                      </a:lnTo>
                      <a:lnTo>
                        <a:pt x="34" y="51"/>
                      </a:lnTo>
                      <a:lnTo>
                        <a:pt x="29" y="54"/>
                      </a:lnTo>
                      <a:lnTo>
                        <a:pt x="27" y="56"/>
                      </a:lnTo>
                      <a:lnTo>
                        <a:pt x="24" y="57"/>
                      </a:lnTo>
                      <a:lnTo>
                        <a:pt x="21" y="58"/>
                      </a:lnTo>
                      <a:lnTo>
                        <a:pt x="15" y="61"/>
                      </a:lnTo>
                      <a:lnTo>
                        <a:pt x="12" y="60"/>
                      </a:lnTo>
                      <a:lnTo>
                        <a:pt x="10" y="58"/>
                      </a:lnTo>
                      <a:lnTo>
                        <a:pt x="7" y="56"/>
                      </a:lnTo>
                      <a:lnTo>
                        <a:pt x="6" y="55"/>
                      </a:lnTo>
                      <a:lnTo>
                        <a:pt x="5" y="54"/>
                      </a:lnTo>
                      <a:lnTo>
                        <a:pt x="3" y="51"/>
                      </a:lnTo>
                      <a:lnTo>
                        <a:pt x="1" y="50"/>
                      </a:lnTo>
                      <a:lnTo>
                        <a:pt x="0" y="48"/>
                      </a:lnTo>
                      <a:lnTo>
                        <a:pt x="0" y="45"/>
                      </a:lnTo>
                      <a:lnTo>
                        <a:pt x="0" y="42"/>
                      </a:lnTo>
                      <a:lnTo>
                        <a:pt x="1" y="40"/>
                      </a:lnTo>
                      <a:lnTo>
                        <a:pt x="3" y="39"/>
                      </a:lnTo>
                      <a:lnTo>
                        <a:pt x="4" y="38"/>
                      </a:lnTo>
                      <a:lnTo>
                        <a:pt x="6" y="37"/>
                      </a:lnTo>
                      <a:lnTo>
                        <a:pt x="7" y="36"/>
                      </a:lnTo>
                      <a:lnTo>
                        <a:pt x="9" y="34"/>
                      </a:lnTo>
                      <a:lnTo>
                        <a:pt x="10" y="32"/>
                      </a:lnTo>
                      <a:lnTo>
                        <a:pt x="12" y="28"/>
                      </a:lnTo>
                      <a:lnTo>
                        <a:pt x="15" y="25"/>
                      </a:lnTo>
                      <a:lnTo>
                        <a:pt x="17" y="21"/>
                      </a:lnTo>
                      <a:lnTo>
                        <a:pt x="22" y="18"/>
                      </a:lnTo>
                      <a:lnTo>
                        <a:pt x="23" y="15"/>
                      </a:lnTo>
                      <a:lnTo>
                        <a:pt x="27" y="12"/>
                      </a:lnTo>
                      <a:lnTo>
                        <a:pt x="28" y="10"/>
                      </a:lnTo>
                      <a:lnTo>
                        <a:pt x="30" y="7"/>
                      </a:lnTo>
                      <a:lnTo>
                        <a:pt x="33" y="6"/>
                      </a:lnTo>
                      <a:lnTo>
                        <a:pt x="35" y="3"/>
                      </a:lnTo>
                      <a:lnTo>
                        <a:pt x="37" y="2"/>
                      </a:lnTo>
                      <a:lnTo>
                        <a:pt x="39" y="1"/>
                      </a:lnTo>
                      <a:lnTo>
                        <a:pt x="40" y="1"/>
                      </a:lnTo>
                      <a:lnTo>
                        <a:pt x="42" y="0"/>
                      </a:lnTo>
                      <a:lnTo>
                        <a:pt x="43" y="0"/>
                      </a:lnTo>
                      <a:lnTo>
                        <a:pt x="46" y="0"/>
                      </a:lnTo>
                      <a:lnTo>
                        <a:pt x="48" y="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1" name="Freeform 199"/>
                <p:cNvSpPr>
                  <a:spLocks/>
                </p:cNvSpPr>
                <p:nvPr/>
              </p:nvSpPr>
              <p:spPr bwMode="auto">
                <a:xfrm rot="1627522">
                  <a:off x="2158" y="3216"/>
                  <a:ext cx="149" cy="214"/>
                </a:xfrm>
                <a:custGeom>
                  <a:avLst/>
                  <a:gdLst>
                    <a:gd name="T0" fmla="*/ 117 w 120"/>
                    <a:gd name="T1" fmla="*/ 110 h 144"/>
                    <a:gd name="T2" fmla="*/ 113 w 120"/>
                    <a:gd name="T3" fmla="*/ 124 h 144"/>
                    <a:gd name="T4" fmla="*/ 99 w 120"/>
                    <a:gd name="T5" fmla="*/ 134 h 144"/>
                    <a:gd name="T6" fmla="*/ 95 w 120"/>
                    <a:gd name="T7" fmla="*/ 140 h 144"/>
                    <a:gd name="T8" fmla="*/ 83 w 120"/>
                    <a:gd name="T9" fmla="*/ 142 h 144"/>
                    <a:gd name="T10" fmla="*/ 83 w 120"/>
                    <a:gd name="T11" fmla="*/ 137 h 144"/>
                    <a:gd name="T12" fmla="*/ 48 w 120"/>
                    <a:gd name="T13" fmla="*/ 129 h 144"/>
                    <a:gd name="T14" fmla="*/ 40 w 120"/>
                    <a:gd name="T15" fmla="*/ 117 h 144"/>
                    <a:gd name="T16" fmla="*/ 31 w 120"/>
                    <a:gd name="T17" fmla="*/ 106 h 144"/>
                    <a:gd name="T18" fmla="*/ 37 w 120"/>
                    <a:gd name="T19" fmla="*/ 100 h 144"/>
                    <a:gd name="T20" fmla="*/ 29 w 120"/>
                    <a:gd name="T21" fmla="*/ 94 h 144"/>
                    <a:gd name="T22" fmla="*/ 21 w 120"/>
                    <a:gd name="T23" fmla="*/ 89 h 144"/>
                    <a:gd name="T24" fmla="*/ 13 w 120"/>
                    <a:gd name="T25" fmla="*/ 78 h 144"/>
                    <a:gd name="T26" fmla="*/ 6 w 120"/>
                    <a:gd name="T27" fmla="*/ 74 h 144"/>
                    <a:gd name="T28" fmla="*/ 3 w 120"/>
                    <a:gd name="T29" fmla="*/ 59 h 144"/>
                    <a:gd name="T30" fmla="*/ 10 w 120"/>
                    <a:gd name="T31" fmla="*/ 54 h 144"/>
                    <a:gd name="T32" fmla="*/ 10 w 120"/>
                    <a:gd name="T33" fmla="*/ 47 h 144"/>
                    <a:gd name="T34" fmla="*/ 6 w 120"/>
                    <a:gd name="T35" fmla="*/ 40 h 144"/>
                    <a:gd name="T36" fmla="*/ 16 w 120"/>
                    <a:gd name="T37" fmla="*/ 33 h 144"/>
                    <a:gd name="T38" fmla="*/ 12 w 120"/>
                    <a:gd name="T39" fmla="*/ 24 h 144"/>
                    <a:gd name="T40" fmla="*/ 7 w 120"/>
                    <a:gd name="T41" fmla="*/ 12 h 144"/>
                    <a:gd name="T42" fmla="*/ 17 w 120"/>
                    <a:gd name="T43" fmla="*/ 14 h 144"/>
                    <a:gd name="T44" fmla="*/ 25 w 120"/>
                    <a:gd name="T45" fmla="*/ 15 h 144"/>
                    <a:gd name="T46" fmla="*/ 31 w 120"/>
                    <a:gd name="T47" fmla="*/ 11 h 144"/>
                    <a:gd name="T48" fmla="*/ 42 w 120"/>
                    <a:gd name="T49" fmla="*/ 12 h 144"/>
                    <a:gd name="T50" fmla="*/ 47 w 120"/>
                    <a:gd name="T51" fmla="*/ 8 h 144"/>
                    <a:gd name="T52" fmla="*/ 53 w 120"/>
                    <a:gd name="T53" fmla="*/ 8 h 144"/>
                    <a:gd name="T54" fmla="*/ 60 w 120"/>
                    <a:gd name="T55" fmla="*/ 8 h 144"/>
                    <a:gd name="T56" fmla="*/ 67 w 120"/>
                    <a:gd name="T57" fmla="*/ 3 h 144"/>
                    <a:gd name="T58" fmla="*/ 75 w 120"/>
                    <a:gd name="T59" fmla="*/ 2 h 144"/>
                    <a:gd name="T60" fmla="*/ 82 w 120"/>
                    <a:gd name="T61" fmla="*/ 8 h 144"/>
                    <a:gd name="T62" fmla="*/ 85 w 120"/>
                    <a:gd name="T63" fmla="*/ 15 h 144"/>
                    <a:gd name="T64" fmla="*/ 87 w 120"/>
                    <a:gd name="T65" fmla="*/ 21 h 144"/>
                    <a:gd name="T66" fmla="*/ 79 w 120"/>
                    <a:gd name="T67" fmla="*/ 23 h 144"/>
                    <a:gd name="T68" fmla="*/ 77 w 120"/>
                    <a:gd name="T69" fmla="*/ 29 h 144"/>
                    <a:gd name="T70" fmla="*/ 73 w 120"/>
                    <a:gd name="T71" fmla="*/ 36 h 144"/>
                    <a:gd name="T72" fmla="*/ 71 w 120"/>
                    <a:gd name="T73" fmla="*/ 45 h 144"/>
                    <a:gd name="T74" fmla="*/ 75 w 120"/>
                    <a:gd name="T75" fmla="*/ 52 h 144"/>
                    <a:gd name="T76" fmla="*/ 77 w 120"/>
                    <a:gd name="T77" fmla="*/ 58 h 144"/>
                    <a:gd name="T78" fmla="*/ 77 w 120"/>
                    <a:gd name="T79" fmla="*/ 64 h 144"/>
                    <a:gd name="T80" fmla="*/ 76 w 120"/>
                    <a:gd name="T81" fmla="*/ 69 h 144"/>
                    <a:gd name="T82" fmla="*/ 81 w 120"/>
                    <a:gd name="T83" fmla="*/ 75 h 144"/>
                    <a:gd name="T84" fmla="*/ 85 w 120"/>
                    <a:gd name="T85" fmla="*/ 72 h 144"/>
                    <a:gd name="T86" fmla="*/ 91 w 120"/>
                    <a:gd name="T87" fmla="*/ 75 h 144"/>
                    <a:gd name="T88" fmla="*/ 99 w 120"/>
                    <a:gd name="T89" fmla="*/ 72 h 144"/>
                    <a:gd name="T90" fmla="*/ 102 w 120"/>
                    <a:gd name="T91" fmla="*/ 78 h 144"/>
                    <a:gd name="T92" fmla="*/ 107 w 120"/>
                    <a:gd name="T93" fmla="*/ 89 h 144"/>
                    <a:gd name="T94" fmla="*/ 112 w 120"/>
                    <a:gd name="T95" fmla="*/ 96 h 144"/>
                    <a:gd name="T96" fmla="*/ 115 w 120"/>
                    <a:gd name="T97" fmla="*/ 102 h 144"/>
                    <a:gd name="T98" fmla="*/ 120 w 120"/>
                    <a:gd name="T99" fmla="*/ 10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44">
                      <a:moveTo>
                        <a:pt x="120" y="105"/>
                      </a:moveTo>
                      <a:lnTo>
                        <a:pt x="117" y="110"/>
                      </a:lnTo>
                      <a:lnTo>
                        <a:pt x="115" y="113"/>
                      </a:lnTo>
                      <a:lnTo>
                        <a:pt x="113" y="124"/>
                      </a:lnTo>
                      <a:lnTo>
                        <a:pt x="111" y="126"/>
                      </a:lnTo>
                      <a:lnTo>
                        <a:pt x="99" y="134"/>
                      </a:lnTo>
                      <a:lnTo>
                        <a:pt x="97" y="135"/>
                      </a:lnTo>
                      <a:lnTo>
                        <a:pt x="95" y="140"/>
                      </a:lnTo>
                      <a:lnTo>
                        <a:pt x="84" y="144"/>
                      </a:lnTo>
                      <a:lnTo>
                        <a:pt x="83" y="142"/>
                      </a:lnTo>
                      <a:lnTo>
                        <a:pt x="85" y="137"/>
                      </a:lnTo>
                      <a:lnTo>
                        <a:pt x="83" y="137"/>
                      </a:lnTo>
                      <a:lnTo>
                        <a:pt x="55" y="130"/>
                      </a:lnTo>
                      <a:lnTo>
                        <a:pt x="48" y="129"/>
                      </a:lnTo>
                      <a:lnTo>
                        <a:pt x="41" y="120"/>
                      </a:lnTo>
                      <a:lnTo>
                        <a:pt x="40" y="117"/>
                      </a:lnTo>
                      <a:lnTo>
                        <a:pt x="33" y="112"/>
                      </a:lnTo>
                      <a:lnTo>
                        <a:pt x="31" y="106"/>
                      </a:lnTo>
                      <a:lnTo>
                        <a:pt x="35" y="102"/>
                      </a:lnTo>
                      <a:lnTo>
                        <a:pt x="37" y="100"/>
                      </a:lnTo>
                      <a:lnTo>
                        <a:pt x="35" y="98"/>
                      </a:lnTo>
                      <a:lnTo>
                        <a:pt x="29" y="94"/>
                      </a:lnTo>
                      <a:lnTo>
                        <a:pt x="23" y="90"/>
                      </a:lnTo>
                      <a:lnTo>
                        <a:pt x="21" y="89"/>
                      </a:lnTo>
                      <a:lnTo>
                        <a:pt x="18" y="88"/>
                      </a:lnTo>
                      <a:lnTo>
                        <a:pt x="13" y="78"/>
                      </a:lnTo>
                      <a:lnTo>
                        <a:pt x="9" y="75"/>
                      </a:lnTo>
                      <a:lnTo>
                        <a:pt x="6" y="74"/>
                      </a:lnTo>
                      <a:lnTo>
                        <a:pt x="0" y="74"/>
                      </a:lnTo>
                      <a:lnTo>
                        <a:pt x="3" y="59"/>
                      </a:lnTo>
                      <a:lnTo>
                        <a:pt x="4" y="57"/>
                      </a:lnTo>
                      <a:lnTo>
                        <a:pt x="10" y="54"/>
                      </a:lnTo>
                      <a:lnTo>
                        <a:pt x="11" y="51"/>
                      </a:lnTo>
                      <a:lnTo>
                        <a:pt x="10" y="47"/>
                      </a:lnTo>
                      <a:lnTo>
                        <a:pt x="6" y="42"/>
                      </a:lnTo>
                      <a:lnTo>
                        <a:pt x="6" y="40"/>
                      </a:lnTo>
                      <a:lnTo>
                        <a:pt x="6" y="38"/>
                      </a:lnTo>
                      <a:lnTo>
                        <a:pt x="16" y="33"/>
                      </a:lnTo>
                      <a:lnTo>
                        <a:pt x="15" y="29"/>
                      </a:lnTo>
                      <a:lnTo>
                        <a:pt x="12" y="24"/>
                      </a:lnTo>
                      <a:lnTo>
                        <a:pt x="7" y="17"/>
                      </a:lnTo>
                      <a:lnTo>
                        <a:pt x="7" y="12"/>
                      </a:lnTo>
                      <a:lnTo>
                        <a:pt x="12" y="14"/>
                      </a:lnTo>
                      <a:lnTo>
                        <a:pt x="17" y="14"/>
                      </a:lnTo>
                      <a:lnTo>
                        <a:pt x="21" y="16"/>
                      </a:lnTo>
                      <a:lnTo>
                        <a:pt x="25" y="15"/>
                      </a:lnTo>
                      <a:lnTo>
                        <a:pt x="28" y="14"/>
                      </a:lnTo>
                      <a:lnTo>
                        <a:pt x="31" y="11"/>
                      </a:lnTo>
                      <a:lnTo>
                        <a:pt x="36" y="10"/>
                      </a:lnTo>
                      <a:lnTo>
                        <a:pt x="42" y="12"/>
                      </a:lnTo>
                      <a:lnTo>
                        <a:pt x="43" y="10"/>
                      </a:lnTo>
                      <a:lnTo>
                        <a:pt x="47" y="8"/>
                      </a:lnTo>
                      <a:lnTo>
                        <a:pt x="49" y="6"/>
                      </a:lnTo>
                      <a:lnTo>
                        <a:pt x="53" y="8"/>
                      </a:lnTo>
                      <a:lnTo>
                        <a:pt x="55" y="6"/>
                      </a:lnTo>
                      <a:lnTo>
                        <a:pt x="60" y="8"/>
                      </a:lnTo>
                      <a:lnTo>
                        <a:pt x="64" y="6"/>
                      </a:lnTo>
                      <a:lnTo>
                        <a:pt x="67" y="3"/>
                      </a:lnTo>
                      <a:lnTo>
                        <a:pt x="71" y="0"/>
                      </a:lnTo>
                      <a:lnTo>
                        <a:pt x="75" y="2"/>
                      </a:lnTo>
                      <a:lnTo>
                        <a:pt x="83" y="2"/>
                      </a:lnTo>
                      <a:lnTo>
                        <a:pt x="82" y="8"/>
                      </a:lnTo>
                      <a:lnTo>
                        <a:pt x="83" y="11"/>
                      </a:lnTo>
                      <a:lnTo>
                        <a:pt x="85" y="15"/>
                      </a:lnTo>
                      <a:lnTo>
                        <a:pt x="87" y="17"/>
                      </a:lnTo>
                      <a:lnTo>
                        <a:pt x="87" y="21"/>
                      </a:lnTo>
                      <a:lnTo>
                        <a:pt x="84" y="22"/>
                      </a:lnTo>
                      <a:lnTo>
                        <a:pt x="79" y="23"/>
                      </a:lnTo>
                      <a:lnTo>
                        <a:pt x="79" y="27"/>
                      </a:lnTo>
                      <a:lnTo>
                        <a:pt x="77" y="29"/>
                      </a:lnTo>
                      <a:lnTo>
                        <a:pt x="75" y="33"/>
                      </a:lnTo>
                      <a:lnTo>
                        <a:pt x="73" y="36"/>
                      </a:lnTo>
                      <a:lnTo>
                        <a:pt x="70" y="42"/>
                      </a:lnTo>
                      <a:lnTo>
                        <a:pt x="71" y="45"/>
                      </a:lnTo>
                      <a:lnTo>
                        <a:pt x="75" y="50"/>
                      </a:lnTo>
                      <a:lnTo>
                        <a:pt x="75" y="52"/>
                      </a:lnTo>
                      <a:lnTo>
                        <a:pt x="76" y="56"/>
                      </a:lnTo>
                      <a:lnTo>
                        <a:pt x="77" y="58"/>
                      </a:lnTo>
                      <a:lnTo>
                        <a:pt x="78" y="62"/>
                      </a:lnTo>
                      <a:lnTo>
                        <a:pt x="77" y="64"/>
                      </a:lnTo>
                      <a:lnTo>
                        <a:pt x="76" y="65"/>
                      </a:lnTo>
                      <a:lnTo>
                        <a:pt x="76" y="69"/>
                      </a:lnTo>
                      <a:lnTo>
                        <a:pt x="78" y="76"/>
                      </a:lnTo>
                      <a:lnTo>
                        <a:pt x="81" y="75"/>
                      </a:lnTo>
                      <a:lnTo>
                        <a:pt x="83" y="74"/>
                      </a:lnTo>
                      <a:lnTo>
                        <a:pt x="85" y="72"/>
                      </a:lnTo>
                      <a:lnTo>
                        <a:pt x="89" y="74"/>
                      </a:lnTo>
                      <a:lnTo>
                        <a:pt x="91" y="75"/>
                      </a:lnTo>
                      <a:lnTo>
                        <a:pt x="94" y="74"/>
                      </a:lnTo>
                      <a:lnTo>
                        <a:pt x="99" y="72"/>
                      </a:lnTo>
                      <a:lnTo>
                        <a:pt x="101" y="74"/>
                      </a:lnTo>
                      <a:lnTo>
                        <a:pt x="102" y="78"/>
                      </a:lnTo>
                      <a:lnTo>
                        <a:pt x="102" y="82"/>
                      </a:lnTo>
                      <a:lnTo>
                        <a:pt x="107" y="89"/>
                      </a:lnTo>
                      <a:lnTo>
                        <a:pt x="111" y="93"/>
                      </a:lnTo>
                      <a:lnTo>
                        <a:pt x="112" y="96"/>
                      </a:lnTo>
                      <a:lnTo>
                        <a:pt x="114" y="100"/>
                      </a:lnTo>
                      <a:lnTo>
                        <a:pt x="115" y="102"/>
                      </a:lnTo>
                      <a:lnTo>
                        <a:pt x="118" y="104"/>
                      </a:lnTo>
                      <a:lnTo>
                        <a:pt x="120" y="10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2" name="Freeform 200"/>
                <p:cNvSpPr>
                  <a:spLocks/>
                </p:cNvSpPr>
                <p:nvPr/>
              </p:nvSpPr>
              <p:spPr bwMode="auto">
                <a:xfrm rot="1627522">
                  <a:off x="1979" y="3152"/>
                  <a:ext cx="158" cy="152"/>
                </a:xfrm>
                <a:custGeom>
                  <a:avLst/>
                  <a:gdLst>
                    <a:gd name="T0" fmla="*/ 68 w 127"/>
                    <a:gd name="T1" fmla="*/ 101 h 103"/>
                    <a:gd name="T2" fmla="*/ 62 w 127"/>
                    <a:gd name="T3" fmla="*/ 99 h 103"/>
                    <a:gd name="T4" fmla="*/ 58 w 127"/>
                    <a:gd name="T5" fmla="*/ 96 h 103"/>
                    <a:gd name="T6" fmla="*/ 55 w 127"/>
                    <a:gd name="T7" fmla="*/ 91 h 103"/>
                    <a:gd name="T8" fmla="*/ 58 w 127"/>
                    <a:gd name="T9" fmla="*/ 87 h 103"/>
                    <a:gd name="T10" fmla="*/ 54 w 127"/>
                    <a:gd name="T11" fmla="*/ 82 h 103"/>
                    <a:gd name="T12" fmla="*/ 48 w 127"/>
                    <a:gd name="T13" fmla="*/ 81 h 103"/>
                    <a:gd name="T14" fmla="*/ 46 w 127"/>
                    <a:gd name="T15" fmla="*/ 73 h 103"/>
                    <a:gd name="T16" fmla="*/ 47 w 127"/>
                    <a:gd name="T17" fmla="*/ 67 h 103"/>
                    <a:gd name="T18" fmla="*/ 44 w 127"/>
                    <a:gd name="T19" fmla="*/ 60 h 103"/>
                    <a:gd name="T20" fmla="*/ 38 w 127"/>
                    <a:gd name="T21" fmla="*/ 58 h 103"/>
                    <a:gd name="T22" fmla="*/ 30 w 127"/>
                    <a:gd name="T23" fmla="*/ 61 h 103"/>
                    <a:gd name="T24" fmla="*/ 26 w 127"/>
                    <a:gd name="T25" fmla="*/ 58 h 103"/>
                    <a:gd name="T26" fmla="*/ 22 w 127"/>
                    <a:gd name="T27" fmla="*/ 55 h 103"/>
                    <a:gd name="T28" fmla="*/ 16 w 127"/>
                    <a:gd name="T29" fmla="*/ 57 h 103"/>
                    <a:gd name="T30" fmla="*/ 6 w 127"/>
                    <a:gd name="T31" fmla="*/ 46 h 103"/>
                    <a:gd name="T32" fmla="*/ 2 w 127"/>
                    <a:gd name="T33" fmla="*/ 46 h 103"/>
                    <a:gd name="T34" fmla="*/ 1 w 127"/>
                    <a:gd name="T35" fmla="*/ 37 h 103"/>
                    <a:gd name="T36" fmla="*/ 1 w 127"/>
                    <a:gd name="T37" fmla="*/ 31 h 103"/>
                    <a:gd name="T38" fmla="*/ 0 w 127"/>
                    <a:gd name="T39" fmla="*/ 28 h 103"/>
                    <a:gd name="T40" fmla="*/ 4 w 127"/>
                    <a:gd name="T41" fmla="*/ 24 h 103"/>
                    <a:gd name="T42" fmla="*/ 7 w 127"/>
                    <a:gd name="T43" fmla="*/ 23 h 103"/>
                    <a:gd name="T44" fmla="*/ 13 w 127"/>
                    <a:gd name="T45" fmla="*/ 17 h 103"/>
                    <a:gd name="T46" fmla="*/ 22 w 127"/>
                    <a:gd name="T47" fmla="*/ 13 h 103"/>
                    <a:gd name="T48" fmla="*/ 26 w 127"/>
                    <a:gd name="T49" fmla="*/ 10 h 103"/>
                    <a:gd name="T50" fmla="*/ 32 w 127"/>
                    <a:gd name="T51" fmla="*/ 10 h 103"/>
                    <a:gd name="T52" fmla="*/ 38 w 127"/>
                    <a:gd name="T53" fmla="*/ 12 h 103"/>
                    <a:gd name="T54" fmla="*/ 46 w 127"/>
                    <a:gd name="T55" fmla="*/ 11 h 103"/>
                    <a:gd name="T56" fmla="*/ 50 w 127"/>
                    <a:gd name="T57" fmla="*/ 9 h 103"/>
                    <a:gd name="T58" fmla="*/ 53 w 127"/>
                    <a:gd name="T59" fmla="*/ 5 h 103"/>
                    <a:gd name="T60" fmla="*/ 58 w 127"/>
                    <a:gd name="T61" fmla="*/ 6 h 103"/>
                    <a:gd name="T62" fmla="*/ 61 w 127"/>
                    <a:gd name="T63" fmla="*/ 3 h 103"/>
                    <a:gd name="T64" fmla="*/ 66 w 127"/>
                    <a:gd name="T65" fmla="*/ 0 h 103"/>
                    <a:gd name="T66" fmla="*/ 74 w 127"/>
                    <a:gd name="T67" fmla="*/ 0 h 103"/>
                    <a:gd name="T68" fmla="*/ 80 w 127"/>
                    <a:gd name="T69" fmla="*/ 1 h 103"/>
                    <a:gd name="T70" fmla="*/ 89 w 127"/>
                    <a:gd name="T71" fmla="*/ 6 h 103"/>
                    <a:gd name="T72" fmla="*/ 95 w 127"/>
                    <a:gd name="T73" fmla="*/ 5 h 103"/>
                    <a:gd name="T74" fmla="*/ 96 w 127"/>
                    <a:gd name="T75" fmla="*/ 4 h 103"/>
                    <a:gd name="T76" fmla="*/ 114 w 127"/>
                    <a:gd name="T77" fmla="*/ 0 h 103"/>
                    <a:gd name="T78" fmla="*/ 118 w 127"/>
                    <a:gd name="T79" fmla="*/ 10 h 103"/>
                    <a:gd name="T80" fmla="*/ 114 w 127"/>
                    <a:gd name="T81" fmla="*/ 27 h 103"/>
                    <a:gd name="T82" fmla="*/ 116 w 127"/>
                    <a:gd name="T83" fmla="*/ 36 h 103"/>
                    <a:gd name="T84" fmla="*/ 122 w 127"/>
                    <a:gd name="T85" fmla="*/ 48 h 103"/>
                    <a:gd name="T86" fmla="*/ 119 w 127"/>
                    <a:gd name="T87" fmla="*/ 54 h 103"/>
                    <a:gd name="T88" fmla="*/ 125 w 127"/>
                    <a:gd name="T89" fmla="*/ 60 h 103"/>
                    <a:gd name="T90" fmla="*/ 116 w 127"/>
                    <a:gd name="T91" fmla="*/ 70 h 103"/>
                    <a:gd name="T92" fmla="*/ 80 w 127"/>
                    <a:gd name="T93" fmla="*/ 9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7" h="103">
                      <a:moveTo>
                        <a:pt x="72" y="103"/>
                      </a:moveTo>
                      <a:lnTo>
                        <a:pt x="68" y="101"/>
                      </a:lnTo>
                      <a:lnTo>
                        <a:pt x="65" y="99"/>
                      </a:lnTo>
                      <a:lnTo>
                        <a:pt x="62" y="99"/>
                      </a:lnTo>
                      <a:lnTo>
                        <a:pt x="60" y="97"/>
                      </a:lnTo>
                      <a:lnTo>
                        <a:pt x="58" y="96"/>
                      </a:lnTo>
                      <a:lnTo>
                        <a:pt x="55" y="94"/>
                      </a:lnTo>
                      <a:lnTo>
                        <a:pt x="55" y="91"/>
                      </a:lnTo>
                      <a:lnTo>
                        <a:pt x="56" y="89"/>
                      </a:lnTo>
                      <a:lnTo>
                        <a:pt x="58" y="87"/>
                      </a:lnTo>
                      <a:lnTo>
                        <a:pt x="55" y="83"/>
                      </a:lnTo>
                      <a:lnTo>
                        <a:pt x="54" y="82"/>
                      </a:lnTo>
                      <a:lnTo>
                        <a:pt x="50" y="82"/>
                      </a:lnTo>
                      <a:lnTo>
                        <a:pt x="48" y="81"/>
                      </a:lnTo>
                      <a:lnTo>
                        <a:pt x="47" y="78"/>
                      </a:lnTo>
                      <a:lnTo>
                        <a:pt x="46" y="73"/>
                      </a:lnTo>
                      <a:lnTo>
                        <a:pt x="47" y="71"/>
                      </a:lnTo>
                      <a:lnTo>
                        <a:pt x="47" y="67"/>
                      </a:lnTo>
                      <a:lnTo>
                        <a:pt x="48" y="64"/>
                      </a:lnTo>
                      <a:lnTo>
                        <a:pt x="44" y="60"/>
                      </a:lnTo>
                      <a:lnTo>
                        <a:pt x="41" y="58"/>
                      </a:lnTo>
                      <a:lnTo>
                        <a:pt x="38" y="58"/>
                      </a:lnTo>
                      <a:lnTo>
                        <a:pt x="36" y="60"/>
                      </a:lnTo>
                      <a:lnTo>
                        <a:pt x="30" y="61"/>
                      </a:lnTo>
                      <a:lnTo>
                        <a:pt x="28" y="60"/>
                      </a:lnTo>
                      <a:lnTo>
                        <a:pt x="26" y="58"/>
                      </a:lnTo>
                      <a:lnTo>
                        <a:pt x="24" y="55"/>
                      </a:lnTo>
                      <a:lnTo>
                        <a:pt x="22" y="55"/>
                      </a:lnTo>
                      <a:lnTo>
                        <a:pt x="17" y="57"/>
                      </a:lnTo>
                      <a:lnTo>
                        <a:pt x="16" y="57"/>
                      </a:lnTo>
                      <a:lnTo>
                        <a:pt x="8" y="51"/>
                      </a:lnTo>
                      <a:lnTo>
                        <a:pt x="6" y="46"/>
                      </a:lnTo>
                      <a:lnTo>
                        <a:pt x="4" y="46"/>
                      </a:lnTo>
                      <a:lnTo>
                        <a:pt x="2" y="46"/>
                      </a:lnTo>
                      <a:lnTo>
                        <a:pt x="1" y="46"/>
                      </a:lnTo>
                      <a:lnTo>
                        <a:pt x="1" y="37"/>
                      </a:lnTo>
                      <a:lnTo>
                        <a:pt x="0" y="37"/>
                      </a:lnTo>
                      <a:lnTo>
                        <a:pt x="1" y="31"/>
                      </a:lnTo>
                      <a:lnTo>
                        <a:pt x="0" y="29"/>
                      </a:lnTo>
                      <a:lnTo>
                        <a:pt x="0" y="28"/>
                      </a:lnTo>
                      <a:lnTo>
                        <a:pt x="2" y="25"/>
                      </a:lnTo>
                      <a:lnTo>
                        <a:pt x="4" y="24"/>
                      </a:lnTo>
                      <a:lnTo>
                        <a:pt x="6" y="24"/>
                      </a:lnTo>
                      <a:lnTo>
                        <a:pt x="7" y="23"/>
                      </a:lnTo>
                      <a:lnTo>
                        <a:pt x="10" y="22"/>
                      </a:lnTo>
                      <a:lnTo>
                        <a:pt x="13" y="17"/>
                      </a:lnTo>
                      <a:lnTo>
                        <a:pt x="14" y="17"/>
                      </a:lnTo>
                      <a:lnTo>
                        <a:pt x="22" y="13"/>
                      </a:lnTo>
                      <a:lnTo>
                        <a:pt x="24" y="12"/>
                      </a:lnTo>
                      <a:lnTo>
                        <a:pt x="26" y="10"/>
                      </a:lnTo>
                      <a:lnTo>
                        <a:pt x="30" y="10"/>
                      </a:lnTo>
                      <a:lnTo>
                        <a:pt x="32" y="10"/>
                      </a:lnTo>
                      <a:lnTo>
                        <a:pt x="37" y="10"/>
                      </a:lnTo>
                      <a:lnTo>
                        <a:pt x="38" y="12"/>
                      </a:lnTo>
                      <a:lnTo>
                        <a:pt x="41" y="12"/>
                      </a:lnTo>
                      <a:lnTo>
                        <a:pt x="46" y="11"/>
                      </a:lnTo>
                      <a:lnTo>
                        <a:pt x="48" y="10"/>
                      </a:lnTo>
                      <a:lnTo>
                        <a:pt x="50" y="9"/>
                      </a:lnTo>
                      <a:lnTo>
                        <a:pt x="52" y="7"/>
                      </a:lnTo>
                      <a:lnTo>
                        <a:pt x="53" y="5"/>
                      </a:lnTo>
                      <a:lnTo>
                        <a:pt x="55" y="6"/>
                      </a:lnTo>
                      <a:lnTo>
                        <a:pt x="58" y="6"/>
                      </a:lnTo>
                      <a:lnTo>
                        <a:pt x="59" y="6"/>
                      </a:lnTo>
                      <a:lnTo>
                        <a:pt x="61" y="3"/>
                      </a:lnTo>
                      <a:lnTo>
                        <a:pt x="64" y="1"/>
                      </a:lnTo>
                      <a:lnTo>
                        <a:pt x="66" y="0"/>
                      </a:lnTo>
                      <a:lnTo>
                        <a:pt x="70" y="0"/>
                      </a:lnTo>
                      <a:lnTo>
                        <a:pt x="74" y="0"/>
                      </a:lnTo>
                      <a:lnTo>
                        <a:pt x="77" y="0"/>
                      </a:lnTo>
                      <a:lnTo>
                        <a:pt x="80" y="1"/>
                      </a:lnTo>
                      <a:lnTo>
                        <a:pt x="85" y="4"/>
                      </a:lnTo>
                      <a:lnTo>
                        <a:pt x="89" y="6"/>
                      </a:lnTo>
                      <a:lnTo>
                        <a:pt x="91" y="7"/>
                      </a:lnTo>
                      <a:lnTo>
                        <a:pt x="95" y="5"/>
                      </a:lnTo>
                      <a:lnTo>
                        <a:pt x="95" y="3"/>
                      </a:lnTo>
                      <a:lnTo>
                        <a:pt x="96" y="4"/>
                      </a:lnTo>
                      <a:lnTo>
                        <a:pt x="100" y="4"/>
                      </a:lnTo>
                      <a:lnTo>
                        <a:pt x="114" y="0"/>
                      </a:lnTo>
                      <a:lnTo>
                        <a:pt x="116" y="4"/>
                      </a:lnTo>
                      <a:lnTo>
                        <a:pt x="118" y="10"/>
                      </a:lnTo>
                      <a:lnTo>
                        <a:pt x="115" y="19"/>
                      </a:lnTo>
                      <a:lnTo>
                        <a:pt x="114" y="27"/>
                      </a:lnTo>
                      <a:lnTo>
                        <a:pt x="114" y="31"/>
                      </a:lnTo>
                      <a:lnTo>
                        <a:pt x="116" y="36"/>
                      </a:lnTo>
                      <a:lnTo>
                        <a:pt x="121" y="41"/>
                      </a:lnTo>
                      <a:lnTo>
                        <a:pt x="122" y="48"/>
                      </a:lnTo>
                      <a:lnTo>
                        <a:pt x="121" y="51"/>
                      </a:lnTo>
                      <a:lnTo>
                        <a:pt x="119" y="54"/>
                      </a:lnTo>
                      <a:lnTo>
                        <a:pt x="120" y="58"/>
                      </a:lnTo>
                      <a:lnTo>
                        <a:pt x="125" y="60"/>
                      </a:lnTo>
                      <a:lnTo>
                        <a:pt x="127" y="63"/>
                      </a:lnTo>
                      <a:lnTo>
                        <a:pt x="116" y="70"/>
                      </a:lnTo>
                      <a:lnTo>
                        <a:pt x="98" y="82"/>
                      </a:lnTo>
                      <a:lnTo>
                        <a:pt x="80" y="93"/>
                      </a:lnTo>
                      <a:lnTo>
                        <a:pt x="72" y="10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3" name="Freeform 201"/>
                <p:cNvSpPr>
                  <a:spLocks/>
                </p:cNvSpPr>
                <p:nvPr/>
              </p:nvSpPr>
              <p:spPr bwMode="auto">
                <a:xfrm rot="1627522">
                  <a:off x="1648" y="2840"/>
                  <a:ext cx="212" cy="202"/>
                </a:xfrm>
                <a:custGeom>
                  <a:avLst/>
                  <a:gdLst>
                    <a:gd name="T0" fmla="*/ 170 w 172"/>
                    <a:gd name="T1" fmla="*/ 76 h 136"/>
                    <a:gd name="T2" fmla="*/ 162 w 172"/>
                    <a:gd name="T3" fmla="*/ 72 h 136"/>
                    <a:gd name="T4" fmla="*/ 162 w 172"/>
                    <a:gd name="T5" fmla="*/ 64 h 136"/>
                    <a:gd name="T6" fmla="*/ 161 w 172"/>
                    <a:gd name="T7" fmla="*/ 58 h 136"/>
                    <a:gd name="T8" fmla="*/ 156 w 172"/>
                    <a:gd name="T9" fmla="*/ 51 h 136"/>
                    <a:gd name="T10" fmla="*/ 155 w 172"/>
                    <a:gd name="T11" fmla="*/ 34 h 136"/>
                    <a:gd name="T12" fmla="*/ 149 w 172"/>
                    <a:gd name="T13" fmla="*/ 40 h 136"/>
                    <a:gd name="T14" fmla="*/ 148 w 172"/>
                    <a:gd name="T15" fmla="*/ 48 h 136"/>
                    <a:gd name="T16" fmla="*/ 146 w 172"/>
                    <a:gd name="T17" fmla="*/ 54 h 136"/>
                    <a:gd name="T18" fmla="*/ 142 w 172"/>
                    <a:gd name="T19" fmla="*/ 60 h 136"/>
                    <a:gd name="T20" fmla="*/ 138 w 172"/>
                    <a:gd name="T21" fmla="*/ 59 h 136"/>
                    <a:gd name="T22" fmla="*/ 132 w 172"/>
                    <a:gd name="T23" fmla="*/ 60 h 136"/>
                    <a:gd name="T24" fmla="*/ 128 w 172"/>
                    <a:gd name="T25" fmla="*/ 60 h 136"/>
                    <a:gd name="T26" fmla="*/ 122 w 172"/>
                    <a:gd name="T27" fmla="*/ 52 h 136"/>
                    <a:gd name="T28" fmla="*/ 124 w 172"/>
                    <a:gd name="T29" fmla="*/ 44 h 136"/>
                    <a:gd name="T30" fmla="*/ 114 w 172"/>
                    <a:gd name="T31" fmla="*/ 41 h 136"/>
                    <a:gd name="T32" fmla="*/ 112 w 172"/>
                    <a:gd name="T33" fmla="*/ 39 h 136"/>
                    <a:gd name="T34" fmla="*/ 111 w 172"/>
                    <a:gd name="T35" fmla="*/ 35 h 136"/>
                    <a:gd name="T36" fmla="*/ 112 w 172"/>
                    <a:gd name="T37" fmla="*/ 28 h 136"/>
                    <a:gd name="T38" fmla="*/ 113 w 172"/>
                    <a:gd name="T39" fmla="*/ 23 h 136"/>
                    <a:gd name="T40" fmla="*/ 118 w 172"/>
                    <a:gd name="T41" fmla="*/ 15 h 136"/>
                    <a:gd name="T42" fmla="*/ 116 w 172"/>
                    <a:gd name="T43" fmla="*/ 5 h 136"/>
                    <a:gd name="T44" fmla="*/ 102 w 172"/>
                    <a:gd name="T45" fmla="*/ 2 h 136"/>
                    <a:gd name="T46" fmla="*/ 84 w 172"/>
                    <a:gd name="T47" fmla="*/ 16 h 136"/>
                    <a:gd name="T48" fmla="*/ 69 w 172"/>
                    <a:gd name="T49" fmla="*/ 32 h 136"/>
                    <a:gd name="T50" fmla="*/ 45 w 172"/>
                    <a:gd name="T51" fmla="*/ 38 h 136"/>
                    <a:gd name="T52" fmla="*/ 36 w 172"/>
                    <a:gd name="T53" fmla="*/ 34 h 136"/>
                    <a:gd name="T54" fmla="*/ 15 w 172"/>
                    <a:gd name="T55" fmla="*/ 30 h 136"/>
                    <a:gd name="T56" fmla="*/ 22 w 172"/>
                    <a:gd name="T57" fmla="*/ 34 h 136"/>
                    <a:gd name="T58" fmla="*/ 15 w 172"/>
                    <a:gd name="T59" fmla="*/ 38 h 136"/>
                    <a:gd name="T60" fmla="*/ 4 w 172"/>
                    <a:gd name="T61" fmla="*/ 42 h 136"/>
                    <a:gd name="T62" fmla="*/ 5 w 172"/>
                    <a:gd name="T63" fmla="*/ 52 h 136"/>
                    <a:gd name="T64" fmla="*/ 4 w 172"/>
                    <a:gd name="T65" fmla="*/ 65 h 136"/>
                    <a:gd name="T66" fmla="*/ 0 w 172"/>
                    <a:gd name="T67" fmla="*/ 71 h 136"/>
                    <a:gd name="T68" fmla="*/ 5 w 172"/>
                    <a:gd name="T69" fmla="*/ 93 h 136"/>
                    <a:gd name="T70" fmla="*/ 3 w 172"/>
                    <a:gd name="T71" fmla="*/ 101 h 136"/>
                    <a:gd name="T72" fmla="*/ 6 w 172"/>
                    <a:gd name="T73" fmla="*/ 102 h 136"/>
                    <a:gd name="T74" fmla="*/ 9 w 172"/>
                    <a:gd name="T75" fmla="*/ 100 h 136"/>
                    <a:gd name="T76" fmla="*/ 12 w 172"/>
                    <a:gd name="T77" fmla="*/ 96 h 136"/>
                    <a:gd name="T78" fmla="*/ 21 w 172"/>
                    <a:gd name="T79" fmla="*/ 87 h 136"/>
                    <a:gd name="T80" fmla="*/ 29 w 172"/>
                    <a:gd name="T81" fmla="*/ 90 h 136"/>
                    <a:gd name="T82" fmla="*/ 44 w 172"/>
                    <a:gd name="T83" fmla="*/ 107 h 136"/>
                    <a:gd name="T84" fmla="*/ 58 w 172"/>
                    <a:gd name="T85" fmla="*/ 105 h 136"/>
                    <a:gd name="T86" fmla="*/ 70 w 172"/>
                    <a:gd name="T87" fmla="*/ 100 h 136"/>
                    <a:gd name="T88" fmla="*/ 95 w 172"/>
                    <a:gd name="T89" fmla="*/ 98 h 136"/>
                    <a:gd name="T90" fmla="*/ 113 w 172"/>
                    <a:gd name="T91" fmla="*/ 100 h 136"/>
                    <a:gd name="T92" fmla="*/ 148 w 172"/>
                    <a:gd name="T93" fmla="*/ 135 h 136"/>
                    <a:gd name="T94" fmla="*/ 155 w 172"/>
                    <a:gd name="T95" fmla="*/ 135 h 136"/>
                    <a:gd name="T96" fmla="*/ 154 w 172"/>
                    <a:gd name="T97" fmla="*/ 128 h 136"/>
                    <a:gd name="T98" fmla="*/ 153 w 172"/>
                    <a:gd name="T99" fmla="*/ 122 h 136"/>
                    <a:gd name="T100" fmla="*/ 155 w 172"/>
                    <a:gd name="T101" fmla="*/ 119 h 136"/>
                    <a:gd name="T102" fmla="*/ 158 w 172"/>
                    <a:gd name="T103" fmla="*/ 120 h 136"/>
                    <a:gd name="T104" fmla="*/ 161 w 172"/>
                    <a:gd name="T105" fmla="*/ 120 h 136"/>
                    <a:gd name="T106" fmla="*/ 165 w 172"/>
                    <a:gd name="T107" fmla="*/ 116 h 136"/>
                    <a:gd name="T108" fmla="*/ 165 w 172"/>
                    <a:gd name="T109" fmla="*/ 108 h 136"/>
                    <a:gd name="T110" fmla="*/ 166 w 172"/>
                    <a:gd name="T111" fmla="*/ 96 h 136"/>
                    <a:gd name="T112" fmla="*/ 172 w 172"/>
                    <a:gd name="T113" fmla="*/ 7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36">
                      <a:moveTo>
                        <a:pt x="172" y="77"/>
                      </a:moveTo>
                      <a:lnTo>
                        <a:pt x="170" y="76"/>
                      </a:lnTo>
                      <a:lnTo>
                        <a:pt x="165" y="75"/>
                      </a:lnTo>
                      <a:lnTo>
                        <a:pt x="162" y="72"/>
                      </a:lnTo>
                      <a:lnTo>
                        <a:pt x="162" y="70"/>
                      </a:lnTo>
                      <a:lnTo>
                        <a:pt x="162" y="64"/>
                      </a:lnTo>
                      <a:lnTo>
                        <a:pt x="162" y="62"/>
                      </a:lnTo>
                      <a:lnTo>
                        <a:pt x="161" y="58"/>
                      </a:lnTo>
                      <a:lnTo>
                        <a:pt x="158" y="53"/>
                      </a:lnTo>
                      <a:lnTo>
                        <a:pt x="156" y="51"/>
                      </a:lnTo>
                      <a:lnTo>
                        <a:pt x="156" y="45"/>
                      </a:lnTo>
                      <a:lnTo>
                        <a:pt x="155" y="34"/>
                      </a:lnTo>
                      <a:lnTo>
                        <a:pt x="152" y="38"/>
                      </a:lnTo>
                      <a:lnTo>
                        <a:pt x="149" y="40"/>
                      </a:lnTo>
                      <a:lnTo>
                        <a:pt x="147" y="44"/>
                      </a:lnTo>
                      <a:lnTo>
                        <a:pt x="148" y="48"/>
                      </a:lnTo>
                      <a:lnTo>
                        <a:pt x="148" y="52"/>
                      </a:lnTo>
                      <a:lnTo>
                        <a:pt x="146" y="54"/>
                      </a:lnTo>
                      <a:lnTo>
                        <a:pt x="143" y="58"/>
                      </a:lnTo>
                      <a:lnTo>
                        <a:pt x="142" y="60"/>
                      </a:lnTo>
                      <a:lnTo>
                        <a:pt x="140" y="59"/>
                      </a:lnTo>
                      <a:lnTo>
                        <a:pt x="138" y="59"/>
                      </a:lnTo>
                      <a:lnTo>
                        <a:pt x="135" y="59"/>
                      </a:lnTo>
                      <a:lnTo>
                        <a:pt x="132" y="60"/>
                      </a:lnTo>
                      <a:lnTo>
                        <a:pt x="130" y="62"/>
                      </a:lnTo>
                      <a:lnTo>
                        <a:pt x="128" y="60"/>
                      </a:lnTo>
                      <a:lnTo>
                        <a:pt x="122" y="57"/>
                      </a:lnTo>
                      <a:lnTo>
                        <a:pt x="122" y="52"/>
                      </a:lnTo>
                      <a:lnTo>
                        <a:pt x="124" y="48"/>
                      </a:lnTo>
                      <a:lnTo>
                        <a:pt x="124" y="44"/>
                      </a:lnTo>
                      <a:lnTo>
                        <a:pt x="119" y="42"/>
                      </a:lnTo>
                      <a:lnTo>
                        <a:pt x="114" y="41"/>
                      </a:lnTo>
                      <a:lnTo>
                        <a:pt x="112" y="41"/>
                      </a:lnTo>
                      <a:lnTo>
                        <a:pt x="112" y="39"/>
                      </a:lnTo>
                      <a:lnTo>
                        <a:pt x="113" y="36"/>
                      </a:lnTo>
                      <a:lnTo>
                        <a:pt x="111" y="35"/>
                      </a:lnTo>
                      <a:lnTo>
                        <a:pt x="111" y="32"/>
                      </a:lnTo>
                      <a:lnTo>
                        <a:pt x="112" y="28"/>
                      </a:lnTo>
                      <a:lnTo>
                        <a:pt x="112" y="27"/>
                      </a:lnTo>
                      <a:lnTo>
                        <a:pt x="113" y="23"/>
                      </a:lnTo>
                      <a:lnTo>
                        <a:pt x="116" y="20"/>
                      </a:lnTo>
                      <a:lnTo>
                        <a:pt x="118" y="15"/>
                      </a:lnTo>
                      <a:lnTo>
                        <a:pt x="117" y="11"/>
                      </a:lnTo>
                      <a:lnTo>
                        <a:pt x="116" y="5"/>
                      </a:lnTo>
                      <a:lnTo>
                        <a:pt x="116" y="0"/>
                      </a:lnTo>
                      <a:lnTo>
                        <a:pt x="102" y="2"/>
                      </a:lnTo>
                      <a:lnTo>
                        <a:pt x="96" y="4"/>
                      </a:lnTo>
                      <a:lnTo>
                        <a:pt x="84" y="16"/>
                      </a:lnTo>
                      <a:lnTo>
                        <a:pt x="80" y="20"/>
                      </a:lnTo>
                      <a:lnTo>
                        <a:pt x="69" y="32"/>
                      </a:lnTo>
                      <a:lnTo>
                        <a:pt x="53" y="36"/>
                      </a:lnTo>
                      <a:lnTo>
                        <a:pt x="45" y="38"/>
                      </a:lnTo>
                      <a:lnTo>
                        <a:pt x="41" y="38"/>
                      </a:lnTo>
                      <a:lnTo>
                        <a:pt x="36" y="34"/>
                      </a:lnTo>
                      <a:lnTo>
                        <a:pt x="27" y="29"/>
                      </a:lnTo>
                      <a:lnTo>
                        <a:pt x="15" y="30"/>
                      </a:lnTo>
                      <a:lnTo>
                        <a:pt x="14" y="32"/>
                      </a:lnTo>
                      <a:lnTo>
                        <a:pt x="22" y="34"/>
                      </a:lnTo>
                      <a:lnTo>
                        <a:pt x="22" y="36"/>
                      </a:lnTo>
                      <a:lnTo>
                        <a:pt x="15" y="38"/>
                      </a:lnTo>
                      <a:lnTo>
                        <a:pt x="8" y="40"/>
                      </a:lnTo>
                      <a:lnTo>
                        <a:pt x="4" y="42"/>
                      </a:lnTo>
                      <a:lnTo>
                        <a:pt x="3" y="46"/>
                      </a:lnTo>
                      <a:lnTo>
                        <a:pt x="5" y="52"/>
                      </a:lnTo>
                      <a:lnTo>
                        <a:pt x="8" y="63"/>
                      </a:lnTo>
                      <a:lnTo>
                        <a:pt x="4" y="65"/>
                      </a:lnTo>
                      <a:lnTo>
                        <a:pt x="2" y="66"/>
                      </a:lnTo>
                      <a:lnTo>
                        <a:pt x="0" y="71"/>
                      </a:lnTo>
                      <a:lnTo>
                        <a:pt x="6" y="86"/>
                      </a:lnTo>
                      <a:lnTo>
                        <a:pt x="5" y="93"/>
                      </a:lnTo>
                      <a:lnTo>
                        <a:pt x="4" y="98"/>
                      </a:lnTo>
                      <a:lnTo>
                        <a:pt x="3" y="101"/>
                      </a:lnTo>
                      <a:lnTo>
                        <a:pt x="4" y="102"/>
                      </a:lnTo>
                      <a:lnTo>
                        <a:pt x="6" y="102"/>
                      </a:lnTo>
                      <a:lnTo>
                        <a:pt x="6" y="101"/>
                      </a:lnTo>
                      <a:lnTo>
                        <a:pt x="9" y="100"/>
                      </a:lnTo>
                      <a:lnTo>
                        <a:pt x="9" y="99"/>
                      </a:lnTo>
                      <a:lnTo>
                        <a:pt x="12" y="96"/>
                      </a:lnTo>
                      <a:lnTo>
                        <a:pt x="15" y="93"/>
                      </a:lnTo>
                      <a:lnTo>
                        <a:pt x="21" y="87"/>
                      </a:lnTo>
                      <a:lnTo>
                        <a:pt x="23" y="87"/>
                      </a:lnTo>
                      <a:lnTo>
                        <a:pt x="29" y="90"/>
                      </a:lnTo>
                      <a:lnTo>
                        <a:pt x="39" y="104"/>
                      </a:lnTo>
                      <a:lnTo>
                        <a:pt x="44" y="107"/>
                      </a:lnTo>
                      <a:lnTo>
                        <a:pt x="51" y="110"/>
                      </a:lnTo>
                      <a:lnTo>
                        <a:pt x="58" y="105"/>
                      </a:lnTo>
                      <a:lnTo>
                        <a:pt x="63" y="102"/>
                      </a:lnTo>
                      <a:lnTo>
                        <a:pt x="70" y="100"/>
                      </a:lnTo>
                      <a:lnTo>
                        <a:pt x="88" y="100"/>
                      </a:lnTo>
                      <a:lnTo>
                        <a:pt x="95" y="98"/>
                      </a:lnTo>
                      <a:lnTo>
                        <a:pt x="107" y="96"/>
                      </a:lnTo>
                      <a:lnTo>
                        <a:pt x="113" y="100"/>
                      </a:lnTo>
                      <a:lnTo>
                        <a:pt x="124" y="114"/>
                      </a:lnTo>
                      <a:lnTo>
                        <a:pt x="148" y="135"/>
                      </a:lnTo>
                      <a:lnTo>
                        <a:pt x="153" y="136"/>
                      </a:lnTo>
                      <a:lnTo>
                        <a:pt x="155" y="135"/>
                      </a:lnTo>
                      <a:lnTo>
                        <a:pt x="155" y="131"/>
                      </a:lnTo>
                      <a:lnTo>
                        <a:pt x="154" y="128"/>
                      </a:lnTo>
                      <a:lnTo>
                        <a:pt x="153" y="124"/>
                      </a:lnTo>
                      <a:lnTo>
                        <a:pt x="153" y="122"/>
                      </a:lnTo>
                      <a:lnTo>
                        <a:pt x="154" y="120"/>
                      </a:lnTo>
                      <a:lnTo>
                        <a:pt x="155" y="119"/>
                      </a:lnTo>
                      <a:lnTo>
                        <a:pt x="156" y="119"/>
                      </a:lnTo>
                      <a:lnTo>
                        <a:pt x="158" y="120"/>
                      </a:lnTo>
                      <a:lnTo>
                        <a:pt x="160" y="120"/>
                      </a:lnTo>
                      <a:lnTo>
                        <a:pt x="161" y="120"/>
                      </a:lnTo>
                      <a:lnTo>
                        <a:pt x="162" y="119"/>
                      </a:lnTo>
                      <a:lnTo>
                        <a:pt x="165" y="116"/>
                      </a:lnTo>
                      <a:lnTo>
                        <a:pt x="165" y="114"/>
                      </a:lnTo>
                      <a:lnTo>
                        <a:pt x="165" y="108"/>
                      </a:lnTo>
                      <a:lnTo>
                        <a:pt x="166" y="102"/>
                      </a:lnTo>
                      <a:lnTo>
                        <a:pt x="166" y="96"/>
                      </a:lnTo>
                      <a:lnTo>
                        <a:pt x="170" y="87"/>
                      </a:lnTo>
                      <a:lnTo>
                        <a:pt x="172" y="78"/>
                      </a:lnTo>
                      <a:lnTo>
                        <a:pt x="172" y="77"/>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4" name="Freeform 202"/>
                <p:cNvSpPr>
                  <a:spLocks/>
                </p:cNvSpPr>
                <p:nvPr/>
              </p:nvSpPr>
              <p:spPr bwMode="auto">
                <a:xfrm rot="1627522">
                  <a:off x="1800" y="3049"/>
                  <a:ext cx="37" cy="27"/>
                </a:xfrm>
                <a:custGeom>
                  <a:avLst/>
                  <a:gdLst>
                    <a:gd name="T0" fmla="*/ 5 w 30"/>
                    <a:gd name="T1" fmla="*/ 5 h 18"/>
                    <a:gd name="T2" fmla="*/ 5 w 30"/>
                    <a:gd name="T3" fmla="*/ 4 h 18"/>
                    <a:gd name="T4" fmla="*/ 5 w 30"/>
                    <a:gd name="T5" fmla="*/ 2 h 18"/>
                    <a:gd name="T6" fmla="*/ 5 w 30"/>
                    <a:gd name="T7" fmla="*/ 1 h 18"/>
                    <a:gd name="T8" fmla="*/ 6 w 30"/>
                    <a:gd name="T9" fmla="*/ 0 h 18"/>
                    <a:gd name="T10" fmla="*/ 7 w 30"/>
                    <a:gd name="T11" fmla="*/ 0 h 18"/>
                    <a:gd name="T12" fmla="*/ 10 w 30"/>
                    <a:gd name="T13" fmla="*/ 1 h 18"/>
                    <a:gd name="T14" fmla="*/ 10 w 30"/>
                    <a:gd name="T15" fmla="*/ 2 h 18"/>
                    <a:gd name="T16" fmla="*/ 12 w 30"/>
                    <a:gd name="T17" fmla="*/ 4 h 18"/>
                    <a:gd name="T18" fmla="*/ 15 w 30"/>
                    <a:gd name="T19" fmla="*/ 4 h 18"/>
                    <a:gd name="T20" fmla="*/ 17 w 30"/>
                    <a:gd name="T21" fmla="*/ 5 h 18"/>
                    <a:gd name="T22" fmla="*/ 19 w 30"/>
                    <a:gd name="T23" fmla="*/ 6 h 18"/>
                    <a:gd name="T24" fmla="*/ 22 w 30"/>
                    <a:gd name="T25" fmla="*/ 5 h 18"/>
                    <a:gd name="T26" fmla="*/ 23 w 30"/>
                    <a:gd name="T27" fmla="*/ 5 h 18"/>
                    <a:gd name="T28" fmla="*/ 24 w 30"/>
                    <a:gd name="T29" fmla="*/ 5 h 18"/>
                    <a:gd name="T30" fmla="*/ 25 w 30"/>
                    <a:gd name="T31" fmla="*/ 5 h 18"/>
                    <a:gd name="T32" fmla="*/ 28 w 30"/>
                    <a:gd name="T33" fmla="*/ 4 h 18"/>
                    <a:gd name="T34" fmla="*/ 29 w 30"/>
                    <a:gd name="T35" fmla="*/ 4 h 18"/>
                    <a:gd name="T36" fmla="*/ 29 w 30"/>
                    <a:gd name="T37" fmla="*/ 5 h 18"/>
                    <a:gd name="T38" fmla="*/ 30 w 30"/>
                    <a:gd name="T39" fmla="*/ 6 h 18"/>
                    <a:gd name="T40" fmla="*/ 29 w 30"/>
                    <a:gd name="T41" fmla="*/ 7 h 18"/>
                    <a:gd name="T42" fmla="*/ 29 w 30"/>
                    <a:gd name="T43" fmla="*/ 10 h 18"/>
                    <a:gd name="T44" fmla="*/ 28 w 30"/>
                    <a:gd name="T45" fmla="*/ 11 h 18"/>
                    <a:gd name="T46" fmla="*/ 25 w 30"/>
                    <a:gd name="T47" fmla="*/ 13 h 18"/>
                    <a:gd name="T48" fmla="*/ 22 w 30"/>
                    <a:gd name="T49" fmla="*/ 14 h 18"/>
                    <a:gd name="T50" fmla="*/ 19 w 30"/>
                    <a:gd name="T51" fmla="*/ 17 h 18"/>
                    <a:gd name="T52" fmla="*/ 17 w 30"/>
                    <a:gd name="T53" fmla="*/ 17 h 18"/>
                    <a:gd name="T54" fmla="*/ 15 w 30"/>
                    <a:gd name="T55" fmla="*/ 18 h 18"/>
                    <a:gd name="T56" fmla="*/ 13 w 30"/>
                    <a:gd name="T57" fmla="*/ 18 h 18"/>
                    <a:gd name="T58" fmla="*/ 11 w 30"/>
                    <a:gd name="T59" fmla="*/ 18 h 18"/>
                    <a:gd name="T60" fmla="*/ 9 w 30"/>
                    <a:gd name="T61" fmla="*/ 17 h 18"/>
                    <a:gd name="T62" fmla="*/ 5 w 30"/>
                    <a:gd name="T63" fmla="*/ 17 h 18"/>
                    <a:gd name="T64" fmla="*/ 3 w 30"/>
                    <a:gd name="T65" fmla="*/ 17 h 18"/>
                    <a:gd name="T66" fmla="*/ 1 w 30"/>
                    <a:gd name="T67" fmla="*/ 17 h 18"/>
                    <a:gd name="T68" fmla="*/ 0 w 30"/>
                    <a:gd name="T69" fmla="*/ 16 h 18"/>
                    <a:gd name="T70" fmla="*/ 0 w 30"/>
                    <a:gd name="T71" fmla="*/ 14 h 18"/>
                    <a:gd name="T72" fmla="*/ 1 w 30"/>
                    <a:gd name="T73" fmla="*/ 13 h 18"/>
                    <a:gd name="T74" fmla="*/ 1 w 30"/>
                    <a:gd name="T75" fmla="*/ 12 h 18"/>
                    <a:gd name="T76" fmla="*/ 3 w 30"/>
                    <a:gd name="T77" fmla="*/ 11 h 18"/>
                    <a:gd name="T78" fmla="*/ 4 w 30"/>
                    <a:gd name="T79" fmla="*/ 10 h 18"/>
                    <a:gd name="T80" fmla="*/ 4 w 30"/>
                    <a:gd name="T81" fmla="*/ 8 h 18"/>
                    <a:gd name="T82" fmla="*/ 5 w 30"/>
                    <a:gd name="T83" fmla="*/ 7 h 18"/>
                    <a:gd name="T84" fmla="*/ 5 w 30"/>
                    <a:gd name="T8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 h="18">
                      <a:moveTo>
                        <a:pt x="5" y="5"/>
                      </a:moveTo>
                      <a:lnTo>
                        <a:pt x="5" y="4"/>
                      </a:lnTo>
                      <a:lnTo>
                        <a:pt x="5" y="2"/>
                      </a:lnTo>
                      <a:lnTo>
                        <a:pt x="5" y="1"/>
                      </a:lnTo>
                      <a:lnTo>
                        <a:pt x="6" y="0"/>
                      </a:lnTo>
                      <a:lnTo>
                        <a:pt x="7" y="0"/>
                      </a:lnTo>
                      <a:lnTo>
                        <a:pt x="10" y="1"/>
                      </a:lnTo>
                      <a:lnTo>
                        <a:pt x="10" y="2"/>
                      </a:lnTo>
                      <a:lnTo>
                        <a:pt x="12" y="4"/>
                      </a:lnTo>
                      <a:lnTo>
                        <a:pt x="15" y="4"/>
                      </a:lnTo>
                      <a:lnTo>
                        <a:pt x="17" y="5"/>
                      </a:lnTo>
                      <a:lnTo>
                        <a:pt x="19" y="6"/>
                      </a:lnTo>
                      <a:lnTo>
                        <a:pt x="22" y="5"/>
                      </a:lnTo>
                      <a:lnTo>
                        <a:pt x="23" y="5"/>
                      </a:lnTo>
                      <a:lnTo>
                        <a:pt x="24" y="5"/>
                      </a:lnTo>
                      <a:lnTo>
                        <a:pt x="25" y="5"/>
                      </a:lnTo>
                      <a:lnTo>
                        <a:pt x="28" y="4"/>
                      </a:lnTo>
                      <a:lnTo>
                        <a:pt x="29" y="4"/>
                      </a:lnTo>
                      <a:lnTo>
                        <a:pt x="29" y="5"/>
                      </a:lnTo>
                      <a:lnTo>
                        <a:pt x="30" y="6"/>
                      </a:lnTo>
                      <a:lnTo>
                        <a:pt x="29" y="7"/>
                      </a:lnTo>
                      <a:lnTo>
                        <a:pt x="29" y="10"/>
                      </a:lnTo>
                      <a:lnTo>
                        <a:pt x="28" y="11"/>
                      </a:lnTo>
                      <a:lnTo>
                        <a:pt x="25" y="13"/>
                      </a:lnTo>
                      <a:lnTo>
                        <a:pt x="22" y="14"/>
                      </a:lnTo>
                      <a:lnTo>
                        <a:pt x="19" y="17"/>
                      </a:lnTo>
                      <a:lnTo>
                        <a:pt x="17" y="17"/>
                      </a:lnTo>
                      <a:lnTo>
                        <a:pt x="15" y="18"/>
                      </a:lnTo>
                      <a:lnTo>
                        <a:pt x="13" y="18"/>
                      </a:lnTo>
                      <a:lnTo>
                        <a:pt x="11" y="18"/>
                      </a:lnTo>
                      <a:lnTo>
                        <a:pt x="9" y="17"/>
                      </a:lnTo>
                      <a:lnTo>
                        <a:pt x="5" y="17"/>
                      </a:lnTo>
                      <a:lnTo>
                        <a:pt x="3" y="17"/>
                      </a:lnTo>
                      <a:lnTo>
                        <a:pt x="1" y="17"/>
                      </a:lnTo>
                      <a:lnTo>
                        <a:pt x="0" y="16"/>
                      </a:lnTo>
                      <a:lnTo>
                        <a:pt x="0" y="14"/>
                      </a:lnTo>
                      <a:lnTo>
                        <a:pt x="1" y="13"/>
                      </a:lnTo>
                      <a:lnTo>
                        <a:pt x="1" y="12"/>
                      </a:lnTo>
                      <a:lnTo>
                        <a:pt x="3" y="11"/>
                      </a:lnTo>
                      <a:lnTo>
                        <a:pt x="4" y="10"/>
                      </a:lnTo>
                      <a:lnTo>
                        <a:pt x="4" y="8"/>
                      </a:lnTo>
                      <a:lnTo>
                        <a:pt x="5" y="7"/>
                      </a:lnTo>
                      <a:lnTo>
                        <a:pt x="5" y="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5" name="Freeform 203"/>
                <p:cNvSpPr>
                  <a:spLocks/>
                </p:cNvSpPr>
                <p:nvPr/>
              </p:nvSpPr>
              <p:spPr bwMode="auto">
                <a:xfrm rot="1627522">
                  <a:off x="2064" y="2851"/>
                  <a:ext cx="206" cy="116"/>
                </a:xfrm>
                <a:custGeom>
                  <a:avLst/>
                  <a:gdLst>
                    <a:gd name="T0" fmla="*/ 21 w 167"/>
                    <a:gd name="T1" fmla="*/ 74 h 78"/>
                    <a:gd name="T2" fmla="*/ 13 w 167"/>
                    <a:gd name="T3" fmla="*/ 71 h 78"/>
                    <a:gd name="T4" fmla="*/ 0 w 167"/>
                    <a:gd name="T5" fmla="*/ 72 h 78"/>
                    <a:gd name="T6" fmla="*/ 6 w 167"/>
                    <a:gd name="T7" fmla="*/ 61 h 78"/>
                    <a:gd name="T8" fmla="*/ 10 w 167"/>
                    <a:gd name="T9" fmla="*/ 56 h 78"/>
                    <a:gd name="T10" fmla="*/ 10 w 167"/>
                    <a:gd name="T11" fmla="*/ 49 h 78"/>
                    <a:gd name="T12" fmla="*/ 16 w 167"/>
                    <a:gd name="T13" fmla="*/ 48 h 78"/>
                    <a:gd name="T14" fmla="*/ 21 w 167"/>
                    <a:gd name="T15" fmla="*/ 48 h 78"/>
                    <a:gd name="T16" fmla="*/ 24 w 167"/>
                    <a:gd name="T17" fmla="*/ 40 h 78"/>
                    <a:gd name="T18" fmla="*/ 25 w 167"/>
                    <a:gd name="T19" fmla="*/ 31 h 78"/>
                    <a:gd name="T20" fmla="*/ 27 w 167"/>
                    <a:gd name="T21" fmla="*/ 25 h 78"/>
                    <a:gd name="T22" fmla="*/ 25 w 167"/>
                    <a:gd name="T23" fmla="*/ 20 h 78"/>
                    <a:gd name="T24" fmla="*/ 24 w 167"/>
                    <a:gd name="T25" fmla="*/ 18 h 78"/>
                    <a:gd name="T26" fmla="*/ 31 w 167"/>
                    <a:gd name="T27" fmla="*/ 14 h 78"/>
                    <a:gd name="T28" fmla="*/ 42 w 167"/>
                    <a:gd name="T29" fmla="*/ 12 h 78"/>
                    <a:gd name="T30" fmla="*/ 61 w 167"/>
                    <a:gd name="T31" fmla="*/ 6 h 78"/>
                    <a:gd name="T32" fmla="*/ 88 w 167"/>
                    <a:gd name="T33" fmla="*/ 13 h 78"/>
                    <a:gd name="T34" fmla="*/ 106 w 167"/>
                    <a:gd name="T35" fmla="*/ 12 h 78"/>
                    <a:gd name="T36" fmla="*/ 139 w 167"/>
                    <a:gd name="T37" fmla="*/ 11 h 78"/>
                    <a:gd name="T38" fmla="*/ 159 w 167"/>
                    <a:gd name="T39" fmla="*/ 0 h 78"/>
                    <a:gd name="T40" fmla="*/ 161 w 167"/>
                    <a:gd name="T41" fmla="*/ 6 h 78"/>
                    <a:gd name="T42" fmla="*/ 160 w 167"/>
                    <a:gd name="T43" fmla="*/ 12 h 78"/>
                    <a:gd name="T44" fmla="*/ 161 w 167"/>
                    <a:gd name="T45" fmla="*/ 20 h 78"/>
                    <a:gd name="T46" fmla="*/ 166 w 167"/>
                    <a:gd name="T47" fmla="*/ 34 h 78"/>
                    <a:gd name="T48" fmla="*/ 166 w 167"/>
                    <a:gd name="T49" fmla="*/ 43 h 78"/>
                    <a:gd name="T50" fmla="*/ 166 w 167"/>
                    <a:gd name="T51" fmla="*/ 53 h 78"/>
                    <a:gd name="T52" fmla="*/ 165 w 167"/>
                    <a:gd name="T53" fmla="*/ 61 h 78"/>
                    <a:gd name="T54" fmla="*/ 156 w 167"/>
                    <a:gd name="T55" fmla="*/ 64 h 78"/>
                    <a:gd name="T56" fmla="*/ 149 w 167"/>
                    <a:gd name="T57" fmla="*/ 64 h 78"/>
                    <a:gd name="T58" fmla="*/ 138 w 167"/>
                    <a:gd name="T59" fmla="*/ 70 h 78"/>
                    <a:gd name="T60" fmla="*/ 132 w 167"/>
                    <a:gd name="T61" fmla="*/ 70 h 78"/>
                    <a:gd name="T62" fmla="*/ 126 w 167"/>
                    <a:gd name="T63" fmla="*/ 70 h 78"/>
                    <a:gd name="T64" fmla="*/ 125 w 167"/>
                    <a:gd name="T65" fmla="*/ 67 h 78"/>
                    <a:gd name="T66" fmla="*/ 127 w 167"/>
                    <a:gd name="T67" fmla="*/ 58 h 78"/>
                    <a:gd name="T68" fmla="*/ 121 w 167"/>
                    <a:gd name="T69" fmla="*/ 52 h 78"/>
                    <a:gd name="T70" fmla="*/ 112 w 167"/>
                    <a:gd name="T71" fmla="*/ 46 h 78"/>
                    <a:gd name="T72" fmla="*/ 109 w 167"/>
                    <a:gd name="T73" fmla="*/ 43 h 78"/>
                    <a:gd name="T74" fmla="*/ 97 w 167"/>
                    <a:gd name="T75" fmla="*/ 49 h 78"/>
                    <a:gd name="T76" fmla="*/ 90 w 167"/>
                    <a:gd name="T77" fmla="*/ 52 h 78"/>
                    <a:gd name="T78" fmla="*/ 88 w 167"/>
                    <a:gd name="T79" fmla="*/ 48 h 78"/>
                    <a:gd name="T80" fmla="*/ 82 w 167"/>
                    <a:gd name="T81" fmla="*/ 42 h 78"/>
                    <a:gd name="T82" fmla="*/ 77 w 167"/>
                    <a:gd name="T83" fmla="*/ 40 h 78"/>
                    <a:gd name="T84" fmla="*/ 71 w 167"/>
                    <a:gd name="T85" fmla="*/ 40 h 78"/>
                    <a:gd name="T86" fmla="*/ 66 w 167"/>
                    <a:gd name="T87" fmla="*/ 40 h 78"/>
                    <a:gd name="T88" fmla="*/ 59 w 167"/>
                    <a:gd name="T89" fmla="*/ 52 h 78"/>
                    <a:gd name="T90" fmla="*/ 55 w 167"/>
                    <a:gd name="T91" fmla="*/ 55 h 78"/>
                    <a:gd name="T92" fmla="*/ 52 w 167"/>
                    <a:gd name="T93" fmla="*/ 59 h 78"/>
                    <a:gd name="T94" fmla="*/ 45 w 167"/>
                    <a:gd name="T95" fmla="*/ 60 h 78"/>
                    <a:gd name="T96" fmla="*/ 43 w 167"/>
                    <a:gd name="T97" fmla="*/ 62 h 78"/>
                    <a:gd name="T98" fmla="*/ 43 w 167"/>
                    <a:gd name="T99" fmla="*/ 68 h 78"/>
                    <a:gd name="T100" fmla="*/ 39 w 167"/>
                    <a:gd name="T101" fmla="*/ 70 h 78"/>
                    <a:gd name="T102" fmla="*/ 33 w 167"/>
                    <a:gd name="T103" fmla="*/ 71 h 78"/>
                    <a:gd name="T104" fmla="*/ 27 w 167"/>
                    <a:gd name="T105"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7" h="78">
                      <a:moveTo>
                        <a:pt x="24" y="78"/>
                      </a:moveTo>
                      <a:lnTo>
                        <a:pt x="21" y="74"/>
                      </a:lnTo>
                      <a:lnTo>
                        <a:pt x="17" y="73"/>
                      </a:lnTo>
                      <a:lnTo>
                        <a:pt x="13" y="71"/>
                      </a:lnTo>
                      <a:lnTo>
                        <a:pt x="7" y="68"/>
                      </a:lnTo>
                      <a:lnTo>
                        <a:pt x="0" y="72"/>
                      </a:lnTo>
                      <a:lnTo>
                        <a:pt x="4" y="66"/>
                      </a:lnTo>
                      <a:lnTo>
                        <a:pt x="6" y="61"/>
                      </a:lnTo>
                      <a:lnTo>
                        <a:pt x="9" y="58"/>
                      </a:lnTo>
                      <a:lnTo>
                        <a:pt x="10" y="56"/>
                      </a:lnTo>
                      <a:lnTo>
                        <a:pt x="10" y="50"/>
                      </a:lnTo>
                      <a:lnTo>
                        <a:pt x="10" y="49"/>
                      </a:lnTo>
                      <a:lnTo>
                        <a:pt x="12" y="49"/>
                      </a:lnTo>
                      <a:lnTo>
                        <a:pt x="16" y="48"/>
                      </a:lnTo>
                      <a:lnTo>
                        <a:pt x="18" y="48"/>
                      </a:lnTo>
                      <a:lnTo>
                        <a:pt x="21" y="48"/>
                      </a:lnTo>
                      <a:lnTo>
                        <a:pt x="23" y="44"/>
                      </a:lnTo>
                      <a:lnTo>
                        <a:pt x="24" y="40"/>
                      </a:lnTo>
                      <a:lnTo>
                        <a:pt x="25" y="36"/>
                      </a:lnTo>
                      <a:lnTo>
                        <a:pt x="25" y="31"/>
                      </a:lnTo>
                      <a:lnTo>
                        <a:pt x="25" y="28"/>
                      </a:lnTo>
                      <a:lnTo>
                        <a:pt x="27" y="25"/>
                      </a:lnTo>
                      <a:lnTo>
                        <a:pt x="27" y="23"/>
                      </a:lnTo>
                      <a:lnTo>
                        <a:pt x="25" y="20"/>
                      </a:lnTo>
                      <a:lnTo>
                        <a:pt x="24" y="19"/>
                      </a:lnTo>
                      <a:lnTo>
                        <a:pt x="24" y="18"/>
                      </a:lnTo>
                      <a:lnTo>
                        <a:pt x="29" y="17"/>
                      </a:lnTo>
                      <a:lnTo>
                        <a:pt x="31" y="14"/>
                      </a:lnTo>
                      <a:lnTo>
                        <a:pt x="37" y="14"/>
                      </a:lnTo>
                      <a:lnTo>
                        <a:pt x="42" y="12"/>
                      </a:lnTo>
                      <a:lnTo>
                        <a:pt x="57" y="6"/>
                      </a:lnTo>
                      <a:lnTo>
                        <a:pt x="61" y="6"/>
                      </a:lnTo>
                      <a:lnTo>
                        <a:pt x="75" y="11"/>
                      </a:lnTo>
                      <a:lnTo>
                        <a:pt x="88" y="13"/>
                      </a:lnTo>
                      <a:lnTo>
                        <a:pt x="95" y="13"/>
                      </a:lnTo>
                      <a:lnTo>
                        <a:pt x="106" y="12"/>
                      </a:lnTo>
                      <a:lnTo>
                        <a:pt x="118" y="12"/>
                      </a:lnTo>
                      <a:lnTo>
                        <a:pt x="139" y="11"/>
                      </a:lnTo>
                      <a:lnTo>
                        <a:pt x="145" y="6"/>
                      </a:lnTo>
                      <a:lnTo>
                        <a:pt x="159" y="0"/>
                      </a:lnTo>
                      <a:lnTo>
                        <a:pt x="160" y="4"/>
                      </a:lnTo>
                      <a:lnTo>
                        <a:pt x="161" y="6"/>
                      </a:lnTo>
                      <a:lnTo>
                        <a:pt x="160" y="8"/>
                      </a:lnTo>
                      <a:lnTo>
                        <a:pt x="160" y="12"/>
                      </a:lnTo>
                      <a:lnTo>
                        <a:pt x="160" y="17"/>
                      </a:lnTo>
                      <a:lnTo>
                        <a:pt x="161" y="20"/>
                      </a:lnTo>
                      <a:lnTo>
                        <a:pt x="163" y="28"/>
                      </a:lnTo>
                      <a:lnTo>
                        <a:pt x="166" y="34"/>
                      </a:lnTo>
                      <a:lnTo>
                        <a:pt x="167" y="38"/>
                      </a:lnTo>
                      <a:lnTo>
                        <a:pt x="166" y="43"/>
                      </a:lnTo>
                      <a:lnTo>
                        <a:pt x="166" y="47"/>
                      </a:lnTo>
                      <a:lnTo>
                        <a:pt x="166" y="53"/>
                      </a:lnTo>
                      <a:lnTo>
                        <a:pt x="166" y="56"/>
                      </a:lnTo>
                      <a:lnTo>
                        <a:pt x="165" y="61"/>
                      </a:lnTo>
                      <a:lnTo>
                        <a:pt x="161" y="62"/>
                      </a:lnTo>
                      <a:lnTo>
                        <a:pt x="156" y="64"/>
                      </a:lnTo>
                      <a:lnTo>
                        <a:pt x="153" y="64"/>
                      </a:lnTo>
                      <a:lnTo>
                        <a:pt x="149" y="64"/>
                      </a:lnTo>
                      <a:lnTo>
                        <a:pt x="145" y="66"/>
                      </a:lnTo>
                      <a:lnTo>
                        <a:pt x="138" y="70"/>
                      </a:lnTo>
                      <a:lnTo>
                        <a:pt x="136" y="70"/>
                      </a:lnTo>
                      <a:lnTo>
                        <a:pt x="132" y="70"/>
                      </a:lnTo>
                      <a:lnTo>
                        <a:pt x="130" y="70"/>
                      </a:lnTo>
                      <a:lnTo>
                        <a:pt x="126" y="70"/>
                      </a:lnTo>
                      <a:lnTo>
                        <a:pt x="126" y="68"/>
                      </a:lnTo>
                      <a:lnTo>
                        <a:pt x="125" y="67"/>
                      </a:lnTo>
                      <a:lnTo>
                        <a:pt x="127" y="59"/>
                      </a:lnTo>
                      <a:lnTo>
                        <a:pt x="127" y="58"/>
                      </a:lnTo>
                      <a:lnTo>
                        <a:pt x="124" y="54"/>
                      </a:lnTo>
                      <a:lnTo>
                        <a:pt x="121" y="52"/>
                      </a:lnTo>
                      <a:lnTo>
                        <a:pt x="118" y="50"/>
                      </a:lnTo>
                      <a:lnTo>
                        <a:pt x="112" y="46"/>
                      </a:lnTo>
                      <a:lnTo>
                        <a:pt x="112" y="43"/>
                      </a:lnTo>
                      <a:lnTo>
                        <a:pt x="109" y="43"/>
                      </a:lnTo>
                      <a:lnTo>
                        <a:pt x="100" y="47"/>
                      </a:lnTo>
                      <a:lnTo>
                        <a:pt x="97" y="49"/>
                      </a:lnTo>
                      <a:lnTo>
                        <a:pt x="93" y="52"/>
                      </a:lnTo>
                      <a:lnTo>
                        <a:pt x="90" y="52"/>
                      </a:lnTo>
                      <a:lnTo>
                        <a:pt x="89" y="50"/>
                      </a:lnTo>
                      <a:lnTo>
                        <a:pt x="88" y="48"/>
                      </a:lnTo>
                      <a:lnTo>
                        <a:pt x="85" y="43"/>
                      </a:lnTo>
                      <a:lnTo>
                        <a:pt x="82" y="42"/>
                      </a:lnTo>
                      <a:lnTo>
                        <a:pt x="79" y="41"/>
                      </a:lnTo>
                      <a:lnTo>
                        <a:pt x="77" y="40"/>
                      </a:lnTo>
                      <a:lnTo>
                        <a:pt x="73" y="40"/>
                      </a:lnTo>
                      <a:lnTo>
                        <a:pt x="71" y="40"/>
                      </a:lnTo>
                      <a:lnTo>
                        <a:pt x="69" y="38"/>
                      </a:lnTo>
                      <a:lnTo>
                        <a:pt x="66" y="40"/>
                      </a:lnTo>
                      <a:lnTo>
                        <a:pt x="61" y="50"/>
                      </a:lnTo>
                      <a:lnTo>
                        <a:pt x="59" y="52"/>
                      </a:lnTo>
                      <a:lnTo>
                        <a:pt x="58" y="52"/>
                      </a:lnTo>
                      <a:lnTo>
                        <a:pt x="55" y="55"/>
                      </a:lnTo>
                      <a:lnTo>
                        <a:pt x="53" y="58"/>
                      </a:lnTo>
                      <a:lnTo>
                        <a:pt x="52" y="59"/>
                      </a:lnTo>
                      <a:lnTo>
                        <a:pt x="47" y="60"/>
                      </a:lnTo>
                      <a:lnTo>
                        <a:pt x="45" y="60"/>
                      </a:lnTo>
                      <a:lnTo>
                        <a:pt x="43" y="61"/>
                      </a:lnTo>
                      <a:lnTo>
                        <a:pt x="43" y="62"/>
                      </a:lnTo>
                      <a:lnTo>
                        <a:pt x="45" y="66"/>
                      </a:lnTo>
                      <a:lnTo>
                        <a:pt x="43" y="68"/>
                      </a:lnTo>
                      <a:lnTo>
                        <a:pt x="41" y="68"/>
                      </a:lnTo>
                      <a:lnTo>
                        <a:pt x="39" y="70"/>
                      </a:lnTo>
                      <a:lnTo>
                        <a:pt x="36" y="71"/>
                      </a:lnTo>
                      <a:lnTo>
                        <a:pt x="33" y="71"/>
                      </a:lnTo>
                      <a:lnTo>
                        <a:pt x="29" y="73"/>
                      </a:lnTo>
                      <a:lnTo>
                        <a:pt x="27" y="74"/>
                      </a:lnTo>
                      <a:lnTo>
                        <a:pt x="24" y="7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6" name="Freeform 204"/>
                <p:cNvSpPr>
                  <a:spLocks/>
                </p:cNvSpPr>
                <p:nvPr/>
              </p:nvSpPr>
              <p:spPr bwMode="auto">
                <a:xfrm rot="1627522">
                  <a:off x="1833" y="2748"/>
                  <a:ext cx="252" cy="271"/>
                </a:xfrm>
                <a:custGeom>
                  <a:avLst/>
                  <a:gdLst>
                    <a:gd name="T0" fmla="*/ 49 w 204"/>
                    <a:gd name="T1" fmla="*/ 146 h 182"/>
                    <a:gd name="T2" fmla="*/ 57 w 204"/>
                    <a:gd name="T3" fmla="*/ 140 h 182"/>
                    <a:gd name="T4" fmla="*/ 60 w 204"/>
                    <a:gd name="T5" fmla="*/ 126 h 182"/>
                    <a:gd name="T6" fmla="*/ 62 w 204"/>
                    <a:gd name="T7" fmla="*/ 119 h 182"/>
                    <a:gd name="T8" fmla="*/ 72 w 204"/>
                    <a:gd name="T9" fmla="*/ 111 h 182"/>
                    <a:gd name="T10" fmla="*/ 77 w 204"/>
                    <a:gd name="T11" fmla="*/ 105 h 182"/>
                    <a:gd name="T12" fmla="*/ 85 w 204"/>
                    <a:gd name="T13" fmla="*/ 108 h 182"/>
                    <a:gd name="T14" fmla="*/ 91 w 204"/>
                    <a:gd name="T15" fmla="*/ 110 h 182"/>
                    <a:gd name="T16" fmla="*/ 108 w 204"/>
                    <a:gd name="T17" fmla="*/ 111 h 182"/>
                    <a:gd name="T18" fmla="*/ 119 w 204"/>
                    <a:gd name="T19" fmla="*/ 108 h 182"/>
                    <a:gd name="T20" fmla="*/ 123 w 204"/>
                    <a:gd name="T21" fmla="*/ 101 h 182"/>
                    <a:gd name="T22" fmla="*/ 122 w 204"/>
                    <a:gd name="T23" fmla="*/ 95 h 182"/>
                    <a:gd name="T24" fmla="*/ 144 w 204"/>
                    <a:gd name="T25" fmla="*/ 77 h 182"/>
                    <a:gd name="T26" fmla="*/ 151 w 204"/>
                    <a:gd name="T27" fmla="*/ 69 h 182"/>
                    <a:gd name="T28" fmla="*/ 159 w 204"/>
                    <a:gd name="T29" fmla="*/ 72 h 182"/>
                    <a:gd name="T30" fmla="*/ 169 w 204"/>
                    <a:gd name="T31" fmla="*/ 76 h 182"/>
                    <a:gd name="T32" fmla="*/ 180 w 204"/>
                    <a:gd name="T33" fmla="*/ 70 h 182"/>
                    <a:gd name="T34" fmla="*/ 186 w 204"/>
                    <a:gd name="T35" fmla="*/ 60 h 182"/>
                    <a:gd name="T36" fmla="*/ 188 w 204"/>
                    <a:gd name="T37" fmla="*/ 53 h 182"/>
                    <a:gd name="T38" fmla="*/ 197 w 204"/>
                    <a:gd name="T39" fmla="*/ 52 h 182"/>
                    <a:gd name="T40" fmla="*/ 201 w 204"/>
                    <a:gd name="T41" fmla="*/ 40 h 182"/>
                    <a:gd name="T42" fmla="*/ 203 w 204"/>
                    <a:gd name="T43" fmla="*/ 29 h 182"/>
                    <a:gd name="T44" fmla="*/ 200 w 204"/>
                    <a:gd name="T45" fmla="*/ 23 h 182"/>
                    <a:gd name="T46" fmla="*/ 195 w 204"/>
                    <a:gd name="T47" fmla="*/ 12 h 182"/>
                    <a:gd name="T48" fmla="*/ 204 w 204"/>
                    <a:gd name="T49" fmla="*/ 6 h 182"/>
                    <a:gd name="T50" fmla="*/ 181 w 204"/>
                    <a:gd name="T51" fmla="*/ 2 h 182"/>
                    <a:gd name="T52" fmla="*/ 155 w 204"/>
                    <a:gd name="T53" fmla="*/ 10 h 182"/>
                    <a:gd name="T54" fmla="*/ 117 w 204"/>
                    <a:gd name="T55" fmla="*/ 21 h 182"/>
                    <a:gd name="T56" fmla="*/ 120 w 204"/>
                    <a:gd name="T57" fmla="*/ 35 h 182"/>
                    <a:gd name="T58" fmla="*/ 95 w 204"/>
                    <a:gd name="T59" fmla="*/ 47 h 182"/>
                    <a:gd name="T60" fmla="*/ 66 w 204"/>
                    <a:gd name="T61" fmla="*/ 74 h 182"/>
                    <a:gd name="T62" fmla="*/ 55 w 204"/>
                    <a:gd name="T63" fmla="*/ 84 h 182"/>
                    <a:gd name="T64" fmla="*/ 9 w 204"/>
                    <a:gd name="T65" fmla="*/ 120 h 182"/>
                    <a:gd name="T66" fmla="*/ 6 w 204"/>
                    <a:gd name="T67" fmla="*/ 131 h 182"/>
                    <a:gd name="T68" fmla="*/ 2 w 204"/>
                    <a:gd name="T69" fmla="*/ 143 h 182"/>
                    <a:gd name="T70" fmla="*/ 0 w 204"/>
                    <a:gd name="T71" fmla="*/ 152 h 182"/>
                    <a:gd name="T72" fmla="*/ 1 w 204"/>
                    <a:gd name="T73" fmla="*/ 159 h 182"/>
                    <a:gd name="T74" fmla="*/ 8 w 204"/>
                    <a:gd name="T75" fmla="*/ 162 h 182"/>
                    <a:gd name="T76" fmla="*/ 11 w 204"/>
                    <a:gd name="T77" fmla="*/ 172 h 182"/>
                    <a:gd name="T78" fmla="*/ 19 w 204"/>
                    <a:gd name="T79" fmla="*/ 182 h 182"/>
                    <a:gd name="T80" fmla="*/ 27 w 204"/>
                    <a:gd name="T81" fmla="*/ 179 h 182"/>
                    <a:gd name="T82" fmla="*/ 32 w 204"/>
                    <a:gd name="T83" fmla="*/ 178 h 182"/>
                    <a:gd name="T84" fmla="*/ 37 w 204"/>
                    <a:gd name="T85" fmla="*/ 168 h 182"/>
                    <a:gd name="T86" fmla="*/ 41 w 204"/>
                    <a:gd name="T87" fmla="*/ 15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 h="182">
                      <a:moveTo>
                        <a:pt x="44" y="154"/>
                      </a:moveTo>
                      <a:lnTo>
                        <a:pt x="47" y="149"/>
                      </a:lnTo>
                      <a:lnTo>
                        <a:pt x="49" y="146"/>
                      </a:lnTo>
                      <a:lnTo>
                        <a:pt x="51" y="144"/>
                      </a:lnTo>
                      <a:lnTo>
                        <a:pt x="55" y="143"/>
                      </a:lnTo>
                      <a:lnTo>
                        <a:pt x="57" y="140"/>
                      </a:lnTo>
                      <a:lnTo>
                        <a:pt x="59" y="134"/>
                      </a:lnTo>
                      <a:lnTo>
                        <a:pt x="59" y="130"/>
                      </a:lnTo>
                      <a:lnTo>
                        <a:pt x="60" y="126"/>
                      </a:lnTo>
                      <a:lnTo>
                        <a:pt x="62" y="123"/>
                      </a:lnTo>
                      <a:lnTo>
                        <a:pt x="63" y="122"/>
                      </a:lnTo>
                      <a:lnTo>
                        <a:pt x="62" y="119"/>
                      </a:lnTo>
                      <a:lnTo>
                        <a:pt x="62" y="118"/>
                      </a:lnTo>
                      <a:lnTo>
                        <a:pt x="67" y="114"/>
                      </a:lnTo>
                      <a:lnTo>
                        <a:pt x="72" y="111"/>
                      </a:lnTo>
                      <a:lnTo>
                        <a:pt x="73" y="110"/>
                      </a:lnTo>
                      <a:lnTo>
                        <a:pt x="75" y="105"/>
                      </a:lnTo>
                      <a:lnTo>
                        <a:pt x="77" y="105"/>
                      </a:lnTo>
                      <a:lnTo>
                        <a:pt x="79" y="108"/>
                      </a:lnTo>
                      <a:lnTo>
                        <a:pt x="81" y="110"/>
                      </a:lnTo>
                      <a:lnTo>
                        <a:pt x="85" y="108"/>
                      </a:lnTo>
                      <a:lnTo>
                        <a:pt x="86" y="108"/>
                      </a:lnTo>
                      <a:lnTo>
                        <a:pt x="90" y="110"/>
                      </a:lnTo>
                      <a:lnTo>
                        <a:pt x="91" y="110"/>
                      </a:lnTo>
                      <a:lnTo>
                        <a:pt x="95" y="110"/>
                      </a:lnTo>
                      <a:lnTo>
                        <a:pt x="103" y="110"/>
                      </a:lnTo>
                      <a:lnTo>
                        <a:pt x="108" y="111"/>
                      </a:lnTo>
                      <a:lnTo>
                        <a:pt x="109" y="111"/>
                      </a:lnTo>
                      <a:lnTo>
                        <a:pt x="116" y="108"/>
                      </a:lnTo>
                      <a:lnTo>
                        <a:pt x="119" y="108"/>
                      </a:lnTo>
                      <a:lnTo>
                        <a:pt x="120" y="108"/>
                      </a:lnTo>
                      <a:lnTo>
                        <a:pt x="123" y="102"/>
                      </a:lnTo>
                      <a:lnTo>
                        <a:pt x="123" y="101"/>
                      </a:lnTo>
                      <a:lnTo>
                        <a:pt x="120" y="99"/>
                      </a:lnTo>
                      <a:lnTo>
                        <a:pt x="120" y="96"/>
                      </a:lnTo>
                      <a:lnTo>
                        <a:pt x="122" y="95"/>
                      </a:lnTo>
                      <a:lnTo>
                        <a:pt x="135" y="87"/>
                      </a:lnTo>
                      <a:lnTo>
                        <a:pt x="138" y="84"/>
                      </a:lnTo>
                      <a:lnTo>
                        <a:pt x="144" y="77"/>
                      </a:lnTo>
                      <a:lnTo>
                        <a:pt x="145" y="75"/>
                      </a:lnTo>
                      <a:lnTo>
                        <a:pt x="149" y="70"/>
                      </a:lnTo>
                      <a:lnTo>
                        <a:pt x="151" y="69"/>
                      </a:lnTo>
                      <a:lnTo>
                        <a:pt x="155" y="70"/>
                      </a:lnTo>
                      <a:lnTo>
                        <a:pt x="158" y="72"/>
                      </a:lnTo>
                      <a:lnTo>
                        <a:pt x="159" y="72"/>
                      </a:lnTo>
                      <a:lnTo>
                        <a:pt x="162" y="71"/>
                      </a:lnTo>
                      <a:lnTo>
                        <a:pt x="164" y="72"/>
                      </a:lnTo>
                      <a:lnTo>
                        <a:pt x="169" y="76"/>
                      </a:lnTo>
                      <a:lnTo>
                        <a:pt x="170" y="75"/>
                      </a:lnTo>
                      <a:lnTo>
                        <a:pt x="176" y="76"/>
                      </a:lnTo>
                      <a:lnTo>
                        <a:pt x="180" y="70"/>
                      </a:lnTo>
                      <a:lnTo>
                        <a:pt x="182" y="65"/>
                      </a:lnTo>
                      <a:lnTo>
                        <a:pt x="185" y="62"/>
                      </a:lnTo>
                      <a:lnTo>
                        <a:pt x="186" y="60"/>
                      </a:lnTo>
                      <a:lnTo>
                        <a:pt x="186" y="54"/>
                      </a:lnTo>
                      <a:lnTo>
                        <a:pt x="186" y="53"/>
                      </a:lnTo>
                      <a:lnTo>
                        <a:pt x="188" y="53"/>
                      </a:lnTo>
                      <a:lnTo>
                        <a:pt x="192" y="52"/>
                      </a:lnTo>
                      <a:lnTo>
                        <a:pt x="194" y="52"/>
                      </a:lnTo>
                      <a:lnTo>
                        <a:pt x="197" y="52"/>
                      </a:lnTo>
                      <a:lnTo>
                        <a:pt x="199" y="48"/>
                      </a:lnTo>
                      <a:lnTo>
                        <a:pt x="200" y="44"/>
                      </a:lnTo>
                      <a:lnTo>
                        <a:pt x="201" y="40"/>
                      </a:lnTo>
                      <a:lnTo>
                        <a:pt x="201" y="35"/>
                      </a:lnTo>
                      <a:lnTo>
                        <a:pt x="201" y="32"/>
                      </a:lnTo>
                      <a:lnTo>
                        <a:pt x="203" y="29"/>
                      </a:lnTo>
                      <a:lnTo>
                        <a:pt x="203" y="27"/>
                      </a:lnTo>
                      <a:lnTo>
                        <a:pt x="201" y="24"/>
                      </a:lnTo>
                      <a:lnTo>
                        <a:pt x="200" y="23"/>
                      </a:lnTo>
                      <a:lnTo>
                        <a:pt x="200" y="22"/>
                      </a:lnTo>
                      <a:lnTo>
                        <a:pt x="197" y="16"/>
                      </a:lnTo>
                      <a:lnTo>
                        <a:pt x="195" y="12"/>
                      </a:lnTo>
                      <a:lnTo>
                        <a:pt x="195" y="10"/>
                      </a:lnTo>
                      <a:lnTo>
                        <a:pt x="197" y="9"/>
                      </a:lnTo>
                      <a:lnTo>
                        <a:pt x="204" y="6"/>
                      </a:lnTo>
                      <a:lnTo>
                        <a:pt x="198" y="4"/>
                      </a:lnTo>
                      <a:lnTo>
                        <a:pt x="189" y="0"/>
                      </a:lnTo>
                      <a:lnTo>
                        <a:pt x="181" y="2"/>
                      </a:lnTo>
                      <a:lnTo>
                        <a:pt x="173" y="0"/>
                      </a:lnTo>
                      <a:lnTo>
                        <a:pt x="157" y="9"/>
                      </a:lnTo>
                      <a:lnTo>
                        <a:pt x="155" y="10"/>
                      </a:lnTo>
                      <a:lnTo>
                        <a:pt x="135" y="14"/>
                      </a:lnTo>
                      <a:lnTo>
                        <a:pt x="133" y="16"/>
                      </a:lnTo>
                      <a:lnTo>
                        <a:pt x="117" y="21"/>
                      </a:lnTo>
                      <a:lnTo>
                        <a:pt x="121" y="27"/>
                      </a:lnTo>
                      <a:lnTo>
                        <a:pt x="122" y="30"/>
                      </a:lnTo>
                      <a:lnTo>
                        <a:pt x="120" y="35"/>
                      </a:lnTo>
                      <a:lnTo>
                        <a:pt x="111" y="41"/>
                      </a:lnTo>
                      <a:lnTo>
                        <a:pt x="99" y="46"/>
                      </a:lnTo>
                      <a:lnTo>
                        <a:pt x="95" y="47"/>
                      </a:lnTo>
                      <a:lnTo>
                        <a:pt x="80" y="63"/>
                      </a:lnTo>
                      <a:lnTo>
                        <a:pt x="75" y="69"/>
                      </a:lnTo>
                      <a:lnTo>
                        <a:pt x="66" y="74"/>
                      </a:lnTo>
                      <a:lnTo>
                        <a:pt x="62" y="76"/>
                      </a:lnTo>
                      <a:lnTo>
                        <a:pt x="59" y="81"/>
                      </a:lnTo>
                      <a:lnTo>
                        <a:pt x="55" y="84"/>
                      </a:lnTo>
                      <a:lnTo>
                        <a:pt x="47" y="89"/>
                      </a:lnTo>
                      <a:lnTo>
                        <a:pt x="14" y="117"/>
                      </a:lnTo>
                      <a:lnTo>
                        <a:pt x="9" y="120"/>
                      </a:lnTo>
                      <a:lnTo>
                        <a:pt x="5" y="120"/>
                      </a:lnTo>
                      <a:lnTo>
                        <a:pt x="5" y="125"/>
                      </a:lnTo>
                      <a:lnTo>
                        <a:pt x="6" y="131"/>
                      </a:lnTo>
                      <a:lnTo>
                        <a:pt x="7" y="135"/>
                      </a:lnTo>
                      <a:lnTo>
                        <a:pt x="5" y="140"/>
                      </a:lnTo>
                      <a:lnTo>
                        <a:pt x="2" y="143"/>
                      </a:lnTo>
                      <a:lnTo>
                        <a:pt x="1" y="147"/>
                      </a:lnTo>
                      <a:lnTo>
                        <a:pt x="1" y="148"/>
                      </a:lnTo>
                      <a:lnTo>
                        <a:pt x="0" y="152"/>
                      </a:lnTo>
                      <a:lnTo>
                        <a:pt x="0" y="155"/>
                      </a:lnTo>
                      <a:lnTo>
                        <a:pt x="2" y="156"/>
                      </a:lnTo>
                      <a:lnTo>
                        <a:pt x="1" y="159"/>
                      </a:lnTo>
                      <a:lnTo>
                        <a:pt x="1" y="161"/>
                      </a:lnTo>
                      <a:lnTo>
                        <a:pt x="3" y="161"/>
                      </a:lnTo>
                      <a:lnTo>
                        <a:pt x="8" y="162"/>
                      </a:lnTo>
                      <a:lnTo>
                        <a:pt x="13" y="164"/>
                      </a:lnTo>
                      <a:lnTo>
                        <a:pt x="13" y="168"/>
                      </a:lnTo>
                      <a:lnTo>
                        <a:pt x="11" y="172"/>
                      </a:lnTo>
                      <a:lnTo>
                        <a:pt x="11" y="177"/>
                      </a:lnTo>
                      <a:lnTo>
                        <a:pt x="17" y="180"/>
                      </a:lnTo>
                      <a:lnTo>
                        <a:pt x="19" y="182"/>
                      </a:lnTo>
                      <a:lnTo>
                        <a:pt x="21" y="180"/>
                      </a:lnTo>
                      <a:lnTo>
                        <a:pt x="24" y="179"/>
                      </a:lnTo>
                      <a:lnTo>
                        <a:pt x="27" y="179"/>
                      </a:lnTo>
                      <a:lnTo>
                        <a:pt x="29" y="179"/>
                      </a:lnTo>
                      <a:lnTo>
                        <a:pt x="31" y="180"/>
                      </a:lnTo>
                      <a:lnTo>
                        <a:pt x="32" y="178"/>
                      </a:lnTo>
                      <a:lnTo>
                        <a:pt x="35" y="174"/>
                      </a:lnTo>
                      <a:lnTo>
                        <a:pt x="37" y="172"/>
                      </a:lnTo>
                      <a:lnTo>
                        <a:pt x="37" y="168"/>
                      </a:lnTo>
                      <a:lnTo>
                        <a:pt x="36" y="164"/>
                      </a:lnTo>
                      <a:lnTo>
                        <a:pt x="38" y="160"/>
                      </a:lnTo>
                      <a:lnTo>
                        <a:pt x="41" y="158"/>
                      </a:lnTo>
                      <a:lnTo>
                        <a:pt x="44" y="15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7" name="Freeform 205"/>
                <p:cNvSpPr>
                  <a:spLocks/>
                </p:cNvSpPr>
                <p:nvPr/>
              </p:nvSpPr>
              <p:spPr bwMode="auto">
                <a:xfrm rot="1627522">
                  <a:off x="2186" y="2676"/>
                  <a:ext cx="37" cy="38"/>
                </a:xfrm>
                <a:custGeom>
                  <a:avLst/>
                  <a:gdLst>
                    <a:gd name="T0" fmla="*/ 30 w 30"/>
                    <a:gd name="T1" fmla="*/ 8 h 26"/>
                    <a:gd name="T2" fmla="*/ 29 w 30"/>
                    <a:gd name="T3" fmla="*/ 10 h 26"/>
                    <a:gd name="T4" fmla="*/ 29 w 30"/>
                    <a:gd name="T5" fmla="*/ 13 h 26"/>
                    <a:gd name="T6" fmla="*/ 28 w 30"/>
                    <a:gd name="T7" fmla="*/ 18 h 26"/>
                    <a:gd name="T8" fmla="*/ 26 w 30"/>
                    <a:gd name="T9" fmla="*/ 20 h 26"/>
                    <a:gd name="T10" fmla="*/ 23 w 30"/>
                    <a:gd name="T11" fmla="*/ 25 h 26"/>
                    <a:gd name="T12" fmla="*/ 20 w 30"/>
                    <a:gd name="T13" fmla="*/ 26 h 26"/>
                    <a:gd name="T14" fmla="*/ 18 w 30"/>
                    <a:gd name="T15" fmla="*/ 26 h 26"/>
                    <a:gd name="T16" fmla="*/ 14 w 30"/>
                    <a:gd name="T17" fmla="*/ 26 h 26"/>
                    <a:gd name="T18" fmla="*/ 7 w 30"/>
                    <a:gd name="T19" fmla="*/ 26 h 26"/>
                    <a:gd name="T20" fmla="*/ 5 w 30"/>
                    <a:gd name="T21" fmla="*/ 25 h 26"/>
                    <a:gd name="T22" fmla="*/ 4 w 30"/>
                    <a:gd name="T23" fmla="*/ 23 h 26"/>
                    <a:gd name="T24" fmla="*/ 1 w 30"/>
                    <a:gd name="T25" fmla="*/ 20 h 26"/>
                    <a:gd name="T26" fmla="*/ 0 w 30"/>
                    <a:gd name="T27" fmla="*/ 16 h 26"/>
                    <a:gd name="T28" fmla="*/ 1 w 30"/>
                    <a:gd name="T29" fmla="*/ 13 h 26"/>
                    <a:gd name="T30" fmla="*/ 1 w 30"/>
                    <a:gd name="T31" fmla="*/ 10 h 26"/>
                    <a:gd name="T32" fmla="*/ 2 w 30"/>
                    <a:gd name="T33" fmla="*/ 8 h 26"/>
                    <a:gd name="T34" fmla="*/ 4 w 30"/>
                    <a:gd name="T35" fmla="*/ 5 h 26"/>
                    <a:gd name="T36" fmla="*/ 6 w 30"/>
                    <a:gd name="T37" fmla="*/ 4 h 26"/>
                    <a:gd name="T38" fmla="*/ 8 w 30"/>
                    <a:gd name="T39" fmla="*/ 1 h 26"/>
                    <a:gd name="T40" fmla="*/ 13 w 30"/>
                    <a:gd name="T41" fmla="*/ 1 h 26"/>
                    <a:gd name="T42" fmla="*/ 19 w 30"/>
                    <a:gd name="T43" fmla="*/ 0 h 26"/>
                    <a:gd name="T44" fmla="*/ 23 w 30"/>
                    <a:gd name="T45" fmla="*/ 1 h 26"/>
                    <a:gd name="T46" fmla="*/ 28 w 30"/>
                    <a:gd name="T47" fmla="*/ 2 h 26"/>
                    <a:gd name="T48" fmla="*/ 30 w 30"/>
                    <a:gd name="T4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6">
                      <a:moveTo>
                        <a:pt x="30" y="8"/>
                      </a:moveTo>
                      <a:lnTo>
                        <a:pt x="29" y="10"/>
                      </a:lnTo>
                      <a:lnTo>
                        <a:pt x="29" y="13"/>
                      </a:lnTo>
                      <a:lnTo>
                        <a:pt x="28" y="18"/>
                      </a:lnTo>
                      <a:lnTo>
                        <a:pt x="26" y="20"/>
                      </a:lnTo>
                      <a:lnTo>
                        <a:pt x="23" y="25"/>
                      </a:lnTo>
                      <a:lnTo>
                        <a:pt x="20" y="26"/>
                      </a:lnTo>
                      <a:lnTo>
                        <a:pt x="18" y="26"/>
                      </a:lnTo>
                      <a:lnTo>
                        <a:pt x="14" y="26"/>
                      </a:lnTo>
                      <a:lnTo>
                        <a:pt x="7" y="26"/>
                      </a:lnTo>
                      <a:lnTo>
                        <a:pt x="5" y="25"/>
                      </a:lnTo>
                      <a:lnTo>
                        <a:pt x="4" y="23"/>
                      </a:lnTo>
                      <a:lnTo>
                        <a:pt x="1" y="20"/>
                      </a:lnTo>
                      <a:lnTo>
                        <a:pt x="0" y="16"/>
                      </a:lnTo>
                      <a:lnTo>
                        <a:pt x="1" y="13"/>
                      </a:lnTo>
                      <a:lnTo>
                        <a:pt x="1" y="10"/>
                      </a:lnTo>
                      <a:lnTo>
                        <a:pt x="2" y="8"/>
                      </a:lnTo>
                      <a:lnTo>
                        <a:pt x="4" y="5"/>
                      </a:lnTo>
                      <a:lnTo>
                        <a:pt x="6" y="4"/>
                      </a:lnTo>
                      <a:lnTo>
                        <a:pt x="8" y="1"/>
                      </a:lnTo>
                      <a:lnTo>
                        <a:pt x="13" y="1"/>
                      </a:lnTo>
                      <a:lnTo>
                        <a:pt x="19" y="0"/>
                      </a:lnTo>
                      <a:lnTo>
                        <a:pt x="23" y="1"/>
                      </a:lnTo>
                      <a:lnTo>
                        <a:pt x="28" y="2"/>
                      </a:lnTo>
                      <a:lnTo>
                        <a:pt x="30" y="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8" name="Freeform 206"/>
                <p:cNvSpPr>
                  <a:spLocks/>
                </p:cNvSpPr>
                <p:nvPr/>
              </p:nvSpPr>
              <p:spPr bwMode="auto">
                <a:xfrm rot="1627522">
                  <a:off x="2042" y="2900"/>
                  <a:ext cx="168" cy="205"/>
                </a:xfrm>
                <a:custGeom>
                  <a:avLst/>
                  <a:gdLst>
                    <a:gd name="T0" fmla="*/ 8 w 135"/>
                    <a:gd name="T1" fmla="*/ 128 h 137"/>
                    <a:gd name="T2" fmla="*/ 9 w 135"/>
                    <a:gd name="T3" fmla="*/ 120 h 137"/>
                    <a:gd name="T4" fmla="*/ 7 w 135"/>
                    <a:gd name="T5" fmla="*/ 113 h 137"/>
                    <a:gd name="T6" fmla="*/ 6 w 135"/>
                    <a:gd name="T7" fmla="*/ 105 h 137"/>
                    <a:gd name="T8" fmla="*/ 6 w 135"/>
                    <a:gd name="T9" fmla="*/ 92 h 137"/>
                    <a:gd name="T10" fmla="*/ 6 w 135"/>
                    <a:gd name="T11" fmla="*/ 86 h 137"/>
                    <a:gd name="T12" fmla="*/ 7 w 135"/>
                    <a:gd name="T13" fmla="*/ 75 h 137"/>
                    <a:gd name="T14" fmla="*/ 3 w 135"/>
                    <a:gd name="T15" fmla="*/ 68 h 137"/>
                    <a:gd name="T16" fmla="*/ 0 w 135"/>
                    <a:gd name="T17" fmla="*/ 58 h 137"/>
                    <a:gd name="T18" fmla="*/ 3 w 135"/>
                    <a:gd name="T19" fmla="*/ 48 h 137"/>
                    <a:gd name="T20" fmla="*/ 2 w 135"/>
                    <a:gd name="T21" fmla="*/ 40 h 137"/>
                    <a:gd name="T22" fmla="*/ 7 w 135"/>
                    <a:gd name="T23" fmla="*/ 35 h 137"/>
                    <a:gd name="T24" fmla="*/ 14 w 135"/>
                    <a:gd name="T25" fmla="*/ 33 h 137"/>
                    <a:gd name="T26" fmla="*/ 19 w 135"/>
                    <a:gd name="T27" fmla="*/ 30 h 137"/>
                    <a:gd name="T28" fmla="*/ 23 w 135"/>
                    <a:gd name="T29" fmla="*/ 28 h 137"/>
                    <a:gd name="T30" fmla="*/ 21 w 135"/>
                    <a:gd name="T31" fmla="*/ 23 h 137"/>
                    <a:gd name="T32" fmla="*/ 25 w 135"/>
                    <a:gd name="T33" fmla="*/ 22 h 137"/>
                    <a:gd name="T34" fmla="*/ 31 w 135"/>
                    <a:gd name="T35" fmla="*/ 20 h 137"/>
                    <a:gd name="T36" fmla="*/ 36 w 135"/>
                    <a:gd name="T37" fmla="*/ 14 h 137"/>
                    <a:gd name="T38" fmla="*/ 39 w 135"/>
                    <a:gd name="T39" fmla="*/ 12 h 137"/>
                    <a:gd name="T40" fmla="*/ 47 w 135"/>
                    <a:gd name="T41" fmla="*/ 0 h 137"/>
                    <a:gd name="T42" fmla="*/ 51 w 135"/>
                    <a:gd name="T43" fmla="*/ 2 h 137"/>
                    <a:gd name="T44" fmla="*/ 57 w 135"/>
                    <a:gd name="T45" fmla="*/ 3 h 137"/>
                    <a:gd name="T46" fmla="*/ 63 w 135"/>
                    <a:gd name="T47" fmla="*/ 5 h 137"/>
                    <a:gd name="T48" fmla="*/ 67 w 135"/>
                    <a:gd name="T49" fmla="*/ 12 h 137"/>
                    <a:gd name="T50" fmla="*/ 71 w 135"/>
                    <a:gd name="T51" fmla="*/ 14 h 137"/>
                    <a:gd name="T52" fmla="*/ 78 w 135"/>
                    <a:gd name="T53" fmla="*/ 9 h 137"/>
                    <a:gd name="T54" fmla="*/ 90 w 135"/>
                    <a:gd name="T55" fmla="*/ 5 h 137"/>
                    <a:gd name="T56" fmla="*/ 96 w 135"/>
                    <a:gd name="T57" fmla="*/ 12 h 137"/>
                    <a:gd name="T58" fmla="*/ 102 w 135"/>
                    <a:gd name="T59" fmla="*/ 16 h 137"/>
                    <a:gd name="T60" fmla="*/ 105 w 135"/>
                    <a:gd name="T61" fmla="*/ 21 h 137"/>
                    <a:gd name="T62" fmla="*/ 104 w 135"/>
                    <a:gd name="T63" fmla="*/ 30 h 137"/>
                    <a:gd name="T64" fmla="*/ 108 w 135"/>
                    <a:gd name="T65" fmla="*/ 32 h 137"/>
                    <a:gd name="T66" fmla="*/ 114 w 135"/>
                    <a:gd name="T67" fmla="*/ 32 h 137"/>
                    <a:gd name="T68" fmla="*/ 123 w 135"/>
                    <a:gd name="T69" fmla="*/ 28 h 137"/>
                    <a:gd name="T70" fmla="*/ 131 w 135"/>
                    <a:gd name="T71" fmla="*/ 26 h 137"/>
                    <a:gd name="T72" fmla="*/ 134 w 135"/>
                    <a:gd name="T73" fmla="*/ 30 h 137"/>
                    <a:gd name="T74" fmla="*/ 135 w 135"/>
                    <a:gd name="T75" fmla="*/ 36 h 137"/>
                    <a:gd name="T76" fmla="*/ 132 w 135"/>
                    <a:gd name="T77" fmla="*/ 41 h 137"/>
                    <a:gd name="T78" fmla="*/ 127 w 135"/>
                    <a:gd name="T79" fmla="*/ 45 h 137"/>
                    <a:gd name="T80" fmla="*/ 123 w 135"/>
                    <a:gd name="T81" fmla="*/ 51 h 137"/>
                    <a:gd name="T82" fmla="*/ 119 w 135"/>
                    <a:gd name="T83" fmla="*/ 56 h 137"/>
                    <a:gd name="T84" fmla="*/ 117 w 135"/>
                    <a:gd name="T85" fmla="*/ 59 h 137"/>
                    <a:gd name="T86" fmla="*/ 115 w 135"/>
                    <a:gd name="T87" fmla="*/ 64 h 137"/>
                    <a:gd name="T88" fmla="*/ 116 w 135"/>
                    <a:gd name="T89" fmla="*/ 70 h 137"/>
                    <a:gd name="T90" fmla="*/ 115 w 135"/>
                    <a:gd name="T91" fmla="*/ 77 h 137"/>
                    <a:gd name="T92" fmla="*/ 116 w 135"/>
                    <a:gd name="T93" fmla="*/ 84 h 137"/>
                    <a:gd name="T94" fmla="*/ 117 w 135"/>
                    <a:gd name="T95" fmla="*/ 89 h 137"/>
                    <a:gd name="T96" fmla="*/ 120 w 135"/>
                    <a:gd name="T97" fmla="*/ 95 h 137"/>
                    <a:gd name="T98" fmla="*/ 113 w 135"/>
                    <a:gd name="T99" fmla="*/ 102 h 137"/>
                    <a:gd name="T100" fmla="*/ 99 w 135"/>
                    <a:gd name="T101" fmla="*/ 114 h 137"/>
                    <a:gd name="T102" fmla="*/ 80 w 135"/>
                    <a:gd name="T103" fmla="*/ 118 h 137"/>
                    <a:gd name="T104" fmla="*/ 75 w 135"/>
                    <a:gd name="T105" fmla="*/ 125 h 137"/>
                    <a:gd name="T106" fmla="*/ 74 w 135"/>
                    <a:gd name="T107" fmla="*/ 132 h 137"/>
                    <a:gd name="T108" fmla="*/ 68 w 135"/>
                    <a:gd name="T109" fmla="*/ 136 h 137"/>
                    <a:gd name="T110" fmla="*/ 55 w 135"/>
                    <a:gd name="T111" fmla="*/ 135 h 137"/>
                    <a:gd name="T112" fmla="*/ 51 w 135"/>
                    <a:gd name="T113" fmla="*/ 137 h 137"/>
                    <a:gd name="T114" fmla="*/ 36 w 135"/>
                    <a:gd name="T115" fmla="*/ 129 h 137"/>
                    <a:gd name="T116" fmla="*/ 25 w 135"/>
                    <a:gd name="T117" fmla="*/ 13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137">
                      <a:moveTo>
                        <a:pt x="9" y="132"/>
                      </a:moveTo>
                      <a:lnTo>
                        <a:pt x="8" y="128"/>
                      </a:lnTo>
                      <a:lnTo>
                        <a:pt x="9" y="124"/>
                      </a:lnTo>
                      <a:lnTo>
                        <a:pt x="9" y="120"/>
                      </a:lnTo>
                      <a:lnTo>
                        <a:pt x="8" y="117"/>
                      </a:lnTo>
                      <a:lnTo>
                        <a:pt x="7" y="113"/>
                      </a:lnTo>
                      <a:lnTo>
                        <a:pt x="6" y="110"/>
                      </a:lnTo>
                      <a:lnTo>
                        <a:pt x="6" y="105"/>
                      </a:lnTo>
                      <a:lnTo>
                        <a:pt x="6" y="101"/>
                      </a:lnTo>
                      <a:lnTo>
                        <a:pt x="6" y="92"/>
                      </a:lnTo>
                      <a:lnTo>
                        <a:pt x="6" y="88"/>
                      </a:lnTo>
                      <a:lnTo>
                        <a:pt x="6" y="86"/>
                      </a:lnTo>
                      <a:lnTo>
                        <a:pt x="7" y="81"/>
                      </a:lnTo>
                      <a:lnTo>
                        <a:pt x="7" y="75"/>
                      </a:lnTo>
                      <a:lnTo>
                        <a:pt x="5" y="71"/>
                      </a:lnTo>
                      <a:lnTo>
                        <a:pt x="3" y="68"/>
                      </a:lnTo>
                      <a:lnTo>
                        <a:pt x="1" y="63"/>
                      </a:lnTo>
                      <a:lnTo>
                        <a:pt x="0" y="58"/>
                      </a:lnTo>
                      <a:lnTo>
                        <a:pt x="1" y="54"/>
                      </a:lnTo>
                      <a:lnTo>
                        <a:pt x="3" y="48"/>
                      </a:lnTo>
                      <a:lnTo>
                        <a:pt x="3" y="46"/>
                      </a:lnTo>
                      <a:lnTo>
                        <a:pt x="2" y="40"/>
                      </a:lnTo>
                      <a:lnTo>
                        <a:pt x="5" y="36"/>
                      </a:lnTo>
                      <a:lnTo>
                        <a:pt x="7" y="35"/>
                      </a:lnTo>
                      <a:lnTo>
                        <a:pt x="11" y="33"/>
                      </a:lnTo>
                      <a:lnTo>
                        <a:pt x="14" y="33"/>
                      </a:lnTo>
                      <a:lnTo>
                        <a:pt x="17" y="32"/>
                      </a:lnTo>
                      <a:lnTo>
                        <a:pt x="19" y="30"/>
                      </a:lnTo>
                      <a:lnTo>
                        <a:pt x="21" y="30"/>
                      </a:lnTo>
                      <a:lnTo>
                        <a:pt x="23" y="28"/>
                      </a:lnTo>
                      <a:lnTo>
                        <a:pt x="21" y="24"/>
                      </a:lnTo>
                      <a:lnTo>
                        <a:pt x="21" y="23"/>
                      </a:lnTo>
                      <a:lnTo>
                        <a:pt x="23" y="22"/>
                      </a:lnTo>
                      <a:lnTo>
                        <a:pt x="25" y="22"/>
                      </a:lnTo>
                      <a:lnTo>
                        <a:pt x="30" y="21"/>
                      </a:lnTo>
                      <a:lnTo>
                        <a:pt x="31" y="20"/>
                      </a:lnTo>
                      <a:lnTo>
                        <a:pt x="33" y="17"/>
                      </a:lnTo>
                      <a:lnTo>
                        <a:pt x="36" y="14"/>
                      </a:lnTo>
                      <a:lnTo>
                        <a:pt x="37" y="14"/>
                      </a:lnTo>
                      <a:lnTo>
                        <a:pt x="39" y="12"/>
                      </a:lnTo>
                      <a:lnTo>
                        <a:pt x="44" y="2"/>
                      </a:lnTo>
                      <a:lnTo>
                        <a:pt x="47" y="0"/>
                      </a:lnTo>
                      <a:lnTo>
                        <a:pt x="49" y="2"/>
                      </a:lnTo>
                      <a:lnTo>
                        <a:pt x="51" y="2"/>
                      </a:lnTo>
                      <a:lnTo>
                        <a:pt x="55" y="2"/>
                      </a:lnTo>
                      <a:lnTo>
                        <a:pt x="57" y="3"/>
                      </a:lnTo>
                      <a:lnTo>
                        <a:pt x="60" y="4"/>
                      </a:lnTo>
                      <a:lnTo>
                        <a:pt x="63" y="5"/>
                      </a:lnTo>
                      <a:lnTo>
                        <a:pt x="66" y="10"/>
                      </a:lnTo>
                      <a:lnTo>
                        <a:pt x="67" y="12"/>
                      </a:lnTo>
                      <a:lnTo>
                        <a:pt x="68" y="14"/>
                      </a:lnTo>
                      <a:lnTo>
                        <a:pt x="71" y="14"/>
                      </a:lnTo>
                      <a:lnTo>
                        <a:pt x="75" y="11"/>
                      </a:lnTo>
                      <a:lnTo>
                        <a:pt x="78" y="9"/>
                      </a:lnTo>
                      <a:lnTo>
                        <a:pt x="87" y="5"/>
                      </a:lnTo>
                      <a:lnTo>
                        <a:pt x="90" y="5"/>
                      </a:lnTo>
                      <a:lnTo>
                        <a:pt x="90" y="8"/>
                      </a:lnTo>
                      <a:lnTo>
                        <a:pt x="96" y="12"/>
                      </a:lnTo>
                      <a:lnTo>
                        <a:pt x="99" y="14"/>
                      </a:lnTo>
                      <a:lnTo>
                        <a:pt x="102" y="16"/>
                      </a:lnTo>
                      <a:lnTo>
                        <a:pt x="105" y="20"/>
                      </a:lnTo>
                      <a:lnTo>
                        <a:pt x="105" y="21"/>
                      </a:lnTo>
                      <a:lnTo>
                        <a:pt x="103" y="29"/>
                      </a:lnTo>
                      <a:lnTo>
                        <a:pt x="104" y="30"/>
                      </a:lnTo>
                      <a:lnTo>
                        <a:pt x="104" y="32"/>
                      </a:lnTo>
                      <a:lnTo>
                        <a:pt x="108" y="32"/>
                      </a:lnTo>
                      <a:lnTo>
                        <a:pt x="110" y="32"/>
                      </a:lnTo>
                      <a:lnTo>
                        <a:pt x="114" y="32"/>
                      </a:lnTo>
                      <a:lnTo>
                        <a:pt x="116" y="32"/>
                      </a:lnTo>
                      <a:lnTo>
                        <a:pt x="123" y="28"/>
                      </a:lnTo>
                      <a:lnTo>
                        <a:pt x="127" y="26"/>
                      </a:lnTo>
                      <a:lnTo>
                        <a:pt x="131" y="26"/>
                      </a:lnTo>
                      <a:lnTo>
                        <a:pt x="134" y="26"/>
                      </a:lnTo>
                      <a:lnTo>
                        <a:pt x="134" y="30"/>
                      </a:lnTo>
                      <a:lnTo>
                        <a:pt x="134" y="34"/>
                      </a:lnTo>
                      <a:lnTo>
                        <a:pt x="135" y="36"/>
                      </a:lnTo>
                      <a:lnTo>
                        <a:pt x="134" y="39"/>
                      </a:lnTo>
                      <a:lnTo>
                        <a:pt x="132" y="41"/>
                      </a:lnTo>
                      <a:lnTo>
                        <a:pt x="129" y="44"/>
                      </a:lnTo>
                      <a:lnTo>
                        <a:pt x="127" y="45"/>
                      </a:lnTo>
                      <a:lnTo>
                        <a:pt x="126" y="48"/>
                      </a:lnTo>
                      <a:lnTo>
                        <a:pt x="123" y="51"/>
                      </a:lnTo>
                      <a:lnTo>
                        <a:pt x="120" y="54"/>
                      </a:lnTo>
                      <a:lnTo>
                        <a:pt x="119" y="56"/>
                      </a:lnTo>
                      <a:lnTo>
                        <a:pt x="117" y="58"/>
                      </a:lnTo>
                      <a:lnTo>
                        <a:pt x="117" y="59"/>
                      </a:lnTo>
                      <a:lnTo>
                        <a:pt x="116" y="63"/>
                      </a:lnTo>
                      <a:lnTo>
                        <a:pt x="115" y="64"/>
                      </a:lnTo>
                      <a:lnTo>
                        <a:pt x="115" y="66"/>
                      </a:lnTo>
                      <a:lnTo>
                        <a:pt x="116" y="70"/>
                      </a:lnTo>
                      <a:lnTo>
                        <a:pt x="116" y="74"/>
                      </a:lnTo>
                      <a:lnTo>
                        <a:pt x="115" y="77"/>
                      </a:lnTo>
                      <a:lnTo>
                        <a:pt x="115" y="80"/>
                      </a:lnTo>
                      <a:lnTo>
                        <a:pt x="116" y="84"/>
                      </a:lnTo>
                      <a:lnTo>
                        <a:pt x="116" y="88"/>
                      </a:lnTo>
                      <a:lnTo>
                        <a:pt x="117" y="89"/>
                      </a:lnTo>
                      <a:lnTo>
                        <a:pt x="120" y="93"/>
                      </a:lnTo>
                      <a:lnTo>
                        <a:pt x="120" y="95"/>
                      </a:lnTo>
                      <a:lnTo>
                        <a:pt x="121" y="100"/>
                      </a:lnTo>
                      <a:lnTo>
                        <a:pt x="113" y="102"/>
                      </a:lnTo>
                      <a:lnTo>
                        <a:pt x="109" y="105"/>
                      </a:lnTo>
                      <a:lnTo>
                        <a:pt x="99" y="114"/>
                      </a:lnTo>
                      <a:lnTo>
                        <a:pt x="96" y="117"/>
                      </a:lnTo>
                      <a:lnTo>
                        <a:pt x="80" y="118"/>
                      </a:lnTo>
                      <a:lnTo>
                        <a:pt x="78" y="122"/>
                      </a:lnTo>
                      <a:lnTo>
                        <a:pt x="75" y="125"/>
                      </a:lnTo>
                      <a:lnTo>
                        <a:pt x="74" y="130"/>
                      </a:lnTo>
                      <a:lnTo>
                        <a:pt x="74" y="132"/>
                      </a:lnTo>
                      <a:lnTo>
                        <a:pt x="72" y="135"/>
                      </a:lnTo>
                      <a:lnTo>
                        <a:pt x="68" y="136"/>
                      </a:lnTo>
                      <a:lnTo>
                        <a:pt x="57" y="134"/>
                      </a:lnTo>
                      <a:lnTo>
                        <a:pt x="55" y="135"/>
                      </a:lnTo>
                      <a:lnTo>
                        <a:pt x="54" y="137"/>
                      </a:lnTo>
                      <a:lnTo>
                        <a:pt x="51" y="137"/>
                      </a:lnTo>
                      <a:lnTo>
                        <a:pt x="39" y="129"/>
                      </a:lnTo>
                      <a:lnTo>
                        <a:pt x="36" y="129"/>
                      </a:lnTo>
                      <a:lnTo>
                        <a:pt x="29" y="131"/>
                      </a:lnTo>
                      <a:lnTo>
                        <a:pt x="25" y="131"/>
                      </a:lnTo>
                      <a:lnTo>
                        <a:pt x="9" y="132"/>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59" name="Freeform 207"/>
                <p:cNvSpPr>
                  <a:spLocks/>
                </p:cNvSpPr>
                <p:nvPr/>
              </p:nvSpPr>
              <p:spPr bwMode="auto">
                <a:xfrm rot="1627522">
                  <a:off x="1854" y="2855"/>
                  <a:ext cx="200" cy="211"/>
                </a:xfrm>
                <a:custGeom>
                  <a:avLst/>
                  <a:gdLst>
                    <a:gd name="T0" fmla="*/ 18 w 163"/>
                    <a:gd name="T1" fmla="*/ 126 h 140"/>
                    <a:gd name="T2" fmla="*/ 31 w 163"/>
                    <a:gd name="T3" fmla="*/ 117 h 140"/>
                    <a:gd name="T4" fmla="*/ 40 w 163"/>
                    <a:gd name="T5" fmla="*/ 119 h 140"/>
                    <a:gd name="T6" fmla="*/ 42 w 163"/>
                    <a:gd name="T7" fmla="*/ 126 h 140"/>
                    <a:gd name="T8" fmla="*/ 45 w 163"/>
                    <a:gd name="T9" fmla="*/ 132 h 140"/>
                    <a:gd name="T10" fmla="*/ 49 w 163"/>
                    <a:gd name="T11" fmla="*/ 140 h 140"/>
                    <a:gd name="T12" fmla="*/ 54 w 163"/>
                    <a:gd name="T13" fmla="*/ 134 h 140"/>
                    <a:gd name="T14" fmla="*/ 69 w 163"/>
                    <a:gd name="T15" fmla="*/ 132 h 140"/>
                    <a:gd name="T16" fmla="*/ 75 w 163"/>
                    <a:gd name="T17" fmla="*/ 132 h 140"/>
                    <a:gd name="T18" fmla="*/ 82 w 163"/>
                    <a:gd name="T19" fmla="*/ 123 h 140"/>
                    <a:gd name="T20" fmla="*/ 88 w 163"/>
                    <a:gd name="T21" fmla="*/ 122 h 140"/>
                    <a:gd name="T22" fmla="*/ 94 w 163"/>
                    <a:gd name="T23" fmla="*/ 120 h 140"/>
                    <a:gd name="T24" fmla="*/ 115 w 163"/>
                    <a:gd name="T25" fmla="*/ 116 h 140"/>
                    <a:gd name="T26" fmla="*/ 142 w 163"/>
                    <a:gd name="T27" fmla="*/ 110 h 140"/>
                    <a:gd name="T28" fmla="*/ 148 w 163"/>
                    <a:gd name="T29" fmla="*/ 114 h 140"/>
                    <a:gd name="T30" fmla="*/ 153 w 163"/>
                    <a:gd name="T31" fmla="*/ 114 h 140"/>
                    <a:gd name="T32" fmla="*/ 163 w 163"/>
                    <a:gd name="T33" fmla="*/ 105 h 140"/>
                    <a:gd name="T34" fmla="*/ 163 w 163"/>
                    <a:gd name="T35" fmla="*/ 97 h 140"/>
                    <a:gd name="T36" fmla="*/ 162 w 163"/>
                    <a:gd name="T37" fmla="*/ 90 h 140"/>
                    <a:gd name="T38" fmla="*/ 160 w 163"/>
                    <a:gd name="T39" fmla="*/ 83 h 140"/>
                    <a:gd name="T40" fmla="*/ 160 w 163"/>
                    <a:gd name="T41" fmla="*/ 74 h 140"/>
                    <a:gd name="T42" fmla="*/ 160 w 163"/>
                    <a:gd name="T43" fmla="*/ 61 h 140"/>
                    <a:gd name="T44" fmla="*/ 161 w 163"/>
                    <a:gd name="T45" fmla="*/ 54 h 140"/>
                    <a:gd name="T46" fmla="*/ 159 w 163"/>
                    <a:gd name="T47" fmla="*/ 44 h 140"/>
                    <a:gd name="T48" fmla="*/ 155 w 163"/>
                    <a:gd name="T49" fmla="*/ 36 h 140"/>
                    <a:gd name="T50" fmla="*/ 155 w 163"/>
                    <a:gd name="T51" fmla="*/ 27 h 140"/>
                    <a:gd name="T52" fmla="*/ 157 w 163"/>
                    <a:gd name="T53" fmla="*/ 19 h 140"/>
                    <a:gd name="T54" fmla="*/ 153 w 163"/>
                    <a:gd name="T55" fmla="*/ 9 h 140"/>
                    <a:gd name="T56" fmla="*/ 145 w 163"/>
                    <a:gd name="T57" fmla="*/ 6 h 140"/>
                    <a:gd name="T58" fmla="*/ 132 w 163"/>
                    <a:gd name="T59" fmla="*/ 7 h 140"/>
                    <a:gd name="T60" fmla="*/ 125 w 163"/>
                    <a:gd name="T61" fmla="*/ 7 h 140"/>
                    <a:gd name="T62" fmla="*/ 118 w 163"/>
                    <a:gd name="T63" fmla="*/ 2 h 140"/>
                    <a:gd name="T64" fmla="*/ 114 w 163"/>
                    <a:gd name="T65" fmla="*/ 3 h 140"/>
                    <a:gd name="T66" fmla="*/ 107 w 163"/>
                    <a:gd name="T67" fmla="*/ 0 h 140"/>
                    <a:gd name="T68" fmla="*/ 101 w 163"/>
                    <a:gd name="T69" fmla="*/ 6 h 140"/>
                    <a:gd name="T70" fmla="*/ 94 w 163"/>
                    <a:gd name="T71" fmla="*/ 15 h 140"/>
                    <a:gd name="T72" fmla="*/ 78 w 163"/>
                    <a:gd name="T73" fmla="*/ 26 h 140"/>
                    <a:gd name="T74" fmla="*/ 76 w 163"/>
                    <a:gd name="T75" fmla="*/ 30 h 140"/>
                    <a:gd name="T76" fmla="*/ 79 w 163"/>
                    <a:gd name="T77" fmla="*/ 33 h 140"/>
                    <a:gd name="T78" fmla="*/ 75 w 163"/>
                    <a:gd name="T79" fmla="*/ 39 h 140"/>
                    <a:gd name="T80" fmla="*/ 65 w 163"/>
                    <a:gd name="T81" fmla="*/ 42 h 140"/>
                    <a:gd name="T82" fmla="*/ 59 w 163"/>
                    <a:gd name="T83" fmla="*/ 41 h 140"/>
                    <a:gd name="T84" fmla="*/ 47 w 163"/>
                    <a:gd name="T85" fmla="*/ 41 h 140"/>
                    <a:gd name="T86" fmla="*/ 42 w 163"/>
                    <a:gd name="T87" fmla="*/ 39 h 140"/>
                    <a:gd name="T88" fmla="*/ 37 w 163"/>
                    <a:gd name="T89" fmla="*/ 41 h 140"/>
                    <a:gd name="T90" fmla="*/ 33 w 163"/>
                    <a:gd name="T91" fmla="*/ 36 h 140"/>
                    <a:gd name="T92" fmla="*/ 29 w 163"/>
                    <a:gd name="T93" fmla="*/ 41 h 140"/>
                    <a:gd name="T94" fmla="*/ 23 w 163"/>
                    <a:gd name="T95" fmla="*/ 45 h 140"/>
                    <a:gd name="T96" fmla="*/ 18 w 163"/>
                    <a:gd name="T97" fmla="*/ 50 h 140"/>
                    <a:gd name="T98" fmla="*/ 18 w 163"/>
                    <a:gd name="T99" fmla="*/ 54 h 140"/>
                    <a:gd name="T100" fmla="*/ 15 w 163"/>
                    <a:gd name="T101" fmla="*/ 61 h 140"/>
                    <a:gd name="T102" fmla="*/ 13 w 163"/>
                    <a:gd name="T103" fmla="*/ 71 h 140"/>
                    <a:gd name="T104" fmla="*/ 7 w 163"/>
                    <a:gd name="T105" fmla="*/ 75 h 140"/>
                    <a:gd name="T106" fmla="*/ 3 w 163"/>
                    <a:gd name="T107" fmla="*/ 80 h 140"/>
                    <a:gd name="T108" fmla="*/ 1 w 163"/>
                    <a:gd name="T109" fmla="*/ 96 h 140"/>
                    <a:gd name="T110" fmla="*/ 3 w 163"/>
                    <a:gd name="T111" fmla="*/ 104 h 140"/>
                    <a:gd name="T112" fmla="*/ 7 w 163"/>
                    <a:gd name="T113" fmla="*/ 113 h 140"/>
                    <a:gd name="T114" fmla="*/ 7 w 163"/>
                    <a:gd name="T115" fmla="*/ 121 h 140"/>
                    <a:gd name="T116" fmla="*/ 10 w 163"/>
                    <a:gd name="T117" fmla="*/ 126 h 140"/>
                    <a:gd name="T118" fmla="*/ 17 w 163"/>
                    <a:gd name="T119"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40">
                      <a:moveTo>
                        <a:pt x="17" y="128"/>
                      </a:moveTo>
                      <a:lnTo>
                        <a:pt x="18" y="126"/>
                      </a:lnTo>
                      <a:lnTo>
                        <a:pt x="25" y="122"/>
                      </a:lnTo>
                      <a:lnTo>
                        <a:pt x="31" y="117"/>
                      </a:lnTo>
                      <a:lnTo>
                        <a:pt x="35" y="116"/>
                      </a:lnTo>
                      <a:lnTo>
                        <a:pt x="40" y="119"/>
                      </a:lnTo>
                      <a:lnTo>
                        <a:pt x="41" y="121"/>
                      </a:lnTo>
                      <a:lnTo>
                        <a:pt x="42" y="126"/>
                      </a:lnTo>
                      <a:lnTo>
                        <a:pt x="43" y="127"/>
                      </a:lnTo>
                      <a:lnTo>
                        <a:pt x="45" y="132"/>
                      </a:lnTo>
                      <a:lnTo>
                        <a:pt x="46" y="135"/>
                      </a:lnTo>
                      <a:lnTo>
                        <a:pt x="49" y="140"/>
                      </a:lnTo>
                      <a:lnTo>
                        <a:pt x="51" y="139"/>
                      </a:lnTo>
                      <a:lnTo>
                        <a:pt x="54" y="134"/>
                      </a:lnTo>
                      <a:lnTo>
                        <a:pt x="57" y="133"/>
                      </a:lnTo>
                      <a:lnTo>
                        <a:pt x="69" y="132"/>
                      </a:lnTo>
                      <a:lnTo>
                        <a:pt x="71" y="132"/>
                      </a:lnTo>
                      <a:lnTo>
                        <a:pt x="75" y="132"/>
                      </a:lnTo>
                      <a:lnTo>
                        <a:pt x="77" y="129"/>
                      </a:lnTo>
                      <a:lnTo>
                        <a:pt x="82" y="123"/>
                      </a:lnTo>
                      <a:lnTo>
                        <a:pt x="84" y="122"/>
                      </a:lnTo>
                      <a:lnTo>
                        <a:pt x="88" y="122"/>
                      </a:lnTo>
                      <a:lnTo>
                        <a:pt x="90" y="122"/>
                      </a:lnTo>
                      <a:lnTo>
                        <a:pt x="94" y="120"/>
                      </a:lnTo>
                      <a:lnTo>
                        <a:pt x="112" y="117"/>
                      </a:lnTo>
                      <a:lnTo>
                        <a:pt x="115" y="116"/>
                      </a:lnTo>
                      <a:lnTo>
                        <a:pt x="130" y="114"/>
                      </a:lnTo>
                      <a:lnTo>
                        <a:pt x="142" y="110"/>
                      </a:lnTo>
                      <a:lnTo>
                        <a:pt x="145" y="113"/>
                      </a:lnTo>
                      <a:lnTo>
                        <a:pt x="148" y="114"/>
                      </a:lnTo>
                      <a:lnTo>
                        <a:pt x="151" y="115"/>
                      </a:lnTo>
                      <a:lnTo>
                        <a:pt x="153" y="114"/>
                      </a:lnTo>
                      <a:lnTo>
                        <a:pt x="159" y="105"/>
                      </a:lnTo>
                      <a:lnTo>
                        <a:pt x="163" y="105"/>
                      </a:lnTo>
                      <a:lnTo>
                        <a:pt x="162" y="101"/>
                      </a:lnTo>
                      <a:lnTo>
                        <a:pt x="163" y="97"/>
                      </a:lnTo>
                      <a:lnTo>
                        <a:pt x="163" y="93"/>
                      </a:lnTo>
                      <a:lnTo>
                        <a:pt x="162" y="90"/>
                      </a:lnTo>
                      <a:lnTo>
                        <a:pt x="161" y="86"/>
                      </a:lnTo>
                      <a:lnTo>
                        <a:pt x="160" y="83"/>
                      </a:lnTo>
                      <a:lnTo>
                        <a:pt x="160" y="78"/>
                      </a:lnTo>
                      <a:lnTo>
                        <a:pt x="160" y="74"/>
                      </a:lnTo>
                      <a:lnTo>
                        <a:pt x="160" y="65"/>
                      </a:lnTo>
                      <a:lnTo>
                        <a:pt x="160" y="61"/>
                      </a:lnTo>
                      <a:lnTo>
                        <a:pt x="160" y="59"/>
                      </a:lnTo>
                      <a:lnTo>
                        <a:pt x="161" y="54"/>
                      </a:lnTo>
                      <a:lnTo>
                        <a:pt x="161" y="48"/>
                      </a:lnTo>
                      <a:lnTo>
                        <a:pt x="159" y="44"/>
                      </a:lnTo>
                      <a:lnTo>
                        <a:pt x="157" y="41"/>
                      </a:lnTo>
                      <a:lnTo>
                        <a:pt x="155" y="36"/>
                      </a:lnTo>
                      <a:lnTo>
                        <a:pt x="154" y="31"/>
                      </a:lnTo>
                      <a:lnTo>
                        <a:pt x="155" y="27"/>
                      </a:lnTo>
                      <a:lnTo>
                        <a:pt x="157" y="21"/>
                      </a:lnTo>
                      <a:lnTo>
                        <a:pt x="157" y="19"/>
                      </a:lnTo>
                      <a:lnTo>
                        <a:pt x="156" y="13"/>
                      </a:lnTo>
                      <a:lnTo>
                        <a:pt x="153" y="9"/>
                      </a:lnTo>
                      <a:lnTo>
                        <a:pt x="149" y="8"/>
                      </a:lnTo>
                      <a:lnTo>
                        <a:pt x="145" y="6"/>
                      </a:lnTo>
                      <a:lnTo>
                        <a:pt x="139" y="3"/>
                      </a:lnTo>
                      <a:lnTo>
                        <a:pt x="132" y="7"/>
                      </a:lnTo>
                      <a:lnTo>
                        <a:pt x="126" y="6"/>
                      </a:lnTo>
                      <a:lnTo>
                        <a:pt x="125" y="7"/>
                      </a:lnTo>
                      <a:lnTo>
                        <a:pt x="120" y="3"/>
                      </a:lnTo>
                      <a:lnTo>
                        <a:pt x="118" y="2"/>
                      </a:lnTo>
                      <a:lnTo>
                        <a:pt x="115" y="3"/>
                      </a:lnTo>
                      <a:lnTo>
                        <a:pt x="114" y="3"/>
                      </a:lnTo>
                      <a:lnTo>
                        <a:pt x="111" y="1"/>
                      </a:lnTo>
                      <a:lnTo>
                        <a:pt x="107" y="0"/>
                      </a:lnTo>
                      <a:lnTo>
                        <a:pt x="105" y="1"/>
                      </a:lnTo>
                      <a:lnTo>
                        <a:pt x="101" y="6"/>
                      </a:lnTo>
                      <a:lnTo>
                        <a:pt x="100" y="8"/>
                      </a:lnTo>
                      <a:lnTo>
                        <a:pt x="94" y="15"/>
                      </a:lnTo>
                      <a:lnTo>
                        <a:pt x="91" y="18"/>
                      </a:lnTo>
                      <a:lnTo>
                        <a:pt x="78" y="26"/>
                      </a:lnTo>
                      <a:lnTo>
                        <a:pt x="76" y="27"/>
                      </a:lnTo>
                      <a:lnTo>
                        <a:pt x="76" y="30"/>
                      </a:lnTo>
                      <a:lnTo>
                        <a:pt x="79" y="32"/>
                      </a:lnTo>
                      <a:lnTo>
                        <a:pt x="79" y="33"/>
                      </a:lnTo>
                      <a:lnTo>
                        <a:pt x="76" y="39"/>
                      </a:lnTo>
                      <a:lnTo>
                        <a:pt x="75" y="39"/>
                      </a:lnTo>
                      <a:lnTo>
                        <a:pt x="72" y="39"/>
                      </a:lnTo>
                      <a:lnTo>
                        <a:pt x="65" y="42"/>
                      </a:lnTo>
                      <a:lnTo>
                        <a:pt x="64" y="42"/>
                      </a:lnTo>
                      <a:lnTo>
                        <a:pt x="59" y="41"/>
                      </a:lnTo>
                      <a:lnTo>
                        <a:pt x="51" y="41"/>
                      </a:lnTo>
                      <a:lnTo>
                        <a:pt x="47" y="41"/>
                      </a:lnTo>
                      <a:lnTo>
                        <a:pt x="46" y="41"/>
                      </a:lnTo>
                      <a:lnTo>
                        <a:pt x="42" y="39"/>
                      </a:lnTo>
                      <a:lnTo>
                        <a:pt x="41" y="39"/>
                      </a:lnTo>
                      <a:lnTo>
                        <a:pt x="37" y="41"/>
                      </a:lnTo>
                      <a:lnTo>
                        <a:pt x="35" y="39"/>
                      </a:lnTo>
                      <a:lnTo>
                        <a:pt x="33" y="36"/>
                      </a:lnTo>
                      <a:lnTo>
                        <a:pt x="31" y="36"/>
                      </a:lnTo>
                      <a:lnTo>
                        <a:pt x="29" y="41"/>
                      </a:lnTo>
                      <a:lnTo>
                        <a:pt x="28" y="42"/>
                      </a:lnTo>
                      <a:lnTo>
                        <a:pt x="23" y="45"/>
                      </a:lnTo>
                      <a:lnTo>
                        <a:pt x="18" y="49"/>
                      </a:lnTo>
                      <a:lnTo>
                        <a:pt x="18" y="50"/>
                      </a:lnTo>
                      <a:lnTo>
                        <a:pt x="19" y="53"/>
                      </a:lnTo>
                      <a:lnTo>
                        <a:pt x="18" y="54"/>
                      </a:lnTo>
                      <a:lnTo>
                        <a:pt x="16" y="57"/>
                      </a:lnTo>
                      <a:lnTo>
                        <a:pt x="15" y="61"/>
                      </a:lnTo>
                      <a:lnTo>
                        <a:pt x="15" y="65"/>
                      </a:lnTo>
                      <a:lnTo>
                        <a:pt x="13" y="71"/>
                      </a:lnTo>
                      <a:lnTo>
                        <a:pt x="11" y="74"/>
                      </a:lnTo>
                      <a:lnTo>
                        <a:pt x="7" y="75"/>
                      </a:lnTo>
                      <a:lnTo>
                        <a:pt x="5" y="77"/>
                      </a:lnTo>
                      <a:lnTo>
                        <a:pt x="3" y="80"/>
                      </a:lnTo>
                      <a:lnTo>
                        <a:pt x="0" y="85"/>
                      </a:lnTo>
                      <a:lnTo>
                        <a:pt x="1" y="96"/>
                      </a:lnTo>
                      <a:lnTo>
                        <a:pt x="1" y="102"/>
                      </a:lnTo>
                      <a:lnTo>
                        <a:pt x="3" y="104"/>
                      </a:lnTo>
                      <a:lnTo>
                        <a:pt x="6" y="109"/>
                      </a:lnTo>
                      <a:lnTo>
                        <a:pt x="7" y="113"/>
                      </a:lnTo>
                      <a:lnTo>
                        <a:pt x="7" y="115"/>
                      </a:lnTo>
                      <a:lnTo>
                        <a:pt x="7" y="121"/>
                      </a:lnTo>
                      <a:lnTo>
                        <a:pt x="7" y="123"/>
                      </a:lnTo>
                      <a:lnTo>
                        <a:pt x="10" y="126"/>
                      </a:lnTo>
                      <a:lnTo>
                        <a:pt x="15" y="127"/>
                      </a:lnTo>
                      <a:lnTo>
                        <a:pt x="17" y="12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0" name="Freeform 208"/>
                <p:cNvSpPr>
                  <a:spLocks/>
                </p:cNvSpPr>
                <p:nvPr/>
              </p:nvSpPr>
              <p:spPr bwMode="auto">
                <a:xfrm rot="1627522">
                  <a:off x="1850" y="3008"/>
                  <a:ext cx="22" cy="41"/>
                </a:xfrm>
                <a:custGeom>
                  <a:avLst/>
                  <a:gdLst>
                    <a:gd name="T0" fmla="*/ 12 w 18"/>
                    <a:gd name="T1" fmla="*/ 6 h 27"/>
                    <a:gd name="T2" fmla="*/ 12 w 18"/>
                    <a:gd name="T3" fmla="*/ 7 h 27"/>
                    <a:gd name="T4" fmla="*/ 14 w 18"/>
                    <a:gd name="T5" fmla="*/ 9 h 27"/>
                    <a:gd name="T6" fmla="*/ 15 w 18"/>
                    <a:gd name="T7" fmla="*/ 12 h 27"/>
                    <a:gd name="T8" fmla="*/ 16 w 18"/>
                    <a:gd name="T9" fmla="*/ 14 h 27"/>
                    <a:gd name="T10" fmla="*/ 16 w 18"/>
                    <a:gd name="T11" fmla="*/ 15 h 27"/>
                    <a:gd name="T12" fmla="*/ 17 w 18"/>
                    <a:gd name="T13" fmla="*/ 17 h 27"/>
                    <a:gd name="T14" fmla="*/ 18 w 18"/>
                    <a:gd name="T15" fmla="*/ 18 h 27"/>
                    <a:gd name="T16" fmla="*/ 17 w 18"/>
                    <a:gd name="T17" fmla="*/ 19 h 27"/>
                    <a:gd name="T18" fmla="*/ 17 w 18"/>
                    <a:gd name="T19" fmla="*/ 21 h 27"/>
                    <a:gd name="T20" fmla="*/ 17 w 18"/>
                    <a:gd name="T21" fmla="*/ 25 h 27"/>
                    <a:gd name="T22" fmla="*/ 16 w 18"/>
                    <a:gd name="T23" fmla="*/ 25 h 27"/>
                    <a:gd name="T24" fmla="*/ 14 w 18"/>
                    <a:gd name="T25" fmla="*/ 26 h 27"/>
                    <a:gd name="T26" fmla="*/ 14 w 18"/>
                    <a:gd name="T27" fmla="*/ 27 h 27"/>
                    <a:gd name="T28" fmla="*/ 12 w 18"/>
                    <a:gd name="T29" fmla="*/ 26 h 27"/>
                    <a:gd name="T30" fmla="*/ 10 w 18"/>
                    <a:gd name="T31" fmla="*/ 25 h 27"/>
                    <a:gd name="T32" fmla="*/ 8 w 18"/>
                    <a:gd name="T33" fmla="*/ 21 h 27"/>
                    <a:gd name="T34" fmla="*/ 4 w 18"/>
                    <a:gd name="T35" fmla="*/ 18 h 27"/>
                    <a:gd name="T36" fmla="*/ 3 w 18"/>
                    <a:gd name="T37" fmla="*/ 17 h 27"/>
                    <a:gd name="T38" fmla="*/ 2 w 18"/>
                    <a:gd name="T39" fmla="*/ 13 h 27"/>
                    <a:gd name="T40" fmla="*/ 0 w 18"/>
                    <a:gd name="T41" fmla="*/ 11 h 27"/>
                    <a:gd name="T42" fmla="*/ 0 w 18"/>
                    <a:gd name="T43" fmla="*/ 7 h 27"/>
                    <a:gd name="T44" fmla="*/ 0 w 18"/>
                    <a:gd name="T45" fmla="*/ 5 h 27"/>
                    <a:gd name="T46" fmla="*/ 2 w 18"/>
                    <a:gd name="T47" fmla="*/ 3 h 27"/>
                    <a:gd name="T48" fmla="*/ 2 w 18"/>
                    <a:gd name="T49" fmla="*/ 2 h 27"/>
                    <a:gd name="T50" fmla="*/ 5 w 18"/>
                    <a:gd name="T51" fmla="*/ 0 h 27"/>
                    <a:gd name="T52" fmla="*/ 6 w 18"/>
                    <a:gd name="T53" fmla="*/ 0 h 27"/>
                    <a:gd name="T54" fmla="*/ 9 w 18"/>
                    <a:gd name="T55" fmla="*/ 0 h 27"/>
                    <a:gd name="T56" fmla="*/ 10 w 18"/>
                    <a:gd name="T57" fmla="*/ 1 h 27"/>
                    <a:gd name="T58" fmla="*/ 10 w 18"/>
                    <a:gd name="T59" fmla="*/ 2 h 27"/>
                    <a:gd name="T60" fmla="*/ 12 w 18"/>
                    <a:gd name="T61"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27">
                      <a:moveTo>
                        <a:pt x="12" y="6"/>
                      </a:moveTo>
                      <a:lnTo>
                        <a:pt x="12" y="7"/>
                      </a:lnTo>
                      <a:lnTo>
                        <a:pt x="14" y="9"/>
                      </a:lnTo>
                      <a:lnTo>
                        <a:pt x="15" y="12"/>
                      </a:lnTo>
                      <a:lnTo>
                        <a:pt x="16" y="14"/>
                      </a:lnTo>
                      <a:lnTo>
                        <a:pt x="16" y="15"/>
                      </a:lnTo>
                      <a:lnTo>
                        <a:pt x="17" y="17"/>
                      </a:lnTo>
                      <a:lnTo>
                        <a:pt x="18" y="18"/>
                      </a:lnTo>
                      <a:lnTo>
                        <a:pt x="17" y="19"/>
                      </a:lnTo>
                      <a:lnTo>
                        <a:pt x="17" y="21"/>
                      </a:lnTo>
                      <a:lnTo>
                        <a:pt x="17" y="25"/>
                      </a:lnTo>
                      <a:lnTo>
                        <a:pt x="16" y="25"/>
                      </a:lnTo>
                      <a:lnTo>
                        <a:pt x="14" y="26"/>
                      </a:lnTo>
                      <a:lnTo>
                        <a:pt x="14" y="27"/>
                      </a:lnTo>
                      <a:lnTo>
                        <a:pt x="12" y="26"/>
                      </a:lnTo>
                      <a:lnTo>
                        <a:pt x="10" y="25"/>
                      </a:lnTo>
                      <a:lnTo>
                        <a:pt x="8" y="21"/>
                      </a:lnTo>
                      <a:lnTo>
                        <a:pt x="4" y="18"/>
                      </a:lnTo>
                      <a:lnTo>
                        <a:pt x="3" y="17"/>
                      </a:lnTo>
                      <a:lnTo>
                        <a:pt x="2" y="13"/>
                      </a:lnTo>
                      <a:lnTo>
                        <a:pt x="0" y="11"/>
                      </a:lnTo>
                      <a:lnTo>
                        <a:pt x="0" y="7"/>
                      </a:lnTo>
                      <a:lnTo>
                        <a:pt x="0" y="5"/>
                      </a:lnTo>
                      <a:lnTo>
                        <a:pt x="2" y="3"/>
                      </a:lnTo>
                      <a:lnTo>
                        <a:pt x="2" y="2"/>
                      </a:lnTo>
                      <a:lnTo>
                        <a:pt x="5" y="0"/>
                      </a:lnTo>
                      <a:lnTo>
                        <a:pt x="6" y="0"/>
                      </a:lnTo>
                      <a:lnTo>
                        <a:pt x="9" y="0"/>
                      </a:lnTo>
                      <a:lnTo>
                        <a:pt x="10" y="1"/>
                      </a:lnTo>
                      <a:lnTo>
                        <a:pt x="10" y="2"/>
                      </a:lnTo>
                      <a:lnTo>
                        <a:pt x="12"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1" name="Freeform 209"/>
                <p:cNvSpPr>
                  <a:spLocks/>
                </p:cNvSpPr>
                <p:nvPr/>
              </p:nvSpPr>
              <p:spPr bwMode="auto">
                <a:xfrm rot="1627522">
                  <a:off x="2002" y="3100"/>
                  <a:ext cx="133" cy="86"/>
                </a:xfrm>
                <a:custGeom>
                  <a:avLst/>
                  <a:gdLst>
                    <a:gd name="T0" fmla="*/ 12 w 108"/>
                    <a:gd name="T1" fmla="*/ 59 h 59"/>
                    <a:gd name="T2" fmla="*/ 7 w 108"/>
                    <a:gd name="T3" fmla="*/ 54 h 59"/>
                    <a:gd name="T4" fmla="*/ 0 w 108"/>
                    <a:gd name="T5" fmla="*/ 48 h 59"/>
                    <a:gd name="T6" fmla="*/ 6 w 108"/>
                    <a:gd name="T7" fmla="*/ 40 h 59"/>
                    <a:gd name="T8" fmla="*/ 2 w 108"/>
                    <a:gd name="T9" fmla="*/ 31 h 59"/>
                    <a:gd name="T10" fmla="*/ 0 w 108"/>
                    <a:gd name="T11" fmla="*/ 20 h 59"/>
                    <a:gd name="T12" fmla="*/ 17 w 108"/>
                    <a:gd name="T13" fmla="*/ 20 h 59"/>
                    <a:gd name="T14" fmla="*/ 36 w 108"/>
                    <a:gd name="T15" fmla="*/ 7 h 59"/>
                    <a:gd name="T16" fmla="*/ 44 w 108"/>
                    <a:gd name="T17" fmla="*/ 7 h 59"/>
                    <a:gd name="T18" fmla="*/ 77 w 108"/>
                    <a:gd name="T19" fmla="*/ 6 h 59"/>
                    <a:gd name="T20" fmla="*/ 85 w 108"/>
                    <a:gd name="T21" fmla="*/ 16 h 59"/>
                    <a:gd name="T22" fmla="*/ 91 w 108"/>
                    <a:gd name="T23" fmla="*/ 23 h 59"/>
                    <a:gd name="T24" fmla="*/ 101 w 108"/>
                    <a:gd name="T25" fmla="*/ 23 h 59"/>
                    <a:gd name="T26" fmla="*/ 104 w 108"/>
                    <a:gd name="T27" fmla="*/ 30 h 59"/>
                    <a:gd name="T28" fmla="*/ 108 w 108"/>
                    <a:gd name="T29" fmla="*/ 36 h 59"/>
                    <a:gd name="T30" fmla="*/ 102 w 108"/>
                    <a:gd name="T31" fmla="*/ 37 h 59"/>
                    <a:gd name="T32" fmla="*/ 93 w 108"/>
                    <a:gd name="T33" fmla="*/ 32 h 59"/>
                    <a:gd name="T34" fmla="*/ 87 w 108"/>
                    <a:gd name="T35" fmla="*/ 31 h 59"/>
                    <a:gd name="T36" fmla="*/ 79 w 108"/>
                    <a:gd name="T37" fmla="*/ 31 h 59"/>
                    <a:gd name="T38" fmla="*/ 74 w 108"/>
                    <a:gd name="T39" fmla="*/ 34 h 59"/>
                    <a:gd name="T40" fmla="*/ 71 w 108"/>
                    <a:gd name="T41" fmla="*/ 37 h 59"/>
                    <a:gd name="T42" fmla="*/ 66 w 108"/>
                    <a:gd name="T43" fmla="*/ 36 h 59"/>
                    <a:gd name="T44" fmla="*/ 63 w 108"/>
                    <a:gd name="T45" fmla="*/ 40 h 59"/>
                    <a:gd name="T46" fmla="*/ 59 w 108"/>
                    <a:gd name="T47" fmla="*/ 42 h 59"/>
                    <a:gd name="T48" fmla="*/ 51 w 108"/>
                    <a:gd name="T49" fmla="*/ 43 h 59"/>
                    <a:gd name="T50" fmla="*/ 45 w 108"/>
                    <a:gd name="T51" fmla="*/ 41 h 59"/>
                    <a:gd name="T52" fmla="*/ 39 w 108"/>
                    <a:gd name="T53" fmla="*/ 41 h 59"/>
                    <a:gd name="T54" fmla="*/ 35 w 108"/>
                    <a:gd name="T55" fmla="*/ 44 h 59"/>
                    <a:gd name="T56" fmla="*/ 26 w 108"/>
                    <a:gd name="T57" fmla="*/ 48 h 59"/>
                    <a:gd name="T58" fmla="*/ 20 w 108"/>
                    <a:gd name="T59" fmla="*/ 54 h 59"/>
                    <a:gd name="T60" fmla="*/ 17 w 108"/>
                    <a:gd name="T61" fmla="*/ 55 h 59"/>
                    <a:gd name="T62" fmla="*/ 13 w 108"/>
                    <a:gd name="T63"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59">
                      <a:moveTo>
                        <a:pt x="13" y="59"/>
                      </a:moveTo>
                      <a:lnTo>
                        <a:pt x="12" y="59"/>
                      </a:lnTo>
                      <a:lnTo>
                        <a:pt x="11" y="56"/>
                      </a:lnTo>
                      <a:lnTo>
                        <a:pt x="7" y="54"/>
                      </a:lnTo>
                      <a:lnTo>
                        <a:pt x="5" y="52"/>
                      </a:lnTo>
                      <a:lnTo>
                        <a:pt x="0" y="48"/>
                      </a:lnTo>
                      <a:lnTo>
                        <a:pt x="3" y="44"/>
                      </a:lnTo>
                      <a:lnTo>
                        <a:pt x="6" y="40"/>
                      </a:lnTo>
                      <a:lnTo>
                        <a:pt x="5" y="36"/>
                      </a:lnTo>
                      <a:lnTo>
                        <a:pt x="2" y="31"/>
                      </a:lnTo>
                      <a:lnTo>
                        <a:pt x="0" y="24"/>
                      </a:lnTo>
                      <a:lnTo>
                        <a:pt x="0" y="20"/>
                      </a:lnTo>
                      <a:lnTo>
                        <a:pt x="1" y="18"/>
                      </a:lnTo>
                      <a:lnTo>
                        <a:pt x="17" y="20"/>
                      </a:lnTo>
                      <a:lnTo>
                        <a:pt x="24" y="13"/>
                      </a:lnTo>
                      <a:lnTo>
                        <a:pt x="36" y="7"/>
                      </a:lnTo>
                      <a:lnTo>
                        <a:pt x="39" y="6"/>
                      </a:lnTo>
                      <a:lnTo>
                        <a:pt x="44" y="7"/>
                      </a:lnTo>
                      <a:lnTo>
                        <a:pt x="68" y="0"/>
                      </a:lnTo>
                      <a:lnTo>
                        <a:pt x="77" y="6"/>
                      </a:lnTo>
                      <a:lnTo>
                        <a:pt x="83" y="11"/>
                      </a:lnTo>
                      <a:lnTo>
                        <a:pt x="85" y="16"/>
                      </a:lnTo>
                      <a:lnTo>
                        <a:pt x="87" y="20"/>
                      </a:lnTo>
                      <a:lnTo>
                        <a:pt x="91" y="23"/>
                      </a:lnTo>
                      <a:lnTo>
                        <a:pt x="96" y="23"/>
                      </a:lnTo>
                      <a:lnTo>
                        <a:pt x="101" y="23"/>
                      </a:lnTo>
                      <a:lnTo>
                        <a:pt x="103" y="24"/>
                      </a:lnTo>
                      <a:lnTo>
                        <a:pt x="104" y="30"/>
                      </a:lnTo>
                      <a:lnTo>
                        <a:pt x="108" y="34"/>
                      </a:lnTo>
                      <a:lnTo>
                        <a:pt x="108" y="36"/>
                      </a:lnTo>
                      <a:lnTo>
                        <a:pt x="104" y="38"/>
                      </a:lnTo>
                      <a:lnTo>
                        <a:pt x="102" y="37"/>
                      </a:lnTo>
                      <a:lnTo>
                        <a:pt x="98" y="35"/>
                      </a:lnTo>
                      <a:lnTo>
                        <a:pt x="93" y="32"/>
                      </a:lnTo>
                      <a:lnTo>
                        <a:pt x="90" y="31"/>
                      </a:lnTo>
                      <a:lnTo>
                        <a:pt x="87" y="31"/>
                      </a:lnTo>
                      <a:lnTo>
                        <a:pt x="83" y="31"/>
                      </a:lnTo>
                      <a:lnTo>
                        <a:pt x="79" y="31"/>
                      </a:lnTo>
                      <a:lnTo>
                        <a:pt x="77" y="32"/>
                      </a:lnTo>
                      <a:lnTo>
                        <a:pt x="74" y="34"/>
                      </a:lnTo>
                      <a:lnTo>
                        <a:pt x="72" y="37"/>
                      </a:lnTo>
                      <a:lnTo>
                        <a:pt x="71" y="37"/>
                      </a:lnTo>
                      <a:lnTo>
                        <a:pt x="68" y="37"/>
                      </a:lnTo>
                      <a:lnTo>
                        <a:pt x="66" y="36"/>
                      </a:lnTo>
                      <a:lnTo>
                        <a:pt x="65" y="38"/>
                      </a:lnTo>
                      <a:lnTo>
                        <a:pt x="63" y="40"/>
                      </a:lnTo>
                      <a:lnTo>
                        <a:pt x="61" y="41"/>
                      </a:lnTo>
                      <a:lnTo>
                        <a:pt x="59" y="42"/>
                      </a:lnTo>
                      <a:lnTo>
                        <a:pt x="54" y="43"/>
                      </a:lnTo>
                      <a:lnTo>
                        <a:pt x="51" y="43"/>
                      </a:lnTo>
                      <a:lnTo>
                        <a:pt x="50" y="41"/>
                      </a:lnTo>
                      <a:lnTo>
                        <a:pt x="45" y="41"/>
                      </a:lnTo>
                      <a:lnTo>
                        <a:pt x="43" y="41"/>
                      </a:lnTo>
                      <a:lnTo>
                        <a:pt x="39" y="41"/>
                      </a:lnTo>
                      <a:lnTo>
                        <a:pt x="37" y="43"/>
                      </a:lnTo>
                      <a:lnTo>
                        <a:pt x="35" y="44"/>
                      </a:lnTo>
                      <a:lnTo>
                        <a:pt x="27" y="48"/>
                      </a:lnTo>
                      <a:lnTo>
                        <a:pt x="26" y="48"/>
                      </a:lnTo>
                      <a:lnTo>
                        <a:pt x="23" y="53"/>
                      </a:lnTo>
                      <a:lnTo>
                        <a:pt x="20" y="54"/>
                      </a:lnTo>
                      <a:lnTo>
                        <a:pt x="19" y="55"/>
                      </a:lnTo>
                      <a:lnTo>
                        <a:pt x="17" y="55"/>
                      </a:lnTo>
                      <a:lnTo>
                        <a:pt x="15" y="56"/>
                      </a:lnTo>
                      <a:lnTo>
                        <a:pt x="13" y="5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2" name="Freeform 210"/>
                <p:cNvSpPr>
                  <a:spLocks/>
                </p:cNvSpPr>
                <p:nvPr/>
              </p:nvSpPr>
              <p:spPr bwMode="auto">
                <a:xfrm rot="1627522">
                  <a:off x="1708" y="3049"/>
                  <a:ext cx="270" cy="265"/>
                </a:xfrm>
                <a:custGeom>
                  <a:avLst/>
                  <a:gdLst>
                    <a:gd name="T0" fmla="*/ 58 w 217"/>
                    <a:gd name="T1" fmla="*/ 178 h 179"/>
                    <a:gd name="T2" fmla="*/ 48 w 217"/>
                    <a:gd name="T3" fmla="*/ 168 h 179"/>
                    <a:gd name="T4" fmla="*/ 50 w 217"/>
                    <a:gd name="T5" fmla="*/ 160 h 179"/>
                    <a:gd name="T6" fmla="*/ 40 w 217"/>
                    <a:gd name="T7" fmla="*/ 159 h 179"/>
                    <a:gd name="T8" fmla="*/ 46 w 217"/>
                    <a:gd name="T9" fmla="*/ 153 h 179"/>
                    <a:gd name="T10" fmla="*/ 47 w 217"/>
                    <a:gd name="T11" fmla="*/ 132 h 179"/>
                    <a:gd name="T12" fmla="*/ 53 w 217"/>
                    <a:gd name="T13" fmla="*/ 123 h 179"/>
                    <a:gd name="T14" fmla="*/ 50 w 217"/>
                    <a:gd name="T15" fmla="*/ 118 h 179"/>
                    <a:gd name="T16" fmla="*/ 42 w 217"/>
                    <a:gd name="T17" fmla="*/ 108 h 179"/>
                    <a:gd name="T18" fmla="*/ 43 w 217"/>
                    <a:gd name="T19" fmla="*/ 94 h 179"/>
                    <a:gd name="T20" fmla="*/ 5 w 217"/>
                    <a:gd name="T21" fmla="*/ 103 h 179"/>
                    <a:gd name="T22" fmla="*/ 8 w 217"/>
                    <a:gd name="T23" fmla="*/ 99 h 179"/>
                    <a:gd name="T24" fmla="*/ 32 w 217"/>
                    <a:gd name="T25" fmla="*/ 90 h 179"/>
                    <a:gd name="T26" fmla="*/ 56 w 217"/>
                    <a:gd name="T27" fmla="*/ 72 h 179"/>
                    <a:gd name="T28" fmla="*/ 72 w 217"/>
                    <a:gd name="T29" fmla="*/ 66 h 179"/>
                    <a:gd name="T30" fmla="*/ 86 w 217"/>
                    <a:gd name="T31" fmla="*/ 48 h 179"/>
                    <a:gd name="T32" fmla="*/ 94 w 217"/>
                    <a:gd name="T33" fmla="*/ 30 h 179"/>
                    <a:gd name="T34" fmla="*/ 100 w 217"/>
                    <a:gd name="T35" fmla="*/ 18 h 179"/>
                    <a:gd name="T36" fmla="*/ 124 w 217"/>
                    <a:gd name="T37" fmla="*/ 0 h 179"/>
                    <a:gd name="T38" fmla="*/ 133 w 217"/>
                    <a:gd name="T39" fmla="*/ 12 h 179"/>
                    <a:gd name="T40" fmla="*/ 152 w 217"/>
                    <a:gd name="T41" fmla="*/ 30 h 179"/>
                    <a:gd name="T42" fmla="*/ 170 w 217"/>
                    <a:gd name="T43" fmla="*/ 25 h 179"/>
                    <a:gd name="T44" fmla="*/ 199 w 217"/>
                    <a:gd name="T45" fmla="*/ 21 h 179"/>
                    <a:gd name="T46" fmla="*/ 210 w 217"/>
                    <a:gd name="T47" fmla="*/ 23 h 179"/>
                    <a:gd name="T48" fmla="*/ 216 w 217"/>
                    <a:gd name="T49" fmla="*/ 28 h 179"/>
                    <a:gd name="T50" fmla="*/ 216 w 217"/>
                    <a:gd name="T51" fmla="*/ 37 h 179"/>
                    <a:gd name="T52" fmla="*/ 215 w 217"/>
                    <a:gd name="T53" fmla="*/ 47 h 179"/>
                    <a:gd name="T54" fmla="*/ 203 w 217"/>
                    <a:gd name="T55" fmla="*/ 52 h 179"/>
                    <a:gd name="T56" fmla="*/ 191 w 217"/>
                    <a:gd name="T57" fmla="*/ 54 h 179"/>
                    <a:gd name="T58" fmla="*/ 174 w 217"/>
                    <a:gd name="T59" fmla="*/ 54 h 179"/>
                    <a:gd name="T60" fmla="*/ 161 w 217"/>
                    <a:gd name="T61" fmla="*/ 53 h 179"/>
                    <a:gd name="T62" fmla="*/ 148 w 217"/>
                    <a:gd name="T63" fmla="*/ 63 h 179"/>
                    <a:gd name="T64" fmla="*/ 139 w 217"/>
                    <a:gd name="T65" fmla="*/ 73 h 179"/>
                    <a:gd name="T66" fmla="*/ 136 w 217"/>
                    <a:gd name="T67" fmla="*/ 83 h 179"/>
                    <a:gd name="T68" fmla="*/ 130 w 217"/>
                    <a:gd name="T69" fmla="*/ 95 h 179"/>
                    <a:gd name="T70" fmla="*/ 118 w 217"/>
                    <a:gd name="T71" fmla="*/ 99 h 179"/>
                    <a:gd name="T72" fmla="*/ 107 w 217"/>
                    <a:gd name="T73" fmla="*/ 100 h 179"/>
                    <a:gd name="T74" fmla="*/ 110 w 217"/>
                    <a:gd name="T75" fmla="*/ 112 h 179"/>
                    <a:gd name="T76" fmla="*/ 109 w 217"/>
                    <a:gd name="T77" fmla="*/ 121 h 179"/>
                    <a:gd name="T78" fmla="*/ 96 w 217"/>
                    <a:gd name="T79" fmla="*/ 135 h 179"/>
                    <a:gd name="T80" fmla="*/ 89 w 217"/>
                    <a:gd name="T81" fmla="*/ 145 h 179"/>
                    <a:gd name="T82" fmla="*/ 79 w 217"/>
                    <a:gd name="T83" fmla="*/ 141 h 179"/>
                    <a:gd name="T84" fmla="*/ 82 w 217"/>
                    <a:gd name="T85" fmla="*/ 154 h 179"/>
                    <a:gd name="T86" fmla="*/ 82 w 217"/>
                    <a:gd name="T87" fmla="*/ 1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7" h="179">
                      <a:moveTo>
                        <a:pt x="78" y="179"/>
                      </a:moveTo>
                      <a:lnTo>
                        <a:pt x="77" y="178"/>
                      </a:lnTo>
                      <a:lnTo>
                        <a:pt x="58" y="178"/>
                      </a:lnTo>
                      <a:lnTo>
                        <a:pt x="52" y="178"/>
                      </a:lnTo>
                      <a:lnTo>
                        <a:pt x="48" y="174"/>
                      </a:lnTo>
                      <a:lnTo>
                        <a:pt x="48" y="168"/>
                      </a:lnTo>
                      <a:lnTo>
                        <a:pt x="50" y="165"/>
                      </a:lnTo>
                      <a:lnTo>
                        <a:pt x="52" y="161"/>
                      </a:lnTo>
                      <a:lnTo>
                        <a:pt x="50" y="160"/>
                      </a:lnTo>
                      <a:lnTo>
                        <a:pt x="44" y="160"/>
                      </a:lnTo>
                      <a:lnTo>
                        <a:pt x="41" y="160"/>
                      </a:lnTo>
                      <a:lnTo>
                        <a:pt x="40" y="159"/>
                      </a:lnTo>
                      <a:lnTo>
                        <a:pt x="40" y="155"/>
                      </a:lnTo>
                      <a:lnTo>
                        <a:pt x="42" y="153"/>
                      </a:lnTo>
                      <a:lnTo>
                        <a:pt x="46" y="153"/>
                      </a:lnTo>
                      <a:lnTo>
                        <a:pt x="48" y="151"/>
                      </a:lnTo>
                      <a:lnTo>
                        <a:pt x="48" y="149"/>
                      </a:lnTo>
                      <a:lnTo>
                        <a:pt x="47" y="132"/>
                      </a:lnTo>
                      <a:lnTo>
                        <a:pt x="53" y="130"/>
                      </a:lnTo>
                      <a:lnTo>
                        <a:pt x="53" y="127"/>
                      </a:lnTo>
                      <a:lnTo>
                        <a:pt x="53" y="123"/>
                      </a:lnTo>
                      <a:lnTo>
                        <a:pt x="53" y="121"/>
                      </a:lnTo>
                      <a:lnTo>
                        <a:pt x="53" y="119"/>
                      </a:lnTo>
                      <a:lnTo>
                        <a:pt x="50" y="118"/>
                      </a:lnTo>
                      <a:lnTo>
                        <a:pt x="44" y="117"/>
                      </a:lnTo>
                      <a:lnTo>
                        <a:pt x="42" y="115"/>
                      </a:lnTo>
                      <a:lnTo>
                        <a:pt x="42" y="108"/>
                      </a:lnTo>
                      <a:lnTo>
                        <a:pt x="42" y="102"/>
                      </a:lnTo>
                      <a:lnTo>
                        <a:pt x="43" y="100"/>
                      </a:lnTo>
                      <a:lnTo>
                        <a:pt x="43" y="94"/>
                      </a:lnTo>
                      <a:lnTo>
                        <a:pt x="34" y="97"/>
                      </a:lnTo>
                      <a:lnTo>
                        <a:pt x="14" y="107"/>
                      </a:lnTo>
                      <a:lnTo>
                        <a:pt x="5" y="103"/>
                      </a:lnTo>
                      <a:lnTo>
                        <a:pt x="0" y="105"/>
                      </a:lnTo>
                      <a:lnTo>
                        <a:pt x="0" y="103"/>
                      </a:lnTo>
                      <a:lnTo>
                        <a:pt x="8" y="99"/>
                      </a:lnTo>
                      <a:lnTo>
                        <a:pt x="14" y="95"/>
                      </a:lnTo>
                      <a:lnTo>
                        <a:pt x="24" y="93"/>
                      </a:lnTo>
                      <a:lnTo>
                        <a:pt x="32" y="90"/>
                      </a:lnTo>
                      <a:lnTo>
                        <a:pt x="46" y="83"/>
                      </a:lnTo>
                      <a:lnTo>
                        <a:pt x="52" y="78"/>
                      </a:lnTo>
                      <a:lnTo>
                        <a:pt x="56" y="72"/>
                      </a:lnTo>
                      <a:lnTo>
                        <a:pt x="59" y="71"/>
                      </a:lnTo>
                      <a:lnTo>
                        <a:pt x="65" y="69"/>
                      </a:lnTo>
                      <a:lnTo>
                        <a:pt x="72" y="66"/>
                      </a:lnTo>
                      <a:lnTo>
                        <a:pt x="80" y="58"/>
                      </a:lnTo>
                      <a:lnTo>
                        <a:pt x="85" y="52"/>
                      </a:lnTo>
                      <a:lnTo>
                        <a:pt x="86" y="48"/>
                      </a:lnTo>
                      <a:lnTo>
                        <a:pt x="88" y="43"/>
                      </a:lnTo>
                      <a:lnTo>
                        <a:pt x="89" y="40"/>
                      </a:lnTo>
                      <a:lnTo>
                        <a:pt x="94" y="30"/>
                      </a:lnTo>
                      <a:lnTo>
                        <a:pt x="96" y="25"/>
                      </a:lnTo>
                      <a:lnTo>
                        <a:pt x="97" y="21"/>
                      </a:lnTo>
                      <a:lnTo>
                        <a:pt x="100" y="18"/>
                      </a:lnTo>
                      <a:lnTo>
                        <a:pt x="112" y="11"/>
                      </a:lnTo>
                      <a:lnTo>
                        <a:pt x="120" y="4"/>
                      </a:lnTo>
                      <a:lnTo>
                        <a:pt x="124" y="0"/>
                      </a:lnTo>
                      <a:lnTo>
                        <a:pt x="126" y="1"/>
                      </a:lnTo>
                      <a:lnTo>
                        <a:pt x="133" y="9"/>
                      </a:lnTo>
                      <a:lnTo>
                        <a:pt x="133" y="12"/>
                      </a:lnTo>
                      <a:lnTo>
                        <a:pt x="140" y="27"/>
                      </a:lnTo>
                      <a:lnTo>
                        <a:pt x="145" y="30"/>
                      </a:lnTo>
                      <a:lnTo>
                        <a:pt x="152" y="30"/>
                      </a:lnTo>
                      <a:lnTo>
                        <a:pt x="161" y="27"/>
                      </a:lnTo>
                      <a:lnTo>
                        <a:pt x="166" y="25"/>
                      </a:lnTo>
                      <a:lnTo>
                        <a:pt x="170" y="25"/>
                      </a:lnTo>
                      <a:lnTo>
                        <a:pt x="187" y="27"/>
                      </a:lnTo>
                      <a:lnTo>
                        <a:pt x="190" y="28"/>
                      </a:lnTo>
                      <a:lnTo>
                        <a:pt x="199" y="21"/>
                      </a:lnTo>
                      <a:lnTo>
                        <a:pt x="203" y="17"/>
                      </a:lnTo>
                      <a:lnTo>
                        <a:pt x="208" y="21"/>
                      </a:lnTo>
                      <a:lnTo>
                        <a:pt x="210" y="23"/>
                      </a:lnTo>
                      <a:lnTo>
                        <a:pt x="214" y="25"/>
                      </a:lnTo>
                      <a:lnTo>
                        <a:pt x="215" y="28"/>
                      </a:lnTo>
                      <a:lnTo>
                        <a:pt x="216" y="28"/>
                      </a:lnTo>
                      <a:lnTo>
                        <a:pt x="216" y="29"/>
                      </a:lnTo>
                      <a:lnTo>
                        <a:pt x="217" y="31"/>
                      </a:lnTo>
                      <a:lnTo>
                        <a:pt x="216" y="37"/>
                      </a:lnTo>
                      <a:lnTo>
                        <a:pt x="217" y="37"/>
                      </a:lnTo>
                      <a:lnTo>
                        <a:pt x="217" y="46"/>
                      </a:lnTo>
                      <a:lnTo>
                        <a:pt x="215" y="47"/>
                      </a:lnTo>
                      <a:lnTo>
                        <a:pt x="210" y="48"/>
                      </a:lnTo>
                      <a:lnTo>
                        <a:pt x="205" y="52"/>
                      </a:lnTo>
                      <a:lnTo>
                        <a:pt x="203" y="52"/>
                      </a:lnTo>
                      <a:lnTo>
                        <a:pt x="198" y="53"/>
                      </a:lnTo>
                      <a:lnTo>
                        <a:pt x="193" y="54"/>
                      </a:lnTo>
                      <a:lnTo>
                        <a:pt x="191" y="54"/>
                      </a:lnTo>
                      <a:lnTo>
                        <a:pt x="185" y="53"/>
                      </a:lnTo>
                      <a:lnTo>
                        <a:pt x="181" y="53"/>
                      </a:lnTo>
                      <a:lnTo>
                        <a:pt x="174" y="54"/>
                      </a:lnTo>
                      <a:lnTo>
                        <a:pt x="168" y="55"/>
                      </a:lnTo>
                      <a:lnTo>
                        <a:pt x="164" y="55"/>
                      </a:lnTo>
                      <a:lnTo>
                        <a:pt x="161" y="53"/>
                      </a:lnTo>
                      <a:lnTo>
                        <a:pt x="156" y="54"/>
                      </a:lnTo>
                      <a:lnTo>
                        <a:pt x="152" y="58"/>
                      </a:lnTo>
                      <a:lnTo>
                        <a:pt x="148" y="63"/>
                      </a:lnTo>
                      <a:lnTo>
                        <a:pt x="145" y="67"/>
                      </a:lnTo>
                      <a:lnTo>
                        <a:pt x="142" y="70"/>
                      </a:lnTo>
                      <a:lnTo>
                        <a:pt x="139" y="73"/>
                      </a:lnTo>
                      <a:lnTo>
                        <a:pt x="137" y="76"/>
                      </a:lnTo>
                      <a:lnTo>
                        <a:pt x="137" y="81"/>
                      </a:lnTo>
                      <a:lnTo>
                        <a:pt x="136" y="83"/>
                      </a:lnTo>
                      <a:lnTo>
                        <a:pt x="132" y="88"/>
                      </a:lnTo>
                      <a:lnTo>
                        <a:pt x="131" y="93"/>
                      </a:lnTo>
                      <a:lnTo>
                        <a:pt x="130" y="95"/>
                      </a:lnTo>
                      <a:lnTo>
                        <a:pt x="126" y="97"/>
                      </a:lnTo>
                      <a:lnTo>
                        <a:pt x="121" y="100"/>
                      </a:lnTo>
                      <a:lnTo>
                        <a:pt x="118" y="99"/>
                      </a:lnTo>
                      <a:lnTo>
                        <a:pt x="113" y="99"/>
                      </a:lnTo>
                      <a:lnTo>
                        <a:pt x="110" y="97"/>
                      </a:lnTo>
                      <a:lnTo>
                        <a:pt x="107" y="100"/>
                      </a:lnTo>
                      <a:lnTo>
                        <a:pt x="106" y="103"/>
                      </a:lnTo>
                      <a:lnTo>
                        <a:pt x="107" y="106"/>
                      </a:lnTo>
                      <a:lnTo>
                        <a:pt x="110" y="112"/>
                      </a:lnTo>
                      <a:lnTo>
                        <a:pt x="112" y="118"/>
                      </a:lnTo>
                      <a:lnTo>
                        <a:pt x="112" y="119"/>
                      </a:lnTo>
                      <a:lnTo>
                        <a:pt x="109" y="121"/>
                      </a:lnTo>
                      <a:lnTo>
                        <a:pt x="100" y="129"/>
                      </a:lnTo>
                      <a:lnTo>
                        <a:pt x="98" y="131"/>
                      </a:lnTo>
                      <a:lnTo>
                        <a:pt x="96" y="135"/>
                      </a:lnTo>
                      <a:lnTo>
                        <a:pt x="92" y="137"/>
                      </a:lnTo>
                      <a:lnTo>
                        <a:pt x="91" y="141"/>
                      </a:lnTo>
                      <a:lnTo>
                        <a:pt x="89" y="145"/>
                      </a:lnTo>
                      <a:lnTo>
                        <a:pt x="85" y="143"/>
                      </a:lnTo>
                      <a:lnTo>
                        <a:pt x="80" y="141"/>
                      </a:lnTo>
                      <a:lnTo>
                        <a:pt x="79" y="141"/>
                      </a:lnTo>
                      <a:lnTo>
                        <a:pt x="79" y="143"/>
                      </a:lnTo>
                      <a:lnTo>
                        <a:pt x="80" y="148"/>
                      </a:lnTo>
                      <a:lnTo>
                        <a:pt x="82" y="154"/>
                      </a:lnTo>
                      <a:lnTo>
                        <a:pt x="80" y="159"/>
                      </a:lnTo>
                      <a:lnTo>
                        <a:pt x="80" y="163"/>
                      </a:lnTo>
                      <a:lnTo>
                        <a:pt x="82" y="168"/>
                      </a:lnTo>
                      <a:lnTo>
                        <a:pt x="80" y="174"/>
                      </a:lnTo>
                      <a:lnTo>
                        <a:pt x="78" y="17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3" name="Freeform 211"/>
                <p:cNvSpPr>
                  <a:spLocks/>
                </p:cNvSpPr>
                <p:nvPr/>
              </p:nvSpPr>
              <p:spPr bwMode="auto">
                <a:xfrm rot="1627522">
                  <a:off x="1759" y="3148"/>
                  <a:ext cx="272" cy="244"/>
                </a:xfrm>
                <a:custGeom>
                  <a:avLst/>
                  <a:gdLst>
                    <a:gd name="T0" fmla="*/ 14 w 220"/>
                    <a:gd name="T1" fmla="*/ 122 h 163"/>
                    <a:gd name="T2" fmla="*/ 14 w 220"/>
                    <a:gd name="T3" fmla="*/ 108 h 163"/>
                    <a:gd name="T4" fmla="*/ 11 w 220"/>
                    <a:gd name="T5" fmla="*/ 95 h 163"/>
                    <a:gd name="T6" fmla="*/ 21 w 220"/>
                    <a:gd name="T7" fmla="*/ 99 h 163"/>
                    <a:gd name="T8" fmla="*/ 28 w 220"/>
                    <a:gd name="T9" fmla="*/ 89 h 163"/>
                    <a:gd name="T10" fmla="*/ 41 w 220"/>
                    <a:gd name="T11" fmla="*/ 75 h 163"/>
                    <a:gd name="T12" fmla="*/ 42 w 220"/>
                    <a:gd name="T13" fmla="*/ 66 h 163"/>
                    <a:gd name="T14" fmla="*/ 39 w 220"/>
                    <a:gd name="T15" fmla="*/ 54 h 163"/>
                    <a:gd name="T16" fmla="*/ 50 w 220"/>
                    <a:gd name="T17" fmla="*/ 53 h 163"/>
                    <a:gd name="T18" fmla="*/ 62 w 220"/>
                    <a:gd name="T19" fmla="*/ 49 h 163"/>
                    <a:gd name="T20" fmla="*/ 68 w 220"/>
                    <a:gd name="T21" fmla="*/ 37 h 163"/>
                    <a:gd name="T22" fmla="*/ 71 w 220"/>
                    <a:gd name="T23" fmla="*/ 27 h 163"/>
                    <a:gd name="T24" fmla="*/ 80 w 220"/>
                    <a:gd name="T25" fmla="*/ 17 h 163"/>
                    <a:gd name="T26" fmla="*/ 93 w 220"/>
                    <a:gd name="T27" fmla="*/ 7 h 163"/>
                    <a:gd name="T28" fmla="*/ 106 w 220"/>
                    <a:gd name="T29" fmla="*/ 8 h 163"/>
                    <a:gd name="T30" fmla="*/ 123 w 220"/>
                    <a:gd name="T31" fmla="*/ 8 h 163"/>
                    <a:gd name="T32" fmla="*/ 135 w 220"/>
                    <a:gd name="T33" fmla="*/ 6 h 163"/>
                    <a:gd name="T34" fmla="*/ 147 w 220"/>
                    <a:gd name="T35" fmla="*/ 1 h 163"/>
                    <a:gd name="T36" fmla="*/ 152 w 220"/>
                    <a:gd name="T37" fmla="*/ 0 h 163"/>
                    <a:gd name="T38" fmla="*/ 164 w 220"/>
                    <a:gd name="T39" fmla="*/ 11 h 163"/>
                    <a:gd name="T40" fmla="*/ 172 w 220"/>
                    <a:gd name="T41" fmla="*/ 9 h 163"/>
                    <a:gd name="T42" fmla="*/ 178 w 220"/>
                    <a:gd name="T43" fmla="*/ 15 h 163"/>
                    <a:gd name="T44" fmla="*/ 189 w 220"/>
                    <a:gd name="T45" fmla="*/ 12 h 163"/>
                    <a:gd name="T46" fmla="*/ 195 w 220"/>
                    <a:gd name="T47" fmla="*/ 21 h 163"/>
                    <a:gd name="T48" fmla="*/ 195 w 220"/>
                    <a:gd name="T49" fmla="*/ 32 h 163"/>
                    <a:gd name="T50" fmla="*/ 202 w 220"/>
                    <a:gd name="T51" fmla="*/ 36 h 163"/>
                    <a:gd name="T52" fmla="*/ 204 w 220"/>
                    <a:gd name="T53" fmla="*/ 43 h 163"/>
                    <a:gd name="T54" fmla="*/ 206 w 220"/>
                    <a:gd name="T55" fmla="*/ 50 h 163"/>
                    <a:gd name="T56" fmla="*/ 213 w 220"/>
                    <a:gd name="T57" fmla="*/ 53 h 163"/>
                    <a:gd name="T58" fmla="*/ 219 w 220"/>
                    <a:gd name="T59" fmla="*/ 57 h 163"/>
                    <a:gd name="T60" fmla="*/ 202 w 220"/>
                    <a:gd name="T61" fmla="*/ 92 h 163"/>
                    <a:gd name="T62" fmla="*/ 164 w 220"/>
                    <a:gd name="T63" fmla="*/ 60 h 163"/>
                    <a:gd name="T64" fmla="*/ 123 w 220"/>
                    <a:gd name="T65" fmla="*/ 57 h 163"/>
                    <a:gd name="T66" fmla="*/ 89 w 220"/>
                    <a:gd name="T67" fmla="*/ 74 h 163"/>
                    <a:gd name="T68" fmla="*/ 77 w 220"/>
                    <a:gd name="T69" fmla="*/ 102 h 163"/>
                    <a:gd name="T70" fmla="*/ 63 w 220"/>
                    <a:gd name="T71" fmla="*/ 119 h 163"/>
                    <a:gd name="T72" fmla="*/ 45 w 220"/>
                    <a:gd name="T73" fmla="*/ 129 h 163"/>
                    <a:gd name="T74" fmla="*/ 44 w 220"/>
                    <a:gd name="T75" fmla="*/ 141 h 163"/>
                    <a:gd name="T76" fmla="*/ 48 w 220"/>
                    <a:gd name="T77" fmla="*/ 152 h 163"/>
                    <a:gd name="T78" fmla="*/ 42 w 220"/>
                    <a:gd name="T79" fmla="*/ 161 h 163"/>
                    <a:gd name="T80" fmla="*/ 18 w 220"/>
                    <a:gd name="T81" fmla="*/ 156 h 163"/>
                    <a:gd name="T82" fmla="*/ 0 w 220"/>
                    <a:gd name="T83" fmla="*/ 150 h 163"/>
                    <a:gd name="T84" fmla="*/ 10 w 220"/>
                    <a:gd name="T85" fmla="*/ 13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0" h="163">
                      <a:moveTo>
                        <a:pt x="10" y="133"/>
                      </a:moveTo>
                      <a:lnTo>
                        <a:pt x="12" y="128"/>
                      </a:lnTo>
                      <a:lnTo>
                        <a:pt x="14" y="122"/>
                      </a:lnTo>
                      <a:lnTo>
                        <a:pt x="12" y="117"/>
                      </a:lnTo>
                      <a:lnTo>
                        <a:pt x="12" y="113"/>
                      </a:lnTo>
                      <a:lnTo>
                        <a:pt x="14" y="108"/>
                      </a:lnTo>
                      <a:lnTo>
                        <a:pt x="12" y="102"/>
                      </a:lnTo>
                      <a:lnTo>
                        <a:pt x="11" y="97"/>
                      </a:lnTo>
                      <a:lnTo>
                        <a:pt x="11" y="95"/>
                      </a:lnTo>
                      <a:lnTo>
                        <a:pt x="12" y="95"/>
                      </a:lnTo>
                      <a:lnTo>
                        <a:pt x="17" y="97"/>
                      </a:lnTo>
                      <a:lnTo>
                        <a:pt x="21" y="99"/>
                      </a:lnTo>
                      <a:lnTo>
                        <a:pt x="23" y="95"/>
                      </a:lnTo>
                      <a:lnTo>
                        <a:pt x="24" y="91"/>
                      </a:lnTo>
                      <a:lnTo>
                        <a:pt x="28" y="89"/>
                      </a:lnTo>
                      <a:lnTo>
                        <a:pt x="30" y="85"/>
                      </a:lnTo>
                      <a:lnTo>
                        <a:pt x="32" y="83"/>
                      </a:lnTo>
                      <a:lnTo>
                        <a:pt x="41" y="75"/>
                      </a:lnTo>
                      <a:lnTo>
                        <a:pt x="44" y="73"/>
                      </a:lnTo>
                      <a:lnTo>
                        <a:pt x="44" y="72"/>
                      </a:lnTo>
                      <a:lnTo>
                        <a:pt x="42" y="66"/>
                      </a:lnTo>
                      <a:lnTo>
                        <a:pt x="39" y="60"/>
                      </a:lnTo>
                      <a:lnTo>
                        <a:pt x="38" y="57"/>
                      </a:lnTo>
                      <a:lnTo>
                        <a:pt x="39" y="54"/>
                      </a:lnTo>
                      <a:lnTo>
                        <a:pt x="42" y="51"/>
                      </a:lnTo>
                      <a:lnTo>
                        <a:pt x="45" y="53"/>
                      </a:lnTo>
                      <a:lnTo>
                        <a:pt x="50" y="53"/>
                      </a:lnTo>
                      <a:lnTo>
                        <a:pt x="53" y="54"/>
                      </a:lnTo>
                      <a:lnTo>
                        <a:pt x="58" y="51"/>
                      </a:lnTo>
                      <a:lnTo>
                        <a:pt x="62" y="49"/>
                      </a:lnTo>
                      <a:lnTo>
                        <a:pt x="63" y="47"/>
                      </a:lnTo>
                      <a:lnTo>
                        <a:pt x="64" y="42"/>
                      </a:lnTo>
                      <a:lnTo>
                        <a:pt x="68" y="37"/>
                      </a:lnTo>
                      <a:lnTo>
                        <a:pt x="69" y="35"/>
                      </a:lnTo>
                      <a:lnTo>
                        <a:pt x="69" y="30"/>
                      </a:lnTo>
                      <a:lnTo>
                        <a:pt x="71" y="27"/>
                      </a:lnTo>
                      <a:lnTo>
                        <a:pt x="74" y="24"/>
                      </a:lnTo>
                      <a:lnTo>
                        <a:pt x="77" y="21"/>
                      </a:lnTo>
                      <a:lnTo>
                        <a:pt x="80" y="17"/>
                      </a:lnTo>
                      <a:lnTo>
                        <a:pt x="84" y="12"/>
                      </a:lnTo>
                      <a:lnTo>
                        <a:pt x="88" y="8"/>
                      </a:lnTo>
                      <a:lnTo>
                        <a:pt x="93" y="7"/>
                      </a:lnTo>
                      <a:lnTo>
                        <a:pt x="96" y="9"/>
                      </a:lnTo>
                      <a:lnTo>
                        <a:pt x="100" y="9"/>
                      </a:lnTo>
                      <a:lnTo>
                        <a:pt x="106" y="8"/>
                      </a:lnTo>
                      <a:lnTo>
                        <a:pt x="113" y="7"/>
                      </a:lnTo>
                      <a:lnTo>
                        <a:pt x="117" y="7"/>
                      </a:lnTo>
                      <a:lnTo>
                        <a:pt x="123" y="8"/>
                      </a:lnTo>
                      <a:lnTo>
                        <a:pt x="125" y="8"/>
                      </a:lnTo>
                      <a:lnTo>
                        <a:pt x="130" y="7"/>
                      </a:lnTo>
                      <a:lnTo>
                        <a:pt x="135" y="6"/>
                      </a:lnTo>
                      <a:lnTo>
                        <a:pt x="137" y="6"/>
                      </a:lnTo>
                      <a:lnTo>
                        <a:pt x="142" y="2"/>
                      </a:lnTo>
                      <a:lnTo>
                        <a:pt x="147" y="1"/>
                      </a:lnTo>
                      <a:lnTo>
                        <a:pt x="149" y="0"/>
                      </a:lnTo>
                      <a:lnTo>
                        <a:pt x="150" y="0"/>
                      </a:lnTo>
                      <a:lnTo>
                        <a:pt x="152" y="0"/>
                      </a:lnTo>
                      <a:lnTo>
                        <a:pt x="154" y="0"/>
                      </a:lnTo>
                      <a:lnTo>
                        <a:pt x="156" y="5"/>
                      </a:lnTo>
                      <a:lnTo>
                        <a:pt x="164" y="11"/>
                      </a:lnTo>
                      <a:lnTo>
                        <a:pt x="165" y="11"/>
                      </a:lnTo>
                      <a:lnTo>
                        <a:pt x="170" y="9"/>
                      </a:lnTo>
                      <a:lnTo>
                        <a:pt x="172" y="9"/>
                      </a:lnTo>
                      <a:lnTo>
                        <a:pt x="174" y="12"/>
                      </a:lnTo>
                      <a:lnTo>
                        <a:pt x="176" y="14"/>
                      </a:lnTo>
                      <a:lnTo>
                        <a:pt x="178" y="15"/>
                      </a:lnTo>
                      <a:lnTo>
                        <a:pt x="184" y="14"/>
                      </a:lnTo>
                      <a:lnTo>
                        <a:pt x="186" y="12"/>
                      </a:lnTo>
                      <a:lnTo>
                        <a:pt x="189" y="12"/>
                      </a:lnTo>
                      <a:lnTo>
                        <a:pt x="192" y="14"/>
                      </a:lnTo>
                      <a:lnTo>
                        <a:pt x="196" y="18"/>
                      </a:lnTo>
                      <a:lnTo>
                        <a:pt x="195" y="21"/>
                      </a:lnTo>
                      <a:lnTo>
                        <a:pt x="195" y="25"/>
                      </a:lnTo>
                      <a:lnTo>
                        <a:pt x="194" y="27"/>
                      </a:lnTo>
                      <a:lnTo>
                        <a:pt x="195" y="32"/>
                      </a:lnTo>
                      <a:lnTo>
                        <a:pt x="196" y="35"/>
                      </a:lnTo>
                      <a:lnTo>
                        <a:pt x="198" y="36"/>
                      </a:lnTo>
                      <a:lnTo>
                        <a:pt x="202" y="36"/>
                      </a:lnTo>
                      <a:lnTo>
                        <a:pt x="203" y="37"/>
                      </a:lnTo>
                      <a:lnTo>
                        <a:pt x="206" y="41"/>
                      </a:lnTo>
                      <a:lnTo>
                        <a:pt x="204" y="43"/>
                      </a:lnTo>
                      <a:lnTo>
                        <a:pt x="203" y="45"/>
                      </a:lnTo>
                      <a:lnTo>
                        <a:pt x="203" y="48"/>
                      </a:lnTo>
                      <a:lnTo>
                        <a:pt x="206" y="50"/>
                      </a:lnTo>
                      <a:lnTo>
                        <a:pt x="208" y="51"/>
                      </a:lnTo>
                      <a:lnTo>
                        <a:pt x="210" y="53"/>
                      </a:lnTo>
                      <a:lnTo>
                        <a:pt x="213" y="53"/>
                      </a:lnTo>
                      <a:lnTo>
                        <a:pt x="216" y="55"/>
                      </a:lnTo>
                      <a:lnTo>
                        <a:pt x="220" y="57"/>
                      </a:lnTo>
                      <a:lnTo>
                        <a:pt x="219" y="57"/>
                      </a:lnTo>
                      <a:lnTo>
                        <a:pt x="209" y="71"/>
                      </a:lnTo>
                      <a:lnTo>
                        <a:pt x="206" y="79"/>
                      </a:lnTo>
                      <a:lnTo>
                        <a:pt x="202" y="92"/>
                      </a:lnTo>
                      <a:lnTo>
                        <a:pt x="200" y="101"/>
                      </a:lnTo>
                      <a:lnTo>
                        <a:pt x="180" y="77"/>
                      </a:lnTo>
                      <a:lnTo>
                        <a:pt x="164" y="60"/>
                      </a:lnTo>
                      <a:lnTo>
                        <a:pt x="146" y="54"/>
                      </a:lnTo>
                      <a:lnTo>
                        <a:pt x="135" y="54"/>
                      </a:lnTo>
                      <a:lnTo>
                        <a:pt x="123" y="57"/>
                      </a:lnTo>
                      <a:lnTo>
                        <a:pt x="102" y="67"/>
                      </a:lnTo>
                      <a:lnTo>
                        <a:pt x="99" y="69"/>
                      </a:lnTo>
                      <a:lnTo>
                        <a:pt x="89" y="74"/>
                      </a:lnTo>
                      <a:lnTo>
                        <a:pt x="87" y="79"/>
                      </a:lnTo>
                      <a:lnTo>
                        <a:pt x="82" y="92"/>
                      </a:lnTo>
                      <a:lnTo>
                        <a:pt x="77" y="102"/>
                      </a:lnTo>
                      <a:lnTo>
                        <a:pt x="71" y="108"/>
                      </a:lnTo>
                      <a:lnTo>
                        <a:pt x="68" y="113"/>
                      </a:lnTo>
                      <a:lnTo>
                        <a:pt x="63" y="119"/>
                      </a:lnTo>
                      <a:lnTo>
                        <a:pt x="60" y="123"/>
                      </a:lnTo>
                      <a:lnTo>
                        <a:pt x="45" y="127"/>
                      </a:lnTo>
                      <a:lnTo>
                        <a:pt x="45" y="129"/>
                      </a:lnTo>
                      <a:lnTo>
                        <a:pt x="47" y="138"/>
                      </a:lnTo>
                      <a:lnTo>
                        <a:pt x="47" y="140"/>
                      </a:lnTo>
                      <a:lnTo>
                        <a:pt x="44" y="141"/>
                      </a:lnTo>
                      <a:lnTo>
                        <a:pt x="42" y="145"/>
                      </a:lnTo>
                      <a:lnTo>
                        <a:pt x="45" y="149"/>
                      </a:lnTo>
                      <a:lnTo>
                        <a:pt x="48" y="152"/>
                      </a:lnTo>
                      <a:lnTo>
                        <a:pt x="51" y="161"/>
                      </a:lnTo>
                      <a:lnTo>
                        <a:pt x="48" y="163"/>
                      </a:lnTo>
                      <a:lnTo>
                        <a:pt x="42" y="161"/>
                      </a:lnTo>
                      <a:lnTo>
                        <a:pt x="35" y="156"/>
                      </a:lnTo>
                      <a:lnTo>
                        <a:pt x="30" y="155"/>
                      </a:lnTo>
                      <a:lnTo>
                        <a:pt x="18" y="156"/>
                      </a:lnTo>
                      <a:lnTo>
                        <a:pt x="11" y="153"/>
                      </a:lnTo>
                      <a:lnTo>
                        <a:pt x="2" y="152"/>
                      </a:lnTo>
                      <a:lnTo>
                        <a:pt x="0" y="150"/>
                      </a:lnTo>
                      <a:lnTo>
                        <a:pt x="2" y="145"/>
                      </a:lnTo>
                      <a:lnTo>
                        <a:pt x="9" y="135"/>
                      </a:lnTo>
                      <a:lnTo>
                        <a:pt x="10" y="13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4" name="Freeform 212"/>
                <p:cNvSpPr>
                  <a:spLocks/>
                </p:cNvSpPr>
                <p:nvPr/>
              </p:nvSpPr>
              <p:spPr bwMode="auto">
                <a:xfrm rot="1627522">
                  <a:off x="1533" y="3016"/>
                  <a:ext cx="173" cy="223"/>
                </a:xfrm>
                <a:custGeom>
                  <a:avLst/>
                  <a:gdLst>
                    <a:gd name="T0" fmla="*/ 117 w 141"/>
                    <a:gd name="T1" fmla="*/ 146 h 150"/>
                    <a:gd name="T2" fmla="*/ 115 w 141"/>
                    <a:gd name="T3" fmla="*/ 136 h 150"/>
                    <a:gd name="T4" fmla="*/ 106 w 141"/>
                    <a:gd name="T5" fmla="*/ 132 h 150"/>
                    <a:gd name="T6" fmla="*/ 99 w 141"/>
                    <a:gd name="T7" fmla="*/ 135 h 150"/>
                    <a:gd name="T8" fmla="*/ 91 w 141"/>
                    <a:gd name="T9" fmla="*/ 140 h 150"/>
                    <a:gd name="T10" fmla="*/ 83 w 141"/>
                    <a:gd name="T11" fmla="*/ 142 h 150"/>
                    <a:gd name="T12" fmla="*/ 76 w 141"/>
                    <a:gd name="T13" fmla="*/ 140 h 150"/>
                    <a:gd name="T14" fmla="*/ 72 w 141"/>
                    <a:gd name="T15" fmla="*/ 129 h 150"/>
                    <a:gd name="T16" fmla="*/ 65 w 141"/>
                    <a:gd name="T17" fmla="*/ 130 h 150"/>
                    <a:gd name="T18" fmla="*/ 57 w 141"/>
                    <a:gd name="T19" fmla="*/ 128 h 150"/>
                    <a:gd name="T20" fmla="*/ 51 w 141"/>
                    <a:gd name="T21" fmla="*/ 120 h 150"/>
                    <a:gd name="T22" fmla="*/ 45 w 141"/>
                    <a:gd name="T23" fmla="*/ 109 h 150"/>
                    <a:gd name="T24" fmla="*/ 45 w 141"/>
                    <a:gd name="T25" fmla="*/ 98 h 150"/>
                    <a:gd name="T26" fmla="*/ 41 w 141"/>
                    <a:gd name="T27" fmla="*/ 84 h 150"/>
                    <a:gd name="T28" fmla="*/ 34 w 141"/>
                    <a:gd name="T29" fmla="*/ 69 h 150"/>
                    <a:gd name="T30" fmla="*/ 21 w 141"/>
                    <a:gd name="T31" fmla="*/ 67 h 150"/>
                    <a:gd name="T32" fmla="*/ 19 w 141"/>
                    <a:gd name="T33" fmla="*/ 80 h 150"/>
                    <a:gd name="T34" fmla="*/ 17 w 141"/>
                    <a:gd name="T35" fmla="*/ 88 h 150"/>
                    <a:gd name="T36" fmla="*/ 4 w 141"/>
                    <a:gd name="T37" fmla="*/ 82 h 150"/>
                    <a:gd name="T38" fmla="*/ 3 w 141"/>
                    <a:gd name="T39" fmla="*/ 75 h 150"/>
                    <a:gd name="T40" fmla="*/ 3 w 141"/>
                    <a:gd name="T41" fmla="*/ 63 h 150"/>
                    <a:gd name="T42" fmla="*/ 4 w 141"/>
                    <a:gd name="T43" fmla="*/ 55 h 150"/>
                    <a:gd name="T44" fmla="*/ 6 w 141"/>
                    <a:gd name="T45" fmla="*/ 49 h 150"/>
                    <a:gd name="T46" fmla="*/ 9 w 141"/>
                    <a:gd name="T47" fmla="*/ 34 h 150"/>
                    <a:gd name="T48" fmla="*/ 18 w 141"/>
                    <a:gd name="T49" fmla="*/ 21 h 150"/>
                    <a:gd name="T50" fmla="*/ 29 w 141"/>
                    <a:gd name="T51" fmla="*/ 15 h 150"/>
                    <a:gd name="T52" fmla="*/ 40 w 141"/>
                    <a:gd name="T53" fmla="*/ 20 h 150"/>
                    <a:gd name="T54" fmla="*/ 43 w 141"/>
                    <a:gd name="T55" fmla="*/ 14 h 150"/>
                    <a:gd name="T56" fmla="*/ 46 w 141"/>
                    <a:gd name="T57" fmla="*/ 4 h 150"/>
                    <a:gd name="T58" fmla="*/ 67 w 141"/>
                    <a:gd name="T59" fmla="*/ 13 h 150"/>
                    <a:gd name="T60" fmla="*/ 82 w 141"/>
                    <a:gd name="T61" fmla="*/ 4 h 150"/>
                    <a:gd name="T62" fmla="*/ 95 w 141"/>
                    <a:gd name="T63" fmla="*/ 0 h 150"/>
                    <a:gd name="T64" fmla="*/ 112 w 141"/>
                    <a:gd name="T65" fmla="*/ 12 h 150"/>
                    <a:gd name="T66" fmla="*/ 112 w 141"/>
                    <a:gd name="T67" fmla="*/ 34 h 150"/>
                    <a:gd name="T68" fmla="*/ 106 w 141"/>
                    <a:gd name="T69" fmla="*/ 45 h 150"/>
                    <a:gd name="T70" fmla="*/ 93 w 141"/>
                    <a:gd name="T71" fmla="*/ 51 h 150"/>
                    <a:gd name="T72" fmla="*/ 95 w 141"/>
                    <a:gd name="T73" fmla="*/ 62 h 150"/>
                    <a:gd name="T74" fmla="*/ 111 w 141"/>
                    <a:gd name="T75" fmla="*/ 68 h 150"/>
                    <a:gd name="T76" fmla="*/ 131 w 141"/>
                    <a:gd name="T77" fmla="*/ 64 h 150"/>
                    <a:gd name="T78" fmla="*/ 118 w 141"/>
                    <a:gd name="T79" fmla="*/ 84 h 150"/>
                    <a:gd name="T80" fmla="*/ 133 w 141"/>
                    <a:gd name="T81" fmla="*/ 98 h 150"/>
                    <a:gd name="T82" fmla="*/ 137 w 141"/>
                    <a:gd name="T83" fmla="*/ 112 h 150"/>
                    <a:gd name="T84" fmla="*/ 137 w 141"/>
                    <a:gd name="T85" fmla="*/ 136 h 150"/>
                    <a:gd name="T86" fmla="*/ 120 w 141"/>
                    <a:gd name="T87" fmla="*/ 14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 h="150">
                      <a:moveTo>
                        <a:pt x="119" y="150"/>
                      </a:moveTo>
                      <a:lnTo>
                        <a:pt x="118" y="148"/>
                      </a:lnTo>
                      <a:lnTo>
                        <a:pt x="117" y="146"/>
                      </a:lnTo>
                      <a:lnTo>
                        <a:pt x="117" y="142"/>
                      </a:lnTo>
                      <a:lnTo>
                        <a:pt x="115" y="139"/>
                      </a:lnTo>
                      <a:lnTo>
                        <a:pt x="115" y="136"/>
                      </a:lnTo>
                      <a:lnTo>
                        <a:pt x="114" y="135"/>
                      </a:lnTo>
                      <a:lnTo>
                        <a:pt x="109" y="133"/>
                      </a:lnTo>
                      <a:lnTo>
                        <a:pt x="106" y="132"/>
                      </a:lnTo>
                      <a:lnTo>
                        <a:pt x="101" y="130"/>
                      </a:lnTo>
                      <a:lnTo>
                        <a:pt x="100" y="132"/>
                      </a:lnTo>
                      <a:lnTo>
                        <a:pt x="99" y="135"/>
                      </a:lnTo>
                      <a:lnTo>
                        <a:pt x="97" y="136"/>
                      </a:lnTo>
                      <a:lnTo>
                        <a:pt x="94" y="139"/>
                      </a:lnTo>
                      <a:lnTo>
                        <a:pt x="91" y="140"/>
                      </a:lnTo>
                      <a:lnTo>
                        <a:pt x="85" y="139"/>
                      </a:lnTo>
                      <a:lnTo>
                        <a:pt x="84" y="140"/>
                      </a:lnTo>
                      <a:lnTo>
                        <a:pt x="83" y="142"/>
                      </a:lnTo>
                      <a:lnTo>
                        <a:pt x="81" y="142"/>
                      </a:lnTo>
                      <a:lnTo>
                        <a:pt x="78" y="141"/>
                      </a:lnTo>
                      <a:lnTo>
                        <a:pt x="76" y="140"/>
                      </a:lnTo>
                      <a:lnTo>
                        <a:pt x="75" y="139"/>
                      </a:lnTo>
                      <a:lnTo>
                        <a:pt x="73" y="132"/>
                      </a:lnTo>
                      <a:lnTo>
                        <a:pt x="72" y="129"/>
                      </a:lnTo>
                      <a:lnTo>
                        <a:pt x="71" y="129"/>
                      </a:lnTo>
                      <a:lnTo>
                        <a:pt x="67" y="129"/>
                      </a:lnTo>
                      <a:lnTo>
                        <a:pt x="65" y="130"/>
                      </a:lnTo>
                      <a:lnTo>
                        <a:pt x="61" y="130"/>
                      </a:lnTo>
                      <a:lnTo>
                        <a:pt x="60" y="130"/>
                      </a:lnTo>
                      <a:lnTo>
                        <a:pt x="57" y="128"/>
                      </a:lnTo>
                      <a:lnTo>
                        <a:pt x="54" y="126"/>
                      </a:lnTo>
                      <a:lnTo>
                        <a:pt x="51" y="123"/>
                      </a:lnTo>
                      <a:lnTo>
                        <a:pt x="51" y="120"/>
                      </a:lnTo>
                      <a:lnTo>
                        <a:pt x="48" y="116"/>
                      </a:lnTo>
                      <a:lnTo>
                        <a:pt x="46" y="114"/>
                      </a:lnTo>
                      <a:lnTo>
                        <a:pt x="45" y="109"/>
                      </a:lnTo>
                      <a:lnTo>
                        <a:pt x="45" y="104"/>
                      </a:lnTo>
                      <a:lnTo>
                        <a:pt x="45" y="100"/>
                      </a:lnTo>
                      <a:lnTo>
                        <a:pt x="45" y="98"/>
                      </a:lnTo>
                      <a:lnTo>
                        <a:pt x="43" y="93"/>
                      </a:lnTo>
                      <a:lnTo>
                        <a:pt x="42" y="88"/>
                      </a:lnTo>
                      <a:lnTo>
                        <a:pt x="41" y="84"/>
                      </a:lnTo>
                      <a:lnTo>
                        <a:pt x="39" y="78"/>
                      </a:lnTo>
                      <a:lnTo>
                        <a:pt x="37" y="73"/>
                      </a:lnTo>
                      <a:lnTo>
                        <a:pt x="34" y="69"/>
                      </a:lnTo>
                      <a:lnTo>
                        <a:pt x="29" y="67"/>
                      </a:lnTo>
                      <a:lnTo>
                        <a:pt x="25" y="64"/>
                      </a:lnTo>
                      <a:lnTo>
                        <a:pt x="21" y="67"/>
                      </a:lnTo>
                      <a:lnTo>
                        <a:pt x="19" y="72"/>
                      </a:lnTo>
                      <a:lnTo>
                        <a:pt x="19" y="75"/>
                      </a:lnTo>
                      <a:lnTo>
                        <a:pt x="19" y="80"/>
                      </a:lnTo>
                      <a:lnTo>
                        <a:pt x="19" y="85"/>
                      </a:lnTo>
                      <a:lnTo>
                        <a:pt x="18" y="88"/>
                      </a:lnTo>
                      <a:lnTo>
                        <a:pt x="17" y="88"/>
                      </a:lnTo>
                      <a:lnTo>
                        <a:pt x="12" y="88"/>
                      </a:lnTo>
                      <a:lnTo>
                        <a:pt x="7" y="86"/>
                      </a:lnTo>
                      <a:lnTo>
                        <a:pt x="4" y="82"/>
                      </a:lnTo>
                      <a:lnTo>
                        <a:pt x="1" y="79"/>
                      </a:lnTo>
                      <a:lnTo>
                        <a:pt x="0" y="79"/>
                      </a:lnTo>
                      <a:lnTo>
                        <a:pt x="3" y="75"/>
                      </a:lnTo>
                      <a:lnTo>
                        <a:pt x="4" y="72"/>
                      </a:lnTo>
                      <a:lnTo>
                        <a:pt x="4" y="68"/>
                      </a:lnTo>
                      <a:lnTo>
                        <a:pt x="3" y="63"/>
                      </a:lnTo>
                      <a:lnTo>
                        <a:pt x="3" y="62"/>
                      </a:lnTo>
                      <a:lnTo>
                        <a:pt x="4" y="58"/>
                      </a:lnTo>
                      <a:lnTo>
                        <a:pt x="4" y="55"/>
                      </a:lnTo>
                      <a:lnTo>
                        <a:pt x="4" y="52"/>
                      </a:lnTo>
                      <a:lnTo>
                        <a:pt x="5" y="51"/>
                      </a:lnTo>
                      <a:lnTo>
                        <a:pt x="6" y="49"/>
                      </a:lnTo>
                      <a:lnTo>
                        <a:pt x="6" y="45"/>
                      </a:lnTo>
                      <a:lnTo>
                        <a:pt x="7" y="39"/>
                      </a:lnTo>
                      <a:lnTo>
                        <a:pt x="9" y="34"/>
                      </a:lnTo>
                      <a:lnTo>
                        <a:pt x="11" y="28"/>
                      </a:lnTo>
                      <a:lnTo>
                        <a:pt x="15" y="25"/>
                      </a:lnTo>
                      <a:lnTo>
                        <a:pt x="18" y="21"/>
                      </a:lnTo>
                      <a:lnTo>
                        <a:pt x="21" y="19"/>
                      </a:lnTo>
                      <a:lnTo>
                        <a:pt x="25" y="18"/>
                      </a:lnTo>
                      <a:lnTo>
                        <a:pt x="29" y="15"/>
                      </a:lnTo>
                      <a:lnTo>
                        <a:pt x="34" y="18"/>
                      </a:lnTo>
                      <a:lnTo>
                        <a:pt x="36" y="20"/>
                      </a:lnTo>
                      <a:lnTo>
                        <a:pt x="40" y="20"/>
                      </a:lnTo>
                      <a:lnTo>
                        <a:pt x="42" y="19"/>
                      </a:lnTo>
                      <a:lnTo>
                        <a:pt x="43" y="18"/>
                      </a:lnTo>
                      <a:lnTo>
                        <a:pt x="43" y="14"/>
                      </a:lnTo>
                      <a:lnTo>
                        <a:pt x="43" y="10"/>
                      </a:lnTo>
                      <a:lnTo>
                        <a:pt x="45" y="7"/>
                      </a:lnTo>
                      <a:lnTo>
                        <a:pt x="46" y="4"/>
                      </a:lnTo>
                      <a:lnTo>
                        <a:pt x="47" y="3"/>
                      </a:lnTo>
                      <a:lnTo>
                        <a:pt x="53" y="7"/>
                      </a:lnTo>
                      <a:lnTo>
                        <a:pt x="67" y="13"/>
                      </a:lnTo>
                      <a:lnTo>
                        <a:pt x="75" y="12"/>
                      </a:lnTo>
                      <a:lnTo>
                        <a:pt x="78" y="8"/>
                      </a:lnTo>
                      <a:lnTo>
                        <a:pt x="82" y="4"/>
                      </a:lnTo>
                      <a:lnTo>
                        <a:pt x="85" y="1"/>
                      </a:lnTo>
                      <a:lnTo>
                        <a:pt x="90" y="0"/>
                      </a:lnTo>
                      <a:lnTo>
                        <a:pt x="95" y="0"/>
                      </a:lnTo>
                      <a:lnTo>
                        <a:pt x="100" y="1"/>
                      </a:lnTo>
                      <a:lnTo>
                        <a:pt x="103" y="4"/>
                      </a:lnTo>
                      <a:lnTo>
                        <a:pt x="112" y="12"/>
                      </a:lnTo>
                      <a:lnTo>
                        <a:pt x="114" y="19"/>
                      </a:lnTo>
                      <a:lnTo>
                        <a:pt x="113" y="27"/>
                      </a:lnTo>
                      <a:lnTo>
                        <a:pt x="112" y="34"/>
                      </a:lnTo>
                      <a:lnTo>
                        <a:pt x="111" y="40"/>
                      </a:lnTo>
                      <a:lnTo>
                        <a:pt x="109" y="44"/>
                      </a:lnTo>
                      <a:lnTo>
                        <a:pt x="106" y="45"/>
                      </a:lnTo>
                      <a:lnTo>
                        <a:pt x="101" y="44"/>
                      </a:lnTo>
                      <a:lnTo>
                        <a:pt x="96" y="46"/>
                      </a:lnTo>
                      <a:lnTo>
                        <a:pt x="93" y="51"/>
                      </a:lnTo>
                      <a:lnTo>
                        <a:pt x="90" y="57"/>
                      </a:lnTo>
                      <a:lnTo>
                        <a:pt x="93" y="60"/>
                      </a:lnTo>
                      <a:lnTo>
                        <a:pt x="95" y="62"/>
                      </a:lnTo>
                      <a:lnTo>
                        <a:pt x="99" y="62"/>
                      </a:lnTo>
                      <a:lnTo>
                        <a:pt x="105" y="63"/>
                      </a:lnTo>
                      <a:lnTo>
                        <a:pt x="111" y="68"/>
                      </a:lnTo>
                      <a:lnTo>
                        <a:pt x="114" y="68"/>
                      </a:lnTo>
                      <a:lnTo>
                        <a:pt x="120" y="68"/>
                      </a:lnTo>
                      <a:lnTo>
                        <a:pt x="131" y="64"/>
                      </a:lnTo>
                      <a:lnTo>
                        <a:pt x="129" y="72"/>
                      </a:lnTo>
                      <a:lnTo>
                        <a:pt x="120" y="80"/>
                      </a:lnTo>
                      <a:lnTo>
                        <a:pt x="118" y="84"/>
                      </a:lnTo>
                      <a:lnTo>
                        <a:pt x="129" y="87"/>
                      </a:lnTo>
                      <a:lnTo>
                        <a:pt x="131" y="94"/>
                      </a:lnTo>
                      <a:lnTo>
                        <a:pt x="133" y="98"/>
                      </a:lnTo>
                      <a:lnTo>
                        <a:pt x="133" y="103"/>
                      </a:lnTo>
                      <a:lnTo>
                        <a:pt x="136" y="110"/>
                      </a:lnTo>
                      <a:lnTo>
                        <a:pt x="137" y="112"/>
                      </a:lnTo>
                      <a:lnTo>
                        <a:pt x="141" y="118"/>
                      </a:lnTo>
                      <a:lnTo>
                        <a:pt x="139" y="124"/>
                      </a:lnTo>
                      <a:lnTo>
                        <a:pt x="137" y="136"/>
                      </a:lnTo>
                      <a:lnTo>
                        <a:pt x="135" y="138"/>
                      </a:lnTo>
                      <a:lnTo>
                        <a:pt x="121" y="144"/>
                      </a:lnTo>
                      <a:lnTo>
                        <a:pt x="120" y="147"/>
                      </a:lnTo>
                      <a:lnTo>
                        <a:pt x="119" y="15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5" name="Freeform 213"/>
                <p:cNvSpPr>
                  <a:spLocks/>
                </p:cNvSpPr>
                <p:nvPr/>
              </p:nvSpPr>
              <p:spPr bwMode="auto">
                <a:xfrm rot="1627522">
                  <a:off x="1465" y="2902"/>
                  <a:ext cx="174" cy="203"/>
                </a:xfrm>
                <a:custGeom>
                  <a:avLst/>
                  <a:gdLst>
                    <a:gd name="T0" fmla="*/ 25 w 139"/>
                    <a:gd name="T1" fmla="*/ 120 h 136"/>
                    <a:gd name="T2" fmla="*/ 29 w 139"/>
                    <a:gd name="T3" fmla="*/ 108 h 136"/>
                    <a:gd name="T4" fmla="*/ 32 w 139"/>
                    <a:gd name="T5" fmla="*/ 101 h 136"/>
                    <a:gd name="T6" fmla="*/ 41 w 139"/>
                    <a:gd name="T7" fmla="*/ 96 h 136"/>
                    <a:gd name="T8" fmla="*/ 47 w 139"/>
                    <a:gd name="T9" fmla="*/ 86 h 136"/>
                    <a:gd name="T10" fmla="*/ 53 w 139"/>
                    <a:gd name="T11" fmla="*/ 82 h 136"/>
                    <a:gd name="T12" fmla="*/ 56 w 139"/>
                    <a:gd name="T13" fmla="*/ 74 h 136"/>
                    <a:gd name="T14" fmla="*/ 50 w 139"/>
                    <a:gd name="T15" fmla="*/ 67 h 136"/>
                    <a:gd name="T16" fmla="*/ 43 w 139"/>
                    <a:gd name="T17" fmla="*/ 71 h 136"/>
                    <a:gd name="T18" fmla="*/ 33 w 139"/>
                    <a:gd name="T19" fmla="*/ 68 h 136"/>
                    <a:gd name="T20" fmla="*/ 21 w 139"/>
                    <a:gd name="T21" fmla="*/ 64 h 136"/>
                    <a:gd name="T22" fmla="*/ 6 w 139"/>
                    <a:gd name="T23" fmla="*/ 60 h 136"/>
                    <a:gd name="T24" fmla="*/ 1 w 139"/>
                    <a:gd name="T25" fmla="*/ 55 h 136"/>
                    <a:gd name="T26" fmla="*/ 3 w 139"/>
                    <a:gd name="T27" fmla="*/ 46 h 136"/>
                    <a:gd name="T28" fmla="*/ 33 w 139"/>
                    <a:gd name="T29" fmla="*/ 32 h 136"/>
                    <a:gd name="T30" fmla="*/ 48 w 139"/>
                    <a:gd name="T31" fmla="*/ 19 h 136"/>
                    <a:gd name="T32" fmla="*/ 51 w 139"/>
                    <a:gd name="T33" fmla="*/ 7 h 136"/>
                    <a:gd name="T34" fmla="*/ 66 w 139"/>
                    <a:gd name="T35" fmla="*/ 5 h 136"/>
                    <a:gd name="T36" fmla="*/ 75 w 139"/>
                    <a:gd name="T37" fmla="*/ 2 h 136"/>
                    <a:gd name="T38" fmla="*/ 83 w 139"/>
                    <a:gd name="T39" fmla="*/ 5 h 136"/>
                    <a:gd name="T40" fmla="*/ 91 w 139"/>
                    <a:gd name="T41" fmla="*/ 1 h 136"/>
                    <a:gd name="T42" fmla="*/ 101 w 139"/>
                    <a:gd name="T43" fmla="*/ 1 h 136"/>
                    <a:gd name="T44" fmla="*/ 108 w 139"/>
                    <a:gd name="T45" fmla="*/ 5 h 136"/>
                    <a:gd name="T46" fmla="*/ 113 w 139"/>
                    <a:gd name="T47" fmla="*/ 2 h 136"/>
                    <a:gd name="T48" fmla="*/ 119 w 139"/>
                    <a:gd name="T49" fmla="*/ 6 h 136"/>
                    <a:gd name="T50" fmla="*/ 121 w 139"/>
                    <a:gd name="T51" fmla="*/ 37 h 136"/>
                    <a:gd name="T52" fmla="*/ 138 w 139"/>
                    <a:gd name="T53" fmla="*/ 50 h 136"/>
                    <a:gd name="T54" fmla="*/ 135 w 139"/>
                    <a:gd name="T55" fmla="*/ 60 h 136"/>
                    <a:gd name="T56" fmla="*/ 132 w 139"/>
                    <a:gd name="T57" fmla="*/ 66 h 136"/>
                    <a:gd name="T58" fmla="*/ 121 w 139"/>
                    <a:gd name="T59" fmla="*/ 61 h 136"/>
                    <a:gd name="T60" fmla="*/ 110 w 139"/>
                    <a:gd name="T61" fmla="*/ 67 h 136"/>
                    <a:gd name="T62" fmla="*/ 101 w 139"/>
                    <a:gd name="T63" fmla="*/ 80 h 136"/>
                    <a:gd name="T64" fmla="*/ 98 w 139"/>
                    <a:gd name="T65" fmla="*/ 95 h 136"/>
                    <a:gd name="T66" fmla="*/ 96 w 139"/>
                    <a:gd name="T67" fmla="*/ 101 h 136"/>
                    <a:gd name="T68" fmla="*/ 95 w 139"/>
                    <a:gd name="T69" fmla="*/ 109 h 136"/>
                    <a:gd name="T70" fmla="*/ 95 w 139"/>
                    <a:gd name="T71" fmla="*/ 121 h 136"/>
                    <a:gd name="T72" fmla="*/ 83 w 139"/>
                    <a:gd name="T73" fmla="*/ 120 h 136"/>
                    <a:gd name="T74" fmla="*/ 62 w 139"/>
                    <a:gd name="T75" fmla="*/ 112 h 136"/>
                    <a:gd name="T76" fmla="*/ 57 w 139"/>
                    <a:gd name="T77" fmla="*/ 119 h 136"/>
                    <a:gd name="T78" fmla="*/ 50 w 139"/>
                    <a:gd name="T79" fmla="*/ 121 h 136"/>
                    <a:gd name="T80" fmla="*/ 42 w 139"/>
                    <a:gd name="T81" fmla="*/ 127 h 136"/>
                    <a:gd name="T82" fmla="*/ 41 w 139"/>
                    <a:gd name="T83" fmla="*/ 133 h 136"/>
                    <a:gd name="T84" fmla="*/ 33 w 139"/>
                    <a:gd name="T8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36">
                      <a:moveTo>
                        <a:pt x="29" y="134"/>
                      </a:moveTo>
                      <a:lnTo>
                        <a:pt x="26" y="124"/>
                      </a:lnTo>
                      <a:lnTo>
                        <a:pt x="25" y="120"/>
                      </a:lnTo>
                      <a:lnTo>
                        <a:pt x="27" y="116"/>
                      </a:lnTo>
                      <a:lnTo>
                        <a:pt x="29" y="113"/>
                      </a:lnTo>
                      <a:lnTo>
                        <a:pt x="29" y="108"/>
                      </a:lnTo>
                      <a:lnTo>
                        <a:pt x="30" y="104"/>
                      </a:lnTo>
                      <a:lnTo>
                        <a:pt x="31" y="103"/>
                      </a:lnTo>
                      <a:lnTo>
                        <a:pt x="32" y="101"/>
                      </a:lnTo>
                      <a:lnTo>
                        <a:pt x="36" y="98"/>
                      </a:lnTo>
                      <a:lnTo>
                        <a:pt x="38" y="96"/>
                      </a:lnTo>
                      <a:lnTo>
                        <a:pt x="41" y="96"/>
                      </a:lnTo>
                      <a:lnTo>
                        <a:pt x="44" y="92"/>
                      </a:lnTo>
                      <a:lnTo>
                        <a:pt x="45" y="90"/>
                      </a:lnTo>
                      <a:lnTo>
                        <a:pt x="47" y="86"/>
                      </a:lnTo>
                      <a:lnTo>
                        <a:pt x="48" y="85"/>
                      </a:lnTo>
                      <a:lnTo>
                        <a:pt x="50" y="84"/>
                      </a:lnTo>
                      <a:lnTo>
                        <a:pt x="53" y="82"/>
                      </a:lnTo>
                      <a:lnTo>
                        <a:pt x="53" y="80"/>
                      </a:lnTo>
                      <a:lnTo>
                        <a:pt x="54" y="78"/>
                      </a:lnTo>
                      <a:lnTo>
                        <a:pt x="56" y="74"/>
                      </a:lnTo>
                      <a:lnTo>
                        <a:pt x="55" y="71"/>
                      </a:lnTo>
                      <a:lnTo>
                        <a:pt x="53" y="67"/>
                      </a:lnTo>
                      <a:lnTo>
                        <a:pt x="50" y="67"/>
                      </a:lnTo>
                      <a:lnTo>
                        <a:pt x="48" y="67"/>
                      </a:lnTo>
                      <a:lnTo>
                        <a:pt x="45" y="70"/>
                      </a:lnTo>
                      <a:lnTo>
                        <a:pt x="43" y="71"/>
                      </a:lnTo>
                      <a:lnTo>
                        <a:pt x="39" y="71"/>
                      </a:lnTo>
                      <a:lnTo>
                        <a:pt x="36" y="70"/>
                      </a:lnTo>
                      <a:lnTo>
                        <a:pt x="33" y="68"/>
                      </a:lnTo>
                      <a:lnTo>
                        <a:pt x="31" y="67"/>
                      </a:lnTo>
                      <a:lnTo>
                        <a:pt x="26" y="65"/>
                      </a:lnTo>
                      <a:lnTo>
                        <a:pt x="21" y="64"/>
                      </a:lnTo>
                      <a:lnTo>
                        <a:pt x="18" y="61"/>
                      </a:lnTo>
                      <a:lnTo>
                        <a:pt x="11" y="61"/>
                      </a:lnTo>
                      <a:lnTo>
                        <a:pt x="6" y="60"/>
                      </a:lnTo>
                      <a:lnTo>
                        <a:pt x="3" y="59"/>
                      </a:lnTo>
                      <a:lnTo>
                        <a:pt x="2" y="58"/>
                      </a:lnTo>
                      <a:lnTo>
                        <a:pt x="1" y="55"/>
                      </a:lnTo>
                      <a:lnTo>
                        <a:pt x="0" y="54"/>
                      </a:lnTo>
                      <a:lnTo>
                        <a:pt x="2" y="53"/>
                      </a:lnTo>
                      <a:lnTo>
                        <a:pt x="3" y="46"/>
                      </a:lnTo>
                      <a:lnTo>
                        <a:pt x="26" y="34"/>
                      </a:lnTo>
                      <a:lnTo>
                        <a:pt x="29" y="31"/>
                      </a:lnTo>
                      <a:lnTo>
                        <a:pt x="33" y="32"/>
                      </a:lnTo>
                      <a:lnTo>
                        <a:pt x="43" y="28"/>
                      </a:lnTo>
                      <a:lnTo>
                        <a:pt x="45" y="23"/>
                      </a:lnTo>
                      <a:lnTo>
                        <a:pt x="48" y="19"/>
                      </a:lnTo>
                      <a:lnTo>
                        <a:pt x="48" y="14"/>
                      </a:lnTo>
                      <a:lnTo>
                        <a:pt x="49" y="12"/>
                      </a:lnTo>
                      <a:lnTo>
                        <a:pt x="51" y="7"/>
                      </a:lnTo>
                      <a:lnTo>
                        <a:pt x="54" y="6"/>
                      </a:lnTo>
                      <a:lnTo>
                        <a:pt x="57" y="4"/>
                      </a:lnTo>
                      <a:lnTo>
                        <a:pt x="66" y="5"/>
                      </a:lnTo>
                      <a:lnTo>
                        <a:pt x="71" y="4"/>
                      </a:lnTo>
                      <a:lnTo>
                        <a:pt x="74" y="4"/>
                      </a:lnTo>
                      <a:lnTo>
                        <a:pt x="75" y="2"/>
                      </a:lnTo>
                      <a:lnTo>
                        <a:pt x="78" y="2"/>
                      </a:lnTo>
                      <a:lnTo>
                        <a:pt x="80" y="2"/>
                      </a:lnTo>
                      <a:lnTo>
                        <a:pt x="83" y="5"/>
                      </a:lnTo>
                      <a:lnTo>
                        <a:pt x="85" y="5"/>
                      </a:lnTo>
                      <a:lnTo>
                        <a:pt x="86" y="4"/>
                      </a:lnTo>
                      <a:lnTo>
                        <a:pt x="91" y="1"/>
                      </a:lnTo>
                      <a:lnTo>
                        <a:pt x="93" y="0"/>
                      </a:lnTo>
                      <a:lnTo>
                        <a:pt x="97" y="1"/>
                      </a:lnTo>
                      <a:lnTo>
                        <a:pt x="101" y="1"/>
                      </a:lnTo>
                      <a:lnTo>
                        <a:pt x="102" y="2"/>
                      </a:lnTo>
                      <a:lnTo>
                        <a:pt x="105" y="4"/>
                      </a:lnTo>
                      <a:lnTo>
                        <a:pt x="108" y="5"/>
                      </a:lnTo>
                      <a:lnTo>
                        <a:pt x="110" y="4"/>
                      </a:lnTo>
                      <a:lnTo>
                        <a:pt x="111" y="2"/>
                      </a:lnTo>
                      <a:lnTo>
                        <a:pt x="113" y="2"/>
                      </a:lnTo>
                      <a:lnTo>
                        <a:pt x="115" y="0"/>
                      </a:lnTo>
                      <a:lnTo>
                        <a:pt x="119" y="1"/>
                      </a:lnTo>
                      <a:lnTo>
                        <a:pt x="119" y="6"/>
                      </a:lnTo>
                      <a:lnTo>
                        <a:pt x="117" y="18"/>
                      </a:lnTo>
                      <a:lnTo>
                        <a:pt x="117" y="29"/>
                      </a:lnTo>
                      <a:lnTo>
                        <a:pt x="121" y="37"/>
                      </a:lnTo>
                      <a:lnTo>
                        <a:pt x="127" y="43"/>
                      </a:lnTo>
                      <a:lnTo>
                        <a:pt x="139" y="49"/>
                      </a:lnTo>
                      <a:lnTo>
                        <a:pt x="138" y="50"/>
                      </a:lnTo>
                      <a:lnTo>
                        <a:pt x="137" y="53"/>
                      </a:lnTo>
                      <a:lnTo>
                        <a:pt x="135" y="56"/>
                      </a:lnTo>
                      <a:lnTo>
                        <a:pt x="135" y="60"/>
                      </a:lnTo>
                      <a:lnTo>
                        <a:pt x="135" y="64"/>
                      </a:lnTo>
                      <a:lnTo>
                        <a:pt x="134" y="65"/>
                      </a:lnTo>
                      <a:lnTo>
                        <a:pt x="132" y="66"/>
                      </a:lnTo>
                      <a:lnTo>
                        <a:pt x="128" y="66"/>
                      </a:lnTo>
                      <a:lnTo>
                        <a:pt x="126" y="64"/>
                      </a:lnTo>
                      <a:lnTo>
                        <a:pt x="121" y="61"/>
                      </a:lnTo>
                      <a:lnTo>
                        <a:pt x="117" y="64"/>
                      </a:lnTo>
                      <a:lnTo>
                        <a:pt x="113" y="65"/>
                      </a:lnTo>
                      <a:lnTo>
                        <a:pt x="110" y="67"/>
                      </a:lnTo>
                      <a:lnTo>
                        <a:pt x="107" y="71"/>
                      </a:lnTo>
                      <a:lnTo>
                        <a:pt x="103" y="74"/>
                      </a:lnTo>
                      <a:lnTo>
                        <a:pt x="101" y="80"/>
                      </a:lnTo>
                      <a:lnTo>
                        <a:pt x="99" y="85"/>
                      </a:lnTo>
                      <a:lnTo>
                        <a:pt x="98" y="91"/>
                      </a:lnTo>
                      <a:lnTo>
                        <a:pt x="98" y="95"/>
                      </a:lnTo>
                      <a:lnTo>
                        <a:pt x="97" y="97"/>
                      </a:lnTo>
                      <a:lnTo>
                        <a:pt x="96" y="98"/>
                      </a:lnTo>
                      <a:lnTo>
                        <a:pt x="96" y="101"/>
                      </a:lnTo>
                      <a:lnTo>
                        <a:pt x="96" y="104"/>
                      </a:lnTo>
                      <a:lnTo>
                        <a:pt x="95" y="108"/>
                      </a:lnTo>
                      <a:lnTo>
                        <a:pt x="95" y="109"/>
                      </a:lnTo>
                      <a:lnTo>
                        <a:pt x="96" y="114"/>
                      </a:lnTo>
                      <a:lnTo>
                        <a:pt x="96" y="118"/>
                      </a:lnTo>
                      <a:lnTo>
                        <a:pt x="95" y="121"/>
                      </a:lnTo>
                      <a:lnTo>
                        <a:pt x="92" y="125"/>
                      </a:lnTo>
                      <a:lnTo>
                        <a:pt x="89" y="122"/>
                      </a:lnTo>
                      <a:lnTo>
                        <a:pt x="83" y="120"/>
                      </a:lnTo>
                      <a:lnTo>
                        <a:pt x="77" y="116"/>
                      </a:lnTo>
                      <a:lnTo>
                        <a:pt x="67" y="113"/>
                      </a:lnTo>
                      <a:lnTo>
                        <a:pt x="62" y="112"/>
                      </a:lnTo>
                      <a:lnTo>
                        <a:pt x="61" y="112"/>
                      </a:lnTo>
                      <a:lnTo>
                        <a:pt x="60" y="114"/>
                      </a:lnTo>
                      <a:lnTo>
                        <a:pt x="57" y="119"/>
                      </a:lnTo>
                      <a:lnTo>
                        <a:pt x="55" y="119"/>
                      </a:lnTo>
                      <a:lnTo>
                        <a:pt x="51" y="119"/>
                      </a:lnTo>
                      <a:lnTo>
                        <a:pt x="50" y="121"/>
                      </a:lnTo>
                      <a:lnTo>
                        <a:pt x="48" y="122"/>
                      </a:lnTo>
                      <a:lnTo>
                        <a:pt x="45" y="125"/>
                      </a:lnTo>
                      <a:lnTo>
                        <a:pt x="42" y="127"/>
                      </a:lnTo>
                      <a:lnTo>
                        <a:pt x="42" y="128"/>
                      </a:lnTo>
                      <a:lnTo>
                        <a:pt x="41" y="131"/>
                      </a:lnTo>
                      <a:lnTo>
                        <a:pt x="41" y="133"/>
                      </a:lnTo>
                      <a:lnTo>
                        <a:pt x="38" y="134"/>
                      </a:lnTo>
                      <a:lnTo>
                        <a:pt x="36" y="134"/>
                      </a:lnTo>
                      <a:lnTo>
                        <a:pt x="33" y="136"/>
                      </a:lnTo>
                      <a:lnTo>
                        <a:pt x="29" y="134"/>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6" name="Freeform 214"/>
                <p:cNvSpPr>
                  <a:spLocks/>
                </p:cNvSpPr>
                <p:nvPr/>
              </p:nvSpPr>
              <p:spPr bwMode="auto">
                <a:xfrm rot="1627522">
                  <a:off x="1411" y="2925"/>
                  <a:ext cx="119" cy="149"/>
                </a:xfrm>
                <a:custGeom>
                  <a:avLst/>
                  <a:gdLst>
                    <a:gd name="T0" fmla="*/ 43 w 96"/>
                    <a:gd name="T1" fmla="*/ 96 h 99"/>
                    <a:gd name="T2" fmla="*/ 31 w 96"/>
                    <a:gd name="T3" fmla="*/ 92 h 99"/>
                    <a:gd name="T4" fmla="*/ 21 w 96"/>
                    <a:gd name="T5" fmla="*/ 81 h 99"/>
                    <a:gd name="T6" fmla="*/ 16 w 96"/>
                    <a:gd name="T7" fmla="*/ 75 h 99"/>
                    <a:gd name="T8" fmla="*/ 17 w 96"/>
                    <a:gd name="T9" fmla="*/ 69 h 99"/>
                    <a:gd name="T10" fmla="*/ 15 w 96"/>
                    <a:gd name="T11" fmla="*/ 64 h 99"/>
                    <a:gd name="T12" fmla="*/ 10 w 96"/>
                    <a:gd name="T13" fmla="*/ 64 h 99"/>
                    <a:gd name="T14" fmla="*/ 4 w 96"/>
                    <a:gd name="T15" fmla="*/ 60 h 99"/>
                    <a:gd name="T16" fmla="*/ 3 w 96"/>
                    <a:gd name="T17" fmla="*/ 39 h 99"/>
                    <a:gd name="T18" fmla="*/ 9 w 96"/>
                    <a:gd name="T19" fmla="*/ 33 h 99"/>
                    <a:gd name="T20" fmla="*/ 7 w 96"/>
                    <a:gd name="T21" fmla="*/ 28 h 99"/>
                    <a:gd name="T22" fmla="*/ 1 w 96"/>
                    <a:gd name="T23" fmla="*/ 19 h 99"/>
                    <a:gd name="T24" fmla="*/ 4 w 96"/>
                    <a:gd name="T25" fmla="*/ 13 h 99"/>
                    <a:gd name="T26" fmla="*/ 17 w 96"/>
                    <a:gd name="T27" fmla="*/ 0 h 99"/>
                    <a:gd name="T28" fmla="*/ 27 w 96"/>
                    <a:gd name="T29" fmla="*/ 13 h 99"/>
                    <a:gd name="T30" fmla="*/ 40 w 96"/>
                    <a:gd name="T31" fmla="*/ 14 h 99"/>
                    <a:gd name="T32" fmla="*/ 42 w 96"/>
                    <a:gd name="T33" fmla="*/ 18 h 99"/>
                    <a:gd name="T34" fmla="*/ 46 w 96"/>
                    <a:gd name="T35" fmla="*/ 20 h 99"/>
                    <a:gd name="T36" fmla="*/ 58 w 96"/>
                    <a:gd name="T37" fmla="*/ 21 h 99"/>
                    <a:gd name="T38" fmla="*/ 66 w 96"/>
                    <a:gd name="T39" fmla="*/ 25 h 99"/>
                    <a:gd name="T40" fmla="*/ 73 w 96"/>
                    <a:gd name="T41" fmla="*/ 28 h 99"/>
                    <a:gd name="T42" fmla="*/ 79 w 96"/>
                    <a:gd name="T43" fmla="*/ 31 h 99"/>
                    <a:gd name="T44" fmla="*/ 85 w 96"/>
                    <a:gd name="T45" fmla="*/ 30 h 99"/>
                    <a:gd name="T46" fmla="*/ 90 w 96"/>
                    <a:gd name="T47" fmla="*/ 27 h 99"/>
                    <a:gd name="T48" fmla="*/ 95 w 96"/>
                    <a:gd name="T49" fmla="*/ 31 h 99"/>
                    <a:gd name="T50" fmla="*/ 94 w 96"/>
                    <a:gd name="T51" fmla="*/ 38 h 99"/>
                    <a:gd name="T52" fmla="*/ 93 w 96"/>
                    <a:gd name="T53" fmla="*/ 42 h 99"/>
                    <a:gd name="T54" fmla="*/ 88 w 96"/>
                    <a:gd name="T55" fmla="*/ 45 h 99"/>
                    <a:gd name="T56" fmla="*/ 85 w 96"/>
                    <a:gd name="T57" fmla="*/ 50 h 99"/>
                    <a:gd name="T58" fmla="*/ 81 w 96"/>
                    <a:gd name="T59" fmla="*/ 56 h 99"/>
                    <a:gd name="T60" fmla="*/ 76 w 96"/>
                    <a:gd name="T61" fmla="*/ 58 h 99"/>
                    <a:gd name="T62" fmla="*/ 71 w 96"/>
                    <a:gd name="T63" fmla="*/ 63 h 99"/>
                    <a:gd name="T64" fmla="*/ 69 w 96"/>
                    <a:gd name="T65" fmla="*/ 68 h 99"/>
                    <a:gd name="T66" fmla="*/ 67 w 96"/>
                    <a:gd name="T67" fmla="*/ 76 h 99"/>
                    <a:gd name="T68" fmla="*/ 64 w 96"/>
                    <a:gd name="T69" fmla="*/ 79 h 99"/>
                    <a:gd name="T70" fmla="*/ 48 w 96"/>
                    <a:gd name="T71" fmla="*/ 68 h 99"/>
                    <a:gd name="T72" fmla="*/ 41 w 96"/>
                    <a:gd name="T73" fmla="*/ 73 h 99"/>
                    <a:gd name="T74" fmla="*/ 40 w 96"/>
                    <a:gd name="T75" fmla="*/ 80 h 99"/>
                    <a:gd name="T76" fmla="*/ 46 w 96"/>
                    <a:gd name="T77" fmla="*/ 87 h 99"/>
                    <a:gd name="T78" fmla="*/ 47 w 96"/>
                    <a:gd name="T79"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47" y="99"/>
                      </a:moveTo>
                      <a:lnTo>
                        <a:pt x="43" y="96"/>
                      </a:lnTo>
                      <a:lnTo>
                        <a:pt x="36" y="94"/>
                      </a:lnTo>
                      <a:lnTo>
                        <a:pt x="31" y="92"/>
                      </a:lnTo>
                      <a:lnTo>
                        <a:pt x="29" y="91"/>
                      </a:lnTo>
                      <a:lnTo>
                        <a:pt x="21" y="81"/>
                      </a:lnTo>
                      <a:lnTo>
                        <a:pt x="17" y="76"/>
                      </a:lnTo>
                      <a:lnTo>
                        <a:pt x="16" y="75"/>
                      </a:lnTo>
                      <a:lnTo>
                        <a:pt x="16" y="73"/>
                      </a:lnTo>
                      <a:lnTo>
                        <a:pt x="17" y="69"/>
                      </a:lnTo>
                      <a:lnTo>
                        <a:pt x="17" y="67"/>
                      </a:lnTo>
                      <a:lnTo>
                        <a:pt x="15" y="64"/>
                      </a:lnTo>
                      <a:lnTo>
                        <a:pt x="13" y="64"/>
                      </a:lnTo>
                      <a:lnTo>
                        <a:pt x="10" y="64"/>
                      </a:lnTo>
                      <a:lnTo>
                        <a:pt x="6" y="62"/>
                      </a:lnTo>
                      <a:lnTo>
                        <a:pt x="4" y="60"/>
                      </a:lnTo>
                      <a:lnTo>
                        <a:pt x="0" y="43"/>
                      </a:lnTo>
                      <a:lnTo>
                        <a:pt x="3" y="39"/>
                      </a:lnTo>
                      <a:lnTo>
                        <a:pt x="7" y="36"/>
                      </a:lnTo>
                      <a:lnTo>
                        <a:pt x="9" y="33"/>
                      </a:lnTo>
                      <a:lnTo>
                        <a:pt x="9" y="31"/>
                      </a:lnTo>
                      <a:lnTo>
                        <a:pt x="7" y="28"/>
                      </a:lnTo>
                      <a:lnTo>
                        <a:pt x="1" y="22"/>
                      </a:lnTo>
                      <a:lnTo>
                        <a:pt x="1" y="19"/>
                      </a:lnTo>
                      <a:lnTo>
                        <a:pt x="3" y="13"/>
                      </a:lnTo>
                      <a:lnTo>
                        <a:pt x="4" y="13"/>
                      </a:lnTo>
                      <a:lnTo>
                        <a:pt x="9" y="8"/>
                      </a:lnTo>
                      <a:lnTo>
                        <a:pt x="17" y="0"/>
                      </a:lnTo>
                      <a:lnTo>
                        <a:pt x="19" y="3"/>
                      </a:lnTo>
                      <a:lnTo>
                        <a:pt x="27" y="13"/>
                      </a:lnTo>
                      <a:lnTo>
                        <a:pt x="33" y="15"/>
                      </a:lnTo>
                      <a:lnTo>
                        <a:pt x="40" y="14"/>
                      </a:lnTo>
                      <a:lnTo>
                        <a:pt x="41" y="15"/>
                      </a:lnTo>
                      <a:lnTo>
                        <a:pt x="42" y="18"/>
                      </a:lnTo>
                      <a:lnTo>
                        <a:pt x="43" y="19"/>
                      </a:lnTo>
                      <a:lnTo>
                        <a:pt x="46" y="20"/>
                      </a:lnTo>
                      <a:lnTo>
                        <a:pt x="51" y="21"/>
                      </a:lnTo>
                      <a:lnTo>
                        <a:pt x="58" y="21"/>
                      </a:lnTo>
                      <a:lnTo>
                        <a:pt x="61" y="24"/>
                      </a:lnTo>
                      <a:lnTo>
                        <a:pt x="66" y="25"/>
                      </a:lnTo>
                      <a:lnTo>
                        <a:pt x="71" y="27"/>
                      </a:lnTo>
                      <a:lnTo>
                        <a:pt x="73" y="28"/>
                      </a:lnTo>
                      <a:lnTo>
                        <a:pt x="76" y="30"/>
                      </a:lnTo>
                      <a:lnTo>
                        <a:pt x="79" y="31"/>
                      </a:lnTo>
                      <a:lnTo>
                        <a:pt x="83" y="31"/>
                      </a:lnTo>
                      <a:lnTo>
                        <a:pt x="85" y="30"/>
                      </a:lnTo>
                      <a:lnTo>
                        <a:pt x="88" y="27"/>
                      </a:lnTo>
                      <a:lnTo>
                        <a:pt x="90" y="27"/>
                      </a:lnTo>
                      <a:lnTo>
                        <a:pt x="93" y="27"/>
                      </a:lnTo>
                      <a:lnTo>
                        <a:pt x="95" y="31"/>
                      </a:lnTo>
                      <a:lnTo>
                        <a:pt x="96" y="34"/>
                      </a:lnTo>
                      <a:lnTo>
                        <a:pt x="94" y="38"/>
                      </a:lnTo>
                      <a:lnTo>
                        <a:pt x="93" y="40"/>
                      </a:lnTo>
                      <a:lnTo>
                        <a:pt x="93" y="42"/>
                      </a:lnTo>
                      <a:lnTo>
                        <a:pt x="90" y="44"/>
                      </a:lnTo>
                      <a:lnTo>
                        <a:pt x="88" y="45"/>
                      </a:lnTo>
                      <a:lnTo>
                        <a:pt x="87" y="46"/>
                      </a:lnTo>
                      <a:lnTo>
                        <a:pt x="85" y="50"/>
                      </a:lnTo>
                      <a:lnTo>
                        <a:pt x="84" y="52"/>
                      </a:lnTo>
                      <a:lnTo>
                        <a:pt x="81" y="56"/>
                      </a:lnTo>
                      <a:lnTo>
                        <a:pt x="78" y="56"/>
                      </a:lnTo>
                      <a:lnTo>
                        <a:pt x="76" y="58"/>
                      </a:lnTo>
                      <a:lnTo>
                        <a:pt x="72" y="61"/>
                      </a:lnTo>
                      <a:lnTo>
                        <a:pt x="71" y="63"/>
                      </a:lnTo>
                      <a:lnTo>
                        <a:pt x="70" y="64"/>
                      </a:lnTo>
                      <a:lnTo>
                        <a:pt x="69" y="68"/>
                      </a:lnTo>
                      <a:lnTo>
                        <a:pt x="69" y="73"/>
                      </a:lnTo>
                      <a:lnTo>
                        <a:pt x="67" y="76"/>
                      </a:lnTo>
                      <a:lnTo>
                        <a:pt x="65" y="80"/>
                      </a:lnTo>
                      <a:lnTo>
                        <a:pt x="64" y="79"/>
                      </a:lnTo>
                      <a:lnTo>
                        <a:pt x="54" y="70"/>
                      </a:lnTo>
                      <a:lnTo>
                        <a:pt x="48" y="68"/>
                      </a:lnTo>
                      <a:lnTo>
                        <a:pt x="43" y="69"/>
                      </a:lnTo>
                      <a:lnTo>
                        <a:pt x="41" y="73"/>
                      </a:lnTo>
                      <a:lnTo>
                        <a:pt x="40" y="76"/>
                      </a:lnTo>
                      <a:lnTo>
                        <a:pt x="40" y="80"/>
                      </a:lnTo>
                      <a:lnTo>
                        <a:pt x="43" y="84"/>
                      </a:lnTo>
                      <a:lnTo>
                        <a:pt x="46" y="87"/>
                      </a:lnTo>
                      <a:lnTo>
                        <a:pt x="47" y="91"/>
                      </a:lnTo>
                      <a:lnTo>
                        <a:pt x="47" y="9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7" name="Freeform 215"/>
                <p:cNvSpPr>
                  <a:spLocks/>
                </p:cNvSpPr>
                <p:nvPr/>
              </p:nvSpPr>
              <p:spPr bwMode="auto">
                <a:xfrm rot="1627522">
                  <a:off x="1349" y="2919"/>
                  <a:ext cx="126" cy="214"/>
                </a:xfrm>
                <a:custGeom>
                  <a:avLst/>
                  <a:gdLst>
                    <a:gd name="T0" fmla="*/ 78 w 101"/>
                    <a:gd name="T1" fmla="*/ 83 h 143"/>
                    <a:gd name="T2" fmla="*/ 66 w 101"/>
                    <a:gd name="T3" fmla="*/ 79 h 143"/>
                    <a:gd name="T4" fmla="*/ 56 w 101"/>
                    <a:gd name="T5" fmla="*/ 68 h 143"/>
                    <a:gd name="T6" fmla="*/ 51 w 101"/>
                    <a:gd name="T7" fmla="*/ 62 h 143"/>
                    <a:gd name="T8" fmla="*/ 52 w 101"/>
                    <a:gd name="T9" fmla="*/ 56 h 143"/>
                    <a:gd name="T10" fmla="*/ 50 w 101"/>
                    <a:gd name="T11" fmla="*/ 51 h 143"/>
                    <a:gd name="T12" fmla="*/ 45 w 101"/>
                    <a:gd name="T13" fmla="*/ 51 h 143"/>
                    <a:gd name="T14" fmla="*/ 39 w 101"/>
                    <a:gd name="T15" fmla="*/ 47 h 143"/>
                    <a:gd name="T16" fmla="*/ 38 w 101"/>
                    <a:gd name="T17" fmla="*/ 26 h 143"/>
                    <a:gd name="T18" fmla="*/ 44 w 101"/>
                    <a:gd name="T19" fmla="*/ 20 h 143"/>
                    <a:gd name="T20" fmla="*/ 42 w 101"/>
                    <a:gd name="T21" fmla="*/ 15 h 143"/>
                    <a:gd name="T22" fmla="*/ 36 w 101"/>
                    <a:gd name="T23" fmla="*/ 6 h 143"/>
                    <a:gd name="T24" fmla="*/ 33 w 101"/>
                    <a:gd name="T25" fmla="*/ 1 h 143"/>
                    <a:gd name="T26" fmla="*/ 17 w 101"/>
                    <a:gd name="T27" fmla="*/ 12 h 143"/>
                    <a:gd name="T28" fmla="*/ 8 w 101"/>
                    <a:gd name="T29" fmla="*/ 18 h 143"/>
                    <a:gd name="T30" fmla="*/ 3 w 101"/>
                    <a:gd name="T31" fmla="*/ 35 h 143"/>
                    <a:gd name="T32" fmla="*/ 10 w 101"/>
                    <a:gd name="T33" fmla="*/ 45 h 143"/>
                    <a:gd name="T34" fmla="*/ 17 w 101"/>
                    <a:gd name="T35" fmla="*/ 53 h 143"/>
                    <a:gd name="T36" fmla="*/ 16 w 101"/>
                    <a:gd name="T37" fmla="*/ 61 h 143"/>
                    <a:gd name="T38" fmla="*/ 17 w 101"/>
                    <a:gd name="T39" fmla="*/ 67 h 143"/>
                    <a:gd name="T40" fmla="*/ 27 w 101"/>
                    <a:gd name="T41" fmla="*/ 69 h 143"/>
                    <a:gd name="T42" fmla="*/ 36 w 101"/>
                    <a:gd name="T43" fmla="*/ 69 h 143"/>
                    <a:gd name="T44" fmla="*/ 42 w 101"/>
                    <a:gd name="T45" fmla="*/ 78 h 143"/>
                    <a:gd name="T46" fmla="*/ 41 w 101"/>
                    <a:gd name="T47" fmla="*/ 87 h 143"/>
                    <a:gd name="T48" fmla="*/ 36 w 101"/>
                    <a:gd name="T49" fmla="*/ 93 h 143"/>
                    <a:gd name="T50" fmla="*/ 29 w 101"/>
                    <a:gd name="T51" fmla="*/ 95 h 143"/>
                    <a:gd name="T52" fmla="*/ 30 w 101"/>
                    <a:gd name="T53" fmla="*/ 75 h 143"/>
                    <a:gd name="T54" fmla="*/ 27 w 101"/>
                    <a:gd name="T55" fmla="*/ 72 h 143"/>
                    <a:gd name="T56" fmla="*/ 24 w 101"/>
                    <a:gd name="T57" fmla="*/ 72 h 143"/>
                    <a:gd name="T58" fmla="*/ 22 w 101"/>
                    <a:gd name="T59" fmla="*/ 72 h 143"/>
                    <a:gd name="T60" fmla="*/ 15 w 101"/>
                    <a:gd name="T61" fmla="*/ 67 h 143"/>
                    <a:gd name="T62" fmla="*/ 9 w 101"/>
                    <a:gd name="T63" fmla="*/ 61 h 143"/>
                    <a:gd name="T64" fmla="*/ 3 w 101"/>
                    <a:gd name="T65" fmla="*/ 61 h 143"/>
                    <a:gd name="T66" fmla="*/ 0 w 101"/>
                    <a:gd name="T67" fmla="*/ 67 h 143"/>
                    <a:gd name="T68" fmla="*/ 4 w 101"/>
                    <a:gd name="T69" fmla="*/ 72 h 143"/>
                    <a:gd name="T70" fmla="*/ 5 w 101"/>
                    <a:gd name="T71" fmla="*/ 77 h 143"/>
                    <a:gd name="T72" fmla="*/ 6 w 101"/>
                    <a:gd name="T73" fmla="*/ 90 h 143"/>
                    <a:gd name="T74" fmla="*/ 16 w 101"/>
                    <a:gd name="T75" fmla="*/ 101 h 143"/>
                    <a:gd name="T76" fmla="*/ 17 w 101"/>
                    <a:gd name="T77" fmla="*/ 122 h 143"/>
                    <a:gd name="T78" fmla="*/ 15 w 101"/>
                    <a:gd name="T79" fmla="*/ 128 h 143"/>
                    <a:gd name="T80" fmla="*/ 14 w 101"/>
                    <a:gd name="T81" fmla="*/ 135 h 143"/>
                    <a:gd name="T82" fmla="*/ 20 w 101"/>
                    <a:gd name="T83" fmla="*/ 138 h 143"/>
                    <a:gd name="T84" fmla="*/ 36 w 101"/>
                    <a:gd name="T85" fmla="*/ 127 h 143"/>
                    <a:gd name="T86" fmla="*/ 45 w 101"/>
                    <a:gd name="T87" fmla="*/ 115 h 143"/>
                    <a:gd name="T88" fmla="*/ 69 w 101"/>
                    <a:gd name="T89" fmla="*/ 115 h 143"/>
                    <a:gd name="T90" fmla="*/ 70 w 101"/>
                    <a:gd name="T91" fmla="*/ 119 h 143"/>
                    <a:gd name="T92" fmla="*/ 65 w 101"/>
                    <a:gd name="T93" fmla="*/ 123 h 143"/>
                    <a:gd name="T94" fmla="*/ 62 w 101"/>
                    <a:gd name="T95" fmla="*/ 134 h 143"/>
                    <a:gd name="T96" fmla="*/ 66 w 101"/>
                    <a:gd name="T97" fmla="*/ 143 h 143"/>
                    <a:gd name="T98" fmla="*/ 86 w 101"/>
                    <a:gd name="T99" fmla="*/ 140 h 143"/>
                    <a:gd name="T100" fmla="*/ 98 w 101"/>
                    <a:gd name="T101" fmla="*/ 126 h 143"/>
                    <a:gd name="T102" fmla="*/ 99 w 101"/>
                    <a:gd name="T103" fmla="*/ 104 h 143"/>
                    <a:gd name="T104" fmla="*/ 90 w 101"/>
                    <a:gd name="T105" fmla="*/ 96 h 143"/>
                    <a:gd name="T106" fmla="*/ 81 w 101"/>
                    <a:gd name="T107" fmla="*/ 96 h 143"/>
                    <a:gd name="T108" fmla="*/ 75 w 101"/>
                    <a:gd name="T109" fmla="*/ 98 h 143"/>
                    <a:gd name="T110" fmla="*/ 69 w 101"/>
                    <a:gd name="T111" fmla="*/ 99 h 143"/>
                    <a:gd name="T112" fmla="*/ 66 w 101"/>
                    <a:gd name="T113" fmla="*/ 98 h 143"/>
                    <a:gd name="T114" fmla="*/ 74 w 101"/>
                    <a:gd name="T115" fmla="*/ 96 h 143"/>
                    <a:gd name="T116" fmla="*/ 81 w 101"/>
                    <a:gd name="T117" fmla="*/ 92 h 143"/>
                    <a:gd name="T118" fmla="*/ 82 w 101"/>
                    <a:gd name="T119" fmla="*/ 8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43">
                      <a:moveTo>
                        <a:pt x="82" y="86"/>
                      </a:moveTo>
                      <a:lnTo>
                        <a:pt x="78" y="83"/>
                      </a:lnTo>
                      <a:lnTo>
                        <a:pt x="71" y="81"/>
                      </a:lnTo>
                      <a:lnTo>
                        <a:pt x="66" y="79"/>
                      </a:lnTo>
                      <a:lnTo>
                        <a:pt x="64" y="78"/>
                      </a:lnTo>
                      <a:lnTo>
                        <a:pt x="56" y="68"/>
                      </a:lnTo>
                      <a:lnTo>
                        <a:pt x="52" y="63"/>
                      </a:lnTo>
                      <a:lnTo>
                        <a:pt x="51" y="62"/>
                      </a:lnTo>
                      <a:lnTo>
                        <a:pt x="51" y="60"/>
                      </a:lnTo>
                      <a:lnTo>
                        <a:pt x="52" y="56"/>
                      </a:lnTo>
                      <a:lnTo>
                        <a:pt x="52" y="54"/>
                      </a:lnTo>
                      <a:lnTo>
                        <a:pt x="50" y="51"/>
                      </a:lnTo>
                      <a:lnTo>
                        <a:pt x="48" y="51"/>
                      </a:lnTo>
                      <a:lnTo>
                        <a:pt x="45" y="51"/>
                      </a:lnTo>
                      <a:lnTo>
                        <a:pt x="41" y="49"/>
                      </a:lnTo>
                      <a:lnTo>
                        <a:pt x="39" y="47"/>
                      </a:lnTo>
                      <a:lnTo>
                        <a:pt x="35" y="30"/>
                      </a:lnTo>
                      <a:lnTo>
                        <a:pt x="38" y="26"/>
                      </a:lnTo>
                      <a:lnTo>
                        <a:pt x="42" y="23"/>
                      </a:lnTo>
                      <a:lnTo>
                        <a:pt x="44" y="20"/>
                      </a:lnTo>
                      <a:lnTo>
                        <a:pt x="44" y="18"/>
                      </a:lnTo>
                      <a:lnTo>
                        <a:pt x="42" y="15"/>
                      </a:lnTo>
                      <a:lnTo>
                        <a:pt x="36" y="9"/>
                      </a:lnTo>
                      <a:lnTo>
                        <a:pt x="36" y="6"/>
                      </a:lnTo>
                      <a:lnTo>
                        <a:pt x="38" y="0"/>
                      </a:lnTo>
                      <a:lnTo>
                        <a:pt x="33" y="1"/>
                      </a:lnTo>
                      <a:lnTo>
                        <a:pt x="26" y="7"/>
                      </a:lnTo>
                      <a:lnTo>
                        <a:pt x="17" y="12"/>
                      </a:lnTo>
                      <a:lnTo>
                        <a:pt x="10" y="13"/>
                      </a:lnTo>
                      <a:lnTo>
                        <a:pt x="8" y="18"/>
                      </a:lnTo>
                      <a:lnTo>
                        <a:pt x="6" y="21"/>
                      </a:lnTo>
                      <a:lnTo>
                        <a:pt x="3" y="35"/>
                      </a:lnTo>
                      <a:lnTo>
                        <a:pt x="4" y="41"/>
                      </a:lnTo>
                      <a:lnTo>
                        <a:pt x="10" y="45"/>
                      </a:lnTo>
                      <a:lnTo>
                        <a:pt x="17" y="49"/>
                      </a:lnTo>
                      <a:lnTo>
                        <a:pt x="17" y="53"/>
                      </a:lnTo>
                      <a:lnTo>
                        <a:pt x="17" y="56"/>
                      </a:lnTo>
                      <a:lnTo>
                        <a:pt x="16" y="61"/>
                      </a:lnTo>
                      <a:lnTo>
                        <a:pt x="15" y="65"/>
                      </a:lnTo>
                      <a:lnTo>
                        <a:pt x="17" y="67"/>
                      </a:lnTo>
                      <a:lnTo>
                        <a:pt x="22" y="68"/>
                      </a:lnTo>
                      <a:lnTo>
                        <a:pt x="27" y="69"/>
                      </a:lnTo>
                      <a:lnTo>
                        <a:pt x="33" y="69"/>
                      </a:lnTo>
                      <a:lnTo>
                        <a:pt x="36" y="69"/>
                      </a:lnTo>
                      <a:lnTo>
                        <a:pt x="39" y="72"/>
                      </a:lnTo>
                      <a:lnTo>
                        <a:pt x="42" y="78"/>
                      </a:lnTo>
                      <a:lnTo>
                        <a:pt x="41" y="84"/>
                      </a:lnTo>
                      <a:lnTo>
                        <a:pt x="41" y="87"/>
                      </a:lnTo>
                      <a:lnTo>
                        <a:pt x="45" y="97"/>
                      </a:lnTo>
                      <a:lnTo>
                        <a:pt x="36" y="93"/>
                      </a:lnTo>
                      <a:lnTo>
                        <a:pt x="30" y="95"/>
                      </a:lnTo>
                      <a:lnTo>
                        <a:pt x="29" y="95"/>
                      </a:lnTo>
                      <a:lnTo>
                        <a:pt x="30" y="86"/>
                      </a:lnTo>
                      <a:lnTo>
                        <a:pt x="30" y="75"/>
                      </a:lnTo>
                      <a:lnTo>
                        <a:pt x="29" y="73"/>
                      </a:lnTo>
                      <a:lnTo>
                        <a:pt x="27" y="72"/>
                      </a:lnTo>
                      <a:lnTo>
                        <a:pt x="26" y="72"/>
                      </a:lnTo>
                      <a:lnTo>
                        <a:pt x="24" y="72"/>
                      </a:lnTo>
                      <a:lnTo>
                        <a:pt x="23" y="72"/>
                      </a:lnTo>
                      <a:lnTo>
                        <a:pt x="22" y="72"/>
                      </a:lnTo>
                      <a:lnTo>
                        <a:pt x="20" y="71"/>
                      </a:lnTo>
                      <a:lnTo>
                        <a:pt x="15" y="67"/>
                      </a:lnTo>
                      <a:lnTo>
                        <a:pt x="12" y="63"/>
                      </a:lnTo>
                      <a:lnTo>
                        <a:pt x="9" y="61"/>
                      </a:lnTo>
                      <a:lnTo>
                        <a:pt x="6" y="59"/>
                      </a:lnTo>
                      <a:lnTo>
                        <a:pt x="3" y="61"/>
                      </a:lnTo>
                      <a:lnTo>
                        <a:pt x="0" y="65"/>
                      </a:lnTo>
                      <a:lnTo>
                        <a:pt x="0" y="67"/>
                      </a:lnTo>
                      <a:lnTo>
                        <a:pt x="0" y="69"/>
                      </a:lnTo>
                      <a:lnTo>
                        <a:pt x="4" y="72"/>
                      </a:lnTo>
                      <a:lnTo>
                        <a:pt x="5" y="73"/>
                      </a:lnTo>
                      <a:lnTo>
                        <a:pt x="5" y="77"/>
                      </a:lnTo>
                      <a:lnTo>
                        <a:pt x="5" y="83"/>
                      </a:lnTo>
                      <a:lnTo>
                        <a:pt x="6" y="90"/>
                      </a:lnTo>
                      <a:lnTo>
                        <a:pt x="12" y="97"/>
                      </a:lnTo>
                      <a:lnTo>
                        <a:pt x="16" y="101"/>
                      </a:lnTo>
                      <a:lnTo>
                        <a:pt x="18" y="105"/>
                      </a:lnTo>
                      <a:lnTo>
                        <a:pt x="17" y="122"/>
                      </a:lnTo>
                      <a:lnTo>
                        <a:pt x="17" y="123"/>
                      </a:lnTo>
                      <a:lnTo>
                        <a:pt x="15" y="128"/>
                      </a:lnTo>
                      <a:lnTo>
                        <a:pt x="14" y="133"/>
                      </a:lnTo>
                      <a:lnTo>
                        <a:pt x="14" y="135"/>
                      </a:lnTo>
                      <a:lnTo>
                        <a:pt x="16" y="139"/>
                      </a:lnTo>
                      <a:lnTo>
                        <a:pt x="20" y="138"/>
                      </a:lnTo>
                      <a:lnTo>
                        <a:pt x="34" y="129"/>
                      </a:lnTo>
                      <a:lnTo>
                        <a:pt x="36" y="127"/>
                      </a:lnTo>
                      <a:lnTo>
                        <a:pt x="42" y="116"/>
                      </a:lnTo>
                      <a:lnTo>
                        <a:pt x="45" y="115"/>
                      </a:lnTo>
                      <a:lnTo>
                        <a:pt x="64" y="115"/>
                      </a:lnTo>
                      <a:lnTo>
                        <a:pt x="69" y="115"/>
                      </a:lnTo>
                      <a:lnTo>
                        <a:pt x="71" y="116"/>
                      </a:lnTo>
                      <a:lnTo>
                        <a:pt x="70" y="119"/>
                      </a:lnTo>
                      <a:lnTo>
                        <a:pt x="68" y="121"/>
                      </a:lnTo>
                      <a:lnTo>
                        <a:pt x="65" y="123"/>
                      </a:lnTo>
                      <a:lnTo>
                        <a:pt x="63" y="128"/>
                      </a:lnTo>
                      <a:lnTo>
                        <a:pt x="62" y="134"/>
                      </a:lnTo>
                      <a:lnTo>
                        <a:pt x="62" y="139"/>
                      </a:lnTo>
                      <a:lnTo>
                        <a:pt x="66" y="143"/>
                      </a:lnTo>
                      <a:lnTo>
                        <a:pt x="76" y="143"/>
                      </a:lnTo>
                      <a:lnTo>
                        <a:pt x="86" y="140"/>
                      </a:lnTo>
                      <a:lnTo>
                        <a:pt x="94" y="133"/>
                      </a:lnTo>
                      <a:lnTo>
                        <a:pt x="98" y="126"/>
                      </a:lnTo>
                      <a:lnTo>
                        <a:pt x="101" y="115"/>
                      </a:lnTo>
                      <a:lnTo>
                        <a:pt x="99" y="104"/>
                      </a:lnTo>
                      <a:lnTo>
                        <a:pt x="95" y="98"/>
                      </a:lnTo>
                      <a:lnTo>
                        <a:pt x="90" y="96"/>
                      </a:lnTo>
                      <a:lnTo>
                        <a:pt x="84" y="95"/>
                      </a:lnTo>
                      <a:lnTo>
                        <a:pt x="81" y="96"/>
                      </a:lnTo>
                      <a:lnTo>
                        <a:pt x="77" y="98"/>
                      </a:lnTo>
                      <a:lnTo>
                        <a:pt x="75" y="98"/>
                      </a:lnTo>
                      <a:lnTo>
                        <a:pt x="71" y="99"/>
                      </a:lnTo>
                      <a:lnTo>
                        <a:pt x="69" y="99"/>
                      </a:lnTo>
                      <a:lnTo>
                        <a:pt x="68" y="99"/>
                      </a:lnTo>
                      <a:lnTo>
                        <a:pt x="66" y="98"/>
                      </a:lnTo>
                      <a:lnTo>
                        <a:pt x="69" y="97"/>
                      </a:lnTo>
                      <a:lnTo>
                        <a:pt x="74" y="96"/>
                      </a:lnTo>
                      <a:lnTo>
                        <a:pt x="77" y="93"/>
                      </a:lnTo>
                      <a:lnTo>
                        <a:pt x="81" y="92"/>
                      </a:lnTo>
                      <a:lnTo>
                        <a:pt x="82" y="91"/>
                      </a:lnTo>
                      <a:lnTo>
                        <a:pt x="82" y="87"/>
                      </a:lnTo>
                      <a:lnTo>
                        <a:pt x="82" y="8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8" name="Freeform 216"/>
                <p:cNvSpPr>
                  <a:spLocks/>
                </p:cNvSpPr>
                <p:nvPr/>
              </p:nvSpPr>
              <p:spPr bwMode="auto">
                <a:xfrm rot="1627522">
                  <a:off x="1469" y="2657"/>
                  <a:ext cx="62" cy="122"/>
                </a:xfrm>
                <a:custGeom>
                  <a:avLst/>
                  <a:gdLst>
                    <a:gd name="T0" fmla="*/ 29 w 51"/>
                    <a:gd name="T1" fmla="*/ 60 h 81"/>
                    <a:gd name="T2" fmla="*/ 23 w 51"/>
                    <a:gd name="T3" fmla="*/ 66 h 81"/>
                    <a:gd name="T4" fmla="*/ 19 w 51"/>
                    <a:gd name="T5" fmla="*/ 70 h 81"/>
                    <a:gd name="T6" fmla="*/ 17 w 51"/>
                    <a:gd name="T7" fmla="*/ 75 h 81"/>
                    <a:gd name="T8" fmla="*/ 16 w 51"/>
                    <a:gd name="T9" fmla="*/ 78 h 81"/>
                    <a:gd name="T10" fmla="*/ 12 w 51"/>
                    <a:gd name="T11" fmla="*/ 79 h 81"/>
                    <a:gd name="T12" fmla="*/ 9 w 51"/>
                    <a:gd name="T13" fmla="*/ 80 h 81"/>
                    <a:gd name="T14" fmla="*/ 5 w 51"/>
                    <a:gd name="T15" fmla="*/ 81 h 81"/>
                    <a:gd name="T16" fmla="*/ 0 w 51"/>
                    <a:gd name="T17" fmla="*/ 81 h 81"/>
                    <a:gd name="T18" fmla="*/ 0 w 51"/>
                    <a:gd name="T19" fmla="*/ 76 h 81"/>
                    <a:gd name="T20" fmla="*/ 0 w 51"/>
                    <a:gd name="T21" fmla="*/ 70 h 81"/>
                    <a:gd name="T22" fmla="*/ 1 w 51"/>
                    <a:gd name="T23" fmla="*/ 66 h 81"/>
                    <a:gd name="T24" fmla="*/ 4 w 51"/>
                    <a:gd name="T25" fmla="*/ 58 h 81"/>
                    <a:gd name="T26" fmla="*/ 7 w 51"/>
                    <a:gd name="T27" fmla="*/ 52 h 81"/>
                    <a:gd name="T28" fmla="*/ 12 w 51"/>
                    <a:gd name="T29" fmla="*/ 51 h 81"/>
                    <a:gd name="T30" fmla="*/ 17 w 51"/>
                    <a:gd name="T31" fmla="*/ 52 h 81"/>
                    <a:gd name="T32" fmla="*/ 19 w 51"/>
                    <a:gd name="T33" fmla="*/ 55 h 81"/>
                    <a:gd name="T34" fmla="*/ 21 w 51"/>
                    <a:gd name="T35" fmla="*/ 52 h 81"/>
                    <a:gd name="T36" fmla="*/ 19 w 51"/>
                    <a:gd name="T37" fmla="*/ 50 h 81"/>
                    <a:gd name="T38" fmla="*/ 19 w 51"/>
                    <a:gd name="T39" fmla="*/ 48 h 81"/>
                    <a:gd name="T40" fmla="*/ 15 w 51"/>
                    <a:gd name="T41" fmla="*/ 45 h 81"/>
                    <a:gd name="T42" fmla="*/ 12 w 51"/>
                    <a:gd name="T43" fmla="*/ 44 h 81"/>
                    <a:gd name="T44" fmla="*/ 12 w 51"/>
                    <a:gd name="T45" fmla="*/ 40 h 81"/>
                    <a:gd name="T46" fmla="*/ 16 w 51"/>
                    <a:gd name="T47" fmla="*/ 36 h 81"/>
                    <a:gd name="T48" fmla="*/ 19 w 51"/>
                    <a:gd name="T49" fmla="*/ 31 h 81"/>
                    <a:gd name="T50" fmla="*/ 23 w 51"/>
                    <a:gd name="T51" fmla="*/ 22 h 81"/>
                    <a:gd name="T52" fmla="*/ 24 w 51"/>
                    <a:gd name="T53" fmla="*/ 18 h 81"/>
                    <a:gd name="T54" fmla="*/ 24 w 51"/>
                    <a:gd name="T55" fmla="*/ 13 h 81"/>
                    <a:gd name="T56" fmla="*/ 25 w 51"/>
                    <a:gd name="T57" fmla="*/ 8 h 81"/>
                    <a:gd name="T58" fmla="*/ 28 w 51"/>
                    <a:gd name="T59" fmla="*/ 6 h 81"/>
                    <a:gd name="T60" fmla="*/ 31 w 51"/>
                    <a:gd name="T61" fmla="*/ 2 h 81"/>
                    <a:gd name="T62" fmla="*/ 35 w 51"/>
                    <a:gd name="T63" fmla="*/ 1 h 81"/>
                    <a:gd name="T64" fmla="*/ 41 w 51"/>
                    <a:gd name="T65" fmla="*/ 0 h 81"/>
                    <a:gd name="T66" fmla="*/ 43 w 51"/>
                    <a:gd name="T67" fmla="*/ 0 h 81"/>
                    <a:gd name="T68" fmla="*/ 48 w 51"/>
                    <a:gd name="T69" fmla="*/ 1 h 81"/>
                    <a:gd name="T70" fmla="*/ 49 w 51"/>
                    <a:gd name="T71" fmla="*/ 4 h 81"/>
                    <a:gd name="T72" fmla="*/ 51 w 51"/>
                    <a:gd name="T73" fmla="*/ 9 h 81"/>
                    <a:gd name="T74" fmla="*/ 51 w 51"/>
                    <a:gd name="T75" fmla="*/ 13 h 81"/>
                    <a:gd name="T76" fmla="*/ 48 w 51"/>
                    <a:gd name="T77" fmla="*/ 19 h 81"/>
                    <a:gd name="T78" fmla="*/ 45 w 51"/>
                    <a:gd name="T79" fmla="*/ 24 h 81"/>
                    <a:gd name="T80" fmla="*/ 41 w 51"/>
                    <a:gd name="T81" fmla="*/ 30 h 81"/>
                    <a:gd name="T82" fmla="*/ 34 w 51"/>
                    <a:gd name="T83" fmla="*/ 40 h 81"/>
                    <a:gd name="T84" fmla="*/ 33 w 51"/>
                    <a:gd name="T85" fmla="*/ 51 h 81"/>
                    <a:gd name="T86" fmla="*/ 31 w 51"/>
                    <a:gd name="T87" fmla="*/ 56 h 81"/>
                    <a:gd name="T88" fmla="*/ 29 w 51"/>
                    <a:gd name="T89" fmla="*/ 6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29" y="60"/>
                      </a:moveTo>
                      <a:lnTo>
                        <a:pt x="23" y="66"/>
                      </a:lnTo>
                      <a:lnTo>
                        <a:pt x="19" y="70"/>
                      </a:lnTo>
                      <a:lnTo>
                        <a:pt x="17" y="75"/>
                      </a:lnTo>
                      <a:lnTo>
                        <a:pt x="16" y="78"/>
                      </a:lnTo>
                      <a:lnTo>
                        <a:pt x="12" y="79"/>
                      </a:lnTo>
                      <a:lnTo>
                        <a:pt x="9" y="80"/>
                      </a:lnTo>
                      <a:lnTo>
                        <a:pt x="5" y="81"/>
                      </a:lnTo>
                      <a:lnTo>
                        <a:pt x="0" y="81"/>
                      </a:lnTo>
                      <a:lnTo>
                        <a:pt x="0" y="76"/>
                      </a:lnTo>
                      <a:lnTo>
                        <a:pt x="0" y="70"/>
                      </a:lnTo>
                      <a:lnTo>
                        <a:pt x="1" y="66"/>
                      </a:lnTo>
                      <a:lnTo>
                        <a:pt x="4" y="58"/>
                      </a:lnTo>
                      <a:lnTo>
                        <a:pt x="7" y="52"/>
                      </a:lnTo>
                      <a:lnTo>
                        <a:pt x="12" y="51"/>
                      </a:lnTo>
                      <a:lnTo>
                        <a:pt x="17" y="52"/>
                      </a:lnTo>
                      <a:lnTo>
                        <a:pt x="19" y="55"/>
                      </a:lnTo>
                      <a:lnTo>
                        <a:pt x="21" y="52"/>
                      </a:lnTo>
                      <a:lnTo>
                        <a:pt x="19" y="50"/>
                      </a:lnTo>
                      <a:lnTo>
                        <a:pt x="19" y="48"/>
                      </a:lnTo>
                      <a:lnTo>
                        <a:pt x="15" y="45"/>
                      </a:lnTo>
                      <a:lnTo>
                        <a:pt x="12" y="44"/>
                      </a:lnTo>
                      <a:lnTo>
                        <a:pt x="12" y="40"/>
                      </a:lnTo>
                      <a:lnTo>
                        <a:pt x="16" y="36"/>
                      </a:lnTo>
                      <a:lnTo>
                        <a:pt x="19" y="31"/>
                      </a:lnTo>
                      <a:lnTo>
                        <a:pt x="23" y="22"/>
                      </a:lnTo>
                      <a:lnTo>
                        <a:pt x="24" y="18"/>
                      </a:lnTo>
                      <a:lnTo>
                        <a:pt x="24" y="13"/>
                      </a:lnTo>
                      <a:lnTo>
                        <a:pt x="25" y="8"/>
                      </a:lnTo>
                      <a:lnTo>
                        <a:pt x="28" y="6"/>
                      </a:lnTo>
                      <a:lnTo>
                        <a:pt x="31" y="2"/>
                      </a:lnTo>
                      <a:lnTo>
                        <a:pt x="35" y="1"/>
                      </a:lnTo>
                      <a:lnTo>
                        <a:pt x="41" y="0"/>
                      </a:lnTo>
                      <a:lnTo>
                        <a:pt x="43" y="0"/>
                      </a:lnTo>
                      <a:lnTo>
                        <a:pt x="48" y="1"/>
                      </a:lnTo>
                      <a:lnTo>
                        <a:pt x="49" y="4"/>
                      </a:lnTo>
                      <a:lnTo>
                        <a:pt x="51" y="9"/>
                      </a:lnTo>
                      <a:lnTo>
                        <a:pt x="51" y="13"/>
                      </a:lnTo>
                      <a:lnTo>
                        <a:pt x="48" y="19"/>
                      </a:lnTo>
                      <a:lnTo>
                        <a:pt x="45" y="24"/>
                      </a:lnTo>
                      <a:lnTo>
                        <a:pt x="41" y="30"/>
                      </a:lnTo>
                      <a:lnTo>
                        <a:pt x="34" y="40"/>
                      </a:lnTo>
                      <a:lnTo>
                        <a:pt x="33" y="51"/>
                      </a:lnTo>
                      <a:lnTo>
                        <a:pt x="31" y="56"/>
                      </a:lnTo>
                      <a:lnTo>
                        <a:pt x="29" y="6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69" name="Freeform 217"/>
                <p:cNvSpPr>
                  <a:spLocks/>
                </p:cNvSpPr>
                <p:nvPr/>
              </p:nvSpPr>
              <p:spPr bwMode="auto">
                <a:xfrm rot="1627522">
                  <a:off x="1191" y="2957"/>
                  <a:ext cx="47" cy="51"/>
                </a:xfrm>
                <a:custGeom>
                  <a:avLst/>
                  <a:gdLst>
                    <a:gd name="T0" fmla="*/ 34 w 40"/>
                    <a:gd name="T1" fmla="*/ 10 h 33"/>
                    <a:gd name="T2" fmla="*/ 35 w 40"/>
                    <a:gd name="T3" fmla="*/ 13 h 33"/>
                    <a:gd name="T4" fmla="*/ 37 w 40"/>
                    <a:gd name="T5" fmla="*/ 15 h 33"/>
                    <a:gd name="T6" fmla="*/ 40 w 40"/>
                    <a:gd name="T7" fmla="*/ 19 h 33"/>
                    <a:gd name="T8" fmla="*/ 40 w 40"/>
                    <a:gd name="T9" fmla="*/ 21 h 33"/>
                    <a:gd name="T10" fmla="*/ 40 w 40"/>
                    <a:gd name="T11" fmla="*/ 25 h 33"/>
                    <a:gd name="T12" fmla="*/ 40 w 40"/>
                    <a:gd name="T13" fmla="*/ 27 h 33"/>
                    <a:gd name="T14" fmla="*/ 37 w 40"/>
                    <a:gd name="T15" fmla="*/ 28 h 33"/>
                    <a:gd name="T16" fmla="*/ 35 w 40"/>
                    <a:gd name="T17" fmla="*/ 31 h 33"/>
                    <a:gd name="T18" fmla="*/ 33 w 40"/>
                    <a:gd name="T19" fmla="*/ 32 h 33"/>
                    <a:gd name="T20" fmla="*/ 28 w 40"/>
                    <a:gd name="T21" fmla="*/ 33 h 33"/>
                    <a:gd name="T22" fmla="*/ 24 w 40"/>
                    <a:gd name="T23" fmla="*/ 33 h 33"/>
                    <a:gd name="T24" fmla="*/ 21 w 40"/>
                    <a:gd name="T25" fmla="*/ 33 h 33"/>
                    <a:gd name="T26" fmla="*/ 17 w 40"/>
                    <a:gd name="T27" fmla="*/ 32 h 33"/>
                    <a:gd name="T28" fmla="*/ 15 w 40"/>
                    <a:gd name="T29" fmla="*/ 31 h 33"/>
                    <a:gd name="T30" fmla="*/ 12 w 40"/>
                    <a:gd name="T31" fmla="*/ 31 h 33"/>
                    <a:gd name="T32" fmla="*/ 6 w 40"/>
                    <a:gd name="T33" fmla="*/ 28 h 33"/>
                    <a:gd name="T34" fmla="*/ 3 w 40"/>
                    <a:gd name="T35" fmla="*/ 27 h 33"/>
                    <a:gd name="T36" fmla="*/ 1 w 40"/>
                    <a:gd name="T37" fmla="*/ 25 h 33"/>
                    <a:gd name="T38" fmla="*/ 0 w 40"/>
                    <a:gd name="T39" fmla="*/ 22 h 33"/>
                    <a:gd name="T40" fmla="*/ 0 w 40"/>
                    <a:gd name="T41" fmla="*/ 20 h 33"/>
                    <a:gd name="T42" fmla="*/ 1 w 40"/>
                    <a:gd name="T43" fmla="*/ 18 h 33"/>
                    <a:gd name="T44" fmla="*/ 1 w 40"/>
                    <a:gd name="T45" fmla="*/ 14 h 33"/>
                    <a:gd name="T46" fmla="*/ 4 w 40"/>
                    <a:gd name="T47" fmla="*/ 10 h 33"/>
                    <a:gd name="T48" fmla="*/ 4 w 40"/>
                    <a:gd name="T49" fmla="*/ 8 h 33"/>
                    <a:gd name="T50" fmla="*/ 6 w 40"/>
                    <a:gd name="T51" fmla="*/ 7 h 33"/>
                    <a:gd name="T52" fmla="*/ 7 w 40"/>
                    <a:gd name="T53" fmla="*/ 6 h 33"/>
                    <a:gd name="T54" fmla="*/ 7 w 40"/>
                    <a:gd name="T55" fmla="*/ 4 h 33"/>
                    <a:gd name="T56" fmla="*/ 7 w 40"/>
                    <a:gd name="T57" fmla="*/ 2 h 33"/>
                    <a:gd name="T58" fmla="*/ 9 w 40"/>
                    <a:gd name="T59" fmla="*/ 0 h 33"/>
                    <a:gd name="T60" fmla="*/ 11 w 40"/>
                    <a:gd name="T61" fmla="*/ 1 h 33"/>
                    <a:gd name="T62" fmla="*/ 13 w 40"/>
                    <a:gd name="T63" fmla="*/ 1 h 33"/>
                    <a:gd name="T64" fmla="*/ 17 w 40"/>
                    <a:gd name="T65" fmla="*/ 3 h 33"/>
                    <a:gd name="T66" fmla="*/ 19 w 40"/>
                    <a:gd name="T67" fmla="*/ 2 h 33"/>
                    <a:gd name="T68" fmla="*/ 22 w 40"/>
                    <a:gd name="T69" fmla="*/ 2 h 33"/>
                    <a:gd name="T70" fmla="*/ 24 w 40"/>
                    <a:gd name="T71" fmla="*/ 2 h 33"/>
                    <a:gd name="T72" fmla="*/ 25 w 40"/>
                    <a:gd name="T73" fmla="*/ 3 h 33"/>
                    <a:gd name="T74" fmla="*/ 29 w 40"/>
                    <a:gd name="T75" fmla="*/ 6 h 33"/>
                    <a:gd name="T76" fmla="*/ 34 w 40"/>
                    <a:gd name="T77"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3">
                      <a:moveTo>
                        <a:pt x="34" y="10"/>
                      </a:moveTo>
                      <a:lnTo>
                        <a:pt x="35" y="13"/>
                      </a:lnTo>
                      <a:lnTo>
                        <a:pt x="37" y="15"/>
                      </a:lnTo>
                      <a:lnTo>
                        <a:pt x="40" y="19"/>
                      </a:lnTo>
                      <a:lnTo>
                        <a:pt x="40" y="21"/>
                      </a:lnTo>
                      <a:lnTo>
                        <a:pt x="40" y="25"/>
                      </a:lnTo>
                      <a:lnTo>
                        <a:pt x="40" y="27"/>
                      </a:lnTo>
                      <a:lnTo>
                        <a:pt x="37" y="28"/>
                      </a:lnTo>
                      <a:lnTo>
                        <a:pt x="35" y="31"/>
                      </a:lnTo>
                      <a:lnTo>
                        <a:pt x="33" y="32"/>
                      </a:lnTo>
                      <a:lnTo>
                        <a:pt x="28" y="33"/>
                      </a:lnTo>
                      <a:lnTo>
                        <a:pt x="24" y="33"/>
                      </a:lnTo>
                      <a:lnTo>
                        <a:pt x="21" y="33"/>
                      </a:lnTo>
                      <a:lnTo>
                        <a:pt x="17" y="32"/>
                      </a:lnTo>
                      <a:lnTo>
                        <a:pt x="15" y="31"/>
                      </a:lnTo>
                      <a:lnTo>
                        <a:pt x="12" y="31"/>
                      </a:lnTo>
                      <a:lnTo>
                        <a:pt x="6" y="28"/>
                      </a:lnTo>
                      <a:lnTo>
                        <a:pt x="3" y="27"/>
                      </a:lnTo>
                      <a:lnTo>
                        <a:pt x="1" y="25"/>
                      </a:lnTo>
                      <a:lnTo>
                        <a:pt x="0" y="22"/>
                      </a:lnTo>
                      <a:lnTo>
                        <a:pt x="0" y="20"/>
                      </a:lnTo>
                      <a:lnTo>
                        <a:pt x="1" y="18"/>
                      </a:lnTo>
                      <a:lnTo>
                        <a:pt x="1" y="14"/>
                      </a:lnTo>
                      <a:lnTo>
                        <a:pt x="4" y="10"/>
                      </a:lnTo>
                      <a:lnTo>
                        <a:pt x="4" y="8"/>
                      </a:lnTo>
                      <a:lnTo>
                        <a:pt x="6" y="7"/>
                      </a:lnTo>
                      <a:lnTo>
                        <a:pt x="7" y="6"/>
                      </a:lnTo>
                      <a:lnTo>
                        <a:pt x="7" y="4"/>
                      </a:lnTo>
                      <a:lnTo>
                        <a:pt x="7" y="2"/>
                      </a:lnTo>
                      <a:lnTo>
                        <a:pt x="9" y="0"/>
                      </a:lnTo>
                      <a:lnTo>
                        <a:pt x="11" y="1"/>
                      </a:lnTo>
                      <a:lnTo>
                        <a:pt x="13" y="1"/>
                      </a:lnTo>
                      <a:lnTo>
                        <a:pt x="17" y="3"/>
                      </a:lnTo>
                      <a:lnTo>
                        <a:pt x="19" y="2"/>
                      </a:lnTo>
                      <a:lnTo>
                        <a:pt x="22" y="2"/>
                      </a:lnTo>
                      <a:lnTo>
                        <a:pt x="24" y="2"/>
                      </a:lnTo>
                      <a:lnTo>
                        <a:pt x="25" y="3"/>
                      </a:lnTo>
                      <a:lnTo>
                        <a:pt x="29" y="6"/>
                      </a:lnTo>
                      <a:lnTo>
                        <a:pt x="34" y="1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0" name="Freeform 218"/>
                <p:cNvSpPr>
                  <a:spLocks/>
                </p:cNvSpPr>
                <p:nvPr/>
              </p:nvSpPr>
              <p:spPr bwMode="auto">
                <a:xfrm rot="1627522">
                  <a:off x="1360" y="2909"/>
                  <a:ext cx="38" cy="47"/>
                </a:xfrm>
                <a:custGeom>
                  <a:avLst/>
                  <a:gdLst>
                    <a:gd name="T0" fmla="*/ 0 w 31"/>
                    <a:gd name="T1" fmla="*/ 29 h 32"/>
                    <a:gd name="T2" fmla="*/ 2 w 31"/>
                    <a:gd name="T3" fmla="*/ 32 h 32"/>
                    <a:gd name="T4" fmla="*/ 4 w 31"/>
                    <a:gd name="T5" fmla="*/ 32 h 32"/>
                    <a:gd name="T6" fmla="*/ 8 w 31"/>
                    <a:gd name="T7" fmla="*/ 30 h 32"/>
                    <a:gd name="T8" fmla="*/ 14 w 31"/>
                    <a:gd name="T9" fmla="*/ 26 h 32"/>
                    <a:gd name="T10" fmla="*/ 21 w 31"/>
                    <a:gd name="T11" fmla="*/ 21 h 32"/>
                    <a:gd name="T12" fmla="*/ 22 w 31"/>
                    <a:gd name="T13" fmla="*/ 20 h 32"/>
                    <a:gd name="T14" fmla="*/ 26 w 31"/>
                    <a:gd name="T15" fmla="*/ 16 h 32"/>
                    <a:gd name="T16" fmla="*/ 27 w 31"/>
                    <a:gd name="T17" fmla="*/ 12 h 32"/>
                    <a:gd name="T18" fmla="*/ 28 w 31"/>
                    <a:gd name="T19" fmla="*/ 11 h 32"/>
                    <a:gd name="T20" fmla="*/ 28 w 31"/>
                    <a:gd name="T21" fmla="*/ 9 h 32"/>
                    <a:gd name="T22" fmla="*/ 31 w 31"/>
                    <a:gd name="T23" fmla="*/ 4 h 32"/>
                    <a:gd name="T24" fmla="*/ 31 w 31"/>
                    <a:gd name="T25" fmla="*/ 3 h 32"/>
                    <a:gd name="T26" fmla="*/ 30 w 31"/>
                    <a:gd name="T27" fmla="*/ 2 h 32"/>
                    <a:gd name="T28" fmla="*/ 28 w 31"/>
                    <a:gd name="T29" fmla="*/ 0 h 32"/>
                    <a:gd name="T30" fmla="*/ 27 w 31"/>
                    <a:gd name="T31" fmla="*/ 0 h 32"/>
                    <a:gd name="T32" fmla="*/ 25 w 31"/>
                    <a:gd name="T33" fmla="*/ 0 h 32"/>
                    <a:gd name="T34" fmla="*/ 20 w 31"/>
                    <a:gd name="T35" fmla="*/ 3 h 32"/>
                    <a:gd name="T36" fmla="*/ 18 w 31"/>
                    <a:gd name="T37" fmla="*/ 4 h 32"/>
                    <a:gd name="T38" fmla="*/ 14 w 31"/>
                    <a:gd name="T39" fmla="*/ 8 h 32"/>
                    <a:gd name="T40" fmla="*/ 8 w 31"/>
                    <a:gd name="T41" fmla="*/ 14 h 32"/>
                    <a:gd name="T42" fmla="*/ 3 w 31"/>
                    <a:gd name="T43" fmla="*/ 20 h 32"/>
                    <a:gd name="T44" fmla="*/ 0 w 31"/>
                    <a:gd name="T45" fmla="*/ 22 h 32"/>
                    <a:gd name="T46" fmla="*/ 0 w 31"/>
                    <a:gd name="T47" fmla="*/ 23 h 32"/>
                    <a:gd name="T48" fmla="*/ 0 w 31"/>
                    <a:gd name="T49" fmla="*/ 26 h 32"/>
                    <a:gd name="T50" fmla="*/ 0 w 31"/>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0" y="29"/>
                      </a:moveTo>
                      <a:lnTo>
                        <a:pt x="2" y="32"/>
                      </a:lnTo>
                      <a:lnTo>
                        <a:pt x="4" y="32"/>
                      </a:lnTo>
                      <a:lnTo>
                        <a:pt x="8" y="30"/>
                      </a:lnTo>
                      <a:lnTo>
                        <a:pt x="14" y="26"/>
                      </a:lnTo>
                      <a:lnTo>
                        <a:pt x="21" y="21"/>
                      </a:lnTo>
                      <a:lnTo>
                        <a:pt x="22" y="20"/>
                      </a:lnTo>
                      <a:lnTo>
                        <a:pt x="26" y="16"/>
                      </a:lnTo>
                      <a:lnTo>
                        <a:pt x="27" y="12"/>
                      </a:lnTo>
                      <a:lnTo>
                        <a:pt x="28" y="11"/>
                      </a:lnTo>
                      <a:lnTo>
                        <a:pt x="28" y="9"/>
                      </a:lnTo>
                      <a:lnTo>
                        <a:pt x="31" y="4"/>
                      </a:lnTo>
                      <a:lnTo>
                        <a:pt x="31" y="3"/>
                      </a:lnTo>
                      <a:lnTo>
                        <a:pt x="30" y="2"/>
                      </a:lnTo>
                      <a:lnTo>
                        <a:pt x="28" y="0"/>
                      </a:lnTo>
                      <a:lnTo>
                        <a:pt x="27" y="0"/>
                      </a:lnTo>
                      <a:lnTo>
                        <a:pt x="25" y="0"/>
                      </a:lnTo>
                      <a:lnTo>
                        <a:pt x="20" y="3"/>
                      </a:lnTo>
                      <a:lnTo>
                        <a:pt x="18" y="4"/>
                      </a:lnTo>
                      <a:lnTo>
                        <a:pt x="14" y="8"/>
                      </a:lnTo>
                      <a:lnTo>
                        <a:pt x="8" y="14"/>
                      </a:lnTo>
                      <a:lnTo>
                        <a:pt x="3" y="20"/>
                      </a:lnTo>
                      <a:lnTo>
                        <a:pt x="0" y="22"/>
                      </a:lnTo>
                      <a:lnTo>
                        <a:pt x="0" y="23"/>
                      </a:lnTo>
                      <a:lnTo>
                        <a:pt x="0" y="26"/>
                      </a:lnTo>
                      <a:lnTo>
                        <a:pt x="0" y="2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1" name="Freeform 219"/>
                <p:cNvSpPr>
                  <a:spLocks/>
                </p:cNvSpPr>
                <p:nvPr/>
              </p:nvSpPr>
              <p:spPr bwMode="auto">
                <a:xfrm rot="1627522">
                  <a:off x="1460" y="2838"/>
                  <a:ext cx="25" cy="45"/>
                </a:xfrm>
                <a:custGeom>
                  <a:avLst/>
                  <a:gdLst>
                    <a:gd name="T0" fmla="*/ 5 w 21"/>
                    <a:gd name="T1" fmla="*/ 5 h 30"/>
                    <a:gd name="T2" fmla="*/ 3 w 21"/>
                    <a:gd name="T3" fmla="*/ 12 h 30"/>
                    <a:gd name="T4" fmla="*/ 0 w 21"/>
                    <a:gd name="T5" fmla="*/ 19 h 30"/>
                    <a:gd name="T6" fmla="*/ 0 w 21"/>
                    <a:gd name="T7" fmla="*/ 23 h 30"/>
                    <a:gd name="T8" fmla="*/ 0 w 21"/>
                    <a:gd name="T9" fmla="*/ 27 h 30"/>
                    <a:gd name="T10" fmla="*/ 3 w 21"/>
                    <a:gd name="T11" fmla="*/ 30 h 30"/>
                    <a:gd name="T12" fmla="*/ 6 w 21"/>
                    <a:gd name="T13" fmla="*/ 29 h 30"/>
                    <a:gd name="T14" fmla="*/ 11 w 21"/>
                    <a:gd name="T15" fmla="*/ 30 h 30"/>
                    <a:gd name="T16" fmla="*/ 16 w 21"/>
                    <a:gd name="T17" fmla="*/ 29 h 30"/>
                    <a:gd name="T18" fmla="*/ 21 w 21"/>
                    <a:gd name="T19" fmla="*/ 23 h 30"/>
                    <a:gd name="T20" fmla="*/ 21 w 21"/>
                    <a:gd name="T21" fmla="*/ 17 h 30"/>
                    <a:gd name="T22" fmla="*/ 18 w 21"/>
                    <a:gd name="T23" fmla="*/ 13 h 30"/>
                    <a:gd name="T24" fmla="*/ 15 w 21"/>
                    <a:gd name="T25" fmla="*/ 7 h 30"/>
                    <a:gd name="T26" fmla="*/ 12 w 21"/>
                    <a:gd name="T27" fmla="*/ 1 h 30"/>
                    <a:gd name="T28" fmla="*/ 11 w 21"/>
                    <a:gd name="T29" fmla="*/ 0 h 30"/>
                    <a:gd name="T30" fmla="*/ 8 w 21"/>
                    <a:gd name="T31" fmla="*/ 0 h 30"/>
                    <a:gd name="T32" fmla="*/ 5 w 21"/>
                    <a:gd name="T3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0">
                      <a:moveTo>
                        <a:pt x="5" y="5"/>
                      </a:moveTo>
                      <a:lnTo>
                        <a:pt x="3" y="12"/>
                      </a:lnTo>
                      <a:lnTo>
                        <a:pt x="0" y="19"/>
                      </a:lnTo>
                      <a:lnTo>
                        <a:pt x="0" y="23"/>
                      </a:lnTo>
                      <a:lnTo>
                        <a:pt x="0" y="27"/>
                      </a:lnTo>
                      <a:lnTo>
                        <a:pt x="3" y="30"/>
                      </a:lnTo>
                      <a:lnTo>
                        <a:pt x="6" y="29"/>
                      </a:lnTo>
                      <a:lnTo>
                        <a:pt x="11" y="30"/>
                      </a:lnTo>
                      <a:lnTo>
                        <a:pt x="16" y="29"/>
                      </a:lnTo>
                      <a:lnTo>
                        <a:pt x="21" y="23"/>
                      </a:lnTo>
                      <a:lnTo>
                        <a:pt x="21" y="17"/>
                      </a:lnTo>
                      <a:lnTo>
                        <a:pt x="18" y="13"/>
                      </a:lnTo>
                      <a:lnTo>
                        <a:pt x="15" y="7"/>
                      </a:lnTo>
                      <a:lnTo>
                        <a:pt x="12" y="1"/>
                      </a:lnTo>
                      <a:lnTo>
                        <a:pt x="11" y="0"/>
                      </a:lnTo>
                      <a:lnTo>
                        <a:pt x="8" y="0"/>
                      </a:lnTo>
                      <a:lnTo>
                        <a:pt x="5" y="5"/>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2" name="Freeform 220"/>
                <p:cNvSpPr>
                  <a:spLocks/>
                </p:cNvSpPr>
                <p:nvPr/>
              </p:nvSpPr>
              <p:spPr bwMode="auto">
                <a:xfrm rot="1627522">
                  <a:off x="1276" y="2936"/>
                  <a:ext cx="23" cy="65"/>
                </a:xfrm>
                <a:custGeom>
                  <a:avLst/>
                  <a:gdLst>
                    <a:gd name="T0" fmla="*/ 17 w 18"/>
                    <a:gd name="T1" fmla="*/ 0 h 43"/>
                    <a:gd name="T2" fmla="*/ 12 w 18"/>
                    <a:gd name="T3" fmla="*/ 2 h 43"/>
                    <a:gd name="T4" fmla="*/ 7 w 18"/>
                    <a:gd name="T5" fmla="*/ 6 h 43"/>
                    <a:gd name="T6" fmla="*/ 5 w 18"/>
                    <a:gd name="T7" fmla="*/ 8 h 43"/>
                    <a:gd name="T8" fmla="*/ 2 w 18"/>
                    <a:gd name="T9" fmla="*/ 11 h 43"/>
                    <a:gd name="T10" fmla="*/ 0 w 18"/>
                    <a:gd name="T11" fmla="*/ 13 h 43"/>
                    <a:gd name="T12" fmla="*/ 0 w 18"/>
                    <a:gd name="T13" fmla="*/ 18 h 43"/>
                    <a:gd name="T14" fmla="*/ 1 w 18"/>
                    <a:gd name="T15" fmla="*/ 20 h 43"/>
                    <a:gd name="T16" fmla="*/ 2 w 18"/>
                    <a:gd name="T17" fmla="*/ 23 h 43"/>
                    <a:gd name="T18" fmla="*/ 4 w 18"/>
                    <a:gd name="T19" fmla="*/ 25 h 43"/>
                    <a:gd name="T20" fmla="*/ 5 w 18"/>
                    <a:gd name="T21" fmla="*/ 26 h 43"/>
                    <a:gd name="T22" fmla="*/ 5 w 18"/>
                    <a:gd name="T23" fmla="*/ 27 h 43"/>
                    <a:gd name="T24" fmla="*/ 5 w 18"/>
                    <a:gd name="T25" fmla="*/ 29 h 43"/>
                    <a:gd name="T26" fmla="*/ 2 w 18"/>
                    <a:gd name="T27" fmla="*/ 30 h 43"/>
                    <a:gd name="T28" fmla="*/ 1 w 18"/>
                    <a:gd name="T29" fmla="*/ 31 h 43"/>
                    <a:gd name="T30" fmla="*/ 0 w 18"/>
                    <a:gd name="T31" fmla="*/ 33 h 43"/>
                    <a:gd name="T32" fmla="*/ 0 w 18"/>
                    <a:gd name="T33" fmla="*/ 36 h 43"/>
                    <a:gd name="T34" fmla="*/ 0 w 18"/>
                    <a:gd name="T35" fmla="*/ 38 h 43"/>
                    <a:gd name="T36" fmla="*/ 0 w 18"/>
                    <a:gd name="T37" fmla="*/ 42 h 43"/>
                    <a:gd name="T38" fmla="*/ 1 w 18"/>
                    <a:gd name="T39" fmla="*/ 43 h 43"/>
                    <a:gd name="T40" fmla="*/ 4 w 18"/>
                    <a:gd name="T41" fmla="*/ 43 h 43"/>
                    <a:gd name="T42" fmla="*/ 5 w 18"/>
                    <a:gd name="T43" fmla="*/ 43 h 43"/>
                    <a:gd name="T44" fmla="*/ 6 w 18"/>
                    <a:gd name="T45" fmla="*/ 41 h 43"/>
                    <a:gd name="T46" fmla="*/ 7 w 18"/>
                    <a:gd name="T47" fmla="*/ 37 h 43"/>
                    <a:gd name="T48" fmla="*/ 10 w 18"/>
                    <a:gd name="T49" fmla="*/ 30 h 43"/>
                    <a:gd name="T50" fmla="*/ 12 w 18"/>
                    <a:gd name="T51" fmla="*/ 23 h 43"/>
                    <a:gd name="T52" fmla="*/ 13 w 18"/>
                    <a:gd name="T53" fmla="*/ 18 h 43"/>
                    <a:gd name="T54" fmla="*/ 16 w 18"/>
                    <a:gd name="T55" fmla="*/ 14 h 43"/>
                    <a:gd name="T56" fmla="*/ 17 w 18"/>
                    <a:gd name="T57" fmla="*/ 9 h 43"/>
                    <a:gd name="T58" fmla="*/ 18 w 18"/>
                    <a:gd name="T59" fmla="*/ 3 h 43"/>
                    <a:gd name="T60" fmla="*/ 18 w 18"/>
                    <a:gd name="T61" fmla="*/ 2 h 43"/>
                    <a:gd name="T62" fmla="*/ 17 w 18"/>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 h="43">
                      <a:moveTo>
                        <a:pt x="17" y="0"/>
                      </a:moveTo>
                      <a:lnTo>
                        <a:pt x="12" y="2"/>
                      </a:lnTo>
                      <a:lnTo>
                        <a:pt x="7" y="6"/>
                      </a:lnTo>
                      <a:lnTo>
                        <a:pt x="5" y="8"/>
                      </a:lnTo>
                      <a:lnTo>
                        <a:pt x="2" y="11"/>
                      </a:lnTo>
                      <a:lnTo>
                        <a:pt x="0" y="13"/>
                      </a:lnTo>
                      <a:lnTo>
                        <a:pt x="0" y="18"/>
                      </a:lnTo>
                      <a:lnTo>
                        <a:pt x="1" y="20"/>
                      </a:lnTo>
                      <a:lnTo>
                        <a:pt x="2" y="23"/>
                      </a:lnTo>
                      <a:lnTo>
                        <a:pt x="4" y="25"/>
                      </a:lnTo>
                      <a:lnTo>
                        <a:pt x="5" y="26"/>
                      </a:lnTo>
                      <a:lnTo>
                        <a:pt x="5" y="27"/>
                      </a:lnTo>
                      <a:lnTo>
                        <a:pt x="5" y="29"/>
                      </a:lnTo>
                      <a:lnTo>
                        <a:pt x="2" y="30"/>
                      </a:lnTo>
                      <a:lnTo>
                        <a:pt x="1" y="31"/>
                      </a:lnTo>
                      <a:lnTo>
                        <a:pt x="0" y="33"/>
                      </a:lnTo>
                      <a:lnTo>
                        <a:pt x="0" y="36"/>
                      </a:lnTo>
                      <a:lnTo>
                        <a:pt x="0" y="38"/>
                      </a:lnTo>
                      <a:lnTo>
                        <a:pt x="0" y="42"/>
                      </a:lnTo>
                      <a:lnTo>
                        <a:pt x="1" y="43"/>
                      </a:lnTo>
                      <a:lnTo>
                        <a:pt x="4" y="43"/>
                      </a:lnTo>
                      <a:lnTo>
                        <a:pt x="5" y="43"/>
                      </a:lnTo>
                      <a:lnTo>
                        <a:pt x="6" y="41"/>
                      </a:lnTo>
                      <a:lnTo>
                        <a:pt x="7" y="37"/>
                      </a:lnTo>
                      <a:lnTo>
                        <a:pt x="10" y="30"/>
                      </a:lnTo>
                      <a:lnTo>
                        <a:pt x="12" y="23"/>
                      </a:lnTo>
                      <a:lnTo>
                        <a:pt x="13" y="18"/>
                      </a:lnTo>
                      <a:lnTo>
                        <a:pt x="16" y="14"/>
                      </a:lnTo>
                      <a:lnTo>
                        <a:pt x="17" y="9"/>
                      </a:lnTo>
                      <a:lnTo>
                        <a:pt x="18" y="3"/>
                      </a:lnTo>
                      <a:lnTo>
                        <a:pt x="18" y="2"/>
                      </a:lnTo>
                      <a:lnTo>
                        <a:pt x="17" y="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3" name="Freeform 221"/>
                <p:cNvSpPr>
                  <a:spLocks/>
                </p:cNvSpPr>
                <p:nvPr/>
              </p:nvSpPr>
              <p:spPr bwMode="auto">
                <a:xfrm rot="1627522">
                  <a:off x="1398" y="3052"/>
                  <a:ext cx="161" cy="241"/>
                </a:xfrm>
                <a:custGeom>
                  <a:avLst/>
                  <a:gdLst>
                    <a:gd name="T0" fmla="*/ 36 w 130"/>
                    <a:gd name="T1" fmla="*/ 152 h 162"/>
                    <a:gd name="T2" fmla="*/ 30 w 130"/>
                    <a:gd name="T3" fmla="*/ 144 h 162"/>
                    <a:gd name="T4" fmla="*/ 22 w 130"/>
                    <a:gd name="T5" fmla="*/ 149 h 162"/>
                    <a:gd name="T6" fmla="*/ 7 w 130"/>
                    <a:gd name="T7" fmla="*/ 153 h 162"/>
                    <a:gd name="T8" fmla="*/ 0 w 130"/>
                    <a:gd name="T9" fmla="*/ 146 h 162"/>
                    <a:gd name="T10" fmla="*/ 19 w 130"/>
                    <a:gd name="T11" fmla="*/ 118 h 162"/>
                    <a:gd name="T12" fmla="*/ 26 w 130"/>
                    <a:gd name="T13" fmla="*/ 101 h 162"/>
                    <a:gd name="T14" fmla="*/ 32 w 130"/>
                    <a:gd name="T15" fmla="*/ 89 h 162"/>
                    <a:gd name="T16" fmla="*/ 14 w 130"/>
                    <a:gd name="T17" fmla="*/ 92 h 162"/>
                    <a:gd name="T18" fmla="*/ 13 w 130"/>
                    <a:gd name="T19" fmla="*/ 83 h 162"/>
                    <a:gd name="T20" fmla="*/ 40 w 130"/>
                    <a:gd name="T21" fmla="*/ 72 h 162"/>
                    <a:gd name="T22" fmla="*/ 22 w 130"/>
                    <a:gd name="T23" fmla="*/ 44 h 162"/>
                    <a:gd name="T24" fmla="*/ 16 w 130"/>
                    <a:gd name="T25" fmla="*/ 24 h 162"/>
                    <a:gd name="T26" fmla="*/ 25 w 130"/>
                    <a:gd name="T27" fmla="*/ 24 h 162"/>
                    <a:gd name="T28" fmla="*/ 29 w 130"/>
                    <a:gd name="T29" fmla="*/ 18 h 162"/>
                    <a:gd name="T30" fmla="*/ 35 w 130"/>
                    <a:gd name="T31" fmla="*/ 12 h 162"/>
                    <a:gd name="T32" fmla="*/ 42 w 130"/>
                    <a:gd name="T33" fmla="*/ 9 h 162"/>
                    <a:gd name="T34" fmla="*/ 48 w 130"/>
                    <a:gd name="T35" fmla="*/ 2 h 162"/>
                    <a:gd name="T36" fmla="*/ 64 w 130"/>
                    <a:gd name="T37" fmla="*/ 6 h 162"/>
                    <a:gd name="T38" fmla="*/ 79 w 130"/>
                    <a:gd name="T39" fmla="*/ 15 h 162"/>
                    <a:gd name="T40" fmla="*/ 86 w 130"/>
                    <a:gd name="T41" fmla="*/ 22 h 162"/>
                    <a:gd name="T42" fmla="*/ 97 w 130"/>
                    <a:gd name="T43" fmla="*/ 24 h 162"/>
                    <a:gd name="T44" fmla="*/ 98 w 130"/>
                    <a:gd name="T45" fmla="*/ 11 h 162"/>
                    <a:gd name="T46" fmla="*/ 104 w 130"/>
                    <a:gd name="T47" fmla="*/ 0 h 162"/>
                    <a:gd name="T48" fmla="*/ 116 w 130"/>
                    <a:gd name="T49" fmla="*/ 9 h 162"/>
                    <a:gd name="T50" fmla="*/ 121 w 130"/>
                    <a:gd name="T51" fmla="*/ 24 h 162"/>
                    <a:gd name="T52" fmla="*/ 124 w 130"/>
                    <a:gd name="T53" fmla="*/ 36 h 162"/>
                    <a:gd name="T54" fmla="*/ 125 w 130"/>
                    <a:gd name="T55" fmla="*/ 50 h 162"/>
                    <a:gd name="T56" fmla="*/ 130 w 130"/>
                    <a:gd name="T57" fmla="*/ 59 h 162"/>
                    <a:gd name="T58" fmla="*/ 122 w 130"/>
                    <a:gd name="T59" fmla="*/ 62 h 162"/>
                    <a:gd name="T60" fmla="*/ 118 w 130"/>
                    <a:gd name="T61" fmla="*/ 72 h 162"/>
                    <a:gd name="T62" fmla="*/ 110 w 130"/>
                    <a:gd name="T63" fmla="*/ 80 h 162"/>
                    <a:gd name="T64" fmla="*/ 104 w 130"/>
                    <a:gd name="T65" fmla="*/ 90 h 162"/>
                    <a:gd name="T66" fmla="*/ 98 w 130"/>
                    <a:gd name="T67" fmla="*/ 93 h 162"/>
                    <a:gd name="T68" fmla="*/ 91 w 130"/>
                    <a:gd name="T69" fmla="*/ 100 h 162"/>
                    <a:gd name="T70" fmla="*/ 89 w 130"/>
                    <a:gd name="T71" fmla="*/ 111 h 162"/>
                    <a:gd name="T72" fmla="*/ 91 w 130"/>
                    <a:gd name="T73" fmla="*/ 122 h 162"/>
                    <a:gd name="T74" fmla="*/ 92 w 130"/>
                    <a:gd name="T75" fmla="*/ 131 h 162"/>
                    <a:gd name="T76" fmla="*/ 89 w 130"/>
                    <a:gd name="T77" fmla="*/ 138 h 162"/>
                    <a:gd name="T78" fmla="*/ 86 w 130"/>
                    <a:gd name="T79" fmla="*/ 146 h 162"/>
                    <a:gd name="T80" fmla="*/ 85 w 130"/>
                    <a:gd name="T81" fmla="*/ 155 h 162"/>
                    <a:gd name="T82" fmla="*/ 78 w 130"/>
                    <a:gd name="T83" fmla="*/ 156 h 162"/>
                    <a:gd name="T84" fmla="*/ 73 w 130"/>
                    <a:gd name="T85" fmla="*/ 160 h 162"/>
                    <a:gd name="T86" fmla="*/ 64 w 130"/>
                    <a:gd name="T87" fmla="*/ 160 h 162"/>
                    <a:gd name="T88" fmla="*/ 55 w 130"/>
                    <a:gd name="T89" fmla="*/ 162 h 162"/>
                    <a:gd name="T90" fmla="*/ 41 w 130"/>
                    <a:gd name="T91" fmla="*/ 15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0" h="162">
                      <a:moveTo>
                        <a:pt x="41" y="159"/>
                      </a:moveTo>
                      <a:lnTo>
                        <a:pt x="38" y="155"/>
                      </a:lnTo>
                      <a:lnTo>
                        <a:pt x="36" y="152"/>
                      </a:lnTo>
                      <a:lnTo>
                        <a:pt x="34" y="148"/>
                      </a:lnTo>
                      <a:lnTo>
                        <a:pt x="32" y="146"/>
                      </a:lnTo>
                      <a:lnTo>
                        <a:pt x="30" y="144"/>
                      </a:lnTo>
                      <a:lnTo>
                        <a:pt x="28" y="146"/>
                      </a:lnTo>
                      <a:lnTo>
                        <a:pt x="25" y="148"/>
                      </a:lnTo>
                      <a:lnTo>
                        <a:pt x="22" y="149"/>
                      </a:lnTo>
                      <a:lnTo>
                        <a:pt x="18" y="150"/>
                      </a:lnTo>
                      <a:lnTo>
                        <a:pt x="13" y="152"/>
                      </a:lnTo>
                      <a:lnTo>
                        <a:pt x="7" y="153"/>
                      </a:lnTo>
                      <a:lnTo>
                        <a:pt x="5" y="152"/>
                      </a:lnTo>
                      <a:lnTo>
                        <a:pt x="1" y="149"/>
                      </a:lnTo>
                      <a:lnTo>
                        <a:pt x="0" y="146"/>
                      </a:lnTo>
                      <a:lnTo>
                        <a:pt x="4" y="140"/>
                      </a:lnTo>
                      <a:lnTo>
                        <a:pt x="14" y="126"/>
                      </a:lnTo>
                      <a:lnTo>
                        <a:pt x="19" y="118"/>
                      </a:lnTo>
                      <a:lnTo>
                        <a:pt x="22" y="112"/>
                      </a:lnTo>
                      <a:lnTo>
                        <a:pt x="23" y="106"/>
                      </a:lnTo>
                      <a:lnTo>
                        <a:pt x="26" y="101"/>
                      </a:lnTo>
                      <a:lnTo>
                        <a:pt x="32" y="92"/>
                      </a:lnTo>
                      <a:lnTo>
                        <a:pt x="34" y="90"/>
                      </a:lnTo>
                      <a:lnTo>
                        <a:pt x="32" y="89"/>
                      </a:lnTo>
                      <a:lnTo>
                        <a:pt x="31" y="89"/>
                      </a:lnTo>
                      <a:lnTo>
                        <a:pt x="23" y="90"/>
                      </a:lnTo>
                      <a:lnTo>
                        <a:pt x="14" y="92"/>
                      </a:lnTo>
                      <a:lnTo>
                        <a:pt x="11" y="89"/>
                      </a:lnTo>
                      <a:lnTo>
                        <a:pt x="11" y="87"/>
                      </a:lnTo>
                      <a:lnTo>
                        <a:pt x="13" y="83"/>
                      </a:lnTo>
                      <a:lnTo>
                        <a:pt x="20" y="81"/>
                      </a:lnTo>
                      <a:lnTo>
                        <a:pt x="31" y="75"/>
                      </a:lnTo>
                      <a:lnTo>
                        <a:pt x="40" y="72"/>
                      </a:lnTo>
                      <a:lnTo>
                        <a:pt x="40" y="70"/>
                      </a:lnTo>
                      <a:lnTo>
                        <a:pt x="40" y="66"/>
                      </a:lnTo>
                      <a:lnTo>
                        <a:pt x="22" y="44"/>
                      </a:lnTo>
                      <a:lnTo>
                        <a:pt x="19" y="39"/>
                      </a:lnTo>
                      <a:lnTo>
                        <a:pt x="17" y="33"/>
                      </a:lnTo>
                      <a:lnTo>
                        <a:pt x="16" y="24"/>
                      </a:lnTo>
                      <a:lnTo>
                        <a:pt x="20" y="26"/>
                      </a:lnTo>
                      <a:lnTo>
                        <a:pt x="23" y="24"/>
                      </a:lnTo>
                      <a:lnTo>
                        <a:pt x="25" y="24"/>
                      </a:lnTo>
                      <a:lnTo>
                        <a:pt x="28" y="23"/>
                      </a:lnTo>
                      <a:lnTo>
                        <a:pt x="28" y="21"/>
                      </a:lnTo>
                      <a:lnTo>
                        <a:pt x="29" y="18"/>
                      </a:lnTo>
                      <a:lnTo>
                        <a:pt x="29" y="17"/>
                      </a:lnTo>
                      <a:lnTo>
                        <a:pt x="32" y="15"/>
                      </a:lnTo>
                      <a:lnTo>
                        <a:pt x="35" y="12"/>
                      </a:lnTo>
                      <a:lnTo>
                        <a:pt x="37" y="11"/>
                      </a:lnTo>
                      <a:lnTo>
                        <a:pt x="38" y="9"/>
                      </a:lnTo>
                      <a:lnTo>
                        <a:pt x="42" y="9"/>
                      </a:lnTo>
                      <a:lnTo>
                        <a:pt x="44" y="9"/>
                      </a:lnTo>
                      <a:lnTo>
                        <a:pt x="47" y="4"/>
                      </a:lnTo>
                      <a:lnTo>
                        <a:pt x="48" y="2"/>
                      </a:lnTo>
                      <a:lnTo>
                        <a:pt x="49" y="2"/>
                      </a:lnTo>
                      <a:lnTo>
                        <a:pt x="54" y="3"/>
                      </a:lnTo>
                      <a:lnTo>
                        <a:pt x="64" y="6"/>
                      </a:lnTo>
                      <a:lnTo>
                        <a:pt x="70" y="10"/>
                      </a:lnTo>
                      <a:lnTo>
                        <a:pt x="76" y="12"/>
                      </a:lnTo>
                      <a:lnTo>
                        <a:pt x="79" y="15"/>
                      </a:lnTo>
                      <a:lnTo>
                        <a:pt x="80" y="15"/>
                      </a:lnTo>
                      <a:lnTo>
                        <a:pt x="83" y="18"/>
                      </a:lnTo>
                      <a:lnTo>
                        <a:pt x="86" y="22"/>
                      </a:lnTo>
                      <a:lnTo>
                        <a:pt x="91" y="24"/>
                      </a:lnTo>
                      <a:lnTo>
                        <a:pt x="96" y="24"/>
                      </a:lnTo>
                      <a:lnTo>
                        <a:pt x="97" y="24"/>
                      </a:lnTo>
                      <a:lnTo>
                        <a:pt x="98" y="21"/>
                      </a:lnTo>
                      <a:lnTo>
                        <a:pt x="98" y="16"/>
                      </a:lnTo>
                      <a:lnTo>
                        <a:pt x="98" y="11"/>
                      </a:lnTo>
                      <a:lnTo>
                        <a:pt x="98" y="8"/>
                      </a:lnTo>
                      <a:lnTo>
                        <a:pt x="100" y="3"/>
                      </a:lnTo>
                      <a:lnTo>
                        <a:pt x="104" y="0"/>
                      </a:lnTo>
                      <a:lnTo>
                        <a:pt x="108" y="3"/>
                      </a:lnTo>
                      <a:lnTo>
                        <a:pt x="113" y="5"/>
                      </a:lnTo>
                      <a:lnTo>
                        <a:pt x="116" y="9"/>
                      </a:lnTo>
                      <a:lnTo>
                        <a:pt x="118" y="14"/>
                      </a:lnTo>
                      <a:lnTo>
                        <a:pt x="120" y="20"/>
                      </a:lnTo>
                      <a:lnTo>
                        <a:pt x="121" y="24"/>
                      </a:lnTo>
                      <a:lnTo>
                        <a:pt x="122" y="29"/>
                      </a:lnTo>
                      <a:lnTo>
                        <a:pt x="124" y="34"/>
                      </a:lnTo>
                      <a:lnTo>
                        <a:pt x="124" y="36"/>
                      </a:lnTo>
                      <a:lnTo>
                        <a:pt x="124" y="40"/>
                      </a:lnTo>
                      <a:lnTo>
                        <a:pt x="124" y="45"/>
                      </a:lnTo>
                      <a:lnTo>
                        <a:pt x="125" y="50"/>
                      </a:lnTo>
                      <a:lnTo>
                        <a:pt x="127" y="52"/>
                      </a:lnTo>
                      <a:lnTo>
                        <a:pt x="130" y="56"/>
                      </a:lnTo>
                      <a:lnTo>
                        <a:pt x="130" y="59"/>
                      </a:lnTo>
                      <a:lnTo>
                        <a:pt x="128" y="60"/>
                      </a:lnTo>
                      <a:lnTo>
                        <a:pt x="125" y="60"/>
                      </a:lnTo>
                      <a:lnTo>
                        <a:pt x="122" y="62"/>
                      </a:lnTo>
                      <a:lnTo>
                        <a:pt x="121" y="65"/>
                      </a:lnTo>
                      <a:lnTo>
                        <a:pt x="120" y="70"/>
                      </a:lnTo>
                      <a:lnTo>
                        <a:pt x="118" y="72"/>
                      </a:lnTo>
                      <a:lnTo>
                        <a:pt x="115" y="75"/>
                      </a:lnTo>
                      <a:lnTo>
                        <a:pt x="113" y="77"/>
                      </a:lnTo>
                      <a:lnTo>
                        <a:pt x="110" y="80"/>
                      </a:lnTo>
                      <a:lnTo>
                        <a:pt x="108" y="81"/>
                      </a:lnTo>
                      <a:lnTo>
                        <a:pt x="106" y="83"/>
                      </a:lnTo>
                      <a:lnTo>
                        <a:pt x="104" y="90"/>
                      </a:lnTo>
                      <a:lnTo>
                        <a:pt x="103" y="92"/>
                      </a:lnTo>
                      <a:lnTo>
                        <a:pt x="101" y="93"/>
                      </a:lnTo>
                      <a:lnTo>
                        <a:pt x="98" y="93"/>
                      </a:lnTo>
                      <a:lnTo>
                        <a:pt x="96" y="94"/>
                      </a:lnTo>
                      <a:lnTo>
                        <a:pt x="92" y="98"/>
                      </a:lnTo>
                      <a:lnTo>
                        <a:pt x="91" y="100"/>
                      </a:lnTo>
                      <a:lnTo>
                        <a:pt x="90" y="104"/>
                      </a:lnTo>
                      <a:lnTo>
                        <a:pt x="89" y="107"/>
                      </a:lnTo>
                      <a:lnTo>
                        <a:pt x="89" y="111"/>
                      </a:lnTo>
                      <a:lnTo>
                        <a:pt x="90" y="113"/>
                      </a:lnTo>
                      <a:lnTo>
                        <a:pt x="90" y="119"/>
                      </a:lnTo>
                      <a:lnTo>
                        <a:pt x="91" y="122"/>
                      </a:lnTo>
                      <a:lnTo>
                        <a:pt x="92" y="125"/>
                      </a:lnTo>
                      <a:lnTo>
                        <a:pt x="94" y="129"/>
                      </a:lnTo>
                      <a:lnTo>
                        <a:pt x="92" y="131"/>
                      </a:lnTo>
                      <a:lnTo>
                        <a:pt x="92" y="134"/>
                      </a:lnTo>
                      <a:lnTo>
                        <a:pt x="90" y="136"/>
                      </a:lnTo>
                      <a:lnTo>
                        <a:pt x="89" y="138"/>
                      </a:lnTo>
                      <a:lnTo>
                        <a:pt x="86" y="141"/>
                      </a:lnTo>
                      <a:lnTo>
                        <a:pt x="86" y="142"/>
                      </a:lnTo>
                      <a:lnTo>
                        <a:pt x="86" y="146"/>
                      </a:lnTo>
                      <a:lnTo>
                        <a:pt x="88" y="149"/>
                      </a:lnTo>
                      <a:lnTo>
                        <a:pt x="86" y="153"/>
                      </a:lnTo>
                      <a:lnTo>
                        <a:pt x="85" y="155"/>
                      </a:lnTo>
                      <a:lnTo>
                        <a:pt x="83" y="156"/>
                      </a:lnTo>
                      <a:lnTo>
                        <a:pt x="82" y="156"/>
                      </a:lnTo>
                      <a:lnTo>
                        <a:pt x="78" y="156"/>
                      </a:lnTo>
                      <a:lnTo>
                        <a:pt x="77" y="158"/>
                      </a:lnTo>
                      <a:lnTo>
                        <a:pt x="74" y="160"/>
                      </a:lnTo>
                      <a:lnTo>
                        <a:pt x="73" y="160"/>
                      </a:lnTo>
                      <a:lnTo>
                        <a:pt x="70" y="161"/>
                      </a:lnTo>
                      <a:lnTo>
                        <a:pt x="66" y="160"/>
                      </a:lnTo>
                      <a:lnTo>
                        <a:pt x="64" y="160"/>
                      </a:lnTo>
                      <a:lnTo>
                        <a:pt x="60" y="162"/>
                      </a:lnTo>
                      <a:lnTo>
                        <a:pt x="59" y="162"/>
                      </a:lnTo>
                      <a:lnTo>
                        <a:pt x="55" y="162"/>
                      </a:lnTo>
                      <a:lnTo>
                        <a:pt x="50" y="160"/>
                      </a:lnTo>
                      <a:lnTo>
                        <a:pt x="47" y="159"/>
                      </a:lnTo>
                      <a:lnTo>
                        <a:pt x="41" y="15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4" name="Freeform 222"/>
                <p:cNvSpPr>
                  <a:spLocks/>
                </p:cNvSpPr>
                <p:nvPr/>
              </p:nvSpPr>
              <p:spPr bwMode="auto">
                <a:xfrm rot="1627522">
                  <a:off x="1325" y="3122"/>
                  <a:ext cx="44" cy="86"/>
                </a:xfrm>
                <a:custGeom>
                  <a:avLst/>
                  <a:gdLst>
                    <a:gd name="T0" fmla="*/ 35 w 36"/>
                    <a:gd name="T1" fmla="*/ 8 h 58"/>
                    <a:gd name="T2" fmla="*/ 36 w 36"/>
                    <a:gd name="T3" fmla="*/ 10 h 58"/>
                    <a:gd name="T4" fmla="*/ 35 w 36"/>
                    <a:gd name="T5" fmla="*/ 14 h 58"/>
                    <a:gd name="T6" fmla="*/ 33 w 36"/>
                    <a:gd name="T7" fmla="*/ 22 h 58"/>
                    <a:gd name="T8" fmla="*/ 32 w 36"/>
                    <a:gd name="T9" fmla="*/ 25 h 58"/>
                    <a:gd name="T10" fmla="*/ 31 w 36"/>
                    <a:gd name="T11" fmla="*/ 31 h 58"/>
                    <a:gd name="T12" fmla="*/ 31 w 36"/>
                    <a:gd name="T13" fmla="*/ 37 h 58"/>
                    <a:gd name="T14" fmla="*/ 29 w 36"/>
                    <a:gd name="T15" fmla="*/ 40 h 58"/>
                    <a:gd name="T16" fmla="*/ 27 w 36"/>
                    <a:gd name="T17" fmla="*/ 42 h 58"/>
                    <a:gd name="T18" fmla="*/ 25 w 36"/>
                    <a:gd name="T19" fmla="*/ 43 h 58"/>
                    <a:gd name="T20" fmla="*/ 23 w 36"/>
                    <a:gd name="T21" fmla="*/ 46 h 58"/>
                    <a:gd name="T22" fmla="*/ 18 w 36"/>
                    <a:gd name="T23" fmla="*/ 49 h 58"/>
                    <a:gd name="T24" fmla="*/ 14 w 36"/>
                    <a:gd name="T25" fmla="*/ 52 h 58"/>
                    <a:gd name="T26" fmla="*/ 11 w 36"/>
                    <a:gd name="T27" fmla="*/ 54 h 58"/>
                    <a:gd name="T28" fmla="*/ 8 w 36"/>
                    <a:gd name="T29" fmla="*/ 56 h 58"/>
                    <a:gd name="T30" fmla="*/ 8 w 36"/>
                    <a:gd name="T31" fmla="*/ 58 h 58"/>
                    <a:gd name="T32" fmla="*/ 5 w 36"/>
                    <a:gd name="T33" fmla="*/ 56 h 58"/>
                    <a:gd name="T34" fmla="*/ 2 w 36"/>
                    <a:gd name="T35" fmla="*/ 54 h 58"/>
                    <a:gd name="T36" fmla="*/ 0 w 36"/>
                    <a:gd name="T37" fmla="*/ 52 h 58"/>
                    <a:gd name="T38" fmla="*/ 1 w 36"/>
                    <a:gd name="T39" fmla="*/ 50 h 58"/>
                    <a:gd name="T40" fmla="*/ 1 w 36"/>
                    <a:gd name="T41" fmla="*/ 47 h 58"/>
                    <a:gd name="T42" fmla="*/ 0 w 36"/>
                    <a:gd name="T43" fmla="*/ 43 h 58"/>
                    <a:gd name="T44" fmla="*/ 0 w 36"/>
                    <a:gd name="T45" fmla="*/ 41 h 58"/>
                    <a:gd name="T46" fmla="*/ 0 w 36"/>
                    <a:gd name="T47" fmla="*/ 36 h 58"/>
                    <a:gd name="T48" fmla="*/ 1 w 36"/>
                    <a:gd name="T49" fmla="*/ 31 h 58"/>
                    <a:gd name="T50" fmla="*/ 2 w 36"/>
                    <a:gd name="T51" fmla="*/ 28 h 58"/>
                    <a:gd name="T52" fmla="*/ 3 w 36"/>
                    <a:gd name="T53" fmla="*/ 22 h 58"/>
                    <a:gd name="T54" fmla="*/ 6 w 36"/>
                    <a:gd name="T55" fmla="*/ 14 h 58"/>
                    <a:gd name="T56" fmla="*/ 7 w 36"/>
                    <a:gd name="T57" fmla="*/ 11 h 58"/>
                    <a:gd name="T58" fmla="*/ 8 w 36"/>
                    <a:gd name="T59" fmla="*/ 7 h 58"/>
                    <a:gd name="T60" fmla="*/ 9 w 36"/>
                    <a:gd name="T61" fmla="*/ 5 h 58"/>
                    <a:gd name="T62" fmla="*/ 12 w 36"/>
                    <a:gd name="T63" fmla="*/ 4 h 58"/>
                    <a:gd name="T64" fmla="*/ 14 w 36"/>
                    <a:gd name="T65" fmla="*/ 2 h 58"/>
                    <a:gd name="T66" fmla="*/ 15 w 36"/>
                    <a:gd name="T67" fmla="*/ 1 h 58"/>
                    <a:gd name="T68" fmla="*/ 18 w 36"/>
                    <a:gd name="T69" fmla="*/ 0 h 58"/>
                    <a:gd name="T70" fmla="*/ 20 w 36"/>
                    <a:gd name="T71" fmla="*/ 1 h 58"/>
                    <a:gd name="T72" fmla="*/ 24 w 36"/>
                    <a:gd name="T73" fmla="*/ 1 h 58"/>
                    <a:gd name="T74" fmla="*/ 27 w 36"/>
                    <a:gd name="T75" fmla="*/ 1 h 58"/>
                    <a:gd name="T76" fmla="*/ 30 w 36"/>
                    <a:gd name="T77" fmla="*/ 2 h 58"/>
                    <a:gd name="T78" fmla="*/ 33 w 36"/>
                    <a:gd name="T79" fmla="*/ 4 h 58"/>
                    <a:gd name="T80" fmla="*/ 35 w 36"/>
                    <a:gd name="T81"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 h="58">
                      <a:moveTo>
                        <a:pt x="35" y="8"/>
                      </a:moveTo>
                      <a:lnTo>
                        <a:pt x="36" y="10"/>
                      </a:lnTo>
                      <a:lnTo>
                        <a:pt x="35" y="14"/>
                      </a:lnTo>
                      <a:lnTo>
                        <a:pt x="33" y="22"/>
                      </a:lnTo>
                      <a:lnTo>
                        <a:pt x="32" y="25"/>
                      </a:lnTo>
                      <a:lnTo>
                        <a:pt x="31" y="31"/>
                      </a:lnTo>
                      <a:lnTo>
                        <a:pt x="31" y="37"/>
                      </a:lnTo>
                      <a:lnTo>
                        <a:pt x="29" y="40"/>
                      </a:lnTo>
                      <a:lnTo>
                        <a:pt x="27" y="42"/>
                      </a:lnTo>
                      <a:lnTo>
                        <a:pt x="25" y="43"/>
                      </a:lnTo>
                      <a:lnTo>
                        <a:pt x="23" y="46"/>
                      </a:lnTo>
                      <a:lnTo>
                        <a:pt x="18" y="49"/>
                      </a:lnTo>
                      <a:lnTo>
                        <a:pt x="14" y="52"/>
                      </a:lnTo>
                      <a:lnTo>
                        <a:pt x="11" y="54"/>
                      </a:lnTo>
                      <a:lnTo>
                        <a:pt x="8" y="56"/>
                      </a:lnTo>
                      <a:lnTo>
                        <a:pt x="8" y="58"/>
                      </a:lnTo>
                      <a:lnTo>
                        <a:pt x="5" y="56"/>
                      </a:lnTo>
                      <a:lnTo>
                        <a:pt x="2" y="54"/>
                      </a:lnTo>
                      <a:lnTo>
                        <a:pt x="0" y="52"/>
                      </a:lnTo>
                      <a:lnTo>
                        <a:pt x="1" y="50"/>
                      </a:lnTo>
                      <a:lnTo>
                        <a:pt x="1" y="47"/>
                      </a:lnTo>
                      <a:lnTo>
                        <a:pt x="0" y="43"/>
                      </a:lnTo>
                      <a:lnTo>
                        <a:pt x="0" y="41"/>
                      </a:lnTo>
                      <a:lnTo>
                        <a:pt x="0" y="36"/>
                      </a:lnTo>
                      <a:lnTo>
                        <a:pt x="1" y="31"/>
                      </a:lnTo>
                      <a:lnTo>
                        <a:pt x="2" y="28"/>
                      </a:lnTo>
                      <a:lnTo>
                        <a:pt x="3" y="22"/>
                      </a:lnTo>
                      <a:lnTo>
                        <a:pt x="6" y="14"/>
                      </a:lnTo>
                      <a:lnTo>
                        <a:pt x="7" y="11"/>
                      </a:lnTo>
                      <a:lnTo>
                        <a:pt x="8" y="7"/>
                      </a:lnTo>
                      <a:lnTo>
                        <a:pt x="9" y="5"/>
                      </a:lnTo>
                      <a:lnTo>
                        <a:pt x="12" y="4"/>
                      </a:lnTo>
                      <a:lnTo>
                        <a:pt x="14" y="2"/>
                      </a:lnTo>
                      <a:lnTo>
                        <a:pt x="15" y="1"/>
                      </a:lnTo>
                      <a:lnTo>
                        <a:pt x="18" y="0"/>
                      </a:lnTo>
                      <a:lnTo>
                        <a:pt x="20" y="1"/>
                      </a:lnTo>
                      <a:lnTo>
                        <a:pt x="24" y="1"/>
                      </a:lnTo>
                      <a:lnTo>
                        <a:pt x="27" y="1"/>
                      </a:lnTo>
                      <a:lnTo>
                        <a:pt x="30" y="2"/>
                      </a:lnTo>
                      <a:lnTo>
                        <a:pt x="33" y="4"/>
                      </a:lnTo>
                      <a:lnTo>
                        <a:pt x="35" y="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5" name="Freeform 223"/>
                <p:cNvSpPr>
                  <a:spLocks/>
                </p:cNvSpPr>
                <p:nvPr/>
              </p:nvSpPr>
              <p:spPr bwMode="auto">
                <a:xfrm rot="1627522">
                  <a:off x="1372" y="3151"/>
                  <a:ext cx="37" cy="38"/>
                </a:xfrm>
                <a:custGeom>
                  <a:avLst/>
                  <a:gdLst>
                    <a:gd name="T0" fmla="*/ 28 w 30"/>
                    <a:gd name="T1" fmla="*/ 16 h 25"/>
                    <a:gd name="T2" fmla="*/ 30 w 30"/>
                    <a:gd name="T3" fmla="*/ 8 h 25"/>
                    <a:gd name="T4" fmla="*/ 30 w 30"/>
                    <a:gd name="T5" fmla="*/ 5 h 25"/>
                    <a:gd name="T6" fmla="*/ 28 w 30"/>
                    <a:gd name="T7" fmla="*/ 2 h 25"/>
                    <a:gd name="T8" fmla="*/ 27 w 30"/>
                    <a:gd name="T9" fmla="*/ 2 h 25"/>
                    <a:gd name="T10" fmla="*/ 22 w 30"/>
                    <a:gd name="T11" fmla="*/ 4 h 25"/>
                    <a:gd name="T12" fmla="*/ 21 w 30"/>
                    <a:gd name="T13" fmla="*/ 0 h 25"/>
                    <a:gd name="T14" fmla="*/ 16 w 30"/>
                    <a:gd name="T15" fmla="*/ 1 h 25"/>
                    <a:gd name="T16" fmla="*/ 12 w 30"/>
                    <a:gd name="T17" fmla="*/ 1 h 25"/>
                    <a:gd name="T18" fmla="*/ 8 w 30"/>
                    <a:gd name="T19" fmla="*/ 6 h 25"/>
                    <a:gd name="T20" fmla="*/ 4 w 30"/>
                    <a:gd name="T21" fmla="*/ 7 h 25"/>
                    <a:gd name="T22" fmla="*/ 1 w 30"/>
                    <a:gd name="T23" fmla="*/ 8 h 25"/>
                    <a:gd name="T24" fmla="*/ 0 w 30"/>
                    <a:gd name="T25" fmla="*/ 14 h 25"/>
                    <a:gd name="T26" fmla="*/ 1 w 30"/>
                    <a:gd name="T27" fmla="*/ 17 h 25"/>
                    <a:gd name="T28" fmla="*/ 2 w 30"/>
                    <a:gd name="T29" fmla="*/ 20 h 25"/>
                    <a:gd name="T30" fmla="*/ 4 w 30"/>
                    <a:gd name="T31" fmla="*/ 23 h 25"/>
                    <a:gd name="T32" fmla="*/ 6 w 30"/>
                    <a:gd name="T33" fmla="*/ 24 h 25"/>
                    <a:gd name="T34" fmla="*/ 8 w 30"/>
                    <a:gd name="T35" fmla="*/ 24 h 25"/>
                    <a:gd name="T36" fmla="*/ 12 w 30"/>
                    <a:gd name="T37" fmla="*/ 24 h 25"/>
                    <a:gd name="T38" fmla="*/ 15 w 30"/>
                    <a:gd name="T39" fmla="*/ 24 h 25"/>
                    <a:gd name="T40" fmla="*/ 21 w 30"/>
                    <a:gd name="T41" fmla="*/ 25 h 25"/>
                    <a:gd name="T42" fmla="*/ 22 w 30"/>
                    <a:gd name="T43" fmla="*/ 24 h 25"/>
                    <a:gd name="T44" fmla="*/ 26 w 30"/>
                    <a:gd name="T45" fmla="*/ 23 h 25"/>
                    <a:gd name="T46" fmla="*/ 27 w 30"/>
                    <a:gd name="T47" fmla="*/ 18 h 25"/>
                    <a:gd name="T48" fmla="*/ 28 w 30"/>
                    <a:gd name="T49"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25">
                      <a:moveTo>
                        <a:pt x="28" y="16"/>
                      </a:moveTo>
                      <a:lnTo>
                        <a:pt x="30" y="8"/>
                      </a:lnTo>
                      <a:lnTo>
                        <a:pt x="30" y="5"/>
                      </a:lnTo>
                      <a:lnTo>
                        <a:pt x="28" y="2"/>
                      </a:lnTo>
                      <a:lnTo>
                        <a:pt x="27" y="2"/>
                      </a:lnTo>
                      <a:lnTo>
                        <a:pt x="22" y="4"/>
                      </a:lnTo>
                      <a:lnTo>
                        <a:pt x="21" y="0"/>
                      </a:lnTo>
                      <a:lnTo>
                        <a:pt x="16" y="1"/>
                      </a:lnTo>
                      <a:lnTo>
                        <a:pt x="12" y="1"/>
                      </a:lnTo>
                      <a:lnTo>
                        <a:pt x="8" y="6"/>
                      </a:lnTo>
                      <a:lnTo>
                        <a:pt x="4" y="7"/>
                      </a:lnTo>
                      <a:lnTo>
                        <a:pt x="1" y="8"/>
                      </a:lnTo>
                      <a:lnTo>
                        <a:pt x="0" y="14"/>
                      </a:lnTo>
                      <a:lnTo>
                        <a:pt x="1" y="17"/>
                      </a:lnTo>
                      <a:lnTo>
                        <a:pt x="2" y="20"/>
                      </a:lnTo>
                      <a:lnTo>
                        <a:pt x="4" y="23"/>
                      </a:lnTo>
                      <a:lnTo>
                        <a:pt x="6" y="24"/>
                      </a:lnTo>
                      <a:lnTo>
                        <a:pt x="8" y="24"/>
                      </a:lnTo>
                      <a:lnTo>
                        <a:pt x="12" y="24"/>
                      </a:lnTo>
                      <a:lnTo>
                        <a:pt x="15" y="24"/>
                      </a:lnTo>
                      <a:lnTo>
                        <a:pt x="21" y="25"/>
                      </a:lnTo>
                      <a:lnTo>
                        <a:pt x="22" y="24"/>
                      </a:lnTo>
                      <a:lnTo>
                        <a:pt x="26" y="23"/>
                      </a:lnTo>
                      <a:lnTo>
                        <a:pt x="27" y="18"/>
                      </a:lnTo>
                      <a:lnTo>
                        <a:pt x="28" y="1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6" name="Freeform 224"/>
                <p:cNvSpPr>
                  <a:spLocks/>
                </p:cNvSpPr>
                <p:nvPr/>
              </p:nvSpPr>
              <p:spPr bwMode="auto">
                <a:xfrm rot="1627522">
                  <a:off x="1381" y="3157"/>
                  <a:ext cx="196" cy="324"/>
                </a:xfrm>
                <a:custGeom>
                  <a:avLst/>
                  <a:gdLst>
                    <a:gd name="T0" fmla="*/ 52 w 158"/>
                    <a:gd name="T1" fmla="*/ 197 h 219"/>
                    <a:gd name="T2" fmla="*/ 55 w 158"/>
                    <a:gd name="T3" fmla="*/ 186 h 219"/>
                    <a:gd name="T4" fmla="*/ 52 w 158"/>
                    <a:gd name="T5" fmla="*/ 173 h 219"/>
                    <a:gd name="T6" fmla="*/ 44 w 158"/>
                    <a:gd name="T7" fmla="*/ 171 h 219"/>
                    <a:gd name="T8" fmla="*/ 38 w 158"/>
                    <a:gd name="T9" fmla="*/ 171 h 219"/>
                    <a:gd name="T10" fmla="*/ 34 w 158"/>
                    <a:gd name="T11" fmla="*/ 159 h 219"/>
                    <a:gd name="T12" fmla="*/ 30 w 158"/>
                    <a:gd name="T13" fmla="*/ 149 h 219"/>
                    <a:gd name="T14" fmla="*/ 20 w 158"/>
                    <a:gd name="T15" fmla="*/ 139 h 219"/>
                    <a:gd name="T16" fmla="*/ 22 w 158"/>
                    <a:gd name="T17" fmla="*/ 133 h 219"/>
                    <a:gd name="T18" fmla="*/ 20 w 158"/>
                    <a:gd name="T19" fmla="*/ 126 h 219"/>
                    <a:gd name="T20" fmla="*/ 13 w 158"/>
                    <a:gd name="T21" fmla="*/ 121 h 219"/>
                    <a:gd name="T22" fmla="*/ 8 w 158"/>
                    <a:gd name="T23" fmla="*/ 113 h 219"/>
                    <a:gd name="T24" fmla="*/ 0 w 158"/>
                    <a:gd name="T25" fmla="*/ 107 h 219"/>
                    <a:gd name="T26" fmla="*/ 7 w 158"/>
                    <a:gd name="T27" fmla="*/ 100 h 219"/>
                    <a:gd name="T28" fmla="*/ 19 w 158"/>
                    <a:gd name="T29" fmla="*/ 103 h 219"/>
                    <a:gd name="T30" fmla="*/ 26 w 158"/>
                    <a:gd name="T31" fmla="*/ 101 h 219"/>
                    <a:gd name="T32" fmla="*/ 34 w 158"/>
                    <a:gd name="T33" fmla="*/ 101 h 219"/>
                    <a:gd name="T34" fmla="*/ 42 w 158"/>
                    <a:gd name="T35" fmla="*/ 97 h 219"/>
                    <a:gd name="T36" fmla="*/ 46 w 158"/>
                    <a:gd name="T37" fmla="*/ 94 h 219"/>
                    <a:gd name="T38" fmla="*/ 46 w 158"/>
                    <a:gd name="T39" fmla="*/ 83 h 219"/>
                    <a:gd name="T40" fmla="*/ 50 w 158"/>
                    <a:gd name="T41" fmla="*/ 77 h 219"/>
                    <a:gd name="T42" fmla="*/ 54 w 158"/>
                    <a:gd name="T43" fmla="*/ 70 h 219"/>
                    <a:gd name="T44" fmla="*/ 50 w 158"/>
                    <a:gd name="T45" fmla="*/ 60 h 219"/>
                    <a:gd name="T46" fmla="*/ 49 w 158"/>
                    <a:gd name="T47" fmla="*/ 48 h 219"/>
                    <a:gd name="T48" fmla="*/ 52 w 158"/>
                    <a:gd name="T49" fmla="*/ 39 h 219"/>
                    <a:gd name="T50" fmla="*/ 61 w 158"/>
                    <a:gd name="T51" fmla="*/ 34 h 219"/>
                    <a:gd name="T52" fmla="*/ 66 w 158"/>
                    <a:gd name="T53" fmla="*/ 24 h 219"/>
                    <a:gd name="T54" fmla="*/ 73 w 158"/>
                    <a:gd name="T55" fmla="*/ 18 h 219"/>
                    <a:gd name="T56" fmla="*/ 80 w 158"/>
                    <a:gd name="T57" fmla="*/ 11 h 219"/>
                    <a:gd name="T58" fmla="*/ 85 w 158"/>
                    <a:gd name="T59" fmla="*/ 1 h 219"/>
                    <a:gd name="T60" fmla="*/ 93 w 158"/>
                    <a:gd name="T61" fmla="*/ 3 h 219"/>
                    <a:gd name="T62" fmla="*/ 100 w 158"/>
                    <a:gd name="T63" fmla="*/ 7 h 219"/>
                    <a:gd name="T64" fmla="*/ 110 w 158"/>
                    <a:gd name="T65" fmla="*/ 6 h 219"/>
                    <a:gd name="T66" fmla="*/ 114 w 158"/>
                    <a:gd name="T67" fmla="*/ 16 h 219"/>
                    <a:gd name="T68" fmla="*/ 120 w 158"/>
                    <a:gd name="T69" fmla="*/ 19 h 219"/>
                    <a:gd name="T70" fmla="*/ 124 w 158"/>
                    <a:gd name="T71" fmla="*/ 16 h 219"/>
                    <a:gd name="T72" fmla="*/ 136 w 158"/>
                    <a:gd name="T73" fmla="*/ 13 h 219"/>
                    <a:gd name="T74" fmla="*/ 140 w 158"/>
                    <a:gd name="T75" fmla="*/ 7 h 219"/>
                    <a:gd name="T76" fmla="*/ 153 w 158"/>
                    <a:gd name="T77" fmla="*/ 12 h 219"/>
                    <a:gd name="T78" fmla="*/ 156 w 158"/>
                    <a:gd name="T79" fmla="*/ 19 h 219"/>
                    <a:gd name="T80" fmla="*/ 158 w 158"/>
                    <a:gd name="T81" fmla="*/ 27 h 219"/>
                    <a:gd name="T82" fmla="*/ 142 w 158"/>
                    <a:gd name="T83" fmla="*/ 42 h 219"/>
                    <a:gd name="T84" fmla="*/ 115 w 158"/>
                    <a:gd name="T85" fmla="*/ 94 h 219"/>
                    <a:gd name="T86" fmla="*/ 92 w 158"/>
                    <a:gd name="T87" fmla="*/ 150 h 219"/>
                    <a:gd name="T88" fmla="*/ 94 w 158"/>
                    <a:gd name="T89" fmla="*/ 162 h 219"/>
                    <a:gd name="T90" fmla="*/ 82 w 158"/>
                    <a:gd name="T91" fmla="*/ 193 h 219"/>
                    <a:gd name="T92" fmla="*/ 69 w 158"/>
                    <a:gd name="T93" fmla="*/ 217 h 219"/>
                    <a:gd name="T94" fmla="*/ 57 w 158"/>
                    <a:gd name="T95" fmla="*/ 20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8" h="219">
                      <a:moveTo>
                        <a:pt x="50" y="203"/>
                      </a:moveTo>
                      <a:lnTo>
                        <a:pt x="51" y="199"/>
                      </a:lnTo>
                      <a:lnTo>
                        <a:pt x="52" y="197"/>
                      </a:lnTo>
                      <a:lnTo>
                        <a:pt x="55" y="193"/>
                      </a:lnTo>
                      <a:lnTo>
                        <a:pt x="56" y="190"/>
                      </a:lnTo>
                      <a:lnTo>
                        <a:pt x="55" y="186"/>
                      </a:lnTo>
                      <a:lnTo>
                        <a:pt x="55" y="179"/>
                      </a:lnTo>
                      <a:lnTo>
                        <a:pt x="54" y="174"/>
                      </a:lnTo>
                      <a:lnTo>
                        <a:pt x="52" y="173"/>
                      </a:lnTo>
                      <a:lnTo>
                        <a:pt x="50" y="173"/>
                      </a:lnTo>
                      <a:lnTo>
                        <a:pt x="46" y="172"/>
                      </a:lnTo>
                      <a:lnTo>
                        <a:pt x="44" y="171"/>
                      </a:lnTo>
                      <a:lnTo>
                        <a:pt x="42" y="169"/>
                      </a:lnTo>
                      <a:lnTo>
                        <a:pt x="40" y="171"/>
                      </a:lnTo>
                      <a:lnTo>
                        <a:pt x="38" y="171"/>
                      </a:lnTo>
                      <a:lnTo>
                        <a:pt x="36" y="166"/>
                      </a:lnTo>
                      <a:lnTo>
                        <a:pt x="36" y="162"/>
                      </a:lnTo>
                      <a:lnTo>
                        <a:pt x="34" y="159"/>
                      </a:lnTo>
                      <a:lnTo>
                        <a:pt x="34" y="156"/>
                      </a:lnTo>
                      <a:lnTo>
                        <a:pt x="33" y="153"/>
                      </a:lnTo>
                      <a:lnTo>
                        <a:pt x="30" y="149"/>
                      </a:lnTo>
                      <a:lnTo>
                        <a:pt x="24" y="144"/>
                      </a:lnTo>
                      <a:lnTo>
                        <a:pt x="21" y="142"/>
                      </a:lnTo>
                      <a:lnTo>
                        <a:pt x="20" y="139"/>
                      </a:lnTo>
                      <a:lnTo>
                        <a:pt x="21" y="137"/>
                      </a:lnTo>
                      <a:lnTo>
                        <a:pt x="21" y="135"/>
                      </a:lnTo>
                      <a:lnTo>
                        <a:pt x="22" y="133"/>
                      </a:lnTo>
                      <a:lnTo>
                        <a:pt x="22" y="131"/>
                      </a:lnTo>
                      <a:lnTo>
                        <a:pt x="21" y="129"/>
                      </a:lnTo>
                      <a:lnTo>
                        <a:pt x="20" y="126"/>
                      </a:lnTo>
                      <a:lnTo>
                        <a:pt x="18" y="124"/>
                      </a:lnTo>
                      <a:lnTo>
                        <a:pt x="16" y="123"/>
                      </a:lnTo>
                      <a:lnTo>
                        <a:pt x="13" y="121"/>
                      </a:lnTo>
                      <a:lnTo>
                        <a:pt x="12" y="120"/>
                      </a:lnTo>
                      <a:lnTo>
                        <a:pt x="10" y="117"/>
                      </a:lnTo>
                      <a:lnTo>
                        <a:pt x="8" y="113"/>
                      </a:lnTo>
                      <a:lnTo>
                        <a:pt x="7" y="111"/>
                      </a:lnTo>
                      <a:lnTo>
                        <a:pt x="2" y="108"/>
                      </a:lnTo>
                      <a:lnTo>
                        <a:pt x="0" y="107"/>
                      </a:lnTo>
                      <a:lnTo>
                        <a:pt x="0" y="103"/>
                      </a:lnTo>
                      <a:lnTo>
                        <a:pt x="1" y="100"/>
                      </a:lnTo>
                      <a:lnTo>
                        <a:pt x="7" y="100"/>
                      </a:lnTo>
                      <a:lnTo>
                        <a:pt x="10" y="101"/>
                      </a:lnTo>
                      <a:lnTo>
                        <a:pt x="15" y="103"/>
                      </a:lnTo>
                      <a:lnTo>
                        <a:pt x="19" y="103"/>
                      </a:lnTo>
                      <a:lnTo>
                        <a:pt x="20" y="103"/>
                      </a:lnTo>
                      <a:lnTo>
                        <a:pt x="24" y="101"/>
                      </a:lnTo>
                      <a:lnTo>
                        <a:pt x="26" y="101"/>
                      </a:lnTo>
                      <a:lnTo>
                        <a:pt x="30" y="102"/>
                      </a:lnTo>
                      <a:lnTo>
                        <a:pt x="33" y="101"/>
                      </a:lnTo>
                      <a:lnTo>
                        <a:pt x="34" y="101"/>
                      </a:lnTo>
                      <a:lnTo>
                        <a:pt x="37" y="99"/>
                      </a:lnTo>
                      <a:lnTo>
                        <a:pt x="38" y="97"/>
                      </a:lnTo>
                      <a:lnTo>
                        <a:pt x="42" y="97"/>
                      </a:lnTo>
                      <a:lnTo>
                        <a:pt x="43" y="97"/>
                      </a:lnTo>
                      <a:lnTo>
                        <a:pt x="45" y="96"/>
                      </a:lnTo>
                      <a:lnTo>
                        <a:pt x="46" y="94"/>
                      </a:lnTo>
                      <a:lnTo>
                        <a:pt x="48" y="90"/>
                      </a:lnTo>
                      <a:lnTo>
                        <a:pt x="46" y="87"/>
                      </a:lnTo>
                      <a:lnTo>
                        <a:pt x="46" y="83"/>
                      </a:lnTo>
                      <a:lnTo>
                        <a:pt x="46" y="82"/>
                      </a:lnTo>
                      <a:lnTo>
                        <a:pt x="49" y="79"/>
                      </a:lnTo>
                      <a:lnTo>
                        <a:pt x="50" y="77"/>
                      </a:lnTo>
                      <a:lnTo>
                        <a:pt x="52" y="75"/>
                      </a:lnTo>
                      <a:lnTo>
                        <a:pt x="52" y="72"/>
                      </a:lnTo>
                      <a:lnTo>
                        <a:pt x="54" y="70"/>
                      </a:lnTo>
                      <a:lnTo>
                        <a:pt x="52" y="66"/>
                      </a:lnTo>
                      <a:lnTo>
                        <a:pt x="51" y="63"/>
                      </a:lnTo>
                      <a:lnTo>
                        <a:pt x="50" y="60"/>
                      </a:lnTo>
                      <a:lnTo>
                        <a:pt x="50" y="54"/>
                      </a:lnTo>
                      <a:lnTo>
                        <a:pt x="49" y="52"/>
                      </a:lnTo>
                      <a:lnTo>
                        <a:pt x="49" y="48"/>
                      </a:lnTo>
                      <a:lnTo>
                        <a:pt x="50" y="45"/>
                      </a:lnTo>
                      <a:lnTo>
                        <a:pt x="51" y="41"/>
                      </a:lnTo>
                      <a:lnTo>
                        <a:pt x="52" y="39"/>
                      </a:lnTo>
                      <a:lnTo>
                        <a:pt x="56" y="35"/>
                      </a:lnTo>
                      <a:lnTo>
                        <a:pt x="58" y="34"/>
                      </a:lnTo>
                      <a:lnTo>
                        <a:pt x="61" y="34"/>
                      </a:lnTo>
                      <a:lnTo>
                        <a:pt x="63" y="33"/>
                      </a:lnTo>
                      <a:lnTo>
                        <a:pt x="64" y="31"/>
                      </a:lnTo>
                      <a:lnTo>
                        <a:pt x="66" y="24"/>
                      </a:lnTo>
                      <a:lnTo>
                        <a:pt x="68" y="22"/>
                      </a:lnTo>
                      <a:lnTo>
                        <a:pt x="70" y="21"/>
                      </a:lnTo>
                      <a:lnTo>
                        <a:pt x="73" y="18"/>
                      </a:lnTo>
                      <a:lnTo>
                        <a:pt x="75" y="16"/>
                      </a:lnTo>
                      <a:lnTo>
                        <a:pt x="78" y="13"/>
                      </a:lnTo>
                      <a:lnTo>
                        <a:pt x="80" y="11"/>
                      </a:lnTo>
                      <a:lnTo>
                        <a:pt x="81" y="6"/>
                      </a:lnTo>
                      <a:lnTo>
                        <a:pt x="82" y="3"/>
                      </a:lnTo>
                      <a:lnTo>
                        <a:pt x="85" y="1"/>
                      </a:lnTo>
                      <a:lnTo>
                        <a:pt x="88" y="1"/>
                      </a:lnTo>
                      <a:lnTo>
                        <a:pt x="90" y="0"/>
                      </a:lnTo>
                      <a:lnTo>
                        <a:pt x="93" y="3"/>
                      </a:lnTo>
                      <a:lnTo>
                        <a:pt x="96" y="5"/>
                      </a:lnTo>
                      <a:lnTo>
                        <a:pt x="99" y="7"/>
                      </a:lnTo>
                      <a:lnTo>
                        <a:pt x="100" y="7"/>
                      </a:lnTo>
                      <a:lnTo>
                        <a:pt x="104" y="7"/>
                      </a:lnTo>
                      <a:lnTo>
                        <a:pt x="106" y="6"/>
                      </a:lnTo>
                      <a:lnTo>
                        <a:pt x="110" y="6"/>
                      </a:lnTo>
                      <a:lnTo>
                        <a:pt x="111" y="6"/>
                      </a:lnTo>
                      <a:lnTo>
                        <a:pt x="112" y="9"/>
                      </a:lnTo>
                      <a:lnTo>
                        <a:pt x="114" y="16"/>
                      </a:lnTo>
                      <a:lnTo>
                        <a:pt x="115" y="17"/>
                      </a:lnTo>
                      <a:lnTo>
                        <a:pt x="117" y="18"/>
                      </a:lnTo>
                      <a:lnTo>
                        <a:pt x="120" y="19"/>
                      </a:lnTo>
                      <a:lnTo>
                        <a:pt x="122" y="19"/>
                      </a:lnTo>
                      <a:lnTo>
                        <a:pt x="123" y="17"/>
                      </a:lnTo>
                      <a:lnTo>
                        <a:pt x="124" y="16"/>
                      </a:lnTo>
                      <a:lnTo>
                        <a:pt x="130" y="17"/>
                      </a:lnTo>
                      <a:lnTo>
                        <a:pt x="133" y="16"/>
                      </a:lnTo>
                      <a:lnTo>
                        <a:pt x="136" y="13"/>
                      </a:lnTo>
                      <a:lnTo>
                        <a:pt x="138" y="12"/>
                      </a:lnTo>
                      <a:lnTo>
                        <a:pt x="139" y="9"/>
                      </a:lnTo>
                      <a:lnTo>
                        <a:pt x="140" y="7"/>
                      </a:lnTo>
                      <a:lnTo>
                        <a:pt x="145" y="9"/>
                      </a:lnTo>
                      <a:lnTo>
                        <a:pt x="148" y="10"/>
                      </a:lnTo>
                      <a:lnTo>
                        <a:pt x="153" y="12"/>
                      </a:lnTo>
                      <a:lnTo>
                        <a:pt x="154" y="13"/>
                      </a:lnTo>
                      <a:lnTo>
                        <a:pt x="154" y="16"/>
                      </a:lnTo>
                      <a:lnTo>
                        <a:pt x="156" y="19"/>
                      </a:lnTo>
                      <a:lnTo>
                        <a:pt x="156" y="23"/>
                      </a:lnTo>
                      <a:lnTo>
                        <a:pt x="157" y="25"/>
                      </a:lnTo>
                      <a:lnTo>
                        <a:pt x="158" y="27"/>
                      </a:lnTo>
                      <a:lnTo>
                        <a:pt x="154" y="30"/>
                      </a:lnTo>
                      <a:lnTo>
                        <a:pt x="147" y="35"/>
                      </a:lnTo>
                      <a:lnTo>
                        <a:pt x="142" y="42"/>
                      </a:lnTo>
                      <a:lnTo>
                        <a:pt x="135" y="55"/>
                      </a:lnTo>
                      <a:lnTo>
                        <a:pt x="124" y="73"/>
                      </a:lnTo>
                      <a:lnTo>
                        <a:pt x="115" y="94"/>
                      </a:lnTo>
                      <a:lnTo>
                        <a:pt x="106" y="117"/>
                      </a:lnTo>
                      <a:lnTo>
                        <a:pt x="102" y="121"/>
                      </a:lnTo>
                      <a:lnTo>
                        <a:pt x="92" y="150"/>
                      </a:lnTo>
                      <a:lnTo>
                        <a:pt x="92" y="154"/>
                      </a:lnTo>
                      <a:lnTo>
                        <a:pt x="94" y="159"/>
                      </a:lnTo>
                      <a:lnTo>
                        <a:pt x="94" y="162"/>
                      </a:lnTo>
                      <a:lnTo>
                        <a:pt x="91" y="178"/>
                      </a:lnTo>
                      <a:lnTo>
                        <a:pt x="85" y="189"/>
                      </a:lnTo>
                      <a:lnTo>
                        <a:pt x="82" y="193"/>
                      </a:lnTo>
                      <a:lnTo>
                        <a:pt x="81" y="197"/>
                      </a:lnTo>
                      <a:lnTo>
                        <a:pt x="78" y="207"/>
                      </a:lnTo>
                      <a:lnTo>
                        <a:pt x="69" y="217"/>
                      </a:lnTo>
                      <a:lnTo>
                        <a:pt x="66" y="219"/>
                      </a:lnTo>
                      <a:lnTo>
                        <a:pt x="62" y="216"/>
                      </a:lnTo>
                      <a:lnTo>
                        <a:pt x="57" y="209"/>
                      </a:lnTo>
                      <a:lnTo>
                        <a:pt x="52" y="203"/>
                      </a:lnTo>
                      <a:lnTo>
                        <a:pt x="50" y="20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7" name="Freeform 225"/>
                <p:cNvSpPr>
                  <a:spLocks/>
                </p:cNvSpPr>
                <p:nvPr/>
              </p:nvSpPr>
              <p:spPr bwMode="auto">
                <a:xfrm rot="1627522">
                  <a:off x="1248" y="3219"/>
                  <a:ext cx="173" cy="256"/>
                </a:xfrm>
                <a:custGeom>
                  <a:avLst/>
                  <a:gdLst>
                    <a:gd name="T0" fmla="*/ 136 w 140"/>
                    <a:gd name="T1" fmla="*/ 112 h 172"/>
                    <a:gd name="T2" fmla="*/ 139 w 140"/>
                    <a:gd name="T3" fmla="*/ 101 h 172"/>
                    <a:gd name="T4" fmla="*/ 136 w 140"/>
                    <a:gd name="T5" fmla="*/ 88 h 172"/>
                    <a:gd name="T6" fmla="*/ 128 w 140"/>
                    <a:gd name="T7" fmla="*/ 86 h 172"/>
                    <a:gd name="T8" fmla="*/ 122 w 140"/>
                    <a:gd name="T9" fmla="*/ 86 h 172"/>
                    <a:gd name="T10" fmla="*/ 118 w 140"/>
                    <a:gd name="T11" fmla="*/ 74 h 172"/>
                    <a:gd name="T12" fmla="*/ 114 w 140"/>
                    <a:gd name="T13" fmla="*/ 64 h 172"/>
                    <a:gd name="T14" fmla="*/ 104 w 140"/>
                    <a:gd name="T15" fmla="*/ 54 h 172"/>
                    <a:gd name="T16" fmla="*/ 106 w 140"/>
                    <a:gd name="T17" fmla="*/ 48 h 172"/>
                    <a:gd name="T18" fmla="*/ 104 w 140"/>
                    <a:gd name="T19" fmla="*/ 41 h 172"/>
                    <a:gd name="T20" fmla="*/ 97 w 140"/>
                    <a:gd name="T21" fmla="*/ 36 h 172"/>
                    <a:gd name="T22" fmla="*/ 92 w 140"/>
                    <a:gd name="T23" fmla="*/ 28 h 172"/>
                    <a:gd name="T24" fmla="*/ 84 w 140"/>
                    <a:gd name="T25" fmla="*/ 22 h 172"/>
                    <a:gd name="T26" fmla="*/ 82 w 140"/>
                    <a:gd name="T27" fmla="*/ 11 h 172"/>
                    <a:gd name="T28" fmla="*/ 76 w 140"/>
                    <a:gd name="T29" fmla="*/ 2 h 172"/>
                    <a:gd name="T30" fmla="*/ 69 w 140"/>
                    <a:gd name="T31" fmla="*/ 4 h 172"/>
                    <a:gd name="T32" fmla="*/ 57 w 140"/>
                    <a:gd name="T33" fmla="*/ 8 h 172"/>
                    <a:gd name="T34" fmla="*/ 45 w 140"/>
                    <a:gd name="T35" fmla="*/ 5 h 172"/>
                    <a:gd name="T36" fmla="*/ 34 w 140"/>
                    <a:gd name="T37" fmla="*/ 11 h 172"/>
                    <a:gd name="T38" fmla="*/ 18 w 140"/>
                    <a:gd name="T39" fmla="*/ 22 h 172"/>
                    <a:gd name="T40" fmla="*/ 18 w 140"/>
                    <a:gd name="T41" fmla="*/ 45 h 172"/>
                    <a:gd name="T42" fmla="*/ 13 w 140"/>
                    <a:gd name="T43" fmla="*/ 54 h 172"/>
                    <a:gd name="T44" fmla="*/ 22 w 140"/>
                    <a:gd name="T45" fmla="*/ 70 h 172"/>
                    <a:gd name="T46" fmla="*/ 27 w 140"/>
                    <a:gd name="T47" fmla="*/ 82 h 172"/>
                    <a:gd name="T48" fmla="*/ 24 w 140"/>
                    <a:gd name="T49" fmla="*/ 105 h 172"/>
                    <a:gd name="T50" fmla="*/ 4 w 140"/>
                    <a:gd name="T51" fmla="*/ 113 h 172"/>
                    <a:gd name="T52" fmla="*/ 6 w 140"/>
                    <a:gd name="T53" fmla="*/ 129 h 172"/>
                    <a:gd name="T54" fmla="*/ 19 w 140"/>
                    <a:gd name="T55" fmla="*/ 138 h 172"/>
                    <a:gd name="T56" fmla="*/ 39 w 140"/>
                    <a:gd name="T57" fmla="*/ 141 h 172"/>
                    <a:gd name="T58" fmla="*/ 54 w 140"/>
                    <a:gd name="T59" fmla="*/ 153 h 172"/>
                    <a:gd name="T60" fmla="*/ 66 w 140"/>
                    <a:gd name="T61" fmla="*/ 153 h 172"/>
                    <a:gd name="T62" fmla="*/ 63 w 140"/>
                    <a:gd name="T63" fmla="*/ 135 h 172"/>
                    <a:gd name="T64" fmla="*/ 55 w 140"/>
                    <a:gd name="T65" fmla="*/ 116 h 172"/>
                    <a:gd name="T66" fmla="*/ 57 w 140"/>
                    <a:gd name="T67" fmla="*/ 99 h 172"/>
                    <a:gd name="T68" fmla="*/ 63 w 140"/>
                    <a:gd name="T69" fmla="*/ 86 h 172"/>
                    <a:gd name="T70" fmla="*/ 80 w 140"/>
                    <a:gd name="T71" fmla="*/ 76 h 172"/>
                    <a:gd name="T72" fmla="*/ 85 w 140"/>
                    <a:gd name="T73" fmla="*/ 93 h 172"/>
                    <a:gd name="T74" fmla="*/ 80 w 140"/>
                    <a:gd name="T75" fmla="*/ 96 h 172"/>
                    <a:gd name="T76" fmla="*/ 72 w 140"/>
                    <a:gd name="T77" fmla="*/ 86 h 172"/>
                    <a:gd name="T78" fmla="*/ 66 w 140"/>
                    <a:gd name="T79" fmla="*/ 89 h 172"/>
                    <a:gd name="T80" fmla="*/ 67 w 140"/>
                    <a:gd name="T81" fmla="*/ 99 h 172"/>
                    <a:gd name="T82" fmla="*/ 73 w 140"/>
                    <a:gd name="T83" fmla="*/ 111 h 172"/>
                    <a:gd name="T84" fmla="*/ 82 w 140"/>
                    <a:gd name="T85" fmla="*/ 140 h 172"/>
                    <a:gd name="T86" fmla="*/ 76 w 140"/>
                    <a:gd name="T87" fmla="*/ 149 h 172"/>
                    <a:gd name="T88" fmla="*/ 67 w 140"/>
                    <a:gd name="T89" fmla="*/ 162 h 172"/>
                    <a:gd name="T90" fmla="*/ 63 w 140"/>
                    <a:gd name="T91" fmla="*/ 172 h 172"/>
                    <a:gd name="T92" fmla="*/ 93 w 140"/>
                    <a:gd name="T93" fmla="*/ 165 h 172"/>
                    <a:gd name="T94" fmla="*/ 109 w 140"/>
                    <a:gd name="T95" fmla="*/ 152 h 172"/>
                    <a:gd name="T96" fmla="*/ 124 w 140"/>
                    <a:gd name="T97" fmla="*/ 147 h 172"/>
                    <a:gd name="T98" fmla="*/ 122 w 140"/>
                    <a:gd name="T99" fmla="*/ 131 h 172"/>
                    <a:gd name="T100" fmla="*/ 117 w 140"/>
                    <a:gd name="T101" fmla="*/ 122 h 172"/>
                    <a:gd name="T102" fmla="*/ 134 w 140"/>
                    <a:gd name="T103" fmla="*/ 11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0" h="172">
                      <a:moveTo>
                        <a:pt x="134" y="118"/>
                      </a:moveTo>
                      <a:lnTo>
                        <a:pt x="135" y="114"/>
                      </a:lnTo>
                      <a:lnTo>
                        <a:pt x="136" y="112"/>
                      </a:lnTo>
                      <a:lnTo>
                        <a:pt x="139" y="108"/>
                      </a:lnTo>
                      <a:lnTo>
                        <a:pt x="140" y="105"/>
                      </a:lnTo>
                      <a:lnTo>
                        <a:pt x="139" y="101"/>
                      </a:lnTo>
                      <a:lnTo>
                        <a:pt x="139" y="94"/>
                      </a:lnTo>
                      <a:lnTo>
                        <a:pt x="138" y="89"/>
                      </a:lnTo>
                      <a:lnTo>
                        <a:pt x="136" y="88"/>
                      </a:lnTo>
                      <a:lnTo>
                        <a:pt x="134" y="88"/>
                      </a:lnTo>
                      <a:lnTo>
                        <a:pt x="130" y="87"/>
                      </a:lnTo>
                      <a:lnTo>
                        <a:pt x="128" y="86"/>
                      </a:lnTo>
                      <a:lnTo>
                        <a:pt x="126" y="84"/>
                      </a:lnTo>
                      <a:lnTo>
                        <a:pt x="124" y="86"/>
                      </a:lnTo>
                      <a:lnTo>
                        <a:pt x="122" y="86"/>
                      </a:lnTo>
                      <a:lnTo>
                        <a:pt x="120" y="81"/>
                      </a:lnTo>
                      <a:lnTo>
                        <a:pt x="120" y="77"/>
                      </a:lnTo>
                      <a:lnTo>
                        <a:pt x="118" y="74"/>
                      </a:lnTo>
                      <a:lnTo>
                        <a:pt x="118" y="71"/>
                      </a:lnTo>
                      <a:lnTo>
                        <a:pt x="117" y="68"/>
                      </a:lnTo>
                      <a:lnTo>
                        <a:pt x="114" y="64"/>
                      </a:lnTo>
                      <a:lnTo>
                        <a:pt x="108" y="59"/>
                      </a:lnTo>
                      <a:lnTo>
                        <a:pt x="105" y="57"/>
                      </a:lnTo>
                      <a:lnTo>
                        <a:pt x="104" y="54"/>
                      </a:lnTo>
                      <a:lnTo>
                        <a:pt x="105" y="52"/>
                      </a:lnTo>
                      <a:lnTo>
                        <a:pt x="105" y="50"/>
                      </a:lnTo>
                      <a:lnTo>
                        <a:pt x="106" y="48"/>
                      </a:lnTo>
                      <a:lnTo>
                        <a:pt x="106" y="46"/>
                      </a:lnTo>
                      <a:lnTo>
                        <a:pt x="105" y="44"/>
                      </a:lnTo>
                      <a:lnTo>
                        <a:pt x="104" y="41"/>
                      </a:lnTo>
                      <a:lnTo>
                        <a:pt x="102" y="39"/>
                      </a:lnTo>
                      <a:lnTo>
                        <a:pt x="100" y="38"/>
                      </a:lnTo>
                      <a:lnTo>
                        <a:pt x="97" y="36"/>
                      </a:lnTo>
                      <a:lnTo>
                        <a:pt x="96" y="35"/>
                      </a:lnTo>
                      <a:lnTo>
                        <a:pt x="94" y="32"/>
                      </a:lnTo>
                      <a:lnTo>
                        <a:pt x="92" y="28"/>
                      </a:lnTo>
                      <a:lnTo>
                        <a:pt x="91" y="26"/>
                      </a:lnTo>
                      <a:lnTo>
                        <a:pt x="86" y="23"/>
                      </a:lnTo>
                      <a:lnTo>
                        <a:pt x="84" y="22"/>
                      </a:lnTo>
                      <a:lnTo>
                        <a:pt x="84" y="18"/>
                      </a:lnTo>
                      <a:lnTo>
                        <a:pt x="85" y="15"/>
                      </a:lnTo>
                      <a:lnTo>
                        <a:pt x="82" y="11"/>
                      </a:lnTo>
                      <a:lnTo>
                        <a:pt x="80" y="8"/>
                      </a:lnTo>
                      <a:lnTo>
                        <a:pt x="78" y="4"/>
                      </a:lnTo>
                      <a:lnTo>
                        <a:pt x="76" y="2"/>
                      </a:lnTo>
                      <a:lnTo>
                        <a:pt x="74" y="0"/>
                      </a:lnTo>
                      <a:lnTo>
                        <a:pt x="72" y="2"/>
                      </a:lnTo>
                      <a:lnTo>
                        <a:pt x="69" y="4"/>
                      </a:lnTo>
                      <a:lnTo>
                        <a:pt x="66" y="5"/>
                      </a:lnTo>
                      <a:lnTo>
                        <a:pt x="62" y="6"/>
                      </a:lnTo>
                      <a:lnTo>
                        <a:pt x="57" y="8"/>
                      </a:lnTo>
                      <a:lnTo>
                        <a:pt x="51" y="9"/>
                      </a:lnTo>
                      <a:lnTo>
                        <a:pt x="49" y="8"/>
                      </a:lnTo>
                      <a:lnTo>
                        <a:pt x="45" y="5"/>
                      </a:lnTo>
                      <a:lnTo>
                        <a:pt x="44" y="2"/>
                      </a:lnTo>
                      <a:lnTo>
                        <a:pt x="42" y="5"/>
                      </a:lnTo>
                      <a:lnTo>
                        <a:pt x="34" y="11"/>
                      </a:lnTo>
                      <a:lnTo>
                        <a:pt x="27" y="15"/>
                      </a:lnTo>
                      <a:lnTo>
                        <a:pt x="21" y="17"/>
                      </a:lnTo>
                      <a:lnTo>
                        <a:pt x="18" y="22"/>
                      </a:lnTo>
                      <a:lnTo>
                        <a:pt x="16" y="28"/>
                      </a:lnTo>
                      <a:lnTo>
                        <a:pt x="18" y="42"/>
                      </a:lnTo>
                      <a:lnTo>
                        <a:pt x="18" y="45"/>
                      </a:lnTo>
                      <a:lnTo>
                        <a:pt x="16" y="47"/>
                      </a:lnTo>
                      <a:lnTo>
                        <a:pt x="15" y="51"/>
                      </a:lnTo>
                      <a:lnTo>
                        <a:pt x="13" y="54"/>
                      </a:lnTo>
                      <a:lnTo>
                        <a:pt x="12" y="58"/>
                      </a:lnTo>
                      <a:lnTo>
                        <a:pt x="15" y="64"/>
                      </a:lnTo>
                      <a:lnTo>
                        <a:pt x="22" y="70"/>
                      </a:lnTo>
                      <a:lnTo>
                        <a:pt x="24" y="72"/>
                      </a:lnTo>
                      <a:lnTo>
                        <a:pt x="26" y="76"/>
                      </a:lnTo>
                      <a:lnTo>
                        <a:pt x="27" y="82"/>
                      </a:lnTo>
                      <a:lnTo>
                        <a:pt x="27" y="93"/>
                      </a:lnTo>
                      <a:lnTo>
                        <a:pt x="26" y="100"/>
                      </a:lnTo>
                      <a:lnTo>
                        <a:pt x="24" y="105"/>
                      </a:lnTo>
                      <a:lnTo>
                        <a:pt x="15" y="106"/>
                      </a:lnTo>
                      <a:lnTo>
                        <a:pt x="0" y="107"/>
                      </a:lnTo>
                      <a:lnTo>
                        <a:pt x="4" y="113"/>
                      </a:lnTo>
                      <a:lnTo>
                        <a:pt x="8" y="120"/>
                      </a:lnTo>
                      <a:lnTo>
                        <a:pt x="8" y="124"/>
                      </a:lnTo>
                      <a:lnTo>
                        <a:pt x="6" y="129"/>
                      </a:lnTo>
                      <a:lnTo>
                        <a:pt x="6" y="131"/>
                      </a:lnTo>
                      <a:lnTo>
                        <a:pt x="16" y="137"/>
                      </a:lnTo>
                      <a:lnTo>
                        <a:pt x="19" y="138"/>
                      </a:lnTo>
                      <a:lnTo>
                        <a:pt x="25" y="138"/>
                      </a:lnTo>
                      <a:lnTo>
                        <a:pt x="36" y="140"/>
                      </a:lnTo>
                      <a:lnTo>
                        <a:pt x="39" y="141"/>
                      </a:lnTo>
                      <a:lnTo>
                        <a:pt x="44" y="149"/>
                      </a:lnTo>
                      <a:lnTo>
                        <a:pt x="46" y="152"/>
                      </a:lnTo>
                      <a:lnTo>
                        <a:pt x="54" y="153"/>
                      </a:lnTo>
                      <a:lnTo>
                        <a:pt x="57" y="153"/>
                      </a:lnTo>
                      <a:lnTo>
                        <a:pt x="63" y="155"/>
                      </a:lnTo>
                      <a:lnTo>
                        <a:pt x="66" y="153"/>
                      </a:lnTo>
                      <a:lnTo>
                        <a:pt x="67" y="143"/>
                      </a:lnTo>
                      <a:lnTo>
                        <a:pt x="66" y="138"/>
                      </a:lnTo>
                      <a:lnTo>
                        <a:pt x="63" y="135"/>
                      </a:lnTo>
                      <a:lnTo>
                        <a:pt x="57" y="128"/>
                      </a:lnTo>
                      <a:lnTo>
                        <a:pt x="56" y="122"/>
                      </a:lnTo>
                      <a:lnTo>
                        <a:pt x="55" y="116"/>
                      </a:lnTo>
                      <a:lnTo>
                        <a:pt x="54" y="106"/>
                      </a:lnTo>
                      <a:lnTo>
                        <a:pt x="54" y="102"/>
                      </a:lnTo>
                      <a:lnTo>
                        <a:pt x="57" y="99"/>
                      </a:lnTo>
                      <a:lnTo>
                        <a:pt x="61" y="95"/>
                      </a:lnTo>
                      <a:lnTo>
                        <a:pt x="62" y="93"/>
                      </a:lnTo>
                      <a:lnTo>
                        <a:pt x="63" y="86"/>
                      </a:lnTo>
                      <a:lnTo>
                        <a:pt x="69" y="78"/>
                      </a:lnTo>
                      <a:lnTo>
                        <a:pt x="74" y="76"/>
                      </a:lnTo>
                      <a:lnTo>
                        <a:pt x="80" y="76"/>
                      </a:lnTo>
                      <a:lnTo>
                        <a:pt x="86" y="81"/>
                      </a:lnTo>
                      <a:lnTo>
                        <a:pt x="88" y="86"/>
                      </a:lnTo>
                      <a:lnTo>
                        <a:pt x="85" y="93"/>
                      </a:lnTo>
                      <a:lnTo>
                        <a:pt x="82" y="98"/>
                      </a:lnTo>
                      <a:lnTo>
                        <a:pt x="81" y="99"/>
                      </a:lnTo>
                      <a:lnTo>
                        <a:pt x="80" y="96"/>
                      </a:lnTo>
                      <a:lnTo>
                        <a:pt x="79" y="90"/>
                      </a:lnTo>
                      <a:lnTo>
                        <a:pt x="76" y="87"/>
                      </a:lnTo>
                      <a:lnTo>
                        <a:pt x="72" y="86"/>
                      </a:lnTo>
                      <a:lnTo>
                        <a:pt x="68" y="87"/>
                      </a:lnTo>
                      <a:lnTo>
                        <a:pt x="67" y="87"/>
                      </a:lnTo>
                      <a:lnTo>
                        <a:pt x="66" y="89"/>
                      </a:lnTo>
                      <a:lnTo>
                        <a:pt x="64" y="92"/>
                      </a:lnTo>
                      <a:lnTo>
                        <a:pt x="64" y="94"/>
                      </a:lnTo>
                      <a:lnTo>
                        <a:pt x="67" y="99"/>
                      </a:lnTo>
                      <a:lnTo>
                        <a:pt x="70" y="105"/>
                      </a:lnTo>
                      <a:lnTo>
                        <a:pt x="72" y="107"/>
                      </a:lnTo>
                      <a:lnTo>
                        <a:pt x="73" y="111"/>
                      </a:lnTo>
                      <a:lnTo>
                        <a:pt x="78" y="119"/>
                      </a:lnTo>
                      <a:lnTo>
                        <a:pt x="81" y="131"/>
                      </a:lnTo>
                      <a:lnTo>
                        <a:pt x="82" y="140"/>
                      </a:lnTo>
                      <a:lnTo>
                        <a:pt x="80" y="143"/>
                      </a:lnTo>
                      <a:lnTo>
                        <a:pt x="79" y="146"/>
                      </a:lnTo>
                      <a:lnTo>
                        <a:pt x="76" y="149"/>
                      </a:lnTo>
                      <a:lnTo>
                        <a:pt x="75" y="152"/>
                      </a:lnTo>
                      <a:lnTo>
                        <a:pt x="72" y="156"/>
                      </a:lnTo>
                      <a:lnTo>
                        <a:pt x="67" y="162"/>
                      </a:lnTo>
                      <a:lnTo>
                        <a:pt x="58" y="166"/>
                      </a:lnTo>
                      <a:lnTo>
                        <a:pt x="60" y="170"/>
                      </a:lnTo>
                      <a:lnTo>
                        <a:pt x="63" y="172"/>
                      </a:lnTo>
                      <a:lnTo>
                        <a:pt x="70" y="171"/>
                      </a:lnTo>
                      <a:lnTo>
                        <a:pt x="79" y="167"/>
                      </a:lnTo>
                      <a:lnTo>
                        <a:pt x="93" y="165"/>
                      </a:lnTo>
                      <a:lnTo>
                        <a:pt x="97" y="164"/>
                      </a:lnTo>
                      <a:lnTo>
                        <a:pt x="105" y="155"/>
                      </a:lnTo>
                      <a:lnTo>
                        <a:pt x="109" y="152"/>
                      </a:lnTo>
                      <a:lnTo>
                        <a:pt x="112" y="150"/>
                      </a:lnTo>
                      <a:lnTo>
                        <a:pt x="122" y="149"/>
                      </a:lnTo>
                      <a:lnTo>
                        <a:pt x="124" y="147"/>
                      </a:lnTo>
                      <a:lnTo>
                        <a:pt x="126" y="142"/>
                      </a:lnTo>
                      <a:lnTo>
                        <a:pt x="124" y="135"/>
                      </a:lnTo>
                      <a:lnTo>
                        <a:pt x="122" y="131"/>
                      </a:lnTo>
                      <a:lnTo>
                        <a:pt x="117" y="130"/>
                      </a:lnTo>
                      <a:lnTo>
                        <a:pt x="115" y="126"/>
                      </a:lnTo>
                      <a:lnTo>
                        <a:pt x="117" y="122"/>
                      </a:lnTo>
                      <a:lnTo>
                        <a:pt x="122" y="119"/>
                      </a:lnTo>
                      <a:lnTo>
                        <a:pt x="130" y="117"/>
                      </a:lnTo>
                      <a:lnTo>
                        <a:pt x="134" y="118"/>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8" name="Freeform 226"/>
                <p:cNvSpPr>
                  <a:spLocks/>
                </p:cNvSpPr>
                <p:nvPr/>
              </p:nvSpPr>
              <p:spPr bwMode="auto">
                <a:xfrm rot="1627522">
                  <a:off x="730" y="3817"/>
                  <a:ext cx="102" cy="86"/>
                </a:xfrm>
                <a:custGeom>
                  <a:avLst/>
                  <a:gdLst>
                    <a:gd name="T0" fmla="*/ 36 w 80"/>
                    <a:gd name="T1" fmla="*/ 13 h 59"/>
                    <a:gd name="T2" fmla="*/ 38 w 80"/>
                    <a:gd name="T3" fmla="*/ 12 h 59"/>
                    <a:gd name="T4" fmla="*/ 44 w 80"/>
                    <a:gd name="T5" fmla="*/ 10 h 59"/>
                    <a:gd name="T6" fmla="*/ 51 w 80"/>
                    <a:gd name="T7" fmla="*/ 7 h 59"/>
                    <a:gd name="T8" fmla="*/ 59 w 80"/>
                    <a:gd name="T9" fmla="*/ 5 h 59"/>
                    <a:gd name="T10" fmla="*/ 61 w 80"/>
                    <a:gd name="T11" fmla="*/ 6 h 59"/>
                    <a:gd name="T12" fmla="*/ 63 w 80"/>
                    <a:gd name="T13" fmla="*/ 10 h 59"/>
                    <a:gd name="T14" fmla="*/ 67 w 80"/>
                    <a:gd name="T15" fmla="*/ 12 h 59"/>
                    <a:gd name="T16" fmla="*/ 69 w 80"/>
                    <a:gd name="T17" fmla="*/ 12 h 59"/>
                    <a:gd name="T18" fmla="*/ 71 w 80"/>
                    <a:gd name="T19" fmla="*/ 10 h 59"/>
                    <a:gd name="T20" fmla="*/ 71 w 80"/>
                    <a:gd name="T21" fmla="*/ 7 h 59"/>
                    <a:gd name="T22" fmla="*/ 71 w 80"/>
                    <a:gd name="T23" fmla="*/ 4 h 59"/>
                    <a:gd name="T24" fmla="*/ 72 w 80"/>
                    <a:gd name="T25" fmla="*/ 3 h 59"/>
                    <a:gd name="T26" fmla="*/ 73 w 80"/>
                    <a:gd name="T27" fmla="*/ 0 h 59"/>
                    <a:gd name="T28" fmla="*/ 77 w 80"/>
                    <a:gd name="T29" fmla="*/ 1 h 59"/>
                    <a:gd name="T30" fmla="*/ 78 w 80"/>
                    <a:gd name="T31" fmla="*/ 4 h 59"/>
                    <a:gd name="T32" fmla="*/ 79 w 80"/>
                    <a:gd name="T33" fmla="*/ 9 h 59"/>
                    <a:gd name="T34" fmla="*/ 80 w 80"/>
                    <a:gd name="T35" fmla="*/ 11 h 59"/>
                    <a:gd name="T36" fmla="*/ 79 w 80"/>
                    <a:gd name="T37" fmla="*/ 13 h 59"/>
                    <a:gd name="T38" fmla="*/ 79 w 80"/>
                    <a:gd name="T39" fmla="*/ 17 h 59"/>
                    <a:gd name="T40" fmla="*/ 77 w 80"/>
                    <a:gd name="T41" fmla="*/ 23 h 59"/>
                    <a:gd name="T42" fmla="*/ 69 w 80"/>
                    <a:gd name="T43" fmla="*/ 25 h 59"/>
                    <a:gd name="T44" fmla="*/ 67 w 80"/>
                    <a:gd name="T45" fmla="*/ 24 h 59"/>
                    <a:gd name="T46" fmla="*/ 63 w 80"/>
                    <a:gd name="T47" fmla="*/ 24 h 59"/>
                    <a:gd name="T48" fmla="*/ 61 w 80"/>
                    <a:gd name="T49" fmla="*/ 28 h 59"/>
                    <a:gd name="T50" fmla="*/ 59 w 80"/>
                    <a:gd name="T51" fmla="*/ 30 h 59"/>
                    <a:gd name="T52" fmla="*/ 55 w 80"/>
                    <a:gd name="T53" fmla="*/ 31 h 59"/>
                    <a:gd name="T54" fmla="*/ 50 w 80"/>
                    <a:gd name="T55" fmla="*/ 31 h 59"/>
                    <a:gd name="T56" fmla="*/ 47 w 80"/>
                    <a:gd name="T57" fmla="*/ 33 h 59"/>
                    <a:gd name="T58" fmla="*/ 44 w 80"/>
                    <a:gd name="T59" fmla="*/ 36 h 59"/>
                    <a:gd name="T60" fmla="*/ 42 w 80"/>
                    <a:gd name="T61" fmla="*/ 39 h 59"/>
                    <a:gd name="T62" fmla="*/ 39 w 80"/>
                    <a:gd name="T63" fmla="*/ 46 h 59"/>
                    <a:gd name="T64" fmla="*/ 38 w 80"/>
                    <a:gd name="T65" fmla="*/ 48 h 59"/>
                    <a:gd name="T66" fmla="*/ 32 w 80"/>
                    <a:gd name="T67" fmla="*/ 53 h 59"/>
                    <a:gd name="T68" fmla="*/ 24 w 80"/>
                    <a:gd name="T69" fmla="*/ 59 h 59"/>
                    <a:gd name="T70" fmla="*/ 23 w 80"/>
                    <a:gd name="T71" fmla="*/ 58 h 59"/>
                    <a:gd name="T72" fmla="*/ 19 w 80"/>
                    <a:gd name="T73" fmla="*/ 55 h 59"/>
                    <a:gd name="T74" fmla="*/ 18 w 80"/>
                    <a:gd name="T75" fmla="*/ 52 h 59"/>
                    <a:gd name="T76" fmla="*/ 15 w 80"/>
                    <a:gd name="T77" fmla="*/ 48 h 59"/>
                    <a:gd name="T78" fmla="*/ 13 w 80"/>
                    <a:gd name="T79" fmla="*/ 45 h 59"/>
                    <a:gd name="T80" fmla="*/ 11 w 80"/>
                    <a:gd name="T81" fmla="*/ 42 h 59"/>
                    <a:gd name="T82" fmla="*/ 9 w 80"/>
                    <a:gd name="T83" fmla="*/ 39 h 59"/>
                    <a:gd name="T84" fmla="*/ 5 w 80"/>
                    <a:gd name="T85" fmla="*/ 35 h 59"/>
                    <a:gd name="T86" fmla="*/ 0 w 80"/>
                    <a:gd name="T87" fmla="*/ 30 h 59"/>
                    <a:gd name="T88" fmla="*/ 1 w 80"/>
                    <a:gd name="T89" fmla="*/ 28 h 59"/>
                    <a:gd name="T90" fmla="*/ 3 w 80"/>
                    <a:gd name="T91" fmla="*/ 27 h 59"/>
                    <a:gd name="T92" fmla="*/ 8 w 80"/>
                    <a:gd name="T93" fmla="*/ 25 h 59"/>
                    <a:gd name="T94" fmla="*/ 12 w 80"/>
                    <a:gd name="T95" fmla="*/ 24 h 59"/>
                    <a:gd name="T96" fmla="*/ 14 w 80"/>
                    <a:gd name="T97" fmla="*/ 24 h 59"/>
                    <a:gd name="T98" fmla="*/ 17 w 80"/>
                    <a:gd name="T99" fmla="*/ 23 h 59"/>
                    <a:gd name="T100" fmla="*/ 20 w 80"/>
                    <a:gd name="T101" fmla="*/ 21 h 59"/>
                    <a:gd name="T102" fmla="*/ 20 w 80"/>
                    <a:gd name="T103" fmla="*/ 19 h 59"/>
                    <a:gd name="T104" fmla="*/ 21 w 80"/>
                    <a:gd name="T105" fmla="*/ 18 h 59"/>
                    <a:gd name="T106" fmla="*/ 26 w 80"/>
                    <a:gd name="T107" fmla="*/ 16 h 59"/>
                    <a:gd name="T108" fmla="*/ 36 w 80"/>
                    <a:gd name="T109"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59">
                      <a:moveTo>
                        <a:pt x="36" y="13"/>
                      </a:moveTo>
                      <a:lnTo>
                        <a:pt x="38" y="12"/>
                      </a:lnTo>
                      <a:lnTo>
                        <a:pt x="44" y="10"/>
                      </a:lnTo>
                      <a:lnTo>
                        <a:pt x="51" y="7"/>
                      </a:lnTo>
                      <a:lnTo>
                        <a:pt x="59" y="5"/>
                      </a:lnTo>
                      <a:lnTo>
                        <a:pt x="61" y="6"/>
                      </a:lnTo>
                      <a:lnTo>
                        <a:pt x="63" y="10"/>
                      </a:lnTo>
                      <a:lnTo>
                        <a:pt x="67" y="12"/>
                      </a:lnTo>
                      <a:lnTo>
                        <a:pt x="69" y="12"/>
                      </a:lnTo>
                      <a:lnTo>
                        <a:pt x="71" y="10"/>
                      </a:lnTo>
                      <a:lnTo>
                        <a:pt x="71" y="7"/>
                      </a:lnTo>
                      <a:lnTo>
                        <a:pt x="71" y="4"/>
                      </a:lnTo>
                      <a:lnTo>
                        <a:pt x="72" y="3"/>
                      </a:lnTo>
                      <a:lnTo>
                        <a:pt x="73" y="0"/>
                      </a:lnTo>
                      <a:lnTo>
                        <a:pt x="77" y="1"/>
                      </a:lnTo>
                      <a:lnTo>
                        <a:pt x="78" y="4"/>
                      </a:lnTo>
                      <a:lnTo>
                        <a:pt x="79" y="9"/>
                      </a:lnTo>
                      <a:lnTo>
                        <a:pt x="80" y="11"/>
                      </a:lnTo>
                      <a:lnTo>
                        <a:pt x="79" y="13"/>
                      </a:lnTo>
                      <a:lnTo>
                        <a:pt x="79" y="17"/>
                      </a:lnTo>
                      <a:lnTo>
                        <a:pt x="77" y="23"/>
                      </a:lnTo>
                      <a:lnTo>
                        <a:pt x="69" y="25"/>
                      </a:lnTo>
                      <a:lnTo>
                        <a:pt x="67" y="24"/>
                      </a:lnTo>
                      <a:lnTo>
                        <a:pt x="63" y="24"/>
                      </a:lnTo>
                      <a:lnTo>
                        <a:pt x="61" y="28"/>
                      </a:lnTo>
                      <a:lnTo>
                        <a:pt x="59" y="30"/>
                      </a:lnTo>
                      <a:lnTo>
                        <a:pt x="55" y="31"/>
                      </a:lnTo>
                      <a:lnTo>
                        <a:pt x="50" y="31"/>
                      </a:lnTo>
                      <a:lnTo>
                        <a:pt x="47" y="33"/>
                      </a:lnTo>
                      <a:lnTo>
                        <a:pt x="44" y="36"/>
                      </a:lnTo>
                      <a:lnTo>
                        <a:pt x="42" y="39"/>
                      </a:lnTo>
                      <a:lnTo>
                        <a:pt x="39" y="46"/>
                      </a:lnTo>
                      <a:lnTo>
                        <a:pt x="38" y="48"/>
                      </a:lnTo>
                      <a:lnTo>
                        <a:pt x="32" y="53"/>
                      </a:lnTo>
                      <a:lnTo>
                        <a:pt x="24" y="59"/>
                      </a:lnTo>
                      <a:lnTo>
                        <a:pt x="23" y="58"/>
                      </a:lnTo>
                      <a:lnTo>
                        <a:pt x="19" y="55"/>
                      </a:lnTo>
                      <a:lnTo>
                        <a:pt x="18" y="52"/>
                      </a:lnTo>
                      <a:lnTo>
                        <a:pt x="15" y="48"/>
                      </a:lnTo>
                      <a:lnTo>
                        <a:pt x="13" y="45"/>
                      </a:lnTo>
                      <a:lnTo>
                        <a:pt x="11" y="42"/>
                      </a:lnTo>
                      <a:lnTo>
                        <a:pt x="9" y="39"/>
                      </a:lnTo>
                      <a:lnTo>
                        <a:pt x="5" y="35"/>
                      </a:lnTo>
                      <a:lnTo>
                        <a:pt x="0" y="30"/>
                      </a:lnTo>
                      <a:lnTo>
                        <a:pt x="1" y="28"/>
                      </a:lnTo>
                      <a:lnTo>
                        <a:pt x="3" y="27"/>
                      </a:lnTo>
                      <a:lnTo>
                        <a:pt x="8" y="25"/>
                      </a:lnTo>
                      <a:lnTo>
                        <a:pt x="12" y="24"/>
                      </a:lnTo>
                      <a:lnTo>
                        <a:pt x="14" y="24"/>
                      </a:lnTo>
                      <a:lnTo>
                        <a:pt x="17" y="23"/>
                      </a:lnTo>
                      <a:lnTo>
                        <a:pt x="20" y="21"/>
                      </a:lnTo>
                      <a:lnTo>
                        <a:pt x="20" y="19"/>
                      </a:lnTo>
                      <a:lnTo>
                        <a:pt x="21" y="18"/>
                      </a:lnTo>
                      <a:lnTo>
                        <a:pt x="26" y="16"/>
                      </a:lnTo>
                      <a:lnTo>
                        <a:pt x="36" y="13"/>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79" name="Freeform 227"/>
                <p:cNvSpPr>
                  <a:spLocks/>
                </p:cNvSpPr>
                <p:nvPr/>
              </p:nvSpPr>
              <p:spPr bwMode="auto">
                <a:xfrm rot="1627522">
                  <a:off x="1142" y="3553"/>
                  <a:ext cx="52" cy="59"/>
                </a:xfrm>
                <a:custGeom>
                  <a:avLst/>
                  <a:gdLst>
                    <a:gd name="T0" fmla="*/ 34 w 42"/>
                    <a:gd name="T1" fmla="*/ 6 h 40"/>
                    <a:gd name="T2" fmla="*/ 28 w 42"/>
                    <a:gd name="T3" fmla="*/ 4 h 40"/>
                    <a:gd name="T4" fmla="*/ 22 w 42"/>
                    <a:gd name="T5" fmla="*/ 2 h 40"/>
                    <a:gd name="T6" fmla="*/ 20 w 42"/>
                    <a:gd name="T7" fmla="*/ 2 h 40"/>
                    <a:gd name="T8" fmla="*/ 15 w 42"/>
                    <a:gd name="T9" fmla="*/ 0 h 40"/>
                    <a:gd name="T10" fmla="*/ 11 w 42"/>
                    <a:gd name="T11" fmla="*/ 3 h 40"/>
                    <a:gd name="T12" fmla="*/ 8 w 42"/>
                    <a:gd name="T13" fmla="*/ 4 h 40"/>
                    <a:gd name="T14" fmla="*/ 6 w 42"/>
                    <a:gd name="T15" fmla="*/ 5 h 40"/>
                    <a:gd name="T16" fmla="*/ 3 w 42"/>
                    <a:gd name="T17" fmla="*/ 9 h 40"/>
                    <a:gd name="T18" fmla="*/ 0 w 42"/>
                    <a:gd name="T19" fmla="*/ 12 h 40"/>
                    <a:gd name="T20" fmla="*/ 0 w 42"/>
                    <a:gd name="T21" fmla="*/ 15 h 40"/>
                    <a:gd name="T22" fmla="*/ 2 w 42"/>
                    <a:gd name="T23" fmla="*/ 18 h 40"/>
                    <a:gd name="T24" fmla="*/ 3 w 42"/>
                    <a:gd name="T25" fmla="*/ 22 h 40"/>
                    <a:gd name="T26" fmla="*/ 8 w 42"/>
                    <a:gd name="T27" fmla="*/ 26 h 40"/>
                    <a:gd name="T28" fmla="*/ 12 w 42"/>
                    <a:gd name="T29" fmla="*/ 32 h 40"/>
                    <a:gd name="T30" fmla="*/ 16 w 42"/>
                    <a:gd name="T31" fmla="*/ 35 h 40"/>
                    <a:gd name="T32" fmla="*/ 20 w 42"/>
                    <a:gd name="T33" fmla="*/ 38 h 40"/>
                    <a:gd name="T34" fmla="*/ 22 w 42"/>
                    <a:gd name="T35" fmla="*/ 39 h 40"/>
                    <a:gd name="T36" fmla="*/ 24 w 42"/>
                    <a:gd name="T37" fmla="*/ 40 h 40"/>
                    <a:gd name="T38" fmla="*/ 26 w 42"/>
                    <a:gd name="T39" fmla="*/ 39 h 40"/>
                    <a:gd name="T40" fmla="*/ 27 w 42"/>
                    <a:gd name="T41" fmla="*/ 38 h 40"/>
                    <a:gd name="T42" fmla="*/ 32 w 42"/>
                    <a:gd name="T43" fmla="*/ 33 h 40"/>
                    <a:gd name="T44" fmla="*/ 34 w 42"/>
                    <a:gd name="T45" fmla="*/ 29 h 40"/>
                    <a:gd name="T46" fmla="*/ 36 w 42"/>
                    <a:gd name="T47" fmla="*/ 27 h 40"/>
                    <a:gd name="T48" fmla="*/ 39 w 42"/>
                    <a:gd name="T49" fmla="*/ 24 h 40"/>
                    <a:gd name="T50" fmla="*/ 40 w 42"/>
                    <a:gd name="T51" fmla="*/ 21 h 40"/>
                    <a:gd name="T52" fmla="*/ 42 w 42"/>
                    <a:gd name="T53" fmla="*/ 17 h 40"/>
                    <a:gd name="T54" fmla="*/ 41 w 42"/>
                    <a:gd name="T55" fmla="*/ 16 h 40"/>
                    <a:gd name="T56" fmla="*/ 40 w 42"/>
                    <a:gd name="T57" fmla="*/ 14 h 40"/>
                    <a:gd name="T58" fmla="*/ 39 w 42"/>
                    <a:gd name="T59" fmla="*/ 10 h 40"/>
                    <a:gd name="T60" fmla="*/ 36 w 42"/>
                    <a:gd name="T61" fmla="*/ 9 h 40"/>
                    <a:gd name="T62" fmla="*/ 34 w 42"/>
                    <a:gd name="T63"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40">
                      <a:moveTo>
                        <a:pt x="34" y="6"/>
                      </a:moveTo>
                      <a:lnTo>
                        <a:pt x="28" y="4"/>
                      </a:lnTo>
                      <a:lnTo>
                        <a:pt x="22" y="2"/>
                      </a:lnTo>
                      <a:lnTo>
                        <a:pt x="20" y="2"/>
                      </a:lnTo>
                      <a:lnTo>
                        <a:pt x="15" y="0"/>
                      </a:lnTo>
                      <a:lnTo>
                        <a:pt x="11" y="3"/>
                      </a:lnTo>
                      <a:lnTo>
                        <a:pt x="8" y="4"/>
                      </a:lnTo>
                      <a:lnTo>
                        <a:pt x="6" y="5"/>
                      </a:lnTo>
                      <a:lnTo>
                        <a:pt x="3" y="9"/>
                      </a:lnTo>
                      <a:lnTo>
                        <a:pt x="0" y="12"/>
                      </a:lnTo>
                      <a:lnTo>
                        <a:pt x="0" y="15"/>
                      </a:lnTo>
                      <a:lnTo>
                        <a:pt x="2" y="18"/>
                      </a:lnTo>
                      <a:lnTo>
                        <a:pt x="3" y="22"/>
                      </a:lnTo>
                      <a:lnTo>
                        <a:pt x="8" y="26"/>
                      </a:lnTo>
                      <a:lnTo>
                        <a:pt x="12" y="32"/>
                      </a:lnTo>
                      <a:lnTo>
                        <a:pt x="16" y="35"/>
                      </a:lnTo>
                      <a:lnTo>
                        <a:pt x="20" y="38"/>
                      </a:lnTo>
                      <a:lnTo>
                        <a:pt x="22" y="39"/>
                      </a:lnTo>
                      <a:lnTo>
                        <a:pt x="24" y="40"/>
                      </a:lnTo>
                      <a:lnTo>
                        <a:pt x="26" y="39"/>
                      </a:lnTo>
                      <a:lnTo>
                        <a:pt x="27" y="38"/>
                      </a:lnTo>
                      <a:lnTo>
                        <a:pt x="32" y="33"/>
                      </a:lnTo>
                      <a:lnTo>
                        <a:pt x="34" y="29"/>
                      </a:lnTo>
                      <a:lnTo>
                        <a:pt x="36" y="27"/>
                      </a:lnTo>
                      <a:lnTo>
                        <a:pt x="39" y="24"/>
                      </a:lnTo>
                      <a:lnTo>
                        <a:pt x="40" y="21"/>
                      </a:lnTo>
                      <a:lnTo>
                        <a:pt x="42" y="17"/>
                      </a:lnTo>
                      <a:lnTo>
                        <a:pt x="41" y="16"/>
                      </a:lnTo>
                      <a:lnTo>
                        <a:pt x="40" y="14"/>
                      </a:lnTo>
                      <a:lnTo>
                        <a:pt x="39" y="10"/>
                      </a:lnTo>
                      <a:lnTo>
                        <a:pt x="36" y="9"/>
                      </a:lnTo>
                      <a:lnTo>
                        <a:pt x="34"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80" name="Freeform 228"/>
                <p:cNvSpPr>
                  <a:spLocks/>
                </p:cNvSpPr>
                <p:nvPr/>
              </p:nvSpPr>
              <p:spPr bwMode="auto">
                <a:xfrm rot="1627522">
                  <a:off x="1234" y="3522"/>
                  <a:ext cx="39" cy="98"/>
                </a:xfrm>
                <a:custGeom>
                  <a:avLst/>
                  <a:gdLst>
                    <a:gd name="T0" fmla="*/ 20 w 31"/>
                    <a:gd name="T1" fmla="*/ 9 h 66"/>
                    <a:gd name="T2" fmla="*/ 21 w 31"/>
                    <a:gd name="T3" fmla="*/ 7 h 66"/>
                    <a:gd name="T4" fmla="*/ 26 w 31"/>
                    <a:gd name="T5" fmla="*/ 1 h 66"/>
                    <a:gd name="T6" fmla="*/ 29 w 31"/>
                    <a:gd name="T7" fmla="*/ 0 h 66"/>
                    <a:gd name="T8" fmla="*/ 31 w 31"/>
                    <a:gd name="T9" fmla="*/ 2 h 66"/>
                    <a:gd name="T10" fmla="*/ 30 w 31"/>
                    <a:gd name="T11" fmla="*/ 7 h 66"/>
                    <a:gd name="T12" fmla="*/ 30 w 31"/>
                    <a:gd name="T13" fmla="*/ 10 h 66"/>
                    <a:gd name="T14" fmla="*/ 29 w 31"/>
                    <a:gd name="T15" fmla="*/ 20 h 66"/>
                    <a:gd name="T16" fmla="*/ 27 w 31"/>
                    <a:gd name="T17" fmla="*/ 27 h 66"/>
                    <a:gd name="T18" fmla="*/ 26 w 31"/>
                    <a:gd name="T19" fmla="*/ 36 h 66"/>
                    <a:gd name="T20" fmla="*/ 25 w 31"/>
                    <a:gd name="T21" fmla="*/ 38 h 66"/>
                    <a:gd name="T22" fmla="*/ 23 w 31"/>
                    <a:gd name="T23" fmla="*/ 40 h 66"/>
                    <a:gd name="T24" fmla="*/ 20 w 31"/>
                    <a:gd name="T25" fmla="*/ 43 h 66"/>
                    <a:gd name="T26" fmla="*/ 18 w 31"/>
                    <a:gd name="T27" fmla="*/ 45 h 66"/>
                    <a:gd name="T28" fmla="*/ 17 w 31"/>
                    <a:gd name="T29" fmla="*/ 48 h 66"/>
                    <a:gd name="T30" fmla="*/ 17 w 31"/>
                    <a:gd name="T31" fmla="*/ 49 h 66"/>
                    <a:gd name="T32" fmla="*/ 17 w 31"/>
                    <a:gd name="T33" fmla="*/ 51 h 66"/>
                    <a:gd name="T34" fmla="*/ 17 w 31"/>
                    <a:gd name="T35" fmla="*/ 57 h 66"/>
                    <a:gd name="T36" fmla="*/ 15 w 31"/>
                    <a:gd name="T37" fmla="*/ 58 h 66"/>
                    <a:gd name="T38" fmla="*/ 13 w 31"/>
                    <a:gd name="T39" fmla="*/ 63 h 66"/>
                    <a:gd name="T40" fmla="*/ 12 w 31"/>
                    <a:gd name="T41" fmla="*/ 64 h 66"/>
                    <a:gd name="T42" fmla="*/ 8 w 31"/>
                    <a:gd name="T43" fmla="*/ 66 h 66"/>
                    <a:gd name="T44" fmla="*/ 5 w 31"/>
                    <a:gd name="T45" fmla="*/ 64 h 66"/>
                    <a:gd name="T46" fmla="*/ 2 w 31"/>
                    <a:gd name="T47" fmla="*/ 64 h 66"/>
                    <a:gd name="T48" fmla="*/ 1 w 31"/>
                    <a:gd name="T49" fmla="*/ 61 h 66"/>
                    <a:gd name="T50" fmla="*/ 0 w 31"/>
                    <a:gd name="T51" fmla="*/ 58 h 66"/>
                    <a:gd name="T52" fmla="*/ 0 w 31"/>
                    <a:gd name="T53" fmla="*/ 56 h 66"/>
                    <a:gd name="T54" fmla="*/ 1 w 31"/>
                    <a:gd name="T55" fmla="*/ 52 h 66"/>
                    <a:gd name="T56" fmla="*/ 1 w 31"/>
                    <a:gd name="T57" fmla="*/ 49 h 66"/>
                    <a:gd name="T58" fmla="*/ 3 w 31"/>
                    <a:gd name="T59" fmla="*/ 46 h 66"/>
                    <a:gd name="T60" fmla="*/ 7 w 31"/>
                    <a:gd name="T61" fmla="*/ 43 h 66"/>
                    <a:gd name="T62" fmla="*/ 11 w 31"/>
                    <a:gd name="T63" fmla="*/ 37 h 66"/>
                    <a:gd name="T64" fmla="*/ 12 w 31"/>
                    <a:gd name="T65" fmla="*/ 34 h 66"/>
                    <a:gd name="T66" fmla="*/ 15 w 31"/>
                    <a:gd name="T67" fmla="*/ 26 h 66"/>
                    <a:gd name="T68" fmla="*/ 17 w 31"/>
                    <a:gd name="T69" fmla="*/ 22 h 66"/>
                    <a:gd name="T70" fmla="*/ 17 w 31"/>
                    <a:gd name="T71" fmla="*/ 16 h 66"/>
                    <a:gd name="T72" fmla="*/ 18 w 31"/>
                    <a:gd name="T73" fmla="*/ 13 h 66"/>
                    <a:gd name="T74" fmla="*/ 20 w 31"/>
                    <a:gd name="T75"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 h="66">
                      <a:moveTo>
                        <a:pt x="20" y="9"/>
                      </a:moveTo>
                      <a:lnTo>
                        <a:pt x="21" y="7"/>
                      </a:lnTo>
                      <a:lnTo>
                        <a:pt x="26" y="1"/>
                      </a:lnTo>
                      <a:lnTo>
                        <a:pt x="29" y="0"/>
                      </a:lnTo>
                      <a:lnTo>
                        <a:pt x="31" y="2"/>
                      </a:lnTo>
                      <a:lnTo>
                        <a:pt x="30" y="7"/>
                      </a:lnTo>
                      <a:lnTo>
                        <a:pt x="30" y="10"/>
                      </a:lnTo>
                      <a:lnTo>
                        <a:pt x="29" y="20"/>
                      </a:lnTo>
                      <a:lnTo>
                        <a:pt x="27" y="27"/>
                      </a:lnTo>
                      <a:lnTo>
                        <a:pt x="26" y="36"/>
                      </a:lnTo>
                      <a:lnTo>
                        <a:pt x="25" y="38"/>
                      </a:lnTo>
                      <a:lnTo>
                        <a:pt x="23" y="40"/>
                      </a:lnTo>
                      <a:lnTo>
                        <a:pt x="20" y="43"/>
                      </a:lnTo>
                      <a:lnTo>
                        <a:pt x="18" y="45"/>
                      </a:lnTo>
                      <a:lnTo>
                        <a:pt x="17" y="48"/>
                      </a:lnTo>
                      <a:lnTo>
                        <a:pt x="17" y="49"/>
                      </a:lnTo>
                      <a:lnTo>
                        <a:pt x="17" y="51"/>
                      </a:lnTo>
                      <a:lnTo>
                        <a:pt x="17" y="57"/>
                      </a:lnTo>
                      <a:lnTo>
                        <a:pt x="15" y="58"/>
                      </a:lnTo>
                      <a:lnTo>
                        <a:pt x="13" y="63"/>
                      </a:lnTo>
                      <a:lnTo>
                        <a:pt x="12" y="64"/>
                      </a:lnTo>
                      <a:lnTo>
                        <a:pt x="8" y="66"/>
                      </a:lnTo>
                      <a:lnTo>
                        <a:pt x="5" y="64"/>
                      </a:lnTo>
                      <a:lnTo>
                        <a:pt x="2" y="64"/>
                      </a:lnTo>
                      <a:lnTo>
                        <a:pt x="1" y="61"/>
                      </a:lnTo>
                      <a:lnTo>
                        <a:pt x="0" y="58"/>
                      </a:lnTo>
                      <a:lnTo>
                        <a:pt x="0" y="56"/>
                      </a:lnTo>
                      <a:lnTo>
                        <a:pt x="1" y="52"/>
                      </a:lnTo>
                      <a:lnTo>
                        <a:pt x="1" y="49"/>
                      </a:lnTo>
                      <a:lnTo>
                        <a:pt x="3" y="46"/>
                      </a:lnTo>
                      <a:lnTo>
                        <a:pt x="7" y="43"/>
                      </a:lnTo>
                      <a:lnTo>
                        <a:pt x="11" y="37"/>
                      </a:lnTo>
                      <a:lnTo>
                        <a:pt x="12" y="34"/>
                      </a:lnTo>
                      <a:lnTo>
                        <a:pt x="15" y="26"/>
                      </a:lnTo>
                      <a:lnTo>
                        <a:pt x="17" y="22"/>
                      </a:lnTo>
                      <a:lnTo>
                        <a:pt x="17" y="16"/>
                      </a:lnTo>
                      <a:lnTo>
                        <a:pt x="18" y="13"/>
                      </a:lnTo>
                      <a:lnTo>
                        <a:pt x="20" y="9"/>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81" name="Freeform 229"/>
                <p:cNvSpPr>
                  <a:spLocks/>
                </p:cNvSpPr>
                <p:nvPr/>
              </p:nvSpPr>
              <p:spPr bwMode="auto">
                <a:xfrm rot="1627522">
                  <a:off x="638" y="3884"/>
                  <a:ext cx="32" cy="60"/>
                </a:xfrm>
                <a:custGeom>
                  <a:avLst/>
                  <a:gdLst>
                    <a:gd name="T0" fmla="*/ 14 w 26"/>
                    <a:gd name="T1" fmla="*/ 6 h 38"/>
                    <a:gd name="T2" fmla="*/ 14 w 26"/>
                    <a:gd name="T3" fmla="*/ 3 h 38"/>
                    <a:gd name="T4" fmla="*/ 9 w 26"/>
                    <a:gd name="T5" fmla="*/ 1 h 38"/>
                    <a:gd name="T6" fmla="*/ 8 w 26"/>
                    <a:gd name="T7" fmla="*/ 0 h 38"/>
                    <a:gd name="T8" fmla="*/ 5 w 26"/>
                    <a:gd name="T9" fmla="*/ 0 h 38"/>
                    <a:gd name="T10" fmla="*/ 3 w 26"/>
                    <a:gd name="T11" fmla="*/ 1 h 38"/>
                    <a:gd name="T12" fmla="*/ 2 w 26"/>
                    <a:gd name="T13" fmla="*/ 3 h 38"/>
                    <a:gd name="T14" fmla="*/ 2 w 26"/>
                    <a:gd name="T15" fmla="*/ 6 h 38"/>
                    <a:gd name="T16" fmla="*/ 0 w 26"/>
                    <a:gd name="T17" fmla="*/ 8 h 38"/>
                    <a:gd name="T18" fmla="*/ 2 w 26"/>
                    <a:gd name="T19" fmla="*/ 12 h 38"/>
                    <a:gd name="T20" fmla="*/ 2 w 26"/>
                    <a:gd name="T21" fmla="*/ 17 h 38"/>
                    <a:gd name="T22" fmla="*/ 3 w 26"/>
                    <a:gd name="T23" fmla="*/ 19 h 38"/>
                    <a:gd name="T24" fmla="*/ 3 w 26"/>
                    <a:gd name="T25" fmla="*/ 23 h 38"/>
                    <a:gd name="T26" fmla="*/ 2 w 26"/>
                    <a:gd name="T27" fmla="*/ 25 h 38"/>
                    <a:gd name="T28" fmla="*/ 3 w 26"/>
                    <a:gd name="T29" fmla="*/ 27 h 38"/>
                    <a:gd name="T30" fmla="*/ 4 w 26"/>
                    <a:gd name="T31" fmla="*/ 32 h 38"/>
                    <a:gd name="T32" fmla="*/ 6 w 26"/>
                    <a:gd name="T33" fmla="*/ 36 h 38"/>
                    <a:gd name="T34" fmla="*/ 8 w 26"/>
                    <a:gd name="T35" fmla="*/ 37 h 38"/>
                    <a:gd name="T36" fmla="*/ 11 w 26"/>
                    <a:gd name="T37" fmla="*/ 38 h 38"/>
                    <a:gd name="T38" fmla="*/ 12 w 26"/>
                    <a:gd name="T39" fmla="*/ 37 h 38"/>
                    <a:gd name="T40" fmla="*/ 15 w 26"/>
                    <a:gd name="T41" fmla="*/ 36 h 38"/>
                    <a:gd name="T42" fmla="*/ 18 w 26"/>
                    <a:gd name="T43" fmla="*/ 32 h 38"/>
                    <a:gd name="T44" fmla="*/ 22 w 26"/>
                    <a:gd name="T45" fmla="*/ 29 h 38"/>
                    <a:gd name="T46" fmla="*/ 24 w 26"/>
                    <a:gd name="T47" fmla="*/ 25 h 38"/>
                    <a:gd name="T48" fmla="*/ 26 w 26"/>
                    <a:gd name="T49" fmla="*/ 23 h 38"/>
                    <a:gd name="T50" fmla="*/ 24 w 26"/>
                    <a:gd name="T51" fmla="*/ 19 h 38"/>
                    <a:gd name="T52" fmla="*/ 23 w 26"/>
                    <a:gd name="T53" fmla="*/ 18 h 38"/>
                    <a:gd name="T54" fmla="*/ 20 w 26"/>
                    <a:gd name="T55" fmla="*/ 15 h 38"/>
                    <a:gd name="T56" fmla="*/ 17 w 26"/>
                    <a:gd name="T57" fmla="*/ 14 h 38"/>
                    <a:gd name="T58" fmla="*/ 17 w 26"/>
                    <a:gd name="T59" fmla="*/ 12 h 38"/>
                    <a:gd name="T60" fmla="*/ 15 w 26"/>
                    <a:gd name="T61" fmla="*/ 8 h 38"/>
                    <a:gd name="T62" fmla="*/ 14 w 26"/>
                    <a:gd name="T63" fmla="*/ 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38">
                      <a:moveTo>
                        <a:pt x="14" y="6"/>
                      </a:moveTo>
                      <a:lnTo>
                        <a:pt x="14" y="3"/>
                      </a:lnTo>
                      <a:lnTo>
                        <a:pt x="9" y="1"/>
                      </a:lnTo>
                      <a:lnTo>
                        <a:pt x="8" y="0"/>
                      </a:lnTo>
                      <a:lnTo>
                        <a:pt x="5" y="0"/>
                      </a:lnTo>
                      <a:lnTo>
                        <a:pt x="3" y="1"/>
                      </a:lnTo>
                      <a:lnTo>
                        <a:pt x="2" y="3"/>
                      </a:lnTo>
                      <a:lnTo>
                        <a:pt x="2" y="6"/>
                      </a:lnTo>
                      <a:lnTo>
                        <a:pt x="0" y="8"/>
                      </a:lnTo>
                      <a:lnTo>
                        <a:pt x="2" y="12"/>
                      </a:lnTo>
                      <a:lnTo>
                        <a:pt x="2" y="17"/>
                      </a:lnTo>
                      <a:lnTo>
                        <a:pt x="3" y="19"/>
                      </a:lnTo>
                      <a:lnTo>
                        <a:pt x="3" y="23"/>
                      </a:lnTo>
                      <a:lnTo>
                        <a:pt x="2" y="25"/>
                      </a:lnTo>
                      <a:lnTo>
                        <a:pt x="3" y="27"/>
                      </a:lnTo>
                      <a:lnTo>
                        <a:pt x="4" y="32"/>
                      </a:lnTo>
                      <a:lnTo>
                        <a:pt x="6" y="36"/>
                      </a:lnTo>
                      <a:lnTo>
                        <a:pt x="8" y="37"/>
                      </a:lnTo>
                      <a:lnTo>
                        <a:pt x="11" y="38"/>
                      </a:lnTo>
                      <a:lnTo>
                        <a:pt x="12" y="37"/>
                      </a:lnTo>
                      <a:lnTo>
                        <a:pt x="15" y="36"/>
                      </a:lnTo>
                      <a:lnTo>
                        <a:pt x="18" y="32"/>
                      </a:lnTo>
                      <a:lnTo>
                        <a:pt x="22" y="29"/>
                      </a:lnTo>
                      <a:lnTo>
                        <a:pt x="24" y="25"/>
                      </a:lnTo>
                      <a:lnTo>
                        <a:pt x="26" y="23"/>
                      </a:lnTo>
                      <a:lnTo>
                        <a:pt x="24" y="19"/>
                      </a:lnTo>
                      <a:lnTo>
                        <a:pt x="23" y="18"/>
                      </a:lnTo>
                      <a:lnTo>
                        <a:pt x="20" y="15"/>
                      </a:lnTo>
                      <a:lnTo>
                        <a:pt x="17" y="14"/>
                      </a:lnTo>
                      <a:lnTo>
                        <a:pt x="17" y="12"/>
                      </a:lnTo>
                      <a:lnTo>
                        <a:pt x="15" y="8"/>
                      </a:lnTo>
                      <a:lnTo>
                        <a:pt x="14"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82" name="Freeform 230"/>
                <p:cNvSpPr>
                  <a:spLocks/>
                </p:cNvSpPr>
                <p:nvPr/>
              </p:nvSpPr>
              <p:spPr bwMode="auto">
                <a:xfrm rot="1627522">
                  <a:off x="542" y="3941"/>
                  <a:ext cx="37" cy="27"/>
                </a:xfrm>
                <a:custGeom>
                  <a:avLst/>
                  <a:gdLst>
                    <a:gd name="T0" fmla="*/ 28 w 29"/>
                    <a:gd name="T1" fmla="*/ 1 h 18"/>
                    <a:gd name="T2" fmla="*/ 29 w 29"/>
                    <a:gd name="T3" fmla="*/ 3 h 18"/>
                    <a:gd name="T4" fmla="*/ 29 w 29"/>
                    <a:gd name="T5" fmla="*/ 4 h 18"/>
                    <a:gd name="T6" fmla="*/ 28 w 29"/>
                    <a:gd name="T7" fmla="*/ 6 h 18"/>
                    <a:gd name="T8" fmla="*/ 24 w 29"/>
                    <a:gd name="T9" fmla="*/ 9 h 18"/>
                    <a:gd name="T10" fmla="*/ 22 w 29"/>
                    <a:gd name="T11" fmla="*/ 11 h 18"/>
                    <a:gd name="T12" fmla="*/ 17 w 29"/>
                    <a:gd name="T13" fmla="*/ 15 h 18"/>
                    <a:gd name="T14" fmla="*/ 12 w 29"/>
                    <a:gd name="T15" fmla="*/ 18 h 18"/>
                    <a:gd name="T16" fmla="*/ 10 w 29"/>
                    <a:gd name="T17" fmla="*/ 17 h 18"/>
                    <a:gd name="T18" fmla="*/ 8 w 29"/>
                    <a:gd name="T19" fmla="*/ 16 h 18"/>
                    <a:gd name="T20" fmla="*/ 5 w 29"/>
                    <a:gd name="T21" fmla="*/ 15 h 18"/>
                    <a:gd name="T22" fmla="*/ 3 w 29"/>
                    <a:gd name="T23" fmla="*/ 13 h 18"/>
                    <a:gd name="T24" fmla="*/ 3 w 29"/>
                    <a:gd name="T25" fmla="*/ 12 h 18"/>
                    <a:gd name="T26" fmla="*/ 2 w 29"/>
                    <a:gd name="T27" fmla="*/ 11 h 18"/>
                    <a:gd name="T28" fmla="*/ 0 w 29"/>
                    <a:gd name="T29" fmla="*/ 9 h 18"/>
                    <a:gd name="T30" fmla="*/ 0 w 29"/>
                    <a:gd name="T31" fmla="*/ 7 h 18"/>
                    <a:gd name="T32" fmla="*/ 2 w 29"/>
                    <a:gd name="T33" fmla="*/ 6 h 18"/>
                    <a:gd name="T34" fmla="*/ 2 w 29"/>
                    <a:gd name="T35" fmla="*/ 5 h 18"/>
                    <a:gd name="T36" fmla="*/ 4 w 29"/>
                    <a:gd name="T37" fmla="*/ 3 h 18"/>
                    <a:gd name="T38" fmla="*/ 5 w 29"/>
                    <a:gd name="T39" fmla="*/ 1 h 18"/>
                    <a:gd name="T40" fmla="*/ 6 w 29"/>
                    <a:gd name="T41" fmla="*/ 1 h 18"/>
                    <a:gd name="T42" fmla="*/ 9 w 29"/>
                    <a:gd name="T43" fmla="*/ 3 h 18"/>
                    <a:gd name="T44" fmla="*/ 10 w 29"/>
                    <a:gd name="T45" fmla="*/ 3 h 18"/>
                    <a:gd name="T46" fmla="*/ 14 w 29"/>
                    <a:gd name="T47" fmla="*/ 3 h 18"/>
                    <a:gd name="T48" fmla="*/ 17 w 29"/>
                    <a:gd name="T49" fmla="*/ 4 h 18"/>
                    <a:gd name="T50" fmla="*/ 18 w 29"/>
                    <a:gd name="T51" fmla="*/ 4 h 18"/>
                    <a:gd name="T52" fmla="*/ 21 w 29"/>
                    <a:gd name="T53" fmla="*/ 3 h 18"/>
                    <a:gd name="T54" fmla="*/ 23 w 29"/>
                    <a:gd name="T55" fmla="*/ 1 h 18"/>
                    <a:gd name="T56" fmla="*/ 26 w 29"/>
                    <a:gd name="T57" fmla="*/ 0 h 18"/>
                    <a:gd name="T58" fmla="*/ 28 w 29"/>
                    <a:gd name="T5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 h="18">
                      <a:moveTo>
                        <a:pt x="28" y="1"/>
                      </a:moveTo>
                      <a:lnTo>
                        <a:pt x="29" y="3"/>
                      </a:lnTo>
                      <a:lnTo>
                        <a:pt x="29" y="4"/>
                      </a:lnTo>
                      <a:lnTo>
                        <a:pt x="28" y="6"/>
                      </a:lnTo>
                      <a:lnTo>
                        <a:pt x="24" y="9"/>
                      </a:lnTo>
                      <a:lnTo>
                        <a:pt x="22" y="11"/>
                      </a:lnTo>
                      <a:lnTo>
                        <a:pt x="17" y="15"/>
                      </a:lnTo>
                      <a:lnTo>
                        <a:pt x="12" y="18"/>
                      </a:lnTo>
                      <a:lnTo>
                        <a:pt x="10" y="17"/>
                      </a:lnTo>
                      <a:lnTo>
                        <a:pt x="8" y="16"/>
                      </a:lnTo>
                      <a:lnTo>
                        <a:pt x="5" y="15"/>
                      </a:lnTo>
                      <a:lnTo>
                        <a:pt x="3" y="13"/>
                      </a:lnTo>
                      <a:lnTo>
                        <a:pt x="3" y="12"/>
                      </a:lnTo>
                      <a:lnTo>
                        <a:pt x="2" y="11"/>
                      </a:lnTo>
                      <a:lnTo>
                        <a:pt x="0" y="9"/>
                      </a:lnTo>
                      <a:lnTo>
                        <a:pt x="0" y="7"/>
                      </a:lnTo>
                      <a:lnTo>
                        <a:pt x="2" y="6"/>
                      </a:lnTo>
                      <a:lnTo>
                        <a:pt x="2" y="5"/>
                      </a:lnTo>
                      <a:lnTo>
                        <a:pt x="4" y="3"/>
                      </a:lnTo>
                      <a:lnTo>
                        <a:pt x="5" y="1"/>
                      </a:lnTo>
                      <a:lnTo>
                        <a:pt x="6" y="1"/>
                      </a:lnTo>
                      <a:lnTo>
                        <a:pt x="9" y="3"/>
                      </a:lnTo>
                      <a:lnTo>
                        <a:pt x="10" y="3"/>
                      </a:lnTo>
                      <a:lnTo>
                        <a:pt x="14" y="3"/>
                      </a:lnTo>
                      <a:lnTo>
                        <a:pt x="17" y="4"/>
                      </a:lnTo>
                      <a:lnTo>
                        <a:pt x="18" y="4"/>
                      </a:lnTo>
                      <a:lnTo>
                        <a:pt x="21" y="3"/>
                      </a:lnTo>
                      <a:lnTo>
                        <a:pt x="23" y="1"/>
                      </a:lnTo>
                      <a:lnTo>
                        <a:pt x="26" y="0"/>
                      </a:lnTo>
                      <a:lnTo>
                        <a:pt x="28" y="1"/>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83" name="Freeform 231"/>
                <p:cNvSpPr>
                  <a:spLocks/>
                </p:cNvSpPr>
                <p:nvPr/>
              </p:nvSpPr>
              <p:spPr bwMode="auto">
                <a:xfrm rot="1627522">
                  <a:off x="1323" y="3191"/>
                  <a:ext cx="18" cy="33"/>
                </a:xfrm>
                <a:custGeom>
                  <a:avLst/>
                  <a:gdLst>
                    <a:gd name="T0" fmla="*/ 15 w 15"/>
                    <a:gd name="T1" fmla="*/ 6 h 23"/>
                    <a:gd name="T2" fmla="*/ 14 w 15"/>
                    <a:gd name="T3" fmla="*/ 1 h 23"/>
                    <a:gd name="T4" fmla="*/ 10 w 15"/>
                    <a:gd name="T5" fmla="*/ 0 h 23"/>
                    <a:gd name="T6" fmla="*/ 2 w 15"/>
                    <a:gd name="T7" fmla="*/ 5 h 23"/>
                    <a:gd name="T8" fmla="*/ 0 w 15"/>
                    <a:gd name="T9" fmla="*/ 7 h 23"/>
                    <a:gd name="T10" fmla="*/ 0 w 15"/>
                    <a:gd name="T11" fmla="*/ 11 h 23"/>
                    <a:gd name="T12" fmla="*/ 3 w 15"/>
                    <a:gd name="T13" fmla="*/ 19 h 23"/>
                    <a:gd name="T14" fmla="*/ 5 w 15"/>
                    <a:gd name="T15" fmla="*/ 22 h 23"/>
                    <a:gd name="T16" fmla="*/ 10 w 15"/>
                    <a:gd name="T17" fmla="*/ 23 h 23"/>
                    <a:gd name="T18" fmla="*/ 10 w 15"/>
                    <a:gd name="T19" fmla="*/ 22 h 23"/>
                    <a:gd name="T20" fmla="*/ 12 w 15"/>
                    <a:gd name="T21" fmla="*/ 18 h 23"/>
                    <a:gd name="T22" fmla="*/ 14 w 15"/>
                    <a:gd name="T23" fmla="*/ 13 h 23"/>
                    <a:gd name="T24" fmla="*/ 15 w 15"/>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23">
                      <a:moveTo>
                        <a:pt x="15" y="6"/>
                      </a:moveTo>
                      <a:lnTo>
                        <a:pt x="14" y="1"/>
                      </a:lnTo>
                      <a:lnTo>
                        <a:pt x="10" y="0"/>
                      </a:lnTo>
                      <a:lnTo>
                        <a:pt x="2" y="5"/>
                      </a:lnTo>
                      <a:lnTo>
                        <a:pt x="0" y="7"/>
                      </a:lnTo>
                      <a:lnTo>
                        <a:pt x="0" y="11"/>
                      </a:lnTo>
                      <a:lnTo>
                        <a:pt x="3" y="19"/>
                      </a:lnTo>
                      <a:lnTo>
                        <a:pt x="5" y="22"/>
                      </a:lnTo>
                      <a:lnTo>
                        <a:pt x="10" y="23"/>
                      </a:lnTo>
                      <a:lnTo>
                        <a:pt x="10" y="22"/>
                      </a:lnTo>
                      <a:lnTo>
                        <a:pt x="12" y="18"/>
                      </a:lnTo>
                      <a:lnTo>
                        <a:pt x="14" y="13"/>
                      </a:lnTo>
                      <a:lnTo>
                        <a:pt x="15" y="6"/>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sp>
              <p:nvSpPr>
                <p:cNvPr id="791784" name="Freeform 232"/>
                <p:cNvSpPr>
                  <a:spLocks/>
                </p:cNvSpPr>
                <p:nvPr/>
              </p:nvSpPr>
              <p:spPr bwMode="auto">
                <a:xfrm rot="1627522">
                  <a:off x="303" y="3974"/>
                  <a:ext cx="129" cy="164"/>
                </a:xfrm>
                <a:custGeom>
                  <a:avLst/>
                  <a:gdLst>
                    <a:gd name="T0" fmla="*/ 3 w 106"/>
                    <a:gd name="T1" fmla="*/ 108 h 110"/>
                    <a:gd name="T2" fmla="*/ 0 w 106"/>
                    <a:gd name="T3" fmla="*/ 93 h 110"/>
                    <a:gd name="T4" fmla="*/ 9 w 106"/>
                    <a:gd name="T5" fmla="*/ 81 h 110"/>
                    <a:gd name="T6" fmla="*/ 16 w 106"/>
                    <a:gd name="T7" fmla="*/ 72 h 110"/>
                    <a:gd name="T8" fmla="*/ 15 w 106"/>
                    <a:gd name="T9" fmla="*/ 62 h 110"/>
                    <a:gd name="T10" fmla="*/ 25 w 106"/>
                    <a:gd name="T11" fmla="*/ 52 h 110"/>
                    <a:gd name="T12" fmla="*/ 36 w 106"/>
                    <a:gd name="T13" fmla="*/ 45 h 110"/>
                    <a:gd name="T14" fmla="*/ 49 w 106"/>
                    <a:gd name="T15" fmla="*/ 38 h 110"/>
                    <a:gd name="T16" fmla="*/ 40 w 106"/>
                    <a:gd name="T17" fmla="*/ 31 h 110"/>
                    <a:gd name="T18" fmla="*/ 37 w 106"/>
                    <a:gd name="T19" fmla="*/ 22 h 110"/>
                    <a:gd name="T20" fmla="*/ 45 w 106"/>
                    <a:gd name="T21" fmla="*/ 16 h 110"/>
                    <a:gd name="T22" fmla="*/ 57 w 106"/>
                    <a:gd name="T23" fmla="*/ 20 h 110"/>
                    <a:gd name="T24" fmla="*/ 60 w 106"/>
                    <a:gd name="T25" fmla="*/ 26 h 110"/>
                    <a:gd name="T26" fmla="*/ 67 w 106"/>
                    <a:gd name="T27" fmla="*/ 24 h 110"/>
                    <a:gd name="T28" fmla="*/ 82 w 106"/>
                    <a:gd name="T29" fmla="*/ 14 h 110"/>
                    <a:gd name="T30" fmla="*/ 93 w 106"/>
                    <a:gd name="T31" fmla="*/ 1 h 110"/>
                    <a:gd name="T32" fmla="*/ 101 w 106"/>
                    <a:gd name="T33" fmla="*/ 3 h 110"/>
                    <a:gd name="T34" fmla="*/ 102 w 106"/>
                    <a:gd name="T35" fmla="*/ 27 h 110"/>
                    <a:gd name="T36" fmla="*/ 89 w 106"/>
                    <a:gd name="T37" fmla="*/ 34 h 110"/>
                    <a:gd name="T38" fmla="*/ 78 w 106"/>
                    <a:gd name="T39" fmla="*/ 38 h 110"/>
                    <a:gd name="T40" fmla="*/ 69 w 106"/>
                    <a:gd name="T41" fmla="*/ 44 h 110"/>
                    <a:gd name="T42" fmla="*/ 58 w 106"/>
                    <a:gd name="T43" fmla="*/ 55 h 110"/>
                    <a:gd name="T44" fmla="*/ 48 w 106"/>
                    <a:gd name="T45" fmla="*/ 58 h 110"/>
                    <a:gd name="T46" fmla="*/ 43 w 106"/>
                    <a:gd name="T47" fmla="*/ 57 h 110"/>
                    <a:gd name="T48" fmla="*/ 39 w 106"/>
                    <a:gd name="T49" fmla="*/ 57 h 110"/>
                    <a:gd name="T50" fmla="*/ 37 w 106"/>
                    <a:gd name="T51" fmla="*/ 60 h 110"/>
                    <a:gd name="T52" fmla="*/ 46 w 106"/>
                    <a:gd name="T53" fmla="*/ 76 h 110"/>
                    <a:gd name="T54" fmla="*/ 35 w 106"/>
                    <a:gd name="T55" fmla="*/ 78 h 110"/>
                    <a:gd name="T56" fmla="*/ 28 w 106"/>
                    <a:gd name="T57" fmla="*/ 81 h 110"/>
                    <a:gd name="T58" fmla="*/ 34 w 106"/>
                    <a:gd name="T59" fmla="*/ 90 h 110"/>
                    <a:gd name="T60" fmla="*/ 27 w 106"/>
                    <a:gd name="T61" fmla="*/ 102 h 110"/>
                    <a:gd name="T62" fmla="*/ 17 w 106"/>
                    <a:gd name="T63"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0">
                      <a:moveTo>
                        <a:pt x="6" y="110"/>
                      </a:moveTo>
                      <a:lnTo>
                        <a:pt x="3" y="108"/>
                      </a:lnTo>
                      <a:lnTo>
                        <a:pt x="1" y="100"/>
                      </a:lnTo>
                      <a:lnTo>
                        <a:pt x="0" y="93"/>
                      </a:lnTo>
                      <a:lnTo>
                        <a:pt x="3" y="85"/>
                      </a:lnTo>
                      <a:lnTo>
                        <a:pt x="9" y="81"/>
                      </a:lnTo>
                      <a:lnTo>
                        <a:pt x="15" y="75"/>
                      </a:lnTo>
                      <a:lnTo>
                        <a:pt x="16" y="72"/>
                      </a:lnTo>
                      <a:lnTo>
                        <a:pt x="16" y="69"/>
                      </a:lnTo>
                      <a:lnTo>
                        <a:pt x="15" y="62"/>
                      </a:lnTo>
                      <a:lnTo>
                        <a:pt x="17" y="56"/>
                      </a:lnTo>
                      <a:lnTo>
                        <a:pt x="25" y="52"/>
                      </a:lnTo>
                      <a:lnTo>
                        <a:pt x="34" y="46"/>
                      </a:lnTo>
                      <a:lnTo>
                        <a:pt x="36" y="45"/>
                      </a:lnTo>
                      <a:lnTo>
                        <a:pt x="48" y="40"/>
                      </a:lnTo>
                      <a:lnTo>
                        <a:pt x="49" y="38"/>
                      </a:lnTo>
                      <a:lnTo>
                        <a:pt x="48" y="34"/>
                      </a:lnTo>
                      <a:lnTo>
                        <a:pt x="40" y="31"/>
                      </a:lnTo>
                      <a:lnTo>
                        <a:pt x="37" y="27"/>
                      </a:lnTo>
                      <a:lnTo>
                        <a:pt x="37" y="22"/>
                      </a:lnTo>
                      <a:lnTo>
                        <a:pt x="40" y="19"/>
                      </a:lnTo>
                      <a:lnTo>
                        <a:pt x="45" y="16"/>
                      </a:lnTo>
                      <a:lnTo>
                        <a:pt x="53" y="18"/>
                      </a:lnTo>
                      <a:lnTo>
                        <a:pt x="57" y="20"/>
                      </a:lnTo>
                      <a:lnTo>
                        <a:pt x="59" y="24"/>
                      </a:lnTo>
                      <a:lnTo>
                        <a:pt x="60" y="26"/>
                      </a:lnTo>
                      <a:lnTo>
                        <a:pt x="64" y="26"/>
                      </a:lnTo>
                      <a:lnTo>
                        <a:pt x="67" y="24"/>
                      </a:lnTo>
                      <a:lnTo>
                        <a:pt x="76" y="19"/>
                      </a:lnTo>
                      <a:lnTo>
                        <a:pt x="82" y="14"/>
                      </a:lnTo>
                      <a:lnTo>
                        <a:pt x="85" y="8"/>
                      </a:lnTo>
                      <a:lnTo>
                        <a:pt x="93" y="1"/>
                      </a:lnTo>
                      <a:lnTo>
                        <a:pt x="97" y="0"/>
                      </a:lnTo>
                      <a:lnTo>
                        <a:pt x="101" y="3"/>
                      </a:lnTo>
                      <a:lnTo>
                        <a:pt x="106" y="19"/>
                      </a:lnTo>
                      <a:lnTo>
                        <a:pt x="102" y="27"/>
                      </a:lnTo>
                      <a:lnTo>
                        <a:pt x="95" y="33"/>
                      </a:lnTo>
                      <a:lnTo>
                        <a:pt x="89" y="34"/>
                      </a:lnTo>
                      <a:lnTo>
                        <a:pt x="81" y="36"/>
                      </a:lnTo>
                      <a:lnTo>
                        <a:pt x="78" y="38"/>
                      </a:lnTo>
                      <a:lnTo>
                        <a:pt x="72" y="44"/>
                      </a:lnTo>
                      <a:lnTo>
                        <a:pt x="69" y="44"/>
                      </a:lnTo>
                      <a:lnTo>
                        <a:pt x="63" y="49"/>
                      </a:lnTo>
                      <a:lnTo>
                        <a:pt x="58" y="55"/>
                      </a:lnTo>
                      <a:lnTo>
                        <a:pt x="53" y="57"/>
                      </a:lnTo>
                      <a:lnTo>
                        <a:pt x="48" y="58"/>
                      </a:lnTo>
                      <a:lnTo>
                        <a:pt x="45" y="58"/>
                      </a:lnTo>
                      <a:lnTo>
                        <a:pt x="43" y="57"/>
                      </a:lnTo>
                      <a:lnTo>
                        <a:pt x="41" y="56"/>
                      </a:lnTo>
                      <a:lnTo>
                        <a:pt x="39" y="57"/>
                      </a:lnTo>
                      <a:lnTo>
                        <a:pt x="37" y="58"/>
                      </a:lnTo>
                      <a:lnTo>
                        <a:pt x="37" y="60"/>
                      </a:lnTo>
                      <a:lnTo>
                        <a:pt x="46" y="75"/>
                      </a:lnTo>
                      <a:lnTo>
                        <a:pt x="46" y="76"/>
                      </a:lnTo>
                      <a:lnTo>
                        <a:pt x="42" y="78"/>
                      </a:lnTo>
                      <a:lnTo>
                        <a:pt x="35" y="78"/>
                      </a:lnTo>
                      <a:lnTo>
                        <a:pt x="30" y="78"/>
                      </a:lnTo>
                      <a:lnTo>
                        <a:pt x="28" y="81"/>
                      </a:lnTo>
                      <a:lnTo>
                        <a:pt x="29" y="84"/>
                      </a:lnTo>
                      <a:lnTo>
                        <a:pt x="34" y="90"/>
                      </a:lnTo>
                      <a:lnTo>
                        <a:pt x="34" y="93"/>
                      </a:lnTo>
                      <a:lnTo>
                        <a:pt x="27" y="102"/>
                      </a:lnTo>
                      <a:lnTo>
                        <a:pt x="19" y="105"/>
                      </a:lnTo>
                      <a:lnTo>
                        <a:pt x="17" y="106"/>
                      </a:lnTo>
                      <a:lnTo>
                        <a:pt x="6" y="110"/>
                      </a:lnTo>
                      <a:close/>
                    </a:path>
                  </a:pathLst>
                </a:custGeom>
                <a:solidFill>
                  <a:srgbClr val="FF9999"/>
                </a:solidFill>
                <a:ln>
                  <a:noFill/>
                </a:ln>
                <a:extLst>
                  <a:ext uri="{91240B29-F687-4F45-9708-019B960494DF}">
                    <a14:hiddenLine xmlns:a14="http://schemas.microsoft.com/office/drawing/2010/main" w="1588">
                      <a:solidFill>
                        <a:srgbClr val="008080"/>
                      </a:solidFill>
                      <a:prstDash val="solid"/>
                      <a:round/>
                      <a:headEnd/>
                      <a:tailEnd/>
                    </a14:hiddenLine>
                  </a:ext>
                </a:extLst>
              </p:spPr>
              <p:txBody>
                <a:bodyPr/>
                <a:lstStyle/>
                <a:p>
                  <a:endParaRPr lang="ja-JP" altLang="en-US"/>
                </a:p>
              </p:txBody>
            </p:sp>
          </p:grpSp>
          <p:sp>
            <p:nvSpPr>
              <p:cNvPr id="791785" name="Text Box 233"/>
              <p:cNvSpPr txBox="1">
                <a:spLocks noChangeArrowheads="1"/>
              </p:cNvSpPr>
              <p:nvPr/>
            </p:nvSpPr>
            <p:spPr bwMode="auto">
              <a:xfrm>
                <a:off x="2454" y="3052"/>
                <a:ext cx="612" cy="44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ja-JP" altLang="en-US" sz="4000">
                    <a:solidFill>
                      <a:srgbClr val="FF0000"/>
                    </a:solidFill>
                    <a:ea typeface="HGS創英角ﾎﾟｯﾌﾟ体" pitchFamily="50" charset="-128"/>
                  </a:rPr>
                  <a:t>ＱＣ</a:t>
                </a:r>
                <a:endParaRPr lang="ja-JP" altLang="en-US" sz="3600">
                  <a:solidFill>
                    <a:srgbClr val="FF0000"/>
                  </a:solidFill>
                  <a:ea typeface="HGS創英角ﾎﾟｯﾌﾟ体" pitchFamily="50" charset="-128"/>
                </a:endParaRPr>
              </a:p>
            </p:txBody>
          </p:sp>
        </p:grpSp>
        <p:sp>
          <p:nvSpPr>
            <p:cNvPr id="791786" name="AutoShape 234"/>
            <p:cNvSpPr>
              <a:spLocks noChangeArrowheads="1"/>
            </p:cNvSpPr>
            <p:nvPr/>
          </p:nvSpPr>
          <p:spPr bwMode="auto">
            <a:xfrm>
              <a:off x="664" y="3424"/>
              <a:ext cx="4704" cy="896"/>
            </a:xfrm>
            <a:prstGeom prst="horizontalScroll">
              <a:avLst>
                <a:gd name="adj" fmla="val 12500"/>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5400">
                  <a:solidFill>
                    <a:srgbClr val="FF0000"/>
                  </a:solidFill>
                  <a:ea typeface="HGS創英角ﾎﾟｯﾌﾟ体" pitchFamily="50" charset="-128"/>
                </a:rPr>
                <a:t>日本全国に広まった</a:t>
              </a:r>
            </a:p>
          </p:txBody>
        </p:sp>
      </p:grpSp>
      <p:grpSp>
        <p:nvGrpSpPr>
          <p:cNvPr id="791787" name="Group 235"/>
          <p:cNvGrpSpPr>
            <a:grpSpLocks/>
          </p:cNvGrpSpPr>
          <p:nvPr/>
        </p:nvGrpSpPr>
        <p:grpSpPr bwMode="auto">
          <a:xfrm>
            <a:off x="203200" y="444500"/>
            <a:ext cx="8767763" cy="3125788"/>
            <a:chOff x="128" y="280"/>
            <a:chExt cx="5523" cy="1969"/>
          </a:xfrm>
        </p:grpSpPr>
        <p:sp>
          <p:nvSpPr>
            <p:cNvPr id="791788" name="Text Box 236"/>
            <p:cNvSpPr txBox="1">
              <a:spLocks noChangeArrowheads="1"/>
            </p:cNvSpPr>
            <p:nvPr/>
          </p:nvSpPr>
          <p:spPr bwMode="auto">
            <a:xfrm>
              <a:off x="264" y="1384"/>
              <a:ext cx="3312"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rgbClr val="006600"/>
                  </a:solidFill>
                  <a:ea typeface="HG創英角ﾎﾟｯﾌﾟ体" pitchFamily="49" charset="-128"/>
                </a:rPr>
                <a:t>製造業にとどまらず、　　　　病院・サービス業・官公庁など　　　さまざまな分野へ</a:t>
              </a:r>
            </a:p>
          </p:txBody>
        </p:sp>
        <p:grpSp>
          <p:nvGrpSpPr>
            <p:cNvPr id="791789" name="Group 237"/>
            <p:cNvGrpSpPr>
              <a:grpSpLocks/>
            </p:cNvGrpSpPr>
            <p:nvPr/>
          </p:nvGrpSpPr>
          <p:grpSpPr bwMode="auto">
            <a:xfrm>
              <a:off x="128" y="280"/>
              <a:ext cx="5523" cy="1092"/>
              <a:chOff x="128" y="448"/>
              <a:chExt cx="5395" cy="924"/>
            </a:xfrm>
          </p:grpSpPr>
          <p:graphicFrame>
            <p:nvGraphicFramePr>
              <p:cNvPr id="791790" name="Object 238"/>
              <p:cNvGraphicFramePr>
                <a:graphicFrameLocks noChangeAspect="1"/>
              </p:cNvGraphicFramePr>
              <p:nvPr/>
            </p:nvGraphicFramePr>
            <p:xfrm>
              <a:off x="128" y="448"/>
              <a:ext cx="1224" cy="924"/>
            </p:xfrm>
            <a:graphic>
              <a:graphicData uri="http://schemas.openxmlformats.org/presentationml/2006/ole">
                <mc:AlternateContent xmlns:mc="http://schemas.openxmlformats.org/markup-compatibility/2006">
                  <mc:Choice xmlns:v="urn:schemas-microsoft-com:vml" Requires="v">
                    <p:oleObj spid="_x0000_s936960" name="ﾋﾞｯﾄﾏｯﾌﾟ ｲﾒｰｼﾞ" r:id="rId5" imgW="1943371" imgH="1467055" progId="Paint.Picture">
                      <p:embed/>
                    </p:oleObj>
                  </mc:Choice>
                  <mc:Fallback>
                    <p:oleObj name="ﾋﾞｯﾄﾏｯﾌﾟ ｲﾒｰｼﾞ" r:id="rId5" imgW="1943371" imgH="1467055" progId="Paint.Picture">
                      <p:embed/>
                      <p:pic>
                        <p:nvPicPr>
                          <p:cNvPr id="0" name="Object 2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 y="448"/>
                            <a:ext cx="1224" cy="924"/>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1791" name="Object 239"/>
              <p:cNvGraphicFramePr>
                <a:graphicFrameLocks noChangeAspect="1"/>
              </p:cNvGraphicFramePr>
              <p:nvPr/>
            </p:nvGraphicFramePr>
            <p:xfrm>
              <a:off x="1380" y="448"/>
              <a:ext cx="1614" cy="924"/>
            </p:xfrm>
            <a:graphic>
              <a:graphicData uri="http://schemas.openxmlformats.org/presentationml/2006/ole">
                <mc:AlternateContent xmlns:mc="http://schemas.openxmlformats.org/markup-compatibility/2006">
                  <mc:Choice xmlns:v="urn:schemas-microsoft-com:vml" Requires="v">
                    <p:oleObj spid="_x0000_s936961" name="ﾋﾞｯﾄﾏｯﾌﾟ ｲﾒｰｼﾞ" r:id="rId7" imgW="2561905" imgH="1467055" progId="Paint.Picture">
                      <p:embed/>
                    </p:oleObj>
                  </mc:Choice>
                  <mc:Fallback>
                    <p:oleObj name="ﾋﾞｯﾄﾏｯﾌﾟ ｲﾒｰｼﾞ" r:id="rId7" imgW="2561905" imgH="1467055" progId="Paint.Picture">
                      <p:embed/>
                      <p:pic>
                        <p:nvPicPr>
                          <p:cNvPr id="0" name="Object 2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80" y="448"/>
                            <a:ext cx="1614" cy="924"/>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1792" name="Object 240"/>
              <p:cNvGraphicFramePr>
                <a:graphicFrameLocks noChangeAspect="1"/>
              </p:cNvGraphicFramePr>
              <p:nvPr/>
            </p:nvGraphicFramePr>
            <p:xfrm>
              <a:off x="3022" y="448"/>
              <a:ext cx="1122" cy="924"/>
            </p:xfrm>
            <a:graphic>
              <a:graphicData uri="http://schemas.openxmlformats.org/presentationml/2006/ole">
                <mc:AlternateContent xmlns:mc="http://schemas.openxmlformats.org/markup-compatibility/2006">
                  <mc:Choice xmlns:v="urn:schemas-microsoft-com:vml" Requires="v">
                    <p:oleObj spid="_x0000_s936962" name="ﾋﾞｯﾄﾏｯﾌﾟ ｲﾒｰｼﾞ" r:id="rId9" imgW="1781424" imgH="1467055" progId="Paint.Picture">
                      <p:embed/>
                    </p:oleObj>
                  </mc:Choice>
                  <mc:Fallback>
                    <p:oleObj name="ﾋﾞｯﾄﾏｯﾌﾟ ｲﾒｰｼﾞ" r:id="rId9" imgW="1781424" imgH="1467055" progId="Paint.Picture">
                      <p:embed/>
                      <p:pic>
                        <p:nvPicPr>
                          <p:cNvPr id="0" name="Object 2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22" y="448"/>
                            <a:ext cx="1122" cy="924"/>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1793" name="Object 241"/>
              <p:cNvGraphicFramePr>
                <a:graphicFrameLocks noChangeAspect="1"/>
              </p:cNvGraphicFramePr>
              <p:nvPr/>
            </p:nvGraphicFramePr>
            <p:xfrm>
              <a:off x="4173" y="448"/>
              <a:ext cx="1350" cy="924"/>
            </p:xfrm>
            <a:graphic>
              <a:graphicData uri="http://schemas.openxmlformats.org/presentationml/2006/ole">
                <mc:AlternateContent xmlns:mc="http://schemas.openxmlformats.org/markup-compatibility/2006">
                  <mc:Choice xmlns:v="urn:schemas-microsoft-com:vml" Requires="v">
                    <p:oleObj spid="_x0000_s936963" name="ﾋﾞｯﾄﾏｯﾌﾟ ｲﾒｰｼﾞ" r:id="rId11" imgW="2142857" imgH="1467055" progId="Paint.Picture">
                      <p:embed/>
                    </p:oleObj>
                  </mc:Choice>
                  <mc:Fallback>
                    <p:oleObj name="ﾋﾞｯﾄﾏｯﾌﾟ ｲﾒｰｼﾞ" r:id="rId11" imgW="2142857" imgH="1467055" progId="Paint.Picture">
                      <p:embed/>
                      <p:pic>
                        <p:nvPicPr>
                          <p:cNvPr id="0" name="Object 2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73" y="448"/>
                            <a:ext cx="1350" cy="924"/>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sp>
        <p:nvSpPr>
          <p:cNvPr id="791794" name="Text Box 242"/>
          <p:cNvSpPr txBox="1">
            <a:spLocks noChangeArrowheads="1"/>
          </p:cNvSpPr>
          <p:nvPr/>
        </p:nvSpPr>
        <p:spPr bwMode="auto">
          <a:xfrm>
            <a:off x="8823325" y="6477000"/>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sz="1400"/>
          </a:p>
        </p:txBody>
      </p:sp>
      <p:pic>
        <p:nvPicPr>
          <p:cNvPr id="791795" name="Picture 24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654800" y="3581400"/>
            <a:ext cx="18923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1796" name="Text Box 244"/>
          <p:cNvSpPr txBox="1">
            <a:spLocks noChangeArrowheads="1"/>
          </p:cNvSpPr>
          <p:nvPr/>
        </p:nvSpPr>
        <p:spPr bwMode="auto">
          <a:xfrm>
            <a:off x="7035800" y="4800600"/>
            <a:ext cx="1524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ea typeface="HG丸ｺﾞｼｯｸM-PRO" pitchFamily="50" charset="-128"/>
              </a:rPr>
              <a:t>自衛隊</a:t>
            </a:r>
          </a:p>
        </p:txBody>
      </p:sp>
      <p:pic>
        <p:nvPicPr>
          <p:cNvPr id="791797" name="Picture 245"/>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95263" y="3579813"/>
            <a:ext cx="2368550" cy="197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91669"/>
                                        </p:tgtEl>
                                        <p:attrNameLst>
                                          <p:attrName>style.visibility</p:attrName>
                                        </p:attrNameLst>
                                      </p:cBhvr>
                                      <p:to>
                                        <p:strVal val="visible"/>
                                      </p:to>
                                    </p:set>
                                    <p:animEffect transition="in" filter="wipe(down)">
                                      <p:cBhvr>
                                        <p:cTn id="7" dur="500"/>
                                        <p:tgtEl>
                                          <p:spTgt spid="791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C58FA379-FA19-4B17-9075-5D0A8DC341DD}"/>
</file>

<file path=customXml/itemProps2.xml><?xml version="1.0" encoding="utf-8"?>
<ds:datastoreItem xmlns:ds="http://schemas.openxmlformats.org/officeDocument/2006/customXml" ds:itemID="{373ED1BE-07F9-42B5-B476-5B4BFB4D9FAC}"/>
</file>

<file path=customXml/itemProps3.xml><?xml version="1.0" encoding="utf-8"?>
<ds:datastoreItem xmlns:ds="http://schemas.openxmlformats.org/officeDocument/2006/customXml" ds:itemID="{9E9777DC-4462-4600-9524-04090C3AAE97}"/>
</file>

<file path=docProps/app.xml><?xml version="1.0" encoding="utf-8"?>
<Properties xmlns="http://schemas.openxmlformats.org/officeDocument/2006/extended-properties" xmlns:vt="http://schemas.openxmlformats.org/officeDocument/2006/docPropsVTypes">
  <TotalTime>18539</TotalTime>
  <Words>3887</Words>
  <Application>Microsoft Office PowerPoint</Application>
  <PresentationFormat>画面に合わせる (4:3)</PresentationFormat>
  <Paragraphs>676</Paragraphs>
  <Slides>36</Slides>
  <Notes>36</Notes>
  <HiddenSlides>0</HiddenSlides>
  <MMClips>0</MMClips>
  <ScaleCrop>false</ScaleCrop>
  <HeadingPairs>
    <vt:vector size="8" baseType="variant">
      <vt:variant>
        <vt:lpstr>使用されているフォント</vt:lpstr>
      </vt:variant>
      <vt:variant>
        <vt:i4>11</vt:i4>
      </vt:variant>
      <vt:variant>
        <vt:lpstr>テーマ</vt:lpstr>
      </vt:variant>
      <vt:variant>
        <vt:i4>1</vt:i4>
      </vt:variant>
      <vt:variant>
        <vt:lpstr>埋め込まれた OLE サーバー</vt:lpstr>
      </vt:variant>
      <vt:variant>
        <vt:i4>5</vt:i4>
      </vt:variant>
      <vt:variant>
        <vt:lpstr>スライド タイトル</vt:lpstr>
      </vt:variant>
      <vt:variant>
        <vt:i4>36</vt:i4>
      </vt:variant>
    </vt:vector>
  </HeadingPairs>
  <TitlesOfParts>
    <vt:vector size="53" baseType="lpstr">
      <vt:lpstr>Times New Roman</vt:lpstr>
      <vt:lpstr>ＭＳ Ｐゴシック</vt:lpstr>
      <vt:lpstr>ＭＳ Ｐ明朝</vt:lpstr>
      <vt:lpstr>HG創英角ﾎﾟｯﾌﾟ体</vt:lpstr>
      <vt:lpstr>HGP創英角ﾎﾟｯﾌﾟ体</vt:lpstr>
      <vt:lpstr>HGS創英角ﾎﾟｯﾌﾟ体</vt:lpstr>
      <vt:lpstr>ＭＳ ゴシック</vt:lpstr>
      <vt:lpstr>HG丸ｺﾞｼｯｸM-PRO</vt:lpstr>
      <vt:lpstr>Century</vt:lpstr>
      <vt:lpstr>HGS創英角ｺﾞｼｯｸUB</vt:lpstr>
      <vt:lpstr>HGｺﾞｼｯｸE</vt:lpstr>
      <vt:lpstr>標準デザイン</vt:lpstr>
      <vt:lpstr>Microsoft PowerPoint スライド</vt:lpstr>
      <vt:lpstr>ビットマップ イメージ</vt:lpstr>
      <vt:lpstr>Micrografx Photo Magic 4.0 ｲﾒｰｼﾞ</vt:lpstr>
      <vt:lpstr>ﾋﾞｯﾄﾏｯﾌﾟ ｲﾒｰｼﾞ</vt:lpstr>
      <vt:lpstr>Microsoft Graph 2000 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情報システム部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ジヤトコ株式会社</dc:creator>
  <cp:lastModifiedBy>s890376</cp:lastModifiedBy>
  <cp:revision>388</cp:revision>
  <dcterms:created xsi:type="dcterms:W3CDTF">2004-06-04T04:20:45Z</dcterms:created>
  <dcterms:modified xsi:type="dcterms:W3CDTF">2020-02-18T02:56:41Z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y fmtid="{D5CDD505-2E9C-101B-9397-08002B2CF9AE}" pid="3" name="MediaServiceImageTags">
    <vt:lpwstr/>
  </property>
</Properties>
</file>