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47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90" r:id="rId3"/>
    <p:sldId id="303" r:id="rId4"/>
    <p:sldId id="304" r:id="rId5"/>
    <p:sldId id="285" r:id="rId6"/>
    <p:sldId id="305" r:id="rId7"/>
    <p:sldId id="306" r:id="rId8"/>
    <p:sldId id="307" r:id="rId9"/>
    <p:sldId id="257" r:id="rId10"/>
    <p:sldId id="258" r:id="rId11"/>
    <p:sldId id="259" r:id="rId12"/>
    <p:sldId id="260" r:id="rId13"/>
    <p:sldId id="261" r:id="rId14"/>
    <p:sldId id="262" r:id="rId15"/>
    <p:sldId id="286" r:id="rId16"/>
    <p:sldId id="263" r:id="rId17"/>
    <p:sldId id="316" r:id="rId18"/>
    <p:sldId id="265" r:id="rId19"/>
    <p:sldId id="264" r:id="rId20"/>
    <p:sldId id="315" r:id="rId21"/>
    <p:sldId id="287" r:id="rId22"/>
    <p:sldId id="317" r:id="rId23"/>
    <p:sldId id="273" r:id="rId24"/>
    <p:sldId id="272" r:id="rId25"/>
    <p:sldId id="274" r:id="rId26"/>
    <p:sldId id="275" r:id="rId27"/>
    <p:sldId id="318" r:id="rId28"/>
    <p:sldId id="276" r:id="rId29"/>
    <p:sldId id="292" r:id="rId30"/>
    <p:sldId id="293" r:id="rId31"/>
    <p:sldId id="289" r:id="rId32"/>
    <p:sldId id="310" r:id="rId33"/>
    <p:sldId id="279" r:id="rId34"/>
    <p:sldId id="295" r:id="rId35"/>
    <p:sldId id="314" r:id="rId36"/>
    <p:sldId id="278" r:id="rId37"/>
    <p:sldId id="311" r:id="rId38"/>
    <p:sldId id="294" r:id="rId39"/>
    <p:sldId id="281" r:id="rId40"/>
    <p:sldId id="282" r:id="rId41"/>
    <p:sldId id="283" r:id="rId42"/>
    <p:sldId id="266" r:id="rId43"/>
    <p:sldId id="267" r:id="rId44"/>
    <p:sldId id="268" r:id="rId45"/>
    <p:sldId id="312" r:id="rId46"/>
    <p:sldId id="296" r:id="rId47"/>
    <p:sldId id="308" r:id="rId48"/>
    <p:sldId id="280" r:id="rId49"/>
    <p:sldId id="297" r:id="rId50"/>
    <p:sldId id="298" r:id="rId51"/>
    <p:sldId id="299" r:id="rId52"/>
    <p:sldId id="300" r:id="rId53"/>
    <p:sldId id="301" r:id="rId54"/>
    <p:sldId id="302" r:id="rId55"/>
    <p:sldId id="309" r:id="rId56"/>
    <p:sldId id="313" r:id="rId5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/>
  </p:normalViewPr>
  <p:slideViewPr>
    <p:cSldViewPr>
      <p:cViewPr>
        <p:scale>
          <a:sx n="81" d="100"/>
          <a:sy n="81" d="100"/>
        </p:scale>
        <p:origin x="-105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65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2.xml"/><Relationship Id="rId1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47986B-F763-409A-8447-5D06004A48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2536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9B31BF-84AA-4E43-86A5-A66E73C755B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3997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21E6AE-742C-4898-A713-0DD8AACBB48A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3E5B6-2885-4460-9D15-93860B045A05}" type="slidenum">
              <a:rPr lang="en-US" altLang="ja-JP"/>
              <a:pPr/>
              <a:t>27</a:t>
            </a:fld>
            <a:endParaRPr lang="en-US" altLang="ja-JP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6175" y="698500"/>
            <a:ext cx="4567238" cy="3425825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59893-85F3-424E-A394-D959C49694BB}" type="slidenum">
              <a:rPr lang="en-US" altLang="ja-JP"/>
              <a:pPr/>
              <a:t>29</a:t>
            </a:fld>
            <a:endParaRPr lang="en-US" altLang="ja-JP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700088"/>
            <a:ext cx="4564063" cy="3422650"/>
          </a:xfrm>
          <a:ln w="12700" cap="flat"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338" y="4330700"/>
            <a:ext cx="4999037" cy="4127500"/>
          </a:xfrm>
          <a:ln/>
        </p:spPr>
        <p:txBody>
          <a:bodyPr lIns="90714" tIns="45357" rIns="90714" bIns="45357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C3478-491C-4E34-9D41-AA73CCBA4E31}" type="slidenum">
              <a:rPr lang="en-US" altLang="ja-JP"/>
              <a:pPr/>
              <a:t>30</a:t>
            </a:fld>
            <a:endParaRPr lang="en-US" altLang="ja-JP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700088"/>
            <a:ext cx="4564063" cy="3422650"/>
          </a:xfrm>
          <a:ln w="12700" cap="flat"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338" y="4330700"/>
            <a:ext cx="4999037" cy="4127500"/>
          </a:xfrm>
          <a:ln/>
        </p:spPr>
        <p:txBody>
          <a:bodyPr lIns="90714" tIns="45357" rIns="90714" bIns="45357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53C8C-1F6D-4DBF-A043-E01D005F0649}" type="slidenum">
              <a:rPr lang="en-US" altLang="ja-JP"/>
              <a:pPr/>
              <a:t>33</a:t>
            </a:fld>
            <a:endParaRPr lang="en-US" altLang="ja-JP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6175" y="698500"/>
            <a:ext cx="4567238" cy="3425825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2338" y="4337050"/>
            <a:ext cx="5164137" cy="4119563"/>
          </a:xfrm>
          <a:ln/>
        </p:spPr>
        <p:txBody>
          <a:bodyPr lIns="91667" tIns="45833" rIns="91667" bIns="45833"/>
          <a:lstStyle/>
          <a:p>
            <a:pPr marL="185738" indent="-185738"/>
            <a:endParaRPr lang="en-US" altLang="ja-JP">
              <a:latin typeface="ＭＳ Ｐゴシック" pitchFamily="50" charset="-128"/>
              <a:ea typeface="ＭＳ Ｐゴシック" pitchFamily="50" charset="-128"/>
            </a:endParaRPr>
          </a:p>
          <a:p>
            <a:pPr marL="185738" indent="-185738">
              <a:buFontTx/>
              <a:buChar char="•"/>
            </a:pPr>
            <a:endParaRPr lang="en-US" altLang="ja-JP">
              <a:latin typeface="ＭＳ Ｐゴシック" pitchFamily="50" charset="-128"/>
              <a:ea typeface="ＭＳ Ｐゴシック" pitchFamily="50" charset="-128"/>
            </a:endParaRPr>
          </a:p>
          <a:p>
            <a:pPr marL="185738" indent="-185738">
              <a:buFontTx/>
              <a:buChar char="•"/>
            </a:pPr>
            <a:endParaRPr lang="en-US" altLang="ja-JP">
              <a:latin typeface="ＭＳ 明朝" pitchFamily="17" charset="-128"/>
              <a:ea typeface="ＭＳ 明朝" pitchFamily="17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124344-6379-4C2A-A78E-EC249B479796}" type="slidenum">
              <a:rPr lang="en-US" altLang="ja-JP"/>
              <a:pPr/>
              <a:t>51</a:t>
            </a:fld>
            <a:endParaRPr lang="en-US" altLang="ja-JP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本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EFC04-253F-47A6-A58F-1E20BDDA0D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31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EF65-74CF-4A68-803B-FB628034E50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791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D97DF-3080-41B6-83FF-8235C6FB3FC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701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A5348CC-E094-4739-A784-E57A2BCF3D1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5778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783C30-5980-4ED2-9E8B-3539E4AC327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186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83143-387F-4319-BA46-1CF407026C8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65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77E23-3127-477E-A3F4-B11E4B933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2915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28EFF-971C-495B-AC60-5541BE5081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770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21AE8-49FB-45FA-9D55-ED92BC8711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157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58D61-6C47-4DB0-8C59-5AFD5D4D7D6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924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4FD92-1B10-4B98-9D86-F23A0B02291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511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980BF-D691-4B71-9EA0-AB7917AAA06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302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103C8-0F8A-49BA-A516-D23C9F838F5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309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900177-A92C-42D9-8840-6895824C4EE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990600"/>
            <a:ext cx="8305800" cy="1600200"/>
          </a:xfr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ja-JP" altLang="en-US" sz="3200">
                <a:latin typeface="HGP創英角ﾎﾟｯﾌﾟ体" pitchFamily="50" charset="-128"/>
                <a:ea typeface="HGP創英角ﾎﾟｯﾌﾟ体" pitchFamily="50" charset="-128"/>
              </a:rPr>
              <a:t>講話「</a:t>
            </a:r>
            <a:r>
              <a:rPr lang="en-US" altLang="ja-JP" sz="3200"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3200">
                <a:latin typeface="HGP創英角ﾎﾟｯﾌﾟ体" pitchFamily="50" charset="-128"/>
                <a:ea typeface="HGP創英角ﾎﾟｯﾌﾟ体" pitchFamily="50" charset="-128"/>
              </a:rPr>
              <a:t>サークル活動の基本と推進者</a:t>
            </a:r>
            <a:br>
              <a:rPr lang="ja-JP" altLang="en-US" sz="320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3200">
                <a:latin typeface="HGP創英角ﾎﾟｯﾌﾟ体" pitchFamily="50" charset="-128"/>
                <a:ea typeface="HGP創英角ﾎﾟｯﾌﾟ体" pitchFamily="50" charset="-128"/>
              </a:rPr>
              <a:t>　　　　　　　　　　　　　　　　　　（支援者</a:t>
            </a:r>
            <a:r>
              <a:rPr lang="en-US" altLang="ja-JP" sz="3200">
                <a:latin typeface="HGP創英角ﾎﾟｯﾌﾟ体" pitchFamily="50" charset="-128"/>
                <a:ea typeface="HGP創英角ﾎﾟｯﾌﾟ体" pitchFamily="50" charset="-128"/>
              </a:rPr>
              <a:t>)</a:t>
            </a:r>
            <a:r>
              <a:rPr lang="ja-JP" altLang="en-US" sz="3200">
                <a:latin typeface="HGP創英角ﾎﾟｯﾌﾟ体" pitchFamily="50" charset="-128"/>
                <a:ea typeface="HGP創英角ﾎﾟｯﾌﾟ体" pitchFamily="50" charset="-128"/>
              </a:rPr>
              <a:t>の役割」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495800"/>
            <a:ext cx="6400800" cy="1371600"/>
          </a:xfrm>
        </p:spPr>
        <p:txBody>
          <a:bodyPr/>
          <a:lstStyle/>
          <a:p>
            <a:pPr algn="l"/>
            <a:r>
              <a:rPr lang="ja-JP" altLang="en-US" sz="2800"/>
              <a:t>　</a:t>
            </a:r>
            <a:r>
              <a:rPr lang="en-US" altLang="ja-JP" sz="2800"/>
              <a:t>QC</a:t>
            </a:r>
            <a:r>
              <a:rPr lang="ja-JP" altLang="en-US" sz="2800"/>
              <a:t>サークル東海支部　副世話人</a:t>
            </a:r>
          </a:p>
          <a:p>
            <a:pPr algn="l"/>
            <a:r>
              <a:rPr lang="ja-JP" altLang="en-US" sz="2800"/>
              <a:t>　　　　会社名（株）　氏名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19400" y="38862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○○</a:t>
            </a:r>
            <a:r>
              <a:rPr lang="ja-JP" altLang="en-US"/>
              <a:t>年○月○日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8229600" cy="436245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sz="28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３</a:t>
            </a:r>
            <a:r>
              <a:rPr lang="en-US" altLang="ja-JP" sz="28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)</a:t>
            </a:r>
            <a:r>
              <a:rPr lang="ja-JP" altLang="en-US" sz="28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変化に強い職場づくり　　　</a:t>
            </a:r>
            <a:r>
              <a:rPr lang="ja-JP" altLang="en-US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ＱＣサークル活動への期待</a:t>
            </a:r>
            <a:endParaRPr lang="ja-JP" altLang="en-US"/>
          </a:p>
          <a:p>
            <a:pPr>
              <a:spcBef>
                <a:spcPct val="50000"/>
              </a:spcBef>
            </a:pPr>
            <a:r>
              <a:rPr lang="ja-JP" altLang="en-US"/>
              <a:t>　　①職場に貢献するテーマへの挑戦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②テーマは職場のターゲットに挑戦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　新しい分野、先取り課題のテーマにも挑戦・拡大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③テーマ解決（</a:t>
            </a:r>
            <a:r>
              <a:rPr lang="en-US" altLang="ja-JP"/>
              <a:t>P</a:t>
            </a:r>
            <a:r>
              <a:rPr lang="ja-JP" altLang="en-US"/>
              <a:t>・</a:t>
            </a:r>
            <a:r>
              <a:rPr lang="en-US" altLang="ja-JP"/>
              <a:t>D</a:t>
            </a:r>
            <a:r>
              <a:rPr lang="ja-JP" altLang="en-US"/>
              <a:t>・</a:t>
            </a:r>
            <a:r>
              <a:rPr lang="en-US" altLang="ja-JP"/>
              <a:t>C</a:t>
            </a:r>
            <a:r>
              <a:rPr lang="ja-JP" altLang="en-US"/>
              <a:t>・</a:t>
            </a:r>
            <a:r>
              <a:rPr lang="en-US" altLang="ja-JP"/>
              <a:t>A</a:t>
            </a:r>
            <a:r>
              <a:rPr lang="ja-JP" altLang="en-US"/>
              <a:t>）のスピードアップ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④固有技術・技能の発揮、</a:t>
            </a:r>
            <a:r>
              <a:rPr lang="en-US" altLang="ja-JP"/>
              <a:t>QC</a:t>
            </a:r>
            <a:r>
              <a:rPr lang="ja-JP" altLang="en-US"/>
              <a:t>手法の拡大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⑤新しい技術、技能、資格への挑戦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⑥その他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5029200"/>
            <a:ext cx="80772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ＱＣサークル活動をより活性化し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まずは　変化に強い職場づくりを目指す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7315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２．ＱＣサークル活動の基本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33400" y="1143000"/>
            <a:ext cx="8001000" cy="48482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(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１</a:t>
            </a: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)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私たちがやる気になるのはどうゆうときか？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１）その仕事の</a:t>
            </a:r>
            <a:r>
              <a:rPr lang="ja-JP" altLang="en-US" u="sng"/>
              <a:t>目的や目標</a:t>
            </a:r>
            <a:r>
              <a:rPr lang="ja-JP" altLang="en-US"/>
              <a:t>がはっきりしている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２）その仕事について</a:t>
            </a:r>
            <a:r>
              <a:rPr lang="ja-JP" altLang="en-US" u="sng"/>
              <a:t>自分で考える</a:t>
            </a:r>
            <a:r>
              <a:rPr lang="ja-JP" altLang="en-US"/>
              <a:t>ことができる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３）その仕事の中に</a:t>
            </a:r>
            <a:r>
              <a:rPr lang="ja-JP" altLang="en-US" u="sng"/>
              <a:t>自分で考えたことを生かす</a:t>
            </a:r>
            <a:r>
              <a:rPr lang="ja-JP" altLang="en-US"/>
              <a:t>事ができる　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４）その仕事の結果、</a:t>
            </a:r>
            <a:r>
              <a:rPr lang="ja-JP" altLang="en-US" u="sng"/>
              <a:t>成果</a:t>
            </a:r>
            <a:r>
              <a:rPr lang="ja-JP" altLang="en-US"/>
              <a:t>がはっきりと</a:t>
            </a:r>
            <a:r>
              <a:rPr lang="ja-JP" altLang="en-US" u="sng"/>
              <a:t>わかる</a:t>
            </a:r>
          </a:p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ﾎﾟｯﾌﾟ体" pitchFamily="50" charset="-128"/>
              </a:rPr>
              <a:t>（２）ＱＣサークル活動の基本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・人間の能力を発揮し、無限の可能性を引き出す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・人間性を発揮して、生きがいのある明るい職場をつくる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・企業の体質改善・発展に寄与する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001000" cy="46672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(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３</a:t>
            </a: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)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「ＦＱＣ］誌　＝　「ＱＣサークル」誌の発刊</a:t>
            </a:r>
          </a:p>
          <a:p>
            <a:pPr>
              <a:spcBef>
                <a:spcPct val="50000"/>
              </a:spcBef>
            </a:pPr>
            <a:endParaRPr lang="ja-JP" altLang="en-US" sz="1600">
              <a:ea typeface="HG創英角ﾎﾟｯﾌﾟ体" pitchFamily="49" charset="-128"/>
            </a:endParaRPr>
          </a:p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ﾎﾟｯﾌﾟ体" pitchFamily="50" charset="-128"/>
              </a:rPr>
              <a:t>（４）ＱＣサークル活動の心構え（１０項目）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　　職場の先輩達の運営のノウハウ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①自己啓発　　　　　　　　　②自主性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③グループ活動　　　　　　④全員参加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⑤ＱＣ手法の活用　　　　　⑥職場に密着した活動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⑦活動の活性化と永続性　⑧相互啓発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⑨創意工夫　　　　　　　⑩品質意識、問題意識、改善意識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143000" y="4953000"/>
            <a:ext cx="5791200" cy="166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/>
              <a:t>【</a:t>
            </a:r>
            <a:r>
              <a:rPr lang="ja-JP" altLang="en-US"/>
              <a:t>自主性の発揮</a:t>
            </a:r>
            <a:r>
              <a:rPr lang="en-US" altLang="ja-JP"/>
              <a:t>】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/>
              <a:t>　・運営の工夫を凝らしてみて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/>
              <a:t>　・ニーズを肌で感じ取って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/>
              <a:t>　・やればできる自信をつけて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315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３．</a:t>
            </a:r>
            <a:r>
              <a:rPr lang="en-US" altLang="ja-JP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サークルが実践している</a:t>
            </a:r>
            <a:r>
              <a:rPr lang="ja-JP" altLang="en-US" sz="3000" b="1" u="sng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内容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8305800" cy="600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ja-JP"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>
                <a:latin typeface="HGP創英角ﾎﾟｯﾌﾟ体" pitchFamily="50" charset="-128"/>
                <a:ea typeface="HGP創英角ﾎﾟｯﾌﾟ体" pitchFamily="50" charset="-128"/>
              </a:rPr>
              <a:t>１</a:t>
            </a:r>
            <a:r>
              <a:rPr lang="en-US" altLang="ja-JP">
                <a:latin typeface="HGP創英角ﾎﾟｯﾌﾟ体" pitchFamily="50" charset="-128"/>
                <a:ea typeface="HGP創英角ﾎﾟｯﾌﾟ体" pitchFamily="50" charset="-128"/>
              </a:rPr>
              <a:t>)</a:t>
            </a:r>
            <a:r>
              <a:rPr lang="ja-JP" altLang="en-US">
                <a:latin typeface="HGP創英角ﾎﾟｯﾌﾟ体" pitchFamily="50" charset="-128"/>
                <a:ea typeface="HGP創英角ﾎﾟｯﾌﾟ体" pitchFamily="50" charset="-128"/>
              </a:rPr>
              <a:t>ベテラン社員のノウハウの伝承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latin typeface="ＭＳ Ｐゴシック" pitchFamily="50" charset="-128"/>
              </a:rPr>
              <a:t>　</a:t>
            </a:r>
            <a:r>
              <a:rPr lang="ja-JP" altLang="en-US" sz="2000">
                <a:latin typeface="ＭＳ Ｐゴシック" pitchFamily="50" charset="-128"/>
              </a:rPr>
              <a:t>・加工のノウハウ、ビデオ要領書、若手とペアーに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b="1">
                <a:latin typeface="HGP創英角ﾎﾟｯﾌﾟ体" pitchFamily="50" charset="-128"/>
                <a:ea typeface="HGP創英角ﾎﾟｯﾌﾟ体" pitchFamily="50" charset="-128"/>
              </a:rPr>
              <a:t>（２）ベテラン社員に最新設備を扱えるように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latin typeface="ＭＳ Ｐゴシック" pitchFamily="50" charset="-128"/>
              </a:rPr>
              <a:t>　</a:t>
            </a:r>
            <a:r>
              <a:rPr lang="ja-JP" altLang="en-US" sz="2000">
                <a:latin typeface="ＭＳ Ｐゴシック" pitchFamily="50" charset="-128"/>
              </a:rPr>
              <a:t>・五感の機械化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b="1">
                <a:latin typeface="HGP創英角ﾎﾟｯﾌﾟ体" pitchFamily="50" charset="-128"/>
                <a:ea typeface="HGP創英角ﾎﾟｯﾌﾟ体" pitchFamily="50" charset="-128"/>
              </a:rPr>
              <a:t>（３）高い目標値に挑戦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latin typeface="ＭＳ Ｐゴシック" pitchFamily="50" charset="-128"/>
              </a:rPr>
              <a:t>　</a:t>
            </a:r>
            <a:r>
              <a:rPr lang="ja-JP" altLang="en-US" sz="2000">
                <a:latin typeface="ＭＳ Ｐゴシック" pitchFamily="50" charset="-128"/>
              </a:rPr>
              <a:t>・加工精度アップ、常識を打破した工法、不良「０」挑戦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sz="2000">
                <a:latin typeface="ＭＳ Ｐゴシック" pitchFamily="50" charset="-128"/>
              </a:rPr>
              <a:t>　・更なるコスト低減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b="1">
                <a:latin typeface="HGP創英角ﾎﾟｯﾌﾟ体" pitchFamily="50" charset="-128"/>
                <a:ea typeface="HGP創英角ﾎﾟｯﾌﾟ体" pitchFamily="50" charset="-128"/>
              </a:rPr>
              <a:t>（４）応援者、協力社員、外国人との一体感、責任感を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latin typeface="ＭＳ Ｐゴシック" pitchFamily="50" charset="-128"/>
              </a:rPr>
              <a:t>　</a:t>
            </a:r>
            <a:r>
              <a:rPr lang="ja-JP" altLang="en-US" sz="2000">
                <a:latin typeface="ＭＳ Ｐゴシック" pitchFamily="50" charset="-128"/>
              </a:rPr>
              <a:t>・正社員と同じ、短期間育成の工夫、語学勉強会、ビジュアルマニュアル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b="1">
                <a:latin typeface="HGP創英角ﾎﾟｯﾌﾟ体" pitchFamily="50" charset="-128"/>
                <a:ea typeface="HGP創英角ﾎﾟｯﾌﾟ体" pitchFamily="50" charset="-128"/>
              </a:rPr>
              <a:t>（５）サークル勉強会（専門技術、技能）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latin typeface="ＭＳ Ｐゴシック" pitchFamily="50" charset="-128"/>
              </a:rPr>
              <a:t>　</a:t>
            </a:r>
            <a:r>
              <a:rPr lang="ja-JP" altLang="en-US" sz="2000">
                <a:latin typeface="ＭＳ Ｐゴシック" pitchFamily="50" charset="-128"/>
              </a:rPr>
              <a:t>・スタッフ、メーカーを講師、現地現物、国家検定に挑戦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b="1">
                <a:latin typeface="HGP創英角ﾎﾟｯﾌﾟ体" pitchFamily="50" charset="-128"/>
                <a:ea typeface="HGP創英角ﾎﾟｯﾌﾟ体" pitchFamily="50" charset="-128"/>
              </a:rPr>
              <a:t>（６）チームワーク、一体感の醸成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latin typeface="ＭＳ Ｐゴシック" pitchFamily="50" charset="-128"/>
              </a:rPr>
              <a:t>　</a:t>
            </a:r>
            <a:r>
              <a:rPr lang="ja-JP" altLang="en-US" sz="2000">
                <a:latin typeface="ＭＳ Ｐゴシック" pitchFamily="50" charset="-128"/>
              </a:rPr>
              <a:t>・レクレーション、コミュニケーションボード、活動掲示板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79248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chemeClr val="accent2"/>
                </a:solidFill>
                <a:ea typeface="HGP創英角ﾎﾟｯﾌﾟ体" pitchFamily="50" charset="-128"/>
              </a:rPr>
              <a:t>【</a:t>
            </a:r>
            <a:r>
              <a:rPr lang="ja-JP" altLang="en-US" b="1">
                <a:solidFill>
                  <a:schemeClr val="accent2"/>
                </a:solidFill>
                <a:ea typeface="HGP創英角ﾎﾟｯﾌﾟ体" pitchFamily="50" charset="-128"/>
              </a:rPr>
              <a:t>ポイント</a:t>
            </a:r>
            <a:r>
              <a:rPr lang="en-US" altLang="ja-JP" b="1">
                <a:solidFill>
                  <a:schemeClr val="accent2"/>
                </a:solidFill>
                <a:ea typeface="HGP創英角ﾎﾟｯﾌﾟ体" pitchFamily="50" charset="-128"/>
              </a:rPr>
              <a:t>】</a:t>
            </a:r>
          </a:p>
          <a:p>
            <a:pPr>
              <a:spcBef>
                <a:spcPct val="50000"/>
              </a:spcBef>
            </a:pPr>
            <a:r>
              <a:rPr lang="en-US" altLang="ja-JP"/>
              <a:t>①</a:t>
            </a:r>
            <a:r>
              <a:rPr lang="ja-JP" altLang="en-US"/>
              <a:t>仕事のプロセス、チームワーク、人材育成をキチット行う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②大きな目標にチャレンジ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③若手、メンバーの育成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④ベテランのカン・コツを見える化し、技能伝承をしている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⑤よく勉強をしている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⑥個人の成長　→サークルの成長　→職場の活性化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9600" y="4800600"/>
            <a:ext cx="8153400" cy="15621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ﾘｰﾀﾞｰは実践し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推進者（支援者）は、効率的に指導・支援を行い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事務局は、仕掛け・仕組み作りを　　　　行っている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731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 u="sng">
                <a:ea typeface="HG創英角ﾎﾟｯﾌﾟ体" pitchFamily="49" charset="-128"/>
              </a:rPr>
              <a:t>☆</a:t>
            </a:r>
            <a:r>
              <a:rPr lang="en-US" altLang="ja-JP" sz="3200" b="1" u="sng">
                <a:ea typeface="HG創英角ﾎﾟｯﾌﾟ体" pitchFamily="49" charset="-128"/>
              </a:rPr>
              <a:t>QC</a:t>
            </a:r>
            <a:r>
              <a:rPr lang="ja-JP" altLang="en-US" sz="3200" u="sng">
                <a:ea typeface="HG創英角ﾎﾟｯﾌﾟ体" pitchFamily="49" charset="-128"/>
              </a:rPr>
              <a:t>サークル活動をして良かった事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001000" cy="5018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１．コミュニケーションが良くなった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２．チームワークが良くなった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３．ＱＣ手法が使えるようになった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４．メンバーの自信に繋がった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５．メンバーが成長した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６．問題解決が早く進んだ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７．発表経験ができた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８．品質不良が減った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828800" y="990600"/>
            <a:ext cx="670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０７年度リーダーアンケート（トヨタ車体０８．２）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315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４．</a:t>
            </a:r>
            <a:r>
              <a:rPr lang="en-US" altLang="ja-JP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サークル活動の各層の役割</a:t>
            </a:r>
            <a:endParaRPr lang="ja-JP" altLang="en-US" sz="3000" b="1" u="sng">
              <a:solidFill>
                <a:schemeClr val="accent2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82296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AutoShape 1028"/>
          <p:cNvSpPr>
            <a:spLocks noChangeArrowheads="1"/>
          </p:cNvSpPr>
          <p:nvPr/>
        </p:nvSpPr>
        <p:spPr bwMode="auto">
          <a:xfrm>
            <a:off x="1219200" y="4724400"/>
            <a:ext cx="7239000" cy="1676400"/>
          </a:xfrm>
          <a:prstGeom prst="roundRect">
            <a:avLst>
              <a:gd name="adj" fmla="val 13708"/>
            </a:avLst>
          </a:prstGeom>
          <a:solidFill>
            <a:srgbClr val="FFFF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09" name="AutoShape 1029"/>
          <p:cNvSpPr>
            <a:spLocks noChangeArrowheads="1"/>
          </p:cNvSpPr>
          <p:nvPr/>
        </p:nvSpPr>
        <p:spPr bwMode="auto">
          <a:xfrm>
            <a:off x="1219200" y="2438400"/>
            <a:ext cx="7239000" cy="1600200"/>
          </a:xfrm>
          <a:prstGeom prst="roundRect">
            <a:avLst>
              <a:gd name="adj" fmla="val 13708"/>
            </a:avLst>
          </a:prstGeom>
          <a:solidFill>
            <a:srgbClr val="FFFF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10" name="AutoShape 1030"/>
          <p:cNvSpPr>
            <a:spLocks noChangeArrowheads="1"/>
          </p:cNvSpPr>
          <p:nvPr/>
        </p:nvSpPr>
        <p:spPr bwMode="auto">
          <a:xfrm>
            <a:off x="1981200" y="2209800"/>
            <a:ext cx="31242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11" name="AutoShape 1031"/>
          <p:cNvSpPr>
            <a:spLocks noChangeArrowheads="1"/>
          </p:cNvSpPr>
          <p:nvPr/>
        </p:nvSpPr>
        <p:spPr bwMode="auto">
          <a:xfrm>
            <a:off x="1981200" y="4495800"/>
            <a:ext cx="27432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12" name="Text Box 1032"/>
          <p:cNvSpPr txBox="1">
            <a:spLocks noChangeArrowheads="1"/>
          </p:cNvSpPr>
          <p:nvPr/>
        </p:nvSpPr>
        <p:spPr bwMode="auto">
          <a:xfrm>
            <a:off x="2057400" y="2209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推進者・・・</a:t>
            </a:r>
            <a:r>
              <a:rPr lang="ja-JP" altLang="en-US" sz="1800">
                <a:ea typeface="HGP創英角ｺﾞｼｯｸUB" pitchFamily="50" charset="-128"/>
              </a:rPr>
              <a:t>係長、組長級</a:t>
            </a:r>
          </a:p>
        </p:txBody>
      </p:sp>
      <p:sp>
        <p:nvSpPr>
          <p:cNvPr id="72713" name="Text Box 1033"/>
          <p:cNvSpPr txBox="1">
            <a:spLocks noChangeArrowheads="1"/>
          </p:cNvSpPr>
          <p:nvPr/>
        </p:nvSpPr>
        <p:spPr bwMode="auto">
          <a:xfrm>
            <a:off x="1295400" y="4953000"/>
            <a:ext cx="70104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ＱＣサークル活動に対する全社・部方針を踏まえて、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ｺﾞｼｯｸUB" pitchFamily="50" charset="-128"/>
              </a:rPr>
              <a:t>課内のサークル活動の方向づけ</a:t>
            </a:r>
            <a:r>
              <a:rPr lang="ja-JP" altLang="en-US"/>
              <a:t>を行い、</a:t>
            </a:r>
            <a:r>
              <a:rPr lang="ja-JP" altLang="en-US" sz="2800">
                <a:solidFill>
                  <a:schemeClr val="accent2"/>
                </a:solidFill>
                <a:ea typeface="HGP創英角ｺﾞｼｯｸUB" pitchFamily="50" charset="-128"/>
              </a:rPr>
              <a:t>支援</a:t>
            </a:r>
            <a:r>
              <a:rPr lang="ja-JP" altLang="en-US"/>
              <a:t>を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/>
              <a:t>する</a:t>
            </a:r>
          </a:p>
        </p:txBody>
      </p:sp>
      <p:sp>
        <p:nvSpPr>
          <p:cNvPr id="72714" name="Text Box 1034"/>
          <p:cNvSpPr txBox="1">
            <a:spLocks noChangeArrowheads="1"/>
          </p:cNvSpPr>
          <p:nvPr/>
        </p:nvSpPr>
        <p:spPr bwMode="auto">
          <a:xfrm>
            <a:off x="2057400" y="44958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支援者・・・</a:t>
            </a:r>
            <a:r>
              <a:rPr lang="ja-JP" altLang="en-US" sz="1800">
                <a:ea typeface="HGP創英角ｺﾞｼｯｸUB" pitchFamily="50" charset="-128"/>
              </a:rPr>
              <a:t>課長以上</a:t>
            </a:r>
          </a:p>
        </p:txBody>
      </p:sp>
      <p:sp>
        <p:nvSpPr>
          <p:cNvPr id="72715" name="Text Box 1035"/>
          <p:cNvSpPr txBox="1">
            <a:spLocks noChangeArrowheads="1"/>
          </p:cNvSpPr>
          <p:nvPr/>
        </p:nvSpPr>
        <p:spPr bwMode="auto">
          <a:xfrm>
            <a:off x="1295400" y="2743200"/>
            <a:ext cx="70866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課方針を踏まえて、</a:t>
            </a:r>
            <a:r>
              <a:rPr lang="ja-JP" altLang="en-US">
                <a:ea typeface="HGP創英角ｺﾞｼｯｸUB" pitchFamily="50" charset="-128"/>
              </a:rPr>
              <a:t>係内のサークル毎の強み・弱みを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把握</a:t>
            </a:r>
            <a:r>
              <a:rPr lang="ja-JP" altLang="en-US"/>
              <a:t>し、</a:t>
            </a:r>
            <a:r>
              <a:rPr lang="ja-JP" altLang="en-US" sz="2800">
                <a:solidFill>
                  <a:schemeClr val="accent2"/>
                </a:solidFill>
                <a:ea typeface="HGP創英角ｺﾞｼｯｸUB" pitchFamily="50" charset="-128"/>
              </a:rPr>
              <a:t>日常業務を通じて直接指導・援助</a:t>
            </a:r>
            <a:r>
              <a:rPr lang="ja-JP" altLang="en-US"/>
              <a:t>する</a:t>
            </a:r>
          </a:p>
        </p:txBody>
      </p:sp>
      <p:pic>
        <p:nvPicPr>
          <p:cNvPr id="72717" name="Picture 10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295400"/>
            <a:ext cx="1447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718" name="Text Box 1038"/>
          <p:cNvSpPr txBox="1">
            <a:spLocks noChangeArrowheads="1"/>
          </p:cNvSpPr>
          <p:nvPr/>
        </p:nvSpPr>
        <p:spPr bwMode="auto">
          <a:xfrm>
            <a:off x="4114800" y="1295400"/>
            <a:ext cx="3200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kumimoji="0" lang="ja-JP" altLang="en-US" sz="1400"/>
              <a:t>平成１９年度ＱＣサークル誌５月より</a:t>
            </a:r>
          </a:p>
        </p:txBody>
      </p:sp>
      <p:sp>
        <p:nvSpPr>
          <p:cNvPr id="72719" name="Text Box 1039"/>
          <p:cNvSpPr txBox="1">
            <a:spLocks noChangeArrowheads="1"/>
          </p:cNvSpPr>
          <p:nvPr/>
        </p:nvSpPr>
        <p:spPr bwMode="auto">
          <a:xfrm>
            <a:off x="457200" y="228600"/>
            <a:ext cx="7315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サークル活動の推進者（支援者）とは</a:t>
            </a:r>
            <a:endParaRPr lang="ja-JP" altLang="en-US" sz="3000" b="1" u="sng">
              <a:solidFill>
                <a:schemeClr val="accent2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33400" y="838200"/>
            <a:ext cx="708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(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１</a:t>
            </a: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)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推進者（支援者）の態度と行動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62000" y="1450975"/>
            <a:ext cx="7696200" cy="4264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ea typeface="HG創英角ﾎﾟｯﾌﾟ体" pitchFamily="49" charset="-128"/>
              </a:rPr>
              <a:t>１）声かけ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</a:rPr>
              <a:t>　●今、何のテーマに取組んでいるの？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</a:rPr>
              <a:t>　●そのテーマどこまで進んでいるの？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</a:rPr>
              <a:t>　●上手くいっているの？　　何か問題はないか？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ja-JP" altLang="en-US">
                <a:latin typeface="HG創英角ﾎﾟｯﾌﾟ体" pitchFamily="49" charset="-128"/>
                <a:ea typeface="HG創英角ﾎﾟｯﾌﾟ体" pitchFamily="49" charset="-128"/>
              </a:rPr>
              <a:t>２）ＱＣサークルを活発にするのではなく、ＱＣサー　クルで目的を達成する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tx2"/>
                </a:solidFill>
              </a:rPr>
              <a:t>　●</a:t>
            </a:r>
            <a:r>
              <a:rPr lang="en-US" altLang="ja-JP">
                <a:solidFill>
                  <a:schemeClr val="tx2"/>
                </a:solidFill>
              </a:rPr>
              <a:t>QC</a:t>
            </a:r>
            <a:r>
              <a:rPr lang="ja-JP" altLang="en-US">
                <a:solidFill>
                  <a:schemeClr val="tx2"/>
                </a:solidFill>
              </a:rPr>
              <a:t>サークルの目的は、効果金額よりも</a:t>
            </a:r>
            <a:r>
              <a:rPr lang="ja-JP" altLang="en-US">
                <a:solidFill>
                  <a:schemeClr val="tx2"/>
                </a:solidFill>
                <a:ea typeface="HGP創英角ﾎﾟｯﾌﾟ体" pitchFamily="50" charset="-128"/>
              </a:rPr>
              <a:t>メンバーの能力</a:t>
            </a:r>
            <a:r>
              <a:rPr lang="ja-JP" altLang="en-US">
                <a:solidFill>
                  <a:schemeClr val="tx2"/>
                </a:solidFill>
              </a:rPr>
              <a:t>　　</a:t>
            </a:r>
            <a:r>
              <a:rPr lang="ja-JP" altLang="en-US">
                <a:solidFill>
                  <a:schemeClr val="tx2"/>
                </a:solidFill>
                <a:ea typeface="HGP創英角ﾎﾟｯﾌﾟ体" pitchFamily="50" charset="-128"/>
              </a:rPr>
              <a:t>の向上</a:t>
            </a:r>
            <a:r>
              <a:rPr lang="ja-JP" altLang="en-US">
                <a:solidFill>
                  <a:schemeClr val="tx2"/>
                </a:solidFill>
              </a:rPr>
              <a:t>や</a:t>
            </a:r>
            <a:r>
              <a:rPr lang="ja-JP" altLang="en-US">
                <a:solidFill>
                  <a:schemeClr val="tx2"/>
                </a:solidFill>
                <a:ea typeface="HGP創英角ﾎﾟｯﾌﾟ体" pitchFamily="50" charset="-128"/>
              </a:rPr>
              <a:t>明るい職場づくり</a:t>
            </a:r>
            <a:r>
              <a:rPr lang="ja-JP" altLang="en-US">
                <a:solidFill>
                  <a:schemeClr val="tx2"/>
                </a:solidFill>
              </a:rPr>
              <a:t>が重点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３）日常活動に追われ直接効果を期待しがちであるが、　　　人材育成・職場活性化がなければ、いづれは行き詰まる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38200" y="5964238"/>
            <a:ext cx="7620000" cy="588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solidFill>
                  <a:srgbClr val="CC3300"/>
                </a:solidFill>
                <a:ea typeface="HG創英角ﾎﾟｯﾌﾟ体" pitchFamily="49" charset="-128"/>
              </a:rPr>
              <a:t>皆さん自身の熱意と情熱が決め手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57200" y="136525"/>
            <a:ext cx="7315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５．</a:t>
            </a:r>
            <a:r>
              <a:rPr lang="en-US" altLang="ja-JP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サークル推進者（支援者）の役割</a:t>
            </a:r>
            <a:endParaRPr lang="ja-JP" altLang="en-US" sz="3000" b="1" u="sng">
              <a:solidFill>
                <a:schemeClr val="accent2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708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(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２</a:t>
            </a:r>
            <a:r>
              <a:rPr lang="en-US" altLang="ja-JP">
                <a:solidFill>
                  <a:schemeClr val="accent2"/>
                </a:solidFill>
                <a:ea typeface="HG創英角ﾎﾟｯﾌﾟ体" pitchFamily="49" charset="-128"/>
              </a:rPr>
              <a:t>)</a:t>
            </a:r>
            <a:r>
              <a:rPr lang="ja-JP" altLang="en-US">
                <a:solidFill>
                  <a:schemeClr val="accent2"/>
                </a:solidFill>
                <a:ea typeface="HG創英角ﾎﾟｯﾌﾟ体" pitchFamily="49" charset="-128"/>
              </a:rPr>
              <a:t>理想的な推進者（支援者）とは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685800" y="1219200"/>
            <a:ext cx="79248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１）推進者（支援者）は</a:t>
            </a:r>
            <a:r>
              <a:rPr lang="ja-JP" altLang="en-US" b="1">
                <a:solidFill>
                  <a:schemeClr val="accent2"/>
                </a:solidFill>
              </a:rPr>
              <a:t>“家庭教師”</a:t>
            </a:r>
            <a:r>
              <a:rPr lang="ja-JP" altLang="en-US"/>
              <a:t>であれ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ＱＣの基本的な考え方、進め方や手法を忠実に教えよ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２）聞く耳を持った</a:t>
            </a:r>
            <a:r>
              <a:rPr lang="ja-JP" altLang="en-US" b="1">
                <a:solidFill>
                  <a:schemeClr val="accent2"/>
                </a:solidFill>
              </a:rPr>
              <a:t>“父親”</a:t>
            </a:r>
            <a:r>
              <a:rPr lang="ja-JP" altLang="en-US"/>
              <a:t>であれ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メンバーの言い分を十二分に聞いてやれ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３）心優しい</a:t>
            </a:r>
            <a:r>
              <a:rPr lang="ja-JP" altLang="en-US" b="1">
                <a:solidFill>
                  <a:schemeClr val="accent2"/>
                </a:solidFill>
              </a:rPr>
              <a:t>“看護婦”</a:t>
            </a:r>
            <a:r>
              <a:rPr lang="ja-JP" altLang="en-US"/>
              <a:t>であれ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メンバーに対して感情を込めて面倒をみよ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４）</a:t>
            </a:r>
            <a:r>
              <a:rPr lang="ja-JP" altLang="en-US" b="1">
                <a:solidFill>
                  <a:schemeClr val="accent2"/>
                </a:solidFill>
              </a:rPr>
              <a:t>“心理学者”</a:t>
            </a:r>
            <a:r>
              <a:rPr lang="ja-JP" altLang="en-US"/>
              <a:t>であれ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メンバーの心理や気持ちを読み取れ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５）</a:t>
            </a:r>
            <a:r>
              <a:rPr lang="ja-JP" altLang="en-US" b="1">
                <a:solidFill>
                  <a:schemeClr val="accent2"/>
                </a:solidFill>
              </a:rPr>
              <a:t>“交通巡査”</a:t>
            </a:r>
            <a:r>
              <a:rPr lang="ja-JP" altLang="en-US"/>
              <a:t>であれ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心賞必罰、良いところは良い、悪い事は悪いと言ってやれ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esti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762000"/>
            <a:ext cx="1960563" cy="116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3743325" y="3294063"/>
            <a:ext cx="141288" cy="15557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28600" y="176213"/>
            <a:ext cx="3448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3200" b="1">
                <a:latin typeface="HG創英角ﾎﾟｯﾌﾟ体" pitchFamily="49" charset="-128"/>
                <a:ea typeface="HG創英角ﾎﾟｯﾌﾟ体" pitchFamily="49" charset="-128"/>
              </a:rPr>
              <a:t>トヨタ車体の概要</a:t>
            </a:r>
          </a:p>
        </p:txBody>
      </p:sp>
      <p:pic>
        <p:nvPicPr>
          <p:cNvPr id="43013" name="Picture 5" descr="alpha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1995488" cy="12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5" name="Picture 7" descr="hia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2822575"/>
            <a:ext cx="1890713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747713" y="3900488"/>
            <a:ext cx="144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ハイエース</a:t>
            </a:r>
          </a:p>
        </p:txBody>
      </p:sp>
      <p:sp>
        <p:nvSpPr>
          <p:cNvPr id="43017" name="AutoShape 9"/>
          <p:cNvSpPr>
            <a:spLocks noChangeArrowheads="1"/>
          </p:cNvSpPr>
          <p:nvPr/>
        </p:nvSpPr>
        <p:spPr bwMode="auto">
          <a:xfrm>
            <a:off x="422275" y="1219200"/>
            <a:ext cx="1968500" cy="3048000"/>
          </a:xfrm>
          <a:prstGeom prst="roundRect">
            <a:avLst>
              <a:gd name="adj" fmla="val 5796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561975" y="895350"/>
            <a:ext cx="1689100" cy="457200"/>
          </a:xfrm>
          <a:prstGeom prst="rect">
            <a:avLst/>
          </a:prstGeom>
          <a:solidFill>
            <a:srgbClr val="99CC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81013" y="838200"/>
            <a:ext cx="1881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b="1">
                <a:ea typeface="HG丸ｺﾞｼｯｸM-PRO" pitchFamily="50" charset="-128"/>
              </a:rPr>
              <a:t>いなべ工場</a:t>
            </a:r>
          </a:p>
        </p:txBody>
      </p:sp>
      <p:grpSp>
        <p:nvGrpSpPr>
          <p:cNvPr id="43020" name="Group 12"/>
          <p:cNvGrpSpPr>
            <a:grpSpLocks/>
          </p:cNvGrpSpPr>
          <p:nvPr/>
        </p:nvGrpSpPr>
        <p:grpSpPr bwMode="auto">
          <a:xfrm>
            <a:off x="2209800" y="1219200"/>
            <a:ext cx="3927475" cy="3333750"/>
            <a:chOff x="1904" y="1296"/>
            <a:chExt cx="2464" cy="1872"/>
          </a:xfrm>
        </p:grpSpPr>
        <p:pic>
          <p:nvPicPr>
            <p:cNvPr id="43021" name="Picture 13" descr="東海３県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" y="1296"/>
              <a:ext cx="2344" cy="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22" name="Oval 14"/>
            <p:cNvSpPr>
              <a:spLocks noChangeArrowheads="1"/>
            </p:cNvSpPr>
            <p:nvPr/>
          </p:nvSpPr>
          <p:spPr bwMode="auto">
            <a:xfrm>
              <a:off x="3447" y="2527"/>
              <a:ext cx="104" cy="10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23" name="Text Box 15"/>
            <p:cNvSpPr txBox="1">
              <a:spLocks noChangeArrowheads="1"/>
            </p:cNvSpPr>
            <p:nvPr/>
          </p:nvSpPr>
          <p:spPr bwMode="auto">
            <a:xfrm>
              <a:off x="3281" y="1913"/>
              <a:ext cx="574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2000" b="1">
                  <a:ea typeface="HG丸ｺﾞｼｯｸM-PRO" pitchFamily="50" charset="-128"/>
                </a:rPr>
                <a:t>愛知</a:t>
              </a:r>
            </a:p>
          </p:txBody>
        </p:sp>
        <p:sp>
          <p:nvSpPr>
            <p:cNvPr id="43024" name="Text Box 16"/>
            <p:cNvSpPr txBox="1">
              <a:spLocks noChangeArrowheads="1"/>
            </p:cNvSpPr>
            <p:nvPr/>
          </p:nvSpPr>
          <p:spPr bwMode="auto">
            <a:xfrm>
              <a:off x="2262" y="2484"/>
              <a:ext cx="572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2000" b="1">
                  <a:ea typeface="HG丸ｺﾞｼｯｸM-PRO" pitchFamily="50" charset="-128"/>
                </a:rPr>
                <a:t>三重</a:t>
              </a:r>
            </a:p>
          </p:txBody>
        </p:sp>
        <p:sp>
          <p:nvSpPr>
            <p:cNvPr id="43025" name="Text Box 17"/>
            <p:cNvSpPr txBox="1">
              <a:spLocks noChangeArrowheads="1"/>
            </p:cNvSpPr>
            <p:nvPr/>
          </p:nvSpPr>
          <p:spPr bwMode="auto">
            <a:xfrm>
              <a:off x="2469" y="1399"/>
              <a:ext cx="573" cy="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800" b="1">
                  <a:ea typeface="HG丸ｺﾞｼｯｸM-PRO" pitchFamily="50" charset="-128"/>
                </a:rPr>
                <a:t>岐阜</a:t>
              </a:r>
            </a:p>
          </p:txBody>
        </p:sp>
        <p:sp>
          <p:nvSpPr>
            <p:cNvPr id="43026" name="Text Box 18"/>
            <p:cNvSpPr txBox="1">
              <a:spLocks noChangeArrowheads="1"/>
            </p:cNvSpPr>
            <p:nvPr/>
          </p:nvSpPr>
          <p:spPr bwMode="auto">
            <a:xfrm>
              <a:off x="1904" y="2220"/>
              <a:ext cx="573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/>
                <a:t>滋賀</a:t>
              </a:r>
            </a:p>
          </p:txBody>
        </p:sp>
        <p:sp>
          <p:nvSpPr>
            <p:cNvPr id="43027" name="Oval 19"/>
            <p:cNvSpPr>
              <a:spLocks noChangeArrowheads="1"/>
            </p:cNvSpPr>
            <p:nvPr/>
          </p:nvSpPr>
          <p:spPr bwMode="auto">
            <a:xfrm>
              <a:off x="3632" y="2461"/>
              <a:ext cx="105" cy="10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28" name="Oval 20"/>
            <p:cNvSpPr>
              <a:spLocks noChangeArrowheads="1"/>
            </p:cNvSpPr>
            <p:nvPr/>
          </p:nvSpPr>
          <p:spPr bwMode="auto">
            <a:xfrm>
              <a:off x="2588" y="2156"/>
              <a:ext cx="105" cy="10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29" name="Oval 21"/>
            <p:cNvSpPr>
              <a:spLocks noChangeArrowheads="1"/>
            </p:cNvSpPr>
            <p:nvPr/>
          </p:nvSpPr>
          <p:spPr bwMode="auto">
            <a:xfrm>
              <a:off x="3327" y="2444"/>
              <a:ext cx="105" cy="10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pic>
        <p:nvPicPr>
          <p:cNvPr id="43030" name="Picture 22" descr="dryv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4933950"/>
            <a:ext cx="1793875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31" name="AutoShape 23"/>
          <p:cNvSpPr>
            <a:spLocks noChangeArrowheads="1"/>
          </p:cNvSpPr>
          <p:nvPr/>
        </p:nvSpPr>
        <p:spPr bwMode="auto">
          <a:xfrm>
            <a:off x="422275" y="4659313"/>
            <a:ext cx="2179638" cy="1970087"/>
          </a:xfrm>
          <a:prstGeom prst="roundRect">
            <a:avLst>
              <a:gd name="adj" fmla="val 513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3032" name="Group 24"/>
          <p:cNvGrpSpPr>
            <a:grpSpLocks/>
          </p:cNvGrpSpPr>
          <p:nvPr/>
        </p:nvGrpSpPr>
        <p:grpSpPr bwMode="auto">
          <a:xfrm>
            <a:off x="703263" y="4362450"/>
            <a:ext cx="1654175" cy="530225"/>
            <a:chOff x="384" y="2724"/>
            <a:chExt cx="1129" cy="300"/>
          </a:xfrm>
        </p:grpSpPr>
        <p:sp>
          <p:nvSpPr>
            <p:cNvPr id="43033" name="Rectangle 25"/>
            <p:cNvSpPr>
              <a:spLocks noChangeArrowheads="1"/>
            </p:cNvSpPr>
            <p:nvPr/>
          </p:nvSpPr>
          <p:spPr bwMode="auto">
            <a:xfrm>
              <a:off x="384" y="2736"/>
              <a:ext cx="960" cy="28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34" name="Text Box 26"/>
            <p:cNvSpPr txBox="1">
              <a:spLocks noChangeArrowheads="1"/>
            </p:cNvSpPr>
            <p:nvPr/>
          </p:nvSpPr>
          <p:spPr bwMode="auto">
            <a:xfrm>
              <a:off x="432" y="2724"/>
              <a:ext cx="108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ea typeface="HG丸ｺﾞｼｯｸM-PRO" pitchFamily="50" charset="-128"/>
                </a:rPr>
                <a:t>刈谷工場</a:t>
              </a:r>
            </a:p>
          </p:txBody>
        </p:sp>
      </p:grp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592138" y="6224588"/>
            <a:ext cx="144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冷凍車</a:t>
            </a:r>
          </a:p>
        </p:txBody>
      </p:sp>
      <p:sp>
        <p:nvSpPr>
          <p:cNvPr id="43036" name="AutoShape 28"/>
          <p:cNvSpPr>
            <a:spLocks noChangeArrowheads="1"/>
          </p:cNvSpPr>
          <p:nvPr/>
        </p:nvSpPr>
        <p:spPr bwMode="auto">
          <a:xfrm>
            <a:off x="6137275" y="762000"/>
            <a:ext cx="422275" cy="3657600"/>
          </a:xfrm>
          <a:prstGeom prst="roundRect">
            <a:avLst>
              <a:gd name="adj" fmla="val 20833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3037" name="Picture 29" descr="noa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1811338"/>
            <a:ext cx="2144712" cy="154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6048375" y="1176338"/>
            <a:ext cx="144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エスティマ</a:t>
            </a:r>
          </a:p>
        </p:txBody>
      </p:sp>
      <p:pic>
        <p:nvPicPr>
          <p:cNvPr id="43039" name="Picture 31" descr="priu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313" y="3148013"/>
            <a:ext cx="1970087" cy="140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40" name="Text Box 32"/>
          <p:cNvSpPr txBox="1">
            <a:spLocks noChangeArrowheads="1"/>
          </p:cNvSpPr>
          <p:nvPr/>
        </p:nvSpPr>
        <p:spPr bwMode="auto">
          <a:xfrm>
            <a:off x="7685088" y="20574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ノア</a:t>
            </a:r>
          </a:p>
        </p:txBody>
      </p:sp>
      <p:sp>
        <p:nvSpPr>
          <p:cNvPr id="43041" name="Text Box 33"/>
          <p:cNvSpPr txBox="1">
            <a:spLocks noChangeArrowheads="1"/>
          </p:cNvSpPr>
          <p:nvPr/>
        </p:nvSpPr>
        <p:spPr bwMode="auto">
          <a:xfrm>
            <a:off x="5873750" y="3767138"/>
            <a:ext cx="144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プリウス</a:t>
            </a:r>
          </a:p>
        </p:txBody>
      </p:sp>
      <p:pic>
        <p:nvPicPr>
          <p:cNvPr id="43042" name="Picture 34" descr="lc10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88" y="4933950"/>
            <a:ext cx="2181225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43" name="Text Box 35"/>
          <p:cNvSpPr txBox="1">
            <a:spLocks noChangeArrowheads="1"/>
          </p:cNvSpPr>
          <p:nvPr/>
        </p:nvSpPr>
        <p:spPr bwMode="auto">
          <a:xfrm>
            <a:off x="2895600" y="6096000"/>
            <a:ext cx="2671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ランドクルーザー２</a:t>
            </a:r>
            <a:r>
              <a:rPr lang="en-US" altLang="ja-JP" sz="1800" b="1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00</a:t>
            </a:r>
          </a:p>
        </p:txBody>
      </p:sp>
      <p:pic>
        <p:nvPicPr>
          <p:cNvPr id="43044" name="Picture 36" descr="coast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75" y="4895850"/>
            <a:ext cx="2030413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45" name="Picture 37" descr="LX4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8" y="4476750"/>
            <a:ext cx="19685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46" name="AutoShape 38"/>
          <p:cNvSpPr>
            <a:spLocks noChangeArrowheads="1"/>
          </p:cNvSpPr>
          <p:nvPr/>
        </p:nvSpPr>
        <p:spPr bwMode="auto">
          <a:xfrm>
            <a:off x="2813050" y="4648200"/>
            <a:ext cx="6137275" cy="1981200"/>
          </a:xfrm>
          <a:prstGeom prst="roundRect">
            <a:avLst>
              <a:gd name="adj" fmla="val 5796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47" name="Text Box 39"/>
          <p:cNvSpPr txBox="1">
            <a:spLocks noChangeArrowheads="1"/>
          </p:cNvSpPr>
          <p:nvPr/>
        </p:nvSpPr>
        <p:spPr bwMode="auto">
          <a:xfrm>
            <a:off x="4641850" y="5772150"/>
            <a:ext cx="2673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レクサス</a:t>
            </a:r>
            <a:r>
              <a:rPr lang="en-US" altLang="ja-JP" sz="1800" b="1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LX470</a:t>
            </a:r>
          </a:p>
        </p:txBody>
      </p:sp>
      <p:grpSp>
        <p:nvGrpSpPr>
          <p:cNvPr id="43048" name="Group 40"/>
          <p:cNvGrpSpPr>
            <a:grpSpLocks/>
          </p:cNvGrpSpPr>
          <p:nvPr/>
        </p:nvGrpSpPr>
        <p:grpSpPr bwMode="auto">
          <a:xfrm>
            <a:off x="3954463" y="4305300"/>
            <a:ext cx="1655762" cy="530225"/>
            <a:chOff x="384" y="2724"/>
            <a:chExt cx="1129" cy="300"/>
          </a:xfrm>
        </p:grpSpPr>
        <p:sp>
          <p:nvSpPr>
            <p:cNvPr id="43049" name="Rectangle 41"/>
            <p:cNvSpPr>
              <a:spLocks noChangeArrowheads="1"/>
            </p:cNvSpPr>
            <p:nvPr/>
          </p:nvSpPr>
          <p:spPr bwMode="auto">
            <a:xfrm>
              <a:off x="384" y="2736"/>
              <a:ext cx="960" cy="28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50" name="Text Box 42"/>
            <p:cNvSpPr txBox="1">
              <a:spLocks noChangeArrowheads="1"/>
            </p:cNvSpPr>
            <p:nvPr/>
          </p:nvSpPr>
          <p:spPr bwMode="auto">
            <a:xfrm>
              <a:off x="432" y="2724"/>
              <a:ext cx="108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ea typeface="HG丸ｺﾞｼｯｸM-PRO" pitchFamily="50" charset="-128"/>
                </a:rPr>
                <a:t>吉原工場</a:t>
              </a:r>
            </a:p>
          </p:txBody>
        </p:sp>
      </p:grpSp>
      <p:sp>
        <p:nvSpPr>
          <p:cNvPr id="43051" name="AutoShape 43"/>
          <p:cNvSpPr>
            <a:spLocks noChangeArrowheads="1"/>
          </p:cNvSpPr>
          <p:nvPr/>
        </p:nvSpPr>
        <p:spPr bwMode="auto">
          <a:xfrm>
            <a:off x="6119813" y="723900"/>
            <a:ext cx="2813050" cy="3771900"/>
          </a:xfrm>
          <a:prstGeom prst="roundRect">
            <a:avLst>
              <a:gd name="adj" fmla="val 5796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52" name="Text Box 44"/>
          <p:cNvSpPr txBox="1">
            <a:spLocks noChangeArrowheads="1"/>
          </p:cNvSpPr>
          <p:nvPr/>
        </p:nvSpPr>
        <p:spPr bwMode="auto">
          <a:xfrm>
            <a:off x="7016750" y="6210300"/>
            <a:ext cx="1933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コースター</a:t>
            </a:r>
          </a:p>
        </p:txBody>
      </p:sp>
      <p:grpSp>
        <p:nvGrpSpPr>
          <p:cNvPr id="43053" name="Group 45"/>
          <p:cNvGrpSpPr>
            <a:grpSpLocks/>
          </p:cNvGrpSpPr>
          <p:nvPr/>
        </p:nvGrpSpPr>
        <p:grpSpPr bwMode="auto">
          <a:xfrm>
            <a:off x="6313488" y="342900"/>
            <a:ext cx="2919412" cy="533400"/>
            <a:chOff x="3408" y="408"/>
            <a:chExt cx="1993" cy="336"/>
          </a:xfrm>
        </p:grpSpPr>
        <p:sp>
          <p:nvSpPr>
            <p:cNvPr id="43054" name="Rectangle 46"/>
            <p:cNvSpPr>
              <a:spLocks noChangeArrowheads="1"/>
            </p:cNvSpPr>
            <p:nvPr/>
          </p:nvSpPr>
          <p:spPr bwMode="auto">
            <a:xfrm>
              <a:off x="3408" y="408"/>
              <a:ext cx="1680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55" name="Text Box 47"/>
            <p:cNvSpPr txBox="1">
              <a:spLocks noChangeArrowheads="1"/>
            </p:cNvSpPr>
            <p:nvPr/>
          </p:nvSpPr>
          <p:spPr bwMode="auto">
            <a:xfrm>
              <a:off x="3408" y="432"/>
              <a:ext cx="199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b="1">
                  <a:ea typeface="HG丸ｺﾞｼｯｸM-PRO" pitchFamily="50" charset="-128"/>
                </a:rPr>
                <a:t>本社・富士松工場</a:t>
              </a:r>
            </a:p>
          </p:txBody>
        </p:sp>
      </p:grpSp>
      <p:sp>
        <p:nvSpPr>
          <p:cNvPr id="43056" name="Line 48"/>
          <p:cNvSpPr>
            <a:spLocks noChangeShapeType="1"/>
          </p:cNvSpPr>
          <p:nvPr/>
        </p:nvSpPr>
        <p:spPr bwMode="auto">
          <a:xfrm>
            <a:off x="2181225" y="1143000"/>
            <a:ext cx="1195388" cy="16764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057" name="Line 49"/>
          <p:cNvSpPr>
            <a:spLocks noChangeShapeType="1"/>
          </p:cNvSpPr>
          <p:nvPr/>
        </p:nvSpPr>
        <p:spPr bwMode="auto">
          <a:xfrm flipV="1">
            <a:off x="2039938" y="3352800"/>
            <a:ext cx="2532062" cy="1219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058" name="Line 50"/>
          <p:cNvSpPr>
            <a:spLocks noChangeShapeType="1"/>
          </p:cNvSpPr>
          <p:nvPr/>
        </p:nvSpPr>
        <p:spPr bwMode="auto">
          <a:xfrm flipV="1">
            <a:off x="4713288" y="609600"/>
            <a:ext cx="1687512" cy="2895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059" name="Line 51"/>
          <p:cNvSpPr>
            <a:spLocks noChangeShapeType="1"/>
          </p:cNvSpPr>
          <p:nvPr/>
        </p:nvSpPr>
        <p:spPr bwMode="auto">
          <a:xfrm flipH="1">
            <a:off x="4713288" y="3352800"/>
            <a:ext cx="350837" cy="990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063" name="Text Box 55"/>
          <p:cNvSpPr txBox="1">
            <a:spLocks noChangeArrowheads="1"/>
          </p:cNvSpPr>
          <p:nvPr/>
        </p:nvSpPr>
        <p:spPr bwMode="auto">
          <a:xfrm>
            <a:off x="7713663" y="2438400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600" b="1">
                <a:solidFill>
                  <a:schemeClr val="accent2"/>
                </a:solidFill>
                <a:ea typeface="HG丸ｺﾞｼｯｸM-PRO" pitchFamily="50" charset="-128"/>
              </a:rPr>
              <a:t>ヴォクシー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381000" y="2362200"/>
            <a:ext cx="20193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アルファード</a:t>
            </a:r>
          </a:p>
          <a:p>
            <a:pPr algn="ctr">
              <a:lnSpc>
                <a:spcPct val="65000"/>
              </a:lnSpc>
              <a:spcBef>
                <a:spcPct val="50000"/>
              </a:spcBef>
            </a:pPr>
            <a:r>
              <a:rPr lang="ja-JP" altLang="en-US" sz="1800" b="1">
                <a:solidFill>
                  <a:schemeClr val="accent2"/>
                </a:solidFill>
                <a:ea typeface="HG丸ｺﾞｼｯｸM-PRO" pitchFamily="50" charset="-128"/>
              </a:rPr>
              <a:t>ヴェルファイア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ﾎﾟｯﾌﾟ体" pitchFamily="50" charset="-128"/>
              </a:rPr>
              <a:t>（３）　活動は根気よく、地道に推進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533400" y="685800"/>
            <a:ext cx="8305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ＱＣサークル活動が職場に永続的に定着し、活発化するかどうかは、推進・支援者にかかっている</a:t>
            </a: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609600" y="1524000"/>
            <a:ext cx="8153400" cy="3581400"/>
          </a:xfrm>
          <a:prstGeom prst="roundRect">
            <a:avLst>
              <a:gd name="adj" fmla="val 7106"/>
            </a:avLst>
          </a:prstGeom>
          <a:solidFill>
            <a:srgbClr val="FFFF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762000" y="15240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ea typeface="HGP創英角ｺﾞｼｯｸUB" pitchFamily="50" charset="-128"/>
              </a:rPr>
              <a:t>①</a:t>
            </a:r>
            <a:r>
              <a:rPr lang="ja-JP" altLang="en-US">
                <a:ea typeface="HGP創英角ｺﾞｼｯｸUB" pitchFamily="50" charset="-128"/>
              </a:rPr>
              <a:t>活動を始めて間もない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143000" y="1905000"/>
            <a:ext cx="28194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・活動の理解が不十分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1600"/>
              <a:t>・データの取り扱い方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1600"/>
              <a:t>・問題解決の進め方　など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762000" y="2743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ea typeface="HGP創英角ｺﾞｼｯｸUB" pitchFamily="50" charset="-128"/>
              </a:rPr>
              <a:t>②</a:t>
            </a:r>
            <a:r>
              <a:rPr lang="ja-JP" altLang="en-US">
                <a:ea typeface="HGP創英角ｺﾞｼｯｸUB" pitchFamily="50" charset="-128"/>
              </a:rPr>
              <a:t>活動が進んだ段階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1066800" y="3124200"/>
            <a:ext cx="2667000" cy="111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・活動の進行状況の遅れ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1600"/>
              <a:t>　があり・・・・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1600"/>
              <a:t>・「この業務が忙しいのに、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1600"/>
              <a:t>　その上に・・・・・・・・」　など</a:t>
            </a:r>
          </a:p>
        </p:txBody>
      </p:sp>
      <p:sp>
        <p:nvSpPr>
          <p:cNvPr id="71689" name="AutoShape 9"/>
          <p:cNvSpPr>
            <a:spLocks noChangeArrowheads="1"/>
          </p:cNvSpPr>
          <p:nvPr/>
        </p:nvSpPr>
        <p:spPr bwMode="auto">
          <a:xfrm>
            <a:off x="3657600" y="2133600"/>
            <a:ext cx="3810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4191000" y="1828800"/>
            <a:ext cx="251460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・自信がない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・少しでも分</a:t>
            </a:r>
          </a:p>
          <a:p>
            <a:pPr>
              <a:lnSpc>
                <a:spcPct val="3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　　　からないと</a:t>
            </a:r>
          </a:p>
        </p:txBody>
      </p:sp>
      <p:sp>
        <p:nvSpPr>
          <p:cNvPr id="71691" name="AutoShape 11"/>
          <p:cNvSpPr>
            <a:spLocks noChangeArrowheads="1"/>
          </p:cNvSpPr>
          <p:nvPr/>
        </p:nvSpPr>
        <p:spPr bwMode="auto">
          <a:xfrm>
            <a:off x="6705600" y="2209800"/>
            <a:ext cx="3048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914400" y="4572000"/>
            <a:ext cx="792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・ＱＣサークル活動は、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あせってもどうにもならない</a:t>
            </a:r>
            <a:r>
              <a:rPr lang="ja-JP" altLang="en-US" sz="2000">
                <a:ea typeface="HGP創英角ｺﾞｼｯｸUB" pitchFamily="50" charset="-128"/>
              </a:rPr>
              <a:t>　　　　　　　　　　　　　　　　　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685800" y="5334000"/>
            <a:ext cx="8077200" cy="84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どんなサークルにもまんべんなく、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　　　　　　　　　　</a:t>
            </a:r>
            <a:r>
              <a:rPr lang="ja-JP" altLang="en-US" sz="2800">
                <a:ea typeface="HGP創英角ｺﾞｼｯｸUB" pitchFamily="50" charset="-128"/>
              </a:rPr>
              <a:t>関心や目の行き届く</a:t>
            </a:r>
            <a:r>
              <a:rPr lang="ja-JP" altLang="en-US">
                <a:ea typeface="HGP創英角ｺﾞｼｯｸUB" pitchFamily="50" charset="-128"/>
              </a:rPr>
              <a:t>ようにすることが大切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7162800" y="1905000"/>
            <a:ext cx="1447800" cy="2438400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990600" y="6172200"/>
            <a:ext cx="7772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ea typeface="HGP創英角ｺﾞｼｯｸUB" pitchFamily="50" charset="-128"/>
              </a:rPr>
              <a:t>細かな</a:t>
            </a:r>
            <a:r>
              <a:rPr lang="ja-JP" altLang="en-US" sz="2800">
                <a:solidFill>
                  <a:schemeClr val="accent2"/>
                </a:solidFill>
                <a:ea typeface="HGP創英角ｺﾞｼｯｸUB" pitchFamily="50" charset="-128"/>
              </a:rPr>
              <a:t>気くばり</a:t>
            </a:r>
            <a:r>
              <a:rPr lang="ja-JP" altLang="en-US" sz="2800">
                <a:ea typeface="HGP創英角ｺﾞｼｯｸUB" pitchFamily="50" charset="-128"/>
              </a:rPr>
              <a:t>と、</a:t>
            </a:r>
            <a:r>
              <a:rPr lang="ja-JP" altLang="en-US" sz="2800">
                <a:solidFill>
                  <a:schemeClr val="accent2"/>
                </a:solidFill>
                <a:ea typeface="HGP創英角ｺﾞｼｯｸUB" pitchFamily="50" charset="-128"/>
              </a:rPr>
              <a:t>継続的</a:t>
            </a:r>
            <a:r>
              <a:rPr lang="ja-JP" altLang="en-US" sz="2800">
                <a:ea typeface="HGP創英角ｺﾞｼｯｸUB" pitchFamily="50" charset="-128"/>
              </a:rPr>
              <a:t>な</a:t>
            </a:r>
            <a:r>
              <a:rPr lang="ja-JP" altLang="en-US" sz="2800">
                <a:solidFill>
                  <a:schemeClr val="accent2"/>
                </a:solidFill>
                <a:ea typeface="HGP創英角ｺﾞｼｯｸUB" pitchFamily="50" charset="-128"/>
              </a:rPr>
              <a:t>根気よい努力</a:t>
            </a:r>
            <a:r>
              <a:rPr lang="ja-JP" altLang="en-US" sz="2800">
                <a:ea typeface="HGP創英角ｺﾞｼｯｸUB" pitchFamily="50" charset="-128"/>
              </a:rPr>
              <a:t>が必要</a:t>
            </a:r>
          </a:p>
        </p:txBody>
      </p:sp>
      <p:sp>
        <p:nvSpPr>
          <p:cNvPr id="71696" name="AutoShape 16"/>
          <p:cNvSpPr>
            <a:spLocks noChangeArrowheads="1"/>
          </p:cNvSpPr>
          <p:nvPr/>
        </p:nvSpPr>
        <p:spPr bwMode="auto">
          <a:xfrm>
            <a:off x="3962400" y="5181600"/>
            <a:ext cx="8382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7239000" y="2438400"/>
            <a:ext cx="13716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ea typeface="HGP創英角ｺﾞｼｯｸUB" pitchFamily="50" charset="-128"/>
              </a:rPr>
              <a:t>活動が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P創英角ｺﾞｼｯｸUB" pitchFamily="50" charset="-128"/>
              </a:rPr>
              <a:t>ストップ</a:t>
            </a:r>
          </a:p>
        </p:txBody>
      </p:sp>
      <p:sp>
        <p:nvSpPr>
          <p:cNvPr id="71699" name="Rectangle 19"/>
          <p:cNvSpPr>
            <a:spLocks noChangeArrowheads="1"/>
          </p:cNvSpPr>
          <p:nvPr/>
        </p:nvSpPr>
        <p:spPr bwMode="auto">
          <a:xfrm>
            <a:off x="4191000" y="1828800"/>
            <a:ext cx="23622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0" name="Rectangle 20"/>
          <p:cNvSpPr>
            <a:spLocks noChangeArrowheads="1"/>
          </p:cNvSpPr>
          <p:nvPr/>
        </p:nvSpPr>
        <p:spPr bwMode="auto">
          <a:xfrm>
            <a:off x="4191000" y="3352800"/>
            <a:ext cx="23622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4191000" y="3429000"/>
            <a:ext cx="24384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・日々業務の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　　対応に全力</a:t>
            </a:r>
          </a:p>
        </p:txBody>
      </p:sp>
      <p:sp>
        <p:nvSpPr>
          <p:cNvPr id="71702" name="AutoShape 22"/>
          <p:cNvSpPr>
            <a:spLocks noChangeArrowheads="1"/>
          </p:cNvSpPr>
          <p:nvPr/>
        </p:nvSpPr>
        <p:spPr bwMode="auto">
          <a:xfrm>
            <a:off x="3657600" y="3581400"/>
            <a:ext cx="3810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3" name="AutoShape 23"/>
          <p:cNvSpPr>
            <a:spLocks noChangeArrowheads="1"/>
          </p:cNvSpPr>
          <p:nvPr/>
        </p:nvSpPr>
        <p:spPr bwMode="auto">
          <a:xfrm>
            <a:off x="6705600" y="3581400"/>
            <a:ext cx="3048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4" name="AutoShape 24"/>
          <p:cNvSpPr>
            <a:spLocks noChangeArrowheads="1"/>
          </p:cNvSpPr>
          <p:nvPr/>
        </p:nvSpPr>
        <p:spPr bwMode="auto">
          <a:xfrm>
            <a:off x="1828800" y="4343400"/>
            <a:ext cx="6858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0772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１．ＱＣサークルを暖かく見守り、のびのびと明るいＱＣサーク　　ル活動が出来るように</a:t>
            </a:r>
            <a:r>
              <a:rPr lang="ja-JP" altLang="en-US" b="1">
                <a:solidFill>
                  <a:schemeClr val="accent2"/>
                </a:solidFill>
                <a:ea typeface="HGP創英角ﾎﾟｯﾌﾟ体" pitchFamily="50" charset="-128"/>
              </a:rPr>
              <a:t>雰囲気作り</a:t>
            </a:r>
            <a:r>
              <a:rPr lang="ja-JP" altLang="en-US"/>
              <a:t>をする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09600" y="2133600"/>
            <a:ext cx="8153400" cy="43688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①</a:t>
            </a:r>
            <a:r>
              <a:rPr lang="ja-JP" altLang="en-US" sz="2000"/>
              <a:t>ＱＣサークル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会合がもち易い</a:t>
            </a:r>
            <a:r>
              <a:rPr lang="ja-JP" altLang="en-US" sz="2000"/>
              <a:t>ように常に配慮する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　　特に忙しい時ほど細かい配慮が必要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②日常活動ができ易いように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指導、支援</a:t>
            </a:r>
            <a:r>
              <a:rPr lang="ja-JP" altLang="en-US" sz="2000"/>
              <a:t>する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　　ﾘｰﾀﾞｰとの話合い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③自からＱＣサークルに対する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熱意をもつ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④管理者とＱＣサークルの両方に気を使い、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上手な働きかけ</a:t>
            </a:r>
            <a:r>
              <a:rPr lang="ja-JP" altLang="en-US" sz="2000"/>
              <a:t>をする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2000"/>
              <a:t>⑤上司のＱＣサークルに対する方針を具体的な問題に置き換え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2000"/>
              <a:t>　　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ＱＣサークル員伝える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⑥上司にＱＣサークルの具体的な活動を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みてもらう場づくり</a:t>
            </a:r>
            <a:r>
              <a:rPr lang="ja-JP" altLang="en-US" sz="2000"/>
              <a:t>をする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⑦ＱＣサークルを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関係部署にＰＲ</a:t>
            </a:r>
            <a:r>
              <a:rPr lang="ja-JP" altLang="en-US" sz="2000"/>
              <a:t>する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33400" y="457200"/>
            <a:ext cx="708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４</a:t>
            </a:r>
            <a:r>
              <a:rPr lang="en-US" altLang="ja-JP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)</a:t>
            </a:r>
            <a:r>
              <a:rPr lang="ja-JP" altLang="en-US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日常指導のポイント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807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２．推進者（支援者）の注意すべき点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153400" cy="1778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①</a:t>
            </a:r>
            <a:r>
              <a:rPr lang="ja-JP" altLang="en-US" sz="2000"/>
              <a:t>自分自身が職制の立場で</a:t>
            </a:r>
            <a:r>
              <a:rPr lang="ja-JP" altLang="en-US" sz="2000">
                <a:solidFill>
                  <a:schemeClr val="accent2"/>
                </a:solidFill>
                <a:ea typeface="HG創英角ﾎﾟｯﾌﾟ体" pitchFamily="49" charset="-128"/>
              </a:rPr>
              <a:t>ＱＣ活動を実践</a:t>
            </a:r>
            <a:r>
              <a:rPr lang="ja-JP" altLang="en-US" sz="2000"/>
              <a:t>する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②ＱＣサークル</a:t>
            </a:r>
            <a:r>
              <a:rPr lang="ja-JP" altLang="en-US" sz="2000">
                <a:solidFill>
                  <a:schemeClr val="accent2"/>
                </a:solidFill>
                <a:ea typeface="HGP創英角ﾎﾟｯﾌﾟ体" pitchFamily="50" charset="-128"/>
              </a:rPr>
              <a:t>リーダーやメンバーの教育</a:t>
            </a:r>
            <a:r>
              <a:rPr lang="ja-JP" altLang="en-US" sz="2000"/>
              <a:t>をする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③管理監督者自身が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勉強</a:t>
            </a:r>
            <a:r>
              <a:rPr lang="ja-JP" altLang="en-US" sz="2000" b="1"/>
              <a:t>をする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④管理者監督者が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養成に熱心</a:t>
            </a:r>
            <a:r>
              <a:rPr lang="ja-JP" altLang="en-US" sz="2000"/>
              <a:t>である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1026"/>
          <p:cNvGraphicFramePr>
            <a:graphicFrameLocks noChangeAspect="1"/>
          </p:cNvGraphicFramePr>
          <p:nvPr/>
        </p:nvGraphicFramePr>
        <p:xfrm>
          <a:off x="-76200" y="0"/>
          <a:ext cx="9220200" cy="668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スライド" r:id="rId3" imgW="4572000" imgH="3429000" progId="PowerPoint.Slide.8">
                  <p:embed/>
                </p:oleObj>
              </mc:Choice>
              <mc:Fallback>
                <p:oleObj name="スライド" r:id="rId3" imgW="4572000" imgH="3429000" progId="PowerPoint.Slide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6200" y="0"/>
                        <a:ext cx="9220200" cy="668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Text Box 1027"/>
          <p:cNvSpPr txBox="1">
            <a:spLocks noChangeArrowheads="1"/>
          </p:cNvSpPr>
          <p:nvPr/>
        </p:nvSpPr>
        <p:spPr bwMode="auto">
          <a:xfrm>
            <a:off x="0" y="5334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（５）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762000" y="684213"/>
            <a:ext cx="7620000" cy="6097587"/>
            <a:chOff x="336" y="1687"/>
            <a:chExt cx="3744" cy="4265"/>
          </a:xfrm>
        </p:grpSpPr>
        <p:sp>
          <p:nvSpPr>
            <p:cNvPr id="20483" name="Text Box 3"/>
            <p:cNvSpPr txBox="1">
              <a:spLocks noChangeArrowheads="1"/>
            </p:cNvSpPr>
            <p:nvPr/>
          </p:nvSpPr>
          <p:spPr bwMode="auto">
            <a:xfrm>
              <a:off x="336" y="1704"/>
              <a:ext cx="147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771" tIns="47885" rIns="95771" bIns="47885">
              <a:spAutoFit/>
            </a:bodyPr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＜活性化のための必要要件＞</a:t>
              </a:r>
            </a:p>
          </p:txBody>
        </p:sp>
        <p:sp>
          <p:nvSpPr>
            <p:cNvPr id="20484" name="Rectangle 4"/>
            <p:cNvSpPr>
              <a:spLocks noChangeArrowheads="1"/>
            </p:cNvSpPr>
            <p:nvPr/>
          </p:nvSpPr>
          <p:spPr bwMode="auto">
            <a:xfrm>
              <a:off x="336" y="1980"/>
              <a:ext cx="1032" cy="571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000" b="1">
                  <a:latin typeface="ＭＳ Ｐゴシック" pitchFamily="50" charset="-128"/>
                </a:rPr>
                <a:t>　</a:t>
              </a:r>
              <a:r>
                <a:rPr lang="ja-JP" altLang="en-US" sz="1400" b="1">
                  <a:latin typeface="ＭＳ Ｐゴシック" pitchFamily="50" charset="-128"/>
                </a:rPr>
                <a:t>ＱＣサークルの</a:t>
              </a:r>
            </a:p>
            <a:p>
              <a:r>
                <a:rPr lang="ja-JP" altLang="en-US" sz="1400" b="1">
                  <a:latin typeface="ＭＳ Ｐゴシック" pitchFamily="50" charset="-128"/>
                </a:rPr>
                <a:t>　意義・目的の理解・納得</a:t>
              </a:r>
            </a:p>
          </p:txBody>
        </p:sp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336" y="2791"/>
              <a:ext cx="1032" cy="57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200" b="1"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400" b="1">
                  <a:latin typeface="ＭＳ Ｐゴシック" pitchFamily="50" charset="-128"/>
                </a:rPr>
                <a:t>トップ・管理者の</a:t>
              </a:r>
            </a:p>
            <a:p>
              <a:r>
                <a:rPr lang="ja-JP" altLang="en-US" sz="1400" b="1">
                  <a:latin typeface="ＭＳ Ｐゴシック" pitchFamily="50" charset="-128"/>
                </a:rPr>
                <a:t>          リーダーシップ</a:t>
              </a:r>
            </a:p>
            <a:p>
              <a:r>
                <a:rPr lang="ja-JP" altLang="en-US" sz="1400" b="1">
                  <a:latin typeface="ＭＳ Ｐゴシック" pitchFamily="50" charset="-128"/>
                </a:rPr>
                <a:t>（理解・協力・指導・支援）</a:t>
              </a:r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336" y="3655"/>
              <a:ext cx="1032" cy="52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200" b="1"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400" b="1">
                  <a:latin typeface="ＭＳ Ｐゴシック" pitchFamily="50" charset="-128"/>
                </a:rPr>
                <a:t>指導者・メンバー の</a:t>
              </a:r>
            </a:p>
            <a:p>
              <a:r>
                <a:rPr lang="ja-JP" altLang="en-US" sz="1400" b="1">
                  <a:latin typeface="ＭＳ Ｐゴシック" pitchFamily="50" charset="-128"/>
                </a:rPr>
                <a:t>               能力向上</a:t>
              </a:r>
            </a:p>
          </p:txBody>
        </p:sp>
        <p:sp>
          <p:nvSpPr>
            <p:cNvPr id="20487" name="Rectangle 7"/>
            <p:cNvSpPr>
              <a:spLocks noChangeArrowheads="1"/>
            </p:cNvSpPr>
            <p:nvPr/>
          </p:nvSpPr>
          <p:spPr bwMode="auto">
            <a:xfrm>
              <a:off x="336" y="5383"/>
              <a:ext cx="1032" cy="48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000" b="1">
                  <a:latin typeface="HG丸ｺﾞｼｯｸM-PRO" pitchFamily="50" charset="-128"/>
                  <a:ea typeface="HG丸ｺﾞｼｯｸM-PRO" pitchFamily="50" charset="-128"/>
                </a:rPr>
                <a:t>   </a:t>
              </a:r>
              <a:r>
                <a:rPr lang="ja-JP" altLang="en-US" sz="1400" b="1">
                  <a:latin typeface="ＭＳ Ｐゴシック" pitchFamily="50" charset="-128"/>
                </a:rPr>
                <a:t>活動状況の見える化</a:t>
              </a:r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336" y="4519"/>
              <a:ext cx="1032" cy="480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en-US" altLang="ja-JP" sz="1000" b="1"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400" b="1">
                  <a:latin typeface="ＭＳ Ｐゴシック" pitchFamily="50" charset="-128"/>
                </a:rPr>
                <a:t>メンバーの全員参加</a:t>
              </a:r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1818" y="1927"/>
              <a:ext cx="870" cy="593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① 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推進体制の整備</a:t>
              </a:r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1818" y="2783"/>
              <a:ext cx="870" cy="592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② 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教育体制の整備</a:t>
              </a:r>
            </a:p>
          </p:txBody>
        </p:sp>
        <p:sp>
          <p:nvSpPr>
            <p:cNvPr id="20491" name="Rectangle 11"/>
            <p:cNvSpPr>
              <a:spLocks noChangeArrowheads="1"/>
            </p:cNvSpPr>
            <p:nvPr/>
          </p:nvSpPr>
          <p:spPr bwMode="auto">
            <a:xfrm>
              <a:off x="1818" y="3639"/>
              <a:ext cx="870" cy="592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③ 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活動しやすい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環境の整備</a:t>
              </a:r>
            </a:p>
          </p:txBody>
        </p:sp>
        <p:sp>
          <p:nvSpPr>
            <p:cNvPr id="20492" name="Rectangle 12"/>
            <p:cNvSpPr>
              <a:spLocks noChangeArrowheads="1"/>
            </p:cNvSpPr>
            <p:nvPr/>
          </p:nvSpPr>
          <p:spPr bwMode="auto">
            <a:xfrm>
              <a:off x="1818" y="5348"/>
              <a:ext cx="870" cy="592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⑤ 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啓蒙活動の推進</a:t>
              </a:r>
            </a:p>
          </p:txBody>
        </p:sp>
        <p:sp>
          <p:nvSpPr>
            <p:cNvPr id="20493" name="Rectangle 13"/>
            <p:cNvSpPr>
              <a:spLocks noChangeArrowheads="1"/>
            </p:cNvSpPr>
            <p:nvPr/>
          </p:nvSpPr>
          <p:spPr bwMode="auto">
            <a:xfrm>
              <a:off x="3037" y="1927"/>
              <a:ext cx="1043" cy="67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推進組織づくり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ブロック推進委員会の設置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ブロック事務局の設置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部（課）推進事務局の設置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事務局連絡会の設置</a:t>
              </a:r>
            </a:p>
          </p:txBody>
        </p:sp>
        <p:sp>
          <p:nvSpPr>
            <p:cNvPr id="20494" name="Rectangle 14"/>
            <p:cNvSpPr>
              <a:spLocks noChangeArrowheads="1"/>
            </p:cNvSpPr>
            <p:nvPr/>
          </p:nvSpPr>
          <p:spPr bwMode="auto">
            <a:xfrm>
              <a:off x="3037" y="2855"/>
              <a:ext cx="1043" cy="74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6800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教育体系と研修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管理者（トップ）の研修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サークルの研修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指導者の養成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  テキスト・ツール類の整備</a:t>
              </a:r>
            </a:p>
          </p:txBody>
        </p:sp>
        <p:sp>
          <p:nvSpPr>
            <p:cNvPr id="20495" name="Rectangle 15"/>
            <p:cNvSpPr>
              <a:spLocks noChangeArrowheads="1"/>
            </p:cNvSpPr>
            <p:nvPr/>
          </p:nvSpPr>
          <p:spPr bwMode="auto">
            <a:xfrm>
              <a:off x="3048" y="4615"/>
              <a:ext cx="1032" cy="4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会合場所・時間の整備、確保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改善費用・教材の提供、整備</a:t>
              </a:r>
            </a:p>
          </p:txBody>
        </p:sp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3048" y="4087"/>
              <a:ext cx="1032" cy="43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発表会の開催、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発表会への派遣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評価・表彰制度の整備</a:t>
              </a:r>
            </a:p>
          </p:txBody>
        </p:sp>
        <p:sp>
          <p:nvSpPr>
            <p:cNvPr id="20497" name="Rectangle 17"/>
            <p:cNvSpPr>
              <a:spLocks noChangeArrowheads="1"/>
            </p:cNvSpPr>
            <p:nvPr/>
          </p:nvSpPr>
          <p:spPr bwMode="auto">
            <a:xfrm>
              <a:off x="3048" y="5623"/>
              <a:ext cx="1032" cy="32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サークルニュースの発行</a:t>
              </a:r>
            </a:p>
          </p:txBody>
        </p:sp>
        <p:sp>
          <p:nvSpPr>
            <p:cNvPr id="20498" name="Text Box 18"/>
            <p:cNvSpPr txBox="1">
              <a:spLocks noChangeArrowheads="1"/>
            </p:cNvSpPr>
            <p:nvPr/>
          </p:nvSpPr>
          <p:spPr bwMode="auto">
            <a:xfrm>
              <a:off x="2951" y="1706"/>
              <a:ext cx="112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3" tIns="45717" rIns="91433" bIns="45717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＜具体的な実施事項＞</a:t>
              </a:r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1818" y="4493"/>
              <a:ext cx="870" cy="602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④ 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モチベーション</a:t>
              </a:r>
            </a:p>
            <a:p>
              <a:pPr algn="ctr"/>
              <a:r>
                <a:rPr lang="ja-JP" altLang="en-US" sz="1400">
                  <a:solidFill>
                    <a:srgbClr val="FF00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  の維持・向上</a:t>
              </a:r>
            </a:p>
          </p:txBody>
        </p:sp>
        <p:sp>
          <p:nvSpPr>
            <p:cNvPr id="20500" name="Text Box 20"/>
            <p:cNvSpPr txBox="1">
              <a:spLocks noChangeArrowheads="1"/>
            </p:cNvSpPr>
            <p:nvPr/>
          </p:nvSpPr>
          <p:spPr bwMode="auto">
            <a:xfrm>
              <a:off x="1830" y="1687"/>
              <a:ext cx="86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>
                  <a:latin typeface="HG創英角ﾎﾟｯﾌﾟ体" pitchFamily="49" charset="-128"/>
                  <a:ea typeface="HG創英角ﾎﾟｯﾌﾟ体" pitchFamily="49" charset="-128"/>
                </a:rPr>
                <a:t>＜実施項目＞</a:t>
              </a:r>
            </a:p>
          </p:txBody>
        </p:sp>
        <p:sp>
          <p:nvSpPr>
            <p:cNvPr id="20501" name="Line 21"/>
            <p:cNvSpPr>
              <a:spLocks noChangeShapeType="1"/>
            </p:cNvSpPr>
            <p:nvPr/>
          </p:nvSpPr>
          <p:spPr bwMode="auto">
            <a:xfrm>
              <a:off x="1128" y="4559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2" name="Line 22"/>
            <p:cNvSpPr>
              <a:spLocks noChangeShapeType="1"/>
            </p:cNvSpPr>
            <p:nvPr/>
          </p:nvSpPr>
          <p:spPr bwMode="auto">
            <a:xfrm>
              <a:off x="1128" y="271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3" name="Line 23"/>
            <p:cNvSpPr>
              <a:spLocks noChangeShapeType="1"/>
            </p:cNvSpPr>
            <p:nvPr/>
          </p:nvSpPr>
          <p:spPr bwMode="auto">
            <a:xfrm>
              <a:off x="2988" y="574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3048" y="5151"/>
              <a:ext cx="1032" cy="37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71" tIns="47885" rIns="95771" bIns="47885" anchor="ctr"/>
            <a:lstStyle>
              <a:lvl1pPr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4794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957263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436688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1914525" defTabSz="957263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3717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8289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2861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743325" defTabSz="957263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テーマ登録～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結果報告の仕組み作り</a:t>
              </a:r>
            </a:p>
            <a:p>
              <a:r>
                <a:rPr lang="ja-JP" altLang="en-US" sz="1200" b="1">
                  <a:latin typeface="イワタ中丸ゴシック体(GT)" charset="-128"/>
                  <a:ea typeface="イワタ中丸ゴシック体(GT)" charset="-128"/>
                </a:rPr>
                <a:t>テーマ活動の目で見る管理</a:t>
              </a:r>
            </a:p>
          </p:txBody>
        </p:sp>
        <p:sp>
          <p:nvSpPr>
            <p:cNvPr id="20505" name="Line 25"/>
            <p:cNvSpPr>
              <a:spLocks noChangeShapeType="1"/>
            </p:cNvSpPr>
            <p:nvPr/>
          </p:nvSpPr>
          <p:spPr bwMode="auto">
            <a:xfrm>
              <a:off x="1368" y="3112"/>
              <a:ext cx="4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6" name="Line 26"/>
            <p:cNvSpPr>
              <a:spLocks noChangeShapeType="1"/>
            </p:cNvSpPr>
            <p:nvPr/>
          </p:nvSpPr>
          <p:spPr bwMode="auto">
            <a:xfrm>
              <a:off x="1368" y="3901"/>
              <a:ext cx="33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7" name="Line 27"/>
            <p:cNvSpPr>
              <a:spLocks noChangeShapeType="1"/>
            </p:cNvSpPr>
            <p:nvPr/>
          </p:nvSpPr>
          <p:spPr bwMode="auto">
            <a:xfrm>
              <a:off x="1368" y="4756"/>
              <a:ext cx="4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8" name="Line 28"/>
            <p:cNvSpPr>
              <a:spLocks noChangeShapeType="1"/>
            </p:cNvSpPr>
            <p:nvPr/>
          </p:nvSpPr>
          <p:spPr bwMode="auto">
            <a:xfrm>
              <a:off x="1698" y="2191"/>
              <a:ext cx="0" cy="9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auto">
            <a:xfrm>
              <a:off x="1698" y="4888"/>
              <a:ext cx="0" cy="7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0" name="Line 30"/>
            <p:cNvSpPr>
              <a:spLocks noChangeShapeType="1"/>
            </p:cNvSpPr>
            <p:nvPr/>
          </p:nvSpPr>
          <p:spPr bwMode="auto">
            <a:xfrm>
              <a:off x="1698" y="4888"/>
              <a:ext cx="1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1" name="Line 31"/>
            <p:cNvSpPr>
              <a:spLocks noChangeShapeType="1"/>
            </p:cNvSpPr>
            <p:nvPr/>
          </p:nvSpPr>
          <p:spPr bwMode="auto">
            <a:xfrm>
              <a:off x="1368" y="5612"/>
              <a:ext cx="4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auto">
            <a:xfrm>
              <a:off x="1698" y="409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3" name="Line 33"/>
            <p:cNvSpPr>
              <a:spLocks noChangeShapeType="1"/>
            </p:cNvSpPr>
            <p:nvPr/>
          </p:nvSpPr>
          <p:spPr bwMode="auto">
            <a:xfrm flipH="1">
              <a:off x="1518" y="3177"/>
              <a:ext cx="0" cy="6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4" name="Line 34"/>
            <p:cNvSpPr>
              <a:spLocks noChangeShapeType="1"/>
            </p:cNvSpPr>
            <p:nvPr/>
          </p:nvSpPr>
          <p:spPr bwMode="auto">
            <a:xfrm>
              <a:off x="2680" y="3244"/>
              <a:ext cx="3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5" name="Line 35"/>
            <p:cNvSpPr>
              <a:spLocks noChangeShapeType="1"/>
            </p:cNvSpPr>
            <p:nvPr/>
          </p:nvSpPr>
          <p:spPr bwMode="auto">
            <a:xfrm flipH="1">
              <a:off x="2958" y="4164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6" name="Line 36"/>
            <p:cNvSpPr>
              <a:spLocks noChangeShapeType="1"/>
            </p:cNvSpPr>
            <p:nvPr/>
          </p:nvSpPr>
          <p:spPr bwMode="auto">
            <a:xfrm>
              <a:off x="2838" y="2191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7" name="Line 37"/>
            <p:cNvSpPr>
              <a:spLocks noChangeShapeType="1"/>
            </p:cNvSpPr>
            <p:nvPr/>
          </p:nvSpPr>
          <p:spPr bwMode="auto">
            <a:xfrm>
              <a:off x="1698" y="2191"/>
              <a:ext cx="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8" name="Line 38"/>
            <p:cNvSpPr>
              <a:spLocks noChangeShapeType="1"/>
            </p:cNvSpPr>
            <p:nvPr/>
          </p:nvSpPr>
          <p:spPr bwMode="auto">
            <a:xfrm>
              <a:off x="1698" y="4098"/>
              <a:ext cx="1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9" name="Line 39"/>
            <p:cNvSpPr>
              <a:spLocks noChangeShapeType="1"/>
            </p:cNvSpPr>
            <p:nvPr/>
          </p:nvSpPr>
          <p:spPr bwMode="auto">
            <a:xfrm>
              <a:off x="1698" y="3244"/>
              <a:ext cx="1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0" name="Line 40"/>
            <p:cNvSpPr>
              <a:spLocks noChangeShapeType="1"/>
            </p:cNvSpPr>
            <p:nvPr/>
          </p:nvSpPr>
          <p:spPr bwMode="auto">
            <a:xfrm>
              <a:off x="1368" y="2256"/>
              <a:ext cx="1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1" name="Line 41"/>
            <p:cNvSpPr>
              <a:spLocks noChangeShapeType="1"/>
            </p:cNvSpPr>
            <p:nvPr/>
          </p:nvSpPr>
          <p:spPr bwMode="auto">
            <a:xfrm>
              <a:off x="1518" y="2256"/>
              <a:ext cx="0" cy="7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2" name="Line 42"/>
            <p:cNvSpPr>
              <a:spLocks noChangeShapeType="1"/>
            </p:cNvSpPr>
            <p:nvPr/>
          </p:nvSpPr>
          <p:spPr bwMode="auto">
            <a:xfrm>
              <a:off x="1518" y="3967"/>
              <a:ext cx="0" cy="7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3" name="Line 43"/>
            <p:cNvSpPr>
              <a:spLocks noChangeShapeType="1"/>
            </p:cNvSpPr>
            <p:nvPr/>
          </p:nvSpPr>
          <p:spPr bwMode="auto">
            <a:xfrm>
              <a:off x="1518" y="4823"/>
              <a:ext cx="0" cy="7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4" name="Line 44"/>
            <p:cNvSpPr>
              <a:spLocks noChangeShapeType="1"/>
            </p:cNvSpPr>
            <p:nvPr/>
          </p:nvSpPr>
          <p:spPr bwMode="auto">
            <a:xfrm>
              <a:off x="1518" y="5810"/>
              <a:ext cx="3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5" name="Line 45"/>
            <p:cNvSpPr>
              <a:spLocks noChangeShapeType="1"/>
            </p:cNvSpPr>
            <p:nvPr/>
          </p:nvSpPr>
          <p:spPr bwMode="auto">
            <a:xfrm>
              <a:off x="1518" y="5678"/>
              <a:ext cx="0" cy="1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6" name="Line 46"/>
            <p:cNvSpPr>
              <a:spLocks noChangeShapeType="1"/>
            </p:cNvSpPr>
            <p:nvPr/>
          </p:nvSpPr>
          <p:spPr bwMode="auto">
            <a:xfrm>
              <a:off x="1518" y="2914"/>
              <a:ext cx="1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7" name="Line 47"/>
            <p:cNvSpPr>
              <a:spLocks noChangeShapeType="1"/>
            </p:cNvSpPr>
            <p:nvPr/>
          </p:nvSpPr>
          <p:spPr bwMode="auto">
            <a:xfrm>
              <a:off x="1728" y="2914"/>
              <a:ext cx="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8" name="Line 48"/>
            <p:cNvSpPr>
              <a:spLocks noChangeShapeType="1"/>
            </p:cNvSpPr>
            <p:nvPr/>
          </p:nvSpPr>
          <p:spPr bwMode="auto">
            <a:xfrm>
              <a:off x="2688" y="2256"/>
              <a:ext cx="3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9" name="Line 49"/>
            <p:cNvSpPr>
              <a:spLocks noChangeShapeType="1"/>
            </p:cNvSpPr>
            <p:nvPr/>
          </p:nvSpPr>
          <p:spPr bwMode="auto">
            <a:xfrm flipV="1">
              <a:off x="2958" y="3244"/>
              <a:ext cx="0" cy="9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0" name="Line 50"/>
            <p:cNvSpPr>
              <a:spLocks noChangeShapeType="1"/>
            </p:cNvSpPr>
            <p:nvPr/>
          </p:nvSpPr>
          <p:spPr bwMode="auto">
            <a:xfrm flipH="1">
              <a:off x="2958" y="4428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1" name="Line 51"/>
            <p:cNvSpPr>
              <a:spLocks noChangeShapeType="1"/>
            </p:cNvSpPr>
            <p:nvPr/>
          </p:nvSpPr>
          <p:spPr bwMode="auto">
            <a:xfrm flipH="1">
              <a:off x="2958" y="5348"/>
              <a:ext cx="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2" name="Line 52"/>
            <p:cNvSpPr>
              <a:spLocks noChangeShapeType="1"/>
            </p:cNvSpPr>
            <p:nvPr/>
          </p:nvSpPr>
          <p:spPr bwMode="auto">
            <a:xfrm>
              <a:off x="2958" y="4428"/>
              <a:ext cx="0" cy="9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3" name="Line 53"/>
            <p:cNvSpPr>
              <a:spLocks noChangeShapeType="1"/>
            </p:cNvSpPr>
            <p:nvPr/>
          </p:nvSpPr>
          <p:spPr bwMode="auto">
            <a:xfrm>
              <a:off x="2688" y="4888"/>
              <a:ext cx="27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4" name="Line 54"/>
            <p:cNvSpPr>
              <a:spLocks noChangeShapeType="1"/>
            </p:cNvSpPr>
            <p:nvPr/>
          </p:nvSpPr>
          <p:spPr bwMode="auto">
            <a:xfrm>
              <a:off x="2688" y="5810"/>
              <a:ext cx="3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5" name="Line 55"/>
            <p:cNvSpPr>
              <a:spLocks noChangeShapeType="1"/>
            </p:cNvSpPr>
            <p:nvPr/>
          </p:nvSpPr>
          <p:spPr bwMode="auto">
            <a:xfrm>
              <a:off x="1818" y="3639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6" name="Line 56"/>
            <p:cNvSpPr>
              <a:spLocks noChangeShapeType="1"/>
            </p:cNvSpPr>
            <p:nvPr/>
          </p:nvSpPr>
          <p:spPr bwMode="auto">
            <a:xfrm>
              <a:off x="2483" y="3639"/>
              <a:ext cx="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7" name="Line 57"/>
            <p:cNvSpPr>
              <a:spLocks noChangeShapeType="1"/>
            </p:cNvSpPr>
            <p:nvPr/>
          </p:nvSpPr>
          <p:spPr bwMode="auto">
            <a:xfrm>
              <a:off x="2868" y="4296"/>
              <a:ext cx="0" cy="5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8" name="Line 58"/>
            <p:cNvSpPr>
              <a:spLocks noChangeShapeType="1"/>
            </p:cNvSpPr>
            <p:nvPr/>
          </p:nvSpPr>
          <p:spPr bwMode="auto">
            <a:xfrm>
              <a:off x="2988" y="4756"/>
              <a:ext cx="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9" name="Line 59"/>
            <p:cNvSpPr>
              <a:spLocks noChangeShapeType="1"/>
            </p:cNvSpPr>
            <p:nvPr/>
          </p:nvSpPr>
          <p:spPr bwMode="auto">
            <a:xfrm>
              <a:off x="2778" y="4756"/>
              <a:ext cx="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0" name="Line 60"/>
            <p:cNvSpPr>
              <a:spLocks noChangeShapeType="1"/>
            </p:cNvSpPr>
            <p:nvPr/>
          </p:nvSpPr>
          <p:spPr bwMode="auto">
            <a:xfrm>
              <a:off x="2688" y="3901"/>
              <a:ext cx="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1" name="Line 61"/>
            <p:cNvSpPr>
              <a:spLocks noChangeShapeType="1"/>
            </p:cNvSpPr>
            <p:nvPr/>
          </p:nvSpPr>
          <p:spPr bwMode="auto">
            <a:xfrm flipV="1">
              <a:off x="1698" y="3244"/>
              <a:ext cx="0" cy="6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2" name="Line 62"/>
            <p:cNvSpPr>
              <a:spLocks noChangeShapeType="1"/>
            </p:cNvSpPr>
            <p:nvPr/>
          </p:nvSpPr>
          <p:spPr bwMode="auto">
            <a:xfrm flipH="1">
              <a:off x="2958" y="4428"/>
              <a:ext cx="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3" name="Line 63"/>
            <p:cNvSpPr>
              <a:spLocks noChangeShapeType="1"/>
            </p:cNvSpPr>
            <p:nvPr/>
          </p:nvSpPr>
          <p:spPr bwMode="auto">
            <a:xfrm flipH="1">
              <a:off x="2868" y="4296"/>
              <a:ext cx="1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4" name="Line 64"/>
            <p:cNvSpPr>
              <a:spLocks noChangeShapeType="1"/>
            </p:cNvSpPr>
            <p:nvPr/>
          </p:nvSpPr>
          <p:spPr bwMode="auto">
            <a:xfrm>
              <a:off x="2868" y="4954"/>
              <a:ext cx="0" cy="8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5" name="Line 65"/>
            <p:cNvSpPr>
              <a:spLocks noChangeShapeType="1"/>
            </p:cNvSpPr>
            <p:nvPr/>
          </p:nvSpPr>
          <p:spPr bwMode="auto">
            <a:xfrm>
              <a:off x="2778" y="3901"/>
              <a:ext cx="0" cy="8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6" name="Line 66"/>
            <p:cNvSpPr>
              <a:spLocks noChangeShapeType="1"/>
            </p:cNvSpPr>
            <p:nvPr/>
          </p:nvSpPr>
          <p:spPr bwMode="auto">
            <a:xfrm>
              <a:off x="2898" y="4756"/>
              <a:ext cx="3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0547" name="Text Box 67"/>
          <p:cNvSpPr txBox="1">
            <a:spLocks noChangeArrowheads="1"/>
          </p:cNvSpPr>
          <p:nvPr/>
        </p:nvSpPr>
        <p:spPr bwMode="auto">
          <a:xfrm>
            <a:off x="228600" y="0"/>
            <a:ext cx="6019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ea typeface="HG創英角ﾎﾟｯﾌﾟ体" pitchFamily="49" charset="-128"/>
              </a:rPr>
              <a:t>６</a:t>
            </a:r>
            <a:r>
              <a:rPr lang="en-US" altLang="ja-JP" sz="3000" b="1">
                <a:solidFill>
                  <a:schemeClr val="accent2"/>
                </a:solidFill>
                <a:ea typeface="HG創英角ﾎﾟｯﾌﾟ体" pitchFamily="49" charset="-128"/>
              </a:rPr>
              <a:t>.</a:t>
            </a:r>
            <a:r>
              <a:rPr lang="ja-JP" altLang="en-US" sz="3000" b="1">
                <a:solidFill>
                  <a:schemeClr val="accent2"/>
                </a:solidFill>
                <a:ea typeface="HG創英角ﾎﾟｯﾌﾟ体" pitchFamily="49" charset="-128"/>
              </a:rPr>
              <a:t>活性化のための必要要件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547688"/>
            <a:ext cx="8077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000" b="1">
                <a:solidFill>
                  <a:schemeClr val="accent2"/>
                </a:solidFill>
                <a:ea typeface="HGP創英角ﾎﾟｯﾌﾟ体" pitchFamily="50" charset="-128"/>
              </a:rPr>
              <a:t>☆</a:t>
            </a:r>
            <a:r>
              <a:rPr lang="ja-JP" altLang="en-US" sz="3000" b="1">
                <a:solidFill>
                  <a:schemeClr val="accent2"/>
                </a:solidFill>
                <a:ea typeface="HGP創英角ﾎﾟｯﾌﾟ体" pitchFamily="50" charset="-128"/>
              </a:rPr>
              <a:t>ＱＣサークル活動活性化のための施策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1254125"/>
            <a:ext cx="8229600" cy="522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（１）ＱＣサークル活動の内容を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方針に入れる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（２）社内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推進組織がある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・委員長　　　・委員　　・推進事務局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・役割の明確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（３）ＱＣ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教育を全階層に</a:t>
            </a:r>
            <a:r>
              <a:rPr lang="ja-JP" altLang="en-US" sz="2000" b="1">
                <a:solidFill>
                  <a:srgbClr val="000000"/>
                </a:solidFill>
              </a:rPr>
              <a:t>実施（社外機関の活用）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・部課長　　　・係、工長　　・組、班長　　・ﾘｰﾀﾞｰ　　・メンバー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（４）魅力的な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表彰制度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・テーマ完了褒賞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・発表表彰（課、部、工場、全社）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・年間活動表彰（リーダー、ｱﾄﾞﾊﾞｲｻﾞｰ、世話人、社外受賞特別）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en-US" altLang="ja-JP" sz="2000" b="1">
                <a:solidFill>
                  <a:srgbClr val="000000"/>
                </a:solidFill>
              </a:rPr>
              <a:t>(</a:t>
            </a:r>
            <a:r>
              <a:rPr lang="ja-JP" altLang="en-US" sz="2000" b="1">
                <a:solidFill>
                  <a:srgbClr val="000000"/>
                </a:solidFill>
              </a:rPr>
              <a:t>５</a:t>
            </a:r>
            <a:r>
              <a:rPr lang="en-US" altLang="ja-JP" sz="2000" b="1">
                <a:solidFill>
                  <a:srgbClr val="000000"/>
                </a:solidFill>
              </a:rPr>
              <a:t>)</a:t>
            </a:r>
            <a:r>
              <a:rPr lang="ja-JP" altLang="en-US" sz="2000" b="1">
                <a:solidFill>
                  <a:srgbClr val="000000"/>
                </a:solidFill>
              </a:rPr>
              <a:t>計画的な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社内･社外発表会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・社内全社発表会計画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・社外発表計画（岐阜地区、東海支部、全国）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7848600" cy="634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（</a:t>
            </a:r>
            <a:r>
              <a:rPr lang="ja-JP" altLang="en-US" sz="2000" b="1">
                <a:solidFill>
                  <a:srgbClr val="000000"/>
                </a:solidFill>
              </a:rPr>
              <a:t>６）活動状況の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フォロー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・サークルのレベルに応じた指導・支援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（７）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環境づくり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・会合場所の整備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・会合時間の付与（一斉会合日、ＱＣサークルの日）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・会合に必要な備品の整備（黒板、パソコン）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・ＱＣサークル帳票類の整備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・ＱＣサークル誌などの書籍の整備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（８）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運営の工夫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・活動状況の見える化（テーマ進捗、活動内容、会合記録）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・ｱﾄﾞﾊﾞｲｻﾞｰの支援状況（コメント）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　　・役員によるサークル訪問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</a:rPr>
              <a:t>（９）活動</a:t>
            </a:r>
            <a:r>
              <a:rPr lang="ja-JP" altLang="en-US" sz="2000" b="1">
                <a:solidFill>
                  <a:schemeClr val="accent2"/>
                </a:solidFill>
                <a:ea typeface="HGP創英角ﾎﾟｯﾌﾟ体" pitchFamily="50" charset="-128"/>
              </a:rPr>
              <a:t>費用の確保　</a:t>
            </a:r>
            <a:r>
              <a:rPr lang="ja-JP" altLang="en-US" sz="2000" b="1">
                <a:solidFill>
                  <a:srgbClr val="000000"/>
                </a:solidFill>
              </a:rPr>
              <a:t>　　　</a:t>
            </a:r>
            <a:r>
              <a:rPr lang="ja-JP" altLang="en-US" sz="2000" b="1"/>
              <a:t>　</a:t>
            </a:r>
            <a:r>
              <a:rPr lang="ja-JP" altLang="en-US" sz="2000" b="1">
                <a:solidFill>
                  <a:srgbClr val="000000"/>
                </a:solidFill>
              </a:rPr>
              <a:t>　など</a:t>
            </a:r>
          </a:p>
          <a:p>
            <a:pPr>
              <a:spcBef>
                <a:spcPct val="50000"/>
              </a:spcBef>
            </a:pPr>
            <a:endParaRPr lang="en-US" altLang="ja-JP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54" t="30469" r="24902" b="19531"/>
          <a:stretch>
            <a:fillRect/>
          </a:stretch>
        </p:blipFill>
        <p:spPr bwMode="auto">
          <a:xfrm>
            <a:off x="381000" y="4114800"/>
            <a:ext cx="18827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5779" name="Picture 3" descr="File0378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273175"/>
            <a:ext cx="1866900" cy="215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0" name="Picture 4"/>
          <p:cNvPicPr>
            <a:picLocks noChangeAspect="1" noChangeArrowheads="1"/>
          </p:cNvPicPr>
          <p:nvPr>
            <p:ph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4221163"/>
            <a:ext cx="1836737" cy="2524125"/>
          </a:xfrm>
          <a:noFill/>
          <a:ln/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2376488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44450" y="539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 sz="3600"/>
          </a:p>
        </p:txBody>
      </p:sp>
      <p:sp>
        <p:nvSpPr>
          <p:cNvPr id="75783" name="Oval 7"/>
          <p:cNvSpPr>
            <a:spLocks noChangeArrowheads="1"/>
          </p:cNvSpPr>
          <p:nvPr/>
        </p:nvSpPr>
        <p:spPr bwMode="auto">
          <a:xfrm>
            <a:off x="2843213" y="2133600"/>
            <a:ext cx="3384550" cy="1060450"/>
          </a:xfrm>
          <a:prstGeom prst="ellipse">
            <a:avLst/>
          </a:prstGeom>
          <a:solidFill>
            <a:srgbClr val="FF99CC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rgbClr val="FF3300"/>
                </a:solidFill>
              </a:rPr>
              <a:t>サークルレベルの把握</a:t>
            </a:r>
          </a:p>
        </p:txBody>
      </p:sp>
      <p:sp>
        <p:nvSpPr>
          <p:cNvPr id="75784" name="Oval 8"/>
          <p:cNvSpPr>
            <a:spLocks noChangeArrowheads="1"/>
          </p:cNvSpPr>
          <p:nvPr/>
        </p:nvSpPr>
        <p:spPr bwMode="auto">
          <a:xfrm>
            <a:off x="5510213" y="3716338"/>
            <a:ext cx="3165475" cy="122237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rgbClr val="FF0000"/>
                </a:solidFill>
              </a:rPr>
              <a:t>レベルアップ目標の設定</a:t>
            </a:r>
          </a:p>
        </p:txBody>
      </p:sp>
      <p:sp>
        <p:nvSpPr>
          <p:cNvPr id="75785" name="Oval 9"/>
          <p:cNvSpPr>
            <a:spLocks noChangeArrowheads="1"/>
          </p:cNvSpPr>
          <p:nvPr/>
        </p:nvSpPr>
        <p:spPr bwMode="auto">
          <a:xfrm>
            <a:off x="2700338" y="5297488"/>
            <a:ext cx="3527425" cy="122555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rgbClr val="FF0000"/>
                </a:solidFill>
              </a:rPr>
              <a:t>活動計画の立案</a:t>
            </a:r>
          </a:p>
        </p:txBody>
      </p:sp>
      <p:cxnSp>
        <p:nvCxnSpPr>
          <p:cNvPr id="75786" name="AutoShape 10"/>
          <p:cNvCxnSpPr>
            <a:cxnSpLocks noChangeShapeType="1"/>
            <a:stCxn id="75783" idx="6"/>
            <a:endCxn id="75784" idx="0"/>
          </p:cNvCxnSpPr>
          <p:nvPr/>
        </p:nvCxnSpPr>
        <p:spPr bwMode="auto">
          <a:xfrm>
            <a:off x="6246813" y="2663825"/>
            <a:ext cx="846137" cy="1052513"/>
          </a:xfrm>
          <a:prstGeom prst="curvedConnector2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787" name="AutoShape 11"/>
          <p:cNvCxnSpPr>
            <a:cxnSpLocks noChangeShapeType="1"/>
            <a:stCxn id="75784" idx="4"/>
            <a:endCxn id="75785" idx="6"/>
          </p:cNvCxnSpPr>
          <p:nvPr/>
        </p:nvCxnSpPr>
        <p:spPr bwMode="auto">
          <a:xfrm rot="5400000">
            <a:off x="6174582" y="4991894"/>
            <a:ext cx="971550" cy="865187"/>
          </a:xfrm>
          <a:prstGeom prst="curvedConnector2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788" name="AutoShape 12"/>
          <p:cNvCxnSpPr>
            <a:cxnSpLocks noChangeShapeType="1"/>
            <a:stCxn id="75785" idx="2"/>
            <a:endCxn id="75797" idx="4"/>
          </p:cNvCxnSpPr>
          <p:nvPr/>
        </p:nvCxnSpPr>
        <p:spPr bwMode="auto">
          <a:xfrm rot="10800000">
            <a:off x="1744663" y="4956175"/>
            <a:ext cx="955675" cy="954088"/>
          </a:xfrm>
          <a:prstGeom prst="curvedConnector2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789" name="AutoShape 13"/>
          <p:cNvCxnSpPr>
            <a:cxnSpLocks noChangeShapeType="1"/>
            <a:endCxn id="75783" idx="2"/>
          </p:cNvCxnSpPr>
          <p:nvPr/>
        </p:nvCxnSpPr>
        <p:spPr bwMode="auto">
          <a:xfrm rot="16200000">
            <a:off x="1725613" y="2790825"/>
            <a:ext cx="1225550" cy="971550"/>
          </a:xfrm>
          <a:prstGeom prst="curvedConnector2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790" name="AutoShape 14"/>
          <p:cNvSpPr>
            <a:spLocks noChangeArrowheads="1"/>
          </p:cNvSpPr>
          <p:nvPr/>
        </p:nvSpPr>
        <p:spPr bwMode="auto">
          <a:xfrm>
            <a:off x="3421063" y="3786188"/>
            <a:ext cx="1984375" cy="8985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b="1"/>
              <a:t>人と組織の</a:t>
            </a:r>
            <a:br>
              <a:rPr lang="ja-JP" altLang="en-US" b="1"/>
            </a:br>
            <a:r>
              <a:rPr lang="ja-JP" altLang="en-US" b="1"/>
              <a:t>活性化</a:t>
            </a:r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1331913" y="1193800"/>
            <a:ext cx="6553200" cy="457200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b="1"/>
              <a:t>スッテプアップでレベル向上が図れるしくみ</a:t>
            </a:r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3657600" y="1676400"/>
            <a:ext cx="198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/>
              <a:t>【</a:t>
            </a:r>
            <a:r>
              <a:rPr lang="ja-JP" altLang="en-US" b="1"/>
              <a:t>ステップ１</a:t>
            </a:r>
            <a:r>
              <a:rPr lang="en-US" altLang="ja-JP" b="1"/>
              <a:t>】</a:t>
            </a:r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5651500" y="3419475"/>
            <a:ext cx="1404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b="1"/>
              <a:t>【</a:t>
            </a:r>
            <a:r>
              <a:rPr lang="ja-JP" altLang="en-US" sz="1800" b="1"/>
              <a:t>ステップ２</a:t>
            </a:r>
            <a:r>
              <a:rPr lang="en-US" altLang="ja-JP" sz="1800" b="1"/>
              <a:t>】</a:t>
            </a:r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3868738" y="4972050"/>
            <a:ext cx="14049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b="1"/>
              <a:t>【</a:t>
            </a:r>
            <a:r>
              <a:rPr lang="ja-JP" altLang="en-US" sz="1800" b="1"/>
              <a:t>ステップ３</a:t>
            </a:r>
            <a:r>
              <a:rPr lang="en-US" altLang="ja-JP" sz="1800" b="1"/>
              <a:t>】</a:t>
            </a: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503238" y="3419475"/>
            <a:ext cx="14049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b="1"/>
              <a:t>【</a:t>
            </a:r>
            <a:r>
              <a:rPr lang="ja-JP" altLang="en-US" sz="1800" b="1"/>
              <a:t>ステップ４</a:t>
            </a:r>
            <a:r>
              <a:rPr lang="en-US" altLang="ja-JP" sz="1800" b="1"/>
              <a:t>】</a:t>
            </a:r>
          </a:p>
        </p:txBody>
      </p:sp>
      <p:sp>
        <p:nvSpPr>
          <p:cNvPr id="75796" name="Text Box 20"/>
          <p:cNvSpPr txBox="1">
            <a:spLocks noChangeArrowheads="1"/>
          </p:cNvSpPr>
          <p:nvPr/>
        </p:nvSpPr>
        <p:spPr bwMode="auto">
          <a:xfrm>
            <a:off x="457200" y="304800"/>
            <a:ext cx="6048375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6473" tIns="28237" rIns="56473" bIns="28237">
            <a:spAutoFit/>
          </a:bodyPr>
          <a:lstStyle>
            <a:lvl1pPr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282575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565150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847725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128713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15859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0431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25003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29575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sz="3000" b="1"/>
              <a:t>サークル活動レベル把握の概要</a:t>
            </a:r>
            <a:endParaRPr lang="ja-JP" altLang="en-US" sz="3000"/>
          </a:p>
        </p:txBody>
      </p:sp>
      <p:sp>
        <p:nvSpPr>
          <p:cNvPr id="75797" name="Oval 21"/>
          <p:cNvSpPr>
            <a:spLocks noChangeArrowheads="1"/>
          </p:cNvSpPr>
          <p:nvPr/>
        </p:nvSpPr>
        <p:spPr bwMode="auto">
          <a:xfrm>
            <a:off x="304800" y="3733800"/>
            <a:ext cx="2879725" cy="122237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ja-JP" altLang="en-US" sz="1800" b="1">
                <a:solidFill>
                  <a:srgbClr val="FF0000"/>
                </a:solidFill>
              </a:rPr>
              <a:t>活動の実践</a:t>
            </a:r>
            <a:endParaRPr lang="ja-JP" altLang="en-US" sz="18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609600" y="914400"/>
            <a:ext cx="7010400" cy="5943600"/>
            <a:chOff x="336" y="2016"/>
            <a:chExt cx="3711" cy="3504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451" y="2864"/>
              <a:ext cx="1229" cy="124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390" y="2706"/>
              <a:ext cx="1227" cy="287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2983" y="2606"/>
              <a:ext cx="966" cy="8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3473" y="2606"/>
              <a:ext cx="475" cy="43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3" name="AutoShape 7"/>
            <p:cNvSpPr>
              <a:spLocks noChangeArrowheads="1"/>
            </p:cNvSpPr>
            <p:nvPr/>
          </p:nvSpPr>
          <p:spPr bwMode="auto">
            <a:xfrm>
              <a:off x="363" y="2016"/>
              <a:ext cx="3636" cy="3504"/>
            </a:xfrm>
            <a:prstGeom prst="roundRect">
              <a:avLst>
                <a:gd name="adj" fmla="val 189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464" y="4796"/>
              <a:ext cx="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464" y="5174"/>
              <a:ext cx="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472" y="5367"/>
              <a:ext cx="8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464" y="4796"/>
              <a:ext cx="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464" y="5174"/>
              <a:ext cx="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3596" y="4289"/>
              <a:ext cx="366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高い</a:t>
              </a:r>
            </a:p>
          </p:txBody>
        </p:sp>
        <p:sp>
          <p:nvSpPr>
            <p:cNvPr id="24590" name="Rectangle 14"/>
            <p:cNvSpPr>
              <a:spLocks noChangeArrowheads="1"/>
            </p:cNvSpPr>
            <p:nvPr/>
          </p:nvSpPr>
          <p:spPr bwMode="auto">
            <a:xfrm>
              <a:off x="336" y="2369"/>
              <a:ext cx="3648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100">
                  <a:ea typeface="HG丸ｺﾞｼｯｸM-PRO" pitchFamily="50" charset="-128"/>
                </a:rPr>
                <a:t>　</a:t>
              </a:r>
              <a:r>
                <a:rPr kumimoji="0" lang="ja-JP" altLang="en-US" sz="1200">
                  <a:ea typeface="HG丸ｺﾞｼｯｸM-PRO" pitchFamily="50" charset="-128"/>
                </a:rPr>
                <a:t>「サークルの能力」と「職場の状況」を調べ下記マトリックスに打点してレベルを掴む</a:t>
              </a:r>
            </a:p>
          </p:txBody>
        </p:sp>
        <p:grpSp>
          <p:nvGrpSpPr>
            <p:cNvPr id="24591" name="Group 15"/>
            <p:cNvGrpSpPr>
              <a:grpSpLocks/>
            </p:cNvGrpSpPr>
            <p:nvPr/>
          </p:nvGrpSpPr>
          <p:grpSpPr bwMode="auto">
            <a:xfrm>
              <a:off x="1721" y="4496"/>
              <a:ext cx="2263" cy="958"/>
              <a:chOff x="1721" y="4496"/>
              <a:chExt cx="2263" cy="958"/>
            </a:xfrm>
          </p:grpSpPr>
          <p:sp>
            <p:nvSpPr>
              <p:cNvPr id="24592" name="Rectangle 16"/>
              <p:cNvSpPr>
                <a:spLocks noChangeArrowheads="1"/>
              </p:cNvSpPr>
              <p:nvPr/>
            </p:nvSpPr>
            <p:spPr bwMode="auto">
              <a:xfrm>
                <a:off x="1829" y="4642"/>
                <a:ext cx="2091" cy="812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3" name="Rectangle 17"/>
              <p:cNvSpPr>
                <a:spLocks noChangeArrowheads="1"/>
              </p:cNvSpPr>
              <p:nvPr/>
            </p:nvSpPr>
            <p:spPr bwMode="auto">
              <a:xfrm>
                <a:off x="1772" y="4503"/>
                <a:ext cx="818" cy="26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4" name="Rectangle 18"/>
              <p:cNvSpPr>
                <a:spLocks noChangeArrowheads="1"/>
              </p:cNvSpPr>
              <p:nvPr/>
            </p:nvSpPr>
            <p:spPr bwMode="auto">
              <a:xfrm>
                <a:off x="1721" y="4496"/>
                <a:ext cx="750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000">
                    <a:ea typeface="HG丸ｺﾞｼｯｸM-PRO" pitchFamily="50" charset="-128"/>
                  </a:rPr>
                  <a:t>［把握項目］</a:t>
                </a:r>
              </a:p>
            </p:txBody>
          </p:sp>
          <p:sp>
            <p:nvSpPr>
              <p:cNvPr id="24595" name="Rectangle 19"/>
              <p:cNvSpPr>
                <a:spLocks noChangeArrowheads="1"/>
              </p:cNvSpPr>
              <p:nvPr/>
            </p:nvSpPr>
            <p:spPr bwMode="auto">
              <a:xfrm>
                <a:off x="1787" y="4599"/>
                <a:ext cx="1124" cy="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 b="1">
                    <a:ea typeface="HG丸ｺﾞｼｯｸM-PRO" pitchFamily="50" charset="-128"/>
                  </a:rPr>
                  <a:t>サークルの能力</a:t>
                </a:r>
              </a:p>
            </p:txBody>
          </p:sp>
          <p:sp>
            <p:nvSpPr>
              <p:cNvPr id="24596" name="Rectangle 20"/>
              <p:cNvSpPr>
                <a:spLocks noChangeArrowheads="1"/>
              </p:cNvSpPr>
              <p:nvPr/>
            </p:nvSpPr>
            <p:spPr bwMode="auto">
              <a:xfrm>
                <a:off x="1810" y="4791"/>
                <a:ext cx="2174" cy="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ea typeface="HG丸ｺﾞｼｯｸM-PRO" pitchFamily="50" charset="-128"/>
                  </a:rPr>
                  <a:t>（イ）ＱＣの基本的な考え方と問題解決のステップ</a:t>
                </a:r>
              </a:p>
            </p:txBody>
          </p:sp>
          <p:sp>
            <p:nvSpPr>
              <p:cNvPr id="24597" name="Rectangle 21"/>
              <p:cNvSpPr>
                <a:spLocks noChangeArrowheads="1"/>
              </p:cNvSpPr>
              <p:nvPr/>
            </p:nvSpPr>
            <p:spPr bwMode="auto">
              <a:xfrm>
                <a:off x="1810" y="4914"/>
                <a:ext cx="2174" cy="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ea typeface="HG丸ｺﾞｼｯｸM-PRO" pitchFamily="50" charset="-128"/>
                  </a:rPr>
                  <a:t>（ロ）ＱＣサークル活動の運営の仕方</a:t>
                </a:r>
              </a:p>
            </p:txBody>
          </p:sp>
          <p:sp>
            <p:nvSpPr>
              <p:cNvPr id="24598" name="Rectangle 22"/>
              <p:cNvSpPr>
                <a:spLocks noChangeArrowheads="1"/>
              </p:cNvSpPr>
              <p:nvPr/>
            </p:nvSpPr>
            <p:spPr bwMode="auto">
              <a:xfrm>
                <a:off x="1810" y="5038"/>
                <a:ext cx="2174" cy="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ea typeface="HG丸ｺﾞｼｯｸM-PRO" pitchFamily="50" charset="-128"/>
                  </a:rPr>
                  <a:t>（ハ）ＱＣ手法の使い方と活動結果のまとめ・発表</a:t>
                </a:r>
              </a:p>
            </p:txBody>
          </p:sp>
          <p:sp>
            <p:nvSpPr>
              <p:cNvPr id="24599" name="Rectangle 23"/>
              <p:cNvSpPr>
                <a:spLocks noChangeArrowheads="1"/>
              </p:cNvSpPr>
              <p:nvPr/>
            </p:nvSpPr>
            <p:spPr bwMode="auto">
              <a:xfrm>
                <a:off x="1810" y="5163"/>
                <a:ext cx="2174" cy="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ea typeface="HG丸ｺﾞｼｯｸM-PRO" pitchFamily="50" charset="-128"/>
                  </a:rPr>
                  <a:t>（ニ）多技能・ローテーション</a:t>
                </a:r>
              </a:p>
            </p:txBody>
          </p:sp>
          <p:sp>
            <p:nvSpPr>
              <p:cNvPr id="24600" name="Rectangle 24"/>
              <p:cNvSpPr>
                <a:spLocks noChangeArrowheads="1"/>
              </p:cNvSpPr>
              <p:nvPr/>
            </p:nvSpPr>
            <p:spPr bwMode="auto">
              <a:xfrm>
                <a:off x="1810" y="5288"/>
                <a:ext cx="2174" cy="1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ea typeface="HG丸ｺﾞｼｯｸM-PRO" pitchFamily="50" charset="-128"/>
                  </a:rPr>
                  <a:t>（ホ）改善技能・改善能力</a:t>
                </a:r>
              </a:p>
            </p:txBody>
          </p:sp>
        </p:grpSp>
        <p:sp>
          <p:nvSpPr>
            <p:cNvPr id="24601" name="Rectangle 25"/>
            <p:cNvSpPr>
              <a:spLocks noChangeArrowheads="1"/>
            </p:cNvSpPr>
            <p:nvPr/>
          </p:nvSpPr>
          <p:spPr bwMode="auto">
            <a:xfrm>
              <a:off x="546" y="4083"/>
              <a:ext cx="8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602" name="Rectangle 26"/>
            <p:cNvSpPr>
              <a:spLocks noChangeArrowheads="1"/>
            </p:cNvSpPr>
            <p:nvPr/>
          </p:nvSpPr>
          <p:spPr bwMode="auto">
            <a:xfrm>
              <a:off x="546" y="4428"/>
              <a:ext cx="8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603" name="Rectangle 27"/>
            <p:cNvSpPr>
              <a:spLocks noChangeArrowheads="1"/>
            </p:cNvSpPr>
            <p:nvPr/>
          </p:nvSpPr>
          <p:spPr bwMode="auto">
            <a:xfrm>
              <a:off x="546" y="4397"/>
              <a:ext cx="8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604" name="Rectangle 28"/>
            <p:cNvSpPr>
              <a:spLocks noChangeArrowheads="1"/>
            </p:cNvSpPr>
            <p:nvPr/>
          </p:nvSpPr>
          <p:spPr bwMode="auto">
            <a:xfrm>
              <a:off x="546" y="4083"/>
              <a:ext cx="8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546" y="4428"/>
              <a:ext cx="8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kumimoji="0" lang="en-US" altLang="ja-JP" sz="1200">
                  <a:solidFill>
                    <a:srgbClr val="000000"/>
                  </a:solidFill>
                  <a:ea typeface="イワタ中丸ゴシック体(GT)" charset="-128"/>
                </a:rPr>
                <a:t>    </a:t>
              </a:r>
              <a:endParaRPr kumimoji="0" lang="en-US" altLang="ja-JP" sz="900">
                <a:ea typeface="イワタ中丸ゴシック体(GT)" charset="-128"/>
              </a:endParaRPr>
            </a:p>
          </p:txBody>
        </p:sp>
        <p:sp>
          <p:nvSpPr>
            <p:cNvPr id="24606" name="Line 30"/>
            <p:cNvSpPr>
              <a:spLocks noChangeShapeType="1"/>
            </p:cNvSpPr>
            <p:nvPr/>
          </p:nvSpPr>
          <p:spPr bwMode="auto">
            <a:xfrm>
              <a:off x="3026" y="4391"/>
              <a:ext cx="54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2719" y="4297"/>
              <a:ext cx="427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Ｘ軸</a:t>
              </a:r>
            </a:p>
          </p:txBody>
        </p:sp>
        <p:sp>
          <p:nvSpPr>
            <p:cNvPr id="24608" name="Rectangle 32"/>
            <p:cNvSpPr>
              <a:spLocks noChangeArrowheads="1"/>
            </p:cNvSpPr>
            <p:nvPr/>
          </p:nvSpPr>
          <p:spPr bwMode="auto">
            <a:xfrm>
              <a:off x="1721" y="2640"/>
              <a:ext cx="263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良い</a:t>
              </a:r>
            </a:p>
          </p:txBody>
        </p:sp>
        <p:sp>
          <p:nvSpPr>
            <p:cNvPr id="24609" name="Line 33"/>
            <p:cNvSpPr>
              <a:spLocks noChangeShapeType="1"/>
            </p:cNvSpPr>
            <p:nvPr/>
          </p:nvSpPr>
          <p:spPr bwMode="auto">
            <a:xfrm>
              <a:off x="2237" y="4391"/>
              <a:ext cx="459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0" name="Rectangle 34"/>
            <p:cNvSpPr>
              <a:spLocks noChangeArrowheads="1"/>
            </p:cNvSpPr>
            <p:nvPr/>
          </p:nvSpPr>
          <p:spPr bwMode="auto">
            <a:xfrm>
              <a:off x="336" y="2707"/>
              <a:ext cx="70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000">
                  <a:ea typeface="HG丸ｺﾞｼｯｸM-PRO" pitchFamily="50" charset="-128"/>
                </a:rPr>
                <a:t>［把握項目］</a:t>
              </a:r>
            </a:p>
          </p:txBody>
        </p:sp>
        <p:sp>
          <p:nvSpPr>
            <p:cNvPr id="24611" name="Rectangle 35"/>
            <p:cNvSpPr>
              <a:spLocks noChangeArrowheads="1"/>
            </p:cNvSpPr>
            <p:nvPr/>
          </p:nvSpPr>
          <p:spPr bwMode="auto">
            <a:xfrm>
              <a:off x="389" y="2832"/>
              <a:ext cx="1256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明るく働きがいのある職場</a:t>
              </a:r>
            </a:p>
          </p:txBody>
        </p:sp>
        <p:sp>
          <p:nvSpPr>
            <p:cNvPr id="24612" name="Rectangle 36"/>
            <p:cNvSpPr>
              <a:spLocks noChangeArrowheads="1"/>
            </p:cNvSpPr>
            <p:nvPr/>
          </p:nvSpPr>
          <p:spPr bwMode="auto">
            <a:xfrm>
              <a:off x="3460" y="2587"/>
              <a:ext cx="584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Ａゾーン</a:t>
              </a:r>
            </a:p>
          </p:txBody>
        </p:sp>
        <p:sp>
          <p:nvSpPr>
            <p:cNvPr id="24613" name="Rectangle 37"/>
            <p:cNvSpPr>
              <a:spLocks noChangeArrowheads="1"/>
            </p:cNvSpPr>
            <p:nvPr/>
          </p:nvSpPr>
          <p:spPr bwMode="auto">
            <a:xfrm>
              <a:off x="1488" y="4234"/>
              <a:ext cx="511" cy="173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レベル</a:t>
              </a:r>
            </a:p>
          </p:txBody>
        </p:sp>
        <p:sp>
          <p:nvSpPr>
            <p:cNvPr id="24614" name="Rectangle 38"/>
            <p:cNvSpPr>
              <a:spLocks noChangeArrowheads="1"/>
            </p:cNvSpPr>
            <p:nvPr/>
          </p:nvSpPr>
          <p:spPr bwMode="auto">
            <a:xfrm>
              <a:off x="3459" y="2694"/>
              <a:ext cx="588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800">
                  <a:ea typeface="HG丸ｺﾞｼｯｸM-PRO" pitchFamily="50" charset="-128"/>
                </a:rPr>
                <a:t>明るい職場</a:t>
              </a:r>
            </a:p>
            <a:p>
              <a:pPr eaLnBrk="0" hangingPunct="0"/>
              <a:r>
                <a:rPr kumimoji="0" lang="ja-JP" altLang="en-US" sz="800">
                  <a:ea typeface="HG丸ｺﾞｼｯｸM-PRO" pitchFamily="50" charset="-128"/>
                </a:rPr>
                <a:t>づくり</a:t>
              </a:r>
            </a:p>
            <a:p>
              <a:pPr eaLnBrk="0" hangingPunct="0"/>
              <a:r>
                <a:rPr kumimoji="0" lang="ja-JP" altLang="en-US" sz="800">
                  <a:ea typeface="HG丸ｺﾞｼｯｸM-PRO" pitchFamily="50" charset="-128"/>
                </a:rPr>
                <a:t>知識・活動も</a:t>
              </a:r>
            </a:p>
            <a:p>
              <a:pPr eaLnBrk="0" hangingPunct="0"/>
              <a:r>
                <a:rPr kumimoji="0" lang="ja-JP" altLang="en-US" sz="800">
                  <a:ea typeface="HG丸ｺﾞｼｯｸM-PRO" pitchFamily="50" charset="-128"/>
                </a:rPr>
                <a:t>トップレベル</a:t>
              </a:r>
            </a:p>
          </p:txBody>
        </p:sp>
        <p:sp>
          <p:nvSpPr>
            <p:cNvPr id="24615" name="Text Box 39"/>
            <p:cNvSpPr txBox="1">
              <a:spLocks noChangeArrowheads="1"/>
            </p:cNvSpPr>
            <p:nvPr/>
          </p:nvSpPr>
          <p:spPr bwMode="auto">
            <a:xfrm>
              <a:off x="1717" y="3488"/>
              <a:ext cx="194" cy="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 eaLnBrk="0" hangingPunct="0"/>
              <a:r>
                <a:rPr kumimoji="0" lang="ja-JP" altLang="en-US" sz="1200" b="1">
                  <a:ea typeface="HG丸ｺﾞｼｯｸM-PRO" pitchFamily="50" charset="-128"/>
                </a:rPr>
                <a:t>Ｙ軸</a:t>
              </a:r>
            </a:p>
          </p:txBody>
        </p:sp>
        <p:sp>
          <p:nvSpPr>
            <p:cNvPr id="24616" name="Rectangle 40" descr="5%"/>
            <p:cNvSpPr>
              <a:spLocks noChangeArrowheads="1"/>
            </p:cNvSpPr>
            <p:nvPr/>
          </p:nvSpPr>
          <p:spPr bwMode="auto">
            <a:xfrm>
              <a:off x="2504" y="2601"/>
              <a:ext cx="479" cy="658"/>
            </a:xfrm>
            <a:prstGeom prst="rect">
              <a:avLst/>
            </a:prstGeom>
            <a:pattFill prst="pct5">
              <a:fgClr>
                <a:schemeClr val="bg2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17" name="Rectangle 41" descr="5%"/>
            <p:cNvSpPr>
              <a:spLocks noChangeArrowheads="1"/>
            </p:cNvSpPr>
            <p:nvPr/>
          </p:nvSpPr>
          <p:spPr bwMode="auto">
            <a:xfrm>
              <a:off x="3253" y="3421"/>
              <a:ext cx="699" cy="383"/>
            </a:xfrm>
            <a:prstGeom prst="rect">
              <a:avLst/>
            </a:prstGeom>
            <a:pattFill prst="pct5">
              <a:fgClr>
                <a:schemeClr val="bg2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18" name="Rectangle 42" descr="5%"/>
            <p:cNvSpPr>
              <a:spLocks noChangeArrowheads="1"/>
            </p:cNvSpPr>
            <p:nvPr/>
          </p:nvSpPr>
          <p:spPr bwMode="auto">
            <a:xfrm>
              <a:off x="2977" y="3801"/>
              <a:ext cx="975" cy="387"/>
            </a:xfrm>
            <a:prstGeom prst="rect">
              <a:avLst/>
            </a:prstGeom>
            <a:pattFill prst="pct5">
              <a:fgClr>
                <a:schemeClr val="bg2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19" name="Rectangle 43" descr="5%"/>
            <p:cNvSpPr>
              <a:spLocks noChangeArrowheads="1"/>
            </p:cNvSpPr>
            <p:nvPr/>
          </p:nvSpPr>
          <p:spPr bwMode="auto">
            <a:xfrm>
              <a:off x="1998" y="2602"/>
              <a:ext cx="508" cy="869"/>
            </a:xfrm>
            <a:prstGeom prst="rect">
              <a:avLst/>
            </a:prstGeom>
            <a:pattFill prst="pct5">
              <a:fgClr>
                <a:schemeClr val="bg2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0" hangingPunct="0"/>
              <a:endParaRPr kumimoji="0" lang="ja-JP" altLang="ja-JP"/>
            </a:p>
          </p:txBody>
        </p:sp>
        <p:sp>
          <p:nvSpPr>
            <p:cNvPr id="24620" name="Rectangle 44"/>
            <p:cNvSpPr>
              <a:spLocks noChangeArrowheads="1"/>
            </p:cNvSpPr>
            <p:nvPr/>
          </p:nvSpPr>
          <p:spPr bwMode="auto">
            <a:xfrm>
              <a:off x="1841" y="4087"/>
              <a:ext cx="132" cy="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1</a:t>
              </a:r>
            </a:p>
          </p:txBody>
        </p:sp>
        <p:sp>
          <p:nvSpPr>
            <p:cNvPr id="24621" name="Line 45"/>
            <p:cNvSpPr>
              <a:spLocks noChangeShapeType="1"/>
            </p:cNvSpPr>
            <p:nvPr/>
          </p:nvSpPr>
          <p:spPr bwMode="auto">
            <a:xfrm flipV="1">
              <a:off x="1814" y="2885"/>
              <a:ext cx="0" cy="5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Line 46"/>
            <p:cNvSpPr>
              <a:spLocks noChangeShapeType="1"/>
            </p:cNvSpPr>
            <p:nvPr/>
          </p:nvSpPr>
          <p:spPr bwMode="auto">
            <a:xfrm flipV="1">
              <a:off x="1809" y="3712"/>
              <a:ext cx="0" cy="3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3" name="Rectangle 47"/>
            <p:cNvSpPr>
              <a:spLocks noChangeArrowheads="1"/>
            </p:cNvSpPr>
            <p:nvPr/>
          </p:nvSpPr>
          <p:spPr bwMode="auto">
            <a:xfrm>
              <a:off x="1998" y="2603"/>
              <a:ext cx="1953" cy="158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24" name="Line 48"/>
            <p:cNvSpPr>
              <a:spLocks noChangeShapeType="1"/>
            </p:cNvSpPr>
            <p:nvPr/>
          </p:nvSpPr>
          <p:spPr bwMode="auto">
            <a:xfrm flipV="1">
              <a:off x="2497" y="4138"/>
              <a:ext cx="0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5" name="Line 49"/>
            <p:cNvSpPr>
              <a:spLocks noChangeShapeType="1"/>
            </p:cNvSpPr>
            <p:nvPr/>
          </p:nvSpPr>
          <p:spPr bwMode="auto">
            <a:xfrm flipV="1">
              <a:off x="3483" y="4141"/>
              <a:ext cx="0" cy="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6" name="Line 50"/>
            <p:cNvSpPr>
              <a:spLocks noChangeShapeType="1"/>
            </p:cNvSpPr>
            <p:nvPr/>
          </p:nvSpPr>
          <p:spPr bwMode="auto">
            <a:xfrm>
              <a:off x="2010" y="3862"/>
              <a:ext cx="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7" name="Line 51"/>
            <p:cNvSpPr>
              <a:spLocks noChangeShapeType="1"/>
            </p:cNvSpPr>
            <p:nvPr/>
          </p:nvSpPr>
          <p:spPr bwMode="auto">
            <a:xfrm>
              <a:off x="2005" y="3047"/>
              <a:ext cx="38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8" name="Rectangle 52"/>
            <p:cNvSpPr>
              <a:spLocks noChangeArrowheads="1"/>
            </p:cNvSpPr>
            <p:nvPr/>
          </p:nvSpPr>
          <p:spPr bwMode="auto">
            <a:xfrm>
              <a:off x="2016" y="4179"/>
              <a:ext cx="137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1</a:t>
              </a:r>
            </a:p>
          </p:txBody>
        </p:sp>
        <p:sp>
          <p:nvSpPr>
            <p:cNvPr id="24629" name="Rectangle 53"/>
            <p:cNvSpPr>
              <a:spLocks noChangeArrowheads="1"/>
            </p:cNvSpPr>
            <p:nvPr/>
          </p:nvSpPr>
          <p:spPr bwMode="auto">
            <a:xfrm>
              <a:off x="1835" y="3393"/>
              <a:ext cx="139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3</a:t>
              </a:r>
            </a:p>
          </p:txBody>
        </p:sp>
        <p:sp>
          <p:nvSpPr>
            <p:cNvPr id="24630" name="Rectangle 54"/>
            <p:cNvSpPr>
              <a:spLocks noChangeArrowheads="1"/>
            </p:cNvSpPr>
            <p:nvPr/>
          </p:nvSpPr>
          <p:spPr bwMode="auto">
            <a:xfrm>
              <a:off x="1835" y="2969"/>
              <a:ext cx="138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4</a:t>
              </a:r>
            </a:p>
          </p:txBody>
        </p:sp>
        <p:sp>
          <p:nvSpPr>
            <p:cNvPr id="24631" name="Rectangle 55"/>
            <p:cNvSpPr>
              <a:spLocks noChangeArrowheads="1"/>
            </p:cNvSpPr>
            <p:nvPr/>
          </p:nvSpPr>
          <p:spPr bwMode="auto">
            <a:xfrm>
              <a:off x="1835" y="2527"/>
              <a:ext cx="139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5</a:t>
              </a:r>
            </a:p>
          </p:txBody>
        </p:sp>
        <p:sp>
          <p:nvSpPr>
            <p:cNvPr id="24632" name="Rectangle 56"/>
            <p:cNvSpPr>
              <a:spLocks noChangeArrowheads="1"/>
            </p:cNvSpPr>
            <p:nvPr/>
          </p:nvSpPr>
          <p:spPr bwMode="auto">
            <a:xfrm>
              <a:off x="2410" y="4178"/>
              <a:ext cx="137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2</a:t>
              </a:r>
            </a:p>
          </p:txBody>
        </p:sp>
        <p:sp>
          <p:nvSpPr>
            <p:cNvPr id="24633" name="Rectangle 57"/>
            <p:cNvSpPr>
              <a:spLocks noChangeArrowheads="1"/>
            </p:cNvSpPr>
            <p:nvPr/>
          </p:nvSpPr>
          <p:spPr bwMode="auto">
            <a:xfrm>
              <a:off x="2892" y="4183"/>
              <a:ext cx="138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3</a:t>
              </a:r>
            </a:p>
          </p:txBody>
        </p:sp>
        <p:sp>
          <p:nvSpPr>
            <p:cNvPr id="24634" name="Rectangle 58"/>
            <p:cNvSpPr>
              <a:spLocks noChangeArrowheads="1"/>
            </p:cNvSpPr>
            <p:nvPr/>
          </p:nvSpPr>
          <p:spPr bwMode="auto">
            <a:xfrm>
              <a:off x="3408" y="4179"/>
              <a:ext cx="139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4</a:t>
              </a:r>
            </a:p>
          </p:txBody>
        </p:sp>
        <p:sp>
          <p:nvSpPr>
            <p:cNvPr id="24635" name="Rectangle 59"/>
            <p:cNvSpPr>
              <a:spLocks noChangeArrowheads="1"/>
            </p:cNvSpPr>
            <p:nvPr/>
          </p:nvSpPr>
          <p:spPr bwMode="auto">
            <a:xfrm>
              <a:off x="3815" y="4174"/>
              <a:ext cx="138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5</a:t>
              </a:r>
            </a:p>
          </p:txBody>
        </p:sp>
        <p:sp>
          <p:nvSpPr>
            <p:cNvPr id="24636" name="Rectangle 60"/>
            <p:cNvSpPr>
              <a:spLocks noChangeArrowheads="1"/>
            </p:cNvSpPr>
            <p:nvPr/>
          </p:nvSpPr>
          <p:spPr bwMode="auto">
            <a:xfrm>
              <a:off x="1835" y="3781"/>
              <a:ext cx="139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en-US" altLang="ja-JP" sz="1200">
                  <a:latin typeface="HG丸ｺﾞｼｯｸM-PRO" pitchFamily="50" charset="-128"/>
                  <a:ea typeface="HG丸ｺﾞｼｯｸM-PRO" pitchFamily="50" charset="-128"/>
                </a:rPr>
                <a:t>2</a:t>
              </a:r>
            </a:p>
          </p:txBody>
        </p:sp>
        <p:sp>
          <p:nvSpPr>
            <p:cNvPr id="24637" name="Rectangle 61"/>
            <p:cNvSpPr>
              <a:spLocks noChangeArrowheads="1"/>
            </p:cNvSpPr>
            <p:nvPr/>
          </p:nvSpPr>
          <p:spPr bwMode="auto">
            <a:xfrm>
              <a:off x="1985" y="3663"/>
              <a:ext cx="609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Ｄゾーン</a:t>
              </a:r>
            </a:p>
          </p:txBody>
        </p:sp>
        <p:sp>
          <p:nvSpPr>
            <p:cNvPr id="24638" name="Rectangle 62"/>
            <p:cNvSpPr>
              <a:spLocks noChangeArrowheads="1"/>
            </p:cNvSpPr>
            <p:nvPr/>
          </p:nvSpPr>
          <p:spPr bwMode="auto">
            <a:xfrm>
              <a:off x="2503" y="3264"/>
              <a:ext cx="573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Ｃゾーン</a:t>
              </a:r>
            </a:p>
          </p:txBody>
        </p:sp>
        <p:sp>
          <p:nvSpPr>
            <p:cNvPr id="24639" name="Rectangle 63"/>
            <p:cNvSpPr>
              <a:spLocks noChangeArrowheads="1"/>
            </p:cNvSpPr>
            <p:nvPr/>
          </p:nvSpPr>
          <p:spPr bwMode="auto">
            <a:xfrm>
              <a:off x="2967" y="2812"/>
              <a:ext cx="528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1200" b="1">
                  <a:latin typeface="HG丸ｺﾞｼｯｸM-PRO" pitchFamily="50" charset="-128"/>
                  <a:ea typeface="HG丸ｺﾞｼｯｸM-PRO" pitchFamily="50" charset="-128"/>
                </a:rPr>
                <a:t>Ｂゾーン</a:t>
              </a:r>
            </a:p>
          </p:txBody>
        </p:sp>
        <p:sp>
          <p:nvSpPr>
            <p:cNvPr id="24640" name="Rectangle 64"/>
            <p:cNvSpPr>
              <a:spLocks noChangeArrowheads="1"/>
            </p:cNvSpPr>
            <p:nvPr/>
          </p:nvSpPr>
          <p:spPr bwMode="auto">
            <a:xfrm>
              <a:off x="1990" y="2640"/>
              <a:ext cx="551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 b="1">
                  <a:latin typeface="HG丸ｺﾞｼｯｸM-PRO" pitchFamily="50" charset="-128"/>
                  <a:ea typeface="HG丸ｺﾞｼｯｸM-PRO" pitchFamily="50" charset="-128"/>
                </a:rPr>
                <a:t>Ｄゾーン－</a:t>
              </a:r>
              <a:r>
                <a:rPr kumimoji="0" lang="en-US" altLang="ja-JP" sz="900" b="1">
                  <a:latin typeface="HG丸ｺﾞｼｯｸM-PRO" pitchFamily="50" charset="-128"/>
                  <a:ea typeface="HG丸ｺﾞｼｯｸM-PRO" pitchFamily="50" charset="-128"/>
                </a:rPr>
                <a:t>1</a:t>
              </a:r>
            </a:p>
          </p:txBody>
        </p:sp>
        <p:sp>
          <p:nvSpPr>
            <p:cNvPr id="24641" name="Rectangle 65"/>
            <p:cNvSpPr>
              <a:spLocks noChangeArrowheads="1"/>
            </p:cNvSpPr>
            <p:nvPr/>
          </p:nvSpPr>
          <p:spPr bwMode="auto">
            <a:xfrm>
              <a:off x="3072" y="3822"/>
              <a:ext cx="63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 b="1">
                  <a:latin typeface="HG丸ｺﾞｼｯｸM-PRO" pitchFamily="50" charset="-128"/>
                  <a:ea typeface="HG丸ｺﾞｼｯｸM-PRO" pitchFamily="50" charset="-128"/>
                </a:rPr>
                <a:t>Ｄゾーン－</a:t>
              </a:r>
              <a:r>
                <a:rPr kumimoji="0" lang="en-US" altLang="ja-JP" sz="900" b="1">
                  <a:latin typeface="HG丸ｺﾞｼｯｸM-PRO" pitchFamily="50" charset="-128"/>
                  <a:ea typeface="HG丸ｺﾞｼｯｸM-PRO" pitchFamily="50" charset="-128"/>
                </a:rPr>
                <a:t>2</a:t>
              </a:r>
            </a:p>
          </p:txBody>
        </p:sp>
        <p:sp>
          <p:nvSpPr>
            <p:cNvPr id="24642" name="Rectangle 66"/>
            <p:cNvSpPr>
              <a:spLocks noChangeArrowheads="1"/>
            </p:cNvSpPr>
            <p:nvPr/>
          </p:nvSpPr>
          <p:spPr bwMode="auto">
            <a:xfrm>
              <a:off x="3246" y="3439"/>
              <a:ext cx="556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 b="1">
                  <a:latin typeface="HG丸ｺﾞｼｯｸM-PRO" pitchFamily="50" charset="-128"/>
                  <a:ea typeface="HG丸ｺﾞｼｯｸM-PRO" pitchFamily="50" charset="-128"/>
                </a:rPr>
                <a:t>Ｃゾーン－</a:t>
              </a:r>
              <a:r>
                <a:rPr kumimoji="0" lang="en-US" altLang="ja-JP" sz="900" b="1">
                  <a:latin typeface="HG丸ｺﾞｼｯｸM-PRO" pitchFamily="50" charset="-128"/>
                  <a:ea typeface="HG丸ｺﾞｼｯｸM-PRO" pitchFamily="50" charset="-128"/>
                </a:rPr>
                <a:t>2</a:t>
              </a:r>
            </a:p>
          </p:txBody>
        </p:sp>
        <p:sp>
          <p:nvSpPr>
            <p:cNvPr id="24643" name="Rectangle 67"/>
            <p:cNvSpPr>
              <a:spLocks noChangeArrowheads="1"/>
            </p:cNvSpPr>
            <p:nvPr/>
          </p:nvSpPr>
          <p:spPr bwMode="auto">
            <a:xfrm>
              <a:off x="2491" y="2632"/>
              <a:ext cx="58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 b="1">
                  <a:latin typeface="HG丸ｺﾞｼｯｸM-PRO" pitchFamily="50" charset="-128"/>
                  <a:ea typeface="HG丸ｺﾞｼｯｸM-PRO" pitchFamily="50" charset="-128"/>
                </a:rPr>
                <a:t>Ｃゾーン－</a:t>
              </a:r>
              <a:r>
                <a:rPr kumimoji="0" lang="en-US" altLang="ja-JP" sz="900" b="1">
                  <a:latin typeface="HG丸ｺﾞｼｯｸM-PRO" pitchFamily="50" charset="-128"/>
                  <a:ea typeface="HG丸ｺﾞｼｯｸM-PRO" pitchFamily="50" charset="-128"/>
                </a:rPr>
                <a:t>1</a:t>
              </a:r>
            </a:p>
          </p:txBody>
        </p:sp>
        <p:sp>
          <p:nvSpPr>
            <p:cNvPr id="24644" name="Rectangle 68"/>
            <p:cNvSpPr>
              <a:spLocks noChangeArrowheads="1"/>
            </p:cNvSpPr>
            <p:nvPr/>
          </p:nvSpPr>
          <p:spPr bwMode="auto">
            <a:xfrm>
              <a:off x="2044" y="2784"/>
              <a:ext cx="459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800">
                  <a:latin typeface="HG丸ｺﾞｼｯｸM-PRO" pitchFamily="50" charset="-128"/>
                  <a:ea typeface="HG丸ｺﾞｼｯｸM-PRO" pitchFamily="50" charset="-128"/>
                </a:rPr>
                <a:t>明るい職場だが能力は低い</a:t>
              </a:r>
            </a:p>
          </p:txBody>
        </p:sp>
        <p:sp>
          <p:nvSpPr>
            <p:cNvPr id="24645" name="Rectangle 69"/>
            <p:cNvSpPr>
              <a:spLocks noChangeArrowheads="1"/>
            </p:cNvSpPr>
            <p:nvPr/>
          </p:nvSpPr>
          <p:spPr bwMode="auto">
            <a:xfrm>
              <a:off x="2032" y="3817"/>
              <a:ext cx="896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>
                  <a:latin typeface="HG丸ｺﾞｼｯｸM-PRO" pitchFamily="50" charset="-128"/>
                  <a:ea typeface="HG丸ｺﾞｼｯｸM-PRO" pitchFamily="50" charset="-128"/>
                </a:rPr>
                <a:t>明るい職場づくり知識においても努力が必要である</a:t>
              </a:r>
            </a:p>
          </p:txBody>
        </p:sp>
        <p:sp>
          <p:nvSpPr>
            <p:cNvPr id="24646" name="Rectangle 70"/>
            <p:cNvSpPr>
              <a:spLocks noChangeArrowheads="1"/>
            </p:cNvSpPr>
            <p:nvPr/>
          </p:nvSpPr>
          <p:spPr bwMode="auto">
            <a:xfrm>
              <a:off x="2501" y="2783"/>
              <a:ext cx="46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800">
                  <a:latin typeface="HG丸ｺﾞｼｯｸM-PRO" pitchFamily="50" charset="-128"/>
                  <a:ea typeface="HG丸ｺﾞｼｯｸM-PRO" pitchFamily="50" charset="-128"/>
                </a:rPr>
                <a:t>明るい職場だが能力はやや低い</a:t>
              </a:r>
            </a:p>
          </p:txBody>
        </p:sp>
        <p:sp>
          <p:nvSpPr>
            <p:cNvPr id="24647" name="Rectangle 71"/>
            <p:cNvSpPr>
              <a:spLocks noChangeArrowheads="1"/>
            </p:cNvSpPr>
            <p:nvPr/>
          </p:nvSpPr>
          <p:spPr bwMode="auto">
            <a:xfrm>
              <a:off x="3072" y="3936"/>
              <a:ext cx="809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800">
                  <a:latin typeface="HG丸ｺﾞｼｯｸM-PRO" pitchFamily="50" charset="-128"/>
                  <a:ea typeface="HG丸ｺﾞｼｯｸM-PRO" pitchFamily="50" charset="-128"/>
                </a:rPr>
                <a:t>能力はそこそこあるが職場に活気がない</a:t>
              </a:r>
            </a:p>
          </p:txBody>
        </p:sp>
        <p:sp>
          <p:nvSpPr>
            <p:cNvPr id="24648" name="Rectangle 72"/>
            <p:cNvSpPr>
              <a:spLocks noChangeArrowheads="1"/>
            </p:cNvSpPr>
            <p:nvPr/>
          </p:nvSpPr>
          <p:spPr bwMode="auto">
            <a:xfrm>
              <a:off x="3264" y="3562"/>
              <a:ext cx="634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800">
                  <a:latin typeface="HG丸ｺﾞｼｯｸM-PRO" pitchFamily="50" charset="-128"/>
                  <a:ea typeface="HG丸ｺﾞｼｯｸM-PRO" pitchFamily="50" charset="-128"/>
                </a:rPr>
                <a:t>能力は高いが職場に活気がない</a:t>
              </a:r>
            </a:p>
          </p:txBody>
        </p:sp>
        <p:sp>
          <p:nvSpPr>
            <p:cNvPr id="24649" name="Rectangle 73"/>
            <p:cNvSpPr>
              <a:spLocks noChangeArrowheads="1"/>
            </p:cNvSpPr>
            <p:nvPr/>
          </p:nvSpPr>
          <p:spPr bwMode="auto">
            <a:xfrm>
              <a:off x="2977" y="3029"/>
              <a:ext cx="642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>
                  <a:latin typeface="HG丸ｺﾞｼｯｸM-PRO" pitchFamily="50" charset="-128"/>
                  <a:ea typeface="HG丸ｺﾞｼｯｸM-PRO" pitchFamily="50" charset="-128"/>
                </a:rPr>
                <a:t>明るい職場づくり知識・活動においても良くやられている</a:t>
              </a:r>
            </a:p>
          </p:txBody>
        </p:sp>
        <p:sp>
          <p:nvSpPr>
            <p:cNvPr id="24650" name="Rectangle 74"/>
            <p:cNvSpPr>
              <a:spLocks noChangeArrowheads="1"/>
            </p:cNvSpPr>
            <p:nvPr/>
          </p:nvSpPr>
          <p:spPr bwMode="auto">
            <a:xfrm>
              <a:off x="2496" y="3432"/>
              <a:ext cx="717" cy="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kumimoji="0" lang="ja-JP" altLang="en-US" sz="900">
                  <a:ea typeface="HG丸ｺﾞｼｯｸM-PRO" pitchFamily="50" charset="-128"/>
                </a:rPr>
                <a:t>明るい職場づくり</a:t>
              </a:r>
            </a:p>
            <a:p>
              <a:pPr eaLnBrk="0" hangingPunct="0"/>
              <a:r>
                <a:rPr kumimoji="0" lang="ja-JP" altLang="en-US" sz="900">
                  <a:ea typeface="HG丸ｺﾞｼｯｸM-PRO" pitchFamily="50" charset="-128"/>
                </a:rPr>
                <a:t>知識・活動においても平均的である</a:t>
              </a:r>
            </a:p>
          </p:txBody>
        </p:sp>
        <p:sp>
          <p:nvSpPr>
            <p:cNvPr id="24651" name="Freeform 75"/>
            <p:cNvSpPr>
              <a:spLocks/>
            </p:cNvSpPr>
            <p:nvPr/>
          </p:nvSpPr>
          <p:spPr bwMode="auto">
            <a:xfrm>
              <a:off x="2507" y="2606"/>
              <a:ext cx="1447" cy="1196"/>
            </a:xfrm>
            <a:custGeom>
              <a:avLst/>
              <a:gdLst>
                <a:gd name="T0" fmla="*/ 0 w 1536"/>
                <a:gd name="T1" fmla="*/ 0 h 1584"/>
                <a:gd name="T2" fmla="*/ 0 w 1536"/>
                <a:gd name="T3" fmla="*/ 1584 h 1584"/>
                <a:gd name="T4" fmla="*/ 1536 w 1536"/>
                <a:gd name="T5" fmla="*/ 1584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6" h="1584">
                  <a:moveTo>
                    <a:pt x="0" y="0"/>
                  </a:moveTo>
                  <a:lnTo>
                    <a:pt x="0" y="1584"/>
                  </a:lnTo>
                  <a:lnTo>
                    <a:pt x="1536" y="1584"/>
                  </a:ln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52" name="Group 76"/>
            <p:cNvGrpSpPr>
              <a:grpSpLocks/>
            </p:cNvGrpSpPr>
            <p:nvPr/>
          </p:nvGrpSpPr>
          <p:grpSpPr bwMode="auto">
            <a:xfrm>
              <a:off x="381" y="3064"/>
              <a:ext cx="1531" cy="1013"/>
              <a:chOff x="239" y="3082"/>
              <a:chExt cx="1617" cy="1282"/>
            </a:xfrm>
          </p:grpSpPr>
          <p:sp>
            <p:nvSpPr>
              <p:cNvPr id="24653" name="Rectangle 77"/>
              <p:cNvSpPr>
                <a:spLocks noChangeArrowheads="1"/>
              </p:cNvSpPr>
              <p:nvPr/>
            </p:nvSpPr>
            <p:spPr bwMode="auto">
              <a:xfrm>
                <a:off x="250" y="3082"/>
                <a:ext cx="1481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latin typeface="HG丸ｺﾞｼｯｸM-PRO" pitchFamily="50" charset="-128"/>
                    <a:ea typeface="HG丸ｺﾞｼｯｸM-PRO" pitchFamily="50" charset="-128"/>
                  </a:rPr>
                  <a:t>（イ）人間関係とチームワーク</a:t>
                </a:r>
              </a:p>
            </p:txBody>
          </p:sp>
          <p:sp>
            <p:nvSpPr>
              <p:cNvPr id="24654" name="Rectangle 78"/>
              <p:cNvSpPr>
                <a:spLocks noChangeArrowheads="1"/>
              </p:cNvSpPr>
              <p:nvPr/>
            </p:nvSpPr>
            <p:spPr bwMode="auto">
              <a:xfrm>
                <a:off x="244" y="3301"/>
                <a:ext cx="1562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latin typeface="HG丸ｺﾞｼｯｸM-PRO" pitchFamily="50" charset="-128"/>
                    <a:ea typeface="HG丸ｺﾞｼｯｸM-PRO" pitchFamily="50" charset="-128"/>
                  </a:rPr>
                  <a:t>（ロ）ＱＣサークル会合実施状況 </a:t>
                </a:r>
              </a:p>
            </p:txBody>
          </p:sp>
          <p:sp>
            <p:nvSpPr>
              <p:cNvPr id="24655" name="Rectangle 79"/>
              <p:cNvSpPr>
                <a:spLocks noChangeArrowheads="1"/>
              </p:cNvSpPr>
              <p:nvPr/>
            </p:nvSpPr>
            <p:spPr bwMode="auto">
              <a:xfrm>
                <a:off x="244" y="3843"/>
                <a:ext cx="1609" cy="3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latin typeface="HG丸ｺﾞｼｯｸM-PRO" pitchFamily="50" charset="-128"/>
                    <a:ea typeface="HG丸ｺﾞｼｯｸM-PRO" pitchFamily="50" charset="-128"/>
                  </a:rPr>
                  <a:t>（ニ）ＱＣや仕事の知識・技能を　　　　　向上させようという意欲</a:t>
                </a:r>
              </a:p>
            </p:txBody>
          </p:sp>
          <p:sp>
            <p:nvSpPr>
              <p:cNvPr id="24656" name="Rectangle 80"/>
              <p:cNvSpPr>
                <a:spLocks noChangeArrowheads="1"/>
              </p:cNvSpPr>
              <p:nvPr/>
            </p:nvSpPr>
            <p:spPr bwMode="auto">
              <a:xfrm>
                <a:off x="239" y="4159"/>
                <a:ext cx="1552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0" lang="ja-JP" altLang="en-US" sz="1200">
                    <a:latin typeface="HG丸ｺﾞｼｯｸM-PRO" pitchFamily="50" charset="-128"/>
                    <a:ea typeface="HG丸ｺﾞｼｯｸM-PRO" pitchFamily="50" charset="-128"/>
                  </a:rPr>
                  <a:t>（ホ）職場の５Ｓとルール遵守</a:t>
                </a:r>
              </a:p>
            </p:txBody>
          </p:sp>
          <p:sp>
            <p:nvSpPr>
              <p:cNvPr id="24657" name="Rectangle 81"/>
              <p:cNvSpPr>
                <a:spLocks noChangeArrowheads="1"/>
              </p:cNvSpPr>
              <p:nvPr/>
            </p:nvSpPr>
            <p:spPr bwMode="auto">
              <a:xfrm>
                <a:off x="244" y="3539"/>
                <a:ext cx="1612" cy="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>
                <a:spAutoFit/>
              </a:bodyPr>
              <a:lstStyle/>
              <a:p>
                <a:r>
                  <a:rPr lang="ja-JP" altLang="en-US" sz="1200">
                    <a:latin typeface="HG丸ｺﾞｼｯｸM-PRO" pitchFamily="50" charset="-128"/>
                    <a:ea typeface="HG丸ｺﾞｼｯｸM-PRO" pitchFamily="50" charset="-128"/>
                  </a:rPr>
                  <a:t>（ハ）上司・スタッフ・関連部署</a:t>
                </a:r>
              </a:p>
              <a:p>
                <a:r>
                  <a:rPr lang="ja-JP" altLang="en-US" sz="1200">
                    <a:latin typeface="HG丸ｺﾞｼｯｸM-PRO" pitchFamily="50" charset="-128"/>
                    <a:ea typeface="HG丸ｺﾞｼｯｸM-PRO" pitchFamily="50" charset="-128"/>
                  </a:rPr>
                  <a:t>         との連携</a:t>
                </a:r>
              </a:p>
            </p:txBody>
          </p:sp>
        </p:grpSp>
        <p:sp>
          <p:nvSpPr>
            <p:cNvPr id="24658" name="AutoShape 82"/>
            <p:cNvSpPr>
              <a:spLocks noChangeArrowheads="1"/>
            </p:cNvSpPr>
            <p:nvPr/>
          </p:nvSpPr>
          <p:spPr bwMode="auto">
            <a:xfrm>
              <a:off x="466" y="2087"/>
              <a:ext cx="2499" cy="224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ja-JP" altLang="en-US" sz="1500" b="1">
                  <a:ea typeface="HG丸ｺﾞｼｯｸM-PRO" pitchFamily="50" charset="-128"/>
                </a:rPr>
                <a:t>「ＱＣサークルレベル把握と指導指針」抜粋</a:t>
              </a:r>
            </a:p>
          </p:txBody>
        </p:sp>
        <p:pic>
          <p:nvPicPr>
            <p:cNvPr id="24659" name="Picture 8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4512"/>
              <a:ext cx="1065" cy="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4660" name="Text Box 84"/>
          <p:cNvSpPr txBox="1">
            <a:spLocks noChangeArrowheads="1"/>
          </p:cNvSpPr>
          <p:nvPr/>
        </p:nvSpPr>
        <p:spPr bwMode="auto">
          <a:xfrm>
            <a:off x="228600" y="304800"/>
            <a:ext cx="8610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000" b="1">
                <a:solidFill>
                  <a:schemeClr val="accent2"/>
                </a:solidFill>
                <a:ea typeface="HG創英角ﾎﾟｯﾌﾟ体" pitchFamily="49" charset="-128"/>
              </a:rPr>
              <a:t>☆</a:t>
            </a:r>
            <a:r>
              <a:rPr lang="ja-JP" altLang="en-US" sz="3000" b="1">
                <a:solidFill>
                  <a:schemeClr val="accent2"/>
                </a:solidFill>
                <a:ea typeface="HG創英角ﾎﾟｯﾌﾟ体" pitchFamily="49" charset="-128"/>
              </a:rPr>
              <a:t>サークルのレベル把握と指導指針の活用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52400" y="304800"/>
            <a:ext cx="8459788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						</a:t>
            </a:r>
          </a:p>
          <a:p>
            <a:pPr>
              <a:lnSpc>
                <a:spcPct val="110000"/>
              </a:lnSpc>
            </a:pPr>
            <a:r>
              <a:rPr lang="en-US" altLang="ja-JP" sz="16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2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平均的な「能力」に関するレベル把握項目</a:t>
            </a:r>
            <a:r>
              <a:rPr lang="ja-JP" altLang="en-US" sz="16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					</a:t>
            </a:r>
          </a:p>
          <a:p>
            <a:pPr>
              <a:lnSpc>
                <a:spcPct val="5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（イ）～（ホ）までの項目を参考にして、そのサークルがどのレベルに該当するか１～５で判定する。							</a:t>
            </a:r>
          </a:p>
          <a:p>
            <a:pPr>
              <a:lnSpc>
                <a:spcPct val="8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その結果を添付の</a:t>
            </a:r>
            <a:r>
              <a:rPr lang="ja-JP" altLang="en-US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「ＱＣサークルレベル把握表」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の </a:t>
            </a:r>
            <a:r>
              <a:rPr lang="en-US" altLang="ja-JP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X</a:t>
            </a:r>
            <a:r>
              <a:rPr lang="ja-JP" altLang="en-US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軸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評価点記入欄に記入し、</a:t>
            </a:r>
            <a:r>
              <a:rPr lang="en-US" altLang="ja-JP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X</a:t>
            </a:r>
            <a:r>
              <a:rPr lang="ja-JP" altLang="en-US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軸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に打点する。							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7467600" y="1828800"/>
            <a:ext cx="16859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HG丸ｺﾞｼｯｸM-PRO" pitchFamily="50" charset="-128"/>
              </a:rPr>
              <a:t>・約</a:t>
            </a:r>
            <a:r>
              <a:rPr lang="en-US" altLang="ja-JP" sz="1000">
                <a:latin typeface="HG丸ｺﾞｼｯｸM-PRO" pitchFamily="50" charset="-128"/>
                <a:ea typeface="HG丸ｺﾞｼｯｸM-PRO" pitchFamily="50" charset="-128"/>
              </a:rPr>
              <a:t>80%</a:t>
            </a:r>
            <a:r>
              <a:rPr lang="ja-JP" altLang="en-US" sz="1000">
                <a:latin typeface="HG丸ｺﾞｼｯｸM-PRO" pitchFamily="50" charset="-128"/>
                <a:ea typeface="HG丸ｺﾞｼｯｸM-PRO" pitchFamily="50" charset="-128"/>
              </a:rPr>
              <a:t>が身について</a:t>
            </a:r>
          </a:p>
          <a:p>
            <a:r>
              <a:rPr lang="ja-JP" altLang="en-US" sz="1000">
                <a:latin typeface="HG丸ｺﾞｼｯｸM-PRO" pitchFamily="50" charset="-128"/>
                <a:ea typeface="HG丸ｺﾞｼｯｸM-PRO" pitchFamily="50" charset="-128"/>
              </a:rPr>
              <a:t>　おり、自然に実践で</a:t>
            </a:r>
          </a:p>
          <a:p>
            <a:r>
              <a:rPr lang="ja-JP" altLang="en-US" sz="1000">
                <a:latin typeface="HG丸ｺﾞｼｯｸM-PRO" pitchFamily="50" charset="-128"/>
                <a:ea typeface="HG丸ｺﾞｼｯｸM-PRO" pitchFamily="50" charset="-128"/>
              </a:rPr>
              <a:t>　きる。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7467600" y="2670175"/>
            <a:ext cx="16859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HG丸ｺﾞｼｯｸM-PRO" pitchFamily="50" charset="-128"/>
              </a:rPr>
              <a:t>・約</a:t>
            </a:r>
            <a:r>
              <a:rPr lang="en-US" altLang="ja-JP" sz="1000">
                <a:latin typeface="HG丸ｺﾞｼｯｸM-PRO" pitchFamily="50" charset="-128"/>
                <a:ea typeface="HG丸ｺﾞｼｯｸM-PRO" pitchFamily="50" charset="-128"/>
              </a:rPr>
              <a:t>80%</a:t>
            </a:r>
            <a:r>
              <a:rPr lang="ja-JP" altLang="en-US" sz="1000">
                <a:latin typeface="HG丸ｺﾞｼｯｸM-PRO" pitchFamily="50" charset="-128"/>
                <a:ea typeface="HG丸ｺﾞｼｯｸM-PRO" pitchFamily="50" charset="-128"/>
              </a:rPr>
              <a:t>が理解してお</a:t>
            </a:r>
          </a:p>
          <a:p>
            <a:r>
              <a:rPr lang="ja-JP" altLang="en-US" sz="1000">
                <a:latin typeface="HG丸ｺﾞｼｯｸM-PRO" pitchFamily="50" charset="-128"/>
                <a:ea typeface="HG丸ｺﾞｼｯｸM-PRO" pitchFamily="50" charset="-128"/>
              </a:rPr>
              <a:t>　り自らの役割を自覚し</a:t>
            </a:r>
          </a:p>
          <a:p>
            <a:r>
              <a:rPr lang="ja-JP" altLang="en-US" sz="1000">
                <a:latin typeface="HG丸ｺﾞｼｯｸM-PRO" pitchFamily="50" charset="-128"/>
                <a:ea typeface="HG丸ｺﾞｼｯｸM-PRO" pitchFamily="50" charset="-128"/>
              </a:rPr>
              <a:t>　自主的に活動できる。</a:t>
            </a:r>
          </a:p>
        </p:txBody>
      </p:sp>
      <p:grpSp>
        <p:nvGrpSpPr>
          <p:cNvPr id="45061" name="Group 5"/>
          <p:cNvGrpSpPr>
            <a:grpSpLocks/>
          </p:cNvGrpSpPr>
          <p:nvPr/>
        </p:nvGrpSpPr>
        <p:grpSpPr bwMode="auto">
          <a:xfrm>
            <a:off x="95250" y="1676400"/>
            <a:ext cx="9048750" cy="4776788"/>
            <a:chOff x="60" y="1056"/>
            <a:chExt cx="5700" cy="3009"/>
          </a:xfrm>
        </p:grpSpPr>
        <p:sp>
          <p:nvSpPr>
            <p:cNvPr id="45062" name="Rectangle 6" descr="10%"/>
            <p:cNvSpPr>
              <a:spLocks noChangeArrowheads="1"/>
            </p:cNvSpPr>
            <p:nvPr/>
          </p:nvSpPr>
          <p:spPr bwMode="auto">
            <a:xfrm>
              <a:off x="96" y="1056"/>
              <a:ext cx="943" cy="2700"/>
            </a:xfrm>
            <a:prstGeom prst="rect">
              <a:avLst/>
            </a:prstGeom>
            <a:pattFill prst="pct10">
              <a:fgClr>
                <a:schemeClr val="folHlink"/>
              </a:fgClr>
              <a:bgClr>
                <a:srgbClr val="FFFFFF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63" name="Rectangle 7" descr="10%"/>
            <p:cNvSpPr>
              <a:spLocks noChangeArrowheads="1"/>
            </p:cNvSpPr>
            <p:nvPr/>
          </p:nvSpPr>
          <p:spPr bwMode="auto">
            <a:xfrm>
              <a:off x="96" y="3744"/>
              <a:ext cx="5562" cy="294"/>
            </a:xfrm>
            <a:prstGeom prst="rect">
              <a:avLst/>
            </a:prstGeom>
            <a:pattFill prst="pct10">
              <a:fgClr>
                <a:schemeClr val="folHlink"/>
              </a:fgClr>
              <a:bgClr>
                <a:srgbClr val="FFFFFF"/>
              </a:bgClr>
            </a:patt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96" y="1056"/>
              <a:ext cx="5568" cy="2995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65" name="Line 9"/>
            <p:cNvSpPr>
              <a:spLocks noChangeShapeType="1"/>
            </p:cNvSpPr>
            <p:nvPr/>
          </p:nvSpPr>
          <p:spPr bwMode="auto">
            <a:xfrm>
              <a:off x="1032" y="1057"/>
              <a:ext cx="0" cy="29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66" name="Line 10"/>
            <p:cNvSpPr>
              <a:spLocks noChangeShapeType="1"/>
            </p:cNvSpPr>
            <p:nvPr/>
          </p:nvSpPr>
          <p:spPr bwMode="auto">
            <a:xfrm>
              <a:off x="97" y="1632"/>
              <a:ext cx="55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67" name="Line 11"/>
            <p:cNvSpPr>
              <a:spLocks noChangeShapeType="1"/>
            </p:cNvSpPr>
            <p:nvPr/>
          </p:nvSpPr>
          <p:spPr bwMode="auto">
            <a:xfrm flipH="1">
              <a:off x="1969" y="1063"/>
              <a:ext cx="2" cy="28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68" name="Line 12"/>
            <p:cNvSpPr>
              <a:spLocks noChangeShapeType="1"/>
            </p:cNvSpPr>
            <p:nvPr/>
          </p:nvSpPr>
          <p:spPr bwMode="auto">
            <a:xfrm>
              <a:off x="2899" y="1057"/>
              <a:ext cx="1" cy="283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69" name="Line 13"/>
            <p:cNvSpPr>
              <a:spLocks noChangeShapeType="1"/>
            </p:cNvSpPr>
            <p:nvPr/>
          </p:nvSpPr>
          <p:spPr bwMode="auto">
            <a:xfrm>
              <a:off x="3808" y="1057"/>
              <a:ext cx="0" cy="28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0" name="Line 14"/>
            <p:cNvSpPr>
              <a:spLocks noChangeShapeType="1"/>
            </p:cNvSpPr>
            <p:nvPr/>
          </p:nvSpPr>
          <p:spPr bwMode="auto">
            <a:xfrm>
              <a:off x="4752" y="1065"/>
              <a:ext cx="0" cy="28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1" name="Line 15"/>
            <p:cNvSpPr>
              <a:spLocks noChangeShapeType="1"/>
            </p:cNvSpPr>
            <p:nvPr/>
          </p:nvSpPr>
          <p:spPr bwMode="auto">
            <a:xfrm>
              <a:off x="97" y="2217"/>
              <a:ext cx="55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2" name="Line 16"/>
            <p:cNvSpPr>
              <a:spLocks noChangeShapeType="1"/>
            </p:cNvSpPr>
            <p:nvPr/>
          </p:nvSpPr>
          <p:spPr bwMode="auto">
            <a:xfrm>
              <a:off x="97" y="2775"/>
              <a:ext cx="55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3" name="Line 17"/>
            <p:cNvSpPr>
              <a:spLocks noChangeShapeType="1"/>
            </p:cNvSpPr>
            <p:nvPr/>
          </p:nvSpPr>
          <p:spPr bwMode="auto">
            <a:xfrm>
              <a:off x="97" y="3217"/>
              <a:ext cx="55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4" name="Line 18"/>
            <p:cNvSpPr>
              <a:spLocks noChangeShapeType="1"/>
            </p:cNvSpPr>
            <p:nvPr/>
          </p:nvSpPr>
          <p:spPr bwMode="auto">
            <a:xfrm>
              <a:off x="97" y="3757"/>
              <a:ext cx="55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5" name="Rectangle 19"/>
            <p:cNvSpPr>
              <a:spLocks noChangeArrowheads="1"/>
            </p:cNvSpPr>
            <p:nvPr/>
          </p:nvSpPr>
          <p:spPr bwMode="auto">
            <a:xfrm>
              <a:off x="584" y="3873"/>
              <a:ext cx="6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ea typeface="HG丸ｺﾞｼｯｸM-PRO" pitchFamily="50" charset="-128"/>
                </a:rPr>
                <a:t>レベル</a:t>
              </a:r>
            </a:p>
          </p:txBody>
        </p:sp>
        <p:sp>
          <p:nvSpPr>
            <p:cNvPr id="45076" name="Line 20"/>
            <p:cNvSpPr>
              <a:spLocks noChangeShapeType="1"/>
            </p:cNvSpPr>
            <p:nvPr/>
          </p:nvSpPr>
          <p:spPr bwMode="auto">
            <a:xfrm>
              <a:off x="1057" y="3904"/>
              <a:ext cx="460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7" name="Line 21"/>
            <p:cNvSpPr>
              <a:spLocks noChangeShapeType="1"/>
            </p:cNvSpPr>
            <p:nvPr/>
          </p:nvSpPr>
          <p:spPr bwMode="auto">
            <a:xfrm>
              <a:off x="1920" y="3983"/>
              <a:ext cx="10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8" name="Line 22"/>
            <p:cNvSpPr>
              <a:spLocks noChangeShapeType="1"/>
            </p:cNvSpPr>
            <p:nvPr/>
          </p:nvSpPr>
          <p:spPr bwMode="auto">
            <a:xfrm>
              <a:off x="3534" y="3971"/>
              <a:ext cx="9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9" name="Rectangle 23"/>
            <p:cNvSpPr>
              <a:spLocks noChangeArrowheads="1"/>
            </p:cNvSpPr>
            <p:nvPr/>
          </p:nvSpPr>
          <p:spPr bwMode="auto">
            <a:xfrm>
              <a:off x="3080" y="3886"/>
              <a:ext cx="58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ea typeface="HG丸ｺﾞｼｯｸM-PRO" pitchFamily="50" charset="-128"/>
                </a:rPr>
                <a:t>Ｘ軸</a:t>
              </a:r>
            </a:p>
          </p:txBody>
        </p:sp>
        <p:sp>
          <p:nvSpPr>
            <p:cNvPr id="45080" name="Rectangle 24"/>
            <p:cNvSpPr>
              <a:spLocks noChangeArrowheads="1"/>
            </p:cNvSpPr>
            <p:nvPr/>
          </p:nvSpPr>
          <p:spPr bwMode="auto">
            <a:xfrm>
              <a:off x="4578" y="3892"/>
              <a:ext cx="58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ea typeface="HG丸ｺﾞｼｯｸM-PRO" pitchFamily="50" charset="-128"/>
                </a:rPr>
                <a:t>高い</a:t>
              </a:r>
            </a:p>
          </p:txBody>
        </p:sp>
        <p:sp>
          <p:nvSpPr>
            <p:cNvPr id="45081" name="Rectangle 25"/>
            <p:cNvSpPr>
              <a:spLocks noChangeArrowheads="1"/>
            </p:cNvSpPr>
            <p:nvPr/>
          </p:nvSpPr>
          <p:spPr bwMode="auto">
            <a:xfrm>
              <a:off x="96" y="3757"/>
              <a:ext cx="6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ea typeface="HG丸ｺﾞｼｯｸM-PRO" pitchFamily="50" charset="-128"/>
                </a:rPr>
                <a:t>項　目</a:t>
              </a:r>
            </a:p>
          </p:txBody>
        </p:sp>
        <p:sp>
          <p:nvSpPr>
            <p:cNvPr id="45082" name="Line 26"/>
            <p:cNvSpPr>
              <a:spLocks noChangeShapeType="1"/>
            </p:cNvSpPr>
            <p:nvPr/>
          </p:nvSpPr>
          <p:spPr bwMode="auto">
            <a:xfrm flipV="1">
              <a:off x="95" y="3774"/>
              <a:ext cx="911" cy="2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83" name="Line 27"/>
            <p:cNvSpPr>
              <a:spLocks noChangeShapeType="1"/>
            </p:cNvSpPr>
            <p:nvPr/>
          </p:nvSpPr>
          <p:spPr bwMode="auto">
            <a:xfrm>
              <a:off x="1039" y="3769"/>
              <a:ext cx="0" cy="2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84" name="Line 28"/>
            <p:cNvSpPr>
              <a:spLocks noChangeShapeType="1"/>
            </p:cNvSpPr>
            <p:nvPr/>
          </p:nvSpPr>
          <p:spPr bwMode="auto">
            <a:xfrm flipV="1">
              <a:off x="91" y="3773"/>
              <a:ext cx="912" cy="2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85" name="Rectangle 29"/>
            <p:cNvSpPr>
              <a:spLocks noChangeArrowheads="1"/>
            </p:cNvSpPr>
            <p:nvPr/>
          </p:nvSpPr>
          <p:spPr bwMode="auto">
            <a:xfrm>
              <a:off x="60" y="1670"/>
              <a:ext cx="900" cy="6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（ロ）	        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ＱＣサークル活動の          </a:t>
              </a:r>
              <a:endPara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運営の仕方	               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（リーダーシップ）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      	</a:t>
              </a:r>
            </a:p>
          </p:txBody>
        </p:sp>
        <p:sp>
          <p:nvSpPr>
            <p:cNvPr id="45086" name="Rectangle 30"/>
            <p:cNvSpPr>
              <a:spLocks noChangeArrowheads="1"/>
            </p:cNvSpPr>
            <p:nvPr/>
          </p:nvSpPr>
          <p:spPr bwMode="auto">
            <a:xfrm>
              <a:off x="67" y="2256"/>
              <a:ext cx="1008" cy="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（ハ）	        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  <a:p>
              <a:pPr>
                <a:lnSpc>
                  <a:spcPct val="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ＱＣ手法の使い方と          </a:t>
              </a:r>
              <a:endPara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3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活動結果のまとめ・発表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</p:txBody>
        </p:sp>
        <p:sp>
          <p:nvSpPr>
            <p:cNvPr id="45087" name="Rectangle 31"/>
            <p:cNvSpPr>
              <a:spLocks noChangeArrowheads="1"/>
            </p:cNvSpPr>
            <p:nvPr/>
          </p:nvSpPr>
          <p:spPr bwMode="auto">
            <a:xfrm>
              <a:off x="72" y="3258"/>
              <a:ext cx="102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（ホ）	            </a:t>
              </a:r>
              <a:endPara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改善技能・改善能力          </a:t>
              </a:r>
              <a:endPara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（改善に対するやる気）           </a:t>
              </a:r>
            </a:p>
          </p:txBody>
        </p:sp>
        <p:sp>
          <p:nvSpPr>
            <p:cNvPr id="45088" name="Rectangle 32"/>
            <p:cNvSpPr>
              <a:spLocks noChangeArrowheads="1"/>
            </p:cNvSpPr>
            <p:nvPr/>
          </p:nvSpPr>
          <p:spPr bwMode="auto">
            <a:xfrm>
              <a:off x="67" y="2838"/>
              <a:ext cx="1008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（ニ）	        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  <a:p>
              <a:pPr>
                <a:lnSpc>
                  <a:spcPct val="6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多技能の向上	          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  <a:p>
              <a:pPr>
                <a:lnSpc>
                  <a:spcPct val="6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・ローテーションなど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</p:txBody>
        </p:sp>
        <p:sp>
          <p:nvSpPr>
            <p:cNvPr id="45089" name="Rectangle 33"/>
            <p:cNvSpPr>
              <a:spLocks noChangeArrowheads="1"/>
            </p:cNvSpPr>
            <p:nvPr/>
          </p:nvSpPr>
          <p:spPr bwMode="auto">
            <a:xfrm>
              <a:off x="144" y="3648"/>
              <a:ext cx="5616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60000"/>
                </a:lnSpc>
              </a:pPr>
              <a:endPara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60000"/>
                </a:lnSpc>
              </a:pP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		 	  	</a:t>
              </a:r>
            </a:p>
            <a:p>
              <a:pPr>
                <a:lnSpc>
                  <a:spcPct val="60000"/>
                </a:lnSpc>
              </a:pP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	     1	                    2                              3	                        4	                5								</a:t>
              </a:r>
            </a:p>
          </p:txBody>
        </p:sp>
        <p:sp>
          <p:nvSpPr>
            <p:cNvPr id="45090" name="Rectangle 34"/>
            <p:cNvSpPr>
              <a:spLocks noChangeArrowheads="1"/>
            </p:cNvSpPr>
            <p:nvPr/>
          </p:nvSpPr>
          <p:spPr bwMode="auto">
            <a:xfrm>
              <a:off x="72" y="1134"/>
              <a:ext cx="1056" cy="5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（イ）	        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  <a:p>
              <a:pPr>
                <a:lnSpc>
                  <a:spcPct val="7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ＱＣの基本的な考え方と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</a:t>
              </a:r>
            </a:p>
            <a:p>
              <a:pPr>
                <a:lnSpc>
                  <a:spcPct val="70000"/>
                </a:lnSpc>
              </a:pP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問題解決のステップ          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	    	</a:t>
              </a:r>
            </a:p>
          </p:txBody>
        </p:sp>
        <p:sp>
          <p:nvSpPr>
            <p:cNvPr id="45091" name="Rectangle 35"/>
            <p:cNvSpPr>
              <a:spLocks noChangeArrowheads="1"/>
            </p:cNvSpPr>
            <p:nvPr/>
          </p:nvSpPr>
          <p:spPr bwMode="auto">
            <a:xfrm>
              <a:off x="990" y="2796"/>
              <a:ext cx="1051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・計画に対し</a:t>
              </a:r>
            </a:p>
            <a:p>
              <a:pPr>
                <a:lnSpc>
                  <a:spcPct val="110000"/>
                </a:lnSpc>
              </a:pPr>
              <a:endParaRPr lang="ja-JP" altLang="en-US" sz="5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6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０％以下</a:t>
              </a:r>
            </a:p>
          </p:txBody>
        </p:sp>
        <p:sp>
          <p:nvSpPr>
            <p:cNvPr id="45092" name="Rectangle 36"/>
            <p:cNvSpPr>
              <a:spLocks noChangeArrowheads="1"/>
            </p:cNvSpPr>
            <p:nvPr/>
          </p:nvSpPr>
          <p:spPr bwMode="auto">
            <a:xfrm>
              <a:off x="4681" y="3240"/>
              <a:ext cx="105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n-US" altLang="ja-JP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・常に問題意識を持って  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おり新たな発想で、積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極的に改善（</a:t>
              </a:r>
              <a:r>
                <a:rPr lang="en-US" altLang="ja-JP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or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進言）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する。</a:t>
              </a:r>
            </a:p>
          </p:txBody>
        </p:sp>
        <p:sp>
          <p:nvSpPr>
            <p:cNvPr id="45093" name="Rectangle 37"/>
            <p:cNvSpPr>
              <a:spLocks noChangeArrowheads="1"/>
            </p:cNvSpPr>
            <p:nvPr/>
          </p:nvSpPr>
          <p:spPr bwMode="auto">
            <a:xfrm>
              <a:off x="954" y="3222"/>
              <a:ext cx="1152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・自らは改善しようとい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う意識はなく上司の指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示に対しても消極的。   </a:t>
              </a:r>
            </a:p>
          </p:txBody>
        </p:sp>
        <p:sp>
          <p:nvSpPr>
            <p:cNvPr id="45094" name="Rectangle 38"/>
            <p:cNvSpPr>
              <a:spLocks noChangeArrowheads="1"/>
            </p:cNvSpPr>
            <p:nvPr/>
          </p:nvSpPr>
          <p:spPr bwMode="auto">
            <a:xfrm>
              <a:off x="1891" y="3228"/>
              <a:ext cx="120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n-US" altLang="ja-JP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・従来のやり方に固執し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がちだが上司に言われ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たことについてはなん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とかやる。  	</a:t>
              </a:r>
            </a:p>
          </p:txBody>
        </p:sp>
        <p:sp>
          <p:nvSpPr>
            <p:cNvPr id="45095" name="Rectangle 39"/>
            <p:cNvSpPr>
              <a:spLocks noChangeArrowheads="1"/>
            </p:cNvSpPr>
            <p:nvPr/>
          </p:nvSpPr>
          <p:spPr bwMode="auto">
            <a:xfrm>
              <a:off x="2851" y="3228"/>
              <a:ext cx="1008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・自ら進んで改善するこ 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とはあまりないが上司 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に言われたことはキチ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ンと実施する。        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   	                          </a:t>
              </a:r>
            </a:p>
          </p:txBody>
        </p:sp>
        <p:sp>
          <p:nvSpPr>
            <p:cNvPr id="45096" name="Rectangle 40"/>
            <p:cNvSpPr>
              <a:spLocks noChangeArrowheads="1"/>
            </p:cNvSpPr>
            <p:nvPr/>
          </p:nvSpPr>
          <p:spPr bwMode="auto">
            <a:xfrm>
              <a:off x="3733" y="3240"/>
              <a:ext cx="110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n-US" altLang="ja-JP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</a:t>
              </a: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・自らの問題ととらえさ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らに工夫を凝らした改 </a:t>
              </a:r>
            </a:p>
            <a:p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  善を実施する。	</a:t>
              </a:r>
            </a:p>
          </p:txBody>
        </p:sp>
        <p:sp>
          <p:nvSpPr>
            <p:cNvPr id="45097" name="Text Box 41"/>
            <p:cNvSpPr txBox="1">
              <a:spLocks noChangeArrowheads="1"/>
            </p:cNvSpPr>
            <p:nvPr/>
          </p:nvSpPr>
          <p:spPr bwMode="auto">
            <a:xfrm>
              <a:off x="990" y="1152"/>
              <a:ext cx="99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・メンバーの約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50%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用語を知っている程度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で理解はしていない。</a:t>
              </a:r>
            </a:p>
          </p:txBody>
        </p:sp>
        <p:sp>
          <p:nvSpPr>
            <p:cNvPr id="45098" name="Text Box 42"/>
            <p:cNvSpPr txBox="1">
              <a:spLocks noChangeArrowheads="1"/>
            </p:cNvSpPr>
            <p:nvPr/>
          </p:nvSpPr>
          <p:spPr bwMode="auto">
            <a:xfrm>
              <a:off x="1914" y="1152"/>
              <a:ext cx="1062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50%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は理解している　が日常業務や問題発生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時に実践できない。</a:t>
              </a:r>
            </a:p>
          </p:txBody>
        </p:sp>
        <p:sp>
          <p:nvSpPr>
            <p:cNvPr id="45099" name="Text Box 43"/>
            <p:cNvSpPr txBox="1">
              <a:spLocks noChangeArrowheads="1"/>
            </p:cNvSpPr>
            <p:nvPr/>
          </p:nvSpPr>
          <p:spPr bwMode="auto">
            <a:xfrm>
              <a:off x="2850" y="1152"/>
              <a:ext cx="1062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60%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は理解してお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り、サークルリーダー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主導で実践できる。</a:t>
              </a:r>
            </a:p>
          </p:txBody>
        </p:sp>
        <p:sp>
          <p:nvSpPr>
            <p:cNvPr id="45100" name="Text Box 44"/>
            <p:cNvSpPr txBox="1">
              <a:spLocks noChangeArrowheads="1"/>
            </p:cNvSpPr>
            <p:nvPr/>
          </p:nvSpPr>
          <p:spPr bwMode="auto">
            <a:xfrm>
              <a:off x="3756" y="1152"/>
              <a:ext cx="106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70%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が理解してお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り、各自が日常業務や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問題発生時になんとか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実践できる。</a:t>
              </a:r>
            </a:p>
          </p:txBody>
        </p:sp>
        <p:sp>
          <p:nvSpPr>
            <p:cNvPr id="45101" name="Text Box 45"/>
            <p:cNvSpPr txBox="1">
              <a:spLocks noChangeArrowheads="1"/>
            </p:cNvSpPr>
            <p:nvPr/>
          </p:nvSpPr>
          <p:spPr bwMode="auto">
            <a:xfrm>
              <a:off x="990" y="1680"/>
              <a:ext cx="99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・メンバーの約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50%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運営の仕方を知らず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上司の指示がなけれ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ばやれない。</a:t>
              </a:r>
            </a:p>
          </p:txBody>
        </p:sp>
        <p:sp>
          <p:nvSpPr>
            <p:cNvPr id="45102" name="Text Box 46"/>
            <p:cNvSpPr txBox="1">
              <a:spLocks noChangeArrowheads="1"/>
            </p:cNvSpPr>
            <p:nvPr/>
          </p:nvSpPr>
          <p:spPr bwMode="auto">
            <a:xfrm>
              <a:off x="1914" y="1682"/>
              <a:ext cx="106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50%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は理解している　ものの実際の活動とな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ると上司指導でしかや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れない。</a:t>
              </a:r>
            </a:p>
          </p:txBody>
        </p:sp>
        <p:sp>
          <p:nvSpPr>
            <p:cNvPr id="45103" name="Text Box 47"/>
            <p:cNvSpPr txBox="1">
              <a:spLocks noChangeArrowheads="1"/>
            </p:cNvSpPr>
            <p:nvPr/>
          </p:nvSpPr>
          <p:spPr bwMode="auto">
            <a:xfrm>
              <a:off x="2850" y="1682"/>
              <a:ext cx="106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60%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は理解してお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り、サークルリーダー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主導で活動を進めて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いくことができる。</a:t>
              </a:r>
            </a:p>
          </p:txBody>
        </p:sp>
        <p:sp>
          <p:nvSpPr>
            <p:cNvPr id="45104" name="Text Box 48"/>
            <p:cNvSpPr txBox="1">
              <a:spLocks noChangeArrowheads="1"/>
            </p:cNvSpPr>
            <p:nvPr/>
          </p:nvSpPr>
          <p:spPr bwMode="auto">
            <a:xfrm>
              <a:off x="3756" y="1682"/>
              <a:ext cx="106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70%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は理解しており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テーマリーダー主導の　もと皆が協力しながら　進めていく。</a:t>
              </a:r>
            </a:p>
          </p:txBody>
        </p:sp>
        <p:sp>
          <p:nvSpPr>
            <p:cNvPr id="45105" name="Text Box 49"/>
            <p:cNvSpPr txBox="1">
              <a:spLocks noChangeArrowheads="1"/>
            </p:cNvSpPr>
            <p:nvPr/>
          </p:nvSpPr>
          <p:spPr bwMode="auto">
            <a:xfrm>
              <a:off x="990" y="2222"/>
              <a:ext cx="996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・メンバーの約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50%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ＱＣ七つ道具やＱＣス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トーリーを理解してな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いため活動結果を上手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く表現できない。</a:t>
              </a:r>
            </a:p>
          </p:txBody>
        </p:sp>
        <p:sp>
          <p:nvSpPr>
            <p:cNvPr id="45106" name="Text Box 50"/>
            <p:cNvSpPr txBox="1">
              <a:spLocks noChangeArrowheads="1"/>
            </p:cNvSpPr>
            <p:nvPr/>
          </p:nvSpPr>
          <p:spPr bwMode="auto">
            <a:xfrm>
              <a:off x="1914" y="2220"/>
              <a:ext cx="996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50%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は手法を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1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～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2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使いこなせまとめ方も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知っているが応用がき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かず画一的にしかでき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ない。</a:t>
              </a:r>
            </a:p>
          </p:txBody>
        </p:sp>
        <p:sp>
          <p:nvSpPr>
            <p:cNvPr id="45107" name="Text Box 51"/>
            <p:cNvSpPr txBox="1">
              <a:spLocks noChangeArrowheads="1"/>
            </p:cNvSpPr>
            <p:nvPr/>
          </p:nvSpPr>
          <p:spPr bwMode="auto">
            <a:xfrm>
              <a:off x="2850" y="2220"/>
              <a:ext cx="996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60%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は手法を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3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～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4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使いこなせＱＣストー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リーに沿ってまとめる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ことができ、発表もで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きる。</a:t>
              </a:r>
            </a:p>
          </p:txBody>
        </p:sp>
        <p:sp>
          <p:nvSpPr>
            <p:cNvPr id="45108" name="Text Box 52"/>
            <p:cNvSpPr txBox="1">
              <a:spLocks noChangeArrowheads="1"/>
            </p:cNvSpPr>
            <p:nvPr/>
          </p:nvSpPr>
          <p:spPr bwMode="auto">
            <a:xfrm>
              <a:off x="3756" y="2220"/>
              <a:ext cx="104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70%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はＱＣ手法スト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ーリーを使いこなせ要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領よくまとめや発表も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できる。</a:t>
              </a:r>
            </a:p>
          </p:txBody>
        </p:sp>
        <p:sp>
          <p:nvSpPr>
            <p:cNvPr id="45109" name="Text Box 53"/>
            <p:cNvSpPr txBox="1">
              <a:spLocks noChangeArrowheads="1"/>
            </p:cNvSpPr>
            <p:nvPr/>
          </p:nvSpPr>
          <p:spPr bwMode="auto">
            <a:xfrm>
              <a:off x="4704" y="2220"/>
              <a:ext cx="1044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ea typeface="HG丸ｺﾞｼｯｸM-PRO" pitchFamily="50" charset="-128"/>
                </a:rPr>
                <a:t>・約</a:t>
              </a:r>
              <a:r>
                <a:rPr lang="en-US" altLang="ja-JP" sz="1000">
                  <a:latin typeface="HG丸ｺﾞｼｯｸM-PRO" pitchFamily="50" charset="-128"/>
                  <a:ea typeface="HG丸ｺﾞｼｯｸM-PRO" pitchFamily="50" charset="-128"/>
                </a:rPr>
                <a:t>80%</a:t>
              </a:r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は全て理解し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ており的を得た使い方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や重点指向ができ、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メリハリのあるまとめ</a:t>
              </a:r>
            </a:p>
            <a:p>
              <a:r>
                <a:rPr lang="ja-JP" altLang="en-US" sz="1000">
                  <a:latin typeface="HG丸ｺﾞｼｯｸM-PRO" pitchFamily="50" charset="-128"/>
                  <a:ea typeface="HG丸ｺﾞｼｯｸM-PRO" pitchFamily="50" charset="-128"/>
                </a:rPr>
                <a:t>　や発表ができる。</a:t>
              </a:r>
            </a:p>
          </p:txBody>
        </p:sp>
        <p:sp>
          <p:nvSpPr>
            <p:cNvPr id="45110" name="Rectangle 54"/>
            <p:cNvSpPr>
              <a:spLocks noChangeArrowheads="1"/>
            </p:cNvSpPr>
            <p:nvPr/>
          </p:nvSpPr>
          <p:spPr bwMode="auto">
            <a:xfrm>
              <a:off x="1913" y="2796"/>
              <a:ext cx="1051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・計画に対し</a:t>
              </a:r>
            </a:p>
            <a:p>
              <a:pPr>
                <a:lnSpc>
                  <a:spcPct val="110000"/>
                </a:lnSpc>
              </a:pPr>
              <a:endParaRPr lang="ja-JP" altLang="en-US" sz="5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61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％～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70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</a:t>
              </a:r>
            </a:p>
          </p:txBody>
        </p:sp>
        <p:sp>
          <p:nvSpPr>
            <p:cNvPr id="45111" name="Rectangle 55"/>
            <p:cNvSpPr>
              <a:spLocks noChangeArrowheads="1"/>
            </p:cNvSpPr>
            <p:nvPr/>
          </p:nvSpPr>
          <p:spPr bwMode="auto">
            <a:xfrm>
              <a:off x="2849" y="2796"/>
              <a:ext cx="1051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・計画に対し</a:t>
              </a:r>
            </a:p>
            <a:p>
              <a:pPr>
                <a:lnSpc>
                  <a:spcPct val="110000"/>
                </a:lnSpc>
              </a:pPr>
              <a:endParaRPr lang="ja-JP" altLang="en-US" sz="5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71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％～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80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</a:t>
              </a:r>
            </a:p>
          </p:txBody>
        </p:sp>
        <p:sp>
          <p:nvSpPr>
            <p:cNvPr id="45112" name="Rectangle 56"/>
            <p:cNvSpPr>
              <a:spLocks noChangeArrowheads="1"/>
            </p:cNvSpPr>
            <p:nvPr/>
          </p:nvSpPr>
          <p:spPr bwMode="auto">
            <a:xfrm>
              <a:off x="3755" y="2796"/>
              <a:ext cx="1051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・計画に対し</a:t>
              </a:r>
            </a:p>
            <a:p>
              <a:pPr>
                <a:lnSpc>
                  <a:spcPct val="110000"/>
                </a:lnSpc>
              </a:pPr>
              <a:endParaRPr lang="ja-JP" altLang="en-US" sz="5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81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％～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90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</a:t>
              </a:r>
            </a:p>
          </p:txBody>
        </p:sp>
        <p:sp>
          <p:nvSpPr>
            <p:cNvPr id="45113" name="Rectangle 57"/>
            <p:cNvSpPr>
              <a:spLocks noChangeArrowheads="1"/>
            </p:cNvSpPr>
            <p:nvPr/>
          </p:nvSpPr>
          <p:spPr bwMode="auto">
            <a:xfrm>
              <a:off x="4703" y="2797"/>
              <a:ext cx="1051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・計画に対し</a:t>
              </a:r>
            </a:p>
            <a:p>
              <a:pPr>
                <a:lnSpc>
                  <a:spcPct val="110000"/>
                </a:lnSpc>
              </a:pPr>
              <a:endParaRPr lang="ja-JP" altLang="en-US" sz="5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10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  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91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％～</a:t>
              </a:r>
              <a:r>
                <a:rPr lang="en-US" altLang="ja-JP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100</a:t>
              </a:r>
              <a:r>
                <a:rPr lang="ja-JP" altLang="en-US" sz="1000" b="1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％</a:t>
              </a:r>
            </a:p>
          </p:txBody>
        </p:sp>
        <p:sp>
          <p:nvSpPr>
            <p:cNvPr id="45114" name="Line 58"/>
            <p:cNvSpPr>
              <a:spLocks noChangeShapeType="1"/>
            </p:cNvSpPr>
            <p:nvPr/>
          </p:nvSpPr>
          <p:spPr bwMode="auto">
            <a:xfrm>
              <a:off x="2880" y="1056"/>
              <a:ext cx="0" cy="288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80988" y="334963"/>
            <a:ext cx="82534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 b="1">
                <a:latin typeface="HG創英角ﾎﾟｯﾌﾟ体" pitchFamily="49" charset="-128"/>
                <a:ea typeface="HG創英角ﾎﾟｯﾌﾟ体" pitchFamily="49" charset="-128"/>
              </a:rPr>
              <a:t>１．あなたは会社の中で、どの人材ですか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914400" y="1295400"/>
            <a:ext cx="647065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>
                <a:ea typeface="HG創英角ﾎﾟｯﾌﾟ体" pitchFamily="49" charset="-128"/>
              </a:rPr>
              <a:t>①</a:t>
            </a:r>
            <a:r>
              <a:rPr lang="ja-JP" altLang="en-US" sz="2800">
                <a:ea typeface="HG創英角ﾎﾟｯﾌﾟ体" pitchFamily="49" charset="-128"/>
              </a:rPr>
              <a:t>人財　　　何でも出来、宝となる人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②人材　　　働きのある、役に立つ人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③人在　　　何もせず、居るだけの人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④人罪　　　居るだけで、罪になる人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984250" y="4419600"/>
            <a:ext cx="7397750" cy="20526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ＱＣサークル活動を通して「人財」になって</a:t>
            </a:r>
          </a:p>
          <a:p>
            <a:pPr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欲しい</a:t>
            </a:r>
          </a:p>
          <a:p>
            <a:pPr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　　（訓練しチャンスを与えれば人は育つ）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 descr="10%"/>
          <p:cNvSpPr>
            <a:spLocks noChangeArrowheads="1"/>
          </p:cNvSpPr>
          <p:nvPr/>
        </p:nvSpPr>
        <p:spPr bwMode="auto">
          <a:xfrm>
            <a:off x="47625" y="1590675"/>
            <a:ext cx="487363" cy="4572000"/>
          </a:xfrm>
          <a:prstGeom prst="rect">
            <a:avLst/>
          </a:prstGeom>
          <a:pattFill prst="pct10">
            <a:fgClr>
              <a:schemeClr val="folHlink"/>
            </a:fgClr>
            <a:bgClr>
              <a:srgbClr val="FFFFFF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/>
            <a:endParaRPr lang="ja-JP" altLang="ja-JP"/>
          </a:p>
        </p:txBody>
      </p:sp>
      <p:sp>
        <p:nvSpPr>
          <p:cNvPr id="47107" name="Rectangle 3" descr="10%"/>
          <p:cNvSpPr>
            <a:spLocks noChangeArrowheads="1"/>
          </p:cNvSpPr>
          <p:nvPr/>
        </p:nvSpPr>
        <p:spPr bwMode="auto">
          <a:xfrm>
            <a:off x="44450" y="5876925"/>
            <a:ext cx="8934450" cy="752475"/>
          </a:xfrm>
          <a:prstGeom prst="rect">
            <a:avLst/>
          </a:prstGeom>
          <a:pattFill prst="pct10">
            <a:fgClr>
              <a:schemeClr val="folHlink"/>
            </a:fgClr>
            <a:bgClr>
              <a:srgbClr val="FFFFFF"/>
            </a:bgClr>
          </a:patt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7150" y="1600200"/>
            <a:ext cx="8934450" cy="5029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544513" y="1601788"/>
            <a:ext cx="0" cy="4646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304800" y="1601788"/>
            <a:ext cx="0" cy="4265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315913" y="2505075"/>
            <a:ext cx="868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296863" y="3276600"/>
            <a:ext cx="868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306388" y="4953000"/>
            <a:ext cx="8685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>
            <a:off x="2114550" y="1598613"/>
            <a:ext cx="0" cy="5030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3829050" y="1601788"/>
            <a:ext cx="0" cy="5027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5505450" y="1611313"/>
            <a:ext cx="0" cy="5018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7040563" y="1620838"/>
            <a:ext cx="0" cy="5008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-19050" y="5915025"/>
            <a:ext cx="6858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100" b="1"/>
              <a:t>レベル</a:t>
            </a:r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 flipV="1">
            <a:off x="190500" y="2903538"/>
            <a:ext cx="0" cy="608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9525" y="3638550"/>
            <a:ext cx="3667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/>
              <a:t>Ｙ軸</a:t>
            </a:r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auto">
          <a:xfrm>
            <a:off x="190500" y="4049713"/>
            <a:ext cx="0" cy="989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19050" y="2390775"/>
            <a:ext cx="3667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/>
              <a:t>良い</a:t>
            </a:r>
          </a:p>
        </p:txBody>
      </p:sp>
      <p:sp>
        <p:nvSpPr>
          <p:cNvPr id="47123" name="Rectangle 19"/>
          <p:cNvSpPr>
            <a:spLocks noChangeArrowheads="1"/>
          </p:cNvSpPr>
          <p:nvPr/>
        </p:nvSpPr>
        <p:spPr bwMode="auto">
          <a:xfrm>
            <a:off x="114300" y="6381750"/>
            <a:ext cx="990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100" b="1"/>
              <a:t>項目</a:t>
            </a:r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 flipH="1">
            <a:off x="49213" y="6059488"/>
            <a:ext cx="476250" cy="541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25" name="Line 21"/>
          <p:cNvSpPr>
            <a:spLocks noChangeShapeType="1"/>
          </p:cNvSpPr>
          <p:nvPr/>
        </p:nvSpPr>
        <p:spPr bwMode="auto">
          <a:xfrm>
            <a:off x="544513" y="5878513"/>
            <a:ext cx="0" cy="760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26" name="Rectangle 22"/>
          <p:cNvSpPr>
            <a:spLocks noChangeArrowheads="1"/>
          </p:cNvSpPr>
          <p:nvPr/>
        </p:nvSpPr>
        <p:spPr bwMode="auto">
          <a:xfrm>
            <a:off x="392113" y="2533650"/>
            <a:ext cx="190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・雰囲気は明るく仲間意識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や協調性もある。                      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・業務や活動も協力して進 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めている。	</a:t>
            </a:r>
          </a:p>
        </p:txBody>
      </p:sp>
      <p:sp>
        <p:nvSpPr>
          <p:cNvPr id="47127" name="Rectangle 23"/>
          <p:cNvSpPr>
            <a:spLocks noChangeArrowheads="1"/>
          </p:cNvSpPr>
          <p:nvPr/>
        </p:nvSpPr>
        <p:spPr bwMode="auto">
          <a:xfrm>
            <a:off x="444500" y="33020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・みんな仲良く協調性もあ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りにぎやかだ。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・業務や活動はリーダー主　導でやっている。                  </a:t>
            </a:r>
          </a:p>
        </p:txBody>
      </p:sp>
      <p:sp>
        <p:nvSpPr>
          <p:cNvPr id="47128" name="Rectangle 24"/>
          <p:cNvSpPr>
            <a:spLocks noChangeArrowheads="1"/>
          </p:cNvSpPr>
          <p:nvPr/>
        </p:nvSpPr>
        <p:spPr bwMode="auto">
          <a:xfrm>
            <a:off x="1981200" y="4038600"/>
            <a:ext cx="210661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・予定を時々変更しているし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開いても事前準備をやって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ない場合が多く雑談で終わ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ることが多い。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会合回数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回／月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</p:txBody>
      </p:sp>
      <p:sp>
        <p:nvSpPr>
          <p:cNvPr id="47129" name="Rectangle 25"/>
          <p:cNvSpPr>
            <a:spLocks noChangeArrowheads="1"/>
          </p:cNvSpPr>
          <p:nvPr/>
        </p:nvSpPr>
        <p:spPr bwMode="auto">
          <a:xfrm>
            <a:off x="0" y="5899150"/>
            <a:ext cx="1316831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     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イ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)	                                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ロ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)	                            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ハ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)	                        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（ニ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)	                 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ホ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)	</a:t>
            </a:r>
          </a:p>
          <a:p>
            <a:pPr>
              <a:lnSpc>
                <a:spcPct val="140000"/>
              </a:lnSpc>
            </a:pP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              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人間関係と                     ＱＣサークル会合             上司、スタッフ、    	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ＱＣ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や仕事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知識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技能を       職場の５Ｓとルール遵守	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              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チームワーク	             実施状況 	       関連部署との連携	向上させようという意欲  		</a:t>
            </a:r>
          </a:p>
        </p:txBody>
      </p:sp>
      <p:sp>
        <p:nvSpPr>
          <p:cNvPr id="47130" name="Rectangle 26"/>
          <p:cNvSpPr>
            <a:spLocks noChangeArrowheads="1"/>
          </p:cNvSpPr>
          <p:nvPr/>
        </p:nvSpPr>
        <p:spPr bwMode="auto">
          <a:xfrm>
            <a:off x="6896100" y="1581150"/>
            <a:ext cx="23622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・挨拶はいきいきと元気がよく職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場の雰囲気が明るい。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・４Ｓは全員自主的に行い良好な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レベルを維持している。        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挨拶は全員が実施）	</a:t>
            </a:r>
          </a:p>
        </p:txBody>
      </p:sp>
      <p:sp>
        <p:nvSpPr>
          <p:cNvPr id="47131" name="Rectangle 27"/>
          <p:cNvSpPr>
            <a:spLocks noChangeArrowheads="1"/>
          </p:cNvSpPr>
          <p:nvPr/>
        </p:nvSpPr>
        <p:spPr bwMode="auto">
          <a:xfrm>
            <a:off x="2011363" y="1600200"/>
            <a:ext cx="21336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・会合は計画的で事前準備も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やってあり効率が良い。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・全員積極的に本音で議論し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ており活気がある。</a:t>
            </a:r>
          </a:p>
          <a:p>
            <a:pPr>
              <a:lnSpc>
                <a:spcPct val="110000"/>
              </a:lnSpc>
            </a:pP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会合回数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回以上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/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月）	</a:t>
            </a:r>
            <a:r>
              <a:rPr lang="ja-JP" altLang="en-US" sz="9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</a:t>
            </a:r>
          </a:p>
        </p:txBody>
      </p:sp>
      <p:sp>
        <p:nvSpPr>
          <p:cNvPr id="47132" name="Rectangle 28"/>
          <p:cNvSpPr>
            <a:spLocks noChangeArrowheads="1"/>
          </p:cNvSpPr>
          <p:nvPr/>
        </p:nvSpPr>
        <p:spPr bwMode="auto">
          <a:xfrm>
            <a:off x="3657600" y="1600200"/>
            <a:ext cx="2057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・上司、スタッフ、関連部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署と常に連携し難問題に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も積極的に取り組み活発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に活動している。	  </a:t>
            </a:r>
          </a:p>
        </p:txBody>
      </p:sp>
      <p:sp>
        <p:nvSpPr>
          <p:cNvPr id="47133" name="Rectangle 29"/>
          <p:cNvSpPr>
            <a:spLocks noChangeArrowheads="1"/>
          </p:cNvSpPr>
          <p:nvPr/>
        </p:nvSpPr>
        <p:spPr bwMode="auto">
          <a:xfrm>
            <a:off x="5286375" y="1581150"/>
            <a:ext cx="20764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・全体がレベルアップし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ようという雰囲気があ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り、定期的に勉強会や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研修会を行っている。	                     </a:t>
            </a:r>
          </a:p>
        </p:txBody>
      </p:sp>
      <p:sp>
        <p:nvSpPr>
          <p:cNvPr id="47134" name="Rectangle 30"/>
          <p:cNvSpPr>
            <a:spLocks noChangeArrowheads="1"/>
          </p:cNvSpPr>
          <p:nvPr/>
        </p:nvSpPr>
        <p:spPr bwMode="auto">
          <a:xfrm>
            <a:off x="6940550" y="2508250"/>
            <a:ext cx="22860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・挨拶は元気よくできる。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・４Ｓは全員協力しまずまずのレ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ベルを維持している。	</a:t>
            </a:r>
          </a:p>
          <a:p>
            <a:pPr>
              <a:lnSpc>
                <a:spcPct val="110000"/>
              </a:lnSpc>
            </a:pP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挨拶は９０％以上が実施）	</a:t>
            </a:r>
          </a:p>
        </p:txBody>
      </p:sp>
      <p:sp>
        <p:nvSpPr>
          <p:cNvPr id="47135" name="Rectangle 31"/>
          <p:cNvSpPr>
            <a:spLocks noChangeArrowheads="1"/>
          </p:cNvSpPr>
          <p:nvPr/>
        </p:nvSpPr>
        <p:spPr bwMode="auto">
          <a:xfrm>
            <a:off x="2030413" y="2533650"/>
            <a:ext cx="208438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・予定通りやっており積極的  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に全員が発言する。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・本音の議論になると多少遠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　慮がでる。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会合回数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回以上／月）</a:t>
            </a:r>
          </a:p>
        </p:txBody>
      </p:sp>
      <p:sp>
        <p:nvSpPr>
          <p:cNvPr id="47136" name="Rectangle 32"/>
          <p:cNvSpPr>
            <a:spLocks noChangeArrowheads="1"/>
          </p:cNvSpPr>
          <p:nvPr/>
        </p:nvSpPr>
        <p:spPr bwMode="auto">
          <a:xfrm>
            <a:off x="3733800" y="2514600"/>
            <a:ext cx="19542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・活動内容によっては上司、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スタッフ、関連部署と連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携し活動している。	                           </a:t>
            </a:r>
          </a:p>
        </p:txBody>
      </p:sp>
      <p:sp>
        <p:nvSpPr>
          <p:cNvPr id="47137" name="Rectangle 33"/>
          <p:cNvSpPr>
            <a:spLocks noChangeArrowheads="1"/>
          </p:cNvSpPr>
          <p:nvPr/>
        </p:nvSpPr>
        <p:spPr bwMode="auto">
          <a:xfrm>
            <a:off x="5454650" y="2514600"/>
            <a:ext cx="17335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・レベルアップしたいと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いう雰囲気はあり、た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まに勉強会等を行うが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単発的である。    </a:t>
            </a:r>
          </a:p>
        </p:txBody>
      </p:sp>
      <p:sp>
        <p:nvSpPr>
          <p:cNvPr id="47138" name="Rectangle 34"/>
          <p:cNvSpPr>
            <a:spLocks noChangeArrowheads="1"/>
          </p:cNvSpPr>
          <p:nvPr/>
        </p:nvSpPr>
        <p:spPr bwMode="auto">
          <a:xfrm>
            <a:off x="6921500" y="3289300"/>
            <a:ext cx="22225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・挨拶はキチンとしている。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・４Ｓはまずまずを維持している  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が一部の人がやっているだけ。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・ルール違反はない。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挨拶は８０％以上が実施</a:t>
            </a:r>
          </a:p>
        </p:txBody>
      </p:sp>
      <p:sp>
        <p:nvSpPr>
          <p:cNvPr id="47139" name="Rectangle 35"/>
          <p:cNvSpPr>
            <a:spLocks noChangeArrowheads="1"/>
          </p:cNvSpPr>
          <p:nvPr/>
        </p:nvSpPr>
        <p:spPr bwMode="auto">
          <a:xfrm>
            <a:off x="1979613" y="3295650"/>
            <a:ext cx="208438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・予定通りやっているがリー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ダー主導となっている。          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・本音も出るが黙って従う人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もいる。   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会合回数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回／月）　 </a:t>
            </a:r>
          </a:p>
        </p:txBody>
      </p:sp>
      <p:sp>
        <p:nvSpPr>
          <p:cNvPr id="47140" name="Rectangle 36"/>
          <p:cNvSpPr>
            <a:spLocks noChangeArrowheads="1"/>
          </p:cNvSpPr>
          <p:nvPr/>
        </p:nvSpPr>
        <p:spPr bwMode="auto">
          <a:xfrm>
            <a:off x="3746500" y="3270250"/>
            <a:ext cx="20574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・活動は自分たちだけでや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っており重要ステップ（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テーマ選定対策立案等）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になると</a:t>
            </a: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､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上司に相談する。	                        </a:t>
            </a:r>
          </a:p>
        </p:txBody>
      </p:sp>
      <p:sp>
        <p:nvSpPr>
          <p:cNvPr id="47141" name="Rectangle 37"/>
          <p:cNvSpPr>
            <a:spLocks noChangeArrowheads="1"/>
          </p:cNvSpPr>
          <p:nvPr/>
        </p:nvSpPr>
        <p:spPr bwMode="auto">
          <a:xfrm>
            <a:off x="5384800" y="3282950"/>
            <a:ext cx="22098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・レベルアップしたいと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いう雰囲気はあり一部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自己啓発に励んでいる。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・まだ全体として行動に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移せない。    </a:t>
            </a:r>
          </a:p>
        </p:txBody>
      </p:sp>
      <p:sp>
        <p:nvSpPr>
          <p:cNvPr id="47142" name="Rectangle 38"/>
          <p:cNvSpPr>
            <a:spLocks noChangeArrowheads="1"/>
          </p:cNvSpPr>
          <p:nvPr/>
        </p:nvSpPr>
        <p:spPr bwMode="auto">
          <a:xfrm>
            <a:off x="476250" y="4076700"/>
            <a:ext cx="18288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・業務連絡や会話などハキ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ハキせず活気が感じられ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ない。  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・協調性がいまいちで業務</a:t>
            </a:r>
          </a:p>
          <a:p>
            <a:pPr>
              <a:lnSpc>
                <a:spcPct val="9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や活動も遅れがち。</a:t>
            </a:r>
          </a:p>
        </p:txBody>
      </p:sp>
      <p:sp>
        <p:nvSpPr>
          <p:cNvPr id="47143" name="Rectangle 39"/>
          <p:cNvSpPr>
            <a:spLocks noChangeArrowheads="1"/>
          </p:cNvSpPr>
          <p:nvPr/>
        </p:nvSpPr>
        <p:spPr bwMode="auto">
          <a:xfrm>
            <a:off x="6915150" y="4044950"/>
            <a:ext cx="22860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・挨拶はするが活気がない。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・職場は時々きれいにするが維持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できない。	</a:t>
            </a:r>
          </a:p>
          <a:p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・ルール違反も時々発生</a:t>
            </a:r>
          </a:p>
          <a:p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挨拶は５０％以上が実施）</a:t>
            </a:r>
          </a:p>
        </p:txBody>
      </p:sp>
      <p:sp>
        <p:nvSpPr>
          <p:cNvPr id="47144" name="Rectangle 40"/>
          <p:cNvSpPr>
            <a:spLocks noChangeArrowheads="1"/>
          </p:cNvSpPr>
          <p:nvPr/>
        </p:nvSpPr>
        <p:spPr bwMode="auto">
          <a:xfrm>
            <a:off x="3744913" y="3981450"/>
            <a:ext cx="20383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・困った時は相談するがサ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ークル単独活動の場合が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多く、身近な問題解決の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域を脱しきれない。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</a:t>
            </a:r>
          </a:p>
        </p:txBody>
      </p:sp>
      <p:sp>
        <p:nvSpPr>
          <p:cNvPr id="47145" name="Rectangle 41"/>
          <p:cNvSpPr>
            <a:spLocks noChangeArrowheads="1"/>
          </p:cNvSpPr>
          <p:nvPr/>
        </p:nvSpPr>
        <p:spPr bwMode="auto">
          <a:xfrm>
            <a:off x="5410200" y="4024313"/>
            <a:ext cx="2133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25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・一部はレベルアップし</a:t>
            </a:r>
          </a:p>
          <a:p>
            <a:pPr>
              <a:lnSpc>
                <a:spcPct val="125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たいという雰囲気はあ</a:t>
            </a:r>
          </a:p>
          <a:p>
            <a:pPr>
              <a:lnSpc>
                <a:spcPct val="125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るが行動に移せない。                    	     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</a:t>
            </a:r>
          </a:p>
        </p:txBody>
      </p:sp>
      <p:sp>
        <p:nvSpPr>
          <p:cNvPr id="47146" name="Rectangle 42"/>
          <p:cNvSpPr>
            <a:spLocks noChangeArrowheads="1"/>
          </p:cNvSpPr>
          <p:nvPr/>
        </p:nvSpPr>
        <p:spPr bwMode="auto">
          <a:xfrm>
            <a:off x="476250" y="4924425"/>
            <a:ext cx="21145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・全般的に暗い雰囲気があ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り仲間意識や協調性もな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く業務や活動も目標未達</a:t>
            </a:r>
          </a:p>
          <a:p>
            <a:pPr>
              <a:lnSpc>
                <a:spcPct val="14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が多い。                                    </a:t>
            </a:r>
          </a:p>
        </p:txBody>
      </p:sp>
      <p:sp>
        <p:nvSpPr>
          <p:cNvPr id="47147" name="Rectangle 43"/>
          <p:cNvSpPr>
            <a:spLocks noChangeArrowheads="1"/>
          </p:cNvSpPr>
          <p:nvPr/>
        </p:nvSpPr>
        <p:spPr bwMode="auto">
          <a:xfrm>
            <a:off x="2030413" y="4957763"/>
            <a:ext cx="20764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・会合はやっても意見はあま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り出ない。・リーダーもま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とめることができずやらな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い時もある。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会合回数</a:t>
            </a:r>
            <a:r>
              <a:rPr lang="en-US" altLang="ja-JP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回以下／月）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                                        </a:t>
            </a:r>
          </a:p>
        </p:txBody>
      </p:sp>
      <p:sp>
        <p:nvSpPr>
          <p:cNvPr id="47148" name="Rectangle 44"/>
          <p:cNvSpPr>
            <a:spLocks noChangeArrowheads="1"/>
          </p:cNvSpPr>
          <p:nvPr/>
        </p:nvSpPr>
        <p:spPr bwMode="auto">
          <a:xfrm>
            <a:off x="6921500" y="4972050"/>
            <a:ext cx="19939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・挨拶がキチンとできない。   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・４Ｓは定常的に不十分。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・ルール違反も多い。 </a:t>
            </a:r>
          </a:p>
          <a:p>
            <a:pPr>
              <a:lnSpc>
                <a:spcPct val="11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</a:t>
            </a:r>
            <a:r>
              <a:rPr lang="ja-JP" altLang="en-US" sz="10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（挨拶は５０％以下が実施）</a:t>
            </a:r>
          </a:p>
        </p:txBody>
      </p:sp>
      <p:sp>
        <p:nvSpPr>
          <p:cNvPr id="47149" name="Rectangle 45"/>
          <p:cNvSpPr>
            <a:spLocks noChangeArrowheads="1"/>
          </p:cNvSpPr>
          <p:nvPr/>
        </p:nvSpPr>
        <p:spPr bwMode="auto">
          <a:xfrm>
            <a:off x="5397500" y="4940300"/>
            <a:ext cx="2106613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・全体が仕事をやってさ</a:t>
            </a:r>
          </a:p>
          <a:p>
            <a:pPr>
              <a:lnSpc>
                <a:spcPct val="13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えいればという雰囲気</a:t>
            </a:r>
          </a:p>
          <a:p>
            <a:pPr>
              <a:lnSpc>
                <a:spcPct val="13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がありレベルアップし</a:t>
            </a:r>
          </a:p>
          <a:p>
            <a:pPr>
              <a:lnSpc>
                <a:spcPct val="13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   ようという意識はない。                               </a:t>
            </a:r>
          </a:p>
        </p:txBody>
      </p:sp>
      <p:sp>
        <p:nvSpPr>
          <p:cNvPr id="47150" name="Rectangle 46"/>
          <p:cNvSpPr>
            <a:spLocks noChangeArrowheads="1"/>
          </p:cNvSpPr>
          <p:nvPr/>
        </p:nvSpPr>
        <p:spPr bwMode="auto">
          <a:xfrm>
            <a:off x="277813" y="1371600"/>
            <a:ext cx="3048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5</a:t>
            </a: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    </a:t>
            </a: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4</a:t>
            </a: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  3</a:t>
            </a: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2</a:t>
            </a: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endParaRPr lang="en-US" altLang="ja-JP" sz="1000" b="1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spcBef>
                <a:spcPct val="50000"/>
              </a:spcBef>
            </a:pPr>
            <a:r>
              <a:rPr lang="en-US" altLang="ja-JP" sz="1000" b="1">
                <a:latin typeface="HG丸ｺﾞｼｯｸM-PRO" pitchFamily="50" charset="-128"/>
                <a:ea typeface="HG丸ｺﾞｼｯｸM-PRO" pitchFamily="50" charset="-128"/>
              </a:rPr>
              <a:t>1</a:t>
            </a:r>
          </a:p>
        </p:txBody>
      </p:sp>
      <p:sp>
        <p:nvSpPr>
          <p:cNvPr id="47151" name="Rectangle 47"/>
          <p:cNvSpPr>
            <a:spLocks noChangeArrowheads="1"/>
          </p:cNvSpPr>
          <p:nvPr/>
        </p:nvSpPr>
        <p:spPr bwMode="auto">
          <a:xfrm>
            <a:off x="457200" y="1689100"/>
            <a:ext cx="19050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・全員元気良く業務や活動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    もテキパキとやり活気が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    ある。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・信頼関係も強く本音で議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    論しながら進めている。 </a:t>
            </a:r>
          </a:p>
        </p:txBody>
      </p:sp>
      <p:sp>
        <p:nvSpPr>
          <p:cNvPr id="47152" name="Line 48"/>
          <p:cNvSpPr>
            <a:spLocks noChangeShapeType="1"/>
          </p:cNvSpPr>
          <p:nvPr/>
        </p:nvSpPr>
        <p:spPr bwMode="auto">
          <a:xfrm>
            <a:off x="296863" y="4038600"/>
            <a:ext cx="868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53" name="Rectangle 49"/>
          <p:cNvSpPr>
            <a:spLocks noChangeArrowheads="1"/>
          </p:cNvSpPr>
          <p:nvPr/>
        </p:nvSpPr>
        <p:spPr bwMode="auto">
          <a:xfrm>
            <a:off x="3752850" y="5003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・上司が声を掛ければ報告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    や相談はするが、サーク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sz="1000">
                <a:ea typeface="HG丸ｺﾞｼｯｸM-PRO" pitchFamily="50" charset="-128"/>
              </a:rPr>
              <a:t>    ルからの働きかけはない。</a:t>
            </a:r>
          </a:p>
        </p:txBody>
      </p:sp>
      <p:sp>
        <p:nvSpPr>
          <p:cNvPr id="47154" name="Rectangle 50"/>
          <p:cNvSpPr>
            <a:spLocks noChangeArrowheads="1"/>
          </p:cNvSpPr>
          <p:nvPr/>
        </p:nvSpPr>
        <p:spPr bwMode="auto">
          <a:xfrm>
            <a:off x="228600" y="152400"/>
            <a:ext cx="7316788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						</a:t>
            </a:r>
          </a:p>
          <a:p>
            <a:pPr>
              <a:lnSpc>
                <a:spcPct val="110000"/>
              </a:lnSpc>
            </a:pPr>
            <a:r>
              <a:rPr lang="en-US" altLang="ja-JP" sz="16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22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「明るく働きがいのある職場」に関するレベル把握項目</a:t>
            </a:r>
            <a:r>
              <a:rPr lang="ja-JP" altLang="en-US" sz="16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						</a:t>
            </a:r>
          </a:p>
          <a:p>
            <a:pPr>
              <a:lnSpc>
                <a:spcPct val="5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（イ）～（ホ）までの項目を参考にして、そのサークルがどのレベルに該当するか１～５で判定する。							</a:t>
            </a:r>
          </a:p>
          <a:p>
            <a:pPr>
              <a:lnSpc>
                <a:spcPct val="80000"/>
              </a:lnSpc>
            </a:pP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その結果を添付の</a:t>
            </a:r>
            <a:r>
              <a:rPr lang="ja-JP" altLang="en-US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「ＱＣサークルレベル把握表」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の </a:t>
            </a:r>
            <a:r>
              <a:rPr lang="ja-JP" altLang="en-US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Ｙ軸 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評価点記入欄に記入し、</a:t>
            </a:r>
            <a:r>
              <a:rPr lang="ja-JP" altLang="en-US" sz="14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Ｙ軸</a:t>
            </a:r>
            <a:r>
              <a:rPr lang="ja-JP" altLang="en-US" sz="10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 に打点する。							</a:t>
            </a:r>
          </a:p>
        </p:txBody>
      </p:sp>
      <p:sp>
        <p:nvSpPr>
          <p:cNvPr id="47155" name="Line 51"/>
          <p:cNvSpPr>
            <a:spLocks noChangeShapeType="1"/>
          </p:cNvSpPr>
          <p:nvPr/>
        </p:nvSpPr>
        <p:spPr bwMode="auto">
          <a:xfrm>
            <a:off x="381000" y="4038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8913"/>
            <a:ext cx="8534400" cy="647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" t="19661" r="33203" b="15495"/>
          <a:stretch>
            <a:fillRect/>
          </a:stretch>
        </p:blipFill>
        <p:spPr bwMode="auto">
          <a:xfrm>
            <a:off x="0" y="304800"/>
            <a:ext cx="8863013" cy="624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4450" y="539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 sz="36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763713" y="280988"/>
            <a:ext cx="5040312" cy="514350"/>
          </a:xfrm>
          <a:prstGeom prst="rect">
            <a:avLst/>
          </a:prstGeom>
          <a:solidFill>
            <a:srgbClr val="CCFFF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56473" tIns="28237" rIns="56473" bIns="28237">
            <a:spAutoFit/>
          </a:bodyPr>
          <a:lstStyle>
            <a:lvl1pPr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282575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565150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847725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128713" defTabSz="5651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15859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0431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25003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2957513" defTabSz="5651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3000" b="1"/>
              <a:t>レベル把握ガイドブックを市販</a:t>
            </a:r>
            <a:endParaRPr lang="ja-JP" altLang="en-US" sz="3000"/>
          </a:p>
        </p:txBody>
      </p:sp>
      <p:pic>
        <p:nvPicPr>
          <p:cNvPr id="28676" name="Picture 4" descr="File0392"/>
          <p:cNvPicPr>
            <a:picLocks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123950"/>
            <a:ext cx="3859212" cy="5400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5364163" y="1989138"/>
            <a:ext cx="3097212" cy="1008062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b="1"/>
              <a:t>多くの</a:t>
            </a:r>
            <a:r>
              <a:rPr lang="en-US" altLang="ja-JP" b="1"/>
              <a:t>QC</a:t>
            </a:r>
            <a:r>
              <a:rPr lang="ja-JP" altLang="en-US" b="1"/>
              <a:t>サークルが活用できるようにする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6372225" y="3386138"/>
            <a:ext cx="8636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508625" y="4149725"/>
            <a:ext cx="3025775" cy="9366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ja-JP" b="1"/>
              <a:t>㈱</a:t>
            </a:r>
            <a:r>
              <a:rPr lang="ja-JP" altLang="en-US" b="1"/>
              <a:t>日科学技連出版社から発刊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838200" y="990600"/>
            <a:ext cx="3124200" cy="2667000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4114800" y="1143000"/>
            <a:ext cx="2133600" cy="457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114800" y="1828800"/>
            <a:ext cx="2133600" cy="457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4114800" y="2667000"/>
            <a:ext cx="2133600" cy="457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00800" y="990600"/>
            <a:ext cx="2514600" cy="3124200"/>
          </a:xfrm>
          <a:prstGeom prst="roundRect">
            <a:avLst>
              <a:gd name="adj" fmla="val 3648"/>
            </a:avLst>
          </a:prstGeom>
          <a:solidFill>
            <a:srgbClr val="FFFF99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4191000" y="3886200"/>
            <a:ext cx="1981200" cy="4572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533400" y="4724400"/>
            <a:ext cx="2667000" cy="1828800"/>
          </a:xfrm>
          <a:prstGeom prst="roundRect">
            <a:avLst>
              <a:gd name="adj" fmla="val 9981"/>
            </a:avLst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3352800" y="4724400"/>
            <a:ext cx="2819400" cy="1828800"/>
          </a:xfrm>
          <a:prstGeom prst="roundRect">
            <a:avLst>
              <a:gd name="adj" fmla="val 9981"/>
            </a:avLst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>
            <a:off x="6324600" y="4724400"/>
            <a:ext cx="2590800" cy="1828800"/>
          </a:xfrm>
          <a:prstGeom prst="roundRect">
            <a:avLst>
              <a:gd name="adj" fmla="val 9981"/>
            </a:avLst>
          </a:prstGeom>
          <a:solidFill>
            <a:srgbClr val="CCFF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685800" y="0"/>
            <a:ext cx="487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latin typeface="HG創英角ﾎﾟｯﾌﾟ体" pitchFamily="49" charset="-128"/>
                <a:ea typeface="HG創英角ﾎﾟｯﾌﾟ体" pitchFamily="49" charset="-128"/>
              </a:rPr>
              <a:t>推進者</a:t>
            </a:r>
            <a:r>
              <a:rPr lang="en-US" altLang="ja-JP" sz="3200">
                <a:latin typeface="HG創英角ﾎﾟｯﾌﾟ体" pitchFamily="49" charset="-128"/>
                <a:ea typeface="HG創英角ﾎﾟｯﾌﾟ体" pitchFamily="49" charset="-128"/>
              </a:rPr>
              <a:t>(</a:t>
            </a:r>
            <a:r>
              <a:rPr lang="ja-JP" altLang="en-US" sz="3200">
                <a:latin typeface="HG創英角ﾎﾟｯﾌﾟ体" pitchFamily="49" charset="-128"/>
                <a:ea typeface="HG創英角ﾎﾟｯﾌﾟ体" pitchFamily="49" charset="-128"/>
              </a:rPr>
              <a:t>支援者）の想い</a:t>
            </a:r>
            <a:endParaRPr lang="ja-JP" altLang="en-US"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1524000" y="990600"/>
            <a:ext cx="2438400" cy="1981200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2209800" y="990600"/>
            <a:ext cx="1752600" cy="1371600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2971800" y="990600"/>
            <a:ext cx="990600" cy="838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838200" y="2514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1524000" y="1981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>
            <a:off x="22098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>
            <a:off x="2667000" y="2362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>
            <a:off x="838200" y="31242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6" name="Line 20"/>
          <p:cNvSpPr>
            <a:spLocks noChangeShapeType="1"/>
          </p:cNvSpPr>
          <p:nvPr/>
        </p:nvSpPr>
        <p:spPr bwMode="auto">
          <a:xfrm>
            <a:off x="838200" y="25908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>
            <a:off x="838200" y="20574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8" name="Line 22"/>
          <p:cNvSpPr>
            <a:spLocks noChangeShapeType="1"/>
          </p:cNvSpPr>
          <p:nvPr/>
        </p:nvSpPr>
        <p:spPr bwMode="auto">
          <a:xfrm>
            <a:off x="838200" y="1524000"/>
            <a:ext cx="7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199" name="Line 23"/>
          <p:cNvSpPr>
            <a:spLocks noChangeShapeType="1"/>
          </p:cNvSpPr>
          <p:nvPr/>
        </p:nvSpPr>
        <p:spPr bwMode="auto">
          <a:xfrm>
            <a:off x="1447800" y="3581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00" name="Line 24"/>
          <p:cNvSpPr>
            <a:spLocks noChangeShapeType="1"/>
          </p:cNvSpPr>
          <p:nvPr/>
        </p:nvSpPr>
        <p:spPr bwMode="auto">
          <a:xfrm>
            <a:off x="2133600" y="3581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01" name="Line 25"/>
          <p:cNvSpPr>
            <a:spLocks noChangeShapeType="1"/>
          </p:cNvSpPr>
          <p:nvPr/>
        </p:nvSpPr>
        <p:spPr bwMode="auto">
          <a:xfrm>
            <a:off x="2743200" y="3581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3352800" y="35814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1447800" y="28956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ea typeface="HGP創英角ｺﾞｼｯｸUB" pitchFamily="50" charset="-128"/>
              </a:rPr>
              <a:t>①</a:t>
            </a:r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3048000" y="1295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ea typeface="HGP創英角ｺﾞｼｯｸUB" pitchFamily="50" charset="-128"/>
              </a:rPr>
              <a:t>③</a:t>
            </a:r>
          </a:p>
        </p:txBody>
      </p:sp>
      <p:sp>
        <p:nvSpPr>
          <p:cNvPr id="50205" name="Text Box 29"/>
          <p:cNvSpPr txBox="1">
            <a:spLocks noChangeArrowheads="1"/>
          </p:cNvSpPr>
          <p:nvPr/>
        </p:nvSpPr>
        <p:spPr bwMode="auto">
          <a:xfrm>
            <a:off x="2438400" y="1676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ea typeface="HGP創英角ｺﾞｼｯｸUB" pitchFamily="50" charset="-128"/>
              </a:rPr>
              <a:t>②</a:t>
            </a:r>
          </a:p>
        </p:txBody>
      </p:sp>
      <p:sp>
        <p:nvSpPr>
          <p:cNvPr id="50206" name="Line 30"/>
          <p:cNvSpPr>
            <a:spLocks noChangeShapeType="1"/>
          </p:cNvSpPr>
          <p:nvPr/>
        </p:nvSpPr>
        <p:spPr bwMode="auto">
          <a:xfrm flipV="1">
            <a:off x="1676400" y="1981200"/>
            <a:ext cx="9144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07" name="Line 31"/>
          <p:cNvSpPr>
            <a:spLocks noChangeShapeType="1"/>
          </p:cNvSpPr>
          <p:nvPr/>
        </p:nvSpPr>
        <p:spPr bwMode="auto">
          <a:xfrm flipV="1">
            <a:off x="2743200" y="1600200"/>
            <a:ext cx="4572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52400" y="838200"/>
            <a:ext cx="45878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明るく働きがいのある職場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1143000" y="3886200"/>
            <a:ext cx="2057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サークルの能力</a:t>
            </a:r>
          </a:p>
        </p:txBody>
      </p:sp>
      <p:sp>
        <p:nvSpPr>
          <p:cNvPr id="50210" name="Text Box 34"/>
          <p:cNvSpPr txBox="1">
            <a:spLocks noChangeArrowheads="1"/>
          </p:cNvSpPr>
          <p:nvPr/>
        </p:nvSpPr>
        <p:spPr bwMode="auto">
          <a:xfrm>
            <a:off x="533400" y="29718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１</a:t>
            </a:r>
          </a:p>
        </p:txBody>
      </p:sp>
      <p:sp>
        <p:nvSpPr>
          <p:cNvPr id="50211" name="Text Box 35"/>
          <p:cNvSpPr txBox="1">
            <a:spLocks noChangeArrowheads="1"/>
          </p:cNvSpPr>
          <p:nvPr/>
        </p:nvSpPr>
        <p:spPr bwMode="auto">
          <a:xfrm>
            <a:off x="1981200" y="36576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２</a:t>
            </a:r>
          </a:p>
        </p:txBody>
      </p:sp>
      <p:sp>
        <p:nvSpPr>
          <p:cNvPr id="50212" name="Text Box 36"/>
          <p:cNvSpPr txBox="1">
            <a:spLocks noChangeArrowheads="1"/>
          </p:cNvSpPr>
          <p:nvPr/>
        </p:nvSpPr>
        <p:spPr bwMode="auto">
          <a:xfrm>
            <a:off x="533400" y="19050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３</a:t>
            </a:r>
          </a:p>
        </p:txBody>
      </p:sp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533400" y="13716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４</a:t>
            </a:r>
          </a:p>
        </p:txBody>
      </p:sp>
      <p:sp>
        <p:nvSpPr>
          <p:cNvPr id="50214" name="Text Box 38"/>
          <p:cNvSpPr txBox="1">
            <a:spLocks noChangeArrowheads="1"/>
          </p:cNvSpPr>
          <p:nvPr/>
        </p:nvSpPr>
        <p:spPr bwMode="auto">
          <a:xfrm>
            <a:off x="533400" y="8382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５</a:t>
            </a:r>
          </a:p>
        </p:txBody>
      </p:sp>
      <p:sp>
        <p:nvSpPr>
          <p:cNvPr id="50215" name="Text Box 39"/>
          <p:cNvSpPr txBox="1">
            <a:spLocks noChangeArrowheads="1"/>
          </p:cNvSpPr>
          <p:nvPr/>
        </p:nvSpPr>
        <p:spPr bwMode="auto">
          <a:xfrm>
            <a:off x="533400" y="24384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２</a:t>
            </a:r>
          </a:p>
        </p:txBody>
      </p:sp>
      <p:sp>
        <p:nvSpPr>
          <p:cNvPr id="50216" name="Text Box 40"/>
          <p:cNvSpPr txBox="1">
            <a:spLocks noChangeArrowheads="1"/>
          </p:cNvSpPr>
          <p:nvPr/>
        </p:nvSpPr>
        <p:spPr bwMode="auto">
          <a:xfrm>
            <a:off x="1219200" y="36576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１</a:t>
            </a:r>
          </a:p>
        </p:txBody>
      </p:sp>
      <p:sp>
        <p:nvSpPr>
          <p:cNvPr id="50217" name="Text Box 41"/>
          <p:cNvSpPr txBox="1">
            <a:spLocks noChangeArrowheads="1"/>
          </p:cNvSpPr>
          <p:nvPr/>
        </p:nvSpPr>
        <p:spPr bwMode="auto">
          <a:xfrm>
            <a:off x="2590800" y="36576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３</a:t>
            </a:r>
          </a:p>
        </p:txBody>
      </p:sp>
      <p:sp>
        <p:nvSpPr>
          <p:cNvPr id="50218" name="Text Box 42"/>
          <p:cNvSpPr txBox="1">
            <a:spLocks noChangeArrowheads="1"/>
          </p:cNvSpPr>
          <p:nvPr/>
        </p:nvSpPr>
        <p:spPr bwMode="auto">
          <a:xfrm>
            <a:off x="3124200" y="36576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４</a:t>
            </a:r>
          </a:p>
        </p:txBody>
      </p:sp>
      <p:sp>
        <p:nvSpPr>
          <p:cNvPr id="50219" name="Text Box 43"/>
          <p:cNvSpPr txBox="1">
            <a:spLocks noChangeArrowheads="1"/>
          </p:cNvSpPr>
          <p:nvPr/>
        </p:nvSpPr>
        <p:spPr bwMode="auto">
          <a:xfrm>
            <a:off x="3810000" y="3657600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５</a:t>
            </a:r>
          </a:p>
        </p:txBody>
      </p:sp>
      <p:sp>
        <p:nvSpPr>
          <p:cNvPr id="50220" name="AutoShape 44"/>
          <p:cNvSpPr>
            <a:spLocks noChangeArrowheads="1"/>
          </p:cNvSpPr>
          <p:nvPr/>
        </p:nvSpPr>
        <p:spPr bwMode="auto">
          <a:xfrm>
            <a:off x="2819400" y="40386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21" name="Text Box 45"/>
          <p:cNvSpPr txBox="1">
            <a:spLocks noChangeArrowheads="1"/>
          </p:cNvSpPr>
          <p:nvPr/>
        </p:nvSpPr>
        <p:spPr bwMode="auto">
          <a:xfrm>
            <a:off x="3429000" y="3886200"/>
            <a:ext cx="685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>
                <a:ea typeface="HGP創英角ｺﾞｼｯｸUB" pitchFamily="50" charset="-128"/>
              </a:rPr>
              <a:t>高い</a:t>
            </a:r>
          </a:p>
        </p:txBody>
      </p:sp>
      <p:sp>
        <p:nvSpPr>
          <p:cNvPr id="50222" name="AutoShape 46"/>
          <p:cNvSpPr>
            <a:spLocks noChangeArrowheads="1"/>
          </p:cNvSpPr>
          <p:nvPr/>
        </p:nvSpPr>
        <p:spPr bwMode="auto">
          <a:xfrm>
            <a:off x="457200" y="1752600"/>
            <a:ext cx="152400" cy="533400"/>
          </a:xfrm>
          <a:prstGeom prst="upArrow">
            <a:avLst>
              <a:gd name="adj1" fmla="val 50000"/>
              <a:gd name="adj2" fmla="val 875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0223" name="Text Box 47"/>
          <p:cNvSpPr txBox="1">
            <a:spLocks noChangeArrowheads="1"/>
          </p:cNvSpPr>
          <p:nvPr/>
        </p:nvSpPr>
        <p:spPr bwMode="auto">
          <a:xfrm>
            <a:off x="381000" y="1219200"/>
            <a:ext cx="4286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>
                <a:ea typeface="HGP創英角ｺﾞｼｯｸUB" pitchFamily="50" charset="-128"/>
              </a:rPr>
              <a:t>良い</a:t>
            </a:r>
          </a:p>
        </p:txBody>
      </p:sp>
      <p:sp>
        <p:nvSpPr>
          <p:cNvPr id="50224" name="Text Box 48"/>
          <p:cNvSpPr txBox="1">
            <a:spLocks noChangeArrowheads="1"/>
          </p:cNvSpPr>
          <p:nvPr/>
        </p:nvSpPr>
        <p:spPr bwMode="auto">
          <a:xfrm>
            <a:off x="4114800" y="2743200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>
                <a:ea typeface="HGP創英角ｺﾞｼｯｸUB" pitchFamily="50" charset="-128"/>
              </a:rPr>
              <a:t>①</a:t>
            </a:r>
            <a:r>
              <a:rPr lang="ja-JP" altLang="en-US" sz="1800">
                <a:ea typeface="HGP創英角ｺﾞｼｯｸUB" pitchFamily="50" charset="-128"/>
              </a:rPr>
              <a:t>２００６年３月まで</a:t>
            </a:r>
          </a:p>
        </p:txBody>
      </p:sp>
      <p:sp>
        <p:nvSpPr>
          <p:cNvPr id="50225" name="Text Box 49"/>
          <p:cNvSpPr txBox="1">
            <a:spLocks noChangeArrowheads="1"/>
          </p:cNvSpPr>
          <p:nvPr/>
        </p:nvSpPr>
        <p:spPr bwMode="auto">
          <a:xfrm>
            <a:off x="4114800" y="1905000"/>
            <a:ext cx="228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>
                <a:ea typeface="HGP創英角ｺﾞｼｯｸUB" pitchFamily="50" charset="-128"/>
              </a:rPr>
              <a:t>②</a:t>
            </a:r>
            <a:r>
              <a:rPr lang="ja-JP" altLang="en-US" sz="1800">
                <a:ea typeface="HGP創英角ｺﾞｼｯｸUB" pitchFamily="50" charset="-128"/>
              </a:rPr>
              <a:t>２００７年３月まで</a:t>
            </a:r>
          </a:p>
        </p:txBody>
      </p:sp>
      <p:sp>
        <p:nvSpPr>
          <p:cNvPr id="50226" name="Text Box 50"/>
          <p:cNvSpPr txBox="1">
            <a:spLocks noChangeArrowheads="1"/>
          </p:cNvSpPr>
          <p:nvPr/>
        </p:nvSpPr>
        <p:spPr bwMode="auto">
          <a:xfrm>
            <a:off x="4114800" y="1219200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>
                <a:ea typeface="HGP創英角ｺﾞｼｯｸUB" pitchFamily="50" charset="-128"/>
              </a:rPr>
              <a:t>③</a:t>
            </a:r>
            <a:r>
              <a:rPr lang="ja-JP" altLang="en-US" sz="1800">
                <a:ea typeface="HGP創英角ｺﾞｼｯｸUB" pitchFamily="50" charset="-128"/>
              </a:rPr>
              <a:t>２００８年３月まで</a:t>
            </a:r>
          </a:p>
        </p:txBody>
      </p:sp>
      <p:sp>
        <p:nvSpPr>
          <p:cNvPr id="50227" name="Text Box 51"/>
          <p:cNvSpPr txBox="1">
            <a:spLocks noChangeArrowheads="1"/>
          </p:cNvSpPr>
          <p:nvPr/>
        </p:nvSpPr>
        <p:spPr bwMode="auto">
          <a:xfrm>
            <a:off x="6553200" y="533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＜推進事項＞</a:t>
            </a:r>
          </a:p>
        </p:txBody>
      </p:sp>
      <p:sp>
        <p:nvSpPr>
          <p:cNvPr id="50228" name="Text Box 52"/>
          <p:cNvSpPr txBox="1">
            <a:spLocks noChangeArrowheads="1"/>
          </p:cNvSpPr>
          <p:nvPr/>
        </p:nvSpPr>
        <p:spPr bwMode="auto">
          <a:xfrm>
            <a:off x="990600" y="914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Ｄ</a:t>
            </a:r>
          </a:p>
        </p:txBody>
      </p:sp>
      <p:sp>
        <p:nvSpPr>
          <p:cNvPr id="50229" name="Text Box 53"/>
          <p:cNvSpPr txBox="1">
            <a:spLocks noChangeArrowheads="1"/>
          </p:cNvSpPr>
          <p:nvPr/>
        </p:nvSpPr>
        <p:spPr bwMode="auto">
          <a:xfrm>
            <a:off x="1676400" y="914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Ｃ</a:t>
            </a:r>
          </a:p>
        </p:txBody>
      </p:sp>
      <p:sp>
        <p:nvSpPr>
          <p:cNvPr id="50230" name="Text Box 54"/>
          <p:cNvSpPr txBox="1">
            <a:spLocks noChangeArrowheads="1"/>
          </p:cNvSpPr>
          <p:nvPr/>
        </p:nvSpPr>
        <p:spPr bwMode="auto">
          <a:xfrm>
            <a:off x="2438400" y="914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Ｂ</a:t>
            </a:r>
          </a:p>
        </p:txBody>
      </p:sp>
      <p:sp>
        <p:nvSpPr>
          <p:cNvPr id="50231" name="Text Box 55"/>
          <p:cNvSpPr txBox="1">
            <a:spLocks noChangeArrowheads="1"/>
          </p:cNvSpPr>
          <p:nvPr/>
        </p:nvSpPr>
        <p:spPr bwMode="auto">
          <a:xfrm>
            <a:off x="3276600" y="914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Ａ</a:t>
            </a:r>
          </a:p>
        </p:txBody>
      </p:sp>
      <p:sp>
        <p:nvSpPr>
          <p:cNvPr id="50232" name="AutoShape 56"/>
          <p:cNvSpPr>
            <a:spLocks noChangeArrowheads="1"/>
          </p:cNvSpPr>
          <p:nvPr/>
        </p:nvSpPr>
        <p:spPr bwMode="auto">
          <a:xfrm>
            <a:off x="4876800" y="2362200"/>
            <a:ext cx="533400" cy="2286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0233" name="AutoShape 57"/>
          <p:cNvSpPr>
            <a:spLocks noChangeArrowheads="1"/>
          </p:cNvSpPr>
          <p:nvPr/>
        </p:nvSpPr>
        <p:spPr bwMode="auto">
          <a:xfrm>
            <a:off x="4876800" y="1676400"/>
            <a:ext cx="533400" cy="762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50234" name="Line 58"/>
          <p:cNvSpPr>
            <a:spLocks noChangeShapeType="1"/>
          </p:cNvSpPr>
          <p:nvPr/>
        </p:nvSpPr>
        <p:spPr bwMode="auto">
          <a:xfrm>
            <a:off x="4114800" y="3200400"/>
            <a:ext cx="213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0235" name="Text Box 59"/>
          <p:cNvSpPr txBox="1">
            <a:spLocks noChangeArrowheads="1"/>
          </p:cNvSpPr>
          <p:nvPr/>
        </p:nvSpPr>
        <p:spPr bwMode="auto">
          <a:xfrm>
            <a:off x="4267200" y="3200400"/>
            <a:ext cx="182880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ﾎﾟｯﾌﾟ体" pitchFamily="50" charset="-128"/>
              </a:rPr>
              <a:t>信頼とサークル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2000">
                <a:ea typeface="HGP創英角ﾎﾟｯﾌﾟ体" pitchFamily="50" charset="-128"/>
              </a:rPr>
              <a:t>　　の和づくり</a:t>
            </a:r>
          </a:p>
        </p:txBody>
      </p:sp>
      <p:sp>
        <p:nvSpPr>
          <p:cNvPr id="50236" name="Text Box 60"/>
          <p:cNvSpPr txBox="1">
            <a:spLocks noChangeArrowheads="1"/>
          </p:cNvSpPr>
          <p:nvPr/>
        </p:nvSpPr>
        <p:spPr bwMode="auto">
          <a:xfrm>
            <a:off x="4267200" y="3886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Ｄ　　Ａレベル</a:t>
            </a:r>
          </a:p>
        </p:txBody>
      </p:sp>
      <p:sp>
        <p:nvSpPr>
          <p:cNvPr id="50237" name="AutoShape 61"/>
          <p:cNvSpPr>
            <a:spLocks noChangeArrowheads="1"/>
          </p:cNvSpPr>
          <p:nvPr/>
        </p:nvSpPr>
        <p:spPr bwMode="auto">
          <a:xfrm>
            <a:off x="4648200" y="40386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38" name="Text Box 62"/>
          <p:cNvSpPr txBox="1">
            <a:spLocks noChangeArrowheads="1"/>
          </p:cNvSpPr>
          <p:nvPr/>
        </p:nvSpPr>
        <p:spPr bwMode="auto">
          <a:xfrm>
            <a:off x="6400800" y="1066800"/>
            <a:ext cx="2514600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１．職場のコミニュケ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ーション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1800"/>
              <a:t>　　</a:t>
            </a:r>
            <a:r>
              <a:rPr lang="ja-JP" altLang="en-US" sz="1400"/>
              <a:t>（明るい元気なサークル）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２．職人域の殻を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　　　　　　打ち破る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1800"/>
              <a:t>　</a:t>
            </a:r>
            <a:r>
              <a:rPr lang="ja-JP" altLang="en-US" sz="1400"/>
              <a:t>（ローテーションで多能工化）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３．仲間意識の醸成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４．新人の成長を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　　　　　確認する場</a:t>
            </a:r>
          </a:p>
        </p:txBody>
      </p:sp>
      <p:sp>
        <p:nvSpPr>
          <p:cNvPr id="50239" name="Text Box 63"/>
          <p:cNvSpPr txBox="1">
            <a:spLocks noChangeArrowheads="1"/>
          </p:cNvSpPr>
          <p:nvPr/>
        </p:nvSpPr>
        <p:spPr bwMode="auto">
          <a:xfrm>
            <a:off x="533400" y="4800600"/>
            <a:ext cx="2743200" cy="16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/>
              <a:t>　</a:t>
            </a:r>
            <a:r>
              <a:rPr lang="ja-JP" altLang="en-US" sz="2000">
                <a:ea typeface="HGP創英角ﾎﾟｯﾌﾟ体" pitchFamily="50" charset="-128"/>
              </a:rPr>
              <a:t>２００６年（基礎作り）</a:t>
            </a:r>
          </a:p>
          <a:p>
            <a:pPr>
              <a:spcBef>
                <a:spcPct val="50000"/>
              </a:spcBef>
            </a:pPr>
            <a:r>
              <a:rPr lang="ja-JP" altLang="en-US" sz="1800"/>
              <a:t>　　</a:t>
            </a:r>
            <a:r>
              <a:rPr lang="ja-JP" altLang="en-US" sz="1800">
                <a:ea typeface="HGP創英角ｺﾞｼｯｸUB" pitchFamily="50" charset="-128"/>
              </a:rPr>
              <a:t>明るい職場づくり</a:t>
            </a:r>
          </a:p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仲間意識を職人技能展開</a:t>
            </a:r>
          </a:p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（意識を変える）</a:t>
            </a:r>
          </a:p>
        </p:txBody>
      </p:sp>
      <p:sp>
        <p:nvSpPr>
          <p:cNvPr id="50240" name="Text Box 64"/>
          <p:cNvSpPr txBox="1">
            <a:spLocks noChangeArrowheads="1"/>
          </p:cNvSpPr>
          <p:nvPr/>
        </p:nvSpPr>
        <p:spPr bwMode="auto">
          <a:xfrm>
            <a:off x="3429000" y="4800600"/>
            <a:ext cx="2971800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/>
              <a:t>　</a:t>
            </a:r>
            <a:r>
              <a:rPr lang="ja-JP" altLang="en-US" sz="2000">
                <a:ea typeface="HGP創英角ﾎﾟｯﾌﾟ体" pitchFamily="50" charset="-128"/>
              </a:rPr>
              <a:t>２００７年（実践の場）</a:t>
            </a:r>
          </a:p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サークルの能力アップ</a:t>
            </a:r>
          </a:p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チームワーク固め</a:t>
            </a:r>
          </a:p>
          <a:p>
            <a:pPr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（行動を変える）</a:t>
            </a:r>
          </a:p>
        </p:txBody>
      </p:sp>
      <p:sp>
        <p:nvSpPr>
          <p:cNvPr id="50241" name="Text Box 65"/>
          <p:cNvSpPr txBox="1">
            <a:spLocks noChangeArrowheads="1"/>
          </p:cNvSpPr>
          <p:nvPr/>
        </p:nvSpPr>
        <p:spPr bwMode="auto">
          <a:xfrm>
            <a:off x="6400800" y="4876800"/>
            <a:ext cx="2514600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ﾎﾟｯﾌﾟ体" pitchFamily="50" charset="-128"/>
              </a:rPr>
              <a:t>２００８年（成果の場）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ja-JP" altLang="en-US" sz="1800"/>
              <a:t>　</a:t>
            </a:r>
            <a:r>
              <a:rPr lang="ja-JP" altLang="en-US" sz="1800">
                <a:ea typeface="HGP創英角ｺﾞｼｯｸUB" pitchFamily="50" charset="-128"/>
              </a:rPr>
              <a:t>社外発表への挑戦</a:t>
            </a:r>
          </a:p>
          <a:p>
            <a:pPr>
              <a:spcBef>
                <a:spcPct val="50000"/>
              </a:spcBef>
            </a:pPr>
            <a:endParaRPr lang="ja-JP" altLang="en-US" sz="1800">
              <a:ea typeface="HGP創英角ｺﾞｼｯｸUB" pitchFamily="50" charset="-128"/>
            </a:endParaRPr>
          </a:p>
          <a:p>
            <a:pPr>
              <a:lnSpc>
                <a:spcPct val="25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（若手の自主性と成果）</a:t>
            </a:r>
          </a:p>
        </p:txBody>
      </p:sp>
      <p:sp>
        <p:nvSpPr>
          <p:cNvPr id="50242" name="AutoShape 66"/>
          <p:cNvSpPr>
            <a:spLocks noChangeArrowheads="1"/>
          </p:cNvSpPr>
          <p:nvPr/>
        </p:nvSpPr>
        <p:spPr bwMode="auto">
          <a:xfrm>
            <a:off x="762000" y="5257800"/>
            <a:ext cx="2057400" cy="381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43" name="AutoShape 67"/>
          <p:cNvSpPr>
            <a:spLocks noChangeArrowheads="1"/>
          </p:cNvSpPr>
          <p:nvPr/>
        </p:nvSpPr>
        <p:spPr bwMode="auto">
          <a:xfrm>
            <a:off x="3581400" y="5257800"/>
            <a:ext cx="2438400" cy="381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44" name="AutoShape 68"/>
          <p:cNvSpPr>
            <a:spLocks noChangeArrowheads="1"/>
          </p:cNvSpPr>
          <p:nvPr/>
        </p:nvSpPr>
        <p:spPr bwMode="auto">
          <a:xfrm>
            <a:off x="6553200" y="5410200"/>
            <a:ext cx="2133600" cy="381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45" name="Text Box 69"/>
          <p:cNvSpPr txBox="1">
            <a:spLocks noChangeArrowheads="1"/>
          </p:cNvSpPr>
          <p:nvPr/>
        </p:nvSpPr>
        <p:spPr bwMode="auto">
          <a:xfrm>
            <a:off x="838200" y="42672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＜計　画＞</a:t>
            </a:r>
          </a:p>
        </p:txBody>
      </p:sp>
      <p:sp>
        <p:nvSpPr>
          <p:cNvPr id="50246" name="Text Box 70"/>
          <p:cNvSpPr txBox="1">
            <a:spLocks noChangeArrowheads="1"/>
          </p:cNvSpPr>
          <p:nvPr/>
        </p:nvSpPr>
        <p:spPr bwMode="auto">
          <a:xfrm>
            <a:off x="6172200" y="152400"/>
            <a:ext cx="21336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/>
              <a:t>第４９８１回ＱＣサークル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200"/>
              <a:t>総合交流大会推進事例より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0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6" t="23828" r="51953" b="45442"/>
          <a:stretch>
            <a:fillRect/>
          </a:stretch>
        </p:blipFill>
        <p:spPr bwMode="auto">
          <a:xfrm>
            <a:off x="76200" y="1143000"/>
            <a:ext cx="39624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59" name="Rectangle 2051"/>
          <p:cNvSpPr>
            <a:spLocks noChangeArrowheads="1"/>
          </p:cNvSpPr>
          <p:nvPr>
            <p:ph type="title"/>
          </p:nvPr>
        </p:nvSpPr>
        <p:spPr>
          <a:xfrm>
            <a:off x="381000" y="304800"/>
            <a:ext cx="7772400" cy="609600"/>
          </a:xfrm>
          <a:noFill/>
          <a:ln/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US" altLang="ja-JP" sz="2800" b="1">
                <a:solidFill>
                  <a:schemeClr val="tx1"/>
                </a:solidFill>
              </a:rPr>
              <a:t>【</a:t>
            </a:r>
            <a:r>
              <a:rPr lang="ja-JP" altLang="en-US" sz="2800" b="1">
                <a:solidFill>
                  <a:schemeClr val="tx1"/>
                </a:solidFill>
              </a:rPr>
              <a:t>トヨタ自動車　Ａ製造課長の例</a:t>
            </a:r>
            <a:r>
              <a:rPr lang="en-US" altLang="ja-JP" sz="2800" b="1">
                <a:solidFill>
                  <a:schemeClr val="tx1"/>
                </a:solidFill>
              </a:rPr>
              <a:t>】</a:t>
            </a:r>
          </a:p>
        </p:txBody>
      </p:sp>
      <p:pic>
        <p:nvPicPr>
          <p:cNvPr id="70660" name="Picture 2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38411" r="49902" b="31380"/>
          <a:stretch>
            <a:fillRect/>
          </a:stretch>
        </p:blipFill>
        <p:spPr bwMode="auto">
          <a:xfrm>
            <a:off x="4648200" y="1295400"/>
            <a:ext cx="403860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61" name="AutoShape 2053"/>
          <p:cNvSpPr>
            <a:spLocks noChangeArrowheads="1"/>
          </p:cNvSpPr>
          <p:nvPr/>
        </p:nvSpPr>
        <p:spPr bwMode="auto">
          <a:xfrm>
            <a:off x="3886200" y="2362200"/>
            <a:ext cx="976313" cy="685800"/>
          </a:xfrm>
          <a:prstGeom prst="rightArrow">
            <a:avLst>
              <a:gd name="adj1" fmla="val 50000"/>
              <a:gd name="adj2" fmla="val 35590"/>
            </a:avLst>
          </a:prstGeom>
          <a:solidFill>
            <a:srgbClr val="99CCFF"/>
          </a:solidFill>
          <a:ln>
            <a:noFill/>
          </a:ln>
          <a:effectLst>
            <a:prstShdw prst="shdw17" dist="45791" dir="3378596">
              <a:srgbClr val="99CC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0800" anchor="ctr"/>
          <a:lstStyle/>
          <a:p>
            <a:endParaRPr lang="ja-JP" altLang="en-US"/>
          </a:p>
        </p:txBody>
      </p:sp>
      <p:sp>
        <p:nvSpPr>
          <p:cNvPr id="70662" name="Text Box 2054"/>
          <p:cNvSpPr txBox="1">
            <a:spLocks noChangeArrowheads="1"/>
          </p:cNvSpPr>
          <p:nvPr/>
        </p:nvSpPr>
        <p:spPr bwMode="auto">
          <a:xfrm>
            <a:off x="685800" y="5029200"/>
            <a:ext cx="8001000" cy="1235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tx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tIns="10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/>
              <a:t>【</a:t>
            </a:r>
            <a:r>
              <a:rPr lang="ja-JP" altLang="en-US" b="1"/>
              <a:t>指導・支援活動</a:t>
            </a:r>
            <a:r>
              <a:rPr lang="en-US" altLang="ja-JP" b="1"/>
              <a:t>】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ja-JP" b="1"/>
              <a:t>①</a:t>
            </a:r>
            <a:r>
              <a:rPr lang="ja-JP" altLang="en-US" b="1"/>
              <a:t>会合時の激励訪問　　　②リーダーシップの育成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b="1"/>
              <a:t>③リーダー勉強会　　　　　</a:t>
            </a:r>
            <a:r>
              <a:rPr lang="ja-JP" altLang="en-US" sz="800" b="1"/>
              <a:t>　</a:t>
            </a:r>
            <a:r>
              <a:rPr lang="ja-JP" altLang="en-US" b="1"/>
              <a:t>④リーダー交流会　　など</a:t>
            </a:r>
          </a:p>
        </p:txBody>
      </p:sp>
      <p:sp>
        <p:nvSpPr>
          <p:cNvPr id="70663" name="Text Box 2055"/>
          <p:cNvSpPr txBox="1">
            <a:spLocks noChangeArrowheads="1"/>
          </p:cNvSpPr>
          <p:nvPr/>
        </p:nvSpPr>
        <p:spPr bwMode="auto">
          <a:xfrm>
            <a:off x="8459788" y="152400"/>
            <a:ext cx="684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/>
              <a:t>13/22</a:t>
            </a:r>
          </a:p>
        </p:txBody>
      </p:sp>
      <p:sp>
        <p:nvSpPr>
          <p:cNvPr id="70664" name="Text Box 2056"/>
          <p:cNvSpPr txBox="1">
            <a:spLocks noChangeArrowheads="1"/>
          </p:cNvSpPr>
          <p:nvPr/>
        </p:nvSpPr>
        <p:spPr bwMode="auto">
          <a:xfrm>
            <a:off x="3886200" y="3124200"/>
            <a:ext cx="1371600" cy="787400"/>
          </a:xfrm>
          <a:prstGeom prst="rect">
            <a:avLst/>
          </a:prstGeom>
          <a:noFill/>
          <a:ln>
            <a:noFill/>
          </a:ln>
          <a:effectLst>
            <a:prstShdw prst="shdw17" dist="45791" dir="3378596">
              <a:srgbClr val="99CCFF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rgbClr val="0000CC"/>
                </a:solidFill>
              </a:rPr>
              <a:t>3</a:t>
            </a:r>
            <a:r>
              <a:rPr lang="ja-JP" altLang="en-US" b="1">
                <a:solidFill>
                  <a:srgbClr val="0000CC"/>
                </a:solidFill>
              </a:rPr>
              <a:t>年間の活動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838200"/>
          </a:xfrm>
          <a:noFill/>
        </p:spPr>
        <p:txBody>
          <a:bodyPr/>
          <a:lstStyle/>
          <a:p>
            <a:r>
              <a:rPr lang="ja-JP" altLang="en-US" sz="2400"/>
              <a:t>Ｄランク　サークルの課題と対応策（</a:t>
            </a:r>
            <a:r>
              <a:rPr lang="en-US" altLang="ja-JP" sz="2400" b="1"/>
              <a:t>06</a:t>
            </a:r>
            <a:r>
              <a:rPr lang="ja-JP" altLang="en-US" sz="2400" b="1"/>
              <a:t>・</a:t>
            </a:r>
            <a:r>
              <a:rPr lang="en-US" altLang="ja-JP" sz="2400" b="1"/>
              <a:t>07</a:t>
            </a:r>
            <a:r>
              <a:rPr lang="ja-JP" altLang="en-US" sz="2400" b="1"/>
              <a:t>年</a:t>
            </a:r>
            <a:r>
              <a:rPr lang="ja-JP" altLang="en-US" sz="2400"/>
              <a:t>調査　ｎ＝３８）　　</a:t>
            </a:r>
            <a:br>
              <a:rPr lang="ja-JP" altLang="en-US" sz="2400"/>
            </a:br>
            <a:r>
              <a:rPr lang="ja-JP" altLang="en-US" sz="1000"/>
              <a:t/>
            </a:r>
            <a:br>
              <a:rPr lang="ja-JP" altLang="en-US" sz="1000"/>
            </a:br>
            <a:r>
              <a:rPr lang="ja-JP" altLang="en-US" sz="2400"/>
              <a:t>　　</a:t>
            </a:r>
            <a:r>
              <a:rPr lang="ja-JP" altLang="en-US" sz="2400" b="1">
                <a:solidFill>
                  <a:srgbClr val="FF0000"/>
                </a:solidFill>
              </a:rPr>
              <a:t>推進者（支援者）の指導・支援が絶対必要</a:t>
            </a:r>
          </a:p>
        </p:txBody>
      </p:sp>
      <p:graphicFrame>
        <p:nvGraphicFramePr>
          <p:cNvPr id="27651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184275"/>
          <a:ext cx="8077200" cy="5327650"/>
        </p:xfrm>
        <a:graphic>
          <a:graphicData uri="http://schemas.openxmlformats.org/drawingml/2006/table">
            <a:tbl>
              <a:tblPr/>
              <a:tblGrid>
                <a:gridCol w="3657600"/>
                <a:gridCol w="4419600"/>
              </a:tblGrid>
              <a:tr h="339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課題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対応策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１．サークルメンバー数が多い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・２１名以上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１．サークルメンバー数を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20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名以下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　理想は１０名以下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２．会合回数を月１回しか実施していな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２．一斉会合日とその他の会合日を設定し月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2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回　　実施（アドバイザーの支援）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３．テーマ解決が年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回と少ない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・発表のためのテーマ解決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３．テーマをサークルに与えて改善活動の実施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（アドバイザーの指導・支援）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４．協力社員の出入りが多い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・教育してもすぐ退社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　率による評価が低い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４．年初に対象を決め、レベルアップの為の活動の実施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（アドバイザーに意思表示を事前に）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５．リーダーの経験不足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・教育未受講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・サークルの進め方を知らない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５ｰ①新任リーダー教育の受講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②テーマ解決に向けステップ毎に指導・支援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（アドバイザーの関与）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６．メンバー教育用の教材を知らない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６．ビデオ教材、テキストのＰＲ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ＱＣ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7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つ道具、新ＱＣ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7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つ道具、問題解決等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７．上司の関心が不十分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７．部課長による激励訪問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Ｃ・Ｄランクサークルを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4582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772400" cy="457200"/>
          </a:xfrm>
        </p:spPr>
        <p:txBody>
          <a:bodyPr/>
          <a:lstStyle/>
          <a:p>
            <a:pPr algn="l"/>
            <a:r>
              <a:rPr lang="ja-JP" altLang="en-US" sz="3200">
                <a:ea typeface="HG創英角ﾎﾟｯﾌﾟ体" pitchFamily="49" charset="-128"/>
              </a:rPr>
              <a:t>ＱＣサークルリーダー勉強会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7772400" cy="1828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2000" b="1"/>
              <a:t>１．職場</a:t>
            </a:r>
            <a:r>
              <a:rPr lang="ja-JP" altLang="en-US" sz="2000"/>
              <a:t>　：シャシー組立課（０６年２月　新設）</a:t>
            </a:r>
          </a:p>
          <a:p>
            <a:pPr>
              <a:buFontTx/>
              <a:buNone/>
            </a:pPr>
            <a:r>
              <a:rPr lang="ja-JP" altLang="en-US" sz="2000" b="1"/>
              <a:t>２．実態</a:t>
            </a:r>
            <a:r>
              <a:rPr lang="ja-JP" altLang="en-US" sz="2000"/>
              <a:t>　：いろいろな部署の寄席集まり、社外派遣者が多くサークルも　　　　　名ばかり</a:t>
            </a:r>
          </a:p>
          <a:p>
            <a:pPr>
              <a:buFontTx/>
              <a:buNone/>
            </a:pPr>
            <a:r>
              <a:rPr lang="ja-JP" altLang="en-US" sz="2000"/>
              <a:t>　　　　　全１０サークル（Ａﾚﾍﾞﾙ：０　Ｂﾚﾍﾞﾙ：１　Ｃﾚﾍﾞﾙ：４　Ｄﾚﾍﾞﾙ：５</a:t>
            </a:r>
          </a:p>
          <a:p>
            <a:pPr>
              <a:buFontTx/>
              <a:buNone/>
            </a:pPr>
            <a:r>
              <a:rPr lang="ja-JP" altLang="en-US" sz="2000" b="1"/>
              <a:t>３．教育内容</a:t>
            </a:r>
            <a:r>
              <a:rPr lang="ja-JP" altLang="en-US" sz="2000"/>
              <a:t>：ﾘｰﾀﾞｰ・ｻﾌﾞﾘｰﾀﾞｰ対象</a:t>
            </a:r>
          </a:p>
          <a:p>
            <a:pPr>
              <a:buFontTx/>
              <a:buNone/>
            </a:pPr>
            <a:endParaRPr lang="en-US" altLang="ja-JP" sz="2000"/>
          </a:p>
        </p:txBody>
      </p:sp>
      <p:graphicFrame>
        <p:nvGraphicFramePr>
          <p:cNvPr id="49156" name="Group 4"/>
          <p:cNvGraphicFramePr>
            <a:graphicFrameLocks noGrp="1"/>
          </p:cNvGraphicFramePr>
          <p:nvPr/>
        </p:nvGraphicFramePr>
        <p:xfrm>
          <a:off x="533400" y="2895600"/>
          <a:ext cx="7772400" cy="2900363"/>
        </p:xfrm>
        <a:graphic>
          <a:graphicData uri="http://schemas.openxmlformats.org/drawingml/2006/table">
            <a:tbl>
              <a:tblPr/>
              <a:tblGrid>
                <a:gridCol w="4114800"/>
                <a:gridCol w="914400"/>
                <a:gridCol w="838200"/>
                <a:gridCol w="990600"/>
                <a:gridCol w="914400"/>
              </a:tblGrid>
              <a:tr h="35560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内容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時間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日程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540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ＵＡ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ＵＢ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ｺｰｽﾀｰ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ＱＣサークルとは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８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８／３１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テーマ選定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現状把握と目標設定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要因解析と対策立案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１０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１０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１０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対策事例“反省と今後の進め方”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１０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１０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１０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49202" name="Text Box 50"/>
          <p:cNvSpPr txBox="1">
            <a:spLocks noChangeArrowheads="1"/>
          </p:cNvSpPr>
          <p:nvPr/>
        </p:nvSpPr>
        <p:spPr bwMode="auto">
          <a:xfrm>
            <a:off x="1066800" y="5943600"/>
            <a:ext cx="678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時間は職場の都合により設定（</a:t>
            </a:r>
            <a:r>
              <a:rPr lang="ja-JP" altLang="en-US" sz="2000" b="1"/>
              <a:t>講師　他部署の指導者</a:t>
            </a:r>
            <a:r>
              <a:rPr lang="ja-JP" altLang="en-US" sz="2000"/>
              <a:t>）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5943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000">
                <a:solidFill>
                  <a:schemeClr val="accent2"/>
                </a:solidFill>
                <a:ea typeface="HGS創英角ﾎﾟｯﾌﾟ体" pitchFamily="50" charset="-128"/>
              </a:rPr>
              <a:t>◆</a:t>
            </a:r>
            <a:r>
              <a:rPr lang="ja-JP" altLang="en-US" sz="3000">
                <a:solidFill>
                  <a:schemeClr val="accent2"/>
                </a:solidFill>
                <a:ea typeface="HGS創英角ﾎﾟｯﾌﾟ体" pitchFamily="50" charset="-128"/>
              </a:rPr>
              <a:t>　ＱＣｻｰｸﾙ訪問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792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chemeClr val="accent2"/>
                </a:solidFill>
              </a:rPr>
              <a:t>１．目的：</a:t>
            </a:r>
            <a:r>
              <a:rPr lang="ja-JP" altLang="en-US" sz="2000"/>
              <a:t>世話人代表によるサークルの実態に触れて頂き</a:t>
            </a:r>
            <a:r>
              <a:rPr lang="en-US" altLang="ja-JP" sz="2000"/>
              <a:t>､</a:t>
            </a:r>
            <a:r>
              <a:rPr lang="ja-JP" altLang="en-US" sz="2000"/>
              <a:t>激励・指導を　　　　　　　 して頂き、サークル活動の活性化を図る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62000" y="2286000"/>
            <a:ext cx="83820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chemeClr val="accent2"/>
                </a:solidFill>
              </a:rPr>
              <a:t>２．訪問サークル：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 b="1"/>
              <a:t>　　　　　　</a:t>
            </a:r>
            <a:r>
              <a:rPr lang="ja-JP" altLang="en-US" sz="2000"/>
              <a:t>①よく活動をしているサークルと問題があるサークル（２サークル）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　　　　 　  ②１サークル当たり（３０分）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　　　　　   ③サークル掲示板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　　　　　　　（現在活動をしているテーマおよび改善内容　ほか）　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762000" y="4191000"/>
            <a:ext cx="838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chemeClr val="accent2"/>
                </a:solidFill>
              </a:rPr>
              <a:t>２．日程：</a:t>
            </a:r>
            <a:endParaRPr lang="ja-JP" altLang="en-US" sz="2000"/>
          </a:p>
        </p:txBody>
      </p:sp>
      <p:graphicFrame>
        <p:nvGraphicFramePr>
          <p:cNvPr id="31750" name="Group 6"/>
          <p:cNvGraphicFramePr>
            <a:graphicFrameLocks noGrp="1"/>
          </p:cNvGraphicFramePr>
          <p:nvPr/>
        </p:nvGraphicFramePr>
        <p:xfrm>
          <a:off x="1524000" y="4724400"/>
          <a:ext cx="6172200" cy="133985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108200"/>
              </a:tblGrid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日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時　　間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訪問ブロック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３月３０日（火）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１４：３０～１５：３０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豊橋ブロック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４月　７日（水）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１４：００～１５：００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猿投製造ブロック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４月１９日（月）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１３：００～１４：００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吉原ブロック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1600200" y="6172200"/>
            <a:ext cx="6172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/>
              <a:t>当日の対応は、ブロック長、サークル世話人、リーダー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492125" y="334963"/>
            <a:ext cx="7175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 b="1">
                <a:latin typeface="HG創英角ﾎﾟｯﾌﾟ体" pitchFamily="49" charset="-128"/>
                <a:ea typeface="HG創英角ﾎﾟｯﾌﾟ体" pitchFamily="49" charset="-128"/>
              </a:rPr>
              <a:t>２．最近の経営環境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8299450" cy="1811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サブプライム問題、金融危機、株価暴落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消費の低迷、円高、トヨタショック・・・・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創英角ﾎﾟｯﾌﾟ体" pitchFamily="49" charset="-128"/>
              </a:rPr>
              <a:t>　　　業績回復のためのコスト削減の一層の徹底</a:t>
            </a:r>
          </a:p>
        </p:txBody>
      </p:sp>
      <p:sp>
        <p:nvSpPr>
          <p:cNvPr id="60420" name="AutoShape 4"/>
          <p:cNvSpPr>
            <a:spLocks noChangeArrowheads="1"/>
          </p:cNvSpPr>
          <p:nvPr/>
        </p:nvSpPr>
        <p:spPr bwMode="auto">
          <a:xfrm>
            <a:off x="1266825" y="2667000"/>
            <a:ext cx="420688" cy="304800"/>
          </a:xfrm>
          <a:prstGeom prst="rightArrow">
            <a:avLst>
              <a:gd name="adj1" fmla="val 50000"/>
              <a:gd name="adj2" fmla="val 345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1406525" y="3352800"/>
            <a:ext cx="62611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・人員の見直し、再配置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・集中購買　　　　　</a:t>
            </a:r>
            <a:r>
              <a:rPr lang="ja-JP" altLang="en-US" sz="800"/>
              <a:t>　　</a:t>
            </a:r>
            <a:r>
              <a:rPr lang="ja-JP" altLang="en-US"/>
              <a:t>・経費削減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・材料の見直し　　　・工法の見直し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・新商品の開発　　　など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844550" y="5867400"/>
            <a:ext cx="6962775" cy="5889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ea typeface="HG創英角ﾎﾟｯﾌﾟ体" pitchFamily="49" charset="-128"/>
              </a:rPr>
              <a:t>過去の延長線上では生き残れない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004_0419画像00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SCF0004"/>
          <p:cNvPicPr>
            <a:picLocks noChangeAspect="1" noChangeArrowheads="1"/>
          </p:cNvPicPr>
          <p:nvPr/>
        </p:nvPicPr>
        <p:blipFill>
          <a:blip r:embed="rId2">
            <a:lum contras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" t="3937"/>
          <a:stretch>
            <a:fillRect/>
          </a:stretch>
        </p:blipFill>
        <p:spPr bwMode="auto">
          <a:xfrm>
            <a:off x="0" y="31750"/>
            <a:ext cx="9159875" cy="679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7162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>
                <a:solidFill>
                  <a:schemeClr val="accent2"/>
                </a:solidFill>
                <a:ea typeface="HGP創英角ﾎﾟｯﾌﾟ体" pitchFamily="50" charset="-128"/>
              </a:rPr>
              <a:t>７．推進者（支援者）の皆さんへ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4582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（１）．最初から完璧を求めるな。　　先ずは行動を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考えてばかりでは物ができない。時間ばかり過ぎる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</a:t>
            </a:r>
            <a:r>
              <a:rPr lang="en-US" altLang="ja-JP" sz="2800">
                <a:ea typeface="HGP創英角ﾎﾟｯﾌﾟ体" pitchFamily="50" charset="-128"/>
              </a:rPr>
              <a:t>『</a:t>
            </a:r>
            <a:r>
              <a:rPr lang="ja-JP" altLang="en-US" sz="2800">
                <a:ea typeface="HGP創英角ﾎﾟｯﾌﾟ体" pitchFamily="50" charset="-128"/>
              </a:rPr>
              <a:t>早く一歩を踏み出せ</a:t>
            </a:r>
            <a:r>
              <a:rPr lang="en-US" altLang="ja-JP" sz="2800">
                <a:ea typeface="HGP創英角ﾎﾟｯﾌﾟ体" pitchFamily="50" charset="-128"/>
              </a:rPr>
              <a:t>』『</a:t>
            </a:r>
            <a:r>
              <a:rPr lang="ja-JP" altLang="en-US" sz="2800">
                <a:ea typeface="HGP創英角ﾎﾟｯﾌﾟ体" pitchFamily="50" charset="-128"/>
              </a:rPr>
              <a:t>知恵は後からついて来る</a:t>
            </a:r>
            <a:r>
              <a:rPr lang="en-US" altLang="ja-JP" sz="2800">
                <a:ea typeface="HGP創英角ﾎﾟｯﾌﾟ体" pitchFamily="50" charset="-128"/>
              </a:rPr>
              <a:t>』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①声かけがコミュニケーションの第一歩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8600" y="4208463"/>
            <a:ext cx="89154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（２）．現場に目を向け足を運ぶ。　職場巡回がスタート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現場は生きている。日々変化している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①パソコンとにらめっこでは分からない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②アンケートでは分からない　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1534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（３）見える化し問題の共有化を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どんな内容でもボードに記入し全員が見えるように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①テーマ解決状況、発表状況、レベル把握状況など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②職場の問題、会社の状況、他社の状況など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3048000"/>
            <a:ext cx="82296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（４）フォローする。　フォローがないとやらなくなる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①現場での活動状況がどのように実施されているか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現場に足を運び自分で確かめる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</a:t>
            </a:r>
            <a:r>
              <a:rPr lang="en-US" altLang="ja-JP" sz="2800">
                <a:ea typeface="HG創英角ﾎﾟｯﾌﾟ体" pitchFamily="49" charset="-128"/>
              </a:rPr>
              <a:t>『</a:t>
            </a:r>
            <a:r>
              <a:rPr lang="ja-JP" altLang="en-US" sz="2800">
                <a:ea typeface="HG創英角ﾎﾟｯﾌﾟ体" pitchFamily="49" charset="-128"/>
              </a:rPr>
              <a:t>者に聞くな、物に聞け</a:t>
            </a:r>
            <a:r>
              <a:rPr lang="en-US" altLang="ja-JP" sz="2800">
                <a:ea typeface="HG創英角ﾎﾟｯﾌﾟ体" pitchFamily="49" charset="-128"/>
              </a:rPr>
              <a:t>』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②</a:t>
            </a:r>
            <a:r>
              <a:rPr lang="ja-JP" altLang="en-US" b="1">
                <a:solidFill>
                  <a:srgbClr val="CC3300"/>
                </a:solidFill>
              </a:rPr>
              <a:t>活動が停滞</a:t>
            </a:r>
            <a:r>
              <a:rPr lang="ja-JP" altLang="en-US">
                <a:solidFill>
                  <a:srgbClr val="CC3300"/>
                </a:solidFill>
              </a:rPr>
              <a:t>　</a:t>
            </a:r>
            <a:r>
              <a:rPr lang="ja-JP" altLang="en-US"/>
              <a:t>　　　</a:t>
            </a:r>
            <a:r>
              <a:rPr lang="ja-JP" altLang="en-US" b="1">
                <a:solidFill>
                  <a:srgbClr val="CC3300"/>
                </a:solidFill>
              </a:rPr>
              <a:t>記入しなくなる</a:t>
            </a:r>
            <a:r>
              <a:rPr lang="ja-JP" altLang="en-US"/>
              <a:t>　　　　　</a:t>
            </a:r>
            <a:r>
              <a:rPr lang="ja-JP" altLang="en-US" b="1">
                <a:solidFill>
                  <a:srgbClr val="CC3300"/>
                </a:solidFill>
              </a:rPr>
              <a:t>物がなくなる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667000" y="55626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334000" y="55626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（５）全てのサークルに発表の機会を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成果発表は、いつも同じサークルでは駄目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57200" y="2971800"/>
            <a:ext cx="8229600" cy="20526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皆さん自身が、現場にどれだけ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ea typeface="HGP創英角ﾎﾟｯﾌﾟ体" pitchFamily="50" charset="-128"/>
              </a:rPr>
              <a:t>『</a:t>
            </a:r>
            <a:r>
              <a:rPr lang="ja-JP" altLang="en-US" sz="3200">
                <a:ea typeface="HGP創英角ﾎﾟｯﾌﾟ体" pitchFamily="50" charset="-128"/>
              </a:rPr>
              <a:t>足を運び</a:t>
            </a:r>
            <a:r>
              <a:rPr lang="en-US" altLang="ja-JP" sz="3200">
                <a:ea typeface="HGP創英角ﾎﾟｯﾌﾟ体" pitchFamily="50" charset="-128"/>
              </a:rPr>
              <a:t>』『</a:t>
            </a:r>
            <a:r>
              <a:rPr lang="ja-JP" altLang="en-US" sz="3200">
                <a:ea typeface="HGP創英角ﾎﾟｯﾌﾟ体" pitchFamily="50" charset="-128"/>
              </a:rPr>
              <a:t>目を向けるか</a:t>
            </a:r>
            <a:r>
              <a:rPr lang="en-US" altLang="ja-JP" sz="3200">
                <a:ea typeface="HGP創英角ﾎﾟｯﾌﾟ体" pitchFamily="50" charset="-128"/>
              </a:rPr>
              <a:t>』</a:t>
            </a:r>
          </a:p>
          <a:p>
            <a:pPr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それが職場を大きく変える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562600" y="3810000"/>
            <a:ext cx="2971800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現場力の向上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1000" y="556260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600">
                <a:solidFill>
                  <a:srgbClr val="CC3300"/>
                </a:solidFill>
                <a:ea typeface="HGP創英角ﾎﾟｯﾌﾟ体" pitchFamily="50" charset="-128"/>
              </a:rPr>
              <a:t>皆さんの熱意と、メンバーに対する情熱を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026"/>
          <p:cNvSpPr txBox="1">
            <a:spLocks noChangeArrowheads="1"/>
          </p:cNvSpPr>
          <p:nvPr/>
        </p:nvSpPr>
        <p:spPr bwMode="auto">
          <a:xfrm>
            <a:off x="1524000" y="1905000"/>
            <a:ext cx="5638800" cy="1654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4000">
                <a:solidFill>
                  <a:srgbClr val="CC3300"/>
                </a:solidFill>
                <a:ea typeface="HGS創英角ﾎﾟｯﾌﾟ体" pitchFamily="50" charset="-128"/>
              </a:rPr>
              <a:t>これからは</a:t>
            </a:r>
          </a:p>
          <a:p>
            <a:pPr>
              <a:spcBef>
                <a:spcPct val="50000"/>
              </a:spcBef>
            </a:pPr>
            <a:r>
              <a:rPr lang="ja-JP" altLang="en-US" sz="4000">
                <a:solidFill>
                  <a:srgbClr val="CC3300"/>
                </a:solidFill>
                <a:ea typeface="HGS創英角ﾎﾟｯﾌﾟ体" pitchFamily="50" charset="-128"/>
              </a:rPr>
              <a:t>有料サイトになります</a:t>
            </a:r>
            <a:r>
              <a:rPr lang="ja-JP" altLang="en-US" sz="4000">
                <a:solidFill>
                  <a:srgbClr val="CC3300"/>
                </a:solidFill>
              </a:rPr>
              <a:t>。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6"/>
          <p:cNvSpPr txBox="1">
            <a:spLocks noChangeArrowheads="1"/>
          </p:cNvSpPr>
          <p:nvPr/>
        </p:nvSpPr>
        <p:spPr bwMode="auto">
          <a:xfrm>
            <a:off x="457200" y="152400"/>
            <a:ext cx="5257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８．トヨタ車体流　仕事術</a:t>
            </a:r>
          </a:p>
        </p:txBody>
      </p:sp>
      <p:sp>
        <p:nvSpPr>
          <p:cNvPr id="51203" name="Text Box 1027"/>
          <p:cNvSpPr txBox="1">
            <a:spLocks noChangeArrowheads="1"/>
          </p:cNvSpPr>
          <p:nvPr/>
        </p:nvSpPr>
        <p:spPr bwMode="auto">
          <a:xfrm>
            <a:off x="457200" y="838200"/>
            <a:ext cx="8534400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１．考えすぎて踏み出すの事をためらうよりも、先ず一歩を踏み出せ。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２．トライして失敗すれば、またトライすればよい。失敗は成功の一部分　　である。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３．仕事は「できるまで」「わかるまで」執念を持って取組め。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４．言い訳する頭で実行する事を考えよ。できる答えを。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５．知恵はみんなに平等にあり、人間の知恵は無限。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６．ムダがなくなったと感じたら自分の目が曇ったと思え。　　　　　　　　　　ムダを退治したと思っても、まだ７つや８つはある。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７．データは見えてこそ発想源だ。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８．モノ探しは仕事ではない。整理整頓で効率をあげよ。</a:t>
            </a:r>
          </a:p>
          <a:p>
            <a:pPr>
              <a:spcBef>
                <a:spcPct val="50000"/>
              </a:spcBef>
            </a:pP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９．者に聞くな、物に聞け。</a:t>
            </a:r>
          </a:p>
          <a:p>
            <a:pPr>
              <a:spcBef>
                <a:spcPct val="50000"/>
              </a:spcBef>
            </a:pPr>
            <a:r>
              <a:rPr lang="en-US" altLang="ja-JP" sz="2200">
                <a:latin typeface="HGP創英角ﾎﾟｯﾌﾟ体" pitchFamily="50" charset="-128"/>
                <a:ea typeface="HGP創英角ﾎﾟｯﾌﾟ体" pitchFamily="50" charset="-128"/>
              </a:rPr>
              <a:t>10</a:t>
            </a:r>
            <a:r>
              <a:rPr lang="ja-JP" altLang="en-US" sz="2200">
                <a:latin typeface="HGP創英角ﾎﾟｯﾌﾟ体" pitchFamily="50" charset="-128"/>
                <a:ea typeface="HGP創英角ﾎﾟｯﾌﾟ体" pitchFamily="50" charset="-128"/>
              </a:rPr>
              <a:t>．人は訓練し、チャンスを与えれば育つ。人は選ぶものでなく育てる　　　ものだ。</a:t>
            </a:r>
          </a:p>
          <a:p>
            <a:pPr>
              <a:spcBef>
                <a:spcPct val="50000"/>
              </a:spcBef>
            </a:pPr>
            <a:endParaRPr lang="ja-JP" altLang="en-US" sz="2200"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b="1">
                <a:latin typeface="ＭＳ Ｐゴシック" pitchFamily="50" charset="-128"/>
              </a:rPr>
              <a:t>　</a:t>
            </a:r>
          </a:p>
          <a:p>
            <a:pPr>
              <a:spcBef>
                <a:spcPct val="50000"/>
              </a:spcBef>
            </a:pPr>
            <a:r>
              <a:rPr lang="ja-JP" altLang="en-US" b="1">
                <a:latin typeface="ＭＳ Ｐゴシック" pitchFamily="50" charset="-128"/>
              </a:rPr>
              <a:t>　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026"/>
          <p:cNvSpPr txBox="1">
            <a:spLocks noChangeArrowheads="1"/>
          </p:cNvSpPr>
          <p:nvPr/>
        </p:nvSpPr>
        <p:spPr bwMode="auto">
          <a:xfrm>
            <a:off x="533400" y="381000"/>
            <a:ext cx="7391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ea typeface="HG創英角ﾎﾟｯﾌﾟ体" pitchFamily="49" charset="-128"/>
              </a:rPr>
              <a:t>９．成功する秘訣</a:t>
            </a:r>
          </a:p>
        </p:txBody>
      </p:sp>
      <p:sp>
        <p:nvSpPr>
          <p:cNvPr id="64515" name="Text Box 1027"/>
          <p:cNvSpPr txBox="1">
            <a:spLocks noChangeArrowheads="1"/>
          </p:cNvSpPr>
          <p:nvPr/>
        </p:nvSpPr>
        <p:spPr bwMode="auto">
          <a:xfrm>
            <a:off x="1195388" y="1447800"/>
            <a:ext cx="6472237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出来るまで行う　　（愚直に）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P創英角ﾎﾟｯﾌﾟ体" pitchFamily="50" charset="-128"/>
              </a:rPr>
              <a:t>　</a:t>
            </a: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・失敗は途中でやめるから起きる　</a:t>
            </a:r>
          </a:p>
        </p:txBody>
      </p:sp>
      <p:sp>
        <p:nvSpPr>
          <p:cNvPr id="64516" name="Text Box 1028"/>
          <p:cNvSpPr txBox="1">
            <a:spLocks noChangeArrowheads="1"/>
          </p:cNvSpPr>
          <p:nvPr/>
        </p:nvSpPr>
        <p:spPr bwMode="auto">
          <a:xfrm>
            <a:off x="1266825" y="3048000"/>
            <a:ext cx="7104063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ea typeface="HGP創英角ﾎﾟｯﾌﾟ体" pitchFamily="50" charset="-128"/>
              </a:rPr>
              <a:t>出来ない証明ではなく、出来る証明を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P創英角ﾎﾟｯﾌﾟ体" pitchFamily="50" charset="-128"/>
              </a:rPr>
              <a:t>　・時間が無い、集まらない、協力してくれな　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P創英角ﾎﾟｯﾌﾟ体" pitchFamily="50" charset="-128"/>
              </a:rPr>
              <a:t>　　い・・・・・・　　　ないないは禁句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ea typeface="HGP創英角ﾎﾟｯﾌﾟ体" pitchFamily="50" charset="-128"/>
              </a:rPr>
              <a:t>　・言い訳をする頭で実行する事を考えよ</a:t>
            </a:r>
          </a:p>
        </p:txBody>
      </p:sp>
      <p:sp>
        <p:nvSpPr>
          <p:cNvPr id="64517" name="Text Box 1029"/>
          <p:cNvSpPr txBox="1">
            <a:spLocks noChangeArrowheads="1"/>
          </p:cNvSpPr>
          <p:nvPr/>
        </p:nvSpPr>
        <p:spPr bwMode="auto">
          <a:xfrm>
            <a:off x="1336675" y="5867400"/>
            <a:ext cx="6611938" cy="5286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ea typeface="HGP創英角ﾎﾟｯﾌﾟ体" pitchFamily="50" charset="-128"/>
              </a:rPr>
              <a:t>みんなの知恵を集めて出来る証明を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066800"/>
          </a:xfrm>
        </p:spPr>
        <p:txBody>
          <a:bodyPr/>
          <a:lstStyle/>
          <a:p>
            <a:pPr algn="l"/>
            <a:r>
              <a:rPr lang="en-US" altLang="ja-JP" sz="3200">
                <a:solidFill>
                  <a:schemeClr val="accent2"/>
                </a:solidFill>
                <a:ea typeface="HG創英角ﾎﾟｯﾌﾟ体" pitchFamily="49" charset="-128"/>
              </a:rPr>
              <a:t>☆</a:t>
            </a:r>
            <a:r>
              <a:rPr lang="ja-JP" altLang="en-US" sz="3200">
                <a:solidFill>
                  <a:schemeClr val="accent2"/>
                </a:solidFill>
                <a:ea typeface="HG創英角ﾎﾟｯﾌﾟ体" pitchFamily="49" charset="-128"/>
              </a:rPr>
              <a:t>まとめ</a:t>
            </a:r>
            <a:br>
              <a:rPr lang="ja-JP" altLang="en-US" sz="3200">
                <a:solidFill>
                  <a:schemeClr val="accent2"/>
                </a:solidFill>
                <a:ea typeface="HG創英角ﾎﾟｯﾌﾟ体" pitchFamily="49" charset="-128"/>
              </a:rPr>
            </a:br>
            <a:r>
              <a:rPr lang="ja-JP" altLang="en-US" sz="3200">
                <a:ea typeface="HG創英角ﾎﾟｯﾌﾟ体" pitchFamily="49" charset="-128"/>
              </a:rPr>
              <a:t>　</a:t>
            </a:r>
            <a:r>
              <a:rPr lang="ja-JP" altLang="en-US" sz="3200">
                <a:solidFill>
                  <a:schemeClr val="accent2"/>
                </a:solidFill>
                <a:ea typeface="HG創英角ﾎﾟｯﾌﾟ体" pitchFamily="49" charset="-128"/>
              </a:rPr>
              <a:t>俺がやらなきゃ　誰もやってはくれません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3434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2400" b="1"/>
              <a:t>（１）皆さんにやって頂きたい事</a:t>
            </a:r>
          </a:p>
          <a:p>
            <a:pPr>
              <a:buFontTx/>
              <a:buNone/>
            </a:pPr>
            <a:r>
              <a:rPr lang="ja-JP" altLang="en-US" sz="2400"/>
              <a:t>　　①一番の問題に取組ませて欲しい</a:t>
            </a:r>
          </a:p>
          <a:p>
            <a:pPr>
              <a:buFontTx/>
              <a:buNone/>
            </a:pPr>
            <a:r>
              <a:rPr lang="ja-JP" altLang="en-US" sz="2400"/>
              <a:t>　　②独自の活動をさせて欲しい</a:t>
            </a:r>
          </a:p>
          <a:p>
            <a:pPr>
              <a:buFontTx/>
              <a:buNone/>
            </a:pPr>
            <a:r>
              <a:rPr lang="ja-JP" altLang="en-US" sz="2400"/>
              <a:t>　　③成果は発表させて欲しい</a:t>
            </a:r>
          </a:p>
          <a:p>
            <a:pPr>
              <a:buFontTx/>
              <a:buNone/>
            </a:pPr>
            <a:r>
              <a:rPr lang="ja-JP" altLang="en-US" sz="2400" b="1"/>
              <a:t>（２）ＱＣサークルの進め方</a:t>
            </a:r>
          </a:p>
          <a:p>
            <a:pPr>
              <a:buFontTx/>
              <a:buNone/>
            </a:pPr>
            <a:r>
              <a:rPr lang="ja-JP" altLang="en-US" sz="2400"/>
              <a:t>　　①夢を持つ・・・・・・・夢は必ず実現する</a:t>
            </a:r>
          </a:p>
          <a:p>
            <a:pPr>
              <a:buFontTx/>
              <a:buNone/>
            </a:pPr>
            <a:r>
              <a:rPr lang="ja-JP" altLang="en-US" sz="2400"/>
              <a:t>　　②楽しくやる・・・・・・同じやるなら楽しくやる</a:t>
            </a:r>
          </a:p>
          <a:p>
            <a:pPr>
              <a:buFontTx/>
              <a:buNone/>
            </a:pPr>
            <a:r>
              <a:rPr lang="ja-JP" altLang="en-US" sz="2400"/>
              <a:t>　　③ライバルを持つ・・ライバルを持って競争する</a:t>
            </a:r>
          </a:p>
          <a:p>
            <a:pPr>
              <a:buFontTx/>
              <a:buNone/>
            </a:pPr>
            <a:r>
              <a:rPr lang="ja-JP" altLang="en-US" sz="2400"/>
              <a:t>　　④ＱＣサークルの目的は“人”・・人材育成</a:t>
            </a:r>
          </a:p>
          <a:p>
            <a:pPr>
              <a:buFontTx/>
              <a:buNone/>
            </a:pPr>
            <a:r>
              <a:rPr lang="ja-JP" altLang="en-US" sz="2400"/>
              <a:t>　　⑤自分のために（自分の成長の場として）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81000" y="6019800"/>
            <a:ext cx="8001000" cy="4667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創英角ﾎﾟｯﾌﾟ体" pitchFamily="49" charset="-128"/>
              </a:rPr>
              <a:t>苦しみは避けて通るから苦しい。受けて立つので楽しい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838200" y="2057400"/>
            <a:ext cx="8153400" cy="2540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ea typeface="HG創英角ﾎﾟｯﾌﾟ体" pitchFamily="49" charset="-128"/>
              </a:rPr>
              <a:t>ダーウインの「種の起源」より</a:t>
            </a:r>
          </a:p>
          <a:p>
            <a:pPr>
              <a:spcBef>
                <a:spcPct val="50000"/>
              </a:spcBef>
            </a:pPr>
            <a:r>
              <a:rPr lang="ja-JP" altLang="en-US" sz="3200">
                <a:ea typeface="HG創英角ﾎﾟｯﾌﾟ体" pitchFamily="49" charset="-128"/>
              </a:rPr>
              <a:t>“最も強いものや最も賢いものが生き残る　のではない。</a:t>
            </a:r>
          </a:p>
          <a:p>
            <a:pPr>
              <a:spcBef>
                <a:spcPct val="50000"/>
              </a:spcBef>
            </a:pPr>
            <a:r>
              <a:rPr lang="ja-JP" altLang="en-US" sz="3200">
                <a:ea typeface="HG創英角ﾎﾟｯﾌﾟ体" pitchFamily="49" charset="-128"/>
              </a:rPr>
              <a:t>　最も変化に敏感なものが生き残る゛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28600" y="4800600"/>
            <a:ext cx="3810000" cy="1808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/>
              <a:t>日々の変化に最も接しているのは</a:t>
            </a:r>
          </a:p>
          <a:p>
            <a:pPr>
              <a:spcBef>
                <a:spcPct val="50000"/>
              </a:spcBef>
            </a:pPr>
            <a:r>
              <a:rPr lang="ja-JP" altLang="en-US" sz="3200">
                <a:solidFill>
                  <a:srgbClr val="FF3300"/>
                </a:solidFill>
                <a:ea typeface="HGP創英角ﾎﾟｯﾌﾟ体" pitchFamily="50" charset="-128"/>
              </a:rPr>
              <a:t>「現場（職場）」</a:t>
            </a:r>
            <a:r>
              <a:rPr lang="ja-JP" altLang="en-US" sz="3200"/>
              <a:t>である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343400" y="4876800"/>
            <a:ext cx="4572000" cy="18335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ja-JP" altLang="en-US" sz="3200">
                <a:solidFill>
                  <a:srgbClr val="CC3300"/>
                </a:solidFill>
                <a:ea typeface="HG創英角ﾎﾟｯﾌﾟ体" pitchFamily="49" charset="-128"/>
              </a:rPr>
              <a:t>ＱＣサークル活動が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ja-JP" altLang="en-US" sz="3200">
                <a:solidFill>
                  <a:srgbClr val="CC3300"/>
                </a:solidFill>
                <a:ea typeface="HG創英角ﾎﾟｯﾌﾟ体" pitchFamily="49" charset="-128"/>
              </a:rPr>
              <a:t>最善の近道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ja-JP" altLang="en-US" sz="3200">
                <a:ea typeface="HG創英角ﾎﾟｯﾌﾟ体" pitchFamily="49" charset="-128"/>
              </a:rPr>
              <a:t>（現場を活性化）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04800" y="144463"/>
            <a:ext cx="8382000" cy="16843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ea typeface="HGP創英角ﾎﾟｯﾌﾟ体" pitchFamily="50" charset="-128"/>
              </a:rPr>
              <a:t>☆</a:t>
            </a:r>
            <a:r>
              <a:rPr lang="ja-JP" altLang="en-US" sz="3200">
                <a:ea typeface="HGP創英角ﾎﾟｯﾌﾟ体" pitchFamily="50" charset="-128"/>
              </a:rPr>
              <a:t>職場環境変化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社員の流動化、技能伝承・スピード化、海外進出・撤退（支援）、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人材育成、クレーム問題、更なるコスト低減・・・・・・など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81000" y="1295400"/>
            <a:ext cx="8458200" cy="53340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>
            <a:off x="381000" y="18288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2514600" y="1295400"/>
            <a:ext cx="0" cy="533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5715000" y="1295400"/>
            <a:ext cx="0" cy="533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609600" y="13716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運営事項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3200400" y="13716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S創英角ｺﾞｼｯｸUB" pitchFamily="50" charset="-128"/>
              </a:rPr>
              <a:t>推　進　者</a:t>
            </a: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324600" y="13716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S創英角ｺﾞｼｯｸUB" pitchFamily="50" charset="-128"/>
              </a:rPr>
              <a:t>支　援　者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381000" y="1905000"/>
            <a:ext cx="2362200" cy="190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１）ＱＣサークル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活動の本質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　の正しい理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解</a:t>
            </a:r>
            <a:r>
              <a:rPr lang="ja-JP" altLang="en-US" sz="2000">
                <a:ea typeface="HGP創英角ｺﾞｼｯｸUB" pitchFamily="50" charset="-128"/>
              </a:rPr>
              <a:t>と推進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2514600" y="1828800"/>
            <a:ext cx="3200400" cy="207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・推進者自らＱＣサークル活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動の基本を理解し、サーク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ルへ教え、</a:t>
            </a:r>
            <a:r>
              <a:rPr lang="ja-JP" altLang="en-US" sz="2000">
                <a:ea typeface="HGP創英角ｺﾞｼｯｸUB" pitchFamily="50" charset="-128"/>
              </a:rPr>
              <a:t>ねらいに沿い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理解し易いよう</a:t>
            </a:r>
            <a:r>
              <a:rPr lang="ja-JP" altLang="en-US" sz="2000"/>
              <a:t>に、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具体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的に活動が出来る</a:t>
            </a:r>
            <a:r>
              <a:rPr lang="ja-JP" altLang="en-US" sz="2000"/>
              <a:t>よう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にアドバイス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5715000" y="1828800"/>
            <a:ext cx="3200400" cy="189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・推進者へのＱＣサークル活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動の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原点は何かを教え</a:t>
            </a:r>
            <a:r>
              <a:rPr lang="ja-JP" altLang="en-US">
                <a:solidFill>
                  <a:schemeClr val="accent2"/>
                </a:solidFill>
              </a:rPr>
              <a:t>、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基本をしっかり理解させる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1800"/>
              <a:t>必要に応じて、支援者が推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1800"/>
              <a:t>　進者へ座学を実施</a:t>
            </a:r>
          </a:p>
        </p:txBody>
      </p:sp>
      <p:sp>
        <p:nvSpPr>
          <p:cNvPr id="54284" name="AutoShape 12"/>
          <p:cNvSpPr>
            <a:spLocks noChangeArrowheads="1"/>
          </p:cNvSpPr>
          <p:nvPr/>
        </p:nvSpPr>
        <p:spPr bwMode="auto">
          <a:xfrm>
            <a:off x="5867400" y="3124200"/>
            <a:ext cx="2895600" cy="5334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>
            <a:off x="381000" y="39624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381000" y="4038600"/>
            <a:ext cx="236220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２）リーダーに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ふさ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わしい人の人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選</a:t>
            </a:r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5715000" y="4038600"/>
            <a:ext cx="3200400" cy="14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・推進者へ現リーダーとよく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スリ合わして、次期リー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sz="2000"/>
              <a:t>　ダーを選ぶようアドバイス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ja-JP" sz="1800"/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2514600" y="3962400"/>
            <a:ext cx="3200400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・職場のリーダーの選出とい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う観点から、サークル任せ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きりにしないで、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リーダー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にふさわしい人を選ぶ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</a:t>
            </a:r>
            <a:r>
              <a:rPr lang="ja-JP" altLang="en-US" sz="2000"/>
              <a:t>ようリーダーへアドバイス</a:t>
            </a:r>
            <a:endParaRPr lang="ja-JP" altLang="en-US" sz="2000">
              <a:ea typeface="HGP創英角ｺﾞｼｯｸUB" pitchFamily="50" charset="-128"/>
            </a:endParaRPr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7772400" y="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創英角ｺﾞｼｯｸUB" pitchFamily="49" charset="-128"/>
              </a:rPr>
              <a:t>１／４</a:t>
            </a:r>
          </a:p>
        </p:txBody>
      </p:sp>
      <p:sp>
        <p:nvSpPr>
          <p:cNvPr id="54291" name="AutoShape 19"/>
          <p:cNvSpPr>
            <a:spLocks noChangeArrowheads="1"/>
          </p:cNvSpPr>
          <p:nvPr/>
        </p:nvSpPr>
        <p:spPr bwMode="auto">
          <a:xfrm>
            <a:off x="2743200" y="5867400"/>
            <a:ext cx="2895600" cy="6858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2819400" y="5867400"/>
            <a:ext cx="28956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・元気のある人等、を選出する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1600"/>
              <a:t>・リーダーの任期３年</a:t>
            </a:r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304800" y="5334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ea typeface="HG創英角ﾎﾟｯﾌﾟ体" pitchFamily="49" charset="-128"/>
              </a:rPr>
              <a:t>ＱＣサークル活動運営事項に対する指導のポイント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81000" y="457200"/>
            <a:ext cx="8458200" cy="60198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>
            <a:off x="381000" y="9144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2514600" y="457200"/>
            <a:ext cx="0" cy="601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5715000" y="457200"/>
            <a:ext cx="0" cy="601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685800" y="457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運営事項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3124200" y="457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推　進　者</a:t>
            </a: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6324600" y="457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支　援　者</a:t>
            </a:r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381000" y="35052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381000" y="914400"/>
            <a:ext cx="213360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３）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定期的な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会合</a:t>
            </a:r>
            <a:r>
              <a:rPr lang="ja-JP" altLang="en-US" sz="2000">
                <a:ea typeface="HGP創英角ｺﾞｼｯｸUB" pitchFamily="50" charset="-128"/>
              </a:rPr>
              <a:t>の開催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5715000" y="914400"/>
            <a:ext cx="3200400" cy="153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・推進者へＱＣサークル活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動が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日常の中で行える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よう</a:t>
            </a:r>
            <a:r>
              <a:rPr lang="ja-JP" altLang="en-US" sz="2000"/>
              <a:t>サークル活動の進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め方を教える</a:t>
            </a:r>
            <a:endParaRPr lang="ja-JP" altLang="en-US" sz="1800"/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2514600" y="914400"/>
            <a:ext cx="320040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①</a:t>
            </a:r>
            <a:r>
              <a:rPr lang="ja-JP" altLang="en-US" sz="2000">
                <a:ea typeface="HGP創英角ｺﾞｼｯｸUB" pitchFamily="50" charset="-128"/>
              </a:rPr>
              <a:t>業務日程を調整</a:t>
            </a:r>
            <a:r>
              <a:rPr lang="ja-JP" altLang="en-US" sz="2000"/>
              <a:t>し、サー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クル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会合時間を確保</a:t>
            </a:r>
            <a:r>
              <a:rPr lang="ja-JP" altLang="en-US" sz="2000"/>
              <a:t>し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てやる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ja-JP" altLang="en-US" sz="2000"/>
              <a:t>②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全員が出席できるよ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う</a:t>
            </a:r>
            <a:r>
              <a:rPr lang="ja-JP" altLang="en-US" sz="2000"/>
              <a:t>にアドバイス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　</a:t>
            </a:r>
            <a:r>
              <a:rPr lang="ja-JP" altLang="en-US" sz="1800">
                <a:ea typeface="HGP創英角ｺﾞｼｯｸUB" pitchFamily="50" charset="-128"/>
              </a:rPr>
              <a:t>リーダーに自信をつけさせ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1800">
                <a:ea typeface="HGP創英角ｺﾞｼｯｸUB" pitchFamily="50" charset="-128"/>
              </a:rPr>
              <a:t>　　てやる</a:t>
            </a:r>
          </a:p>
        </p:txBody>
      </p:sp>
      <p:sp>
        <p:nvSpPr>
          <p:cNvPr id="56333" name="AutoShape 13"/>
          <p:cNvSpPr>
            <a:spLocks noChangeArrowheads="1"/>
          </p:cNvSpPr>
          <p:nvPr/>
        </p:nvSpPr>
        <p:spPr bwMode="auto">
          <a:xfrm>
            <a:off x="2743200" y="2819400"/>
            <a:ext cx="2819400" cy="5334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7772400" y="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創英角ｺﾞｼｯｸUB" pitchFamily="49" charset="-128"/>
              </a:rPr>
              <a:t>２／４</a:t>
            </a:r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381000" y="3505200"/>
            <a:ext cx="2133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４）計画的な</a:t>
            </a:r>
            <a:r>
              <a:rPr lang="ja-JP" altLang="en-US">
                <a:ea typeface="HGP創英角ｺﾞｼｯｸUB" pitchFamily="50" charset="-128"/>
              </a:rPr>
              <a:t>人材</a:t>
            </a:r>
          </a:p>
          <a:p>
            <a:pPr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　育成計画</a:t>
            </a:r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auto">
          <a:xfrm>
            <a:off x="2514600" y="3505200"/>
            <a:ext cx="3200400" cy="292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①</a:t>
            </a:r>
            <a:r>
              <a:rPr lang="ja-JP" altLang="en-US" sz="2000"/>
              <a:t>推進者自身が</a:t>
            </a:r>
            <a:r>
              <a:rPr lang="ja-JP" altLang="en-US" sz="2000">
                <a:ea typeface="HGP創英角ｺﾞｼｯｸUB" pitchFamily="50" charset="-128"/>
              </a:rPr>
              <a:t>年度毎に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/>
              <a:t>　サークルを</a:t>
            </a:r>
            <a:r>
              <a:rPr lang="ja-JP" altLang="en-US" sz="2000">
                <a:ea typeface="HGP創英角ｺﾞｼｯｸUB" pitchFamily="50" charset="-128"/>
              </a:rPr>
              <a:t>レベルアップ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/>
              <a:t>　させる</a:t>
            </a:r>
            <a:r>
              <a:rPr lang="ja-JP" altLang="en-US" sz="2000">
                <a:ea typeface="HGP創英角ｺﾞｼｯｸUB" pitchFamily="50" charset="-128"/>
              </a:rPr>
              <a:t>育成計画を持って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進める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②ＱＣサークルの基本、ＱＣ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/>
              <a:t>　手法、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改善に必要な固有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技能</a:t>
            </a:r>
            <a:r>
              <a:rPr lang="ja-JP" altLang="en-US" sz="2000"/>
              <a:t>など</a:t>
            </a:r>
            <a:r>
              <a:rPr lang="ja-JP" altLang="en-US" sz="2000">
                <a:ea typeface="HGP創英角ｺﾞｼｯｸUB" pitchFamily="50" charset="-128"/>
              </a:rPr>
              <a:t>計画的に教育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/>
              <a:t>③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次期リーダーにふさわし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い人を</a:t>
            </a:r>
            <a:r>
              <a:rPr lang="ja-JP" altLang="en-US" sz="2000">
                <a:ea typeface="HGP創英角ｺﾞｼｯｸUB" pitchFamily="50" charset="-128"/>
              </a:rPr>
              <a:t>計画的に育成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ja-JP" altLang="en-US" sz="2000"/>
              <a:t>　　</a:t>
            </a:r>
            <a:r>
              <a:rPr lang="ja-JP" altLang="en-US" sz="1800">
                <a:ea typeface="HGP創英角ｺﾞｼｯｸUB" pitchFamily="50" charset="-128"/>
              </a:rPr>
              <a:t>（リーダーとよく調整を）</a:t>
            </a: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5715000" y="3505200"/>
            <a:ext cx="3200400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・推進者の</a:t>
            </a:r>
            <a:r>
              <a:rPr lang="ja-JP" altLang="en-US" sz="2000">
                <a:ea typeface="HGP創英角ｺﾞｼｯｸUB" pitchFamily="50" charset="-128"/>
              </a:rPr>
              <a:t>人材育成の仕方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を見ながら、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推進者として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不足している点</a:t>
            </a:r>
            <a:r>
              <a:rPr lang="ja-JP" altLang="en-US" sz="2000"/>
              <a:t>について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アドバイス</a:t>
            </a:r>
            <a:endParaRPr lang="ja-JP" altLang="en-US" sz="18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81000" y="381000"/>
            <a:ext cx="8458200" cy="61722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381000" y="7620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2514600" y="381000"/>
            <a:ext cx="0" cy="624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5715000" y="381000"/>
            <a:ext cx="0" cy="617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685800" y="3810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運営事項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3200400" y="3810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推　進　者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6324600" y="3810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支　援　者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381000" y="37338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381000" y="7620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５）テーマ選定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5715000" y="762000"/>
            <a:ext cx="32766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・職場の課題を取り上げた時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に、サークルの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実力で解決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できるか見極め</a:t>
            </a:r>
            <a:r>
              <a:rPr lang="ja-JP" altLang="en-US" sz="2000">
                <a:ea typeface="HGP創英角ｺﾞｼｯｸUB" pitchFamily="50" charset="-128"/>
              </a:rPr>
              <a:t>対応する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　サークルの</a:t>
            </a:r>
            <a:r>
              <a:rPr lang="ja-JP" altLang="en-US" sz="2000">
                <a:ea typeface="HGP創英角ｺﾞｼｯｸUB" pitchFamily="50" charset="-128"/>
              </a:rPr>
              <a:t>実力がない場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合は</a:t>
            </a:r>
            <a:r>
              <a:rPr lang="ja-JP" altLang="en-US" sz="2000"/>
              <a:t>、</a:t>
            </a:r>
            <a:r>
              <a:rPr lang="ja-JP" altLang="en-US" sz="2000">
                <a:ea typeface="HGP創英角ｺﾞｼｯｸUB" pitchFamily="50" charset="-128"/>
              </a:rPr>
              <a:t>他部署との連携、勉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強会等</a:t>
            </a:r>
            <a:r>
              <a:rPr lang="ja-JP" altLang="en-US" sz="2000"/>
              <a:t>の計画を推進者へ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のアドバイスと、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自ら実施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することを決めて</a:t>
            </a:r>
            <a:r>
              <a:rPr lang="ja-JP" altLang="en-US" sz="2000"/>
              <a:t>、計画的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に実施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ja-JP" sz="1800"/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2514600" y="762000"/>
            <a:ext cx="3200400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①</a:t>
            </a:r>
            <a:r>
              <a:rPr lang="ja-JP" altLang="en-US" sz="2000">
                <a:ea typeface="HGP創英角ｺﾞｼｯｸUB" pitchFamily="50" charset="-128"/>
              </a:rPr>
              <a:t>仕事の流れや職場の課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　</a:t>
            </a:r>
            <a:r>
              <a:rPr lang="ja-JP" altLang="en-US" sz="2000">
                <a:ea typeface="HGP創英角ｺﾞｼｯｸUB" pitchFamily="50" charset="-128"/>
              </a:rPr>
              <a:t>題</a:t>
            </a:r>
            <a:r>
              <a:rPr lang="ja-JP" altLang="en-US" sz="2000"/>
              <a:t>（課方針、係の実施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/>
              <a:t>　事項）などからの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問題点の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絞込みを</a:t>
            </a:r>
            <a:r>
              <a:rPr lang="ja-JP" altLang="en-US" sz="2000"/>
              <a:t>アドバイス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②取り上げたテーマは推進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者自身が、</a:t>
            </a:r>
            <a:r>
              <a:rPr lang="ja-JP" altLang="en-US" sz="2000">
                <a:ea typeface="HGP創英角ｺﾞｼｯｸUB" pitchFamily="50" charset="-128"/>
              </a:rPr>
              <a:t>年度毎にサー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クルを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レベルアップさせる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計画になっているか</a:t>
            </a:r>
            <a:r>
              <a:rPr lang="ja-JP" altLang="en-US" sz="2000"/>
              <a:t>、どう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000"/>
              <a:t>　か見極めアドバイス</a:t>
            </a:r>
            <a:endParaRPr lang="ja-JP" altLang="en-US" sz="1800"/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7543800" y="0"/>
            <a:ext cx="159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創英角ｺﾞｼｯｸUB" pitchFamily="49" charset="-128"/>
              </a:rPr>
              <a:t>　３／４</a:t>
            </a: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381000" y="3810000"/>
            <a:ext cx="21336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６）改善の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成果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の職場への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定着</a:t>
            </a:r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2514600" y="3810000"/>
            <a:ext cx="32004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・サークルが</a:t>
            </a:r>
            <a:r>
              <a:rPr lang="ja-JP" altLang="en-US" sz="2000">
                <a:ea typeface="HGP創英角ｺﾞｼｯｸUB" pitchFamily="50" charset="-128"/>
              </a:rPr>
              <a:t>テーマを解決し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た時</a:t>
            </a:r>
            <a:r>
              <a:rPr lang="ja-JP" altLang="en-US" sz="2000"/>
              <a:t>、</a:t>
            </a:r>
            <a:r>
              <a:rPr lang="ja-JP" altLang="en-US">
                <a:ea typeface="HGP創英角ｺﾞｼｯｸUB" pitchFamily="50" charset="-128"/>
              </a:rPr>
              <a:t>標準化項目を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確認</a:t>
            </a:r>
            <a:r>
              <a:rPr lang="ja-JP" altLang="en-US" sz="2000"/>
              <a:t>し、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活動の定着が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出来ているか</a:t>
            </a:r>
            <a:r>
              <a:rPr lang="ja-JP" altLang="en-US" sz="2000"/>
              <a:t>、見極め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対応する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5715000" y="3810000"/>
            <a:ext cx="3200400" cy="222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・標準化項目がサークルで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維持されているのか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</a:t>
            </a:r>
            <a:r>
              <a:rPr lang="ja-JP" altLang="en-US" sz="2000">
                <a:ea typeface="HGP創英角ｺﾞｼｯｸUB" pitchFamily="50" charset="-128"/>
              </a:rPr>
              <a:t>見極める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　</a:t>
            </a:r>
            <a:r>
              <a:rPr lang="ja-JP" altLang="en-US" sz="1800"/>
              <a:t>出来ない場合は、推進者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1800"/>
              <a:t>　　へのアドバイスとフォロー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1800"/>
              <a:t>　　も一緒にする</a:t>
            </a:r>
          </a:p>
        </p:txBody>
      </p:sp>
      <p:sp>
        <p:nvSpPr>
          <p:cNvPr id="57361" name="AutoShape 17"/>
          <p:cNvSpPr>
            <a:spLocks noChangeArrowheads="1"/>
          </p:cNvSpPr>
          <p:nvPr/>
        </p:nvSpPr>
        <p:spPr bwMode="auto">
          <a:xfrm>
            <a:off x="5943600" y="5105400"/>
            <a:ext cx="2743200" cy="9906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457200" y="381000"/>
            <a:ext cx="8458200" cy="61722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457200" y="9144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 flipH="1">
            <a:off x="2514600" y="381000"/>
            <a:ext cx="0" cy="617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5715000" y="381000"/>
            <a:ext cx="0" cy="617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685800" y="457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運営事項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124200" y="457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推　進　者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6248400" y="457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支　援　者</a:t>
            </a:r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>
            <a:off x="457200" y="3581400"/>
            <a:ext cx="845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457200" y="914400"/>
            <a:ext cx="21336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７）活動板への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　</a:t>
            </a:r>
            <a:r>
              <a:rPr lang="ja-JP" altLang="en-US">
                <a:ea typeface="HGP創英角ｺﾞｼｯｸUB" pitchFamily="50" charset="-128"/>
              </a:rPr>
              <a:t>コメント記入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5715000" y="914400"/>
            <a:ext cx="32004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・推進者のコメントと活動内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容を見て、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リーダーが育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っているか</a:t>
            </a:r>
            <a:r>
              <a:rPr lang="ja-JP" altLang="en-US" sz="2000">
                <a:ea typeface="HGP創英角ｺﾞｼｯｸUB" pitchFamily="50" charset="-128"/>
              </a:rPr>
              <a:t>どうかを見て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</a:t>
            </a:r>
            <a:r>
              <a:rPr lang="ja-JP" altLang="en-US" sz="2000"/>
              <a:t>、推進者へのアドバイス</a:t>
            </a:r>
            <a:endParaRPr lang="ja-JP" altLang="en-US" sz="1800"/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2514600" y="914400"/>
            <a:ext cx="32004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・活動が完了したら、活動板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へあきたりの「ご苦労さん」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だけのコメントでなく、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次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>
                <a:ea typeface="HGP創英角ｺﾞｼｯｸUB" pitchFamily="50" charset="-128"/>
              </a:rPr>
              <a:t>　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へのテーマ活動へ</a:t>
            </a:r>
            <a:r>
              <a:rPr lang="ja-JP" altLang="en-US" sz="2000">
                <a:ea typeface="HGP創英角ｺﾞｼｯｸUB" pitchFamily="50" charset="-128"/>
              </a:rPr>
              <a:t>つ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ながる適切な</a:t>
            </a:r>
            <a:r>
              <a:rPr lang="ja-JP" altLang="en-US" sz="2000"/>
              <a:t>アドバイス</a:t>
            </a:r>
            <a:endParaRPr lang="ja-JP" altLang="en-US" sz="1800"/>
          </a:p>
        </p:txBody>
      </p:sp>
      <p:sp>
        <p:nvSpPr>
          <p:cNvPr id="58381" name="AutoShape 13"/>
          <p:cNvSpPr>
            <a:spLocks noChangeArrowheads="1"/>
          </p:cNvSpPr>
          <p:nvPr/>
        </p:nvSpPr>
        <p:spPr bwMode="auto">
          <a:xfrm>
            <a:off x="2667000" y="2819400"/>
            <a:ext cx="2895600" cy="6858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2743200" y="2819400"/>
            <a:ext cx="29718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/>
              <a:t>書き切れない場合は、ＱＣ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ja-JP" altLang="en-US" sz="1800"/>
              <a:t>サークルノートに記入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7772400" y="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ea typeface="HG創英角ｺﾞｼｯｸUB" pitchFamily="49" charset="-128"/>
              </a:rPr>
              <a:t>４／４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457200" y="3657600"/>
            <a:ext cx="2133600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８）発表のためで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なく、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実態に即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したステップ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毎の指導</a:t>
            </a:r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2514600" y="3581400"/>
            <a:ext cx="3200400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・テーマが</a:t>
            </a:r>
            <a:r>
              <a:rPr lang="ja-JP" altLang="en-US" sz="2000">
                <a:ea typeface="HGP創英角ｺﾞｼｯｸUB" pitchFamily="50" charset="-128"/>
              </a:rPr>
              <a:t>完了してからの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ea typeface="HGP創英角ｺﾞｼｯｸUB" pitchFamily="50" charset="-128"/>
              </a:rPr>
              <a:t>苦情・苦言でなく</a:t>
            </a:r>
            <a:r>
              <a:rPr lang="ja-JP" altLang="en-US" sz="2000"/>
              <a:t>、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ステッ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　プ毎に</a:t>
            </a:r>
            <a:r>
              <a:rPr lang="ja-JP" altLang="en-US" sz="2000"/>
              <a:t>適切な指導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2667000" y="50292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/>
              <a:t>リーダー自信を持たせるようなアドバイス</a:t>
            </a:r>
          </a:p>
        </p:txBody>
      </p:sp>
      <p:sp>
        <p:nvSpPr>
          <p:cNvPr id="58387" name="AutoShape 19"/>
          <p:cNvSpPr>
            <a:spLocks noChangeArrowheads="1"/>
          </p:cNvSpPr>
          <p:nvPr/>
        </p:nvSpPr>
        <p:spPr bwMode="auto">
          <a:xfrm>
            <a:off x="2590800" y="5029200"/>
            <a:ext cx="2895600" cy="6858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5715000" y="3581400"/>
            <a:ext cx="3200400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①</a:t>
            </a:r>
            <a:r>
              <a:rPr lang="ja-JP" altLang="en-US" sz="2000"/>
              <a:t>テーマ完了の時は活動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/>
              <a:t>　を整理して、</a:t>
            </a:r>
            <a:r>
              <a:rPr lang="ja-JP" altLang="en-US" sz="2000">
                <a:ea typeface="HGP創英角ｺﾞｼｯｸUB" pitchFamily="50" charset="-128"/>
              </a:rPr>
              <a:t>次へのテーマ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2000">
                <a:ea typeface="HGP創英角ｺﾞｼｯｸUB" pitchFamily="50" charset="-128"/>
              </a:rPr>
              <a:t>　に反映することを念頭に</a:t>
            </a:r>
            <a:r>
              <a:rPr lang="ja-JP" altLang="en-US" sz="2000"/>
              <a:t>置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き、推進者へアドバイス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②話は</a:t>
            </a:r>
            <a:r>
              <a:rPr lang="ja-JP" altLang="en-US" sz="2000">
                <a:ea typeface="HGP創英角ｺﾞｼｯｸUB" pitchFamily="50" charset="-128"/>
              </a:rPr>
              <a:t>分かるように整理が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出来たかどうかで、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推進者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の</a:t>
            </a:r>
            <a:r>
              <a:rPr lang="ja-JP" altLang="en-US">
                <a:solidFill>
                  <a:schemeClr val="accent2"/>
                </a:solidFill>
                <a:ea typeface="HGP創英角ｺﾞｼｯｸUB" pitchFamily="50" charset="-128"/>
              </a:rPr>
              <a:t>管理への実践力</a:t>
            </a:r>
            <a:r>
              <a:rPr lang="ja-JP" altLang="en-US" sz="2000">
                <a:solidFill>
                  <a:schemeClr val="accent2"/>
                </a:solidFill>
                <a:ea typeface="HGP創英角ｺﾞｼｯｸUB" pitchFamily="50" charset="-128"/>
              </a:rPr>
              <a:t>を</a:t>
            </a:r>
            <a:r>
              <a:rPr lang="ja-JP" altLang="en-US" sz="2000"/>
              <a:t>見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ja-JP" altLang="en-US" sz="2000"/>
              <a:t>　極め、アドバイス</a:t>
            </a:r>
            <a:endParaRPr lang="ja-JP" altLang="en-US" sz="1800"/>
          </a:p>
        </p:txBody>
      </p:sp>
      <p:pic>
        <p:nvPicPr>
          <p:cNvPr id="58389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791200"/>
            <a:ext cx="1981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8839200" cy="424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699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2200">
                <a:ea typeface="HGP創英角ﾎﾟｯﾌﾟ体" pitchFamily="50" charset="-128"/>
              </a:rPr>
              <a:t>１．人間を単なる物質と考えると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・７０ＫＧの人間で、水が７０％でタダ。あとたんぱく質・脂肪・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  カルシウムなどの材料原価で計算すると　　１７００円</a:t>
            </a:r>
          </a:p>
          <a:p>
            <a:pPr>
              <a:spcBef>
                <a:spcPct val="50000"/>
              </a:spcBef>
            </a:pPr>
            <a:endParaRPr lang="ja-JP" altLang="en-US" sz="2200"/>
          </a:p>
          <a:p>
            <a:pPr>
              <a:spcBef>
                <a:spcPct val="50000"/>
              </a:spcBef>
            </a:pPr>
            <a:r>
              <a:rPr lang="ja-JP" altLang="en-US" sz="2200">
                <a:ea typeface="HGP創英角ﾎﾟｯﾌﾟ体" pitchFamily="50" charset="-128"/>
              </a:rPr>
              <a:t>２．原材料を巧みに組み合わせて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・７０ＫＧの人は、７０兆の細胞から成り立っている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  １つの細胞を１円として７０兆円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　細胞にはＤＮＡという遺伝子が入っており、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　ＤＮＡには百科事典４００冊分の情報が入っていると、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ja-JP" altLang="en-US"/>
              <a:t>　　　とても１円では造れない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533400" y="762000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 b="1"/>
              <a:t>　</a:t>
            </a:r>
            <a:r>
              <a:rPr lang="ja-JP" altLang="en-US" sz="3600" b="1">
                <a:solidFill>
                  <a:schemeClr val="accent2"/>
                </a:solidFill>
                <a:ea typeface="HGP創英角ﾎﾟｯﾌﾟ体" pitchFamily="50" charset="-128"/>
              </a:rPr>
              <a:t>人間の価値は？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ChangeArrowheads="1"/>
          </p:cNvSpPr>
          <p:nvPr/>
        </p:nvSpPr>
        <p:spPr bwMode="auto">
          <a:xfrm>
            <a:off x="152400" y="76200"/>
            <a:ext cx="8839200" cy="6629400"/>
          </a:xfrm>
          <a:prstGeom prst="roundRect">
            <a:avLst>
              <a:gd name="adj" fmla="val 2157"/>
            </a:avLst>
          </a:prstGeom>
          <a:solidFill>
            <a:srgbClr val="FFFFCC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auto">
          <a:xfrm>
            <a:off x="381000" y="990600"/>
            <a:ext cx="8382000" cy="6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kumimoji="0" lang="ja-JP" altLang="en-US" sz="1600" b="1">
                <a:latin typeface="HG丸ｺﾞｼｯｸM-PRO" pitchFamily="50" charset="-128"/>
                <a:ea typeface="HG丸ｺﾞｼｯｸM-PRO" pitchFamily="50" charset="-128"/>
              </a:rPr>
              <a:t>　世話人</a:t>
            </a:r>
            <a:r>
              <a:rPr kumimoji="0" lang="en-US" altLang="ja-JP" sz="1600" b="1"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kumimoji="0" lang="ja-JP" altLang="en-US" sz="1600" b="1">
                <a:latin typeface="HG丸ｺﾞｼｯｸM-PRO" pitchFamily="50" charset="-128"/>
                <a:ea typeface="HG丸ｺﾞｼｯｸM-PRO" pitchFamily="50" charset="-128"/>
              </a:rPr>
              <a:t>課長</a:t>
            </a:r>
            <a:r>
              <a:rPr kumimoji="0" lang="en-US" altLang="ja-JP" sz="1600" b="1">
                <a:latin typeface="HG丸ｺﾞｼｯｸM-PRO" pitchFamily="50" charset="-128"/>
                <a:ea typeface="HG丸ｺﾞｼｯｸM-PRO" pitchFamily="50" charset="-128"/>
              </a:rPr>
              <a:t>)</a:t>
            </a:r>
            <a:r>
              <a:rPr kumimoji="0" lang="ja-JP" altLang="en-US" sz="1600" b="1">
                <a:latin typeface="HG丸ｺﾞｼｯｸM-PRO" pitchFamily="50" charset="-128"/>
                <a:ea typeface="HG丸ｺﾞｼｯｸM-PRO" pitchFamily="50" charset="-128"/>
              </a:rPr>
              <a:t>に対してＱＣサークル活動の必要性、及びトヨタグループトップ企業に</a:t>
            </a:r>
          </a:p>
          <a:p>
            <a:pPr eaLnBrk="0" hangingPunct="0"/>
            <a:r>
              <a:rPr kumimoji="0" lang="ja-JP" altLang="en-US" sz="1600" b="1">
                <a:latin typeface="HG丸ｺﾞｼｯｸM-PRO" pitchFamily="50" charset="-128"/>
                <a:ea typeface="HG丸ｺﾞｼｯｸM-PRO" pitchFamily="50" charset="-128"/>
              </a:rPr>
              <a:t>相応しい活動の進め方・考え方を再認識しＱＣサークル活動の活性化につなげる。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85800" y="533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kumimoji="0" lang="ja-JP" altLang="en-US" sz="2000">
                <a:latin typeface="HG丸ｺﾞｼｯｸM-PRO" pitchFamily="50" charset="-128"/>
                <a:ea typeface="HG丸ｺﾞｼｯｸM-PRO" pitchFamily="50" charset="-128"/>
              </a:rPr>
              <a:t>ねらい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2514600" y="279400"/>
            <a:ext cx="3248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0" lang="ja-JP" altLang="en-US" b="1">
                <a:latin typeface="HG丸ｺﾞｼｯｸM-PRO" pitchFamily="50" charset="-128"/>
                <a:ea typeface="HG丸ｺﾞｼｯｸM-PRO" pitchFamily="50" charset="-128"/>
              </a:rPr>
              <a:t>世話人（課長）研修会</a:t>
            </a:r>
            <a:endParaRPr lang="ja-JP" altLang="en-US" b="1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3895725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469900" y="4851400"/>
            <a:ext cx="2143125" cy="1676400"/>
            <a:chOff x="336" y="3120"/>
            <a:chExt cx="1350" cy="1056"/>
          </a:xfrm>
        </p:grpSpPr>
        <p:pic>
          <p:nvPicPr>
            <p:cNvPr id="6964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3120"/>
              <a:ext cx="1350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641" name="Text Box 9"/>
            <p:cNvSpPr txBox="1">
              <a:spLocks noChangeArrowheads="1"/>
            </p:cNvSpPr>
            <p:nvPr/>
          </p:nvSpPr>
          <p:spPr bwMode="auto">
            <a:xfrm>
              <a:off x="336" y="3120"/>
              <a:ext cx="374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600" b="1">
                  <a:latin typeface="Arial" pitchFamily="34" charset="0"/>
                </a:rPr>
                <a:t>講話</a:t>
              </a:r>
            </a:p>
          </p:txBody>
        </p:sp>
      </p:grp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6210300" y="4826000"/>
            <a:ext cx="2238375" cy="1676400"/>
            <a:chOff x="3936" y="3120"/>
            <a:chExt cx="1410" cy="1056"/>
          </a:xfrm>
        </p:grpSpPr>
        <p:pic>
          <p:nvPicPr>
            <p:cNvPr id="69643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120"/>
              <a:ext cx="1410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644" name="Text Box 12"/>
            <p:cNvSpPr txBox="1">
              <a:spLocks noChangeArrowheads="1"/>
            </p:cNvSpPr>
            <p:nvPr/>
          </p:nvSpPr>
          <p:spPr bwMode="auto">
            <a:xfrm>
              <a:off x="3944" y="3121"/>
              <a:ext cx="50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600" b="1">
                  <a:latin typeface="Arial" pitchFamily="34" charset="0"/>
                </a:rPr>
                <a:t>発表会</a:t>
              </a:r>
            </a:p>
          </p:txBody>
        </p:sp>
      </p:grpSp>
      <p:sp>
        <p:nvSpPr>
          <p:cNvPr id="69645" name="AutoShape 13"/>
          <p:cNvSpPr>
            <a:spLocks noChangeArrowheads="1"/>
          </p:cNvSpPr>
          <p:nvPr/>
        </p:nvSpPr>
        <p:spPr bwMode="auto">
          <a:xfrm>
            <a:off x="4486275" y="2070100"/>
            <a:ext cx="4429125" cy="2590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kumimoji="0" lang="en-US" altLang="ja-JP" sz="1400">
                <a:latin typeface="HG丸ｺﾞｼｯｸM-PRO" pitchFamily="50" charset="-128"/>
                <a:ea typeface="HG丸ｺﾞｼｯｸM-PRO" pitchFamily="50" charset="-128"/>
              </a:rPr>
              <a:t>① </a:t>
            </a:r>
            <a:r>
              <a:rPr kumimoji="0" lang="ja-JP" altLang="en-US" sz="1400">
                <a:latin typeface="HG丸ｺﾞｼｯｸM-PRO" pitchFamily="50" charset="-128"/>
                <a:ea typeface="HG丸ｺﾞｼｯｸM-PRO" pitchFamily="50" charset="-128"/>
              </a:rPr>
              <a:t>社外講師による自分の経験を生かした技能系の　課長のあり方について講話を聞き、今後のＱサ　ークル活動の支援の参考にいていただく。</a:t>
            </a:r>
          </a:p>
          <a:p>
            <a:pPr eaLnBrk="0" hangingPunct="0"/>
            <a:endParaRPr kumimoji="0" lang="ja-JP" altLang="en-US" sz="900">
              <a:latin typeface="HG丸ｺﾞｼｯｸM-PRO" pitchFamily="50" charset="-128"/>
              <a:ea typeface="HG丸ｺﾞｼｯｸM-PRO" pitchFamily="50" charset="-128"/>
            </a:endParaRPr>
          </a:p>
          <a:p>
            <a:pPr eaLnBrk="0" hangingPunct="0"/>
            <a:r>
              <a:rPr kumimoji="0" lang="ja-JP" altLang="en-US" sz="1400">
                <a:latin typeface="HG丸ｺﾞｼｯｸM-PRO" pitchFamily="50" charset="-128"/>
                <a:ea typeface="HG丸ｺﾞｼｯｸM-PRO" pitchFamily="50" charset="-128"/>
              </a:rPr>
              <a:t>② レベル把握の活用について、説明し、レベルア　ップにつなげてもらう。</a:t>
            </a:r>
          </a:p>
          <a:p>
            <a:pPr eaLnBrk="0" hangingPunct="0"/>
            <a:endParaRPr kumimoji="0" lang="ja-JP" altLang="en-US" sz="900">
              <a:latin typeface="HG丸ｺﾞｼｯｸM-PRO" pitchFamily="50" charset="-128"/>
              <a:ea typeface="HG丸ｺﾞｼｯｸM-PRO" pitchFamily="50" charset="-128"/>
            </a:endParaRPr>
          </a:p>
          <a:p>
            <a:pPr eaLnBrk="0" hangingPunct="0"/>
            <a:r>
              <a:rPr kumimoji="0" lang="ja-JP" altLang="en-US" sz="1400">
                <a:latin typeface="HG丸ｺﾞｼｯｸM-PRO" pitchFamily="50" charset="-128"/>
                <a:ea typeface="HG丸ｺﾞｼｯｸM-PRO" pitchFamily="50" charset="-128"/>
              </a:rPr>
              <a:t>③ 事前に自職場の課題を洗出しＧＤで意見交換、　共通した課題をテーマとして取上げ、討議し打</a:t>
            </a:r>
          </a:p>
          <a:p>
            <a:pPr eaLnBrk="0" hangingPunct="0"/>
            <a:r>
              <a:rPr kumimoji="0" lang="ja-JP" altLang="en-US" sz="1400">
                <a:latin typeface="HG丸ｺﾞｼｯｸM-PRO" pitchFamily="50" charset="-128"/>
                <a:ea typeface="HG丸ｺﾞｼｯｸM-PRO" pitchFamily="50" charset="-128"/>
              </a:rPr>
              <a:t>　開策を見つける。また、グループとしてまと、　発表する。</a:t>
            </a:r>
          </a:p>
          <a:p>
            <a:pPr eaLnBrk="0" hangingPunct="0"/>
            <a:r>
              <a:rPr kumimoji="0" lang="ja-JP" altLang="en-US" sz="1400">
                <a:latin typeface="HG丸ｺﾞｼｯｸM-PRO" pitchFamily="50" charset="-128"/>
                <a:ea typeface="HG丸ｺﾞｼｯｸM-PRO" pitchFamily="50" charset="-128"/>
              </a:rPr>
              <a:t>　</a:t>
            </a:r>
          </a:p>
        </p:txBody>
      </p:sp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5105400" y="1828800"/>
            <a:ext cx="1114425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800" b="1">
                <a:latin typeface="Arial" pitchFamily="34" charset="0"/>
              </a:rPr>
              <a:t>研修内容</a:t>
            </a:r>
          </a:p>
        </p:txBody>
      </p:sp>
      <p:grpSp>
        <p:nvGrpSpPr>
          <p:cNvPr id="69647" name="Group 15"/>
          <p:cNvGrpSpPr>
            <a:grpSpLocks/>
          </p:cNvGrpSpPr>
          <p:nvPr/>
        </p:nvGrpSpPr>
        <p:grpSpPr bwMode="auto">
          <a:xfrm>
            <a:off x="3352800" y="4838700"/>
            <a:ext cx="2238375" cy="1685925"/>
            <a:chOff x="2112" y="3120"/>
            <a:chExt cx="1410" cy="1062"/>
          </a:xfrm>
        </p:grpSpPr>
        <p:pic>
          <p:nvPicPr>
            <p:cNvPr id="69648" name="Picture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3120"/>
              <a:ext cx="1410" cy="1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649" name="Text Box 17"/>
            <p:cNvSpPr txBox="1">
              <a:spLocks noChangeArrowheads="1"/>
            </p:cNvSpPr>
            <p:nvPr/>
          </p:nvSpPr>
          <p:spPr bwMode="auto">
            <a:xfrm>
              <a:off x="2112" y="3120"/>
              <a:ext cx="308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600" b="1">
                  <a:latin typeface="Arial" pitchFamily="34" charset="0"/>
                </a:rPr>
                <a:t>GD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492125" y="304800"/>
            <a:ext cx="7948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>
                <a:ea typeface="HG創英角ﾎﾟｯﾌﾟ体" pitchFamily="49" charset="-128"/>
              </a:rPr>
              <a:t>３．緊急収益改善への取組み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33413" y="1143000"/>
            <a:ext cx="7666037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①</a:t>
            </a:r>
            <a:r>
              <a:rPr lang="ja-JP" altLang="en-US"/>
              <a:t>経費削減　５０％低減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・旅費交通費、会議費、宿泊費、教育費（社内対応）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②事務用消耗品　購入ストップ（３ｹ月）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③不用紙、裏面活用の徹底、カラーコピーの禁止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④紙使用料の低減（テキストを貸出、ホームページ掲載）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⑤残業「０」、一斉退場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⑥業務の棚卸（必要性からの見直し・・・・・・・）など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773113" y="5257800"/>
            <a:ext cx="6472237" cy="11699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0000FF"/>
                </a:solidFill>
                <a:ea typeface="HGP創英角ﾎﾟｯﾌﾟ体" pitchFamily="50" charset="-128"/>
              </a:rPr>
              <a:t>出来る事から、すぐ実施（スピードが大切）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0000FF"/>
                </a:solidFill>
                <a:ea typeface="HGP創英角ﾎﾟｯﾌﾟ体" pitchFamily="50" charset="-128"/>
              </a:rPr>
              <a:t>　</a:t>
            </a:r>
            <a:r>
              <a:rPr lang="en-US" altLang="ja-JP" sz="2800">
                <a:solidFill>
                  <a:srgbClr val="0000FF"/>
                </a:solidFill>
                <a:ea typeface="HGP創英角ﾎﾟｯﾌﾟ体" pitchFamily="50" charset="-128"/>
              </a:rPr>
              <a:t>※</a:t>
            </a:r>
            <a:r>
              <a:rPr lang="ja-JP" altLang="en-US" sz="2800">
                <a:solidFill>
                  <a:srgbClr val="0000FF"/>
                </a:solidFill>
                <a:ea typeface="HGP創英角ﾎﾟｯﾌﾟ体" pitchFamily="50" charset="-128"/>
              </a:rPr>
              <a:t>１円でも安くモノができないか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0" y="3048000"/>
            <a:ext cx="9144000" cy="323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ja-JP"/>
              <a:t>※</a:t>
            </a:r>
            <a:r>
              <a:rPr lang="ja-JP" altLang="en-US"/>
              <a:t>トヨタ自動車（株）渡辺社長の言葉（第</a:t>
            </a:r>
            <a:r>
              <a:rPr lang="en-US" altLang="ja-JP"/>
              <a:t>43</a:t>
            </a:r>
            <a:r>
              <a:rPr lang="ja-JP" altLang="en-US"/>
              <a:t>回　ｸﾞﾛｰﾊﾞﾙトヨタＴＱＭ大会）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/>
              <a:t>　①</a:t>
            </a:r>
            <a:r>
              <a:rPr lang="en-US" altLang="ja-JP"/>
              <a:t>2008</a:t>
            </a:r>
            <a:r>
              <a:rPr lang="ja-JP" altLang="en-US"/>
              <a:t>年</a:t>
            </a:r>
            <a:r>
              <a:rPr lang="en-US" altLang="ja-JP"/>
              <a:t>11</a:t>
            </a:r>
            <a:r>
              <a:rPr lang="ja-JP" altLang="en-US"/>
              <a:t>月</a:t>
            </a:r>
            <a:r>
              <a:rPr lang="en-US" altLang="ja-JP"/>
              <a:t>19</a:t>
            </a:r>
            <a:r>
              <a:rPr lang="ja-JP" altLang="en-US"/>
              <a:t>日（水）　名古屋国際会議所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/>
              <a:t>　②ＴＱＭを徹底的に推進（実践）すれば難問も解決できる</a:t>
            </a: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ja-JP" altLang="en-US"/>
              <a:t>　　　</a:t>
            </a:r>
            <a:r>
              <a:rPr lang="ja-JP" altLang="en-US">
                <a:solidFill>
                  <a:srgbClr val="0000FF"/>
                </a:solidFill>
                <a:ea typeface="HG創英角ﾎﾟｯﾌﾟ体" pitchFamily="49" charset="-128"/>
              </a:rPr>
              <a:t>モノづくりは人づくり、絶え間ない改善・全員参加で実践す　　る体質強化のための人財育成のチャンス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/>
              <a:t>　　　　　　</a:t>
            </a:r>
            <a:r>
              <a:rPr lang="ja-JP" altLang="en-US">
                <a:solidFill>
                  <a:srgbClr val="0000FF"/>
                </a:solidFill>
                <a:ea typeface="HG創英角ﾎﾟｯﾌﾟ体" pitchFamily="49" charset="-128"/>
              </a:rPr>
              <a:t>厳しい時こそ風土を変えて、人づくりを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solidFill>
                  <a:srgbClr val="0000FF"/>
                </a:solidFill>
                <a:ea typeface="HG創英角ﾎﾟｯﾌﾟ体" pitchFamily="49" charset="-128"/>
              </a:rPr>
              <a:t>　　　　明るく、楽しく、元気よく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11138" y="228600"/>
            <a:ext cx="89328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3200" b="1">
                <a:latin typeface="HG創英角ﾎﾟｯﾌﾟ体" pitchFamily="49" charset="-128"/>
                <a:ea typeface="HG創英角ﾎﾟｯﾌﾟ体" pitchFamily="49" charset="-128"/>
              </a:rPr>
              <a:t>４．厳しい環境だから、もう一度　原点に帰っ　　た活動を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773113" y="1552575"/>
            <a:ext cx="5346700" cy="13430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ja-JP">
                <a:ea typeface="HGP創英角ﾎﾟｯﾌﾟ体" pitchFamily="50" charset="-128"/>
              </a:rPr>
              <a:t>①</a:t>
            </a:r>
            <a:r>
              <a:rPr lang="ja-JP" altLang="en-US">
                <a:ea typeface="HGP創英角ﾎﾟｯﾌﾟ体" pitchFamily="50" charset="-128"/>
              </a:rPr>
              <a:t>人材育成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/>
              <a:t>　　　　　　　　　　　　　　　　</a:t>
            </a:r>
            <a:r>
              <a:rPr lang="ja-JP" altLang="en-US">
                <a:ea typeface="HG創英角ﾎﾟｯﾌﾟ体" pitchFamily="49" charset="-128"/>
              </a:rPr>
              <a:t>体質の強化を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>
                <a:ea typeface="HGP創英角ﾎﾟｯﾌﾟ体" pitchFamily="50" charset="-128"/>
              </a:rPr>
              <a:t>②職場の活性化</a:t>
            </a:r>
          </a:p>
        </p:txBody>
      </p:sp>
      <p:sp>
        <p:nvSpPr>
          <p:cNvPr id="62469" name="AutoShape 5"/>
          <p:cNvSpPr>
            <a:spLocks/>
          </p:cNvSpPr>
          <p:nvPr/>
        </p:nvSpPr>
        <p:spPr bwMode="auto">
          <a:xfrm>
            <a:off x="3165475" y="1828800"/>
            <a:ext cx="211138" cy="838200"/>
          </a:xfrm>
          <a:prstGeom prst="rightBrace">
            <a:avLst>
              <a:gd name="adj1" fmla="val 33083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1055688" y="5715000"/>
            <a:ext cx="350837" cy="304800"/>
          </a:xfrm>
          <a:prstGeom prst="rightArrow">
            <a:avLst>
              <a:gd name="adj1" fmla="val 50000"/>
              <a:gd name="adj2" fmla="val 2877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914400" y="5715000"/>
            <a:ext cx="561975" cy="228600"/>
          </a:xfrm>
          <a:prstGeom prst="rightArrow">
            <a:avLst>
              <a:gd name="adj1" fmla="val 50000"/>
              <a:gd name="adj2" fmla="val 6145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62472" name="AutoShape 8"/>
          <p:cNvSpPr>
            <a:spLocks noChangeArrowheads="1"/>
          </p:cNvSpPr>
          <p:nvPr/>
        </p:nvSpPr>
        <p:spPr bwMode="auto">
          <a:xfrm>
            <a:off x="685800" y="5486400"/>
            <a:ext cx="563563" cy="304800"/>
          </a:xfrm>
          <a:prstGeom prst="rightArrow">
            <a:avLst>
              <a:gd name="adj1" fmla="val 50000"/>
              <a:gd name="adj2" fmla="val 4622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2125" y="381000"/>
            <a:ext cx="7772400" cy="609600"/>
          </a:xfrm>
        </p:spPr>
        <p:txBody>
          <a:bodyPr/>
          <a:lstStyle/>
          <a:p>
            <a:pPr algn="l"/>
            <a:r>
              <a:rPr lang="ja-JP" altLang="en-US" sz="3600">
                <a:solidFill>
                  <a:schemeClr val="tx1"/>
                </a:solidFill>
                <a:ea typeface="HGP創英角ﾎﾟｯﾌﾟ体" pitchFamily="50" charset="-128"/>
              </a:rPr>
              <a:t>あなたの職場はどんな状況ですか？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33413" y="12954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ja-JP" altLang="en-US" sz="3000"/>
              <a:t>１．品質意識、問題意識、改善</a:t>
            </a:r>
            <a:r>
              <a:rPr lang="ja-JP" altLang="en-US" sz="3000">
                <a:solidFill>
                  <a:srgbClr val="0000FF"/>
                </a:solidFill>
                <a:ea typeface="HGP創英角ﾎﾟｯﾌﾟ体" pitchFamily="50" charset="-128"/>
              </a:rPr>
              <a:t>意欲が低い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ja-JP" altLang="en-US" sz="3000"/>
              <a:t>２．職場の雰囲気や上司の</a:t>
            </a:r>
            <a:r>
              <a:rPr lang="ja-JP" altLang="en-US" sz="3000">
                <a:solidFill>
                  <a:srgbClr val="0000FF"/>
                </a:solidFill>
                <a:ea typeface="HGP創英角ﾎﾟｯﾌﾟ体" pitchFamily="50" charset="-128"/>
              </a:rPr>
              <a:t>言動が暗く活気がない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ja-JP" altLang="en-US" sz="3000"/>
              <a:t>３．言いたいことが言えず、</a:t>
            </a:r>
            <a:r>
              <a:rPr lang="ja-JP" altLang="en-US" sz="3000">
                <a:solidFill>
                  <a:srgbClr val="0000FF"/>
                </a:solidFill>
                <a:ea typeface="HGP創英角ﾎﾟｯﾌﾟ体" pitchFamily="50" charset="-128"/>
              </a:rPr>
              <a:t>情報が</a:t>
            </a:r>
            <a:r>
              <a:rPr lang="ja-JP" altLang="en-US" sz="3000"/>
              <a:t>正しく</a:t>
            </a:r>
            <a:r>
              <a:rPr lang="ja-JP" altLang="en-US" sz="3000">
                <a:solidFill>
                  <a:srgbClr val="0000FF"/>
                </a:solidFill>
                <a:ea typeface="HGP創英角ﾎﾟｯﾌﾟ体" pitchFamily="50" charset="-128"/>
              </a:rPr>
              <a:t>伝わらない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ja-JP" altLang="en-US" sz="3000"/>
              <a:t>４．仕事の目的・必要性が理解されず、</a:t>
            </a:r>
            <a:r>
              <a:rPr lang="ja-JP" altLang="en-US" sz="3000">
                <a:solidFill>
                  <a:srgbClr val="0000FF"/>
                </a:solidFill>
                <a:ea typeface="HGP創英角ﾎﾟｯﾌﾟ体" pitchFamily="50" charset="-128"/>
              </a:rPr>
              <a:t>やらされ感が強い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ja-JP" altLang="en-US" sz="3000"/>
              <a:t>５．職場内の</a:t>
            </a:r>
            <a:r>
              <a:rPr lang="ja-JP" altLang="en-US" sz="3000">
                <a:solidFill>
                  <a:srgbClr val="0000FF"/>
                </a:solidFill>
                <a:ea typeface="HGP創英角ﾎﾟｯﾌﾟ体" pitchFamily="50" charset="-128"/>
              </a:rPr>
              <a:t>コミュニケーション不足</a:t>
            </a:r>
            <a:r>
              <a:rPr lang="ja-JP" altLang="en-US" sz="3000"/>
              <a:t>で、協調性が生まれない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ja-JP" sz="3000"/>
          </a:p>
        </p:txBody>
      </p:sp>
      <p:sp>
        <p:nvSpPr>
          <p:cNvPr id="63492" name="Text Box 1028"/>
          <p:cNvSpPr txBox="1">
            <a:spLocks noChangeArrowheads="1"/>
          </p:cNvSpPr>
          <p:nvPr/>
        </p:nvSpPr>
        <p:spPr bwMode="auto">
          <a:xfrm>
            <a:off x="844550" y="5638800"/>
            <a:ext cx="7156450" cy="4921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ja-JP" altLang="en-US" sz="3200">
                <a:ea typeface="HGP創英角ﾎﾟｯﾌﾟ体" pitchFamily="50" charset="-128"/>
              </a:rPr>
              <a:t>これでは環境変化に対応できません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１．環境変化に見合う</a:t>
            </a:r>
            <a:r>
              <a:rPr lang="en-US" altLang="ja-JP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3000" b="1">
                <a:solidFill>
                  <a:schemeClr val="accent2"/>
                </a:solidFill>
                <a:latin typeface="HGP創英角ﾎﾟｯﾌﾟ体" pitchFamily="50" charset="-128"/>
                <a:ea typeface="HGP創英角ﾎﾟｯﾌﾟ体" pitchFamily="50" charset="-128"/>
              </a:rPr>
              <a:t>サークル活動への挑戦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85800" y="1143000"/>
            <a:ext cx="7848600" cy="50038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(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１</a:t>
            </a:r>
            <a:r>
              <a:rPr lang="en-US" altLang="ja-JP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)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変化に強い職場とは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　職場の環境変化に俊敏に対応できる力を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　身につけた職場</a:t>
            </a:r>
          </a:p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chemeClr val="accent2"/>
                </a:solidFill>
                <a:ea typeface="HGP創英角ﾎﾟｯﾌﾟ体" pitchFamily="50" charset="-128"/>
              </a:rPr>
              <a:t>（２）変化に強い職場の条件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①問題意識・改善意識が高く、変化に敏感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②職場の重要問題をスピーディーに解決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③人が成長している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④職場のベクトルが合い、チームワークが良い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　　　　⑤職場に活気がある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3042C5F2-A7B8-4596-94E6-5C3D139433A6}"/>
</file>

<file path=customXml/itemProps2.xml><?xml version="1.0" encoding="utf-8"?>
<ds:datastoreItem xmlns:ds="http://schemas.openxmlformats.org/officeDocument/2006/customXml" ds:itemID="{3214B8E8-E56C-49D1-B177-6A50555036B4}"/>
</file>

<file path=customXml/itemProps3.xml><?xml version="1.0" encoding="utf-8"?>
<ds:datastoreItem xmlns:ds="http://schemas.openxmlformats.org/officeDocument/2006/customXml" ds:itemID="{708F2810-4505-47A7-9ED6-1C551114DAC9}"/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3305</Words>
  <Application>Microsoft Office PowerPoint</Application>
  <PresentationFormat>画面に合わせる (4:3)</PresentationFormat>
  <Paragraphs>1007</Paragraphs>
  <Slides>56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56</vt:i4>
      </vt:variant>
    </vt:vector>
  </HeadingPairs>
  <TitlesOfParts>
    <vt:vector size="72" baseType="lpstr">
      <vt:lpstr>Times New Roman</vt:lpstr>
      <vt:lpstr>ＭＳ Ｐゴシック</vt:lpstr>
      <vt:lpstr>ＭＳ Ｐ明朝</vt:lpstr>
      <vt:lpstr>HGP創英角ﾎﾟｯﾌﾟ体</vt:lpstr>
      <vt:lpstr>HG創英角ﾎﾟｯﾌﾟ体</vt:lpstr>
      <vt:lpstr>HG丸ｺﾞｼｯｸM-PRO</vt:lpstr>
      <vt:lpstr>HGP創英角ｺﾞｼｯｸUB</vt:lpstr>
      <vt:lpstr>イワタ中丸ゴシック体(GT)</vt:lpstr>
      <vt:lpstr>OCRB</vt:lpstr>
      <vt:lpstr>HGS創英角ﾎﾟｯﾌﾟ体</vt:lpstr>
      <vt:lpstr>HGS創英角ｺﾞｼｯｸUB</vt:lpstr>
      <vt:lpstr>HG創英角ｺﾞｼｯｸUB</vt:lpstr>
      <vt:lpstr>Arial</vt:lpstr>
      <vt:lpstr>ＭＳ 明朝</vt:lpstr>
      <vt:lpstr>標準デザイン</vt:lpstr>
      <vt:lpstr>Microsoft PowerPoint スライド</vt:lpstr>
      <vt:lpstr>講話「QCサークル活動の基本と推進者 　　　　　　　　　　　　　　　　　　（支援者)の役割」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あなたの職場はどんな状況ですか？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【トヨタ自動車　Ａ製造課長の例】</vt:lpstr>
      <vt:lpstr>Ｄランク　サークルの課題と対応策（06・07年調査　ｎ＝３８）　　  　　推進者（支援者）の指導・支援が絶対必要</vt:lpstr>
      <vt:lpstr>PowerPoint プレゼンテーション</vt:lpstr>
      <vt:lpstr>ＱＣサークルリーダー勉強会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☆まとめ 　俺がやらなきゃ　誰もやってはくれません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トヨタ車体株式会社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講話「QCサークル活動の基本と推進者 　　　　　　　　　　　　　　　　　　（支援者)の役割」</dc:title>
  <dc:creator>TY36809</dc:creator>
  <cp:lastModifiedBy>s890376</cp:lastModifiedBy>
  <cp:revision>77</cp:revision>
  <dcterms:created xsi:type="dcterms:W3CDTF">2008-07-04T07:26:42Z</dcterms:created>
  <dcterms:modified xsi:type="dcterms:W3CDTF">2020-02-18T02:53:26Z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  <property fmtid="{D5CDD505-2E9C-101B-9397-08002B2CF9AE}" pid="3" name="MediaServiceImageTags">
    <vt:lpwstr/>
  </property>
</Properties>
</file>