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9.xml" ContentType="application/vnd.openxmlformats-officedocument.presentationml.slide+xml"/>
  <Override PartName="/ppt/slides/slide20.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0.xml" ContentType="application/vnd.openxmlformats-officedocument.presentationml.slide+xml"/>
  <Override PartName="/ppt/slides/slide8.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19.xml" ContentType="application/vnd.openxmlformats-officedocument.presentationml.slide+xml"/>
  <Override PartName="/ppt/slides/slide15.xml" ContentType="application/vnd.openxmlformats-officedocument.presentationml.slide+xml"/>
  <Override PartName="/ppt/slides/slide13.xml" ContentType="application/vnd.openxmlformats-officedocument.presentationml.slide+xml"/>
  <Override PartName="/ppt/slides/slide16.xml" ContentType="application/vnd.openxmlformats-officedocument.presentationml.slide+xml"/>
  <Override PartName="/ppt/slides/slide14.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9.xml" ContentType="application/vnd.openxmlformats-officedocument.presentationml.notesSlide+xml"/>
  <Override PartName="/ppt/notesSlides/notesSlide5.xml" ContentType="application/vnd.openxmlformats-officedocument.presentationml.notesSlide+xml"/>
  <Override PartName="/ppt/notesSlides/notesSlide19.xml" ContentType="application/vnd.openxmlformats-officedocument.presentationml.notesSlide+xml"/>
  <Override PartName="/ppt/notesSlides/notesSlide15.xml" ContentType="application/vnd.openxmlformats-officedocument.presentationml.notesSlide+xml"/>
  <Override PartName="/ppt/notesSlides/notesSlide17.xml" ContentType="application/vnd.openxmlformats-officedocument.presentationml.notesSlide+xml"/>
  <Override PartName="/ppt/notesSlides/notesSlide14.xml" ContentType="application/vnd.openxmlformats-officedocument.presentationml.notesSlide+xml"/>
  <Override PartName="/ppt/notesSlides/notesSlide13.xml" ContentType="application/vnd.openxmlformats-officedocument.presentationml.notesSlide+xml"/>
  <Override PartName="/ppt/notesSlides/notesSlide18.xml" ContentType="application/vnd.openxmlformats-officedocument.presentationml.notesSlide+xml"/>
  <Override PartName="/ppt/notesSlides/notesSlide12.xml" ContentType="application/vnd.openxmlformats-officedocument.presentationml.notesSlide+xml"/>
  <Override PartName="/ppt/notesSlides/notesSlide16.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heme/theme1.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2"/>
  </p:notesMasterIdLst>
  <p:handoutMasterIdLst>
    <p:handoutMasterId r:id="rId23"/>
  </p:handoutMasterIdLst>
  <p:sldIdLst>
    <p:sldId id="356" r:id="rId2"/>
    <p:sldId id="371" r:id="rId3"/>
    <p:sldId id="357" r:id="rId4"/>
    <p:sldId id="358" r:id="rId5"/>
    <p:sldId id="359" r:id="rId6"/>
    <p:sldId id="360" r:id="rId7"/>
    <p:sldId id="361" r:id="rId8"/>
    <p:sldId id="362" r:id="rId9"/>
    <p:sldId id="363" r:id="rId10"/>
    <p:sldId id="364" r:id="rId11"/>
    <p:sldId id="365" r:id="rId12"/>
    <p:sldId id="366" r:id="rId13"/>
    <p:sldId id="367" r:id="rId14"/>
    <p:sldId id="368" r:id="rId15"/>
    <p:sldId id="369" r:id="rId16"/>
    <p:sldId id="370" r:id="rId17"/>
    <p:sldId id="379" r:id="rId18"/>
    <p:sldId id="410" r:id="rId19"/>
    <p:sldId id="383" r:id="rId20"/>
    <p:sldId id="390" r:id="rId21"/>
  </p:sldIdLst>
  <p:sldSz cx="9144000" cy="6858000" type="screen4x3"/>
  <p:notesSz cx="6735763" cy="9869488"/>
  <p:defaultTextStyle>
    <a:defPPr>
      <a:defRPr lang="ja-JP"/>
    </a:defPPr>
    <a:lvl1pPr algn="ctr" rtl="0" fontAlgn="base">
      <a:spcBef>
        <a:spcPct val="0"/>
      </a:spcBef>
      <a:spcAft>
        <a:spcPct val="0"/>
      </a:spcAft>
      <a:defRPr kumimoji="1" sz="1400"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1400"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1400"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1400"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1400"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1400"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1400"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1400"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1400" kern="1200">
        <a:solidFill>
          <a:schemeClr val="tx1"/>
        </a:solidFill>
        <a:latin typeface="Times New Roman" pitchFamily="18"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66"/>
    <a:srgbClr val="D60093"/>
    <a:srgbClr val="FF99FF"/>
    <a:srgbClr val="00FF00"/>
    <a:srgbClr val="009900"/>
    <a:srgbClr val="FF0066"/>
    <a:srgbClr val="00FF99"/>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767" autoAdjust="0"/>
    <p:restoredTop sz="94655" autoAdjust="0"/>
  </p:normalViewPr>
  <p:slideViewPr>
    <p:cSldViewPr snapToGrid="0">
      <p:cViewPr>
        <p:scale>
          <a:sx n="81" d="100"/>
          <a:sy n="81" d="100"/>
        </p:scale>
        <p:origin x="-1254" y="-18"/>
      </p:cViewPr>
      <p:guideLst>
        <p:guide orient="horz" pos="2096"/>
        <p:guide pos="288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 Id="rId30"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dt" sz="quarter" idx="1"/>
          </p:nvPr>
        </p:nvSpPr>
        <p:spPr bwMode="auto">
          <a:xfrm>
            <a:off x="3814763" y="-38100"/>
            <a:ext cx="2905125" cy="569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831" tIns="0" rIns="18831" bIns="0" numCol="1" anchor="t" anchorCtr="0" compatLnSpc="1">
            <a:prstTxWarp prst="textNoShape">
              <a:avLst/>
            </a:prstTxWarp>
          </a:bodyPr>
          <a:lstStyle>
            <a:lvl1pPr algn="r" defTabSz="752475">
              <a:defRPr sz="1000" i="1"/>
            </a:lvl1pPr>
          </a:lstStyle>
          <a:p>
            <a:endParaRPr lang="en-US" altLang="ja-JP"/>
          </a:p>
        </p:txBody>
      </p:sp>
      <p:sp>
        <p:nvSpPr>
          <p:cNvPr id="3075" name="Rectangle 3"/>
          <p:cNvSpPr>
            <a:spLocks noGrp="1" noChangeArrowheads="1"/>
          </p:cNvSpPr>
          <p:nvPr>
            <p:ph type="sldNum" sz="quarter" idx="3"/>
          </p:nvPr>
        </p:nvSpPr>
        <p:spPr bwMode="auto">
          <a:xfrm>
            <a:off x="3814763" y="9336088"/>
            <a:ext cx="2905125" cy="569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831" tIns="0" rIns="18831" bIns="0" numCol="1" anchor="b" anchorCtr="0" compatLnSpc="1">
            <a:prstTxWarp prst="textNoShape">
              <a:avLst/>
            </a:prstTxWarp>
          </a:bodyPr>
          <a:lstStyle>
            <a:lvl1pPr algn="r" defTabSz="752475">
              <a:defRPr sz="1000" i="1"/>
            </a:lvl1pPr>
          </a:lstStyle>
          <a:p>
            <a:fld id="{C9A534CF-BAE7-442E-9F57-5FD682F8BCCD}" type="slidenum">
              <a:rPr lang="en-US" altLang="ja-JP"/>
              <a:pPr/>
              <a:t>‹#›</a:t>
            </a:fld>
            <a:endParaRPr lang="en-US" altLang="ja-JP"/>
          </a:p>
        </p:txBody>
      </p:sp>
      <p:sp>
        <p:nvSpPr>
          <p:cNvPr id="3076" name="Rectangle 4"/>
          <p:cNvSpPr>
            <a:spLocks noGrp="1" noChangeArrowheads="1"/>
          </p:cNvSpPr>
          <p:nvPr>
            <p:ph type="ftr" sz="quarter" idx="2"/>
          </p:nvPr>
        </p:nvSpPr>
        <p:spPr bwMode="auto">
          <a:xfrm>
            <a:off x="14288" y="9336088"/>
            <a:ext cx="2905125" cy="569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831" tIns="0" rIns="18831" bIns="0" numCol="1" anchor="b" anchorCtr="0" compatLnSpc="1">
            <a:prstTxWarp prst="textNoShape">
              <a:avLst/>
            </a:prstTxWarp>
          </a:bodyPr>
          <a:lstStyle>
            <a:lvl1pPr algn="l" defTabSz="752475">
              <a:defRPr sz="1000" i="1"/>
            </a:lvl1pPr>
          </a:lstStyle>
          <a:p>
            <a:endParaRPr lang="en-US" altLang="ja-JP"/>
          </a:p>
        </p:txBody>
      </p:sp>
      <p:sp>
        <p:nvSpPr>
          <p:cNvPr id="3077" name="Rectangle 5"/>
          <p:cNvSpPr>
            <a:spLocks noGrp="1" noChangeArrowheads="1"/>
          </p:cNvSpPr>
          <p:nvPr>
            <p:ph type="hdr" sz="quarter"/>
          </p:nvPr>
        </p:nvSpPr>
        <p:spPr bwMode="auto">
          <a:xfrm>
            <a:off x="14288" y="-38100"/>
            <a:ext cx="2905125" cy="569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831" tIns="0" rIns="18831" bIns="0" numCol="1" anchor="t" anchorCtr="0" compatLnSpc="1">
            <a:prstTxWarp prst="textNoShape">
              <a:avLst/>
            </a:prstTxWarp>
          </a:bodyPr>
          <a:lstStyle>
            <a:lvl1pPr algn="l" defTabSz="752475">
              <a:defRPr sz="1000" i="1"/>
            </a:lvl1pPr>
          </a:lstStyle>
          <a:p>
            <a:endParaRPr lang="en-US" altLang="ja-JP"/>
          </a:p>
        </p:txBody>
      </p:sp>
    </p:spTree>
    <p:extLst>
      <p:ext uri="{BB962C8B-B14F-4D97-AF65-F5344CB8AC3E}">
        <p14:creationId xmlns:p14="http://schemas.microsoft.com/office/powerpoint/2010/main" val="21832047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14288" y="-22225"/>
            <a:ext cx="2894012" cy="538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831" tIns="0" rIns="18831" bIns="0" numCol="1" anchor="t" anchorCtr="0" compatLnSpc="1">
            <a:prstTxWarp prst="textNoShape">
              <a:avLst/>
            </a:prstTxWarp>
          </a:bodyPr>
          <a:lstStyle>
            <a:lvl1pPr algn="l" defTabSz="752475">
              <a:defRPr sz="1000" i="1"/>
            </a:lvl1pPr>
          </a:lstStyle>
          <a:p>
            <a:endParaRPr lang="en-US" altLang="ja-JP"/>
          </a:p>
        </p:txBody>
      </p:sp>
      <p:sp>
        <p:nvSpPr>
          <p:cNvPr id="2051" name="Rectangle 3"/>
          <p:cNvSpPr>
            <a:spLocks noGrp="1" noChangeArrowheads="1"/>
          </p:cNvSpPr>
          <p:nvPr>
            <p:ph type="dt" idx="1"/>
          </p:nvPr>
        </p:nvSpPr>
        <p:spPr bwMode="auto">
          <a:xfrm>
            <a:off x="3825875" y="-22225"/>
            <a:ext cx="2894013" cy="538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831" tIns="0" rIns="18831" bIns="0" numCol="1" anchor="t" anchorCtr="0" compatLnSpc="1">
            <a:prstTxWarp prst="textNoShape">
              <a:avLst/>
            </a:prstTxWarp>
          </a:bodyPr>
          <a:lstStyle>
            <a:lvl1pPr algn="r" defTabSz="752475">
              <a:defRPr sz="1000" i="1"/>
            </a:lvl1pPr>
          </a:lstStyle>
          <a:p>
            <a:endParaRPr lang="en-US" altLang="ja-JP"/>
          </a:p>
        </p:txBody>
      </p:sp>
      <p:sp>
        <p:nvSpPr>
          <p:cNvPr id="2052" name="Rectangle 4"/>
          <p:cNvSpPr>
            <a:spLocks noChangeArrowheads="1" noTextEdit="1"/>
          </p:cNvSpPr>
          <p:nvPr>
            <p:ph type="sldImg" idx="2"/>
          </p:nvPr>
        </p:nvSpPr>
        <p:spPr bwMode="auto">
          <a:xfrm>
            <a:off x="885825" y="747713"/>
            <a:ext cx="4964113" cy="3722687"/>
          </a:xfrm>
          <a:prstGeom prst="rect">
            <a:avLst/>
          </a:prstGeom>
          <a:noFill/>
          <a:ln w="127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3" name="Rectangle 5"/>
          <p:cNvSpPr>
            <a:spLocks noGrp="1" noChangeArrowheads="1"/>
          </p:cNvSpPr>
          <p:nvPr>
            <p:ph type="body" sz="quarter" idx="3"/>
          </p:nvPr>
        </p:nvSpPr>
        <p:spPr bwMode="auto">
          <a:xfrm>
            <a:off x="928688" y="4706938"/>
            <a:ext cx="48768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16" tIns="45509" rIns="91016" bIns="45509" numCol="1" anchor="t" anchorCtr="0" compatLnSpc="1">
            <a:prstTxWarp prst="textNoShape">
              <a:avLst/>
            </a:prstTxWarp>
          </a:bodyPr>
          <a:lstStyle/>
          <a:p>
            <a:pPr lvl="0"/>
            <a:r>
              <a:rPr lang="ja-JP" altLang="en-US" smtClean="0"/>
              <a:t>マスターテキストの書式設定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2054" name="Rectangle 6"/>
          <p:cNvSpPr>
            <a:spLocks noGrp="1" noChangeArrowheads="1"/>
          </p:cNvSpPr>
          <p:nvPr>
            <p:ph type="ftr" sz="quarter" idx="4"/>
          </p:nvPr>
        </p:nvSpPr>
        <p:spPr bwMode="auto">
          <a:xfrm>
            <a:off x="14288" y="9351963"/>
            <a:ext cx="2894012" cy="538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831" tIns="0" rIns="18831" bIns="0" numCol="1" anchor="b" anchorCtr="0" compatLnSpc="1">
            <a:prstTxWarp prst="textNoShape">
              <a:avLst/>
            </a:prstTxWarp>
          </a:bodyPr>
          <a:lstStyle>
            <a:lvl1pPr algn="l" defTabSz="752475">
              <a:defRPr sz="1000" i="1"/>
            </a:lvl1pPr>
          </a:lstStyle>
          <a:p>
            <a:endParaRPr lang="en-US" altLang="ja-JP"/>
          </a:p>
        </p:txBody>
      </p:sp>
      <p:sp>
        <p:nvSpPr>
          <p:cNvPr id="2055" name="Rectangle 7"/>
          <p:cNvSpPr>
            <a:spLocks noGrp="1" noChangeArrowheads="1"/>
          </p:cNvSpPr>
          <p:nvPr>
            <p:ph type="sldNum" sz="quarter" idx="5"/>
          </p:nvPr>
        </p:nvSpPr>
        <p:spPr bwMode="auto">
          <a:xfrm>
            <a:off x="3825875" y="9351963"/>
            <a:ext cx="2894013" cy="538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831" tIns="0" rIns="18831" bIns="0" numCol="1" anchor="b" anchorCtr="0" compatLnSpc="1">
            <a:prstTxWarp prst="textNoShape">
              <a:avLst/>
            </a:prstTxWarp>
          </a:bodyPr>
          <a:lstStyle>
            <a:lvl1pPr algn="r" defTabSz="752475">
              <a:defRPr sz="1000" i="1"/>
            </a:lvl1pPr>
          </a:lstStyle>
          <a:p>
            <a:fld id="{0C16660F-0DB0-4949-B972-D1712DC8BA11}" type="slidenum">
              <a:rPr lang="en-US" altLang="ja-JP"/>
              <a:pPr/>
              <a:t>‹#›</a:t>
            </a:fld>
            <a:endParaRPr lang="en-US" altLang="ja-JP"/>
          </a:p>
        </p:txBody>
      </p:sp>
    </p:spTree>
    <p:extLst>
      <p:ext uri="{BB962C8B-B14F-4D97-AF65-F5344CB8AC3E}">
        <p14:creationId xmlns:p14="http://schemas.microsoft.com/office/powerpoint/2010/main" val="673654459"/>
      </p:ext>
    </p:extLst>
  </p:cSld>
  <p:clrMap bg1="lt1" tx1="dk1" bg2="lt2" tx2="dk2" accent1="accent1" accent2="accent2" accent3="accent3" accent4="accent4" accent5="accent5" accent6="accent6" hlink="hlink" folHlink="folHlink"/>
  <p:notesStyle>
    <a:lvl1pPr algn="l" defTabSz="762000"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1pPr>
    <a:lvl2pPr marL="457200" algn="l" defTabSz="762000"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2pPr>
    <a:lvl3pPr marL="914400" algn="l" defTabSz="762000"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3pPr>
    <a:lvl4pPr marL="1371600" algn="l" defTabSz="762000"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4pPr>
    <a:lvl5pPr marL="1828800" algn="l" defTabSz="762000"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1787B0-DB43-4E3C-9F85-E43229497B20}" type="slidenum">
              <a:rPr lang="en-US" altLang="ja-JP"/>
              <a:pPr/>
              <a:t>1</a:t>
            </a:fld>
            <a:endParaRPr lang="en-US" altLang="ja-JP"/>
          </a:p>
        </p:txBody>
      </p:sp>
      <p:sp>
        <p:nvSpPr>
          <p:cNvPr id="152578" name="Rectangle 2"/>
          <p:cNvSpPr>
            <a:spLocks noChangeArrowheads="1" noTextEdit="1"/>
          </p:cNvSpPr>
          <p:nvPr>
            <p:ph type="sldImg"/>
          </p:nvPr>
        </p:nvSpPr>
        <p:spPr>
          <a:ln cap="flat"/>
        </p:spPr>
      </p:sp>
      <p:sp>
        <p:nvSpPr>
          <p:cNvPr id="152579" name="Rectangle 3"/>
          <p:cNvSpPr>
            <a:spLocks noGrp="1" noChangeArrowheads="1"/>
          </p:cNvSpPr>
          <p:nvPr>
            <p:ph type="body" idx="1"/>
          </p:nvPr>
        </p:nvSpPr>
        <p:spPr>
          <a:ln/>
        </p:spPr>
        <p:txBody>
          <a:bodyPr/>
          <a:lstStyle/>
          <a:p>
            <a:endParaRPr lang="ja-JP" altLang="ja-JP"/>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042E748-E521-436E-87BE-BA3E8B83A1B7}" type="slidenum">
              <a:rPr lang="en-US" altLang="ja-JP"/>
              <a:pPr/>
              <a:t>10</a:t>
            </a:fld>
            <a:endParaRPr lang="en-US" altLang="ja-JP"/>
          </a:p>
        </p:txBody>
      </p:sp>
      <p:sp>
        <p:nvSpPr>
          <p:cNvPr id="162818" name="Rectangle 2050"/>
          <p:cNvSpPr>
            <a:spLocks noChangeArrowheads="1" noTextEdit="1"/>
          </p:cNvSpPr>
          <p:nvPr>
            <p:ph type="sldImg"/>
          </p:nvPr>
        </p:nvSpPr>
        <p:spPr>
          <a:ln cap="flat"/>
        </p:spPr>
      </p:sp>
      <p:sp>
        <p:nvSpPr>
          <p:cNvPr id="162819" name="Rectangle 2051"/>
          <p:cNvSpPr>
            <a:spLocks noGrp="1" noChangeArrowheads="1"/>
          </p:cNvSpPr>
          <p:nvPr>
            <p:ph type="body" idx="1"/>
          </p:nvPr>
        </p:nvSpPr>
        <p:spPr>
          <a:noFill/>
          <a:ln/>
        </p:spPr>
        <p:txBody>
          <a:bodyPr/>
          <a:lstStyle/>
          <a:p>
            <a:r>
              <a:rPr lang="ja-JP" altLang="en-US"/>
              <a:t>次にパレート図の作成に入ります。</a:t>
            </a:r>
          </a:p>
          <a:p>
            <a:r>
              <a:rPr lang="ja-JP" altLang="en-US"/>
              <a:t>縦軸と横軸を書きます</a:t>
            </a:r>
          </a:p>
          <a:p>
            <a:r>
              <a:rPr lang="ja-JP" altLang="en-US"/>
              <a:t>機軸を０としてタテ軸にデーター数と目盛り線を入れます</a:t>
            </a:r>
          </a:p>
          <a:p>
            <a:r>
              <a:rPr lang="ja-JP" altLang="en-US"/>
              <a:t>メモリは全件数より多い数まで入れてください</a:t>
            </a:r>
          </a:p>
          <a:p>
            <a:r>
              <a:rPr lang="ja-JP" altLang="en-US"/>
              <a:t>縦軸には結果と言う特性値を書きますこの例の場合</a:t>
            </a:r>
          </a:p>
          <a:p>
            <a:r>
              <a:rPr lang="ja-JP" altLang="en-US"/>
              <a:t>は、苦情数となります、データー数が１１０件有りますので</a:t>
            </a:r>
          </a:p>
          <a:p>
            <a:r>
              <a:rPr lang="ja-JP" altLang="en-US"/>
              <a:t>１２０件までのメモリを付けます、</a:t>
            </a:r>
          </a:p>
          <a:p>
            <a:r>
              <a:rPr lang="ja-JP" altLang="en-US"/>
              <a:t>横軸には項目を記入します、この例の場合は苦情の種類になります</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BE9E0E6-44AB-4043-88C1-B38CE7E66227}" type="slidenum">
              <a:rPr lang="en-US" altLang="ja-JP"/>
              <a:pPr/>
              <a:t>11</a:t>
            </a:fld>
            <a:endParaRPr lang="en-US" altLang="ja-JP"/>
          </a:p>
        </p:txBody>
      </p:sp>
      <p:sp>
        <p:nvSpPr>
          <p:cNvPr id="254978" name="Rectangle 2"/>
          <p:cNvSpPr>
            <a:spLocks noChangeArrowheads="1" noTextEdit="1"/>
          </p:cNvSpPr>
          <p:nvPr>
            <p:ph type="sldImg"/>
          </p:nvPr>
        </p:nvSpPr>
        <p:spPr>
          <a:ln/>
        </p:spPr>
      </p:sp>
      <p:sp>
        <p:nvSpPr>
          <p:cNvPr id="254979" name="Rectangle 3"/>
          <p:cNvSpPr>
            <a:spLocks noGrp="1" noChangeArrowheads="1"/>
          </p:cNvSpPr>
          <p:nvPr>
            <p:ph type="body" idx="1"/>
          </p:nvPr>
        </p:nvSpPr>
        <p:spPr/>
        <p:txBody>
          <a:bodyPr/>
          <a:lstStyle/>
          <a:p>
            <a:r>
              <a:rPr lang="ja-JP" altLang="en-US"/>
              <a:t>次に棒グラフを書きます。</a:t>
            </a:r>
          </a:p>
          <a:p>
            <a:r>
              <a:rPr lang="ja-JP" altLang="en-US"/>
              <a:t>項目と項目の間に間隔を明けない様にします、</a:t>
            </a:r>
          </a:p>
          <a:p>
            <a:r>
              <a:rPr lang="ja-JP" altLang="en-US"/>
              <a:t>その他は</a:t>
            </a:r>
            <a:r>
              <a:rPr lang="en-US" altLang="ja-JP"/>
              <a:t>11</a:t>
            </a:r>
            <a:r>
              <a:rPr lang="ja-JP" altLang="en-US"/>
              <a:t>件有りますが、一番右に書いてください。</a:t>
            </a:r>
          </a:p>
          <a:p>
            <a:r>
              <a:rPr lang="ja-JP" altLang="en-US"/>
              <a:t>下側に、項目名を書きます。</a:t>
            </a:r>
          </a:p>
          <a:p>
            <a:r>
              <a:rPr lang="ja-JP" altLang="en-US"/>
              <a:t>件数の少ない</a:t>
            </a:r>
            <a:r>
              <a:rPr lang="en-US" altLang="ja-JP"/>
              <a:t>3</a:t>
            </a:r>
            <a:r>
              <a:rPr lang="ja-JP" altLang="en-US"/>
              <a:t>項目はその他で纏めました。</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B84BD77-34FB-4FD0-821C-D39952580719}" type="slidenum">
              <a:rPr lang="en-US" altLang="ja-JP"/>
              <a:pPr/>
              <a:t>12</a:t>
            </a:fld>
            <a:endParaRPr lang="en-US" altLang="ja-JP"/>
          </a:p>
        </p:txBody>
      </p:sp>
      <p:sp>
        <p:nvSpPr>
          <p:cNvPr id="256002" name="Rectangle 2"/>
          <p:cNvSpPr>
            <a:spLocks noChangeArrowheads="1" noTextEdit="1"/>
          </p:cNvSpPr>
          <p:nvPr>
            <p:ph type="sldImg"/>
          </p:nvPr>
        </p:nvSpPr>
        <p:spPr>
          <a:ln/>
        </p:spPr>
      </p:sp>
      <p:sp>
        <p:nvSpPr>
          <p:cNvPr id="256003" name="Rectangle 3"/>
          <p:cNvSpPr>
            <a:spLocks noGrp="1" noChangeArrowheads="1"/>
          </p:cNvSpPr>
          <p:nvPr>
            <p:ph type="body" idx="1"/>
          </p:nvPr>
        </p:nvSpPr>
        <p:spPr/>
        <p:txBody>
          <a:bodyPr/>
          <a:lstStyle/>
          <a:p>
            <a:r>
              <a:rPr lang="ja-JP" altLang="en-US"/>
              <a:t>次に、累積の折れ線グラフを書きます。</a:t>
            </a:r>
          </a:p>
          <a:p>
            <a:r>
              <a:rPr lang="ja-JP" altLang="en-US"/>
              <a:t>混雑の棒の右肩のところに、点を書きます</a:t>
            </a:r>
          </a:p>
          <a:p>
            <a:r>
              <a:rPr lang="ja-JP" altLang="en-US"/>
              <a:t>次に、混雑件数にメニュー少件数を載せた、所に点を入れます</a:t>
            </a:r>
          </a:p>
          <a:p>
            <a:r>
              <a:rPr lang="ja-JP" altLang="en-US"/>
              <a:t>混雑が</a:t>
            </a:r>
            <a:r>
              <a:rPr lang="en-US" altLang="ja-JP"/>
              <a:t>40</a:t>
            </a:r>
            <a:r>
              <a:rPr lang="ja-JP" altLang="en-US"/>
              <a:t>件、メニュー少が</a:t>
            </a:r>
            <a:r>
              <a:rPr lang="en-US" altLang="ja-JP"/>
              <a:t>20</a:t>
            </a:r>
            <a:r>
              <a:rPr lang="ja-JP" altLang="en-US"/>
              <a:t>件ですので、</a:t>
            </a:r>
          </a:p>
          <a:p>
            <a:r>
              <a:rPr lang="en-US" altLang="ja-JP"/>
              <a:t>60</a:t>
            </a:r>
            <a:r>
              <a:rPr lang="ja-JP" altLang="en-US"/>
              <a:t>件のところに点を入れます、このようにすべての項目に点を</a:t>
            </a:r>
          </a:p>
          <a:p>
            <a:r>
              <a:rPr lang="ja-JP" altLang="en-US"/>
              <a:t>付けて行き、その点を線で結びます。</a:t>
            </a:r>
          </a:p>
          <a:p>
            <a:r>
              <a:rPr lang="ja-JP" altLang="en-US"/>
              <a:t>棒を全部積んだところが一番最終の点になります</a:t>
            </a:r>
          </a:p>
          <a:p>
            <a:r>
              <a:rPr lang="ja-JP" altLang="en-US"/>
              <a:t>ここが累積比率の１００％になる訳です。</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80E282-D378-447C-B3CB-764E1AA44473}" type="slidenum">
              <a:rPr lang="en-US" altLang="ja-JP"/>
              <a:pPr/>
              <a:t>13</a:t>
            </a:fld>
            <a:endParaRPr lang="en-US" altLang="ja-JP"/>
          </a:p>
        </p:txBody>
      </p:sp>
      <p:sp>
        <p:nvSpPr>
          <p:cNvPr id="257026" name="Rectangle 2"/>
          <p:cNvSpPr>
            <a:spLocks noChangeArrowheads="1" noTextEdit="1"/>
          </p:cNvSpPr>
          <p:nvPr>
            <p:ph type="sldImg"/>
          </p:nvPr>
        </p:nvSpPr>
        <p:spPr>
          <a:ln/>
        </p:spPr>
      </p:sp>
      <p:sp>
        <p:nvSpPr>
          <p:cNvPr id="257027" name="Rectangle 3"/>
          <p:cNvSpPr>
            <a:spLocks noGrp="1" noChangeArrowheads="1"/>
          </p:cNvSpPr>
          <p:nvPr>
            <p:ph type="body" idx="1"/>
          </p:nvPr>
        </p:nvSpPr>
        <p:spPr/>
        <p:txBody>
          <a:bodyPr/>
          <a:lstStyle/>
          <a:p>
            <a:r>
              <a:rPr lang="ja-JP" altLang="en-US"/>
              <a:t>次に累積比率の目盛り線を記入します。</a:t>
            </a:r>
          </a:p>
          <a:p>
            <a:r>
              <a:rPr lang="ja-JP" altLang="en-US"/>
              <a:t>一番右のその他の、項目の点が、１００％の位置になります。</a:t>
            </a:r>
          </a:p>
          <a:p>
            <a:r>
              <a:rPr lang="ja-JP" altLang="en-US"/>
              <a:t>ここから下の０点まで線を引き、２０％きざみに目盛り線と</a:t>
            </a:r>
          </a:p>
          <a:p>
            <a:r>
              <a:rPr lang="ja-JP" altLang="en-US"/>
              <a:t>比率を入れます。特に決まりは有りませんがこのくらいが</a:t>
            </a:r>
          </a:p>
          <a:p>
            <a:r>
              <a:rPr lang="ja-JP" altLang="en-US"/>
              <a:t>一番見やすいと思います。</a:t>
            </a:r>
          </a:p>
          <a:p>
            <a:endParaRPr lang="en-US" altLang="ja-JP"/>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0431234-2B17-44B0-A657-B00D2127660B}" type="slidenum">
              <a:rPr lang="en-US" altLang="ja-JP"/>
              <a:pPr/>
              <a:t>14</a:t>
            </a:fld>
            <a:endParaRPr lang="en-US" altLang="ja-JP"/>
          </a:p>
        </p:txBody>
      </p:sp>
      <p:sp>
        <p:nvSpPr>
          <p:cNvPr id="258050" name="Rectangle 2"/>
          <p:cNvSpPr>
            <a:spLocks noChangeArrowheads="1" noTextEdit="1"/>
          </p:cNvSpPr>
          <p:nvPr>
            <p:ph type="sldImg"/>
          </p:nvPr>
        </p:nvSpPr>
        <p:spPr>
          <a:ln/>
        </p:spPr>
      </p:sp>
      <p:sp>
        <p:nvSpPr>
          <p:cNvPr id="258051" name="Rectangle 3"/>
          <p:cNvSpPr>
            <a:spLocks noGrp="1" noChangeArrowheads="1"/>
          </p:cNvSpPr>
          <p:nvPr>
            <p:ph type="body" idx="1"/>
          </p:nvPr>
        </p:nvSpPr>
        <p:spPr/>
        <p:txBody>
          <a:bodyPr/>
          <a:lstStyle/>
          <a:p>
            <a:r>
              <a:rPr lang="ja-JP" altLang="en-US"/>
              <a:t>最後に、必要事項を記入します。</a:t>
            </a:r>
          </a:p>
          <a:p>
            <a:r>
              <a:rPr lang="ja-JP" altLang="en-US"/>
              <a:t>データー取りの期間、データー数、作成日、作成者を書き入れます</a:t>
            </a:r>
          </a:p>
          <a:p>
            <a:r>
              <a:rPr lang="ja-JP" altLang="en-US"/>
              <a:t>データー数の書き方ですが、時間とか金額は　「合計０００」という書き方で</a:t>
            </a:r>
          </a:p>
          <a:p>
            <a:r>
              <a:rPr lang="ja-JP" altLang="en-US"/>
              <a:t>その他は　ｎ＝０００というふうに記入します、</a:t>
            </a:r>
          </a:p>
          <a:p>
            <a:r>
              <a:rPr lang="ja-JP" altLang="en-US"/>
              <a:t>今回は件数ですので、ｎ＝１１０　と記入しました。</a:t>
            </a:r>
          </a:p>
          <a:p>
            <a:endParaRPr lang="en-US" altLang="ja-JP"/>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1916A4-8993-4DB0-9FB4-525BF0E58D53}" type="slidenum">
              <a:rPr lang="en-US" altLang="ja-JP"/>
              <a:pPr/>
              <a:t>15</a:t>
            </a:fld>
            <a:endParaRPr lang="en-US" altLang="ja-JP"/>
          </a:p>
        </p:txBody>
      </p:sp>
      <p:sp>
        <p:nvSpPr>
          <p:cNvPr id="259074" name="Rectangle 2"/>
          <p:cNvSpPr>
            <a:spLocks noChangeArrowheads="1" noTextEdit="1"/>
          </p:cNvSpPr>
          <p:nvPr>
            <p:ph type="sldImg"/>
          </p:nvPr>
        </p:nvSpPr>
        <p:spPr>
          <a:ln/>
        </p:spPr>
      </p:sp>
      <p:sp>
        <p:nvSpPr>
          <p:cNvPr id="259075" name="Rectangle 3"/>
          <p:cNvSpPr>
            <a:spLocks noGrp="1" noChangeArrowheads="1"/>
          </p:cNvSpPr>
          <p:nvPr>
            <p:ph type="body" idx="1"/>
          </p:nvPr>
        </p:nvSpPr>
        <p:spPr/>
        <p:txBody>
          <a:bodyPr/>
          <a:lstStyle/>
          <a:p>
            <a:r>
              <a:rPr lang="ja-JP" altLang="en-US"/>
              <a:t>作成時の留意点をもう一度説明します</a:t>
            </a:r>
          </a:p>
          <a:p>
            <a:r>
              <a:rPr lang="ja-JP" altLang="en-US"/>
              <a:t>（アニメーションの順に説明する）</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FE1EC5-03F5-41DB-8AAE-F4B7FE2BF00A}" type="slidenum">
              <a:rPr lang="en-US" altLang="ja-JP"/>
              <a:pPr/>
              <a:t>16</a:t>
            </a:fld>
            <a:endParaRPr lang="en-US" altLang="ja-JP"/>
          </a:p>
        </p:txBody>
      </p:sp>
      <p:sp>
        <p:nvSpPr>
          <p:cNvPr id="260098" name="Rectangle 2"/>
          <p:cNvSpPr>
            <a:spLocks noChangeArrowheads="1" noTextEdit="1"/>
          </p:cNvSpPr>
          <p:nvPr>
            <p:ph type="sldImg"/>
          </p:nvPr>
        </p:nvSpPr>
        <p:spPr>
          <a:ln/>
        </p:spPr>
      </p:sp>
      <p:sp>
        <p:nvSpPr>
          <p:cNvPr id="260099" name="Rectangle 3"/>
          <p:cNvSpPr>
            <a:spLocks noGrp="1" noChangeArrowheads="1"/>
          </p:cNvSpPr>
          <p:nvPr>
            <p:ph type="body" idx="1"/>
          </p:nvPr>
        </p:nvSpPr>
        <p:spPr/>
        <p:txBody>
          <a:bodyPr/>
          <a:lstStyle/>
          <a:p>
            <a:r>
              <a:rPr lang="ja-JP" altLang="en-US"/>
              <a:t>また、データー取りの時の留意点を説明します</a:t>
            </a:r>
          </a:p>
          <a:p>
            <a:r>
              <a:rPr lang="ja-JP" altLang="en-US"/>
              <a:t>テーマが何の目的かを、考えてデーター取りをして下さい。</a:t>
            </a:r>
          </a:p>
          <a:p>
            <a:r>
              <a:rPr lang="ja-JP" altLang="en-US"/>
              <a:t>たとえば、数を減らすのが目的か率を下げるのが目的かなど色々な</a:t>
            </a:r>
          </a:p>
          <a:p>
            <a:r>
              <a:rPr lang="ja-JP" altLang="en-US"/>
              <a:t>角度から、データーをとり、パレート図を作ってください。</a:t>
            </a:r>
          </a:p>
          <a:p>
            <a:r>
              <a:rPr lang="ja-JP" altLang="en-US"/>
              <a:t>下の図は、コンビニは賞味期限が切れると商品は廃却されます</a:t>
            </a:r>
          </a:p>
          <a:p>
            <a:r>
              <a:rPr lang="ja-JP" altLang="en-US"/>
              <a:t>この売れ残り状況をまとめた図です、</a:t>
            </a:r>
          </a:p>
          <a:p>
            <a:r>
              <a:rPr lang="ja-JP" altLang="en-US"/>
              <a:t>左は、売れ残り個数をまとめました、おにぎりの個数がトップです。</a:t>
            </a:r>
          </a:p>
          <a:p>
            <a:r>
              <a:rPr lang="ja-JP" altLang="en-US"/>
              <a:t>これだけを見ると、おにぎりが問題となりそうですが、右の図の様に</a:t>
            </a:r>
          </a:p>
          <a:p>
            <a:r>
              <a:rPr lang="ja-JP" altLang="en-US"/>
              <a:t>金額でまとめてみると、一個の金額が高い「お弁当」がトップとなります</a:t>
            </a:r>
          </a:p>
          <a:p>
            <a:r>
              <a:rPr lang="ja-JP" altLang="en-US"/>
              <a:t>このように、個数が問題か、金額が問題かをよく考えないと</a:t>
            </a:r>
          </a:p>
          <a:p>
            <a:r>
              <a:rPr lang="ja-JP" altLang="en-US"/>
              <a:t>おにぎりを攻めるのか、弁当を攻めるのか、活動が変わってきてしまいます。</a:t>
            </a:r>
          </a:p>
          <a:p>
            <a:endParaRPr lang="ja-JP" altLang="en-US"/>
          </a:p>
          <a:p>
            <a:endParaRPr lang="en-US" altLang="ja-JP"/>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40FB91-F28D-45B8-B2FA-D5BB6C0EB6F0}" type="slidenum">
              <a:rPr lang="en-US" altLang="ja-JP"/>
              <a:pPr/>
              <a:t>17</a:t>
            </a:fld>
            <a:endParaRPr lang="en-US" altLang="ja-JP"/>
          </a:p>
        </p:txBody>
      </p:sp>
      <p:sp>
        <p:nvSpPr>
          <p:cNvPr id="261122" name="Rectangle 2"/>
          <p:cNvSpPr>
            <a:spLocks noChangeArrowheads="1" noTextEdit="1"/>
          </p:cNvSpPr>
          <p:nvPr>
            <p:ph type="sldImg"/>
          </p:nvPr>
        </p:nvSpPr>
        <p:spPr>
          <a:ln/>
        </p:spPr>
      </p:sp>
      <p:sp>
        <p:nvSpPr>
          <p:cNvPr id="261123" name="Rectangle 3"/>
          <p:cNvSpPr>
            <a:spLocks noGrp="1" noChangeArrowheads="1"/>
          </p:cNvSpPr>
          <p:nvPr>
            <p:ph type="body" idx="1"/>
          </p:nvPr>
        </p:nvSpPr>
        <p:spPr/>
        <p:txBody>
          <a:bodyPr/>
          <a:lstStyle/>
          <a:p>
            <a:r>
              <a:rPr lang="ja-JP" altLang="en-US"/>
              <a:t>みなで復習しましょう。</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5F13EF6-EC75-4FD1-BBCE-B11A093AE3D4}" type="slidenum">
              <a:rPr lang="en-US" altLang="ja-JP"/>
              <a:pPr/>
              <a:t>18</a:t>
            </a:fld>
            <a:endParaRPr lang="en-US" altLang="ja-JP"/>
          </a:p>
        </p:txBody>
      </p:sp>
      <p:sp>
        <p:nvSpPr>
          <p:cNvPr id="275458" name="Rectangle 2"/>
          <p:cNvSpPr>
            <a:spLocks noChangeArrowheads="1" noTextEdit="1"/>
          </p:cNvSpPr>
          <p:nvPr>
            <p:ph type="sldImg"/>
          </p:nvPr>
        </p:nvSpPr>
        <p:spPr>
          <a:ln/>
        </p:spPr>
      </p:sp>
      <p:sp>
        <p:nvSpPr>
          <p:cNvPr id="275459" name="Rectangle 3"/>
          <p:cNvSpPr>
            <a:spLocks noGrp="1" noChangeArrowheads="1"/>
          </p:cNvSpPr>
          <p:nvPr>
            <p:ph type="body" idx="1"/>
          </p:nvPr>
        </p:nvSpPr>
        <p:spPr/>
        <p:txBody>
          <a:bodyPr/>
          <a:lstStyle/>
          <a:p>
            <a:r>
              <a:rPr lang="ja-JP" altLang="en-US"/>
              <a:t>このパレート図には間違いがあります、さてどこでしょうか？</a:t>
            </a:r>
          </a:p>
          <a:p>
            <a:r>
              <a:rPr lang="ja-JP" altLang="en-US"/>
              <a:t>（時間をおき、何人かに指名し答えてもらう）</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826037A-0B9B-40FF-9C9C-AD79F9226D6D}" type="slidenum">
              <a:rPr lang="en-US" altLang="ja-JP"/>
              <a:pPr/>
              <a:t>19</a:t>
            </a:fld>
            <a:endParaRPr lang="en-US" altLang="ja-JP"/>
          </a:p>
        </p:txBody>
      </p:sp>
      <p:sp>
        <p:nvSpPr>
          <p:cNvPr id="263170" name="Rectangle 2"/>
          <p:cNvSpPr>
            <a:spLocks noChangeArrowheads="1" noTextEdit="1"/>
          </p:cNvSpPr>
          <p:nvPr>
            <p:ph type="sldImg"/>
          </p:nvPr>
        </p:nvSpPr>
        <p:spPr>
          <a:ln/>
        </p:spPr>
      </p:sp>
      <p:sp>
        <p:nvSpPr>
          <p:cNvPr id="263171" name="Rectangle 3"/>
          <p:cNvSpPr>
            <a:spLocks noGrp="1" noChangeArrowheads="1"/>
          </p:cNvSpPr>
          <p:nvPr>
            <p:ph type="body" idx="1"/>
          </p:nvPr>
        </p:nvSpPr>
        <p:spPr/>
        <p:txBody>
          <a:bodyPr/>
          <a:lstStyle/>
          <a:p>
            <a:r>
              <a:rPr lang="ja-JP" altLang="en-US"/>
              <a:t>正解です。</a:t>
            </a:r>
          </a:p>
          <a:p>
            <a:r>
              <a:rPr lang="en-US" altLang="ja-JP"/>
              <a:t>6</a:t>
            </a:r>
            <a:r>
              <a:rPr lang="ja-JP" altLang="en-US"/>
              <a:t>箇所有りました</a:t>
            </a:r>
          </a:p>
          <a:p>
            <a:r>
              <a:rPr lang="ja-JP" altLang="en-US"/>
              <a:t>その他は一番右、タイトルの図は下側、件数と比率が逆になっています</a:t>
            </a:r>
          </a:p>
          <a:p>
            <a:r>
              <a:rPr lang="ja-JP" altLang="en-US"/>
              <a:t>サンプル数は</a:t>
            </a:r>
            <a:r>
              <a:rPr lang="en-US" altLang="ja-JP"/>
              <a:t>N</a:t>
            </a:r>
            <a:r>
              <a:rPr lang="ja-JP" altLang="en-US"/>
              <a:t>＝としましょう。</a:t>
            </a:r>
          </a:p>
          <a:p>
            <a:r>
              <a:rPr lang="ja-JP" altLang="en-US"/>
              <a:t>他　赤字のところが間違っていましたが、皆さんわかりましたか？</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91BE266-2587-4A81-B7B5-0AB731BDD51F}" type="slidenum">
              <a:rPr lang="en-US" altLang="ja-JP"/>
              <a:pPr/>
              <a:t>2</a:t>
            </a:fld>
            <a:endParaRPr lang="en-US" altLang="ja-JP"/>
          </a:p>
        </p:txBody>
      </p:sp>
      <p:sp>
        <p:nvSpPr>
          <p:cNvPr id="247810" name="Rectangle 2"/>
          <p:cNvSpPr>
            <a:spLocks noChangeArrowheads="1" noTextEdit="1"/>
          </p:cNvSpPr>
          <p:nvPr>
            <p:ph type="sldImg"/>
          </p:nvPr>
        </p:nvSpPr>
        <p:spPr>
          <a:ln/>
        </p:spPr>
      </p:sp>
      <p:sp>
        <p:nvSpPr>
          <p:cNvPr id="247811" name="Rectangle 3"/>
          <p:cNvSpPr>
            <a:spLocks noGrp="1" noChangeArrowheads="1"/>
          </p:cNvSpPr>
          <p:nvPr>
            <p:ph type="body" idx="1"/>
          </p:nvPr>
        </p:nvSpPr>
        <p:spPr/>
        <p:txBody>
          <a:bodyPr/>
          <a:lstStyle/>
          <a:p>
            <a:r>
              <a:rPr lang="ja-JP" altLang="en-US"/>
              <a:t>パレート図は、１８９７年明治３０年に当たりますが、イタリアの経済学者のパレートさんが、</a:t>
            </a:r>
          </a:p>
          <a:p>
            <a:r>
              <a:rPr lang="ja-JP" altLang="en-US"/>
              <a:t>国民の所得の大きさと、所得者の数の関係をあらわしたときに使ったのが始まりとされています。</a:t>
            </a:r>
          </a:p>
          <a:p>
            <a:r>
              <a:rPr lang="ja-JP" altLang="en-US"/>
              <a:t>パレート図とは、「不良や欠点数などの内容を分析し、それらを大きさの順に並べるとともに</a:t>
            </a:r>
          </a:p>
          <a:p>
            <a:r>
              <a:rPr lang="ja-JP" altLang="en-US"/>
              <a:t>累積数を示した図です。よって、パレート図は、どの項目に焦点を当てて行くか、</a:t>
            </a:r>
          </a:p>
          <a:p>
            <a:r>
              <a:rPr lang="ja-JP" altLang="en-US"/>
              <a:t>つまり、どの問題に取り組むべきか、を知る為に使います。重点指向に使うわけです。</a:t>
            </a:r>
          </a:p>
          <a:p>
            <a:r>
              <a:rPr lang="ja-JP" altLang="en-US"/>
              <a:t>次からの演習では、社員食堂の運営を例に見て行きます。</a:t>
            </a:r>
          </a:p>
          <a:p>
            <a:r>
              <a:rPr lang="ja-JP" altLang="en-US"/>
              <a:t>運営には、値段や味、混雑度など、課題が有ります</a:t>
            </a:r>
          </a:p>
          <a:p>
            <a:r>
              <a:rPr lang="ja-JP" altLang="en-US"/>
              <a:t>これらをアンケート調査で、どんな苦情が、どのくらいあるかを調べ、どの課題から</a:t>
            </a:r>
          </a:p>
          <a:p>
            <a:r>
              <a:rPr lang="ja-JP" altLang="en-US"/>
              <a:t>対策をとればいいのかを、パレート図を使って把握して行きます。</a:t>
            </a:r>
          </a:p>
          <a:p>
            <a:endParaRPr lang="en-US" altLang="ja-JP"/>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E7EAEF-2BD2-4145-9482-2580686B1AF3}" type="slidenum">
              <a:rPr lang="en-US" altLang="ja-JP"/>
              <a:pPr/>
              <a:t>20</a:t>
            </a:fld>
            <a:endParaRPr lang="en-US" altLang="ja-JP"/>
          </a:p>
        </p:txBody>
      </p:sp>
      <p:sp>
        <p:nvSpPr>
          <p:cNvPr id="268290" name="Rectangle 2"/>
          <p:cNvSpPr>
            <a:spLocks noChangeArrowheads="1" noTextEdit="1"/>
          </p:cNvSpPr>
          <p:nvPr>
            <p:ph type="sldImg"/>
          </p:nvPr>
        </p:nvSpPr>
        <p:spPr>
          <a:ln/>
        </p:spPr>
      </p:sp>
      <p:sp>
        <p:nvSpPr>
          <p:cNvPr id="268291" name="Rectangle 3"/>
          <p:cNvSpPr>
            <a:spLocks noGrp="1" noChangeArrowheads="1"/>
          </p:cNvSpPr>
          <p:nvPr>
            <p:ph type="body" idx="1"/>
          </p:nvPr>
        </p:nvSpPr>
        <p:spPr/>
        <p:txBody>
          <a:bodyPr/>
          <a:lstStyle/>
          <a:p>
            <a:r>
              <a:rPr lang="ja-JP" altLang="en-US"/>
              <a:t>以上で問題解決の基本手順と、</a:t>
            </a:r>
            <a:r>
              <a:rPr lang="en-US" altLang="ja-JP"/>
              <a:t>7</a:t>
            </a:r>
            <a:r>
              <a:rPr lang="ja-JP" altLang="en-US"/>
              <a:t>つ道具の特性要因図とパレート図、ニュー７つ道具の系統図、</a:t>
            </a:r>
          </a:p>
          <a:p>
            <a:r>
              <a:rPr lang="ja-JP" altLang="en-US"/>
              <a:t>勉強をしました。他にも道具は沢山あります。これらをサークルで勉強して、</a:t>
            </a:r>
          </a:p>
          <a:p>
            <a:r>
              <a:rPr lang="ja-JP" altLang="en-US"/>
              <a:t>日常の活動に役立ててください。</a:t>
            </a:r>
          </a:p>
          <a:p>
            <a:r>
              <a:rPr lang="ja-JP" altLang="en-US"/>
              <a:t>いずれも日科技連より、解りやすい参考図書が出ております。サークルで購入などして</a:t>
            </a:r>
          </a:p>
          <a:p>
            <a:r>
              <a:rPr lang="ja-JP" altLang="en-US"/>
              <a:t>勉強して行きましょう。</a:t>
            </a:r>
          </a:p>
          <a:p>
            <a:r>
              <a:rPr lang="ja-JP" altLang="en-US"/>
              <a:t>以上で講義を終わります。</a:t>
            </a:r>
          </a:p>
          <a:p>
            <a:endParaRPr lang="en-US" altLang="ja-JP"/>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6C0FEB4-3FF5-41A3-9216-5276C9A68FD3}" type="slidenum">
              <a:rPr lang="en-US" altLang="ja-JP"/>
              <a:pPr/>
              <a:t>3</a:t>
            </a:fld>
            <a:endParaRPr lang="en-US" altLang="ja-JP"/>
          </a:p>
        </p:txBody>
      </p:sp>
      <p:sp>
        <p:nvSpPr>
          <p:cNvPr id="248834" name="Rectangle 2"/>
          <p:cNvSpPr>
            <a:spLocks noChangeArrowheads="1" noTextEdit="1"/>
          </p:cNvSpPr>
          <p:nvPr>
            <p:ph type="sldImg"/>
          </p:nvPr>
        </p:nvSpPr>
        <p:spPr>
          <a:ln/>
        </p:spPr>
      </p:sp>
      <p:sp>
        <p:nvSpPr>
          <p:cNvPr id="248835" name="Rectangle 3"/>
          <p:cNvSpPr>
            <a:spLocks noGrp="1" noChangeArrowheads="1"/>
          </p:cNvSpPr>
          <p:nvPr>
            <p:ph type="body" idx="1"/>
          </p:nvPr>
        </p:nvSpPr>
        <p:spPr/>
        <p:txBody>
          <a:bodyPr/>
          <a:lstStyle/>
          <a:p>
            <a:r>
              <a:rPr lang="ja-JP" altLang="en-US"/>
              <a:t>これが、食堂利用アンケートの苦情数をパレート図にしたものです。</a:t>
            </a:r>
          </a:p>
          <a:p>
            <a:r>
              <a:rPr lang="ja-JP" altLang="en-US"/>
              <a:t>苦情数は、全部で１１０件あります。主な項目は、混雑、メニューが少ない、値段が高い、など６項目あり</a:t>
            </a:r>
          </a:p>
          <a:p>
            <a:r>
              <a:rPr lang="ja-JP" altLang="en-US"/>
              <a:t>少ない物はその他</a:t>
            </a:r>
            <a:r>
              <a:rPr lang="en-US" altLang="ja-JP"/>
              <a:t>10</a:t>
            </a:r>
            <a:r>
              <a:rPr lang="ja-JP" altLang="en-US"/>
              <a:t>件にまとめてあります、</a:t>
            </a:r>
          </a:p>
          <a:p>
            <a:r>
              <a:rPr lang="ja-JP" altLang="en-US"/>
              <a:t>左の縦軸に苦情数、模擬の縦軸に累積比率となり</a:t>
            </a:r>
          </a:p>
          <a:p>
            <a:r>
              <a:rPr lang="ja-JP" altLang="en-US"/>
              <a:t>誰がいつ作成したかが記入してあります。</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95D0EB-3DA6-41CF-ABD4-62D3C42F966A}" type="slidenum">
              <a:rPr lang="en-US" altLang="ja-JP"/>
              <a:pPr/>
              <a:t>4</a:t>
            </a:fld>
            <a:endParaRPr lang="en-US" altLang="ja-JP"/>
          </a:p>
        </p:txBody>
      </p:sp>
      <p:sp>
        <p:nvSpPr>
          <p:cNvPr id="249858" name="Rectangle 2"/>
          <p:cNvSpPr>
            <a:spLocks noChangeArrowheads="1" noTextEdit="1"/>
          </p:cNvSpPr>
          <p:nvPr>
            <p:ph type="sldImg"/>
          </p:nvPr>
        </p:nvSpPr>
        <p:spPr>
          <a:ln/>
        </p:spPr>
      </p:sp>
      <p:sp>
        <p:nvSpPr>
          <p:cNvPr id="249859" name="Rectangle 3"/>
          <p:cNvSpPr>
            <a:spLocks noGrp="1" noChangeArrowheads="1"/>
          </p:cNvSpPr>
          <p:nvPr>
            <p:ph type="body" idx="1"/>
          </p:nvPr>
        </p:nvSpPr>
        <p:spPr/>
        <p:txBody>
          <a:bodyPr/>
          <a:lstStyle/>
          <a:p>
            <a:r>
              <a:rPr lang="ja-JP" altLang="en-US"/>
              <a:t>このパレート図の使い方は、テーマ選定に使います。どの苦情が一番多いかが</a:t>
            </a:r>
          </a:p>
          <a:p>
            <a:r>
              <a:rPr lang="ja-JP" altLang="en-US"/>
              <a:t>一目で解ります、この場合、食堂の混雑に対する、苦情か</a:t>
            </a:r>
            <a:r>
              <a:rPr lang="en-US" altLang="ja-JP"/>
              <a:t>40</a:t>
            </a:r>
            <a:r>
              <a:rPr lang="ja-JP" altLang="en-US"/>
              <a:t>件、３６％と一番多く、この</a:t>
            </a:r>
          </a:p>
          <a:p>
            <a:r>
              <a:rPr lang="ja-JP" altLang="en-US"/>
              <a:t>項目が一番の重要項目で有ると判断しテーマとしました。</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7977E7-0107-4126-A31E-85392EF075BB}" type="slidenum">
              <a:rPr lang="en-US" altLang="ja-JP"/>
              <a:pPr/>
              <a:t>5</a:t>
            </a:fld>
            <a:endParaRPr lang="en-US" altLang="ja-JP"/>
          </a:p>
        </p:txBody>
      </p:sp>
      <p:sp>
        <p:nvSpPr>
          <p:cNvPr id="250882" name="Rectangle 2"/>
          <p:cNvSpPr>
            <a:spLocks noChangeArrowheads="1" noTextEdit="1"/>
          </p:cNvSpPr>
          <p:nvPr>
            <p:ph type="sldImg"/>
          </p:nvPr>
        </p:nvSpPr>
        <p:spPr>
          <a:ln/>
        </p:spPr>
      </p:sp>
      <p:sp>
        <p:nvSpPr>
          <p:cNvPr id="250883" name="Rectangle 3"/>
          <p:cNvSpPr>
            <a:spLocks noGrp="1" noChangeArrowheads="1"/>
          </p:cNvSpPr>
          <p:nvPr>
            <p:ph type="body" idx="1"/>
          </p:nvPr>
        </p:nvSpPr>
        <p:spPr/>
        <p:txBody>
          <a:bodyPr/>
          <a:lstStyle/>
          <a:p>
            <a:r>
              <a:rPr lang="ja-JP" altLang="en-US"/>
              <a:t>また、対策をするとき、どの対策が一番効果的かを見るのにも</a:t>
            </a:r>
          </a:p>
          <a:p>
            <a:r>
              <a:rPr lang="ja-JP" altLang="en-US"/>
              <a:t>使えます、たとえば、特性要因図を作り、原因がイロハの三つ出てどれを対策したらいいか</a:t>
            </a:r>
          </a:p>
          <a:p>
            <a:r>
              <a:rPr lang="ja-JP" altLang="en-US"/>
              <a:t>考えるとき、このイロハをさらに調べパレート図にして、一番問題の多い、原因を絞込み、この対策を打つ</a:t>
            </a:r>
          </a:p>
          <a:p>
            <a:r>
              <a:rPr lang="ja-JP" altLang="en-US"/>
              <a:t>こうすれば一番効果的ね対策になります。</a:t>
            </a:r>
          </a:p>
          <a:p>
            <a:endParaRPr lang="en-US" altLang="ja-JP"/>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2D14E84-51FE-4BCD-852A-526278E46E5B}" type="slidenum">
              <a:rPr lang="en-US" altLang="ja-JP"/>
              <a:pPr/>
              <a:t>6</a:t>
            </a:fld>
            <a:endParaRPr lang="en-US" altLang="ja-JP"/>
          </a:p>
        </p:txBody>
      </p:sp>
      <p:sp>
        <p:nvSpPr>
          <p:cNvPr id="251906" name="Rectangle 2"/>
          <p:cNvSpPr>
            <a:spLocks noChangeArrowheads="1" noTextEdit="1"/>
          </p:cNvSpPr>
          <p:nvPr>
            <p:ph type="sldImg"/>
          </p:nvPr>
        </p:nvSpPr>
        <p:spPr>
          <a:ln/>
        </p:spPr>
      </p:sp>
      <p:sp>
        <p:nvSpPr>
          <p:cNvPr id="251907" name="Rectangle 3"/>
          <p:cNvSpPr>
            <a:spLocks noGrp="1" noChangeArrowheads="1"/>
          </p:cNvSpPr>
          <p:nvPr>
            <p:ph type="body" idx="1"/>
          </p:nvPr>
        </p:nvSpPr>
        <p:spPr/>
        <p:txBody>
          <a:bodyPr/>
          <a:lstStyle/>
          <a:p>
            <a:r>
              <a:rPr lang="ja-JP" altLang="en-US"/>
              <a:t>また、効果確認でも使います。</a:t>
            </a:r>
          </a:p>
          <a:p>
            <a:r>
              <a:rPr lang="ja-JP" altLang="en-US"/>
              <a:t>対策前後を横に並べ、比較できるようにします。</a:t>
            </a:r>
          </a:p>
          <a:p>
            <a:r>
              <a:rPr lang="ja-JP" altLang="en-US"/>
              <a:t>混雑に関する、苦情が</a:t>
            </a:r>
            <a:r>
              <a:rPr lang="en-US" altLang="ja-JP"/>
              <a:t>0</a:t>
            </a:r>
            <a:r>
              <a:rPr lang="ja-JP" altLang="en-US"/>
              <a:t>件になり、３６％の苦情低減が出来たことが</a:t>
            </a:r>
          </a:p>
          <a:p>
            <a:r>
              <a:rPr lang="ja-JP" altLang="en-US"/>
              <a:t>一目で解ります。</a:t>
            </a:r>
          </a:p>
          <a:p>
            <a:r>
              <a:rPr lang="ja-JP" altLang="en-US"/>
              <a:t>注意する事は、縦軸のスケールで、対策前と後を必ず同じにしてください。</a:t>
            </a:r>
          </a:p>
          <a:p>
            <a:endParaRPr lang="en-US" altLang="ja-JP"/>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D09E831-679C-4034-8413-92AF984D5038}" type="slidenum">
              <a:rPr lang="en-US" altLang="ja-JP"/>
              <a:pPr/>
              <a:t>7</a:t>
            </a:fld>
            <a:endParaRPr lang="en-US" altLang="ja-JP"/>
          </a:p>
        </p:txBody>
      </p:sp>
      <p:sp>
        <p:nvSpPr>
          <p:cNvPr id="252930" name="Rectangle 2"/>
          <p:cNvSpPr>
            <a:spLocks noChangeArrowheads="1" noTextEdit="1"/>
          </p:cNvSpPr>
          <p:nvPr>
            <p:ph type="sldImg"/>
          </p:nvPr>
        </p:nvSpPr>
        <p:spPr>
          <a:ln/>
        </p:spPr>
      </p:sp>
      <p:sp>
        <p:nvSpPr>
          <p:cNvPr id="252931" name="Rectangle 3"/>
          <p:cNvSpPr>
            <a:spLocks noGrp="1" noChangeArrowheads="1"/>
          </p:cNvSpPr>
          <p:nvPr>
            <p:ph type="body" idx="1"/>
          </p:nvPr>
        </p:nvSpPr>
        <p:spPr/>
        <p:txBody>
          <a:bodyPr/>
          <a:lstStyle/>
          <a:p>
            <a:r>
              <a:rPr lang="ja-JP" altLang="en-US"/>
              <a:t>次に実際に作って見ましょう。</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12A169-A1FA-4B66-B70D-D28EA7D073EC}" type="slidenum">
              <a:rPr lang="en-US" altLang="ja-JP"/>
              <a:pPr/>
              <a:t>8</a:t>
            </a:fld>
            <a:endParaRPr lang="en-US" altLang="ja-JP"/>
          </a:p>
        </p:txBody>
      </p:sp>
      <p:sp>
        <p:nvSpPr>
          <p:cNvPr id="159746" name="Rectangle 2"/>
          <p:cNvSpPr>
            <a:spLocks noChangeArrowheads="1" noTextEdit="1"/>
          </p:cNvSpPr>
          <p:nvPr>
            <p:ph type="sldImg"/>
          </p:nvPr>
        </p:nvSpPr>
        <p:spPr>
          <a:ln cap="flat"/>
        </p:spPr>
      </p:sp>
      <p:sp>
        <p:nvSpPr>
          <p:cNvPr id="159747" name="Rectangle 3"/>
          <p:cNvSpPr>
            <a:spLocks noGrp="1" noChangeArrowheads="1"/>
          </p:cNvSpPr>
          <p:nvPr>
            <p:ph type="body" idx="1"/>
          </p:nvPr>
        </p:nvSpPr>
        <p:spPr>
          <a:noFill/>
          <a:ln/>
        </p:spPr>
        <p:txBody>
          <a:bodyPr/>
          <a:lstStyle/>
          <a:p>
            <a:r>
              <a:rPr lang="ja-JP" altLang="en-US"/>
              <a:t>まず、目的をしっかり決め、データーを取ります。</a:t>
            </a:r>
          </a:p>
          <a:p>
            <a:r>
              <a:rPr lang="ja-JP" altLang="en-US"/>
              <a:t>今回は、食堂の苦情数を減らす事を目的とします、</a:t>
            </a:r>
          </a:p>
          <a:p>
            <a:r>
              <a:rPr lang="en-US" altLang="ja-JP"/>
              <a:t>1</a:t>
            </a:r>
            <a:r>
              <a:rPr lang="ja-JP" altLang="en-US"/>
              <a:t>ヶ月間調査して、表のような結果となりました。</a:t>
            </a:r>
          </a:p>
          <a:p>
            <a:r>
              <a:rPr lang="ja-JP" altLang="en-US"/>
              <a:t>メニュー、味、設備など９項目の苦情が有りました。</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2054270-AC73-4915-ACCB-860B8E5EC410}" type="slidenum">
              <a:rPr lang="en-US" altLang="ja-JP"/>
              <a:pPr/>
              <a:t>9</a:t>
            </a:fld>
            <a:endParaRPr lang="en-US" altLang="ja-JP"/>
          </a:p>
        </p:txBody>
      </p:sp>
      <p:sp>
        <p:nvSpPr>
          <p:cNvPr id="253954" name="Rectangle 2"/>
          <p:cNvSpPr>
            <a:spLocks noChangeArrowheads="1" noTextEdit="1"/>
          </p:cNvSpPr>
          <p:nvPr>
            <p:ph type="sldImg"/>
          </p:nvPr>
        </p:nvSpPr>
        <p:spPr>
          <a:ln/>
        </p:spPr>
      </p:sp>
      <p:sp>
        <p:nvSpPr>
          <p:cNvPr id="253955" name="Rectangle 3"/>
          <p:cNvSpPr>
            <a:spLocks noGrp="1" noChangeArrowheads="1"/>
          </p:cNvSpPr>
          <p:nvPr>
            <p:ph type="body" idx="1"/>
          </p:nvPr>
        </p:nvSpPr>
        <p:spPr/>
        <p:txBody>
          <a:bodyPr/>
          <a:lstStyle/>
          <a:p>
            <a:r>
              <a:rPr lang="ja-JP" altLang="en-US"/>
              <a:t>次にパレートようの、データー表を作ります。</a:t>
            </a:r>
          </a:p>
          <a:p>
            <a:r>
              <a:rPr lang="ja-JP" altLang="en-US"/>
              <a:t>苦情数の多い順に種類を並べ替え、累積件数と累積比率を計算した表を作成します</a:t>
            </a:r>
          </a:p>
          <a:p>
            <a:r>
              <a:rPr lang="ja-JP" altLang="en-US"/>
              <a:t>混雑に関する苦情が</a:t>
            </a:r>
            <a:r>
              <a:rPr lang="en-US" altLang="ja-JP"/>
              <a:t>40</a:t>
            </a:r>
            <a:r>
              <a:rPr lang="ja-JP" altLang="en-US"/>
              <a:t>件累積比率は３６％、</a:t>
            </a:r>
          </a:p>
          <a:p>
            <a:r>
              <a:rPr lang="ja-JP" altLang="en-US"/>
              <a:t>メニューが少ないが苦情</a:t>
            </a:r>
            <a:r>
              <a:rPr lang="en-US" altLang="ja-JP"/>
              <a:t>20</a:t>
            </a:r>
            <a:r>
              <a:rPr lang="ja-JP" altLang="en-US"/>
              <a:t>件累積件数</a:t>
            </a:r>
            <a:r>
              <a:rPr lang="en-US" altLang="ja-JP"/>
              <a:t>60</a:t>
            </a:r>
            <a:r>
              <a:rPr lang="ja-JP" altLang="en-US"/>
              <a:t>件、累積比率</a:t>
            </a:r>
            <a:r>
              <a:rPr lang="en-US" altLang="ja-JP"/>
              <a:t>55</a:t>
            </a:r>
            <a:r>
              <a:rPr lang="ja-JP" altLang="en-US"/>
              <a:t>パーセント、</a:t>
            </a:r>
          </a:p>
          <a:p>
            <a:r>
              <a:rPr lang="ja-JP" altLang="en-US"/>
              <a:t>このように、すべての項目について計算します。</a:t>
            </a:r>
          </a:p>
          <a:p>
            <a:r>
              <a:rPr lang="ja-JP" altLang="en-US"/>
              <a:t>その他の項目は、なるべく１０パーセント以下に纏めましょう。</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マスター サブタイトルの書式設定</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A84B3C16-7F5F-4A16-ADF6-00DA2507A694}" type="slidenum">
              <a:rPr lang="en-US" altLang="ja-JP"/>
              <a:pPr/>
              <a:t>‹#›</a:t>
            </a:fld>
            <a:endParaRPr lang="en-US" altLang="ja-JP"/>
          </a:p>
        </p:txBody>
      </p:sp>
    </p:spTree>
    <p:extLst>
      <p:ext uri="{BB962C8B-B14F-4D97-AF65-F5344CB8AC3E}">
        <p14:creationId xmlns:p14="http://schemas.microsoft.com/office/powerpoint/2010/main" val="19253824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E2EC3A9C-C653-4BA3-AD35-E95CBA1D6D30}" type="slidenum">
              <a:rPr lang="en-US" altLang="ja-JP"/>
              <a:pPr/>
              <a:t>‹#›</a:t>
            </a:fld>
            <a:endParaRPr lang="en-US" altLang="ja-JP"/>
          </a:p>
        </p:txBody>
      </p:sp>
    </p:spTree>
    <p:extLst>
      <p:ext uri="{BB962C8B-B14F-4D97-AF65-F5344CB8AC3E}">
        <p14:creationId xmlns:p14="http://schemas.microsoft.com/office/powerpoint/2010/main" val="41785499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685800" y="609600"/>
            <a:ext cx="5676900" cy="54864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70AC52A1-65BF-4467-B136-3D8076F791AF}" type="slidenum">
              <a:rPr lang="en-US" altLang="ja-JP"/>
              <a:pPr/>
              <a:t>‹#›</a:t>
            </a:fld>
            <a:endParaRPr lang="en-US" altLang="ja-JP"/>
          </a:p>
        </p:txBody>
      </p:sp>
    </p:spTree>
    <p:extLst>
      <p:ext uri="{BB962C8B-B14F-4D97-AF65-F5344CB8AC3E}">
        <p14:creationId xmlns:p14="http://schemas.microsoft.com/office/powerpoint/2010/main" val="38627291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14528AF9-3C00-4BE6-89E3-A200E334FF35}" type="slidenum">
              <a:rPr lang="en-US" altLang="ja-JP"/>
              <a:pPr/>
              <a:t>‹#›</a:t>
            </a:fld>
            <a:endParaRPr lang="en-US" altLang="ja-JP"/>
          </a:p>
        </p:txBody>
      </p:sp>
    </p:spTree>
    <p:extLst>
      <p:ext uri="{BB962C8B-B14F-4D97-AF65-F5344CB8AC3E}">
        <p14:creationId xmlns:p14="http://schemas.microsoft.com/office/powerpoint/2010/main" val="39244432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FF940FA8-F0BE-44CC-8D51-A1A297772C00}" type="slidenum">
              <a:rPr lang="en-US" altLang="ja-JP"/>
              <a:pPr/>
              <a:t>‹#›</a:t>
            </a:fld>
            <a:endParaRPr lang="en-US" altLang="ja-JP"/>
          </a:p>
        </p:txBody>
      </p:sp>
    </p:spTree>
    <p:extLst>
      <p:ext uri="{BB962C8B-B14F-4D97-AF65-F5344CB8AC3E}">
        <p14:creationId xmlns:p14="http://schemas.microsoft.com/office/powerpoint/2010/main" val="40637203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34EB7C0C-7C62-4D20-9E43-B40C0CD9E456}" type="slidenum">
              <a:rPr lang="en-US" altLang="ja-JP"/>
              <a:pPr/>
              <a:t>‹#›</a:t>
            </a:fld>
            <a:endParaRPr lang="en-US" altLang="ja-JP"/>
          </a:p>
        </p:txBody>
      </p:sp>
    </p:spTree>
    <p:extLst>
      <p:ext uri="{BB962C8B-B14F-4D97-AF65-F5344CB8AC3E}">
        <p14:creationId xmlns:p14="http://schemas.microsoft.com/office/powerpoint/2010/main" val="662371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endParaRPr lang="en-US" altLang="ja-JP"/>
          </a:p>
        </p:txBody>
      </p:sp>
      <p:sp>
        <p:nvSpPr>
          <p:cNvPr id="9" name="スライド番号プレースホルダー 8"/>
          <p:cNvSpPr>
            <a:spLocks noGrp="1"/>
          </p:cNvSpPr>
          <p:nvPr>
            <p:ph type="sldNum" sz="quarter" idx="12"/>
          </p:nvPr>
        </p:nvSpPr>
        <p:spPr/>
        <p:txBody>
          <a:bodyPr/>
          <a:lstStyle>
            <a:lvl1pPr>
              <a:defRPr/>
            </a:lvl1pPr>
          </a:lstStyle>
          <a:p>
            <a:fld id="{A457CD28-FDB6-4CCE-96F6-F4241ED15ABF}" type="slidenum">
              <a:rPr lang="en-US" altLang="ja-JP"/>
              <a:pPr/>
              <a:t>‹#›</a:t>
            </a:fld>
            <a:endParaRPr lang="en-US" altLang="ja-JP"/>
          </a:p>
        </p:txBody>
      </p:sp>
    </p:spTree>
    <p:extLst>
      <p:ext uri="{BB962C8B-B14F-4D97-AF65-F5344CB8AC3E}">
        <p14:creationId xmlns:p14="http://schemas.microsoft.com/office/powerpoint/2010/main" val="28981843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endParaRPr lang="en-US" altLang="ja-JP"/>
          </a:p>
        </p:txBody>
      </p:sp>
      <p:sp>
        <p:nvSpPr>
          <p:cNvPr id="5" name="スライド番号プレースホルダー 4"/>
          <p:cNvSpPr>
            <a:spLocks noGrp="1"/>
          </p:cNvSpPr>
          <p:nvPr>
            <p:ph type="sldNum" sz="quarter" idx="12"/>
          </p:nvPr>
        </p:nvSpPr>
        <p:spPr/>
        <p:txBody>
          <a:bodyPr/>
          <a:lstStyle>
            <a:lvl1pPr>
              <a:defRPr/>
            </a:lvl1pPr>
          </a:lstStyle>
          <a:p>
            <a:fld id="{EB3E6C1C-E7CE-4216-90D8-4838BBA1CE77}" type="slidenum">
              <a:rPr lang="en-US" altLang="ja-JP"/>
              <a:pPr/>
              <a:t>‹#›</a:t>
            </a:fld>
            <a:endParaRPr lang="en-US" altLang="ja-JP"/>
          </a:p>
        </p:txBody>
      </p:sp>
    </p:spTree>
    <p:extLst>
      <p:ext uri="{BB962C8B-B14F-4D97-AF65-F5344CB8AC3E}">
        <p14:creationId xmlns:p14="http://schemas.microsoft.com/office/powerpoint/2010/main" val="10134121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endParaRPr lang="en-US" altLang="ja-JP"/>
          </a:p>
        </p:txBody>
      </p:sp>
      <p:sp>
        <p:nvSpPr>
          <p:cNvPr id="4" name="スライド番号プレースホルダー 3"/>
          <p:cNvSpPr>
            <a:spLocks noGrp="1"/>
          </p:cNvSpPr>
          <p:nvPr>
            <p:ph type="sldNum" sz="quarter" idx="12"/>
          </p:nvPr>
        </p:nvSpPr>
        <p:spPr/>
        <p:txBody>
          <a:bodyPr/>
          <a:lstStyle>
            <a:lvl1pPr>
              <a:defRPr/>
            </a:lvl1pPr>
          </a:lstStyle>
          <a:p>
            <a:fld id="{470477CC-E353-41D7-9E8B-201427710B22}" type="slidenum">
              <a:rPr lang="en-US" altLang="ja-JP"/>
              <a:pPr/>
              <a:t>‹#›</a:t>
            </a:fld>
            <a:endParaRPr lang="en-US" altLang="ja-JP"/>
          </a:p>
        </p:txBody>
      </p:sp>
    </p:spTree>
    <p:extLst>
      <p:ext uri="{BB962C8B-B14F-4D97-AF65-F5344CB8AC3E}">
        <p14:creationId xmlns:p14="http://schemas.microsoft.com/office/powerpoint/2010/main" val="29187936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11626BA4-EA69-4F38-87BC-5FDD38496E76}" type="slidenum">
              <a:rPr lang="en-US" altLang="ja-JP"/>
              <a:pPr/>
              <a:t>‹#›</a:t>
            </a:fld>
            <a:endParaRPr lang="en-US" altLang="ja-JP"/>
          </a:p>
        </p:txBody>
      </p:sp>
    </p:spTree>
    <p:extLst>
      <p:ext uri="{BB962C8B-B14F-4D97-AF65-F5344CB8AC3E}">
        <p14:creationId xmlns:p14="http://schemas.microsoft.com/office/powerpoint/2010/main" val="1894804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2166820C-2D6B-4723-B1A2-C6FA3D521519}" type="slidenum">
              <a:rPr lang="en-US" altLang="ja-JP"/>
              <a:pPr/>
              <a:t>‹#›</a:t>
            </a:fld>
            <a:endParaRPr lang="en-US" altLang="ja-JP"/>
          </a:p>
        </p:txBody>
      </p:sp>
    </p:spTree>
    <p:extLst>
      <p:ext uri="{BB962C8B-B14F-4D97-AF65-F5344CB8AC3E}">
        <p14:creationId xmlns:p14="http://schemas.microsoft.com/office/powerpoint/2010/main" val="7248579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ja-JP" altLang="en-US" smtClean="0"/>
              <a:t>マスタータイトルの書式設定</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ja-JP" altLang="en-US" smtClean="0"/>
              <a:t>マスターテキストの書式設定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75" tIns="46038" rIns="92075" bIns="46038" numCol="1" anchor="ctr" anchorCtr="0" compatLnSpc="1">
            <a:prstTxWarp prst="textNoShape">
              <a:avLst/>
            </a:prstTxWarp>
          </a:bodyPr>
          <a:lstStyle>
            <a:lvl1pPr algn="l" defTabSz="762000">
              <a:defRPr/>
            </a:lvl1pPr>
          </a:lstStyle>
          <a:p>
            <a:endParaRPr lang="en-US" altLang="ja-JP"/>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75" tIns="46038" rIns="92075" bIns="46038" numCol="1" anchor="ctr" anchorCtr="0" compatLnSpc="1">
            <a:prstTxWarp prst="textNoShape">
              <a:avLst/>
            </a:prstTxWarp>
          </a:bodyPr>
          <a:lstStyle>
            <a:lvl1pPr defTabSz="762000">
              <a:defRPr/>
            </a:lvl1pPr>
          </a:lstStyle>
          <a:p>
            <a:endParaRPr lang="en-US" altLang="ja-JP"/>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75" tIns="46038" rIns="92075" bIns="46038" numCol="1" anchor="ctr" anchorCtr="0" compatLnSpc="1">
            <a:prstTxWarp prst="textNoShape">
              <a:avLst/>
            </a:prstTxWarp>
          </a:bodyPr>
          <a:lstStyle>
            <a:lvl1pPr algn="r" defTabSz="762000">
              <a:defRPr/>
            </a:lvl1pPr>
          </a:lstStyle>
          <a:p>
            <a:fld id="{604F9605-2C6B-4775-B9D7-BFA7D5B28566}"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762000" rtl="0" fontAlgn="base">
        <a:spcBef>
          <a:spcPct val="0"/>
        </a:spcBef>
        <a:spcAft>
          <a:spcPct val="0"/>
        </a:spcAft>
        <a:defRPr kumimoji="1" sz="4400">
          <a:solidFill>
            <a:schemeClr val="tx2"/>
          </a:solidFill>
          <a:latin typeface="+mj-lt"/>
          <a:ea typeface="+mj-ea"/>
          <a:cs typeface="+mj-cs"/>
        </a:defRPr>
      </a:lvl1pPr>
      <a:lvl2pPr algn="ctr" defTabSz="762000" rtl="0" fontAlgn="base">
        <a:spcBef>
          <a:spcPct val="0"/>
        </a:spcBef>
        <a:spcAft>
          <a:spcPct val="0"/>
        </a:spcAft>
        <a:defRPr kumimoji="1" sz="4400">
          <a:solidFill>
            <a:schemeClr val="tx2"/>
          </a:solidFill>
          <a:latin typeface="Times New Roman" pitchFamily="18" charset="0"/>
          <a:ea typeface="ＭＳ Ｐゴシック" pitchFamily="50" charset="-128"/>
        </a:defRPr>
      </a:lvl2pPr>
      <a:lvl3pPr algn="ctr" defTabSz="762000" rtl="0" fontAlgn="base">
        <a:spcBef>
          <a:spcPct val="0"/>
        </a:spcBef>
        <a:spcAft>
          <a:spcPct val="0"/>
        </a:spcAft>
        <a:defRPr kumimoji="1" sz="4400">
          <a:solidFill>
            <a:schemeClr val="tx2"/>
          </a:solidFill>
          <a:latin typeface="Times New Roman" pitchFamily="18" charset="0"/>
          <a:ea typeface="ＭＳ Ｐゴシック" pitchFamily="50" charset="-128"/>
        </a:defRPr>
      </a:lvl3pPr>
      <a:lvl4pPr algn="ctr" defTabSz="762000" rtl="0" fontAlgn="base">
        <a:spcBef>
          <a:spcPct val="0"/>
        </a:spcBef>
        <a:spcAft>
          <a:spcPct val="0"/>
        </a:spcAft>
        <a:defRPr kumimoji="1" sz="4400">
          <a:solidFill>
            <a:schemeClr val="tx2"/>
          </a:solidFill>
          <a:latin typeface="Times New Roman" pitchFamily="18" charset="0"/>
          <a:ea typeface="ＭＳ Ｐゴシック" pitchFamily="50" charset="-128"/>
        </a:defRPr>
      </a:lvl4pPr>
      <a:lvl5pPr algn="ctr" defTabSz="762000" rtl="0" fontAlgn="base">
        <a:spcBef>
          <a:spcPct val="0"/>
        </a:spcBef>
        <a:spcAft>
          <a:spcPct val="0"/>
        </a:spcAft>
        <a:defRPr kumimoji="1" sz="4400">
          <a:solidFill>
            <a:schemeClr val="tx2"/>
          </a:solidFill>
          <a:latin typeface="Times New Roman" pitchFamily="18" charset="0"/>
          <a:ea typeface="ＭＳ Ｐゴシック" pitchFamily="50" charset="-128"/>
        </a:defRPr>
      </a:lvl5pPr>
      <a:lvl6pPr marL="457200" algn="ctr" defTabSz="762000" rtl="0"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defTabSz="762000" rtl="0"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defTabSz="762000" rtl="0"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defTabSz="762000" rtl="0" fontAlgn="base">
        <a:spcBef>
          <a:spcPct val="0"/>
        </a:spcBef>
        <a:spcAft>
          <a:spcPct val="0"/>
        </a:spcAft>
        <a:defRPr kumimoji="1" sz="4400">
          <a:solidFill>
            <a:schemeClr val="tx2"/>
          </a:solidFill>
          <a:latin typeface="Times New Roman" pitchFamily="18" charset="0"/>
          <a:ea typeface="ＭＳ Ｐゴシック" pitchFamily="50" charset="-128"/>
        </a:defRPr>
      </a:lvl9pPr>
    </p:titleStyle>
    <p:bodyStyle>
      <a:lvl1pPr marL="342900" indent="-342900" algn="l" defTabSz="762000" rtl="0" fontAlgn="base">
        <a:spcBef>
          <a:spcPct val="20000"/>
        </a:spcBef>
        <a:spcAft>
          <a:spcPct val="0"/>
        </a:spcAft>
        <a:buChar char="•"/>
        <a:defRPr kumimoji="1" sz="3200">
          <a:solidFill>
            <a:schemeClr val="tx1"/>
          </a:solidFill>
          <a:latin typeface="+mn-lt"/>
          <a:ea typeface="+mn-ea"/>
          <a:cs typeface="+mn-cs"/>
        </a:defRPr>
      </a:lvl1pPr>
      <a:lvl2pPr marL="742950" indent="-285750" algn="l" defTabSz="762000" rtl="0" fontAlgn="base">
        <a:spcBef>
          <a:spcPct val="20000"/>
        </a:spcBef>
        <a:spcAft>
          <a:spcPct val="0"/>
        </a:spcAft>
        <a:buChar char="–"/>
        <a:defRPr kumimoji="1" sz="2800">
          <a:solidFill>
            <a:schemeClr val="tx1"/>
          </a:solidFill>
          <a:latin typeface="+mn-lt"/>
          <a:ea typeface="+mn-ea"/>
        </a:defRPr>
      </a:lvl2pPr>
      <a:lvl3pPr marL="1143000" indent="-228600" algn="l" defTabSz="762000" rtl="0" fontAlgn="base">
        <a:spcBef>
          <a:spcPct val="20000"/>
        </a:spcBef>
        <a:spcAft>
          <a:spcPct val="0"/>
        </a:spcAft>
        <a:buChar char="•"/>
        <a:defRPr kumimoji="1" sz="2400">
          <a:solidFill>
            <a:schemeClr val="tx1"/>
          </a:solidFill>
          <a:latin typeface="+mn-lt"/>
          <a:ea typeface="+mn-ea"/>
        </a:defRPr>
      </a:lvl3pPr>
      <a:lvl4pPr marL="1600200" indent="-228600" algn="l" defTabSz="762000" rtl="0" fontAlgn="base">
        <a:spcBef>
          <a:spcPct val="20000"/>
        </a:spcBef>
        <a:spcAft>
          <a:spcPct val="0"/>
        </a:spcAft>
        <a:buChar char="–"/>
        <a:defRPr kumimoji="1" sz="2000">
          <a:solidFill>
            <a:schemeClr val="tx1"/>
          </a:solidFill>
          <a:latin typeface="+mn-lt"/>
          <a:ea typeface="+mn-ea"/>
        </a:defRPr>
      </a:lvl4pPr>
      <a:lvl5pPr marL="2057400" indent="-228600" algn="l" defTabSz="762000" rtl="0" fontAlgn="base">
        <a:spcBef>
          <a:spcPct val="20000"/>
        </a:spcBef>
        <a:spcAft>
          <a:spcPct val="0"/>
        </a:spcAft>
        <a:buChar char="•"/>
        <a:defRPr kumimoji="1" sz="2000">
          <a:solidFill>
            <a:schemeClr val="tx1"/>
          </a:solidFill>
          <a:latin typeface="+mn-lt"/>
          <a:ea typeface="+mn-ea"/>
        </a:defRPr>
      </a:lvl5pPr>
      <a:lvl6pPr marL="2514600" indent="-228600" algn="l" defTabSz="762000" rtl="0" fontAlgn="base">
        <a:spcBef>
          <a:spcPct val="20000"/>
        </a:spcBef>
        <a:spcAft>
          <a:spcPct val="0"/>
        </a:spcAft>
        <a:buChar char="•"/>
        <a:defRPr kumimoji="1" sz="2000">
          <a:solidFill>
            <a:schemeClr val="tx1"/>
          </a:solidFill>
          <a:latin typeface="+mn-lt"/>
          <a:ea typeface="+mn-ea"/>
        </a:defRPr>
      </a:lvl6pPr>
      <a:lvl7pPr marL="2971800" indent="-228600" algn="l" defTabSz="762000" rtl="0" fontAlgn="base">
        <a:spcBef>
          <a:spcPct val="20000"/>
        </a:spcBef>
        <a:spcAft>
          <a:spcPct val="0"/>
        </a:spcAft>
        <a:buChar char="•"/>
        <a:defRPr kumimoji="1" sz="2000">
          <a:solidFill>
            <a:schemeClr val="tx1"/>
          </a:solidFill>
          <a:latin typeface="+mn-lt"/>
          <a:ea typeface="+mn-ea"/>
        </a:defRPr>
      </a:lvl7pPr>
      <a:lvl8pPr marL="3429000" indent="-228600" algn="l" defTabSz="762000" rtl="0" fontAlgn="base">
        <a:spcBef>
          <a:spcPct val="20000"/>
        </a:spcBef>
        <a:spcAft>
          <a:spcPct val="0"/>
        </a:spcAft>
        <a:buChar char="•"/>
        <a:defRPr kumimoji="1" sz="2000">
          <a:solidFill>
            <a:schemeClr val="tx1"/>
          </a:solidFill>
          <a:latin typeface="+mn-lt"/>
          <a:ea typeface="+mn-ea"/>
        </a:defRPr>
      </a:lvl8pPr>
      <a:lvl9pPr marL="3886200" indent="-228600" algn="l" defTabSz="762000"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Text Box 2"/>
          <p:cNvSpPr txBox="1">
            <a:spLocks noChangeArrowheads="1"/>
          </p:cNvSpPr>
          <p:nvPr/>
        </p:nvSpPr>
        <p:spPr bwMode="auto">
          <a:xfrm>
            <a:off x="1450975" y="1173163"/>
            <a:ext cx="5957888" cy="1019175"/>
          </a:xfrm>
          <a:prstGeom prst="rect">
            <a:avLst/>
          </a:prstGeom>
          <a:solidFill>
            <a:srgbClr val="FFC1C1"/>
          </a:solidFill>
          <a:ln w="12700">
            <a:solidFill>
              <a:srgbClr val="FFC1C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6000" b="1">
                <a:effectLst>
                  <a:outerShdw blurRad="38100" dist="38100" dir="2700000" algn="tl">
                    <a:srgbClr val="FFFFFF"/>
                  </a:outerShdw>
                </a:effectLst>
                <a:ea typeface="HG創英角ﾎﾟｯﾌﾟ体" pitchFamily="49" charset="-128"/>
              </a:rPr>
              <a:t>　パレート図</a:t>
            </a:r>
          </a:p>
        </p:txBody>
      </p:sp>
      <p:sp>
        <p:nvSpPr>
          <p:cNvPr id="151560" name="Text Box 8"/>
          <p:cNvSpPr txBox="1">
            <a:spLocks noChangeArrowheads="1"/>
          </p:cNvSpPr>
          <p:nvPr/>
        </p:nvSpPr>
        <p:spPr bwMode="auto">
          <a:xfrm>
            <a:off x="8551863" y="142875"/>
            <a:ext cx="4921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a:t>
            </a:r>
            <a:r>
              <a:rPr lang="ja-JP" altLang="en-US" sz="1000"/>
              <a:t>１</a:t>
            </a:r>
          </a:p>
        </p:txBody>
      </p:sp>
      <p:pic>
        <p:nvPicPr>
          <p:cNvPr id="151563" name="Picture 11" descr="00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82875" y="2640013"/>
            <a:ext cx="4179888" cy="2292350"/>
          </a:xfrm>
          <a:prstGeom prst="rect">
            <a:avLst/>
          </a:prstGeom>
          <a:noFill/>
          <a:extLst>
            <a:ext uri="{909E8E84-426E-40DD-AFC4-6F175D3DCCD1}">
              <a14:hiddenFill xmlns:a14="http://schemas.microsoft.com/office/drawing/2010/main">
                <a:solidFill>
                  <a:srgbClr val="FFFFFF"/>
                </a:solidFill>
              </a14:hiddenFill>
            </a:ext>
          </a:extLst>
        </p:spPr>
      </p:pic>
      <p:sp>
        <p:nvSpPr>
          <p:cNvPr id="151567" name="Text Box 15"/>
          <p:cNvSpPr txBox="1">
            <a:spLocks noChangeArrowheads="1"/>
          </p:cNvSpPr>
          <p:nvPr/>
        </p:nvSpPr>
        <p:spPr bwMode="auto">
          <a:xfrm>
            <a:off x="2803525" y="5859463"/>
            <a:ext cx="35020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2000" b="1"/>
              <a:t>QC</a:t>
            </a:r>
            <a:r>
              <a:rPr lang="ja-JP" altLang="en-US" sz="2000" b="1"/>
              <a:t>サークル静岡地区</a:t>
            </a:r>
          </a:p>
        </p:txBody>
      </p:sp>
      <p:grpSp>
        <p:nvGrpSpPr>
          <p:cNvPr id="151568" name="Group 16"/>
          <p:cNvGrpSpPr>
            <a:grpSpLocks/>
          </p:cNvGrpSpPr>
          <p:nvPr/>
        </p:nvGrpSpPr>
        <p:grpSpPr bwMode="auto">
          <a:xfrm>
            <a:off x="6037263" y="315913"/>
            <a:ext cx="2443162" cy="473075"/>
            <a:chOff x="3803" y="199"/>
            <a:chExt cx="1539" cy="298"/>
          </a:xfrm>
        </p:grpSpPr>
        <p:sp>
          <p:nvSpPr>
            <p:cNvPr id="151569" name="AutoShape 17"/>
            <p:cNvSpPr>
              <a:spLocks noChangeArrowheads="1"/>
            </p:cNvSpPr>
            <p:nvPr/>
          </p:nvSpPr>
          <p:spPr bwMode="auto">
            <a:xfrm>
              <a:off x="3803" y="199"/>
              <a:ext cx="1539" cy="298"/>
            </a:xfrm>
            <a:prstGeom prst="hexagon">
              <a:avLst>
                <a:gd name="adj" fmla="val 129111"/>
                <a:gd name="vf" fmla="val 115470"/>
              </a:avLst>
            </a:prstGeom>
            <a:solidFill>
              <a:schemeClr val="accent1"/>
            </a:solidFill>
            <a:ln w="57150" cmpd="thinThick">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1570" name="Text Box 18"/>
            <p:cNvSpPr txBox="1">
              <a:spLocks noChangeArrowheads="1"/>
            </p:cNvSpPr>
            <p:nvPr/>
          </p:nvSpPr>
          <p:spPr bwMode="auto">
            <a:xfrm>
              <a:off x="3973" y="232"/>
              <a:ext cx="109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600" b="1"/>
                <a:t>　標準版　　　　</a:t>
              </a:r>
              <a:endParaRPr lang="ja-JP" altLang="en-US"/>
            </a:p>
          </p:txBody>
        </p:sp>
      </p:grpSp>
      <p:pic>
        <p:nvPicPr>
          <p:cNvPr id="151571" name="Picture 1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03313" y="4970463"/>
            <a:ext cx="1520825" cy="1379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5" name="Rectangle 3"/>
          <p:cNvSpPr>
            <a:spLocks noChangeArrowheads="1"/>
          </p:cNvSpPr>
          <p:nvPr/>
        </p:nvSpPr>
        <p:spPr bwMode="auto">
          <a:xfrm>
            <a:off x="209550" y="198438"/>
            <a:ext cx="3992563" cy="469900"/>
          </a:xfrm>
          <a:prstGeom prst="rect">
            <a:avLst/>
          </a:prstGeom>
          <a:solidFill>
            <a:srgbClr val="FFFF66"/>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b="1"/>
              <a:t>手順３　タテ軸とヨコ軸を書く</a:t>
            </a:r>
            <a:endParaRPr lang="ja-JP" altLang="en-US"/>
          </a:p>
        </p:txBody>
      </p:sp>
      <p:sp>
        <p:nvSpPr>
          <p:cNvPr id="161796" name="Text Box 4"/>
          <p:cNvSpPr txBox="1">
            <a:spLocks noChangeArrowheads="1"/>
          </p:cNvSpPr>
          <p:nvPr/>
        </p:nvSpPr>
        <p:spPr bwMode="auto">
          <a:xfrm>
            <a:off x="8434388" y="128588"/>
            <a:ext cx="6096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P10</a:t>
            </a:r>
          </a:p>
        </p:txBody>
      </p:sp>
      <p:grpSp>
        <p:nvGrpSpPr>
          <p:cNvPr id="161849" name="Group 57"/>
          <p:cNvGrpSpPr>
            <a:grpSpLocks/>
          </p:cNvGrpSpPr>
          <p:nvPr/>
        </p:nvGrpSpPr>
        <p:grpSpPr bwMode="auto">
          <a:xfrm>
            <a:off x="222250" y="1371600"/>
            <a:ext cx="4997450" cy="2886075"/>
            <a:chOff x="140" y="864"/>
            <a:chExt cx="3148" cy="1818"/>
          </a:xfrm>
        </p:grpSpPr>
        <p:sp>
          <p:nvSpPr>
            <p:cNvPr id="161806" name="Text Box 14"/>
            <p:cNvSpPr txBox="1">
              <a:spLocks noChangeArrowheads="1"/>
            </p:cNvSpPr>
            <p:nvPr/>
          </p:nvSpPr>
          <p:spPr bwMode="auto">
            <a:xfrm>
              <a:off x="140" y="2162"/>
              <a:ext cx="2728" cy="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600"/>
                <a:t>②</a:t>
              </a:r>
              <a:r>
                <a:rPr lang="ja-JP" altLang="en-US" sz="1600"/>
                <a:t>タテ軸には“結果”という</a:t>
              </a:r>
              <a:r>
                <a:rPr lang="ja-JP" altLang="en-US" sz="1600" b="1"/>
                <a:t>特性値</a:t>
              </a:r>
              <a:r>
                <a:rPr lang="ja-JP" altLang="en-US" sz="1600"/>
                <a:t>を書きます。　　　　この例の場合には“</a:t>
              </a:r>
              <a:r>
                <a:rPr lang="ja-JP" altLang="en-US" sz="1600" b="1">
                  <a:solidFill>
                    <a:srgbClr val="CC0000"/>
                  </a:solidFill>
                </a:rPr>
                <a:t>苦情数</a:t>
              </a:r>
              <a:r>
                <a:rPr lang="ja-JP" altLang="en-US" sz="1600"/>
                <a:t>”になります。　　　　</a:t>
              </a:r>
            </a:p>
          </p:txBody>
        </p:sp>
        <p:sp>
          <p:nvSpPr>
            <p:cNvPr id="161808" name="Text Box 16"/>
            <p:cNvSpPr txBox="1">
              <a:spLocks noChangeArrowheads="1"/>
            </p:cNvSpPr>
            <p:nvPr/>
          </p:nvSpPr>
          <p:spPr bwMode="auto">
            <a:xfrm>
              <a:off x="2730" y="1336"/>
              <a:ext cx="270" cy="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苦情数</a:t>
              </a:r>
            </a:p>
          </p:txBody>
        </p:sp>
        <p:sp>
          <p:nvSpPr>
            <p:cNvPr id="161827" name="Text Box 35"/>
            <p:cNvSpPr txBox="1">
              <a:spLocks noChangeArrowheads="1"/>
            </p:cNvSpPr>
            <p:nvPr/>
          </p:nvSpPr>
          <p:spPr bwMode="auto">
            <a:xfrm>
              <a:off x="2928" y="864"/>
              <a:ext cx="36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（件）</a:t>
              </a:r>
            </a:p>
          </p:txBody>
        </p:sp>
      </p:grpSp>
      <p:grpSp>
        <p:nvGrpSpPr>
          <p:cNvPr id="161847" name="Group 55"/>
          <p:cNvGrpSpPr>
            <a:grpSpLocks/>
          </p:cNvGrpSpPr>
          <p:nvPr/>
        </p:nvGrpSpPr>
        <p:grpSpPr bwMode="auto">
          <a:xfrm>
            <a:off x="206375" y="965200"/>
            <a:ext cx="7883525" cy="3505200"/>
            <a:chOff x="130" y="608"/>
            <a:chExt cx="4966" cy="2208"/>
          </a:xfrm>
        </p:grpSpPr>
        <p:sp>
          <p:nvSpPr>
            <p:cNvPr id="161811" name="Line 19"/>
            <p:cNvSpPr>
              <a:spLocks noChangeShapeType="1"/>
            </p:cNvSpPr>
            <p:nvPr/>
          </p:nvSpPr>
          <p:spPr bwMode="auto">
            <a:xfrm>
              <a:off x="3224" y="1103"/>
              <a:ext cx="0" cy="171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1812" name="Line 20"/>
            <p:cNvSpPr>
              <a:spLocks noChangeShapeType="1"/>
            </p:cNvSpPr>
            <p:nvPr/>
          </p:nvSpPr>
          <p:spPr bwMode="auto">
            <a:xfrm>
              <a:off x="3232" y="2808"/>
              <a:ext cx="186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1829" name="Text Box 37"/>
            <p:cNvSpPr txBox="1">
              <a:spLocks noChangeArrowheads="1"/>
            </p:cNvSpPr>
            <p:nvPr/>
          </p:nvSpPr>
          <p:spPr bwMode="auto">
            <a:xfrm>
              <a:off x="130" y="608"/>
              <a:ext cx="2525"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600"/>
                <a:t>①</a:t>
              </a:r>
              <a:r>
                <a:rPr lang="ja-JP" altLang="en-US" sz="1600"/>
                <a:t>方眼用紙にタテ軸とヨコ軸を記入する　　　</a:t>
              </a:r>
            </a:p>
          </p:txBody>
        </p:sp>
      </p:grpSp>
      <p:grpSp>
        <p:nvGrpSpPr>
          <p:cNvPr id="161851" name="Group 59"/>
          <p:cNvGrpSpPr>
            <a:grpSpLocks/>
          </p:cNvGrpSpPr>
          <p:nvPr/>
        </p:nvGrpSpPr>
        <p:grpSpPr bwMode="auto">
          <a:xfrm>
            <a:off x="238125" y="1555750"/>
            <a:ext cx="5057775" cy="3041650"/>
            <a:chOff x="150" y="980"/>
            <a:chExt cx="3186" cy="1916"/>
          </a:xfrm>
        </p:grpSpPr>
        <p:sp>
          <p:nvSpPr>
            <p:cNvPr id="161813" name="Line 21"/>
            <p:cNvSpPr>
              <a:spLocks noChangeShapeType="1"/>
            </p:cNvSpPr>
            <p:nvPr/>
          </p:nvSpPr>
          <p:spPr bwMode="auto">
            <a:xfrm>
              <a:off x="3224" y="2528"/>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1814" name="Line 22"/>
            <p:cNvSpPr>
              <a:spLocks noChangeShapeType="1"/>
            </p:cNvSpPr>
            <p:nvPr/>
          </p:nvSpPr>
          <p:spPr bwMode="auto">
            <a:xfrm>
              <a:off x="3224" y="1112"/>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1815" name="Line 23"/>
            <p:cNvSpPr>
              <a:spLocks noChangeShapeType="1"/>
            </p:cNvSpPr>
            <p:nvPr/>
          </p:nvSpPr>
          <p:spPr bwMode="auto">
            <a:xfrm>
              <a:off x="3224" y="1400"/>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1816" name="Line 24"/>
            <p:cNvSpPr>
              <a:spLocks noChangeShapeType="1"/>
            </p:cNvSpPr>
            <p:nvPr/>
          </p:nvSpPr>
          <p:spPr bwMode="auto">
            <a:xfrm>
              <a:off x="3224" y="1688"/>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1817" name="Line 25"/>
            <p:cNvSpPr>
              <a:spLocks noChangeShapeType="1"/>
            </p:cNvSpPr>
            <p:nvPr/>
          </p:nvSpPr>
          <p:spPr bwMode="auto">
            <a:xfrm>
              <a:off x="3224" y="1976"/>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1818" name="Line 26"/>
            <p:cNvSpPr>
              <a:spLocks noChangeShapeType="1"/>
            </p:cNvSpPr>
            <p:nvPr/>
          </p:nvSpPr>
          <p:spPr bwMode="auto">
            <a:xfrm>
              <a:off x="3224" y="2264"/>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1804" name="Text Box 12"/>
            <p:cNvSpPr txBox="1">
              <a:spLocks noChangeArrowheads="1"/>
            </p:cNvSpPr>
            <p:nvPr/>
          </p:nvSpPr>
          <p:spPr bwMode="auto">
            <a:xfrm>
              <a:off x="150" y="980"/>
              <a:ext cx="2664"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基軸を“０”としてタテ軸にデータ数と</a:t>
              </a:r>
              <a:r>
                <a:rPr lang="ja-JP" altLang="en-US" sz="1400"/>
                <a:t>目盛り線を入れる。</a:t>
              </a:r>
              <a:r>
                <a:rPr lang="ja-JP" altLang="en-US" sz="1600"/>
                <a:t> 　　　　　　　　　　　　　　</a:t>
              </a:r>
            </a:p>
          </p:txBody>
        </p:sp>
        <p:sp>
          <p:nvSpPr>
            <p:cNvPr id="161805" name="Text Box 13"/>
            <p:cNvSpPr txBox="1">
              <a:spLocks noChangeArrowheads="1"/>
            </p:cNvSpPr>
            <p:nvPr/>
          </p:nvSpPr>
          <p:spPr bwMode="auto">
            <a:xfrm>
              <a:off x="224" y="1392"/>
              <a:ext cx="2208" cy="393"/>
            </a:xfrm>
            <a:prstGeom prst="rect">
              <a:avLst/>
            </a:prstGeom>
            <a:solidFill>
              <a:srgbClr val="FFCCCC"/>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（注）タテ軸の目盛りは、全件数（</a:t>
              </a:r>
              <a:r>
                <a:rPr lang="en-US" altLang="ja-JP" sz="1400"/>
                <a:t>n=110</a:t>
              </a:r>
              <a:r>
                <a:rPr lang="ja-JP" altLang="en-US" sz="1400"/>
                <a:t>）より</a:t>
              </a:r>
            </a:p>
            <a:p>
              <a:pPr algn="ctr">
                <a:spcBef>
                  <a:spcPct val="50000"/>
                </a:spcBef>
              </a:pPr>
              <a:r>
                <a:rPr lang="ja-JP" altLang="en-US" sz="1400"/>
                <a:t>多い数まで目盛って下さい。　　　　　</a:t>
              </a:r>
            </a:p>
          </p:txBody>
        </p:sp>
        <p:sp>
          <p:nvSpPr>
            <p:cNvPr id="161820" name="Text Box 28"/>
            <p:cNvSpPr txBox="1">
              <a:spLocks noChangeArrowheads="1"/>
            </p:cNvSpPr>
            <p:nvPr/>
          </p:nvSpPr>
          <p:spPr bwMode="auto">
            <a:xfrm>
              <a:off x="2976" y="2704"/>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161821" name="Text Box 29"/>
            <p:cNvSpPr txBox="1">
              <a:spLocks noChangeArrowheads="1"/>
            </p:cNvSpPr>
            <p:nvPr/>
          </p:nvSpPr>
          <p:spPr bwMode="auto">
            <a:xfrm>
              <a:off x="2968" y="2432"/>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61822" name="Text Box 30"/>
            <p:cNvSpPr txBox="1">
              <a:spLocks noChangeArrowheads="1"/>
            </p:cNvSpPr>
            <p:nvPr/>
          </p:nvSpPr>
          <p:spPr bwMode="auto">
            <a:xfrm>
              <a:off x="2960" y="2160"/>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61823" name="Text Box 31"/>
            <p:cNvSpPr txBox="1">
              <a:spLocks noChangeArrowheads="1"/>
            </p:cNvSpPr>
            <p:nvPr/>
          </p:nvSpPr>
          <p:spPr bwMode="auto">
            <a:xfrm>
              <a:off x="2960" y="1880"/>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61824" name="Text Box 32"/>
            <p:cNvSpPr txBox="1">
              <a:spLocks noChangeArrowheads="1"/>
            </p:cNvSpPr>
            <p:nvPr/>
          </p:nvSpPr>
          <p:spPr bwMode="auto">
            <a:xfrm>
              <a:off x="2960" y="1600"/>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61825" name="Text Box 33"/>
            <p:cNvSpPr txBox="1">
              <a:spLocks noChangeArrowheads="1"/>
            </p:cNvSpPr>
            <p:nvPr/>
          </p:nvSpPr>
          <p:spPr bwMode="auto">
            <a:xfrm>
              <a:off x="2904" y="1312"/>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61826" name="Text Box 34"/>
            <p:cNvSpPr txBox="1">
              <a:spLocks noChangeArrowheads="1"/>
            </p:cNvSpPr>
            <p:nvPr/>
          </p:nvSpPr>
          <p:spPr bwMode="auto">
            <a:xfrm>
              <a:off x="2904" y="1016"/>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１２０</a:t>
              </a:r>
            </a:p>
          </p:txBody>
        </p:sp>
      </p:grpSp>
      <p:grpSp>
        <p:nvGrpSpPr>
          <p:cNvPr id="161852" name="Group 60"/>
          <p:cNvGrpSpPr>
            <a:grpSpLocks/>
          </p:cNvGrpSpPr>
          <p:nvPr/>
        </p:nvGrpSpPr>
        <p:grpSpPr bwMode="auto">
          <a:xfrm>
            <a:off x="228600" y="4330700"/>
            <a:ext cx="7696200" cy="1422400"/>
            <a:chOff x="144" y="2728"/>
            <a:chExt cx="4848" cy="896"/>
          </a:xfrm>
        </p:grpSpPr>
        <p:sp>
          <p:nvSpPr>
            <p:cNvPr id="161833" name="Line 41"/>
            <p:cNvSpPr>
              <a:spLocks noChangeShapeType="1"/>
            </p:cNvSpPr>
            <p:nvPr/>
          </p:nvSpPr>
          <p:spPr bwMode="auto">
            <a:xfrm>
              <a:off x="3496" y="2811"/>
              <a:ext cx="0" cy="129"/>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1807" name="Text Box 15"/>
            <p:cNvSpPr txBox="1">
              <a:spLocks noChangeArrowheads="1"/>
            </p:cNvSpPr>
            <p:nvPr/>
          </p:nvSpPr>
          <p:spPr bwMode="auto">
            <a:xfrm>
              <a:off x="144" y="2904"/>
              <a:ext cx="2552" cy="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600"/>
                <a:t>③</a:t>
              </a:r>
              <a:r>
                <a:rPr lang="ja-JP" altLang="en-US" sz="1600"/>
                <a:t>ヨコ軸には“</a:t>
              </a:r>
              <a:r>
                <a:rPr lang="ja-JP" altLang="en-US" sz="1600" b="1"/>
                <a:t>項目</a:t>
              </a:r>
              <a:r>
                <a:rPr lang="ja-JP" altLang="en-US" sz="1600"/>
                <a:t>”を書きます。　　　　　　　　　この例の場合は“</a:t>
              </a:r>
              <a:r>
                <a:rPr lang="ja-JP" altLang="en-US" sz="1600" b="1">
                  <a:solidFill>
                    <a:srgbClr val="CC0000"/>
                  </a:solidFill>
                </a:rPr>
                <a:t>苦情種類</a:t>
              </a:r>
              <a:r>
                <a:rPr lang="ja-JP" altLang="en-US" sz="1600"/>
                <a:t>”です。　　　　　　　　　</a:t>
              </a:r>
            </a:p>
          </p:txBody>
        </p:sp>
        <p:sp>
          <p:nvSpPr>
            <p:cNvPr id="161797" name="Text Box 5"/>
            <p:cNvSpPr txBox="1">
              <a:spLocks noChangeArrowheads="1"/>
            </p:cNvSpPr>
            <p:nvPr/>
          </p:nvSpPr>
          <p:spPr bwMode="auto">
            <a:xfrm>
              <a:off x="3286" y="2768"/>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混　雑</a:t>
              </a:r>
            </a:p>
          </p:txBody>
        </p:sp>
        <p:sp>
          <p:nvSpPr>
            <p:cNvPr id="161798" name="Text Box 6"/>
            <p:cNvSpPr txBox="1">
              <a:spLocks noChangeArrowheads="1"/>
            </p:cNvSpPr>
            <p:nvPr/>
          </p:nvSpPr>
          <p:spPr bwMode="auto">
            <a:xfrm>
              <a:off x="3542" y="2728"/>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r">
                <a:spcBef>
                  <a:spcPct val="50000"/>
                </a:spcBef>
              </a:pPr>
              <a:r>
                <a:rPr lang="ja-JP" altLang="en-US" sz="1400"/>
                <a:t>メニュー少</a:t>
              </a:r>
            </a:p>
          </p:txBody>
        </p:sp>
        <p:sp>
          <p:nvSpPr>
            <p:cNvPr id="161799" name="Text Box 7"/>
            <p:cNvSpPr txBox="1">
              <a:spLocks noChangeArrowheads="1"/>
            </p:cNvSpPr>
            <p:nvPr/>
          </p:nvSpPr>
          <p:spPr bwMode="auto">
            <a:xfrm>
              <a:off x="3798" y="2736"/>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r">
                <a:spcBef>
                  <a:spcPct val="50000"/>
                </a:spcBef>
              </a:pPr>
              <a:r>
                <a:rPr lang="ja-JP" altLang="en-US" sz="1400"/>
                <a:t>値段高い</a:t>
              </a:r>
            </a:p>
          </p:txBody>
        </p:sp>
        <p:sp>
          <p:nvSpPr>
            <p:cNvPr id="161800" name="Text Box 8"/>
            <p:cNvSpPr txBox="1">
              <a:spLocks noChangeArrowheads="1"/>
            </p:cNvSpPr>
            <p:nvPr/>
          </p:nvSpPr>
          <p:spPr bwMode="auto">
            <a:xfrm>
              <a:off x="4038" y="2760"/>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味</a:t>
              </a:r>
            </a:p>
          </p:txBody>
        </p:sp>
        <p:sp>
          <p:nvSpPr>
            <p:cNvPr id="161801" name="Text Box 9"/>
            <p:cNvSpPr txBox="1">
              <a:spLocks noChangeArrowheads="1"/>
            </p:cNvSpPr>
            <p:nvPr/>
          </p:nvSpPr>
          <p:spPr bwMode="auto">
            <a:xfrm>
              <a:off x="4270" y="2736"/>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　空　調</a:t>
              </a:r>
            </a:p>
          </p:txBody>
        </p:sp>
        <p:sp>
          <p:nvSpPr>
            <p:cNvPr id="161802" name="Text Box 10"/>
            <p:cNvSpPr txBox="1">
              <a:spLocks noChangeArrowheads="1"/>
            </p:cNvSpPr>
            <p:nvPr/>
          </p:nvSpPr>
          <p:spPr bwMode="auto">
            <a:xfrm>
              <a:off x="4502" y="2768"/>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設　備</a:t>
              </a:r>
            </a:p>
          </p:txBody>
        </p:sp>
        <p:sp>
          <p:nvSpPr>
            <p:cNvPr id="161803" name="Text Box 11"/>
            <p:cNvSpPr txBox="1">
              <a:spLocks noChangeArrowheads="1"/>
            </p:cNvSpPr>
            <p:nvPr/>
          </p:nvSpPr>
          <p:spPr bwMode="auto">
            <a:xfrm>
              <a:off x="4742" y="2736"/>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その他</a:t>
              </a:r>
            </a:p>
          </p:txBody>
        </p:sp>
        <p:sp>
          <p:nvSpPr>
            <p:cNvPr id="161828" name="Text Box 36"/>
            <p:cNvSpPr txBox="1">
              <a:spLocks noChangeArrowheads="1"/>
            </p:cNvSpPr>
            <p:nvPr/>
          </p:nvSpPr>
          <p:spPr bwMode="auto">
            <a:xfrm>
              <a:off x="3288" y="3432"/>
              <a:ext cx="156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図２　食堂利用の苦情数</a:t>
              </a:r>
            </a:p>
          </p:txBody>
        </p:sp>
        <p:sp>
          <p:nvSpPr>
            <p:cNvPr id="161834" name="Line 42"/>
            <p:cNvSpPr>
              <a:spLocks noChangeShapeType="1"/>
            </p:cNvSpPr>
            <p:nvPr/>
          </p:nvSpPr>
          <p:spPr bwMode="auto">
            <a:xfrm>
              <a:off x="3742" y="2811"/>
              <a:ext cx="0" cy="129"/>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1835" name="Line 43"/>
            <p:cNvSpPr>
              <a:spLocks noChangeShapeType="1"/>
            </p:cNvSpPr>
            <p:nvPr/>
          </p:nvSpPr>
          <p:spPr bwMode="auto">
            <a:xfrm>
              <a:off x="3989" y="2820"/>
              <a:ext cx="0" cy="12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1836" name="Line 44"/>
            <p:cNvSpPr>
              <a:spLocks noChangeShapeType="1"/>
            </p:cNvSpPr>
            <p:nvPr/>
          </p:nvSpPr>
          <p:spPr bwMode="auto">
            <a:xfrm>
              <a:off x="4235" y="2811"/>
              <a:ext cx="0" cy="129"/>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1837" name="Line 45"/>
            <p:cNvSpPr>
              <a:spLocks noChangeShapeType="1"/>
            </p:cNvSpPr>
            <p:nvPr/>
          </p:nvSpPr>
          <p:spPr bwMode="auto">
            <a:xfrm>
              <a:off x="4482" y="2821"/>
              <a:ext cx="0" cy="119"/>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1838" name="Line 46"/>
            <p:cNvSpPr>
              <a:spLocks noChangeShapeType="1"/>
            </p:cNvSpPr>
            <p:nvPr/>
          </p:nvSpPr>
          <p:spPr bwMode="auto">
            <a:xfrm>
              <a:off x="4718" y="2820"/>
              <a:ext cx="0" cy="14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1839" name="Line 47"/>
            <p:cNvSpPr>
              <a:spLocks noChangeShapeType="1"/>
            </p:cNvSpPr>
            <p:nvPr/>
          </p:nvSpPr>
          <p:spPr bwMode="auto">
            <a:xfrm>
              <a:off x="4975" y="2832"/>
              <a:ext cx="0" cy="10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61847"/>
                                        </p:tgtEl>
                                        <p:attrNameLst>
                                          <p:attrName>style.visibility</p:attrName>
                                        </p:attrNameLst>
                                      </p:cBhvr>
                                      <p:to>
                                        <p:strVal val="visible"/>
                                      </p:to>
                                    </p:set>
                                    <p:anim calcmode="lin" valueType="num">
                                      <p:cBhvr additive="base">
                                        <p:cTn id="7" dur="500" fill="hold"/>
                                        <p:tgtEl>
                                          <p:spTgt spid="161847"/>
                                        </p:tgtEl>
                                        <p:attrNameLst>
                                          <p:attrName>ppt_x</p:attrName>
                                        </p:attrNameLst>
                                      </p:cBhvr>
                                      <p:tavLst>
                                        <p:tav tm="0">
                                          <p:val>
                                            <p:strVal val="0-#ppt_w/2"/>
                                          </p:val>
                                        </p:tav>
                                        <p:tav tm="100000">
                                          <p:val>
                                            <p:strVal val="#ppt_x"/>
                                          </p:val>
                                        </p:tav>
                                      </p:tavLst>
                                    </p:anim>
                                    <p:anim calcmode="lin" valueType="num">
                                      <p:cBhvr additive="base">
                                        <p:cTn id="8" dur="500" fill="hold"/>
                                        <p:tgtEl>
                                          <p:spTgt spid="16184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61851"/>
                                        </p:tgtEl>
                                        <p:attrNameLst>
                                          <p:attrName>style.visibility</p:attrName>
                                        </p:attrNameLst>
                                      </p:cBhvr>
                                      <p:to>
                                        <p:strVal val="visible"/>
                                      </p:to>
                                    </p:set>
                                    <p:anim calcmode="lin" valueType="num">
                                      <p:cBhvr additive="base">
                                        <p:cTn id="13" dur="500" fill="hold"/>
                                        <p:tgtEl>
                                          <p:spTgt spid="161851"/>
                                        </p:tgtEl>
                                        <p:attrNameLst>
                                          <p:attrName>ppt_x</p:attrName>
                                        </p:attrNameLst>
                                      </p:cBhvr>
                                      <p:tavLst>
                                        <p:tav tm="0">
                                          <p:val>
                                            <p:strVal val="0-#ppt_w/2"/>
                                          </p:val>
                                        </p:tav>
                                        <p:tav tm="100000">
                                          <p:val>
                                            <p:strVal val="#ppt_x"/>
                                          </p:val>
                                        </p:tav>
                                      </p:tavLst>
                                    </p:anim>
                                    <p:anim calcmode="lin" valueType="num">
                                      <p:cBhvr additive="base">
                                        <p:cTn id="14" dur="500" fill="hold"/>
                                        <p:tgtEl>
                                          <p:spTgt spid="161851"/>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61849"/>
                                        </p:tgtEl>
                                        <p:attrNameLst>
                                          <p:attrName>style.visibility</p:attrName>
                                        </p:attrNameLst>
                                      </p:cBhvr>
                                      <p:to>
                                        <p:strVal val="visible"/>
                                      </p:to>
                                    </p:set>
                                    <p:anim calcmode="lin" valueType="num">
                                      <p:cBhvr additive="base">
                                        <p:cTn id="19" dur="500" fill="hold"/>
                                        <p:tgtEl>
                                          <p:spTgt spid="161849"/>
                                        </p:tgtEl>
                                        <p:attrNameLst>
                                          <p:attrName>ppt_x</p:attrName>
                                        </p:attrNameLst>
                                      </p:cBhvr>
                                      <p:tavLst>
                                        <p:tav tm="0">
                                          <p:val>
                                            <p:strVal val="0-#ppt_w/2"/>
                                          </p:val>
                                        </p:tav>
                                        <p:tav tm="100000">
                                          <p:val>
                                            <p:strVal val="#ppt_x"/>
                                          </p:val>
                                        </p:tav>
                                      </p:tavLst>
                                    </p:anim>
                                    <p:anim calcmode="lin" valueType="num">
                                      <p:cBhvr additive="base">
                                        <p:cTn id="20" dur="500" fill="hold"/>
                                        <p:tgtEl>
                                          <p:spTgt spid="161849"/>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161852"/>
                                        </p:tgtEl>
                                        <p:attrNameLst>
                                          <p:attrName>style.visibility</p:attrName>
                                        </p:attrNameLst>
                                      </p:cBhvr>
                                      <p:to>
                                        <p:strVal val="visible"/>
                                      </p:to>
                                    </p:set>
                                    <p:anim calcmode="lin" valueType="num">
                                      <p:cBhvr additive="base">
                                        <p:cTn id="25" dur="500" fill="hold"/>
                                        <p:tgtEl>
                                          <p:spTgt spid="161852"/>
                                        </p:tgtEl>
                                        <p:attrNameLst>
                                          <p:attrName>ppt_x</p:attrName>
                                        </p:attrNameLst>
                                      </p:cBhvr>
                                      <p:tavLst>
                                        <p:tav tm="0">
                                          <p:val>
                                            <p:strVal val="0-#ppt_w/2"/>
                                          </p:val>
                                        </p:tav>
                                        <p:tav tm="100000">
                                          <p:val>
                                            <p:strVal val="#ppt_x"/>
                                          </p:val>
                                        </p:tav>
                                      </p:tavLst>
                                    </p:anim>
                                    <p:anim calcmode="lin" valueType="num">
                                      <p:cBhvr additive="base">
                                        <p:cTn id="26" dur="500" fill="hold"/>
                                        <p:tgtEl>
                                          <p:spTgt spid="1618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Text Box 2"/>
          <p:cNvSpPr txBox="1">
            <a:spLocks noChangeArrowheads="1"/>
          </p:cNvSpPr>
          <p:nvPr/>
        </p:nvSpPr>
        <p:spPr bwMode="auto">
          <a:xfrm>
            <a:off x="8520113" y="142875"/>
            <a:ext cx="52863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P11</a:t>
            </a:r>
          </a:p>
        </p:txBody>
      </p:sp>
      <p:sp>
        <p:nvSpPr>
          <p:cNvPr id="163843" name="Rectangle 3"/>
          <p:cNvSpPr>
            <a:spLocks noChangeArrowheads="1"/>
          </p:cNvSpPr>
          <p:nvPr/>
        </p:nvSpPr>
        <p:spPr bwMode="auto">
          <a:xfrm>
            <a:off x="209550" y="198438"/>
            <a:ext cx="3992563" cy="469900"/>
          </a:xfrm>
          <a:prstGeom prst="rect">
            <a:avLst/>
          </a:prstGeom>
          <a:solidFill>
            <a:srgbClr val="FFFF66"/>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b="1"/>
              <a:t>手順４　棒グラフを書く</a:t>
            </a:r>
            <a:endParaRPr lang="ja-JP" altLang="en-US"/>
          </a:p>
        </p:txBody>
      </p:sp>
      <p:sp>
        <p:nvSpPr>
          <p:cNvPr id="163844" name="Text Box 4"/>
          <p:cNvSpPr txBox="1">
            <a:spLocks noChangeArrowheads="1"/>
          </p:cNvSpPr>
          <p:nvPr/>
        </p:nvSpPr>
        <p:spPr bwMode="auto">
          <a:xfrm>
            <a:off x="4467225" y="2311400"/>
            <a:ext cx="396875"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苦情数</a:t>
            </a:r>
          </a:p>
        </p:txBody>
      </p:sp>
      <p:grpSp>
        <p:nvGrpSpPr>
          <p:cNvPr id="163845" name="Group 5"/>
          <p:cNvGrpSpPr>
            <a:grpSpLocks/>
          </p:cNvGrpSpPr>
          <p:nvPr/>
        </p:nvGrpSpPr>
        <p:grpSpPr bwMode="auto">
          <a:xfrm>
            <a:off x="4711700" y="1574800"/>
            <a:ext cx="3479800" cy="3225800"/>
            <a:chOff x="2904" y="872"/>
            <a:chExt cx="2192" cy="2032"/>
          </a:xfrm>
        </p:grpSpPr>
        <p:grpSp>
          <p:nvGrpSpPr>
            <p:cNvPr id="163846" name="Group 6"/>
            <p:cNvGrpSpPr>
              <a:grpSpLocks/>
            </p:cNvGrpSpPr>
            <p:nvPr/>
          </p:nvGrpSpPr>
          <p:grpSpPr bwMode="auto">
            <a:xfrm>
              <a:off x="3224" y="1111"/>
              <a:ext cx="1872" cy="1713"/>
              <a:chOff x="3224" y="1111"/>
              <a:chExt cx="1872" cy="1713"/>
            </a:xfrm>
          </p:grpSpPr>
          <p:sp>
            <p:nvSpPr>
              <p:cNvPr id="163847" name="Line 7"/>
              <p:cNvSpPr>
                <a:spLocks noChangeShapeType="1"/>
              </p:cNvSpPr>
              <p:nvPr/>
            </p:nvSpPr>
            <p:spPr bwMode="auto">
              <a:xfrm>
                <a:off x="3224" y="1111"/>
                <a:ext cx="0" cy="171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3848" name="Line 8"/>
              <p:cNvSpPr>
                <a:spLocks noChangeShapeType="1"/>
              </p:cNvSpPr>
              <p:nvPr/>
            </p:nvSpPr>
            <p:spPr bwMode="auto">
              <a:xfrm>
                <a:off x="3232" y="2816"/>
                <a:ext cx="186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3849" name="Line 9"/>
              <p:cNvSpPr>
                <a:spLocks noChangeShapeType="1"/>
              </p:cNvSpPr>
              <p:nvPr/>
            </p:nvSpPr>
            <p:spPr bwMode="auto">
              <a:xfrm>
                <a:off x="3224" y="2536"/>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3850" name="Line 10"/>
              <p:cNvSpPr>
                <a:spLocks noChangeShapeType="1"/>
              </p:cNvSpPr>
              <p:nvPr/>
            </p:nvSpPr>
            <p:spPr bwMode="auto">
              <a:xfrm>
                <a:off x="3224" y="1120"/>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3851" name="Line 11"/>
              <p:cNvSpPr>
                <a:spLocks noChangeShapeType="1"/>
              </p:cNvSpPr>
              <p:nvPr/>
            </p:nvSpPr>
            <p:spPr bwMode="auto">
              <a:xfrm>
                <a:off x="3224" y="1408"/>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3852" name="Line 12"/>
              <p:cNvSpPr>
                <a:spLocks noChangeShapeType="1"/>
              </p:cNvSpPr>
              <p:nvPr/>
            </p:nvSpPr>
            <p:spPr bwMode="auto">
              <a:xfrm>
                <a:off x="3224" y="1696"/>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3853" name="Line 13"/>
              <p:cNvSpPr>
                <a:spLocks noChangeShapeType="1"/>
              </p:cNvSpPr>
              <p:nvPr/>
            </p:nvSpPr>
            <p:spPr bwMode="auto">
              <a:xfrm>
                <a:off x="3224" y="1984"/>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3854" name="Line 14"/>
              <p:cNvSpPr>
                <a:spLocks noChangeShapeType="1"/>
              </p:cNvSpPr>
              <p:nvPr/>
            </p:nvSpPr>
            <p:spPr bwMode="auto">
              <a:xfrm>
                <a:off x="3224" y="2272"/>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63855" name="Group 15"/>
            <p:cNvGrpSpPr>
              <a:grpSpLocks/>
            </p:cNvGrpSpPr>
            <p:nvPr/>
          </p:nvGrpSpPr>
          <p:grpSpPr bwMode="auto">
            <a:xfrm>
              <a:off x="2904" y="872"/>
              <a:ext cx="384" cy="2032"/>
              <a:chOff x="2904" y="872"/>
              <a:chExt cx="384" cy="2032"/>
            </a:xfrm>
          </p:grpSpPr>
          <p:sp>
            <p:nvSpPr>
              <p:cNvPr id="163856" name="Text Box 16"/>
              <p:cNvSpPr txBox="1">
                <a:spLocks noChangeArrowheads="1"/>
              </p:cNvSpPr>
              <p:nvPr/>
            </p:nvSpPr>
            <p:spPr bwMode="auto">
              <a:xfrm>
                <a:off x="2976" y="2712"/>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163857" name="Text Box 17"/>
              <p:cNvSpPr txBox="1">
                <a:spLocks noChangeArrowheads="1"/>
              </p:cNvSpPr>
              <p:nvPr/>
            </p:nvSpPr>
            <p:spPr bwMode="auto">
              <a:xfrm>
                <a:off x="2968" y="2440"/>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63858" name="Text Box 18"/>
              <p:cNvSpPr txBox="1">
                <a:spLocks noChangeArrowheads="1"/>
              </p:cNvSpPr>
              <p:nvPr/>
            </p:nvSpPr>
            <p:spPr bwMode="auto">
              <a:xfrm>
                <a:off x="2960" y="216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63859" name="Text Box 19"/>
              <p:cNvSpPr txBox="1">
                <a:spLocks noChangeArrowheads="1"/>
              </p:cNvSpPr>
              <p:nvPr/>
            </p:nvSpPr>
            <p:spPr bwMode="auto">
              <a:xfrm>
                <a:off x="2960" y="188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63860" name="Text Box 20"/>
              <p:cNvSpPr txBox="1">
                <a:spLocks noChangeArrowheads="1"/>
              </p:cNvSpPr>
              <p:nvPr/>
            </p:nvSpPr>
            <p:spPr bwMode="auto">
              <a:xfrm>
                <a:off x="2960" y="160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63861" name="Text Box 21"/>
              <p:cNvSpPr txBox="1">
                <a:spLocks noChangeArrowheads="1"/>
              </p:cNvSpPr>
              <p:nvPr/>
            </p:nvSpPr>
            <p:spPr bwMode="auto">
              <a:xfrm>
                <a:off x="2904" y="1320"/>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63862" name="Text Box 22"/>
              <p:cNvSpPr txBox="1">
                <a:spLocks noChangeArrowheads="1"/>
              </p:cNvSpPr>
              <p:nvPr/>
            </p:nvSpPr>
            <p:spPr bwMode="auto">
              <a:xfrm>
                <a:off x="2904" y="1024"/>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１２０</a:t>
                </a:r>
              </a:p>
            </p:txBody>
          </p:sp>
          <p:sp>
            <p:nvSpPr>
              <p:cNvPr id="163863" name="Text Box 23"/>
              <p:cNvSpPr txBox="1">
                <a:spLocks noChangeArrowheads="1"/>
              </p:cNvSpPr>
              <p:nvPr/>
            </p:nvSpPr>
            <p:spPr bwMode="auto">
              <a:xfrm>
                <a:off x="2928" y="872"/>
                <a:ext cx="36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（件）</a:t>
                </a:r>
              </a:p>
            </p:txBody>
          </p:sp>
        </p:grpSp>
      </p:grpSp>
      <p:sp>
        <p:nvSpPr>
          <p:cNvPr id="163864" name="Text Box 24"/>
          <p:cNvSpPr txBox="1">
            <a:spLocks noChangeArrowheads="1"/>
          </p:cNvSpPr>
          <p:nvPr/>
        </p:nvSpPr>
        <p:spPr bwMode="auto">
          <a:xfrm>
            <a:off x="5372100" y="5549900"/>
            <a:ext cx="2641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図３　食堂利用の苦情数</a:t>
            </a:r>
          </a:p>
        </p:txBody>
      </p:sp>
      <p:grpSp>
        <p:nvGrpSpPr>
          <p:cNvPr id="163865" name="Group 25"/>
          <p:cNvGrpSpPr>
            <a:grpSpLocks/>
          </p:cNvGrpSpPr>
          <p:nvPr/>
        </p:nvGrpSpPr>
        <p:grpSpPr bwMode="auto">
          <a:xfrm>
            <a:off x="7086600" y="1739900"/>
            <a:ext cx="762000" cy="317500"/>
            <a:chOff x="3704" y="1128"/>
            <a:chExt cx="480" cy="200"/>
          </a:xfrm>
        </p:grpSpPr>
        <p:sp>
          <p:nvSpPr>
            <p:cNvPr id="163866" name="Text Box 26"/>
            <p:cNvSpPr txBox="1">
              <a:spLocks noChangeArrowheads="1"/>
            </p:cNvSpPr>
            <p:nvPr/>
          </p:nvSpPr>
          <p:spPr bwMode="auto">
            <a:xfrm>
              <a:off x="3704" y="1128"/>
              <a:ext cx="19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n</a:t>
              </a:r>
            </a:p>
          </p:txBody>
        </p:sp>
        <p:sp>
          <p:nvSpPr>
            <p:cNvPr id="163867" name="Text Box 27"/>
            <p:cNvSpPr txBox="1">
              <a:spLocks noChangeArrowheads="1"/>
            </p:cNvSpPr>
            <p:nvPr/>
          </p:nvSpPr>
          <p:spPr bwMode="auto">
            <a:xfrm>
              <a:off x="3784" y="1136"/>
              <a:ext cx="40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endParaRPr lang="ja-JP" altLang="ja-JP" sz="1400"/>
            </a:p>
          </p:txBody>
        </p:sp>
      </p:grpSp>
      <p:grpSp>
        <p:nvGrpSpPr>
          <p:cNvPr id="163870" name="Group 30"/>
          <p:cNvGrpSpPr>
            <a:grpSpLocks/>
          </p:cNvGrpSpPr>
          <p:nvPr/>
        </p:nvGrpSpPr>
        <p:grpSpPr bwMode="auto">
          <a:xfrm>
            <a:off x="5318125" y="4521200"/>
            <a:ext cx="2708275" cy="1066800"/>
            <a:chOff x="3286" y="2728"/>
            <a:chExt cx="1706" cy="672"/>
          </a:xfrm>
        </p:grpSpPr>
        <p:sp>
          <p:nvSpPr>
            <p:cNvPr id="163871" name="Text Box 31"/>
            <p:cNvSpPr txBox="1">
              <a:spLocks noChangeArrowheads="1"/>
            </p:cNvSpPr>
            <p:nvPr/>
          </p:nvSpPr>
          <p:spPr bwMode="auto">
            <a:xfrm>
              <a:off x="3286" y="2768"/>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混　雑</a:t>
              </a:r>
            </a:p>
          </p:txBody>
        </p:sp>
        <p:sp>
          <p:nvSpPr>
            <p:cNvPr id="163872" name="Text Box 32"/>
            <p:cNvSpPr txBox="1">
              <a:spLocks noChangeArrowheads="1"/>
            </p:cNvSpPr>
            <p:nvPr/>
          </p:nvSpPr>
          <p:spPr bwMode="auto">
            <a:xfrm>
              <a:off x="3542" y="2728"/>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r">
                <a:spcBef>
                  <a:spcPct val="50000"/>
                </a:spcBef>
              </a:pPr>
              <a:r>
                <a:rPr lang="ja-JP" altLang="en-US" sz="1400"/>
                <a:t>メニュー少</a:t>
              </a:r>
            </a:p>
          </p:txBody>
        </p:sp>
        <p:sp>
          <p:nvSpPr>
            <p:cNvPr id="163873" name="Text Box 33"/>
            <p:cNvSpPr txBox="1">
              <a:spLocks noChangeArrowheads="1"/>
            </p:cNvSpPr>
            <p:nvPr/>
          </p:nvSpPr>
          <p:spPr bwMode="auto">
            <a:xfrm>
              <a:off x="3798" y="2736"/>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r">
                <a:spcBef>
                  <a:spcPct val="50000"/>
                </a:spcBef>
              </a:pPr>
              <a:r>
                <a:rPr lang="ja-JP" altLang="en-US" sz="1400"/>
                <a:t>値段高い</a:t>
              </a:r>
            </a:p>
          </p:txBody>
        </p:sp>
        <p:sp>
          <p:nvSpPr>
            <p:cNvPr id="163874" name="Text Box 34"/>
            <p:cNvSpPr txBox="1">
              <a:spLocks noChangeArrowheads="1"/>
            </p:cNvSpPr>
            <p:nvPr/>
          </p:nvSpPr>
          <p:spPr bwMode="auto">
            <a:xfrm>
              <a:off x="4038" y="2760"/>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味</a:t>
              </a:r>
            </a:p>
          </p:txBody>
        </p:sp>
        <p:sp>
          <p:nvSpPr>
            <p:cNvPr id="163875" name="Text Box 35"/>
            <p:cNvSpPr txBox="1">
              <a:spLocks noChangeArrowheads="1"/>
            </p:cNvSpPr>
            <p:nvPr/>
          </p:nvSpPr>
          <p:spPr bwMode="auto">
            <a:xfrm>
              <a:off x="4270" y="2736"/>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　空　調</a:t>
              </a:r>
            </a:p>
          </p:txBody>
        </p:sp>
        <p:sp>
          <p:nvSpPr>
            <p:cNvPr id="163876" name="Text Box 36"/>
            <p:cNvSpPr txBox="1">
              <a:spLocks noChangeArrowheads="1"/>
            </p:cNvSpPr>
            <p:nvPr/>
          </p:nvSpPr>
          <p:spPr bwMode="auto">
            <a:xfrm>
              <a:off x="4502" y="2768"/>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設　備</a:t>
              </a:r>
            </a:p>
          </p:txBody>
        </p:sp>
        <p:sp>
          <p:nvSpPr>
            <p:cNvPr id="163877" name="Text Box 37"/>
            <p:cNvSpPr txBox="1">
              <a:spLocks noChangeArrowheads="1"/>
            </p:cNvSpPr>
            <p:nvPr/>
          </p:nvSpPr>
          <p:spPr bwMode="auto">
            <a:xfrm>
              <a:off x="4742" y="2736"/>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その他</a:t>
              </a:r>
            </a:p>
          </p:txBody>
        </p:sp>
      </p:grpSp>
      <p:grpSp>
        <p:nvGrpSpPr>
          <p:cNvPr id="163879" name="Group 39"/>
          <p:cNvGrpSpPr>
            <a:grpSpLocks/>
          </p:cNvGrpSpPr>
          <p:nvPr/>
        </p:nvGrpSpPr>
        <p:grpSpPr bwMode="auto">
          <a:xfrm>
            <a:off x="5219700" y="3797300"/>
            <a:ext cx="2438400" cy="863600"/>
            <a:chOff x="3288" y="2392"/>
            <a:chExt cx="1536" cy="544"/>
          </a:xfrm>
        </p:grpSpPr>
        <p:sp>
          <p:nvSpPr>
            <p:cNvPr id="163880" name="Rectangle 40"/>
            <p:cNvSpPr>
              <a:spLocks noChangeArrowheads="1"/>
            </p:cNvSpPr>
            <p:nvPr/>
          </p:nvSpPr>
          <p:spPr bwMode="auto">
            <a:xfrm>
              <a:off x="3288" y="2392"/>
              <a:ext cx="256" cy="544"/>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3881" name="Rectangle 41"/>
            <p:cNvSpPr>
              <a:spLocks noChangeArrowheads="1"/>
            </p:cNvSpPr>
            <p:nvPr/>
          </p:nvSpPr>
          <p:spPr bwMode="auto">
            <a:xfrm>
              <a:off x="3544" y="2664"/>
              <a:ext cx="256" cy="27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3882" name="Rectangle 42"/>
            <p:cNvSpPr>
              <a:spLocks noChangeArrowheads="1"/>
            </p:cNvSpPr>
            <p:nvPr/>
          </p:nvSpPr>
          <p:spPr bwMode="auto">
            <a:xfrm>
              <a:off x="3800" y="2736"/>
              <a:ext cx="256" cy="20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3883" name="Rectangle 43"/>
            <p:cNvSpPr>
              <a:spLocks noChangeArrowheads="1"/>
            </p:cNvSpPr>
            <p:nvPr/>
          </p:nvSpPr>
          <p:spPr bwMode="auto">
            <a:xfrm>
              <a:off x="4056" y="2800"/>
              <a:ext cx="256" cy="136"/>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3884" name="Rectangle 44"/>
            <p:cNvSpPr>
              <a:spLocks noChangeArrowheads="1"/>
            </p:cNvSpPr>
            <p:nvPr/>
          </p:nvSpPr>
          <p:spPr bwMode="auto">
            <a:xfrm>
              <a:off x="4312" y="2824"/>
              <a:ext cx="256" cy="11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3885" name="Rectangle 45"/>
            <p:cNvSpPr>
              <a:spLocks noChangeArrowheads="1"/>
            </p:cNvSpPr>
            <p:nvPr/>
          </p:nvSpPr>
          <p:spPr bwMode="auto">
            <a:xfrm>
              <a:off x="4568" y="2856"/>
              <a:ext cx="256" cy="8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63886" name="Rectangle 46"/>
          <p:cNvSpPr>
            <a:spLocks noChangeArrowheads="1"/>
          </p:cNvSpPr>
          <p:nvPr/>
        </p:nvSpPr>
        <p:spPr bwMode="auto">
          <a:xfrm>
            <a:off x="7658100" y="4419600"/>
            <a:ext cx="406400" cy="24130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3887" name="Text Box 47"/>
          <p:cNvSpPr txBox="1">
            <a:spLocks noChangeArrowheads="1"/>
          </p:cNvSpPr>
          <p:nvPr/>
        </p:nvSpPr>
        <p:spPr bwMode="auto">
          <a:xfrm>
            <a:off x="7137400" y="1689100"/>
            <a:ext cx="317500" cy="304800"/>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endParaRPr lang="ja-JP" altLang="ja-JP" sz="1400"/>
          </a:p>
        </p:txBody>
      </p:sp>
      <p:grpSp>
        <p:nvGrpSpPr>
          <p:cNvPr id="163889" name="Group 49"/>
          <p:cNvGrpSpPr>
            <a:grpSpLocks/>
          </p:cNvGrpSpPr>
          <p:nvPr/>
        </p:nvGrpSpPr>
        <p:grpSpPr bwMode="auto">
          <a:xfrm>
            <a:off x="0" y="2400300"/>
            <a:ext cx="7626350" cy="2185988"/>
            <a:chOff x="64" y="1512"/>
            <a:chExt cx="4804" cy="1377"/>
          </a:xfrm>
        </p:grpSpPr>
        <p:sp>
          <p:nvSpPr>
            <p:cNvPr id="163869" name="Text Box 29"/>
            <p:cNvSpPr txBox="1">
              <a:spLocks noChangeArrowheads="1"/>
            </p:cNvSpPr>
            <p:nvPr/>
          </p:nvSpPr>
          <p:spPr bwMode="auto">
            <a:xfrm>
              <a:off x="64" y="1512"/>
              <a:ext cx="2728" cy="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②</a:t>
              </a:r>
              <a:r>
                <a:rPr lang="ja-JP" altLang="en-US" sz="1600" b="1"/>
                <a:t>「その他</a:t>
              </a:r>
              <a:r>
                <a:rPr lang="ja-JP" altLang="en-US" sz="1600"/>
                <a:t>」の項目の棒グラフは</a:t>
              </a:r>
              <a:r>
                <a:rPr lang="ja-JP" altLang="en-US" sz="1600" b="1"/>
                <a:t>一番右</a:t>
              </a:r>
              <a:r>
                <a:rPr lang="ja-JP" altLang="en-US" sz="1600"/>
                <a:t>の位置　　に書きます。　　　　　　　　　　　　　　　　　　　　　　　　　　　　　　　　　　　　　　　　　　</a:t>
              </a:r>
            </a:p>
          </p:txBody>
        </p:sp>
        <p:sp>
          <p:nvSpPr>
            <p:cNvPr id="163888" name="Line 48"/>
            <p:cNvSpPr>
              <a:spLocks noChangeShapeType="1"/>
            </p:cNvSpPr>
            <p:nvPr/>
          </p:nvSpPr>
          <p:spPr bwMode="auto">
            <a:xfrm>
              <a:off x="2651" y="1609"/>
              <a:ext cx="2217" cy="1280"/>
            </a:xfrm>
            <a:prstGeom prst="line">
              <a:avLst/>
            </a:prstGeom>
            <a:noFill/>
            <a:ln w="12700">
              <a:solidFill>
                <a:schemeClr val="tx1"/>
              </a:solidFill>
              <a:prstDash val="sysDot"/>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63891" name="Group 51"/>
          <p:cNvGrpSpPr>
            <a:grpSpLocks/>
          </p:cNvGrpSpPr>
          <p:nvPr/>
        </p:nvGrpSpPr>
        <p:grpSpPr bwMode="auto">
          <a:xfrm>
            <a:off x="101600" y="1295400"/>
            <a:ext cx="5216525" cy="2705100"/>
            <a:chOff x="64" y="816"/>
            <a:chExt cx="3286" cy="1704"/>
          </a:xfrm>
        </p:grpSpPr>
        <p:sp>
          <p:nvSpPr>
            <p:cNvPr id="163868" name="Text Box 28"/>
            <p:cNvSpPr txBox="1">
              <a:spLocks noChangeArrowheads="1"/>
            </p:cNvSpPr>
            <p:nvPr/>
          </p:nvSpPr>
          <p:spPr bwMode="auto">
            <a:xfrm>
              <a:off x="64" y="816"/>
              <a:ext cx="2872" cy="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①</a:t>
              </a:r>
              <a:r>
                <a:rPr lang="ja-JP" altLang="en-US" sz="1600"/>
                <a:t>数の</a:t>
              </a:r>
              <a:r>
                <a:rPr lang="ja-JP" altLang="en-US" sz="1600" b="1"/>
                <a:t>多い順</a:t>
              </a:r>
              <a:r>
                <a:rPr lang="ja-JP" altLang="en-US" sz="1600"/>
                <a:t>に棒グラフを書き、</a:t>
              </a:r>
              <a:r>
                <a:rPr lang="ja-JP" altLang="en-US" sz="1600" b="1"/>
                <a:t>間隔を</a:t>
              </a:r>
              <a:r>
                <a:rPr lang="ja-JP" altLang="en-US" sz="1600"/>
                <a:t>　　　　　　　　　</a:t>
              </a:r>
              <a:r>
                <a:rPr lang="ja-JP" altLang="en-US" sz="1600" b="1"/>
                <a:t>あけない</a:t>
              </a:r>
              <a:r>
                <a:rPr lang="ja-JP" altLang="en-US" sz="1600"/>
                <a:t>ようにして書きます。　　　　　　　　　　　　　　　　　　　　　　</a:t>
              </a:r>
            </a:p>
          </p:txBody>
        </p:sp>
        <p:sp>
          <p:nvSpPr>
            <p:cNvPr id="163890" name="Line 50"/>
            <p:cNvSpPr>
              <a:spLocks noChangeShapeType="1"/>
            </p:cNvSpPr>
            <p:nvPr/>
          </p:nvSpPr>
          <p:spPr bwMode="auto">
            <a:xfrm>
              <a:off x="1897" y="1067"/>
              <a:ext cx="1453" cy="1453"/>
            </a:xfrm>
            <a:prstGeom prst="line">
              <a:avLst/>
            </a:prstGeom>
            <a:noFill/>
            <a:ln w="127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63893" name="Group 53"/>
          <p:cNvGrpSpPr>
            <a:grpSpLocks/>
          </p:cNvGrpSpPr>
          <p:nvPr/>
        </p:nvGrpSpPr>
        <p:grpSpPr bwMode="auto">
          <a:xfrm>
            <a:off x="76200" y="3505200"/>
            <a:ext cx="5272088" cy="1384300"/>
            <a:chOff x="48" y="2208"/>
            <a:chExt cx="3321" cy="872"/>
          </a:xfrm>
        </p:grpSpPr>
        <p:sp>
          <p:nvSpPr>
            <p:cNvPr id="163878" name="Text Box 38"/>
            <p:cNvSpPr txBox="1">
              <a:spLocks noChangeArrowheads="1"/>
            </p:cNvSpPr>
            <p:nvPr/>
          </p:nvSpPr>
          <p:spPr bwMode="auto">
            <a:xfrm>
              <a:off x="48" y="2208"/>
              <a:ext cx="2776" cy="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③</a:t>
              </a:r>
              <a:r>
                <a:rPr lang="ja-JP" altLang="en-US" sz="1600"/>
                <a:t>棒グラフの</a:t>
              </a:r>
              <a:r>
                <a:rPr lang="ja-JP" altLang="en-US" sz="1600" b="1"/>
                <a:t>下に項目名</a:t>
              </a:r>
              <a:r>
                <a:rPr lang="ja-JP" altLang="en-US" sz="1600"/>
                <a:t>を書きます。　　　　　　　　ここでは既に項目（種類名）が書かれています。　</a:t>
              </a:r>
            </a:p>
          </p:txBody>
        </p:sp>
        <p:sp>
          <p:nvSpPr>
            <p:cNvPr id="163892" name="Line 52"/>
            <p:cNvSpPr>
              <a:spLocks noChangeShapeType="1"/>
            </p:cNvSpPr>
            <p:nvPr/>
          </p:nvSpPr>
          <p:spPr bwMode="auto">
            <a:xfrm>
              <a:off x="1494" y="2578"/>
              <a:ext cx="1875" cy="502"/>
            </a:xfrm>
            <a:prstGeom prst="line">
              <a:avLst/>
            </a:prstGeom>
            <a:noFill/>
            <a:ln w="12700">
              <a:solidFill>
                <a:schemeClr val="tx1"/>
              </a:solidFill>
              <a:prstDash val="sysDot"/>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63891"/>
                                        </p:tgtEl>
                                        <p:attrNameLst>
                                          <p:attrName>style.visibility</p:attrName>
                                        </p:attrNameLst>
                                      </p:cBhvr>
                                      <p:to>
                                        <p:strVal val="visible"/>
                                      </p:to>
                                    </p:set>
                                    <p:anim calcmode="lin" valueType="num">
                                      <p:cBhvr additive="base">
                                        <p:cTn id="7" dur="500" fill="hold"/>
                                        <p:tgtEl>
                                          <p:spTgt spid="163891"/>
                                        </p:tgtEl>
                                        <p:attrNameLst>
                                          <p:attrName>ppt_x</p:attrName>
                                        </p:attrNameLst>
                                      </p:cBhvr>
                                      <p:tavLst>
                                        <p:tav tm="0">
                                          <p:val>
                                            <p:strVal val="0-#ppt_w/2"/>
                                          </p:val>
                                        </p:tav>
                                        <p:tav tm="100000">
                                          <p:val>
                                            <p:strVal val="#ppt_x"/>
                                          </p:val>
                                        </p:tav>
                                      </p:tavLst>
                                    </p:anim>
                                    <p:anim calcmode="lin" valueType="num">
                                      <p:cBhvr additive="base">
                                        <p:cTn id="8" dur="500" fill="hold"/>
                                        <p:tgtEl>
                                          <p:spTgt spid="163891"/>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63889"/>
                                        </p:tgtEl>
                                        <p:attrNameLst>
                                          <p:attrName>style.visibility</p:attrName>
                                        </p:attrNameLst>
                                      </p:cBhvr>
                                      <p:to>
                                        <p:strVal val="visible"/>
                                      </p:to>
                                    </p:set>
                                    <p:anim calcmode="lin" valueType="num">
                                      <p:cBhvr additive="base">
                                        <p:cTn id="13" dur="500" fill="hold"/>
                                        <p:tgtEl>
                                          <p:spTgt spid="163889"/>
                                        </p:tgtEl>
                                        <p:attrNameLst>
                                          <p:attrName>ppt_x</p:attrName>
                                        </p:attrNameLst>
                                      </p:cBhvr>
                                      <p:tavLst>
                                        <p:tav tm="0">
                                          <p:val>
                                            <p:strVal val="0-#ppt_w/2"/>
                                          </p:val>
                                        </p:tav>
                                        <p:tav tm="100000">
                                          <p:val>
                                            <p:strVal val="#ppt_x"/>
                                          </p:val>
                                        </p:tav>
                                      </p:tavLst>
                                    </p:anim>
                                    <p:anim calcmode="lin" valueType="num">
                                      <p:cBhvr additive="base">
                                        <p:cTn id="14" dur="500" fill="hold"/>
                                        <p:tgtEl>
                                          <p:spTgt spid="163889"/>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63893"/>
                                        </p:tgtEl>
                                        <p:attrNameLst>
                                          <p:attrName>style.visibility</p:attrName>
                                        </p:attrNameLst>
                                      </p:cBhvr>
                                      <p:to>
                                        <p:strVal val="visible"/>
                                      </p:to>
                                    </p:set>
                                    <p:anim calcmode="lin" valueType="num">
                                      <p:cBhvr additive="base">
                                        <p:cTn id="19" dur="500" fill="hold"/>
                                        <p:tgtEl>
                                          <p:spTgt spid="163893"/>
                                        </p:tgtEl>
                                        <p:attrNameLst>
                                          <p:attrName>ppt_x</p:attrName>
                                        </p:attrNameLst>
                                      </p:cBhvr>
                                      <p:tavLst>
                                        <p:tav tm="0">
                                          <p:val>
                                            <p:strVal val="0-#ppt_w/2"/>
                                          </p:val>
                                        </p:tav>
                                        <p:tav tm="100000">
                                          <p:val>
                                            <p:strVal val="#ppt_x"/>
                                          </p:val>
                                        </p:tav>
                                      </p:tavLst>
                                    </p:anim>
                                    <p:anim calcmode="lin" valueType="num">
                                      <p:cBhvr additive="base">
                                        <p:cTn id="20" dur="500" fill="hold"/>
                                        <p:tgtEl>
                                          <p:spTgt spid="16389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ChangeArrowheads="1"/>
          </p:cNvSpPr>
          <p:nvPr/>
        </p:nvSpPr>
        <p:spPr bwMode="auto">
          <a:xfrm>
            <a:off x="238125" y="214313"/>
            <a:ext cx="4079875" cy="469900"/>
          </a:xfrm>
          <a:prstGeom prst="rect">
            <a:avLst/>
          </a:prstGeom>
          <a:solidFill>
            <a:srgbClr val="FFFF66"/>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b="1"/>
              <a:t>手順５　累積の折れ線を書く</a:t>
            </a:r>
            <a:endParaRPr lang="ja-JP" altLang="en-US" sz="1800"/>
          </a:p>
        </p:txBody>
      </p:sp>
      <p:sp>
        <p:nvSpPr>
          <p:cNvPr id="164867" name="Text Box 3"/>
          <p:cNvSpPr txBox="1">
            <a:spLocks noChangeArrowheads="1"/>
          </p:cNvSpPr>
          <p:nvPr/>
        </p:nvSpPr>
        <p:spPr bwMode="auto">
          <a:xfrm>
            <a:off x="8426450" y="331788"/>
            <a:ext cx="5556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P12</a:t>
            </a:r>
          </a:p>
        </p:txBody>
      </p:sp>
      <p:grpSp>
        <p:nvGrpSpPr>
          <p:cNvPr id="164948" name="Group 84"/>
          <p:cNvGrpSpPr>
            <a:grpSpLocks/>
          </p:cNvGrpSpPr>
          <p:nvPr/>
        </p:nvGrpSpPr>
        <p:grpSpPr bwMode="auto">
          <a:xfrm>
            <a:off x="4460875" y="1706563"/>
            <a:ext cx="930275" cy="3225800"/>
            <a:chOff x="2810" y="1075"/>
            <a:chExt cx="586" cy="2032"/>
          </a:xfrm>
        </p:grpSpPr>
        <p:sp>
          <p:nvSpPr>
            <p:cNvPr id="164875" name="Text Box 11"/>
            <p:cNvSpPr txBox="1">
              <a:spLocks noChangeArrowheads="1"/>
            </p:cNvSpPr>
            <p:nvPr/>
          </p:nvSpPr>
          <p:spPr bwMode="auto">
            <a:xfrm>
              <a:off x="2810" y="1539"/>
              <a:ext cx="250" cy="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苦情数</a:t>
              </a:r>
            </a:p>
          </p:txBody>
        </p:sp>
        <p:sp>
          <p:nvSpPr>
            <p:cNvPr id="164877" name="Line 13"/>
            <p:cNvSpPr>
              <a:spLocks noChangeShapeType="1"/>
            </p:cNvSpPr>
            <p:nvPr/>
          </p:nvSpPr>
          <p:spPr bwMode="auto">
            <a:xfrm>
              <a:off x="3284" y="1314"/>
              <a:ext cx="0" cy="171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879" name="Line 15"/>
            <p:cNvSpPr>
              <a:spLocks noChangeShapeType="1"/>
            </p:cNvSpPr>
            <p:nvPr/>
          </p:nvSpPr>
          <p:spPr bwMode="auto">
            <a:xfrm>
              <a:off x="3284" y="2739"/>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880" name="Line 16"/>
            <p:cNvSpPr>
              <a:spLocks noChangeShapeType="1"/>
            </p:cNvSpPr>
            <p:nvPr/>
          </p:nvSpPr>
          <p:spPr bwMode="auto">
            <a:xfrm>
              <a:off x="3284" y="1323"/>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881" name="Line 17"/>
            <p:cNvSpPr>
              <a:spLocks noChangeShapeType="1"/>
            </p:cNvSpPr>
            <p:nvPr/>
          </p:nvSpPr>
          <p:spPr bwMode="auto">
            <a:xfrm>
              <a:off x="3284" y="1611"/>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882" name="Line 18"/>
            <p:cNvSpPr>
              <a:spLocks noChangeShapeType="1"/>
            </p:cNvSpPr>
            <p:nvPr/>
          </p:nvSpPr>
          <p:spPr bwMode="auto">
            <a:xfrm>
              <a:off x="3284" y="1899"/>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883" name="Line 19"/>
            <p:cNvSpPr>
              <a:spLocks noChangeShapeType="1"/>
            </p:cNvSpPr>
            <p:nvPr/>
          </p:nvSpPr>
          <p:spPr bwMode="auto">
            <a:xfrm>
              <a:off x="3284" y="2187"/>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884" name="Line 20"/>
            <p:cNvSpPr>
              <a:spLocks noChangeShapeType="1"/>
            </p:cNvSpPr>
            <p:nvPr/>
          </p:nvSpPr>
          <p:spPr bwMode="auto">
            <a:xfrm>
              <a:off x="3284" y="2475"/>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886" name="Text Box 22"/>
            <p:cNvSpPr txBox="1">
              <a:spLocks noChangeArrowheads="1"/>
            </p:cNvSpPr>
            <p:nvPr/>
          </p:nvSpPr>
          <p:spPr bwMode="auto">
            <a:xfrm>
              <a:off x="3036" y="2915"/>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164887" name="Text Box 23"/>
            <p:cNvSpPr txBox="1">
              <a:spLocks noChangeArrowheads="1"/>
            </p:cNvSpPr>
            <p:nvPr/>
          </p:nvSpPr>
          <p:spPr bwMode="auto">
            <a:xfrm>
              <a:off x="3028" y="2643"/>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64888" name="Text Box 24"/>
            <p:cNvSpPr txBox="1">
              <a:spLocks noChangeArrowheads="1"/>
            </p:cNvSpPr>
            <p:nvPr/>
          </p:nvSpPr>
          <p:spPr bwMode="auto">
            <a:xfrm>
              <a:off x="3020" y="2371"/>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64889" name="Text Box 25"/>
            <p:cNvSpPr txBox="1">
              <a:spLocks noChangeArrowheads="1"/>
            </p:cNvSpPr>
            <p:nvPr/>
          </p:nvSpPr>
          <p:spPr bwMode="auto">
            <a:xfrm>
              <a:off x="3020" y="2091"/>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64890" name="Text Box 26"/>
            <p:cNvSpPr txBox="1">
              <a:spLocks noChangeArrowheads="1"/>
            </p:cNvSpPr>
            <p:nvPr/>
          </p:nvSpPr>
          <p:spPr bwMode="auto">
            <a:xfrm>
              <a:off x="3020" y="1811"/>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64891" name="Text Box 27"/>
            <p:cNvSpPr txBox="1">
              <a:spLocks noChangeArrowheads="1"/>
            </p:cNvSpPr>
            <p:nvPr/>
          </p:nvSpPr>
          <p:spPr bwMode="auto">
            <a:xfrm>
              <a:off x="2964" y="1523"/>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64892" name="Text Box 28"/>
            <p:cNvSpPr txBox="1">
              <a:spLocks noChangeArrowheads="1"/>
            </p:cNvSpPr>
            <p:nvPr/>
          </p:nvSpPr>
          <p:spPr bwMode="auto">
            <a:xfrm>
              <a:off x="2964" y="1227"/>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１２０</a:t>
              </a:r>
            </a:p>
          </p:txBody>
        </p:sp>
        <p:sp>
          <p:nvSpPr>
            <p:cNvPr id="164893" name="Text Box 29"/>
            <p:cNvSpPr txBox="1">
              <a:spLocks noChangeArrowheads="1"/>
            </p:cNvSpPr>
            <p:nvPr/>
          </p:nvSpPr>
          <p:spPr bwMode="auto">
            <a:xfrm>
              <a:off x="2988" y="1075"/>
              <a:ext cx="36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（件）</a:t>
              </a:r>
            </a:p>
          </p:txBody>
        </p:sp>
      </p:grpSp>
      <p:sp>
        <p:nvSpPr>
          <p:cNvPr id="164895" name="Rectangle 31"/>
          <p:cNvSpPr>
            <a:spLocks noChangeArrowheads="1"/>
          </p:cNvSpPr>
          <p:nvPr/>
        </p:nvSpPr>
        <p:spPr bwMode="auto">
          <a:xfrm>
            <a:off x="5213350" y="3929063"/>
            <a:ext cx="406400" cy="86360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923" name="Text Box 59"/>
          <p:cNvSpPr txBox="1">
            <a:spLocks noChangeArrowheads="1"/>
          </p:cNvSpPr>
          <p:nvPr/>
        </p:nvSpPr>
        <p:spPr bwMode="auto">
          <a:xfrm>
            <a:off x="5480050" y="3814763"/>
            <a:ext cx="2921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4926" name="Line 62"/>
          <p:cNvSpPr>
            <a:spLocks noChangeShapeType="1"/>
          </p:cNvSpPr>
          <p:nvPr/>
        </p:nvSpPr>
        <p:spPr bwMode="auto">
          <a:xfrm rot="21299207" flipV="1">
            <a:off x="5186363" y="3973513"/>
            <a:ext cx="455612" cy="79375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64953" name="Group 89"/>
          <p:cNvGrpSpPr>
            <a:grpSpLocks/>
          </p:cNvGrpSpPr>
          <p:nvPr/>
        </p:nvGrpSpPr>
        <p:grpSpPr bwMode="auto">
          <a:xfrm>
            <a:off x="6038850" y="3063875"/>
            <a:ext cx="531813" cy="1385888"/>
            <a:chOff x="3804" y="1930"/>
            <a:chExt cx="335" cy="873"/>
          </a:xfrm>
        </p:grpSpPr>
        <p:sp>
          <p:nvSpPr>
            <p:cNvPr id="164921" name="Text Box 57"/>
            <p:cNvSpPr txBox="1">
              <a:spLocks noChangeArrowheads="1"/>
            </p:cNvSpPr>
            <p:nvPr/>
          </p:nvSpPr>
          <p:spPr bwMode="auto">
            <a:xfrm>
              <a:off x="3955" y="1930"/>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4905" name="Rectangle 41"/>
            <p:cNvSpPr>
              <a:spLocks noChangeArrowheads="1"/>
            </p:cNvSpPr>
            <p:nvPr/>
          </p:nvSpPr>
          <p:spPr bwMode="auto">
            <a:xfrm>
              <a:off x="3820" y="2027"/>
              <a:ext cx="216" cy="192"/>
            </a:xfrm>
            <a:prstGeom prst="rect">
              <a:avLst/>
            </a:prstGeom>
            <a:solidFill>
              <a:srgbClr val="CCFFFF"/>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912" name="Line 48"/>
            <p:cNvSpPr>
              <a:spLocks noChangeShapeType="1"/>
            </p:cNvSpPr>
            <p:nvPr/>
          </p:nvSpPr>
          <p:spPr bwMode="auto">
            <a:xfrm flipV="1">
              <a:off x="3924" y="2219"/>
              <a:ext cx="0" cy="584"/>
            </a:xfrm>
            <a:prstGeom prst="line">
              <a:avLst/>
            </a:prstGeom>
            <a:noFill/>
            <a:ln w="12700" cap="rnd">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927" name="Line 63"/>
            <p:cNvSpPr>
              <a:spLocks noChangeShapeType="1"/>
            </p:cNvSpPr>
            <p:nvPr/>
          </p:nvSpPr>
          <p:spPr bwMode="auto">
            <a:xfrm rot="414213" flipV="1">
              <a:off x="3804" y="1986"/>
              <a:ext cx="223" cy="22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64952" name="Group 88"/>
          <p:cNvGrpSpPr>
            <a:grpSpLocks/>
          </p:cNvGrpSpPr>
          <p:nvPr/>
        </p:nvGrpSpPr>
        <p:grpSpPr bwMode="auto">
          <a:xfrm>
            <a:off x="5556250" y="3341688"/>
            <a:ext cx="608013" cy="955675"/>
            <a:chOff x="3500" y="2105"/>
            <a:chExt cx="383" cy="602"/>
          </a:xfrm>
        </p:grpSpPr>
        <p:sp>
          <p:nvSpPr>
            <p:cNvPr id="164922" name="Text Box 58"/>
            <p:cNvSpPr txBox="1">
              <a:spLocks noChangeArrowheads="1"/>
            </p:cNvSpPr>
            <p:nvPr/>
          </p:nvSpPr>
          <p:spPr bwMode="auto">
            <a:xfrm>
              <a:off x="3699" y="2105"/>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4904" name="Rectangle 40"/>
            <p:cNvSpPr>
              <a:spLocks noChangeArrowheads="1"/>
            </p:cNvSpPr>
            <p:nvPr/>
          </p:nvSpPr>
          <p:spPr bwMode="auto">
            <a:xfrm>
              <a:off x="3579" y="2218"/>
              <a:ext cx="186" cy="281"/>
            </a:xfrm>
            <a:prstGeom prst="rect">
              <a:avLst/>
            </a:prstGeom>
            <a:solidFill>
              <a:srgbClr val="CCFFFF"/>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911" name="Line 47"/>
            <p:cNvSpPr>
              <a:spLocks noChangeShapeType="1"/>
            </p:cNvSpPr>
            <p:nvPr/>
          </p:nvSpPr>
          <p:spPr bwMode="auto">
            <a:xfrm flipV="1">
              <a:off x="3668" y="2483"/>
              <a:ext cx="0" cy="224"/>
            </a:xfrm>
            <a:prstGeom prst="line">
              <a:avLst/>
            </a:prstGeom>
            <a:noFill/>
            <a:ln w="12700" cap="rnd">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928" name="Line 64"/>
            <p:cNvSpPr>
              <a:spLocks noChangeShapeType="1"/>
            </p:cNvSpPr>
            <p:nvPr/>
          </p:nvSpPr>
          <p:spPr bwMode="auto">
            <a:xfrm rot="20370755" flipV="1">
              <a:off x="3500" y="2246"/>
              <a:ext cx="328" cy="189"/>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64955" name="Group 91"/>
          <p:cNvGrpSpPr>
            <a:grpSpLocks/>
          </p:cNvGrpSpPr>
          <p:nvPr/>
        </p:nvGrpSpPr>
        <p:grpSpPr bwMode="auto">
          <a:xfrm>
            <a:off x="6469063" y="2862263"/>
            <a:ext cx="422275" cy="1651000"/>
            <a:chOff x="4075" y="1803"/>
            <a:chExt cx="266" cy="1040"/>
          </a:xfrm>
        </p:grpSpPr>
        <p:sp>
          <p:nvSpPr>
            <p:cNvPr id="164920" name="Text Box 56"/>
            <p:cNvSpPr txBox="1">
              <a:spLocks noChangeArrowheads="1"/>
            </p:cNvSpPr>
            <p:nvPr/>
          </p:nvSpPr>
          <p:spPr bwMode="auto">
            <a:xfrm>
              <a:off x="4220" y="1803"/>
              <a:ext cx="121"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4906" name="Rectangle 42"/>
            <p:cNvSpPr>
              <a:spLocks noChangeArrowheads="1"/>
            </p:cNvSpPr>
            <p:nvPr/>
          </p:nvSpPr>
          <p:spPr bwMode="auto">
            <a:xfrm>
              <a:off x="4075" y="1883"/>
              <a:ext cx="209" cy="144"/>
            </a:xfrm>
            <a:prstGeom prst="rect">
              <a:avLst/>
            </a:prstGeom>
            <a:solidFill>
              <a:srgbClr val="CCFFFF"/>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916" name="Line 52"/>
            <p:cNvSpPr>
              <a:spLocks noChangeShapeType="1"/>
            </p:cNvSpPr>
            <p:nvPr/>
          </p:nvSpPr>
          <p:spPr bwMode="auto">
            <a:xfrm flipV="1">
              <a:off x="4180" y="2035"/>
              <a:ext cx="0" cy="808"/>
            </a:xfrm>
            <a:prstGeom prst="line">
              <a:avLst/>
            </a:prstGeom>
            <a:noFill/>
            <a:ln w="12700" cap="rnd">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929" name="Line 65"/>
            <p:cNvSpPr>
              <a:spLocks noChangeShapeType="1"/>
            </p:cNvSpPr>
            <p:nvPr/>
          </p:nvSpPr>
          <p:spPr bwMode="auto">
            <a:xfrm rot="248694" flipV="1">
              <a:off x="4090" y="1874"/>
              <a:ext cx="207" cy="10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64956" name="Group 92"/>
          <p:cNvGrpSpPr>
            <a:grpSpLocks/>
          </p:cNvGrpSpPr>
          <p:nvPr/>
        </p:nvGrpSpPr>
        <p:grpSpPr bwMode="auto">
          <a:xfrm>
            <a:off x="6805613" y="2659063"/>
            <a:ext cx="592137" cy="1917700"/>
            <a:chOff x="4287" y="1675"/>
            <a:chExt cx="373" cy="1208"/>
          </a:xfrm>
        </p:grpSpPr>
        <p:sp>
          <p:nvSpPr>
            <p:cNvPr id="164907" name="Rectangle 43"/>
            <p:cNvSpPr>
              <a:spLocks noChangeArrowheads="1"/>
            </p:cNvSpPr>
            <p:nvPr/>
          </p:nvSpPr>
          <p:spPr bwMode="auto">
            <a:xfrm>
              <a:off x="4348" y="1755"/>
              <a:ext cx="185" cy="120"/>
            </a:xfrm>
            <a:prstGeom prst="rect">
              <a:avLst/>
            </a:prstGeom>
            <a:solidFill>
              <a:srgbClr val="CCFFFF"/>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913" name="Line 49"/>
            <p:cNvSpPr>
              <a:spLocks noChangeShapeType="1"/>
            </p:cNvSpPr>
            <p:nvPr/>
          </p:nvSpPr>
          <p:spPr bwMode="auto">
            <a:xfrm flipV="1">
              <a:off x="4436" y="1883"/>
              <a:ext cx="0" cy="1000"/>
            </a:xfrm>
            <a:prstGeom prst="line">
              <a:avLst/>
            </a:prstGeom>
            <a:noFill/>
            <a:ln w="12700" cap="rnd">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919" name="Text Box 55"/>
            <p:cNvSpPr txBox="1">
              <a:spLocks noChangeArrowheads="1"/>
            </p:cNvSpPr>
            <p:nvPr/>
          </p:nvSpPr>
          <p:spPr bwMode="auto">
            <a:xfrm>
              <a:off x="4476" y="1675"/>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4930" name="Line 66"/>
            <p:cNvSpPr>
              <a:spLocks noChangeShapeType="1"/>
            </p:cNvSpPr>
            <p:nvPr/>
          </p:nvSpPr>
          <p:spPr bwMode="auto">
            <a:xfrm rot="21020423" flipV="1">
              <a:off x="4287" y="1788"/>
              <a:ext cx="240" cy="6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64959" name="Group 95"/>
          <p:cNvGrpSpPr>
            <a:grpSpLocks/>
          </p:cNvGrpSpPr>
          <p:nvPr/>
        </p:nvGrpSpPr>
        <p:grpSpPr bwMode="auto">
          <a:xfrm>
            <a:off x="7307263" y="2505075"/>
            <a:ext cx="482600" cy="2122488"/>
            <a:chOff x="4603" y="1578"/>
            <a:chExt cx="304" cy="1337"/>
          </a:xfrm>
        </p:grpSpPr>
        <p:sp>
          <p:nvSpPr>
            <p:cNvPr id="164908" name="Rectangle 44"/>
            <p:cNvSpPr>
              <a:spLocks noChangeArrowheads="1"/>
            </p:cNvSpPr>
            <p:nvPr/>
          </p:nvSpPr>
          <p:spPr bwMode="auto">
            <a:xfrm>
              <a:off x="4611" y="1667"/>
              <a:ext cx="178" cy="80"/>
            </a:xfrm>
            <a:prstGeom prst="rect">
              <a:avLst/>
            </a:prstGeom>
            <a:solidFill>
              <a:srgbClr val="CCFFFF"/>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924" name="Text Box 60"/>
            <p:cNvSpPr txBox="1">
              <a:spLocks noChangeArrowheads="1"/>
            </p:cNvSpPr>
            <p:nvPr/>
          </p:nvSpPr>
          <p:spPr bwMode="auto">
            <a:xfrm>
              <a:off x="4723" y="1578"/>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4914" name="Line 50"/>
            <p:cNvSpPr>
              <a:spLocks noChangeShapeType="1"/>
            </p:cNvSpPr>
            <p:nvPr/>
          </p:nvSpPr>
          <p:spPr bwMode="auto">
            <a:xfrm flipV="1">
              <a:off x="4692" y="1763"/>
              <a:ext cx="0" cy="1152"/>
            </a:xfrm>
            <a:prstGeom prst="line">
              <a:avLst/>
            </a:prstGeom>
            <a:noFill/>
            <a:ln w="12700" cap="rnd">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931" name="Line 67"/>
            <p:cNvSpPr>
              <a:spLocks noChangeShapeType="1"/>
            </p:cNvSpPr>
            <p:nvPr/>
          </p:nvSpPr>
          <p:spPr bwMode="auto">
            <a:xfrm rot="21269423" flipV="1">
              <a:off x="4603" y="1674"/>
              <a:ext cx="183" cy="5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64958" name="Group 94"/>
          <p:cNvGrpSpPr>
            <a:grpSpLocks/>
          </p:cNvGrpSpPr>
          <p:nvPr/>
        </p:nvGrpSpPr>
        <p:grpSpPr bwMode="auto">
          <a:xfrm>
            <a:off x="5226050" y="4360863"/>
            <a:ext cx="3238500" cy="1758950"/>
            <a:chOff x="3292" y="2747"/>
            <a:chExt cx="2040" cy="1108"/>
          </a:xfrm>
        </p:grpSpPr>
        <p:grpSp>
          <p:nvGrpSpPr>
            <p:cNvPr id="164949" name="Group 85"/>
            <p:cNvGrpSpPr>
              <a:grpSpLocks/>
            </p:cNvGrpSpPr>
            <p:nvPr/>
          </p:nvGrpSpPr>
          <p:grpSpPr bwMode="auto">
            <a:xfrm>
              <a:off x="3292" y="2931"/>
              <a:ext cx="2040" cy="924"/>
              <a:chOff x="3292" y="2931"/>
              <a:chExt cx="2040" cy="924"/>
            </a:xfrm>
          </p:grpSpPr>
          <p:sp>
            <p:nvSpPr>
              <p:cNvPr id="164868" name="Text Box 4"/>
              <p:cNvSpPr txBox="1">
                <a:spLocks noChangeArrowheads="1"/>
              </p:cNvSpPr>
              <p:nvPr/>
            </p:nvSpPr>
            <p:spPr bwMode="auto">
              <a:xfrm>
                <a:off x="3346" y="2971"/>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混　雑</a:t>
                </a:r>
              </a:p>
            </p:txBody>
          </p:sp>
          <p:sp>
            <p:nvSpPr>
              <p:cNvPr id="164869" name="Text Box 5"/>
              <p:cNvSpPr txBox="1">
                <a:spLocks noChangeArrowheads="1"/>
              </p:cNvSpPr>
              <p:nvPr/>
            </p:nvSpPr>
            <p:spPr bwMode="auto">
              <a:xfrm>
                <a:off x="3602" y="2931"/>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r">
                  <a:spcBef>
                    <a:spcPct val="50000"/>
                  </a:spcBef>
                </a:pPr>
                <a:r>
                  <a:rPr lang="ja-JP" altLang="en-US" sz="1400"/>
                  <a:t>メニュー少</a:t>
                </a:r>
              </a:p>
            </p:txBody>
          </p:sp>
          <p:sp>
            <p:nvSpPr>
              <p:cNvPr id="164870" name="Text Box 6"/>
              <p:cNvSpPr txBox="1">
                <a:spLocks noChangeArrowheads="1"/>
              </p:cNvSpPr>
              <p:nvPr/>
            </p:nvSpPr>
            <p:spPr bwMode="auto">
              <a:xfrm>
                <a:off x="3858" y="2939"/>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r">
                  <a:spcBef>
                    <a:spcPct val="50000"/>
                  </a:spcBef>
                </a:pPr>
                <a:r>
                  <a:rPr lang="ja-JP" altLang="en-US" sz="1400"/>
                  <a:t>値段高い</a:t>
                </a:r>
              </a:p>
            </p:txBody>
          </p:sp>
          <p:sp>
            <p:nvSpPr>
              <p:cNvPr id="164871" name="Text Box 7"/>
              <p:cNvSpPr txBox="1">
                <a:spLocks noChangeArrowheads="1"/>
              </p:cNvSpPr>
              <p:nvPr/>
            </p:nvSpPr>
            <p:spPr bwMode="auto">
              <a:xfrm>
                <a:off x="4098" y="2963"/>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味</a:t>
                </a:r>
              </a:p>
            </p:txBody>
          </p:sp>
          <p:sp>
            <p:nvSpPr>
              <p:cNvPr id="164872" name="Text Box 8"/>
              <p:cNvSpPr txBox="1">
                <a:spLocks noChangeArrowheads="1"/>
              </p:cNvSpPr>
              <p:nvPr/>
            </p:nvSpPr>
            <p:spPr bwMode="auto">
              <a:xfrm>
                <a:off x="4330" y="2939"/>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　空　調</a:t>
                </a:r>
              </a:p>
            </p:txBody>
          </p:sp>
          <p:sp>
            <p:nvSpPr>
              <p:cNvPr id="164873" name="Text Box 9"/>
              <p:cNvSpPr txBox="1">
                <a:spLocks noChangeArrowheads="1"/>
              </p:cNvSpPr>
              <p:nvPr/>
            </p:nvSpPr>
            <p:spPr bwMode="auto">
              <a:xfrm>
                <a:off x="4562" y="2971"/>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設　備</a:t>
                </a:r>
              </a:p>
            </p:txBody>
          </p:sp>
          <p:sp>
            <p:nvSpPr>
              <p:cNvPr id="164874" name="Text Box 10"/>
              <p:cNvSpPr txBox="1">
                <a:spLocks noChangeArrowheads="1"/>
              </p:cNvSpPr>
              <p:nvPr/>
            </p:nvSpPr>
            <p:spPr bwMode="auto">
              <a:xfrm>
                <a:off x="4802" y="2939"/>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その他</a:t>
                </a:r>
              </a:p>
            </p:txBody>
          </p:sp>
          <p:sp>
            <p:nvSpPr>
              <p:cNvPr id="164878" name="Line 14"/>
              <p:cNvSpPr>
                <a:spLocks noChangeShapeType="1"/>
              </p:cNvSpPr>
              <p:nvPr/>
            </p:nvSpPr>
            <p:spPr bwMode="auto">
              <a:xfrm>
                <a:off x="3292" y="3019"/>
                <a:ext cx="186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894" name="Text Box 30"/>
              <p:cNvSpPr txBox="1">
                <a:spLocks noChangeArrowheads="1"/>
              </p:cNvSpPr>
              <p:nvPr/>
            </p:nvSpPr>
            <p:spPr bwMode="auto">
              <a:xfrm>
                <a:off x="3292" y="3643"/>
                <a:ext cx="204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図４　食堂利用の苦情数</a:t>
                </a:r>
              </a:p>
            </p:txBody>
          </p:sp>
        </p:grpSp>
        <p:sp>
          <p:nvSpPr>
            <p:cNvPr id="164897" name="Rectangle 33"/>
            <p:cNvSpPr>
              <a:spLocks noChangeArrowheads="1"/>
            </p:cNvSpPr>
            <p:nvPr/>
          </p:nvSpPr>
          <p:spPr bwMode="auto">
            <a:xfrm>
              <a:off x="3796" y="2819"/>
              <a:ext cx="256" cy="20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896" name="Rectangle 32"/>
            <p:cNvSpPr>
              <a:spLocks noChangeArrowheads="1"/>
            </p:cNvSpPr>
            <p:nvPr/>
          </p:nvSpPr>
          <p:spPr bwMode="auto">
            <a:xfrm>
              <a:off x="3540" y="2747"/>
              <a:ext cx="256" cy="27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898" name="Rectangle 34"/>
            <p:cNvSpPr>
              <a:spLocks noChangeArrowheads="1"/>
            </p:cNvSpPr>
            <p:nvPr/>
          </p:nvSpPr>
          <p:spPr bwMode="auto">
            <a:xfrm>
              <a:off x="4052" y="2883"/>
              <a:ext cx="256" cy="136"/>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899" name="Rectangle 35"/>
            <p:cNvSpPr>
              <a:spLocks noChangeArrowheads="1"/>
            </p:cNvSpPr>
            <p:nvPr/>
          </p:nvSpPr>
          <p:spPr bwMode="auto">
            <a:xfrm>
              <a:off x="4308" y="2907"/>
              <a:ext cx="256" cy="11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900" name="Rectangle 36"/>
            <p:cNvSpPr>
              <a:spLocks noChangeArrowheads="1"/>
            </p:cNvSpPr>
            <p:nvPr/>
          </p:nvSpPr>
          <p:spPr bwMode="auto">
            <a:xfrm>
              <a:off x="4564" y="2939"/>
              <a:ext cx="256" cy="8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901" name="Rectangle 37"/>
            <p:cNvSpPr>
              <a:spLocks noChangeArrowheads="1"/>
            </p:cNvSpPr>
            <p:nvPr/>
          </p:nvSpPr>
          <p:spPr bwMode="auto">
            <a:xfrm>
              <a:off x="4820" y="2867"/>
              <a:ext cx="256" cy="15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164957" name="Group 93"/>
          <p:cNvGrpSpPr>
            <a:grpSpLocks/>
          </p:cNvGrpSpPr>
          <p:nvPr/>
        </p:nvGrpSpPr>
        <p:grpSpPr bwMode="auto">
          <a:xfrm>
            <a:off x="7689850" y="2265363"/>
            <a:ext cx="520700" cy="2247900"/>
            <a:chOff x="4844" y="1427"/>
            <a:chExt cx="328" cy="1416"/>
          </a:xfrm>
        </p:grpSpPr>
        <p:sp>
          <p:nvSpPr>
            <p:cNvPr id="164909" name="Rectangle 45"/>
            <p:cNvSpPr>
              <a:spLocks noChangeArrowheads="1"/>
            </p:cNvSpPr>
            <p:nvPr/>
          </p:nvSpPr>
          <p:spPr bwMode="auto">
            <a:xfrm>
              <a:off x="4844" y="1507"/>
              <a:ext cx="232" cy="144"/>
            </a:xfrm>
            <a:prstGeom prst="rect">
              <a:avLst/>
            </a:prstGeom>
            <a:solidFill>
              <a:srgbClr val="CCFFFF"/>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925" name="Text Box 61"/>
            <p:cNvSpPr txBox="1">
              <a:spLocks noChangeArrowheads="1"/>
            </p:cNvSpPr>
            <p:nvPr/>
          </p:nvSpPr>
          <p:spPr bwMode="auto">
            <a:xfrm>
              <a:off x="4988" y="1427"/>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4915" name="Line 51"/>
            <p:cNvSpPr>
              <a:spLocks noChangeShapeType="1"/>
            </p:cNvSpPr>
            <p:nvPr/>
          </p:nvSpPr>
          <p:spPr bwMode="auto">
            <a:xfrm flipV="1">
              <a:off x="4948" y="1675"/>
              <a:ext cx="0" cy="1168"/>
            </a:xfrm>
            <a:prstGeom prst="line">
              <a:avLst/>
            </a:prstGeom>
            <a:noFill/>
            <a:ln w="12700" cap="rnd">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932" name="Line 68"/>
            <p:cNvSpPr>
              <a:spLocks noChangeShapeType="1"/>
            </p:cNvSpPr>
            <p:nvPr/>
          </p:nvSpPr>
          <p:spPr bwMode="auto">
            <a:xfrm flipV="1">
              <a:off x="4859" y="1539"/>
              <a:ext cx="169" cy="8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64950" name="Group 86"/>
          <p:cNvGrpSpPr>
            <a:grpSpLocks/>
          </p:cNvGrpSpPr>
          <p:nvPr/>
        </p:nvGrpSpPr>
        <p:grpSpPr bwMode="auto">
          <a:xfrm>
            <a:off x="488950" y="1300163"/>
            <a:ext cx="4064000" cy="2036762"/>
            <a:chOff x="308" y="819"/>
            <a:chExt cx="2560" cy="1283"/>
          </a:xfrm>
        </p:grpSpPr>
        <p:sp>
          <p:nvSpPr>
            <p:cNvPr id="164933" name="Text Box 69"/>
            <p:cNvSpPr txBox="1">
              <a:spLocks noChangeArrowheads="1"/>
            </p:cNvSpPr>
            <p:nvPr/>
          </p:nvSpPr>
          <p:spPr bwMode="auto">
            <a:xfrm>
              <a:off x="316" y="819"/>
              <a:ext cx="2552" cy="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①</a:t>
              </a:r>
              <a:r>
                <a:rPr lang="ja-JP" altLang="en-US" sz="1600"/>
                <a:t>右の図４のように、それぞれの棒グラフを</a:t>
              </a:r>
            </a:p>
            <a:p>
              <a:pPr>
                <a:spcBef>
                  <a:spcPct val="50000"/>
                </a:spcBef>
              </a:pPr>
              <a:r>
                <a:rPr lang="ja-JP" altLang="en-US" sz="1600"/>
                <a:t>　</a:t>
              </a:r>
              <a:r>
                <a:rPr lang="ja-JP" altLang="en-US" sz="1600" b="1"/>
                <a:t>上方に移動したと仮定</a:t>
              </a:r>
              <a:r>
                <a:rPr lang="ja-JP" altLang="en-US" sz="1600"/>
                <a:t>して、　　　　　　　　</a:t>
              </a:r>
            </a:p>
          </p:txBody>
        </p:sp>
        <p:sp>
          <p:nvSpPr>
            <p:cNvPr id="164934" name="Text Box 70"/>
            <p:cNvSpPr txBox="1">
              <a:spLocks noChangeArrowheads="1"/>
            </p:cNvSpPr>
            <p:nvPr/>
          </p:nvSpPr>
          <p:spPr bwMode="auto">
            <a:xfrm>
              <a:off x="308" y="1659"/>
              <a:ext cx="2416" cy="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②</a:t>
              </a:r>
              <a:r>
                <a:rPr lang="ja-JP" altLang="en-US" sz="1600"/>
                <a:t>それぞれの</a:t>
              </a:r>
              <a:r>
                <a:rPr lang="ja-JP" altLang="en-US" sz="1600" b="1"/>
                <a:t>右肩に打点し、</a:t>
              </a:r>
              <a:r>
                <a:rPr lang="ja-JP" altLang="en-US" sz="1600"/>
                <a:t>その打点を</a:t>
              </a:r>
            </a:p>
            <a:p>
              <a:pPr>
                <a:spcBef>
                  <a:spcPct val="50000"/>
                </a:spcBef>
              </a:pPr>
              <a:r>
                <a:rPr lang="ja-JP" altLang="en-US" sz="1600"/>
                <a:t>　　線で結びます。　　　　　　　　　　　</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64950"/>
                                        </p:tgtEl>
                                        <p:attrNameLst>
                                          <p:attrName>style.visibility</p:attrName>
                                        </p:attrNameLst>
                                      </p:cBhvr>
                                      <p:to>
                                        <p:strVal val="visible"/>
                                      </p:to>
                                    </p:set>
                                    <p:anim calcmode="lin" valueType="num">
                                      <p:cBhvr additive="base">
                                        <p:cTn id="7" dur="500" fill="hold"/>
                                        <p:tgtEl>
                                          <p:spTgt spid="164950"/>
                                        </p:tgtEl>
                                        <p:attrNameLst>
                                          <p:attrName>ppt_x</p:attrName>
                                        </p:attrNameLst>
                                      </p:cBhvr>
                                      <p:tavLst>
                                        <p:tav tm="0">
                                          <p:val>
                                            <p:strVal val="0-#ppt_w/2"/>
                                          </p:val>
                                        </p:tav>
                                        <p:tav tm="100000">
                                          <p:val>
                                            <p:strVal val="#ppt_x"/>
                                          </p:val>
                                        </p:tav>
                                      </p:tavLst>
                                    </p:anim>
                                    <p:anim calcmode="lin" valueType="num">
                                      <p:cBhvr additive="base">
                                        <p:cTn id="8" dur="500" fill="hold"/>
                                        <p:tgtEl>
                                          <p:spTgt spid="16495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64952"/>
                                        </p:tgtEl>
                                        <p:attrNameLst>
                                          <p:attrName>style.visibility</p:attrName>
                                        </p:attrNameLst>
                                      </p:cBhvr>
                                      <p:to>
                                        <p:strVal val="visible"/>
                                      </p:to>
                                    </p:set>
                                    <p:anim calcmode="lin" valueType="num">
                                      <p:cBhvr additive="base">
                                        <p:cTn id="13" dur="500" fill="hold"/>
                                        <p:tgtEl>
                                          <p:spTgt spid="164952"/>
                                        </p:tgtEl>
                                        <p:attrNameLst>
                                          <p:attrName>ppt_x</p:attrName>
                                        </p:attrNameLst>
                                      </p:cBhvr>
                                      <p:tavLst>
                                        <p:tav tm="0">
                                          <p:val>
                                            <p:strVal val="0-#ppt_w/2"/>
                                          </p:val>
                                        </p:tav>
                                        <p:tav tm="100000">
                                          <p:val>
                                            <p:strVal val="#ppt_x"/>
                                          </p:val>
                                        </p:tav>
                                      </p:tavLst>
                                    </p:anim>
                                    <p:anim calcmode="lin" valueType="num">
                                      <p:cBhvr additive="base">
                                        <p:cTn id="14" dur="500" fill="hold"/>
                                        <p:tgtEl>
                                          <p:spTgt spid="164952"/>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64953"/>
                                        </p:tgtEl>
                                        <p:attrNameLst>
                                          <p:attrName>style.visibility</p:attrName>
                                        </p:attrNameLst>
                                      </p:cBhvr>
                                      <p:to>
                                        <p:strVal val="visible"/>
                                      </p:to>
                                    </p:set>
                                    <p:anim calcmode="lin" valueType="num">
                                      <p:cBhvr additive="base">
                                        <p:cTn id="19" dur="500" fill="hold"/>
                                        <p:tgtEl>
                                          <p:spTgt spid="164953"/>
                                        </p:tgtEl>
                                        <p:attrNameLst>
                                          <p:attrName>ppt_x</p:attrName>
                                        </p:attrNameLst>
                                      </p:cBhvr>
                                      <p:tavLst>
                                        <p:tav tm="0">
                                          <p:val>
                                            <p:strVal val="0-#ppt_w/2"/>
                                          </p:val>
                                        </p:tav>
                                        <p:tav tm="100000">
                                          <p:val>
                                            <p:strVal val="#ppt_x"/>
                                          </p:val>
                                        </p:tav>
                                      </p:tavLst>
                                    </p:anim>
                                    <p:anim calcmode="lin" valueType="num">
                                      <p:cBhvr additive="base">
                                        <p:cTn id="20" dur="500" fill="hold"/>
                                        <p:tgtEl>
                                          <p:spTgt spid="164953"/>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164955"/>
                                        </p:tgtEl>
                                        <p:attrNameLst>
                                          <p:attrName>style.visibility</p:attrName>
                                        </p:attrNameLst>
                                      </p:cBhvr>
                                      <p:to>
                                        <p:strVal val="visible"/>
                                      </p:to>
                                    </p:set>
                                    <p:anim calcmode="lin" valueType="num">
                                      <p:cBhvr additive="base">
                                        <p:cTn id="25" dur="500" fill="hold"/>
                                        <p:tgtEl>
                                          <p:spTgt spid="164955"/>
                                        </p:tgtEl>
                                        <p:attrNameLst>
                                          <p:attrName>ppt_x</p:attrName>
                                        </p:attrNameLst>
                                      </p:cBhvr>
                                      <p:tavLst>
                                        <p:tav tm="0">
                                          <p:val>
                                            <p:strVal val="0-#ppt_w/2"/>
                                          </p:val>
                                        </p:tav>
                                        <p:tav tm="100000">
                                          <p:val>
                                            <p:strVal val="#ppt_x"/>
                                          </p:val>
                                        </p:tav>
                                      </p:tavLst>
                                    </p:anim>
                                    <p:anim calcmode="lin" valueType="num">
                                      <p:cBhvr additive="base">
                                        <p:cTn id="26" dur="500" fill="hold"/>
                                        <p:tgtEl>
                                          <p:spTgt spid="164955"/>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164956"/>
                                        </p:tgtEl>
                                        <p:attrNameLst>
                                          <p:attrName>style.visibility</p:attrName>
                                        </p:attrNameLst>
                                      </p:cBhvr>
                                      <p:to>
                                        <p:strVal val="visible"/>
                                      </p:to>
                                    </p:set>
                                    <p:anim calcmode="lin" valueType="num">
                                      <p:cBhvr additive="base">
                                        <p:cTn id="31" dur="500" fill="hold"/>
                                        <p:tgtEl>
                                          <p:spTgt spid="164956"/>
                                        </p:tgtEl>
                                        <p:attrNameLst>
                                          <p:attrName>ppt_x</p:attrName>
                                        </p:attrNameLst>
                                      </p:cBhvr>
                                      <p:tavLst>
                                        <p:tav tm="0">
                                          <p:val>
                                            <p:strVal val="0-#ppt_w/2"/>
                                          </p:val>
                                        </p:tav>
                                        <p:tav tm="100000">
                                          <p:val>
                                            <p:strVal val="#ppt_x"/>
                                          </p:val>
                                        </p:tav>
                                      </p:tavLst>
                                    </p:anim>
                                    <p:anim calcmode="lin" valueType="num">
                                      <p:cBhvr additive="base">
                                        <p:cTn id="32" dur="500" fill="hold"/>
                                        <p:tgtEl>
                                          <p:spTgt spid="164956"/>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164959"/>
                                        </p:tgtEl>
                                        <p:attrNameLst>
                                          <p:attrName>style.visibility</p:attrName>
                                        </p:attrNameLst>
                                      </p:cBhvr>
                                      <p:to>
                                        <p:strVal val="visible"/>
                                      </p:to>
                                    </p:set>
                                    <p:anim calcmode="lin" valueType="num">
                                      <p:cBhvr additive="base">
                                        <p:cTn id="37" dur="500" fill="hold"/>
                                        <p:tgtEl>
                                          <p:spTgt spid="164959"/>
                                        </p:tgtEl>
                                        <p:attrNameLst>
                                          <p:attrName>ppt_x</p:attrName>
                                        </p:attrNameLst>
                                      </p:cBhvr>
                                      <p:tavLst>
                                        <p:tav tm="0">
                                          <p:val>
                                            <p:strVal val="0-#ppt_w/2"/>
                                          </p:val>
                                        </p:tav>
                                        <p:tav tm="100000">
                                          <p:val>
                                            <p:strVal val="#ppt_x"/>
                                          </p:val>
                                        </p:tav>
                                      </p:tavLst>
                                    </p:anim>
                                    <p:anim calcmode="lin" valueType="num">
                                      <p:cBhvr additive="base">
                                        <p:cTn id="38" dur="500" fill="hold"/>
                                        <p:tgtEl>
                                          <p:spTgt spid="164959"/>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nodeType="clickEffect">
                                  <p:stCondLst>
                                    <p:cond delay="0"/>
                                  </p:stCondLst>
                                  <p:childTnLst>
                                    <p:set>
                                      <p:cBhvr>
                                        <p:cTn id="42" dur="1" fill="hold">
                                          <p:stCondLst>
                                            <p:cond delay="0"/>
                                          </p:stCondLst>
                                        </p:cTn>
                                        <p:tgtEl>
                                          <p:spTgt spid="164957"/>
                                        </p:tgtEl>
                                        <p:attrNameLst>
                                          <p:attrName>style.visibility</p:attrName>
                                        </p:attrNameLst>
                                      </p:cBhvr>
                                      <p:to>
                                        <p:strVal val="visible"/>
                                      </p:to>
                                    </p:set>
                                    <p:anim calcmode="lin" valueType="num">
                                      <p:cBhvr additive="base">
                                        <p:cTn id="43" dur="500" fill="hold"/>
                                        <p:tgtEl>
                                          <p:spTgt spid="164957"/>
                                        </p:tgtEl>
                                        <p:attrNameLst>
                                          <p:attrName>ppt_x</p:attrName>
                                        </p:attrNameLst>
                                      </p:cBhvr>
                                      <p:tavLst>
                                        <p:tav tm="0">
                                          <p:val>
                                            <p:strVal val="0-#ppt_w/2"/>
                                          </p:val>
                                        </p:tav>
                                        <p:tav tm="100000">
                                          <p:val>
                                            <p:strVal val="#ppt_x"/>
                                          </p:val>
                                        </p:tav>
                                      </p:tavLst>
                                    </p:anim>
                                    <p:anim calcmode="lin" valueType="num">
                                      <p:cBhvr additive="base">
                                        <p:cTn id="44" dur="500" fill="hold"/>
                                        <p:tgtEl>
                                          <p:spTgt spid="1649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ChangeArrowheads="1"/>
          </p:cNvSpPr>
          <p:nvPr/>
        </p:nvSpPr>
        <p:spPr bwMode="auto">
          <a:xfrm>
            <a:off x="120650" y="198438"/>
            <a:ext cx="4856163" cy="469900"/>
          </a:xfrm>
          <a:prstGeom prst="rect">
            <a:avLst/>
          </a:prstGeom>
          <a:solidFill>
            <a:srgbClr val="FFFF66"/>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b="1"/>
              <a:t>手順６　累積比率の目盛り線を書く</a:t>
            </a:r>
            <a:endParaRPr lang="ja-JP" altLang="en-US"/>
          </a:p>
        </p:txBody>
      </p:sp>
      <p:sp>
        <p:nvSpPr>
          <p:cNvPr id="165891" name="Text Box 3"/>
          <p:cNvSpPr txBox="1">
            <a:spLocks noChangeArrowheads="1"/>
          </p:cNvSpPr>
          <p:nvPr/>
        </p:nvSpPr>
        <p:spPr bwMode="auto">
          <a:xfrm>
            <a:off x="8404225" y="214313"/>
            <a:ext cx="5365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P13</a:t>
            </a:r>
          </a:p>
        </p:txBody>
      </p:sp>
      <p:sp>
        <p:nvSpPr>
          <p:cNvPr id="165895" name="Text Box 7" descr="青い画用紙"/>
          <p:cNvSpPr txBox="1">
            <a:spLocks noChangeArrowheads="1"/>
          </p:cNvSpPr>
          <p:nvPr/>
        </p:nvSpPr>
        <p:spPr bwMode="auto">
          <a:xfrm>
            <a:off x="177800" y="4495800"/>
            <a:ext cx="4340225" cy="715963"/>
          </a:xfrm>
          <a:prstGeom prst="rect">
            <a:avLst/>
          </a:prstGeom>
          <a:blipFill dpi="0" rotWithShape="0">
            <a:blip r:embed="rId3"/>
            <a:srcRect/>
            <a:tile tx="0" ty="0" sx="100000" sy="100000" flip="none" algn="tl"/>
          </a:blipFill>
          <a:ln w="12700">
            <a:solidFill>
              <a:srgbClr val="FF0066"/>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a:t>（注）累積比率の刻み方にルールは無いが</a:t>
            </a:r>
          </a:p>
          <a:p>
            <a:pPr>
              <a:spcBef>
                <a:spcPct val="50000"/>
              </a:spcBef>
            </a:pPr>
            <a:r>
              <a:rPr lang="ja-JP" altLang="en-US" sz="1600"/>
              <a:t>　　　２０％位が見やすい。</a:t>
            </a:r>
          </a:p>
        </p:txBody>
      </p:sp>
      <p:sp>
        <p:nvSpPr>
          <p:cNvPr id="165918" name="Text Box 30"/>
          <p:cNvSpPr txBox="1">
            <a:spLocks noChangeArrowheads="1"/>
          </p:cNvSpPr>
          <p:nvPr/>
        </p:nvSpPr>
        <p:spPr bwMode="auto">
          <a:xfrm>
            <a:off x="4502150" y="2311400"/>
            <a:ext cx="396875"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苦情数</a:t>
            </a:r>
          </a:p>
        </p:txBody>
      </p:sp>
      <p:grpSp>
        <p:nvGrpSpPr>
          <p:cNvPr id="165967" name="Group 79"/>
          <p:cNvGrpSpPr>
            <a:grpSpLocks/>
          </p:cNvGrpSpPr>
          <p:nvPr/>
        </p:nvGrpSpPr>
        <p:grpSpPr bwMode="auto">
          <a:xfrm>
            <a:off x="139700" y="1371600"/>
            <a:ext cx="7874000" cy="3289300"/>
            <a:chOff x="88" y="864"/>
            <a:chExt cx="4960" cy="2072"/>
          </a:xfrm>
        </p:grpSpPr>
        <p:sp>
          <p:nvSpPr>
            <p:cNvPr id="165892" name="Text Box 4"/>
            <p:cNvSpPr txBox="1">
              <a:spLocks noChangeArrowheads="1"/>
            </p:cNvSpPr>
            <p:nvPr/>
          </p:nvSpPr>
          <p:spPr bwMode="auto">
            <a:xfrm>
              <a:off x="88" y="864"/>
              <a:ext cx="2954" cy="6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①</a:t>
              </a:r>
              <a:r>
                <a:rPr lang="ja-JP" altLang="en-US" sz="1600"/>
                <a:t>最後の「その他」の打点位置が累積比率１００％</a:t>
              </a:r>
            </a:p>
            <a:p>
              <a:pPr>
                <a:spcBef>
                  <a:spcPct val="50000"/>
                </a:spcBef>
              </a:pPr>
              <a:r>
                <a:rPr lang="ja-JP" altLang="en-US" sz="1600"/>
                <a:t>　の位置になりますので、それから真下に線を　</a:t>
              </a:r>
            </a:p>
            <a:p>
              <a:pPr>
                <a:spcBef>
                  <a:spcPct val="50000"/>
                </a:spcBef>
              </a:pPr>
              <a:r>
                <a:rPr lang="ja-JP" altLang="en-US" sz="1600"/>
                <a:t>　書きます。　　　　　　　　　　　　　　　　　　　　　　</a:t>
              </a:r>
            </a:p>
          </p:txBody>
        </p:sp>
        <p:sp>
          <p:nvSpPr>
            <p:cNvPr id="165896" name="Line 8"/>
            <p:cNvSpPr>
              <a:spLocks noChangeShapeType="1"/>
            </p:cNvSpPr>
            <p:nvPr/>
          </p:nvSpPr>
          <p:spPr bwMode="auto">
            <a:xfrm>
              <a:off x="5048" y="1384"/>
              <a:ext cx="0" cy="155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65920" name="Group 32"/>
          <p:cNvGrpSpPr>
            <a:grpSpLocks/>
          </p:cNvGrpSpPr>
          <p:nvPr/>
        </p:nvGrpSpPr>
        <p:grpSpPr bwMode="auto">
          <a:xfrm>
            <a:off x="5168900" y="1954213"/>
            <a:ext cx="2971800" cy="2719387"/>
            <a:chOff x="3224" y="1111"/>
            <a:chExt cx="1872" cy="1713"/>
          </a:xfrm>
        </p:grpSpPr>
        <p:sp>
          <p:nvSpPr>
            <p:cNvPr id="165921" name="Line 33"/>
            <p:cNvSpPr>
              <a:spLocks noChangeShapeType="1"/>
            </p:cNvSpPr>
            <p:nvPr/>
          </p:nvSpPr>
          <p:spPr bwMode="auto">
            <a:xfrm>
              <a:off x="3224" y="1111"/>
              <a:ext cx="0" cy="171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5922" name="Line 34"/>
            <p:cNvSpPr>
              <a:spLocks noChangeShapeType="1"/>
            </p:cNvSpPr>
            <p:nvPr/>
          </p:nvSpPr>
          <p:spPr bwMode="auto">
            <a:xfrm>
              <a:off x="3232" y="2816"/>
              <a:ext cx="186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5923" name="Line 35"/>
            <p:cNvSpPr>
              <a:spLocks noChangeShapeType="1"/>
            </p:cNvSpPr>
            <p:nvPr/>
          </p:nvSpPr>
          <p:spPr bwMode="auto">
            <a:xfrm>
              <a:off x="3224" y="2536"/>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5924" name="Line 36"/>
            <p:cNvSpPr>
              <a:spLocks noChangeShapeType="1"/>
            </p:cNvSpPr>
            <p:nvPr/>
          </p:nvSpPr>
          <p:spPr bwMode="auto">
            <a:xfrm>
              <a:off x="3224" y="1120"/>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5925" name="Line 37"/>
            <p:cNvSpPr>
              <a:spLocks noChangeShapeType="1"/>
            </p:cNvSpPr>
            <p:nvPr/>
          </p:nvSpPr>
          <p:spPr bwMode="auto">
            <a:xfrm>
              <a:off x="3224" y="1408"/>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5926" name="Line 38"/>
            <p:cNvSpPr>
              <a:spLocks noChangeShapeType="1"/>
            </p:cNvSpPr>
            <p:nvPr/>
          </p:nvSpPr>
          <p:spPr bwMode="auto">
            <a:xfrm>
              <a:off x="3224" y="1696"/>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5927" name="Line 39"/>
            <p:cNvSpPr>
              <a:spLocks noChangeShapeType="1"/>
            </p:cNvSpPr>
            <p:nvPr/>
          </p:nvSpPr>
          <p:spPr bwMode="auto">
            <a:xfrm>
              <a:off x="3224" y="1984"/>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5928" name="Line 40"/>
            <p:cNvSpPr>
              <a:spLocks noChangeShapeType="1"/>
            </p:cNvSpPr>
            <p:nvPr/>
          </p:nvSpPr>
          <p:spPr bwMode="auto">
            <a:xfrm>
              <a:off x="3224" y="2272"/>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65929" name="Group 41"/>
          <p:cNvGrpSpPr>
            <a:grpSpLocks/>
          </p:cNvGrpSpPr>
          <p:nvPr/>
        </p:nvGrpSpPr>
        <p:grpSpPr bwMode="auto">
          <a:xfrm>
            <a:off x="4660900" y="1574800"/>
            <a:ext cx="609600" cy="3225800"/>
            <a:chOff x="2904" y="872"/>
            <a:chExt cx="384" cy="2032"/>
          </a:xfrm>
        </p:grpSpPr>
        <p:sp>
          <p:nvSpPr>
            <p:cNvPr id="165930" name="Text Box 42"/>
            <p:cNvSpPr txBox="1">
              <a:spLocks noChangeArrowheads="1"/>
            </p:cNvSpPr>
            <p:nvPr/>
          </p:nvSpPr>
          <p:spPr bwMode="auto">
            <a:xfrm>
              <a:off x="2976" y="2712"/>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165931" name="Text Box 43"/>
            <p:cNvSpPr txBox="1">
              <a:spLocks noChangeArrowheads="1"/>
            </p:cNvSpPr>
            <p:nvPr/>
          </p:nvSpPr>
          <p:spPr bwMode="auto">
            <a:xfrm>
              <a:off x="2968" y="2440"/>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65932" name="Text Box 44"/>
            <p:cNvSpPr txBox="1">
              <a:spLocks noChangeArrowheads="1"/>
            </p:cNvSpPr>
            <p:nvPr/>
          </p:nvSpPr>
          <p:spPr bwMode="auto">
            <a:xfrm>
              <a:off x="2960" y="216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65933" name="Text Box 45"/>
            <p:cNvSpPr txBox="1">
              <a:spLocks noChangeArrowheads="1"/>
            </p:cNvSpPr>
            <p:nvPr/>
          </p:nvSpPr>
          <p:spPr bwMode="auto">
            <a:xfrm>
              <a:off x="2960" y="188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65934" name="Text Box 46"/>
            <p:cNvSpPr txBox="1">
              <a:spLocks noChangeArrowheads="1"/>
            </p:cNvSpPr>
            <p:nvPr/>
          </p:nvSpPr>
          <p:spPr bwMode="auto">
            <a:xfrm>
              <a:off x="2960" y="160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65935" name="Text Box 47"/>
            <p:cNvSpPr txBox="1">
              <a:spLocks noChangeArrowheads="1"/>
            </p:cNvSpPr>
            <p:nvPr/>
          </p:nvSpPr>
          <p:spPr bwMode="auto">
            <a:xfrm>
              <a:off x="2904" y="1320"/>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65936" name="Text Box 48"/>
            <p:cNvSpPr txBox="1">
              <a:spLocks noChangeArrowheads="1"/>
            </p:cNvSpPr>
            <p:nvPr/>
          </p:nvSpPr>
          <p:spPr bwMode="auto">
            <a:xfrm>
              <a:off x="2904" y="1024"/>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１２０</a:t>
              </a:r>
            </a:p>
          </p:txBody>
        </p:sp>
        <p:sp>
          <p:nvSpPr>
            <p:cNvPr id="165937" name="Text Box 49"/>
            <p:cNvSpPr txBox="1">
              <a:spLocks noChangeArrowheads="1"/>
            </p:cNvSpPr>
            <p:nvPr/>
          </p:nvSpPr>
          <p:spPr bwMode="auto">
            <a:xfrm>
              <a:off x="2928" y="872"/>
              <a:ext cx="36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（件）</a:t>
              </a:r>
            </a:p>
          </p:txBody>
        </p:sp>
      </p:grpSp>
      <p:sp>
        <p:nvSpPr>
          <p:cNvPr id="165942" name="Rectangle 54"/>
          <p:cNvSpPr>
            <a:spLocks noChangeArrowheads="1"/>
          </p:cNvSpPr>
          <p:nvPr/>
        </p:nvSpPr>
        <p:spPr bwMode="auto">
          <a:xfrm>
            <a:off x="5168900" y="3797300"/>
            <a:ext cx="406400" cy="86360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165969" name="Group 81"/>
          <p:cNvGrpSpPr>
            <a:grpSpLocks/>
          </p:cNvGrpSpPr>
          <p:nvPr/>
        </p:nvGrpSpPr>
        <p:grpSpPr bwMode="auto">
          <a:xfrm>
            <a:off x="5016500" y="4229100"/>
            <a:ext cx="3009900" cy="1695450"/>
            <a:chOff x="3160" y="2664"/>
            <a:chExt cx="1896" cy="1068"/>
          </a:xfrm>
        </p:grpSpPr>
        <p:sp>
          <p:nvSpPr>
            <p:cNvPr id="165911" name="Text Box 23"/>
            <p:cNvSpPr txBox="1">
              <a:spLocks noChangeArrowheads="1"/>
            </p:cNvSpPr>
            <p:nvPr/>
          </p:nvSpPr>
          <p:spPr bwMode="auto">
            <a:xfrm>
              <a:off x="3318" y="2888"/>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混　雑</a:t>
              </a:r>
            </a:p>
          </p:txBody>
        </p:sp>
        <p:sp>
          <p:nvSpPr>
            <p:cNvPr id="165912" name="Text Box 24"/>
            <p:cNvSpPr txBox="1">
              <a:spLocks noChangeArrowheads="1"/>
            </p:cNvSpPr>
            <p:nvPr/>
          </p:nvSpPr>
          <p:spPr bwMode="auto">
            <a:xfrm>
              <a:off x="3574" y="2848"/>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r">
                <a:spcBef>
                  <a:spcPct val="50000"/>
                </a:spcBef>
              </a:pPr>
              <a:r>
                <a:rPr lang="ja-JP" altLang="en-US" sz="1400"/>
                <a:t>メニュー少</a:t>
              </a:r>
            </a:p>
          </p:txBody>
        </p:sp>
        <p:sp>
          <p:nvSpPr>
            <p:cNvPr id="165913" name="Text Box 25"/>
            <p:cNvSpPr txBox="1">
              <a:spLocks noChangeArrowheads="1"/>
            </p:cNvSpPr>
            <p:nvPr/>
          </p:nvSpPr>
          <p:spPr bwMode="auto">
            <a:xfrm>
              <a:off x="3830" y="2856"/>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r">
                <a:spcBef>
                  <a:spcPct val="50000"/>
                </a:spcBef>
              </a:pPr>
              <a:r>
                <a:rPr lang="ja-JP" altLang="en-US" sz="1400"/>
                <a:t>値段高い</a:t>
              </a:r>
            </a:p>
          </p:txBody>
        </p:sp>
        <p:sp>
          <p:nvSpPr>
            <p:cNvPr id="165914" name="Text Box 26"/>
            <p:cNvSpPr txBox="1">
              <a:spLocks noChangeArrowheads="1"/>
            </p:cNvSpPr>
            <p:nvPr/>
          </p:nvSpPr>
          <p:spPr bwMode="auto">
            <a:xfrm>
              <a:off x="4070" y="2880"/>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味</a:t>
              </a:r>
            </a:p>
          </p:txBody>
        </p:sp>
        <p:sp>
          <p:nvSpPr>
            <p:cNvPr id="165915" name="Text Box 27"/>
            <p:cNvSpPr txBox="1">
              <a:spLocks noChangeArrowheads="1"/>
            </p:cNvSpPr>
            <p:nvPr/>
          </p:nvSpPr>
          <p:spPr bwMode="auto">
            <a:xfrm>
              <a:off x="4302" y="2856"/>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　空　調</a:t>
              </a:r>
            </a:p>
          </p:txBody>
        </p:sp>
        <p:sp>
          <p:nvSpPr>
            <p:cNvPr id="165916" name="Text Box 28"/>
            <p:cNvSpPr txBox="1">
              <a:spLocks noChangeArrowheads="1"/>
            </p:cNvSpPr>
            <p:nvPr/>
          </p:nvSpPr>
          <p:spPr bwMode="auto">
            <a:xfrm>
              <a:off x="4534" y="2888"/>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設　備</a:t>
              </a:r>
            </a:p>
          </p:txBody>
        </p:sp>
        <p:sp>
          <p:nvSpPr>
            <p:cNvPr id="165917" name="Text Box 29"/>
            <p:cNvSpPr txBox="1">
              <a:spLocks noChangeArrowheads="1"/>
            </p:cNvSpPr>
            <p:nvPr/>
          </p:nvSpPr>
          <p:spPr bwMode="auto">
            <a:xfrm>
              <a:off x="4774" y="2856"/>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その他</a:t>
              </a:r>
            </a:p>
          </p:txBody>
        </p:sp>
        <p:sp>
          <p:nvSpPr>
            <p:cNvPr id="165938" name="Text Box 50"/>
            <p:cNvSpPr txBox="1">
              <a:spLocks noChangeArrowheads="1"/>
            </p:cNvSpPr>
            <p:nvPr/>
          </p:nvSpPr>
          <p:spPr bwMode="auto">
            <a:xfrm>
              <a:off x="3160" y="3520"/>
              <a:ext cx="189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図５　食堂利用の苦情数</a:t>
              </a:r>
            </a:p>
          </p:txBody>
        </p:sp>
        <p:sp>
          <p:nvSpPr>
            <p:cNvPr id="165943" name="Rectangle 55"/>
            <p:cNvSpPr>
              <a:spLocks noChangeArrowheads="1"/>
            </p:cNvSpPr>
            <p:nvPr/>
          </p:nvSpPr>
          <p:spPr bwMode="auto">
            <a:xfrm>
              <a:off x="3512" y="2664"/>
              <a:ext cx="256" cy="27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944" name="Rectangle 56"/>
            <p:cNvSpPr>
              <a:spLocks noChangeArrowheads="1"/>
            </p:cNvSpPr>
            <p:nvPr/>
          </p:nvSpPr>
          <p:spPr bwMode="auto">
            <a:xfrm>
              <a:off x="3768" y="2736"/>
              <a:ext cx="256" cy="20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945" name="Rectangle 57"/>
            <p:cNvSpPr>
              <a:spLocks noChangeArrowheads="1"/>
            </p:cNvSpPr>
            <p:nvPr/>
          </p:nvSpPr>
          <p:spPr bwMode="auto">
            <a:xfrm>
              <a:off x="4024" y="2800"/>
              <a:ext cx="256" cy="136"/>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946" name="Rectangle 58"/>
            <p:cNvSpPr>
              <a:spLocks noChangeArrowheads="1"/>
            </p:cNvSpPr>
            <p:nvPr/>
          </p:nvSpPr>
          <p:spPr bwMode="auto">
            <a:xfrm>
              <a:off x="4280" y="2824"/>
              <a:ext cx="256" cy="11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947" name="Rectangle 59"/>
            <p:cNvSpPr>
              <a:spLocks noChangeArrowheads="1"/>
            </p:cNvSpPr>
            <p:nvPr/>
          </p:nvSpPr>
          <p:spPr bwMode="auto">
            <a:xfrm>
              <a:off x="4536" y="2856"/>
              <a:ext cx="256" cy="8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948" name="Rectangle 60"/>
            <p:cNvSpPr>
              <a:spLocks noChangeArrowheads="1"/>
            </p:cNvSpPr>
            <p:nvPr/>
          </p:nvSpPr>
          <p:spPr bwMode="auto">
            <a:xfrm>
              <a:off x="4792" y="2784"/>
              <a:ext cx="256" cy="15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65956" name="Line 68"/>
          <p:cNvSpPr>
            <a:spLocks noChangeShapeType="1"/>
          </p:cNvSpPr>
          <p:nvPr/>
        </p:nvSpPr>
        <p:spPr bwMode="auto">
          <a:xfrm rot="21299207" flipV="1">
            <a:off x="5141913" y="3841750"/>
            <a:ext cx="455612" cy="79375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65971" name="Group 83"/>
          <p:cNvGrpSpPr>
            <a:grpSpLocks/>
          </p:cNvGrpSpPr>
          <p:nvPr/>
        </p:nvGrpSpPr>
        <p:grpSpPr bwMode="auto">
          <a:xfrm>
            <a:off x="5435600" y="1739900"/>
            <a:ext cx="2732088" cy="2187575"/>
            <a:chOff x="3424" y="1096"/>
            <a:chExt cx="1721" cy="1378"/>
          </a:xfrm>
        </p:grpSpPr>
        <p:sp>
          <p:nvSpPr>
            <p:cNvPr id="165940" name="Text Box 52"/>
            <p:cNvSpPr txBox="1">
              <a:spLocks noChangeArrowheads="1"/>
            </p:cNvSpPr>
            <p:nvPr/>
          </p:nvSpPr>
          <p:spPr bwMode="auto">
            <a:xfrm>
              <a:off x="4432" y="1096"/>
              <a:ext cx="19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endParaRPr lang="ja-JP" altLang="ja-JP" sz="1400"/>
            </a:p>
          </p:txBody>
        </p:sp>
        <p:sp>
          <p:nvSpPr>
            <p:cNvPr id="165941" name="Text Box 53"/>
            <p:cNvSpPr txBox="1">
              <a:spLocks noChangeArrowheads="1"/>
            </p:cNvSpPr>
            <p:nvPr/>
          </p:nvSpPr>
          <p:spPr bwMode="auto">
            <a:xfrm>
              <a:off x="4512" y="1104"/>
              <a:ext cx="40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endParaRPr lang="ja-JP" altLang="ja-JP" sz="1400"/>
            </a:p>
          </p:txBody>
        </p:sp>
        <p:sp>
          <p:nvSpPr>
            <p:cNvPr id="165949" name="Text Box 61"/>
            <p:cNvSpPr txBox="1">
              <a:spLocks noChangeArrowheads="1"/>
            </p:cNvSpPr>
            <p:nvPr/>
          </p:nvSpPr>
          <p:spPr bwMode="auto">
            <a:xfrm>
              <a:off x="4448" y="1592"/>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5950" name="Text Box 62"/>
            <p:cNvSpPr txBox="1">
              <a:spLocks noChangeArrowheads="1"/>
            </p:cNvSpPr>
            <p:nvPr/>
          </p:nvSpPr>
          <p:spPr bwMode="auto">
            <a:xfrm>
              <a:off x="4192" y="1704"/>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5951" name="Text Box 63"/>
            <p:cNvSpPr txBox="1">
              <a:spLocks noChangeArrowheads="1"/>
            </p:cNvSpPr>
            <p:nvPr/>
          </p:nvSpPr>
          <p:spPr bwMode="auto">
            <a:xfrm>
              <a:off x="3936" y="1822"/>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5952" name="Text Box 64"/>
            <p:cNvSpPr txBox="1">
              <a:spLocks noChangeArrowheads="1"/>
            </p:cNvSpPr>
            <p:nvPr/>
          </p:nvSpPr>
          <p:spPr bwMode="auto">
            <a:xfrm>
              <a:off x="3671" y="2022"/>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5953" name="Text Box 65"/>
            <p:cNvSpPr txBox="1">
              <a:spLocks noChangeArrowheads="1"/>
            </p:cNvSpPr>
            <p:nvPr/>
          </p:nvSpPr>
          <p:spPr bwMode="auto">
            <a:xfrm>
              <a:off x="3424" y="2320"/>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5954" name="Text Box 66"/>
            <p:cNvSpPr txBox="1">
              <a:spLocks noChangeArrowheads="1"/>
            </p:cNvSpPr>
            <p:nvPr/>
          </p:nvSpPr>
          <p:spPr bwMode="auto">
            <a:xfrm>
              <a:off x="4704" y="1486"/>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5955" name="Text Box 67"/>
            <p:cNvSpPr txBox="1">
              <a:spLocks noChangeArrowheads="1"/>
            </p:cNvSpPr>
            <p:nvPr/>
          </p:nvSpPr>
          <p:spPr bwMode="auto">
            <a:xfrm>
              <a:off x="4961" y="1320"/>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5957" name="Line 69"/>
            <p:cNvSpPr>
              <a:spLocks noChangeShapeType="1"/>
            </p:cNvSpPr>
            <p:nvPr/>
          </p:nvSpPr>
          <p:spPr bwMode="auto">
            <a:xfrm rot="414213" flipV="1">
              <a:off x="3776" y="1904"/>
              <a:ext cx="224" cy="22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5958" name="Line 70"/>
            <p:cNvSpPr>
              <a:spLocks noChangeShapeType="1"/>
            </p:cNvSpPr>
            <p:nvPr/>
          </p:nvSpPr>
          <p:spPr bwMode="auto">
            <a:xfrm rot="20370755" flipV="1">
              <a:off x="3472" y="2163"/>
              <a:ext cx="328" cy="189"/>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5959" name="Line 71"/>
            <p:cNvSpPr>
              <a:spLocks noChangeShapeType="1"/>
            </p:cNvSpPr>
            <p:nvPr/>
          </p:nvSpPr>
          <p:spPr bwMode="auto">
            <a:xfrm rot="248694" flipV="1">
              <a:off x="4024" y="1784"/>
              <a:ext cx="236" cy="136"/>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5960" name="Line 72"/>
            <p:cNvSpPr>
              <a:spLocks noChangeShapeType="1"/>
            </p:cNvSpPr>
            <p:nvPr/>
          </p:nvSpPr>
          <p:spPr bwMode="auto">
            <a:xfrm rot="21020423" flipV="1">
              <a:off x="4255" y="1694"/>
              <a:ext cx="279" cy="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5961" name="Line 73"/>
            <p:cNvSpPr>
              <a:spLocks noChangeShapeType="1"/>
            </p:cNvSpPr>
            <p:nvPr/>
          </p:nvSpPr>
          <p:spPr bwMode="auto">
            <a:xfrm rot="21269423" flipV="1">
              <a:off x="4520" y="1589"/>
              <a:ext cx="280" cy="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5962" name="Line 74"/>
            <p:cNvSpPr>
              <a:spLocks noChangeShapeType="1"/>
            </p:cNvSpPr>
            <p:nvPr/>
          </p:nvSpPr>
          <p:spPr bwMode="auto">
            <a:xfrm rot="21243493" flipV="1">
              <a:off x="4792" y="1408"/>
              <a:ext cx="264" cy="15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65973" name="Group 85"/>
          <p:cNvGrpSpPr>
            <a:grpSpLocks/>
          </p:cNvGrpSpPr>
          <p:nvPr/>
        </p:nvGrpSpPr>
        <p:grpSpPr bwMode="auto">
          <a:xfrm>
            <a:off x="0" y="1784350"/>
            <a:ext cx="8788400" cy="3003550"/>
            <a:chOff x="0" y="1124"/>
            <a:chExt cx="5536" cy="1892"/>
          </a:xfrm>
        </p:grpSpPr>
        <p:sp>
          <p:nvSpPr>
            <p:cNvPr id="165894" name="Text Box 6"/>
            <p:cNvSpPr txBox="1">
              <a:spLocks noChangeArrowheads="1"/>
            </p:cNvSpPr>
            <p:nvPr/>
          </p:nvSpPr>
          <p:spPr bwMode="auto">
            <a:xfrm>
              <a:off x="176" y="2304"/>
              <a:ext cx="23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そうすると図５のようになります。</a:t>
              </a:r>
            </a:p>
          </p:txBody>
        </p:sp>
        <p:grpSp>
          <p:nvGrpSpPr>
            <p:cNvPr id="165972" name="Group 84"/>
            <p:cNvGrpSpPr>
              <a:grpSpLocks/>
            </p:cNvGrpSpPr>
            <p:nvPr/>
          </p:nvGrpSpPr>
          <p:grpSpPr bwMode="auto">
            <a:xfrm>
              <a:off x="0" y="1124"/>
              <a:ext cx="5536" cy="1892"/>
              <a:chOff x="0" y="1124"/>
              <a:chExt cx="5536" cy="1892"/>
            </a:xfrm>
          </p:grpSpPr>
          <p:sp>
            <p:nvSpPr>
              <p:cNvPr id="165893" name="Text Box 5"/>
              <p:cNvSpPr txBox="1">
                <a:spLocks noChangeArrowheads="1"/>
              </p:cNvSpPr>
              <p:nvPr/>
            </p:nvSpPr>
            <p:spPr bwMode="auto">
              <a:xfrm>
                <a:off x="0" y="1728"/>
                <a:ext cx="2712"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②</a:t>
                </a:r>
                <a:r>
                  <a:rPr lang="ja-JP" altLang="en-US" sz="1600"/>
                  <a:t>２０％刻み位に目盛り線と数字を書き　　　　　　　　　　　　　　　右に「累積比率」と入れます。　</a:t>
                </a:r>
              </a:p>
            </p:txBody>
          </p:sp>
          <p:sp>
            <p:nvSpPr>
              <p:cNvPr id="165899" name="Line 11"/>
              <p:cNvSpPr>
                <a:spLocks noChangeShapeType="1"/>
              </p:cNvSpPr>
              <p:nvPr/>
            </p:nvSpPr>
            <p:spPr bwMode="auto">
              <a:xfrm>
                <a:off x="4985" y="2608"/>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5900" name="Line 12"/>
              <p:cNvSpPr>
                <a:spLocks noChangeShapeType="1"/>
              </p:cNvSpPr>
              <p:nvPr/>
            </p:nvSpPr>
            <p:spPr bwMode="auto">
              <a:xfrm>
                <a:off x="4985" y="2320"/>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5901" name="Line 13"/>
              <p:cNvSpPr>
                <a:spLocks noChangeShapeType="1"/>
              </p:cNvSpPr>
              <p:nvPr/>
            </p:nvSpPr>
            <p:spPr bwMode="auto">
              <a:xfrm>
                <a:off x="4985" y="2008"/>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5902" name="Line 14"/>
              <p:cNvSpPr>
                <a:spLocks noChangeShapeType="1"/>
              </p:cNvSpPr>
              <p:nvPr/>
            </p:nvSpPr>
            <p:spPr bwMode="auto">
              <a:xfrm>
                <a:off x="4985" y="1688"/>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5904" name="Text Box 16"/>
              <p:cNvSpPr txBox="1">
                <a:spLocks noChangeArrowheads="1"/>
              </p:cNvSpPr>
              <p:nvPr/>
            </p:nvSpPr>
            <p:spPr bwMode="auto">
              <a:xfrm>
                <a:off x="4983" y="1288"/>
                <a:ext cx="35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65905" name="Text Box 17"/>
              <p:cNvSpPr txBox="1">
                <a:spLocks noChangeArrowheads="1"/>
              </p:cNvSpPr>
              <p:nvPr/>
            </p:nvSpPr>
            <p:spPr bwMode="auto">
              <a:xfrm>
                <a:off x="5068" y="1592"/>
                <a:ext cx="29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65906" name="Text Box 18"/>
              <p:cNvSpPr txBox="1">
                <a:spLocks noChangeArrowheads="1"/>
              </p:cNvSpPr>
              <p:nvPr/>
            </p:nvSpPr>
            <p:spPr bwMode="auto">
              <a:xfrm>
                <a:off x="5053" y="1912"/>
                <a:ext cx="33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65907" name="Text Box 19"/>
              <p:cNvSpPr txBox="1">
                <a:spLocks noChangeArrowheads="1"/>
              </p:cNvSpPr>
              <p:nvPr/>
            </p:nvSpPr>
            <p:spPr bwMode="auto">
              <a:xfrm>
                <a:off x="5045" y="2216"/>
                <a:ext cx="34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65908" name="Text Box 20"/>
              <p:cNvSpPr txBox="1">
                <a:spLocks noChangeArrowheads="1"/>
              </p:cNvSpPr>
              <p:nvPr/>
            </p:nvSpPr>
            <p:spPr bwMode="auto">
              <a:xfrm>
                <a:off x="5069" y="2504"/>
                <a:ext cx="28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65909" name="Text Box 21"/>
              <p:cNvSpPr txBox="1">
                <a:spLocks noChangeArrowheads="1"/>
              </p:cNvSpPr>
              <p:nvPr/>
            </p:nvSpPr>
            <p:spPr bwMode="auto">
              <a:xfrm>
                <a:off x="5069" y="2824"/>
                <a:ext cx="23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165910" name="Text Box 22"/>
              <p:cNvSpPr txBox="1">
                <a:spLocks noChangeArrowheads="1"/>
              </p:cNvSpPr>
              <p:nvPr/>
            </p:nvSpPr>
            <p:spPr bwMode="auto">
              <a:xfrm>
                <a:off x="5095" y="1124"/>
                <a:ext cx="35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a:t>
                </a:r>
              </a:p>
            </p:txBody>
          </p:sp>
          <p:sp>
            <p:nvSpPr>
              <p:cNvPr id="165964" name="Text Box 76"/>
              <p:cNvSpPr txBox="1">
                <a:spLocks noChangeArrowheads="1"/>
              </p:cNvSpPr>
              <p:nvPr/>
            </p:nvSpPr>
            <p:spPr bwMode="auto">
              <a:xfrm>
                <a:off x="5286" y="1560"/>
                <a:ext cx="250" cy="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累積比率</a:t>
                </a:r>
              </a:p>
            </p:txBody>
          </p:sp>
        </p:gr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65967"/>
                                        </p:tgtEl>
                                        <p:attrNameLst>
                                          <p:attrName>style.visibility</p:attrName>
                                        </p:attrNameLst>
                                      </p:cBhvr>
                                      <p:to>
                                        <p:strVal val="visible"/>
                                      </p:to>
                                    </p:set>
                                    <p:anim calcmode="lin" valueType="num">
                                      <p:cBhvr additive="base">
                                        <p:cTn id="7" dur="500" fill="hold"/>
                                        <p:tgtEl>
                                          <p:spTgt spid="165967"/>
                                        </p:tgtEl>
                                        <p:attrNameLst>
                                          <p:attrName>ppt_x</p:attrName>
                                        </p:attrNameLst>
                                      </p:cBhvr>
                                      <p:tavLst>
                                        <p:tav tm="0">
                                          <p:val>
                                            <p:strVal val="0-#ppt_w/2"/>
                                          </p:val>
                                        </p:tav>
                                        <p:tav tm="100000">
                                          <p:val>
                                            <p:strVal val="#ppt_x"/>
                                          </p:val>
                                        </p:tav>
                                      </p:tavLst>
                                    </p:anim>
                                    <p:anim calcmode="lin" valueType="num">
                                      <p:cBhvr additive="base">
                                        <p:cTn id="8" dur="500" fill="hold"/>
                                        <p:tgtEl>
                                          <p:spTgt spid="16596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65973"/>
                                        </p:tgtEl>
                                        <p:attrNameLst>
                                          <p:attrName>style.visibility</p:attrName>
                                        </p:attrNameLst>
                                      </p:cBhvr>
                                      <p:to>
                                        <p:strVal val="visible"/>
                                      </p:to>
                                    </p:set>
                                    <p:anim calcmode="lin" valueType="num">
                                      <p:cBhvr additive="base">
                                        <p:cTn id="13" dur="500" fill="hold"/>
                                        <p:tgtEl>
                                          <p:spTgt spid="165973"/>
                                        </p:tgtEl>
                                        <p:attrNameLst>
                                          <p:attrName>ppt_x</p:attrName>
                                        </p:attrNameLst>
                                      </p:cBhvr>
                                      <p:tavLst>
                                        <p:tav tm="0">
                                          <p:val>
                                            <p:strVal val="0-#ppt_w/2"/>
                                          </p:val>
                                        </p:tav>
                                        <p:tav tm="100000">
                                          <p:val>
                                            <p:strVal val="#ppt_x"/>
                                          </p:val>
                                        </p:tav>
                                      </p:tavLst>
                                    </p:anim>
                                    <p:anim calcmode="lin" valueType="num">
                                      <p:cBhvr additive="base">
                                        <p:cTn id="14" dur="500" fill="hold"/>
                                        <p:tgtEl>
                                          <p:spTgt spid="165973"/>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65895"/>
                                        </p:tgtEl>
                                        <p:attrNameLst>
                                          <p:attrName>style.visibility</p:attrName>
                                        </p:attrNameLst>
                                      </p:cBhvr>
                                      <p:to>
                                        <p:strVal val="visible"/>
                                      </p:to>
                                    </p:set>
                                    <p:anim calcmode="lin" valueType="num">
                                      <p:cBhvr additive="base">
                                        <p:cTn id="19" dur="500" fill="hold"/>
                                        <p:tgtEl>
                                          <p:spTgt spid="165895"/>
                                        </p:tgtEl>
                                        <p:attrNameLst>
                                          <p:attrName>ppt_x</p:attrName>
                                        </p:attrNameLst>
                                      </p:cBhvr>
                                      <p:tavLst>
                                        <p:tav tm="0">
                                          <p:val>
                                            <p:strVal val="0-#ppt_w/2"/>
                                          </p:val>
                                        </p:tav>
                                        <p:tav tm="100000">
                                          <p:val>
                                            <p:strVal val="#ppt_x"/>
                                          </p:val>
                                        </p:tav>
                                      </p:tavLst>
                                    </p:anim>
                                    <p:anim calcmode="lin" valueType="num">
                                      <p:cBhvr additive="base">
                                        <p:cTn id="20" dur="500" fill="hold"/>
                                        <p:tgtEl>
                                          <p:spTgt spid="16589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895" grpId="0" animBg="1"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ChangeArrowheads="1"/>
          </p:cNvSpPr>
          <p:nvPr/>
        </p:nvSpPr>
        <p:spPr bwMode="auto">
          <a:xfrm>
            <a:off x="95250" y="69850"/>
            <a:ext cx="4043363" cy="469900"/>
          </a:xfrm>
          <a:prstGeom prst="rect">
            <a:avLst/>
          </a:prstGeom>
          <a:solidFill>
            <a:srgbClr val="FFFF66"/>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b="1"/>
              <a:t>手順７　必要事項を記入する</a:t>
            </a:r>
            <a:endParaRPr lang="ja-JP" altLang="en-US"/>
          </a:p>
        </p:txBody>
      </p:sp>
      <p:sp>
        <p:nvSpPr>
          <p:cNvPr id="166915" name="Text Box 3"/>
          <p:cNvSpPr txBox="1">
            <a:spLocks noChangeArrowheads="1"/>
          </p:cNvSpPr>
          <p:nvPr/>
        </p:nvSpPr>
        <p:spPr bwMode="auto">
          <a:xfrm>
            <a:off x="8421688" y="101600"/>
            <a:ext cx="4937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P14</a:t>
            </a:r>
          </a:p>
        </p:txBody>
      </p:sp>
      <p:sp>
        <p:nvSpPr>
          <p:cNvPr id="166950" name="Text Box 38"/>
          <p:cNvSpPr txBox="1">
            <a:spLocks noChangeArrowheads="1"/>
          </p:cNvSpPr>
          <p:nvPr/>
        </p:nvSpPr>
        <p:spPr bwMode="auto">
          <a:xfrm>
            <a:off x="3946525" y="2182813"/>
            <a:ext cx="396875"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苦情数</a:t>
            </a:r>
          </a:p>
        </p:txBody>
      </p:sp>
      <p:grpSp>
        <p:nvGrpSpPr>
          <p:cNvPr id="166951" name="Group 39"/>
          <p:cNvGrpSpPr>
            <a:grpSpLocks/>
          </p:cNvGrpSpPr>
          <p:nvPr/>
        </p:nvGrpSpPr>
        <p:grpSpPr bwMode="auto">
          <a:xfrm>
            <a:off x="4191000" y="1446213"/>
            <a:ext cx="3479800" cy="3225800"/>
            <a:chOff x="2904" y="872"/>
            <a:chExt cx="2192" cy="2032"/>
          </a:xfrm>
        </p:grpSpPr>
        <p:grpSp>
          <p:nvGrpSpPr>
            <p:cNvPr id="166952" name="Group 40"/>
            <p:cNvGrpSpPr>
              <a:grpSpLocks/>
            </p:cNvGrpSpPr>
            <p:nvPr/>
          </p:nvGrpSpPr>
          <p:grpSpPr bwMode="auto">
            <a:xfrm>
              <a:off x="3224" y="1111"/>
              <a:ext cx="1872" cy="1713"/>
              <a:chOff x="3224" y="1111"/>
              <a:chExt cx="1872" cy="1713"/>
            </a:xfrm>
          </p:grpSpPr>
          <p:sp>
            <p:nvSpPr>
              <p:cNvPr id="166953" name="Line 41"/>
              <p:cNvSpPr>
                <a:spLocks noChangeShapeType="1"/>
              </p:cNvSpPr>
              <p:nvPr/>
            </p:nvSpPr>
            <p:spPr bwMode="auto">
              <a:xfrm>
                <a:off x="3224" y="1111"/>
                <a:ext cx="0" cy="171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6954" name="Line 42"/>
              <p:cNvSpPr>
                <a:spLocks noChangeShapeType="1"/>
              </p:cNvSpPr>
              <p:nvPr/>
            </p:nvSpPr>
            <p:spPr bwMode="auto">
              <a:xfrm>
                <a:off x="3232" y="2816"/>
                <a:ext cx="186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6955" name="Line 43"/>
              <p:cNvSpPr>
                <a:spLocks noChangeShapeType="1"/>
              </p:cNvSpPr>
              <p:nvPr/>
            </p:nvSpPr>
            <p:spPr bwMode="auto">
              <a:xfrm>
                <a:off x="3224" y="2536"/>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6956" name="Line 44"/>
              <p:cNvSpPr>
                <a:spLocks noChangeShapeType="1"/>
              </p:cNvSpPr>
              <p:nvPr/>
            </p:nvSpPr>
            <p:spPr bwMode="auto">
              <a:xfrm>
                <a:off x="3224" y="1120"/>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6957" name="Line 45"/>
              <p:cNvSpPr>
                <a:spLocks noChangeShapeType="1"/>
              </p:cNvSpPr>
              <p:nvPr/>
            </p:nvSpPr>
            <p:spPr bwMode="auto">
              <a:xfrm>
                <a:off x="3224" y="1408"/>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6958" name="Line 46"/>
              <p:cNvSpPr>
                <a:spLocks noChangeShapeType="1"/>
              </p:cNvSpPr>
              <p:nvPr/>
            </p:nvSpPr>
            <p:spPr bwMode="auto">
              <a:xfrm>
                <a:off x="3224" y="1696"/>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6959" name="Line 47"/>
              <p:cNvSpPr>
                <a:spLocks noChangeShapeType="1"/>
              </p:cNvSpPr>
              <p:nvPr/>
            </p:nvSpPr>
            <p:spPr bwMode="auto">
              <a:xfrm>
                <a:off x="3224" y="1984"/>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6960" name="Line 48"/>
              <p:cNvSpPr>
                <a:spLocks noChangeShapeType="1"/>
              </p:cNvSpPr>
              <p:nvPr/>
            </p:nvSpPr>
            <p:spPr bwMode="auto">
              <a:xfrm>
                <a:off x="3224" y="2272"/>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66961" name="Group 49"/>
            <p:cNvGrpSpPr>
              <a:grpSpLocks/>
            </p:cNvGrpSpPr>
            <p:nvPr/>
          </p:nvGrpSpPr>
          <p:grpSpPr bwMode="auto">
            <a:xfrm>
              <a:off x="2904" y="872"/>
              <a:ext cx="384" cy="2032"/>
              <a:chOff x="2904" y="872"/>
              <a:chExt cx="384" cy="2032"/>
            </a:xfrm>
          </p:grpSpPr>
          <p:sp>
            <p:nvSpPr>
              <p:cNvPr id="166962" name="Text Box 50"/>
              <p:cNvSpPr txBox="1">
                <a:spLocks noChangeArrowheads="1"/>
              </p:cNvSpPr>
              <p:nvPr/>
            </p:nvSpPr>
            <p:spPr bwMode="auto">
              <a:xfrm>
                <a:off x="2976" y="2712"/>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166963" name="Text Box 51"/>
              <p:cNvSpPr txBox="1">
                <a:spLocks noChangeArrowheads="1"/>
              </p:cNvSpPr>
              <p:nvPr/>
            </p:nvSpPr>
            <p:spPr bwMode="auto">
              <a:xfrm>
                <a:off x="2968" y="2440"/>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66964" name="Text Box 52"/>
              <p:cNvSpPr txBox="1">
                <a:spLocks noChangeArrowheads="1"/>
              </p:cNvSpPr>
              <p:nvPr/>
            </p:nvSpPr>
            <p:spPr bwMode="auto">
              <a:xfrm>
                <a:off x="2960" y="216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66965" name="Text Box 53"/>
              <p:cNvSpPr txBox="1">
                <a:spLocks noChangeArrowheads="1"/>
              </p:cNvSpPr>
              <p:nvPr/>
            </p:nvSpPr>
            <p:spPr bwMode="auto">
              <a:xfrm>
                <a:off x="2960" y="188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66966" name="Text Box 54"/>
              <p:cNvSpPr txBox="1">
                <a:spLocks noChangeArrowheads="1"/>
              </p:cNvSpPr>
              <p:nvPr/>
            </p:nvSpPr>
            <p:spPr bwMode="auto">
              <a:xfrm>
                <a:off x="2960" y="160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66967" name="Text Box 55"/>
              <p:cNvSpPr txBox="1">
                <a:spLocks noChangeArrowheads="1"/>
              </p:cNvSpPr>
              <p:nvPr/>
            </p:nvSpPr>
            <p:spPr bwMode="auto">
              <a:xfrm>
                <a:off x="2904" y="1320"/>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66968" name="Text Box 56"/>
              <p:cNvSpPr txBox="1">
                <a:spLocks noChangeArrowheads="1"/>
              </p:cNvSpPr>
              <p:nvPr/>
            </p:nvSpPr>
            <p:spPr bwMode="auto">
              <a:xfrm>
                <a:off x="2904" y="1024"/>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１２０</a:t>
                </a:r>
              </a:p>
            </p:txBody>
          </p:sp>
          <p:sp>
            <p:nvSpPr>
              <p:cNvPr id="166969" name="Text Box 57"/>
              <p:cNvSpPr txBox="1">
                <a:spLocks noChangeArrowheads="1"/>
              </p:cNvSpPr>
              <p:nvPr/>
            </p:nvSpPr>
            <p:spPr bwMode="auto">
              <a:xfrm>
                <a:off x="2928" y="872"/>
                <a:ext cx="36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（件）</a:t>
                </a:r>
              </a:p>
            </p:txBody>
          </p:sp>
        </p:grpSp>
      </p:grpSp>
      <p:grpSp>
        <p:nvGrpSpPr>
          <p:cNvPr id="167008" name="Group 96"/>
          <p:cNvGrpSpPr>
            <a:grpSpLocks/>
          </p:cNvGrpSpPr>
          <p:nvPr/>
        </p:nvGrpSpPr>
        <p:grpSpPr bwMode="auto">
          <a:xfrm>
            <a:off x="200025" y="1839913"/>
            <a:ext cx="7207250" cy="3943350"/>
            <a:chOff x="126" y="1159"/>
            <a:chExt cx="4540" cy="2484"/>
          </a:xfrm>
        </p:grpSpPr>
        <p:grpSp>
          <p:nvGrpSpPr>
            <p:cNvPr id="167006" name="Group 94"/>
            <p:cNvGrpSpPr>
              <a:grpSpLocks/>
            </p:cNvGrpSpPr>
            <p:nvPr/>
          </p:nvGrpSpPr>
          <p:grpSpPr bwMode="auto">
            <a:xfrm>
              <a:off x="126" y="1159"/>
              <a:ext cx="4521" cy="1282"/>
              <a:chOff x="63" y="1159"/>
              <a:chExt cx="4521" cy="1282"/>
            </a:xfrm>
          </p:grpSpPr>
          <p:sp>
            <p:nvSpPr>
              <p:cNvPr id="166916" name="Text Box 4"/>
              <p:cNvSpPr txBox="1">
                <a:spLocks noChangeArrowheads="1"/>
              </p:cNvSpPr>
              <p:nvPr/>
            </p:nvSpPr>
            <p:spPr bwMode="auto">
              <a:xfrm>
                <a:off x="63" y="1159"/>
                <a:ext cx="2640" cy="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①</a:t>
                </a:r>
                <a:r>
                  <a:rPr lang="ja-JP" altLang="en-US" sz="1600"/>
                  <a:t>データ取りの</a:t>
                </a:r>
                <a:r>
                  <a:rPr lang="ja-JP" altLang="en-US" sz="1600" b="1">
                    <a:solidFill>
                      <a:srgbClr val="CC0000"/>
                    </a:solidFill>
                  </a:rPr>
                  <a:t>期間</a:t>
                </a:r>
                <a:r>
                  <a:rPr lang="ja-JP" altLang="en-US" sz="1600"/>
                  <a:t>、</a:t>
                </a:r>
                <a:r>
                  <a:rPr lang="ja-JP" altLang="en-US" sz="1600" b="1">
                    <a:solidFill>
                      <a:srgbClr val="CC0000"/>
                    </a:solidFill>
                  </a:rPr>
                  <a:t>データ数</a:t>
                </a:r>
                <a:r>
                  <a:rPr lang="ja-JP" altLang="en-US" sz="1600"/>
                  <a:t>　、</a:t>
                </a:r>
                <a:r>
                  <a:rPr lang="ja-JP" altLang="en-US" sz="1600" b="1">
                    <a:solidFill>
                      <a:srgbClr val="CC0000"/>
                    </a:solidFill>
                  </a:rPr>
                  <a:t>作成日</a:t>
                </a:r>
                <a:r>
                  <a:rPr lang="ja-JP" altLang="en-US" sz="1600"/>
                  <a:t>　　　　　及び</a:t>
                </a:r>
                <a:r>
                  <a:rPr lang="ja-JP" altLang="en-US" sz="1600" b="1">
                    <a:solidFill>
                      <a:srgbClr val="CC0000"/>
                    </a:solidFill>
                  </a:rPr>
                  <a:t>作成者</a:t>
                </a:r>
                <a:r>
                  <a:rPr lang="ja-JP" altLang="en-US" sz="1600"/>
                  <a:t>を余白に記入すると完成です。　　　　　　</a:t>
                </a:r>
              </a:p>
            </p:txBody>
          </p:sp>
          <p:grpSp>
            <p:nvGrpSpPr>
              <p:cNvPr id="166918" name="Group 6"/>
              <p:cNvGrpSpPr>
                <a:grpSpLocks/>
              </p:cNvGrpSpPr>
              <p:nvPr/>
            </p:nvGrpSpPr>
            <p:grpSpPr bwMode="auto">
              <a:xfrm>
                <a:off x="3152" y="1159"/>
                <a:ext cx="1432" cy="1282"/>
                <a:chOff x="3224" y="1240"/>
                <a:chExt cx="1432" cy="1282"/>
              </a:xfrm>
            </p:grpSpPr>
            <p:sp>
              <p:nvSpPr>
                <p:cNvPr id="166919" name="Rectangle 7"/>
                <p:cNvSpPr>
                  <a:spLocks noChangeArrowheads="1"/>
                </p:cNvSpPr>
                <p:nvPr/>
              </p:nvSpPr>
              <p:spPr bwMode="auto">
                <a:xfrm>
                  <a:off x="3448" y="1432"/>
                  <a:ext cx="600" cy="152"/>
                </a:xfrm>
                <a:prstGeom prst="rect">
                  <a:avLst/>
                </a:prstGeom>
                <a:solidFill>
                  <a:srgbClr val="FFFF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166920" name="Group 8"/>
                <p:cNvGrpSpPr>
                  <a:grpSpLocks/>
                </p:cNvGrpSpPr>
                <p:nvPr/>
              </p:nvGrpSpPr>
              <p:grpSpPr bwMode="auto">
                <a:xfrm>
                  <a:off x="3224" y="1240"/>
                  <a:ext cx="952" cy="356"/>
                  <a:chOff x="3224" y="1240"/>
                  <a:chExt cx="952" cy="356"/>
                </a:xfrm>
              </p:grpSpPr>
              <p:sp>
                <p:nvSpPr>
                  <p:cNvPr id="166921" name="Text Box 9"/>
                  <p:cNvSpPr txBox="1">
                    <a:spLocks noChangeArrowheads="1"/>
                  </p:cNvSpPr>
                  <p:nvPr/>
                </p:nvSpPr>
                <p:spPr bwMode="auto">
                  <a:xfrm>
                    <a:off x="3224" y="1240"/>
                    <a:ext cx="95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rgbClr val="FF0000"/>
                        </a:solidFill>
                      </a:rPr>
                      <a:t>平成１８年９月</a:t>
                    </a:r>
                  </a:p>
                </p:txBody>
              </p:sp>
              <p:sp>
                <p:nvSpPr>
                  <p:cNvPr id="166922" name="Text Box 10"/>
                  <p:cNvSpPr txBox="1">
                    <a:spLocks noChangeArrowheads="1"/>
                  </p:cNvSpPr>
                  <p:nvPr/>
                </p:nvSpPr>
                <p:spPr bwMode="auto">
                  <a:xfrm>
                    <a:off x="3360" y="1400"/>
                    <a:ext cx="8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FF0000"/>
                        </a:solidFill>
                      </a:rPr>
                      <a:t>＝１１０</a:t>
                    </a:r>
                  </a:p>
                </p:txBody>
              </p:sp>
              <p:sp>
                <p:nvSpPr>
                  <p:cNvPr id="166923" name="Text Box 11"/>
                  <p:cNvSpPr txBox="1">
                    <a:spLocks noChangeArrowheads="1"/>
                  </p:cNvSpPr>
                  <p:nvPr/>
                </p:nvSpPr>
                <p:spPr bwMode="auto">
                  <a:xfrm>
                    <a:off x="3384" y="1384"/>
                    <a:ext cx="30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600">
                        <a:solidFill>
                          <a:srgbClr val="FF0000"/>
                        </a:solidFill>
                      </a:rPr>
                      <a:t>n</a:t>
                    </a:r>
                  </a:p>
                </p:txBody>
              </p:sp>
            </p:grpSp>
            <p:sp>
              <p:nvSpPr>
                <p:cNvPr id="166924" name="Text Box 12"/>
                <p:cNvSpPr txBox="1">
                  <a:spLocks noChangeArrowheads="1"/>
                </p:cNvSpPr>
                <p:nvPr/>
              </p:nvSpPr>
              <p:spPr bwMode="auto">
                <a:xfrm>
                  <a:off x="3928" y="2176"/>
                  <a:ext cx="728" cy="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rgbClr val="FF0000"/>
                      </a:solidFill>
                    </a:rPr>
                    <a:t>作成日：</a:t>
                  </a:r>
                  <a:r>
                    <a:rPr lang="en-US" altLang="ja-JP" sz="1200">
                      <a:solidFill>
                        <a:srgbClr val="FF0000"/>
                      </a:solidFill>
                    </a:rPr>
                    <a:t>10/3</a:t>
                  </a:r>
                </a:p>
                <a:p>
                  <a:pPr algn="ctr">
                    <a:spcBef>
                      <a:spcPct val="50000"/>
                    </a:spcBef>
                  </a:pPr>
                  <a:r>
                    <a:rPr lang="ja-JP" altLang="en-US" sz="1200">
                      <a:solidFill>
                        <a:srgbClr val="FF0000"/>
                      </a:solidFill>
                    </a:rPr>
                    <a:t>作成者：山田</a:t>
                  </a:r>
                </a:p>
              </p:txBody>
            </p:sp>
          </p:grpSp>
        </p:grpSp>
        <p:sp>
          <p:nvSpPr>
            <p:cNvPr id="166970" name="Text Box 58"/>
            <p:cNvSpPr txBox="1">
              <a:spLocks noChangeArrowheads="1"/>
            </p:cNvSpPr>
            <p:nvPr/>
          </p:nvSpPr>
          <p:spPr bwMode="auto">
            <a:xfrm>
              <a:off x="2977" y="3451"/>
              <a:ext cx="1689"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FF0000"/>
                  </a:solidFill>
                </a:rPr>
                <a:t>図　６　食堂利用の苦情数</a:t>
              </a:r>
            </a:p>
          </p:txBody>
        </p:sp>
      </p:grpSp>
      <p:grpSp>
        <p:nvGrpSpPr>
          <p:cNvPr id="167009" name="Group 97"/>
          <p:cNvGrpSpPr>
            <a:grpSpLocks/>
          </p:cNvGrpSpPr>
          <p:nvPr/>
        </p:nvGrpSpPr>
        <p:grpSpPr bwMode="auto">
          <a:xfrm>
            <a:off x="4672013" y="1655763"/>
            <a:ext cx="3684587" cy="3803650"/>
            <a:chOff x="2943" y="1043"/>
            <a:chExt cx="2321" cy="2396"/>
          </a:xfrm>
        </p:grpSpPr>
        <p:sp>
          <p:nvSpPr>
            <p:cNvPr id="166927" name="Line 15"/>
            <p:cNvSpPr>
              <a:spLocks noChangeShapeType="1"/>
            </p:cNvSpPr>
            <p:nvPr/>
          </p:nvSpPr>
          <p:spPr bwMode="auto">
            <a:xfrm>
              <a:off x="4752" y="1303"/>
              <a:ext cx="0" cy="155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66928" name="Group 16"/>
            <p:cNvGrpSpPr>
              <a:grpSpLocks/>
            </p:cNvGrpSpPr>
            <p:nvPr/>
          </p:nvGrpSpPr>
          <p:grpSpPr bwMode="auto">
            <a:xfrm>
              <a:off x="4680" y="1303"/>
              <a:ext cx="72" cy="1224"/>
              <a:chOff x="4744" y="1384"/>
              <a:chExt cx="72" cy="1224"/>
            </a:xfrm>
          </p:grpSpPr>
          <p:sp>
            <p:nvSpPr>
              <p:cNvPr id="166929" name="Line 17"/>
              <p:cNvSpPr>
                <a:spLocks noChangeShapeType="1"/>
              </p:cNvSpPr>
              <p:nvPr/>
            </p:nvSpPr>
            <p:spPr bwMode="auto">
              <a:xfrm>
                <a:off x="4744" y="1384"/>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6930" name="Line 18"/>
              <p:cNvSpPr>
                <a:spLocks noChangeShapeType="1"/>
              </p:cNvSpPr>
              <p:nvPr/>
            </p:nvSpPr>
            <p:spPr bwMode="auto">
              <a:xfrm>
                <a:off x="4744" y="2608"/>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6931" name="Line 19"/>
              <p:cNvSpPr>
                <a:spLocks noChangeShapeType="1"/>
              </p:cNvSpPr>
              <p:nvPr/>
            </p:nvSpPr>
            <p:spPr bwMode="auto">
              <a:xfrm>
                <a:off x="4744" y="2320"/>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6932" name="Line 20"/>
              <p:cNvSpPr>
                <a:spLocks noChangeShapeType="1"/>
              </p:cNvSpPr>
              <p:nvPr/>
            </p:nvSpPr>
            <p:spPr bwMode="auto">
              <a:xfrm>
                <a:off x="4744" y="2008"/>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6933" name="Line 21"/>
              <p:cNvSpPr>
                <a:spLocks noChangeShapeType="1"/>
              </p:cNvSpPr>
              <p:nvPr/>
            </p:nvSpPr>
            <p:spPr bwMode="auto">
              <a:xfrm>
                <a:off x="4744" y="1688"/>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66935" name="Text Box 23"/>
            <p:cNvSpPr txBox="1">
              <a:spLocks noChangeArrowheads="1"/>
            </p:cNvSpPr>
            <p:nvPr/>
          </p:nvSpPr>
          <p:spPr bwMode="auto">
            <a:xfrm>
              <a:off x="4696" y="1207"/>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66936" name="Text Box 24"/>
            <p:cNvSpPr txBox="1">
              <a:spLocks noChangeArrowheads="1"/>
            </p:cNvSpPr>
            <p:nvPr/>
          </p:nvSpPr>
          <p:spPr bwMode="auto">
            <a:xfrm>
              <a:off x="4696" y="1511"/>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66937" name="Text Box 25"/>
            <p:cNvSpPr txBox="1">
              <a:spLocks noChangeArrowheads="1"/>
            </p:cNvSpPr>
            <p:nvPr/>
          </p:nvSpPr>
          <p:spPr bwMode="auto">
            <a:xfrm>
              <a:off x="4696" y="1831"/>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66938" name="Text Box 26"/>
            <p:cNvSpPr txBox="1">
              <a:spLocks noChangeArrowheads="1"/>
            </p:cNvSpPr>
            <p:nvPr/>
          </p:nvSpPr>
          <p:spPr bwMode="auto">
            <a:xfrm>
              <a:off x="4696" y="2135"/>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66939" name="Text Box 27"/>
            <p:cNvSpPr txBox="1">
              <a:spLocks noChangeArrowheads="1"/>
            </p:cNvSpPr>
            <p:nvPr/>
          </p:nvSpPr>
          <p:spPr bwMode="auto">
            <a:xfrm>
              <a:off x="4696" y="2423"/>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66940" name="Text Box 28"/>
            <p:cNvSpPr txBox="1">
              <a:spLocks noChangeArrowheads="1"/>
            </p:cNvSpPr>
            <p:nvPr/>
          </p:nvSpPr>
          <p:spPr bwMode="auto">
            <a:xfrm>
              <a:off x="4704" y="2743"/>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166941" name="Text Box 29"/>
            <p:cNvSpPr txBox="1">
              <a:spLocks noChangeArrowheads="1"/>
            </p:cNvSpPr>
            <p:nvPr/>
          </p:nvSpPr>
          <p:spPr bwMode="auto">
            <a:xfrm>
              <a:off x="4808" y="1043"/>
              <a:ext cx="37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a:t>
              </a:r>
            </a:p>
          </p:txBody>
        </p:sp>
        <p:grpSp>
          <p:nvGrpSpPr>
            <p:cNvPr id="166942" name="Group 30"/>
            <p:cNvGrpSpPr>
              <a:grpSpLocks/>
            </p:cNvGrpSpPr>
            <p:nvPr/>
          </p:nvGrpSpPr>
          <p:grpSpPr bwMode="auto">
            <a:xfrm>
              <a:off x="3022" y="2767"/>
              <a:ext cx="1706" cy="672"/>
              <a:chOff x="3286" y="2728"/>
              <a:chExt cx="1706" cy="672"/>
            </a:xfrm>
          </p:grpSpPr>
          <p:sp>
            <p:nvSpPr>
              <p:cNvPr id="166943" name="Text Box 31"/>
              <p:cNvSpPr txBox="1">
                <a:spLocks noChangeArrowheads="1"/>
              </p:cNvSpPr>
              <p:nvPr/>
            </p:nvSpPr>
            <p:spPr bwMode="auto">
              <a:xfrm>
                <a:off x="3286" y="2768"/>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混　雑</a:t>
                </a:r>
              </a:p>
            </p:txBody>
          </p:sp>
          <p:sp>
            <p:nvSpPr>
              <p:cNvPr id="166944" name="Text Box 32"/>
              <p:cNvSpPr txBox="1">
                <a:spLocks noChangeArrowheads="1"/>
              </p:cNvSpPr>
              <p:nvPr/>
            </p:nvSpPr>
            <p:spPr bwMode="auto">
              <a:xfrm>
                <a:off x="3542" y="2728"/>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r">
                  <a:spcBef>
                    <a:spcPct val="50000"/>
                  </a:spcBef>
                </a:pPr>
                <a:r>
                  <a:rPr lang="ja-JP" altLang="en-US" sz="1400"/>
                  <a:t>メニュー少</a:t>
                </a:r>
              </a:p>
            </p:txBody>
          </p:sp>
          <p:sp>
            <p:nvSpPr>
              <p:cNvPr id="166945" name="Text Box 33"/>
              <p:cNvSpPr txBox="1">
                <a:spLocks noChangeArrowheads="1"/>
              </p:cNvSpPr>
              <p:nvPr/>
            </p:nvSpPr>
            <p:spPr bwMode="auto">
              <a:xfrm>
                <a:off x="3798" y="2736"/>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r">
                  <a:spcBef>
                    <a:spcPct val="50000"/>
                  </a:spcBef>
                </a:pPr>
                <a:r>
                  <a:rPr lang="ja-JP" altLang="en-US" sz="1400"/>
                  <a:t>値段高い</a:t>
                </a:r>
              </a:p>
            </p:txBody>
          </p:sp>
          <p:sp>
            <p:nvSpPr>
              <p:cNvPr id="166946" name="Text Box 34"/>
              <p:cNvSpPr txBox="1">
                <a:spLocks noChangeArrowheads="1"/>
              </p:cNvSpPr>
              <p:nvPr/>
            </p:nvSpPr>
            <p:spPr bwMode="auto">
              <a:xfrm>
                <a:off x="4038" y="2760"/>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味</a:t>
                </a:r>
              </a:p>
            </p:txBody>
          </p:sp>
          <p:sp>
            <p:nvSpPr>
              <p:cNvPr id="166947" name="Text Box 35"/>
              <p:cNvSpPr txBox="1">
                <a:spLocks noChangeArrowheads="1"/>
              </p:cNvSpPr>
              <p:nvPr/>
            </p:nvSpPr>
            <p:spPr bwMode="auto">
              <a:xfrm>
                <a:off x="4270" y="2736"/>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　空　調</a:t>
                </a:r>
              </a:p>
            </p:txBody>
          </p:sp>
          <p:sp>
            <p:nvSpPr>
              <p:cNvPr id="166948" name="Text Box 36"/>
              <p:cNvSpPr txBox="1">
                <a:spLocks noChangeArrowheads="1"/>
              </p:cNvSpPr>
              <p:nvPr/>
            </p:nvSpPr>
            <p:spPr bwMode="auto">
              <a:xfrm>
                <a:off x="4502" y="2768"/>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設　備</a:t>
                </a:r>
              </a:p>
            </p:txBody>
          </p:sp>
          <p:sp>
            <p:nvSpPr>
              <p:cNvPr id="166949" name="Text Box 37"/>
              <p:cNvSpPr txBox="1">
                <a:spLocks noChangeArrowheads="1"/>
              </p:cNvSpPr>
              <p:nvPr/>
            </p:nvSpPr>
            <p:spPr bwMode="auto">
              <a:xfrm>
                <a:off x="4742" y="2736"/>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その他</a:t>
                </a:r>
              </a:p>
            </p:txBody>
          </p:sp>
        </p:grpSp>
        <p:grpSp>
          <p:nvGrpSpPr>
            <p:cNvPr id="166971" name="Group 59"/>
            <p:cNvGrpSpPr>
              <a:grpSpLocks/>
            </p:cNvGrpSpPr>
            <p:nvPr/>
          </p:nvGrpSpPr>
          <p:grpSpPr bwMode="auto">
            <a:xfrm>
              <a:off x="2960" y="2311"/>
              <a:ext cx="1536" cy="544"/>
              <a:chOff x="3288" y="2392"/>
              <a:chExt cx="1536" cy="544"/>
            </a:xfrm>
          </p:grpSpPr>
          <p:sp>
            <p:nvSpPr>
              <p:cNvPr id="166972" name="Rectangle 60"/>
              <p:cNvSpPr>
                <a:spLocks noChangeArrowheads="1"/>
              </p:cNvSpPr>
              <p:nvPr/>
            </p:nvSpPr>
            <p:spPr bwMode="auto">
              <a:xfrm>
                <a:off x="3288" y="2392"/>
                <a:ext cx="256" cy="544"/>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6973" name="Rectangle 61"/>
              <p:cNvSpPr>
                <a:spLocks noChangeArrowheads="1"/>
              </p:cNvSpPr>
              <p:nvPr/>
            </p:nvSpPr>
            <p:spPr bwMode="auto">
              <a:xfrm>
                <a:off x="3544" y="2664"/>
                <a:ext cx="256" cy="27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6974" name="Rectangle 62"/>
              <p:cNvSpPr>
                <a:spLocks noChangeArrowheads="1"/>
              </p:cNvSpPr>
              <p:nvPr/>
            </p:nvSpPr>
            <p:spPr bwMode="auto">
              <a:xfrm>
                <a:off x="3800" y="2736"/>
                <a:ext cx="256" cy="20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6975" name="Rectangle 63"/>
              <p:cNvSpPr>
                <a:spLocks noChangeArrowheads="1"/>
              </p:cNvSpPr>
              <p:nvPr/>
            </p:nvSpPr>
            <p:spPr bwMode="auto">
              <a:xfrm>
                <a:off x="4056" y="2800"/>
                <a:ext cx="256" cy="136"/>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6976" name="Rectangle 64"/>
              <p:cNvSpPr>
                <a:spLocks noChangeArrowheads="1"/>
              </p:cNvSpPr>
              <p:nvPr/>
            </p:nvSpPr>
            <p:spPr bwMode="auto">
              <a:xfrm>
                <a:off x="4312" y="2824"/>
                <a:ext cx="256" cy="11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6977" name="Rectangle 65"/>
              <p:cNvSpPr>
                <a:spLocks noChangeArrowheads="1"/>
              </p:cNvSpPr>
              <p:nvPr/>
            </p:nvSpPr>
            <p:spPr bwMode="auto">
              <a:xfrm>
                <a:off x="4568" y="2856"/>
                <a:ext cx="256" cy="8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66978" name="Rectangle 66"/>
            <p:cNvSpPr>
              <a:spLocks noChangeArrowheads="1"/>
            </p:cNvSpPr>
            <p:nvPr/>
          </p:nvSpPr>
          <p:spPr bwMode="auto">
            <a:xfrm>
              <a:off x="4496" y="2703"/>
              <a:ext cx="256" cy="15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6981" name="Text Box 69"/>
            <p:cNvSpPr txBox="1">
              <a:spLocks noChangeArrowheads="1"/>
            </p:cNvSpPr>
            <p:nvPr/>
          </p:nvSpPr>
          <p:spPr bwMode="auto">
            <a:xfrm>
              <a:off x="4152" y="1502"/>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6982" name="Text Box 70"/>
            <p:cNvSpPr txBox="1">
              <a:spLocks noChangeArrowheads="1"/>
            </p:cNvSpPr>
            <p:nvPr/>
          </p:nvSpPr>
          <p:spPr bwMode="auto">
            <a:xfrm>
              <a:off x="3896" y="1623"/>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6983" name="Text Box 71"/>
            <p:cNvSpPr txBox="1">
              <a:spLocks noChangeArrowheads="1"/>
            </p:cNvSpPr>
            <p:nvPr/>
          </p:nvSpPr>
          <p:spPr bwMode="auto">
            <a:xfrm>
              <a:off x="3631" y="1750"/>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6984" name="Text Box 72"/>
            <p:cNvSpPr txBox="1">
              <a:spLocks noChangeArrowheads="1"/>
            </p:cNvSpPr>
            <p:nvPr/>
          </p:nvSpPr>
          <p:spPr bwMode="auto">
            <a:xfrm>
              <a:off x="3375" y="1941"/>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6985" name="Text Box 73"/>
            <p:cNvSpPr txBox="1">
              <a:spLocks noChangeArrowheads="1"/>
            </p:cNvSpPr>
            <p:nvPr/>
          </p:nvSpPr>
          <p:spPr bwMode="auto">
            <a:xfrm>
              <a:off x="3128" y="2239"/>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6986" name="Text Box 74"/>
            <p:cNvSpPr txBox="1">
              <a:spLocks noChangeArrowheads="1"/>
            </p:cNvSpPr>
            <p:nvPr/>
          </p:nvSpPr>
          <p:spPr bwMode="auto">
            <a:xfrm>
              <a:off x="4408" y="1414"/>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6987" name="Text Box 75"/>
            <p:cNvSpPr txBox="1">
              <a:spLocks noChangeArrowheads="1"/>
            </p:cNvSpPr>
            <p:nvPr/>
          </p:nvSpPr>
          <p:spPr bwMode="auto">
            <a:xfrm>
              <a:off x="4664" y="1231"/>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6988" name="Line 76"/>
            <p:cNvSpPr>
              <a:spLocks noChangeShapeType="1"/>
            </p:cNvSpPr>
            <p:nvPr/>
          </p:nvSpPr>
          <p:spPr bwMode="auto">
            <a:xfrm rot="21299207" flipV="1">
              <a:off x="2943" y="2339"/>
              <a:ext cx="287" cy="5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6989" name="Line 77"/>
            <p:cNvSpPr>
              <a:spLocks noChangeShapeType="1"/>
            </p:cNvSpPr>
            <p:nvPr/>
          </p:nvSpPr>
          <p:spPr bwMode="auto">
            <a:xfrm rot="414213" flipV="1">
              <a:off x="3480" y="1823"/>
              <a:ext cx="224" cy="22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6990" name="Line 78"/>
            <p:cNvSpPr>
              <a:spLocks noChangeShapeType="1"/>
            </p:cNvSpPr>
            <p:nvPr/>
          </p:nvSpPr>
          <p:spPr bwMode="auto">
            <a:xfrm rot="20370755" flipV="1">
              <a:off x="3176" y="2082"/>
              <a:ext cx="328" cy="189"/>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6991" name="Line 79"/>
            <p:cNvSpPr>
              <a:spLocks noChangeShapeType="1"/>
            </p:cNvSpPr>
            <p:nvPr/>
          </p:nvSpPr>
          <p:spPr bwMode="auto">
            <a:xfrm rot="248694" flipV="1">
              <a:off x="3728" y="1703"/>
              <a:ext cx="236" cy="136"/>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6992" name="Line 80"/>
            <p:cNvSpPr>
              <a:spLocks noChangeShapeType="1"/>
            </p:cNvSpPr>
            <p:nvPr/>
          </p:nvSpPr>
          <p:spPr bwMode="auto">
            <a:xfrm rot="21020423" flipV="1">
              <a:off x="3959" y="1613"/>
              <a:ext cx="279" cy="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6993" name="Line 81"/>
            <p:cNvSpPr>
              <a:spLocks noChangeShapeType="1"/>
            </p:cNvSpPr>
            <p:nvPr/>
          </p:nvSpPr>
          <p:spPr bwMode="auto">
            <a:xfrm rot="21269423" flipV="1">
              <a:off x="4224" y="1508"/>
              <a:ext cx="280" cy="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6994" name="Line 82"/>
            <p:cNvSpPr>
              <a:spLocks noChangeShapeType="1"/>
            </p:cNvSpPr>
            <p:nvPr/>
          </p:nvSpPr>
          <p:spPr bwMode="auto">
            <a:xfrm rot="21243493" flipV="1">
              <a:off x="4496" y="1327"/>
              <a:ext cx="264" cy="15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6995" name="Text Box 83"/>
            <p:cNvSpPr txBox="1">
              <a:spLocks noChangeArrowheads="1"/>
            </p:cNvSpPr>
            <p:nvPr/>
          </p:nvSpPr>
          <p:spPr bwMode="auto">
            <a:xfrm>
              <a:off x="5014" y="1423"/>
              <a:ext cx="250" cy="1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累積比率</a:t>
              </a:r>
            </a:p>
          </p:txBody>
        </p:sp>
      </p:grpSp>
      <p:grpSp>
        <p:nvGrpSpPr>
          <p:cNvPr id="167007" name="Group 95"/>
          <p:cNvGrpSpPr>
            <a:grpSpLocks/>
          </p:cNvGrpSpPr>
          <p:nvPr/>
        </p:nvGrpSpPr>
        <p:grpSpPr bwMode="auto">
          <a:xfrm>
            <a:off x="228600" y="2486025"/>
            <a:ext cx="5076825" cy="2371725"/>
            <a:chOff x="144" y="1566"/>
            <a:chExt cx="3198" cy="1494"/>
          </a:xfrm>
        </p:grpSpPr>
        <p:sp>
          <p:nvSpPr>
            <p:cNvPr id="166997" name="Rectangle 85" descr="青い画用紙"/>
            <p:cNvSpPr>
              <a:spLocks noChangeArrowheads="1"/>
            </p:cNvSpPr>
            <p:nvPr/>
          </p:nvSpPr>
          <p:spPr bwMode="auto">
            <a:xfrm>
              <a:off x="144" y="2208"/>
              <a:ext cx="2315" cy="852"/>
            </a:xfrm>
            <a:prstGeom prst="rect">
              <a:avLst/>
            </a:prstGeom>
            <a:blipFill dpi="0" rotWithShape="0">
              <a:blip r:embed="rId3"/>
              <a:srcRect/>
              <a:tile tx="0" ty="0" sx="100000" sy="100000" flip="none" algn="tl"/>
            </a:blip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7000" name="Text Box 88"/>
            <p:cNvSpPr txBox="1">
              <a:spLocks noChangeArrowheads="1"/>
            </p:cNvSpPr>
            <p:nvPr/>
          </p:nvSpPr>
          <p:spPr bwMode="auto">
            <a:xfrm>
              <a:off x="364" y="2560"/>
              <a:ext cx="2140" cy="460"/>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時間と金額は　「合計＝○○○」　　　　　　　その他は　　　　「　　＝○○○」　　　　　　　　　</a:t>
              </a:r>
            </a:p>
          </p:txBody>
        </p:sp>
        <p:sp>
          <p:nvSpPr>
            <p:cNvPr id="167001" name="Text Box 89"/>
            <p:cNvSpPr txBox="1">
              <a:spLocks noChangeArrowheads="1"/>
            </p:cNvSpPr>
            <p:nvPr/>
          </p:nvSpPr>
          <p:spPr bwMode="auto">
            <a:xfrm>
              <a:off x="1169" y="2688"/>
              <a:ext cx="285" cy="192"/>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n</a:t>
              </a:r>
            </a:p>
          </p:txBody>
        </p:sp>
        <p:sp>
          <p:nvSpPr>
            <p:cNvPr id="166999" name="Text Box 87"/>
            <p:cNvSpPr txBox="1">
              <a:spLocks noChangeArrowheads="1"/>
            </p:cNvSpPr>
            <p:nvPr/>
          </p:nvSpPr>
          <p:spPr bwMode="auto">
            <a:xfrm>
              <a:off x="239" y="2325"/>
              <a:ext cx="2067" cy="326"/>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a:t>
              </a:r>
              <a:r>
                <a:rPr lang="ja-JP" altLang="en-US" sz="1400"/>
                <a:t>注）データ数の書き方　　　　　　　　　　　　　　</a:t>
              </a:r>
            </a:p>
          </p:txBody>
        </p:sp>
        <p:sp>
          <p:nvSpPr>
            <p:cNvPr id="167005" name="Line 93"/>
            <p:cNvSpPr>
              <a:spLocks noChangeShapeType="1"/>
            </p:cNvSpPr>
            <p:nvPr/>
          </p:nvSpPr>
          <p:spPr bwMode="auto">
            <a:xfrm flipV="1">
              <a:off x="2473" y="1566"/>
              <a:ext cx="869" cy="849"/>
            </a:xfrm>
            <a:prstGeom prst="line">
              <a:avLst/>
            </a:prstGeom>
            <a:noFill/>
            <a:ln w="381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67008"/>
                                        </p:tgtEl>
                                        <p:attrNameLst>
                                          <p:attrName>style.visibility</p:attrName>
                                        </p:attrNameLst>
                                      </p:cBhvr>
                                      <p:to>
                                        <p:strVal val="visible"/>
                                      </p:to>
                                    </p:set>
                                    <p:anim calcmode="lin" valueType="num">
                                      <p:cBhvr additive="base">
                                        <p:cTn id="7" dur="500" fill="hold"/>
                                        <p:tgtEl>
                                          <p:spTgt spid="167008"/>
                                        </p:tgtEl>
                                        <p:attrNameLst>
                                          <p:attrName>ppt_x</p:attrName>
                                        </p:attrNameLst>
                                      </p:cBhvr>
                                      <p:tavLst>
                                        <p:tav tm="0">
                                          <p:val>
                                            <p:strVal val="0-#ppt_w/2"/>
                                          </p:val>
                                        </p:tav>
                                        <p:tav tm="100000">
                                          <p:val>
                                            <p:strVal val="#ppt_x"/>
                                          </p:val>
                                        </p:tav>
                                      </p:tavLst>
                                    </p:anim>
                                    <p:anim calcmode="lin" valueType="num">
                                      <p:cBhvr additive="base">
                                        <p:cTn id="8" dur="500" fill="hold"/>
                                        <p:tgtEl>
                                          <p:spTgt spid="16700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67007"/>
                                        </p:tgtEl>
                                        <p:attrNameLst>
                                          <p:attrName>style.visibility</p:attrName>
                                        </p:attrNameLst>
                                      </p:cBhvr>
                                      <p:to>
                                        <p:strVal val="visible"/>
                                      </p:to>
                                    </p:set>
                                    <p:anim calcmode="lin" valueType="num">
                                      <p:cBhvr additive="base">
                                        <p:cTn id="13" dur="500" fill="hold"/>
                                        <p:tgtEl>
                                          <p:spTgt spid="167007"/>
                                        </p:tgtEl>
                                        <p:attrNameLst>
                                          <p:attrName>ppt_x</p:attrName>
                                        </p:attrNameLst>
                                      </p:cBhvr>
                                      <p:tavLst>
                                        <p:tav tm="0">
                                          <p:val>
                                            <p:strVal val="0-#ppt_w/2"/>
                                          </p:val>
                                        </p:tav>
                                        <p:tav tm="100000">
                                          <p:val>
                                            <p:strVal val="#ppt_x"/>
                                          </p:val>
                                        </p:tav>
                                      </p:tavLst>
                                    </p:anim>
                                    <p:anim calcmode="lin" valueType="num">
                                      <p:cBhvr additive="base">
                                        <p:cTn id="14" dur="500" fill="hold"/>
                                        <p:tgtEl>
                                          <p:spTgt spid="16700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ChangeArrowheads="1"/>
          </p:cNvSpPr>
          <p:nvPr/>
        </p:nvSpPr>
        <p:spPr bwMode="auto">
          <a:xfrm>
            <a:off x="209550" y="198438"/>
            <a:ext cx="4870450" cy="469900"/>
          </a:xfrm>
          <a:prstGeom prst="rect">
            <a:avLst/>
          </a:prstGeom>
          <a:solidFill>
            <a:srgbClr val="FFFF66"/>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b="1"/>
              <a:t>作成にあたっての留意点　Ｎｏ１</a:t>
            </a:r>
            <a:endParaRPr lang="ja-JP" altLang="en-US"/>
          </a:p>
        </p:txBody>
      </p:sp>
      <p:sp>
        <p:nvSpPr>
          <p:cNvPr id="167939" name="Text Box 3"/>
          <p:cNvSpPr txBox="1">
            <a:spLocks noChangeArrowheads="1"/>
          </p:cNvSpPr>
          <p:nvPr/>
        </p:nvSpPr>
        <p:spPr bwMode="auto">
          <a:xfrm>
            <a:off x="8480425" y="128588"/>
            <a:ext cx="4921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P15</a:t>
            </a:r>
          </a:p>
        </p:txBody>
      </p:sp>
      <p:grpSp>
        <p:nvGrpSpPr>
          <p:cNvPr id="168046" name="Group 110"/>
          <p:cNvGrpSpPr>
            <a:grpSpLocks/>
          </p:cNvGrpSpPr>
          <p:nvPr/>
        </p:nvGrpSpPr>
        <p:grpSpPr bwMode="auto">
          <a:xfrm>
            <a:off x="2117725" y="1905000"/>
            <a:ext cx="4340225" cy="4279900"/>
            <a:chOff x="1334" y="1200"/>
            <a:chExt cx="2734" cy="2696"/>
          </a:xfrm>
        </p:grpSpPr>
        <p:sp>
          <p:nvSpPr>
            <p:cNvPr id="167940" name="Text Box 4"/>
            <p:cNvSpPr txBox="1">
              <a:spLocks noChangeArrowheads="1"/>
            </p:cNvSpPr>
            <p:nvPr/>
          </p:nvSpPr>
          <p:spPr bwMode="auto">
            <a:xfrm>
              <a:off x="2008" y="1448"/>
              <a:ext cx="95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平成１８年９月</a:t>
              </a:r>
            </a:p>
          </p:txBody>
        </p:sp>
        <p:sp>
          <p:nvSpPr>
            <p:cNvPr id="167941" name="Text Box 5"/>
            <p:cNvSpPr txBox="1">
              <a:spLocks noChangeArrowheads="1"/>
            </p:cNvSpPr>
            <p:nvPr/>
          </p:nvSpPr>
          <p:spPr bwMode="auto">
            <a:xfrm>
              <a:off x="2144" y="1608"/>
              <a:ext cx="8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＝１１０</a:t>
              </a:r>
            </a:p>
          </p:txBody>
        </p:sp>
        <p:sp>
          <p:nvSpPr>
            <p:cNvPr id="167942" name="Text Box 6"/>
            <p:cNvSpPr txBox="1">
              <a:spLocks noChangeArrowheads="1"/>
            </p:cNvSpPr>
            <p:nvPr/>
          </p:nvSpPr>
          <p:spPr bwMode="auto">
            <a:xfrm>
              <a:off x="2168" y="1592"/>
              <a:ext cx="30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600"/>
                <a:t>n</a:t>
              </a:r>
            </a:p>
          </p:txBody>
        </p:sp>
        <p:sp>
          <p:nvSpPr>
            <p:cNvPr id="167943" name="Text Box 7"/>
            <p:cNvSpPr txBox="1">
              <a:spLocks noChangeArrowheads="1"/>
            </p:cNvSpPr>
            <p:nvPr/>
          </p:nvSpPr>
          <p:spPr bwMode="auto">
            <a:xfrm>
              <a:off x="2712" y="2384"/>
              <a:ext cx="728" cy="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作成日：</a:t>
              </a:r>
              <a:r>
                <a:rPr lang="en-US" altLang="ja-JP" sz="1200"/>
                <a:t>10/3</a:t>
              </a:r>
            </a:p>
            <a:p>
              <a:pPr algn="ctr">
                <a:spcBef>
                  <a:spcPct val="50000"/>
                </a:spcBef>
              </a:pPr>
              <a:r>
                <a:rPr lang="ja-JP" altLang="en-US" sz="1200"/>
                <a:t>作成者：山田</a:t>
              </a:r>
            </a:p>
          </p:txBody>
        </p:sp>
        <p:sp>
          <p:nvSpPr>
            <p:cNvPr id="167944" name="Line 8"/>
            <p:cNvSpPr>
              <a:spLocks noChangeShapeType="1"/>
            </p:cNvSpPr>
            <p:nvPr/>
          </p:nvSpPr>
          <p:spPr bwMode="auto">
            <a:xfrm>
              <a:off x="3600" y="1592"/>
              <a:ext cx="0" cy="155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67945" name="Group 9"/>
            <p:cNvGrpSpPr>
              <a:grpSpLocks/>
            </p:cNvGrpSpPr>
            <p:nvPr/>
          </p:nvGrpSpPr>
          <p:grpSpPr bwMode="auto">
            <a:xfrm>
              <a:off x="3528" y="1592"/>
              <a:ext cx="72" cy="1224"/>
              <a:chOff x="4744" y="1384"/>
              <a:chExt cx="72" cy="1224"/>
            </a:xfrm>
          </p:grpSpPr>
          <p:sp>
            <p:nvSpPr>
              <p:cNvPr id="167946" name="Line 10"/>
              <p:cNvSpPr>
                <a:spLocks noChangeShapeType="1"/>
              </p:cNvSpPr>
              <p:nvPr/>
            </p:nvSpPr>
            <p:spPr bwMode="auto">
              <a:xfrm>
                <a:off x="4744" y="1384"/>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7947" name="Line 11"/>
              <p:cNvSpPr>
                <a:spLocks noChangeShapeType="1"/>
              </p:cNvSpPr>
              <p:nvPr/>
            </p:nvSpPr>
            <p:spPr bwMode="auto">
              <a:xfrm>
                <a:off x="4744" y="2608"/>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7948" name="Line 12"/>
              <p:cNvSpPr>
                <a:spLocks noChangeShapeType="1"/>
              </p:cNvSpPr>
              <p:nvPr/>
            </p:nvSpPr>
            <p:spPr bwMode="auto">
              <a:xfrm>
                <a:off x="4744" y="2320"/>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7949" name="Line 13"/>
              <p:cNvSpPr>
                <a:spLocks noChangeShapeType="1"/>
              </p:cNvSpPr>
              <p:nvPr/>
            </p:nvSpPr>
            <p:spPr bwMode="auto">
              <a:xfrm>
                <a:off x="4744" y="2008"/>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7950" name="Line 14"/>
              <p:cNvSpPr>
                <a:spLocks noChangeShapeType="1"/>
              </p:cNvSpPr>
              <p:nvPr/>
            </p:nvSpPr>
            <p:spPr bwMode="auto">
              <a:xfrm>
                <a:off x="4744" y="1688"/>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67952" name="Text Box 16"/>
            <p:cNvSpPr txBox="1">
              <a:spLocks noChangeArrowheads="1"/>
            </p:cNvSpPr>
            <p:nvPr/>
          </p:nvSpPr>
          <p:spPr bwMode="auto">
            <a:xfrm>
              <a:off x="3544" y="1496"/>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67953" name="Text Box 17"/>
            <p:cNvSpPr txBox="1">
              <a:spLocks noChangeArrowheads="1"/>
            </p:cNvSpPr>
            <p:nvPr/>
          </p:nvSpPr>
          <p:spPr bwMode="auto">
            <a:xfrm>
              <a:off x="3544" y="1800"/>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67954" name="Text Box 18"/>
            <p:cNvSpPr txBox="1">
              <a:spLocks noChangeArrowheads="1"/>
            </p:cNvSpPr>
            <p:nvPr/>
          </p:nvSpPr>
          <p:spPr bwMode="auto">
            <a:xfrm>
              <a:off x="3544" y="2120"/>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67955" name="Text Box 19"/>
            <p:cNvSpPr txBox="1">
              <a:spLocks noChangeArrowheads="1"/>
            </p:cNvSpPr>
            <p:nvPr/>
          </p:nvSpPr>
          <p:spPr bwMode="auto">
            <a:xfrm>
              <a:off x="3544" y="2424"/>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67956" name="Text Box 20"/>
            <p:cNvSpPr txBox="1">
              <a:spLocks noChangeArrowheads="1"/>
            </p:cNvSpPr>
            <p:nvPr/>
          </p:nvSpPr>
          <p:spPr bwMode="auto">
            <a:xfrm>
              <a:off x="3544" y="2712"/>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67957" name="Text Box 21"/>
            <p:cNvSpPr txBox="1">
              <a:spLocks noChangeArrowheads="1"/>
            </p:cNvSpPr>
            <p:nvPr/>
          </p:nvSpPr>
          <p:spPr bwMode="auto">
            <a:xfrm>
              <a:off x="3552" y="3032"/>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167958" name="Text Box 22"/>
            <p:cNvSpPr txBox="1">
              <a:spLocks noChangeArrowheads="1"/>
            </p:cNvSpPr>
            <p:nvPr/>
          </p:nvSpPr>
          <p:spPr bwMode="auto">
            <a:xfrm>
              <a:off x="3638" y="1350"/>
              <a:ext cx="43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a:t>
              </a:r>
            </a:p>
          </p:txBody>
        </p:sp>
        <p:sp>
          <p:nvSpPr>
            <p:cNvPr id="167960" name="Text Box 24"/>
            <p:cNvSpPr txBox="1">
              <a:spLocks noChangeArrowheads="1"/>
            </p:cNvSpPr>
            <p:nvPr/>
          </p:nvSpPr>
          <p:spPr bwMode="auto">
            <a:xfrm>
              <a:off x="1852" y="3096"/>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混　雑</a:t>
              </a:r>
            </a:p>
          </p:txBody>
        </p:sp>
        <p:sp>
          <p:nvSpPr>
            <p:cNvPr id="167961" name="Text Box 25"/>
            <p:cNvSpPr txBox="1">
              <a:spLocks noChangeArrowheads="1"/>
            </p:cNvSpPr>
            <p:nvPr/>
          </p:nvSpPr>
          <p:spPr bwMode="auto">
            <a:xfrm>
              <a:off x="2126" y="3056"/>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r">
                <a:spcBef>
                  <a:spcPct val="50000"/>
                </a:spcBef>
              </a:pPr>
              <a:r>
                <a:rPr lang="ja-JP" altLang="en-US" sz="1400"/>
                <a:t>メニュー少</a:t>
              </a:r>
            </a:p>
          </p:txBody>
        </p:sp>
        <p:sp>
          <p:nvSpPr>
            <p:cNvPr id="167962" name="Text Box 26"/>
            <p:cNvSpPr txBox="1">
              <a:spLocks noChangeArrowheads="1"/>
            </p:cNvSpPr>
            <p:nvPr/>
          </p:nvSpPr>
          <p:spPr bwMode="auto">
            <a:xfrm>
              <a:off x="2382" y="3064"/>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r">
                <a:spcBef>
                  <a:spcPct val="50000"/>
                </a:spcBef>
              </a:pPr>
              <a:r>
                <a:rPr lang="ja-JP" altLang="en-US" sz="1400"/>
                <a:t>値段高い</a:t>
              </a:r>
            </a:p>
          </p:txBody>
        </p:sp>
        <p:sp>
          <p:nvSpPr>
            <p:cNvPr id="167963" name="Text Box 27"/>
            <p:cNvSpPr txBox="1">
              <a:spLocks noChangeArrowheads="1"/>
            </p:cNvSpPr>
            <p:nvPr/>
          </p:nvSpPr>
          <p:spPr bwMode="auto">
            <a:xfrm>
              <a:off x="2622" y="3088"/>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味</a:t>
              </a:r>
            </a:p>
          </p:txBody>
        </p:sp>
        <p:sp>
          <p:nvSpPr>
            <p:cNvPr id="167964" name="Text Box 28"/>
            <p:cNvSpPr txBox="1">
              <a:spLocks noChangeArrowheads="1"/>
            </p:cNvSpPr>
            <p:nvPr/>
          </p:nvSpPr>
          <p:spPr bwMode="auto">
            <a:xfrm>
              <a:off x="2854" y="3064"/>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　空　調</a:t>
              </a:r>
            </a:p>
          </p:txBody>
        </p:sp>
        <p:sp>
          <p:nvSpPr>
            <p:cNvPr id="167965" name="Text Box 29"/>
            <p:cNvSpPr txBox="1">
              <a:spLocks noChangeArrowheads="1"/>
            </p:cNvSpPr>
            <p:nvPr/>
          </p:nvSpPr>
          <p:spPr bwMode="auto">
            <a:xfrm>
              <a:off x="3086" y="3096"/>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設　備</a:t>
              </a:r>
            </a:p>
          </p:txBody>
        </p:sp>
        <p:sp>
          <p:nvSpPr>
            <p:cNvPr id="167966" name="Text Box 30"/>
            <p:cNvSpPr txBox="1">
              <a:spLocks noChangeArrowheads="1"/>
            </p:cNvSpPr>
            <p:nvPr/>
          </p:nvSpPr>
          <p:spPr bwMode="auto">
            <a:xfrm>
              <a:off x="3326" y="3064"/>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その他</a:t>
              </a:r>
            </a:p>
          </p:txBody>
        </p:sp>
        <p:sp>
          <p:nvSpPr>
            <p:cNvPr id="167967" name="Text Box 31"/>
            <p:cNvSpPr txBox="1">
              <a:spLocks noChangeArrowheads="1"/>
            </p:cNvSpPr>
            <p:nvPr/>
          </p:nvSpPr>
          <p:spPr bwMode="auto">
            <a:xfrm>
              <a:off x="1334" y="1664"/>
              <a:ext cx="250" cy="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苦情数</a:t>
              </a:r>
            </a:p>
          </p:txBody>
        </p:sp>
        <p:grpSp>
          <p:nvGrpSpPr>
            <p:cNvPr id="167968" name="Group 32"/>
            <p:cNvGrpSpPr>
              <a:grpSpLocks/>
            </p:cNvGrpSpPr>
            <p:nvPr/>
          </p:nvGrpSpPr>
          <p:grpSpPr bwMode="auto">
            <a:xfrm>
              <a:off x="1488" y="1200"/>
              <a:ext cx="2192" cy="2032"/>
              <a:chOff x="2904" y="872"/>
              <a:chExt cx="2192" cy="2032"/>
            </a:xfrm>
          </p:grpSpPr>
          <p:grpSp>
            <p:nvGrpSpPr>
              <p:cNvPr id="167969" name="Group 33"/>
              <p:cNvGrpSpPr>
                <a:grpSpLocks/>
              </p:cNvGrpSpPr>
              <p:nvPr/>
            </p:nvGrpSpPr>
            <p:grpSpPr bwMode="auto">
              <a:xfrm>
                <a:off x="3224" y="1111"/>
                <a:ext cx="1872" cy="1713"/>
                <a:chOff x="3224" y="1111"/>
                <a:chExt cx="1872" cy="1713"/>
              </a:xfrm>
            </p:grpSpPr>
            <p:sp>
              <p:nvSpPr>
                <p:cNvPr id="167970" name="Line 34"/>
                <p:cNvSpPr>
                  <a:spLocks noChangeShapeType="1"/>
                </p:cNvSpPr>
                <p:nvPr/>
              </p:nvSpPr>
              <p:spPr bwMode="auto">
                <a:xfrm>
                  <a:off x="3224" y="1111"/>
                  <a:ext cx="0" cy="171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7971" name="Line 35"/>
                <p:cNvSpPr>
                  <a:spLocks noChangeShapeType="1"/>
                </p:cNvSpPr>
                <p:nvPr/>
              </p:nvSpPr>
              <p:spPr bwMode="auto">
                <a:xfrm>
                  <a:off x="3232" y="2816"/>
                  <a:ext cx="186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7972" name="Line 36"/>
                <p:cNvSpPr>
                  <a:spLocks noChangeShapeType="1"/>
                </p:cNvSpPr>
                <p:nvPr/>
              </p:nvSpPr>
              <p:spPr bwMode="auto">
                <a:xfrm>
                  <a:off x="3224" y="2536"/>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7973" name="Line 37"/>
                <p:cNvSpPr>
                  <a:spLocks noChangeShapeType="1"/>
                </p:cNvSpPr>
                <p:nvPr/>
              </p:nvSpPr>
              <p:spPr bwMode="auto">
                <a:xfrm>
                  <a:off x="3224" y="1120"/>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7974" name="Line 38"/>
                <p:cNvSpPr>
                  <a:spLocks noChangeShapeType="1"/>
                </p:cNvSpPr>
                <p:nvPr/>
              </p:nvSpPr>
              <p:spPr bwMode="auto">
                <a:xfrm>
                  <a:off x="3224" y="1408"/>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7975" name="Line 39"/>
                <p:cNvSpPr>
                  <a:spLocks noChangeShapeType="1"/>
                </p:cNvSpPr>
                <p:nvPr/>
              </p:nvSpPr>
              <p:spPr bwMode="auto">
                <a:xfrm>
                  <a:off x="3224" y="1696"/>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7976" name="Line 40"/>
                <p:cNvSpPr>
                  <a:spLocks noChangeShapeType="1"/>
                </p:cNvSpPr>
                <p:nvPr/>
              </p:nvSpPr>
              <p:spPr bwMode="auto">
                <a:xfrm>
                  <a:off x="3224" y="1984"/>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7977" name="Line 41"/>
                <p:cNvSpPr>
                  <a:spLocks noChangeShapeType="1"/>
                </p:cNvSpPr>
                <p:nvPr/>
              </p:nvSpPr>
              <p:spPr bwMode="auto">
                <a:xfrm>
                  <a:off x="3224" y="2272"/>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67978" name="Group 42"/>
              <p:cNvGrpSpPr>
                <a:grpSpLocks/>
              </p:cNvGrpSpPr>
              <p:nvPr/>
            </p:nvGrpSpPr>
            <p:grpSpPr bwMode="auto">
              <a:xfrm>
                <a:off x="2904" y="872"/>
                <a:ext cx="384" cy="2032"/>
                <a:chOff x="2904" y="872"/>
                <a:chExt cx="384" cy="2032"/>
              </a:xfrm>
            </p:grpSpPr>
            <p:sp>
              <p:nvSpPr>
                <p:cNvPr id="167979" name="Text Box 43"/>
                <p:cNvSpPr txBox="1">
                  <a:spLocks noChangeArrowheads="1"/>
                </p:cNvSpPr>
                <p:nvPr/>
              </p:nvSpPr>
              <p:spPr bwMode="auto">
                <a:xfrm>
                  <a:off x="2976" y="2712"/>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167980" name="Text Box 44"/>
                <p:cNvSpPr txBox="1">
                  <a:spLocks noChangeArrowheads="1"/>
                </p:cNvSpPr>
                <p:nvPr/>
              </p:nvSpPr>
              <p:spPr bwMode="auto">
                <a:xfrm>
                  <a:off x="2968" y="2440"/>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67981" name="Text Box 45"/>
                <p:cNvSpPr txBox="1">
                  <a:spLocks noChangeArrowheads="1"/>
                </p:cNvSpPr>
                <p:nvPr/>
              </p:nvSpPr>
              <p:spPr bwMode="auto">
                <a:xfrm>
                  <a:off x="2960" y="216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67982" name="Text Box 46"/>
                <p:cNvSpPr txBox="1">
                  <a:spLocks noChangeArrowheads="1"/>
                </p:cNvSpPr>
                <p:nvPr/>
              </p:nvSpPr>
              <p:spPr bwMode="auto">
                <a:xfrm>
                  <a:off x="2960" y="188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67983" name="Text Box 47"/>
                <p:cNvSpPr txBox="1">
                  <a:spLocks noChangeArrowheads="1"/>
                </p:cNvSpPr>
                <p:nvPr/>
              </p:nvSpPr>
              <p:spPr bwMode="auto">
                <a:xfrm>
                  <a:off x="2960" y="160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67984" name="Text Box 48"/>
                <p:cNvSpPr txBox="1">
                  <a:spLocks noChangeArrowheads="1"/>
                </p:cNvSpPr>
                <p:nvPr/>
              </p:nvSpPr>
              <p:spPr bwMode="auto">
                <a:xfrm>
                  <a:off x="2904" y="1320"/>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67985" name="Text Box 49"/>
                <p:cNvSpPr txBox="1">
                  <a:spLocks noChangeArrowheads="1"/>
                </p:cNvSpPr>
                <p:nvPr/>
              </p:nvSpPr>
              <p:spPr bwMode="auto">
                <a:xfrm>
                  <a:off x="2904" y="1024"/>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１２０</a:t>
                  </a:r>
                </a:p>
              </p:txBody>
            </p:sp>
            <p:sp>
              <p:nvSpPr>
                <p:cNvPr id="167986" name="Text Box 50"/>
                <p:cNvSpPr txBox="1">
                  <a:spLocks noChangeArrowheads="1"/>
                </p:cNvSpPr>
                <p:nvPr/>
              </p:nvSpPr>
              <p:spPr bwMode="auto">
                <a:xfrm>
                  <a:off x="2928" y="872"/>
                  <a:ext cx="36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（件）</a:t>
                  </a:r>
                </a:p>
              </p:txBody>
            </p:sp>
          </p:grpSp>
        </p:grpSp>
        <p:sp>
          <p:nvSpPr>
            <p:cNvPr id="167987" name="Text Box 51"/>
            <p:cNvSpPr txBox="1">
              <a:spLocks noChangeArrowheads="1"/>
            </p:cNvSpPr>
            <p:nvPr/>
          </p:nvSpPr>
          <p:spPr bwMode="auto">
            <a:xfrm>
              <a:off x="1912" y="3704"/>
              <a:ext cx="16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図７　食堂利用の苦情数　</a:t>
              </a:r>
            </a:p>
          </p:txBody>
        </p:sp>
        <p:grpSp>
          <p:nvGrpSpPr>
            <p:cNvPr id="167988" name="Group 52"/>
            <p:cNvGrpSpPr>
              <a:grpSpLocks/>
            </p:cNvGrpSpPr>
            <p:nvPr/>
          </p:nvGrpSpPr>
          <p:grpSpPr bwMode="auto">
            <a:xfrm>
              <a:off x="1808" y="2600"/>
              <a:ext cx="1536" cy="544"/>
              <a:chOff x="3288" y="2392"/>
              <a:chExt cx="1536" cy="544"/>
            </a:xfrm>
          </p:grpSpPr>
          <p:sp>
            <p:nvSpPr>
              <p:cNvPr id="167989" name="Rectangle 53"/>
              <p:cNvSpPr>
                <a:spLocks noChangeArrowheads="1"/>
              </p:cNvSpPr>
              <p:nvPr/>
            </p:nvSpPr>
            <p:spPr bwMode="auto">
              <a:xfrm>
                <a:off x="3288" y="2392"/>
                <a:ext cx="256" cy="544"/>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7990" name="Rectangle 54"/>
              <p:cNvSpPr>
                <a:spLocks noChangeArrowheads="1"/>
              </p:cNvSpPr>
              <p:nvPr/>
            </p:nvSpPr>
            <p:spPr bwMode="auto">
              <a:xfrm>
                <a:off x="3544" y="2664"/>
                <a:ext cx="256" cy="27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7991" name="Rectangle 55"/>
              <p:cNvSpPr>
                <a:spLocks noChangeArrowheads="1"/>
              </p:cNvSpPr>
              <p:nvPr/>
            </p:nvSpPr>
            <p:spPr bwMode="auto">
              <a:xfrm>
                <a:off x="3800" y="2736"/>
                <a:ext cx="256" cy="20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7992" name="Rectangle 56"/>
              <p:cNvSpPr>
                <a:spLocks noChangeArrowheads="1"/>
              </p:cNvSpPr>
              <p:nvPr/>
            </p:nvSpPr>
            <p:spPr bwMode="auto">
              <a:xfrm>
                <a:off x="4056" y="2800"/>
                <a:ext cx="256" cy="136"/>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7993" name="Rectangle 57"/>
              <p:cNvSpPr>
                <a:spLocks noChangeArrowheads="1"/>
              </p:cNvSpPr>
              <p:nvPr/>
            </p:nvSpPr>
            <p:spPr bwMode="auto">
              <a:xfrm>
                <a:off x="4312" y="2824"/>
                <a:ext cx="256" cy="11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7994" name="Rectangle 58"/>
              <p:cNvSpPr>
                <a:spLocks noChangeArrowheads="1"/>
              </p:cNvSpPr>
              <p:nvPr/>
            </p:nvSpPr>
            <p:spPr bwMode="auto">
              <a:xfrm>
                <a:off x="4568" y="2856"/>
                <a:ext cx="256" cy="8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67995" name="Rectangle 59"/>
            <p:cNvSpPr>
              <a:spLocks noChangeArrowheads="1"/>
            </p:cNvSpPr>
            <p:nvPr/>
          </p:nvSpPr>
          <p:spPr bwMode="auto">
            <a:xfrm>
              <a:off x="3344" y="2992"/>
              <a:ext cx="256" cy="15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7998" name="Text Box 62"/>
            <p:cNvSpPr txBox="1">
              <a:spLocks noChangeArrowheads="1"/>
            </p:cNvSpPr>
            <p:nvPr/>
          </p:nvSpPr>
          <p:spPr bwMode="auto">
            <a:xfrm>
              <a:off x="3000" y="1800"/>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7999" name="Text Box 63"/>
            <p:cNvSpPr txBox="1">
              <a:spLocks noChangeArrowheads="1"/>
            </p:cNvSpPr>
            <p:nvPr/>
          </p:nvSpPr>
          <p:spPr bwMode="auto">
            <a:xfrm>
              <a:off x="2744" y="1912"/>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8000" name="Text Box 64"/>
            <p:cNvSpPr txBox="1">
              <a:spLocks noChangeArrowheads="1"/>
            </p:cNvSpPr>
            <p:nvPr/>
          </p:nvSpPr>
          <p:spPr bwMode="auto">
            <a:xfrm>
              <a:off x="2479" y="2039"/>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8001" name="Text Box 65"/>
            <p:cNvSpPr txBox="1">
              <a:spLocks noChangeArrowheads="1"/>
            </p:cNvSpPr>
            <p:nvPr/>
          </p:nvSpPr>
          <p:spPr bwMode="auto">
            <a:xfrm>
              <a:off x="2223" y="2230"/>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8002" name="Text Box 66"/>
            <p:cNvSpPr txBox="1">
              <a:spLocks noChangeArrowheads="1"/>
            </p:cNvSpPr>
            <p:nvPr/>
          </p:nvSpPr>
          <p:spPr bwMode="auto">
            <a:xfrm>
              <a:off x="1976" y="2528"/>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8003" name="Text Box 67"/>
            <p:cNvSpPr txBox="1">
              <a:spLocks noChangeArrowheads="1"/>
            </p:cNvSpPr>
            <p:nvPr/>
          </p:nvSpPr>
          <p:spPr bwMode="auto">
            <a:xfrm>
              <a:off x="3256" y="1694"/>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8004" name="Text Box 68"/>
            <p:cNvSpPr txBox="1">
              <a:spLocks noChangeArrowheads="1"/>
            </p:cNvSpPr>
            <p:nvPr/>
          </p:nvSpPr>
          <p:spPr bwMode="auto">
            <a:xfrm>
              <a:off x="3512" y="1520"/>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8005" name="Line 69"/>
            <p:cNvSpPr>
              <a:spLocks noChangeShapeType="1"/>
            </p:cNvSpPr>
            <p:nvPr/>
          </p:nvSpPr>
          <p:spPr bwMode="auto">
            <a:xfrm rot="21299207" flipV="1">
              <a:off x="1791" y="2628"/>
              <a:ext cx="287" cy="5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8006" name="Line 70"/>
            <p:cNvSpPr>
              <a:spLocks noChangeShapeType="1"/>
            </p:cNvSpPr>
            <p:nvPr/>
          </p:nvSpPr>
          <p:spPr bwMode="auto">
            <a:xfrm rot="414213" flipV="1">
              <a:off x="2328" y="2112"/>
              <a:ext cx="224" cy="22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8007" name="Line 71"/>
            <p:cNvSpPr>
              <a:spLocks noChangeShapeType="1"/>
            </p:cNvSpPr>
            <p:nvPr/>
          </p:nvSpPr>
          <p:spPr bwMode="auto">
            <a:xfrm rot="20370755" flipV="1">
              <a:off x="2024" y="2371"/>
              <a:ext cx="328" cy="189"/>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8008" name="Line 72"/>
            <p:cNvSpPr>
              <a:spLocks noChangeShapeType="1"/>
            </p:cNvSpPr>
            <p:nvPr/>
          </p:nvSpPr>
          <p:spPr bwMode="auto">
            <a:xfrm rot="248694" flipV="1">
              <a:off x="2576" y="1992"/>
              <a:ext cx="236" cy="136"/>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8009" name="Line 73"/>
            <p:cNvSpPr>
              <a:spLocks noChangeShapeType="1"/>
            </p:cNvSpPr>
            <p:nvPr/>
          </p:nvSpPr>
          <p:spPr bwMode="auto">
            <a:xfrm rot="21020423" flipV="1">
              <a:off x="2807" y="1902"/>
              <a:ext cx="279" cy="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8010" name="Line 74"/>
            <p:cNvSpPr>
              <a:spLocks noChangeShapeType="1"/>
            </p:cNvSpPr>
            <p:nvPr/>
          </p:nvSpPr>
          <p:spPr bwMode="auto">
            <a:xfrm rot="21269423" flipV="1">
              <a:off x="3072" y="1797"/>
              <a:ext cx="280" cy="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8011" name="Line 75"/>
            <p:cNvSpPr>
              <a:spLocks noChangeShapeType="1"/>
            </p:cNvSpPr>
            <p:nvPr/>
          </p:nvSpPr>
          <p:spPr bwMode="auto">
            <a:xfrm rot="21243493" flipV="1">
              <a:off x="3344" y="1616"/>
              <a:ext cx="264" cy="15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68012" name="Text Box 76"/>
          <p:cNvSpPr txBox="1">
            <a:spLocks noChangeArrowheads="1"/>
          </p:cNvSpPr>
          <p:nvPr/>
        </p:nvSpPr>
        <p:spPr bwMode="auto">
          <a:xfrm>
            <a:off x="6130925" y="2717800"/>
            <a:ext cx="396875" cy="177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累積比率</a:t>
            </a:r>
          </a:p>
        </p:txBody>
      </p:sp>
      <p:grpSp>
        <p:nvGrpSpPr>
          <p:cNvPr id="168037" name="Group 101"/>
          <p:cNvGrpSpPr>
            <a:grpSpLocks/>
          </p:cNvGrpSpPr>
          <p:nvPr/>
        </p:nvGrpSpPr>
        <p:grpSpPr bwMode="auto">
          <a:xfrm>
            <a:off x="1841500" y="1028700"/>
            <a:ext cx="3949700" cy="1633538"/>
            <a:chOff x="1160" y="648"/>
            <a:chExt cx="2488" cy="1029"/>
          </a:xfrm>
        </p:grpSpPr>
        <p:sp>
          <p:nvSpPr>
            <p:cNvPr id="168013" name="Line 77"/>
            <p:cNvSpPr>
              <a:spLocks noChangeShapeType="1"/>
            </p:cNvSpPr>
            <p:nvPr/>
          </p:nvSpPr>
          <p:spPr bwMode="auto">
            <a:xfrm>
              <a:off x="1877" y="1008"/>
              <a:ext cx="387" cy="669"/>
            </a:xfrm>
            <a:prstGeom prst="line">
              <a:avLst/>
            </a:prstGeom>
            <a:noFill/>
            <a:ln w="127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8014" name="Text Box 78" descr="新聞紙"/>
            <p:cNvSpPr txBox="1">
              <a:spLocks noChangeArrowheads="1"/>
            </p:cNvSpPr>
            <p:nvPr/>
          </p:nvSpPr>
          <p:spPr bwMode="auto">
            <a:xfrm>
              <a:off x="1160" y="648"/>
              <a:ext cx="2488" cy="401"/>
            </a:xfrm>
            <a:prstGeom prst="rect">
              <a:avLst/>
            </a:prstGeom>
            <a:blipFill dpi="0" rotWithShape="0">
              <a:blip r:embed="rId3"/>
              <a:srcRect/>
              <a:tile tx="0" ty="0" sx="100000" sy="100000" flip="none" algn="tl"/>
            </a:blip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＊数えられるものは→　ｎ　と書く　　　　　　　　</a:t>
              </a:r>
            </a:p>
            <a:p>
              <a:pPr>
                <a:spcBef>
                  <a:spcPct val="50000"/>
                </a:spcBef>
              </a:pPr>
              <a:r>
                <a:rPr lang="ja-JP" altLang="en-US" sz="1400"/>
                <a:t>＊金額・時間等は→合計と書く　</a:t>
              </a:r>
            </a:p>
          </p:txBody>
        </p:sp>
      </p:grpSp>
      <p:grpSp>
        <p:nvGrpSpPr>
          <p:cNvPr id="168040" name="Group 104"/>
          <p:cNvGrpSpPr>
            <a:grpSpLocks/>
          </p:cNvGrpSpPr>
          <p:nvPr/>
        </p:nvGrpSpPr>
        <p:grpSpPr bwMode="auto">
          <a:xfrm>
            <a:off x="171450" y="1739900"/>
            <a:ext cx="2311400" cy="530225"/>
            <a:chOff x="108" y="1096"/>
            <a:chExt cx="1456" cy="334"/>
          </a:xfrm>
        </p:grpSpPr>
        <p:sp>
          <p:nvSpPr>
            <p:cNvPr id="168015" name="Line 79"/>
            <p:cNvSpPr>
              <a:spLocks noChangeShapeType="1"/>
            </p:cNvSpPr>
            <p:nvPr/>
          </p:nvSpPr>
          <p:spPr bwMode="auto">
            <a:xfrm rot="-305854">
              <a:off x="956" y="1160"/>
              <a:ext cx="608" cy="163"/>
            </a:xfrm>
            <a:prstGeom prst="line">
              <a:avLst/>
            </a:prstGeom>
            <a:noFill/>
            <a:ln w="127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8016" name="Text Box 80" descr="新聞紙"/>
            <p:cNvSpPr txBox="1">
              <a:spLocks noChangeArrowheads="1"/>
            </p:cNvSpPr>
            <p:nvPr/>
          </p:nvSpPr>
          <p:spPr bwMode="auto">
            <a:xfrm>
              <a:off x="108" y="1096"/>
              <a:ext cx="968" cy="334"/>
            </a:xfrm>
            <a:prstGeom prst="rect">
              <a:avLst/>
            </a:prstGeom>
            <a:blipFill dpi="0" rotWithShape="0">
              <a:blip r:embed="rId3"/>
              <a:srcRect/>
              <a:tile tx="0" ty="0" sx="100000" sy="100000" flip="none" algn="tl"/>
            </a:blip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＊単位は数値の上に書く　　　　</a:t>
              </a:r>
            </a:p>
          </p:txBody>
        </p:sp>
      </p:grpSp>
      <p:grpSp>
        <p:nvGrpSpPr>
          <p:cNvPr id="168039" name="Group 103"/>
          <p:cNvGrpSpPr>
            <a:grpSpLocks/>
          </p:cNvGrpSpPr>
          <p:nvPr/>
        </p:nvGrpSpPr>
        <p:grpSpPr bwMode="auto">
          <a:xfrm>
            <a:off x="6186488" y="4140200"/>
            <a:ext cx="2703512" cy="469900"/>
            <a:chOff x="3897" y="2608"/>
            <a:chExt cx="1703" cy="296"/>
          </a:xfrm>
        </p:grpSpPr>
        <p:sp>
          <p:nvSpPr>
            <p:cNvPr id="168018" name="Text Box 82" descr="新聞紙"/>
            <p:cNvSpPr txBox="1">
              <a:spLocks noChangeArrowheads="1"/>
            </p:cNvSpPr>
            <p:nvPr/>
          </p:nvSpPr>
          <p:spPr bwMode="auto">
            <a:xfrm>
              <a:off x="4096" y="2608"/>
              <a:ext cx="1504" cy="296"/>
            </a:xfrm>
            <a:prstGeom prst="rect">
              <a:avLst/>
            </a:prstGeom>
            <a:blipFill dpi="0" rotWithShape="0">
              <a:blip r:embed="rId3"/>
              <a:srcRect/>
              <a:tile tx="0" ty="0" sx="100000" sy="100000" flip="none" algn="tl"/>
            </a:blip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＊累積比率の目盛りの間隔は　　　２０％間隔位が見やすい　　　　　</a:t>
              </a:r>
            </a:p>
          </p:txBody>
        </p:sp>
        <p:sp>
          <p:nvSpPr>
            <p:cNvPr id="168019" name="Line 83"/>
            <p:cNvSpPr>
              <a:spLocks noChangeShapeType="1"/>
            </p:cNvSpPr>
            <p:nvPr/>
          </p:nvSpPr>
          <p:spPr bwMode="auto">
            <a:xfrm rot="1414997" flipH="1">
              <a:off x="3897" y="2768"/>
              <a:ext cx="191" cy="110"/>
            </a:xfrm>
            <a:prstGeom prst="line">
              <a:avLst/>
            </a:prstGeom>
            <a:noFill/>
            <a:ln w="127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68044" name="Group 108"/>
          <p:cNvGrpSpPr>
            <a:grpSpLocks/>
          </p:cNvGrpSpPr>
          <p:nvPr/>
        </p:nvGrpSpPr>
        <p:grpSpPr bwMode="auto">
          <a:xfrm>
            <a:off x="5600700" y="5194300"/>
            <a:ext cx="3213100" cy="317500"/>
            <a:chOff x="3528" y="3272"/>
            <a:chExt cx="2024" cy="200"/>
          </a:xfrm>
        </p:grpSpPr>
        <p:sp>
          <p:nvSpPr>
            <p:cNvPr id="168020" name="Text Box 84" descr="新聞紙"/>
            <p:cNvSpPr txBox="1">
              <a:spLocks noChangeArrowheads="1"/>
            </p:cNvSpPr>
            <p:nvPr/>
          </p:nvSpPr>
          <p:spPr bwMode="auto">
            <a:xfrm>
              <a:off x="4008" y="3272"/>
              <a:ext cx="1544" cy="200"/>
            </a:xfrm>
            <a:prstGeom prst="rect">
              <a:avLst/>
            </a:prstGeom>
            <a:blipFill dpi="0" rotWithShape="0">
              <a:blip r:embed="rId3"/>
              <a:srcRect/>
              <a:tile tx="0" ty="0" sx="100000" sy="100000" flip="none" algn="tl"/>
            </a:blip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＊その他は最後に書く</a:t>
              </a:r>
            </a:p>
          </p:txBody>
        </p:sp>
        <p:sp>
          <p:nvSpPr>
            <p:cNvPr id="168021" name="Line 85"/>
            <p:cNvSpPr>
              <a:spLocks noChangeShapeType="1"/>
            </p:cNvSpPr>
            <p:nvPr/>
          </p:nvSpPr>
          <p:spPr bwMode="auto">
            <a:xfrm flipH="1">
              <a:off x="3528" y="3352"/>
              <a:ext cx="464" cy="0"/>
            </a:xfrm>
            <a:prstGeom prst="line">
              <a:avLst/>
            </a:prstGeom>
            <a:noFill/>
            <a:ln w="127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68045" name="Group 109"/>
          <p:cNvGrpSpPr>
            <a:grpSpLocks/>
          </p:cNvGrpSpPr>
          <p:nvPr/>
        </p:nvGrpSpPr>
        <p:grpSpPr bwMode="auto">
          <a:xfrm>
            <a:off x="5372100" y="5943600"/>
            <a:ext cx="3505200" cy="469900"/>
            <a:chOff x="3384" y="3744"/>
            <a:chExt cx="2208" cy="296"/>
          </a:xfrm>
        </p:grpSpPr>
        <p:sp>
          <p:nvSpPr>
            <p:cNvPr id="168022" name="Text Box 86" descr="新聞紙"/>
            <p:cNvSpPr txBox="1">
              <a:spLocks noChangeArrowheads="1"/>
            </p:cNvSpPr>
            <p:nvPr/>
          </p:nvSpPr>
          <p:spPr bwMode="auto">
            <a:xfrm>
              <a:off x="3928" y="3744"/>
              <a:ext cx="1664" cy="296"/>
            </a:xfrm>
            <a:prstGeom prst="rect">
              <a:avLst/>
            </a:prstGeom>
            <a:blipFill dpi="0" rotWithShape="0">
              <a:blip r:embed="rId3"/>
              <a:srcRect/>
              <a:tile tx="0" ty="0" sx="100000" sy="100000" flip="none" algn="tl"/>
            </a:blip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＊タイトルの位置取り決め　　　　　　　　図は下、　表は上</a:t>
              </a:r>
            </a:p>
          </p:txBody>
        </p:sp>
        <p:sp>
          <p:nvSpPr>
            <p:cNvPr id="168023" name="Line 87"/>
            <p:cNvSpPr>
              <a:spLocks noChangeShapeType="1"/>
            </p:cNvSpPr>
            <p:nvPr/>
          </p:nvSpPr>
          <p:spPr bwMode="auto">
            <a:xfrm flipH="1" flipV="1">
              <a:off x="3384" y="3800"/>
              <a:ext cx="536" cy="144"/>
            </a:xfrm>
            <a:prstGeom prst="line">
              <a:avLst/>
            </a:prstGeom>
            <a:noFill/>
            <a:ln w="127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68047" name="Group 111"/>
          <p:cNvGrpSpPr>
            <a:grpSpLocks/>
          </p:cNvGrpSpPr>
          <p:nvPr/>
        </p:nvGrpSpPr>
        <p:grpSpPr bwMode="auto">
          <a:xfrm>
            <a:off x="4462463" y="1143000"/>
            <a:ext cx="4414837" cy="2682875"/>
            <a:chOff x="2811" y="720"/>
            <a:chExt cx="2781" cy="1690"/>
          </a:xfrm>
        </p:grpSpPr>
        <p:grpSp>
          <p:nvGrpSpPr>
            <p:cNvPr id="168036" name="Group 100"/>
            <p:cNvGrpSpPr>
              <a:grpSpLocks/>
            </p:cNvGrpSpPr>
            <p:nvPr/>
          </p:nvGrpSpPr>
          <p:grpSpPr bwMode="auto">
            <a:xfrm>
              <a:off x="2811" y="720"/>
              <a:ext cx="2781" cy="800"/>
              <a:chOff x="2811" y="720"/>
              <a:chExt cx="2781" cy="800"/>
            </a:xfrm>
          </p:grpSpPr>
          <p:sp>
            <p:nvSpPr>
              <p:cNvPr id="168024" name="Text Box 88" descr="新聞紙"/>
              <p:cNvSpPr txBox="1">
                <a:spLocks noChangeArrowheads="1"/>
              </p:cNvSpPr>
              <p:nvPr/>
            </p:nvSpPr>
            <p:spPr bwMode="auto">
              <a:xfrm>
                <a:off x="3928" y="720"/>
                <a:ext cx="1664" cy="296"/>
              </a:xfrm>
              <a:prstGeom prst="rect">
                <a:avLst/>
              </a:prstGeom>
              <a:blipFill dpi="0" rotWithShape="0">
                <a:blip r:embed="rId3"/>
                <a:srcRect/>
                <a:tile tx="0" ty="0" sx="100000" sy="100000" flip="none" algn="tl"/>
              </a:blip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＊データを取った期間、データ数　　　　作成日、作成者等の必要事項を書く</a:t>
                </a:r>
              </a:p>
            </p:txBody>
          </p:sp>
          <p:sp>
            <p:nvSpPr>
              <p:cNvPr id="168025" name="Line 89"/>
              <p:cNvSpPr>
                <a:spLocks noChangeShapeType="1"/>
              </p:cNvSpPr>
              <p:nvPr/>
            </p:nvSpPr>
            <p:spPr bwMode="auto">
              <a:xfrm flipH="1">
                <a:off x="2811" y="880"/>
                <a:ext cx="1109" cy="640"/>
              </a:xfrm>
              <a:prstGeom prst="line">
                <a:avLst/>
              </a:prstGeom>
              <a:noFill/>
              <a:ln w="127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68026" name="Line 90"/>
            <p:cNvSpPr>
              <a:spLocks noChangeShapeType="1"/>
            </p:cNvSpPr>
            <p:nvPr/>
          </p:nvSpPr>
          <p:spPr bwMode="auto">
            <a:xfrm flipH="1">
              <a:off x="3040" y="872"/>
              <a:ext cx="888" cy="1538"/>
            </a:xfrm>
            <a:prstGeom prst="line">
              <a:avLst/>
            </a:prstGeom>
            <a:noFill/>
            <a:ln w="127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68043" name="Group 107"/>
          <p:cNvGrpSpPr>
            <a:grpSpLocks/>
          </p:cNvGrpSpPr>
          <p:nvPr/>
        </p:nvGrpSpPr>
        <p:grpSpPr bwMode="auto">
          <a:xfrm>
            <a:off x="914400" y="5067300"/>
            <a:ext cx="1689100" cy="977900"/>
            <a:chOff x="576" y="3192"/>
            <a:chExt cx="1064" cy="616"/>
          </a:xfrm>
        </p:grpSpPr>
        <p:sp>
          <p:nvSpPr>
            <p:cNvPr id="168029" name="Text Box 93" descr="新聞紙"/>
            <p:cNvSpPr txBox="1">
              <a:spLocks noChangeArrowheads="1"/>
            </p:cNvSpPr>
            <p:nvPr/>
          </p:nvSpPr>
          <p:spPr bwMode="auto">
            <a:xfrm>
              <a:off x="576" y="3608"/>
              <a:ext cx="976" cy="200"/>
            </a:xfrm>
            <a:prstGeom prst="rect">
              <a:avLst/>
            </a:prstGeom>
            <a:blipFill dpi="0" rotWithShape="0">
              <a:blip r:embed="rId3"/>
              <a:srcRect/>
              <a:tile tx="0" ty="0" sx="100000" sy="100000" flip="none" algn="tl"/>
            </a:blip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＊０を忘れずに</a:t>
              </a:r>
            </a:p>
          </p:txBody>
        </p:sp>
        <p:sp>
          <p:nvSpPr>
            <p:cNvPr id="168030" name="Line 94"/>
            <p:cNvSpPr>
              <a:spLocks noChangeShapeType="1"/>
            </p:cNvSpPr>
            <p:nvPr/>
          </p:nvSpPr>
          <p:spPr bwMode="auto">
            <a:xfrm flipV="1">
              <a:off x="1400" y="3192"/>
              <a:ext cx="240" cy="416"/>
            </a:xfrm>
            <a:prstGeom prst="line">
              <a:avLst/>
            </a:prstGeom>
            <a:noFill/>
            <a:ln w="127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68042" name="Group 106"/>
          <p:cNvGrpSpPr>
            <a:grpSpLocks/>
          </p:cNvGrpSpPr>
          <p:nvPr/>
        </p:nvGrpSpPr>
        <p:grpSpPr bwMode="auto">
          <a:xfrm>
            <a:off x="38100" y="3327400"/>
            <a:ext cx="2114550" cy="1285875"/>
            <a:chOff x="24" y="2096"/>
            <a:chExt cx="1332" cy="810"/>
          </a:xfrm>
        </p:grpSpPr>
        <p:sp>
          <p:nvSpPr>
            <p:cNvPr id="168027" name="Text Box 91" descr="新聞紙"/>
            <p:cNvSpPr txBox="1">
              <a:spLocks noChangeArrowheads="1"/>
            </p:cNvSpPr>
            <p:nvPr/>
          </p:nvSpPr>
          <p:spPr bwMode="auto">
            <a:xfrm>
              <a:off x="24" y="2312"/>
              <a:ext cx="808" cy="200"/>
            </a:xfrm>
            <a:prstGeom prst="rect">
              <a:avLst/>
            </a:prstGeom>
            <a:blipFill dpi="0" rotWithShape="0">
              <a:blip r:embed="rId3"/>
              <a:srcRect/>
              <a:tile tx="0" ty="0" sx="100000" sy="100000" flip="none" algn="tl"/>
            </a:blip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＊特性を書く</a:t>
              </a:r>
            </a:p>
          </p:txBody>
        </p:sp>
        <p:sp>
          <p:nvSpPr>
            <p:cNvPr id="168028" name="Line 92"/>
            <p:cNvSpPr>
              <a:spLocks noChangeShapeType="1"/>
            </p:cNvSpPr>
            <p:nvPr/>
          </p:nvSpPr>
          <p:spPr bwMode="auto">
            <a:xfrm flipV="1">
              <a:off x="816" y="2096"/>
              <a:ext cx="540" cy="312"/>
            </a:xfrm>
            <a:prstGeom prst="line">
              <a:avLst/>
            </a:prstGeom>
            <a:noFill/>
            <a:ln w="127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8031" name="Text Box 95" descr="新聞紙"/>
            <p:cNvSpPr txBox="1">
              <a:spLocks noChangeArrowheads="1"/>
            </p:cNvSpPr>
            <p:nvPr/>
          </p:nvSpPr>
          <p:spPr bwMode="auto">
            <a:xfrm>
              <a:off x="136" y="2552"/>
              <a:ext cx="904" cy="354"/>
            </a:xfrm>
            <a:prstGeom prst="rect">
              <a:avLst/>
            </a:prstGeom>
            <a:blipFill dpi="0" rotWithShape="0">
              <a:blip r:embed="rId3"/>
              <a:srcRect/>
              <a:tile tx="0" ty="0" sx="100000" sy="100000" flip="none" algn="tl"/>
            </a:blip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000"/>
                <a:t>（注）特性とは、結果の　ことであり、良く言う　　“悪さ”のことである</a:t>
              </a:r>
            </a:p>
          </p:txBody>
        </p:sp>
      </p:grpSp>
      <p:grpSp>
        <p:nvGrpSpPr>
          <p:cNvPr id="168041" name="Group 105"/>
          <p:cNvGrpSpPr>
            <a:grpSpLocks/>
          </p:cNvGrpSpPr>
          <p:nvPr/>
        </p:nvGrpSpPr>
        <p:grpSpPr bwMode="auto">
          <a:xfrm>
            <a:off x="63500" y="2260600"/>
            <a:ext cx="2887663" cy="698500"/>
            <a:chOff x="40" y="1424"/>
            <a:chExt cx="1819" cy="440"/>
          </a:xfrm>
        </p:grpSpPr>
        <p:sp>
          <p:nvSpPr>
            <p:cNvPr id="168032" name="Text Box 96" descr="新聞紙"/>
            <p:cNvSpPr txBox="1">
              <a:spLocks noChangeArrowheads="1"/>
            </p:cNvSpPr>
            <p:nvPr/>
          </p:nvSpPr>
          <p:spPr bwMode="auto">
            <a:xfrm>
              <a:off x="40" y="1664"/>
              <a:ext cx="1304" cy="200"/>
            </a:xfrm>
            <a:prstGeom prst="rect">
              <a:avLst/>
            </a:prstGeom>
            <a:blipFill dpi="0" rotWithShape="0">
              <a:blip r:embed="rId3"/>
              <a:srcRect/>
              <a:tile tx="0" ty="0" sx="100000" sy="100000" flip="none" algn="tl"/>
            </a:blip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＊目盛り線は内側に書く</a:t>
              </a:r>
            </a:p>
          </p:txBody>
        </p:sp>
        <p:sp>
          <p:nvSpPr>
            <p:cNvPr id="168033" name="Line 97"/>
            <p:cNvSpPr>
              <a:spLocks noChangeShapeType="1"/>
            </p:cNvSpPr>
            <p:nvPr/>
          </p:nvSpPr>
          <p:spPr bwMode="auto">
            <a:xfrm rot="380910" flipV="1">
              <a:off x="1208" y="1424"/>
              <a:ext cx="651" cy="376"/>
            </a:xfrm>
            <a:prstGeom prst="line">
              <a:avLst/>
            </a:prstGeom>
            <a:noFill/>
            <a:ln w="127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68038" name="Group 102"/>
          <p:cNvGrpSpPr>
            <a:grpSpLocks/>
          </p:cNvGrpSpPr>
          <p:nvPr/>
        </p:nvGrpSpPr>
        <p:grpSpPr bwMode="auto">
          <a:xfrm>
            <a:off x="6197600" y="2349500"/>
            <a:ext cx="2616200" cy="530225"/>
            <a:chOff x="3904" y="1480"/>
            <a:chExt cx="1648" cy="334"/>
          </a:xfrm>
        </p:grpSpPr>
        <p:sp>
          <p:nvSpPr>
            <p:cNvPr id="168017" name="Line 81"/>
            <p:cNvSpPr>
              <a:spLocks noChangeShapeType="1"/>
            </p:cNvSpPr>
            <p:nvPr/>
          </p:nvSpPr>
          <p:spPr bwMode="auto">
            <a:xfrm flipH="1">
              <a:off x="3904" y="1584"/>
              <a:ext cx="216" cy="0"/>
            </a:xfrm>
            <a:prstGeom prst="line">
              <a:avLst/>
            </a:prstGeom>
            <a:noFill/>
            <a:ln w="127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8034" name="Text Box 98" descr="新聞紙"/>
            <p:cNvSpPr txBox="1">
              <a:spLocks noChangeArrowheads="1"/>
            </p:cNvSpPr>
            <p:nvPr/>
          </p:nvSpPr>
          <p:spPr bwMode="auto">
            <a:xfrm>
              <a:off x="4144" y="1480"/>
              <a:ext cx="1408" cy="334"/>
            </a:xfrm>
            <a:prstGeom prst="rect">
              <a:avLst/>
            </a:prstGeom>
            <a:blipFill dpi="0" rotWithShape="0">
              <a:blip r:embed="rId3"/>
              <a:srcRect/>
              <a:tile tx="0" ty="0" sx="100000" sy="100000" flip="none" algn="tl"/>
            </a:blip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１００％の位置はｎ数の高さと同じにする　　　</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68047"/>
                                        </p:tgtEl>
                                        <p:attrNameLst>
                                          <p:attrName>style.visibility</p:attrName>
                                        </p:attrNameLst>
                                      </p:cBhvr>
                                      <p:to>
                                        <p:strVal val="visible"/>
                                      </p:to>
                                    </p:set>
                                    <p:anim calcmode="lin" valueType="num">
                                      <p:cBhvr additive="base">
                                        <p:cTn id="7" dur="500" fill="hold"/>
                                        <p:tgtEl>
                                          <p:spTgt spid="168047"/>
                                        </p:tgtEl>
                                        <p:attrNameLst>
                                          <p:attrName>ppt_x</p:attrName>
                                        </p:attrNameLst>
                                      </p:cBhvr>
                                      <p:tavLst>
                                        <p:tav tm="0">
                                          <p:val>
                                            <p:strVal val="0-#ppt_w/2"/>
                                          </p:val>
                                        </p:tav>
                                        <p:tav tm="100000">
                                          <p:val>
                                            <p:strVal val="#ppt_x"/>
                                          </p:val>
                                        </p:tav>
                                      </p:tavLst>
                                    </p:anim>
                                    <p:anim calcmode="lin" valueType="num">
                                      <p:cBhvr additive="base">
                                        <p:cTn id="8" dur="500" fill="hold"/>
                                        <p:tgtEl>
                                          <p:spTgt spid="16804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68037"/>
                                        </p:tgtEl>
                                        <p:attrNameLst>
                                          <p:attrName>style.visibility</p:attrName>
                                        </p:attrNameLst>
                                      </p:cBhvr>
                                      <p:to>
                                        <p:strVal val="visible"/>
                                      </p:to>
                                    </p:set>
                                    <p:anim calcmode="lin" valueType="num">
                                      <p:cBhvr additive="base">
                                        <p:cTn id="13" dur="500" fill="hold"/>
                                        <p:tgtEl>
                                          <p:spTgt spid="168037"/>
                                        </p:tgtEl>
                                        <p:attrNameLst>
                                          <p:attrName>ppt_x</p:attrName>
                                        </p:attrNameLst>
                                      </p:cBhvr>
                                      <p:tavLst>
                                        <p:tav tm="0">
                                          <p:val>
                                            <p:strVal val="0-#ppt_w/2"/>
                                          </p:val>
                                        </p:tav>
                                        <p:tav tm="100000">
                                          <p:val>
                                            <p:strVal val="#ppt_x"/>
                                          </p:val>
                                        </p:tav>
                                      </p:tavLst>
                                    </p:anim>
                                    <p:anim calcmode="lin" valueType="num">
                                      <p:cBhvr additive="base">
                                        <p:cTn id="14" dur="500" fill="hold"/>
                                        <p:tgtEl>
                                          <p:spTgt spid="168037"/>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68040"/>
                                        </p:tgtEl>
                                        <p:attrNameLst>
                                          <p:attrName>style.visibility</p:attrName>
                                        </p:attrNameLst>
                                      </p:cBhvr>
                                      <p:to>
                                        <p:strVal val="visible"/>
                                      </p:to>
                                    </p:set>
                                    <p:anim calcmode="lin" valueType="num">
                                      <p:cBhvr additive="base">
                                        <p:cTn id="19" dur="500" fill="hold"/>
                                        <p:tgtEl>
                                          <p:spTgt spid="168040"/>
                                        </p:tgtEl>
                                        <p:attrNameLst>
                                          <p:attrName>ppt_x</p:attrName>
                                        </p:attrNameLst>
                                      </p:cBhvr>
                                      <p:tavLst>
                                        <p:tav tm="0">
                                          <p:val>
                                            <p:strVal val="0-#ppt_w/2"/>
                                          </p:val>
                                        </p:tav>
                                        <p:tav tm="100000">
                                          <p:val>
                                            <p:strVal val="#ppt_x"/>
                                          </p:val>
                                        </p:tav>
                                      </p:tavLst>
                                    </p:anim>
                                    <p:anim calcmode="lin" valueType="num">
                                      <p:cBhvr additive="base">
                                        <p:cTn id="20" dur="500" fill="hold"/>
                                        <p:tgtEl>
                                          <p:spTgt spid="168040"/>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168038"/>
                                        </p:tgtEl>
                                        <p:attrNameLst>
                                          <p:attrName>style.visibility</p:attrName>
                                        </p:attrNameLst>
                                      </p:cBhvr>
                                      <p:to>
                                        <p:strVal val="visible"/>
                                      </p:to>
                                    </p:set>
                                    <p:anim calcmode="lin" valueType="num">
                                      <p:cBhvr additive="base">
                                        <p:cTn id="25" dur="500" fill="hold"/>
                                        <p:tgtEl>
                                          <p:spTgt spid="168038"/>
                                        </p:tgtEl>
                                        <p:attrNameLst>
                                          <p:attrName>ppt_x</p:attrName>
                                        </p:attrNameLst>
                                      </p:cBhvr>
                                      <p:tavLst>
                                        <p:tav tm="0">
                                          <p:val>
                                            <p:strVal val="0-#ppt_w/2"/>
                                          </p:val>
                                        </p:tav>
                                        <p:tav tm="100000">
                                          <p:val>
                                            <p:strVal val="#ppt_x"/>
                                          </p:val>
                                        </p:tav>
                                      </p:tavLst>
                                    </p:anim>
                                    <p:anim calcmode="lin" valueType="num">
                                      <p:cBhvr additive="base">
                                        <p:cTn id="26" dur="500" fill="hold"/>
                                        <p:tgtEl>
                                          <p:spTgt spid="168038"/>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168039"/>
                                        </p:tgtEl>
                                        <p:attrNameLst>
                                          <p:attrName>style.visibility</p:attrName>
                                        </p:attrNameLst>
                                      </p:cBhvr>
                                      <p:to>
                                        <p:strVal val="visible"/>
                                      </p:to>
                                    </p:set>
                                    <p:anim calcmode="lin" valueType="num">
                                      <p:cBhvr additive="base">
                                        <p:cTn id="31" dur="500" fill="hold"/>
                                        <p:tgtEl>
                                          <p:spTgt spid="168039"/>
                                        </p:tgtEl>
                                        <p:attrNameLst>
                                          <p:attrName>ppt_x</p:attrName>
                                        </p:attrNameLst>
                                      </p:cBhvr>
                                      <p:tavLst>
                                        <p:tav tm="0">
                                          <p:val>
                                            <p:strVal val="0-#ppt_w/2"/>
                                          </p:val>
                                        </p:tav>
                                        <p:tav tm="100000">
                                          <p:val>
                                            <p:strVal val="#ppt_x"/>
                                          </p:val>
                                        </p:tav>
                                      </p:tavLst>
                                    </p:anim>
                                    <p:anim calcmode="lin" valueType="num">
                                      <p:cBhvr additive="base">
                                        <p:cTn id="32" dur="500" fill="hold"/>
                                        <p:tgtEl>
                                          <p:spTgt spid="168039"/>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168041"/>
                                        </p:tgtEl>
                                        <p:attrNameLst>
                                          <p:attrName>style.visibility</p:attrName>
                                        </p:attrNameLst>
                                      </p:cBhvr>
                                      <p:to>
                                        <p:strVal val="visible"/>
                                      </p:to>
                                    </p:set>
                                    <p:anim calcmode="lin" valueType="num">
                                      <p:cBhvr additive="base">
                                        <p:cTn id="37" dur="500" fill="hold"/>
                                        <p:tgtEl>
                                          <p:spTgt spid="168041"/>
                                        </p:tgtEl>
                                        <p:attrNameLst>
                                          <p:attrName>ppt_x</p:attrName>
                                        </p:attrNameLst>
                                      </p:cBhvr>
                                      <p:tavLst>
                                        <p:tav tm="0">
                                          <p:val>
                                            <p:strVal val="0-#ppt_w/2"/>
                                          </p:val>
                                        </p:tav>
                                        <p:tav tm="100000">
                                          <p:val>
                                            <p:strVal val="#ppt_x"/>
                                          </p:val>
                                        </p:tav>
                                      </p:tavLst>
                                    </p:anim>
                                    <p:anim calcmode="lin" valueType="num">
                                      <p:cBhvr additive="base">
                                        <p:cTn id="38" dur="500" fill="hold"/>
                                        <p:tgtEl>
                                          <p:spTgt spid="168041"/>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nodeType="clickEffect">
                                  <p:stCondLst>
                                    <p:cond delay="0"/>
                                  </p:stCondLst>
                                  <p:childTnLst>
                                    <p:set>
                                      <p:cBhvr>
                                        <p:cTn id="42" dur="1" fill="hold">
                                          <p:stCondLst>
                                            <p:cond delay="0"/>
                                          </p:stCondLst>
                                        </p:cTn>
                                        <p:tgtEl>
                                          <p:spTgt spid="168042"/>
                                        </p:tgtEl>
                                        <p:attrNameLst>
                                          <p:attrName>style.visibility</p:attrName>
                                        </p:attrNameLst>
                                      </p:cBhvr>
                                      <p:to>
                                        <p:strVal val="visible"/>
                                      </p:to>
                                    </p:set>
                                    <p:anim calcmode="lin" valueType="num">
                                      <p:cBhvr additive="base">
                                        <p:cTn id="43" dur="500" fill="hold"/>
                                        <p:tgtEl>
                                          <p:spTgt spid="168042"/>
                                        </p:tgtEl>
                                        <p:attrNameLst>
                                          <p:attrName>ppt_x</p:attrName>
                                        </p:attrNameLst>
                                      </p:cBhvr>
                                      <p:tavLst>
                                        <p:tav tm="0">
                                          <p:val>
                                            <p:strVal val="0-#ppt_w/2"/>
                                          </p:val>
                                        </p:tav>
                                        <p:tav tm="100000">
                                          <p:val>
                                            <p:strVal val="#ppt_x"/>
                                          </p:val>
                                        </p:tav>
                                      </p:tavLst>
                                    </p:anim>
                                    <p:anim calcmode="lin" valueType="num">
                                      <p:cBhvr additive="base">
                                        <p:cTn id="44" dur="500" fill="hold"/>
                                        <p:tgtEl>
                                          <p:spTgt spid="168042"/>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nodeType="clickEffect">
                                  <p:stCondLst>
                                    <p:cond delay="0"/>
                                  </p:stCondLst>
                                  <p:childTnLst>
                                    <p:set>
                                      <p:cBhvr>
                                        <p:cTn id="48" dur="1" fill="hold">
                                          <p:stCondLst>
                                            <p:cond delay="0"/>
                                          </p:stCondLst>
                                        </p:cTn>
                                        <p:tgtEl>
                                          <p:spTgt spid="168043"/>
                                        </p:tgtEl>
                                        <p:attrNameLst>
                                          <p:attrName>style.visibility</p:attrName>
                                        </p:attrNameLst>
                                      </p:cBhvr>
                                      <p:to>
                                        <p:strVal val="visible"/>
                                      </p:to>
                                    </p:set>
                                    <p:anim calcmode="lin" valueType="num">
                                      <p:cBhvr additive="base">
                                        <p:cTn id="49" dur="500" fill="hold"/>
                                        <p:tgtEl>
                                          <p:spTgt spid="168043"/>
                                        </p:tgtEl>
                                        <p:attrNameLst>
                                          <p:attrName>ppt_x</p:attrName>
                                        </p:attrNameLst>
                                      </p:cBhvr>
                                      <p:tavLst>
                                        <p:tav tm="0">
                                          <p:val>
                                            <p:strVal val="0-#ppt_w/2"/>
                                          </p:val>
                                        </p:tav>
                                        <p:tav tm="100000">
                                          <p:val>
                                            <p:strVal val="#ppt_x"/>
                                          </p:val>
                                        </p:tav>
                                      </p:tavLst>
                                    </p:anim>
                                    <p:anim calcmode="lin" valueType="num">
                                      <p:cBhvr additive="base">
                                        <p:cTn id="50" dur="500" fill="hold"/>
                                        <p:tgtEl>
                                          <p:spTgt spid="168043"/>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nodeType="clickEffect">
                                  <p:stCondLst>
                                    <p:cond delay="0"/>
                                  </p:stCondLst>
                                  <p:childTnLst>
                                    <p:set>
                                      <p:cBhvr>
                                        <p:cTn id="54" dur="1" fill="hold">
                                          <p:stCondLst>
                                            <p:cond delay="0"/>
                                          </p:stCondLst>
                                        </p:cTn>
                                        <p:tgtEl>
                                          <p:spTgt spid="168044"/>
                                        </p:tgtEl>
                                        <p:attrNameLst>
                                          <p:attrName>style.visibility</p:attrName>
                                        </p:attrNameLst>
                                      </p:cBhvr>
                                      <p:to>
                                        <p:strVal val="visible"/>
                                      </p:to>
                                    </p:set>
                                    <p:anim calcmode="lin" valueType="num">
                                      <p:cBhvr additive="base">
                                        <p:cTn id="55" dur="500" fill="hold"/>
                                        <p:tgtEl>
                                          <p:spTgt spid="168044"/>
                                        </p:tgtEl>
                                        <p:attrNameLst>
                                          <p:attrName>ppt_x</p:attrName>
                                        </p:attrNameLst>
                                      </p:cBhvr>
                                      <p:tavLst>
                                        <p:tav tm="0">
                                          <p:val>
                                            <p:strVal val="0-#ppt_w/2"/>
                                          </p:val>
                                        </p:tav>
                                        <p:tav tm="100000">
                                          <p:val>
                                            <p:strVal val="#ppt_x"/>
                                          </p:val>
                                        </p:tav>
                                      </p:tavLst>
                                    </p:anim>
                                    <p:anim calcmode="lin" valueType="num">
                                      <p:cBhvr additive="base">
                                        <p:cTn id="56" dur="500" fill="hold"/>
                                        <p:tgtEl>
                                          <p:spTgt spid="168044"/>
                                        </p:tgtEl>
                                        <p:attrNameLst>
                                          <p:attrName>ppt_y</p:attrName>
                                        </p:attrNameLst>
                                      </p:cBhvr>
                                      <p:tavLst>
                                        <p:tav tm="0">
                                          <p:val>
                                            <p:strVal val="#ppt_y"/>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8" fill="hold" nodeType="clickEffect">
                                  <p:stCondLst>
                                    <p:cond delay="0"/>
                                  </p:stCondLst>
                                  <p:childTnLst>
                                    <p:set>
                                      <p:cBhvr>
                                        <p:cTn id="60" dur="1" fill="hold">
                                          <p:stCondLst>
                                            <p:cond delay="0"/>
                                          </p:stCondLst>
                                        </p:cTn>
                                        <p:tgtEl>
                                          <p:spTgt spid="168045"/>
                                        </p:tgtEl>
                                        <p:attrNameLst>
                                          <p:attrName>style.visibility</p:attrName>
                                        </p:attrNameLst>
                                      </p:cBhvr>
                                      <p:to>
                                        <p:strVal val="visible"/>
                                      </p:to>
                                    </p:set>
                                    <p:anim calcmode="lin" valueType="num">
                                      <p:cBhvr additive="base">
                                        <p:cTn id="61" dur="500" fill="hold"/>
                                        <p:tgtEl>
                                          <p:spTgt spid="168045"/>
                                        </p:tgtEl>
                                        <p:attrNameLst>
                                          <p:attrName>ppt_x</p:attrName>
                                        </p:attrNameLst>
                                      </p:cBhvr>
                                      <p:tavLst>
                                        <p:tav tm="0">
                                          <p:val>
                                            <p:strVal val="0-#ppt_w/2"/>
                                          </p:val>
                                        </p:tav>
                                        <p:tav tm="100000">
                                          <p:val>
                                            <p:strVal val="#ppt_x"/>
                                          </p:val>
                                        </p:tav>
                                      </p:tavLst>
                                    </p:anim>
                                    <p:anim calcmode="lin" valueType="num">
                                      <p:cBhvr additive="base">
                                        <p:cTn id="62" dur="500" fill="hold"/>
                                        <p:tgtEl>
                                          <p:spTgt spid="1680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ChangeArrowheads="1"/>
          </p:cNvSpPr>
          <p:nvPr/>
        </p:nvSpPr>
        <p:spPr bwMode="auto">
          <a:xfrm>
            <a:off x="309563" y="85725"/>
            <a:ext cx="4730750" cy="469900"/>
          </a:xfrm>
          <a:prstGeom prst="rect">
            <a:avLst/>
          </a:prstGeom>
          <a:solidFill>
            <a:srgbClr val="FFFF66"/>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b="1"/>
              <a:t>　作成にあたっての留意点　Ｎｏ２　</a:t>
            </a:r>
            <a:endParaRPr lang="ja-JP" altLang="en-US"/>
          </a:p>
        </p:txBody>
      </p:sp>
      <p:sp>
        <p:nvSpPr>
          <p:cNvPr id="168963" name="Text Box 3"/>
          <p:cNvSpPr txBox="1">
            <a:spLocks noChangeArrowheads="1"/>
          </p:cNvSpPr>
          <p:nvPr/>
        </p:nvSpPr>
        <p:spPr bwMode="auto">
          <a:xfrm>
            <a:off x="8651875" y="104775"/>
            <a:ext cx="4921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P16</a:t>
            </a:r>
          </a:p>
        </p:txBody>
      </p:sp>
      <p:grpSp>
        <p:nvGrpSpPr>
          <p:cNvPr id="169109" name="Group 149"/>
          <p:cNvGrpSpPr>
            <a:grpSpLocks/>
          </p:cNvGrpSpPr>
          <p:nvPr/>
        </p:nvGrpSpPr>
        <p:grpSpPr bwMode="auto">
          <a:xfrm>
            <a:off x="314325" y="604838"/>
            <a:ext cx="8561388" cy="1339850"/>
            <a:chOff x="198" y="381"/>
            <a:chExt cx="5393" cy="844"/>
          </a:xfrm>
        </p:grpSpPr>
        <p:sp>
          <p:nvSpPr>
            <p:cNvPr id="168968" name="Rectangle 8" descr="ひし形 (点)"/>
            <p:cNvSpPr>
              <a:spLocks noChangeArrowheads="1"/>
            </p:cNvSpPr>
            <p:nvPr/>
          </p:nvSpPr>
          <p:spPr bwMode="auto">
            <a:xfrm>
              <a:off x="279" y="585"/>
              <a:ext cx="3544" cy="640"/>
            </a:xfrm>
            <a:prstGeom prst="rect">
              <a:avLst/>
            </a:prstGeom>
            <a:pattFill prst="dotDmnd">
              <a:fgClr>
                <a:srgbClr val="FF66FF"/>
              </a:fgClr>
              <a:bgClr>
                <a:schemeClr val="bg1"/>
              </a:bgClr>
            </a:patt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8964" name="Text Box 4"/>
            <p:cNvSpPr txBox="1">
              <a:spLocks noChangeArrowheads="1"/>
            </p:cNvSpPr>
            <p:nvPr/>
          </p:nvSpPr>
          <p:spPr bwMode="auto">
            <a:xfrm>
              <a:off x="198" y="381"/>
              <a:ext cx="4918"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b="1"/>
                <a:t>◇</a:t>
              </a:r>
              <a:r>
                <a:rPr lang="ja-JP" altLang="en-US" sz="1400" b="1"/>
                <a:t>作成する前に、このテーマは何が目的なのかを考えて、データを取る。　　　　　　　　　　　　　　　　　　　　　　　　　　　</a:t>
              </a:r>
            </a:p>
          </p:txBody>
        </p:sp>
        <p:sp>
          <p:nvSpPr>
            <p:cNvPr id="168966" name="Text Box 6"/>
            <p:cNvSpPr txBox="1">
              <a:spLocks noChangeArrowheads="1"/>
            </p:cNvSpPr>
            <p:nvPr/>
          </p:nvSpPr>
          <p:spPr bwMode="auto">
            <a:xfrm>
              <a:off x="287" y="593"/>
              <a:ext cx="1503" cy="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・数を減らすことが目的　　　　</a:t>
              </a:r>
            </a:p>
            <a:p>
              <a:pPr>
                <a:spcBef>
                  <a:spcPct val="50000"/>
                </a:spcBef>
              </a:pPr>
              <a:r>
                <a:rPr lang="ja-JP" altLang="en-US" sz="1400" b="1"/>
                <a:t>・損失を減らすことが目的　　</a:t>
              </a:r>
            </a:p>
            <a:p>
              <a:pPr>
                <a:spcBef>
                  <a:spcPct val="50000"/>
                </a:spcBef>
              </a:pPr>
              <a:r>
                <a:rPr lang="ja-JP" altLang="en-US" sz="1400" b="1"/>
                <a:t>・疲労度を下げることが目的</a:t>
              </a:r>
            </a:p>
          </p:txBody>
        </p:sp>
        <p:sp>
          <p:nvSpPr>
            <p:cNvPr id="168967" name="Text Box 7"/>
            <p:cNvSpPr txBox="1">
              <a:spLocks noChangeArrowheads="1"/>
            </p:cNvSpPr>
            <p:nvPr/>
          </p:nvSpPr>
          <p:spPr bwMode="auto">
            <a:xfrm>
              <a:off x="2043" y="593"/>
              <a:ext cx="1503" cy="3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・率を下げることが目的　　　</a:t>
              </a:r>
            </a:p>
            <a:p>
              <a:pPr>
                <a:spcBef>
                  <a:spcPct val="50000"/>
                </a:spcBef>
              </a:pPr>
              <a:r>
                <a:rPr lang="ja-JP" altLang="en-US" sz="1400" b="1"/>
                <a:t>・危険度を下げることが目的</a:t>
              </a:r>
            </a:p>
          </p:txBody>
        </p:sp>
        <p:sp>
          <p:nvSpPr>
            <p:cNvPr id="168969" name="AutoShape 9"/>
            <p:cNvSpPr>
              <a:spLocks noChangeArrowheads="1"/>
            </p:cNvSpPr>
            <p:nvPr/>
          </p:nvSpPr>
          <p:spPr bwMode="auto">
            <a:xfrm>
              <a:off x="3839" y="537"/>
              <a:ext cx="200" cy="672"/>
            </a:xfrm>
            <a:prstGeom prst="rightArrow">
              <a:avLst>
                <a:gd name="adj1" fmla="val 50000"/>
                <a:gd name="adj2" fmla="val 25000"/>
              </a:avLst>
            </a:prstGeom>
            <a:solidFill>
              <a:schemeClr val="tx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8970" name="Text Box 10" descr="ひし形 (点)"/>
            <p:cNvSpPr txBox="1">
              <a:spLocks noChangeArrowheads="1"/>
            </p:cNvSpPr>
            <p:nvPr/>
          </p:nvSpPr>
          <p:spPr bwMode="auto">
            <a:xfrm>
              <a:off x="4055" y="585"/>
              <a:ext cx="1536" cy="602"/>
            </a:xfrm>
            <a:prstGeom prst="rect">
              <a:avLst/>
            </a:prstGeom>
            <a:pattFill prst="dotDmnd">
              <a:fgClr>
                <a:srgbClr val="FF99FF"/>
              </a:fgClr>
              <a:bgClr>
                <a:schemeClr val="bg1"/>
              </a:bgClr>
            </a:patt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色々な角度からデータを</a:t>
              </a:r>
            </a:p>
            <a:p>
              <a:pPr>
                <a:spcBef>
                  <a:spcPct val="50000"/>
                </a:spcBef>
              </a:pPr>
              <a:r>
                <a:rPr lang="ja-JP" altLang="en-US" sz="1400"/>
                <a:t>見て、パレート図を作成</a:t>
              </a:r>
            </a:p>
            <a:p>
              <a:pPr>
                <a:spcBef>
                  <a:spcPct val="50000"/>
                </a:spcBef>
              </a:pPr>
              <a:r>
                <a:rPr lang="ja-JP" altLang="en-US" sz="1400"/>
                <a:t>する。　　　　　　　　　　　</a:t>
              </a:r>
            </a:p>
          </p:txBody>
        </p:sp>
      </p:grpSp>
      <p:sp>
        <p:nvSpPr>
          <p:cNvPr id="168972" name="Text Box 12"/>
          <p:cNvSpPr txBox="1">
            <a:spLocks noChangeArrowheads="1"/>
          </p:cNvSpPr>
          <p:nvPr/>
        </p:nvSpPr>
        <p:spPr bwMode="auto">
          <a:xfrm>
            <a:off x="620713" y="2122488"/>
            <a:ext cx="8166100" cy="349250"/>
          </a:xfrm>
          <a:prstGeom prst="rect">
            <a:avLst/>
          </a:prstGeom>
          <a:solidFill>
            <a:srgbClr val="FFFF99"/>
          </a:solidFill>
          <a:ln w="12700">
            <a:solidFill>
              <a:srgbClr val="FF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600" b="1"/>
              <a:t>“</a:t>
            </a:r>
            <a:r>
              <a:rPr lang="ja-JP" altLang="en-US" sz="1600" b="1"/>
              <a:t>目的が何か？で、廃却個数だけのパレート図だけでは正しい判断はできない例”</a:t>
            </a:r>
          </a:p>
        </p:txBody>
      </p:sp>
      <p:grpSp>
        <p:nvGrpSpPr>
          <p:cNvPr id="169110" name="Group 150"/>
          <p:cNvGrpSpPr>
            <a:grpSpLocks/>
          </p:cNvGrpSpPr>
          <p:nvPr/>
        </p:nvGrpSpPr>
        <p:grpSpPr bwMode="auto">
          <a:xfrm>
            <a:off x="47625" y="2528888"/>
            <a:ext cx="4344988" cy="4191000"/>
            <a:chOff x="30" y="1593"/>
            <a:chExt cx="2737" cy="2640"/>
          </a:xfrm>
        </p:grpSpPr>
        <p:sp>
          <p:nvSpPr>
            <p:cNvPr id="168994" name="Text Box 34"/>
            <p:cNvSpPr txBox="1">
              <a:spLocks noChangeArrowheads="1"/>
            </p:cNvSpPr>
            <p:nvPr/>
          </p:nvSpPr>
          <p:spPr bwMode="auto">
            <a:xfrm>
              <a:off x="30" y="2072"/>
              <a:ext cx="250" cy="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800000"/>
                  </a:solidFill>
                </a:rPr>
                <a:t>売れ残り個数</a:t>
              </a:r>
            </a:p>
          </p:txBody>
        </p:sp>
        <p:sp>
          <p:nvSpPr>
            <p:cNvPr id="168973" name="Text Box 13"/>
            <p:cNvSpPr txBox="1">
              <a:spLocks noChangeArrowheads="1"/>
            </p:cNvSpPr>
            <p:nvPr/>
          </p:nvSpPr>
          <p:spPr bwMode="auto">
            <a:xfrm>
              <a:off x="557" y="3449"/>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800000"/>
                  </a:solidFill>
                </a:rPr>
                <a:t>おにぎり</a:t>
              </a:r>
            </a:p>
          </p:txBody>
        </p:sp>
        <p:sp>
          <p:nvSpPr>
            <p:cNvPr id="168974" name="Text Box 14"/>
            <p:cNvSpPr txBox="1">
              <a:spLocks noChangeArrowheads="1"/>
            </p:cNvSpPr>
            <p:nvPr/>
          </p:nvSpPr>
          <p:spPr bwMode="auto">
            <a:xfrm>
              <a:off x="1309" y="3473"/>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惣　　菜</a:t>
              </a:r>
            </a:p>
          </p:txBody>
        </p:sp>
        <p:sp>
          <p:nvSpPr>
            <p:cNvPr id="168975" name="Text Box 15"/>
            <p:cNvSpPr txBox="1">
              <a:spLocks noChangeArrowheads="1"/>
            </p:cNvSpPr>
            <p:nvPr/>
          </p:nvSpPr>
          <p:spPr bwMode="auto">
            <a:xfrm>
              <a:off x="1773" y="3465"/>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果　　物</a:t>
              </a:r>
            </a:p>
          </p:txBody>
        </p:sp>
        <p:sp>
          <p:nvSpPr>
            <p:cNvPr id="168976" name="Text Box 16"/>
            <p:cNvSpPr txBox="1">
              <a:spLocks noChangeArrowheads="1"/>
            </p:cNvSpPr>
            <p:nvPr/>
          </p:nvSpPr>
          <p:spPr bwMode="auto">
            <a:xfrm>
              <a:off x="813" y="3449"/>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800000"/>
                  </a:solidFill>
                </a:rPr>
                <a:t>お弁当</a:t>
              </a:r>
            </a:p>
          </p:txBody>
        </p:sp>
        <p:sp>
          <p:nvSpPr>
            <p:cNvPr id="168977" name="Text Box 17"/>
            <p:cNvSpPr txBox="1">
              <a:spLocks noChangeArrowheads="1"/>
            </p:cNvSpPr>
            <p:nvPr/>
          </p:nvSpPr>
          <p:spPr bwMode="auto">
            <a:xfrm>
              <a:off x="1069" y="3457"/>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ケーキ</a:t>
              </a:r>
            </a:p>
          </p:txBody>
        </p:sp>
        <p:sp>
          <p:nvSpPr>
            <p:cNvPr id="168978" name="Text Box 18"/>
            <p:cNvSpPr txBox="1">
              <a:spLocks noChangeArrowheads="1"/>
            </p:cNvSpPr>
            <p:nvPr/>
          </p:nvSpPr>
          <p:spPr bwMode="auto">
            <a:xfrm>
              <a:off x="1541" y="3457"/>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パ　　ン</a:t>
              </a:r>
            </a:p>
          </p:txBody>
        </p:sp>
        <p:sp>
          <p:nvSpPr>
            <p:cNvPr id="168979" name="Text Box 19"/>
            <p:cNvSpPr txBox="1">
              <a:spLocks noChangeArrowheads="1"/>
            </p:cNvSpPr>
            <p:nvPr/>
          </p:nvSpPr>
          <p:spPr bwMode="auto">
            <a:xfrm>
              <a:off x="2013" y="3457"/>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その他</a:t>
              </a:r>
            </a:p>
          </p:txBody>
        </p:sp>
        <p:sp>
          <p:nvSpPr>
            <p:cNvPr id="168981" name="Line 21"/>
            <p:cNvSpPr>
              <a:spLocks noChangeShapeType="1"/>
            </p:cNvSpPr>
            <p:nvPr/>
          </p:nvSpPr>
          <p:spPr bwMode="auto">
            <a:xfrm>
              <a:off x="2287" y="1985"/>
              <a:ext cx="0" cy="155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8982" name="Line 22"/>
            <p:cNvSpPr>
              <a:spLocks noChangeShapeType="1"/>
            </p:cNvSpPr>
            <p:nvPr/>
          </p:nvSpPr>
          <p:spPr bwMode="auto">
            <a:xfrm>
              <a:off x="2215" y="1985"/>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8983" name="Line 23"/>
            <p:cNvSpPr>
              <a:spLocks noChangeShapeType="1"/>
            </p:cNvSpPr>
            <p:nvPr/>
          </p:nvSpPr>
          <p:spPr bwMode="auto">
            <a:xfrm>
              <a:off x="2215" y="3209"/>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8984" name="Line 24"/>
            <p:cNvSpPr>
              <a:spLocks noChangeShapeType="1"/>
            </p:cNvSpPr>
            <p:nvPr/>
          </p:nvSpPr>
          <p:spPr bwMode="auto">
            <a:xfrm>
              <a:off x="2215" y="2921"/>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8985" name="Line 25"/>
            <p:cNvSpPr>
              <a:spLocks noChangeShapeType="1"/>
            </p:cNvSpPr>
            <p:nvPr/>
          </p:nvSpPr>
          <p:spPr bwMode="auto">
            <a:xfrm>
              <a:off x="2215" y="2609"/>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8986" name="Line 26"/>
            <p:cNvSpPr>
              <a:spLocks noChangeShapeType="1"/>
            </p:cNvSpPr>
            <p:nvPr/>
          </p:nvSpPr>
          <p:spPr bwMode="auto">
            <a:xfrm>
              <a:off x="2215" y="2289"/>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8987" name="Text Box 27"/>
            <p:cNvSpPr txBox="1">
              <a:spLocks noChangeArrowheads="1"/>
            </p:cNvSpPr>
            <p:nvPr/>
          </p:nvSpPr>
          <p:spPr bwMode="auto">
            <a:xfrm>
              <a:off x="2223" y="1889"/>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68988" name="Text Box 28"/>
            <p:cNvSpPr txBox="1">
              <a:spLocks noChangeArrowheads="1"/>
            </p:cNvSpPr>
            <p:nvPr/>
          </p:nvSpPr>
          <p:spPr bwMode="auto">
            <a:xfrm>
              <a:off x="2223" y="2193"/>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68989" name="Text Box 29"/>
            <p:cNvSpPr txBox="1">
              <a:spLocks noChangeArrowheads="1"/>
            </p:cNvSpPr>
            <p:nvPr/>
          </p:nvSpPr>
          <p:spPr bwMode="auto">
            <a:xfrm>
              <a:off x="2231" y="2513"/>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68990" name="Text Box 30"/>
            <p:cNvSpPr txBox="1">
              <a:spLocks noChangeArrowheads="1"/>
            </p:cNvSpPr>
            <p:nvPr/>
          </p:nvSpPr>
          <p:spPr bwMode="auto">
            <a:xfrm>
              <a:off x="2223" y="2817"/>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68991" name="Text Box 31"/>
            <p:cNvSpPr txBox="1">
              <a:spLocks noChangeArrowheads="1"/>
            </p:cNvSpPr>
            <p:nvPr/>
          </p:nvSpPr>
          <p:spPr bwMode="auto">
            <a:xfrm>
              <a:off x="2223" y="3105"/>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68992" name="Text Box 32"/>
            <p:cNvSpPr txBox="1">
              <a:spLocks noChangeArrowheads="1"/>
            </p:cNvSpPr>
            <p:nvPr/>
          </p:nvSpPr>
          <p:spPr bwMode="auto">
            <a:xfrm>
              <a:off x="2215" y="3425"/>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168993" name="Text Box 33"/>
            <p:cNvSpPr txBox="1">
              <a:spLocks noChangeArrowheads="1"/>
            </p:cNvSpPr>
            <p:nvPr/>
          </p:nvSpPr>
          <p:spPr bwMode="auto">
            <a:xfrm>
              <a:off x="2316" y="1734"/>
              <a:ext cx="40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a:t>
              </a:r>
            </a:p>
          </p:txBody>
        </p:sp>
        <p:sp>
          <p:nvSpPr>
            <p:cNvPr id="168995" name="Line 35"/>
            <p:cNvSpPr>
              <a:spLocks noChangeShapeType="1"/>
            </p:cNvSpPr>
            <p:nvPr/>
          </p:nvSpPr>
          <p:spPr bwMode="auto">
            <a:xfrm>
              <a:off x="495" y="1832"/>
              <a:ext cx="0" cy="171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8996" name="Line 36"/>
            <p:cNvSpPr>
              <a:spLocks noChangeShapeType="1"/>
            </p:cNvSpPr>
            <p:nvPr/>
          </p:nvSpPr>
          <p:spPr bwMode="auto">
            <a:xfrm>
              <a:off x="503" y="3537"/>
              <a:ext cx="186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8997" name="Line 37"/>
            <p:cNvSpPr>
              <a:spLocks noChangeShapeType="1"/>
            </p:cNvSpPr>
            <p:nvPr/>
          </p:nvSpPr>
          <p:spPr bwMode="auto">
            <a:xfrm>
              <a:off x="495" y="3257"/>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8998" name="Line 38"/>
            <p:cNvSpPr>
              <a:spLocks noChangeShapeType="1"/>
            </p:cNvSpPr>
            <p:nvPr/>
          </p:nvSpPr>
          <p:spPr bwMode="auto">
            <a:xfrm>
              <a:off x="495" y="1841"/>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8999" name="Line 39"/>
            <p:cNvSpPr>
              <a:spLocks noChangeShapeType="1"/>
            </p:cNvSpPr>
            <p:nvPr/>
          </p:nvSpPr>
          <p:spPr bwMode="auto">
            <a:xfrm>
              <a:off x="495" y="2129"/>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00" name="Line 40"/>
            <p:cNvSpPr>
              <a:spLocks noChangeShapeType="1"/>
            </p:cNvSpPr>
            <p:nvPr/>
          </p:nvSpPr>
          <p:spPr bwMode="auto">
            <a:xfrm>
              <a:off x="495" y="2417"/>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01" name="Line 41"/>
            <p:cNvSpPr>
              <a:spLocks noChangeShapeType="1"/>
            </p:cNvSpPr>
            <p:nvPr/>
          </p:nvSpPr>
          <p:spPr bwMode="auto">
            <a:xfrm>
              <a:off x="495" y="2705"/>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02" name="Line 42"/>
            <p:cNvSpPr>
              <a:spLocks noChangeShapeType="1"/>
            </p:cNvSpPr>
            <p:nvPr/>
          </p:nvSpPr>
          <p:spPr bwMode="auto">
            <a:xfrm>
              <a:off x="495" y="2993"/>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69003" name="Group 43"/>
            <p:cNvGrpSpPr>
              <a:grpSpLocks/>
            </p:cNvGrpSpPr>
            <p:nvPr/>
          </p:nvGrpSpPr>
          <p:grpSpPr bwMode="auto">
            <a:xfrm>
              <a:off x="175" y="1593"/>
              <a:ext cx="384" cy="2032"/>
              <a:chOff x="2904" y="872"/>
              <a:chExt cx="384" cy="2032"/>
            </a:xfrm>
          </p:grpSpPr>
          <p:sp>
            <p:nvSpPr>
              <p:cNvPr id="169004" name="Text Box 44"/>
              <p:cNvSpPr txBox="1">
                <a:spLocks noChangeArrowheads="1"/>
              </p:cNvSpPr>
              <p:nvPr/>
            </p:nvSpPr>
            <p:spPr bwMode="auto">
              <a:xfrm>
                <a:off x="2976" y="2712"/>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169005" name="Text Box 45"/>
              <p:cNvSpPr txBox="1">
                <a:spLocks noChangeArrowheads="1"/>
              </p:cNvSpPr>
              <p:nvPr/>
            </p:nvSpPr>
            <p:spPr bwMode="auto">
              <a:xfrm>
                <a:off x="2968" y="2440"/>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69006" name="Text Box 46"/>
              <p:cNvSpPr txBox="1">
                <a:spLocks noChangeArrowheads="1"/>
              </p:cNvSpPr>
              <p:nvPr/>
            </p:nvSpPr>
            <p:spPr bwMode="auto">
              <a:xfrm>
                <a:off x="2960" y="216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69007" name="Text Box 47"/>
              <p:cNvSpPr txBox="1">
                <a:spLocks noChangeArrowheads="1"/>
              </p:cNvSpPr>
              <p:nvPr/>
            </p:nvSpPr>
            <p:spPr bwMode="auto">
              <a:xfrm>
                <a:off x="2960" y="188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69008" name="Text Box 48"/>
              <p:cNvSpPr txBox="1">
                <a:spLocks noChangeArrowheads="1"/>
              </p:cNvSpPr>
              <p:nvPr/>
            </p:nvSpPr>
            <p:spPr bwMode="auto">
              <a:xfrm>
                <a:off x="2960" y="160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69009" name="Text Box 49"/>
              <p:cNvSpPr txBox="1">
                <a:spLocks noChangeArrowheads="1"/>
              </p:cNvSpPr>
              <p:nvPr/>
            </p:nvSpPr>
            <p:spPr bwMode="auto">
              <a:xfrm>
                <a:off x="2904" y="1320"/>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69010" name="Text Box 50"/>
              <p:cNvSpPr txBox="1">
                <a:spLocks noChangeArrowheads="1"/>
              </p:cNvSpPr>
              <p:nvPr/>
            </p:nvSpPr>
            <p:spPr bwMode="auto">
              <a:xfrm>
                <a:off x="2904" y="1024"/>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１２０</a:t>
                </a:r>
              </a:p>
            </p:txBody>
          </p:sp>
          <p:sp>
            <p:nvSpPr>
              <p:cNvPr id="169011" name="Text Box 51"/>
              <p:cNvSpPr txBox="1">
                <a:spLocks noChangeArrowheads="1"/>
              </p:cNvSpPr>
              <p:nvPr/>
            </p:nvSpPr>
            <p:spPr bwMode="auto">
              <a:xfrm>
                <a:off x="2928" y="872"/>
                <a:ext cx="36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（個）</a:t>
                </a:r>
              </a:p>
            </p:txBody>
          </p:sp>
        </p:grpSp>
        <p:sp>
          <p:nvSpPr>
            <p:cNvPr id="169012" name="Rectangle 52"/>
            <p:cNvSpPr>
              <a:spLocks noChangeArrowheads="1"/>
            </p:cNvSpPr>
            <p:nvPr/>
          </p:nvSpPr>
          <p:spPr bwMode="auto">
            <a:xfrm>
              <a:off x="495" y="2993"/>
              <a:ext cx="256" cy="544"/>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9013" name="Rectangle 53"/>
            <p:cNvSpPr>
              <a:spLocks noChangeArrowheads="1"/>
            </p:cNvSpPr>
            <p:nvPr/>
          </p:nvSpPr>
          <p:spPr bwMode="auto">
            <a:xfrm>
              <a:off x="751" y="3265"/>
              <a:ext cx="256" cy="27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9014" name="Rectangle 54"/>
            <p:cNvSpPr>
              <a:spLocks noChangeArrowheads="1"/>
            </p:cNvSpPr>
            <p:nvPr/>
          </p:nvSpPr>
          <p:spPr bwMode="auto">
            <a:xfrm>
              <a:off x="1007" y="3337"/>
              <a:ext cx="256"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9015" name="Rectangle 55"/>
            <p:cNvSpPr>
              <a:spLocks noChangeArrowheads="1"/>
            </p:cNvSpPr>
            <p:nvPr/>
          </p:nvSpPr>
          <p:spPr bwMode="auto">
            <a:xfrm>
              <a:off x="1263" y="3401"/>
              <a:ext cx="256" cy="13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9016" name="Rectangle 56"/>
            <p:cNvSpPr>
              <a:spLocks noChangeArrowheads="1"/>
            </p:cNvSpPr>
            <p:nvPr/>
          </p:nvSpPr>
          <p:spPr bwMode="auto">
            <a:xfrm>
              <a:off x="1519" y="3425"/>
              <a:ext cx="256" cy="11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9017" name="Rectangle 57"/>
            <p:cNvSpPr>
              <a:spLocks noChangeArrowheads="1"/>
            </p:cNvSpPr>
            <p:nvPr/>
          </p:nvSpPr>
          <p:spPr bwMode="auto">
            <a:xfrm>
              <a:off x="1775" y="3457"/>
              <a:ext cx="256" cy="8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9018" name="Rectangle 58"/>
            <p:cNvSpPr>
              <a:spLocks noChangeArrowheads="1"/>
            </p:cNvSpPr>
            <p:nvPr/>
          </p:nvSpPr>
          <p:spPr bwMode="auto">
            <a:xfrm>
              <a:off x="2031" y="3385"/>
              <a:ext cx="256" cy="15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9019" name="Text Box 59"/>
            <p:cNvSpPr txBox="1">
              <a:spLocks noChangeArrowheads="1"/>
            </p:cNvSpPr>
            <p:nvPr/>
          </p:nvSpPr>
          <p:spPr bwMode="auto">
            <a:xfrm>
              <a:off x="1687" y="2184"/>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9020" name="Text Box 60"/>
            <p:cNvSpPr txBox="1">
              <a:spLocks noChangeArrowheads="1"/>
            </p:cNvSpPr>
            <p:nvPr/>
          </p:nvSpPr>
          <p:spPr bwMode="auto">
            <a:xfrm>
              <a:off x="1431" y="2305"/>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9021" name="Text Box 61"/>
            <p:cNvSpPr txBox="1">
              <a:spLocks noChangeArrowheads="1"/>
            </p:cNvSpPr>
            <p:nvPr/>
          </p:nvSpPr>
          <p:spPr bwMode="auto">
            <a:xfrm>
              <a:off x="1175" y="2423"/>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9022" name="Text Box 62"/>
            <p:cNvSpPr txBox="1">
              <a:spLocks noChangeArrowheads="1"/>
            </p:cNvSpPr>
            <p:nvPr/>
          </p:nvSpPr>
          <p:spPr bwMode="auto">
            <a:xfrm>
              <a:off x="910" y="2623"/>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9023" name="Text Box 63"/>
            <p:cNvSpPr txBox="1">
              <a:spLocks noChangeArrowheads="1"/>
            </p:cNvSpPr>
            <p:nvPr/>
          </p:nvSpPr>
          <p:spPr bwMode="auto">
            <a:xfrm>
              <a:off x="645" y="2912"/>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9024" name="Text Box 64"/>
            <p:cNvSpPr txBox="1">
              <a:spLocks noChangeArrowheads="1"/>
            </p:cNvSpPr>
            <p:nvPr/>
          </p:nvSpPr>
          <p:spPr bwMode="auto">
            <a:xfrm>
              <a:off x="1943" y="2087"/>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9025" name="Text Box 65"/>
            <p:cNvSpPr txBox="1">
              <a:spLocks noChangeArrowheads="1"/>
            </p:cNvSpPr>
            <p:nvPr/>
          </p:nvSpPr>
          <p:spPr bwMode="auto">
            <a:xfrm>
              <a:off x="2190" y="1895"/>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9026" name="Line 66"/>
            <p:cNvSpPr>
              <a:spLocks noChangeShapeType="1"/>
            </p:cNvSpPr>
            <p:nvPr/>
          </p:nvSpPr>
          <p:spPr bwMode="auto">
            <a:xfrm rot="21299207" flipV="1">
              <a:off x="478" y="3021"/>
              <a:ext cx="287" cy="5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27" name="Line 67"/>
            <p:cNvSpPr>
              <a:spLocks noChangeShapeType="1"/>
            </p:cNvSpPr>
            <p:nvPr/>
          </p:nvSpPr>
          <p:spPr bwMode="auto">
            <a:xfrm rot="414213" flipV="1">
              <a:off x="1015" y="2505"/>
              <a:ext cx="224" cy="22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28" name="Line 68"/>
            <p:cNvSpPr>
              <a:spLocks noChangeShapeType="1"/>
            </p:cNvSpPr>
            <p:nvPr/>
          </p:nvSpPr>
          <p:spPr bwMode="auto">
            <a:xfrm rot="20370755" flipV="1">
              <a:off x="711" y="2764"/>
              <a:ext cx="328" cy="189"/>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29" name="Line 69"/>
            <p:cNvSpPr>
              <a:spLocks noChangeShapeType="1"/>
            </p:cNvSpPr>
            <p:nvPr/>
          </p:nvSpPr>
          <p:spPr bwMode="auto">
            <a:xfrm rot="248694" flipV="1">
              <a:off x="1263" y="2385"/>
              <a:ext cx="236" cy="136"/>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30" name="Line 70"/>
            <p:cNvSpPr>
              <a:spLocks noChangeShapeType="1"/>
            </p:cNvSpPr>
            <p:nvPr/>
          </p:nvSpPr>
          <p:spPr bwMode="auto">
            <a:xfrm rot="21020423" flipV="1">
              <a:off x="1494" y="2295"/>
              <a:ext cx="279" cy="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31" name="Line 71"/>
            <p:cNvSpPr>
              <a:spLocks noChangeShapeType="1"/>
            </p:cNvSpPr>
            <p:nvPr/>
          </p:nvSpPr>
          <p:spPr bwMode="auto">
            <a:xfrm rot="21269423" flipV="1">
              <a:off x="1759" y="2190"/>
              <a:ext cx="280" cy="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32" name="Line 72"/>
            <p:cNvSpPr>
              <a:spLocks noChangeShapeType="1"/>
            </p:cNvSpPr>
            <p:nvPr/>
          </p:nvSpPr>
          <p:spPr bwMode="auto">
            <a:xfrm rot="21243493" flipV="1">
              <a:off x="2031" y="2009"/>
              <a:ext cx="264" cy="15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33" name="Text Box 73"/>
            <p:cNvSpPr txBox="1">
              <a:spLocks noChangeArrowheads="1"/>
            </p:cNvSpPr>
            <p:nvPr/>
          </p:nvSpPr>
          <p:spPr bwMode="auto">
            <a:xfrm>
              <a:off x="2517" y="2161"/>
              <a:ext cx="250" cy="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累積比率</a:t>
              </a:r>
            </a:p>
          </p:txBody>
        </p:sp>
        <p:grpSp>
          <p:nvGrpSpPr>
            <p:cNvPr id="169086" name="Group 126"/>
            <p:cNvGrpSpPr>
              <a:grpSpLocks/>
            </p:cNvGrpSpPr>
            <p:nvPr/>
          </p:nvGrpSpPr>
          <p:grpSpPr bwMode="auto">
            <a:xfrm>
              <a:off x="823" y="1793"/>
              <a:ext cx="704" cy="212"/>
              <a:chOff x="760" y="2016"/>
              <a:chExt cx="704" cy="212"/>
            </a:xfrm>
          </p:grpSpPr>
          <p:sp>
            <p:nvSpPr>
              <p:cNvPr id="169087" name="Text Box 127"/>
              <p:cNvSpPr txBox="1">
                <a:spLocks noChangeArrowheads="1"/>
              </p:cNvSpPr>
              <p:nvPr/>
            </p:nvSpPr>
            <p:spPr bwMode="auto">
              <a:xfrm>
                <a:off x="760" y="2016"/>
                <a:ext cx="26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600"/>
                  <a:t>n</a:t>
                </a:r>
              </a:p>
            </p:txBody>
          </p:sp>
          <p:sp>
            <p:nvSpPr>
              <p:cNvPr id="169088" name="Text Box 128"/>
              <p:cNvSpPr txBox="1">
                <a:spLocks noChangeArrowheads="1"/>
              </p:cNvSpPr>
              <p:nvPr/>
            </p:nvSpPr>
            <p:spPr bwMode="auto">
              <a:xfrm>
                <a:off x="784" y="2048"/>
                <a:ext cx="68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＝１１０</a:t>
                </a:r>
              </a:p>
            </p:txBody>
          </p:sp>
        </p:grpSp>
        <p:sp>
          <p:nvSpPr>
            <p:cNvPr id="169103" name="Text Box 143"/>
            <p:cNvSpPr txBox="1">
              <a:spLocks noChangeArrowheads="1"/>
            </p:cNvSpPr>
            <p:nvPr/>
          </p:nvSpPr>
          <p:spPr bwMode="auto">
            <a:xfrm>
              <a:off x="591" y="4041"/>
              <a:ext cx="176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図８　商品別売れ残り廃却数</a:t>
              </a:r>
            </a:p>
          </p:txBody>
        </p:sp>
      </p:grpSp>
      <p:grpSp>
        <p:nvGrpSpPr>
          <p:cNvPr id="169111" name="Group 151"/>
          <p:cNvGrpSpPr>
            <a:grpSpLocks/>
          </p:cNvGrpSpPr>
          <p:nvPr/>
        </p:nvGrpSpPr>
        <p:grpSpPr bwMode="auto">
          <a:xfrm>
            <a:off x="4745038" y="2465388"/>
            <a:ext cx="4398962" cy="4254500"/>
            <a:chOff x="2989" y="1553"/>
            <a:chExt cx="2771" cy="2680"/>
          </a:xfrm>
        </p:grpSpPr>
        <p:sp>
          <p:nvSpPr>
            <p:cNvPr id="168971" name="Text Box 11"/>
            <p:cNvSpPr txBox="1">
              <a:spLocks noChangeArrowheads="1"/>
            </p:cNvSpPr>
            <p:nvPr/>
          </p:nvSpPr>
          <p:spPr bwMode="auto">
            <a:xfrm>
              <a:off x="5510" y="2328"/>
              <a:ext cx="250" cy="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累積比率</a:t>
              </a:r>
            </a:p>
          </p:txBody>
        </p:sp>
        <p:sp>
          <p:nvSpPr>
            <p:cNvPr id="169034" name="Text Box 74"/>
            <p:cNvSpPr txBox="1">
              <a:spLocks noChangeArrowheads="1"/>
            </p:cNvSpPr>
            <p:nvPr/>
          </p:nvSpPr>
          <p:spPr bwMode="auto">
            <a:xfrm>
              <a:off x="4037" y="3521"/>
              <a:ext cx="250" cy="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ケーキ　</a:t>
              </a:r>
            </a:p>
          </p:txBody>
        </p:sp>
        <p:sp>
          <p:nvSpPr>
            <p:cNvPr id="169035" name="Text Box 75"/>
            <p:cNvSpPr txBox="1">
              <a:spLocks noChangeArrowheads="1"/>
            </p:cNvSpPr>
            <p:nvPr/>
          </p:nvSpPr>
          <p:spPr bwMode="auto">
            <a:xfrm>
              <a:off x="4269" y="3497"/>
              <a:ext cx="250" cy="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おにぎり</a:t>
              </a:r>
            </a:p>
          </p:txBody>
        </p:sp>
        <p:sp>
          <p:nvSpPr>
            <p:cNvPr id="169036" name="Text Box 76"/>
            <p:cNvSpPr txBox="1">
              <a:spLocks noChangeArrowheads="1"/>
            </p:cNvSpPr>
            <p:nvPr/>
          </p:nvSpPr>
          <p:spPr bwMode="auto">
            <a:xfrm>
              <a:off x="5053" y="3497"/>
              <a:ext cx="250" cy="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その他　</a:t>
              </a:r>
            </a:p>
          </p:txBody>
        </p:sp>
        <p:sp>
          <p:nvSpPr>
            <p:cNvPr id="169039" name="Line 79"/>
            <p:cNvSpPr>
              <a:spLocks noChangeShapeType="1"/>
            </p:cNvSpPr>
            <p:nvPr/>
          </p:nvSpPr>
          <p:spPr bwMode="auto">
            <a:xfrm>
              <a:off x="5295" y="1945"/>
              <a:ext cx="0" cy="160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40" name="Line 80"/>
            <p:cNvSpPr>
              <a:spLocks noChangeShapeType="1"/>
            </p:cNvSpPr>
            <p:nvPr/>
          </p:nvSpPr>
          <p:spPr bwMode="auto">
            <a:xfrm>
              <a:off x="5223" y="1945"/>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41" name="Line 81"/>
            <p:cNvSpPr>
              <a:spLocks noChangeShapeType="1"/>
            </p:cNvSpPr>
            <p:nvPr/>
          </p:nvSpPr>
          <p:spPr bwMode="auto">
            <a:xfrm>
              <a:off x="5223" y="3201"/>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42" name="Line 82"/>
            <p:cNvSpPr>
              <a:spLocks noChangeShapeType="1"/>
            </p:cNvSpPr>
            <p:nvPr/>
          </p:nvSpPr>
          <p:spPr bwMode="auto">
            <a:xfrm>
              <a:off x="5223" y="2913"/>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43" name="Line 83"/>
            <p:cNvSpPr>
              <a:spLocks noChangeShapeType="1"/>
            </p:cNvSpPr>
            <p:nvPr/>
          </p:nvSpPr>
          <p:spPr bwMode="auto">
            <a:xfrm>
              <a:off x="5223" y="2601"/>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44" name="Line 84"/>
            <p:cNvSpPr>
              <a:spLocks noChangeShapeType="1"/>
            </p:cNvSpPr>
            <p:nvPr/>
          </p:nvSpPr>
          <p:spPr bwMode="auto">
            <a:xfrm>
              <a:off x="5223" y="2273"/>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45" name="Text Box 85"/>
            <p:cNvSpPr txBox="1">
              <a:spLocks noChangeArrowheads="1"/>
            </p:cNvSpPr>
            <p:nvPr/>
          </p:nvSpPr>
          <p:spPr bwMode="auto">
            <a:xfrm>
              <a:off x="5263" y="1841"/>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69046" name="Text Box 86"/>
            <p:cNvSpPr txBox="1">
              <a:spLocks noChangeArrowheads="1"/>
            </p:cNvSpPr>
            <p:nvPr/>
          </p:nvSpPr>
          <p:spPr bwMode="auto">
            <a:xfrm>
              <a:off x="5271" y="2177"/>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69047" name="Text Box 87"/>
            <p:cNvSpPr txBox="1">
              <a:spLocks noChangeArrowheads="1"/>
            </p:cNvSpPr>
            <p:nvPr/>
          </p:nvSpPr>
          <p:spPr bwMode="auto">
            <a:xfrm>
              <a:off x="5263" y="2505"/>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69048" name="Text Box 88"/>
            <p:cNvSpPr txBox="1">
              <a:spLocks noChangeArrowheads="1"/>
            </p:cNvSpPr>
            <p:nvPr/>
          </p:nvSpPr>
          <p:spPr bwMode="auto">
            <a:xfrm>
              <a:off x="5255" y="2817"/>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69049" name="Text Box 89"/>
            <p:cNvSpPr txBox="1">
              <a:spLocks noChangeArrowheads="1"/>
            </p:cNvSpPr>
            <p:nvPr/>
          </p:nvSpPr>
          <p:spPr bwMode="auto">
            <a:xfrm>
              <a:off x="5255" y="3105"/>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69050" name="Text Box 90"/>
            <p:cNvSpPr txBox="1">
              <a:spLocks noChangeArrowheads="1"/>
            </p:cNvSpPr>
            <p:nvPr/>
          </p:nvSpPr>
          <p:spPr bwMode="auto">
            <a:xfrm>
              <a:off x="5223" y="3441"/>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169051" name="Text Box 91"/>
            <p:cNvSpPr txBox="1">
              <a:spLocks noChangeArrowheads="1"/>
            </p:cNvSpPr>
            <p:nvPr/>
          </p:nvSpPr>
          <p:spPr bwMode="auto">
            <a:xfrm>
              <a:off x="5313" y="1680"/>
              <a:ext cx="39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a:t>
              </a:r>
            </a:p>
          </p:txBody>
        </p:sp>
        <p:sp>
          <p:nvSpPr>
            <p:cNvPr id="169052" name="Text Box 92"/>
            <p:cNvSpPr txBox="1">
              <a:spLocks noChangeArrowheads="1"/>
            </p:cNvSpPr>
            <p:nvPr/>
          </p:nvSpPr>
          <p:spPr bwMode="auto">
            <a:xfrm>
              <a:off x="2989" y="2073"/>
              <a:ext cx="250" cy="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800000"/>
                  </a:solidFill>
                </a:rPr>
                <a:t>売れ残り金額</a:t>
              </a:r>
            </a:p>
          </p:txBody>
        </p:sp>
        <p:sp>
          <p:nvSpPr>
            <p:cNvPr id="169053" name="Line 93"/>
            <p:cNvSpPr>
              <a:spLocks noChangeShapeType="1"/>
            </p:cNvSpPr>
            <p:nvPr/>
          </p:nvSpPr>
          <p:spPr bwMode="auto">
            <a:xfrm>
              <a:off x="3504" y="1760"/>
              <a:ext cx="0" cy="180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54" name="Line 94"/>
            <p:cNvSpPr>
              <a:spLocks noChangeShapeType="1"/>
            </p:cNvSpPr>
            <p:nvPr/>
          </p:nvSpPr>
          <p:spPr bwMode="auto">
            <a:xfrm flipV="1">
              <a:off x="3503" y="3544"/>
              <a:ext cx="1791" cy="9"/>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55" name="Line 95"/>
            <p:cNvSpPr>
              <a:spLocks noChangeShapeType="1"/>
            </p:cNvSpPr>
            <p:nvPr/>
          </p:nvSpPr>
          <p:spPr bwMode="auto">
            <a:xfrm>
              <a:off x="3495" y="3329"/>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56" name="Line 96"/>
            <p:cNvSpPr>
              <a:spLocks noChangeShapeType="1"/>
            </p:cNvSpPr>
            <p:nvPr/>
          </p:nvSpPr>
          <p:spPr bwMode="auto">
            <a:xfrm>
              <a:off x="3504" y="1761"/>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57" name="Line 97"/>
            <p:cNvSpPr>
              <a:spLocks noChangeShapeType="1"/>
            </p:cNvSpPr>
            <p:nvPr/>
          </p:nvSpPr>
          <p:spPr bwMode="auto">
            <a:xfrm>
              <a:off x="3504" y="2433"/>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58" name="Line 98"/>
            <p:cNvSpPr>
              <a:spLocks noChangeShapeType="1"/>
            </p:cNvSpPr>
            <p:nvPr/>
          </p:nvSpPr>
          <p:spPr bwMode="auto">
            <a:xfrm>
              <a:off x="3504" y="2657"/>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59" name="Line 99"/>
            <p:cNvSpPr>
              <a:spLocks noChangeShapeType="1"/>
            </p:cNvSpPr>
            <p:nvPr/>
          </p:nvSpPr>
          <p:spPr bwMode="auto">
            <a:xfrm>
              <a:off x="3495" y="2881"/>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60" name="Line 100"/>
            <p:cNvSpPr>
              <a:spLocks noChangeShapeType="1"/>
            </p:cNvSpPr>
            <p:nvPr/>
          </p:nvSpPr>
          <p:spPr bwMode="auto">
            <a:xfrm>
              <a:off x="3495" y="3105"/>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61" name="Text Box 101"/>
            <p:cNvSpPr txBox="1">
              <a:spLocks noChangeArrowheads="1"/>
            </p:cNvSpPr>
            <p:nvPr/>
          </p:nvSpPr>
          <p:spPr bwMode="auto">
            <a:xfrm>
              <a:off x="3247" y="3449"/>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169062" name="Text Box 102"/>
            <p:cNvSpPr txBox="1">
              <a:spLocks noChangeArrowheads="1"/>
            </p:cNvSpPr>
            <p:nvPr/>
          </p:nvSpPr>
          <p:spPr bwMode="auto">
            <a:xfrm>
              <a:off x="3239" y="3233"/>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69063" name="Text Box 103"/>
            <p:cNvSpPr txBox="1">
              <a:spLocks noChangeArrowheads="1"/>
            </p:cNvSpPr>
            <p:nvPr/>
          </p:nvSpPr>
          <p:spPr bwMode="auto">
            <a:xfrm>
              <a:off x="3231" y="3009"/>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69064" name="Text Box 104"/>
            <p:cNvSpPr txBox="1">
              <a:spLocks noChangeArrowheads="1"/>
            </p:cNvSpPr>
            <p:nvPr/>
          </p:nvSpPr>
          <p:spPr bwMode="auto">
            <a:xfrm>
              <a:off x="3231" y="2785"/>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69065" name="Text Box 105"/>
            <p:cNvSpPr txBox="1">
              <a:spLocks noChangeArrowheads="1"/>
            </p:cNvSpPr>
            <p:nvPr/>
          </p:nvSpPr>
          <p:spPr bwMode="auto">
            <a:xfrm>
              <a:off x="3231" y="2561"/>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69066" name="Text Box 106"/>
            <p:cNvSpPr txBox="1">
              <a:spLocks noChangeArrowheads="1"/>
            </p:cNvSpPr>
            <p:nvPr/>
          </p:nvSpPr>
          <p:spPr bwMode="auto">
            <a:xfrm>
              <a:off x="3175" y="2337"/>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69067" name="Text Box 107"/>
            <p:cNvSpPr txBox="1">
              <a:spLocks noChangeArrowheads="1"/>
            </p:cNvSpPr>
            <p:nvPr/>
          </p:nvSpPr>
          <p:spPr bwMode="auto">
            <a:xfrm>
              <a:off x="3175" y="2113"/>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１２０</a:t>
              </a:r>
            </a:p>
          </p:txBody>
        </p:sp>
        <p:sp>
          <p:nvSpPr>
            <p:cNvPr id="169068" name="Text Box 108"/>
            <p:cNvSpPr txBox="1">
              <a:spLocks noChangeArrowheads="1"/>
            </p:cNvSpPr>
            <p:nvPr/>
          </p:nvSpPr>
          <p:spPr bwMode="auto">
            <a:xfrm>
              <a:off x="3199" y="1553"/>
              <a:ext cx="48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（千円）</a:t>
              </a:r>
            </a:p>
          </p:txBody>
        </p:sp>
        <p:sp>
          <p:nvSpPr>
            <p:cNvPr id="169070" name="Rectangle 110"/>
            <p:cNvSpPr>
              <a:spLocks noChangeArrowheads="1"/>
            </p:cNvSpPr>
            <p:nvPr/>
          </p:nvSpPr>
          <p:spPr bwMode="auto">
            <a:xfrm>
              <a:off x="3503" y="2881"/>
              <a:ext cx="256" cy="672"/>
            </a:xfrm>
            <a:prstGeom prst="rect">
              <a:avLst/>
            </a:prstGeom>
            <a:solidFill>
              <a:srgbClr val="FFFF99"/>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9071" name="Rectangle 111"/>
            <p:cNvSpPr>
              <a:spLocks noChangeArrowheads="1"/>
            </p:cNvSpPr>
            <p:nvPr/>
          </p:nvSpPr>
          <p:spPr bwMode="auto">
            <a:xfrm>
              <a:off x="3759" y="3241"/>
              <a:ext cx="256" cy="312"/>
            </a:xfrm>
            <a:prstGeom prst="rect">
              <a:avLst/>
            </a:prstGeom>
            <a:solidFill>
              <a:srgbClr val="FFFF99"/>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9072" name="Rectangle 112"/>
            <p:cNvSpPr>
              <a:spLocks noChangeArrowheads="1"/>
            </p:cNvSpPr>
            <p:nvPr/>
          </p:nvSpPr>
          <p:spPr bwMode="auto">
            <a:xfrm>
              <a:off x="4015" y="3353"/>
              <a:ext cx="256"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9073" name="Rectangle 113"/>
            <p:cNvSpPr>
              <a:spLocks noChangeArrowheads="1"/>
            </p:cNvSpPr>
            <p:nvPr/>
          </p:nvSpPr>
          <p:spPr bwMode="auto">
            <a:xfrm>
              <a:off x="4271" y="3449"/>
              <a:ext cx="256" cy="104"/>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9074" name="Rectangle 114"/>
            <p:cNvSpPr>
              <a:spLocks noChangeArrowheads="1"/>
            </p:cNvSpPr>
            <p:nvPr/>
          </p:nvSpPr>
          <p:spPr bwMode="auto">
            <a:xfrm>
              <a:off x="4527" y="3473"/>
              <a:ext cx="256" cy="8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9075" name="Rectangle 115"/>
            <p:cNvSpPr>
              <a:spLocks noChangeArrowheads="1"/>
            </p:cNvSpPr>
            <p:nvPr/>
          </p:nvSpPr>
          <p:spPr bwMode="auto">
            <a:xfrm>
              <a:off x="4783" y="3489"/>
              <a:ext cx="256" cy="64"/>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9076" name="Rectangle 116"/>
            <p:cNvSpPr>
              <a:spLocks noChangeArrowheads="1"/>
            </p:cNvSpPr>
            <p:nvPr/>
          </p:nvSpPr>
          <p:spPr bwMode="auto">
            <a:xfrm>
              <a:off x="5039" y="3449"/>
              <a:ext cx="256" cy="104"/>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9077" name="Text Box 117"/>
            <p:cNvSpPr txBox="1">
              <a:spLocks noChangeArrowheads="1"/>
            </p:cNvSpPr>
            <p:nvPr/>
          </p:nvSpPr>
          <p:spPr bwMode="auto">
            <a:xfrm>
              <a:off x="3525" y="3433"/>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800000"/>
                  </a:solidFill>
                </a:rPr>
                <a:t>お弁当</a:t>
              </a:r>
            </a:p>
          </p:txBody>
        </p:sp>
        <p:sp>
          <p:nvSpPr>
            <p:cNvPr id="169078" name="Text Box 118"/>
            <p:cNvSpPr txBox="1">
              <a:spLocks noChangeArrowheads="1"/>
            </p:cNvSpPr>
            <p:nvPr/>
          </p:nvSpPr>
          <p:spPr bwMode="auto">
            <a:xfrm>
              <a:off x="3781" y="3433"/>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800000"/>
                  </a:solidFill>
                </a:rPr>
                <a:t>果　物</a:t>
              </a:r>
            </a:p>
          </p:txBody>
        </p:sp>
        <p:sp>
          <p:nvSpPr>
            <p:cNvPr id="169079" name="Text Box 119"/>
            <p:cNvSpPr txBox="1">
              <a:spLocks noChangeArrowheads="1"/>
            </p:cNvSpPr>
            <p:nvPr/>
          </p:nvSpPr>
          <p:spPr bwMode="auto">
            <a:xfrm>
              <a:off x="4541" y="3561"/>
              <a:ext cx="250" cy="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パ　ン　</a:t>
              </a:r>
            </a:p>
          </p:txBody>
        </p:sp>
        <p:sp>
          <p:nvSpPr>
            <p:cNvPr id="169080" name="Text Box 120"/>
            <p:cNvSpPr txBox="1">
              <a:spLocks noChangeArrowheads="1"/>
            </p:cNvSpPr>
            <p:nvPr/>
          </p:nvSpPr>
          <p:spPr bwMode="auto">
            <a:xfrm>
              <a:off x="4789" y="3561"/>
              <a:ext cx="250" cy="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惣　菜　</a:t>
              </a:r>
            </a:p>
          </p:txBody>
        </p:sp>
        <p:sp>
          <p:nvSpPr>
            <p:cNvPr id="169081" name="Line 121"/>
            <p:cNvSpPr>
              <a:spLocks noChangeShapeType="1"/>
            </p:cNvSpPr>
            <p:nvPr/>
          </p:nvSpPr>
          <p:spPr bwMode="auto">
            <a:xfrm>
              <a:off x="3504" y="2209"/>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82" name="Line 122"/>
            <p:cNvSpPr>
              <a:spLocks noChangeShapeType="1"/>
            </p:cNvSpPr>
            <p:nvPr/>
          </p:nvSpPr>
          <p:spPr bwMode="auto">
            <a:xfrm>
              <a:off x="3504" y="1985"/>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83" name="Text Box 123"/>
            <p:cNvSpPr txBox="1">
              <a:spLocks noChangeArrowheads="1"/>
            </p:cNvSpPr>
            <p:nvPr/>
          </p:nvSpPr>
          <p:spPr bwMode="auto">
            <a:xfrm>
              <a:off x="3175" y="1881"/>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１４０</a:t>
              </a:r>
            </a:p>
          </p:txBody>
        </p:sp>
        <p:sp>
          <p:nvSpPr>
            <p:cNvPr id="169084" name="Text Box 124"/>
            <p:cNvSpPr txBox="1">
              <a:spLocks noChangeArrowheads="1"/>
            </p:cNvSpPr>
            <p:nvPr/>
          </p:nvSpPr>
          <p:spPr bwMode="auto">
            <a:xfrm>
              <a:off x="3175" y="1673"/>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１６０</a:t>
              </a:r>
            </a:p>
          </p:txBody>
        </p:sp>
        <p:sp>
          <p:nvSpPr>
            <p:cNvPr id="169085" name="Text Box 125"/>
            <p:cNvSpPr txBox="1">
              <a:spLocks noChangeArrowheads="1"/>
            </p:cNvSpPr>
            <p:nvPr/>
          </p:nvSpPr>
          <p:spPr bwMode="auto">
            <a:xfrm>
              <a:off x="3679" y="1769"/>
              <a:ext cx="80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合計＝１４３千円</a:t>
              </a:r>
            </a:p>
          </p:txBody>
        </p:sp>
        <p:sp>
          <p:nvSpPr>
            <p:cNvPr id="169089" name="Text Box 129"/>
            <p:cNvSpPr txBox="1">
              <a:spLocks noChangeArrowheads="1"/>
            </p:cNvSpPr>
            <p:nvPr/>
          </p:nvSpPr>
          <p:spPr bwMode="auto">
            <a:xfrm>
              <a:off x="3902" y="2472"/>
              <a:ext cx="17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9090" name="Text Box 130"/>
            <p:cNvSpPr txBox="1">
              <a:spLocks noChangeArrowheads="1"/>
            </p:cNvSpPr>
            <p:nvPr/>
          </p:nvSpPr>
          <p:spPr bwMode="auto">
            <a:xfrm>
              <a:off x="4943" y="1968"/>
              <a:ext cx="17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9091" name="Text Box 131"/>
            <p:cNvSpPr txBox="1">
              <a:spLocks noChangeArrowheads="1"/>
            </p:cNvSpPr>
            <p:nvPr/>
          </p:nvSpPr>
          <p:spPr bwMode="auto">
            <a:xfrm>
              <a:off x="5207" y="1873"/>
              <a:ext cx="17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9092" name="Text Box 132"/>
            <p:cNvSpPr txBox="1">
              <a:spLocks noChangeArrowheads="1"/>
            </p:cNvSpPr>
            <p:nvPr/>
          </p:nvSpPr>
          <p:spPr bwMode="auto">
            <a:xfrm>
              <a:off x="3662" y="2808"/>
              <a:ext cx="17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9093" name="Text Box 133"/>
            <p:cNvSpPr txBox="1">
              <a:spLocks noChangeArrowheads="1"/>
            </p:cNvSpPr>
            <p:nvPr/>
          </p:nvSpPr>
          <p:spPr bwMode="auto">
            <a:xfrm>
              <a:off x="4182" y="2232"/>
              <a:ext cx="17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9094" name="Text Box 134"/>
            <p:cNvSpPr txBox="1">
              <a:spLocks noChangeArrowheads="1"/>
            </p:cNvSpPr>
            <p:nvPr/>
          </p:nvSpPr>
          <p:spPr bwMode="auto">
            <a:xfrm>
              <a:off x="4447" y="2112"/>
              <a:ext cx="17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9095" name="Text Box 135"/>
            <p:cNvSpPr txBox="1">
              <a:spLocks noChangeArrowheads="1"/>
            </p:cNvSpPr>
            <p:nvPr/>
          </p:nvSpPr>
          <p:spPr bwMode="auto">
            <a:xfrm>
              <a:off x="4695" y="2032"/>
              <a:ext cx="17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9096" name="Line 136"/>
            <p:cNvSpPr>
              <a:spLocks noChangeShapeType="1"/>
            </p:cNvSpPr>
            <p:nvPr/>
          </p:nvSpPr>
          <p:spPr bwMode="auto">
            <a:xfrm rot="370189" flipV="1">
              <a:off x="3539" y="2878"/>
              <a:ext cx="185" cy="689"/>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97" name="Line 137"/>
            <p:cNvSpPr>
              <a:spLocks noChangeShapeType="1"/>
            </p:cNvSpPr>
            <p:nvPr/>
          </p:nvSpPr>
          <p:spPr bwMode="auto">
            <a:xfrm rot="21090086" flipV="1">
              <a:off x="3732" y="2568"/>
              <a:ext cx="294" cy="29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98" name="Line 138"/>
            <p:cNvSpPr>
              <a:spLocks noChangeShapeType="1"/>
            </p:cNvSpPr>
            <p:nvPr/>
          </p:nvSpPr>
          <p:spPr bwMode="auto">
            <a:xfrm rot="180767" flipV="1">
              <a:off x="4015" y="2313"/>
              <a:ext cx="248" cy="24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99" name="Line 139"/>
            <p:cNvSpPr>
              <a:spLocks noChangeShapeType="1"/>
            </p:cNvSpPr>
            <p:nvPr/>
          </p:nvSpPr>
          <p:spPr bwMode="auto">
            <a:xfrm rot="266181" flipV="1">
              <a:off x="4287" y="2193"/>
              <a:ext cx="221" cy="12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100" name="Line 140"/>
            <p:cNvSpPr>
              <a:spLocks noChangeShapeType="1"/>
            </p:cNvSpPr>
            <p:nvPr/>
          </p:nvSpPr>
          <p:spPr bwMode="auto">
            <a:xfrm rot="21393912" flipV="1">
              <a:off x="4527" y="2123"/>
              <a:ext cx="264" cy="7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101" name="Line 141"/>
            <p:cNvSpPr>
              <a:spLocks noChangeShapeType="1"/>
            </p:cNvSpPr>
            <p:nvPr/>
          </p:nvSpPr>
          <p:spPr bwMode="auto">
            <a:xfrm flipV="1">
              <a:off x="4783" y="2059"/>
              <a:ext cx="232" cy="6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102" name="Line 142"/>
            <p:cNvSpPr>
              <a:spLocks noChangeShapeType="1"/>
            </p:cNvSpPr>
            <p:nvPr/>
          </p:nvSpPr>
          <p:spPr bwMode="auto">
            <a:xfrm rot="21097458" flipV="1">
              <a:off x="5023" y="1966"/>
              <a:ext cx="280" cy="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104" name="Text Box 144"/>
            <p:cNvSpPr txBox="1">
              <a:spLocks noChangeArrowheads="1"/>
            </p:cNvSpPr>
            <p:nvPr/>
          </p:nvSpPr>
          <p:spPr bwMode="auto">
            <a:xfrm>
              <a:off x="3567" y="4041"/>
              <a:ext cx="176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図９　商品別売れ残り金額</a:t>
              </a:r>
            </a:p>
          </p:txBody>
        </p:sp>
        <p:sp>
          <p:nvSpPr>
            <p:cNvPr id="169106" name="Text Box 146"/>
            <p:cNvSpPr txBox="1">
              <a:spLocks noChangeArrowheads="1"/>
            </p:cNvSpPr>
            <p:nvPr/>
          </p:nvSpPr>
          <p:spPr bwMode="auto">
            <a:xfrm>
              <a:off x="3754" y="2112"/>
              <a:ext cx="133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目盛り線</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69109"/>
                                        </p:tgtEl>
                                        <p:attrNameLst>
                                          <p:attrName>style.visibility</p:attrName>
                                        </p:attrNameLst>
                                      </p:cBhvr>
                                      <p:to>
                                        <p:strVal val="visible"/>
                                      </p:to>
                                    </p:set>
                                    <p:anim calcmode="lin" valueType="num">
                                      <p:cBhvr additive="base">
                                        <p:cTn id="7" dur="500" fill="hold"/>
                                        <p:tgtEl>
                                          <p:spTgt spid="169109"/>
                                        </p:tgtEl>
                                        <p:attrNameLst>
                                          <p:attrName>ppt_x</p:attrName>
                                        </p:attrNameLst>
                                      </p:cBhvr>
                                      <p:tavLst>
                                        <p:tav tm="0">
                                          <p:val>
                                            <p:strVal val="0-#ppt_w/2"/>
                                          </p:val>
                                        </p:tav>
                                        <p:tav tm="100000">
                                          <p:val>
                                            <p:strVal val="#ppt_x"/>
                                          </p:val>
                                        </p:tav>
                                      </p:tavLst>
                                    </p:anim>
                                    <p:anim calcmode="lin" valueType="num">
                                      <p:cBhvr additive="base">
                                        <p:cTn id="8" dur="500" fill="hold"/>
                                        <p:tgtEl>
                                          <p:spTgt spid="16910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8972"/>
                                        </p:tgtEl>
                                        <p:attrNameLst>
                                          <p:attrName>style.visibility</p:attrName>
                                        </p:attrNameLst>
                                      </p:cBhvr>
                                      <p:to>
                                        <p:strVal val="visible"/>
                                      </p:to>
                                    </p:set>
                                    <p:anim calcmode="lin" valueType="num">
                                      <p:cBhvr additive="base">
                                        <p:cTn id="13" dur="500" fill="hold"/>
                                        <p:tgtEl>
                                          <p:spTgt spid="168972"/>
                                        </p:tgtEl>
                                        <p:attrNameLst>
                                          <p:attrName>ppt_x</p:attrName>
                                        </p:attrNameLst>
                                      </p:cBhvr>
                                      <p:tavLst>
                                        <p:tav tm="0">
                                          <p:val>
                                            <p:strVal val="0-#ppt_w/2"/>
                                          </p:val>
                                        </p:tav>
                                        <p:tav tm="100000">
                                          <p:val>
                                            <p:strVal val="#ppt_x"/>
                                          </p:val>
                                        </p:tav>
                                      </p:tavLst>
                                    </p:anim>
                                    <p:anim calcmode="lin" valueType="num">
                                      <p:cBhvr additive="base">
                                        <p:cTn id="14" dur="500" fill="hold"/>
                                        <p:tgtEl>
                                          <p:spTgt spid="168972"/>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69110"/>
                                        </p:tgtEl>
                                        <p:attrNameLst>
                                          <p:attrName>style.visibility</p:attrName>
                                        </p:attrNameLst>
                                      </p:cBhvr>
                                      <p:to>
                                        <p:strVal val="visible"/>
                                      </p:to>
                                    </p:set>
                                    <p:anim calcmode="lin" valueType="num">
                                      <p:cBhvr additive="base">
                                        <p:cTn id="19" dur="500" fill="hold"/>
                                        <p:tgtEl>
                                          <p:spTgt spid="169110"/>
                                        </p:tgtEl>
                                        <p:attrNameLst>
                                          <p:attrName>ppt_x</p:attrName>
                                        </p:attrNameLst>
                                      </p:cBhvr>
                                      <p:tavLst>
                                        <p:tav tm="0">
                                          <p:val>
                                            <p:strVal val="0-#ppt_w/2"/>
                                          </p:val>
                                        </p:tav>
                                        <p:tav tm="100000">
                                          <p:val>
                                            <p:strVal val="#ppt_x"/>
                                          </p:val>
                                        </p:tav>
                                      </p:tavLst>
                                    </p:anim>
                                    <p:anim calcmode="lin" valueType="num">
                                      <p:cBhvr additive="base">
                                        <p:cTn id="20" dur="500" fill="hold"/>
                                        <p:tgtEl>
                                          <p:spTgt spid="169110"/>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169111"/>
                                        </p:tgtEl>
                                        <p:attrNameLst>
                                          <p:attrName>style.visibility</p:attrName>
                                        </p:attrNameLst>
                                      </p:cBhvr>
                                      <p:to>
                                        <p:strVal val="visible"/>
                                      </p:to>
                                    </p:set>
                                    <p:anim calcmode="lin" valueType="num">
                                      <p:cBhvr additive="base">
                                        <p:cTn id="25" dur="500" fill="hold"/>
                                        <p:tgtEl>
                                          <p:spTgt spid="169111"/>
                                        </p:tgtEl>
                                        <p:attrNameLst>
                                          <p:attrName>ppt_x</p:attrName>
                                        </p:attrNameLst>
                                      </p:cBhvr>
                                      <p:tavLst>
                                        <p:tav tm="0">
                                          <p:val>
                                            <p:strVal val="0-#ppt_w/2"/>
                                          </p:val>
                                        </p:tav>
                                        <p:tav tm="100000">
                                          <p:val>
                                            <p:strVal val="#ppt_x"/>
                                          </p:val>
                                        </p:tav>
                                      </p:tavLst>
                                    </p:anim>
                                    <p:anim calcmode="lin" valueType="num">
                                      <p:cBhvr additive="base">
                                        <p:cTn id="26" dur="500" fill="hold"/>
                                        <p:tgtEl>
                                          <p:spTgt spid="1691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972" grpId="0" animBg="1"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Text Box 2"/>
          <p:cNvSpPr txBox="1">
            <a:spLocks noChangeArrowheads="1"/>
          </p:cNvSpPr>
          <p:nvPr/>
        </p:nvSpPr>
        <p:spPr bwMode="auto">
          <a:xfrm>
            <a:off x="477838" y="2859088"/>
            <a:ext cx="8267700" cy="1019175"/>
          </a:xfrm>
          <a:prstGeom prst="rect">
            <a:avLst/>
          </a:prstGeom>
          <a:solidFill>
            <a:srgbClr val="FFC1C1"/>
          </a:solidFill>
          <a:ln w="12700">
            <a:solidFill>
              <a:srgbClr val="FFC1C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fontAlgn="ctr"/>
            <a:r>
              <a:rPr lang="ja-JP" altLang="en-US" sz="6000" b="1">
                <a:effectLst>
                  <a:outerShdw blurRad="38100" dist="38100" dir="2700000" algn="tl">
                    <a:srgbClr val="FFFFFF"/>
                  </a:outerShdw>
                </a:effectLst>
                <a:ea typeface="HG創英角ﾎﾟｯﾌﾟ体" pitchFamily="49" charset="-128"/>
              </a:rPr>
              <a:t>皆で 復習しましょう</a:t>
            </a:r>
          </a:p>
        </p:txBody>
      </p:sp>
      <p:sp>
        <p:nvSpPr>
          <p:cNvPr id="180227" name="Text Box 3"/>
          <p:cNvSpPr txBox="1">
            <a:spLocks noChangeArrowheads="1"/>
          </p:cNvSpPr>
          <p:nvPr/>
        </p:nvSpPr>
        <p:spPr bwMode="auto">
          <a:xfrm>
            <a:off x="8548688" y="128588"/>
            <a:ext cx="438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P17</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5" name="Rectangle 3"/>
          <p:cNvSpPr>
            <a:spLocks noChangeArrowheads="1"/>
          </p:cNvSpPr>
          <p:nvPr/>
        </p:nvSpPr>
        <p:spPr bwMode="auto">
          <a:xfrm>
            <a:off x="319088" y="441325"/>
            <a:ext cx="3505200" cy="469900"/>
          </a:xfrm>
          <a:prstGeom prst="rect">
            <a:avLst/>
          </a:prstGeom>
          <a:solidFill>
            <a:srgbClr val="FFFF66"/>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b="1">
                <a:ea typeface="HGP創英角ﾎﾟｯﾌﾟ体" pitchFamily="50" charset="-128"/>
              </a:rPr>
              <a:t>◇</a:t>
            </a:r>
            <a:r>
              <a:rPr lang="ja-JP" altLang="en-US" b="1">
                <a:ea typeface="HGP創英角ﾎﾟｯﾌﾟ体" pitchFamily="50" charset="-128"/>
              </a:rPr>
              <a:t>パレート図 間違い探し</a:t>
            </a:r>
          </a:p>
        </p:txBody>
      </p:sp>
      <p:grpSp>
        <p:nvGrpSpPr>
          <p:cNvPr id="274504" name="Group 72"/>
          <p:cNvGrpSpPr>
            <a:grpSpLocks/>
          </p:cNvGrpSpPr>
          <p:nvPr/>
        </p:nvGrpSpPr>
        <p:grpSpPr bwMode="auto">
          <a:xfrm>
            <a:off x="496888" y="1323975"/>
            <a:ext cx="3948112" cy="5243513"/>
            <a:chOff x="313" y="834"/>
            <a:chExt cx="2487" cy="3303"/>
          </a:xfrm>
        </p:grpSpPr>
        <p:sp>
          <p:nvSpPr>
            <p:cNvPr id="274478" name="Text Box 46"/>
            <p:cNvSpPr txBox="1">
              <a:spLocks noChangeArrowheads="1"/>
            </p:cNvSpPr>
            <p:nvPr/>
          </p:nvSpPr>
          <p:spPr bwMode="auto">
            <a:xfrm>
              <a:off x="726" y="834"/>
              <a:ext cx="206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図７　商品別売れ残り廃却数　</a:t>
              </a:r>
            </a:p>
          </p:txBody>
        </p:sp>
        <p:sp>
          <p:nvSpPr>
            <p:cNvPr id="274439" name="Text Box 7"/>
            <p:cNvSpPr txBox="1">
              <a:spLocks noChangeArrowheads="1"/>
            </p:cNvSpPr>
            <p:nvPr/>
          </p:nvSpPr>
          <p:spPr bwMode="auto">
            <a:xfrm>
              <a:off x="942" y="1548"/>
              <a:ext cx="1027" cy="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合計</a:t>
              </a:r>
              <a:r>
                <a:rPr lang="ja-JP" altLang="en-US" sz="1400"/>
                <a:t>＝１１０</a:t>
              </a:r>
            </a:p>
            <a:p>
              <a:pPr algn="ctr">
                <a:spcBef>
                  <a:spcPct val="50000"/>
                </a:spcBef>
              </a:pPr>
              <a:endParaRPr lang="en-US" altLang="ja-JP" sz="1600"/>
            </a:p>
          </p:txBody>
        </p:sp>
        <p:sp>
          <p:nvSpPr>
            <p:cNvPr id="274440" name="Text Box 8"/>
            <p:cNvSpPr txBox="1">
              <a:spLocks noChangeArrowheads="1"/>
            </p:cNvSpPr>
            <p:nvPr/>
          </p:nvSpPr>
          <p:spPr bwMode="auto">
            <a:xfrm>
              <a:off x="1261" y="3791"/>
              <a:ext cx="666" cy="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作成日：</a:t>
              </a:r>
              <a:r>
                <a:rPr lang="en-US" altLang="ja-JP" sz="1200"/>
                <a:t>10/3</a:t>
              </a:r>
            </a:p>
            <a:p>
              <a:pPr algn="ctr">
                <a:spcBef>
                  <a:spcPct val="50000"/>
                </a:spcBef>
              </a:pPr>
              <a:r>
                <a:rPr lang="ja-JP" altLang="en-US" sz="1200"/>
                <a:t>作成者：山田</a:t>
              </a:r>
            </a:p>
          </p:txBody>
        </p:sp>
        <p:sp>
          <p:nvSpPr>
            <p:cNvPr id="274441" name="Line 9"/>
            <p:cNvSpPr>
              <a:spLocks noChangeShapeType="1"/>
            </p:cNvSpPr>
            <p:nvPr/>
          </p:nvSpPr>
          <p:spPr bwMode="auto">
            <a:xfrm>
              <a:off x="2429" y="1566"/>
              <a:ext cx="1" cy="171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274442" name="Group 10"/>
            <p:cNvGrpSpPr>
              <a:grpSpLocks/>
            </p:cNvGrpSpPr>
            <p:nvPr/>
          </p:nvGrpSpPr>
          <p:grpSpPr bwMode="auto">
            <a:xfrm>
              <a:off x="2424" y="1564"/>
              <a:ext cx="70" cy="1436"/>
              <a:chOff x="4744" y="1384"/>
              <a:chExt cx="72" cy="1224"/>
            </a:xfrm>
          </p:grpSpPr>
          <p:sp>
            <p:nvSpPr>
              <p:cNvPr id="274443" name="Line 11"/>
              <p:cNvSpPr>
                <a:spLocks noChangeShapeType="1"/>
              </p:cNvSpPr>
              <p:nvPr/>
            </p:nvSpPr>
            <p:spPr bwMode="auto">
              <a:xfrm>
                <a:off x="4744" y="1384"/>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444" name="Line 12"/>
              <p:cNvSpPr>
                <a:spLocks noChangeShapeType="1"/>
              </p:cNvSpPr>
              <p:nvPr/>
            </p:nvSpPr>
            <p:spPr bwMode="auto">
              <a:xfrm>
                <a:off x="4744" y="2608"/>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445" name="Line 13"/>
              <p:cNvSpPr>
                <a:spLocks noChangeShapeType="1"/>
              </p:cNvSpPr>
              <p:nvPr/>
            </p:nvSpPr>
            <p:spPr bwMode="auto">
              <a:xfrm>
                <a:off x="4744" y="2320"/>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446" name="Line 14"/>
              <p:cNvSpPr>
                <a:spLocks noChangeShapeType="1"/>
              </p:cNvSpPr>
              <p:nvPr/>
            </p:nvSpPr>
            <p:spPr bwMode="auto">
              <a:xfrm>
                <a:off x="4744" y="2008"/>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447" name="Line 15"/>
              <p:cNvSpPr>
                <a:spLocks noChangeShapeType="1"/>
              </p:cNvSpPr>
              <p:nvPr/>
            </p:nvSpPr>
            <p:spPr bwMode="auto">
              <a:xfrm>
                <a:off x="4744" y="1688"/>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74448" name="Text Box 16"/>
            <p:cNvSpPr txBox="1">
              <a:spLocks noChangeArrowheads="1"/>
            </p:cNvSpPr>
            <p:nvPr/>
          </p:nvSpPr>
          <p:spPr bwMode="auto">
            <a:xfrm>
              <a:off x="2382" y="1468"/>
              <a:ext cx="38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１００</a:t>
              </a:r>
            </a:p>
          </p:txBody>
        </p:sp>
        <p:sp>
          <p:nvSpPr>
            <p:cNvPr id="274449" name="Text Box 17"/>
            <p:cNvSpPr txBox="1">
              <a:spLocks noChangeArrowheads="1"/>
            </p:cNvSpPr>
            <p:nvPr/>
          </p:nvSpPr>
          <p:spPr bwMode="auto">
            <a:xfrm>
              <a:off x="2364" y="1836"/>
              <a:ext cx="38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８０</a:t>
              </a:r>
            </a:p>
          </p:txBody>
        </p:sp>
        <p:sp>
          <p:nvSpPr>
            <p:cNvPr id="274450" name="Text Box 18"/>
            <p:cNvSpPr txBox="1">
              <a:spLocks noChangeArrowheads="1"/>
            </p:cNvSpPr>
            <p:nvPr/>
          </p:nvSpPr>
          <p:spPr bwMode="auto">
            <a:xfrm>
              <a:off x="2368" y="2203"/>
              <a:ext cx="38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６０</a:t>
              </a:r>
            </a:p>
          </p:txBody>
        </p:sp>
        <p:sp>
          <p:nvSpPr>
            <p:cNvPr id="274451" name="Text Box 19"/>
            <p:cNvSpPr txBox="1">
              <a:spLocks noChangeArrowheads="1"/>
            </p:cNvSpPr>
            <p:nvPr/>
          </p:nvSpPr>
          <p:spPr bwMode="auto">
            <a:xfrm>
              <a:off x="2364" y="2570"/>
              <a:ext cx="38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４０</a:t>
              </a:r>
            </a:p>
          </p:txBody>
        </p:sp>
        <p:sp>
          <p:nvSpPr>
            <p:cNvPr id="274452" name="Text Box 20"/>
            <p:cNvSpPr txBox="1">
              <a:spLocks noChangeArrowheads="1"/>
            </p:cNvSpPr>
            <p:nvPr/>
          </p:nvSpPr>
          <p:spPr bwMode="auto">
            <a:xfrm>
              <a:off x="2373" y="2911"/>
              <a:ext cx="38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２０</a:t>
              </a:r>
            </a:p>
          </p:txBody>
        </p:sp>
        <p:sp>
          <p:nvSpPr>
            <p:cNvPr id="274453" name="Text Box 21"/>
            <p:cNvSpPr txBox="1">
              <a:spLocks noChangeArrowheads="1"/>
            </p:cNvSpPr>
            <p:nvPr/>
          </p:nvSpPr>
          <p:spPr bwMode="auto">
            <a:xfrm>
              <a:off x="574" y="1132"/>
              <a:ext cx="28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a:t>
              </a:r>
            </a:p>
          </p:txBody>
        </p:sp>
        <p:sp>
          <p:nvSpPr>
            <p:cNvPr id="274454" name="Text Box 22"/>
            <p:cNvSpPr txBox="1">
              <a:spLocks noChangeArrowheads="1"/>
            </p:cNvSpPr>
            <p:nvPr/>
          </p:nvSpPr>
          <p:spPr bwMode="auto">
            <a:xfrm>
              <a:off x="791" y="3183"/>
              <a:ext cx="231" cy="6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おにぎり</a:t>
              </a:r>
            </a:p>
          </p:txBody>
        </p:sp>
        <p:sp>
          <p:nvSpPr>
            <p:cNvPr id="274455" name="Text Box 23"/>
            <p:cNvSpPr txBox="1">
              <a:spLocks noChangeArrowheads="1"/>
            </p:cNvSpPr>
            <p:nvPr/>
          </p:nvSpPr>
          <p:spPr bwMode="auto">
            <a:xfrm>
              <a:off x="1016" y="3103"/>
              <a:ext cx="231" cy="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お弁当</a:t>
              </a:r>
            </a:p>
          </p:txBody>
        </p:sp>
        <p:sp>
          <p:nvSpPr>
            <p:cNvPr id="274456" name="Text Box 24"/>
            <p:cNvSpPr txBox="1">
              <a:spLocks noChangeArrowheads="1"/>
            </p:cNvSpPr>
            <p:nvPr/>
          </p:nvSpPr>
          <p:spPr bwMode="auto">
            <a:xfrm>
              <a:off x="1263" y="3104"/>
              <a:ext cx="231" cy="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ケーキ</a:t>
              </a:r>
            </a:p>
          </p:txBody>
        </p:sp>
        <p:sp>
          <p:nvSpPr>
            <p:cNvPr id="274457" name="Text Box 25"/>
            <p:cNvSpPr txBox="1">
              <a:spLocks noChangeArrowheads="1"/>
            </p:cNvSpPr>
            <p:nvPr/>
          </p:nvSpPr>
          <p:spPr bwMode="auto">
            <a:xfrm>
              <a:off x="1734" y="3130"/>
              <a:ext cx="231" cy="6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惣　　菜</a:t>
              </a:r>
            </a:p>
          </p:txBody>
        </p:sp>
        <p:sp>
          <p:nvSpPr>
            <p:cNvPr id="274458" name="Text Box 26"/>
            <p:cNvSpPr txBox="1">
              <a:spLocks noChangeArrowheads="1"/>
            </p:cNvSpPr>
            <p:nvPr/>
          </p:nvSpPr>
          <p:spPr bwMode="auto">
            <a:xfrm>
              <a:off x="1938" y="3112"/>
              <a:ext cx="231" cy="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パ　　ン</a:t>
              </a:r>
            </a:p>
          </p:txBody>
        </p:sp>
        <p:sp>
          <p:nvSpPr>
            <p:cNvPr id="274459" name="Text Box 27"/>
            <p:cNvSpPr txBox="1">
              <a:spLocks noChangeArrowheads="1"/>
            </p:cNvSpPr>
            <p:nvPr/>
          </p:nvSpPr>
          <p:spPr bwMode="auto">
            <a:xfrm>
              <a:off x="2217" y="3123"/>
              <a:ext cx="231" cy="6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果　　物</a:t>
              </a:r>
            </a:p>
          </p:txBody>
        </p:sp>
        <p:sp>
          <p:nvSpPr>
            <p:cNvPr id="274460" name="Text Box 28"/>
            <p:cNvSpPr txBox="1">
              <a:spLocks noChangeArrowheads="1"/>
            </p:cNvSpPr>
            <p:nvPr/>
          </p:nvSpPr>
          <p:spPr bwMode="auto">
            <a:xfrm>
              <a:off x="1505" y="3104"/>
              <a:ext cx="231" cy="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その他</a:t>
              </a:r>
            </a:p>
          </p:txBody>
        </p:sp>
        <p:sp>
          <p:nvSpPr>
            <p:cNvPr id="274461" name="Line 29"/>
            <p:cNvSpPr>
              <a:spLocks noChangeShapeType="1"/>
            </p:cNvSpPr>
            <p:nvPr/>
          </p:nvSpPr>
          <p:spPr bwMode="auto">
            <a:xfrm>
              <a:off x="676" y="3273"/>
              <a:ext cx="170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462" name="Text Box 30"/>
            <p:cNvSpPr txBox="1">
              <a:spLocks noChangeArrowheads="1"/>
            </p:cNvSpPr>
            <p:nvPr/>
          </p:nvSpPr>
          <p:spPr bwMode="auto">
            <a:xfrm>
              <a:off x="313" y="1745"/>
              <a:ext cx="250" cy="1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廃却率</a:t>
              </a:r>
            </a:p>
          </p:txBody>
        </p:sp>
        <p:sp>
          <p:nvSpPr>
            <p:cNvPr id="274463" name="Line 31"/>
            <p:cNvSpPr>
              <a:spLocks noChangeShapeType="1"/>
            </p:cNvSpPr>
            <p:nvPr/>
          </p:nvSpPr>
          <p:spPr bwMode="auto">
            <a:xfrm>
              <a:off x="788" y="1420"/>
              <a:ext cx="0" cy="184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464" name="Line 32"/>
            <p:cNvSpPr>
              <a:spLocks noChangeShapeType="1"/>
            </p:cNvSpPr>
            <p:nvPr/>
          </p:nvSpPr>
          <p:spPr bwMode="auto">
            <a:xfrm>
              <a:off x="687" y="2989"/>
              <a:ext cx="10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465" name="Line 33"/>
            <p:cNvSpPr>
              <a:spLocks noChangeShapeType="1"/>
            </p:cNvSpPr>
            <p:nvPr/>
          </p:nvSpPr>
          <p:spPr bwMode="auto">
            <a:xfrm>
              <a:off x="687" y="1429"/>
              <a:ext cx="10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466" name="Line 34"/>
            <p:cNvSpPr>
              <a:spLocks noChangeShapeType="1"/>
            </p:cNvSpPr>
            <p:nvPr/>
          </p:nvSpPr>
          <p:spPr bwMode="auto">
            <a:xfrm>
              <a:off x="687" y="1747"/>
              <a:ext cx="10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467" name="Line 35"/>
            <p:cNvSpPr>
              <a:spLocks noChangeShapeType="1"/>
            </p:cNvSpPr>
            <p:nvPr/>
          </p:nvSpPr>
          <p:spPr bwMode="auto">
            <a:xfrm>
              <a:off x="687" y="2063"/>
              <a:ext cx="10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468" name="Line 36"/>
            <p:cNvSpPr>
              <a:spLocks noChangeShapeType="1"/>
            </p:cNvSpPr>
            <p:nvPr/>
          </p:nvSpPr>
          <p:spPr bwMode="auto">
            <a:xfrm>
              <a:off x="687" y="2380"/>
              <a:ext cx="10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469" name="Line 37"/>
            <p:cNvSpPr>
              <a:spLocks noChangeShapeType="1"/>
            </p:cNvSpPr>
            <p:nvPr/>
          </p:nvSpPr>
          <p:spPr bwMode="auto">
            <a:xfrm>
              <a:off x="687" y="2698"/>
              <a:ext cx="10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470" name="Text Box 38"/>
            <p:cNvSpPr txBox="1">
              <a:spLocks noChangeArrowheads="1"/>
            </p:cNvSpPr>
            <p:nvPr/>
          </p:nvSpPr>
          <p:spPr bwMode="auto">
            <a:xfrm>
              <a:off x="505" y="3183"/>
              <a:ext cx="27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０</a:t>
              </a:r>
            </a:p>
          </p:txBody>
        </p:sp>
        <p:sp>
          <p:nvSpPr>
            <p:cNvPr id="274471" name="Text Box 39"/>
            <p:cNvSpPr txBox="1">
              <a:spLocks noChangeArrowheads="1"/>
            </p:cNvSpPr>
            <p:nvPr/>
          </p:nvSpPr>
          <p:spPr bwMode="auto">
            <a:xfrm>
              <a:off x="508" y="2884"/>
              <a:ext cx="27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２０</a:t>
              </a:r>
            </a:p>
          </p:txBody>
        </p:sp>
        <p:sp>
          <p:nvSpPr>
            <p:cNvPr id="274472" name="Text Box 40"/>
            <p:cNvSpPr txBox="1">
              <a:spLocks noChangeArrowheads="1"/>
            </p:cNvSpPr>
            <p:nvPr/>
          </p:nvSpPr>
          <p:spPr bwMode="auto">
            <a:xfrm>
              <a:off x="500" y="2584"/>
              <a:ext cx="27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４０</a:t>
              </a:r>
            </a:p>
          </p:txBody>
        </p:sp>
        <p:sp>
          <p:nvSpPr>
            <p:cNvPr id="274473" name="Text Box 41"/>
            <p:cNvSpPr txBox="1">
              <a:spLocks noChangeArrowheads="1"/>
            </p:cNvSpPr>
            <p:nvPr/>
          </p:nvSpPr>
          <p:spPr bwMode="auto">
            <a:xfrm>
              <a:off x="500" y="2275"/>
              <a:ext cx="27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６０</a:t>
              </a:r>
            </a:p>
          </p:txBody>
        </p:sp>
        <p:sp>
          <p:nvSpPr>
            <p:cNvPr id="274474" name="Text Box 42"/>
            <p:cNvSpPr txBox="1">
              <a:spLocks noChangeArrowheads="1"/>
            </p:cNvSpPr>
            <p:nvPr/>
          </p:nvSpPr>
          <p:spPr bwMode="auto">
            <a:xfrm>
              <a:off x="500" y="1966"/>
              <a:ext cx="27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８０</a:t>
              </a:r>
            </a:p>
          </p:txBody>
        </p:sp>
        <p:sp>
          <p:nvSpPr>
            <p:cNvPr id="274475" name="Text Box 43"/>
            <p:cNvSpPr txBox="1">
              <a:spLocks noChangeArrowheads="1"/>
            </p:cNvSpPr>
            <p:nvPr/>
          </p:nvSpPr>
          <p:spPr bwMode="auto">
            <a:xfrm>
              <a:off x="449" y="1650"/>
              <a:ext cx="32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１００</a:t>
              </a:r>
            </a:p>
          </p:txBody>
        </p:sp>
        <p:sp>
          <p:nvSpPr>
            <p:cNvPr id="274476" name="Text Box 44"/>
            <p:cNvSpPr txBox="1">
              <a:spLocks noChangeArrowheads="1"/>
            </p:cNvSpPr>
            <p:nvPr/>
          </p:nvSpPr>
          <p:spPr bwMode="auto">
            <a:xfrm>
              <a:off x="449" y="1324"/>
              <a:ext cx="32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１２０</a:t>
              </a:r>
            </a:p>
          </p:txBody>
        </p:sp>
        <p:sp>
          <p:nvSpPr>
            <p:cNvPr id="274477" name="Text Box 45"/>
            <p:cNvSpPr txBox="1">
              <a:spLocks noChangeArrowheads="1"/>
            </p:cNvSpPr>
            <p:nvPr/>
          </p:nvSpPr>
          <p:spPr bwMode="auto">
            <a:xfrm>
              <a:off x="2431" y="1284"/>
              <a:ext cx="33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（個）</a:t>
              </a:r>
            </a:p>
          </p:txBody>
        </p:sp>
        <p:sp>
          <p:nvSpPr>
            <p:cNvPr id="274479" name="Rectangle 47"/>
            <p:cNvSpPr>
              <a:spLocks noChangeArrowheads="1"/>
            </p:cNvSpPr>
            <p:nvPr/>
          </p:nvSpPr>
          <p:spPr bwMode="auto">
            <a:xfrm>
              <a:off x="790" y="2678"/>
              <a:ext cx="234" cy="599"/>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4480" name="Rectangle 48"/>
            <p:cNvSpPr>
              <a:spLocks noChangeArrowheads="1"/>
            </p:cNvSpPr>
            <p:nvPr/>
          </p:nvSpPr>
          <p:spPr bwMode="auto">
            <a:xfrm>
              <a:off x="1024" y="2977"/>
              <a:ext cx="234" cy="30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4481" name="Rectangle 49"/>
            <p:cNvSpPr>
              <a:spLocks noChangeArrowheads="1"/>
            </p:cNvSpPr>
            <p:nvPr/>
          </p:nvSpPr>
          <p:spPr bwMode="auto">
            <a:xfrm>
              <a:off x="1258" y="3056"/>
              <a:ext cx="234" cy="221"/>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4482" name="Rectangle 50"/>
            <p:cNvSpPr>
              <a:spLocks noChangeArrowheads="1"/>
            </p:cNvSpPr>
            <p:nvPr/>
          </p:nvSpPr>
          <p:spPr bwMode="auto">
            <a:xfrm>
              <a:off x="1730" y="3127"/>
              <a:ext cx="234" cy="15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4483" name="Rectangle 51"/>
            <p:cNvSpPr>
              <a:spLocks noChangeArrowheads="1"/>
            </p:cNvSpPr>
            <p:nvPr/>
          </p:nvSpPr>
          <p:spPr bwMode="auto">
            <a:xfrm>
              <a:off x="1964" y="3153"/>
              <a:ext cx="234" cy="124"/>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4484" name="Rectangle 52"/>
            <p:cNvSpPr>
              <a:spLocks noChangeArrowheads="1"/>
            </p:cNvSpPr>
            <p:nvPr/>
          </p:nvSpPr>
          <p:spPr bwMode="auto">
            <a:xfrm>
              <a:off x="2198" y="3189"/>
              <a:ext cx="234" cy="88"/>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4485" name="Rectangle 53"/>
            <p:cNvSpPr>
              <a:spLocks noChangeArrowheads="1"/>
            </p:cNvSpPr>
            <p:nvPr/>
          </p:nvSpPr>
          <p:spPr bwMode="auto">
            <a:xfrm>
              <a:off x="1495" y="3110"/>
              <a:ext cx="235" cy="167"/>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4486" name="Text Box 54"/>
            <p:cNvSpPr txBox="1">
              <a:spLocks noChangeArrowheads="1"/>
            </p:cNvSpPr>
            <p:nvPr/>
          </p:nvSpPr>
          <p:spPr bwMode="auto">
            <a:xfrm>
              <a:off x="1877" y="1815"/>
              <a:ext cx="170"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274487" name="Text Box 55"/>
            <p:cNvSpPr txBox="1">
              <a:spLocks noChangeArrowheads="1"/>
            </p:cNvSpPr>
            <p:nvPr/>
          </p:nvSpPr>
          <p:spPr bwMode="auto">
            <a:xfrm>
              <a:off x="1630" y="1979"/>
              <a:ext cx="16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274488" name="Text Box 56"/>
            <p:cNvSpPr txBox="1">
              <a:spLocks noChangeArrowheads="1"/>
            </p:cNvSpPr>
            <p:nvPr/>
          </p:nvSpPr>
          <p:spPr bwMode="auto">
            <a:xfrm>
              <a:off x="1401" y="2112"/>
              <a:ext cx="16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274489" name="Text Box 57"/>
            <p:cNvSpPr txBox="1">
              <a:spLocks noChangeArrowheads="1"/>
            </p:cNvSpPr>
            <p:nvPr/>
          </p:nvSpPr>
          <p:spPr bwMode="auto">
            <a:xfrm>
              <a:off x="1171" y="2333"/>
              <a:ext cx="16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274490" name="Text Box 58"/>
            <p:cNvSpPr txBox="1">
              <a:spLocks noChangeArrowheads="1"/>
            </p:cNvSpPr>
            <p:nvPr/>
          </p:nvSpPr>
          <p:spPr bwMode="auto">
            <a:xfrm>
              <a:off x="937" y="2617"/>
              <a:ext cx="168"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274491" name="Text Box 59"/>
            <p:cNvSpPr txBox="1">
              <a:spLocks noChangeArrowheads="1"/>
            </p:cNvSpPr>
            <p:nvPr/>
          </p:nvSpPr>
          <p:spPr bwMode="auto">
            <a:xfrm>
              <a:off x="2144" y="1687"/>
              <a:ext cx="16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274492" name="Text Box 60"/>
            <p:cNvSpPr txBox="1">
              <a:spLocks noChangeArrowheads="1"/>
            </p:cNvSpPr>
            <p:nvPr/>
          </p:nvSpPr>
          <p:spPr bwMode="auto">
            <a:xfrm>
              <a:off x="2342" y="1500"/>
              <a:ext cx="16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274493" name="Line 61"/>
            <p:cNvSpPr>
              <a:spLocks noChangeShapeType="1"/>
            </p:cNvSpPr>
            <p:nvPr/>
          </p:nvSpPr>
          <p:spPr bwMode="auto">
            <a:xfrm rot="21299207" flipV="1">
              <a:off x="868" y="2695"/>
              <a:ext cx="166" cy="55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494" name="Line 62"/>
            <p:cNvSpPr>
              <a:spLocks noChangeShapeType="1"/>
            </p:cNvSpPr>
            <p:nvPr/>
          </p:nvSpPr>
          <p:spPr bwMode="auto">
            <a:xfrm rot="414213" flipV="1">
              <a:off x="1258" y="2175"/>
              <a:ext cx="205" cy="24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495" name="Line 63"/>
            <p:cNvSpPr>
              <a:spLocks noChangeShapeType="1"/>
            </p:cNvSpPr>
            <p:nvPr/>
          </p:nvSpPr>
          <p:spPr bwMode="auto">
            <a:xfrm rot="20370755" flipV="1">
              <a:off x="1000" y="2490"/>
              <a:ext cx="270" cy="11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496" name="Line 64"/>
            <p:cNvSpPr>
              <a:spLocks noChangeShapeType="1"/>
            </p:cNvSpPr>
            <p:nvPr/>
          </p:nvSpPr>
          <p:spPr bwMode="auto">
            <a:xfrm rot="248694" flipV="1">
              <a:off x="1485" y="2043"/>
              <a:ext cx="216" cy="15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497" name="Line 65"/>
            <p:cNvSpPr>
              <a:spLocks noChangeShapeType="1"/>
            </p:cNvSpPr>
            <p:nvPr/>
          </p:nvSpPr>
          <p:spPr bwMode="auto">
            <a:xfrm rot="21020423" flipV="1">
              <a:off x="1706" y="1927"/>
              <a:ext cx="255" cy="8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498" name="Line 66"/>
            <p:cNvSpPr>
              <a:spLocks noChangeShapeType="1"/>
            </p:cNvSpPr>
            <p:nvPr/>
          </p:nvSpPr>
          <p:spPr bwMode="auto">
            <a:xfrm rot="21269423" flipV="1">
              <a:off x="1957" y="1788"/>
              <a:ext cx="257" cy="8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499" name="Line 67"/>
            <p:cNvSpPr>
              <a:spLocks noChangeShapeType="1"/>
            </p:cNvSpPr>
            <p:nvPr/>
          </p:nvSpPr>
          <p:spPr bwMode="auto">
            <a:xfrm rot="21243493" flipV="1">
              <a:off x="2221" y="1607"/>
              <a:ext cx="198" cy="136"/>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500" name="Text Box 68"/>
            <p:cNvSpPr txBox="1">
              <a:spLocks noChangeArrowheads="1"/>
            </p:cNvSpPr>
            <p:nvPr/>
          </p:nvSpPr>
          <p:spPr bwMode="auto">
            <a:xfrm>
              <a:off x="2569" y="1781"/>
              <a:ext cx="231" cy="1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累積件数</a:t>
              </a:r>
            </a:p>
          </p:txBody>
        </p:sp>
      </p:grpSp>
      <p:grpSp>
        <p:nvGrpSpPr>
          <p:cNvPr id="274877" name="Group 445"/>
          <p:cNvGrpSpPr>
            <a:grpSpLocks/>
          </p:cNvGrpSpPr>
          <p:nvPr/>
        </p:nvGrpSpPr>
        <p:grpSpPr bwMode="auto">
          <a:xfrm>
            <a:off x="4710113" y="841375"/>
            <a:ext cx="3773487" cy="5651500"/>
            <a:chOff x="2967" y="530"/>
            <a:chExt cx="2377" cy="3560"/>
          </a:xfrm>
        </p:grpSpPr>
        <p:sp>
          <p:nvSpPr>
            <p:cNvPr id="274508" name="Rectangle 76"/>
            <p:cNvSpPr>
              <a:spLocks noChangeArrowheads="1"/>
            </p:cNvSpPr>
            <p:nvPr/>
          </p:nvSpPr>
          <p:spPr bwMode="auto">
            <a:xfrm>
              <a:off x="4047" y="530"/>
              <a:ext cx="386"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b="1">
                  <a:solidFill>
                    <a:srgbClr val="000000"/>
                  </a:solidFill>
                  <a:latin typeface="HGP創英角ﾎﾟｯﾌﾟ体" pitchFamily="50" charset="-128"/>
                  <a:ea typeface="HGP創英角ﾎﾟｯﾌﾟ体" pitchFamily="50" charset="-128"/>
                </a:rPr>
                <a:t>正解</a:t>
              </a:r>
              <a:endParaRPr lang="ja-JP" altLang="en-US" sz="1400"/>
            </a:p>
          </p:txBody>
        </p:sp>
        <p:sp>
          <p:nvSpPr>
            <p:cNvPr id="274561" name="Rectangle 129"/>
            <p:cNvSpPr>
              <a:spLocks noChangeArrowheads="1"/>
            </p:cNvSpPr>
            <p:nvPr/>
          </p:nvSpPr>
          <p:spPr bwMode="auto">
            <a:xfrm rot="5400000">
              <a:off x="2866" y="2256"/>
              <a:ext cx="33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400">
                  <a:solidFill>
                    <a:srgbClr val="FF0000"/>
                  </a:solidFill>
                  <a:latin typeface="ＭＳ Ｐゴシック" pitchFamily="50" charset="-128"/>
                </a:rPr>
                <a:t>廃却数</a:t>
              </a:r>
              <a:endParaRPr lang="ja-JP" altLang="en-US" sz="1400"/>
            </a:p>
          </p:txBody>
        </p:sp>
        <p:sp>
          <p:nvSpPr>
            <p:cNvPr id="274512" name="Rectangle 80"/>
            <p:cNvSpPr>
              <a:spLocks noChangeArrowheads="1"/>
            </p:cNvSpPr>
            <p:nvPr/>
          </p:nvSpPr>
          <p:spPr bwMode="auto">
            <a:xfrm>
              <a:off x="3531" y="1437"/>
              <a:ext cx="83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13" name="Rectangle 81"/>
            <p:cNvSpPr>
              <a:spLocks noChangeArrowheads="1"/>
            </p:cNvSpPr>
            <p:nvPr/>
          </p:nvSpPr>
          <p:spPr bwMode="auto">
            <a:xfrm>
              <a:off x="3722" y="1485"/>
              <a:ext cx="143"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900">
                  <a:solidFill>
                    <a:srgbClr val="000000"/>
                  </a:solidFill>
                  <a:latin typeface="ＭＳ Ｐゴシック" pitchFamily="50" charset="-128"/>
                </a:rPr>
                <a:t>平成</a:t>
              </a:r>
              <a:endParaRPr lang="ja-JP" altLang="en-US" sz="1400"/>
            </a:p>
          </p:txBody>
        </p:sp>
        <p:sp>
          <p:nvSpPr>
            <p:cNvPr id="274514" name="Rectangle 82"/>
            <p:cNvSpPr>
              <a:spLocks noChangeArrowheads="1"/>
            </p:cNvSpPr>
            <p:nvPr/>
          </p:nvSpPr>
          <p:spPr bwMode="auto">
            <a:xfrm>
              <a:off x="3891" y="1485"/>
              <a:ext cx="170"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900">
                  <a:solidFill>
                    <a:srgbClr val="000000"/>
                  </a:solidFill>
                  <a:latin typeface="ＭＳ Ｐゴシック" pitchFamily="50" charset="-128"/>
                </a:rPr>
                <a:t>１８年</a:t>
              </a:r>
              <a:endParaRPr lang="ja-JP" altLang="en-US" sz="1400"/>
            </a:p>
          </p:txBody>
        </p:sp>
        <p:sp>
          <p:nvSpPr>
            <p:cNvPr id="274515" name="Rectangle 83"/>
            <p:cNvSpPr>
              <a:spLocks noChangeArrowheads="1"/>
            </p:cNvSpPr>
            <p:nvPr/>
          </p:nvSpPr>
          <p:spPr bwMode="auto">
            <a:xfrm>
              <a:off x="4087" y="1485"/>
              <a:ext cx="121"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900">
                  <a:solidFill>
                    <a:srgbClr val="000000"/>
                  </a:solidFill>
                  <a:latin typeface="ＭＳ Ｐゴシック" pitchFamily="50" charset="-128"/>
                </a:rPr>
                <a:t>９月</a:t>
              </a:r>
              <a:endParaRPr lang="ja-JP" altLang="en-US" sz="1400"/>
            </a:p>
          </p:txBody>
        </p:sp>
        <p:sp>
          <p:nvSpPr>
            <p:cNvPr id="274516" name="Rectangle 84"/>
            <p:cNvSpPr>
              <a:spLocks noChangeArrowheads="1"/>
            </p:cNvSpPr>
            <p:nvPr/>
          </p:nvSpPr>
          <p:spPr bwMode="auto">
            <a:xfrm>
              <a:off x="3650" y="1611"/>
              <a:ext cx="717"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18" name="Rectangle 86"/>
            <p:cNvSpPr>
              <a:spLocks noChangeArrowheads="1"/>
            </p:cNvSpPr>
            <p:nvPr/>
          </p:nvSpPr>
          <p:spPr bwMode="auto">
            <a:xfrm>
              <a:off x="3671" y="1593"/>
              <a:ext cx="269"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19" name="Rectangle 87"/>
            <p:cNvSpPr>
              <a:spLocks noChangeArrowheads="1"/>
            </p:cNvSpPr>
            <p:nvPr/>
          </p:nvSpPr>
          <p:spPr bwMode="auto">
            <a:xfrm>
              <a:off x="3623" y="1635"/>
              <a:ext cx="695"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en-US" altLang="ja-JP" sz="1600">
                  <a:solidFill>
                    <a:srgbClr val="FF0000"/>
                  </a:solidFill>
                </a:rPr>
                <a:t>n</a:t>
              </a:r>
              <a:r>
                <a:rPr lang="ja-JP" altLang="en-US" sz="1400">
                  <a:solidFill>
                    <a:srgbClr val="FF0000"/>
                  </a:solidFill>
                  <a:latin typeface="ＭＳ Ｐゴシック" pitchFamily="50" charset="-128"/>
                </a:rPr>
                <a:t>＝１１０</a:t>
              </a:r>
              <a:endParaRPr lang="ja-JP" altLang="en-US" sz="1600"/>
            </a:p>
          </p:txBody>
        </p:sp>
        <p:sp>
          <p:nvSpPr>
            <p:cNvPr id="274520" name="Rectangle 88"/>
            <p:cNvSpPr>
              <a:spLocks noChangeArrowheads="1"/>
            </p:cNvSpPr>
            <p:nvPr/>
          </p:nvSpPr>
          <p:spPr bwMode="auto">
            <a:xfrm>
              <a:off x="4148" y="2451"/>
              <a:ext cx="639" cy="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21" name="Rectangle 89"/>
            <p:cNvSpPr>
              <a:spLocks noChangeArrowheads="1"/>
            </p:cNvSpPr>
            <p:nvPr/>
          </p:nvSpPr>
          <p:spPr bwMode="auto">
            <a:xfrm>
              <a:off x="4283" y="2491"/>
              <a:ext cx="252"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900">
                  <a:solidFill>
                    <a:srgbClr val="000000"/>
                  </a:solidFill>
                  <a:latin typeface="ＭＳ Ｐゴシック" pitchFamily="50" charset="-128"/>
                </a:rPr>
                <a:t>作成日：</a:t>
              </a:r>
              <a:endParaRPr lang="ja-JP" altLang="en-US" sz="1400"/>
            </a:p>
          </p:txBody>
        </p:sp>
        <p:sp>
          <p:nvSpPr>
            <p:cNvPr id="274522" name="Rectangle 90"/>
            <p:cNvSpPr>
              <a:spLocks noChangeArrowheads="1"/>
            </p:cNvSpPr>
            <p:nvPr/>
          </p:nvSpPr>
          <p:spPr bwMode="auto">
            <a:xfrm>
              <a:off x="4564" y="2487"/>
              <a:ext cx="128"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en-US" altLang="ja-JP" sz="900">
                  <a:solidFill>
                    <a:srgbClr val="000000"/>
                  </a:solidFill>
                </a:rPr>
                <a:t>10/3</a:t>
              </a:r>
              <a:endParaRPr lang="en-US" altLang="ja-JP" sz="1400"/>
            </a:p>
          </p:txBody>
        </p:sp>
        <p:sp>
          <p:nvSpPr>
            <p:cNvPr id="274523" name="Rectangle 91"/>
            <p:cNvSpPr>
              <a:spLocks noChangeArrowheads="1"/>
            </p:cNvSpPr>
            <p:nvPr/>
          </p:nvSpPr>
          <p:spPr bwMode="auto">
            <a:xfrm>
              <a:off x="4286" y="2686"/>
              <a:ext cx="396"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900">
                  <a:solidFill>
                    <a:srgbClr val="000000"/>
                  </a:solidFill>
                  <a:latin typeface="ＭＳ Ｐゴシック" pitchFamily="50" charset="-128"/>
                </a:rPr>
                <a:t>作成者：山田</a:t>
              </a:r>
              <a:endParaRPr lang="ja-JP" altLang="en-US" sz="1400"/>
            </a:p>
          </p:txBody>
        </p:sp>
        <p:sp>
          <p:nvSpPr>
            <p:cNvPr id="274524" name="Line 92"/>
            <p:cNvSpPr>
              <a:spLocks noChangeShapeType="1"/>
            </p:cNvSpPr>
            <p:nvPr/>
          </p:nvSpPr>
          <p:spPr bwMode="auto">
            <a:xfrm>
              <a:off x="4925" y="1593"/>
              <a:ext cx="1" cy="168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525" name="Line 93"/>
            <p:cNvSpPr>
              <a:spLocks noChangeShapeType="1"/>
            </p:cNvSpPr>
            <p:nvPr/>
          </p:nvSpPr>
          <p:spPr bwMode="auto">
            <a:xfrm>
              <a:off x="4862" y="1593"/>
              <a:ext cx="63" cy="1"/>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526" name="Line 94"/>
            <p:cNvSpPr>
              <a:spLocks noChangeShapeType="1"/>
            </p:cNvSpPr>
            <p:nvPr/>
          </p:nvSpPr>
          <p:spPr bwMode="auto">
            <a:xfrm>
              <a:off x="4862" y="2919"/>
              <a:ext cx="63" cy="1"/>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527" name="Line 95"/>
            <p:cNvSpPr>
              <a:spLocks noChangeShapeType="1"/>
            </p:cNvSpPr>
            <p:nvPr/>
          </p:nvSpPr>
          <p:spPr bwMode="auto">
            <a:xfrm>
              <a:off x="4862" y="2607"/>
              <a:ext cx="63" cy="1"/>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528" name="Line 96"/>
            <p:cNvSpPr>
              <a:spLocks noChangeShapeType="1"/>
            </p:cNvSpPr>
            <p:nvPr/>
          </p:nvSpPr>
          <p:spPr bwMode="auto">
            <a:xfrm>
              <a:off x="4862" y="2269"/>
              <a:ext cx="63" cy="1"/>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529" name="Line 97"/>
            <p:cNvSpPr>
              <a:spLocks noChangeShapeType="1"/>
            </p:cNvSpPr>
            <p:nvPr/>
          </p:nvSpPr>
          <p:spPr bwMode="auto">
            <a:xfrm>
              <a:off x="4862" y="1922"/>
              <a:ext cx="63" cy="2"/>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531" name="Rectangle 99"/>
            <p:cNvSpPr>
              <a:spLocks noChangeArrowheads="1"/>
            </p:cNvSpPr>
            <p:nvPr/>
          </p:nvSpPr>
          <p:spPr bwMode="auto">
            <a:xfrm>
              <a:off x="4876" y="1489"/>
              <a:ext cx="366" cy="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32" name="Rectangle 100"/>
            <p:cNvSpPr>
              <a:spLocks noChangeArrowheads="1"/>
            </p:cNvSpPr>
            <p:nvPr/>
          </p:nvSpPr>
          <p:spPr bwMode="auto">
            <a:xfrm>
              <a:off x="4993" y="1541"/>
              <a:ext cx="181"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100">
                  <a:solidFill>
                    <a:srgbClr val="000000"/>
                  </a:solidFill>
                  <a:latin typeface="ＭＳ Ｐゴシック" pitchFamily="50" charset="-128"/>
                </a:rPr>
                <a:t>１００</a:t>
              </a:r>
              <a:endParaRPr lang="ja-JP" altLang="en-US" sz="1400"/>
            </a:p>
          </p:txBody>
        </p:sp>
        <p:sp>
          <p:nvSpPr>
            <p:cNvPr id="274533" name="Rectangle 101"/>
            <p:cNvSpPr>
              <a:spLocks noChangeArrowheads="1"/>
            </p:cNvSpPr>
            <p:nvPr/>
          </p:nvSpPr>
          <p:spPr bwMode="auto">
            <a:xfrm>
              <a:off x="4876" y="1818"/>
              <a:ext cx="366" cy="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34" name="Rectangle 102"/>
            <p:cNvSpPr>
              <a:spLocks noChangeArrowheads="1"/>
            </p:cNvSpPr>
            <p:nvPr/>
          </p:nvSpPr>
          <p:spPr bwMode="auto">
            <a:xfrm>
              <a:off x="5023" y="1870"/>
              <a:ext cx="120"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100">
                  <a:solidFill>
                    <a:srgbClr val="000000"/>
                  </a:solidFill>
                  <a:latin typeface="ＭＳ Ｐゴシック" pitchFamily="50" charset="-128"/>
                </a:rPr>
                <a:t>８０</a:t>
              </a:r>
              <a:endParaRPr lang="ja-JP" altLang="en-US" sz="1400"/>
            </a:p>
          </p:txBody>
        </p:sp>
        <p:sp>
          <p:nvSpPr>
            <p:cNvPr id="274535" name="Rectangle 103"/>
            <p:cNvSpPr>
              <a:spLocks noChangeArrowheads="1"/>
            </p:cNvSpPr>
            <p:nvPr/>
          </p:nvSpPr>
          <p:spPr bwMode="auto">
            <a:xfrm>
              <a:off x="4876" y="2165"/>
              <a:ext cx="366" cy="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36" name="Rectangle 104"/>
            <p:cNvSpPr>
              <a:spLocks noChangeArrowheads="1"/>
            </p:cNvSpPr>
            <p:nvPr/>
          </p:nvSpPr>
          <p:spPr bwMode="auto">
            <a:xfrm>
              <a:off x="5023" y="2217"/>
              <a:ext cx="120"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100">
                  <a:solidFill>
                    <a:srgbClr val="000000"/>
                  </a:solidFill>
                  <a:latin typeface="ＭＳ Ｐゴシック" pitchFamily="50" charset="-128"/>
                </a:rPr>
                <a:t>６０</a:t>
              </a:r>
              <a:endParaRPr lang="ja-JP" altLang="en-US" sz="1400"/>
            </a:p>
          </p:txBody>
        </p:sp>
        <p:sp>
          <p:nvSpPr>
            <p:cNvPr id="274537" name="Rectangle 105"/>
            <p:cNvSpPr>
              <a:spLocks noChangeArrowheads="1"/>
            </p:cNvSpPr>
            <p:nvPr/>
          </p:nvSpPr>
          <p:spPr bwMode="auto">
            <a:xfrm>
              <a:off x="4869" y="2494"/>
              <a:ext cx="366" cy="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38" name="Rectangle 106"/>
            <p:cNvSpPr>
              <a:spLocks noChangeArrowheads="1"/>
            </p:cNvSpPr>
            <p:nvPr/>
          </p:nvSpPr>
          <p:spPr bwMode="auto">
            <a:xfrm>
              <a:off x="5016" y="2546"/>
              <a:ext cx="120"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100">
                  <a:solidFill>
                    <a:srgbClr val="000000"/>
                  </a:solidFill>
                  <a:latin typeface="ＭＳ Ｐゴシック" pitchFamily="50" charset="-128"/>
                </a:rPr>
                <a:t>４０</a:t>
              </a:r>
              <a:endParaRPr lang="ja-JP" altLang="en-US" sz="1400"/>
            </a:p>
          </p:txBody>
        </p:sp>
        <p:sp>
          <p:nvSpPr>
            <p:cNvPr id="274539" name="Rectangle 107"/>
            <p:cNvSpPr>
              <a:spLocks noChangeArrowheads="1"/>
            </p:cNvSpPr>
            <p:nvPr/>
          </p:nvSpPr>
          <p:spPr bwMode="auto">
            <a:xfrm>
              <a:off x="4876" y="2806"/>
              <a:ext cx="366"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40" name="Rectangle 108"/>
            <p:cNvSpPr>
              <a:spLocks noChangeArrowheads="1"/>
            </p:cNvSpPr>
            <p:nvPr/>
          </p:nvSpPr>
          <p:spPr bwMode="auto">
            <a:xfrm>
              <a:off x="5023" y="2858"/>
              <a:ext cx="120"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100">
                  <a:solidFill>
                    <a:srgbClr val="000000"/>
                  </a:solidFill>
                  <a:latin typeface="ＭＳ Ｐゴシック" pitchFamily="50" charset="-128"/>
                </a:rPr>
                <a:t>２０</a:t>
              </a:r>
              <a:endParaRPr lang="ja-JP" altLang="en-US" sz="1400"/>
            </a:p>
          </p:txBody>
        </p:sp>
        <p:sp>
          <p:nvSpPr>
            <p:cNvPr id="274541" name="Rectangle 109"/>
            <p:cNvSpPr>
              <a:spLocks noChangeArrowheads="1"/>
            </p:cNvSpPr>
            <p:nvPr/>
          </p:nvSpPr>
          <p:spPr bwMode="auto">
            <a:xfrm>
              <a:off x="4883" y="3152"/>
              <a:ext cx="366" cy="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42" name="Rectangle 110"/>
            <p:cNvSpPr>
              <a:spLocks noChangeArrowheads="1"/>
            </p:cNvSpPr>
            <p:nvPr/>
          </p:nvSpPr>
          <p:spPr bwMode="auto">
            <a:xfrm>
              <a:off x="5059" y="3204"/>
              <a:ext cx="60"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100">
                  <a:solidFill>
                    <a:srgbClr val="FF0000"/>
                  </a:solidFill>
                  <a:latin typeface="ＭＳ Ｐゴシック" pitchFamily="50" charset="-128"/>
                </a:rPr>
                <a:t>０</a:t>
              </a:r>
              <a:endParaRPr lang="ja-JP" altLang="en-US" sz="1400"/>
            </a:p>
          </p:txBody>
        </p:sp>
        <p:sp>
          <p:nvSpPr>
            <p:cNvPr id="274543" name="Rectangle 111"/>
            <p:cNvSpPr>
              <a:spLocks noChangeArrowheads="1"/>
            </p:cNvSpPr>
            <p:nvPr/>
          </p:nvSpPr>
          <p:spPr bwMode="auto">
            <a:xfrm>
              <a:off x="4974" y="1351"/>
              <a:ext cx="356" cy="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44" name="Rectangle 112"/>
            <p:cNvSpPr>
              <a:spLocks noChangeArrowheads="1"/>
            </p:cNvSpPr>
            <p:nvPr/>
          </p:nvSpPr>
          <p:spPr bwMode="auto">
            <a:xfrm>
              <a:off x="5034" y="1253"/>
              <a:ext cx="30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400">
                  <a:solidFill>
                    <a:srgbClr val="FF0000"/>
                  </a:solidFill>
                  <a:latin typeface="ＭＳ Ｐゴシック" pitchFamily="50" charset="-128"/>
                </a:rPr>
                <a:t>（％）</a:t>
              </a:r>
              <a:endParaRPr lang="ja-JP" altLang="en-US" sz="1400"/>
            </a:p>
          </p:txBody>
        </p:sp>
        <p:sp>
          <p:nvSpPr>
            <p:cNvPr id="274545" name="Rectangle 113"/>
            <p:cNvSpPr>
              <a:spLocks noChangeArrowheads="1"/>
            </p:cNvSpPr>
            <p:nvPr/>
          </p:nvSpPr>
          <p:spPr bwMode="auto">
            <a:xfrm>
              <a:off x="3411" y="3221"/>
              <a:ext cx="221" cy="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46" name="Rectangle 114"/>
            <p:cNvSpPr>
              <a:spLocks noChangeArrowheads="1"/>
            </p:cNvSpPr>
            <p:nvPr/>
          </p:nvSpPr>
          <p:spPr bwMode="auto">
            <a:xfrm rot="5400000">
              <a:off x="3333" y="3481"/>
              <a:ext cx="338"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100">
                  <a:solidFill>
                    <a:srgbClr val="000000"/>
                  </a:solidFill>
                  <a:latin typeface="ＭＳ Ｐゴシック" pitchFamily="50" charset="-128"/>
                </a:rPr>
                <a:t>おにぎり</a:t>
              </a:r>
              <a:endParaRPr lang="ja-JP" altLang="en-US" sz="1400"/>
            </a:p>
          </p:txBody>
        </p:sp>
        <p:sp>
          <p:nvSpPr>
            <p:cNvPr id="274547" name="Rectangle 115"/>
            <p:cNvSpPr>
              <a:spLocks noChangeArrowheads="1"/>
            </p:cNvSpPr>
            <p:nvPr/>
          </p:nvSpPr>
          <p:spPr bwMode="auto">
            <a:xfrm>
              <a:off x="3635" y="3178"/>
              <a:ext cx="221" cy="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48" name="Rectangle 116"/>
            <p:cNvSpPr>
              <a:spLocks noChangeArrowheads="1"/>
            </p:cNvSpPr>
            <p:nvPr/>
          </p:nvSpPr>
          <p:spPr bwMode="auto">
            <a:xfrm rot="5400000">
              <a:off x="3592" y="3449"/>
              <a:ext cx="262"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100">
                  <a:solidFill>
                    <a:srgbClr val="000000"/>
                  </a:solidFill>
                  <a:latin typeface="ＭＳ Ｐゴシック" pitchFamily="50" charset="-128"/>
                </a:rPr>
                <a:t>お弁当</a:t>
              </a:r>
              <a:endParaRPr lang="ja-JP" altLang="en-US" sz="1400"/>
            </a:p>
          </p:txBody>
        </p:sp>
        <p:sp>
          <p:nvSpPr>
            <p:cNvPr id="274549" name="Rectangle 117"/>
            <p:cNvSpPr>
              <a:spLocks noChangeArrowheads="1"/>
            </p:cNvSpPr>
            <p:nvPr/>
          </p:nvSpPr>
          <p:spPr bwMode="auto">
            <a:xfrm>
              <a:off x="3859" y="3187"/>
              <a:ext cx="221" cy="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50" name="Rectangle 118"/>
            <p:cNvSpPr>
              <a:spLocks noChangeArrowheads="1"/>
            </p:cNvSpPr>
            <p:nvPr/>
          </p:nvSpPr>
          <p:spPr bwMode="auto">
            <a:xfrm rot="5400000">
              <a:off x="3821" y="3456"/>
              <a:ext cx="256"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100">
                  <a:solidFill>
                    <a:srgbClr val="000000"/>
                  </a:solidFill>
                  <a:latin typeface="ＭＳ Ｐゴシック" pitchFamily="50" charset="-128"/>
                </a:rPr>
                <a:t>ケーキ</a:t>
              </a:r>
              <a:endParaRPr lang="ja-JP" altLang="en-US" sz="1400"/>
            </a:p>
          </p:txBody>
        </p:sp>
        <p:sp>
          <p:nvSpPr>
            <p:cNvPr id="274551" name="Rectangle 119"/>
            <p:cNvSpPr>
              <a:spLocks noChangeArrowheads="1"/>
            </p:cNvSpPr>
            <p:nvPr/>
          </p:nvSpPr>
          <p:spPr bwMode="auto">
            <a:xfrm>
              <a:off x="4069" y="3213"/>
              <a:ext cx="221" cy="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52" name="Rectangle 120"/>
            <p:cNvSpPr>
              <a:spLocks noChangeArrowheads="1"/>
            </p:cNvSpPr>
            <p:nvPr/>
          </p:nvSpPr>
          <p:spPr bwMode="auto">
            <a:xfrm rot="5400000">
              <a:off x="4012" y="3459"/>
              <a:ext cx="291" cy="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100">
                  <a:solidFill>
                    <a:srgbClr val="000000"/>
                  </a:solidFill>
                  <a:latin typeface="ＭＳ Ｐゴシック" pitchFamily="50" charset="-128"/>
                </a:rPr>
                <a:t>惣　　菜</a:t>
              </a:r>
              <a:endParaRPr lang="ja-JP" altLang="en-US" sz="1400"/>
            </a:p>
          </p:txBody>
        </p:sp>
        <p:sp>
          <p:nvSpPr>
            <p:cNvPr id="274553" name="Rectangle 121"/>
            <p:cNvSpPr>
              <a:spLocks noChangeArrowheads="1"/>
            </p:cNvSpPr>
            <p:nvPr/>
          </p:nvSpPr>
          <p:spPr bwMode="auto">
            <a:xfrm>
              <a:off x="4272" y="3187"/>
              <a:ext cx="221" cy="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54" name="Rectangle 122"/>
            <p:cNvSpPr>
              <a:spLocks noChangeArrowheads="1"/>
            </p:cNvSpPr>
            <p:nvPr/>
          </p:nvSpPr>
          <p:spPr bwMode="auto">
            <a:xfrm rot="5400000">
              <a:off x="4227" y="3443"/>
              <a:ext cx="268"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100">
                  <a:solidFill>
                    <a:srgbClr val="000000"/>
                  </a:solidFill>
                  <a:latin typeface="ＭＳ Ｐゴシック" pitchFamily="50" charset="-128"/>
                </a:rPr>
                <a:t>パ　　ン</a:t>
              </a:r>
              <a:endParaRPr lang="ja-JP" altLang="en-US" sz="1400"/>
            </a:p>
          </p:txBody>
        </p:sp>
        <p:sp>
          <p:nvSpPr>
            <p:cNvPr id="274555" name="Rectangle 123"/>
            <p:cNvSpPr>
              <a:spLocks noChangeArrowheads="1"/>
            </p:cNvSpPr>
            <p:nvPr/>
          </p:nvSpPr>
          <p:spPr bwMode="auto">
            <a:xfrm>
              <a:off x="4475" y="3221"/>
              <a:ext cx="221" cy="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56" name="Rectangle 124"/>
            <p:cNvSpPr>
              <a:spLocks noChangeArrowheads="1"/>
            </p:cNvSpPr>
            <p:nvPr/>
          </p:nvSpPr>
          <p:spPr bwMode="auto">
            <a:xfrm rot="5400000">
              <a:off x="4442" y="3468"/>
              <a:ext cx="29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100">
                  <a:solidFill>
                    <a:srgbClr val="000000"/>
                  </a:solidFill>
                  <a:latin typeface="ＭＳ Ｐゴシック" pitchFamily="50" charset="-128"/>
                </a:rPr>
                <a:t>果　　物</a:t>
              </a:r>
              <a:endParaRPr lang="ja-JP" altLang="en-US" sz="1400"/>
            </a:p>
          </p:txBody>
        </p:sp>
        <p:sp>
          <p:nvSpPr>
            <p:cNvPr id="274557" name="Rectangle 125"/>
            <p:cNvSpPr>
              <a:spLocks noChangeArrowheads="1"/>
            </p:cNvSpPr>
            <p:nvPr/>
          </p:nvSpPr>
          <p:spPr bwMode="auto">
            <a:xfrm>
              <a:off x="4685" y="3187"/>
              <a:ext cx="221" cy="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58" name="Rectangle 126"/>
            <p:cNvSpPr>
              <a:spLocks noChangeArrowheads="1"/>
            </p:cNvSpPr>
            <p:nvPr/>
          </p:nvSpPr>
          <p:spPr bwMode="auto">
            <a:xfrm rot="5400000">
              <a:off x="4648" y="3442"/>
              <a:ext cx="318"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400">
                  <a:solidFill>
                    <a:srgbClr val="FF0000"/>
                  </a:solidFill>
                  <a:latin typeface="ＭＳ Ｐゴシック" pitchFamily="50" charset="-128"/>
                </a:rPr>
                <a:t>その他</a:t>
              </a:r>
              <a:endParaRPr lang="ja-JP" altLang="en-US" sz="1400"/>
            </a:p>
          </p:txBody>
        </p:sp>
        <p:sp>
          <p:nvSpPr>
            <p:cNvPr id="274562" name="Line 130"/>
            <p:cNvSpPr>
              <a:spLocks noChangeShapeType="1"/>
            </p:cNvSpPr>
            <p:nvPr/>
          </p:nvSpPr>
          <p:spPr bwMode="auto">
            <a:xfrm>
              <a:off x="3356" y="1429"/>
              <a:ext cx="1" cy="185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563" name="Line 131"/>
            <p:cNvSpPr>
              <a:spLocks noChangeShapeType="1"/>
            </p:cNvSpPr>
            <p:nvPr/>
          </p:nvSpPr>
          <p:spPr bwMode="auto">
            <a:xfrm>
              <a:off x="3363" y="3273"/>
              <a:ext cx="1632" cy="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564" name="Line 132"/>
            <p:cNvSpPr>
              <a:spLocks noChangeShapeType="1"/>
            </p:cNvSpPr>
            <p:nvPr/>
          </p:nvSpPr>
          <p:spPr bwMode="auto">
            <a:xfrm>
              <a:off x="3356" y="2970"/>
              <a:ext cx="98" cy="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565" name="Line 133"/>
            <p:cNvSpPr>
              <a:spLocks noChangeShapeType="1"/>
            </p:cNvSpPr>
            <p:nvPr/>
          </p:nvSpPr>
          <p:spPr bwMode="auto">
            <a:xfrm>
              <a:off x="3356" y="1437"/>
              <a:ext cx="98" cy="2"/>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566" name="Line 134"/>
            <p:cNvSpPr>
              <a:spLocks noChangeShapeType="1"/>
            </p:cNvSpPr>
            <p:nvPr/>
          </p:nvSpPr>
          <p:spPr bwMode="auto">
            <a:xfrm>
              <a:off x="3356" y="1749"/>
              <a:ext cx="98" cy="2"/>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567" name="Line 135"/>
            <p:cNvSpPr>
              <a:spLocks noChangeShapeType="1"/>
            </p:cNvSpPr>
            <p:nvPr/>
          </p:nvSpPr>
          <p:spPr bwMode="auto">
            <a:xfrm>
              <a:off x="3356" y="2061"/>
              <a:ext cx="98" cy="1"/>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568" name="Line 136"/>
            <p:cNvSpPr>
              <a:spLocks noChangeShapeType="1"/>
            </p:cNvSpPr>
            <p:nvPr/>
          </p:nvSpPr>
          <p:spPr bwMode="auto">
            <a:xfrm>
              <a:off x="3356" y="2373"/>
              <a:ext cx="98" cy="1"/>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569" name="Line 137"/>
            <p:cNvSpPr>
              <a:spLocks noChangeShapeType="1"/>
            </p:cNvSpPr>
            <p:nvPr/>
          </p:nvSpPr>
          <p:spPr bwMode="auto">
            <a:xfrm>
              <a:off x="3356" y="2684"/>
              <a:ext cx="98" cy="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570" name="Rectangle 138"/>
            <p:cNvSpPr>
              <a:spLocks noChangeArrowheads="1"/>
            </p:cNvSpPr>
            <p:nvPr/>
          </p:nvSpPr>
          <p:spPr bwMode="auto">
            <a:xfrm>
              <a:off x="3139" y="3161"/>
              <a:ext cx="262"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71" name="Rectangle 139"/>
            <p:cNvSpPr>
              <a:spLocks noChangeArrowheads="1"/>
            </p:cNvSpPr>
            <p:nvPr/>
          </p:nvSpPr>
          <p:spPr bwMode="auto">
            <a:xfrm>
              <a:off x="3263" y="3213"/>
              <a:ext cx="60"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100">
                  <a:solidFill>
                    <a:srgbClr val="000000"/>
                  </a:solidFill>
                  <a:latin typeface="ＭＳ Ｐゴシック" pitchFamily="50" charset="-128"/>
                </a:rPr>
                <a:t>０</a:t>
              </a:r>
              <a:endParaRPr lang="ja-JP" altLang="en-US" sz="1400"/>
            </a:p>
          </p:txBody>
        </p:sp>
        <p:sp>
          <p:nvSpPr>
            <p:cNvPr id="274572" name="Rectangle 140"/>
            <p:cNvSpPr>
              <a:spLocks noChangeArrowheads="1"/>
            </p:cNvSpPr>
            <p:nvPr/>
          </p:nvSpPr>
          <p:spPr bwMode="auto">
            <a:xfrm>
              <a:off x="3132" y="2866"/>
              <a:ext cx="262" cy="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73" name="Rectangle 141"/>
            <p:cNvSpPr>
              <a:spLocks noChangeArrowheads="1"/>
            </p:cNvSpPr>
            <p:nvPr/>
          </p:nvSpPr>
          <p:spPr bwMode="auto">
            <a:xfrm>
              <a:off x="3227" y="2918"/>
              <a:ext cx="119" cy="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100">
                  <a:solidFill>
                    <a:srgbClr val="000000"/>
                  </a:solidFill>
                  <a:latin typeface="ＭＳ Ｐゴシック" pitchFamily="50" charset="-128"/>
                </a:rPr>
                <a:t>２０</a:t>
              </a:r>
              <a:endParaRPr lang="ja-JP" altLang="en-US" sz="1400"/>
            </a:p>
          </p:txBody>
        </p:sp>
        <p:sp>
          <p:nvSpPr>
            <p:cNvPr id="274574" name="Rectangle 142"/>
            <p:cNvSpPr>
              <a:spLocks noChangeArrowheads="1"/>
            </p:cNvSpPr>
            <p:nvPr/>
          </p:nvSpPr>
          <p:spPr bwMode="auto">
            <a:xfrm>
              <a:off x="3125" y="2572"/>
              <a:ext cx="262"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75" name="Rectangle 143"/>
            <p:cNvSpPr>
              <a:spLocks noChangeArrowheads="1"/>
            </p:cNvSpPr>
            <p:nvPr/>
          </p:nvSpPr>
          <p:spPr bwMode="auto">
            <a:xfrm>
              <a:off x="3220" y="2624"/>
              <a:ext cx="119"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100">
                  <a:solidFill>
                    <a:srgbClr val="000000"/>
                  </a:solidFill>
                  <a:latin typeface="ＭＳ Ｐゴシック" pitchFamily="50" charset="-128"/>
                </a:rPr>
                <a:t>４０</a:t>
              </a:r>
              <a:endParaRPr lang="ja-JP" altLang="en-US" sz="1400"/>
            </a:p>
          </p:txBody>
        </p:sp>
        <p:sp>
          <p:nvSpPr>
            <p:cNvPr id="274576" name="Rectangle 144"/>
            <p:cNvSpPr>
              <a:spLocks noChangeArrowheads="1"/>
            </p:cNvSpPr>
            <p:nvPr/>
          </p:nvSpPr>
          <p:spPr bwMode="auto">
            <a:xfrm>
              <a:off x="3125" y="2269"/>
              <a:ext cx="262"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77" name="Rectangle 145"/>
            <p:cNvSpPr>
              <a:spLocks noChangeArrowheads="1"/>
            </p:cNvSpPr>
            <p:nvPr/>
          </p:nvSpPr>
          <p:spPr bwMode="auto">
            <a:xfrm>
              <a:off x="3220" y="2321"/>
              <a:ext cx="11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100">
                  <a:solidFill>
                    <a:srgbClr val="000000"/>
                  </a:solidFill>
                  <a:latin typeface="ＭＳ Ｐゴシック" pitchFamily="50" charset="-128"/>
                </a:rPr>
                <a:t>６０</a:t>
              </a:r>
              <a:endParaRPr lang="ja-JP" altLang="en-US" sz="1400"/>
            </a:p>
          </p:txBody>
        </p:sp>
        <p:sp>
          <p:nvSpPr>
            <p:cNvPr id="274578" name="Rectangle 146"/>
            <p:cNvSpPr>
              <a:spLocks noChangeArrowheads="1"/>
            </p:cNvSpPr>
            <p:nvPr/>
          </p:nvSpPr>
          <p:spPr bwMode="auto">
            <a:xfrm>
              <a:off x="3125" y="1966"/>
              <a:ext cx="262"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79" name="Rectangle 147"/>
            <p:cNvSpPr>
              <a:spLocks noChangeArrowheads="1"/>
            </p:cNvSpPr>
            <p:nvPr/>
          </p:nvSpPr>
          <p:spPr bwMode="auto">
            <a:xfrm>
              <a:off x="3220" y="2018"/>
              <a:ext cx="11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100">
                  <a:solidFill>
                    <a:srgbClr val="000000"/>
                  </a:solidFill>
                  <a:latin typeface="ＭＳ Ｐゴシック" pitchFamily="50" charset="-128"/>
                </a:rPr>
                <a:t>８０</a:t>
              </a:r>
              <a:endParaRPr lang="ja-JP" altLang="en-US" sz="1400"/>
            </a:p>
          </p:txBody>
        </p:sp>
        <p:sp>
          <p:nvSpPr>
            <p:cNvPr id="274580" name="Rectangle 148"/>
            <p:cNvSpPr>
              <a:spLocks noChangeArrowheads="1"/>
            </p:cNvSpPr>
            <p:nvPr/>
          </p:nvSpPr>
          <p:spPr bwMode="auto">
            <a:xfrm>
              <a:off x="3076" y="1654"/>
              <a:ext cx="311" cy="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81" name="Rectangle 149"/>
            <p:cNvSpPr>
              <a:spLocks noChangeArrowheads="1"/>
            </p:cNvSpPr>
            <p:nvPr/>
          </p:nvSpPr>
          <p:spPr bwMode="auto">
            <a:xfrm>
              <a:off x="3166" y="1706"/>
              <a:ext cx="180"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100">
                  <a:solidFill>
                    <a:srgbClr val="000000"/>
                  </a:solidFill>
                  <a:latin typeface="ＭＳ Ｐゴシック" pitchFamily="50" charset="-128"/>
                </a:rPr>
                <a:t>１００</a:t>
              </a:r>
              <a:endParaRPr lang="ja-JP" altLang="en-US" sz="1400"/>
            </a:p>
          </p:txBody>
        </p:sp>
        <p:sp>
          <p:nvSpPr>
            <p:cNvPr id="274582" name="Rectangle 150"/>
            <p:cNvSpPr>
              <a:spLocks noChangeArrowheads="1"/>
            </p:cNvSpPr>
            <p:nvPr/>
          </p:nvSpPr>
          <p:spPr bwMode="auto">
            <a:xfrm>
              <a:off x="3076" y="1334"/>
              <a:ext cx="311"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83" name="Rectangle 151"/>
            <p:cNvSpPr>
              <a:spLocks noChangeArrowheads="1"/>
            </p:cNvSpPr>
            <p:nvPr/>
          </p:nvSpPr>
          <p:spPr bwMode="auto">
            <a:xfrm>
              <a:off x="3166" y="1385"/>
              <a:ext cx="180"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100">
                  <a:solidFill>
                    <a:srgbClr val="000000"/>
                  </a:solidFill>
                  <a:latin typeface="ＭＳ Ｐゴシック" pitchFamily="50" charset="-128"/>
                </a:rPr>
                <a:t>１２０</a:t>
              </a:r>
              <a:endParaRPr lang="ja-JP" altLang="en-US" sz="1400"/>
            </a:p>
          </p:txBody>
        </p:sp>
        <p:sp>
          <p:nvSpPr>
            <p:cNvPr id="274584" name="Rectangle 152"/>
            <p:cNvSpPr>
              <a:spLocks noChangeArrowheads="1"/>
            </p:cNvSpPr>
            <p:nvPr/>
          </p:nvSpPr>
          <p:spPr bwMode="auto">
            <a:xfrm>
              <a:off x="3097" y="1169"/>
              <a:ext cx="318" cy="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85" name="Rectangle 153"/>
            <p:cNvSpPr>
              <a:spLocks noChangeArrowheads="1"/>
            </p:cNvSpPr>
            <p:nvPr/>
          </p:nvSpPr>
          <p:spPr bwMode="auto">
            <a:xfrm>
              <a:off x="3240" y="1130"/>
              <a:ext cx="37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400">
                  <a:solidFill>
                    <a:srgbClr val="FF0000"/>
                  </a:solidFill>
                  <a:latin typeface="ＭＳ Ｐゴシック" pitchFamily="50" charset="-128"/>
                </a:rPr>
                <a:t>（個）</a:t>
              </a:r>
              <a:endParaRPr lang="ja-JP" altLang="en-US" sz="1400"/>
            </a:p>
          </p:txBody>
        </p:sp>
        <p:sp>
          <p:nvSpPr>
            <p:cNvPr id="274586" name="Rectangle 154"/>
            <p:cNvSpPr>
              <a:spLocks noChangeArrowheads="1"/>
            </p:cNvSpPr>
            <p:nvPr/>
          </p:nvSpPr>
          <p:spPr bwMode="auto">
            <a:xfrm>
              <a:off x="3447" y="3879"/>
              <a:ext cx="1431" cy="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87" name="Rectangle 155"/>
            <p:cNvSpPr>
              <a:spLocks noChangeArrowheads="1"/>
            </p:cNvSpPr>
            <p:nvPr/>
          </p:nvSpPr>
          <p:spPr bwMode="auto">
            <a:xfrm>
              <a:off x="3510" y="3885"/>
              <a:ext cx="1243"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400">
                  <a:solidFill>
                    <a:srgbClr val="FF0000"/>
                  </a:solidFill>
                  <a:latin typeface="ＭＳ Ｐゴシック" pitchFamily="50" charset="-128"/>
                </a:rPr>
                <a:t>図７　商品別売れ残り廃却</a:t>
              </a:r>
              <a:endParaRPr lang="ja-JP" altLang="en-US" sz="1400"/>
            </a:p>
          </p:txBody>
        </p:sp>
        <p:sp>
          <p:nvSpPr>
            <p:cNvPr id="274588" name="Rectangle 156"/>
            <p:cNvSpPr>
              <a:spLocks noChangeArrowheads="1"/>
            </p:cNvSpPr>
            <p:nvPr/>
          </p:nvSpPr>
          <p:spPr bwMode="auto">
            <a:xfrm>
              <a:off x="4653" y="3931"/>
              <a:ext cx="88"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100">
                  <a:solidFill>
                    <a:srgbClr val="FF0000"/>
                  </a:solidFill>
                  <a:latin typeface="ＭＳ Ｐゴシック" pitchFamily="50" charset="-128"/>
                </a:rPr>
                <a:t>数</a:t>
              </a:r>
              <a:endParaRPr lang="ja-JP" altLang="en-US" sz="1400"/>
            </a:p>
          </p:txBody>
        </p:sp>
        <p:sp>
          <p:nvSpPr>
            <p:cNvPr id="274589" name="Rectangle 157"/>
            <p:cNvSpPr>
              <a:spLocks noChangeArrowheads="1"/>
            </p:cNvSpPr>
            <p:nvPr/>
          </p:nvSpPr>
          <p:spPr bwMode="auto">
            <a:xfrm>
              <a:off x="4749" y="3931"/>
              <a:ext cx="58"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100">
                  <a:solidFill>
                    <a:srgbClr val="FF0000"/>
                  </a:solidFill>
                  <a:latin typeface="ＭＳ Ｐゴシック" pitchFamily="50" charset="-128"/>
                </a:rPr>
                <a:t>　</a:t>
              </a:r>
              <a:endParaRPr lang="ja-JP" altLang="en-US" sz="1400"/>
            </a:p>
          </p:txBody>
        </p:sp>
        <p:sp>
          <p:nvSpPr>
            <p:cNvPr id="274590" name="Rectangle 158"/>
            <p:cNvSpPr>
              <a:spLocks noChangeArrowheads="1"/>
            </p:cNvSpPr>
            <p:nvPr/>
          </p:nvSpPr>
          <p:spPr bwMode="auto">
            <a:xfrm>
              <a:off x="3356" y="2684"/>
              <a:ext cx="226" cy="592"/>
            </a:xfrm>
            <a:prstGeom prst="rect">
              <a:avLst/>
            </a:prstGeom>
            <a:solidFill>
              <a:srgbClr val="FFCCCC"/>
            </a:solidFill>
            <a:ln w="9525">
              <a:solidFill>
                <a:srgbClr val="000000"/>
              </a:solidFill>
              <a:miter lim="800000"/>
              <a:headEnd/>
              <a:tailEnd/>
            </a:ln>
          </p:spPr>
          <p:txBody>
            <a:bodyPr/>
            <a:lstStyle/>
            <a:p>
              <a:endParaRPr lang="ja-JP" altLang="en-US"/>
            </a:p>
          </p:txBody>
        </p:sp>
        <p:sp>
          <p:nvSpPr>
            <p:cNvPr id="274591" name="Rectangle 159"/>
            <p:cNvSpPr>
              <a:spLocks noChangeArrowheads="1"/>
            </p:cNvSpPr>
            <p:nvPr/>
          </p:nvSpPr>
          <p:spPr bwMode="auto">
            <a:xfrm>
              <a:off x="3580" y="2979"/>
              <a:ext cx="227" cy="297"/>
            </a:xfrm>
            <a:prstGeom prst="rect">
              <a:avLst/>
            </a:prstGeom>
            <a:solidFill>
              <a:srgbClr val="FFCCCC"/>
            </a:solidFill>
            <a:ln w="9525">
              <a:solidFill>
                <a:srgbClr val="000000"/>
              </a:solidFill>
              <a:miter lim="800000"/>
              <a:headEnd/>
              <a:tailEnd/>
            </a:ln>
          </p:spPr>
          <p:txBody>
            <a:bodyPr/>
            <a:lstStyle/>
            <a:p>
              <a:endParaRPr lang="ja-JP" altLang="en-US"/>
            </a:p>
          </p:txBody>
        </p:sp>
        <p:sp>
          <p:nvSpPr>
            <p:cNvPr id="274592" name="Rectangle 160"/>
            <p:cNvSpPr>
              <a:spLocks noChangeArrowheads="1"/>
            </p:cNvSpPr>
            <p:nvPr/>
          </p:nvSpPr>
          <p:spPr bwMode="auto">
            <a:xfrm>
              <a:off x="3804" y="3057"/>
              <a:ext cx="227" cy="219"/>
            </a:xfrm>
            <a:prstGeom prst="rect">
              <a:avLst/>
            </a:prstGeom>
            <a:solidFill>
              <a:srgbClr val="FFCCCC"/>
            </a:solidFill>
            <a:ln w="9525">
              <a:solidFill>
                <a:srgbClr val="000000"/>
              </a:solidFill>
              <a:miter lim="800000"/>
              <a:headEnd/>
              <a:tailEnd/>
            </a:ln>
          </p:spPr>
          <p:txBody>
            <a:bodyPr/>
            <a:lstStyle/>
            <a:p>
              <a:endParaRPr lang="ja-JP" altLang="en-US"/>
            </a:p>
          </p:txBody>
        </p:sp>
        <p:sp>
          <p:nvSpPr>
            <p:cNvPr id="274593" name="Rectangle 161"/>
            <p:cNvSpPr>
              <a:spLocks noChangeArrowheads="1"/>
            </p:cNvSpPr>
            <p:nvPr/>
          </p:nvSpPr>
          <p:spPr bwMode="auto">
            <a:xfrm>
              <a:off x="4028" y="3126"/>
              <a:ext cx="227" cy="150"/>
            </a:xfrm>
            <a:prstGeom prst="rect">
              <a:avLst/>
            </a:prstGeom>
            <a:solidFill>
              <a:srgbClr val="FFCCCC"/>
            </a:solidFill>
            <a:ln w="9525">
              <a:solidFill>
                <a:srgbClr val="000000"/>
              </a:solidFill>
              <a:miter lim="800000"/>
              <a:headEnd/>
              <a:tailEnd/>
            </a:ln>
          </p:spPr>
          <p:txBody>
            <a:bodyPr/>
            <a:lstStyle/>
            <a:p>
              <a:endParaRPr lang="ja-JP" altLang="en-US"/>
            </a:p>
          </p:txBody>
        </p:sp>
        <p:sp>
          <p:nvSpPr>
            <p:cNvPr id="274594" name="Rectangle 162"/>
            <p:cNvSpPr>
              <a:spLocks noChangeArrowheads="1"/>
            </p:cNvSpPr>
            <p:nvPr/>
          </p:nvSpPr>
          <p:spPr bwMode="auto">
            <a:xfrm>
              <a:off x="4252" y="3152"/>
              <a:ext cx="227" cy="124"/>
            </a:xfrm>
            <a:prstGeom prst="rect">
              <a:avLst/>
            </a:prstGeom>
            <a:solidFill>
              <a:srgbClr val="FFCCCC"/>
            </a:solidFill>
            <a:ln w="9525">
              <a:solidFill>
                <a:srgbClr val="000000"/>
              </a:solidFill>
              <a:miter lim="800000"/>
              <a:headEnd/>
              <a:tailEnd/>
            </a:ln>
          </p:spPr>
          <p:txBody>
            <a:bodyPr/>
            <a:lstStyle/>
            <a:p>
              <a:endParaRPr lang="ja-JP" altLang="en-US"/>
            </a:p>
          </p:txBody>
        </p:sp>
        <p:sp>
          <p:nvSpPr>
            <p:cNvPr id="274595" name="Rectangle 163"/>
            <p:cNvSpPr>
              <a:spLocks noChangeArrowheads="1"/>
            </p:cNvSpPr>
            <p:nvPr/>
          </p:nvSpPr>
          <p:spPr bwMode="auto">
            <a:xfrm>
              <a:off x="4477" y="3186"/>
              <a:ext cx="226" cy="90"/>
            </a:xfrm>
            <a:prstGeom prst="rect">
              <a:avLst/>
            </a:prstGeom>
            <a:solidFill>
              <a:srgbClr val="FFCCCC"/>
            </a:solidFill>
            <a:ln w="9525">
              <a:solidFill>
                <a:srgbClr val="000000"/>
              </a:solidFill>
              <a:miter lim="800000"/>
              <a:headEnd/>
              <a:tailEnd/>
            </a:ln>
          </p:spPr>
          <p:txBody>
            <a:bodyPr/>
            <a:lstStyle/>
            <a:p>
              <a:endParaRPr lang="ja-JP" altLang="en-US"/>
            </a:p>
          </p:txBody>
        </p:sp>
        <p:sp>
          <p:nvSpPr>
            <p:cNvPr id="274597" name="Rectangle 165"/>
            <p:cNvSpPr>
              <a:spLocks noChangeArrowheads="1"/>
            </p:cNvSpPr>
            <p:nvPr/>
          </p:nvSpPr>
          <p:spPr bwMode="auto">
            <a:xfrm>
              <a:off x="4701" y="3109"/>
              <a:ext cx="226" cy="167"/>
            </a:xfrm>
            <a:prstGeom prst="rect">
              <a:avLst/>
            </a:prstGeom>
            <a:solidFill>
              <a:srgbClr val="FFCCCC"/>
            </a:solidFill>
            <a:ln w="9525">
              <a:solidFill>
                <a:srgbClr val="FF0000"/>
              </a:solidFill>
              <a:miter lim="800000"/>
              <a:headEnd/>
              <a:tailEnd/>
            </a:ln>
          </p:spPr>
          <p:txBody>
            <a:bodyPr/>
            <a:lstStyle/>
            <a:p>
              <a:endParaRPr lang="ja-JP" altLang="en-US"/>
            </a:p>
          </p:txBody>
        </p:sp>
        <p:sp>
          <p:nvSpPr>
            <p:cNvPr id="274598" name="Rectangle 166"/>
            <p:cNvSpPr>
              <a:spLocks noChangeArrowheads="1"/>
            </p:cNvSpPr>
            <p:nvPr/>
          </p:nvSpPr>
          <p:spPr bwMode="auto">
            <a:xfrm>
              <a:off x="4400" y="1818"/>
              <a:ext cx="163"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99" name="Rectangle 167"/>
            <p:cNvSpPr>
              <a:spLocks noChangeArrowheads="1"/>
            </p:cNvSpPr>
            <p:nvPr/>
          </p:nvSpPr>
          <p:spPr bwMode="auto">
            <a:xfrm>
              <a:off x="4472" y="1866"/>
              <a:ext cx="64"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en-US" altLang="ja-JP" sz="800">
                  <a:solidFill>
                    <a:srgbClr val="000000"/>
                  </a:solidFill>
                  <a:latin typeface="ＭＳ Ｐゴシック" pitchFamily="50" charset="-128"/>
                </a:rPr>
                <a:t>●</a:t>
              </a:r>
              <a:endParaRPr lang="en-US" altLang="ja-JP" sz="1400"/>
            </a:p>
          </p:txBody>
        </p:sp>
        <p:sp>
          <p:nvSpPr>
            <p:cNvPr id="274600" name="Rectangle 168"/>
            <p:cNvSpPr>
              <a:spLocks noChangeArrowheads="1"/>
            </p:cNvSpPr>
            <p:nvPr/>
          </p:nvSpPr>
          <p:spPr bwMode="auto">
            <a:xfrm>
              <a:off x="4176" y="1940"/>
              <a:ext cx="163"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601" name="Rectangle 169"/>
            <p:cNvSpPr>
              <a:spLocks noChangeArrowheads="1"/>
            </p:cNvSpPr>
            <p:nvPr/>
          </p:nvSpPr>
          <p:spPr bwMode="auto">
            <a:xfrm>
              <a:off x="4249" y="1987"/>
              <a:ext cx="64"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en-US" altLang="ja-JP" sz="800">
                  <a:solidFill>
                    <a:srgbClr val="000000"/>
                  </a:solidFill>
                  <a:latin typeface="ＭＳ Ｐゴシック" pitchFamily="50" charset="-128"/>
                </a:rPr>
                <a:t>●</a:t>
              </a:r>
              <a:endParaRPr lang="en-US" altLang="ja-JP" sz="1400"/>
            </a:p>
          </p:txBody>
        </p:sp>
        <p:sp>
          <p:nvSpPr>
            <p:cNvPr id="274602" name="Rectangle 170"/>
            <p:cNvSpPr>
              <a:spLocks noChangeArrowheads="1"/>
            </p:cNvSpPr>
            <p:nvPr/>
          </p:nvSpPr>
          <p:spPr bwMode="auto">
            <a:xfrm>
              <a:off x="3951" y="2087"/>
              <a:ext cx="164"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603" name="Rectangle 171"/>
            <p:cNvSpPr>
              <a:spLocks noChangeArrowheads="1"/>
            </p:cNvSpPr>
            <p:nvPr/>
          </p:nvSpPr>
          <p:spPr bwMode="auto">
            <a:xfrm>
              <a:off x="4025" y="2134"/>
              <a:ext cx="64"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en-US" altLang="ja-JP" sz="800">
                  <a:solidFill>
                    <a:srgbClr val="000000"/>
                  </a:solidFill>
                  <a:latin typeface="ＭＳ Ｐゴシック" pitchFamily="50" charset="-128"/>
                </a:rPr>
                <a:t>●</a:t>
              </a:r>
              <a:endParaRPr lang="en-US" altLang="ja-JP" sz="1400"/>
            </a:p>
          </p:txBody>
        </p:sp>
        <p:sp>
          <p:nvSpPr>
            <p:cNvPr id="274604" name="Rectangle 172"/>
            <p:cNvSpPr>
              <a:spLocks noChangeArrowheads="1"/>
            </p:cNvSpPr>
            <p:nvPr/>
          </p:nvSpPr>
          <p:spPr bwMode="auto">
            <a:xfrm>
              <a:off x="3727" y="2285"/>
              <a:ext cx="164" cy="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605" name="Rectangle 173"/>
            <p:cNvSpPr>
              <a:spLocks noChangeArrowheads="1"/>
            </p:cNvSpPr>
            <p:nvPr/>
          </p:nvSpPr>
          <p:spPr bwMode="auto">
            <a:xfrm>
              <a:off x="3801" y="2332"/>
              <a:ext cx="64"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en-US" altLang="ja-JP" sz="800">
                  <a:solidFill>
                    <a:srgbClr val="000000"/>
                  </a:solidFill>
                  <a:latin typeface="ＭＳ Ｐゴシック" pitchFamily="50" charset="-128"/>
                </a:rPr>
                <a:t>●</a:t>
              </a:r>
              <a:endParaRPr lang="en-US" altLang="ja-JP" sz="1400"/>
            </a:p>
          </p:txBody>
        </p:sp>
        <p:sp>
          <p:nvSpPr>
            <p:cNvPr id="274606" name="Rectangle 174"/>
            <p:cNvSpPr>
              <a:spLocks noChangeArrowheads="1"/>
            </p:cNvSpPr>
            <p:nvPr/>
          </p:nvSpPr>
          <p:spPr bwMode="auto">
            <a:xfrm>
              <a:off x="3503" y="2606"/>
              <a:ext cx="164"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607" name="Rectangle 175"/>
            <p:cNvSpPr>
              <a:spLocks noChangeArrowheads="1"/>
            </p:cNvSpPr>
            <p:nvPr/>
          </p:nvSpPr>
          <p:spPr bwMode="auto">
            <a:xfrm>
              <a:off x="3574" y="2654"/>
              <a:ext cx="65"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en-US" altLang="ja-JP" sz="800">
                  <a:solidFill>
                    <a:srgbClr val="000000"/>
                  </a:solidFill>
                  <a:latin typeface="ＭＳ Ｐゴシック" pitchFamily="50" charset="-128"/>
                </a:rPr>
                <a:t>●</a:t>
              </a:r>
              <a:endParaRPr lang="en-US" altLang="ja-JP" sz="1400"/>
            </a:p>
          </p:txBody>
        </p:sp>
        <p:sp>
          <p:nvSpPr>
            <p:cNvPr id="274608" name="Rectangle 176"/>
            <p:cNvSpPr>
              <a:spLocks noChangeArrowheads="1"/>
            </p:cNvSpPr>
            <p:nvPr/>
          </p:nvSpPr>
          <p:spPr bwMode="auto">
            <a:xfrm>
              <a:off x="4624" y="1715"/>
              <a:ext cx="163" cy="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609" name="Rectangle 177"/>
            <p:cNvSpPr>
              <a:spLocks noChangeArrowheads="1"/>
            </p:cNvSpPr>
            <p:nvPr/>
          </p:nvSpPr>
          <p:spPr bwMode="auto">
            <a:xfrm>
              <a:off x="4697" y="1761"/>
              <a:ext cx="65"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en-US" altLang="ja-JP" sz="800">
                  <a:solidFill>
                    <a:srgbClr val="000000"/>
                  </a:solidFill>
                  <a:latin typeface="ＭＳ Ｐゴシック" pitchFamily="50" charset="-128"/>
                </a:rPr>
                <a:t>●</a:t>
              </a:r>
              <a:endParaRPr lang="en-US" altLang="ja-JP" sz="1400"/>
            </a:p>
          </p:txBody>
        </p:sp>
        <p:sp>
          <p:nvSpPr>
            <p:cNvPr id="274610" name="Rectangle 178"/>
            <p:cNvSpPr>
              <a:spLocks noChangeArrowheads="1"/>
            </p:cNvSpPr>
            <p:nvPr/>
          </p:nvSpPr>
          <p:spPr bwMode="auto">
            <a:xfrm>
              <a:off x="4848" y="1515"/>
              <a:ext cx="163"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611" name="Rectangle 179"/>
            <p:cNvSpPr>
              <a:spLocks noChangeArrowheads="1"/>
            </p:cNvSpPr>
            <p:nvPr/>
          </p:nvSpPr>
          <p:spPr bwMode="auto">
            <a:xfrm>
              <a:off x="4921" y="1563"/>
              <a:ext cx="63"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en-US" altLang="ja-JP" sz="800">
                  <a:solidFill>
                    <a:srgbClr val="000000"/>
                  </a:solidFill>
                  <a:latin typeface="ＭＳ Ｐゴシック" pitchFamily="50" charset="-128"/>
                </a:rPr>
                <a:t>●</a:t>
              </a:r>
              <a:endParaRPr lang="en-US" altLang="ja-JP" sz="1400"/>
            </a:p>
          </p:txBody>
        </p:sp>
        <p:sp>
          <p:nvSpPr>
            <p:cNvPr id="274612" name="Line 180"/>
            <p:cNvSpPr>
              <a:spLocks noChangeShapeType="1"/>
            </p:cNvSpPr>
            <p:nvPr/>
          </p:nvSpPr>
          <p:spPr bwMode="auto">
            <a:xfrm flipV="1">
              <a:off x="3362" y="2702"/>
              <a:ext cx="211" cy="56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613" name="Line 181"/>
            <p:cNvSpPr>
              <a:spLocks noChangeShapeType="1"/>
            </p:cNvSpPr>
            <p:nvPr/>
          </p:nvSpPr>
          <p:spPr bwMode="auto">
            <a:xfrm flipV="1">
              <a:off x="3801" y="2172"/>
              <a:ext cx="217" cy="2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614" name="Line 182"/>
            <p:cNvSpPr>
              <a:spLocks noChangeShapeType="1"/>
            </p:cNvSpPr>
            <p:nvPr/>
          </p:nvSpPr>
          <p:spPr bwMode="auto">
            <a:xfrm flipV="1">
              <a:off x="3584" y="2381"/>
              <a:ext cx="210" cy="31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615" name="Line 183"/>
            <p:cNvSpPr>
              <a:spLocks noChangeShapeType="1"/>
            </p:cNvSpPr>
            <p:nvPr/>
          </p:nvSpPr>
          <p:spPr bwMode="auto">
            <a:xfrm flipV="1">
              <a:off x="4025" y="2035"/>
              <a:ext cx="214" cy="13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616" name="Line 184"/>
            <p:cNvSpPr>
              <a:spLocks noChangeShapeType="1"/>
            </p:cNvSpPr>
            <p:nvPr/>
          </p:nvSpPr>
          <p:spPr bwMode="auto">
            <a:xfrm flipV="1">
              <a:off x="4239" y="1905"/>
              <a:ext cx="230" cy="13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617" name="Line 185"/>
            <p:cNvSpPr>
              <a:spLocks noChangeShapeType="1"/>
            </p:cNvSpPr>
            <p:nvPr/>
          </p:nvSpPr>
          <p:spPr bwMode="auto">
            <a:xfrm flipV="1">
              <a:off x="4466" y="1801"/>
              <a:ext cx="238" cy="11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618" name="Line 186"/>
            <p:cNvSpPr>
              <a:spLocks noChangeShapeType="1"/>
            </p:cNvSpPr>
            <p:nvPr/>
          </p:nvSpPr>
          <p:spPr bwMode="auto">
            <a:xfrm flipV="1">
              <a:off x="4708" y="1605"/>
              <a:ext cx="217" cy="19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619" name="Rectangle 187"/>
            <p:cNvSpPr>
              <a:spLocks noChangeArrowheads="1"/>
            </p:cNvSpPr>
            <p:nvPr/>
          </p:nvSpPr>
          <p:spPr bwMode="auto">
            <a:xfrm>
              <a:off x="5123" y="1723"/>
              <a:ext cx="221" cy="1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620" name="Rectangle 188"/>
            <p:cNvSpPr>
              <a:spLocks noChangeArrowheads="1"/>
            </p:cNvSpPr>
            <p:nvPr/>
          </p:nvSpPr>
          <p:spPr bwMode="auto">
            <a:xfrm rot="5400000">
              <a:off x="4986" y="2199"/>
              <a:ext cx="514"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400">
                  <a:solidFill>
                    <a:srgbClr val="FF0000"/>
                  </a:solidFill>
                  <a:latin typeface="ＭＳ Ｐゴシック" pitchFamily="50" charset="-128"/>
                </a:rPr>
                <a:t>累積比率</a:t>
              </a:r>
              <a:endParaRPr lang="ja-JP" altLang="en-US" sz="1400"/>
            </a:p>
          </p:txBody>
        </p:sp>
      </p:grpSp>
      <p:sp>
        <p:nvSpPr>
          <p:cNvPr id="274876" name="Text Box 444"/>
          <p:cNvSpPr txBox="1">
            <a:spLocks noChangeArrowheads="1"/>
          </p:cNvSpPr>
          <p:nvPr/>
        </p:nvSpPr>
        <p:spPr bwMode="auto">
          <a:xfrm>
            <a:off x="8388350" y="168275"/>
            <a:ext cx="5048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P18</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74504"/>
                                        </p:tgtEl>
                                        <p:attrNameLst>
                                          <p:attrName>style.visibility</p:attrName>
                                        </p:attrNameLst>
                                      </p:cBhvr>
                                      <p:to>
                                        <p:strVal val="visible"/>
                                      </p:to>
                                    </p:set>
                                    <p:anim calcmode="lin" valueType="num">
                                      <p:cBhvr additive="base">
                                        <p:cTn id="7" dur="500" fill="hold"/>
                                        <p:tgtEl>
                                          <p:spTgt spid="274504"/>
                                        </p:tgtEl>
                                        <p:attrNameLst>
                                          <p:attrName>ppt_x</p:attrName>
                                        </p:attrNameLst>
                                      </p:cBhvr>
                                      <p:tavLst>
                                        <p:tav tm="0">
                                          <p:val>
                                            <p:strVal val="0-#ppt_w/2"/>
                                          </p:val>
                                        </p:tav>
                                        <p:tav tm="100000">
                                          <p:val>
                                            <p:strVal val="#ppt_x"/>
                                          </p:val>
                                        </p:tav>
                                      </p:tavLst>
                                    </p:anim>
                                    <p:anim calcmode="lin" valueType="num">
                                      <p:cBhvr additive="base">
                                        <p:cTn id="8" dur="500" fill="hold"/>
                                        <p:tgtEl>
                                          <p:spTgt spid="27450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274877"/>
                                        </p:tgtEl>
                                        <p:attrNameLst>
                                          <p:attrName>style.visibility</p:attrName>
                                        </p:attrNameLst>
                                      </p:cBhvr>
                                      <p:to>
                                        <p:strVal val="visible"/>
                                      </p:to>
                                    </p:set>
                                    <p:anim calcmode="lin" valueType="num">
                                      <p:cBhvr additive="base">
                                        <p:cTn id="13" dur="500" fill="hold"/>
                                        <p:tgtEl>
                                          <p:spTgt spid="274877"/>
                                        </p:tgtEl>
                                        <p:attrNameLst>
                                          <p:attrName>ppt_x</p:attrName>
                                        </p:attrNameLst>
                                      </p:cBhvr>
                                      <p:tavLst>
                                        <p:tav tm="0">
                                          <p:val>
                                            <p:strVal val="0-#ppt_w/2"/>
                                          </p:val>
                                        </p:tav>
                                        <p:tav tm="100000">
                                          <p:val>
                                            <p:strVal val="#ppt_x"/>
                                          </p:val>
                                        </p:tav>
                                      </p:tavLst>
                                    </p:anim>
                                    <p:anim calcmode="lin" valueType="num">
                                      <p:cBhvr additive="base">
                                        <p:cTn id="14" dur="500" fill="hold"/>
                                        <p:tgtEl>
                                          <p:spTgt spid="27487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8517" name="Group 101"/>
          <p:cNvGrpSpPr>
            <a:grpSpLocks/>
          </p:cNvGrpSpPr>
          <p:nvPr/>
        </p:nvGrpSpPr>
        <p:grpSpPr bwMode="auto">
          <a:xfrm>
            <a:off x="38100" y="128588"/>
            <a:ext cx="8934450" cy="6284912"/>
            <a:chOff x="24" y="81"/>
            <a:chExt cx="5628" cy="3959"/>
          </a:xfrm>
        </p:grpSpPr>
        <p:sp>
          <p:nvSpPr>
            <p:cNvPr id="188418" name="Rectangle 2"/>
            <p:cNvSpPr>
              <a:spLocks noChangeArrowheads="1"/>
            </p:cNvSpPr>
            <p:nvPr/>
          </p:nvSpPr>
          <p:spPr bwMode="auto">
            <a:xfrm>
              <a:off x="132" y="125"/>
              <a:ext cx="1030" cy="373"/>
            </a:xfrm>
            <a:prstGeom prst="rect">
              <a:avLst/>
            </a:prstGeom>
            <a:solidFill>
              <a:srgbClr val="99FF33"/>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3200" b="1">
                  <a:ea typeface="HGP創英角ﾎﾟｯﾌﾟ体" pitchFamily="50" charset="-128"/>
                </a:rPr>
                <a:t>正解</a:t>
              </a:r>
            </a:p>
          </p:txBody>
        </p:sp>
        <p:sp>
          <p:nvSpPr>
            <p:cNvPr id="188419" name="Text Box 3"/>
            <p:cNvSpPr txBox="1">
              <a:spLocks noChangeArrowheads="1"/>
            </p:cNvSpPr>
            <p:nvPr/>
          </p:nvSpPr>
          <p:spPr bwMode="auto">
            <a:xfrm>
              <a:off x="5342" y="81"/>
              <a:ext cx="310"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P19</a:t>
              </a:r>
            </a:p>
          </p:txBody>
        </p:sp>
        <p:sp>
          <p:nvSpPr>
            <p:cNvPr id="188420" name="Text Box 4"/>
            <p:cNvSpPr txBox="1">
              <a:spLocks noChangeArrowheads="1"/>
            </p:cNvSpPr>
            <p:nvPr/>
          </p:nvSpPr>
          <p:spPr bwMode="auto">
            <a:xfrm>
              <a:off x="2008" y="1448"/>
              <a:ext cx="95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平成１８年９月</a:t>
              </a:r>
            </a:p>
          </p:txBody>
        </p:sp>
        <p:sp>
          <p:nvSpPr>
            <p:cNvPr id="188421" name="Text Box 5"/>
            <p:cNvSpPr txBox="1">
              <a:spLocks noChangeArrowheads="1"/>
            </p:cNvSpPr>
            <p:nvPr/>
          </p:nvSpPr>
          <p:spPr bwMode="auto">
            <a:xfrm>
              <a:off x="2144" y="1608"/>
              <a:ext cx="8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FF0000"/>
                  </a:solidFill>
                </a:rPr>
                <a:t>＝１１０</a:t>
              </a:r>
            </a:p>
          </p:txBody>
        </p:sp>
        <p:sp>
          <p:nvSpPr>
            <p:cNvPr id="188422" name="Text Box 6"/>
            <p:cNvSpPr txBox="1">
              <a:spLocks noChangeArrowheads="1"/>
            </p:cNvSpPr>
            <p:nvPr/>
          </p:nvSpPr>
          <p:spPr bwMode="auto">
            <a:xfrm>
              <a:off x="2168" y="1592"/>
              <a:ext cx="30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600">
                  <a:solidFill>
                    <a:srgbClr val="FF0000"/>
                  </a:solidFill>
                </a:rPr>
                <a:t>n</a:t>
              </a:r>
            </a:p>
          </p:txBody>
        </p:sp>
        <p:sp>
          <p:nvSpPr>
            <p:cNvPr id="188423" name="Text Box 7"/>
            <p:cNvSpPr txBox="1">
              <a:spLocks noChangeArrowheads="1"/>
            </p:cNvSpPr>
            <p:nvPr/>
          </p:nvSpPr>
          <p:spPr bwMode="auto">
            <a:xfrm>
              <a:off x="2712" y="2384"/>
              <a:ext cx="728" cy="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作成日：</a:t>
              </a:r>
              <a:r>
                <a:rPr lang="en-US" altLang="ja-JP" sz="1200"/>
                <a:t>10/3</a:t>
              </a:r>
            </a:p>
            <a:p>
              <a:pPr algn="ctr">
                <a:spcBef>
                  <a:spcPct val="50000"/>
                </a:spcBef>
              </a:pPr>
              <a:r>
                <a:rPr lang="ja-JP" altLang="en-US" sz="1200"/>
                <a:t>作成者：山田</a:t>
              </a:r>
            </a:p>
          </p:txBody>
        </p:sp>
        <p:sp>
          <p:nvSpPr>
            <p:cNvPr id="188424" name="Line 8"/>
            <p:cNvSpPr>
              <a:spLocks noChangeShapeType="1"/>
            </p:cNvSpPr>
            <p:nvPr/>
          </p:nvSpPr>
          <p:spPr bwMode="auto">
            <a:xfrm>
              <a:off x="3600" y="1592"/>
              <a:ext cx="0" cy="155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88425" name="Group 9"/>
            <p:cNvGrpSpPr>
              <a:grpSpLocks/>
            </p:cNvGrpSpPr>
            <p:nvPr/>
          </p:nvGrpSpPr>
          <p:grpSpPr bwMode="auto">
            <a:xfrm>
              <a:off x="3528" y="1592"/>
              <a:ext cx="72" cy="1224"/>
              <a:chOff x="4744" y="1384"/>
              <a:chExt cx="72" cy="1224"/>
            </a:xfrm>
          </p:grpSpPr>
          <p:sp>
            <p:nvSpPr>
              <p:cNvPr id="188426" name="Line 10"/>
              <p:cNvSpPr>
                <a:spLocks noChangeShapeType="1"/>
              </p:cNvSpPr>
              <p:nvPr/>
            </p:nvSpPr>
            <p:spPr bwMode="auto">
              <a:xfrm>
                <a:off x="4744" y="1384"/>
                <a:ext cx="72" cy="0"/>
              </a:xfrm>
              <a:prstGeom prst="line">
                <a:avLst/>
              </a:prstGeom>
              <a:noFill/>
              <a:ln w="1270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27" name="Line 11"/>
              <p:cNvSpPr>
                <a:spLocks noChangeShapeType="1"/>
              </p:cNvSpPr>
              <p:nvPr/>
            </p:nvSpPr>
            <p:spPr bwMode="auto">
              <a:xfrm>
                <a:off x="4744" y="2608"/>
                <a:ext cx="72" cy="0"/>
              </a:xfrm>
              <a:prstGeom prst="line">
                <a:avLst/>
              </a:prstGeom>
              <a:noFill/>
              <a:ln w="1270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28" name="Line 12"/>
              <p:cNvSpPr>
                <a:spLocks noChangeShapeType="1"/>
              </p:cNvSpPr>
              <p:nvPr/>
            </p:nvSpPr>
            <p:spPr bwMode="auto">
              <a:xfrm>
                <a:off x="4744" y="2320"/>
                <a:ext cx="72" cy="0"/>
              </a:xfrm>
              <a:prstGeom prst="line">
                <a:avLst/>
              </a:prstGeom>
              <a:noFill/>
              <a:ln w="1270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29" name="Line 13"/>
              <p:cNvSpPr>
                <a:spLocks noChangeShapeType="1"/>
              </p:cNvSpPr>
              <p:nvPr/>
            </p:nvSpPr>
            <p:spPr bwMode="auto">
              <a:xfrm>
                <a:off x="4744" y="2008"/>
                <a:ext cx="72" cy="0"/>
              </a:xfrm>
              <a:prstGeom prst="line">
                <a:avLst/>
              </a:prstGeom>
              <a:noFill/>
              <a:ln w="1270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30" name="Line 14"/>
              <p:cNvSpPr>
                <a:spLocks noChangeShapeType="1"/>
              </p:cNvSpPr>
              <p:nvPr/>
            </p:nvSpPr>
            <p:spPr bwMode="auto">
              <a:xfrm>
                <a:off x="4744" y="1688"/>
                <a:ext cx="72" cy="0"/>
              </a:xfrm>
              <a:prstGeom prst="line">
                <a:avLst/>
              </a:prstGeom>
              <a:noFill/>
              <a:ln w="1270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88432" name="Text Box 16"/>
            <p:cNvSpPr txBox="1">
              <a:spLocks noChangeArrowheads="1"/>
            </p:cNvSpPr>
            <p:nvPr/>
          </p:nvSpPr>
          <p:spPr bwMode="auto">
            <a:xfrm>
              <a:off x="3544" y="1496"/>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88433" name="Text Box 17"/>
            <p:cNvSpPr txBox="1">
              <a:spLocks noChangeArrowheads="1"/>
            </p:cNvSpPr>
            <p:nvPr/>
          </p:nvSpPr>
          <p:spPr bwMode="auto">
            <a:xfrm>
              <a:off x="3544" y="1800"/>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88434" name="Text Box 18"/>
            <p:cNvSpPr txBox="1">
              <a:spLocks noChangeArrowheads="1"/>
            </p:cNvSpPr>
            <p:nvPr/>
          </p:nvSpPr>
          <p:spPr bwMode="auto">
            <a:xfrm>
              <a:off x="3544" y="2120"/>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88435" name="Text Box 19"/>
            <p:cNvSpPr txBox="1">
              <a:spLocks noChangeArrowheads="1"/>
            </p:cNvSpPr>
            <p:nvPr/>
          </p:nvSpPr>
          <p:spPr bwMode="auto">
            <a:xfrm>
              <a:off x="3535" y="2424"/>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88436" name="Text Box 20"/>
            <p:cNvSpPr txBox="1">
              <a:spLocks noChangeArrowheads="1"/>
            </p:cNvSpPr>
            <p:nvPr/>
          </p:nvSpPr>
          <p:spPr bwMode="auto">
            <a:xfrm>
              <a:off x="3544" y="2712"/>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88437" name="Text Box 21"/>
            <p:cNvSpPr txBox="1">
              <a:spLocks noChangeArrowheads="1"/>
            </p:cNvSpPr>
            <p:nvPr/>
          </p:nvSpPr>
          <p:spPr bwMode="auto">
            <a:xfrm>
              <a:off x="3552" y="3032"/>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FF0000"/>
                  </a:solidFill>
                </a:rPr>
                <a:t>０</a:t>
              </a:r>
            </a:p>
          </p:txBody>
        </p:sp>
        <p:sp>
          <p:nvSpPr>
            <p:cNvPr id="188438" name="Text Box 22"/>
            <p:cNvSpPr txBox="1">
              <a:spLocks noChangeArrowheads="1"/>
            </p:cNvSpPr>
            <p:nvPr/>
          </p:nvSpPr>
          <p:spPr bwMode="auto">
            <a:xfrm>
              <a:off x="3656" y="1368"/>
              <a:ext cx="40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FF0000"/>
                  </a:solidFill>
                </a:rPr>
                <a:t>（％）</a:t>
              </a:r>
            </a:p>
          </p:txBody>
        </p:sp>
        <p:grpSp>
          <p:nvGrpSpPr>
            <p:cNvPr id="188439" name="Group 23"/>
            <p:cNvGrpSpPr>
              <a:grpSpLocks/>
            </p:cNvGrpSpPr>
            <p:nvPr/>
          </p:nvGrpSpPr>
          <p:grpSpPr bwMode="auto">
            <a:xfrm>
              <a:off x="1870" y="3056"/>
              <a:ext cx="1706" cy="672"/>
              <a:chOff x="3286" y="2728"/>
              <a:chExt cx="1706" cy="672"/>
            </a:xfrm>
          </p:grpSpPr>
          <p:sp>
            <p:nvSpPr>
              <p:cNvPr id="188440" name="Text Box 24"/>
              <p:cNvSpPr txBox="1">
                <a:spLocks noChangeArrowheads="1"/>
              </p:cNvSpPr>
              <p:nvPr/>
            </p:nvSpPr>
            <p:spPr bwMode="auto">
              <a:xfrm>
                <a:off x="3286" y="2768"/>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おにぎり</a:t>
                </a:r>
              </a:p>
            </p:txBody>
          </p:sp>
          <p:sp>
            <p:nvSpPr>
              <p:cNvPr id="188441" name="Text Box 25"/>
              <p:cNvSpPr txBox="1">
                <a:spLocks noChangeArrowheads="1"/>
              </p:cNvSpPr>
              <p:nvPr/>
            </p:nvSpPr>
            <p:spPr bwMode="auto">
              <a:xfrm>
                <a:off x="3542" y="2728"/>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お弁当</a:t>
                </a:r>
              </a:p>
            </p:txBody>
          </p:sp>
          <p:sp>
            <p:nvSpPr>
              <p:cNvPr id="188442" name="Text Box 26"/>
              <p:cNvSpPr txBox="1">
                <a:spLocks noChangeArrowheads="1"/>
              </p:cNvSpPr>
              <p:nvPr/>
            </p:nvSpPr>
            <p:spPr bwMode="auto">
              <a:xfrm>
                <a:off x="3798" y="2736"/>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ケーキ</a:t>
                </a:r>
              </a:p>
            </p:txBody>
          </p:sp>
          <p:sp>
            <p:nvSpPr>
              <p:cNvPr id="188443" name="Text Box 27"/>
              <p:cNvSpPr txBox="1">
                <a:spLocks noChangeArrowheads="1"/>
              </p:cNvSpPr>
              <p:nvPr/>
            </p:nvSpPr>
            <p:spPr bwMode="auto">
              <a:xfrm>
                <a:off x="4038" y="2760"/>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惣　　菜</a:t>
                </a:r>
              </a:p>
            </p:txBody>
          </p:sp>
          <p:sp>
            <p:nvSpPr>
              <p:cNvPr id="188444" name="Text Box 28"/>
              <p:cNvSpPr txBox="1">
                <a:spLocks noChangeArrowheads="1"/>
              </p:cNvSpPr>
              <p:nvPr/>
            </p:nvSpPr>
            <p:spPr bwMode="auto">
              <a:xfrm>
                <a:off x="4270" y="2736"/>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パ　　ン</a:t>
                </a:r>
              </a:p>
            </p:txBody>
          </p:sp>
          <p:sp>
            <p:nvSpPr>
              <p:cNvPr id="188445" name="Text Box 29"/>
              <p:cNvSpPr txBox="1">
                <a:spLocks noChangeArrowheads="1"/>
              </p:cNvSpPr>
              <p:nvPr/>
            </p:nvSpPr>
            <p:spPr bwMode="auto">
              <a:xfrm>
                <a:off x="4502" y="2768"/>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果　　物</a:t>
                </a:r>
              </a:p>
            </p:txBody>
          </p:sp>
          <p:sp>
            <p:nvSpPr>
              <p:cNvPr id="188446" name="Text Box 30"/>
              <p:cNvSpPr txBox="1">
                <a:spLocks noChangeArrowheads="1"/>
              </p:cNvSpPr>
              <p:nvPr/>
            </p:nvSpPr>
            <p:spPr bwMode="auto">
              <a:xfrm>
                <a:off x="4742" y="2736"/>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FF0000"/>
                    </a:solidFill>
                  </a:rPr>
                  <a:t>その他</a:t>
                </a:r>
              </a:p>
            </p:txBody>
          </p:sp>
        </p:grpSp>
        <p:sp>
          <p:nvSpPr>
            <p:cNvPr id="188447" name="Text Box 31"/>
            <p:cNvSpPr txBox="1">
              <a:spLocks noChangeArrowheads="1"/>
            </p:cNvSpPr>
            <p:nvPr/>
          </p:nvSpPr>
          <p:spPr bwMode="auto">
            <a:xfrm>
              <a:off x="1334" y="1664"/>
              <a:ext cx="250" cy="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FF0000"/>
                  </a:solidFill>
                </a:rPr>
                <a:t>廃却数</a:t>
              </a:r>
            </a:p>
          </p:txBody>
        </p:sp>
        <p:sp>
          <p:nvSpPr>
            <p:cNvPr id="188450" name="Line 34"/>
            <p:cNvSpPr>
              <a:spLocks noChangeShapeType="1"/>
            </p:cNvSpPr>
            <p:nvPr/>
          </p:nvSpPr>
          <p:spPr bwMode="auto">
            <a:xfrm>
              <a:off x="1808" y="1439"/>
              <a:ext cx="0" cy="171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51" name="Line 35"/>
            <p:cNvSpPr>
              <a:spLocks noChangeShapeType="1"/>
            </p:cNvSpPr>
            <p:nvPr/>
          </p:nvSpPr>
          <p:spPr bwMode="auto">
            <a:xfrm>
              <a:off x="1816" y="3144"/>
              <a:ext cx="186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52" name="Line 36"/>
            <p:cNvSpPr>
              <a:spLocks noChangeShapeType="1"/>
            </p:cNvSpPr>
            <p:nvPr/>
          </p:nvSpPr>
          <p:spPr bwMode="auto">
            <a:xfrm>
              <a:off x="1808" y="2864"/>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53" name="Line 37"/>
            <p:cNvSpPr>
              <a:spLocks noChangeShapeType="1"/>
            </p:cNvSpPr>
            <p:nvPr/>
          </p:nvSpPr>
          <p:spPr bwMode="auto">
            <a:xfrm>
              <a:off x="1808" y="1448"/>
              <a:ext cx="112" cy="0"/>
            </a:xfrm>
            <a:prstGeom prst="line">
              <a:avLst/>
            </a:prstGeom>
            <a:noFill/>
            <a:ln w="1270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54" name="Line 38"/>
            <p:cNvSpPr>
              <a:spLocks noChangeShapeType="1"/>
            </p:cNvSpPr>
            <p:nvPr/>
          </p:nvSpPr>
          <p:spPr bwMode="auto">
            <a:xfrm>
              <a:off x="1808" y="1736"/>
              <a:ext cx="112" cy="0"/>
            </a:xfrm>
            <a:prstGeom prst="line">
              <a:avLst/>
            </a:prstGeom>
            <a:noFill/>
            <a:ln w="1270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55" name="Line 39"/>
            <p:cNvSpPr>
              <a:spLocks noChangeShapeType="1"/>
            </p:cNvSpPr>
            <p:nvPr/>
          </p:nvSpPr>
          <p:spPr bwMode="auto">
            <a:xfrm>
              <a:off x="1808" y="2024"/>
              <a:ext cx="112" cy="0"/>
            </a:xfrm>
            <a:prstGeom prst="line">
              <a:avLst/>
            </a:prstGeom>
            <a:noFill/>
            <a:ln w="1270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56" name="Line 40"/>
            <p:cNvSpPr>
              <a:spLocks noChangeShapeType="1"/>
            </p:cNvSpPr>
            <p:nvPr/>
          </p:nvSpPr>
          <p:spPr bwMode="auto">
            <a:xfrm>
              <a:off x="1808" y="2312"/>
              <a:ext cx="112" cy="0"/>
            </a:xfrm>
            <a:prstGeom prst="line">
              <a:avLst/>
            </a:prstGeom>
            <a:noFill/>
            <a:ln w="1270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57" name="Line 41"/>
            <p:cNvSpPr>
              <a:spLocks noChangeShapeType="1"/>
            </p:cNvSpPr>
            <p:nvPr/>
          </p:nvSpPr>
          <p:spPr bwMode="auto">
            <a:xfrm>
              <a:off x="1808" y="2600"/>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59" name="Text Box 43"/>
            <p:cNvSpPr txBox="1">
              <a:spLocks noChangeArrowheads="1"/>
            </p:cNvSpPr>
            <p:nvPr/>
          </p:nvSpPr>
          <p:spPr bwMode="auto">
            <a:xfrm>
              <a:off x="1560" y="3040"/>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188460" name="Text Box 44"/>
            <p:cNvSpPr txBox="1">
              <a:spLocks noChangeArrowheads="1"/>
            </p:cNvSpPr>
            <p:nvPr/>
          </p:nvSpPr>
          <p:spPr bwMode="auto">
            <a:xfrm>
              <a:off x="1552" y="276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88461" name="Text Box 45"/>
            <p:cNvSpPr txBox="1">
              <a:spLocks noChangeArrowheads="1"/>
            </p:cNvSpPr>
            <p:nvPr/>
          </p:nvSpPr>
          <p:spPr bwMode="auto">
            <a:xfrm>
              <a:off x="1544" y="2496"/>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88462" name="Text Box 46"/>
            <p:cNvSpPr txBox="1">
              <a:spLocks noChangeArrowheads="1"/>
            </p:cNvSpPr>
            <p:nvPr/>
          </p:nvSpPr>
          <p:spPr bwMode="auto">
            <a:xfrm>
              <a:off x="1544" y="2216"/>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88463" name="Text Box 47"/>
            <p:cNvSpPr txBox="1">
              <a:spLocks noChangeArrowheads="1"/>
            </p:cNvSpPr>
            <p:nvPr/>
          </p:nvSpPr>
          <p:spPr bwMode="auto">
            <a:xfrm>
              <a:off x="1544" y="1936"/>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88464" name="Text Box 48"/>
            <p:cNvSpPr txBox="1">
              <a:spLocks noChangeArrowheads="1"/>
            </p:cNvSpPr>
            <p:nvPr/>
          </p:nvSpPr>
          <p:spPr bwMode="auto">
            <a:xfrm>
              <a:off x="1488" y="1648"/>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88465" name="Text Box 49"/>
            <p:cNvSpPr txBox="1">
              <a:spLocks noChangeArrowheads="1"/>
            </p:cNvSpPr>
            <p:nvPr/>
          </p:nvSpPr>
          <p:spPr bwMode="auto">
            <a:xfrm>
              <a:off x="1488" y="1352"/>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１２０</a:t>
              </a:r>
            </a:p>
          </p:txBody>
        </p:sp>
        <p:sp>
          <p:nvSpPr>
            <p:cNvPr id="188466" name="Text Box 50"/>
            <p:cNvSpPr txBox="1">
              <a:spLocks noChangeArrowheads="1"/>
            </p:cNvSpPr>
            <p:nvPr/>
          </p:nvSpPr>
          <p:spPr bwMode="auto">
            <a:xfrm>
              <a:off x="1512" y="1200"/>
              <a:ext cx="36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FF0000"/>
                  </a:solidFill>
                </a:rPr>
                <a:t>（個）</a:t>
              </a:r>
            </a:p>
          </p:txBody>
        </p:sp>
        <p:sp>
          <p:nvSpPr>
            <p:cNvPr id="188467" name="Text Box 51"/>
            <p:cNvSpPr txBox="1">
              <a:spLocks noChangeArrowheads="1"/>
            </p:cNvSpPr>
            <p:nvPr/>
          </p:nvSpPr>
          <p:spPr bwMode="auto">
            <a:xfrm>
              <a:off x="1912" y="3704"/>
              <a:ext cx="16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FF0000"/>
                  </a:solidFill>
                </a:rPr>
                <a:t>図７　商品別売れ残り廃却数　</a:t>
              </a:r>
            </a:p>
          </p:txBody>
        </p:sp>
        <p:grpSp>
          <p:nvGrpSpPr>
            <p:cNvPr id="188468" name="Group 52"/>
            <p:cNvGrpSpPr>
              <a:grpSpLocks/>
            </p:cNvGrpSpPr>
            <p:nvPr/>
          </p:nvGrpSpPr>
          <p:grpSpPr bwMode="auto">
            <a:xfrm>
              <a:off x="1808" y="2600"/>
              <a:ext cx="1536" cy="544"/>
              <a:chOff x="3288" y="2392"/>
              <a:chExt cx="1536" cy="544"/>
            </a:xfrm>
          </p:grpSpPr>
          <p:sp>
            <p:nvSpPr>
              <p:cNvPr id="188469" name="Rectangle 53"/>
              <p:cNvSpPr>
                <a:spLocks noChangeArrowheads="1"/>
              </p:cNvSpPr>
              <p:nvPr/>
            </p:nvSpPr>
            <p:spPr bwMode="auto">
              <a:xfrm>
                <a:off x="3288" y="2392"/>
                <a:ext cx="256" cy="544"/>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8470" name="Rectangle 54"/>
              <p:cNvSpPr>
                <a:spLocks noChangeArrowheads="1"/>
              </p:cNvSpPr>
              <p:nvPr/>
            </p:nvSpPr>
            <p:spPr bwMode="auto">
              <a:xfrm>
                <a:off x="3544" y="2664"/>
                <a:ext cx="256" cy="27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8471" name="Rectangle 55"/>
              <p:cNvSpPr>
                <a:spLocks noChangeArrowheads="1"/>
              </p:cNvSpPr>
              <p:nvPr/>
            </p:nvSpPr>
            <p:spPr bwMode="auto">
              <a:xfrm>
                <a:off x="3800" y="2736"/>
                <a:ext cx="256" cy="20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8472" name="Rectangle 56"/>
              <p:cNvSpPr>
                <a:spLocks noChangeArrowheads="1"/>
              </p:cNvSpPr>
              <p:nvPr/>
            </p:nvSpPr>
            <p:spPr bwMode="auto">
              <a:xfrm>
                <a:off x="4056" y="2800"/>
                <a:ext cx="256" cy="136"/>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8473" name="Rectangle 57"/>
              <p:cNvSpPr>
                <a:spLocks noChangeArrowheads="1"/>
              </p:cNvSpPr>
              <p:nvPr/>
            </p:nvSpPr>
            <p:spPr bwMode="auto">
              <a:xfrm>
                <a:off x="4312" y="2824"/>
                <a:ext cx="256" cy="11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8474" name="Rectangle 58"/>
              <p:cNvSpPr>
                <a:spLocks noChangeArrowheads="1"/>
              </p:cNvSpPr>
              <p:nvPr/>
            </p:nvSpPr>
            <p:spPr bwMode="auto">
              <a:xfrm>
                <a:off x="4568" y="2856"/>
                <a:ext cx="256" cy="8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88475" name="Rectangle 59"/>
            <p:cNvSpPr>
              <a:spLocks noChangeArrowheads="1"/>
            </p:cNvSpPr>
            <p:nvPr/>
          </p:nvSpPr>
          <p:spPr bwMode="auto">
            <a:xfrm>
              <a:off x="3344" y="2992"/>
              <a:ext cx="256" cy="152"/>
            </a:xfrm>
            <a:prstGeom prst="rect">
              <a:avLst/>
            </a:prstGeom>
            <a:solidFill>
              <a:srgbClr val="FFCCCC"/>
            </a:solidFill>
            <a:ln w="12700">
              <a:solidFill>
                <a:srgbClr val="FF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8478" name="Text Box 62"/>
            <p:cNvSpPr txBox="1">
              <a:spLocks noChangeArrowheads="1"/>
            </p:cNvSpPr>
            <p:nvPr/>
          </p:nvSpPr>
          <p:spPr bwMode="auto">
            <a:xfrm>
              <a:off x="3000" y="1800"/>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88479" name="Text Box 63"/>
            <p:cNvSpPr txBox="1">
              <a:spLocks noChangeArrowheads="1"/>
            </p:cNvSpPr>
            <p:nvPr/>
          </p:nvSpPr>
          <p:spPr bwMode="auto">
            <a:xfrm>
              <a:off x="2744" y="1912"/>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88480" name="Text Box 64"/>
            <p:cNvSpPr txBox="1">
              <a:spLocks noChangeArrowheads="1"/>
            </p:cNvSpPr>
            <p:nvPr/>
          </p:nvSpPr>
          <p:spPr bwMode="auto">
            <a:xfrm>
              <a:off x="2488" y="2048"/>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88481" name="Text Box 65"/>
            <p:cNvSpPr txBox="1">
              <a:spLocks noChangeArrowheads="1"/>
            </p:cNvSpPr>
            <p:nvPr/>
          </p:nvSpPr>
          <p:spPr bwMode="auto">
            <a:xfrm>
              <a:off x="2232" y="2230"/>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88482" name="Text Box 66"/>
            <p:cNvSpPr txBox="1">
              <a:spLocks noChangeArrowheads="1"/>
            </p:cNvSpPr>
            <p:nvPr/>
          </p:nvSpPr>
          <p:spPr bwMode="auto">
            <a:xfrm>
              <a:off x="1976" y="2528"/>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88483" name="Text Box 67"/>
            <p:cNvSpPr txBox="1">
              <a:spLocks noChangeArrowheads="1"/>
            </p:cNvSpPr>
            <p:nvPr/>
          </p:nvSpPr>
          <p:spPr bwMode="auto">
            <a:xfrm>
              <a:off x="3256" y="1703"/>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88484" name="Text Box 68"/>
            <p:cNvSpPr txBox="1">
              <a:spLocks noChangeArrowheads="1"/>
            </p:cNvSpPr>
            <p:nvPr/>
          </p:nvSpPr>
          <p:spPr bwMode="auto">
            <a:xfrm>
              <a:off x="3512" y="1520"/>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88485" name="Line 69"/>
            <p:cNvSpPr>
              <a:spLocks noChangeShapeType="1"/>
            </p:cNvSpPr>
            <p:nvPr/>
          </p:nvSpPr>
          <p:spPr bwMode="auto">
            <a:xfrm rot="21299207" flipV="1">
              <a:off x="1791" y="2628"/>
              <a:ext cx="287" cy="5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86" name="Line 70"/>
            <p:cNvSpPr>
              <a:spLocks noChangeShapeType="1"/>
            </p:cNvSpPr>
            <p:nvPr/>
          </p:nvSpPr>
          <p:spPr bwMode="auto">
            <a:xfrm rot="414213" flipV="1">
              <a:off x="2328" y="2112"/>
              <a:ext cx="224" cy="22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87" name="Line 71"/>
            <p:cNvSpPr>
              <a:spLocks noChangeShapeType="1"/>
            </p:cNvSpPr>
            <p:nvPr/>
          </p:nvSpPr>
          <p:spPr bwMode="auto">
            <a:xfrm rot="20370755" flipV="1">
              <a:off x="2024" y="2371"/>
              <a:ext cx="328" cy="189"/>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88" name="Line 72"/>
            <p:cNvSpPr>
              <a:spLocks noChangeShapeType="1"/>
            </p:cNvSpPr>
            <p:nvPr/>
          </p:nvSpPr>
          <p:spPr bwMode="auto">
            <a:xfrm rot="248694" flipV="1">
              <a:off x="2576" y="1992"/>
              <a:ext cx="236" cy="136"/>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89" name="Line 73"/>
            <p:cNvSpPr>
              <a:spLocks noChangeShapeType="1"/>
            </p:cNvSpPr>
            <p:nvPr/>
          </p:nvSpPr>
          <p:spPr bwMode="auto">
            <a:xfrm rot="21020423" flipV="1">
              <a:off x="2807" y="1902"/>
              <a:ext cx="279" cy="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90" name="Line 74"/>
            <p:cNvSpPr>
              <a:spLocks noChangeShapeType="1"/>
            </p:cNvSpPr>
            <p:nvPr/>
          </p:nvSpPr>
          <p:spPr bwMode="auto">
            <a:xfrm rot="21269423" flipV="1">
              <a:off x="3072" y="1797"/>
              <a:ext cx="280" cy="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91" name="Line 75"/>
            <p:cNvSpPr>
              <a:spLocks noChangeShapeType="1"/>
            </p:cNvSpPr>
            <p:nvPr/>
          </p:nvSpPr>
          <p:spPr bwMode="auto">
            <a:xfrm rot="21243493" flipV="1">
              <a:off x="3344" y="1616"/>
              <a:ext cx="264" cy="15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92" name="Text Box 76"/>
            <p:cNvSpPr txBox="1">
              <a:spLocks noChangeArrowheads="1"/>
            </p:cNvSpPr>
            <p:nvPr/>
          </p:nvSpPr>
          <p:spPr bwMode="auto">
            <a:xfrm>
              <a:off x="3826" y="1712"/>
              <a:ext cx="250" cy="1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rgbClr val="FF00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FF0000"/>
                  </a:solidFill>
                </a:rPr>
                <a:t>累積比率</a:t>
              </a:r>
            </a:p>
          </p:txBody>
        </p:sp>
        <p:sp>
          <p:nvSpPr>
            <p:cNvPr id="188493" name="Line 77"/>
            <p:cNvSpPr>
              <a:spLocks noChangeShapeType="1"/>
            </p:cNvSpPr>
            <p:nvPr/>
          </p:nvSpPr>
          <p:spPr bwMode="auto">
            <a:xfrm>
              <a:off x="1877" y="1008"/>
              <a:ext cx="387" cy="669"/>
            </a:xfrm>
            <a:prstGeom prst="line">
              <a:avLst/>
            </a:prstGeom>
            <a:noFill/>
            <a:ln w="127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94" name="Text Box 78"/>
            <p:cNvSpPr txBox="1">
              <a:spLocks noChangeArrowheads="1"/>
            </p:cNvSpPr>
            <p:nvPr/>
          </p:nvSpPr>
          <p:spPr bwMode="auto">
            <a:xfrm>
              <a:off x="1160" y="648"/>
              <a:ext cx="2488" cy="401"/>
            </a:xfrm>
            <a:prstGeom prst="rect">
              <a:avLst/>
            </a:prstGeom>
            <a:solidFill>
              <a:srgbClr val="CCFF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＊数えられるものは→　ｎ　と書く　　　　　　　　</a:t>
              </a:r>
            </a:p>
            <a:p>
              <a:pPr>
                <a:spcBef>
                  <a:spcPct val="50000"/>
                </a:spcBef>
              </a:pPr>
              <a:r>
                <a:rPr lang="ja-JP" altLang="en-US" sz="1400"/>
                <a:t>＊金額・時間等は→合計と書く　</a:t>
              </a:r>
            </a:p>
          </p:txBody>
        </p:sp>
        <p:sp>
          <p:nvSpPr>
            <p:cNvPr id="188495" name="Line 79"/>
            <p:cNvSpPr>
              <a:spLocks noChangeShapeType="1"/>
            </p:cNvSpPr>
            <p:nvPr/>
          </p:nvSpPr>
          <p:spPr bwMode="auto">
            <a:xfrm rot="-305854">
              <a:off x="936" y="1160"/>
              <a:ext cx="608" cy="163"/>
            </a:xfrm>
            <a:prstGeom prst="line">
              <a:avLst/>
            </a:prstGeom>
            <a:noFill/>
            <a:ln w="127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96" name="Text Box 80"/>
            <p:cNvSpPr txBox="1">
              <a:spLocks noChangeArrowheads="1"/>
            </p:cNvSpPr>
            <p:nvPr/>
          </p:nvSpPr>
          <p:spPr bwMode="auto">
            <a:xfrm>
              <a:off x="88" y="1096"/>
              <a:ext cx="968" cy="334"/>
            </a:xfrm>
            <a:prstGeom prst="rect">
              <a:avLst/>
            </a:prstGeom>
            <a:solidFill>
              <a:srgbClr val="CCFF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＊単位は数値の上に書く　　　　</a:t>
              </a:r>
            </a:p>
          </p:txBody>
        </p:sp>
        <p:sp>
          <p:nvSpPr>
            <p:cNvPr id="188500" name="Text Box 84"/>
            <p:cNvSpPr txBox="1">
              <a:spLocks noChangeArrowheads="1"/>
            </p:cNvSpPr>
            <p:nvPr/>
          </p:nvSpPr>
          <p:spPr bwMode="auto">
            <a:xfrm>
              <a:off x="4008" y="3272"/>
              <a:ext cx="1544" cy="200"/>
            </a:xfrm>
            <a:prstGeom prst="rect">
              <a:avLst/>
            </a:prstGeom>
            <a:solidFill>
              <a:srgbClr val="CCFF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＊その他は最後に書く</a:t>
              </a:r>
            </a:p>
          </p:txBody>
        </p:sp>
        <p:sp>
          <p:nvSpPr>
            <p:cNvPr id="188501" name="Line 85"/>
            <p:cNvSpPr>
              <a:spLocks noChangeShapeType="1"/>
            </p:cNvSpPr>
            <p:nvPr/>
          </p:nvSpPr>
          <p:spPr bwMode="auto">
            <a:xfrm flipH="1">
              <a:off x="3528" y="3352"/>
              <a:ext cx="464" cy="0"/>
            </a:xfrm>
            <a:prstGeom prst="line">
              <a:avLst/>
            </a:prstGeom>
            <a:noFill/>
            <a:ln w="127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502" name="Text Box 86"/>
            <p:cNvSpPr txBox="1">
              <a:spLocks noChangeArrowheads="1"/>
            </p:cNvSpPr>
            <p:nvPr/>
          </p:nvSpPr>
          <p:spPr bwMode="auto">
            <a:xfrm>
              <a:off x="3928" y="3744"/>
              <a:ext cx="1664" cy="296"/>
            </a:xfrm>
            <a:prstGeom prst="rect">
              <a:avLst/>
            </a:prstGeom>
            <a:solidFill>
              <a:srgbClr val="CCFF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＊タイトルの位置取り決め　　　　　　　　図は下、　表は上</a:t>
              </a:r>
            </a:p>
          </p:txBody>
        </p:sp>
        <p:sp>
          <p:nvSpPr>
            <p:cNvPr id="188503" name="Line 87"/>
            <p:cNvSpPr>
              <a:spLocks noChangeShapeType="1"/>
            </p:cNvSpPr>
            <p:nvPr/>
          </p:nvSpPr>
          <p:spPr bwMode="auto">
            <a:xfrm flipH="1" flipV="1">
              <a:off x="3384" y="3800"/>
              <a:ext cx="536" cy="144"/>
            </a:xfrm>
            <a:prstGeom prst="line">
              <a:avLst/>
            </a:prstGeom>
            <a:noFill/>
            <a:ln w="127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507" name="Text Box 91"/>
            <p:cNvSpPr txBox="1">
              <a:spLocks noChangeArrowheads="1"/>
            </p:cNvSpPr>
            <p:nvPr/>
          </p:nvSpPr>
          <p:spPr bwMode="auto">
            <a:xfrm>
              <a:off x="24" y="2312"/>
              <a:ext cx="808" cy="200"/>
            </a:xfrm>
            <a:prstGeom prst="rect">
              <a:avLst/>
            </a:prstGeom>
            <a:solidFill>
              <a:srgbClr val="CCFF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＊特性を書く</a:t>
              </a:r>
            </a:p>
          </p:txBody>
        </p:sp>
        <p:sp>
          <p:nvSpPr>
            <p:cNvPr id="188508" name="Line 92"/>
            <p:cNvSpPr>
              <a:spLocks noChangeShapeType="1"/>
            </p:cNvSpPr>
            <p:nvPr/>
          </p:nvSpPr>
          <p:spPr bwMode="auto">
            <a:xfrm flipV="1">
              <a:off x="816" y="2096"/>
              <a:ext cx="540" cy="312"/>
            </a:xfrm>
            <a:prstGeom prst="line">
              <a:avLst/>
            </a:prstGeom>
            <a:noFill/>
            <a:ln w="127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512" name="Text Box 96"/>
            <p:cNvSpPr txBox="1">
              <a:spLocks noChangeArrowheads="1"/>
            </p:cNvSpPr>
            <p:nvPr/>
          </p:nvSpPr>
          <p:spPr bwMode="auto">
            <a:xfrm>
              <a:off x="40" y="1664"/>
              <a:ext cx="1304" cy="200"/>
            </a:xfrm>
            <a:prstGeom prst="rect">
              <a:avLst/>
            </a:prstGeom>
            <a:solidFill>
              <a:srgbClr val="CCFF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＊目盛り線は内側に書く</a:t>
              </a:r>
            </a:p>
          </p:txBody>
        </p:sp>
        <p:sp>
          <p:nvSpPr>
            <p:cNvPr id="188513" name="Line 97"/>
            <p:cNvSpPr>
              <a:spLocks noChangeShapeType="1"/>
            </p:cNvSpPr>
            <p:nvPr/>
          </p:nvSpPr>
          <p:spPr bwMode="auto">
            <a:xfrm rot="380910" flipV="1">
              <a:off x="1208" y="1424"/>
              <a:ext cx="651" cy="376"/>
            </a:xfrm>
            <a:prstGeom prst="line">
              <a:avLst/>
            </a:prstGeom>
            <a:noFill/>
            <a:ln w="127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Text Box 2"/>
          <p:cNvSpPr txBox="1">
            <a:spLocks noChangeArrowheads="1"/>
          </p:cNvSpPr>
          <p:nvPr/>
        </p:nvSpPr>
        <p:spPr bwMode="auto">
          <a:xfrm>
            <a:off x="147638" y="153988"/>
            <a:ext cx="4289425" cy="714375"/>
          </a:xfrm>
          <a:prstGeom prst="rect">
            <a:avLst/>
          </a:prstGeom>
          <a:solidFill>
            <a:srgbClr val="FFC1C1"/>
          </a:solidFill>
          <a:ln w="12700">
            <a:solidFill>
              <a:srgbClr val="FFC1C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fontAlgn="ctr"/>
            <a:r>
              <a:rPr lang="en-US" altLang="ja-JP" sz="4000" b="1">
                <a:effectLst>
                  <a:outerShdw blurRad="38100" dist="38100" dir="2700000" algn="tl">
                    <a:srgbClr val="FFFFFF"/>
                  </a:outerShdw>
                </a:effectLst>
                <a:ea typeface="HG創英角ﾎﾟｯﾌﾟ体" pitchFamily="49" charset="-128"/>
              </a:rPr>
              <a:t> </a:t>
            </a:r>
            <a:r>
              <a:rPr lang="ja-JP" altLang="en-US" sz="4000" b="1">
                <a:effectLst>
                  <a:outerShdw blurRad="38100" dist="38100" dir="2700000" algn="tl">
                    <a:srgbClr val="FFFFFF"/>
                  </a:outerShdw>
                </a:effectLst>
                <a:ea typeface="HG創英角ﾎﾟｯﾌﾟ体" pitchFamily="49" charset="-128"/>
              </a:rPr>
              <a:t>パレート図とは</a:t>
            </a:r>
          </a:p>
        </p:txBody>
      </p:sp>
      <p:sp>
        <p:nvSpPr>
          <p:cNvPr id="169987" name="Text Box 3" descr="紙ふぶき (大)"/>
          <p:cNvSpPr txBox="1">
            <a:spLocks noChangeArrowheads="1"/>
          </p:cNvSpPr>
          <p:nvPr/>
        </p:nvSpPr>
        <p:spPr bwMode="auto">
          <a:xfrm>
            <a:off x="333375" y="1379538"/>
            <a:ext cx="8447088" cy="762000"/>
          </a:xfrm>
          <a:prstGeom prst="rect">
            <a:avLst/>
          </a:prstGeom>
          <a:noFill/>
          <a:ln>
            <a:noFill/>
          </a:ln>
          <a:effectLst/>
          <a:extLst>
            <a:ext uri="{909E8E84-426E-40DD-AFC4-6F175D3DCCD1}">
              <a14:hiddenFill xmlns:a14="http://schemas.microsoft.com/office/drawing/2010/main">
                <a:pattFill prst="lgConfetti">
                  <a:fgClr>
                    <a:srgbClr val="CCECFF"/>
                  </a:fgClr>
                  <a:bgClr>
                    <a:schemeClr val="bg1"/>
                  </a:bgClr>
                </a:patt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latin typeface="HGP創英角ﾎﾟｯﾌﾟ体" pitchFamily="50" charset="-128"/>
                <a:ea typeface="HGP創英角ﾎﾟｯﾌﾟ体" pitchFamily="50" charset="-128"/>
              </a:rPr>
              <a:t>（１）パレート図とは、「不良や欠点数などの</a:t>
            </a:r>
            <a:r>
              <a:rPr lang="ja-JP" altLang="en-US">
                <a:solidFill>
                  <a:srgbClr val="FF0000"/>
                </a:solidFill>
                <a:latin typeface="HGP創英角ﾎﾟｯﾌﾟ体" pitchFamily="50" charset="-128"/>
                <a:ea typeface="HGP創英角ﾎﾟｯﾌﾟ体" pitchFamily="50" charset="-128"/>
              </a:rPr>
              <a:t>内容を分類</a:t>
            </a:r>
            <a:r>
              <a:rPr lang="ja-JP" altLang="en-US" sz="2000">
                <a:latin typeface="HGP創英角ﾎﾟｯﾌﾟ体" pitchFamily="50" charset="-128"/>
                <a:ea typeface="HGP創英角ﾎﾟｯﾌﾟ体" pitchFamily="50" charset="-128"/>
              </a:rPr>
              <a:t>し、それらを</a:t>
            </a:r>
            <a:r>
              <a:rPr lang="ja-JP" altLang="en-US" sz="2000">
                <a:solidFill>
                  <a:srgbClr val="FF0000"/>
                </a:solidFill>
                <a:latin typeface="HGP創英角ﾎﾟｯﾌﾟ体" pitchFamily="50" charset="-128"/>
                <a:ea typeface="HGP創英角ﾎﾟｯﾌﾟ体" pitchFamily="50" charset="-128"/>
              </a:rPr>
              <a:t>大きさ</a:t>
            </a:r>
            <a:br>
              <a:rPr lang="ja-JP" altLang="en-US" sz="2000">
                <a:solidFill>
                  <a:srgbClr val="FF0000"/>
                </a:solidFill>
                <a:latin typeface="HGP創英角ﾎﾟｯﾌﾟ体" pitchFamily="50" charset="-128"/>
                <a:ea typeface="HGP創英角ﾎﾟｯﾌﾟ体" pitchFamily="50" charset="-128"/>
              </a:rPr>
            </a:br>
            <a:r>
              <a:rPr lang="ja-JP" altLang="en-US" sz="2000">
                <a:solidFill>
                  <a:srgbClr val="FF0000"/>
                </a:solidFill>
                <a:latin typeface="HGP創英角ﾎﾟｯﾌﾟ体" pitchFamily="50" charset="-128"/>
                <a:ea typeface="HGP創英角ﾎﾟｯﾌﾟ体" pitchFamily="50" charset="-128"/>
              </a:rPr>
              <a:t>　　　の順に並べる</a:t>
            </a:r>
            <a:r>
              <a:rPr lang="ja-JP" altLang="en-US" sz="2000">
                <a:latin typeface="HGP創英角ﾎﾟｯﾌﾟ体" pitchFamily="50" charset="-128"/>
                <a:ea typeface="HGP創英角ﾎﾟｯﾌﾟ体" pitchFamily="50" charset="-128"/>
              </a:rPr>
              <a:t>とともに、</a:t>
            </a:r>
            <a:r>
              <a:rPr lang="ja-JP" altLang="en-US" sz="2000">
                <a:solidFill>
                  <a:srgbClr val="FF0000"/>
                </a:solidFill>
                <a:latin typeface="HGP創英角ﾎﾟｯﾌﾟ体" pitchFamily="50" charset="-128"/>
                <a:ea typeface="HGP創英角ﾎﾟｯﾌﾟ体" pitchFamily="50" charset="-128"/>
              </a:rPr>
              <a:t>累積数</a:t>
            </a:r>
            <a:r>
              <a:rPr lang="ja-JP" altLang="en-US" sz="2000">
                <a:latin typeface="HGP創英角ﾎﾟｯﾌﾟ体" pitchFamily="50" charset="-128"/>
                <a:ea typeface="HGP創英角ﾎﾟｯﾌﾟ体" pitchFamily="50" charset="-128"/>
              </a:rPr>
              <a:t>を示した図」　です。</a:t>
            </a:r>
          </a:p>
        </p:txBody>
      </p:sp>
      <p:sp>
        <p:nvSpPr>
          <p:cNvPr id="169988" name="Text Box 4" descr="紙ふぶき (大)"/>
          <p:cNvSpPr txBox="1">
            <a:spLocks noChangeArrowheads="1"/>
          </p:cNvSpPr>
          <p:nvPr/>
        </p:nvSpPr>
        <p:spPr bwMode="auto">
          <a:xfrm>
            <a:off x="328613" y="2317750"/>
            <a:ext cx="8447087" cy="701675"/>
          </a:xfrm>
          <a:prstGeom prst="rect">
            <a:avLst/>
          </a:prstGeom>
          <a:noFill/>
          <a:ln>
            <a:noFill/>
          </a:ln>
          <a:effectLst/>
          <a:extLst>
            <a:ext uri="{909E8E84-426E-40DD-AFC4-6F175D3DCCD1}">
              <a14:hiddenFill xmlns:a14="http://schemas.microsoft.com/office/drawing/2010/main">
                <a:pattFill prst="lgConfetti">
                  <a:fgClr>
                    <a:srgbClr val="CCECFF"/>
                  </a:fgClr>
                  <a:bgClr>
                    <a:srgbClr val="FFFFFF"/>
                  </a:bgClr>
                </a:patt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latin typeface="HGP創英角ﾎﾟｯﾌﾟ体" pitchFamily="50" charset="-128"/>
                <a:ea typeface="HGP創英角ﾎﾟｯﾌﾟ体" pitchFamily="50" charset="-128"/>
              </a:rPr>
              <a:t>（２）よって、パレート図は、どの項目に焦点をあてて対策していくか（</a:t>
            </a:r>
            <a:r>
              <a:rPr lang="ja-JP" altLang="en-US" sz="2000">
                <a:solidFill>
                  <a:srgbClr val="FF0000"/>
                </a:solidFill>
                <a:latin typeface="HGP創英角ﾎﾟｯﾌﾟ体" pitchFamily="50" charset="-128"/>
                <a:ea typeface="HGP創英角ﾎﾟｯﾌﾟ体" pitchFamily="50" charset="-128"/>
              </a:rPr>
              <a:t>問題の</a:t>
            </a:r>
            <a:br>
              <a:rPr lang="ja-JP" altLang="en-US" sz="2000">
                <a:solidFill>
                  <a:srgbClr val="FF0000"/>
                </a:solidFill>
                <a:latin typeface="HGP創英角ﾎﾟｯﾌﾟ体" pitchFamily="50" charset="-128"/>
                <a:ea typeface="HGP創英角ﾎﾟｯﾌﾟ体" pitchFamily="50" charset="-128"/>
              </a:rPr>
            </a:br>
            <a:r>
              <a:rPr lang="ja-JP" altLang="en-US" sz="2000">
                <a:latin typeface="HGP創英角ﾎﾟｯﾌﾟ体" pitchFamily="50" charset="-128"/>
                <a:ea typeface="HGP創英角ﾎﾟｯﾌﾟ体" pitchFamily="50" charset="-128"/>
              </a:rPr>
              <a:t>　　　</a:t>
            </a:r>
            <a:r>
              <a:rPr lang="ja-JP" altLang="en-US" sz="2000">
                <a:solidFill>
                  <a:srgbClr val="FF0000"/>
                </a:solidFill>
                <a:latin typeface="HGP創英角ﾎﾟｯﾌﾟ体" pitchFamily="50" charset="-128"/>
                <a:ea typeface="HGP創英角ﾎﾟｯﾌﾟ体" pitchFamily="50" charset="-128"/>
              </a:rPr>
              <a:t>ありか</a:t>
            </a:r>
            <a:r>
              <a:rPr lang="ja-JP" altLang="en-US" sz="2000">
                <a:latin typeface="HGP創英角ﾎﾟｯﾌﾟ体" pitchFamily="50" charset="-128"/>
                <a:ea typeface="HGP創英角ﾎﾟｯﾌﾟ体" pitchFamily="50" charset="-128"/>
              </a:rPr>
              <a:t>）を知るためにつかいます。・・・・・・・（</a:t>
            </a:r>
            <a:r>
              <a:rPr lang="ja-JP" altLang="en-US" sz="2000">
                <a:solidFill>
                  <a:srgbClr val="FF0000"/>
                </a:solidFill>
                <a:latin typeface="HGP創英角ﾎﾟｯﾌﾟ体" pitchFamily="50" charset="-128"/>
                <a:ea typeface="HGP創英角ﾎﾟｯﾌﾟ体" pitchFamily="50" charset="-128"/>
              </a:rPr>
              <a:t>重点指向</a:t>
            </a:r>
            <a:r>
              <a:rPr lang="ja-JP" altLang="en-US" sz="2000">
                <a:latin typeface="HGP創英角ﾎﾟｯﾌﾟ体" pitchFamily="50" charset="-128"/>
                <a:ea typeface="HGP創英角ﾎﾟｯﾌﾟ体" pitchFamily="50" charset="-128"/>
              </a:rPr>
              <a:t>）　　　　</a:t>
            </a:r>
          </a:p>
        </p:txBody>
      </p:sp>
      <p:grpSp>
        <p:nvGrpSpPr>
          <p:cNvPr id="169995" name="Group 11"/>
          <p:cNvGrpSpPr>
            <a:grpSpLocks/>
          </p:cNvGrpSpPr>
          <p:nvPr/>
        </p:nvGrpSpPr>
        <p:grpSpPr bwMode="auto">
          <a:xfrm>
            <a:off x="566738" y="3687763"/>
            <a:ext cx="7981950" cy="2786062"/>
            <a:chOff x="357" y="2323"/>
            <a:chExt cx="5028" cy="1755"/>
          </a:xfrm>
        </p:grpSpPr>
        <p:sp>
          <p:nvSpPr>
            <p:cNvPr id="169989" name="Rectangle 5" descr="青い画用紙"/>
            <p:cNvSpPr>
              <a:spLocks noChangeArrowheads="1"/>
            </p:cNvSpPr>
            <p:nvPr/>
          </p:nvSpPr>
          <p:spPr bwMode="auto">
            <a:xfrm>
              <a:off x="357" y="2323"/>
              <a:ext cx="5028" cy="1755"/>
            </a:xfrm>
            <a:prstGeom prst="rect">
              <a:avLst/>
            </a:prstGeom>
            <a:blipFill dpi="0" rotWithShape="0">
              <a:blip r:embed="rId3"/>
              <a:srcRect/>
              <a:tile tx="0" ty="0" sx="100000" sy="100000" flip="none" algn="tl"/>
            </a:blip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9990" name="Text Box 6"/>
            <p:cNvSpPr txBox="1">
              <a:spLocks noChangeArrowheads="1"/>
            </p:cNvSpPr>
            <p:nvPr/>
          </p:nvSpPr>
          <p:spPr bwMode="auto">
            <a:xfrm>
              <a:off x="448" y="2405"/>
              <a:ext cx="4846" cy="1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t>☆</a:t>
              </a:r>
              <a:r>
                <a:rPr lang="ja-JP" altLang="en-US" sz="1600" b="1"/>
                <a:t>次ページからの演習では、社員食堂の運営を例に見ていきたいと思います。</a:t>
              </a:r>
            </a:p>
            <a:p>
              <a:pPr>
                <a:spcBef>
                  <a:spcPct val="50000"/>
                </a:spcBef>
              </a:pPr>
              <a:r>
                <a:rPr lang="ja-JP" altLang="en-US" sz="1600" b="1"/>
                <a:t>社員食堂の運営には、値段や味、混雑等さまざまな課題があります。</a:t>
              </a:r>
            </a:p>
            <a:p>
              <a:pPr>
                <a:spcBef>
                  <a:spcPct val="50000"/>
                </a:spcBef>
              </a:pPr>
              <a:r>
                <a:rPr lang="ja-JP" altLang="en-US" sz="1600" b="1"/>
                <a:t>食堂運営会社の担当課では、社員の皆さんが食堂に対しどのような不満をもっているのかアンケートで実態を調べました。</a:t>
              </a:r>
            </a:p>
            <a:p>
              <a:pPr>
                <a:spcBef>
                  <a:spcPct val="50000"/>
                </a:spcBef>
              </a:pPr>
              <a:r>
                <a:rPr lang="ja-JP" altLang="en-US" sz="1600" b="1">
                  <a:solidFill>
                    <a:srgbClr val="FF0000"/>
                  </a:solidFill>
                </a:rPr>
                <a:t>どんな種類の苦情がどのくらいあるか、どの課題から対策をすればよいのか（問題点のありか）を知るためにパレート図を使います</a:t>
              </a:r>
            </a:p>
          </p:txBody>
        </p:sp>
      </p:grpSp>
      <p:sp>
        <p:nvSpPr>
          <p:cNvPr id="169992" name="Text Box 8"/>
          <p:cNvSpPr txBox="1">
            <a:spLocks noChangeArrowheads="1"/>
          </p:cNvSpPr>
          <p:nvPr/>
        </p:nvSpPr>
        <p:spPr bwMode="auto">
          <a:xfrm>
            <a:off x="8551863" y="142875"/>
            <a:ext cx="4921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a:t>
            </a:r>
            <a:r>
              <a:rPr lang="ja-JP" altLang="en-US" sz="1000"/>
              <a:t>２</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9987"/>
                                        </p:tgtEl>
                                        <p:attrNameLst>
                                          <p:attrName>style.visibility</p:attrName>
                                        </p:attrNameLst>
                                      </p:cBhvr>
                                      <p:to>
                                        <p:strVal val="visible"/>
                                      </p:to>
                                    </p:set>
                                    <p:anim calcmode="lin" valueType="num">
                                      <p:cBhvr additive="base">
                                        <p:cTn id="7" dur="500" fill="hold"/>
                                        <p:tgtEl>
                                          <p:spTgt spid="169987"/>
                                        </p:tgtEl>
                                        <p:attrNameLst>
                                          <p:attrName>ppt_x</p:attrName>
                                        </p:attrNameLst>
                                      </p:cBhvr>
                                      <p:tavLst>
                                        <p:tav tm="0">
                                          <p:val>
                                            <p:strVal val="0-#ppt_w/2"/>
                                          </p:val>
                                        </p:tav>
                                        <p:tav tm="100000">
                                          <p:val>
                                            <p:strVal val="#ppt_x"/>
                                          </p:val>
                                        </p:tav>
                                      </p:tavLst>
                                    </p:anim>
                                    <p:anim calcmode="lin" valueType="num">
                                      <p:cBhvr additive="base">
                                        <p:cTn id="8" dur="500" fill="hold"/>
                                        <p:tgtEl>
                                          <p:spTgt spid="16998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9988"/>
                                        </p:tgtEl>
                                        <p:attrNameLst>
                                          <p:attrName>style.visibility</p:attrName>
                                        </p:attrNameLst>
                                      </p:cBhvr>
                                      <p:to>
                                        <p:strVal val="visible"/>
                                      </p:to>
                                    </p:set>
                                    <p:anim calcmode="lin" valueType="num">
                                      <p:cBhvr additive="base">
                                        <p:cTn id="13" dur="500" fill="hold"/>
                                        <p:tgtEl>
                                          <p:spTgt spid="169988"/>
                                        </p:tgtEl>
                                        <p:attrNameLst>
                                          <p:attrName>ppt_x</p:attrName>
                                        </p:attrNameLst>
                                      </p:cBhvr>
                                      <p:tavLst>
                                        <p:tav tm="0">
                                          <p:val>
                                            <p:strVal val="0-#ppt_w/2"/>
                                          </p:val>
                                        </p:tav>
                                        <p:tav tm="100000">
                                          <p:val>
                                            <p:strVal val="#ppt_x"/>
                                          </p:val>
                                        </p:tav>
                                      </p:tavLst>
                                    </p:anim>
                                    <p:anim calcmode="lin" valueType="num">
                                      <p:cBhvr additive="base">
                                        <p:cTn id="14" dur="500" fill="hold"/>
                                        <p:tgtEl>
                                          <p:spTgt spid="169988"/>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69995"/>
                                        </p:tgtEl>
                                        <p:attrNameLst>
                                          <p:attrName>style.visibility</p:attrName>
                                        </p:attrNameLst>
                                      </p:cBhvr>
                                      <p:to>
                                        <p:strVal val="visible"/>
                                      </p:to>
                                    </p:set>
                                    <p:anim calcmode="lin" valueType="num">
                                      <p:cBhvr additive="base">
                                        <p:cTn id="19" dur="500" fill="hold"/>
                                        <p:tgtEl>
                                          <p:spTgt spid="169995"/>
                                        </p:tgtEl>
                                        <p:attrNameLst>
                                          <p:attrName>ppt_x</p:attrName>
                                        </p:attrNameLst>
                                      </p:cBhvr>
                                      <p:tavLst>
                                        <p:tav tm="0">
                                          <p:val>
                                            <p:strVal val="0-#ppt_w/2"/>
                                          </p:val>
                                        </p:tav>
                                        <p:tav tm="100000">
                                          <p:val>
                                            <p:strVal val="#ppt_x"/>
                                          </p:val>
                                        </p:tav>
                                      </p:tavLst>
                                    </p:anim>
                                    <p:anim calcmode="lin" valueType="num">
                                      <p:cBhvr additive="base">
                                        <p:cTn id="20" dur="500" fill="hold"/>
                                        <p:tgtEl>
                                          <p:spTgt spid="16999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987" grpId="0" autoUpdateAnimBg="0"/>
      <p:bldP spid="169988"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648" name="Group 88"/>
          <p:cNvGrpSpPr>
            <a:grpSpLocks/>
          </p:cNvGrpSpPr>
          <p:nvPr/>
        </p:nvGrpSpPr>
        <p:grpSpPr bwMode="auto">
          <a:xfrm>
            <a:off x="477838" y="128588"/>
            <a:ext cx="8509000" cy="6535737"/>
            <a:chOff x="301" y="81"/>
            <a:chExt cx="5360" cy="4117"/>
          </a:xfrm>
        </p:grpSpPr>
        <p:sp>
          <p:nvSpPr>
            <p:cNvPr id="194562" name="Text Box 2"/>
            <p:cNvSpPr txBox="1">
              <a:spLocks noChangeArrowheads="1"/>
            </p:cNvSpPr>
            <p:nvPr/>
          </p:nvSpPr>
          <p:spPr bwMode="auto">
            <a:xfrm>
              <a:off x="301" y="1162"/>
              <a:ext cx="5208" cy="1218"/>
            </a:xfrm>
            <a:prstGeom prst="rect">
              <a:avLst/>
            </a:prstGeom>
            <a:solidFill>
              <a:srgbClr val="FFC1C1"/>
            </a:solidFill>
            <a:ln w="12700">
              <a:solidFill>
                <a:srgbClr val="FFC1C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fontAlgn="ctr"/>
              <a:r>
                <a:rPr lang="ja-JP" altLang="en-US" sz="6000" b="1">
                  <a:effectLst>
                    <a:outerShdw blurRad="38100" dist="38100" dir="2700000" algn="tl">
                      <a:srgbClr val="FFFFFF"/>
                    </a:outerShdw>
                  </a:effectLst>
                  <a:ea typeface="HG創英角ﾎﾟｯﾌﾟ体" pitchFamily="49" charset="-128"/>
                </a:rPr>
                <a:t>どうもありがとう</a:t>
              </a:r>
            </a:p>
            <a:p>
              <a:pPr algn="ctr" fontAlgn="ctr"/>
              <a:r>
                <a:rPr lang="ja-JP" altLang="en-US" sz="6000" b="1">
                  <a:effectLst>
                    <a:outerShdw blurRad="38100" dist="38100" dir="2700000" algn="tl">
                      <a:srgbClr val="FFFFFF"/>
                    </a:outerShdw>
                  </a:effectLst>
                  <a:ea typeface="HG創英角ﾎﾟｯﾌﾟ体" pitchFamily="49" charset="-128"/>
                </a:rPr>
                <a:t>御座いました</a:t>
              </a:r>
            </a:p>
          </p:txBody>
        </p:sp>
        <p:sp>
          <p:nvSpPr>
            <p:cNvPr id="194563" name="Text Box 3"/>
            <p:cNvSpPr txBox="1">
              <a:spLocks noChangeArrowheads="1"/>
            </p:cNvSpPr>
            <p:nvPr/>
          </p:nvSpPr>
          <p:spPr bwMode="auto">
            <a:xfrm>
              <a:off x="5385" y="81"/>
              <a:ext cx="27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P20</a:t>
              </a:r>
            </a:p>
          </p:txBody>
        </p:sp>
        <p:pic>
          <p:nvPicPr>
            <p:cNvPr id="1945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0" y="2391"/>
              <a:ext cx="1824" cy="1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94647" name="Group 87"/>
            <p:cNvGrpSpPr>
              <a:grpSpLocks/>
            </p:cNvGrpSpPr>
            <p:nvPr/>
          </p:nvGrpSpPr>
          <p:grpSpPr bwMode="auto">
            <a:xfrm>
              <a:off x="4688" y="1936"/>
              <a:ext cx="909" cy="1138"/>
              <a:chOff x="866" y="3143"/>
              <a:chExt cx="909" cy="1138"/>
            </a:xfrm>
          </p:grpSpPr>
          <p:sp>
            <p:nvSpPr>
              <p:cNvPr id="194584" name="Freeform 24"/>
              <p:cNvSpPr>
                <a:spLocks/>
              </p:cNvSpPr>
              <p:nvPr/>
            </p:nvSpPr>
            <p:spPr bwMode="auto">
              <a:xfrm>
                <a:off x="1180" y="4198"/>
                <a:ext cx="290" cy="83"/>
              </a:xfrm>
              <a:custGeom>
                <a:avLst/>
                <a:gdLst>
                  <a:gd name="T0" fmla="*/ 28 w 290"/>
                  <a:gd name="T1" fmla="*/ 5 h 83"/>
                  <a:gd name="T2" fmla="*/ 19 w 290"/>
                  <a:gd name="T3" fmla="*/ 13 h 83"/>
                  <a:gd name="T4" fmla="*/ 9 w 290"/>
                  <a:gd name="T5" fmla="*/ 24 h 83"/>
                  <a:gd name="T6" fmla="*/ 3 w 290"/>
                  <a:gd name="T7" fmla="*/ 35 h 83"/>
                  <a:gd name="T8" fmla="*/ 0 w 290"/>
                  <a:gd name="T9" fmla="*/ 46 h 83"/>
                  <a:gd name="T10" fmla="*/ 0 w 290"/>
                  <a:gd name="T11" fmla="*/ 57 h 83"/>
                  <a:gd name="T12" fmla="*/ 7 w 290"/>
                  <a:gd name="T13" fmla="*/ 66 h 83"/>
                  <a:gd name="T14" fmla="*/ 16 w 290"/>
                  <a:gd name="T15" fmla="*/ 72 h 83"/>
                  <a:gd name="T16" fmla="*/ 30 w 290"/>
                  <a:gd name="T17" fmla="*/ 79 h 83"/>
                  <a:gd name="T18" fmla="*/ 35 w 290"/>
                  <a:gd name="T19" fmla="*/ 79 h 83"/>
                  <a:gd name="T20" fmla="*/ 44 w 290"/>
                  <a:gd name="T21" fmla="*/ 79 h 83"/>
                  <a:gd name="T22" fmla="*/ 58 w 290"/>
                  <a:gd name="T23" fmla="*/ 79 h 83"/>
                  <a:gd name="T24" fmla="*/ 74 w 290"/>
                  <a:gd name="T25" fmla="*/ 79 h 83"/>
                  <a:gd name="T26" fmla="*/ 90 w 290"/>
                  <a:gd name="T27" fmla="*/ 79 h 83"/>
                  <a:gd name="T28" fmla="*/ 106 w 290"/>
                  <a:gd name="T29" fmla="*/ 76 h 83"/>
                  <a:gd name="T30" fmla="*/ 117 w 290"/>
                  <a:gd name="T31" fmla="*/ 74 h 83"/>
                  <a:gd name="T32" fmla="*/ 124 w 290"/>
                  <a:gd name="T33" fmla="*/ 70 h 83"/>
                  <a:gd name="T34" fmla="*/ 127 w 290"/>
                  <a:gd name="T35" fmla="*/ 76 h 83"/>
                  <a:gd name="T36" fmla="*/ 131 w 290"/>
                  <a:gd name="T37" fmla="*/ 81 h 83"/>
                  <a:gd name="T38" fmla="*/ 147 w 290"/>
                  <a:gd name="T39" fmla="*/ 81 h 83"/>
                  <a:gd name="T40" fmla="*/ 154 w 290"/>
                  <a:gd name="T41" fmla="*/ 81 h 83"/>
                  <a:gd name="T42" fmla="*/ 166 w 290"/>
                  <a:gd name="T43" fmla="*/ 83 h 83"/>
                  <a:gd name="T44" fmla="*/ 182 w 290"/>
                  <a:gd name="T45" fmla="*/ 83 h 83"/>
                  <a:gd name="T46" fmla="*/ 200 w 290"/>
                  <a:gd name="T47" fmla="*/ 83 h 83"/>
                  <a:gd name="T48" fmla="*/ 218 w 290"/>
                  <a:gd name="T49" fmla="*/ 83 h 83"/>
                  <a:gd name="T50" fmla="*/ 235 w 290"/>
                  <a:gd name="T51" fmla="*/ 81 h 83"/>
                  <a:gd name="T52" fmla="*/ 248 w 290"/>
                  <a:gd name="T53" fmla="*/ 79 h 83"/>
                  <a:gd name="T54" fmla="*/ 260 w 290"/>
                  <a:gd name="T55" fmla="*/ 79 h 83"/>
                  <a:gd name="T56" fmla="*/ 271 w 290"/>
                  <a:gd name="T57" fmla="*/ 74 h 83"/>
                  <a:gd name="T58" fmla="*/ 278 w 290"/>
                  <a:gd name="T59" fmla="*/ 70 h 83"/>
                  <a:gd name="T60" fmla="*/ 283 w 290"/>
                  <a:gd name="T61" fmla="*/ 66 h 83"/>
                  <a:gd name="T62" fmla="*/ 287 w 290"/>
                  <a:gd name="T63" fmla="*/ 57 h 83"/>
                  <a:gd name="T64" fmla="*/ 287 w 290"/>
                  <a:gd name="T65" fmla="*/ 46 h 83"/>
                  <a:gd name="T66" fmla="*/ 290 w 290"/>
                  <a:gd name="T67" fmla="*/ 29 h 83"/>
                  <a:gd name="T68" fmla="*/ 290 w 290"/>
                  <a:gd name="T69" fmla="*/ 5 h 83"/>
                  <a:gd name="T70" fmla="*/ 278 w 290"/>
                  <a:gd name="T71" fmla="*/ 11 h 83"/>
                  <a:gd name="T72" fmla="*/ 267 w 290"/>
                  <a:gd name="T73" fmla="*/ 16 h 83"/>
                  <a:gd name="T74" fmla="*/ 246 w 290"/>
                  <a:gd name="T75" fmla="*/ 18 h 83"/>
                  <a:gd name="T76" fmla="*/ 228 w 290"/>
                  <a:gd name="T77" fmla="*/ 13 h 83"/>
                  <a:gd name="T78" fmla="*/ 209 w 290"/>
                  <a:gd name="T79" fmla="*/ 9 h 83"/>
                  <a:gd name="T80" fmla="*/ 191 w 290"/>
                  <a:gd name="T81" fmla="*/ 3 h 83"/>
                  <a:gd name="T82" fmla="*/ 170 w 290"/>
                  <a:gd name="T83" fmla="*/ 0 h 83"/>
                  <a:gd name="T84" fmla="*/ 150 w 290"/>
                  <a:gd name="T85" fmla="*/ 5 h 83"/>
                  <a:gd name="T86" fmla="*/ 140 w 290"/>
                  <a:gd name="T87" fmla="*/ 9 h 83"/>
                  <a:gd name="T88" fmla="*/ 127 w 290"/>
                  <a:gd name="T89" fmla="*/ 18 h 83"/>
                  <a:gd name="T90" fmla="*/ 108 w 290"/>
                  <a:gd name="T91" fmla="*/ 13 h 83"/>
                  <a:gd name="T92" fmla="*/ 83 w 290"/>
                  <a:gd name="T93" fmla="*/ 7 h 83"/>
                  <a:gd name="T94" fmla="*/ 55 w 290"/>
                  <a:gd name="T95" fmla="*/ 3 h 83"/>
                  <a:gd name="T96" fmla="*/ 28 w 290"/>
                  <a:gd name="T97" fmla="*/ 5 h 83"/>
                  <a:gd name="T98" fmla="*/ 28 w 290"/>
                  <a:gd name="T99" fmla="*/ 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0" h="83">
                    <a:moveTo>
                      <a:pt x="28" y="5"/>
                    </a:moveTo>
                    <a:lnTo>
                      <a:pt x="19" y="13"/>
                    </a:lnTo>
                    <a:lnTo>
                      <a:pt x="9" y="24"/>
                    </a:lnTo>
                    <a:lnTo>
                      <a:pt x="3" y="35"/>
                    </a:lnTo>
                    <a:lnTo>
                      <a:pt x="0" y="46"/>
                    </a:lnTo>
                    <a:lnTo>
                      <a:pt x="0" y="57"/>
                    </a:lnTo>
                    <a:lnTo>
                      <a:pt x="7" y="66"/>
                    </a:lnTo>
                    <a:lnTo>
                      <a:pt x="16" y="72"/>
                    </a:lnTo>
                    <a:lnTo>
                      <a:pt x="30" y="79"/>
                    </a:lnTo>
                    <a:lnTo>
                      <a:pt x="35" y="79"/>
                    </a:lnTo>
                    <a:lnTo>
                      <a:pt x="44" y="79"/>
                    </a:lnTo>
                    <a:lnTo>
                      <a:pt x="58" y="79"/>
                    </a:lnTo>
                    <a:lnTo>
                      <a:pt x="74" y="79"/>
                    </a:lnTo>
                    <a:lnTo>
                      <a:pt x="90" y="79"/>
                    </a:lnTo>
                    <a:lnTo>
                      <a:pt x="106" y="76"/>
                    </a:lnTo>
                    <a:lnTo>
                      <a:pt x="117" y="74"/>
                    </a:lnTo>
                    <a:lnTo>
                      <a:pt x="124" y="70"/>
                    </a:lnTo>
                    <a:lnTo>
                      <a:pt x="127" y="76"/>
                    </a:lnTo>
                    <a:lnTo>
                      <a:pt x="131" y="81"/>
                    </a:lnTo>
                    <a:lnTo>
                      <a:pt x="147" y="81"/>
                    </a:lnTo>
                    <a:lnTo>
                      <a:pt x="154" y="81"/>
                    </a:lnTo>
                    <a:lnTo>
                      <a:pt x="166" y="83"/>
                    </a:lnTo>
                    <a:lnTo>
                      <a:pt x="182" y="83"/>
                    </a:lnTo>
                    <a:lnTo>
                      <a:pt x="200" y="83"/>
                    </a:lnTo>
                    <a:lnTo>
                      <a:pt x="218" y="83"/>
                    </a:lnTo>
                    <a:lnTo>
                      <a:pt x="235" y="81"/>
                    </a:lnTo>
                    <a:lnTo>
                      <a:pt x="248" y="79"/>
                    </a:lnTo>
                    <a:lnTo>
                      <a:pt x="260" y="79"/>
                    </a:lnTo>
                    <a:lnTo>
                      <a:pt x="271" y="74"/>
                    </a:lnTo>
                    <a:lnTo>
                      <a:pt x="278" y="70"/>
                    </a:lnTo>
                    <a:lnTo>
                      <a:pt x="283" y="66"/>
                    </a:lnTo>
                    <a:lnTo>
                      <a:pt x="287" y="57"/>
                    </a:lnTo>
                    <a:lnTo>
                      <a:pt x="287" y="46"/>
                    </a:lnTo>
                    <a:lnTo>
                      <a:pt x="290" y="29"/>
                    </a:lnTo>
                    <a:lnTo>
                      <a:pt x="290" y="5"/>
                    </a:lnTo>
                    <a:lnTo>
                      <a:pt x="278" y="11"/>
                    </a:lnTo>
                    <a:lnTo>
                      <a:pt x="267" y="16"/>
                    </a:lnTo>
                    <a:lnTo>
                      <a:pt x="246" y="18"/>
                    </a:lnTo>
                    <a:lnTo>
                      <a:pt x="228" y="13"/>
                    </a:lnTo>
                    <a:lnTo>
                      <a:pt x="209" y="9"/>
                    </a:lnTo>
                    <a:lnTo>
                      <a:pt x="191" y="3"/>
                    </a:lnTo>
                    <a:lnTo>
                      <a:pt x="170" y="0"/>
                    </a:lnTo>
                    <a:lnTo>
                      <a:pt x="150" y="5"/>
                    </a:lnTo>
                    <a:lnTo>
                      <a:pt x="140" y="9"/>
                    </a:lnTo>
                    <a:lnTo>
                      <a:pt x="127" y="18"/>
                    </a:lnTo>
                    <a:lnTo>
                      <a:pt x="108" y="13"/>
                    </a:lnTo>
                    <a:lnTo>
                      <a:pt x="83" y="7"/>
                    </a:lnTo>
                    <a:lnTo>
                      <a:pt x="55" y="3"/>
                    </a:lnTo>
                    <a:lnTo>
                      <a:pt x="28" y="5"/>
                    </a:lnTo>
                    <a:lnTo>
                      <a:pt x="28" y="5"/>
                    </a:lnTo>
                    <a:close/>
                  </a:path>
                </a:pathLst>
              </a:custGeom>
              <a:solidFill>
                <a:srgbClr val="7F1E02"/>
              </a:solidFill>
              <a:ln w="33338">
                <a:solidFill>
                  <a:srgbClr val="000000"/>
                </a:solidFill>
                <a:prstDash val="solid"/>
                <a:round/>
                <a:headEnd/>
                <a:tailEnd/>
              </a:ln>
            </p:spPr>
            <p:txBody>
              <a:bodyPr/>
              <a:lstStyle/>
              <a:p>
                <a:endParaRPr lang="ja-JP" altLang="en-US"/>
              </a:p>
            </p:txBody>
          </p:sp>
          <p:sp>
            <p:nvSpPr>
              <p:cNvPr id="194585" name="Freeform 25"/>
              <p:cNvSpPr>
                <a:spLocks/>
              </p:cNvSpPr>
              <p:nvPr/>
            </p:nvSpPr>
            <p:spPr bwMode="auto">
              <a:xfrm>
                <a:off x="1297" y="4216"/>
                <a:ext cx="10" cy="52"/>
              </a:xfrm>
              <a:custGeom>
                <a:avLst/>
                <a:gdLst>
                  <a:gd name="T0" fmla="*/ 10 w 10"/>
                  <a:gd name="T1" fmla="*/ 0 h 52"/>
                  <a:gd name="T2" fmla="*/ 3 w 10"/>
                  <a:gd name="T3" fmla="*/ 11 h 52"/>
                  <a:gd name="T4" fmla="*/ 0 w 10"/>
                  <a:gd name="T5" fmla="*/ 26 h 52"/>
                  <a:gd name="T6" fmla="*/ 3 w 10"/>
                  <a:gd name="T7" fmla="*/ 41 h 52"/>
                  <a:gd name="T8" fmla="*/ 7 w 10"/>
                  <a:gd name="T9" fmla="*/ 52 h 52"/>
                </a:gdLst>
                <a:ahLst/>
                <a:cxnLst>
                  <a:cxn ang="0">
                    <a:pos x="T0" y="T1"/>
                  </a:cxn>
                  <a:cxn ang="0">
                    <a:pos x="T2" y="T3"/>
                  </a:cxn>
                  <a:cxn ang="0">
                    <a:pos x="T4" y="T5"/>
                  </a:cxn>
                  <a:cxn ang="0">
                    <a:pos x="T6" y="T7"/>
                  </a:cxn>
                  <a:cxn ang="0">
                    <a:pos x="T8" y="T9"/>
                  </a:cxn>
                </a:cxnLst>
                <a:rect l="0" t="0" r="r" b="b"/>
                <a:pathLst>
                  <a:path w="10" h="52">
                    <a:moveTo>
                      <a:pt x="10" y="0"/>
                    </a:moveTo>
                    <a:lnTo>
                      <a:pt x="3" y="11"/>
                    </a:lnTo>
                    <a:lnTo>
                      <a:pt x="0" y="26"/>
                    </a:lnTo>
                    <a:lnTo>
                      <a:pt x="3" y="41"/>
                    </a:lnTo>
                    <a:lnTo>
                      <a:pt x="7" y="52"/>
                    </a:lnTo>
                  </a:path>
                </a:pathLst>
              </a:custGeom>
              <a:noFill/>
              <a:ln w="333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94586" name="Freeform 26"/>
              <p:cNvSpPr>
                <a:spLocks/>
              </p:cNvSpPr>
              <p:nvPr/>
            </p:nvSpPr>
            <p:spPr bwMode="auto">
              <a:xfrm>
                <a:off x="1171" y="3834"/>
                <a:ext cx="308" cy="382"/>
              </a:xfrm>
              <a:custGeom>
                <a:avLst/>
                <a:gdLst>
                  <a:gd name="T0" fmla="*/ 37 w 308"/>
                  <a:gd name="T1" fmla="*/ 369 h 382"/>
                  <a:gd name="T2" fmla="*/ 64 w 308"/>
                  <a:gd name="T3" fmla="*/ 367 h 382"/>
                  <a:gd name="T4" fmla="*/ 92 w 308"/>
                  <a:gd name="T5" fmla="*/ 371 h 382"/>
                  <a:gd name="T6" fmla="*/ 117 w 308"/>
                  <a:gd name="T7" fmla="*/ 377 h 382"/>
                  <a:gd name="T8" fmla="*/ 136 w 308"/>
                  <a:gd name="T9" fmla="*/ 382 h 382"/>
                  <a:gd name="T10" fmla="*/ 149 w 308"/>
                  <a:gd name="T11" fmla="*/ 373 h 382"/>
                  <a:gd name="T12" fmla="*/ 159 w 308"/>
                  <a:gd name="T13" fmla="*/ 369 h 382"/>
                  <a:gd name="T14" fmla="*/ 179 w 308"/>
                  <a:gd name="T15" fmla="*/ 364 h 382"/>
                  <a:gd name="T16" fmla="*/ 200 w 308"/>
                  <a:gd name="T17" fmla="*/ 367 h 382"/>
                  <a:gd name="T18" fmla="*/ 218 w 308"/>
                  <a:gd name="T19" fmla="*/ 373 h 382"/>
                  <a:gd name="T20" fmla="*/ 237 w 308"/>
                  <a:gd name="T21" fmla="*/ 377 h 382"/>
                  <a:gd name="T22" fmla="*/ 255 w 308"/>
                  <a:gd name="T23" fmla="*/ 382 h 382"/>
                  <a:gd name="T24" fmla="*/ 276 w 308"/>
                  <a:gd name="T25" fmla="*/ 380 h 382"/>
                  <a:gd name="T26" fmla="*/ 287 w 308"/>
                  <a:gd name="T27" fmla="*/ 375 h 382"/>
                  <a:gd name="T28" fmla="*/ 299 w 308"/>
                  <a:gd name="T29" fmla="*/ 369 h 382"/>
                  <a:gd name="T30" fmla="*/ 301 w 308"/>
                  <a:gd name="T31" fmla="*/ 356 h 382"/>
                  <a:gd name="T32" fmla="*/ 301 w 308"/>
                  <a:gd name="T33" fmla="*/ 336 h 382"/>
                  <a:gd name="T34" fmla="*/ 301 w 308"/>
                  <a:gd name="T35" fmla="*/ 312 h 382"/>
                  <a:gd name="T36" fmla="*/ 303 w 308"/>
                  <a:gd name="T37" fmla="*/ 288 h 382"/>
                  <a:gd name="T38" fmla="*/ 303 w 308"/>
                  <a:gd name="T39" fmla="*/ 230 h 382"/>
                  <a:gd name="T40" fmla="*/ 306 w 308"/>
                  <a:gd name="T41" fmla="*/ 169 h 382"/>
                  <a:gd name="T42" fmla="*/ 308 w 308"/>
                  <a:gd name="T43" fmla="*/ 110 h 382"/>
                  <a:gd name="T44" fmla="*/ 308 w 308"/>
                  <a:gd name="T45" fmla="*/ 82 h 382"/>
                  <a:gd name="T46" fmla="*/ 308 w 308"/>
                  <a:gd name="T47" fmla="*/ 58 h 382"/>
                  <a:gd name="T48" fmla="*/ 308 w 308"/>
                  <a:gd name="T49" fmla="*/ 39 h 382"/>
                  <a:gd name="T50" fmla="*/ 308 w 308"/>
                  <a:gd name="T51" fmla="*/ 19 h 382"/>
                  <a:gd name="T52" fmla="*/ 308 w 308"/>
                  <a:gd name="T53" fmla="*/ 8 h 382"/>
                  <a:gd name="T54" fmla="*/ 308 w 308"/>
                  <a:gd name="T55" fmla="*/ 0 h 382"/>
                  <a:gd name="T56" fmla="*/ 255 w 308"/>
                  <a:gd name="T57" fmla="*/ 0 h 382"/>
                  <a:gd name="T58" fmla="*/ 207 w 308"/>
                  <a:gd name="T59" fmla="*/ 2 h 382"/>
                  <a:gd name="T60" fmla="*/ 165 w 308"/>
                  <a:gd name="T61" fmla="*/ 2 h 382"/>
                  <a:gd name="T62" fmla="*/ 131 w 308"/>
                  <a:gd name="T63" fmla="*/ 2 h 382"/>
                  <a:gd name="T64" fmla="*/ 101 w 308"/>
                  <a:gd name="T65" fmla="*/ 2 h 382"/>
                  <a:gd name="T66" fmla="*/ 76 w 308"/>
                  <a:gd name="T67" fmla="*/ 2 h 382"/>
                  <a:gd name="T68" fmla="*/ 55 w 308"/>
                  <a:gd name="T69" fmla="*/ 2 h 382"/>
                  <a:gd name="T70" fmla="*/ 39 w 308"/>
                  <a:gd name="T71" fmla="*/ 2 h 382"/>
                  <a:gd name="T72" fmla="*/ 28 w 308"/>
                  <a:gd name="T73" fmla="*/ 2 h 382"/>
                  <a:gd name="T74" fmla="*/ 18 w 308"/>
                  <a:gd name="T75" fmla="*/ 2 h 382"/>
                  <a:gd name="T76" fmla="*/ 7 w 308"/>
                  <a:gd name="T77" fmla="*/ 2 h 382"/>
                  <a:gd name="T78" fmla="*/ 2 w 308"/>
                  <a:gd name="T79" fmla="*/ 2 h 382"/>
                  <a:gd name="T80" fmla="*/ 2 w 308"/>
                  <a:gd name="T81" fmla="*/ 2 h 382"/>
                  <a:gd name="T82" fmla="*/ 0 w 308"/>
                  <a:gd name="T83" fmla="*/ 52 h 382"/>
                  <a:gd name="T84" fmla="*/ 0 w 308"/>
                  <a:gd name="T85" fmla="*/ 99 h 382"/>
                  <a:gd name="T86" fmla="*/ 2 w 308"/>
                  <a:gd name="T87" fmla="*/ 143 h 382"/>
                  <a:gd name="T88" fmla="*/ 5 w 308"/>
                  <a:gd name="T89" fmla="*/ 184 h 382"/>
                  <a:gd name="T90" fmla="*/ 9 w 308"/>
                  <a:gd name="T91" fmla="*/ 228 h 382"/>
                  <a:gd name="T92" fmla="*/ 16 w 308"/>
                  <a:gd name="T93" fmla="*/ 271 h 382"/>
                  <a:gd name="T94" fmla="*/ 25 w 308"/>
                  <a:gd name="T95" fmla="*/ 317 h 382"/>
                  <a:gd name="T96" fmla="*/ 37 w 308"/>
                  <a:gd name="T97" fmla="*/ 369 h 382"/>
                  <a:gd name="T98" fmla="*/ 37 w 308"/>
                  <a:gd name="T99" fmla="*/ 369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8" h="382">
                    <a:moveTo>
                      <a:pt x="37" y="369"/>
                    </a:moveTo>
                    <a:lnTo>
                      <a:pt x="64" y="367"/>
                    </a:lnTo>
                    <a:lnTo>
                      <a:pt x="92" y="371"/>
                    </a:lnTo>
                    <a:lnTo>
                      <a:pt x="117" y="377"/>
                    </a:lnTo>
                    <a:lnTo>
                      <a:pt x="136" y="382"/>
                    </a:lnTo>
                    <a:lnTo>
                      <a:pt x="149" y="373"/>
                    </a:lnTo>
                    <a:lnTo>
                      <a:pt x="159" y="369"/>
                    </a:lnTo>
                    <a:lnTo>
                      <a:pt x="179" y="364"/>
                    </a:lnTo>
                    <a:lnTo>
                      <a:pt x="200" y="367"/>
                    </a:lnTo>
                    <a:lnTo>
                      <a:pt x="218" y="373"/>
                    </a:lnTo>
                    <a:lnTo>
                      <a:pt x="237" y="377"/>
                    </a:lnTo>
                    <a:lnTo>
                      <a:pt x="255" y="382"/>
                    </a:lnTo>
                    <a:lnTo>
                      <a:pt x="276" y="380"/>
                    </a:lnTo>
                    <a:lnTo>
                      <a:pt x="287" y="375"/>
                    </a:lnTo>
                    <a:lnTo>
                      <a:pt x="299" y="369"/>
                    </a:lnTo>
                    <a:lnTo>
                      <a:pt x="301" y="356"/>
                    </a:lnTo>
                    <a:lnTo>
                      <a:pt x="301" y="336"/>
                    </a:lnTo>
                    <a:lnTo>
                      <a:pt x="301" y="312"/>
                    </a:lnTo>
                    <a:lnTo>
                      <a:pt x="303" y="288"/>
                    </a:lnTo>
                    <a:lnTo>
                      <a:pt x="303" y="230"/>
                    </a:lnTo>
                    <a:lnTo>
                      <a:pt x="306" y="169"/>
                    </a:lnTo>
                    <a:lnTo>
                      <a:pt x="308" y="110"/>
                    </a:lnTo>
                    <a:lnTo>
                      <a:pt x="308" y="82"/>
                    </a:lnTo>
                    <a:lnTo>
                      <a:pt x="308" y="58"/>
                    </a:lnTo>
                    <a:lnTo>
                      <a:pt x="308" y="39"/>
                    </a:lnTo>
                    <a:lnTo>
                      <a:pt x="308" y="19"/>
                    </a:lnTo>
                    <a:lnTo>
                      <a:pt x="308" y="8"/>
                    </a:lnTo>
                    <a:lnTo>
                      <a:pt x="308" y="0"/>
                    </a:lnTo>
                    <a:lnTo>
                      <a:pt x="255" y="0"/>
                    </a:lnTo>
                    <a:lnTo>
                      <a:pt x="207" y="2"/>
                    </a:lnTo>
                    <a:lnTo>
                      <a:pt x="165" y="2"/>
                    </a:lnTo>
                    <a:lnTo>
                      <a:pt x="131" y="2"/>
                    </a:lnTo>
                    <a:lnTo>
                      <a:pt x="101" y="2"/>
                    </a:lnTo>
                    <a:lnTo>
                      <a:pt x="76" y="2"/>
                    </a:lnTo>
                    <a:lnTo>
                      <a:pt x="55" y="2"/>
                    </a:lnTo>
                    <a:lnTo>
                      <a:pt x="39" y="2"/>
                    </a:lnTo>
                    <a:lnTo>
                      <a:pt x="28" y="2"/>
                    </a:lnTo>
                    <a:lnTo>
                      <a:pt x="18" y="2"/>
                    </a:lnTo>
                    <a:lnTo>
                      <a:pt x="7" y="2"/>
                    </a:lnTo>
                    <a:lnTo>
                      <a:pt x="2" y="2"/>
                    </a:lnTo>
                    <a:lnTo>
                      <a:pt x="2" y="2"/>
                    </a:lnTo>
                    <a:lnTo>
                      <a:pt x="0" y="52"/>
                    </a:lnTo>
                    <a:lnTo>
                      <a:pt x="0" y="99"/>
                    </a:lnTo>
                    <a:lnTo>
                      <a:pt x="2" y="143"/>
                    </a:lnTo>
                    <a:lnTo>
                      <a:pt x="5" y="184"/>
                    </a:lnTo>
                    <a:lnTo>
                      <a:pt x="9" y="228"/>
                    </a:lnTo>
                    <a:lnTo>
                      <a:pt x="16" y="271"/>
                    </a:lnTo>
                    <a:lnTo>
                      <a:pt x="25" y="317"/>
                    </a:lnTo>
                    <a:lnTo>
                      <a:pt x="37" y="369"/>
                    </a:lnTo>
                    <a:lnTo>
                      <a:pt x="37" y="369"/>
                    </a:lnTo>
                    <a:close/>
                  </a:path>
                </a:pathLst>
              </a:custGeom>
              <a:solidFill>
                <a:srgbClr val="7F7F7F"/>
              </a:solidFill>
              <a:ln w="33338">
                <a:solidFill>
                  <a:srgbClr val="000000"/>
                </a:solidFill>
                <a:prstDash val="solid"/>
                <a:round/>
                <a:headEnd/>
                <a:tailEnd/>
              </a:ln>
            </p:spPr>
            <p:txBody>
              <a:bodyPr/>
              <a:lstStyle/>
              <a:p>
                <a:endParaRPr lang="ja-JP" altLang="en-US"/>
              </a:p>
            </p:txBody>
          </p:sp>
          <p:sp>
            <p:nvSpPr>
              <p:cNvPr id="194587" name="Freeform 27"/>
              <p:cNvSpPr>
                <a:spLocks/>
              </p:cNvSpPr>
              <p:nvPr/>
            </p:nvSpPr>
            <p:spPr bwMode="auto">
              <a:xfrm>
                <a:off x="1323" y="3964"/>
                <a:ext cx="7" cy="239"/>
              </a:xfrm>
              <a:custGeom>
                <a:avLst/>
                <a:gdLst>
                  <a:gd name="T0" fmla="*/ 7 w 7"/>
                  <a:gd name="T1" fmla="*/ 239 h 239"/>
                  <a:gd name="T2" fmla="*/ 2 w 7"/>
                  <a:gd name="T3" fmla="*/ 208 h 239"/>
                  <a:gd name="T4" fmla="*/ 2 w 7"/>
                  <a:gd name="T5" fmla="*/ 176 h 239"/>
                  <a:gd name="T6" fmla="*/ 0 w 7"/>
                  <a:gd name="T7" fmla="*/ 106 h 239"/>
                  <a:gd name="T8" fmla="*/ 0 w 7"/>
                  <a:gd name="T9" fmla="*/ 74 h 239"/>
                  <a:gd name="T10" fmla="*/ 0 w 7"/>
                  <a:gd name="T11" fmla="*/ 43 h 239"/>
                  <a:gd name="T12" fmla="*/ 0 w 7"/>
                  <a:gd name="T13" fmla="*/ 19 h 239"/>
                  <a:gd name="T14" fmla="*/ 0 w 7"/>
                  <a:gd name="T15" fmla="*/ 0 h 2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239">
                    <a:moveTo>
                      <a:pt x="7" y="239"/>
                    </a:moveTo>
                    <a:lnTo>
                      <a:pt x="2" y="208"/>
                    </a:lnTo>
                    <a:lnTo>
                      <a:pt x="2" y="176"/>
                    </a:lnTo>
                    <a:lnTo>
                      <a:pt x="0" y="106"/>
                    </a:lnTo>
                    <a:lnTo>
                      <a:pt x="0" y="74"/>
                    </a:lnTo>
                    <a:lnTo>
                      <a:pt x="0" y="43"/>
                    </a:lnTo>
                    <a:lnTo>
                      <a:pt x="0" y="19"/>
                    </a:lnTo>
                    <a:lnTo>
                      <a:pt x="0" y="0"/>
                    </a:lnTo>
                  </a:path>
                </a:pathLst>
              </a:custGeom>
              <a:noFill/>
              <a:ln w="333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94601" name="Freeform 41"/>
              <p:cNvSpPr>
                <a:spLocks/>
              </p:cNvSpPr>
              <p:nvPr/>
            </p:nvSpPr>
            <p:spPr bwMode="auto">
              <a:xfrm>
                <a:off x="948" y="3545"/>
                <a:ext cx="715" cy="339"/>
              </a:xfrm>
              <a:custGeom>
                <a:avLst/>
                <a:gdLst>
                  <a:gd name="T0" fmla="*/ 207 w 715"/>
                  <a:gd name="T1" fmla="*/ 273 h 339"/>
                  <a:gd name="T2" fmla="*/ 202 w 715"/>
                  <a:gd name="T3" fmla="*/ 306 h 339"/>
                  <a:gd name="T4" fmla="*/ 205 w 715"/>
                  <a:gd name="T5" fmla="*/ 323 h 339"/>
                  <a:gd name="T6" fmla="*/ 223 w 715"/>
                  <a:gd name="T7" fmla="*/ 336 h 339"/>
                  <a:gd name="T8" fmla="*/ 241 w 715"/>
                  <a:gd name="T9" fmla="*/ 339 h 339"/>
                  <a:gd name="T10" fmla="*/ 276 w 715"/>
                  <a:gd name="T11" fmla="*/ 339 h 339"/>
                  <a:gd name="T12" fmla="*/ 365 w 715"/>
                  <a:gd name="T13" fmla="*/ 339 h 339"/>
                  <a:gd name="T14" fmla="*/ 457 w 715"/>
                  <a:gd name="T15" fmla="*/ 336 h 339"/>
                  <a:gd name="T16" fmla="*/ 490 w 715"/>
                  <a:gd name="T17" fmla="*/ 334 h 339"/>
                  <a:gd name="T18" fmla="*/ 508 w 715"/>
                  <a:gd name="T19" fmla="*/ 332 h 339"/>
                  <a:gd name="T20" fmla="*/ 533 w 715"/>
                  <a:gd name="T21" fmla="*/ 323 h 339"/>
                  <a:gd name="T22" fmla="*/ 542 w 715"/>
                  <a:gd name="T23" fmla="*/ 308 h 339"/>
                  <a:gd name="T24" fmla="*/ 542 w 715"/>
                  <a:gd name="T25" fmla="*/ 286 h 339"/>
                  <a:gd name="T26" fmla="*/ 545 w 715"/>
                  <a:gd name="T27" fmla="*/ 249 h 339"/>
                  <a:gd name="T28" fmla="*/ 554 w 715"/>
                  <a:gd name="T29" fmla="*/ 173 h 339"/>
                  <a:gd name="T30" fmla="*/ 563 w 715"/>
                  <a:gd name="T31" fmla="*/ 113 h 339"/>
                  <a:gd name="T32" fmla="*/ 572 w 715"/>
                  <a:gd name="T33" fmla="*/ 100 h 339"/>
                  <a:gd name="T34" fmla="*/ 607 w 715"/>
                  <a:gd name="T35" fmla="*/ 84 h 339"/>
                  <a:gd name="T36" fmla="*/ 657 w 715"/>
                  <a:gd name="T37" fmla="*/ 65 h 339"/>
                  <a:gd name="T38" fmla="*/ 696 w 715"/>
                  <a:gd name="T39" fmla="*/ 47 h 339"/>
                  <a:gd name="T40" fmla="*/ 712 w 715"/>
                  <a:gd name="T41" fmla="*/ 41 h 339"/>
                  <a:gd name="T42" fmla="*/ 715 w 715"/>
                  <a:gd name="T43" fmla="*/ 41 h 339"/>
                  <a:gd name="T44" fmla="*/ 696 w 715"/>
                  <a:gd name="T45" fmla="*/ 17 h 339"/>
                  <a:gd name="T46" fmla="*/ 687 w 715"/>
                  <a:gd name="T47" fmla="*/ 6 h 339"/>
                  <a:gd name="T48" fmla="*/ 685 w 715"/>
                  <a:gd name="T49" fmla="*/ 0 h 339"/>
                  <a:gd name="T50" fmla="*/ 655 w 715"/>
                  <a:gd name="T51" fmla="*/ 4 h 339"/>
                  <a:gd name="T52" fmla="*/ 572 w 715"/>
                  <a:gd name="T53" fmla="*/ 13 h 339"/>
                  <a:gd name="T54" fmla="*/ 480 w 715"/>
                  <a:gd name="T55" fmla="*/ 19 h 339"/>
                  <a:gd name="T56" fmla="*/ 423 w 715"/>
                  <a:gd name="T57" fmla="*/ 24 h 339"/>
                  <a:gd name="T58" fmla="*/ 395 w 715"/>
                  <a:gd name="T59" fmla="*/ 26 h 339"/>
                  <a:gd name="T60" fmla="*/ 372 w 715"/>
                  <a:gd name="T61" fmla="*/ 28 h 339"/>
                  <a:gd name="T62" fmla="*/ 326 w 715"/>
                  <a:gd name="T63" fmla="*/ 37 h 339"/>
                  <a:gd name="T64" fmla="*/ 264 w 715"/>
                  <a:gd name="T65" fmla="*/ 58 h 339"/>
                  <a:gd name="T66" fmla="*/ 189 w 715"/>
                  <a:gd name="T67" fmla="*/ 100 h 339"/>
                  <a:gd name="T68" fmla="*/ 127 w 715"/>
                  <a:gd name="T69" fmla="*/ 117 h 339"/>
                  <a:gd name="T70" fmla="*/ 108 w 715"/>
                  <a:gd name="T71" fmla="*/ 104 h 339"/>
                  <a:gd name="T72" fmla="*/ 97 w 715"/>
                  <a:gd name="T73" fmla="*/ 95 h 339"/>
                  <a:gd name="T74" fmla="*/ 88 w 715"/>
                  <a:gd name="T75" fmla="*/ 106 h 339"/>
                  <a:gd name="T76" fmla="*/ 46 w 715"/>
                  <a:gd name="T77" fmla="*/ 152 h 339"/>
                  <a:gd name="T78" fmla="*/ 19 w 715"/>
                  <a:gd name="T79" fmla="*/ 180 h 339"/>
                  <a:gd name="T80" fmla="*/ 0 w 715"/>
                  <a:gd name="T81" fmla="*/ 195 h 339"/>
                  <a:gd name="T82" fmla="*/ 37 w 715"/>
                  <a:gd name="T83" fmla="*/ 226 h 339"/>
                  <a:gd name="T84" fmla="*/ 58 w 715"/>
                  <a:gd name="T85" fmla="*/ 241 h 339"/>
                  <a:gd name="T86" fmla="*/ 65 w 715"/>
                  <a:gd name="T87" fmla="*/ 247 h 339"/>
                  <a:gd name="T88" fmla="*/ 83 w 715"/>
                  <a:gd name="T89" fmla="*/ 258 h 339"/>
                  <a:gd name="T90" fmla="*/ 117 w 715"/>
                  <a:gd name="T91" fmla="*/ 273 h 339"/>
                  <a:gd name="T92" fmla="*/ 152 w 715"/>
                  <a:gd name="T93" fmla="*/ 273 h 339"/>
                  <a:gd name="T94" fmla="*/ 189 w 715"/>
                  <a:gd name="T95" fmla="*/ 263 h 339"/>
                  <a:gd name="T96" fmla="*/ 209 w 715"/>
                  <a:gd name="T97" fmla="*/ 25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15" h="339">
                    <a:moveTo>
                      <a:pt x="209" y="252"/>
                    </a:moveTo>
                    <a:lnTo>
                      <a:pt x="207" y="273"/>
                    </a:lnTo>
                    <a:lnTo>
                      <a:pt x="205" y="291"/>
                    </a:lnTo>
                    <a:lnTo>
                      <a:pt x="202" y="306"/>
                    </a:lnTo>
                    <a:lnTo>
                      <a:pt x="205" y="317"/>
                    </a:lnTo>
                    <a:lnTo>
                      <a:pt x="205" y="323"/>
                    </a:lnTo>
                    <a:lnTo>
                      <a:pt x="209" y="330"/>
                    </a:lnTo>
                    <a:lnTo>
                      <a:pt x="223" y="336"/>
                    </a:lnTo>
                    <a:lnTo>
                      <a:pt x="230" y="336"/>
                    </a:lnTo>
                    <a:lnTo>
                      <a:pt x="241" y="339"/>
                    </a:lnTo>
                    <a:lnTo>
                      <a:pt x="258" y="339"/>
                    </a:lnTo>
                    <a:lnTo>
                      <a:pt x="276" y="339"/>
                    </a:lnTo>
                    <a:lnTo>
                      <a:pt x="317" y="339"/>
                    </a:lnTo>
                    <a:lnTo>
                      <a:pt x="365" y="339"/>
                    </a:lnTo>
                    <a:lnTo>
                      <a:pt x="414" y="339"/>
                    </a:lnTo>
                    <a:lnTo>
                      <a:pt x="457" y="336"/>
                    </a:lnTo>
                    <a:lnTo>
                      <a:pt x="476" y="334"/>
                    </a:lnTo>
                    <a:lnTo>
                      <a:pt x="490" y="334"/>
                    </a:lnTo>
                    <a:lnTo>
                      <a:pt x="501" y="334"/>
                    </a:lnTo>
                    <a:lnTo>
                      <a:pt x="508" y="332"/>
                    </a:lnTo>
                    <a:lnTo>
                      <a:pt x="524" y="328"/>
                    </a:lnTo>
                    <a:lnTo>
                      <a:pt x="533" y="323"/>
                    </a:lnTo>
                    <a:lnTo>
                      <a:pt x="540" y="315"/>
                    </a:lnTo>
                    <a:lnTo>
                      <a:pt x="542" y="308"/>
                    </a:lnTo>
                    <a:lnTo>
                      <a:pt x="542" y="299"/>
                    </a:lnTo>
                    <a:lnTo>
                      <a:pt x="542" y="286"/>
                    </a:lnTo>
                    <a:lnTo>
                      <a:pt x="545" y="269"/>
                    </a:lnTo>
                    <a:lnTo>
                      <a:pt x="545" y="249"/>
                    </a:lnTo>
                    <a:lnTo>
                      <a:pt x="549" y="226"/>
                    </a:lnTo>
                    <a:lnTo>
                      <a:pt x="554" y="173"/>
                    </a:lnTo>
                    <a:lnTo>
                      <a:pt x="558" y="121"/>
                    </a:lnTo>
                    <a:lnTo>
                      <a:pt x="563" y="113"/>
                    </a:lnTo>
                    <a:lnTo>
                      <a:pt x="565" y="104"/>
                    </a:lnTo>
                    <a:lnTo>
                      <a:pt x="572" y="100"/>
                    </a:lnTo>
                    <a:lnTo>
                      <a:pt x="581" y="95"/>
                    </a:lnTo>
                    <a:lnTo>
                      <a:pt x="607" y="84"/>
                    </a:lnTo>
                    <a:lnTo>
                      <a:pt x="625" y="76"/>
                    </a:lnTo>
                    <a:lnTo>
                      <a:pt x="657" y="65"/>
                    </a:lnTo>
                    <a:lnTo>
                      <a:pt x="682" y="54"/>
                    </a:lnTo>
                    <a:lnTo>
                      <a:pt x="696" y="47"/>
                    </a:lnTo>
                    <a:lnTo>
                      <a:pt x="705" y="43"/>
                    </a:lnTo>
                    <a:lnTo>
                      <a:pt x="712" y="41"/>
                    </a:lnTo>
                    <a:lnTo>
                      <a:pt x="715" y="41"/>
                    </a:lnTo>
                    <a:lnTo>
                      <a:pt x="715" y="41"/>
                    </a:lnTo>
                    <a:lnTo>
                      <a:pt x="703" y="28"/>
                    </a:lnTo>
                    <a:lnTo>
                      <a:pt x="696" y="17"/>
                    </a:lnTo>
                    <a:lnTo>
                      <a:pt x="692" y="11"/>
                    </a:lnTo>
                    <a:lnTo>
                      <a:pt x="687" y="6"/>
                    </a:lnTo>
                    <a:lnTo>
                      <a:pt x="685" y="2"/>
                    </a:lnTo>
                    <a:lnTo>
                      <a:pt x="685" y="0"/>
                    </a:lnTo>
                    <a:lnTo>
                      <a:pt x="671" y="2"/>
                    </a:lnTo>
                    <a:lnTo>
                      <a:pt x="655" y="4"/>
                    </a:lnTo>
                    <a:lnTo>
                      <a:pt x="616" y="8"/>
                    </a:lnTo>
                    <a:lnTo>
                      <a:pt x="572" y="13"/>
                    </a:lnTo>
                    <a:lnTo>
                      <a:pt x="526" y="15"/>
                    </a:lnTo>
                    <a:lnTo>
                      <a:pt x="480" y="19"/>
                    </a:lnTo>
                    <a:lnTo>
                      <a:pt x="439" y="24"/>
                    </a:lnTo>
                    <a:lnTo>
                      <a:pt x="423" y="24"/>
                    </a:lnTo>
                    <a:lnTo>
                      <a:pt x="407" y="26"/>
                    </a:lnTo>
                    <a:lnTo>
                      <a:pt x="395" y="26"/>
                    </a:lnTo>
                    <a:lnTo>
                      <a:pt x="386" y="26"/>
                    </a:lnTo>
                    <a:lnTo>
                      <a:pt x="372" y="28"/>
                    </a:lnTo>
                    <a:lnTo>
                      <a:pt x="352" y="30"/>
                    </a:lnTo>
                    <a:lnTo>
                      <a:pt x="326" y="37"/>
                    </a:lnTo>
                    <a:lnTo>
                      <a:pt x="299" y="45"/>
                    </a:lnTo>
                    <a:lnTo>
                      <a:pt x="264" y="58"/>
                    </a:lnTo>
                    <a:lnTo>
                      <a:pt x="230" y="76"/>
                    </a:lnTo>
                    <a:lnTo>
                      <a:pt x="189" y="100"/>
                    </a:lnTo>
                    <a:lnTo>
                      <a:pt x="143" y="130"/>
                    </a:lnTo>
                    <a:lnTo>
                      <a:pt x="127" y="117"/>
                    </a:lnTo>
                    <a:lnTo>
                      <a:pt x="117" y="108"/>
                    </a:lnTo>
                    <a:lnTo>
                      <a:pt x="108" y="104"/>
                    </a:lnTo>
                    <a:lnTo>
                      <a:pt x="101" y="100"/>
                    </a:lnTo>
                    <a:lnTo>
                      <a:pt x="97" y="95"/>
                    </a:lnTo>
                    <a:lnTo>
                      <a:pt x="97" y="95"/>
                    </a:lnTo>
                    <a:lnTo>
                      <a:pt x="88" y="106"/>
                    </a:lnTo>
                    <a:lnTo>
                      <a:pt x="74" y="121"/>
                    </a:lnTo>
                    <a:lnTo>
                      <a:pt x="46" y="152"/>
                    </a:lnTo>
                    <a:lnTo>
                      <a:pt x="30" y="167"/>
                    </a:lnTo>
                    <a:lnTo>
                      <a:pt x="19" y="180"/>
                    </a:lnTo>
                    <a:lnTo>
                      <a:pt x="7" y="189"/>
                    </a:lnTo>
                    <a:lnTo>
                      <a:pt x="0" y="195"/>
                    </a:lnTo>
                    <a:lnTo>
                      <a:pt x="21" y="213"/>
                    </a:lnTo>
                    <a:lnTo>
                      <a:pt x="37" y="226"/>
                    </a:lnTo>
                    <a:lnTo>
                      <a:pt x="48" y="234"/>
                    </a:lnTo>
                    <a:lnTo>
                      <a:pt x="58" y="241"/>
                    </a:lnTo>
                    <a:lnTo>
                      <a:pt x="62" y="245"/>
                    </a:lnTo>
                    <a:lnTo>
                      <a:pt x="65" y="247"/>
                    </a:lnTo>
                    <a:lnTo>
                      <a:pt x="65" y="247"/>
                    </a:lnTo>
                    <a:lnTo>
                      <a:pt x="83" y="258"/>
                    </a:lnTo>
                    <a:lnTo>
                      <a:pt x="99" y="267"/>
                    </a:lnTo>
                    <a:lnTo>
                      <a:pt x="117" y="273"/>
                    </a:lnTo>
                    <a:lnTo>
                      <a:pt x="133" y="276"/>
                    </a:lnTo>
                    <a:lnTo>
                      <a:pt x="152" y="273"/>
                    </a:lnTo>
                    <a:lnTo>
                      <a:pt x="170" y="269"/>
                    </a:lnTo>
                    <a:lnTo>
                      <a:pt x="189" y="263"/>
                    </a:lnTo>
                    <a:lnTo>
                      <a:pt x="209" y="252"/>
                    </a:lnTo>
                    <a:lnTo>
                      <a:pt x="209" y="252"/>
                    </a:lnTo>
                    <a:close/>
                  </a:path>
                </a:pathLst>
              </a:custGeom>
              <a:solidFill>
                <a:srgbClr val="101077"/>
              </a:solidFill>
              <a:ln w="33338">
                <a:solidFill>
                  <a:srgbClr val="000000"/>
                </a:solidFill>
                <a:prstDash val="solid"/>
                <a:round/>
                <a:headEnd/>
                <a:tailEnd/>
              </a:ln>
            </p:spPr>
            <p:txBody>
              <a:bodyPr/>
              <a:lstStyle/>
              <a:p>
                <a:endParaRPr lang="ja-JP" altLang="en-US"/>
              </a:p>
            </p:txBody>
          </p:sp>
          <p:sp>
            <p:nvSpPr>
              <p:cNvPr id="194602" name="Freeform 42"/>
              <p:cNvSpPr>
                <a:spLocks/>
              </p:cNvSpPr>
              <p:nvPr/>
            </p:nvSpPr>
            <p:spPr bwMode="auto">
              <a:xfrm>
                <a:off x="1157" y="3692"/>
                <a:ext cx="16" cy="105"/>
              </a:xfrm>
              <a:custGeom>
                <a:avLst/>
                <a:gdLst>
                  <a:gd name="T0" fmla="*/ 0 w 16"/>
                  <a:gd name="T1" fmla="*/ 105 h 105"/>
                  <a:gd name="T2" fmla="*/ 3 w 16"/>
                  <a:gd name="T3" fmla="*/ 92 h 105"/>
                  <a:gd name="T4" fmla="*/ 5 w 16"/>
                  <a:gd name="T5" fmla="*/ 76 h 105"/>
                  <a:gd name="T6" fmla="*/ 9 w 16"/>
                  <a:gd name="T7" fmla="*/ 44 h 105"/>
                  <a:gd name="T8" fmla="*/ 12 w 16"/>
                  <a:gd name="T9" fmla="*/ 31 h 105"/>
                  <a:gd name="T10" fmla="*/ 14 w 16"/>
                  <a:gd name="T11" fmla="*/ 18 h 105"/>
                  <a:gd name="T12" fmla="*/ 16 w 16"/>
                  <a:gd name="T13" fmla="*/ 7 h 105"/>
                  <a:gd name="T14" fmla="*/ 16 w 16"/>
                  <a:gd name="T15" fmla="*/ 0 h 1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05">
                    <a:moveTo>
                      <a:pt x="0" y="105"/>
                    </a:moveTo>
                    <a:lnTo>
                      <a:pt x="3" y="92"/>
                    </a:lnTo>
                    <a:lnTo>
                      <a:pt x="5" y="76"/>
                    </a:lnTo>
                    <a:lnTo>
                      <a:pt x="9" y="44"/>
                    </a:lnTo>
                    <a:lnTo>
                      <a:pt x="12" y="31"/>
                    </a:lnTo>
                    <a:lnTo>
                      <a:pt x="14" y="18"/>
                    </a:lnTo>
                    <a:lnTo>
                      <a:pt x="16" y="7"/>
                    </a:lnTo>
                    <a:lnTo>
                      <a:pt x="16" y="0"/>
                    </a:lnTo>
                  </a:path>
                </a:pathLst>
              </a:custGeom>
              <a:noFill/>
              <a:ln w="333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94603" name="Freeform 43"/>
              <p:cNvSpPr>
                <a:spLocks/>
              </p:cNvSpPr>
              <p:nvPr/>
            </p:nvSpPr>
            <p:spPr bwMode="auto">
              <a:xfrm>
                <a:off x="1238" y="3588"/>
                <a:ext cx="181" cy="170"/>
              </a:xfrm>
              <a:custGeom>
                <a:avLst/>
                <a:gdLst>
                  <a:gd name="T0" fmla="*/ 0 w 181"/>
                  <a:gd name="T1" fmla="*/ 18 h 170"/>
                  <a:gd name="T2" fmla="*/ 9 w 181"/>
                  <a:gd name="T3" fmla="*/ 35 h 170"/>
                  <a:gd name="T4" fmla="*/ 16 w 181"/>
                  <a:gd name="T5" fmla="*/ 54 h 170"/>
                  <a:gd name="T6" fmla="*/ 36 w 181"/>
                  <a:gd name="T7" fmla="*/ 98 h 170"/>
                  <a:gd name="T8" fmla="*/ 48 w 181"/>
                  <a:gd name="T9" fmla="*/ 120 h 170"/>
                  <a:gd name="T10" fmla="*/ 62 w 181"/>
                  <a:gd name="T11" fmla="*/ 139 h 170"/>
                  <a:gd name="T12" fmla="*/ 75 w 181"/>
                  <a:gd name="T13" fmla="*/ 157 h 170"/>
                  <a:gd name="T14" fmla="*/ 92 w 181"/>
                  <a:gd name="T15" fmla="*/ 170 h 170"/>
                  <a:gd name="T16" fmla="*/ 121 w 181"/>
                  <a:gd name="T17" fmla="*/ 124 h 170"/>
                  <a:gd name="T18" fmla="*/ 149 w 181"/>
                  <a:gd name="T19" fmla="*/ 78 h 170"/>
                  <a:gd name="T20" fmla="*/ 160 w 181"/>
                  <a:gd name="T21" fmla="*/ 54 h 170"/>
                  <a:gd name="T22" fmla="*/ 172 w 181"/>
                  <a:gd name="T23" fmla="*/ 35 h 170"/>
                  <a:gd name="T24" fmla="*/ 179 w 181"/>
                  <a:gd name="T25" fmla="*/ 15 h 170"/>
                  <a:gd name="T26" fmla="*/ 181 w 181"/>
                  <a:gd name="T27" fmla="*/ 0 h 170"/>
                  <a:gd name="T28" fmla="*/ 0 w 181"/>
                  <a:gd name="T29" fmla="*/ 18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1" h="170">
                    <a:moveTo>
                      <a:pt x="0" y="18"/>
                    </a:moveTo>
                    <a:lnTo>
                      <a:pt x="9" y="35"/>
                    </a:lnTo>
                    <a:lnTo>
                      <a:pt x="16" y="54"/>
                    </a:lnTo>
                    <a:lnTo>
                      <a:pt x="36" y="98"/>
                    </a:lnTo>
                    <a:lnTo>
                      <a:pt x="48" y="120"/>
                    </a:lnTo>
                    <a:lnTo>
                      <a:pt x="62" y="139"/>
                    </a:lnTo>
                    <a:lnTo>
                      <a:pt x="75" y="157"/>
                    </a:lnTo>
                    <a:lnTo>
                      <a:pt x="92" y="170"/>
                    </a:lnTo>
                    <a:lnTo>
                      <a:pt x="121" y="124"/>
                    </a:lnTo>
                    <a:lnTo>
                      <a:pt x="149" y="78"/>
                    </a:lnTo>
                    <a:lnTo>
                      <a:pt x="160" y="54"/>
                    </a:lnTo>
                    <a:lnTo>
                      <a:pt x="172" y="35"/>
                    </a:lnTo>
                    <a:lnTo>
                      <a:pt x="179" y="15"/>
                    </a:lnTo>
                    <a:lnTo>
                      <a:pt x="181" y="0"/>
                    </a:lnTo>
                    <a:lnTo>
                      <a:pt x="0" y="18"/>
                    </a:lnTo>
                    <a:close/>
                  </a:path>
                </a:pathLst>
              </a:custGeom>
              <a:solidFill>
                <a:srgbClr val="FFFFFF"/>
              </a:solidFill>
              <a:ln w="33338">
                <a:solidFill>
                  <a:srgbClr val="000000"/>
                </a:solidFill>
                <a:prstDash val="solid"/>
                <a:round/>
                <a:headEnd/>
                <a:tailEnd/>
              </a:ln>
            </p:spPr>
            <p:txBody>
              <a:bodyPr/>
              <a:lstStyle/>
              <a:p>
                <a:endParaRPr lang="ja-JP" altLang="en-US"/>
              </a:p>
            </p:txBody>
          </p:sp>
          <p:sp>
            <p:nvSpPr>
              <p:cNvPr id="194604" name="Freeform 44"/>
              <p:cNvSpPr>
                <a:spLocks/>
              </p:cNvSpPr>
              <p:nvPr/>
            </p:nvSpPr>
            <p:spPr bwMode="auto">
              <a:xfrm>
                <a:off x="1272" y="3627"/>
                <a:ext cx="99" cy="65"/>
              </a:xfrm>
              <a:custGeom>
                <a:avLst/>
                <a:gdLst>
                  <a:gd name="T0" fmla="*/ 0 w 99"/>
                  <a:gd name="T1" fmla="*/ 57 h 65"/>
                  <a:gd name="T2" fmla="*/ 53 w 99"/>
                  <a:gd name="T3" fmla="*/ 0 h 65"/>
                  <a:gd name="T4" fmla="*/ 99 w 99"/>
                  <a:gd name="T5" fmla="*/ 65 h 65"/>
                </a:gdLst>
                <a:ahLst/>
                <a:cxnLst>
                  <a:cxn ang="0">
                    <a:pos x="T0" y="T1"/>
                  </a:cxn>
                  <a:cxn ang="0">
                    <a:pos x="T2" y="T3"/>
                  </a:cxn>
                  <a:cxn ang="0">
                    <a:pos x="T4" y="T5"/>
                  </a:cxn>
                </a:cxnLst>
                <a:rect l="0" t="0" r="r" b="b"/>
                <a:pathLst>
                  <a:path w="99" h="65">
                    <a:moveTo>
                      <a:pt x="0" y="57"/>
                    </a:moveTo>
                    <a:lnTo>
                      <a:pt x="53" y="0"/>
                    </a:lnTo>
                    <a:lnTo>
                      <a:pt x="99" y="65"/>
                    </a:lnTo>
                  </a:path>
                </a:pathLst>
              </a:custGeom>
              <a:noFill/>
              <a:ln w="333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94605" name="Freeform 45"/>
              <p:cNvSpPr>
                <a:spLocks/>
              </p:cNvSpPr>
              <p:nvPr/>
            </p:nvSpPr>
            <p:spPr bwMode="auto">
              <a:xfrm>
                <a:off x="939" y="3621"/>
                <a:ext cx="106" cy="108"/>
              </a:xfrm>
              <a:custGeom>
                <a:avLst/>
                <a:gdLst>
                  <a:gd name="T0" fmla="*/ 0 w 106"/>
                  <a:gd name="T1" fmla="*/ 89 h 108"/>
                  <a:gd name="T2" fmla="*/ 28 w 106"/>
                  <a:gd name="T3" fmla="*/ 61 h 108"/>
                  <a:gd name="T4" fmla="*/ 48 w 106"/>
                  <a:gd name="T5" fmla="*/ 37 h 108"/>
                  <a:gd name="T6" fmla="*/ 64 w 106"/>
                  <a:gd name="T7" fmla="*/ 21 h 108"/>
                  <a:gd name="T8" fmla="*/ 74 w 106"/>
                  <a:gd name="T9" fmla="*/ 11 h 108"/>
                  <a:gd name="T10" fmla="*/ 80 w 106"/>
                  <a:gd name="T11" fmla="*/ 4 h 108"/>
                  <a:gd name="T12" fmla="*/ 83 w 106"/>
                  <a:gd name="T13" fmla="*/ 0 h 108"/>
                  <a:gd name="T14" fmla="*/ 85 w 106"/>
                  <a:gd name="T15" fmla="*/ 0 h 108"/>
                  <a:gd name="T16" fmla="*/ 97 w 106"/>
                  <a:gd name="T17" fmla="*/ 11 h 108"/>
                  <a:gd name="T18" fmla="*/ 103 w 106"/>
                  <a:gd name="T19" fmla="*/ 17 h 108"/>
                  <a:gd name="T20" fmla="*/ 106 w 106"/>
                  <a:gd name="T21" fmla="*/ 19 h 108"/>
                  <a:gd name="T22" fmla="*/ 106 w 106"/>
                  <a:gd name="T23" fmla="*/ 19 h 108"/>
                  <a:gd name="T24" fmla="*/ 87 w 106"/>
                  <a:gd name="T25" fmla="*/ 39 h 108"/>
                  <a:gd name="T26" fmla="*/ 67 w 106"/>
                  <a:gd name="T27" fmla="*/ 65 h 108"/>
                  <a:gd name="T28" fmla="*/ 41 w 106"/>
                  <a:gd name="T29" fmla="*/ 89 h 108"/>
                  <a:gd name="T30" fmla="*/ 21 w 106"/>
                  <a:gd name="T31" fmla="*/ 108 h 108"/>
                  <a:gd name="T32" fmla="*/ 0 w 106"/>
                  <a:gd name="T33" fmla="*/ 89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6" h="108">
                    <a:moveTo>
                      <a:pt x="0" y="89"/>
                    </a:moveTo>
                    <a:lnTo>
                      <a:pt x="28" y="61"/>
                    </a:lnTo>
                    <a:lnTo>
                      <a:pt x="48" y="37"/>
                    </a:lnTo>
                    <a:lnTo>
                      <a:pt x="64" y="21"/>
                    </a:lnTo>
                    <a:lnTo>
                      <a:pt x="74" y="11"/>
                    </a:lnTo>
                    <a:lnTo>
                      <a:pt x="80" y="4"/>
                    </a:lnTo>
                    <a:lnTo>
                      <a:pt x="83" y="0"/>
                    </a:lnTo>
                    <a:lnTo>
                      <a:pt x="85" y="0"/>
                    </a:lnTo>
                    <a:lnTo>
                      <a:pt x="97" y="11"/>
                    </a:lnTo>
                    <a:lnTo>
                      <a:pt x="103" y="17"/>
                    </a:lnTo>
                    <a:lnTo>
                      <a:pt x="106" y="19"/>
                    </a:lnTo>
                    <a:lnTo>
                      <a:pt x="106" y="19"/>
                    </a:lnTo>
                    <a:lnTo>
                      <a:pt x="87" y="39"/>
                    </a:lnTo>
                    <a:lnTo>
                      <a:pt x="67" y="65"/>
                    </a:lnTo>
                    <a:lnTo>
                      <a:pt x="41" y="89"/>
                    </a:lnTo>
                    <a:lnTo>
                      <a:pt x="21" y="108"/>
                    </a:lnTo>
                    <a:lnTo>
                      <a:pt x="0" y="89"/>
                    </a:lnTo>
                    <a:close/>
                  </a:path>
                </a:pathLst>
              </a:custGeom>
              <a:solidFill>
                <a:srgbClr val="FFFFFF"/>
              </a:solidFill>
              <a:ln w="33338">
                <a:solidFill>
                  <a:srgbClr val="000000"/>
                </a:solidFill>
                <a:prstDash val="solid"/>
                <a:round/>
                <a:headEnd/>
                <a:tailEnd/>
              </a:ln>
            </p:spPr>
            <p:txBody>
              <a:bodyPr/>
              <a:lstStyle/>
              <a:p>
                <a:endParaRPr lang="ja-JP" altLang="en-US"/>
              </a:p>
            </p:txBody>
          </p:sp>
          <p:sp>
            <p:nvSpPr>
              <p:cNvPr id="194606" name="Freeform 46"/>
              <p:cNvSpPr>
                <a:spLocks/>
              </p:cNvSpPr>
              <p:nvPr/>
            </p:nvSpPr>
            <p:spPr bwMode="auto">
              <a:xfrm>
                <a:off x="866" y="3566"/>
                <a:ext cx="158" cy="144"/>
              </a:xfrm>
              <a:custGeom>
                <a:avLst/>
                <a:gdLst>
                  <a:gd name="T0" fmla="*/ 73 w 158"/>
                  <a:gd name="T1" fmla="*/ 144 h 144"/>
                  <a:gd name="T2" fmla="*/ 101 w 158"/>
                  <a:gd name="T3" fmla="*/ 116 h 144"/>
                  <a:gd name="T4" fmla="*/ 121 w 158"/>
                  <a:gd name="T5" fmla="*/ 92 h 144"/>
                  <a:gd name="T6" fmla="*/ 137 w 158"/>
                  <a:gd name="T7" fmla="*/ 76 h 144"/>
                  <a:gd name="T8" fmla="*/ 147 w 158"/>
                  <a:gd name="T9" fmla="*/ 66 h 144"/>
                  <a:gd name="T10" fmla="*/ 153 w 158"/>
                  <a:gd name="T11" fmla="*/ 59 h 144"/>
                  <a:gd name="T12" fmla="*/ 156 w 158"/>
                  <a:gd name="T13" fmla="*/ 55 h 144"/>
                  <a:gd name="T14" fmla="*/ 158 w 158"/>
                  <a:gd name="T15" fmla="*/ 55 h 144"/>
                  <a:gd name="T16" fmla="*/ 156 w 158"/>
                  <a:gd name="T17" fmla="*/ 35 h 144"/>
                  <a:gd name="T18" fmla="*/ 149 w 158"/>
                  <a:gd name="T19" fmla="*/ 18 h 144"/>
                  <a:gd name="T20" fmla="*/ 142 w 158"/>
                  <a:gd name="T21" fmla="*/ 11 h 144"/>
                  <a:gd name="T22" fmla="*/ 135 w 158"/>
                  <a:gd name="T23" fmla="*/ 7 h 144"/>
                  <a:gd name="T24" fmla="*/ 128 w 158"/>
                  <a:gd name="T25" fmla="*/ 5 h 144"/>
                  <a:gd name="T26" fmla="*/ 121 w 158"/>
                  <a:gd name="T27" fmla="*/ 7 h 144"/>
                  <a:gd name="T28" fmla="*/ 107 w 158"/>
                  <a:gd name="T29" fmla="*/ 3 h 144"/>
                  <a:gd name="T30" fmla="*/ 91 w 158"/>
                  <a:gd name="T31" fmla="*/ 0 h 144"/>
                  <a:gd name="T32" fmla="*/ 73 w 158"/>
                  <a:gd name="T33" fmla="*/ 0 h 144"/>
                  <a:gd name="T34" fmla="*/ 57 w 158"/>
                  <a:gd name="T35" fmla="*/ 5 h 144"/>
                  <a:gd name="T36" fmla="*/ 39 w 158"/>
                  <a:gd name="T37" fmla="*/ 11 h 144"/>
                  <a:gd name="T38" fmla="*/ 25 w 158"/>
                  <a:gd name="T39" fmla="*/ 20 h 144"/>
                  <a:gd name="T40" fmla="*/ 13 w 158"/>
                  <a:gd name="T41" fmla="*/ 33 h 144"/>
                  <a:gd name="T42" fmla="*/ 4 w 158"/>
                  <a:gd name="T43" fmla="*/ 53 h 144"/>
                  <a:gd name="T44" fmla="*/ 0 w 158"/>
                  <a:gd name="T45" fmla="*/ 72 h 144"/>
                  <a:gd name="T46" fmla="*/ 2 w 158"/>
                  <a:gd name="T47" fmla="*/ 87 h 144"/>
                  <a:gd name="T48" fmla="*/ 9 w 158"/>
                  <a:gd name="T49" fmla="*/ 105 h 144"/>
                  <a:gd name="T50" fmla="*/ 18 w 158"/>
                  <a:gd name="T51" fmla="*/ 116 h 144"/>
                  <a:gd name="T52" fmla="*/ 45 w 158"/>
                  <a:gd name="T53" fmla="*/ 135 h 144"/>
                  <a:gd name="T54" fmla="*/ 73 w 158"/>
                  <a:gd name="T55" fmla="*/ 144 h 144"/>
                  <a:gd name="T56" fmla="*/ 73 w 158"/>
                  <a:gd name="T5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8" h="144">
                    <a:moveTo>
                      <a:pt x="73" y="144"/>
                    </a:moveTo>
                    <a:lnTo>
                      <a:pt x="101" y="116"/>
                    </a:lnTo>
                    <a:lnTo>
                      <a:pt x="121" y="92"/>
                    </a:lnTo>
                    <a:lnTo>
                      <a:pt x="137" y="76"/>
                    </a:lnTo>
                    <a:lnTo>
                      <a:pt x="147" y="66"/>
                    </a:lnTo>
                    <a:lnTo>
                      <a:pt x="153" y="59"/>
                    </a:lnTo>
                    <a:lnTo>
                      <a:pt x="156" y="55"/>
                    </a:lnTo>
                    <a:lnTo>
                      <a:pt x="158" y="55"/>
                    </a:lnTo>
                    <a:lnTo>
                      <a:pt x="156" y="35"/>
                    </a:lnTo>
                    <a:lnTo>
                      <a:pt x="149" y="18"/>
                    </a:lnTo>
                    <a:lnTo>
                      <a:pt x="142" y="11"/>
                    </a:lnTo>
                    <a:lnTo>
                      <a:pt x="135" y="7"/>
                    </a:lnTo>
                    <a:lnTo>
                      <a:pt x="128" y="5"/>
                    </a:lnTo>
                    <a:lnTo>
                      <a:pt x="121" y="7"/>
                    </a:lnTo>
                    <a:lnTo>
                      <a:pt x="107" y="3"/>
                    </a:lnTo>
                    <a:lnTo>
                      <a:pt x="91" y="0"/>
                    </a:lnTo>
                    <a:lnTo>
                      <a:pt x="73" y="0"/>
                    </a:lnTo>
                    <a:lnTo>
                      <a:pt x="57" y="5"/>
                    </a:lnTo>
                    <a:lnTo>
                      <a:pt x="39" y="11"/>
                    </a:lnTo>
                    <a:lnTo>
                      <a:pt x="25" y="20"/>
                    </a:lnTo>
                    <a:lnTo>
                      <a:pt x="13" y="33"/>
                    </a:lnTo>
                    <a:lnTo>
                      <a:pt x="4" y="53"/>
                    </a:lnTo>
                    <a:lnTo>
                      <a:pt x="0" y="72"/>
                    </a:lnTo>
                    <a:lnTo>
                      <a:pt x="2" y="87"/>
                    </a:lnTo>
                    <a:lnTo>
                      <a:pt x="9" y="105"/>
                    </a:lnTo>
                    <a:lnTo>
                      <a:pt x="18" y="116"/>
                    </a:lnTo>
                    <a:lnTo>
                      <a:pt x="45" y="135"/>
                    </a:lnTo>
                    <a:lnTo>
                      <a:pt x="73" y="144"/>
                    </a:lnTo>
                    <a:lnTo>
                      <a:pt x="73" y="144"/>
                    </a:lnTo>
                    <a:close/>
                  </a:path>
                </a:pathLst>
              </a:custGeom>
              <a:solidFill>
                <a:srgbClr val="FAD28D"/>
              </a:solidFill>
              <a:ln w="33338">
                <a:solidFill>
                  <a:srgbClr val="000000"/>
                </a:solidFill>
                <a:prstDash val="solid"/>
                <a:round/>
                <a:headEnd/>
                <a:tailEnd/>
              </a:ln>
            </p:spPr>
            <p:txBody>
              <a:bodyPr/>
              <a:lstStyle/>
              <a:p>
                <a:endParaRPr lang="ja-JP" altLang="en-US"/>
              </a:p>
            </p:txBody>
          </p:sp>
          <p:sp>
            <p:nvSpPr>
              <p:cNvPr id="194607" name="Freeform 47"/>
              <p:cNvSpPr>
                <a:spLocks/>
              </p:cNvSpPr>
              <p:nvPr/>
            </p:nvSpPr>
            <p:spPr bwMode="auto">
              <a:xfrm>
                <a:off x="944" y="3573"/>
                <a:ext cx="43" cy="56"/>
              </a:xfrm>
              <a:custGeom>
                <a:avLst/>
                <a:gdLst>
                  <a:gd name="T0" fmla="*/ 43 w 43"/>
                  <a:gd name="T1" fmla="*/ 0 h 56"/>
                  <a:gd name="T2" fmla="*/ 25 w 43"/>
                  <a:gd name="T3" fmla="*/ 11 h 56"/>
                  <a:gd name="T4" fmla="*/ 9 w 43"/>
                  <a:gd name="T5" fmla="*/ 26 h 56"/>
                  <a:gd name="T6" fmla="*/ 0 w 43"/>
                  <a:gd name="T7" fmla="*/ 41 h 56"/>
                  <a:gd name="T8" fmla="*/ 0 w 43"/>
                  <a:gd name="T9" fmla="*/ 46 h 56"/>
                  <a:gd name="T10" fmla="*/ 2 w 43"/>
                  <a:gd name="T11" fmla="*/ 50 h 56"/>
                  <a:gd name="T12" fmla="*/ 11 w 43"/>
                  <a:gd name="T13" fmla="*/ 54 h 56"/>
                  <a:gd name="T14" fmla="*/ 23 w 43"/>
                  <a:gd name="T15" fmla="*/ 56 h 56"/>
                  <a:gd name="T16" fmla="*/ 32 w 43"/>
                  <a:gd name="T17" fmla="*/ 54 h 56"/>
                  <a:gd name="T18" fmla="*/ 39 w 43"/>
                  <a:gd name="T19" fmla="*/ 5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56">
                    <a:moveTo>
                      <a:pt x="43" y="0"/>
                    </a:moveTo>
                    <a:lnTo>
                      <a:pt x="25" y="11"/>
                    </a:lnTo>
                    <a:lnTo>
                      <a:pt x="9" y="26"/>
                    </a:lnTo>
                    <a:lnTo>
                      <a:pt x="0" y="41"/>
                    </a:lnTo>
                    <a:lnTo>
                      <a:pt x="0" y="46"/>
                    </a:lnTo>
                    <a:lnTo>
                      <a:pt x="2" y="50"/>
                    </a:lnTo>
                    <a:lnTo>
                      <a:pt x="11" y="54"/>
                    </a:lnTo>
                    <a:lnTo>
                      <a:pt x="23" y="56"/>
                    </a:lnTo>
                    <a:lnTo>
                      <a:pt x="32" y="54"/>
                    </a:lnTo>
                    <a:lnTo>
                      <a:pt x="39" y="52"/>
                    </a:lnTo>
                  </a:path>
                </a:pathLst>
              </a:custGeom>
              <a:noFill/>
              <a:ln w="333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94608" name="Freeform 48"/>
              <p:cNvSpPr>
                <a:spLocks/>
              </p:cNvSpPr>
              <p:nvPr/>
            </p:nvSpPr>
            <p:spPr bwMode="auto">
              <a:xfrm>
                <a:off x="888" y="3625"/>
                <a:ext cx="63" cy="67"/>
              </a:xfrm>
              <a:custGeom>
                <a:avLst/>
                <a:gdLst>
                  <a:gd name="T0" fmla="*/ 63 w 63"/>
                  <a:gd name="T1" fmla="*/ 0 h 67"/>
                  <a:gd name="T2" fmla="*/ 58 w 63"/>
                  <a:gd name="T3" fmla="*/ 9 h 67"/>
                  <a:gd name="T4" fmla="*/ 51 w 63"/>
                  <a:gd name="T5" fmla="*/ 20 h 67"/>
                  <a:gd name="T6" fmla="*/ 40 w 63"/>
                  <a:gd name="T7" fmla="*/ 46 h 67"/>
                  <a:gd name="T8" fmla="*/ 30 w 63"/>
                  <a:gd name="T9" fmla="*/ 57 h 67"/>
                  <a:gd name="T10" fmla="*/ 21 w 63"/>
                  <a:gd name="T11" fmla="*/ 65 h 67"/>
                  <a:gd name="T12" fmla="*/ 12 w 63"/>
                  <a:gd name="T13" fmla="*/ 67 h 67"/>
                  <a:gd name="T14" fmla="*/ 0 w 63"/>
                  <a:gd name="T15" fmla="*/ 61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7">
                    <a:moveTo>
                      <a:pt x="63" y="0"/>
                    </a:moveTo>
                    <a:lnTo>
                      <a:pt x="58" y="9"/>
                    </a:lnTo>
                    <a:lnTo>
                      <a:pt x="51" y="20"/>
                    </a:lnTo>
                    <a:lnTo>
                      <a:pt x="40" y="46"/>
                    </a:lnTo>
                    <a:lnTo>
                      <a:pt x="30" y="57"/>
                    </a:lnTo>
                    <a:lnTo>
                      <a:pt x="21" y="65"/>
                    </a:lnTo>
                    <a:lnTo>
                      <a:pt x="12" y="67"/>
                    </a:lnTo>
                    <a:lnTo>
                      <a:pt x="0" y="61"/>
                    </a:lnTo>
                  </a:path>
                </a:pathLst>
              </a:custGeom>
              <a:noFill/>
              <a:ln w="333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94609" name="Line 49"/>
              <p:cNvSpPr>
                <a:spLocks noChangeShapeType="1"/>
              </p:cNvSpPr>
              <p:nvPr/>
            </p:nvSpPr>
            <p:spPr bwMode="auto">
              <a:xfrm>
                <a:off x="900" y="3642"/>
                <a:ext cx="28" cy="24"/>
              </a:xfrm>
              <a:prstGeom prst="line">
                <a:avLst/>
              </a:prstGeom>
              <a:noFill/>
              <a:ln w="333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94610" name="Line 50"/>
              <p:cNvSpPr>
                <a:spLocks noChangeShapeType="1"/>
              </p:cNvSpPr>
              <p:nvPr/>
            </p:nvSpPr>
            <p:spPr bwMode="auto">
              <a:xfrm>
                <a:off x="918" y="3619"/>
                <a:ext cx="23" cy="23"/>
              </a:xfrm>
              <a:prstGeom prst="line">
                <a:avLst/>
              </a:prstGeom>
              <a:noFill/>
              <a:ln w="333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94611" name="Line 51"/>
              <p:cNvSpPr>
                <a:spLocks noChangeShapeType="1"/>
              </p:cNvSpPr>
              <p:nvPr/>
            </p:nvSpPr>
            <p:spPr bwMode="auto">
              <a:xfrm>
                <a:off x="930" y="3599"/>
                <a:ext cx="16" cy="11"/>
              </a:xfrm>
              <a:prstGeom prst="line">
                <a:avLst/>
              </a:prstGeom>
              <a:noFill/>
              <a:ln w="333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94612" name="Freeform 52"/>
              <p:cNvSpPr>
                <a:spLocks/>
              </p:cNvSpPr>
              <p:nvPr/>
            </p:nvSpPr>
            <p:spPr bwMode="auto">
              <a:xfrm>
                <a:off x="1148" y="3225"/>
                <a:ext cx="393" cy="402"/>
              </a:xfrm>
              <a:custGeom>
                <a:avLst/>
                <a:gdLst>
                  <a:gd name="T0" fmla="*/ 7 w 393"/>
                  <a:gd name="T1" fmla="*/ 135 h 402"/>
                  <a:gd name="T2" fmla="*/ 0 w 393"/>
                  <a:gd name="T3" fmla="*/ 183 h 402"/>
                  <a:gd name="T4" fmla="*/ 0 w 393"/>
                  <a:gd name="T5" fmla="*/ 231 h 402"/>
                  <a:gd name="T6" fmla="*/ 5 w 393"/>
                  <a:gd name="T7" fmla="*/ 276 h 402"/>
                  <a:gd name="T8" fmla="*/ 18 w 393"/>
                  <a:gd name="T9" fmla="*/ 320 h 402"/>
                  <a:gd name="T10" fmla="*/ 41 w 393"/>
                  <a:gd name="T11" fmla="*/ 354 h 402"/>
                  <a:gd name="T12" fmla="*/ 55 w 393"/>
                  <a:gd name="T13" fmla="*/ 370 h 402"/>
                  <a:gd name="T14" fmla="*/ 74 w 393"/>
                  <a:gd name="T15" fmla="*/ 381 h 402"/>
                  <a:gd name="T16" fmla="*/ 94 w 393"/>
                  <a:gd name="T17" fmla="*/ 391 h 402"/>
                  <a:gd name="T18" fmla="*/ 120 w 393"/>
                  <a:gd name="T19" fmla="*/ 398 h 402"/>
                  <a:gd name="T20" fmla="*/ 147 w 393"/>
                  <a:gd name="T21" fmla="*/ 402 h 402"/>
                  <a:gd name="T22" fmla="*/ 177 w 393"/>
                  <a:gd name="T23" fmla="*/ 402 h 402"/>
                  <a:gd name="T24" fmla="*/ 216 w 393"/>
                  <a:gd name="T25" fmla="*/ 398 h 402"/>
                  <a:gd name="T26" fmla="*/ 248 w 393"/>
                  <a:gd name="T27" fmla="*/ 391 h 402"/>
                  <a:gd name="T28" fmla="*/ 273 w 393"/>
                  <a:gd name="T29" fmla="*/ 378 h 402"/>
                  <a:gd name="T30" fmla="*/ 294 w 393"/>
                  <a:gd name="T31" fmla="*/ 365 h 402"/>
                  <a:gd name="T32" fmla="*/ 308 w 393"/>
                  <a:gd name="T33" fmla="*/ 352 h 402"/>
                  <a:gd name="T34" fmla="*/ 319 w 393"/>
                  <a:gd name="T35" fmla="*/ 337 h 402"/>
                  <a:gd name="T36" fmla="*/ 329 w 393"/>
                  <a:gd name="T37" fmla="*/ 324 h 402"/>
                  <a:gd name="T38" fmla="*/ 338 w 393"/>
                  <a:gd name="T39" fmla="*/ 313 h 402"/>
                  <a:gd name="T40" fmla="*/ 354 w 393"/>
                  <a:gd name="T41" fmla="*/ 307 h 402"/>
                  <a:gd name="T42" fmla="*/ 368 w 393"/>
                  <a:gd name="T43" fmla="*/ 300 h 402"/>
                  <a:gd name="T44" fmla="*/ 377 w 393"/>
                  <a:gd name="T45" fmla="*/ 291 h 402"/>
                  <a:gd name="T46" fmla="*/ 386 w 393"/>
                  <a:gd name="T47" fmla="*/ 281 h 402"/>
                  <a:gd name="T48" fmla="*/ 393 w 393"/>
                  <a:gd name="T49" fmla="*/ 259 h 402"/>
                  <a:gd name="T50" fmla="*/ 393 w 393"/>
                  <a:gd name="T51" fmla="*/ 239 h 402"/>
                  <a:gd name="T52" fmla="*/ 384 w 393"/>
                  <a:gd name="T53" fmla="*/ 220 h 402"/>
                  <a:gd name="T54" fmla="*/ 365 w 393"/>
                  <a:gd name="T55" fmla="*/ 209 h 402"/>
                  <a:gd name="T56" fmla="*/ 354 w 393"/>
                  <a:gd name="T57" fmla="*/ 207 h 402"/>
                  <a:gd name="T58" fmla="*/ 342 w 393"/>
                  <a:gd name="T59" fmla="*/ 207 h 402"/>
                  <a:gd name="T60" fmla="*/ 329 w 393"/>
                  <a:gd name="T61" fmla="*/ 209 h 402"/>
                  <a:gd name="T62" fmla="*/ 312 w 393"/>
                  <a:gd name="T63" fmla="*/ 215 h 402"/>
                  <a:gd name="T64" fmla="*/ 319 w 393"/>
                  <a:gd name="T65" fmla="*/ 181 h 402"/>
                  <a:gd name="T66" fmla="*/ 324 w 393"/>
                  <a:gd name="T67" fmla="*/ 146 h 402"/>
                  <a:gd name="T68" fmla="*/ 324 w 393"/>
                  <a:gd name="T69" fmla="*/ 113 h 402"/>
                  <a:gd name="T70" fmla="*/ 317 w 393"/>
                  <a:gd name="T71" fmla="*/ 81 h 402"/>
                  <a:gd name="T72" fmla="*/ 303 w 393"/>
                  <a:gd name="T73" fmla="*/ 50 h 402"/>
                  <a:gd name="T74" fmla="*/ 283 w 393"/>
                  <a:gd name="T75" fmla="*/ 29 h 402"/>
                  <a:gd name="T76" fmla="*/ 255 w 393"/>
                  <a:gd name="T77" fmla="*/ 11 h 402"/>
                  <a:gd name="T78" fmla="*/ 216 w 393"/>
                  <a:gd name="T79" fmla="*/ 3 h 402"/>
                  <a:gd name="T80" fmla="*/ 177 w 393"/>
                  <a:gd name="T81" fmla="*/ 0 h 402"/>
                  <a:gd name="T82" fmla="*/ 138 w 393"/>
                  <a:gd name="T83" fmla="*/ 0 h 402"/>
                  <a:gd name="T84" fmla="*/ 108 w 393"/>
                  <a:gd name="T85" fmla="*/ 9 h 402"/>
                  <a:gd name="T86" fmla="*/ 78 w 393"/>
                  <a:gd name="T87" fmla="*/ 20 h 402"/>
                  <a:gd name="T88" fmla="*/ 55 w 393"/>
                  <a:gd name="T89" fmla="*/ 37 h 402"/>
                  <a:gd name="T90" fmla="*/ 35 w 393"/>
                  <a:gd name="T91" fmla="*/ 63 h 402"/>
                  <a:gd name="T92" fmla="*/ 18 w 393"/>
                  <a:gd name="T93" fmla="*/ 94 h 402"/>
                  <a:gd name="T94" fmla="*/ 7 w 393"/>
                  <a:gd name="T95" fmla="*/ 135 h 402"/>
                  <a:gd name="T96" fmla="*/ 7 w 393"/>
                  <a:gd name="T97" fmla="*/ 1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93" h="402">
                    <a:moveTo>
                      <a:pt x="7" y="135"/>
                    </a:moveTo>
                    <a:lnTo>
                      <a:pt x="0" y="183"/>
                    </a:lnTo>
                    <a:lnTo>
                      <a:pt x="0" y="231"/>
                    </a:lnTo>
                    <a:lnTo>
                      <a:pt x="5" y="276"/>
                    </a:lnTo>
                    <a:lnTo>
                      <a:pt x="18" y="320"/>
                    </a:lnTo>
                    <a:lnTo>
                      <a:pt x="41" y="354"/>
                    </a:lnTo>
                    <a:lnTo>
                      <a:pt x="55" y="370"/>
                    </a:lnTo>
                    <a:lnTo>
                      <a:pt x="74" y="381"/>
                    </a:lnTo>
                    <a:lnTo>
                      <a:pt x="94" y="391"/>
                    </a:lnTo>
                    <a:lnTo>
                      <a:pt x="120" y="398"/>
                    </a:lnTo>
                    <a:lnTo>
                      <a:pt x="147" y="402"/>
                    </a:lnTo>
                    <a:lnTo>
                      <a:pt x="177" y="402"/>
                    </a:lnTo>
                    <a:lnTo>
                      <a:pt x="216" y="398"/>
                    </a:lnTo>
                    <a:lnTo>
                      <a:pt x="248" y="391"/>
                    </a:lnTo>
                    <a:lnTo>
                      <a:pt x="273" y="378"/>
                    </a:lnTo>
                    <a:lnTo>
                      <a:pt x="294" y="365"/>
                    </a:lnTo>
                    <a:lnTo>
                      <a:pt x="308" y="352"/>
                    </a:lnTo>
                    <a:lnTo>
                      <a:pt x="319" y="337"/>
                    </a:lnTo>
                    <a:lnTo>
                      <a:pt x="329" y="324"/>
                    </a:lnTo>
                    <a:lnTo>
                      <a:pt x="338" y="313"/>
                    </a:lnTo>
                    <a:lnTo>
                      <a:pt x="354" y="307"/>
                    </a:lnTo>
                    <a:lnTo>
                      <a:pt x="368" y="300"/>
                    </a:lnTo>
                    <a:lnTo>
                      <a:pt x="377" y="291"/>
                    </a:lnTo>
                    <a:lnTo>
                      <a:pt x="386" y="281"/>
                    </a:lnTo>
                    <a:lnTo>
                      <a:pt x="393" y="259"/>
                    </a:lnTo>
                    <a:lnTo>
                      <a:pt x="393" y="239"/>
                    </a:lnTo>
                    <a:lnTo>
                      <a:pt x="384" y="220"/>
                    </a:lnTo>
                    <a:lnTo>
                      <a:pt x="365" y="209"/>
                    </a:lnTo>
                    <a:lnTo>
                      <a:pt x="354" y="207"/>
                    </a:lnTo>
                    <a:lnTo>
                      <a:pt x="342" y="207"/>
                    </a:lnTo>
                    <a:lnTo>
                      <a:pt x="329" y="209"/>
                    </a:lnTo>
                    <a:lnTo>
                      <a:pt x="312" y="215"/>
                    </a:lnTo>
                    <a:lnTo>
                      <a:pt x="319" y="181"/>
                    </a:lnTo>
                    <a:lnTo>
                      <a:pt x="324" y="146"/>
                    </a:lnTo>
                    <a:lnTo>
                      <a:pt x="324" y="113"/>
                    </a:lnTo>
                    <a:lnTo>
                      <a:pt x="317" y="81"/>
                    </a:lnTo>
                    <a:lnTo>
                      <a:pt x="303" y="50"/>
                    </a:lnTo>
                    <a:lnTo>
                      <a:pt x="283" y="29"/>
                    </a:lnTo>
                    <a:lnTo>
                      <a:pt x="255" y="11"/>
                    </a:lnTo>
                    <a:lnTo>
                      <a:pt x="216" y="3"/>
                    </a:lnTo>
                    <a:lnTo>
                      <a:pt x="177" y="0"/>
                    </a:lnTo>
                    <a:lnTo>
                      <a:pt x="138" y="0"/>
                    </a:lnTo>
                    <a:lnTo>
                      <a:pt x="108" y="9"/>
                    </a:lnTo>
                    <a:lnTo>
                      <a:pt x="78" y="20"/>
                    </a:lnTo>
                    <a:lnTo>
                      <a:pt x="55" y="37"/>
                    </a:lnTo>
                    <a:lnTo>
                      <a:pt x="35" y="63"/>
                    </a:lnTo>
                    <a:lnTo>
                      <a:pt x="18" y="94"/>
                    </a:lnTo>
                    <a:lnTo>
                      <a:pt x="7" y="135"/>
                    </a:lnTo>
                    <a:lnTo>
                      <a:pt x="7" y="135"/>
                    </a:lnTo>
                    <a:close/>
                  </a:path>
                </a:pathLst>
              </a:custGeom>
              <a:solidFill>
                <a:srgbClr val="FAD28D"/>
              </a:solidFill>
              <a:ln w="33338">
                <a:solidFill>
                  <a:srgbClr val="000000"/>
                </a:solidFill>
                <a:prstDash val="solid"/>
                <a:round/>
                <a:headEnd/>
                <a:tailEnd/>
              </a:ln>
            </p:spPr>
            <p:txBody>
              <a:bodyPr/>
              <a:lstStyle/>
              <a:p>
                <a:endParaRPr lang="ja-JP" altLang="en-US"/>
              </a:p>
            </p:txBody>
          </p:sp>
          <p:sp>
            <p:nvSpPr>
              <p:cNvPr id="194613" name="Freeform 53"/>
              <p:cNvSpPr>
                <a:spLocks/>
              </p:cNvSpPr>
              <p:nvPr/>
            </p:nvSpPr>
            <p:spPr bwMode="auto">
              <a:xfrm>
                <a:off x="1426" y="3295"/>
                <a:ext cx="110" cy="145"/>
              </a:xfrm>
              <a:custGeom>
                <a:avLst/>
                <a:gdLst>
                  <a:gd name="T0" fmla="*/ 97 w 110"/>
                  <a:gd name="T1" fmla="*/ 143 h 145"/>
                  <a:gd name="T2" fmla="*/ 85 w 110"/>
                  <a:gd name="T3" fmla="*/ 137 h 145"/>
                  <a:gd name="T4" fmla="*/ 71 w 110"/>
                  <a:gd name="T5" fmla="*/ 137 h 145"/>
                  <a:gd name="T6" fmla="*/ 53 w 110"/>
                  <a:gd name="T7" fmla="*/ 137 h 145"/>
                  <a:gd name="T8" fmla="*/ 34 w 110"/>
                  <a:gd name="T9" fmla="*/ 145 h 145"/>
                  <a:gd name="T10" fmla="*/ 32 w 110"/>
                  <a:gd name="T11" fmla="*/ 106 h 145"/>
                  <a:gd name="T12" fmla="*/ 28 w 110"/>
                  <a:gd name="T13" fmla="*/ 72 h 145"/>
                  <a:gd name="T14" fmla="*/ 18 w 110"/>
                  <a:gd name="T15" fmla="*/ 37 h 145"/>
                  <a:gd name="T16" fmla="*/ 9 w 110"/>
                  <a:gd name="T17" fmla="*/ 19 h 145"/>
                  <a:gd name="T18" fmla="*/ 0 w 110"/>
                  <a:gd name="T19" fmla="*/ 0 h 145"/>
                  <a:gd name="T20" fmla="*/ 37 w 110"/>
                  <a:gd name="T21" fmla="*/ 15 h 145"/>
                  <a:gd name="T22" fmla="*/ 64 w 110"/>
                  <a:gd name="T23" fmla="*/ 28 h 145"/>
                  <a:gd name="T24" fmla="*/ 83 w 110"/>
                  <a:gd name="T25" fmla="*/ 39 h 145"/>
                  <a:gd name="T26" fmla="*/ 97 w 110"/>
                  <a:gd name="T27" fmla="*/ 43 h 145"/>
                  <a:gd name="T28" fmla="*/ 106 w 110"/>
                  <a:gd name="T29" fmla="*/ 48 h 145"/>
                  <a:gd name="T30" fmla="*/ 108 w 110"/>
                  <a:gd name="T31" fmla="*/ 50 h 145"/>
                  <a:gd name="T32" fmla="*/ 110 w 110"/>
                  <a:gd name="T33" fmla="*/ 50 h 145"/>
                  <a:gd name="T34" fmla="*/ 108 w 110"/>
                  <a:gd name="T35" fmla="*/ 91 h 145"/>
                  <a:gd name="T36" fmla="*/ 106 w 110"/>
                  <a:gd name="T37" fmla="*/ 117 h 145"/>
                  <a:gd name="T38" fmla="*/ 97 w 110"/>
                  <a:gd name="T39" fmla="*/ 143 h 145"/>
                  <a:gd name="T40" fmla="*/ 97 w 110"/>
                  <a:gd name="T41" fmla="*/ 143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0" h="145">
                    <a:moveTo>
                      <a:pt x="97" y="143"/>
                    </a:moveTo>
                    <a:lnTo>
                      <a:pt x="85" y="137"/>
                    </a:lnTo>
                    <a:lnTo>
                      <a:pt x="71" y="137"/>
                    </a:lnTo>
                    <a:lnTo>
                      <a:pt x="53" y="137"/>
                    </a:lnTo>
                    <a:lnTo>
                      <a:pt x="34" y="145"/>
                    </a:lnTo>
                    <a:lnTo>
                      <a:pt x="32" y="106"/>
                    </a:lnTo>
                    <a:lnTo>
                      <a:pt x="28" y="72"/>
                    </a:lnTo>
                    <a:lnTo>
                      <a:pt x="18" y="37"/>
                    </a:lnTo>
                    <a:lnTo>
                      <a:pt x="9" y="19"/>
                    </a:lnTo>
                    <a:lnTo>
                      <a:pt x="0" y="0"/>
                    </a:lnTo>
                    <a:lnTo>
                      <a:pt x="37" y="15"/>
                    </a:lnTo>
                    <a:lnTo>
                      <a:pt x="64" y="28"/>
                    </a:lnTo>
                    <a:lnTo>
                      <a:pt x="83" y="39"/>
                    </a:lnTo>
                    <a:lnTo>
                      <a:pt x="97" y="43"/>
                    </a:lnTo>
                    <a:lnTo>
                      <a:pt x="106" y="48"/>
                    </a:lnTo>
                    <a:lnTo>
                      <a:pt x="108" y="50"/>
                    </a:lnTo>
                    <a:lnTo>
                      <a:pt x="110" y="50"/>
                    </a:lnTo>
                    <a:lnTo>
                      <a:pt x="108" y="91"/>
                    </a:lnTo>
                    <a:lnTo>
                      <a:pt x="106" y="117"/>
                    </a:lnTo>
                    <a:lnTo>
                      <a:pt x="97" y="143"/>
                    </a:lnTo>
                    <a:lnTo>
                      <a:pt x="97" y="143"/>
                    </a:lnTo>
                    <a:close/>
                  </a:path>
                </a:pathLst>
              </a:custGeom>
              <a:solidFill>
                <a:srgbClr val="000000"/>
              </a:solidFill>
              <a:ln w="33338">
                <a:solidFill>
                  <a:srgbClr val="000000"/>
                </a:solidFill>
                <a:prstDash val="solid"/>
                <a:round/>
                <a:headEnd/>
                <a:tailEnd/>
              </a:ln>
            </p:spPr>
            <p:txBody>
              <a:bodyPr/>
              <a:lstStyle/>
              <a:p>
                <a:endParaRPr lang="ja-JP" altLang="en-US"/>
              </a:p>
            </p:txBody>
          </p:sp>
          <p:sp>
            <p:nvSpPr>
              <p:cNvPr id="194614" name="Freeform 54"/>
              <p:cNvSpPr>
                <a:spLocks/>
              </p:cNvSpPr>
              <p:nvPr/>
            </p:nvSpPr>
            <p:spPr bwMode="auto">
              <a:xfrm>
                <a:off x="1166" y="3143"/>
                <a:ext cx="373" cy="202"/>
              </a:xfrm>
              <a:custGeom>
                <a:avLst/>
                <a:gdLst>
                  <a:gd name="T0" fmla="*/ 370 w 373"/>
                  <a:gd name="T1" fmla="*/ 202 h 202"/>
                  <a:gd name="T2" fmla="*/ 352 w 373"/>
                  <a:gd name="T3" fmla="*/ 200 h 202"/>
                  <a:gd name="T4" fmla="*/ 329 w 373"/>
                  <a:gd name="T5" fmla="*/ 195 h 202"/>
                  <a:gd name="T6" fmla="*/ 281 w 373"/>
                  <a:gd name="T7" fmla="*/ 187 h 202"/>
                  <a:gd name="T8" fmla="*/ 226 w 373"/>
                  <a:gd name="T9" fmla="*/ 180 h 202"/>
                  <a:gd name="T10" fmla="*/ 170 w 373"/>
                  <a:gd name="T11" fmla="*/ 171 h 202"/>
                  <a:gd name="T12" fmla="*/ 115 w 373"/>
                  <a:gd name="T13" fmla="*/ 163 h 202"/>
                  <a:gd name="T14" fmla="*/ 67 w 373"/>
                  <a:gd name="T15" fmla="*/ 156 h 202"/>
                  <a:gd name="T16" fmla="*/ 46 w 373"/>
                  <a:gd name="T17" fmla="*/ 154 h 202"/>
                  <a:gd name="T18" fmla="*/ 28 w 373"/>
                  <a:gd name="T19" fmla="*/ 152 h 202"/>
                  <a:gd name="T20" fmla="*/ 12 w 373"/>
                  <a:gd name="T21" fmla="*/ 150 h 202"/>
                  <a:gd name="T22" fmla="*/ 0 w 373"/>
                  <a:gd name="T23" fmla="*/ 148 h 202"/>
                  <a:gd name="T24" fmla="*/ 12 w 373"/>
                  <a:gd name="T25" fmla="*/ 111 h 202"/>
                  <a:gd name="T26" fmla="*/ 28 w 373"/>
                  <a:gd name="T27" fmla="*/ 78 h 202"/>
                  <a:gd name="T28" fmla="*/ 51 w 373"/>
                  <a:gd name="T29" fmla="*/ 52 h 202"/>
                  <a:gd name="T30" fmla="*/ 81 w 373"/>
                  <a:gd name="T31" fmla="*/ 30 h 202"/>
                  <a:gd name="T32" fmla="*/ 111 w 373"/>
                  <a:gd name="T33" fmla="*/ 13 h 202"/>
                  <a:gd name="T34" fmla="*/ 147 w 373"/>
                  <a:gd name="T35" fmla="*/ 4 h 202"/>
                  <a:gd name="T36" fmla="*/ 187 w 373"/>
                  <a:gd name="T37" fmla="*/ 0 h 202"/>
                  <a:gd name="T38" fmla="*/ 228 w 373"/>
                  <a:gd name="T39" fmla="*/ 2 h 202"/>
                  <a:gd name="T40" fmla="*/ 265 w 373"/>
                  <a:gd name="T41" fmla="*/ 11 h 202"/>
                  <a:gd name="T42" fmla="*/ 297 w 373"/>
                  <a:gd name="T43" fmla="*/ 26 h 202"/>
                  <a:gd name="T44" fmla="*/ 322 w 373"/>
                  <a:gd name="T45" fmla="*/ 46 h 202"/>
                  <a:gd name="T46" fmla="*/ 345 w 373"/>
                  <a:gd name="T47" fmla="*/ 69 h 202"/>
                  <a:gd name="T48" fmla="*/ 359 w 373"/>
                  <a:gd name="T49" fmla="*/ 98 h 202"/>
                  <a:gd name="T50" fmla="*/ 370 w 373"/>
                  <a:gd name="T51" fmla="*/ 130 h 202"/>
                  <a:gd name="T52" fmla="*/ 373 w 373"/>
                  <a:gd name="T53" fmla="*/ 165 h 202"/>
                  <a:gd name="T54" fmla="*/ 370 w 373"/>
                  <a:gd name="T55" fmla="*/ 202 h 202"/>
                  <a:gd name="T56" fmla="*/ 370 w 373"/>
                  <a:gd name="T57" fmla="*/ 20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3" h="202">
                    <a:moveTo>
                      <a:pt x="370" y="202"/>
                    </a:moveTo>
                    <a:lnTo>
                      <a:pt x="352" y="200"/>
                    </a:lnTo>
                    <a:lnTo>
                      <a:pt x="329" y="195"/>
                    </a:lnTo>
                    <a:lnTo>
                      <a:pt x="281" y="187"/>
                    </a:lnTo>
                    <a:lnTo>
                      <a:pt x="226" y="180"/>
                    </a:lnTo>
                    <a:lnTo>
                      <a:pt x="170" y="171"/>
                    </a:lnTo>
                    <a:lnTo>
                      <a:pt x="115" y="163"/>
                    </a:lnTo>
                    <a:lnTo>
                      <a:pt x="67" y="156"/>
                    </a:lnTo>
                    <a:lnTo>
                      <a:pt x="46" y="154"/>
                    </a:lnTo>
                    <a:lnTo>
                      <a:pt x="28" y="152"/>
                    </a:lnTo>
                    <a:lnTo>
                      <a:pt x="12" y="150"/>
                    </a:lnTo>
                    <a:lnTo>
                      <a:pt x="0" y="148"/>
                    </a:lnTo>
                    <a:lnTo>
                      <a:pt x="12" y="111"/>
                    </a:lnTo>
                    <a:lnTo>
                      <a:pt x="28" y="78"/>
                    </a:lnTo>
                    <a:lnTo>
                      <a:pt x="51" y="52"/>
                    </a:lnTo>
                    <a:lnTo>
                      <a:pt x="81" y="30"/>
                    </a:lnTo>
                    <a:lnTo>
                      <a:pt x="111" y="13"/>
                    </a:lnTo>
                    <a:lnTo>
                      <a:pt x="147" y="4"/>
                    </a:lnTo>
                    <a:lnTo>
                      <a:pt x="187" y="0"/>
                    </a:lnTo>
                    <a:lnTo>
                      <a:pt x="228" y="2"/>
                    </a:lnTo>
                    <a:lnTo>
                      <a:pt x="265" y="11"/>
                    </a:lnTo>
                    <a:lnTo>
                      <a:pt x="297" y="26"/>
                    </a:lnTo>
                    <a:lnTo>
                      <a:pt x="322" y="46"/>
                    </a:lnTo>
                    <a:lnTo>
                      <a:pt x="345" y="69"/>
                    </a:lnTo>
                    <a:lnTo>
                      <a:pt x="359" y="98"/>
                    </a:lnTo>
                    <a:lnTo>
                      <a:pt x="370" y="130"/>
                    </a:lnTo>
                    <a:lnTo>
                      <a:pt x="373" y="165"/>
                    </a:lnTo>
                    <a:lnTo>
                      <a:pt x="370" y="202"/>
                    </a:lnTo>
                    <a:lnTo>
                      <a:pt x="370" y="202"/>
                    </a:lnTo>
                    <a:close/>
                  </a:path>
                </a:pathLst>
              </a:custGeom>
              <a:solidFill>
                <a:srgbClr val="101077"/>
              </a:solidFill>
              <a:ln w="33338">
                <a:solidFill>
                  <a:srgbClr val="000000"/>
                </a:solidFill>
                <a:prstDash val="solid"/>
                <a:round/>
                <a:headEnd/>
                <a:tailEnd/>
              </a:ln>
            </p:spPr>
            <p:txBody>
              <a:bodyPr/>
              <a:lstStyle/>
              <a:p>
                <a:endParaRPr lang="ja-JP" altLang="en-US"/>
              </a:p>
            </p:txBody>
          </p:sp>
          <p:sp>
            <p:nvSpPr>
              <p:cNvPr id="194615" name="Freeform 55"/>
              <p:cNvSpPr>
                <a:spLocks/>
              </p:cNvSpPr>
              <p:nvPr/>
            </p:nvSpPr>
            <p:spPr bwMode="auto">
              <a:xfrm>
                <a:off x="951" y="3265"/>
                <a:ext cx="277" cy="95"/>
              </a:xfrm>
              <a:custGeom>
                <a:avLst/>
                <a:gdLst>
                  <a:gd name="T0" fmla="*/ 215 w 277"/>
                  <a:gd name="T1" fmla="*/ 26 h 95"/>
                  <a:gd name="T2" fmla="*/ 227 w 277"/>
                  <a:gd name="T3" fmla="*/ 28 h 95"/>
                  <a:gd name="T4" fmla="*/ 241 w 277"/>
                  <a:gd name="T5" fmla="*/ 30 h 95"/>
                  <a:gd name="T6" fmla="*/ 259 w 277"/>
                  <a:gd name="T7" fmla="*/ 32 h 95"/>
                  <a:gd name="T8" fmla="*/ 277 w 277"/>
                  <a:gd name="T9" fmla="*/ 34 h 95"/>
                  <a:gd name="T10" fmla="*/ 266 w 277"/>
                  <a:gd name="T11" fmla="*/ 47 h 95"/>
                  <a:gd name="T12" fmla="*/ 248 w 277"/>
                  <a:gd name="T13" fmla="*/ 60 h 95"/>
                  <a:gd name="T14" fmla="*/ 209 w 277"/>
                  <a:gd name="T15" fmla="*/ 80 h 95"/>
                  <a:gd name="T16" fmla="*/ 163 w 277"/>
                  <a:gd name="T17" fmla="*/ 93 h 95"/>
                  <a:gd name="T18" fmla="*/ 117 w 277"/>
                  <a:gd name="T19" fmla="*/ 95 h 95"/>
                  <a:gd name="T20" fmla="*/ 94 w 277"/>
                  <a:gd name="T21" fmla="*/ 93 h 95"/>
                  <a:gd name="T22" fmla="*/ 73 w 277"/>
                  <a:gd name="T23" fmla="*/ 91 h 95"/>
                  <a:gd name="T24" fmla="*/ 55 w 277"/>
                  <a:gd name="T25" fmla="*/ 82 h 95"/>
                  <a:gd name="T26" fmla="*/ 36 w 277"/>
                  <a:gd name="T27" fmla="*/ 73 h 95"/>
                  <a:gd name="T28" fmla="*/ 22 w 277"/>
                  <a:gd name="T29" fmla="*/ 58 h 95"/>
                  <a:gd name="T30" fmla="*/ 11 w 277"/>
                  <a:gd name="T31" fmla="*/ 43 h 95"/>
                  <a:gd name="T32" fmla="*/ 4 w 277"/>
                  <a:gd name="T33" fmla="*/ 23 h 95"/>
                  <a:gd name="T34" fmla="*/ 0 w 277"/>
                  <a:gd name="T35" fmla="*/ 0 h 95"/>
                  <a:gd name="T36" fmla="*/ 41 w 277"/>
                  <a:gd name="T37" fmla="*/ 4 h 95"/>
                  <a:gd name="T38" fmla="*/ 78 w 277"/>
                  <a:gd name="T39" fmla="*/ 8 h 95"/>
                  <a:gd name="T40" fmla="*/ 107 w 277"/>
                  <a:gd name="T41" fmla="*/ 13 h 95"/>
                  <a:gd name="T42" fmla="*/ 135 w 277"/>
                  <a:gd name="T43" fmla="*/ 17 h 95"/>
                  <a:gd name="T44" fmla="*/ 158 w 277"/>
                  <a:gd name="T45" fmla="*/ 19 h 95"/>
                  <a:gd name="T46" fmla="*/ 179 w 277"/>
                  <a:gd name="T47" fmla="*/ 21 h 95"/>
                  <a:gd name="T48" fmla="*/ 215 w 277"/>
                  <a:gd name="T49" fmla="*/ 26 h 95"/>
                  <a:gd name="T50" fmla="*/ 215 w 277"/>
                  <a:gd name="T51" fmla="*/ 2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7" h="95">
                    <a:moveTo>
                      <a:pt x="215" y="26"/>
                    </a:moveTo>
                    <a:lnTo>
                      <a:pt x="227" y="28"/>
                    </a:lnTo>
                    <a:lnTo>
                      <a:pt x="241" y="30"/>
                    </a:lnTo>
                    <a:lnTo>
                      <a:pt x="259" y="32"/>
                    </a:lnTo>
                    <a:lnTo>
                      <a:pt x="277" y="34"/>
                    </a:lnTo>
                    <a:lnTo>
                      <a:pt x="266" y="47"/>
                    </a:lnTo>
                    <a:lnTo>
                      <a:pt x="248" y="60"/>
                    </a:lnTo>
                    <a:lnTo>
                      <a:pt x="209" y="80"/>
                    </a:lnTo>
                    <a:lnTo>
                      <a:pt x="163" y="93"/>
                    </a:lnTo>
                    <a:lnTo>
                      <a:pt x="117" y="95"/>
                    </a:lnTo>
                    <a:lnTo>
                      <a:pt x="94" y="93"/>
                    </a:lnTo>
                    <a:lnTo>
                      <a:pt x="73" y="91"/>
                    </a:lnTo>
                    <a:lnTo>
                      <a:pt x="55" y="82"/>
                    </a:lnTo>
                    <a:lnTo>
                      <a:pt x="36" y="73"/>
                    </a:lnTo>
                    <a:lnTo>
                      <a:pt x="22" y="58"/>
                    </a:lnTo>
                    <a:lnTo>
                      <a:pt x="11" y="43"/>
                    </a:lnTo>
                    <a:lnTo>
                      <a:pt x="4" y="23"/>
                    </a:lnTo>
                    <a:lnTo>
                      <a:pt x="0" y="0"/>
                    </a:lnTo>
                    <a:lnTo>
                      <a:pt x="41" y="4"/>
                    </a:lnTo>
                    <a:lnTo>
                      <a:pt x="78" y="8"/>
                    </a:lnTo>
                    <a:lnTo>
                      <a:pt x="107" y="13"/>
                    </a:lnTo>
                    <a:lnTo>
                      <a:pt x="135" y="17"/>
                    </a:lnTo>
                    <a:lnTo>
                      <a:pt x="158" y="19"/>
                    </a:lnTo>
                    <a:lnTo>
                      <a:pt x="179" y="21"/>
                    </a:lnTo>
                    <a:lnTo>
                      <a:pt x="215" y="26"/>
                    </a:lnTo>
                    <a:lnTo>
                      <a:pt x="215" y="26"/>
                    </a:lnTo>
                    <a:close/>
                  </a:path>
                </a:pathLst>
              </a:custGeom>
              <a:solidFill>
                <a:srgbClr val="101077"/>
              </a:solidFill>
              <a:ln w="33338">
                <a:solidFill>
                  <a:srgbClr val="000000"/>
                </a:solidFill>
                <a:prstDash val="solid"/>
                <a:round/>
                <a:headEnd/>
                <a:tailEnd/>
              </a:ln>
            </p:spPr>
            <p:txBody>
              <a:bodyPr/>
              <a:lstStyle/>
              <a:p>
                <a:endParaRPr lang="ja-JP" altLang="en-US"/>
              </a:p>
            </p:txBody>
          </p:sp>
          <p:sp>
            <p:nvSpPr>
              <p:cNvPr id="194623" name="Freeform 63"/>
              <p:cNvSpPr>
                <a:spLocks/>
              </p:cNvSpPr>
              <p:nvPr/>
            </p:nvSpPr>
            <p:spPr bwMode="auto">
              <a:xfrm>
                <a:off x="1307" y="3662"/>
                <a:ext cx="18" cy="22"/>
              </a:xfrm>
              <a:custGeom>
                <a:avLst/>
                <a:gdLst>
                  <a:gd name="T0" fmla="*/ 18 w 18"/>
                  <a:gd name="T1" fmla="*/ 11 h 22"/>
                  <a:gd name="T2" fmla="*/ 16 w 18"/>
                  <a:gd name="T3" fmla="*/ 20 h 22"/>
                  <a:gd name="T4" fmla="*/ 9 w 18"/>
                  <a:gd name="T5" fmla="*/ 22 h 22"/>
                  <a:gd name="T6" fmla="*/ 2 w 18"/>
                  <a:gd name="T7" fmla="*/ 20 h 22"/>
                  <a:gd name="T8" fmla="*/ 0 w 18"/>
                  <a:gd name="T9" fmla="*/ 11 h 22"/>
                  <a:gd name="T10" fmla="*/ 2 w 18"/>
                  <a:gd name="T11" fmla="*/ 2 h 22"/>
                  <a:gd name="T12" fmla="*/ 9 w 18"/>
                  <a:gd name="T13" fmla="*/ 0 h 22"/>
                  <a:gd name="T14" fmla="*/ 16 w 18"/>
                  <a:gd name="T15" fmla="*/ 2 h 22"/>
                  <a:gd name="T16" fmla="*/ 18 w 18"/>
                  <a:gd name="T17" fmla="*/ 11 h 22"/>
                  <a:gd name="T18" fmla="*/ 18 w 18"/>
                  <a:gd name="T19" fmla="*/ 1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22">
                    <a:moveTo>
                      <a:pt x="18" y="11"/>
                    </a:moveTo>
                    <a:lnTo>
                      <a:pt x="16" y="20"/>
                    </a:lnTo>
                    <a:lnTo>
                      <a:pt x="9" y="22"/>
                    </a:lnTo>
                    <a:lnTo>
                      <a:pt x="2" y="20"/>
                    </a:lnTo>
                    <a:lnTo>
                      <a:pt x="0" y="11"/>
                    </a:lnTo>
                    <a:lnTo>
                      <a:pt x="2" y="2"/>
                    </a:lnTo>
                    <a:lnTo>
                      <a:pt x="9" y="0"/>
                    </a:lnTo>
                    <a:lnTo>
                      <a:pt x="16" y="2"/>
                    </a:lnTo>
                    <a:lnTo>
                      <a:pt x="18" y="11"/>
                    </a:lnTo>
                    <a:lnTo>
                      <a:pt x="18"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626" name="Freeform 66"/>
              <p:cNvSpPr>
                <a:spLocks/>
              </p:cNvSpPr>
              <p:nvPr/>
            </p:nvSpPr>
            <p:spPr bwMode="auto">
              <a:xfrm>
                <a:off x="1189" y="3347"/>
                <a:ext cx="60" cy="44"/>
              </a:xfrm>
              <a:custGeom>
                <a:avLst/>
                <a:gdLst>
                  <a:gd name="T0" fmla="*/ 0 w 60"/>
                  <a:gd name="T1" fmla="*/ 30 h 44"/>
                  <a:gd name="T2" fmla="*/ 0 w 60"/>
                  <a:gd name="T3" fmla="*/ 37 h 44"/>
                  <a:gd name="T4" fmla="*/ 5 w 60"/>
                  <a:gd name="T5" fmla="*/ 39 h 44"/>
                  <a:gd name="T6" fmla="*/ 10 w 60"/>
                  <a:gd name="T7" fmla="*/ 39 h 44"/>
                  <a:gd name="T8" fmla="*/ 14 w 60"/>
                  <a:gd name="T9" fmla="*/ 37 h 44"/>
                  <a:gd name="T10" fmla="*/ 19 w 60"/>
                  <a:gd name="T11" fmla="*/ 26 h 44"/>
                  <a:gd name="T12" fmla="*/ 26 w 60"/>
                  <a:gd name="T13" fmla="*/ 20 h 44"/>
                  <a:gd name="T14" fmla="*/ 30 w 60"/>
                  <a:gd name="T15" fmla="*/ 15 h 44"/>
                  <a:gd name="T16" fmla="*/ 35 w 60"/>
                  <a:gd name="T17" fmla="*/ 15 h 44"/>
                  <a:gd name="T18" fmla="*/ 42 w 60"/>
                  <a:gd name="T19" fmla="*/ 20 h 44"/>
                  <a:gd name="T20" fmla="*/ 44 w 60"/>
                  <a:gd name="T21" fmla="*/ 37 h 44"/>
                  <a:gd name="T22" fmla="*/ 46 w 60"/>
                  <a:gd name="T23" fmla="*/ 41 h 44"/>
                  <a:gd name="T24" fmla="*/ 53 w 60"/>
                  <a:gd name="T25" fmla="*/ 44 h 44"/>
                  <a:gd name="T26" fmla="*/ 58 w 60"/>
                  <a:gd name="T27" fmla="*/ 41 h 44"/>
                  <a:gd name="T28" fmla="*/ 60 w 60"/>
                  <a:gd name="T29" fmla="*/ 37 h 44"/>
                  <a:gd name="T30" fmla="*/ 58 w 60"/>
                  <a:gd name="T31" fmla="*/ 24 h 44"/>
                  <a:gd name="T32" fmla="*/ 53 w 60"/>
                  <a:gd name="T33" fmla="*/ 11 h 44"/>
                  <a:gd name="T34" fmla="*/ 49 w 60"/>
                  <a:gd name="T35" fmla="*/ 4 h 44"/>
                  <a:gd name="T36" fmla="*/ 37 w 60"/>
                  <a:gd name="T37" fmla="*/ 0 h 44"/>
                  <a:gd name="T38" fmla="*/ 28 w 60"/>
                  <a:gd name="T39" fmla="*/ 0 h 44"/>
                  <a:gd name="T40" fmla="*/ 17 w 60"/>
                  <a:gd name="T41" fmla="*/ 7 h 44"/>
                  <a:gd name="T42" fmla="*/ 7 w 60"/>
                  <a:gd name="T43" fmla="*/ 15 h 44"/>
                  <a:gd name="T44" fmla="*/ 0 w 60"/>
                  <a:gd name="T45" fmla="*/ 30 h 44"/>
                  <a:gd name="T46" fmla="*/ 0 w 60"/>
                  <a:gd name="T47" fmla="*/ 3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0" h="44">
                    <a:moveTo>
                      <a:pt x="0" y="30"/>
                    </a:moveTo>
                    <a:lnTo>
                      <a:pt x="0" y="37"/>
                    </a:lnTo>
                    <a:lnTo>
                      <a:pt x="5" y="39"/>
                    </a:lnTo>
                    <a:lnTo>
                      <a:pt x="10" y="39"/>
                    </a:lnTo>
                    <a:lnTo>
                      <a:pt x="14" y="37"/>
                    </a:lnTo>
                    <a:lnTo>
                      <a:pt x="19" y="26"/>
                    </a:lnTo>
                    <a:lnTo>
                      <a:pt x="26" y="20"/>
                    </a:lnTo>
                    <a:lnTo>
                      <a:pt x="30" y="15"/>
                    </a:lnTo>
                    <a:lnTo>
                      <a:pt x="35" y="15"/>
                    </a:lnTo>
                    <a:lnTo>
                      <a:pt x="42" y="20"/>
                    </a:lnTo>
                    <a:lnTo>
                      <a:pt x="44" y="37"/>
                    </a:lnTo>
                    <a:lnTo>
                      <a:pt x="46" y="41"/>
                    </a:lnTo>
                    <a:lnTo>
                      <a:pt x="53" y="44"/>
                    </a:lnTo>
                    <a:lnTo>
                      <a:pt x="58" y="41"/>
                    </a:lnTo>
                    <a:lnTo>
                      <a:pt x="60" y="37"/>
                    </a:lnTo>
                    <a:lnTo>
                      <a:pt x="58" y="24"/>
                    </a:lnTo>
                    <a:lnTo>
                      <a:pt x="53" y="11"/>
                    </a:lnTo>
                    <a:lnTo>
                      <a:pt x="49" y="4"/>
                    </a:lnTo>
                    <a:lnTo>
                      <a:pt x="37" y="0"/>
                    </a:lnTo>
                    <a:lnTo>
                      <a:pt x="28" y="0"/>
                    </a:lnTo>
                    <a:lnTo>
                      <a:pt x="17" y="7"/>
                    </a:lnTo>
                    <a:lnTo>
                      <a:pt x="7" y="15"/>
                    </a:lnTo>
                    <a:lnTo>
                      <a:pt x="0" y="30"/>
                    </a:lnTo>
                    <a:lnTo>
                      <a:pt x="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627" name="Freeform 67"/>
              <p:cNvSpPr>
                <a:spLocks/>
              </p:cNvSpPr>
              <p:nvPr/>
            </p:nvSpPr>
            <p:spPr bwMode="auto">
              <a:xfrm>
                <a:off x="1357" y="3362"/>
                <a:ext cx="58" cy="50"/>
              </a:xfrm>
              <a:custGeom>
                <a:avLst/>
                <a:gdLst>
                  <a:gd name="T0" fmla="*/ 0 w 58"/>
                  <a:gd name="T1" fmla="*/ 31 h 50"/>
                  <a:gd name="T2" fmla="*/ 0 w 58"/>
                  <a:gd name="T3" fmla="*/ 37 h 50"/>
                  <a:gd name="T4" fmla="*/ 5 w 58"/>
                  <a:gd name="T5" fmla="*/ 42 h 50"/>
                  <a:gd name="T6" fmla="*/ 12 w 58"/>
                  <a:gd name="T7" fmla="*/ 42 h 50"/>
                  <a:gd name="T8" fmla="*/ 16 w 58"/>
                  <a:gd name="T9" fmla="*/ 37 h 50"/>
                  <a:gd name="T10" fmla="*/ 21 w 58"/>
                  <a:gd name="T11" fmla="*/ 26 h 50"/>
                  <a:gd name="T12" fmla="*/ 25 w 58"/>
                  <a:gd name="T13" fmla="*/ 20 h 50"/>
                  <a:gd name="T14" fmla="*/ 30 w 58"/>
                  <a:gd name="T15" fmla="*/ 15 h 50"/>
                  <a:gd name="T16" fmla="*/ 32 w 58"/>
                  <a:gd name="T17" fmla="*/ 15 h 50"/>
                  <a:gd name="T18" fmla="*/ 37 w 58"/>
                  <a:gd name="T19" fmla="*/ 18 h 50"/>
                  <a:gd name="T20" fmla="*/ 39 w 58"/>
                  <a:gd name="T21" fmla="*/ 22 h 50"/>
                  <a:gd name="T22" fmla="*/ 41 w 58"/>
                  <a:gd name="T23" fmla="*/ 31 h 50"/>
                  <a:gd name="T24" fmla="*/ 39 w 58"/>
                  <a:gd name="T25" fmla="*/ 39 h 50"/>
                  <a:gd name="T26" fmla="*/ 41 w 58"/>
                  <a:gd name="T27" fmla="*/ 46 h 50"/>
                  <a:gd name="T28" fmla="*/ 46 w 58"/>
                  <a:gd name="T29" fmla="*/ 50 h 50"/>
                  <a:gd name="T30" fmla="*/ 51 w 58"/>
                  <a:gd name="T31" fmla="*/ 48 h 50"/>
                  <a:gd name="T32" fmla="*/ 55 w 58"/>
                  <a:gd name="T33" fmla="*/ 44 h 50"/>
                  <a:gd name="T34" fmla="*/ 58 w 58"/>
                  <a:gd name="T35" fmla="*/ 26 h 50"/>
                  <a:gd name="T36" fmla="*/ 53 w 58"/>
                  <a:gd name="T37" fmla="*/ 13 h 50"/>
                  <a:gd name="T38" fmla="*/ 46 w 58"/>
                  <a:gd name="T39" fmla="*/ 5 h 50"/>
                  <a:gd name="T40" fmla="*/ 37 w 58"/>
                  <a:gd name="T41" fmla="*/ 0 h 50"/>
                  <a:gd name="T42" fmla="*/ 28 w 58"/>
                  <a:gd name="T43" fmla="*/ 0 h 50"/>
                  <a:gd name="T44" fmla="*/ 18 w 58"/>
                  <a:gd name="T45" fmla="*/ 5 h 50"/>
                  <a:gd name="T46" fmla="*/ 9 w 58"/>
                  <a:gd name="T47" fmla="*/ 15 h 50"/>
                  <a:gd name="T48" fmla="*/ 0 w 58"/>
                  <a:gd name="T49" fmla="*/ 31 h 50"/>
                  <a:gd name="T50" fmla="*/ 0 w 58"/>
                  <a:gd name="T51" fmla="*/ 3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8" h="50">
                    <a:moveTo>
                      <a:pt x="0" y="31"/>
                    </a:moveTo>
                    <a:lnTo>
                      <a:pt x="0" y="37"/>
                    </a:lnTo>
                    <a:lnTo>
                      <a:pt x="5" y="42"/>
                    </a:lnTo>
                    <a:lnTo>
                      <a:pt x="12" y="42"/>
                    </a:lnTo>
                    <a:lnTo>
                      <a:pt x="16" y="37"/>
                    </a:lnTo>
                    <a:lnTo>
                      <a:pt x="21" y="26"/>
                    </a:lnTo>
                    <a:lnTo>
                      <a:pt x="25" y="20"/>
                    </a:lnTo>
                    <a:lnTo>
                      <a:pt x="30" y="15"/>
                    </a:lnTo>
                    <a:lnTo>
                      <a:pt x="32" y="15"/>
                    </a:lnTo>
                    <a:lnTo>
                      <a:pt x="37" y="18"/>
                    </a:lnTo>
                    <a:lnTo>
                      <a:pt x="39" y="22"/>
                    </a:lnTo>
                    <a:lnTo>
                      <a:pt x="41" y="31"/>
                    </a:lnTo>
                    <a:lnTo>
                      <a:pt x="39" y="39"/>
                    </a:lnTo>
                    <a:lnTo>
                      <a:pt x="41" y="46"/>
                    </a:lnTo>
                    <a:lnTo>
                      <a:pt x="46" y="50"/>
                    </a:lnTo>
                    <a:lnTo>
                      <a:pt x="51" y="48"/>
                    </a:lnTo>
                    <a:lnTo>
                      <a:pt x="55" y="44"/>
                    </a:lnTo>
                    <a:lnTo>
                      <a:pt x="58" y="26"/>
                    </a:lnTo>
                    <a:lnTo>
                      <a:pt x="53" y="13"/>
                    </a:lnTo>
                    <a:lnTo>
                      <a:pt x="46" y="5"/>
                    </a:lnTo>
                    <a:lnTo>
                      <a:pt x="37" y="0"/>
                    </a:lnTo>
                    <a:lnTo>
                      <a:pt x="28" y="0"/>
                    </a:lnTo>
                    <a:lnTo>
                      <a:pt x="18" y="5"/>
                    </a:lnTo>
                    <a:lnTo>
                      <a:pt x="9" y="15"/>
                    </a:lnTo>
                    <a:lnTo>
                      <a:pt x="0" y="31"/>
                    </a:lnTo>
                    <a:lnTo>
                      <a:pt x="0" y="3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628" name="Freeform 68"/>
              <p:cNvSpPr>
                <a:spLocks/>
              </p:cNvSpPr>
              <p:nvPr/>
            </p:nvSpPr>
            <p:spPr bwMode="auto">
              <a:xfrm>
                <a:off x="1265" y="3375"/>
                <a:ext cx="44" cy="61"/>
              </a:xfrm>
              <a:custGeom>
                <a:avLst/>
                <a:gdLst>
                  <a:gd name="T0" fmla="*/ 35 w 44"/>
                  <a:gd name="T1" fmla="*/ 0 h 61"/>
                  <a:gd name="T2" fmla="*/ 23 w 44"/>
                  <a:gd name="T3" fmla="*/ 2 h 61"/>
                  <a:gd name="T4" fmla="*/ 12 w 44"/>
                  <a:gd name="T5" fmla="*/ 9 h 61"/>
                  <a:gd name="T6" fmla="*/ 5 w 44"/>
                  <a:gd name="T7" fmla="*/ 16 h 61"/>
                  <a:gd name="T8" fmla="*/ 0 w 44"/>
                  <a:gd name="T9" fmla="*/ 26 h 61"/>
                  <a:gd name="T10" fmla="*/ 0 w 44"/>
                  <a:gd name="T11" fmla="*/ 35 h 61"/>
                  <a:gd name="T12" fmla="*/ 3 w 44"/>
                  <a:gd name="T13" fmla="*/ 44 h 61"/>
                  <a:gd name="T14" fmla="*/ 9 w 44"/>
                  <a:gd name="T15" fmla="*/ 52 h 61"/>
                  <a:gd name="T16" fmla="*/ 19 w 44"/>
                  <a:gd name="T17" fmla="*/ 61 h 61"/>
                  <a:gd name="T18" fmla="*/ 25 w 44"/>
                  <a:gd name="T19" fmla="*/ 61 h 61"/>
                  <a:gd name="T20" fmla="*/ 30 w 44"/>
                  <a:gd name="T21" fmla="*/ 59 h 61"/>
                  <a:gd name="T22" fmla="*/ 32 w 44"/>
                  <a:gd name="T23" fmla="*/ 52 h 61"/>
                  <a:gd name="T24" fmla="*/ 28 w 44"/>
                  <a:gd name="T25" fmla="*/ 48 h 61"/>
                  <a:gd name="T26" fmla="*/ 19 w 44"/>
                  <a:gd name="T27" fmla="*/ 39 h 61"/>
                  <a:gd name="T28" fmla="*/ 16 w 44"/>
                  <a:gd name="T29" fmla="*/ 29 h 61"/>
                  <a:gd name="T30" fmla="*/ 23 w 44"/>
                  <a:gd name="T31" fmla="*/ 20 h 61"/>
                  <a:gd name="T32" fmla="*/ 37 w 44"/>
                  <a:gd name="T33" fmla="*/ 16 h 61"/>
                  <a:gd name="T34" fmla="*/ 42 w 44"/>
                  <a:gd name="T35" fmla="*/ 13 h 61"/>
                  <a:gd name="T36" fmla="*/ 44 w 44"/>
                  <a:gd name="T37" fmla="*/ 7 h 61"/>
                  <a:gd name="T38" fmla="*/ 42 w 44"/>
                  <a:gd name="T39" fmla="*/ 2 h 61"/>
                  <a:gd name="T40" fmla="*/ 35 w 44"/>
                  <a:gd name="T41" fmla="*/ 0 h 61"/>
                  <a:gd name="T42" fmla="*/ 35 w 44"/>
                  <a:gd name="T43"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61">
                    <a:moveTo>
                      <a:pt x="35" y="0"/>
                    </a:moveTo>
                    <a:lnTo>
                      <a:pt x="23" y="2"/>
                    </a:lnTo>
                    <a:lnTo>
                      <a:pt x="12" y="9"/>
                    </a:lnTo>
                    <a:lnTo>
                      <a:pt x="5" y="16"/>
                    </a:lnTo>
                    <a:lnTo>
                      <a:pt x="0" y="26"/>
                    </a:lnTo>
                    <a:lnTo>
                      <a:pt x="0" y="35"/>
                    </a:lnTo>
                    <a:lnTo>
                      <a:pt x="3" y="44"/>
                    </a:lnTo>
                    <a:lnTo>
                      <a:pt x="9" y="52"/>
                    </a:lnTo>
                    <a:lnTo>
                      <a:pt x="19" y="61"/>
                    </a:lnTo>
                    <a:lnTo>
                      <a:pt x="25" y="61"/>
                    </a:lnTo>
                    <a:lnTo>
                      <a:pt x="30" y="59"/>
                    </a:lnTo>
                    <a:lnTo>
                      <a:pt x="32" y="52"/>
                    </a:lnTo>
                    <a:lnTo>
                      <a:pt x="28" y="48"/>
                    </a:lnTo>
                    <a:lnTo>
                      <a:pt x="19" y="39"/>
                    </a:lnTo>
                    <a:lnTo>
                      <a:pt x="16" y="29"/>
                    </a:lnTo>
                    <a:lnTo>
                      <a:pt x="23" y="20"/>
                    </a:lnTo>
                    <a:lnTo>
                      <a:pt x="37" y="16"/>
                    </a:lnTo>
                    <a:lnTo>
                      <a:pt x="42" y="13"/>
                    </a:lnTo>
                    <a:lnTo>
                      <a:pt x="44" y="7"/>
                    </a:lnTo>
                    <a:lnTo>
                      <a:pt x="42" y="2"/>
                    </a:lnTo>
                    <a:lnTo>
                      <a:pt x="35" y="0"/>
                    </a:lnTo>
                    <a:lnTo>
                      <a:pt x="3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639" name="Freeform 79"/>
              <p:cNvSpPr>
                <a:spLocks/>
              </p:cNvSpPr>
              <p:nvPr/>
            </p:nvSpPr>
            <p:spPr bwMode="auto">
              <a:xfrm>
                <a:off x="1463" y="3464"/>
                <a:ext cx="41" cy="20"/>
              </a:xfrm>
              <a:custGeom>
                <a:avLst/>
                <a:gdLst>
                  <a:gd name="T0" fmla="*/ 0 w 41"/>
                  <a:gd name="T1" fmla="*/ 20 h 20"/>
                  <a:gd name="T2" fmla="*/ 7 w 41"/>
                  <a:gd name="T3" fmla="*/ 9 h 20"/>
                  <a:gd name="T4" fmla="*/ 16 w 41"/>
                  <a:gd name="T5" fmla="*/ 3 h 20"/>
                  <a:gd name="T6" fmla="*/ 27 w 41"/>
                  <a:gd name="T7" fmla="*/ 0 h 20"/>
                  <a:gd name="T8" fmla="*/ 41 w 41"/>
                  <a:gd name="T9" fmla="*/ 3 h 20"/>
                  <a:gd name="T10" fmla="*/ 0 w 41"/>
                  <a:gd name="T11" fmla="*/ 20 h 20"/>
                </a:gdLst>
                <a:ahLst/>
                <a:cxnLst>
                  <a:cxn ang="0">
                    <a:pos x="T0" y="T1"/>
                  </a:cxn>
                  <a:cxn ang="0">
                    <a:pos x="T2" y="T3"/>
                  </a:cxn>
                  <a:cxn ang="0">
                    <a:pos x="T4" y="T5"/>
                  </a:cxn>
                  <a:cxn ang="0">
                    <a:pos x="T6" y="T7"/>
                  </a:cxn>
                  <a:cxn ang="0">
                    <a:pos x="T8" y="T9"/>
                  </a:cxn>
                  <a:cxn ang="0">
                    <a:pos x="T10" y="T11"/>
                  </a:cxn>
                </a:cxnLst>
                <a:rect l="0" t="0" r="r" b="b"/>
                <a:pathLst>
                  <a:path w="41" h="20">
                    <a:moveTo>
                      <a:pt x="0" y="20"/>
                    </a:moveTo>
                    <a:lnTo>
                      <a:pt x="7" y="9"/>
                    </a:lnTo>
                    <a:lnTo>
                      <a:pt x="16" y="3"/>
                    </a:lnTo>
                    <a:lnTo>
                      <a:pt x="27" y="0"/>
                    </a:lnTo>
                    <a:lnTo>
                      <a:pt x="41" y="3"/>
                    </a:lnTo>
                    <a:lnTo>
                      <a:pt x="0"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640" name="Freeform 80"/>
              <p:cNvSpPr>
                <a:spLocks/>
              </p:cNvSpPr>
              <p:nvPr/>
            </p:nvSpPr>
            <p:spPr bwMode="auto">
              <a:xfrm>
                <a:off x="1454" y="3456"/>
                <a:ext cx="57" cy="34"/>
              </a:xfrm>
              <a:custGeom>
                <a:avLst/>
                <a:gdLst>
                  <a:gd name="T0" fmla="*/ 18 w 57"/>
                  <a:gd name="T1" fmla="*/ 4 h 34"/>
                  <a:gd name="T2" fmla="*/ 9 w 57"/>
                  <a:gd name="T3" fmla="*/ 13 h 34"/>
                  <a:gd name="T4" fmla="*/ 0 w 57"/>
                  <a:gd name="T5" fmla="*/ 24 h 34"/>
                  <a:gd name="T6" fmla="*/ 2 w 57"/>
                  <a:gd name="T7" fmla="*/ 30 h 34"/>
                  <a:gd name="T8" fmla="*/ 6 w 57"/>
                  <a:gd name="T9" fmla="*/ 34 h 34"/>
                  <a:gd name="T10" fmla="*/ 13 w 57"/>
                  <a:gd name="T11" fmla="*/ 34 h 34"/>
                  <a:gd name="T12" fmla="*/ 18 w 57"/>
                  <a:gd name="T13" fmla="*/ 30 h 34"/>
                  <a:gd name="T14" fmla="*/ 20 w 57"/>
                  <a:gd name="T15" fmla="*/ 24 h 34"/>
                  <a:gd name="T16" fmla="*/ 27 w 57"/>
                  <a:gd name="T17" fmla="*/ 19 h 34"/>
                  <a:gd name="T18" fmla="*/ 36 w 57"/>
                  <a:gd name="T19" fmla="*/ 17 h 34"/>
                  <a:gd name="T20" fmla="*/ 48 w 57"/>
                  <a:gd name="T21" fmla="*/ 17 h 34"/>
                  <a:gd name="T22" fmla="*/ 52 w 57"/>
                  <a:gd name="T23" fmla="*/ 17 h 34"/>
                  <a:gd name="T24" fmla="*/ 57 w 57"/>
                  <a:gd name="T25" fmla="*/ 13 h 34"/>
                  <a:gd name="T26" fmla="*/ 57 w 57"/>
                  <a:gd name="T27" fmla="*/ 6 h 34"/>
                  <a:gd name="T28" fmla="*/ 52 w 57"/>
                  <a:gd name="T29" fmla="*/ 4 h 34"/>
                  <a:gd name="T30" fmla="*/ 34 w 57"/>
                  <a:gd name="T31" fmla="*/ 0 h 34"/>
                  <a:gd name="T32" fmla="*/ 18 w 57"/>
                  <a:gd name="T33" fmla="*/ 4 h 34"/>
                  <a:gd name="T34" fmla="*/ 18 w 57"/>
                  <a:gd name="T35" fmla="*/ 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34">
                    <a:moveTo>
                      <a:pt x="18" y="4"/>
                    </a:moveTo>
                    <a:lnTo>
                      <a:pt x="9" y="13"/>
                    </a:lnTo>
                    <a:lnTo>
                      <a:pt x="0" y="24"/>
                    </a:lnTo>
                    <a:lnTo>
                      <a:pt x="2" y="30"/>
                    </a:lnTo>
                    <a:lnTo>
                      <a:pt x="6" y="34"/>
                    </a:lnTo>
                    <a:lnTo>
                      <a:pt x="13" y="34"/>
                    </a:lnTo>
                    <a:lnTo>
                      <a:pt x="18" y="30"/>
                    </a:lnTo>
                    <a:lnTo>
                      <a:pt x="20" y="24"/>
                    </a:lnTo>
                    <a:lnTo>
                      <a:pt x="27" y="19"/>
                    </a:lnTo>
                    <a:lnTo>
                      <a:pt x="36" y="17"/>
                    </a:lnTo>
                    <a:lnTo>
                      <a:pt x="48" y="17"/>
                    </a:lnTo>
                    <a:lnTo>
                      <a:pt x="52" y="17"/>
                    </a:lnTo>
                    <a:lnTo>
                      <a:pt x="57" y="13"/>
                    </a:lnTo>
                    <a:lnTo>
                      <a:pt x="57" y="6"/>
                    </a:lnTo>
                    <a:lnTo>
                      <a:pt x="52" y="4"/>
                    </a:lnTo>
                    <a:lnTo>
                      <a:pt x="34" y="0"/>
                    </a:lnTo>
                    <a:lnTo>
                      <a:pt x="18" y="4"/>
                    </a:lnTo>
                    <a:lnTo>
                      <a:pt x="18"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641" name="Freeform 81"/>
              <p:cNvSpPr>
                <a:spLocks/>
              </p:cNvSpPr>
              <p:nvPr/>
            </p:nvSpPr>
            <p:spPr bwMode="auto">
              <a:xfrm>
                <a:off x="1201" y="3456"/>
                <a:ext cx="193" cy="134"/>
              </a:xfrm>
              <a:custGeom>
                <a:avLst/>
                <a:gdLst>
                  <a:gd name="T0" fmla="*/ 16 w 193"/>
                  <a:gd name="T1" fmla="*/ 0 h 134"/>
                  <a:gd name="T2" fmla="*/ 7 w 193"/>
                  <a:gd name="T3" fmla="*/ 2 h 134"/>
                  <a:gd name="T4" fmla="*/ 2 w 193"/>
                  <a:gd name="T5" fmla="*/ 8 h 134"/>
                  <a:gd name="T6" fmla="*/ 0 w 193"/>
                  <a:gd name="T7" fmla="*/ 39 h 134"/>
                  <a:gd name="T8" fmla="*/ 2 w 193"/>
                  <a:gd name="T9" fmla="*/ 65 h 134"/>
                  <a:gd name="T10" fmla="*/ 11 w 193"/>
                  <a:gd name="T11" fmla="*/ 84 h 134"/>
                  <a:gd name="T12" fmla="*/ 23 w 193"/>
                  <a:gd name="T13" fmla="*/ 104 h 134"/>
                  <a:gd name="T14" fmla="*/ 39 w 193"/>
                  <a:gd name="T15" fmla="*/ 117 h 134"/>
                  <a:gd name="T16" fmla="*/ 57 w 193"/>
                  <a:gd name="T17" fmla="*/ 126 h 134"/>
                  <a:gd name="T18" fmla="*/ 76 w 193"/>
                  <a:gd name="T19" fmla="*/ 132 h 134"/>
                  <a:gd name="T20" fmla="*/ 99 w 193"/>
                  <a:gd name="T21" fmla="*/ 134 h 134"/>
                  <a:gd name="T22" fmla="*/ 119 w 193"/>
                  <a:gd name="T23" fmla="*/ 132 h 134"/>
                  <a:gd name="T24" fmla="*/ 138 w 193"/>
                  <a:gd name="T25" fmla="*/ 123 h 134"/>
                  <a:gd name="T26" fmla="*/ 152 w 193"/>
                  <a:gd name="T27" fmla="*/ 113 h 134"/>
                  <a:gd name="T28" fmla="*/ 165 w 193"/>
                  <a:gd name="T29" fmla="*/ 97 h 134"/>
                  <a:gd name="T30" fmla="*/ 184 w 193"/>
                  <a:gd name="T31" fmla="*/ 63 h 134"/>
                  <a:gd name="T32" fmla="*/ 193 w 193"/>
                  <a:gd name="T33" fmla="*/ 30 h 134"/>
                  <a:gd name="T34" fmla="*/ 193 w 193"/>
                  <a:gd name="T35" fmla="*/ 21 h 134"/>
                  <a:gd name="T36" fmla="*/ 193 w 193"/>
                  <a:gd name="T37" fmla="*/ 17 h 134"/>
                  <a:gd name="T38" fmla="*/ 181 w 193"/>
                  <a:gd name="T39" fmla="*/ 15 h 134"/>
                  <a:gd name="T40" fmla="*/ 135 w 193"/>
                  <a:gd name="T41" fmla="*/ 8 h 134"/>
                  <a:gd name="T42" fmla="*/ 85 w 193"/>
                  <a:gd name="T43" fmla="*/ 4 h 134"/>
                  <a:gd name="T44" fmla="*/ 64 w 193"/>
                  <a:gd name="T45" fmla="*/ 4 h 134"/>
                  <a:gd name="T46" fmla="*/ 44 w 193"/>
                  <a:gd name="T47" fmla="*/ 2 h 134"/>
                  <a:gd name="T48" fmla="*/ 27 w 193"/>
                  <a:gd name="T49" fmla="*/ 2 h 134"/>
                  <a:gd name="T50" fmla="*/ 16 w 193"/>
                  <a:gd name="T51" fmla="*/ 0 h 134"/>
                  <a:gd name="T52" fmla="*/ 16 w 193"/>
                  <a:gd name="T53" fmla="*/ 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3" h="134">
                    <a:moveTo>
                      <a:pt x="16" y="0"/>
                    </a:moveTo>
                    <a:lnTo>
                      <a:pt x="7" y="2"/>
                    </a:lnTo>
                    <a:lnTo>
                      <a:pt x="2" y="8"/>
                    </a:lnTo>
                    <a:lnTo>
                      <a:pt x="0" y="39"/>
                    </a:lnTo>
                    <a:lnTo>
                      <a:pt x="2" y="65"/>
                    </a:lnTo>
                    <a:lnTo>
                      <a:pt x="11" y="84"/>
                    </a:lnTo>
                    <a:lnTo>
                      <a:pt x="23" y="104"/>
                    </a:lnTo>
                    <a:lnTo>
                      <a:pt x="39" y="117"/>
                    </a:lnTo>
                    <a:lnTo>
                      <a:pt x="57" y="126"/>
                    </a:lnTo>
                    <a:lnTo>
                      <a:pt x="76" y="132"/>
                    </a:lnTo>
                    <a:lnTo>
                      <a:pt x="99" y="134"/>
                    </a:lnTo>
                    <a:lnTo>
                      <a:pt x="119" y="132"/>
                    </a:lnTo>
                    <a:lnTo>
                      <a:pt x="138" y="123"/>
                    </a:lnTo>
                    <a:lnTo>
                      <a:pt x="152" y="113"/>
                    </a:lnTo>
                    <a:lnTo>
                      <a:pt x="165" y="97"/>
                    </a:lnTo>
                    <a:lnTo>
                      <a:pt x="184" y="63"/>
                    </a:lnTo>
                    <a:lnTo>
                      <a:pt x="193" y="30"/>
                    </a:lnTo>
                    <a:lnTo>
                      <a:pt x="193" y="21"/>
                    </a:lnTo>
                    <a:lnTo>
                      <a:pt x="193" y="17"/>
                    </a:lnTo>
                    <a:lnTo>
                      <a:pt x="181" y="15"/>
                    </a:lnTo>
                    <a:lnTo>
                      <a:pt x="135" y="8"/>
                    </a:lnTo>
                    <a:lnTo>
                      <a:pt x="85" y="4"/>
                    </a:lnTo>
                    <a:lnTo>
                      <a:pt x="64" y="4"/>
                    </a:lnTo>
                    <a:lnTo>
                      <a:pt x="44" y="2"/>
                    </a:lnTo>
                    <a:lnTo>
                      <a:pt x="27" y="2"/>
                    </a:lnTo>
                    <a:lnTo>
                      <a:pt x="16" y="0"/>
                    </a:lnTo>
                    <a:lnTo>
                      <a:pt x="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642" name="Freeform 82"/>
              <p:cNvSpPr>
                <a:spLocks/>
              </p:cNvSpPr>
              <p:nvPr/>
            </p:nvSpPr>
            <p:spPr bwMode="auto">
              <a:xfrm>
                <a:off x="1242" y="3519"/>
                <a:ext cx="115" cy="54"/>
              </a:xfrm>
              <a:custGeom>
                <a:avLst/>
                <a:gdLst>
                  <a:gd name="T0" fmla="*/ 5 w 115"/>
                  <a:gd name="T1" fmla="*/ 21 h 54"/>
                  <a:gd name="T2" fmla="*/ 0 w 115"/>
                  <a:gd name="T3" fmla="*/ 30 h 54"/>
                  <a:gd name="T4" fmla="*/ 0 w 115"/>
                  <a:gd name="T5" fmla="*/ 34 h 54"/>
                  <a:gd name="T6" fmla="*/ 5 w 115"/>
                  <a:gd name="T7" fmla="*/ 39 h 54"/>
                  <a:gd name="T8" fmla="*/ 12 w 115"/>
                  <a:gd name="T9" fmla="*/ 43 h 54"/>
                  <a:gd name="T10" fmla="*/ 26 w 115"/>
                  <a:gd name="T11" fmla="*/ 50 h 54"/>
                  <a:gd name="T12" fmla="*/ 46 w 115"/>
                  <a:gd name="T13" fmla="*/ 54 h 54"/>
                  <a:gd name="T14" fmla="*/ 74 w 115"/>
                  <a:gd name="T15" fmla="*/ 50 h 54"/>
                  <a:gd name="T16" fmla="*/ 92 w 115"/>
                  <a:gd name="T17" fmla="*/ 43 h 54"/>
                  <a:gd name="T18" fmla="*/ 104 w 115"/>
                  <a:gd name="T19" fmla="*/ 32 h 54"/>
                  <a:gd name="T20" fmla="*/ 111 w 115"/>
                  <a:gd name="T21" fmla="*/ 21 h 54"/>
                  <a:gd name="T22" fmla="*/ 113 w 115"/>
                  <a:gd name="T23" fmla="*/ 15 h 54"/>
                  <a:gd name="T24" fmla="*/ 115 w 115"/>
                  <a:gd name="T25" fmla="*/ 8 h 54"/>
                  <a:gd name="T26" fmla="*/ 111 w 115"/>
                  <a:gd name="T27" fmla="*/ 6 h 54"/>
                  <a:gd name="T28" fmla="*/ 106 w 115"/>
                  <a:gd name="T29" fmla="*/ 6 h 54"/>
                  <a:gd name="T30" fmla="*/ 97 w 115"/>
                  <a:gd name="T31" fmla="*/ 2 h 54"/>
                  <a:gd name="T32" fmla="*/ 85 w 115"/>
                  <a:gd name="T33" fmla="*/ 0 h 54"/>
                  <a:gd name="T34" fmla="*/ 71 w 115"/>
                  <a:gd name="T35" fmla="*/ 0 h 54"/>
                  <a:gd name="T36" fmla="*/ 55 w 115"/>
                  <a:gd name="T37" fmla="*/ 0 h 54"/>
                  <a:gd name="T38" fmla="*/ 37 w 115"/>
                  <a:gd name="T39" fmla="*/ 2 h 54"/>
                  <a:gd name="T40" fmla="*/ 21 w 115"/>
                  <a:gd name="T41" fmla="*/ 11 h 54"/>
                  <a:gd name="T42" fmla="*/ 5 w 115"/>
                  <a:gd name="T43" fmla="*/ 21 h 54"/>
                  <a:gd name="T44" fmla="*/ 5 w 115"/>
                  <a:gd name="T45" fmla="*/ 2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5" h="54">
                    <a:moveTo>
                      <a:pt x="5" y="21"/>
                    </a:moveTo>
                    <a:lnTo>
                      <a:pt x="0" y="30"/>
                    </a:lnTo>
                    <a:lnTo>
                      <a:pt x="0" y="34"/>
                    </a:lnTo>
                    <a:lnTo>
                      <a:pt x="5" y="39"/>
                    </a:lnTo>
                    <a:lnTo>
                      <a:pt x="12" y="43"/>
                    </a:lnTo>
                    <a:lnTo>
                      <a:pt x="26" y="50"/>
                    </a:lnTo>
                    <a:lnTo>
                      <a:pt x="46" y="54"/>
                    </a:lnTo>
                    <a:lnTo>
                      <a:pt x="74" y="50"/>
                    </a:lnTo>
                    <a:lnTo>
                      <a:pt x="92" y="43"/>
                    </a:lnTo>
                    <a:lnTo>
                      <a:pt x="104" y="32"/>
                    </a:lnTo>
                    <a:lnTo>
                      <a:pt x="111" y="21"/>
                    </a:lnTo>
                    <a:lnTo>
                      <a:pt x="113" y="15"/>
                    </a:lnTo>
                    <a:lnTo>
                      <a:pt x="115" y="8"/>
                    </a:lnTo>
                    <a:lnTo>
                      <a:pt x="111" y="6"/>
                    </a:lnTo>
                    <a:lnTo>
                      <a:pt x="106" y="6"/>
                    </a:lnTo>
                    <a:lnTo>
                      <a:pt x="97" y="2"/>
                    </a:lnTo>
                    <a:lnTo>
                      <a:pt x="85" y="0"/>
                    </a:lnTo>
                    <a:lnTo>
                      <a:pt x="71" y="0"/>
                    </a:lnTo>
                    <a:lnTo>
                      <a:pt x="55" y="0"/>
                    </a:lnTo>
                    <a:lnTo>
                      <a:pt x="37" y="2"/>
                    </a:lnTo>
                    <a:lnTo>
                      <a:pt x="21" y="11"/>
                    </a:lnTo>
                    <a:lnTo>
                      <a:pt x="5" y="21"/>
                    </a:lnTo>
                    <a:lnTo>
                      <a:pt x="5" y="21"/>
                    </a:lnTo>
                    <a:close/>
                  </a:path>
                </a:pathLst>
              </a:cu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643" name="Freeform 83"/>
              <p:cNvSpPr>
                <a:spLocks/>
              </p:cNvSpPr>
              <p:nvPr/>
            </p:nvSpPr>
            <p:spPr bwMode="auto">
              <a:xfrm>
                <a:off x="1649" y="3508"/>
                <a:ext cx="126" cy="78"/>
              </a:xfrm>
              <a:custGeom>
                <a:avLst/>
                <a:gdLst>
                  <a:gd name="T0" fmla="*/ 0 w 126"/>
                  <a:gd name="T1" fmla="*/ 13 h 78"/>
                  <a:gd name="T2" fmla="*/ 0 w 126"/>
                  <a:gd name="T3" fmla="*/ 4 h 78"/>
                  <a:gd name="T4" fmla="*/ 0 w 126"/>
                  <a:gd name="T5" fmla="*/ 0 h 78"/>
                  <a:gd name="T6" fmla="*/ 5 w 126"/>
                  <a:gd name="T7" fmla="*/ 0 h 78"/>
                  <a:gd name="T8" fmla="*/ 12 w 126"/>
                  <a:gd name="T9" fmla="*/ 0 h 78"/>
                  <a:gd name="T10" fmla="*/ 21 w 126"/>
                  <a:gd name="T11" fmla="*/ 0 h 78"/>
                  <a:gd name="T12" fmla="*/ 35 w 126"/>
                  <a:gd name="T13" fmla="*/ 0 h 78"/>
                  <a:gd name="T14" fmla="*/ 48 w 126"/>
                  <a:gd name="T15" fmla="*/ 2 h 78"/>
                  <a:gd name="T16" fmla="*/ 57 w 126"/>
                  <a:gd name="T17" fmla="*/ 2 h 78"/>
                  <a:gd name="T18" fmla="*/ 62 w 126"/>
                  <a:gd name="T19" fmla="*/ 2 h 78"/>
                  <a:gd name="T20" fmla="*/ 69 w 126"/>
                  <a:gd name="T21" fmla="*/ 2 h 78"/>
                  <a:gd name="T22" fmla="*/ 85 w 126"/>
                  <a:gd name="T23" fmla="*/ 4 h 78"/>
                  <a:gd name="T24" fmla="*/ 103 w 126"/>
                  <a:gd name="T25" fmla="*/ 6 h 78"/>
                  <a:gd name="T26" fmla="*/ 110 w 126"/>
                  <a:gd name="T27" fmla="*/ 8 h 78"/>
                  <a:gd name="T28" fmla="*/ 115 w 126"/>
                  <a:gd name="T29" fmla="*/ 8 h 78"/>
                  <a:gd name="T30" fmla="*/ 124 w 126"/>
                  <a:gd name="T31" fmla="*/ 8 h 78"/>
                  <a:gd name="T32" fmla="*/ 126 w 126"/>
                  <a:gd name="T33" fmla="*/ 13 h 78"/>
                  <a:gd name="T34" fmla="*/ 124 w 126"/>
                  <a:gd name="T35" fmla="*/ 22 h 78"/>
                  <a:gd name="T36" fmla="*/ 122 w 126"/>
                  <a:gd name="T37" fmla="*/ 26 h 78"/>
                  <a:gd name="T38" fmla="*/ 115 w 126"/>
                  <a:gd name="T39" fmla="*/ 35 h 78"/>
                  <a:gd name="T40" fmla="*/ 99 w 126"/>
                  <a:gd name="T41" fmla="*/ 56 h 78"/>
                  <a:gd name="T42" fmla="*/ 90 w 126"/>
                  <a:gd name="T43" fmla="*/ 65 h 78"/>
                  <a:gd name="T44" fmla="*/ 78 w 126"/>
                  <a:gd name="T45" fmla="*/ 71 h 78"/>
                  <a:gd name="T46" fmla="*/ 67 w 126"/>
                  <a:gd name="T47" fmla="*/ 78 h 78"/>
                  <a:gd name="T48" fmla="*/ 53 w 126"/>
                  <a:gd name="T49" fmla="*/ 78 h 78"/>
                  <a:gd name="T50" fmla="*/ 30 w 126"/>
                  <a:gd name="T51" fmla="*/ 71 h 78"/>
                  <a:gd name="T52" fmla="*/ 16 w 126"/>
                  <a:gd name="T53" fmla="*/ 56 h 78"/>
                  <a:gd name="T54" fmla="*/ 7 w 126"/>
                  <a:gd name="T55" fmla="*/ 37 h 78"/>
                  <a:gd name="T56" fmla="*/ 0 w 126"/>
                  <a:gd name="T57" fmla="*/ 13 h 78"/>
                  <a:gd name="T58" fmla="*/ 0 w 126"/>
                  <a:gd name="T59" fmla="*/ 1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6" h="78">
                    <a:moveTo>
                      <a:pt x="0" y="13"/>
                    </a:moveTo>
                    <a:lnTo>
                      <a:pt x="0" y="4"/>
                    </a:lnTo>
                    <a:lnTo>
                      <a:pt x="0" y="0"/>
                    </a:lnTo>
                    <a:lnTo>
                      <a:pt x="5" y="0"/>
                    </a:lnTo>
                    <a:lnTo>
                      <a:pt x="12" y="0"/>
                    </a:lnTo>
                    <a:lnTo>
                      <a:pt x="21" y="0"/>
                    </a:lnTo>
                    <a:lnTo>
                      <a:pt x="35" y="0"/>
                    </a:lnTo>
                    <a:lnTo>
                      <a:pt x="48" y="2"/>
                    </a:lnTo>
                    <a:lnTo>
                      <a:pt x="57" y="2"/>
                    </a:lnTo>
                    <a:lnTo>
                      <a:pt x="62" y="2"/>
                    </a:lnTo>
                    <a:lnTo>
                      <a:pt x="69" y="2"/>
                    </a:lnTo>
                    <a:lnTo>
                      <a:pt x="85" y="4"/>
                    </a:lnTo>
                    <a:lnTo>
                      <a:pt x="103" y="6"/>
                    </a:lnTo>
                    <a:lnTo>
                      <a:pt x="110" y="8"/>
                    </a:lnTo>
                    <a:lnTo>
                      <a:pt x="115" y="8"/>
                    </a:lnTo>
                    <a:lnTo>
                      <a:pt x="124" y="8"/>
                    </a:lnTo>
                    <a:lnTo>
                      <a:pt x="126" y="13"/>
                    </a:lnTo>
                    <a:lnTo>
                      <a:pt x="124" y="22"/>
                    </a:lnTo>
                    <a:lnTo>
                      <a:pt x="122" y="26"/>
                    </a:lnTo>
                    <a:lnTo>
                      <a:pt x="115" y="35"/>
                    </a:lnTo>
                    <a:lnTo>
                      <a:pt x="99" y="56"/>
                    </a:lnTo>
                    <a:lnTo>
                      <a:pt x="90" y="65"/>
                    </a:lnTo>
                    <a:lnTo>
                      <a:pt x="78" y="71"/>
                    </a:lnTo>
                    <a:lnTo>
                      <a:pt x="67" y="78"/>
                    </a:lnTo>
                    <a:lnTo>
                      <a:pt x="53" y="78"/>
                    </a:lnTo>
                    <a:lnTo>
                      <a:pt x="30" y="71"/>
                    </a:lnTo>
                    <a:lnTo>
                      <a:pt x="16" y="56"/>
                    </a:lnTo>
                    <a:lnTo>
                      <a:pt x="7" y="37"/>
                    </a:lnTo>
                    <a:lnTo>
                      <a:pt x="0" y="13"/>
                    </a:lnTo>
                    <a:lnTo>
                      <a:pt x="0"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644" name="Freeform 84"/>
              <p:cNvSpPr>
                <a:spLocks/>
              </p:cNvSpPr>
              <p:nvPr/>
            </p:nvSpPr>
            <p:spPr bwMode="auto">
              <a:xfrm>
                <a:off x="1690" y="3543"/>
                <a:ext cx="65" cy="30"/>
              </a:xfrm>
              <a:custGeom>
                <a:avLst/>
                <a:gdLst>
                  <a:gd name="T0" fmla="*/ 7 w 65"/>
                  <a:gd name="T1" fmla="*/ 21 h 30"/>
                  <a:gd name="T2" fmla="*/ 3 w 65"/>
                  <a:gd name="T3" fmla="*/ 19 h 30"/>
                  <a:gd name="T4" fmla="*/ 0 w 65"/>
                  <a:gd name="T5" fmla="*/ 15 h 30"/>
                  <a:gd name="T6" fmla="*/ 3 w 65"/>
                  <a:gd name="T7" fmla="*/ 13 h 30"/>
                  <a:gd name="T8" fmla="*/ 7 w 65"/>
                  <a:gd name="T9" fmla="*/ 10 h 30"/>
                  <a:gd name="T10" fmla="*/ 14 w 65"/>
                  <a:gd name="T11" fmla="*/ 10 h 30"/>
                  <a:gd name="T12" fmla="*/ 21 w 65"/>
                  <a:gd name="T13" fmla="*/ 8 h 30"/>
                  <a:gd name="T14" fmla="*/ 30 w 65"/>
                  <a:gd name="T15" fmla="*/ 4 h 30"/>
                  <a:gd name="T16" fmla="*/ 37 w 65"/>
                  <a:gd name="T17" fmla="*/ 2 h 30"/>
                  <a:gd name="T18" fmla="*/ 46 w 65"/>
                  <a:gd name="T19" fmla="*/ 2 h 30"/>
                  <a:gd name="T20" fmla="*/ 53 w 65"/>
                  <a:gd name="T21" fmla="*/ 0 h 30"/>
                  <a:gd name="T22" fmla="*/ 58 w 65"/>
                  <a:gd name="T23" fmla="*/ 0 h 30"/>
                  <a:gd name="T24" fmla="*/ 62 w 65"/>
                  <a:gd name="T25" fmla="*/ 0 h 30"/>
                  <a:gd name="T26" fmla="*/ 65 w 65"/>
                  <a:gd name="T27" fmla="*/ 2 h 30"/>
                  <a:gd name="T28" fmla="*/ 62 w 65"/>
                  <a:gd name="T29" fmla="*/ 6 h 30"/>
                  <a:gd name="T30" fmla="*/ 58 w 65"/>
                  <a:gd name="T31" fmla="*/ 10 h 30"/>
                  <a:gd name="T32" fmla="*/ 51 w 65"/>
                  <a:gd name="T33" fmla="*/ 17 h 30"/>
                  <a:gd name="T34" fmla="*/ 44 w 65"/>
                  <a:gd name="T35" fmla="*/ 23 h 30"/>
                  <a:gd name="T36" fmla="*/ 39 w 65"/>
                  <a:gd name="T37" fmla="*/ 26 h 30"/>
                  <a:gd name="T38" fmla="*/ 35 w 65"/>
                  <a:gd name="T39" fmla="*/ 28 h 30"/>
                  <a:gd name="T40" fmla="*/ 28 w 65"/>
                  <a:gd name="T41" fmla="*/ 30 h 30"/>
                  <a:gd name="T42" fmla="*/ 19 w 65"/>
                  <a:gd name="T43" fmla="*/ 28 h 30"/>
                  <a:gd name="T44" fmla="*/ 7 w 65"/>
                  <a:gd name="T45" fmla="*/ 21 h 30"/>
                  <a:gd name="T46" fmla="*/ 7 w 65"/>
                  <a:gd name="T47" fmla="*/ 2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5" h="30">
                    <a:moveTo>
                      <a:pt x="7" y="21"/>
                    </a:moveTo>
                    <a:lnTo>
                      <a:pt x="3" y="19"/>
                    </a:lnTo>
                    <a:lnTo>
                      <a:pt x="0" y="15"/>
                    </a:lnTo>
                    <a:lnTo>
                      <a:pt x="3" y="13"/>
                    </a:lnTo>
                    <a:lnTo>
                      <a:pt x="7" y="10"/>
                    </a:lnTo>
                    <a:lnTo>
                      <a:pt x="14" y="10"/>
                    </a:lnTo>
                    <a:lnTo>
                      <a:pt x="21" y="8"/>
                    </a:lnTo>
                    <a:lnTo>
                      <a:pt x="30" y="4"/>
                    </a:lnTo>
                    <a:lnTo>
                      <a:pt x="37" y="2"/>
                    </a:lnTo>
                    <a:lnTo>
                      <a:pt x="46" y="2"/>
                    </a:lnTo>
                    <a:lnTo>
                      <a:pt x="53" y="0"/>
                    </a:lnTo>
                    <a:lnTo>
                      <a:pt x="58" y="0"/>
                    </a:lnTo>
                    <a:lnTo>
                      <a:pt x="62" y="0"/>
                    </a:lnTo>
                    <a:lnTo>
                      <a:pt x="65" y="2"/>
                    </a:lnTo>
                    <a:lnTo>
                      <a:pt x="62" y="6"/>
                    </a:lnTo>
                    <a:lnTo>
                      <a:pt x="58" y="10"/>
                    </a:lnTo>
                    <a:lnTo>
                      <a:pt x="51" y="17"/>
                    </a:lnTo>
                    <a:lnTo>
                      <a:pt x="44" y="23"/>
                    </a:lnTo>
                    <a:lnTo>
                      <a:pt x="39" y="26"/>
                    </a:lnTo>
                    <a:lnTo>
                      <a:pt x="35" y="28"/>
                    </a:lnTo>
                    <a:lnTo>
                      <a:pt x="28" y="30"/>
                    </a:lnTo>
                    <a:lnTo>
                      <a:pt x="19" y="28"/>
                    </a:lnTo>
                    <a:lnTo>
                      <a:pt x="7" y="21"/>
                    </a:lnTo>
                    <a:lnTo>
                      <a:pt x="7" y="21"/>
                    </a:lnTo>
                    <a:close/>
                  </a:path>
                </a:pathLst>
              </a:cu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4355" name="Group 755"/>
          <p:cNvGrpSpPr>
            <a:grpSpLocks/>
          </p:cNvGrpSpPr>
          <p:nvPr/>
        </p:nvGrpSpPr>
        <p:grpSpPr bwMode="auto">
          <a:xfrm>
            <a:off x="304800" y="0"/>
            <a:ext cx="8839200" cy="6546850"/>
            <a:chOff x="93" y="62"/>
            <a:chExt cx="5568" cy="4124"/>
          </a:xfrm>
        </p:grpSpPr>
        <p:sp>
          <p:nvSpPr>
            <p:cNvPr id="153602" name="Text Box 2"/>
            <p:cNvSpPr txBox="1">
              <a:spLocks noChangeArrowheads="1"/>
            </p:cNvSpPr>
            <p:nvPr/>
          </p:nvSpPr>
          <p:spPr bwMode="auto">
            <a:xfrm>
              <a:off x="5385" y="63"/>
              <a:ext cx="27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a:t>
              </a:r>
              <a:r>
                <a:rPr lang="ja-JP" altLang="en-US" sz="1000"/>
                <a:t>３</a:t>
              </a:r>
            </a:p>
          </p:txBody>
        </p:sp>
        <p:grpSp>
          <p:nvGrpSpPr>
            <p:cNvPr id="153605" name="Group 5"/>
            <p:cNvGrpSpPr>
              <a:grpSpLocks/>
            </p:cNvGrpSpPr>
            <p:nvPr/>
          </p:nvGrpSpPr>
          <p:grpSpPr bwMode="auto">
            <a:xfrm>
              <a:off x="827" y="775"/>
              <a:ext cx="4114" cy="3411"/>
              <a:chOff x="686" y="594"/>
              <a:chExt cx="4114" cy="3411"/>
            </a:xfrm>
          </p:grpSpPr>
          <p:grpSp>
            <p:nvGrpSpPr>
              <p:cNvPr id="153606" name="Group 6"/>
              <p:cNvGrpSpPr>
                <a:grpSpLocks/>
              </p:cNvGrpSpPr>
              <p:nvPr/>
            </p:nvGrpSpPr>
            <p:grpSpPr bwMode="auto">
              <a:xfrm>
                <a:off x="686" y="594"/>
                <a:ext cx="4114" cy="3411"/>
                <a:chOff x="686" y="594"/>
                <a:chExt cx="4114" cy="3411"/>
              </a:xfrm>
            </p:grpSpPr>
            <p:sp>
              <p:nvSpPr>
                <p:cNvPr id="153607" name="Rectangle 7"/>
                <p:cNvSpPr>
                  <a:spLocks noChangeArrowheads="1"/>
                </p:cNvSpPr>
                <p:nvPr/>
              </p:nvSpPr>
              <p:spPr bwMode="auto">
                <a:xfrm>
                  <a:off x="1344" y="1304"/>
                  <a:ext cx="17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08" name="Rectangle 8"/>
                <p:cNvSpPr>
                  <a:spLocks noChangeArrowheads="1"/>
                </p:cNvSpPr>
                <p:nvPr/>
              </p:nvSpPr>
              <p:spPr bwMode="auto">
                <a:xfrm>
                  <a:off x="4635" y="3869"/>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09" name="Rectangle 9"/>
                <p:cNvSpPr>
                  <a:spLocks noChangeArrowheads="1"/>
                </p:cNvSpPr>
                <p:nvPr/>
              </p:nvSpPr>
              <p:spPr bwMode="auto">
                <a:xfrm>
                  <a:off x="4471" y="3869"/>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10" name="Rectangle 10"/>
                <p:cNvSpPr>
                  <a:spLocks noChangeArrowheads="1"/>
                </p:cNvSpPr>
                <p:nvPr/>
              </p:nvSpPr>
              <p:spPr bwMode="auto">
                <a:xfrm>
                  <a:off x="4306" y="3869"/>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11" name="Rectangle 11"/>
                <p:cNvSpPr>
                  <a:spLocks noChangeArrowheads="1"/>
                </p:cNvSpPr>
                <p:nvPr/>
              </p:nvSpPr>
              <p:spPr bwMode="auto">
                <a:xfrm>
                  <a:off x="4169" y="3869"/>
                  <a:ext cx="137"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12" name="Rectangle 12"/>
                <p:cNvSpPr>
                  <a:spLocks noChangeArrowheads="1"/>
                </p:cNvSpPr>
                <p:nvPr/>
              </p:nvSpPr>
              <p:spPr bwMode="auto">
                <a:xfrm>
                  <a:off x="3977" y="3869"/>
                  <a:ext cx="192"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13" name="Rectangle 13"/>
                <p:cNvSpPr>
                  <a:spLocks noChangeArrowheads="1"/>
                </p:cNvSpPr>
                <p:nvPr/>
              </p:nvSpPr>
              <p:spPr bwMode="auto">
                <a:xfrm>
                  <a:off x="3812" y="3869"/>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14" name="Rectangle 14"/>
                <p:cNvSpPr>
                  <a:spLocks noChangeArrowheads="1"/>
                </p:cNvSpPr>
                <p:nvPr/>
              </p:nvSpPr>
              <p:spPr bwMode="auto">
                <a:xfrm>
                  <a:off x="3648" y="3869"/>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15" name="Rectangle 15"/>
                <p:cNvSpPr>
                  <a:spLocks noChangeArrowheads="1"/>
                </p:cNvSpPr>
                <p:nvPr/>
              </p:nvSpPr>
              <p:spPr bwMode="auto">
                <a:xfrm>
                  <a:off x="3483" y="3869"/>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16" name="Rectangle 16"/>
                <p:cNvSpPr>
                  <a:spLocks noChangeArrowheads="1"/>
                </p:cNvSpPr>
                <p:nvPr/>
              </p:nvSpPr>
              <p:spPr bwMode="auto">
                <a:xfrm>
                  <a:off x="3319" y="3869"/>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17" name="Rectangle 17"/>
                <p:cNvSpPr>
                  <a:spLocks noChangeArrowheads="1"/>
                </p:cNvSpPr>
                <p:nvPr/>
              </p:nvSpPr>
              <p:spPr bwMode="auto">
                <a:xfrm>
                  <a:off x="3154" y="3869"/>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18" name="Rectangle 18"/>
                <p:cNvSpPr>
                  <a:spLocks noChangeArrowheads="1"/>
                </p:cNvSpPr>
                <p:nvPr/>
              </p:nvSpPr>
              <p:spPr bwMode="auto">
                <a:xfrm>
                  <a:off x="2989" y="3869"/>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19" name="Rectangle 19"/>
                <p:cNvSpPr>
                  <a:spLocks noChangeArrowheads="1"/>
                </p:cNvSpPr>
                <p:nvPr/>
              </p:nvSpPr>
              <p:spPr bwMode="auto">
                <a:xfrm>
                  <a:off x="2843" y="3869"/>
                  <a:ext cx="146"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20" name="Rectangle 20"/>
                <p:cNvSpPr>
                  <a:spLocks noChangeArrowheads="1"/>
                </p:cNvSpPr>
                <p:nvPr/>
              </p:nvSpPr>
              <p:spPr bwMode="auto">
                <a:xfrm>
                  <a:off x="2679" y="3869"/>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21" name="Rectangle 21"/>
                <p:cNvSpPr>
                  <a:spLocks noChangeArrowheads="1"/>
                </p:cNvSpPr>
                <p:nvPr/>
              </p:nvSpPr>
              <p:spPr bwMode="auto">
                <a:xfrm>
                  <a:off x="2497" y="3869"/>
                  <a:ext cx="182"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22" name="Rectangle 22"/>
                <p:cNvSpPr>
                  <a:spLocks noChangeArrowheads="1"/>
                </p:cNvSpPr>
                <p:nvPr/>
              </p:nvSpPr>
              <p:spPr bwMode="auto">
                <a:xfrm>
                  <a:off x="2332" y="3869"/>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23" name="Rectangle 23"/>
                <p:cNvSpPr>
                  <a:spLocks noChangeArrowheads="1"/>
                </p:cNvSpPr>
                <p:nvPr/>
              </p:nvSpPr>
              <p:spPr bwMode="auto">
                <a:xfrm>
                  <a:off x="2167" y="3869"/>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24" name="Rectangle 24"/>
                <p:cNvSpPr>
                  <a:spLocks noChangeArrowheads="1"/>
                </p:cNvSpPr>
                <p:nvPr/>
              </p:nvSpPr>
              <p:spPr bwMode="auto">
                <a:xfrm>
                  <a:off x="2003" y="3869"/>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25" name="Rectangle 25"/>
                <p:cNvSpPr>
                  <a:spLocks noChangeArrowheads="1"/>
                </p:cNvSpPr>
                <p:nvPr/>
              </p:nvSpPr>
              <p:spPr bwMode="auto">
                <a:xfrm>
                  <a:off x="1838" y="3869"/>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26" name="Rectangle 26"/>
                <p:cNvSpPr>
                  <a:spLocks noChangeArrowheads="1"/>
                </p:cNvSpPr>
                <p:nvPr/>
              </p:nvSpPr>
              <p:spPr bwMode="auto">
                <a:xfrm>
                  <a:off x="1674" y="3869"/>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27" name="Rectangle 27"/>
                <p:cNvSpPr>
                  <a:spLocks noChangeArrowheads="1"/>
                </p:cNvSpPr>
                <p:nvPr/>
              </p:nvSpPr>
              <p:spPr bwMode="auto">
                <a:xfrm>
                  <a:off x="1518" y="3869"/>
                  <a:ext cx="156"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28" name="Rectangle 28"/>
                <p:cNvSpPr>
                  <a:spLocks noChangeArrowheads="1"/>
                </p:cNvSpPr>
                <p:nvPr/>
              </p:nvSpPr>
              <p:spPr bwMode="auto">
                <a:xfrm>
                  <a:off x="1344" y="3869"/>
                  <a:ext cx="17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29" name="Rectangle 29"/>
                <p:cNvSpPr>
                  <a:spLocks noChangeArrowheads="1"/>
                </p:cNvSpPr>
                <p:nvPr/>
              </p:nvSpPr>
              <p:spPr bwMode="auto">
                <a:xfrm>
                  <a:off x="1180" y="3869"/>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30" name="Rectangle 30"/>
                <p:cNvSpPr>
                  <a:spLocks noChangeArrowheads="1"/>
                </p:cNvSpPr>
                <p:nvPr/>
              </p:nvSpPr>
              <p:spPr bwMode="auto">
                <a:xfrm>
                  <a:off x="1015" y="3869"/>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31" name="Rectangle 31"/>
                <p:cNvSpPr>
                  <a:spLocks noChangeArrowheads="1"/>
                </p:cNvSpPr>
                <p:nvPr/>
              </p:nvSpPr>
              <p:spPr bwMode="auto">
                <a:xfrm>
                  <a:off x="851" y="3869"/>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32" name="Rectangle 32"/>
                <p:cNvSpPr>
                  <a:spLocks noChangeArrowheads="1"/>
                </p:cNvSpPr>
                <p:nvPr/>
              </p:nvSpPr>
              <p:spPr bwMode="auto">
                <a:xfrm>
                  <a:off x="686" y="3869"/>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33" name="Rectangle 33"/>
                <p:cNvSpPr>
                  <a:spLocks noChangeArrowheads="1"/>
                </p:cNvSpPr>
                <p:nvPr/>
              </p:nvSpPr>
              <p:spPr bwMode="auto">
                <a:xfrm>
                  <a:off x="4635" y="3734"/>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34" name="Rectangle 34"/>
                <p:cNvSpPr>
                  <a:spLocks noChangeArrowheads="1"/>
                </p:cNvSpPr>
                <p:nvPr/>
              </p:nvSpPr>
              <p:spPr bwMode="auto">
                <a:xfrm>
                  <a:off x="4471" y="3734"/>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35" name="Rectangle 35"/>
                <p:cNvSpPr>
                  <a:spLocks noChangeArrowheads="1"/>
                </p:cNvSpPr>
                <p:nvPr/>
              </p:nvSpPr>
              <p:spPr bwMode="auto">
                <a:xfrm>
                  <a:off x="4306" y="3734"/>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36" name="Rectangle 36"/>
                <p:cNvSpPr>
                  <a:spLocks noChangeArrowheads="1"/>
                </p:cNvSpPr>
                <p:nvPr/>
              </p:nvSpPr>
              <p:spPr bwMode="auto">
                <a:xfrm>
                  <a:off x="4169" y="3734"/>
                  <a:ext cx="137"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37" name="Rectangle 37"/>
                <p:cNvSpPr>
                  <a:spLocks noChangeArrowheads="1"/>
                </p:cNvSpPr>
                <p:nvPr/>
              </p:nvSpPr>
              <p:spPr bwMode="auto">
                <a:xfrm>
                  <a:off x="3977" y="3734"/>
                  <a:ext cx="192"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38" name="Rectangle 38"/>
                <p:cNvSpPr>
                  <a:spLocks noChangeArrowheads="1"/>
                </p:cNvSpPr>
                <p:nvPr/>
              </p:nvSpPr>
              <p:spPr bwMode="auto">
                <a:xfrm>
                  <a:off x="3812" y="3734"/>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39" name="Rectangle 39"/>
                <p:cNvSpPr>
                  <a:spLocks noChangeArrowheads="1"/>
                </p:cNvSpPr>
                <p:nvPr/>
              </p:nvSpPr>
              <p:spPr bwMode="auto">
                <a:xfrm>
                  <a:off x="3648" y="3734"/>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40" name="Rectangle 40"/>
                <p:cNvSpPr>
                  <a:spLocks noChangeArrowheads="1"/>
                </p:cNvSpPr>
                <p:nvPr/>
              </p:nvSpPr>
              <p:spPr bwMode="auto">
                <a:xfrm>
                  <a:off x="3483" y="3734"/>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41" name="Rectangle 41"/>
                <p:cNvSpPr>
                  <a:spLocks noChangeArrowheads="1"/>
                </p:cNvSpPr>
                <p:nvPr/>
              </p:nvSpPr>
              <p:spPr bwMode="auto">
                <a:xfrm>
                  <a:off x="3319" y="3734"/>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42" name="Rectangle 42"/>
                <p:cNvSpPr>
                  <a:spLocks noChangeArrowheads="1"/>
                </p:cNvSpPr>
                <p:nvPr/>
              </p:nvSpPr>
              <p:spPr bwMode="auto">
                <a:xfrm>
                  <a:off x="3154" y="3734"/>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43" name="Rectangle 43"/>
                <p:cNvSpPr>
                  <a:spLocks noChangeArrowheads="1"/>
                </p:cNvSpPr>
                <p:nvPr/>
              </p:nvSpPr>
              <p:spPr bwMode="auto">
                <a:xfrm>
                  <a:off x="2989" y="3734"/>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44" name="Rectangle 44"/>
                <p:cNvSpPr>
                  <a:spLocks noChangeArrowheads="1"/>
                </p:cNvSpPr>
                <p:nvPr/>
              </p:nvSpPr>
              <p:spPr bwMode="auto">
                <a:xfrm>
                  <a:off x="2843" y="3734"/>
                  <a:ext cx="146"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45" name="Rectangle 45"/>
                <p:cNvSpPr>
                  <a:spLocks noChangeArrowheads="1"/>
                </p:cNvSpPr>
                <p:nvPr/>
              </p:nvSpPr>
              <p:spPr bwMode="auto">
                <a:xfrm>
                  <a:off x="2679" y="3734"/>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46" name="Rectangle 46"/>
                <p:cNvSpPr>
                  <a:spLocks noChangeArrowheads="1"/>
                </p:cNvSpPr>
                <p:nvPr/>
              </p:nvSpPr>
              <p:spPr bwMode="auto">
                <a:xfrm>
                  <a:off x="2497" y="3734"/>
                  <a:ext cx="182"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47" name="Rectangle 47"/>
                <p:cNvSpPr>
                  <a:spLocks noChangeArrowheads="1"/>
                </p:cNvSpPr>
                <p:nvPr/>
              </p:nvSpPr>
              <p:spPr bwMode="auto">
                <a:xfrm>
                  <a:off x="2332" y="3734"/>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48" name="Rectangle 48"/>
                <p:cNvSpPr>
                  <a:spLocks noChangeArrowheads="1"/>
                </p:cNvSpPr>
                <p:nvPr/>
              </p:nvSpPr>
              <p:spPr bwMode="auto">
                <a:xfrm>
                  <a:off x="2167" y="3734"/>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49" name="Rectangle 49"/>
                <p:cNvSpPr>
                  <a:spLocks noChangeArrowheads="1"/>
                </p:cNvSpPr>
                <p:nvPr/>
              </p:nvSpPr>
              <p:spPr bwMode="auto">
                <a:xfrm>
                  <a:off x="2003" y="3734"/>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50" name="Rectangle 50"/>
                <p:cNvSpPr>
                  <a:spLocks noChangeArrowheads="1"/>
                </p:cNvSpPr>
                <p:nvPr/>
              </p:nvSpPr>
              <p:spPr bwMode="auto">
                <a:xfrm>
                  <a:off x="1838" y="3734"/>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51" name="Rectangle 51"/>
                <p:cNvSpPr>
                  <a:spLocks noChangeArrowheads="1"/>
                </p:cNvSpPr>
                <p:nvPr/>
              </p:nvSpPr>
              <p:spPr bwMode="auto">
                <a:xfrm>
                  <a:off x="1674" y="3734"/>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52" name="Rectangle 52"/>
                <p:cNvSpPr>
                  <a:spLocks noChangeArrowheads="1"/>
                </p:cNvSpPr>
                <p:nvPr/>
              </p:nvSpPr>
              <p:spPr bwMode="auto">
                <a:xfrm>
                  <a:off x="1518" y="3734"/>
                  <a:ext cx="156"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53" name="Rectangle 53"/>
                <p:cNvSpPr>
                  <a:spLocks noChangeArrowheads="1"/>
                </p:cNvSpPr>
                <p:nvPr/>
              </p:nvSpPr>
              <p:spPr bwMode="auto">
                <a:xfrm>
                  <a:off x="1344" y="3734"/>
                  <a:ext cx="17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54" name="Rectangle 54"/>
                <p:cNvSpPr>
                  <a:spLocks noChangeArrowheads="1"/>
                </p:cNvSpPr>
                <p:nvPr/>
              </p:nvSpPr>
              <p:spPr bwMode="auto">
                <a:xfrm>
                  <a:off x="1180" y="3734"/>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55" name="Rectangle 55"/>
                <p:cNvSpPr>
                  <a:spLocks noChangeArrowheads="1"/>
                </p:cNvSpPr>
                <p:nvPr/>
              </p:nvSpPr>
              <p:spPr bwMode="auto">
                <a:xfrm>
                  <a:off x="1015" y="3734"/>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56" name="Rectangle 56"/>
                <p:cNvSpPr>
                  <a:spLocks noChangeArrowheads="1"/>
                </p:cNvSpPr>
                <p:nvPr/>
              </p:nvSpPr>
              <p:spPr bwMode="auto">
                <a:xfrm>
                  <a:off x="851" y="3734"/>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57" name="Rectangle 57"/>
                <p:cNvSpPr>
                  <a:spLocks noChangeArrowheads="1"/>
                </p:cNvSpPr>
                <p:nvPr/>
              </p:nvSpPr>
              <p:spPr bwMode="auto">
                <a:xfrm>
                  <a:off x="686" y="3734"/>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58" name="Rectangle 58"/>
                <p:cNvSpPr>
                  <a:spLocks noChangeArrowheads="1"/>
                </p:cNvSpPr>
                <p:nvPr/>
              </p:nvSpPr>
              <p:spPr bwMode="auto">
                <a:xfrm>
                  <a:off x="4635" y="3598"/>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59" name="Rectangle 59"/>
                <p:cNvSpPr>
                  <a:spLocks noChangeArrowheads="1"/>
                </p:cNvSpPr>
                <p:nvPr/>
              </p:nvSpPr>
              <p:spPr bwMode="auto">
                <a:xfrm>
                  <a:off x="4471" y="3598"/>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60" name="Rectangle 60"/>
                <p:cNvSpPr>
                  <a:spLocks noChangeArrowheads="1"/>
                </p:cNvSpPr>
                <p:nvPr/>
              </p:nvSpPr>
              <p:spPr bwMode="auto">
                <a:xfrm>
                  <a:off x="4306" y="3598"/>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61" name="Rectangle 61"/>
                <p:cNvSpPr>
                  <a:spLocks noChangeArrowheads="1"/>
                </p:cNvSpPr>
                <p:nvPr/>
              </p:nvSpPr>
              <p:spPr bwMode="auto">
                <a:xfrm>
                  <a:off x="4169" y="3598"/>
                  <a:ext cx="137"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62" name="Rectangle 62"/>
                <p:cNvSpPr>
                  <a:spLocks noChangeArrowheads="1"/>
                </p:cNvSpPr>
                <p:nvPr/>
              </p:nvSpPr>
              <p:spPr bwMode="auto">
                <a:xfrm>
                  <a:off x="3977" y="3598"/>
                  <a:ext cx="192"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63" name="Rectangle 63"/>
                <p:cNvSpPr>
                  <a:spLocks noChangeArrowheads="1"/>
                </p:cNvSpPr>
                <p:nvPr/>
              </p:nvSpPr>
              <p:spPr bwMode="auto">
                <a:xfrm>
                  <a:off x="3812" y="3598"/>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64" name="Rectangle 64"/>
                <p:cNvSpPr>
                  <a:spLocks noChangeArrowheads="1"/>
                </p:cNvSpPr>
                <p:nvPr/>
              </p:nvSpPr>
              <p:spPr bwMode="auto">
                <a:xfrm>
                  <a:off x="3648" y="3598"/>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65" name="Rectangle 65"/>
                <p:cNvSpPr>
                  <a:spLocks noChangeArrowheads="1"/>
                </p:cNvSpPr>
                <p:nvPr/>
              </p:nvSpPr>
              <p:spPr bwMode="auto">
                <a:xfrm>
                  <a:off x="3483" y="3598"/>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66" name="Rectangle 66"/>
                <p:cNvSpPr>
                  <a:spLocks noChangeArrowheads="1"/>
                </p:cNvSpPr>
                <p:nvPr/>
              </p:nvSpPr>
              <p:spPr bwMode="auto">
                <a:xfrm>
                  <a:off x="3319" y="3598"/>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67" name="Rectangle 67"/>
                <p:cNvSpPr>
                  <a:spLocks noChangeArrowheads="1"/>
                </p:cNvSpPr>
                <p:nvPr/>
              </p:nvSpPr>
              <p:spPr bwMode="auto">
                <a:xfrm>
                  <a:off x="3154" y="3598"/>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68" name="Rectangle 68"/>
                <p:cNvSpPr>
                  <a:spLocks noChangeArrowheads="1"/>
                </p:cNvSpPr>
                <p:nvPr/>
              </p:nvSpPr>
              <p:spPr bwMode="auto">
                <a:xfrm>
                  <a:off x="2989" y="3598"/>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69" name="Rectangle 69"/>
                <p:cNvSpPr>
                  <a:spLocks noChangeArrowheads="1"/>
                </p:cNvSpPr>
                <p:nvPr/>
              </p:nvSpPr>
              <p:spPr bwMode="auto">
                <a:xfrm>
                  <a:off x="2843" y="3598"/>
                  <a:ext cx="146"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70" name="Rectangle 70"/>
                <p:cNvSpPr>
                  <a:spLocks noChangeArrowheads="1"/>
                </p:cNvSpPr>
                <p:nvPr/>
              </p:nvSpPr>
              <p:spPr bwMode="auto">
                <a:xfrm>
                  <a:off x="2679" y="3598"/>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71" name="Rectangle 71"/>
                <p:cNvSpPr>
                  <a:spLocks noChangeArrowheads="1"/>
                </p:cNvSpPr>
                <p:nvPr/>
              </p:nvSpPr>
              <p:spPr bwMode="auto">
                <a:xfrm>
                  <a:off x="2497" y="3598"/>
                  <a:ext cx="182"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72" name="Rectangle 72"/>
                <p:cNvSpPr>
                  <a:spLocks noChangeArrowheads="1"/>
                </p:cNvSpPr>
                <p:nvPr/>
              </p:nvSpPr>
              <p:spPr bwMode="auto">
                <a:xfrm>
                  <a:off x="2332" y="3598"/>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73" name="Rectangle 73"/>
                <p:cNvSpPr>
                  <a:spLocks noChangeArrowheads="1"/>
                </p:cNvSpPr>
                <p:nvPr/>
              </p:nvSpPr>
              <p:spPr bwMode="auto">
                <a:xfrm>
                  <a:off x="2167" y="3598"/>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74" name="Rectangle 74"/>
                <p:cNvSpPr>
                  <a:spLocks noChangeArrowheads="1"/>
                </p:cNvSpPr>
                <p:nvPr/>
              </p:nvSpPr>
              <p:spPr bwMode="auto">
                <a:xfrm>
                  <a:off x="2003" y="3598"/>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75" name="Rectangle 75"/>
                <p:cNvSpPr>
                  <a:spLocks noChangeArrowheads="1"/>
                </p:cNvSpPr>
                <p:nvPr/>
              </p:nvSpPr>
              <p:spPr bwMode="auto">
                <a:xfrm>
                  <a:off x="1838" y="3598"/>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76" name="Rectangle 76"/>
                <p:cNvSpPr>
                  <a:spLocks noChangeArrowheads="1"/>
                </p:cNvSpPr>
                <p:nvPr/>
              </p:nvSpPr>
              <p:spPr bwMode="auto">
                <a:xfrm>
                  <a:off x="1674" y="3598"/>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77" name="Rectangle 77"/>
                <p:cNvSpPr>
                  <a:spLocks noChangeArrowheads="1"/>
                </p:cNvSpPr>
                <p:nvPr/>
              </p:nvSpPr>
              <p:spPr bwMode="auto">
                <a:xfrm>
                  <a:off x="1518" y="3598"/>
                  <a:ext cx="156"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78" name="Rectangle 78"/>
                <p:cNvSpPr>
                  <a:spLocks noChangeArrowheads="1"/>
                </p:cNvSpPr>
                <p:nvPr/>
              </p:nvSpPr>
              <p:spPr bwMode="auto">
                <a:xfrm>
                  <a:off x="1344" y="3598"/>
                  <a:ext cx="17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79" name="Rectangle 79"/>
                <p:cNvSpPr>
                  <a:spLocks noChangeArrowheads="1"/>
                </p:cNvSpPr>
                <p:nvPr/>
              </p:nvSpPr>
              <p:spPr bwMode="auto">
                <a:xfrm>
                  <a:off x="1180" y="3598"/>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80" name="Rectangle 80"/>
                <p:cNvSpPr>
                  <a:spLocks noChangeArrowheads="1"/>
                </p:cNvSpPr>
                <p:nvPr/>
              </p:nvSpPr>
              <p:spPr bwMode="auto">
                <a:xfrm>
                  <a:off x="1015" y="3598"/>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81" name="Rectangle 81"/>
                <p:cNvSpPr>
                  <a:spLocks noChangeArrowheads="1"/>
                </p:cNvSpPr>
                <p:nvPr/>
              </p:nvSpPr>
              <p:spPr bwMode="auto">
                <a:xfrm>
                  <a:off x="851" y="3598"/>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82" name="Rectangle 82"/>
                <p:cNvSpPr>
                  <a:spLocks noChangeArrowheads="1"/>
                </p:cNvSpPr>
                <p:nvPr/>
              </p:nvSpPr>
              <p:spPr bwMode="auto">
                <a:xfrm>
                  <a:off x="686" y="3598"/>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83" name="Rectangle 83"/>
                <p:cNvSpPr>
                  <a:spLocks noChangeArrowheads="1"/>
                </p:cNvSpPr>
                <p:nvPr/>
              </p:nvSpPr>
              <p:spPr bwMode="auto">
                <a:xfrm>
                  <a:off x="4635" y="3463"/>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84" name="Rectangle 84"/>
                <p:cNvSpPr>
                  <a:spLocks noChangeArrowheads="1"/>
                </p:cNvSpPr>
                <p:nvPr/>
              </p:nvSpPr>
              <p:spPr bwMode="auto">
                <a:xfrm>
                  <a:off x="4471" y="3463"/>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85" name="Rectangle 85"/>
                <p:cNvSpPr>
                  <a:spLocks noChangeArrowheads="1"/>
                </p:cNvSpPr>
                <p:nvPr/>
              </p:nvSpPr>
              <p:spPr bwMode="auto">
                <a:xfrm>
                  <a:off x="4306" y="3463"/>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86" name="Rectangle 86"/>
                <p:cNvSpPr>
                  <a:spLocks noChangeArrowheads="1"/>
                </p:cNvSpPr>
                <p:nvPr/>
              </p:nvSpPr>
              <p:spPr bwMode="auto">
                <a:xfrm>
                  <a:off x="4169" y="3463"/>
                  <a:ext cx="137"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87" name="Rectangle 87"/>
                <p:cNvSpPr>
                  <a:spLocks noChangeArrowheads="1"/>
                </p:cNvSpPr>
                <p:nvPr/>
              </p:nvSpPr>
              <p:spPr bwMode="auto">
                <a:xfrm>
                  <a:off x="3977" y="3463"/>
                  <a:ext cx="192"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88" name="Rectangle 88"/>
                <p:cNvSpPr>
                  <a:spLocks noChangeArrowheads="1"/>
                </p:cNvSpPr>
                <p:nvPr/>
              </p:nvSpPr>
              <p:spPr bwMode="auto">
                <a:xfrm>
                  <a:off x="3812" y="3463"/>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89" name="Rectangle 89"/>
                <p:cNvSpPr>
                  <a:spLocks noChangeArrowheads="1"/>
                </p:cNvSpPr>
                <p:nvPr/>
              </p:nvSpPr>
              <p:spPr bwMode="auto">
                <a:xfrm>
                  <a:off x="3648" y="3463"/>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90" name="Rectangle 90"/>
                <p:cNvSpPr>
                  <a:spLocks noChangeArrowheads="1"/>
                </p:cNvSpPr>
                <p:nvPr/>
              </p:nvSpPr>
              <p:spPr bwMode="auto">
                <a:xfrm>
                  <a:off x="3483" y="3463"/>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91" name="Rectangle 91"/>
                <p:cNvSpPr>
                  <a:spLocks noChangeArrowheads="1"/>
                </p:cNvSpPr>
                <p:nvPr/>
              </p:nvSpPr>
              <p:spPr bwMode="auto">
                <a:xfrm>
                  <a:off x="3319" y="3463"/>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92" name="Rectangle 92"/>
                <p:cNvSpPr>
                  <a:spLocks noChangeArrowheads="1"/>
                </p:cNvSpPr>
                <p:nvPr/>
              </p:nvSpPr>
              <p:spPr bwMode="auto">
                <a:xfrm>
                  <a:off x="3154" y="3463"/>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93" name="Rectangle 93"/>
                <p:cNvSpPr>
                  <a:spLocks noChangeArrowheads="1"/>
                </p:cNvSpPr>
                <p:nvPr/>
              </p:nvSpPr>
              <p:spPr bwMode="auto">
                <a:xfrm>
                  <a:off x="2989" y="3463"/>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94" name="Rectangle 94"/>
                <p:cNvSpPr>
                  <a:spLocks noChangeArrowheads="1"/>
                </p:cNvSpPr>
                <p:nvPr/>
              </p:nvSpPr>
              <p:spPr bwMode="auto">
                <a:xfrm>
                  <a:off x="2843" y="3463"/>
                  <a:ext cx="146"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95" name="Rectangle 95"/>
                <p:cNvSpPr>
                  <a:spLocks noChangeArrowheads="1"/>
                </p:cNvSpPr>
                <p:nvPr/>
              </p:nvSpPr>
              <p:spPr bwMode="auto">
                <a:xfrm>
                  <a:off x="2679" y="3463"/>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96" name="Rectangle 96"/>
                <p:cNvSpPr>
                  <a:spLocks noChangeArrowheads="1"/>
                </p:cNvSpPr>
                <p:nvPr/>
              </p:nvSpPr>
              <p:spPr bwMode="auto">
                <a:xfrm>
                  <a:off x="2497" y="3463"/>
                  <a:ext cx="182"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97" name="Rectangle 97"/>
                <p:cNvSpPr>
                  <a:spLocks noChangeArrowheads="1"/>
                </p:cNvSpPr>
                <p:nvPr/>
              </p:nvSpPr>
              <p:spPr bwMode="auto">
                <a:xfrm>
                  <a:off x="2332" y="3463"/>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98" name="Rectangle 98"/>
                <p:cNvSpPr>
                  <a:spLocks noChangeArrowheads="1"/>
                </p:cNvSpPr>
                <p:nvPr/>
              </p:nvSpPr>
              <p:spPr bwMode="auto">
                <a:xfrm>
                  <a:off x="2167" y="3463"/>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99" name="Rectangle 99"/>
                <p:cNvSpPr>
                  <a:spLocks noChangeArrowheads="1"/>
                </p:cNvSpPr>
                <p:nvPr/>
              </p:nvSpPr>
              <p:spPr bwMode="auto">
                <a:xfrm>
                  <a:off x="2003" y="3463"/>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00" name="Rectangle 100"/>
                <p:cNvSpPr>
                  <a:spLocks noChangeArrowheads="1"/>
                </p:cNvSpPr>
                <p:nvPr/>
              </p:nvSpPr>
              <p:spPr bwMode="auto">
                <a:xfrm>
                  <a:off x="1838" y="3463"/>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01" name="Rectangle 101"/>
                <p:cNvSpPr>
                  <a:spLocks noChangeArrowheads="1"/>
                </p:cNvSpPr>
                <p:nvPr/>
              </p:nvSpPr>
              <p:spPr bwMode="auto">
                <a:xfrm>
                  <a:off x="1674" y="3463"/>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02" name="Rectangle 102"/>
                <p:cNvSpPr>
                  <a:spLocks noChangeArrowheads="1"/>
                </p:cNvSpPr>
                <p:nvPr/>
              </p:nvSpPr>
              <p:spPr bwMode="auto">
                <a:xfrm>
                  <a:off x="1518" y="3463"/>
                  <a:ext cx="156"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03" name="Rectangle 103"/>
                <p:cNvSpPr>
                  <a:spLocks noChangeArrowheads="1"/>
                </p:cNvSpPr>
                <p:nvPr/>
              </p:nvSpPr>
              <p:spPr bwMode="auto">
                <a:xfrm>
                  <a:off x="1344" y="3463"/>
                  <a:ext cx="17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04" name="Rectangle 104"/>
                <p:cNvSpPr>
                  <a:spLocks noChangeArrowheads="1"/>
                </p:cNvSpPr>
                <p:nvPr/>
              </p:nvSpPr>
              <p:spPr bwMode="auto">
                <a:xfrm>
                  <a:off x="1180" y="3463"/>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05" name="Rectangle 105"/>
                <p:cNvSpPr>
                  <a:spLocks noChangeArrowheads="1"/>
                </p:cNvSpPr>
                <p:nvPr/>
              </p:nvSpPr>
              <p:spPr bwMode="auto">
                <a:xfrm>
                  <a:off x="1015" y="3463"/>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06" name="Rectangle 106"/>
                <p:cNvSpPr>
                  <a:spLocks noChangeArrowheads="1"/>
                </p:cNvSpPr>
                <p:nvPr/>
              </p:nvSpPr>
              <p:spPr bwMode="auto">
                <a:xfrm>
                  <a:off x="851" y="3463"/>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07" name="Rectangle 107"/>
                <p:cNvSpPr>
                  <a:spLocks noChangeArrowheads="1"/>
                </p:cNvSpPr>
                <p:nvPr/>
              </p:nvSpPr>
              <p:spPr bwMode="auto">
                <a:xfrm>
                  <a:off x="686" y="3463"/>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08" name="Rectangle 108"/>
                <p:cNvSpPr>
                  <a:spLocks noChangeArrowheads="1"/>
                </p:cNvSpPr>
                <p:nvPr/>
              </p:nvSpPr>
              <p:spPr bwMode="auto">
                <a:xfrm>
                  <a:off x="4635" y="3327"/>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09" name="Rectangle 109"/>
                <p:cNvSpPr>
                  <a:spLocks noChangeArrowheads="1"/>
                </p:cNvSpPr>
                <p:nvPr/>
              </p:nvSpPr>
              <p:spPr bwMode="auto">
                <a:xfrm>
                  <a:off x="4471" y="3327"/>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10" name="Rectangle 110"/>
                <p:cNvSpPr>
                  <a:spLocks noChangeArrowheads="1"/>
                </p:cNvSpPr>
                <p:nvPr/>
              </p:nvSpPr>
              <p:spPr bwMode="auto">
                <a:xfrm>
                  <a:off x="4306" y="3327"/>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11" name="Rectangle 111"/>
                <p:cNvSpPr>
                  <a:spLocks noChangeArrowheads="1"/>
                </p:cNvSpPr>
                <p:nvPr/>
              </p:nvSpPr>
              <p:spPr bwMode="auto">
                <a:xfrm>
                  <a:off x="4169" y="3327"/>
                  <a:ext cx="137"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12" name="Rectangle 112"/>
                <p:cNvSpPr>
                  <a:spLocks noChangeArrowheads="1"/>
                </p:cNvSpPr>
                <p:nvPr/>
              </p:nvSpPr>
              <p:spPr bwMode="auto">
                <a:xfrm>
                  <a:off x="3977" y="3327"/>
                  <a:ext cx="192"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13" name="Rectangle 113"/>
                <p:cNvSpPr>
                  <a:spLocks noChangeArrowheads="1"/>
                </p:cNvSpPr>
                <p:nvPr/>
              </p:nvSpPr>
              <p:spPr bwMode="auto">
                <a:xfrm>
                  <a:off x="3812" y="3327"/>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14" name="Rectangle 114"/>
                <p:cNvSpPr>
                  <a:spLocks noChangeArrowheads="1"/>
                </p:cNvSpPr>
                <p:nvPr/>
              </p:nvSpPr>
              <p:spPr bwMode="auto">
                <a:xfrm>
                  <a:off x="3648" y="3327"/>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15" name="Rectangle 115"/>
                <p:cNvSpPr>
                  <a:spLocks noChangeArrowheads="1"/>
                </p:cNvSpPr>
                <p:nvPr/>
              </p:nvSpPr>
              <p:spPr bwMode="auto">
                <a:xfrm>
                  <a:off x="3483" y="3327"/>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16" name="Rectangle 116"/>
                <p:cNvSpPr>
                  <a:spLocks noChangeArrowheads="1"/>
                </p:cNvSpPr>
                <p:nvPr/>
              </p:nvSpPr>
              <p:spPr bwMode="auto">
                <a:xfrm>
                  <a:off x="3319" y="3327"/>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17" name="Rectangle 117"/>
                <p:cNvSpPr>
                  <a:spLocks noChangeArrowheads="1"/>
                </p:cNvSpPr>
                <p:nvPr/>
              </p:nvSpPr>
              <p:spPr bwMode="auto">
                <a:xfrm>
                  <a:off x="3154" y="3327"/>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18" name="Rectangle 118"/>
                <p:cNvSpPr>
                  <a:spLocks noChangeArrowheads="1"/>
                </p:cNvSpPr>
                <p:nvPr/>
              </p:nvSpPr>
              <p:spPr bwMode="auto">
                <a:xfrm>
                  <a:off x="2989" y="3327"/>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19" name="Rectangle 119"/>
                <p:cNvSpPr>
                  <a:spLocks noChangeArrowheads="1"/>
                </p:cNvSpPr>
                <p:nvPr/>
              </p:nvSpPr>
              <p:spPr bwMode="auto">
                <a:xfrm>
                  <a:off x="2843" y="3327"/>
                  <a:ext cx="146"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20" name="Rectangle 120"/>
                <p:cNvSpPr>
                  <a:spLocks noChangeArrowheads="1"/>
                </p:cNvSpPr>
                <p:nvPr/>
              </p:nvSpPr>
              <p:spPr bwMode="auto">
                <a:xfrm>
                  <a:off x="2679" y="3327"/>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21" name="Rectangle 121"/>
                <p:cNvSpPr>
                  <a:spLocks noChangeArrowheads="1"/>
                </p:cNvSpPr>
                <p:nvPr/>
              </p:nvSpPr>
              <p:spPr bwMode="auto">
                <a:xfrm>
                  <a:off x="2497" y="3327"/>
                  <a:ext cx="182"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22" name="Rectangle 122"/>
                <p:cNvSpPr>
                  <a:spLocks noChangeArrowheads="1"/>
                </p:cNvSpPr>
                <p:nvPr/>
              </p:nvSpPr>
              <p:spPr bwMode="auto">
                <a:xfrm>
                  <a:off x="2332" y="3327"/>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23" name="Rectangle 123"/>
                <p:cNvSpPr>
                  <a:spLocks noChangeArrowheads="1"/>
                </p:cNvSpPr>
                <p:nvPr/>
              </p:nvSpPr>
              <p:spPr bwMode="auto">
                <a:xfrm>
                  <a:off x="2167" y="3327"/>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24" name="Rectangle 124"/>
                <p:cNvSpPr>
                  <a:spLocks noChangeArrowheads="1"/>
                </p:cNvSpPr>
                <p:nvPr/>
              </p:nvSpPr>
              <p:spPr bwMode="auto">
                <a:xfrm>
                  <a:off x="2003" y="3327"/>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25" name="Rectangle 125"/>
                <p:cNvSpPr>
                  <a:spLocks noChangeArrowheads="1"/>
                </p:cNvSpPr>
                <p:nvPr/>
              </p:nvSpPr>
              <p:spPr bwMode="auto">
                <a:xfrm>
                  <a:off x="1838" y="3327"/>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26" name="Rectangle 126"/>
                <p:cNvSpPr>
                  <a:spLocks noChangeArrowheads="1"/>
                </p:cNvSpPr>
                <p:nvPr/>
              </p:nvSpPr>
              <p:spPr bwMode="auto">
                <a:xfrm>
                  <a:off x="1674" y="3327"/>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27" name="Rectangle 127"/>
                <p:cNvSpPr>
                  <a:spLocks noChangeArrowheads="1"/>
                </p:cNvSpPr>
                <p:nvPr/>
              </p:nvSpPr>
              <p:spPr bwMode="auto">
                <a:xfrm>
                  <a:off x="1518" y="3327"/>
                  <a:ext cx="156"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28" name="Rectangle 128"/>
                <p:cNvSpPr>
                  <a:spLocks noChangeArrowheads="1"/>
                </p:cNvSpPr>
                <p:nvPr/>
              </p:nvSpPr>
              <p:spPr bwMode="auto">
                <a:xfrm>
                  <a:off x="1344" y="3327"/>
                  <a:ext cx="17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29" name="Rectangle 129"/>
                <p:cNvSpPr>
                  <a:spLocks noChangeArrowheads="1"/>
                </p:cNvSpPr>
                <p:nvPr/>
              </p:nvSpPr>
              <p:spPr bwMode="auto">
                <a:xfrm>
                  <a:off x="1180" y="3327"/>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30" name="Rectangle 130"/>
                <p:cNvSpPr>
                  <a:spLocks noChangeArrowheads="1"/>
                </p:cNvSpPr>
                <p:nvPr/>
              </p:nvSpPr>
              <p:spPr bwMode="auto">
                <a:xfrm>
                  <a:off x="1015" y="3327"/>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31" name="Rectangle 131"/>
                <p:cNvSpPr>
                  <a:spLocks noChangeArrowheads="1"/>
                </p:cNvSpPr>
                <p:nvPr/>
              </p:nvSpPr>
              <p:spPr bwMode="auto">
                <a:xfrm>
                  <a:off x="851" y="3327"/>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32" name="Rectangle 132"/>
                <p:cNvSpPr>
                  <a:spLocks noChangeArrowheads="1"/>
                </p:cNvSpPr>
                <p:nvPr/>
              </p:nvSpPr>
              <p:spPr bwMode="auto">
                <a:xfrm>
                  <a:off x="686" y="3327"/>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33" name="Rectangle 133"/>
                <p:cNvSpPr>
                  <a:spLocks noChangeArrowheads="1"/>
                </p:cNvSpPr>
                <p:nvPr/>
              </p:nvSpPr>
              <p:spPr bwMode="auto">
                <a:xfrm>
                  <a:off x="4635" y="3192"/>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34" name="Rectangle 134"/>
                <p:cNvSpPr>
                  <a:spLocks noChangeArrowheads="1"/>
                </p:cNvSpPr>
                <p:nvPr/>
              </p:nvSpPr>
              <p:spPr bwMode="auto">
                <a:xfrm>
                  <a:off x="4471" y="3192"/>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35" name="Rectangle 135"/>
                <p:cNvSpPr>
                  <a:spLocks noChangeArrowheads="1"/>
                </p:cNvSpPr>
                <p:nvPr/>
              </p:nvSpPr>
              <p:spPr bwMode="auto">
                <a:xfrm>
                  <a:off x="4306" y="3192"/>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36" name="Rectangle 136"/>
                <p:cNvSpPr>
                  <a:spLocks noChangeArrowheads="1"/>
                </p:cNvSpPr>
                <p:nvPr/>
              </p:nvSpPr>
              <p:spPr bwMode="auto">
                <a:xfrm>
                  <a:off x="4169" y="3192"/>
                  <a:ext cx="137"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37" name="Rectangle 137"/>
                <p:cNvSpPr>
                  <a:spLocks noChangeArrowheads="1"/>
                </p:cNvSpPr>
                <p:nvPr/>
              </p:nvSpPr>
              <p:spPr bwMode="auto">
                <a:xfrm>
                  <a:off x="3977" y="3192"/>
                  <a:ext cx="192"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38" name="Rectangle 138"/>
                <p:cNvSpPr>
                  <a:spLocks noChangeArrowheads="1"/>
                </p:cNvSpPr>
                <p:nvPr/>
              </p:nvSpPr>
              <p:spPr bwMode="auto">
                <a:xfrm>
                  <a:off x="3812" y="3192"/>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39" name="Rectangle 139"/>
                <p:cNvSpPr>
                  <a:spLocks noChangeArrowheads="1"/>
                </p:cNvSpPr>
                <p:nvPr/>
              </p:nvSpPr>
              <p:spPr bwMode="auto">
                <a:xfrm>
                  <a:off x="3648" y="3192"/>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40" name="Rectangle 140"/>
                <p:cNvSpPr>
                  <a:spLocks noChangeArrowheads="1"/>
                </p:cNvSpPr>
                <p:nvPr/>
              </p:nvSpPr>
              <p:spPr bwMode="auto">
                <a:xfrm>
                  <a:off x="3483" y="3192"/>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41" name="Rectangle 141"/>
                <p:cNvSpPr>
                  <a:spLocks noChangeArrowheads="1"/>
                </p:cNvSpPr>
                <p:nvPr/>
              </p:nvSpPr>
              <p:spPr bwMode="auto">
                <a:xfrm>
                  <a:off x="3319" y="3192"/>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42" name="Rectangle 142"/>
                <p:cNvSpPr>
                  <a:spLocks noChangeArrowheads="1"/>
                </p:cNvSpPr>
                <p:nvPr/>
              </p:nvSpPr>
              <p:spPr bwMode="auto">
                <a:xfrm>
                  <a:off x="3154" y="3192"/>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43" name="Rectangle 143"/>
                <p:cNvSpPr>
                  <a:spLocks noChangeArrowheads="1"/>
                </p:cNvSpPr>
                <p:nvPr/>
              </p:nvSpPr>
              <p:spPr bwMode="auto">
                <a:xfrm>
                  <a:off x="2989" y="3192"/>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44" name="Rectangle 144"/>
                <p:cNvSpPr>
                  <a:spLocks noChangeArrowheads="1"/>
                </p:cNvSpPr>
                <p:nvPr/>
              </p:nvSpPr>
              <p:spPr bwMode="auto">
                <a:xfrm>
                  <a:off x="2843" y="3192"/>
                  <a:ext cx="146"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45" name="Rectangle 145"/>
                <p:cNvSpPr>
                  <a:spLocks noChangeArrowheads="1"/>
                </p:cNvSpPr>
                <p:nvPr/>
              </p:nvSpPr>
              <p:spPr bwMode="auto">
                <a:xfrm>
                  <a:off x="2679" y="3192"/>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46" name="Rectangle 146"/>
                <p:cNvSpPr>
                  <a:spLocks noChangeArrowheads="1"/>
                </p:cNvSpPr>
                <p:nvPr/>
              </p:nvSpPr>
              <p:spPr bwMode="auto">
                <a:xfrm>
                  <a:off x="2497" y="3192"/>
                  <a:ext cx="182"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47" name="Rectangle 147"/>
                <p:cNvSpPr>
                  <a:spLocks noChangeArrowheads="1"/>
                </p:cNvSpPr>
                <p:nvPr/>
              </p:nvSpPr>
              <p:spPr bwMode="auto">
                <a:xfrm>
                  <a:off x="2332" y="3192"/>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48" name="Rectangle 148"/>
                <p:cNvSpPr>
                  <a:spLocks noChangeArrowheads="1"/>
                </p:cNvSpPr>
                <p:nvPr/>
              </p:nvSpPr>
              <p:spPr bwMode="auto">
                <a:xfrm>
                  <a:off x="2167" y="3192"/>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49" name="Rectangle 149"/>
                <p:cNvSpPr>
                  <a:spLocks noChangeArrowheads="1"/>
                </p:cNvSpPr>
                <p:nvPr/>
              </p:nvSpPr>
              <p:spPr bwMode="auto">
                <a:xfrm>
                  <a:off x="2003" y="3192"/>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50" name="Rectangle 150"/>
                <p:cNvSpPr>
                  <a:spLocks noChangeArrowheads="1"/>
                </p:cNvSpPr>
                <p:nvPr/>
              </p:nvSpPr>
              <p:spPr bwMode="auto">
                <a:xfrm>
                  <a:off x="1838" y="3192"/>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51" name="Rectangle 151"/>
                <p:cNvSpPr>
                  <a:spLocks noChangeArrowheads="1"/>
                </p:cNvSpPr>
                <p:nvPr/>
              </p:nvSpPr>
              <p:spPr bwMode="auto">
                <a:xfrm>
                  <a:off x="1674" y="3192"/>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52" name="Rectangle 152"/>
                <p:cNvSpPr>
                  <a:spLocks noChangeArrowheads="1"/>
                </p:cNvSpPr>
                <p:nvPr/>
              </p:nvSpPr>
              <p:spPr bwMode="auto">
                <a:xfrm>
                  <a:off x="1518" y="3192"/>
                  <a:ext cx="156"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53" name="Rectangle 153"/>
                <p:cNvSpPr>
                  <a:spLocks noChangeArrowheads="1"/>
                </p:cNvSpPr>
                <p:nvPr/>
              </p:nvSpPr>
              <p:spPr bwMode="auto">
                <a:xfrm>
                  <a:off x="1344" y="3192"/>
                  <a:ext cx="17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54" name="Rectangle 154"/>
                <p:cNvSpPr>
                  <a:spLocks noChangeArrowheads="1"/>
                </p:cNvSpPr>
                <p:nvPr/>
              </p:nvSpPr>
              <p:spPr bwMode="auto">
                <a:xfrm>
                  <a:off x="1180" y="3192"/>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55" name="Rectangle 155"/>
                <p:cNvSpPr>
                  <a:spLocks noChangeArrowheads="1"/>
                </p:cNvSpPr>
                <p:nvPr/>
              </p:nvSpPr>
              <p:spPr bwMode="auto">
                <a:xfrm>
                  <a:off x="1015" y="3192"/>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56" name="Rectangle 156"/>
                <p:cNvSpPr>
                  <a:spLocks noChangeArrowheads="1"/>
                </p:cNvSpPr>
                <p:nvPr/>
              </p:nvSpPr>
              <p:spPr bwMode="auto">
                <a:xfrm>
                  <a:off x="851" y="3192"/>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57" name="Rectangle 157"/>
                <p:cNvSpPr>
                  <a:spLocks noChangeArrowheads="1"/>
                </p:cNvSpPr>
                <p:nvPr/>
              </p:nvSpPr>
              <p:spPr bwMode="auto">
                <a:xfrm>
                  <a:off x="686" y="3192"/>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58" name="Rectangle 158"/>
                <p:cNvSpPr>
                  <a:spLocks noChangeArrowheads="1"/>
                </p:cNvSpPr>
                <p:nvPr/>
              </p:nvSpPr>
              <p:spPr bwMode="auto">
                <a:xfrm>
                  <a:off x="4635" y="3056"/>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59" name="Rectangle 159"/>
                <p:cNvSpPr>
                  <a:spLocks noChangeArrowheads="1"/>
                </p:cNvSpPr>
                <p:nvPr/>
              </p:nvSpPr>
              <p:spPr bwMode="auto">
                <a:xfrm>
                  <a:off x="4471" y="3056"/>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60" name="Rectangle 160"/>
                <p:cNvSpPr>
                  <a:spLocks noChangeArrowheads="1"/>
                </p:cNvSpPr>
                <p:nvPr/>
              </p:nvSpPr>
              <p:spPr bwMode="auto">
                <a:xfrm>
                  <a:off x="4306" y="3056"/>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61" name="Rectangle 161"/>
                <p:cNvSpPr>
                  <a:spLocks noChangeArrowheads="1"/>
                </p:cNvSpPr>
                <p:nvPr/>
              </p:nvSpPr>
              <p:spPr bwMode="auto">
                <a:xfrm>
                  <a:off x="4169" y="3056"/>
                  <a:ext cx="137"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62" name="Rectangle 162"/>
                <p:cNvSpPr>
                  <a:spLocks noChangeArrowheads="1"/>
                </p:cNvSpPr>
                <p:nvPr/>
              </p:nvSpPr>
              <p:spPr bwMode="auto">
                <a:xfrm>
                  <a:off x="3977" y="3056"/>
                  <a:ext cx="192"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63" name="Rectangle 163"/>
                <p:cNvSpPr>
                  <a:spLocks noChangeArrowheads="1"/>
                </p:cNvSpPr>
                <p:nvPr/>
              </p:nvSpPr>
              <p:spPr bwMode="auto">
                <a:xfrm>
                  <a:off x="3812" y="3056"/>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64" name="Rectangle 164"/>
                <p:cNvSpPr>
                  <a:spLocks noChangeArrowheads="1"/>
                </p:cNvSpPr>
                <p:nvPr/>
              </p:nvSpPr>
              <p:spPr bwMode="auto">
                <a:xfrm>
                  <a:off x="3648" y="3056"/>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65" name="Rectangle 165"/>
                <p:cNvSpPr>
                  <a:spLocks noChangeArrowheads="1"/>
                </p:cNvSpPr>
                <p:nvPr/>
              </p:nvSpPr>
              <p:spPr bwMode="auto">
                <a:xfrm>
                  <a:off x="3483" y="3056"/>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66" name="Rectangle 166"/>
                <p:cNvSpPr>
                  <a:spLocks noChangeArrowheads="1"/>
                </p:cNvSpPr>
                <p:nvPr/>
              </p:nvSpPr>
              <p:spPr bwMode="auto">
                <a:xfrm>
                  <a:off x="3319" y="3056"/>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67" name="Rectangle 167"/>
                <p:cNvSpPr>
                  <a:spLocks noChangeArrowheads="1"/>
                </p:cNvSpPr>
                <p:nvPr/>
              </p:nvSpPr>
              <p:spPr bwMode="auto">
                <a:xfrm>
                  <a:off x="3154" y="3056"/>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68" name="Rectangle 168"/>
                <p:cNvSpPr>
                  <a:spLocks noChangeArrowheads="1"/>
                </p:cNvSpPr>
                <p:nvPr/>
              </p:nvSpPr>
              <p:spPr bwMode="auto">
                <a:xfrm>
                  <a:off x="2989" y="3056"/>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69" name="Rectangle 169"/>
                <p:cNvSpPr>
                  <a:spLocks noChangeArrowheads="1"/>
                </p:cNvSpPr>
                <p:nvPr/>
              </p:nvSpPr>
              <p:spPr bwMode="auto">
                <a:xfrm>
                  <a:off x="2843" y="3056"/>
                  <a:ext cx="146"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70" name="Rectangle 170"/>
                <p:cNvSpPr>
                  <a:spLocks noChangeArrowheads="1"/>
                </p:cNvSpPr>
                <p:nvPr/>
              </p:nvSpPr>
              <p:spPr bwMode="auto">
                <a:xfrm>
                  <a:off x="2679" y="3056"/>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71" name="Rectangle 171"/>
                <p:cNvSpPr>
                  <a:spLocks noChangeArrowheads="1"/>
                </p:cNvSpPr>
                <p:nvPr/>
              </p:nvSpPr>
              <p:spPr bwMode="auto">
                <a:xfrm>
                  <a:off x="2497" y="3056"/>
                  <a:ext cx="182"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72" name="Rectangle 172"/>
                <p:cNvSpPr>
                  <a:spLocks noChangeArrowheads="1"/>
                </p:cNvSpPr>
                <p:nvPr/>
              </p:nvSpPr>
              <p:spPr bwMode="auto">
                <a:xfrm>
                  <a:off x="2332" y="3056"/>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73" name="Rectangle 173"/>
                <p:cNvSpPr>
                  <a:spLocks noChangeArrowheads="1"/>
                </p:cNvSpPr>
                <p:nvPr/>
              </p:nvSpPr>
              <p:spPr bwMode="auto">
                <a:xfrm>
                  <a:off x="2167" y="3056"/>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74" name="Rectangle 174"/>
                <p:cNvSpPr>
                  <a:spLocks noChangeArrowheads="1"/>
                </p:cNvSpPr>
                <p:nvPr/>
              </p:nvSpPr>
              <p:spPr bwMode="auto">
                <a:xfrm>
                  <a:off x="2003" y="3056"/>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75" name="Rectangle 175"/>
                <p:cNvSpPr>
                  <a:spLocks noChangeArrowheads="1"/>
                </p:cNvSpPr>
                <p:nvPr/>
              </p:nvSpPr>
              <p:spPr bwMode="auto">
                <a:xfrm>
                  <a:off x="1838" y="3056"/>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76" name="Rectangle 176"/>
                <p:cNvSpPr>
                  <a:spLocks noChangeArrowheads="1"/>
                </p:cNvSpPr>
                <p:nvPr/>
              </p:nvSpPr>
              <p:spPr bwMode="auto">
                <a:xfrm>
                  <a:off x="1674" y="3056"/>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77" name="Rectangle 177"/>
                <p:cNvSpPr>
                  <a:spLocks noChangeArrowheads="1"/>
                </p:cNvSpPr>
                <p:nvPr/>
              </p:nvSpPr>
              <p:spPr bwMode="auto">
                <a:xfrm>
                  <a:off x="1518" y="3056"/>
                  <a:ext cx="156"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78" name="Rectangle 178"/>
                <p:cNvSpPr>
                  <a:spLocks noChangeArrowheads="1"/>
                </p:cNvSpPr>
                <p:nvPr/>
              </p:nvSpPr>
              <p:spPr bwMode="auto">
                <a:xfrm>
                  <a:off x="1344" y="3056"/>
                  <a:ext cx="17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79" name="Rectangle 179"/>
                <p:cNvSpPr>
                  <a:spLocks noChangeArrowheads="1"/>
                </p:cNvSpPr>
                <p:nvPr/>
              </p:nvSpPr>
              <p:spPr bwMode="auto">
                <a:xfrm>
                  <a:off x="1180" y="3056"/>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80" name="Rectangle 180"/>
                <p:cNvSpPr>
                  <a:spLocks noChangeArrowheads="1"/>
                </p:cNvSpPr>
                <p:nvPr/>
              </p:nvSpPr>
              <p:spPr bwMode="auto">
                <a:xfrm>
                  <a:off x="1015" y="3056"/>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81" name="Rectangle 181"/>
                <p:cNvSpPr>
                  <a:spLocks noChangeArrowheads="1"/>
                </p:cNvSpPr>
                <p:nvPr/>
              </p:nvSpPr>
              <p:spPr bwMode="auto">
                <a:xfrm>
                  <a:off x="851" y="3056"/>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82" name="Rectangle 182"/>
                <p:cNvSpPr>
                  <a:spLocks noChangeArrowheads="1"/>
                </p:cNvSpPr>
                <p:nvPr/>
              </p:nvSpPr>
              <p:spPr bwMode="auto">
                <a:xfrm>
                  <a:off x="686" y="3056"/>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83" name="Rectangle 183"/>
                <p:cNvSpPr>
                  <a:spLocks noChangeArrowheads="1"/>
                </p:cNvSpPr>
                <p:nvPr/>
              </p:nvSpPr>
              <p:spPr bwMode="auto">
                <a:xfrm>
                  <a:off x="4635" y="2921"/>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84" name="Rectangle 184"/>
                <p:cNvSpPr>
                  <a:spLocks noChangeArrowheads="1"/>
                </p:cNvSpPr>
                <p:nvPr/>
              </p:nvSpPr>
              <p:spPr bwMode="auto">
                <a:xfrm>
                  <a:off x="4471" y="2921"/>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85" name="Rectangle 185"/>
                <p:cNvSpPr>
                  <a:spLocks noChangeArrowheads="1"/>
                </p:cNvSpPr>
                <p:nvPr/>
              </p:nvSpPr>
              <p:spPr bwMode="auto">
                <a:xfrm>
                  <a:off x="4306" y="2921"/>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86" name="Rectangle 186"/>
                <p:cNvSpPr>
                  <a:spLocks noChangeArrowheads="1"/>
                </p:cNvSpPr>
                <p:nvPr/>
              </p:nvSpPr>
              <p:spPr bwMode="auto">
                <a:xfrm>
                  <a:off x="4169" y="2921"/>
                  <a:ext cx="137"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87" name="Rectangle 187"/>
                <p:cNvSpPr>
                  <a:spLocks noChangeArrowheads="1"/>
                </p:cNvSpPr>
                <p:nvPr/>
              </p:nvSpPr>
              <p:spPr bwMode="auto">
                <a:xfrm>
                  <a:off x="3977" y="2921"/>
                  <a:ext cx="192"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88" name="Rectangle 188"/>
                <p:cNvSpPr>
                  <a:spLocks noChangeArrowheads="1"/>
                </p:cNvSpPr>
                <p:nvPr/>
              </p:nvSpPr>
              <p:spPr bwMode="auto">
                <a:xfrm>
                  <a:off x="3812" y="2921"/>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89" name="Rectangle 189"/>
                <p:cNvSpPr>
                  <a:spLocks noChangeArrowheads="1"/>
                </p:cNvSpPr>
                <p:nvPr/>
              </p:nvSpPr>
              <p:spPr bwMode="auto">
                <a:xfrm>
                  <a:off x="3648" y="2921"/>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90" name="Rectangle 190"/>
                <p:cNvSpPr>
                  <a:spLocks noChangeArrowheads="1"/>
                </p:cNvSpPr>
                <p:nvPr/>
              </p:nvSpPr>
              <p:spPr bwMode="auto">
                <a:xfrm>
                  <a:off x="3483" y="2921"/>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91" name="Rectangle 191"/>
                <p:cNvSpPr>
                  <a:spLocks noChangeArrowheads="1"/>
                </p:cNvSpPr>
                <p:nvPr/>
              </p:nvSpPr>
              <p:spPr bwMode="auto">
                <a:xfrm>
                  <a:off x="3319" y="2921"/>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92" name="Rectangle 192"/>
                <p:cNvSpPr>
                  <a:spLocks noChangeArrowheads="1"/>
                </p:cNvSpPr>
                <p:nvPr/>
              </p:nvSpPr>
              <p:spPr bwMode="auto">
                <a:xfrm>
                  <a:off x="3154" y="2921"/>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93" name="Rectangle 193"/>
                <p:cNvSpPr>
                  <a:spLocks noChangeArrowheads="1"/>
                </p:cNvSpPr>
                <p:nvPr/>
              </p:nvSpPr>
              <p:spPr bwMode="auto">
                <a:xfrm>
                  <a:off x="2989" y="2921"/>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94" name="Rectangle 194"/>
                <p:cNvSpPr>
                  <a:spLocks noChangeArrowheads="1"/>
                </p:cNvSpPr>
                <p:nvPr/>
              </p:nvSpPr>
              <p:spPr bwMode="auto">
                <a:xfrm>
                  <a:off x="2843" y="2921"/>
                  <a:ext cx="146"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95" name="Rectangle 195"/>
                <p:cNvSpPr>
                  <a:spLocks noChangeArrowheads="1"/>
                </p:cNvSpPr>
                <p:nvPr/>
              </p:nvSpPr>
              <p:spPr bwMode="auto">
                <a:xfrm>
                  <a:off x="2679" y="2921"/>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96" name="Rectangle 196"/>
                <p:cNvSpPr>
                  <a:spLocks noChangeArrowheads="1"/>
                </p:cNvSpPr>
                <p:nvPr/>
              </p:nvSpPr>
              <p:spPr bwMode="auto">
                <a:xfrm>
                  <a:off x="2497" y="2921"/>
                  <a:ext cx="182"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97" name="Rectangle 197"/>
                <p:cNvSpPr>
                  <a:spLocks noChangeArrowheads="1"/>
                </p:cNvSpPr>
                <p:nvPr/>
              </p:nvSpPr>
              <p:spPr bwMode="auto">
                <a:xfrm>
                  <a:off x="2332" y="2921"/>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98" name="Rectangle 198"/>
                <p:cNvSpPr>
                  <a:spLocks noChangeArrowheads="1"/>
                </p:cNvSpPr>
                <p:nvPr/>
              </p:nvSpPr>
              <p:spPr bwMode="auto">
                <a:xfrm>
                  <a:off x="2167" y="2921"/>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99" name="Rectangle 199"/>
                <p:cNvSpPr>
                  <a:spLocks noChangeArrowheads="1"/>
                </p:cNvSpPr>
                <p:nvPr/>
              </p:nvSpPr>
              <p:spPr bwMode="auto">
                <a:xfrm>
                  <a:off x="2003" y="2921"/>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00" name="Rectangle 200"/>
                <p:cNvSpPr>
                  <a:spLocks noChangeArrowheads="1"/>
                </p:cNvSpPr>
                <p:nvPr/>
              </p:nvSpPr>
              <p:spPr bwMode="auto">
                <a:xfrm>
                  <a:off x="1838" y="2921"/>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01" name="Rectangle 201"/>
                <p:cNvSpPr>
                  <a:spLocks noChangeArrowheads="1"/>
                </p:cNvSpPr>
                <p:nvPr/>
              </p:nvSpPr>
              <p:spPr bwMode="auto">
                <a:xfrm>
                  <a:off x="1674" y="2921"/>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02" name="Rectangle 202"/>
                <p:cNvSpPr>
                  <a:spLocks noChangeArrowheads="1"/>
                </p:cNvSpPr>
                <p:nvPr/>
              </p:nvSpPr>
              <p:spPr bwMode="auto">
                <a:xfrm>
                  <a:off x="1518" y="2921"/>
                  <a:ext cx="156"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03" name="Rectangle 203"/>
                <p:cNvSpPr>
                  <a:spLocks noChangeArrowheads="1"/>
                </p:cNvSpPr>
                <p:nvPr/>
              </p:nvSpPr>
              <p:spPr bwMode="auto">
                <a:xfrm>
                  <a:off x="1344" y="2921"/>
                  <a:ext cx="17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04" name="Rectangle 204"/>
                <p:cNvSpPr>
                  <a:spLocks noChangeArrowheads="1"/>
                </p:cNvSpPr>
                <p:nvPr/>
              </p:nvSpPr>
              <p:spPr bwMode="auto">
                <a:xfrm>
                  <a:off x="1180" y="2921"/>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05" name="Rectangle 205"/>
                <p:cNvSpPr>
                  <a:spLocks noChangeArrowheads="1"/>
                </p:cNvSpPr>
                <p:nvPr/>
              </p:nvSpPr>
              <p:spPr bwMode="auto">
                <a:xfrm>
                  <a:off x="1015" y="2921"/>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06" name="Rectangle 206"/>
                <p:cNvSpPr>
                  <a:spLocks noChangeArrowheads="1"/>
                </p:cNvSpPr>
                <p:nvPr/>
              </p:nvSpPr>
              <p:spPr bwMode="auto">
                <a:xfrm>
                  <a:off x="851" y="2921"/>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07" name="Rectangle 207"/>
                <p:cNvSpPr>
                  <a:spLocks noChangeArrowheads="1"/>
                </p:cNvSpPr>
                <p:nvPr/>
              </p:nvSpPr>
              <p:spPr bwMode="auto">
                <a:xfrm>
                  <a:off x="686" y="2921"/>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08" name="Rectangle 208"/>
                <p:cNvSpPr>
                  <a:spLocks noChangeArrowheads="1"/>
                </p:cNvSpPr>
                <p:nvPr/>
              </p:nvSpPr>
              <p:spPr bwMode="auto">
                <a:xfrm>
                  <a:off x="4635" y="2785"/>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09" name="Rectangle 209"/>
                <p:cNvSpPr>
                  <a:spLocks noChangeArrowheads="1"/>
                </p:cNvSpPr>
                <p:nvPr/>
              </p:nvSpPr>
              <p:spPr bwMode="auto">
                <a:xfrm>
                  <a:off x="4471" y="2785"/>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10" name="Rectangle 210"/>
                <p:cNvSpPr>
                  <a:spLocks noChangeArrowheads="1"/>
                </p:cNvSpPr>
                <p:nvPr/>
              </p:nvSpPr>
              <p:spPr bwMode="auto">
                <a:xfrm>
                  <a:off x="4306" y="2785"/>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11" name="Rectangle 211"/>
                <p:cNvSpPr>
                  <a:spLocks noChangeArrowheads="1"/>
                </p:cNvSpPr>
                <p:nvPr/>
              </p:nvSpPr>
              <p:spPr bwMode="auto">
                <a:xfrm>
                  <a:off x="4169" y="2785"/>
                  <a:ext cx="137"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12" name="Rectangle 212"/>
                <p:cNvSpPr>
                  <a:spLocks noChangeArrowheads="1"/>
                </p:cNvSpPr>
                <p:nvPr/>
              </p:nvSpPr>
              <p:spPr bwMode="auto">
                <a:xfrm>
                  <a:off x="3977" y="2785"/>
                  <a:ext cx="192"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13" name="Rectangle 213"/>
                <p:cNvSpPr>
                  <a:spLocks noChangeArrowheads="1"/>
                </p:cNvSpPr>
                <p:nvPr/>
              </p:nvSpPr>
              <p:spPr bwMode="auto">
                <a:xfrm>
                  <a:off x="3812" y="2785"/>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14" name="Rectangle 214"/>
                <p:cNvSpPr>
                  <a:spLocks noChangeArrowheads="1"/>
                </p:cNvSpPr>
                <p:nvPr/>
              </p:nvSpPr>
              <p:spPr bwMode="auto">
                <a:xfrm>
                  <a:off x="3648" y="2785"/>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15" name="Rectangle 215"/>
                <p:cNvSpPr>
                  <a:spLocks noChangeArrowheads="1"/>
                </p:cNvSpPr>
                <p:nvPr/>
              </p:nvSpPr>
              <p:spPr bwMode="auto">
                <a:xfrm>
                  <a:off x="3483" y="2785"/>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16" name="Rectangle 216"/>
                <p:cNvSpPr>
                  <a:spLocks noChangeArrowheads="1"/>
                </p:cNvSpPr>
                <p:nvPr/>
              </p:nvSpPr>
              <p:spPr bwMode="auto">
                <a:xfrm>
                  <a:off x="3319" y="2785"/>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17" name="Rectangle 217"/>
                <p:cNvSpPr>
                  <a:spLocks noChangeArrowheads="1"/>
                </p:cNvSpPr>
                <p:nvPr/>
              </p:nvSpPr>
              <p:spPr bwMode="auto">
                <a:xfrm>
                  <a:off x="3154" y="2785"/>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18" name="Rectangle 218"/>
                <p:cNvSpPr>
                  <a:spLocks noChangeArrowheads="1"/>
                </p:cNvSpPr>
                <p:nvPr/>
              </p:nvSpPr>
              <p:spPr bwMode="auto">
                <a:xfrm>
                  <a:off x="2989" y="2785"/>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19" name="Rectangle 219"/>
                <p:cNvSpPr>
                  <a:spLocks noChangeArrowheads="1"/>
                </p:cNvSpPr>
                <p:nvPr/>
              </p:nvSpPr>
              <p:spPr bwMode="auto">
                <a:xfrm>
                  <a:off x="2843" y="2785"/>
                  <a:ext cx="146"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20" name="Rectangle 220"/>
                <p:cNvSpPr>
                  <a:spLocks noChangeArrowheads="1"/>
                </p:cNvSpPr>
                <p:nvPr/>
              </p:nvSpPr>
              <p:spPr bwMode="auto">
                <a:xfrm>
                  <a:off x="2679" y="2785"/>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21" name="Rectangle 221"/>
                <p:cNvSpPr>
                  <a:spLocks noChangeArrowheads="1"/>
                </p:cNvSpPr>
                <p:nvPr/>
              </p:nvSpPr>
              <p:spPr bwMode="auto">
                <a:xfrm>
                  <a:off x="2497" y="2785"/>
                  <a:ext cx="182"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22" name="Rectangle 222"/>
                <p:cNvSpPr>
                  <a:spLocks noChangeArrowheads="1"/>
                </p:cNvSpPr>
                <p:nvPr/>
              </p:nvSpPr>
              <p:spPr bwMode="auto">
                <a:xfrm>
                  <a:off x="2332" y="2785"/>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23" name="Rectangle 223"/>
                <p:cNvSpPr>
                  <a:spLocks noChangeArrowheads="1"/>
                </p:cNvSpPr>
                <p:nvPr/>
              </p:nvSpPr>
              <p:spPr bwMode="auto">
                <a:xfrm>
                  <a:off x="2167" y="2785"/>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24" name="Rectangle 224"/>
                <p:cNvSpPr>
                  <a:spLocks noChangeArrowheads="1"/>
                </p:cNvSpPr>
                <p:nvPr/>
              </p:nvSpPr>
              <p:spPr bwMode="auto">
                <a:xfrm>
                  <a:off x="2003" y="2785"/>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25" name="Rectangle 225"/>
                <p:cNvSpPr>
                  <a:spLocks noChangeArrowheads="1"/>
                </p:cNvSpPr>
                <p:nvPr/>
              </p:nvSpPr>
              <p:spPr bwMode="auto">
                <a:xfrm>
                  <a:off x="1838" y="2785"/>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26" name="Rectangle 226"/>
                <p:cNvSpPr>
                  <a:spLocks noChangeArrowheads="1"/>
                </p:cNvSpPr>
                <p:nvPr/>
              </p:nvSpPr>
              <p:spPr bwMode="auto">
                <a:xfrm>
                  <a:off x="1674" y="2785"/>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27" name="Rectangle 227"/>
                <p:cNvSpPr>
                  <a:spLocks noChangeArrowheads="1"/>
                </p:cNvSpPr>
                <p:nvPr/>
              </p:nvSpPr>
              <p:spPr bwMode="auto">
                <a:xfrm>
                  <a:off x="1518" y="2785"/>
                  <a:ext cx="156"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28" name="Rectangle 228"/>
                <p:cNvSpPr>
                  <a:spLocks noChangeArrowheads="1"/>
                </p:cNvSpPr>
                <p:nvPr/>
              </p:nvSpPr>
              <p:spPr bwMode="auto">
                <a:xfrm>
                  <a:off x="1344" y="2785"/>
                  <a:ext cx="17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29" name="Rectangle 229"/>
                <p:cNvSpPr>
                  <a:spLocks noChangeArrowheads="1"/>
                </p:cNvSpPr>
                <p:nvPr/>
              </p:nvSpPr>
              <p:spPr bwMode="auto">
                <a:xfrm>
                  <a:off x="1180" y="2785"/>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30" name="Rectangle 230"/>
                <p:cNvSpPr>
                  <a:spLocks noChangeArrowheads="1"/>
                </p:cNvSpPr>
                <p:nvPr/>
              </p:nvSpPr>
              <p:spPr bwMode="auto">
                <a:xfrm>
                  <a:off x="1015" y="2785"/>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31" name="Rectangle 231"/>
                <p:cNvSpPr>
                  <a:spLocks noChangeArrowheads="1"/>
                </p:cNvSpPr>
                <p:nvPr/>
              </p:nvSpPr>
              <p:spPr bwMode="auto">
                <a:xfrm>
                  <a:off x="851" y="2785"/>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32" name="Rectangle 232"/>
                <p:cNvSpPr>
                  <a:spLocks noChangeArrowheads="1"/>
                </p:cNvSpPr>
                <p:nvPr/>
              </p:nvSpPr>
              <p:spPr bwMode="auto">
                <a:xfrm>
                  <a:off x="686" y="2785"/>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33" name="Rectangle 233"/>
                <p:cNvSpPr>
                  <a:spLocks noChangeArrowheads="1"/>
                </p:cNvSpPr>
                <p:nvPr/>
              </p:nvSpPr>
              <p:spPr bwMode="auto">
                <a:xfrm>
                  <a:off x="4635" y="2650"/>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34" name="Rectangle 234"/>
                <p:cNvSpPr>
                  <a:spLocks noChangeArrowheads="1"/>
                </p:cNvSpPr>
                <p:nvPr/>
              </p:nvSpPr>
              <p:spPr bwMode="auto">
                <a:xfrm>
                  <a:off x="4471" y="2650"/>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35" name="Rectangle 235"/>
                <p:cNvSpPr>
                  <a:spLocks noChangeArrowheads="1"/>
                </p:cNvSpPr>
                <p:nvPr/>
              </p:nvSpPr>
              <p:spPr bwMode="auto">
                <a:xfrm>
                  <a:off x="4306" y="2650"/>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36" name="Rectangle 236"/>
                <p:cNvSpPr>
                  <a:spLocks noChangeArrowheads="1"/>
                </p:cNvSpPr>
                <p:nvPr/>
              </p:nvSpPr>
              <p:spPr bwMode="auto">
                <a:xfrm>
                  <a:off x="4169" y="2650"/>
                  <a:ext cx="137"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37" name="Rectangle 237"/>
                <p:cNvSpPr>
                  <a:spLocks noChangeArrowheads="1"/>
                </p:cNvSpPr>
                <p:nvPr/>
              </p:nvSpPr>
              <p:spPr bwMode="auto">
                <a:xfrm>
                  <a:off x="3977" y="2650"/>
                  <a:ext cx="192"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38" name="Rectangle 238"/>
                <p:cNvSpPr>
                  <a:spLocks noChangeArrowheads="1"/>
                </p:cNvSpPr>
                <p:nvPr/>
              </p:nvSpPr>
              <p:spPr bwMode="auto">
                <a:xfrm>
                  <a:off x="3812" y="2650"/>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39" name="Rectangle 239"/>
                <p:cNvSpPr>
                  <a:spLocks noChangeArrowheads="1"/>
                </p:cNvSpPr>
                <p:nvPr/>
              </p:nvSpPr>
              <p:spPr bwMode="auto">
                <a:xfrm>
                  <a:off x="3648" y="2650"/>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40" name="Rectangle 240"/>
                <p:cNvSpPr>
                  <a:spLocks noChangeArrowheads="1"/>
                </p:cNvSpPr>
                <p:nvPr/>
              </p:nvSpPr>
              <p:spPr bwMode="auto">
                <a:xfrm>
                  <a:off x="3483" y="2650"/>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41" name="Rectangle 241"/>
                <p:cNvSpPr>
                  <a:spLocks noChangeArrowheads="1"/>
                </p:cNvSpPr>
                <p:nvPr/>
              </p:nvSpPr>
              <p:spPr bwMode="auto">
                <a:xfrm>
                  <a:off x="3319" y="2650"/>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42" name="Rectangle 242"/>
                <p:cNvSpPr>
                  <a:spLocks noChangeArrowheads="1"/>
                </p:cNvSpPr>
                <p:nvPr/>
              </p:nvSpPr>
              <p:spPr bwMode="auto">
                <a:xfrm>
                  <a:off x="3154" y="2650"/>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43" name="Rectangle 243"/>
                <p:cNvSpPr>
                  <a:spLocks noChangeArrowheads="1"/>
                </p:cNvSpPr>
                <p:nvPr/>
              </p:nvSpPr>
              <p:spPr bwMode="auto">
                <a:xfrm>
                  <a:off x="2989" y="2650"/>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44" name="Rectangle 244"/>
                <p:cNvSpPr>
                  <a:spLocks noChangeArrowheads="1"/>
                </p:cNvSpPr>
                <p:nvPr/>
              </p:nvSpPr>
              <p:spPr bwMode="auto">
                <a:xfrm>
                  <a:off x="2843" y="2650"/>
                  <a:ext cx="146"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45" name="Rectangle 245"/>
                <p:cNvSpPr>
                  <a:spLocks noChangeArrowheads="1"/>
                </p:cNvSpPr>
                <p:nvPr/>
              </p:nvSpPr>
              <p:spPr bwMode="auto">
                <a:xfrm>
                  <a:off x="2679" y="2650"/>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46" name="Rectangle 246"/>
                <p:cNvSpPr>
                  <a:spLocks noChangeArrowheads="1"/>
                </p:cNvSpPr>
                <p:nvPr/>
              </p:nvSpPr>
              <p:spPr bwMode="auto">
                <a:xfrm>
                  <a:off x="2497" y="2650"/>
                  <a:ext cx="182"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47" name="Rectangle 247"/>
                <p:cNvSpPr>
                  <a:spLocks noChangeArrowheads="1"/>
                </p:cNvSpPr>
                <p:nvPr/>
              </p:nvSpPr>
              <p:spPr bwMode="auto">
                <a:xfrm>
                  <a:off x="2332" y="2650"/>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48" name="Rectangle 248"/>
                <p:cNvSpPr>
                  <a:spLocks noChangeArrowheads="1"/>
                </p:cNvSpPr>
                <p:nvPr/>
              </p:nvSpPr>
              <p:spPr bwMode="auto">
                <a:xfrm>
                  <a:off x="2167" y="2650"/>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49" name="Rectangle 249"/>
                <p:cNvSpPr>
                  <a:spLocks noChangeArrowheads="1"/>
                </p:cNvSpPr>
                <p:nvPr/>
              </p:nvSpPr>
              <p:spPr bwMode="auto">
                <a:xfrm>
                  <a:off x="2003" y="2650"/>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50" name="Rectangle 250"/>
                <p:cNvSpPr>
                  <a:spLocks noChangeArrowheads="1"/>
                </p:cNvSpPr>
                <p:nvPr/>
              </p:nvSpPr>
              <p:spPr bwMode="auto">
                <a:xfrm>
                  <a:off x="1838" y="2650"/>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51" name="Rectangle 251"/>
                <p:cNvSpPr>
                  <a:spLocks noChangeArrowheads="1"/>
                </p:cNvSpPr>
                <p:nvPr/>
              </p:nvSpPr>
              <p:spPr bwMode="auto">
                <a:xfrm>
                  <a:off x="1674" y="2650"/>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52" name="Rectangle 252"/>
                <p:cNvSpPr>
                  <a:spLocks noChangeArrowheads="1"/>
                </p:cNvSpPr>
                <p:nvPr/>
              </p:nvSpPr>
              <p:spPr bwMode="auto">
                <a:xfrm>
                  <a:off x="1518" y="2650"/>
                  <a:ext cx="156"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53" name="Rectangle 253"/>
                <p:cNvSpPr>
                  <a:spLocks noChangeArrowheads="1"/>
                </p:cNvSpPr>
                <p:nvPr/>
              </p:nvSpPr>
              <p:spPr bwMode="auto">
                <a:xfrm>
                  <a:off x="1344" y="2650"/>
                  <a:ext cx="17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54" name="Rectangle 254"/>
                <p:cNvSpPr>
                  <a:spLocks noChangeArrowheads="1"/>
                </p:cNvSpPr>
                <p:nvPr/>
              </p:nvSpPr>
              <p:spPr bwMode="auto">
                <a:xfrm>
                  <a:off x="1180" y="2650"/>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55" name="Rectangle 255"/>
                <p:cNvSpPr>
                  <a:spLocks noChangeArrowheads="1"/>
                </p:cNvSpPr>
                <p:nvPr/>
              </p:nvSpPr>
              <p:spPr bwMode="auto">
                <a:xfrm>
                  <a:off x="1015" y="2650"/>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56" name="Rectangle 256"/>
                <p:cNvSpPr>
                  <a:spLocks noChangeArrowheads="1"/>
                </p:cNvSpPr>
                <p:nvPr/>
              </p:nvSpPr>
              <p:spPr bwMode="auto">
                <a:xfrm>
                  <a:off x="851" y="2650"/>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57" name="Rectangle 257"/>
                <p:cNvSpPr>
                  <a:spLocks noChangeArrowheads="1"/>
                </p:cNvSpPr>
                <p:nvPr/>
              </p:nvSpPr>
              <p:spPr bwMode="auto">
                <a:xfrm>
                  <a:off x="686" y="2650"/>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58" name="Rectangle 258"/>
                <p:cNvSpPr>
                  <a:spLocks noChangeArrowheads="1"/>
                </p:cNvSpPr>
                <p:nvPr/>
              </p:nvSpPr>
              <p:spPr bwMode="auto">
                <a:xfrm>
                  <a:off x="4635" y="2514"/>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59" name="Rectangle 259"/>
                <p:cNvSpPr>
                  <a:spLocks noChangeArrowheads="1"/>
                </p:cNvSpPr>
                <p:nvPr/>
              </p:nvSpPr>
              <p:spPr bwMode="auto">
                <a:xfrm>
                  <a:off x="4471" y="2514"/>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60" name="Rectangle 260"/>
                <p:cNvSpPr>
                  <a:spLocks noChangeArrowheads="1"/>
                </p:cNvSpPr>
                <p:nvPr/>
              </p:nvSpPr>
              <p:spPr bwMode="auto">
                <a:xfrm>
                  <a:off x="4306" y="2514"/>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61" name="Rectangle 261"/>
                <p:cNvSpPr>
                  <a:spLocks noChangeArrowheads="1"/>
                </p:cNvSpPr>
                <p:nvPr/>
              </p:nvSpPr>
              <p:spPr bwMode="auto">
                <a:xfrm>
                  <a:off x="4169" y="2514"/>
                  <a:ext cx="137"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62" name="Rectangle 262"/>
                <p:cNvSpPr>
                  <a:spLocks noChangeArrowheads="1"/>
                </p:cNvSpPr>
                <p:nvPr/>
              </p:nvSpPr>
              <p:spPr bwMode="auto">
                <a:xfrm>
                  <a:off x="3977" y="2514"/>
                  <a:ext cx="192"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63" name="Rectangle 263"/>
                <p:cNvSpPr>
                  <a:spLocks noChangeArrowheads="1"/>
                </p:cNvSpPr>
                <p:nvPr/>
              </p:nvSpPr>
              <p:spPr bwMode="auto">
                <a:xfrm>
                  <a:off x="3812" y="2514"/>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64" name="Rectangle 264"/>
                <p:cNvSpPr>
                  <a:spLocks noChangeArrowheads="1"/>
                </p:cNvSpPr>
                <p:nvPr/>
              </p:nvSpPr>
              <p:spPr bwMode="auto">
                <a:xfrm>
                  <a:off x="3648" y="2514"/>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65" name="Rectangle 265"/>
                <p:cNvSpPr>
                  <a:spLocks noChangeArrowheads="1"/>
                </p:cNvSpPr>
                <p:nvPr/>
              </p:nvSpPr>
              <p:spPr bwMode="auto">
                <a:xfrm>
                  <a:off x="3483" y="2514"/>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66" name="Rectangle 266"/>
                <p:cNvSpPr>
                  <a:spLocks noChangeArrowheads="1"/>
                </p:cNvSpPr>
                <p:nvPr/>
              </p:nvSpPr>
              <p:spPr bwMode="auto">
                <a:xfrm>
                  <a:off x="3319" y="2514"/>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67" name="Rectangle 267"/>
                <p:cNvSpPr>
                  <a:spLocks noChangeArrowheads="1"/>
                </p:cNvSpPr>
                <p:nvPr/>
              </p:nvSpPr>
              <p:spPr bwMode="auto">
                <a:xfrm>
                  <a:off x="3154" y="2514"/>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68" name="Rectangle 268"/>
                <p:cNvSpPr>
                  <a:spLocks noChangeArrowheads="1"/>
                </p:cNvSpPr>
                <p:nvPr/>
              </p:nvSpPr>
              <p:spPr bwMode="auto">
                <a:xfrm>
                  <a:off x="2989" y="2514"/>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69" name="Rectangle 269"/>
                <p:cNvSpPr>
                  <a:spLocks noChangeArrowheads="1"/>
                </p:cNvSpPr>
                <p:nvPr/>
              </p:nvSpPr>
              <p:spPr bwMode="auto">
                <a:xfrm>
                  <a:off x="2843" y="2514"/>
                  <a:ext cx="146"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70" name="Rectangle 270"/>
                <p:cNvSpPr>
                  <a:spLocks noChangeArrowheads="1"/>
                </p:cNvSpPr>
                <p:nvPr/>
              </p:nvSpPr>
              <p:spPr bwMode="auto">
                <a:xfrm>
                  <a:off x="2679" y="2514"/>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71" name="Rectangle 271"/>
                <p:cNvSpPr>
                  <a:spLocks noChangeArrowheads="1"/>
                </p:cNvSpPr>
                <p:nvPr/>
              </p:nvSpPr>
              <p:spPr bwMode="auto">
                <a:xfrm>
                  <a:off x="2497" y="2514"/>
                  <a:ext cx="182"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72" name="Rectangle 272"/>
                <p:cNvSpPr>
                  <a:spLocks noChangeArrowheads="1"/>
                </p:cNvSpPr>
                <p:nvPr/>
              </p:nvSpPr>
              <p:spPr bwMode="auto">
                <a:xfrm>
                  <a:off x="2332" y="2514"/>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73" name="Rectangle 273"/>
                <p:cNvSpPr>
                  <a:spLocks noChangeArrowheads="1"/>
                </p:cNvSpPr>
                <p:nvPr/>
              </p:nvSpPr>
              <p:spPr bwMode="auto">
                <a:xfrm>
                  <a:off x="2167" y="2514"/>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74" name="Rectangle 274"/>
                <p:cNvSpPr>
                  <a:spLocks noChangeArrowheads="1"/>
                </p:cNvSpPr>
                <p:nvPr/>
              </p:nvSpPr>
              <p:spPr bwMode="auto">
                <a:xfrm>
                  <a:off x="2003" y="2514"/>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75" name="Rectangle 275"/>
                <p:cNvSpPr>
                  <a:spLocks noChangeArrowheads="1"/>
                </p:cNvSpPr>
                <p:nvPr/>
              </p:nvSpPr>
              <p:spPr bwMode="auto">
                <a:xfrm>
                  <a:off x="1838" y="2514"/>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76" name="Rectangle 276"/>
                <p:cNvSpPr>
                  <a:spLocks noChangeArrowheads="1"/>
                </p:cNvSpPr>
                <p:nvPr/>
              </p:nvSpPr>
              <p:spPr bwMode="auto">
                <a:xfrm>
                  <a:off x="1674" y="2514"/>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77" name="Rectangle 277"/>
                <p:cNvSpPr>
                  <a:spLocks noChangeArrowheads="1"/>
                </p:cNvSpPr>
                <p:nvPr/>
              </p:nvSpPr>
              <p:spPr bwMode="auto">
                <a:xfrm>
                  <a:off x="1518" y="2514"/>
                  <a:ext cx="156"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78" name="Rectangle 278"/>
                <p:cNvSpPr>
                  <a:spLocks noChangeArrowheads="1"/>
                </p:cNvSpPr>
                <p:nvPr/>
              </p:nvSpPr>
              <p:spPr bwMode="auto">
                <a:xfrm>
                  <a:off x="1344" y="2514"/>
                  <a:ext cx="17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79" name="Rectangle 279"/>
                <p:cNvSpPr>
                  <a:spLocks noChangeArrowheads="1"/>
                </p:cNvSpPr>
                <p:nvPr/>
              </p:nvSpPr>
              <p:spPr bwMode="auto">
                <a:xfrm>
                  <a:off x="1180" y="2514"/>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80" name="Rectangle 280"/>
                <p:cNvSpPr>
                  <a:spLocks noChangeArrowheads="1"/>
                </p:cNvSpPr>
                <p:nvPr/>
              </p:nvSpPr>
              <p:spPr bwMode="auto">
                <a:xfrm>
                  <a:off x="1015" y="2514"/>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81" name="Rectangle 281"/>
                <p:cNvSpPr>
                  <a:spLocks noChangeArrowheads="1"/>
                </p:cNvSpPr>
                <p:nvPr/>
              </p:nvSpPr>
              <p:spPr bwMode="auto">
                <a:xfrm>
                  <a:off x="851" y="2514"/>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82" name="Rectangle 282"/>
                <p:cNvSpPr>
                  <a:spLocks noChangeArrowheads="1"/>
                </p:cNvSpPr>
                <p:nvPr/>
              </p:nvSpPr>
              <p:spPr bwMode="auto">
                <a:xfrm>
                  <a:off x="686" y="2514"/>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83" name="Rectangle 283"/>
                <p:cNvSpPr>
                  <a:spLocks noChangeArrowheads="1"/>
                </p:cNvSpPr>
                <p:nvPr/>
              </p:nvSpPr>
              <p:spPr bwMode="auto">
                <a:xfrm>
                  <a:off x="4635" y="2379"/>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84" name="Rectangle 284"/>
                <p:cNvSpPr>
                  <a:spLocks noChangeArrowheads="1"/>
                </p:cNvSpPr>
                <p:nvPr/>
              </p:nvSpPr>
              <p:spPr bwMode="auto">
                <a:xfrm>
                  <a:off x="4471" y="2379"/>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85" name="Rectangle 285"/>
                <p:cNvSpPr>
                  <a:spLocks noChangeArrowheads="1"/>
                </p:cNvSpPr>
                <p:nvPr/>
              </p:nvSpPr>
              <p:spPr bwMode="auto">
                <a:xfrm>
                  <a:off x="4306" y="2379"/>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86" name="Rectangle 286"/>
                <p:cNvSpPr>
                  <a:spLocks noChangeArrowheads="1"/>
                </p:cNvSpPr>
                <p:nvPr/>
              </p:nvSpPr>
              <p:spPr bwMode="auto">
                <a:xfrm>
                  <a:off x="4169" y="2379"/>
                  <a:ext cx="137"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87" name="Rectangle 287"/>
                <p:cNvSpPr>
                  <a:spLocks noChangeArrowheads="1"/>
                </p:cNvSpPr>
                <p:nvPr/>
              </p:nvSpPr>
              <p:spPr bwMode="auto">
                <a:xfrm>
                  <a:off x="3977" y="2379"/>
                  <a:ext cx="192"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88" name="Rectangle 288"/>
                <p:cNvSpPr>
                  <a:spLocks noChangeArrowheads="1"/>
                </p:cNvSpPr>
                <p:nvPr/>
              </p:nvSpPr>
              <p:spPr bwMode="auto">
                <a:xfrm>
                  <a:off x="3812" y="2379"/>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89" name="Rectangle 289"/>
                <p:cNvSpPr>
                  <a:spLocks noChangeArrowheads="1"/>
                </p:cNvSpPr>
                <p:nvPr/>
              </p:nvSpPr>
              <p:spPr bwMode="auto">
                <a:xfrm>
                  <a:off x="3648" y="2379"/>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90" name="Rectangle 290"/>
                <p:cNvSpPr>
                  <a:spLocks noChangeArrowheads="1"/>
                </p:cNvSpPr>
                <p:nvPr/>
              </p:nvSpPr>
              <p:spPr bwMode="auto">
                <a:xfrm>
                  <a:off x="3483" y="2379"/>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91" name="Rectangle 291"/>
                <p:cNvSpPr>
                  <a:spLocks noChangeArrowheads="1"/>
                </p:cNvSpPr>
                <p:nvPr/>
              </p:nvSpPr>
              <p:spPr bwMode="auto">
                <a:xfrm>
                  <a:off x="3319" y="2379"/>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92" name="Rectangle 292"/>
                <p:cNvSpPr>
                  <a:spLocks noChangeArrowheads="1"/>
                </p:cNvSpPr>
                <p:nvPr/>
              </p:nvSpPr>
              <p:spPr bwMode="auto">
                <a:xfrm>
                  <a:off x="3154" y="2379"/>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93" name="Rectangle 293"/>
                <p:cNvSpPr>
                  <a:spLocks noChangeArrowheads="1"/>
                </p:cNvSpPr>
                <p:nvPr/>
              </p:nvSpPr>
              <p:spPr bwMode="auto">
                <a:xfrm>
                  <a:off x="2989" y="2379"/>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94" name="Rectangle 294"/>
                <p:cNvSpPr>
                  <a:spLocks noChangeArrowheads="1"/>
                </p:cNvSpPr>
                <p:nvPr/>
              </p:nvSpPr>
              <p:spPr bwMode="auto">
                <a:xfrm>
                  <a:off x="2843" y="2379"/>
                  <a:ext cx="146"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95" name="Rectangle 295"/>
                <p:cNvSpPr>
                  <a:spLocks noChangeArrowheads="1"/>
                </p:cNvSpPr>
                <p:nvPr/>
              </p:nvSpPr>
              <p:spPr bwMode="auto">
                <a:xfrm>
                  <a:off x="2679" y="2379"/>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96" name="Rectangle 296"/>
                <p:cNvSpPr>
                  <a:spLocks noChangeArrowheads="1"/>
                </p:cNvSpPr>
                <p:nvPr/>
              </p:nvSpPr>
              <p:spPr bwMode="auto">
                <a:xfrm>
                  <a:off x="2497" y="2379"/>
                  <a:ext cx="182"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97" name="Rectangle 297"/>
                <p:cNvSpPr>
                  <a:spLocks noChangeArrowheads="1"/>
                </p:cNvSpPr>
                <p:nvPr/>
              </p:nvSpPr>
              <p:spPr bwMode="auto">
                <a:xfrm>
                  <a:off x="2332" y="2379"/>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98" name="Rectangle 298"/>
                <p:cNvSpPr>
                  <a:spLocks noChangeArrowheads="1"/>
                </p:cNvSpPr>
                <p:nvPr/>
              </p:nvSpPr>
              <p:spPr bwMode="auto">
                <a:xfrm>
                  <a:off x="2167" y="2379"/>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99" name="Rectangle 299"/>
                <p:cNvSpPr>
                  <a:spLocks noChangeArrowheads="1"/>
                </p:cNvSpPr>
                <p:nvPr/>
              </p:nvSpPr>
              <p:spPr bwMode="auto">
                <a:xfrm>
                  <a:off x="2003" y="2379"/>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00" name="Rectangle 300"/>
                <p:cNvSpPr>
                  <a:spLocks noChangeArrowheads="1"/>
                </p:cNvSpPr>
                <p:nvPr/>
              </p:nvSpPr>
              <p:spPr bwMode="auto">
                <a:xfrm>
                  <a:off x="1838" y="2379"/>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01" name="Rectangle 301"/>
                <p:cNvSpPr>
                  <a:spLocks noChangeArrowheads="1"/>
                </p:cNvSpPr>
                <p:nvPr/>
              </p:nvSpPr>
              <p:spPr bwMode="auto">
                <a:xfrm>
                  <a:off x="1674" y="2379"/>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02" name="Rectangle 302"/>
                <p:cNvSpPr>
                  <a:spLocks noChangeArrowheads="1"/>
                </p:cNvSpPr>
                <p:nvPr/>
              </p:nvSpPr>
              <p:spPr bwMode="auto">
                <a:xfrm>
                  <a:off x="1518" y="2379"/>
                  <a:ext cx="156"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03" name="Rectangle 303"/>
                <p:cNvSpPr>
                  <a:spLocks noChangeArrowheads="1"/>
                </p:cNvSpPr>
                <p:nvPr/>
              </p:nvSpPr>
              <p:spPr bwMode="auto">
                <a:xfrm>
                  <a:off x="1344" y="2379"/>
                  <a:ext cx="17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04" name="Rectangle 304"/>
                <p:cNvSpPr>
                  <a:spLocks noChangeArrowheads="1"/>
                </p:cNvSpPr>
                <p:nvPr/>
              </p:nvSpPr>
              <p:spPr bwMode="auto">
                <a:xfrm>
                  <a:off x="1180" y="2379"/>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05" name="Rectangle 305"/>
                <p:cNvSpPr>
                  <a:spLocks noChangeArrowheads="1"/>
                </p:cNvSpPr>
                <p:nvPr/>
              </p:nvSpPr>
              <p:spPr bwMode="auto">
                <a:xfrm>
                  <a:off x="1015" y="2379"/>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06" name="Rectangle 306"/>
                <p:cNvSpPr>
                  <a:spLocks noChangeArrowheads="1"/>
                </p:cNvSpPr>
                <p:nvPr/>
              </p:nvSpPr>
              <p:spPr bwMode="auto">
                <a:xfrm>
                  <a:off x="851" y="2379"/>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07" name="Rectangle 307"/>
                <p:cNvSpPr>
                  <a:spLocks noChangeArrowheads="1"/>
                </p:cNvSpPr>
                <p:nvPr/>
              </p:nvSpPr>
              <p:spPr bwMode="auto">
                <a:xfrm>
                  <a:off x="686" y="2379"/>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08" name="Rectangle 308"/>
                <p:cNvSpPr>
                  <a:spLocks noChangeArrowheads="1"/>
                </p:cNvSpPr>
                <p:nvPr/>
              </p:nvSpPr>
              <p:spPr bwMode="auto">
                <a:xfrm>
                  <a:off x="4635" y="2243"/>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09" name="Rectangle 309"/>
                <p:cNvSpPr>
                  <a:spLocks noChangeArrowheads="1"/>
                </p:cNvSpPr>
                <p:nvPr/>
              </p:nvSpPr>
              <p:spPr bwMode="auto">
                <a:xfrm>
                  <a:off x="4471" y="2243"/>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10" name="Rectangle 310"/>
                <p:cNvSpPr>
                  <a:spLocks noChangeArrowheads="1"/>
                </p:cNvSpPr>
                <p:nvPr/>
              </p:nvSpPr>
              <p:spPr bwMode="auto">
                <a:xfrm>
                  <a:off x="4306" y="2243"/>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11" name="Rectangle 311"/>
                <p:cNvSpPr>
                  <a:spLocks noChangeArrowheads="1"/>
                </p:cNvSpPr>
                <p:nvPr/>
              </p:nvSpPr>
              <p:spPr bwMode="auto">
                <a:xfrm>
                  <a:off x="4169" y="2243"/>
                  <a:ext cx="137"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12" name="Rectangle 312"/>
                <p:cNvSpPr>
                  <a:spLocks noChangeArrowheads="1"/>
                </p:cNvSpPr>
                <p:nvPr/>
              </p:nvSpPr>
              <p:spPr bwMode="auto">
                <a:xfrm>
                  <a:off x="3977" y="2243"/>
                  <a:ext cx="192"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13" name="Rectangle 313"/>
                <p:cNvSpPr>
                  <a:spLocks noChangeArrowheads="1"/>
                </p:cNvSpPr>
                <p:nvPr/>
              </p:nvSpPr>
              <p:spPr bwMode="auto">
                <a:xfrm>
                  <a:off x="3812" y="2243"/>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14" name="Rectangle 314"/>
                <p:cNvSpPr>
                  <a:spLocks noChangeArrowheads="1"/>
                </p:cNvSpPr>
                <p:nvPr/>
              </p:nvSpPr>
              <p:spPr bwMode="auto">
                <a:xfrm>
                  <a:off x="3648" y="2243"/>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15" name="Rectangle 315"/>
                <p:cNvSpPr>
                  <a:spLocks noChangeArrowheads="1"/>
                </p:cNvSpPr>
                <p:nvPr/>
              </p:nvSpPr>
              <p:spPr bwMode="auto">
                <a:xfrm>
                  <a:off x="3483" y="2243"/>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16" name="Rectangle 316"/>
                <p:cNvSpPr>
                  <a:spLocks noChangeArrowheads="1"/>
                </p:cNvSpPr>
                <p:nvPr/>
              </p:nvSpPr>
              <p:spPr bwMode="auto">
                <a:xfrm>
                  <a:off x="3319" y="2243"/>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17" name="Rectangle 317"/>
                <p:cNvSpPr>
                  <a:spLocks noChangeArrowheads="1"/>
                </p:cNvSpPr>
                <p:nvPr/>
              </p:nvSpPr>
              <p:spPr bwMode="auto">
                <a:xfrm>
                  <a:off x="3154" y="2243"/>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18" name="Rectangle 318"/>
                <p:cNvSpPr>
                  <a:spLocks noChangeArrowheads="1"/>
                </p:cNvSpPr>
                <p:nvPr/>
              </p:nvSpPr>
              <p:spPr bwMode="auto">
                <a:xfrm>
                  <a:off x="2989" y="2243"/>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19" name="Rectangle 319"/>
                <p:cNvSpPr>
                  <a:spLocks noChangeArrowheads="1"/>
                </p:cNvSpPr>
                <p:nvPr/>
              </p:nvSpPr>
              <p:spPr bwMode="auto">
                <a:xfrm>
                  <a:off x="2843" y="2243"/>
                  <a:ext cx="146"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20" name="Rectangle 320"/>
                <p:cNvSpPr>
                  <a:spLocks noChangeArrowheads="1"/>
                </p:cNvSpPr>
                <p:nvPr/>
              </p:nvSpPr>
              <p:spPr bwMode="auto">
                <a:xfrm>
                  <a:off x="2679" y="2243"/>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21" name="Rectangle 321"/>
                <p:cNvSpPr>
                  <a:spLocks noChangeArrowheads="1"/>
                </p:cNvSpPr>
                <p:nvPr/>
              </p:nvSpPr>
              <p:spPr bwMode="auto">
                <a:xfrm>
                  <a:off x="2497" y="2243"/>
                  <a:ext cx="182"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22" name="Rectangle 322"/>
                <p:cNvSpPr>
                  <a:spLocks noChangeArrowheads="1"/>
                </p:cNvSpPr>
                <p:nvPr/>
              </p:nvSpPr>
              <p:spPr bwMode="auto">
                <a:xfrm>
                  <a:off x="2332" y="2243"/>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23" name="Rectangle 323"/>
                <p:cNvSpPr>
                  <a:spLocks noChangeArrowheads="1"/>
                </p:cNvSpPr>
                <p:nvPr/>
              </p:nvSpPr>
              <p:spPr bwMode="auto">
                <a:xfrm>
                  <a:off x="2167" y="2243"/>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24" name="Rectangle 324"/>
                <p:cNvSpPr>
                  <a:spLocks noChangeArrowheads="1"/>
                </p:cNvSpPr>
                <p:nvPr/>
              </p:nvSpPr>
              <p:spPr bwMode="auto">
                <a:xfrm>
                  <a:off x="2003" y="2243"/>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25" name="Rectangle 325"/>
                <p:cNvSpPr>
                  <a:spLocks noChangeArrowheads="1"/>
                </p:cNvSpPr>
                <p:nvPr/>
              </p:nvSpPr>
              <p:spPr bwMode="auto">
                <a:xfrm>
                  <a:off x="1838" y="2243"/>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26" name="Rectangle 326"/>
                <p:cNvSpPr>
                  <a:spLocks noChangeArrowheads="1"/>
                </p:cNvSpPr>
                <p:nvPr/>
              </p:nvSpPr>
              <p:spPr bwMode="auto">
                <a:xfrm>
                  <a:off x="1674" y="2243"/>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27" name="Rectangle 327"/>
                <p:cNvSpPr>
                  <a:spLocks noChangeArrowheads="1"/>
                </p:cNvSpPr>
                <p:nvPr/>
              </p:nvSpPr>
              <p:spPr bwMode="auto">
                <a:xfrm>
                  <a:off x="1518" y="2243"/>
                  <a:ext cx="156"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28" name="Rectangle 328"/>
                <p:cNvSpPr>
                  <a:spLocks noChangeArrowheads="1"/>
                </p:cNvSpPr>
                <p:nvPr/>
              </p:nvSpPr>
              <p:spPr bwMode="auto">
                <a:xfrm>
                  <a:off x="1344" y="2243"/>
                  <a:ext cx="17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29" name="Rectangle 329"/>
                <p:cNvSpPr>
                  <a:spLocks noChangeArrowheads="1"/>
                </p:cNvSpPr>
                <p:nvPr/>
              </p:nvSpPr>
              <p:spPr bwMode="auto">
                <a:xfrm>
                  <a:off x="1180" y="2243"/>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30" name="Rectangle 330"/>
                <p:cNvSpPr>
                  <a:spLocks noChangeArrowheads="1"/>
                </p:cNvSpPr>
                <p:nvPr/>
              </p:nvSpPr>
              <p:spPr bwMode="auto">
                <a:xfrm>
                  <a:off x="1015" y="2243"/>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31" name="Rectangle 331"/>
                <p:cNvSpPr>
                  <a:spLocks noChangeArrowheads="1"/>
                </p:cNvSpPr>
                <p:nvPr/>
              </p:nvSpPr>
              <p:spPr bwMode="auto">
                <a:xfrm>
                  <a:off x="851" y="2243"/>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32" name="Rectangle 332"/>
                <p:cNvSpPr>
                  <a:spLocks noChangeArrowheads="1"/>
                </p:cNvSpPr>
                <p:nvPr/>
              </p:nvSpPr>
              <p:spPr bwMode="auto">
                <a:xfrm>
                  <a:off x="686" y="2243"/>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33" name="Rectangle 333"/>
                <p:cNvSpPr>
                  <a:spLocks noChangeArrowheads="1"/>
                </p:cNvSpPr>
                <p:nvPr/>
              </p:nvSpPr>
              <p:spPr bwMode="auto">
                <a:xfrm>
                  <a:off x="4635" y="2108"/>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34" name="Rectangle 334"/>
                <p:cNvSpPr>
                  <a:spLocks noChangeArrowheads="1"/>
                </p:cNvSpPr>
                <p:nvPr/>
              </p:nvSpPr>
              <p:spPr bwMode="auto">
                <a:xfrm>
                  <a:off x="4471" y="2108"/>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35" name="Rectangle 335"/>
                <p:cNvSpPr>
                  <a:spLocks noChangeArrowheads="1"/>
                </p:cNvSpPr>
                <p:nvPr/>
              </p:nvSpPr>
              <p:spPr bwMode="auto">
                <a:xfrm>
                  <a:off x="4306" y="2108"/>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36" name="Rectangle 336"/>
                <p:cNvSpPr>
                  <a:spLocks noChangeArrowheads="1"/>
                </p:cNvSpPr>
                <p:nvPr/>
              </p:nvSpPr>
              <p:spPr bwMode="auto">
                <a:xfrm>
                  <a:off x="4169" y="2108"/>
                  <a:ext cx="137"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37" name="Rectangle 337"/>
                <p:cNvSpPr>
                  <a:spLocks noChangeArrowheads="1"/>
                </p:cNvSpPr>
                <p:nvPr/>
              </p:nvSpPr>
              <p:spPr bwMode="auto">
                <a:xfrm>
                  <a:off x="3977" y="2108"/>
                  <a:ext cx="192"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38" name="Rectangle 338"/>
                <p:cNvSpPr>
                  <a:spLocks noChangeArrowheads="1"/>
                </p:cNvSpPr>
                <p:nvPr/>
              </p:nvSpPr>
              <p:spPr bwMode="auto">
                <a:xfrm>
                  <a:off x="3812" y="2108"/>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39" name="Rectangle 339"/>
                <p:cNvSpPr>
                  <a:spLocks noChangeArrowheads="1"/>
                </p:cNvSpPr>
                <p:nvPr/>
              </p:nvSpPr>
              <p:spPr bwMode="auto">
                <a:xfrm>
                  <a:off x="3648" y="2108"/>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40" name="Rectangle 340"/>
                <p:cNvSpPr>
                  <a:spLocks noChangeArrowheads="1"/>
                </p:cNvSpPr>
                <p:nvPr/>
              </p:nvSpPr>
              <p:spPr bwMode="auto">
                <a:xfrm>
                  <a:off x="3483" y="2108"/>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41" name="Rectangle 341"/>
                <p:cNvSpPr>
                  <a:spLocks noChangeArrowheads="1"/>
                </p:cNvSpPr>
                <p:nvPr/>
              </p:nvSpPr>
              <p:spPr bwMode="auto">
                <a:xfrm>
                  <a:off x="3319" y="2108"/>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42" name="Rectangle 342"/>
                <p:cNvSpPr>
                  <a:spLocks noChangeArrowheads="1"/>
                </p:cNvSpPr>
                <p:nvPr/>
              </p:nvSpPr>
              <p:spPr bwMode="auto">
                <a:xfrm>
                  <a:off x="3154" y="2108"/>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43" name="Rectangle 343"/>
                <p:cNvSpPr>
                  <a:spLocks noChangeArrowheads="1"/>
                </p:cNvSpPr>
                <p:nvPr/>
              </p:nvSpPr>
              <p:spPr bwMode="auto">
                <a:xfrm>
                  <a:off x="2989" y="2108"/>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44" name="Rectangle 344"/>
                <p:cNvSpPr>
                  <a:spLocks noChangeArrowheads="1"/>
                </p:cNvSpPr>
                <p:nvPr/>
              </p:nvSpPr>
              <p:spPr bwMode="auto">
                <a:xfrm>
                  <a:off x="2843" y="2108"/>
                  <a:ext cx="146"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45" name="Rectangle 345"/>
                <p:cNvSpPr>
                  <a:spLocks noChangeArrowheads="1"/>
                </p:cNvSpPr>
                <p:nvPr/>
              </p:nvSpPr>
              <p:spPr bwMode="auto">
                <a:xfrm>
                  <a:off x="2679" y="2108"/>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46" name="Rectangle 346"/>
                <p:cNvSpPr>
                  <a:spLocks noChangeArrowheads="1"/>
                </p:cNvSpPr>
                <p:nvPr/>
              </p:nvSpPr>
              <p:spPr bwMode="auto">
                <a:xfrm>
                  <a:off x="2497" y="2108"/>
                  <a:ext cx="182"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47" name="Rectangle 347"/>
                <p:cNvSpPr>
                  <a:spLocks noChangeArrowheads="1"/>
                </p:cNvSpPr>
                <p:nvPr/>
              </p:nvSpPr>
              <p:spPr bwMode="auto">
                <a:xfrm>
                  <a:off x="2332" y="2108"/>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48" name="Rectangle 348"/>
                <p:cNvSpPr>
                  <a:spLocks noChangeArrowheads="1"/>
                </p:cNvSpPr>
                <p:nvPr/>
              </p:nvSpPr>
              <p:spPr bwMode="auto">
                <a:xfrm>
                  <a:off x="2167" y="2108"/>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49" name="Rectangle 349"/>
                <p:cNvSpPr>
                  <a:spLocks noChangeArrowheads="1"/>
                </p:cNvSpPr>
                <p:nvPr/>
              </p:nvSpPr>
              <p:spPr bwMode="auto">
                <a:xfrm>
                  <a:off x="2003" y="2108"/>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50" name="Rectangle 350"/>
                <p:cNvSpPr>
                  <a:spLocks noChangeArrowheads="1"/>
                </p:cNvSpPr>
                <p:nvPr/>
              </p:nvSpPr>
              <p:spPr bwMode="auto">
                <a:xfrm>
                  <a:off x="1838" y="2108"/>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51" name="Rectangle 351"/>
                <p:cNvSpPr>
                  <a:spLocks noChangeArrowheads="1"/>
                </p:cNvSpPr>
                <p:nvPr/>
              </p:nvSpPr>
              <p:spPr bwMode="auto">
                <a:xfrm>
                  <a:off x="1674" y="2108"/>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52" name="Rectangle 352"/>
                <p:cNvSpPr>
                  <a:spLocks noChangeArrowheads="1"/>
                </p:cNvSpPr>
                <p:nvPr/>
              </p:nvSpPr>
              <p:spPr bwMode="auto">
                <a:xfrm>
                  <a:off x="1518" y="2108"/>
                  <a:ext cx="156"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53" name="Rectangle 353"/>
                <p:cNvSpPr>
                  <a:spLocks noChangeArrowheads="1"/>
                </p:cNvSpPr>
                <p:nvPr/>
              </p:nvSpPr>
              <p:spPr bwMode="auto">
                <a:xfrm>
                  <a:off x="1344" y="2108"/>
                  <a:ext cx="17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54" name="Rectangle 354"/>
                <p:cNvSpPr>
                  <a:spLocks noChangeArrowheads="1"/>
                </p:cNvSpPr>
                <p:nvPr/>
              </p:nvSpPr>
              <p:spPr bwMode="auto">
                <a:xfrm>
                  <a:off x="1180" y="2108"/>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55" name="Rectangle 355"/>
                <p:cNvSpPr>
                  <a:spLocks noChangeArrowheads="1"/>
                </p:cNvSpPr>
                <p:nvPr/>
              </p:nvSpPr>
              <p:spPr bwMode="auto">
                <a:xfrm>
                  <a:off x="1015" y="2108"/>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56" name="Rectangle 356"/>
                <p:cNvSpPr>
                  <a:spLocks noChangeArrowheads="1"/>
                </p:cNvSpPr>
                <p:nvPr/>
              </p:nvSpPr>
              <p:spPr bwMode="auto">
                <a:xfrm>
                  <a:off x="851" y="2108"/>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57" name="Rectangle 357"/>
                <p:cNvSpPr>
                  <a:spLocks noChangeArrowheads="1"/>
                </p:cNvSpPr>
                <p:nvPr/>
              </p:nvSpPr>
              <p:spPr bwMode="auto">
                <a:xfrm>
                  <a:off x="686" y="2108"/>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58" name="Rectangle 358"/>
                <p:cNvSpPr>
                  <a:spLocks noChangeArrowheads="1"/>
                </p:cNvSpPr>
                <p:nvPr/>
              </p:nvSpPr>
              <p:spPr bwMode="auto">
                <a:xfrm>
                  <a:off x="4635" y="1972"/>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59" name="Rectangle 359"/>
                <p:cNvSpPr>
                  <a:spLocks noChangeArrowheads="1"/>
                </p:cNvSpPr>
                <p:nvPr/>
              </p:nvSpPr>
              <p:spPr bwMode="auto">
                <a:xfrm>
                  <a:off x="4471" y="1972"/>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60" name="Rectangle 360"/>
                <p:cNvSpPr>
                  <a:spLocks noChangeArrowheads="1"/>
                </p:cNvSpPr>
                <p:nvPr/>
              </p:nvSpPr>
              <p:spPr bwMode="auto">
                <a:xfrm>
                  <a:off x="4306" y="1972"/>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61" name="Rectangle 361"/>
                <p:cNvSpPr>
                  <a:spLocks noChangeArrowheads="1"/>
                </p:cNvSpPr>
                <p:nvPr/>
              </p:nvSpPr>
              <p:spPr bwMode="auto">
                <a:xfrm>
                  <a:off x="4169" y="1972"/>
                  <a:ext cx="137"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62" name="Rectangle 362"/>
                <p:cNvSpPr>
                  <a:spLocks noChangeArrowheads="1"/>
                </p:cNvSpPr>
                <p:nvPr/>
              </p:nvSpPr>
              <p:spPr bwMode="auto">
                <a:xfrm>
                  <a:off x="3977" y="1972"/>
                  <a:ext cx="192"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63" name="Rectangle 363"/>
                <p:cNvSpPr>
                  <a:spLocks noChangeArrowheads="1"/>
                </p:cNvSpPr>
                <p:nvPr/>
              </p:nvSpPr>
              <p:spPr bwMode="auto">
                <a:xfrm>
                  <a:off x="3812" y="1972"/>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64" name="Rectangle 364"/>
                <p:cNvSpPr>
                  <a:spLocks noChangeArrowheads="1"/>
                </p:cNvSpPr>
                <p:nvPr/>
              </p:nvSpPr>
              <p:spPr bwMode="auto">
                <a:xfrm>
                  <a:off x="3648" y="1972"/>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65" name="Rectangle 365"/>
                <p:cNvSpPr>
                  <a:spLocks noChangeArrowheads="1"/>
                </p:cNvSpPr>
                <p:nvPr/>
              </p:nvSpPr>
              <p:spPr bwMode="auto">
                <a:xfrm>
                  <a:off x="3483" y="1972"/>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66" name="Rectangle 366"/>
                <p:cNvSpPr>
                  <a:spLocks noChangeArrowheads="1"/>
                </p:cNvSpPr>
                <p:nvPr/>
              </p:nvSpPr>
              <p:spPr bwMode="auto">
                <a:xfrm>
                  <a:off x="3319" y="1972"/>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67" name="Rectangle 367"/>
                <p:cNvSpPr>
                  <a:spLocks noChangeArrowheads="1"/>
                </p:cNvSpPr>
                <p:nvPr/>
              </p:nvSpPr>
              <p:spPr bwMode="auto">
                <a:xfrm>
                  <a:off x="3154" y="1972"/>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68" name="Rectangle 368"/>
                <p:cNvSpPr>
                  <a:spLocks noChangeArrowheads="1"/>
                </p:cNvSpPr>
                <p:nvPr/>
              </p:nvSpPr>
              <p:spPr bwMode="auto">
                <a:xfrm>
                  <a:off x="2989" y="1972"/>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69" name="Rectangle 369"/>
                <p:cNvSpPr>
                  <a:spLocks noChangeArrowheads="1"/>
                </p:cNvSpPr>
                <p:nvPr/>
              </p:nvSpPr>
              <p:spPr bwMode="auto">
                <a:xfrm>
                  <a:off x="2843" y="1972"/>
                  <a:ext cx="146"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70" name="Rectangle 370"/>
                <p:cNvSpPr>
                  <a:spLocks noChangeArrowheads="1"/>
                </p:cNvSpPr>
                <p:nvPr/>
              </p:nvSpPr>
              <p:spPr bwMode="auto">
                <a:xfrm>
                  <a:off x="2679" y="1972"/>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71" name="Rectangle 371"/>
                <p:cNvSpPr>
                  <a:spLocks noChangeArrowheads="1"/>
                </p:cNvSpPr>
                <p:nvPr/>
              </p:nvSpPr>
              <p:spPr bwMode="auto">
                <a:xfrm>
                  <a:off x="2497" y="1972"/>
                  <a:ext cx="182"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72" name="Rectangle 372"/>
                <p:cNvSpPr>
                  <a:spLocks noChangeArrowheads="1"/>
                </p:cNvSpPr>
                <p:nvPr/>
              </p:nvSpPr>
              <p:spPr bwMode="auto">
                <a:xfrm>
                  <a:off x="2332" y="1972"/>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73" name="Rectangle 373"/>
                <p:cNvSpPr>
                  <a:spLocks noChangeArrowheads="1"/>
                </p:cNvSpPr>
                <p:nvPr/>
              </p:nvSpPr>
              <p:spPr bwMode="auto">
                <a:xfrm>
                  <a:off x="2167" y="1972"/>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74" name="Rectangle 374"/>
                <p:cNvSpPr>
                  <a:spLocks noChangeArrowheads="1"/>
                </p:cNvSpPr>
                <p:nvPr/>
              </p:nvSpPr>
              <p:spPr bwMode="auto">
                <a:xfrm>
                  <a:off x="2003" y="1972"/>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75" name="Rectangle 375"/>
                <p:cNvSpPr>
                  <a:spLocks noChangeArrowheads="1"/>
                </p:cNvSpPr>
                <p:nvPr/>
              </p:nvSpPr>
              <p:spPr bwMode="auto">
                <a:xfrm>
                  <a:off x="1838" y="1972"/>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76" name="Rectangle 376"/>
                <p:cNvSpPr>
                  <a:spLocks noChangeArrowheads="1"/>
                </p:cNvSpPr>
                <p:nvPr/>
              </p:nvSpPr>
              <p:spPr bwMode="auto">
                <a:xfrm>
                  <a:off x="1674" y="1972"/>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77" name="Rectangle 377"/>
                <p:cNvSpPr>
                  <a:spLocks noChangeArrowheads="1"/>
                </p:cNvSpPr>
                <p:nvPr/>
              </p:nvSpPr>
              <p:spPr bwMode="auto">
                <a:xfrm>
                  <a:off x="1518" y="1972"/>
                  <a:ext cx="156"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78" name="Rectangle 378"/>
                <p:cNvSpPr>
                  <a:spLocks noChangeArrowheads="1"/>
                </p:cNvSpPr>
                <p:nvPr/>
              </p:nvSpPr>
              <p:spPr bwMode="auto">
                <a:xfrm>
                  <a:off x="1344" y="1972"/>
                  <a:ext cx="17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79" name="Rectangle 379"/>
                <p:cNvSpPr>
                  <a:spLocks noChangeArrowheads="1"/>
                </p:cNvSpPr>
                <p:nvPr/>
              </p:nvSpPr>
              <p:spPr bwMode="auto">
                <a:xfrm>
                  <a:off x="1180" y="1972"/>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80" name="Rectangle 380"/>
                <p:cNvSpPr>
                  <a:spLocks noChangeArrowheads="1"/>
                </p:cNvSpPr>
                <p:nvPr/>
              </p:nvSpPr>
              <p:spPr bwMode="auto">
                <a:xfrm>
                  <a:off x="1015" y="1972"/>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81" name="Rectangle 381"/>
                <p:cNvSpPr>
                  <a:spLocks noChangeArrowheads="1"/>
                </p:cNvSpPr>
                <p:nvPr/>
              </p:nvSpPr>
              <p:spPr bwMode="auto">
                <a:xfrm>
                  <a:off x="851" y="1972"/>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82" name="Rectangle 382"/>
                <p:cNvSpPr>
                  <a:spLocks noChangeArrowheads="1"/>
                </p:cNvSpPr>
                <p:nvPr/>
              </p:nvSpPr>
              <p:spPr bwMode="auto">
                <a:xfrm>
                  <a:off x="686" y="1972"/>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83" name="Rectangle 383"/>
                <p:cNvSpPr>
                  <a:spLocks noChangeArrowheads="1"/>
                </p:cNvSpPr>
                <p:nvPr/>
              </p:nvSpPr>
              <p:spPr bwMode="auto">
                <a:xfrm>
                  <a:off x="4635" y="1837"/>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84" name="Rectangle 384"/>
                <p:cNvSpPr>
                  <a:spLocks noChangeArrowheads="1"/>
                </p:cNvSpPr>
                <p:nvPr/>
              </p:nvSpPr>
              <p:spPr bwMode="auto">
                <a:xfrm>
                  <a:off x="4471" y="1837"/>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85" name="Rectangle 385"/>
                <p:cNvSpPr>
                  <a:spLocks noChangeArrowheads="1"/>
                </p:cNvSpPr>
                <p:nvPr/>
              </p:nvSpPr>
              <p:spPr bwMode="auto">
                <a:xfrm>
                  <a:off x="4306" y="1837"/>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86" name="Rectangle 386"/>
                <p:cNvSpPr>
                  <a:spLocks noChangeArrowheads="1"/>
                </p:cNvSpPr>
                <p:nvPr/>
              </p:nvSpPr>
              <p:spPr bwMode="auto">
                <a:xfrm>
                  <a:off x="4169" y="1837"/>
                  <a:ext cx="137"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87" name="Rectangle 387"/>
                <p:cNvSpPr>
                  <a:spLocks noChangeArrowheads="1"/>
                </p:cNvSpPr>
                <p:nvPr/>
              </p:nvSpPr>
              <p:spPr bwMode="auto">
                <a:xfrm>
                  <a:off x="3977" y="1837"/>
                  <a:ext cx="192"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88" name="Rectangle 388"/>
                <p:cNvSpPr>
                  <a:spLocks noChangeArrowheads="1"/>
                </p:cNvSpPr>
                <p:nvPr/>
              </p:nvSpPr>
              <p:spPr bwMode="auto">
                <a:xfrm>
                  <a:off x="3812" y="1837"/>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89" name="Rectangle 389"/>
                <p:cNvSpPr>
                  <a:spLocks noChangeArrowheads="1"/>
                </p:cNvSpPr>
                <p:nvPr/>
              </p:nvSpPr>
              <p:spPr bwMode="auto">
                <a:xfrm>
                  <a:off x="3648" y="1837"/>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90" name="Rectangle 390"/>
                <p:cNvSpPr>
                  <a:spLocks noChangeArrowheads="1"/>
                </p:cNvSpPr>
                <p:nvPr/>
              </p:nvSpPr>
              <p:spPr bwMode="auto">
                <a:xfrm>
                  <a:off x="3483" y="1837"/>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91" name="Rectangle 391"/>
                <p:cNvSpPr>
                  <a:spLocks noChangeArrowheads="1"/>
                </p:cNvSpPr>
                <p:nvPr/>
              </p:nvSpPr>
              <p:spPr bwMode="auto">
                <a:xfrm>
                  <a:off x="3319" y="1837"/>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92" name="Rectangle 392"/>
                <p:cNvSpPr>
                  <a:spLocks noChangeArrowheads="1"/>
                </p:cNvSpPr>
                <p:nvPr/>
              </p:nvSpPr>
              <p:spPr bwMode="auto">
                <a:xfrm>
                  <a:off x="3154" y="1837"/>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93" name="Rectangle 393"/>
                <p:cNvSpPr>
                  <a:spLocks noChangeArrowheads="1"/>
                </p:cNvSpPr>
                <p:nvPr/>
              </p:nvSpPr>
              <p:spPr bwMode="auto">
                <a:xfrm>
                  <a:off x="2989" y="1837"/>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94" name="Rectangle 394"/>
                <p:cNvSpPr>
                  <a:spLocks noChangeArrowheads="1"/>
                </p:cNvSpPr>
                <p:nvPr/>
              </p:nvSpPr>
              <p:spPr bwMode="auto">
                <a:xfrm>
                  <a:off x="2843" y="1837"/>
                  <a:ext cx="146"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95" name="Rectangle 395"/>
                <p:cNvSpPr>
                  <a:spLocks noChangeArrowheads="1"/>
                </p:cNvSpPr>
                <p:nvPr/>
              </p:nvSpPr>
              <p:spPr bwMode="auto">
                <a:xfrm>
                  <a:off x="2679" y="1837"/>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96" name="Rectangle 396"/>
                <p:cNvSpPr>
                  <a:spLocks noChangeArrowheads="1"/>
                </p:cNvSpPr>
                <p:nvPr/>
              </p:nvSpPr>
              <p:spPr bwMode="auto">
                <a:xfrm>
                  <a:off x="2497" y="1837"/>
                  <a:ext cx="182"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97" name="Rectangle 397"/>
                <p:cNvSpPr>
                  <a:spLocks noChangeArrowheads="1"/>
                </p:cNvSpPr>
                <p:nvPr/>
              </p:nvSpPr>
              <p:spPr bwMode="auto">
                <a:xfrm>
                  <a:off x="2332" y="1837"/>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98" name="Rectangle 398"/>
                <p:cNvSpPr>
                  <a:spLocks noChangeArrowheads="1"/>
                </p:cNvSpPr>
                <p:nvPr/>
              </p:nvSpPr>
              <p:spPr bwMode="auto">
                <a:xfrm>
                  <a:off x="2167" y="1837"/>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99" name="Rectangle 399"/>
                <p:cNvSpPr>
                  <a:spLocks noChangeArrowheads="1"/>
                </p:cNvSpPr>
                <p:nvPr/>
              </p:nvSpPr>
              <p:spPr bwMode="auto">
                <a:xfrm>
                  <a:off x="2003" y="1837"/>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00" name="Rectangle 400"/>
                <p:cNvSpPr>
                  <a:spLocks noChangeArrowheads="1"/>
                </p:cNvSpPr>
                <p:nvPr/>
              </p:nvSpPr>
              <p:spPr bwMode="auto">
                <a:xfrm>
                  <a:off x="1838" y="1837"/>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01" name="Rectangle 401"/>
                <p:cNvSpPr>
                  <a:spLocks noChangeArrowheads="1"/>
                </p:cNvSpPr>
                <p:nvPr/>
              </p:nvSpPr>
              <p:spPr bwMode="auto">
                <a:xfrm>
                  <a:off x="1674" y="1837"/>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02" name="Rectangle 402"/>
                <p:cNvSpPr>
                  <a:spLocks noChangeArrowheads="1"/>
                </p:cNvSpPr>
                <p:nvPr/>
              </p:nvSpPr>
              <p:spPr bwMode="auto">
                <a:xfrm>
                  <a:off x="1518" y="1837"/>
                  <a:ext cx="156"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03" name="Rectangle 403"/>
                <p:cNvSpPr>
                  <a:spLocks noChangeArrowheads="1"/>
                </p:cNvSpPr>
                <p:nvPr/>
              </p:nvSpPr>
              <p:spPr bwMode="auto">
                <a:xfrm>
                  <a:off x="1344" y="1837"/>
                  <a:ext cx="17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04" name="Rectangle 404"/>
                <p:cNvSpPr>
                  <a:spLocks noChangeArrowheads="1"/>
                </p:cNvSpPr>
                <p:nvPr/>
              </p:nvSpPr>
              <p:spPr bwMode="auto">
                <a:xfrm>
                  <a:off x="1180" y="1837"/>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05" name="Rectangle 405"/>
                <p:cNvSpPr>
                  <a:spLocks noChangeArrowheads="1"/>
                </p:cNvSpPr>
                <p:nvPr/>
              </p:nvSpPr>
              <p:spPr bwMode="auto">
                <a:xfrm>
                  <a:off x="1015" y="1837"/>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06" name="Rectangle 406"/>
                <p:cNvSpPr>
                  <a:spLocks noChangeArrowheads="1"/>
                </p:cNvSpPr>
                <p:nvPr/>
              </p:nvSpPr>
              <p:spPr bwMode="auto">
                <a:xfrm>
                  <a:off x="851" y="1837"/>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07" name="Rectangle 407"/>
                <p:cNvSpPr>
                  <a:spLocks noChangeArrowheads="1"/>
                </p:cNvSpPr>
                <p:nvPr/>
              </p:nvSpPr>
              <p:spPr bwMode="auto">
                <a:xfrm>
                  <a:off x="686" y="1837"/>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08" name="Rectangle 408"/>
                <p:cNvSpPr>
                  <a:spLocks noChangeArrowheads="1"/>
                </p:cNvSpPr>
                <p:nvPr/>
              </p:nvSpPr>
              <p:spPr bwMode="auto">
                <a:xfrm>
                  <a:off x="4635" y="1701"/>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09" name="Rectangle 409"/>
                <p:cNvSpPr>
                  <a:spLocks noChangeArrowheads="1"/>
                </p:cNvSpPr>
                <p:nvPr/>
              </p:nvSpPr>
              <p:spPr bwMode="auto">
                <a:xfrm>
                  <a:off x="4471" y="1701"/>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10" name="Rectangle 410"/>
                <p:cNvSpPr>
                  <a:spLocks noChangeArrowheads="1"/>
                </p:cNvSpPr>
                <p:nvPr/>
              </p:nvSpPr>
              <p:spPr bwMode="auto">
                <a:xfrm>
                  <a:off x="4306" y="1701"/>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11" name="Rectangle 411"/>
                <p:cNvSpPr>
                  <a:spLocks noChangeArrowheads="1"/>
                </p:cNvSpPr>
                <p:nvPr/>
              </p:nvSpPr>
              <p:spPr bwMode="auto">
                <a:xfrm>
                  <a:off x="4169" y="1701"/>
                  <a:ext cx="137"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12" name="Rectangle 412"/>
                <p:cNvSpPr>
                  <a:spLocks noChangeArrowheads="1"/>
                </p:cNvSpPr>
                <p:nvPr/>
              </p:nvSpPr>
              <p:spPr bwMode="auto">
                <a:xfrm>
                  <a:off x="3977" y="1701"/>
                  <a:ext cx="192"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13" name="Rectangle 413"/>
                <p:cNvSpPr>
                  <a:spLocks noChangeArrowheads="1"/>
                </p:cNvSpPr>
                <p:nvPr/>
              </p:nvSpPr>
              <p:spPr bwMode="auto">
                <a:xfrm>
                  <a:off x="3812" y="1701"/>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14" name="Rectangle 414"/>
                <p:cNvSpPr>
                  <a:spLocks noChangeArrowheads="1"/>
                </p:cNvSpPr>
                <p:nvPr/>
              </p:nvSpPr>
              <p:spPr bwMode="auto">
                <a:xfrm>
                  <a:off x="3648" y="1701"/>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15" name="Rectangle 415"/>
                <p:cNvSpPr>
                  <a:spLocks noChangeArrowheads="1"/>
                </p:cNvSpPr>
                <p:nvPr/>
              </p:nvSpPr>
              <p:spPr bwMode="auto">
                <a:xfrm>
                  <a:off x="3483" y="1701"/>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16" name="Rectangle 416"/>
                <p:cNvSpPr>
                  <a:spLocks noChangeArrowheads="1"/>
                </p:cNvSpPr>
                <p:nvPr/>
              </p:nvSpPr>
              <p:spPr bwMode="auto">
                <a:xfrm>
                  <a:off x="3319" y="1701"/>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17" name="Rectangle 417"/>
                <p:cNvSpPr>
                  <a:spLocks noChangeArrowheads="1"/>
                </p:cNvSpPr>
                <p:nvPr/>
              </p:nvSpPr>
              <p:spPr bwMode="auto">
                <a:xfrm>
                  <a:off x="3154" y="1701"/>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18" name="Rectangle 418"/>
                <p:cNvSpPr>
                  <a:spLocks noChangeArrowheads="1"/>
                </p:cNvSpPr>
                <p:nvPr/>
              </p:nvSpPr>
              <p:spPr bwMode="auto">
                <a:xfrm>
                  <a:off x="2989" y="1701"/>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19" name="Rectangle 419"/>
                <p:cNvSpPr>
                  <a:spLocks noChangeArrowheads="1"/>
                </p:cNvSpPr>
                <p:nvPr/>
              </p:nvSpPr>
              <p:spPr bwMode="auto">
                <a:xfrm>
                  <a:off x="2843" y="1701"/>
                  <a:ext cx="146"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20" name="Rectangle 420"/>
                <p:cNvSpPr>
                  <a:spLocks noChangeArrowheads="1"/>
                </p:cNvSpPr>
                <p:nvPr/>
              </p:nvSpPr>
              <p:spPr bwMode="auto">
                <a:xfrm>
                  <a:off x="2679" y="1701"/>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21" name="Rectangle 421"/>
                <p:cNvSpPr>
                  <a:spLocks noChangeArrowheads="1"/>
                </p:cNvSpPr>
                <p:nvPr/>
              </p:nvSpPr>
              <p:spPr bwMode="auto">
                <a:xfrm>
                  <a:off x="2497" y="1701"/>
                  <a:ext cx="182"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22" name="Rectangle 422"/>
                <p:cNvSpPr>
                  <a:spLocks noChangeArrowheads="1"/>
                </p:cNvSpPr>
                <p:nvPr/>
              </p:nvSpPr>
              <p:spPr bwMode="auto">
                <a:xfrm>
                  <a:off x="2332" y="1701"/>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23" name="Rectangle 423"/>
                <p:cNvSpPr>
                  <a:spLocks noChangeArrowheads="1"/>
                </p:cNvSpPr>
                <p:nvPr/>
              </p:nvSpPr>
              <p:spPr bwMode="auto">
                <a:xfrm>
                  <a:off x="2167" y="1701"/>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24" name="Rectangle 424"/>
                <p:cNvSpPr>
                  <a:spLocks noChangeArrowheads="1"/>
                </p:cNvSpPr>
                <p:nvPr/>
              </p:nvSpPr>
              <p:spPr bwMode="auto">
                <a:xfrm>
                  <a:off x="2003" y="1701"/>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25" name="Rectangle 425"/>
                <p:cNvSpPr>
                  <a:spLocks noChangeArrowheads="1"/>
                </p:cNvSpPr>
                <p:nvPr/>
              </p:nvSpPr>
              <p:spPr bwMode="auto">
                <a:xfrm>
                  <a:off x="1838" y="1701"/>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26" name="Rectangle 426"/>
                <p:cNvSpPr>
                  <a:spLocks noChangeArrowheads="1"/>
                </p:cNvSpPr>
                <p:nvPr/>
              </p:nvSpPr>
              <p:spPr bwMode="auto">
                <a:xfrm>
                  <a:off x="1674" y="1701"/>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27" name="Rectangle 427"/>
                <p:cNvSpPr>
                  <a:spLocks noChangeArrowheads="1"/>
                </p:cNvSpPr>
                <p:nvPr/>
              </p:nvSpPr>
              <p:spPr bwMode="auto">
                <a:xfrm>
                  <a:off x="1518" y="1701"/>
                  <a:ext cx="156"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28" name="Rectangle 428"/>
                <p:cNvSpPr>
                  <a:spLocks noChangeArrowheads="1"/>
                </p:cNvSpPr>
                <p:nvPr/>
              </p:nvSpPr>
              <p:spPr bwMode="auto">
                <a:xfrm>
                  <a:off x="1344" y="1701"/>
                  <a:ext cx="17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29" name="Rectangle 429"/>
                <p:cNvSpPr>
                  <a:spLocks noChangeArrowheads="1"/>
                </p:cNvSpPr>
                <p:nvPr/>
              </p:nvSpPr>
              <p:spPr bwMode="auto">
                <a:xfrm>
                  <a:off x="1180" y="1701"/>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30" name="Rectangle 430"/>
                <p:cNvSpPr>
                  <a:spLocks noChangeArrowheads="1"/>
                </p:cNvSpPr>
                <p:nvPr/>
              </p:nvSpPr>
              <p:spPr bwMode="auto">
                <a:xfrm>
                  <a:off x="1015" y="1701"/>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31" name="Rectangle 431"/>
                <p:cNvSpPr>
                  <a:spLocks noChangeArrowheads="1"/>
                </p:cNvSpPr>
                <p:nvPr/>
              </p:nvSpPr>
              <p:spPr bwMode="auto">
                <a:xfrm>
                  <a:off x="851" y="1701"/>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32" name="Rectangle 432"/>
                <p:cNvSpPr>
                  <a:spLocks noChangeArrowheads="1"/>
                </p:cNvSpPr>
                <p:nvPr/>
              </p:nvSpPr>
              <p:spPr bwMode="auto">
                <a:xfrm>
                  <a:off x="686" y="1701"/>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33" name="Rectangle 433"/>
                <p:cNvSpPr>
                  <a:spLocks noChangeArrowheads="1"/>
                </p:cNvSpPr>
                <p:nvPr/>
              </p:nvSpPr>
              <p:spPr bwMode="auto">
                <a:xfrm>
                  <a:off x="4635" y="1575"/>
                  <a:ext cx="165"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34" name="Rectangle 434"/>
                <p:cNvSpPr>
                  <a:spLocks noChangeArrowheads="1"/>
                </p:cNvSpPr>
                <p:nvPr/>
              </p:nvSpPr>
              <p:spPr bwMode="auto">
                <a:xfrm>
                  <a:off x="4471" y="1575"/>
                  <a:ext cx="164"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35" name="Rectangle 435"/>
                <p:cNvSpPr>
                  <a:spLocks noChangeArrowheads="1"/>
                </p:cNvSpPr>
                <p:nvPr/>
              </p:nvSpPr>
              <p:spPr bwMode="auto">
                <a:xfrm>
                  <a:off x="4306" y="1575"/>
                  <a:ext cx="165"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36" name="Rectangle 436"/>
                <p:cNvSpPr>
                  <a:spLocks noChangeArrowheads="1"/>
                </p:cNvSpPr>
                <p:nvPr/>
              </p:nvSpPr>
              <p:spPr bwMode="auto">
                <a:xfrm>
                  <a:off x="4169" y="1575"/>
                  <a:ext cx="137"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37" name="Rectangle 437"/>
                <p:cNvSpPr>
                  <a:spLocks noChangeArrowheads="1"/>
                </p:cNvSpPr>
                <p:nvPr/>
              </p:nvSpPr>
              <p:spPr bwMode="auto">
                <a:xfrm>
                  <a:off x="3977" y="1575"/>
                  <a:ext cx="192"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38" name="Rectangle 438"/>
                <p:cNvSpPr>
                  <a:spLocks noChangeArrowheads="1"/>
                </p:cNvSpPr>
                <p:nvPr/>
              </p:nvSpPr>
              <p:spPr bwMode="auto">
                <a:xfrm>
                  <a:off x="3812" y="1575"/>
                  <a:ext cx="165"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39" name="Rectangle 439"/>
                <p:cNvSpPr>
                  <a:spLocks noChangeArrowheads="1"/>
                </p:cNvSpPr>
                <p:nvPr/>
              </p:nvSpPr>
              <p:spPr bwMode="auto">
                <a:xfrm>
                  <a:off x="3648" y="1575"/>
                  <a:ext cx="164"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40" name="Rectangle 440"/>
                <p:cNvSpPr>
                  <a:spLocks noChangeArrowheads="1"/>
                </p:cNvSpPr>
                <p:nvPr/>
              </p:nvSpPr>
              <p:spPr bwMode="auto">
                <a:xfrm>
                  <a:off x="3483" y="1575"/>
                  <a:ext cx="165"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41" name="Rectangle 441"/>
                <p:cNvSpPr>
                  <a:spLocks noChangeArrowheads="1"/>
                </p:cNvSpPr>
                <p:nvPr/>
              </p:nvSpPr>
              <p:spPr bwMode="auto">
                <a:xfrm>
                  <a:off x="3319" y="1575"/>
                  <a:ext cx="164"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42" name="Rectangle 442"/>
                <p:cNvSpPr>
                  <a:spLocks noChangeArrowheads="1"/>
                </p:cNvSpPr>
                <p:nvPr/>
              </p:nvSpPr>
              <p:spPr bwMode="auto">
                <a:xfrm>
                  <a:off x="3154" y="1575"/>
                  <a:ext cx="165"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43" name="Rectangle 443"/>
                <p:cNvSpPr>
                  <a:spLocks noChangeArrowheads="1"/>
                </p:cNvSpPr>
                <p:nvPr/>
              </p:nvSpPr>
              <p:spPr bwMode="auto">
                <a:xfrm>
                  <a:off x="2989" y="1575"/>
                  <a:ext cx="165"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44" name="Rectangle 444"/>
                <p:cNvSpPr>
                  <a:spLocks noChangeArrowheads="1"/>
                </p:cNvSpPr>
                <p:nvPr/>
              </p:nvSpPr>
              <p:spPr bwMode="auto">
                <a:xfrm>
                  <a:off x="2843" y="1575"/>
                  <a:ext cx="146"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45" name="Rectangle 445"/>
                <p:cNvSpPr>
                  <a:spLocks noChangeArrowheads="1"/>
                </p:cNvSpPr>
                <p:nvPr/>
              </p:nvSpPr>
              <p:spPr bwMode="auto">
                <a:xfrm>
                  <a:off x="2679" y="1575"/>
                  <a:ext cx="164"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46" name="Rectangle 446"/>
                <p:cNvSpPr>
                  <a:spLocks noChangeArrowheads="1"/>
                </p:cNvSpPr>
                <p:nvPr/>
              </p:nvSpPr>
              <p:spPr bwMode="auto">
                <a:xfrm>
                  <a:off x="2497" y="1575"/>
                  <a:ext cx="182"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47" name="Rectangle 447"/>
                <p:cNvSpPr>
                  <a:spLocks noChangeArrowheads="1"/>
                </p:cNvSpPr>
                <p:nvPr/>
              </p:nvSpPr>
              <p:spPr bwMode="auto">
                <a:xfrm>
                  <a:off x="2332" y="1575"/>
                  <a:ext cx="165"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48" name="Rectangle 448"/>
                <p:cNvSpPr>
                  <a:spLocks noChangeArrowheads="1"/>
                </p:cNvSpPr>
                <p:nvPr/>
              </p:nvSpPr>
              <p:spPr bwMode="auto">
                <a:xfrm>
                  <a:off x="2167" y="1575"/>
                  <a:ext cx="165"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49" name="Rectangle 449"/>
                <p:cNvSpPr>
                  <a:spLocks noChangeArrowheads="1"/>
                </p:cNvSpPr>
                <p:nvPr/>
              </p:nvSpPr>
              <p:spPr bwMode="auto">
                <a:xfrm>
                  <a:off x="2003" y="1575"/>
                  <a:ext cx="164"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50" name="Rectangle 450"/>
                <p:cNvSpPr>
                  <a:spLocks noChangeArrowheads="1"/>
                </p:cNvSpPr>
                <p:nvPr/>
              </p:nvSpPr>
              <p:spPr bwMode="auto">
                <a:xfrm>
                  <a:off x="1838" y="1575"/>
                  <a:ext cx="165"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51" name="Rectangle 451"/>
                <p:cNvSpPr>
                  <a:spLocks noChangeArrowheads="1"/>
                </p:cNvSpPr>
                <p:nvPr/>
              </p:nvSpPr>
              <p:spPr bwMode="auto">
                <a:xfrm>
                  <a:off x="1674" y="1575"/>
                  <a:ext cx="164"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52" name="Rectangle 452"/>
                <p:cNvSpPr>
                  <a:spLocks noChangeArrowheads="1"/>
                </p:cNvSpPr>
                <p:nvPr/>
              </p:nvSpPr>
              <p:spPr bwMode="auto">
                <a:xfrm>
                  <a:off x="1518" y="1575"/>
                  <a:ext cx="156"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53" name="Rectangle 453"/>
                <p:cNvSpPr>
                  <a:spLocks noChangeArrowheads="1"/>
                </p:cNvSpPr>
                <p:nvPr/>
              </p:nvSpPr>
              <p:spPr bwMode="auto">
                <a:xfrm>
                  <a:off x="1344" y="1575"/>
                  <a:ext cx="174"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54" name="Rectangle 454"/>
                <p:cNvSpPr>
                  <a:spLocks noChangeArrowheads="1"/>
                </p:cNvSpPr>
                <p:nvPr/>
              </p:nvSpPr>
              <p:spPr bwMode="auto">
                <a:xfrm>
                  <a:off x="1180" y="1575"/>
                  <a:ext cx="164"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55" name="Rectangle 455"/>
                <p:cNvSpPr>
                  <a:spLocks noChangeArrowheads="1"/>
                </p:cNvSpPr>
                <p:nvPr/>
              </p:nvSpPr>
              <p:spPr bwMode="auto">
                <a:xfrm>
                  <a:off x="1015" y="1575"/>
                  <a:ext cx="165"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56" name="Rectangle 456"/>
                <p:cNvSpPr>
                  <a:spLocks noChangeArrowheads="1"/>
                </p:cNvSpPr>
                <p:nvPr/>
              </p:nvSpPr>
              <p:spPr bwMode="auto">
                <a:xfrm>
                  <a:off x="851" y="1575"/>
                  <a:ext cx="164"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57" name="Rectangle 457"/>
                <p:cNvSpPr>
                  <a:spLocks noChangeArrowheads="1"/>
                </p:cNvSpPr>
                <p:nvPr/>
              </p:nvSpPr>
              <p:spPr bwMode="auto">
                <a:xfrm>
                  <a:off x="686" y="1575"/>
                  <a:ext cx="165"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58" name="Rectangle 458"/>
                <p:cNvSpPr>
                  <a:spLocks noChangeArrowheads="1"/>
                </p:cNvSpPr>
                <p:nvPr/>
              </p:nvSpPr>
              <p:spPr bwMode="auto">
                <a:xfrm>
                  <a:off x="4635" y="1439"/>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59" name="Rectangle 459"/>
                <p:cNvSpPr>
                  <a:spLocks noChangeArrowheads="1"/>
                </p:cNvSpPr>
                <p:nvPr/>
              </p:nvSpPr>
              <p:spPr bwMode="auto">
                <a:xfrm>
                  <a:off x="4471" y="1439"/>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60" name="Rectangle 460"/>
                <p:cNvSpPr>
                  <a:spLocks noChangeArrowheads="1"/>
                </p:cNvSpPr>
                <p:nvPr/>
              </p:nvSpPr>
              <p:spPr bwMode="auto">
                <a:xfrm>
                  <a:off x="4306" y="1439"/>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61" name="Rectangle 461"/>
                <p:cNvSpPr>
                  <a:spLocks noChangeArrowheads="1"/>
                </p:cNvSpPr>
                <p:nvPr/>
              </p:nvSpPr>
              <p:spPr bwMode="auto">
                <a:xfrm>
                  <a:off x="4169" y="1439"/>
                  <a:ext cx="137"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62" name="Rectangle 462"/>
                <p:cNvSpPr>
                  <a:spLocks noChangeArrowheads="1"/>
                </p:cNvSpPr>
                <p:nvPr/>
              </p:nvSpPr>
              <p:spPr bwMode="auto">
                <a:xfrm>
                  <a:off x="3977" y="1439"/>
                  <a:ext cx="192"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63" name="Rectangle 463"/>
                <p:cNvSpPr>
                  <a:spLocks noChangeArrowheads="1"/>
                </p:cNvSpPr>
                <p:nvPr/>
              </p:nvSpPr>
              <p:spPr bwMode="auto">
                <a:xfrm>
                  <a:off x="3812" y="1439"/>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64" name="Rectangle 464"/>
                <p:cNvSpPr>
                  <a:spLocks noChangeArrowheads="1"/>
                </p:cNvSpPr>
                <p:nvPr/>
              </p:nvSpPr>
              <p:spPr bwMode="auto">
                <a:xfrm>
                  <a:off x="3648" y="1439"/>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65" name="Rectangle 465"/>
                <p:cNvSpPr>
                  <a:spLocks noChangeArrowheads="1"/>
                </p:cNvSpPr>
                <p:nvPr/>
              </p:nvSpPr>
              <p:spPr bwMode="auto">
                <a:xfrm>
                  <a:off x="3483" y="1439"/>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66" name="Rectangle 466"/>
                <p:cNvSpPr>
                  <a:spLocks noChangeArrowheads="1"/>
                </p:cNvSpPr>
                <p:nvPr/>
              </p:nvSpPr>
              <p:spPr bwMode="auto">
                <a:xfrm>
                  <a:off x="3319" y="1439"/>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67" name="Rectangle 467"/>
                <p:cNvSpPr>
                  <a:spLocks noChangeArrowheads="1"/>
                </p:cNvSpPr>
                <p:nvPr/>
              </p:nvSpPr>
              <p:spPr bwMode="auto">
                <a:xfrm>
                  <a:off x="3154" y="1439"/>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68" name="Rectangle 468"/>
                <p:cNvSpPr>
                  <a:spLocks noChangeArrowheads="1"/>
                </p:cNvSpPr>
                <p:nvPr/>
              </p:nvSpPr>
              <p:spPr bwMode="auto">
                <a:xfrm>
                  <a:off x="2989" y="1439"/>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69" name="Rectangle 469"/>
                <p:cNvSpPr>
                  <a:spLocks noChangeArrowheads="1"/>
                </p:cNvSpPr>
                <p:nvPr/>
              </p:nvSpPr>
              <p:spPr bwMode="auto">
                <a:xfrm>
                  <a:off x="2843" y="1439"/>
                  <a:ext cx="146"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70" name="Rectangle 470"/>
                <p:cNvSpPr>
                  <a:spLocks noChangeArrowheads="1"/>
                </p:cNvSpPr>
                <p:nvPr/>
              </p:nvSpPr>
              <p:spPr bwMode="auto">
                <a:xfrm>
                  <a:off x="2679" y="1439"/>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71" name="Rectangle 471"/>
                <p:cNvSpPr>
                  <a:spLocks noChangeArrowheads="1"/>
                </p:cNvSpPr>
                <p:nvPr/>
              </p:nvSpPr>
              <p:spPr bwMode="auto">
                <a:xfrm>
                  <a:off x="2497" y="1439"/>
                  <a:ext cx="182"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72" name="Rectangle 472"/>
                <p:cNvSpPr>
                  <a:spLocks noChangeArrowheads="1"/>
                </p:cNvSpPr>
                <p:nvPr/>
              </p:nvSpPr>
              <p:spPr bwMode="auto">
                <a:xfrm>
                  <a:off x="2332" y="1439"/>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73" name="Rectangle 473"/>
                <p:cNvSpPr>
                  <a:spLocks noChangeArrowheads="1"/>
                </p:cNvSpPr>
                <p:nvPr/>
              </p:nvSpPr>
              <p:spPr bwMode="auto">
                <a:xfrm>
                  <a:off x="2167" y="1439"/>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74" name="Rectangle 474"/>
                <p:cNvSpPr>
                  <a:spLocks noChangeArrowheads="1"/>
                </p:cNvSpPr>
                <p:nvPr/>
              </p:nvSpPr>
              <p:spPr bwMode="auto">
                <a:xfrm>
                  <a:off x="2003" y="1439"/>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75" name="Rectangle 475"/>
                <p:cNvSpPr>
                  <a:spLocks noChangeArrowheads="1"/>
                </p:cNvSpPr>
                <p:nvPr/>
              </p:nvSpPr>
              <p:spPr bwMode="auto">
                <a:xfrm>
                  <a:off x="1838" y="1439"/>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76" name="Rectangle 476"/>
                <p:cNvSpPr>
                  <a:spLocks noChangeArrowheads="1"/>
                </p:cNvSpPr>
                <p:nvPr/>
              </p:nvSpPr>
              <p:spPr bwMode="auto">
                <a:xfrm>
                  <a:off x="1674" y="1439"/>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77" name="Rectangle 477"/>
                <p:cNvSpPr>
                  <a:spLocks noChangeArrowheads="1"/>
                </p:cNvSpPr>
                <p:nvPr/>
              </p:nvSpPr>
              <p:spPr bwMode="auto">
                <a:xfrm>
                  <a:off x="1518" y="1439"/>
                  <a:ext cx="156"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78" name="Rectangle 478"/>
                <p:cNvSpPr>
                  <a:spLocks noChangeArrowheads="1"/>
                </p:cNvSpPr>
                <p:nvPr/>
              </p:nvSpPr>
              <p:spPr bwMode="auto">
                <a:xfrm>
                  <a:off x="1344" y="1439"/>
                  <a:ext cx="17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79" name="Rectangle 479"/>
                <p:cNvSpPr>
                  <a:spLocks noChangeArrowheads="1"/>
                </p:cNvSpPr>
                <p:nvPr/>
              </p:nvSpPr>
              <p:spPr bwMode="auto">
                <a:xfrm>
                  <a:off x="1180" y="1439"/>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80" name="Rectangle 480"/>
                <p:cNvSpPr>
                  <a:spLocks noChangeArrowheads="1"/>
                </p:cNvSpPr>
                <p:nvPr/>
              </p:nvSpPr>
              <p:spPr bwMode="auto">
                <a:xfrm>
                  <a:off x="1015" y="1439"/>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81" name="Rectangle 481"/>
                <p:cNvSpPr>
                  <a:spLocks noChangeArrowheads="1"/>
                </p:cNvSpPr>
                <p:nvPr/>
              </p:nvSpPr>
              <p:spPr bwMode="auto">
                <a:xfrm>
                  <a:off x="851" y="1439"/>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82" name="Rectangle 482"/>
                <p:cNvSpPr>
                  <a:spLocks noChangeArrowheads="1"/>
                </p:cNvSpPr>
                <p:nvPr/>
              </p:nvSpPr>
              <p:spPr bwMode="auto">
                <a:xfrm>
                  <a:off x="686" y="1439"/>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83" name="Rectangle 483"/>
                <p:cNvSpPr>
                  <a:spLocks noChangeArrowheads="1"/>
                </p:cNvSpPr>
                <p:nvPr/>
              </p:nvSpPr>
              <p:spPr bwMode="auto">
                <a:xfrm>
                  <a:off x="4635" y="1304"/>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84" name="Rectangle 484"/>
                <p:cNvSpPr>
                  <a:spLocks noChangeArrowheads="1"/>
                </p:cNvSpPr>
                <p:nvPr/>
              </p:nvSpPr>
              <p:spPr bwMode="auto">
                <a:xfrm>
                  <a:off x="4471" y="1304"/>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85" name="Rectangle 485"/>
                <p:cNvSpPr>
                  <a:spLocks noChangeArrowheads="1"/>
                </p:cNvSpPr>
                <p:nvPr/>
              </p:nvSpPr>
              <p:spPr bwMode="auto">
                <a:xfrm>
                  <a:off x="4306" y="1304"/>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86" name="Rectangle 486"/>
                <p:cNvSpPr>
                  <a:spLocks noChangeArrowheads="1"/>
                </p:cNvSpPr>
                <p:nvPr/>
              </p:nvSpPr>
              <p:spPr bwMode="auto">
                <a:xfrm>
                  <a:off x="4169" y="1304"/>
                  <a:ext cx="137"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87" name="Rectangle 487"/>
                <p:cNvSpPr>
                  <a:spLocks noChangeArrowheads="1"/>
                </p:cNvSpPr>
                <p:nvPr/>
              </p:nvSpPr>
              <p:spPr bwMode="auto">
                <a:xfrm>
                  <a:off x="3977" y="1304"/>
                  <a:ext cx="192"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88" name="Rectangle 488"/>
                <p:cNvSpPr>
                  <a:spLocks noChangeArrowheads="1"/>
                </p:cNvSpPr>
                <p:nvPr/>
              </p:nvSpPr>
              <p:spPr bwMode="auto">
                <a:xfrm>
                  <a:off x="3812" y="1304"/>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89" name="Rectangle 489"/>
                <p:cNvSpPr>
                  <a:spLocks noChangeArrowheads="1"/>
                </p:cNvSpPr>
                <p:nvPr/>
              </p:nvSpPr>
              <p:spPr bwMode="auto">
                <a:xfrm>
                  <a:off x="3648" y="1304"/>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90" name="Rectangle 490"/>
                <p:cNvSpPr>
                  <a:spLocks noChangeArrowheads="1"/>
                </p:cNvSpPr>
                <p:nvPr/>
              </p:nvSpPr>
              <p:spPr bwMode="auto">
                <a:xfrm>
                  <a:off x="3483" y="1304"/>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91" name="Rectangle 491"/>
                <p:cNvSpPr>
                  <a:spLocks noChangeArrowheads="1"/>
                </p:cNvSpPr>
                <p:nvPr/>
              </p:nvSpPr>
              <p:spPr bwMode="auto">
                <a:xfrm>
                  <a:off x="3319" y="1304"/>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92" name="Rectangle 492"/>
                <p:cNvSpPr>
                  <a:spLocks noChangeArrowheads="1"/>
                </p:cNvSpPr>
                <p:nvPr/>
              </p:nvSpPr>
              <p:spPr bwMode="auto">
                <a:xfrm>
                  <a:off x="3154" y="1304"/>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93" name="Rectangle 493"/>
                <p:cNvSpPr>
                  <a:spLocks noChangeArrowheads="1"/>
                </p:cNvSpPr>
                <p:nvPr/>
              </p:nvSpPr>
              <p:spPr bwMode="auto">
                <a:xfrm>
                  <a:off x="2989" y="1304"/>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94" name="Rectangle 494"/>
                <p:cNvSpPr>
                  <a:spLocks noChangeArrowheads="1"/>
                </p:cNvSpPr>
                <p:nvPr/>
              </p:nvSpPr>
              <p:spPr bwMode="auto">
                <a:xfrm>
                  <a:off x="2843" y="1304"/>
                  <a:ext cx="146"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95" name="Rectangle 495"/>
                <p:cNvSpPr>
                  <a:spLocks noChangeArrowheads="1"/>
                </p:cNvSpPr>
                <p:nvPr/>
              </p:nvSpPr>
              <p:spPr bwMode="auto">
                <a:xfrm>
                  <a:off x="2679" y="1304"/>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96" name="Rectangle 496"/>
                <p:cNvSpPr>
                  <a:spLocks noChangeArrowheads="1"/>
                </p:cNvSpPr>
                <p:nvPr/>
              </p:nvSpPr>
              <p:spPr bwMode="auto">
                <a:xfrm>
                  <a:off x="2497" y="1304"/>
                  <a:ext cx="182"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97" name="Rectangle 497"/>
                <p:cNvSpPr>
                  <a:spLocks noChangeArrowheads="1"/>
                </p:cNvSpPr>
                <p:nvPr/>
              </p:nvSpPr>
              <p:spPr bwMode="auto">
                <a:xfrm>
                  <a:off x="2332" y="1304"/>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98" name="Rectangle 498"/>
                <p:cNvSpPr>
                  <a:spLocks noChangeArrowheads="1"/>
                </p:cNvSpPr>
                <p:nvPr/>
              </p:nvSpPr>
              <p:spPr bwMode="auto">
                <a:xfrm>
                  <a:off x="2167" y="1304"/>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99" name="Rectangle 499"/>
                <p:cNvSpPr>
                  <a:spLocks noChangeArrowheads="1"/>
                </p:cNvSpPr>
                <p:nvPr/>
              </p:nvSpPr>
              <p:spPr bwMode="auto">
                <a:xfrm>
                  <a:off x="2003" y="1304"/>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00" name="Rectangle 500"/>
                <p:cNvSpPr>
                  <a:spLocks noChangeArrowheads="1"/>
                </p:cNvSpPr>
                <p:nvPr/>
              </p:nvSpPr>
              <p:spPr bwMode="auto">
                <a:xfrm>
                  <a:off x="1838" y="1304"/>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01" name="Rectangle 501"/>
                <p:cNvSpPr>
                  <a:spLocks noChangeArrowheads="1"/>
                </p:cNvSpPr>
                <p:nvPr/>
              </p:nvSpPr>
              <p:spPr bwMode="auto">
                <a:xfrm>
                  <a:off x="1674" y="1304"/>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02" name="Rectangle 502"/>
                <p:cNvSpPr>
                  <a:spLocks noChangeArrowheads="1"/>
                </p:cNvSpPr>
                <p:nvPr/>
              </p:nvSpPr>
              <p:spPr bwMode="auto">
                <a:xfrm>
                  <a:off x="1518" y="1304"/>
                  <a:ext cx="156"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03" name="Rectangle 503"/>
                <p:cNvSpPr>
                  <a:spLocks noChangeArrowheads="1"/>
                </p:cNvSpPr>
                <p:nvPr/>
              </p:nvSpPr>
              <p:spPr bwMode="auto">
                <a:xfrm>
                  <a:off x="1180" y="1304"/>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04" name="Rectangle 504"/>
                <p:cNvSpPr>
                  <a:spLocks noChangeArrowheads="1"/>
                </p:cNvSpPr>
                <p:nvPr/>
              </p:nvSpPr>
              <p:spPr bwMode="auto">
                <a:xfrm>
                  <a:off x="1015" y="1304"/>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05" name="Rectangle 505"/>
                <p:cNvSpPr>
                  <a:spLocks noChangeArrowheads="1"/>
                </p:cNvSpPr>
                <p:nvPr/>
              </p:nvSpPr>
              <p:spPr bwMode="auto">
                <a:xfrm>
                  <a:off x="851" y="1304"/>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06" name="Rectangle 506"/>
                <p:cNvSpPr>
                  <a:spLocks noChangeArrowheads="1"/>
                </p:cNvSpPr>
                <p:nvPr/>
              </p:nvSpPr>
              <p:spPr bwMode="auto">
                <a:xfrm>
                  <a:off x="686" y="1304"/>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07" name="Rectangle 507"/>
                <p:cNvSpPr>
                  <a:spLocks noChangeArrowheads="1"/>
                </p:cNvSpPr>
                <p:nvPr/>
              </p:nvSpPr>
              <p:spPr bwMode="auto">
                <a:xfrm>
                  <a:off x="4635" y="1168"/>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08" name="Rectangle 508"/>
                <p:cNvSpPr>
                  <a:spLocks noChangeArrowheads="1"/>
                </p:cNvSpPr>
                <p:nvPr/>
              </p:nvSpPr>
              <p:spPr bwMode="auto">
                <a:xfrm>
                  <a:off x="4471" y="1168"/>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09" name="Rectangle 509"/>
                <p:cNvSpPr>
                  <a:spLocks noChangeArrowheads="1"/>
                </p:cNvSpPr>
                <p:nvPr/>
              </p:nvSpPr>
              <p:spPr bwMode="auto">
                <a:xfrm>
                  <a:off x="4306" y="1168"/>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10" name="Rectangle 510"/>
                <p:cNvSpPr>
                  <a:spLocks noChangeArrowheads="1"/>
                </p:cNvSpPr>
                <p:nvPr/>
              </p:nvSpPr>
              <p:spPr bwMode="auto">
                <a:xfrm>
                  <a:off x="4169" y="1168"/>
                  <a:ext cx="137"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11" name="Rectangle 511"/>
                <p:cNvSpPr>
                  <a:spLocks noChangeArrowheads="1"/>
                </p:cNvSpPr>
                <p:nvPr/>
              </p:nvSpPr>
              <p:spPr bwMode="auto">
                <a:xfrm>
                  <a:off x="3977" y="1168"/>
                  <a:ext cx="192"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12" name="Rectangle 512"/>
                <p:cNvSpPr>
                  <a:spLocks noChangeArrowheads="1"/>
                </p:cNvSpPr>
                <p:nvPr/>
              </p:nvSpPr>
              <p:spPr bwMode="auto">
                <a:xfrm>
                  <a:off x="3812" y="1168"/>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13" name="Rectangle 513"/>
                <p:cNvSpPr>
                  <a:spLocks noChangeArrowheads="1"/>
                </p:cNvSpPr>
                <p:nvPr/>
              </p:nvSpPr>
              <p:spPr bwMode="auto">
                <a:xfrm>
                  <a:off x="3648" y="1168"/>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14" name="Rectangle 514"/>
                <p:cNvSpPr>
                  <a:spLocks noChangeArrowheads="1"/>
                </p:cNvSpPr>
                <p:nvPr/>
              </p:nvSpPr>
              <p:spPr bwMode="auto">
                <a:xfrm>
                  <a:off x="3483" y="1168"/>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15" name="Rectangle 515"/>
                <p:cNvSpPr>
                  <a:spLocks noChangeArrowheads="1"/>
                </p:cNvSpPr>
                <p:nvPr/>
              </p:nvSpPr>
              <p:spPr bwMode="auto">
                <a:xfrm>
                  <a:off x="3319" y="1168"/>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16" name="Rectangle 516"/>
                <p:cNvSpPr>
                  <a:spLocks noChangeArrowheads="1"/>
                </p:cNvSpPr>
                <p:nvPr/>
              </p:nvSpPr>
              <p:spPr bwMode="auto">
                <a:xfrm>
                  <a:off x="3154" y="1168"/>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17" name="Rectangle 517"/>
                <p:cNvSpPr>
                  <a:spLocks noChangeArrowheads="1"/>
                </p:cNvSpPr>
                <p:nvPr/>
              </p:nvSpPr>
              <p:spPr bwMode="auto">
                <a:xfrm>
                  <a:off x="2989" y="1168"/>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18" name="Rectangle 518"/>
                <p:cNvSpPr>
                  <a:spLocks noChangeArrowheads="1"/>
                </p:cNvSpPr>
                <p:nvPr/>
              </p:nvSpPr>
              <p:spPr bwMode="auto">
                <a:xfrm>
                  <a:off x="2843" y="1168"/>
                  <a:ext cx="146"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19" name="Rectangle 519"/>
                <p:cNvSpPr>
                  <a:spLocks noChangeArrowheads="1"/>
                </p:cNvSpPr>
                <p:nvPr/>
              </p:nvSpPr>
              <p:spPr bwMode="auto">
                <a:xfrm>
                  <a:off x="2679" y="1168"/>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20" name="Rectangle 520"/>
                <p:cNvSpPr>
                  <a:spLocks noChangeArrowheads="1"/>
                </p:cNvSpPr>
                <p:nvPr/>
              </p:nvSpPr>
              <p:spPr bwMode="auto">
                <a:xfrm>
                  <a:off x="2497" y="1168"/>
                  <a:ext cx="182"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21" name="Rectangle 521"/>
                <p:cNvSpPr>
                  <a:spLocks noChangeArrowheads="1"/>
                </p:cNvSpPr>
                <p:nvPr/>
              </p:nvSpPr>
              <p:spPr bwMode="auto">
                <a:xfrm>
                  <a:off x="2332" y="1168"/>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22" name="Rectangle 522"/>
                <p:cNvSpPr>
                  <a:spLocks noChangeArrowheads="1"/>
                </p:cNvSpPr>
                <p:nvPr/>
              </p:nvSpPr>
              <p:spPr bwMode="auto">
                <a:xfrm>
                  <a:off x="2167" y="1168"/>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23" name="Rectangle 523"/>
                <p:cNvSpPr>
                  <a:spLocks noChangeArrowheads="1"/>
                </p:cNvSpPr>
                <p:nvPr/>
              </p:nvSpPr>
              <p:spPr bwMode="auto">
                <a:xfrm>
                  <a:off x="2003" y="1168"/>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24" name="Rectangle 524"/>
                <p:cNvSpPr>
                  <a:spLocks noChangeArrowheads="1"/>
                </p:cNvSpPr>
                <p:nvPr/>
              </p:nvSpPr>
              <p:spPr bwMode="auto">
                <a:xfrm>
                  <a:off x="1838" y="1168"/>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25" name="Rectangle 525"/>
                <p:cNvSpPr>
                  <a:spLocks noChangeArrowheads="1"/>
                </p:cNvSpPr>
                <p:nvPr/>
              </p:nvSpPr>
              <p:spPr bwMode="auto">
                <a:xfrm>
                  <a:off x="1674" y="1168"/>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26" name="Rectangle 526"/>
                <p:cNvSpPr>
                  <a:spLocks noChangeArrowheads="1"/>
                </p:cNvSpPr>
                <p:nvPr/>
              </p:nvSpPr>
              <p:spPr bwMode="auto">
                <a:xfrm>
                  <a:off x="1518" y="1168"/>
                  <a:ext cx="156"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27" name="Rectangle 527"/>
                <p:cNvSpPr>
                  <a:spLocks noChangeArrowheads="1"/>
                </p:cNvSpPr>
                <p:nvPr/>
              </p:nvSpPr>
              <p:spPr bwMode="auto">
                <a:xfrm>
                  <a:off x="1344" y="1168"/>
                  <a:ext cx="17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28" name="Rectangle 528"/>
                <p:cNvSpPr>
                  <a:spLocks noChangeArrowheads="1"/>
                </p:cNvSpPr>
                <p:nvPr/>
              </p:nvSpPr>
              <p:spPr bwMode="auto">
                <a:xfrm>
                  <a:off x="1180" y="1168"/>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29" name="Rectangle 529"/>
                <p:cNvSpPr>
                  <a:spLocks noChangeArrowheads="1"/>
                </p:cNvSpPr>
                <p:nvPr/>
              </p:nvSpPr>
              <p:spPr bwMode="auto">
                <a:xfrm>
                  <a:off x="1015" y="1168"/>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30" name="Rectangle 530"/>
                <p:cNvSpPr>
                  <a:spLocks noChangeArrowheads="1"/>
                </p:cNvSpPr>
                <p:nvPr/>
              </p:nvSpPr>
              <p:spPr bwMode="auto">
                <a:xfrm>
                  <a:off x="851" y="1168"/>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31" name="Rectangle 531"/>
                <p:cNvSpPr>
                  <a:spLocks noChangeArrowheads="1"/>
                </p:cNvSpPr>
                <p:nvPr/>
              </p:nvSpPr>
              <p:spPr bwMode="auto">
                <a:xfrm>
                  <a:off x="686" y="1168"/>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32" name="Rectangle 532"/>
                <p:cNvSpPr>
                  <a:spLocks noChangeArrowheads="1"/>
                </p:cNvSpPr>
                <p:nvPr/>
              </p:nvSpPr>
              <p:spPr bwMode="auto">
                <a:xfrm>
                  <a:off x="4635" y="1033"/>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33" name="Rectangle 533"/>
                <p:cNvSpPr>
                  <a:spLocks noChangeArrowheads="1"/>
                </p:cNvSpPr>
                <p:nvPr/>
              </p:nvSpPr>
              <p:spPr bwMode="auto">
                <a:xfrm>
                  <a:off x="4471" y="1033"/>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34" name="Rectangle 534"/>
                <p:cNvSpPr>
                  <a:spLocks noChangeArrowheads="1"/>
                </p:cNvSpPr>
                <p:nvPr/>
              </p:nvSpPr>
              <p:spPr bwMode="auto">
                <a:xfrm>
                  <a:off x="4306" y="1033"/>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35" name="Rectangle 535"/>
                <p:cNvSpPr>
                  <a:spLocks noChangeArrowheads="1"/>
                </p:cNvSpPr>
                <p:nvPr/>
              </p:nvSpPr>
              <p:spPr bwMode="auto">
                <a:xfrm>
                  <a:off x="4169" y="1033"/>
                  <a:ext cx="137"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36" name="Rectangle 536"/>
                <p:cNvSpPr>
                  <a:spLocks noChangeArrowheads="1"/>
                </p:cNvSpPr>
                <p:nvPr/>
              </p:nvSpPr>
              <p:spPr bwMode="auto">
                <a:xfrm>
                  <a:off x="3977" y="1033"/>
                  <a:ext cx="192"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37" name="Rectangle 537"/>
                <p:cNvSpPr>
                  <a:spLocks noChangeArrowheads="1"/>
                </p:cNvSpPr>
                <p:nvPr/>
              </p:nvSpPr>
              <p:spPr bwMode="auto">
                <a:xfrm>
                  <a:off x="3812" y="1033"/>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38" name="Rectangle 538"/>
                <p:cNvSpPr>
                  <a:spLocks noChangeArrowheads="1"/>
                </p:cNvSpPr>
                <p:nvPr/>
              </p:nvSpPr>
              <p:spPr bwMode="auto">
                <a:xfrm>
                  <a:off x="3648" y="1033"/>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39" name="Rectangle 539"/>
                <p:cNvSpPr>
                  <a:spLocks noChangeArrowheads="1"/>
                </p:cNvSpPr>
                <p:nvPr/>
              </p:nvSpPr>
              <p:spPr bwMode="auto">
                <a:xfrm>
                  <a:off x="3483" y="1033"/>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40" name="Rectangle 540"/>
                <p:cNvSpPr>
                  <a:spLocks noChangeArrowheads="1"/>
                </p:cNvSpPr>
                <p:nvPr/>
              </p:nvSpPr>
              <p:spPr bwMode="auto">
                <a:xfrm>
                  <a:off x="3319" y="1033"/>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41" name="Rectangle 541"/>
                <p:cNvSpPr>
                  <a:spLocks noChangeArrowheads="1"/>
                </p:cNvSpPr>
                <p:nvPr/>
              </p:nvSpPr>
              <p:spPr bwMode="auto">
                <a:xfrm>
                  <a:off x="3154" y="1033"/>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42" name="Rectangle 542"/>
                <p:cNvSpPr>
                  <a:spLocks noChangeArrowheads="1"/>
                </p:cNvSpPr>
                <p:nvPr/>
              </p:nvSpPr>
              <p:spPr bwMode="auto">
                <a:xfrm>
                  <a:off x="2989" y="1033"/>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43" name="Rectangle 543"/>
                <p:cNvSpPr>
                  <a:spLocks noChangeArrowheads="1"/>
                </p:cNvSpPr>
                <p:nvPr/>
              </p:nvSpPr>
              <p:spPr bwMode="auto">
                <a:xfrm>
                  <a:off x="2843" y="1033"/>
                  <a:ext cx="146"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44" name="Rectangle 544"/>
                <p:cNvSpPr>
                  <a:spLocks noChangeArrowheads="1"/>
                </p:cNvSpPr>
                <p:nvPr/>
              </p:nvSpPr>
              <p:spPr bwMode="auto">
                <a:xfrm>
                  <a:off x="2679" y="1033"/>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45" name="Rectangle 545"/>
                <p:cNvSpPr>
                  <a:spLocks noChangeArrowheads="1"/>
                </p:cNvSpPr>
                <p:nvPr/>
              </p:nvSpPr>
              <p:spPr bwMode="auto">
                <a:xfrm>
                  <a:off x="2497" y="1033"/>
                  <a:ext cx="182"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46" name="Rectangle 546"/>
                <p:cNvSpPr>
                  <a:spLocks noChangeArrowheads="1"/>
                </p:cNvSpPr>
                <p:nvPr/>
              </p:nvSpPr>
              <p:spPr bwMode="auto">
                <a:xfrm>
                  <a:off x="2332" y="1033"/>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47" name="Rectangle 547"/>
                <p:cNvSpPr>
                  <a:spLocks noChangeArrowheads="1"/>
                </p:cNvSpPr>
                <p:nvPr/>
              </p:nvSpPr>
              <p:spPr bwMode="auto">
                <a:xfrm>
                  <a:off x="2167" y="1033"/>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48" name="Rectangle 548"/>
                <p:cNvSpPr>
                  <a:spLocks noChangeArrowheads="1"/>
                </p:cNvSpPr>
                <p:nvPr/>
              </p:nvSpPr>
              <p:spPr bwMode="auto">
                <a:xfrm>
                  <a:off x="2003" y="1033"/>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49" name="Rectangle 549"/>
                <p:cNvSpPr>
                  <a:spLocks noChangeArrowheads="1"/>
                </p:cNvSpPr>
                <p:nvPr/>
              </p:nvSpPr>
              <p:spPr bwMode="auto">
                <a:xfrm>
                  <a:off x="1838" y="1033"/>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50" name="Rectangle 550"/>
                <p:cNvSpPr>
                  <a:spLocks noChangeArrowheads="1"/>
                </p:cNvSpPr>
                <p:nvPr/>
              </p:nvSpPr>
              <p:spPr bwMode="auto">
                <a:xfrm>
                  <a:off x="1674" y="1033"/>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51" name="Rectangle 551"/>
                <p:cNvSpPr>
                  <a:spLocks noChangeArrowheads="1"/>
                </p:cNvSpPr>
                <p:nvPr/>
              </p:nvSpPr>
              <p:spPr bwMode="auto">
                <a:xfrm>
                  <a:off x="1518" y="1033"/>
                  <a:ext cx="156"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52" name="Rectangle 552"/>
                <p:cNvSpPr>
                  <a:spLocks noChangeArrowheads="1"/>
                </p:cNvSpPr>
                <p:nvPr/>
              </p:nvSpPr>
              <p:spPr bwMode="auto">
                <a:xfrm>
                  <a:off x="1344" y="1033"/>
                  <a:ext cx="17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53" name="Rectangle 553"/>
                <p:cNvSpPr>
                  <a:spLocks noChangeArrowheads="1"/>
                </p:cNvSpPr>
                <p:nvPr/>
              </p:nvSpPr>
              <p:spPr bwMode="auto">
                <a:xfrm>
                  <a:off x="1180" y="1033"/>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54" name="Rectangle 554"/>
                <p:cNvSpPr>
                  <a:spLocks noChangeArrowheads="1"/>
                </p:cNvSpPr>
                <p:nvPr/>
              </p:nvSpPr>
              <p:spPr bwMode="auto">
                <a:xfrm>
                  <a:off x="1015" y="1033"/>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55" name="Rectangle 555"/>
                <p:cNvSpPr>
                  <a:spLocks noChangeArrowheads="1"/>
                </p:cNvSpPr>
                <p:nvPr/>
              </p:nvSpPr>
              <p:spPr bwMode="auto">
                <a:xfrm>
                  <a:off x="851" y="1033"/>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56" name="Rectangle 556"/>
                <p:cNvSpPr>
                  <a:spLocks noChangeArrowheads="1"/>
                </p:cNvSpPr>
                <p:nvPr/>
              </p:nvSpPr>
              <p:spPr bwMode="auto">
                <a:xfrm>
                  <a:off x="686" y="1033"/>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57" name="Rectangle 557"/>
                <p:cNvSpPr>
                  <a:spLocks noChangeArrowheads="1"/>
                </p:cNvSpPr>
                <p:nvPr/>
              </p:nvSpPr>
              <p:spPr bwMode="auto">
                <a:xfrm>
                  <a:off x="4635" y="869"/>
                  <a:ext cx="165"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58" name="Rectangle 558"/>
                <p:cNvSpPr>
                  <a:spLocks noChangeArrowheads="1"/>
                </p:cNvSpPr>
                <p:nvPr/>
              </p:nvSpPr>
              <p:spPr bwMode="auto">
                <a:xfrm>
                  <a:off x="4471" y="869"/>
                  <a:ext cx="164"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59" name="Rectangle 559"/>
                <p:cNvSpPr>
                  <a:spLocks noChangeArrowheads="1"/>
                </p:cNvSpPr>
                <p:nvPr/>
              </p:nvSpPr>
              <p:spPr bwMode="auto">
                <a:xfrm>
                  <a:off x="4306" y="869"/>
                  <a:ext cx="165"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60" name="Rectangle 560"/>
                <p:cNvSpPr>
                  <a:spLocks noChangeArrowheads="1"/>
                </p:cNvSpPr>
                <p:nvPr/>
              </p:nvSpPr>
              <p:spPr bwMode="auto">
                <a:xfrm>
                  <a:off x="4169" y="869"/>
                  <a:ext cx="137"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61" name="Rectangle 561"/>
                <p:cNvSpPr>
                  <a:spLocks noChangeArrowheads="1"/>
                </p:cNvSpPr>
                <p:nvPr/>
              </p:nvSpPr>
              <p:spPr bwMode="auto">
                <a:xfrm>
                  <a:off x="3977" y="869"/>
                  <a:ext cx="192"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62" name="Rectangle 562"/>
                <p:cNvSpPr>
                  <a:spLocks noChangeArrowheads="1"/>
                </p:cNvSpPr>
                <p:nvPr/>
              </p:nvSpPr>
              <p:spPr bwMode="auto">
                <a:xfrm>
                  <a:off x="3812" y="869"/>
                  <a:ext cx="165"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63" name="Rectangle 563"/>
                <p:cNvSpPr>
                  <a:spLocks noChangeArrowheads="1"/>
                </p:cNvSpPr>
                <p:nvPr/>
              </p:nvSpPr>
              <p:spPr bwMode="auto">
                <a:xfrm>
                  <a:off x="3648" y="869"/>
                  <a:ext cx="164"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64" name="Rectangle 564"/>
                <p:cNvSpPr>
                  <a:spLocks noChangeArrowheads="1"/>
                </p:cNvSpPr>
                <p:nvPr/>
              </p:nvSpPr>
              <p:spPr bwMode="auto">
                <a:xfrm>
                  <a:off x="3483" y="869"/>
                  <a:ext cx="165"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65" name="Rectangle 565"/>
                <p:cNvSpPr>
                  <a:spLocks noChangeArrowheads="1"/>
                </p:cNvSpPr>
                <p:nvPr/>
              </p:nvSpPr>
              <p:spPr bwMode="auto">
                <a:xfrm>
                  <a:off x="3319" y="869"/>
                  <a:ext cx="164"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66" name="Rectangle 566"/>
                <p:cNvSpPr>
                  <a:spLocks noChangeArrowheads="1"/>
                </p:cNvSpPr>
                <p:nvPr/>
              </p:nvSpPr>
              <p:spPr bwMode="auto">
                <a:xfrm>
                  <a:off x="3154" y="869"/>
                  <a:ext cx="165"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67" name="Rectangle 567"/>
                <p:cNvSpPr>
                  <a:spLocks noChangeArrowheads="1"/>
                </p:cNvSpPr>
                <p:nvPr/>
              </p:nvSpPr>
              <p:spPr bwMode="auto">
                <a:xfrm>
                  <a:off x="2989" y="869"/>
                  <a:ext cx="165"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68" name="Rectangle 568"/>
                <p:cNvSpPr>
                  <a:spLocks noChangeArrowheads="1"/>
                </p:cNvSpPr>
                <p:nvPr/>
              </p:nvSpPr>
              <p:spPr bwMode="auto">
                <a:xfrm>
                  <a:off x="2843" y="869"/>
                  <a:ext cx="146"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69" name="Rectangle 569"/>
                <p:cNvSpPr>
                  <a:spLocks noChangeArrowheads="1"/>
                </p:cNvSpPr>
                <p:nvPr/>
              </p:nvSpPr>
              <p:spPr bwMode="auto">
                <a:xfrm>
                  <a:off x="2679" y="869"/>
                  <a:ext cx="164"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70" name="Rectangle 570"/>
                <p:cNvSpPr>
                  <a:spLocks noChangeArrowheads="1"/>
                </p:cNvSpPr>
                <p:nvPr/>
              </p:nvSpPr>
              <p:spPr bwMode="auto">
                <a:xfrm>
                  <a:off x="2497" y="869"/>
                  <a:ext cx="182"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71" name="Rectangle 571"/>
                <p:cNvSpPr>
                  <a:spLocks noChangeArrowheads="1"/>
                </p:cNvSpPr>
                <p:nvPr/>
              </p:nvSpPr>
              <p:spPr bwMode="auto">
                <a:xfrm>
                  <a:off x="2332" y="869"/>
                  <a:ext cx="165"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72" name="Rectangle 572"/>
                <p:cNvSpPr>
                  <a:spLocks noChangeArrowheads="1"/>
                </p:cNvSpPr>
                <p:nvPr/>
              </p:nvSpPr>
              <p:spPr bwMode="auto">
                <a:xfrm>
                  <a:off x="2167" y="869"/>
                  <a:ext cx="165"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73" name="Rectangle 573"/>
                <p:cNvSpPr>
                  <a:spLocks noChangeArrowheads="1"/>
                </p:cNvSpPr>
                <p:nvPr/>
              </p:nvSpPr>
              <p:spPr bwMode="auto">
                <a:xfrm>
                  <a:off x="2003" y="869"/>
                  <a:ext cx="164"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74" name="Rectangle 574"/>
                <p:cNvSpPr>
                  <a:spLocks noChangeArrowheads="1"/>
                </p:cNvSpPr>
                <p:nvPr/>
              </p:nvSpPr>
              <p:spPr bwMode="auto">
                <a:xfrm>
                  <a:off x="1838" y="869"/>
                  <a:ext cx="165"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75" name="Rectangle 575"/>
                <p:cNvSpPr>
                  <a:spLocks noChangeArrowheads="1"/>
                </p:cNvSpPr>
                <p:nvPr/>
              </p:nvSpPr>
              <p:spPr bwMode="auto">
                <a:xfrm>
                  <a:off x="1674" y="869"/>
                  <a:ext cx="164"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76" name="Rectangle 576"/>
                <p:cNvSpPr>
                  <a:spLocks noChangeArrowheads="1"/>
                </p:cNvSpPr>
                <p:nvPr/>
              </p:nvSpPr>
              <p:spPr bwMode="auto">
                <a:xfrm>
                  <a:off x="1518" y="869"/>
                  <a:ext cx="156"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77" name="Rectangle 577"/>
                <p:cNvSpPr>
                  <a:spLocks noChangeArrowheads="1"/>
                </p:cNvSpPr>
                <p:nvPr/>
              </p:nvSpPr>
              <p:spPr bwMode="auto">
                <a:xfrm>
                  <a:off x="1344" y="869"/>
                  <a:ext cx="174"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78" name="Rectangle 578"/>
                <p:cNvSpPr>
                  <a:spLocks noChangeArrowheads="1"/>
                </p:cNvSpPr>
                <p:nvPr/>
              </p:nvSpPr>
              <p:spPr bwMode="auto">
                <a:xfrm>
                  <a:off x="1180" y="869"/>
                  <a:ext cx="164"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79" name="Rectangle 579"/>
                <p:cNvSpPr>
                  <a:spLocks noChangeArrowheads="1"/>
                </p:cNvSpPr>
                <p:nvPr/>
              </p:nvSpPr>
              <p:spPr bwMode="auto">
                <a:xfrm>
                  <a:off x="1015" y="869"/>
                  <a:ext cx="165"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80" name="Rectangle 580"/>
                <p:cNvSpPr>
                  <a:spLocks noChangeArrowheads="1"/>
                </p:cNvSpPr>
                <p:nvPr/>
              </p:nvSpPr>
              <p:spPr bwMode="auto">
                <a:xfrm>
                  <a:off x="851" y="869"/>
                  <a:ext cx="164"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81" name="Rectangle 581"/>
                <p:cNvSpPr>
                  <a:spLocks noChangeArrowheads="1"/>
                </p:cNvSpPr>
                <p:nvPr/>
              </p:nvSpPr>
              <p:spPr bwMode="auto">
                <a:xfrm>
                  <a:off x="686" y="869"/>
                  <a:ext cx="165"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82" name="Rectangle 582"/>
                <p:cNvSpPr>
                  <a:spLocks noChangeArrowheads="1"/>
                </p:cNvSpPr>
                <p:nvPr/>
              </p:nvSpPr>
              <p:spPr bwMode="auto">
                <a:xfrm>
                  <a:off x="4635" y="725"/>
                  <a:ext cx="165"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83" name="Rectangle 583"/>
                <p:cNvSpPr>
                  <a:spLocks noChangeArrowheads="1"/>
                </p:cNvSpPr>
                <p:nvPr/>
              </p:nvSpPr>
              <p:spPr bwMode="auto">
                <a:xfrm>
                  <a:off x="4471" y="725"/>
                  <a:ext cx="164"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84" name="Rectangle 584"/>
                <p:cNvSpPr>
                  <a:spLocks noChangeArrowheads="1"/>
                </p:cNvSpPr>
                <p:nvPr/>
              </p:nvSpPr>
              <p:spPr bwMode="auto">
                <a:xfrm>
                  <a:off x="4306" y="725"/>
                  <a:ext cx="165"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85" name="Rectangle 585"/>
                <p:cNvSpPr>
                  <a:spLocks noChangeArrowheads="1"/>
                </p:cNvSpPr>
                <p:nvPr/>
              </p:nvSpPr>
              <p:spPr bwMode="auto">
                <a:xfrm>
                  <a:off x="4169" y="725"/>
                  <a:ext cx="137"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86" name="Rectangle 586"/>
                <p:cNvSpPr>
                  <a:spLocks noChangeArrowheads="1"/>
                </p:cNvSpPr>
                <p:nvPr/>
              </p:nvSpPr>
              <p:spPr bwMode="auto">
                <a:xfrm>
                  <a:off x="3977" y="725"/>
                  <a:ext cx="192"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87" name="Rectangle 587"/>
                <p:cNvSpPr>
                  <a:spLocks noChangeArrowheads="1"/>
                </p:cNvSpPr>
                <p:nvPr/>
              </p:nvSpPr>
              <p:spPr bwMode="auto">
                <a:xfrm>
                  <a:off x="3812" y="725"/>
                  <a:ext cx="165"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88" name="Rectangle 588"/>
                <p:cNvSpPr>
                  <a:spLocks noChangeArrowheads="1"/>
                </p:cNvSpPr>
                <p:nvPr/>
              </p:nvSpPr>
              <p:spPr bwMode="auto">
                <a:xfrm>
                  <a:off x="3648" y="725"/>
                  <a:ext cx="164"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89" name="Rectangle 589"/>
                <p:cNvSpPr>
                  <a:spLocks noChangeArrowheads="1"/>
                </p:cNvSpPr>
                <p:nvPr/>
              </p:nvSpPr>
              <p:spPr bwMode="auto">
                <a:xfrm>
                  <a:off x="3483" y="725"/>
                  <a:ext cx="165"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90" name="Rectangle 590"/>
                <p:cNvSpPr>
                  <a:spLocks noChangeArrowheads="1"/>
                </p:cNvSpPr>
                <p:nvPr/>
              </p:nvSpPr>
              <p:spPr bwMode="auto">
                <a:xfrm>
                  <a:off x="3319" y="725"/>
                  <a:ext cx="164"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91" name="Rectangle 591"/>
                <p:cNvSpPr>
                  <a:spLocks noChangeArrowheads="1"/>
                </p:cNvSpPr>
                <p:nvPr/>
              </p:nvSpPr>
              <p:spPr bwMode="auto">
                <a:xfrm>
                  <a:off x="3154" y="725"/>
                  <a:ext cx="165"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92" name="Rectangle 592"/>
                <p:cNvSpPr>
                  <a:spLocks noChangeArrowheads="1"/>
                </p:cNvSpPr>
                <p:nvPr/>
              </p:nvSpPr>
              <p:spPr bwMode="auto">
                <a:xfrm>
                  <a:off x="2989" y="725"/>
                  <a:ext cx="165"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93" name="Rectangle 593"/>
                <p:cNvSpPr>
                  <a:spLocks noChangeArrowheads="1"/>
                </p:cNvSpPr>
                <p:nvPr/>
              </p:nvSpPr>
              <p:spPr bwMode="auto">
                <a:xfrm>
                  <a:off x="2843" y="725"/>
                  <a:ext cx="146"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94" name="Rectangle 594"/>
                <p:cNvSpPr>
                  <a:spLocks noChangeArrowheads="1"/>
                </p:cNvSpPr>
                <p:nvPr/>
              </p:nvSpPr>
              <p:spPr bwMode="auto">
                <a:xfrm>
                  <a:off x="2679" y="725"/>
                  <a:ext cx="164"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95" name="Rectangle 595"/>
                <p:cNvSpPr>
                  <a:spLocks noChangeArrowheads="1"/>
                </p:cNvSpPr>
                <p:nvPr/>
              </p:nvSpPr>
              <p:spPr bwMode="auto">
                <a:xfrm>
                  <a:off x="2497" y="725"/>
                  <a:ext cx="182"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96" name="Rectangle 596"/>
                <p:cNvSpPr>
                  <a:spLocks noChangeArrowheads="1"/>
                </p:cNvSpPr>
                <p:nvPr/>
              </p:nvSpPr>
              <p:spPr bwMode="auto">
                <a:xfrm>
                  <a:off x="2332" y="725"/>
                  <a:ext cx="165"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97" name="Rectangle 597"/>
                <p:cNvSpPr>
                  <a:spLocks noChangeArrowheads="1"/>
                </p:cNvSpPr>
                <p:nvPr/>
              </p:nvSpPr>
              <p:spPr bwMode="auto">
                <a:xfrm>
                  <a:off x="2167" y="725"/>
                  <a:ext cx="165"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98" name="Rectangle 598"/>
                <p:cNvSpPr>
                  <a:spLocks noChangeArrowheads="1"/>
                </p:cNvSpPr>
                <p:nvPr/>
              </p:nvSpPr>
              <p:spPr bwMode="auto">
                <a:xfrm>
                  <a:off x="2003" y="725"/>
                  <a:ext cx="164"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99" name="Rectangle 599"/>
                <p:cNvSpPr>
                  <a:spLocks noChangeArrowheads="1"/>
                </p:cNvSpPr>
                <p:nvPr/>
              </p:nvSpPr>
              <p:spPr bwMode="auto">
                <a:xfrm>
                  <a:off x="1838" y="725"/>
                  <a:ext cx="165"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00" name="Rectangle 600"/>
                <p:cNvSpPr>
                  <a:spLocks noChangeArrowheads="1"/>
                </p:cNvSpPr>
                <p:nvPr/>
              </p:nvSpPr>
              <p:spPr bwMode="auto">
                <a:xfrm>
                  <a:off x="1674" y="725"/>
                  <a:ext cx="164"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01" name="Rectangle 601"/>
                <p:cNvSpPr>
                  <a:spLocks noChangeArrowheads="1"/>
                </p:cNvSpPr>
                <p:nvPr/>
              </p:nvSpPr>
              <p:spPr bwMode="auto">
                <a:xfrm>
                  <a:off x="1518" y="725"/>
                  <a:ext cx="156"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02" name="Rectangle 602"/>
                <p:cNvSpPr>
                  <a:spLocks noChangeArrowheads="1"/>
                </p:cNvSpPr>
                <p:nvPr/>
              </p:nvSpPr>
              <p:spPr bwMode="auto">
                <a:xfrm>
                  <a:off x="1344" y="725"/>
                  <a:ext cx="174"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03" name="Rectangle 603"/>
                <p:cNvSpPr>
                  <a:spLocks noChangeArrowheads="1"/>
                </p:cNvSpPr>
                <p:nvPr/>
              </p:nvSpPr>
              <p:spPr bwMode="auto">
                <a:xfrm>
                  <a:off x="1180" y="725"/>
                  <a:ext cx="164"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04" name="Rectangle 604"/>
                <p:cNvSpPr>
                  <a:spLocks noChangeArrowheads="1"/>
                </p:cNvSpPr>
                <p:nvPr/>
              </p:nvSpPr>
              <p:spPr bwMode="auto">
                <a:xfrm>
                  <a:off x="1015" y="725"/>
                  <a:ext cx="165"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05" name="Rectangle 605"/>
                <p:cNvSpPr>
                  <a:spLocks noChangeArrowheads="1"/>
                </p:cNvSpPr>
                <p:nvPr/>
              </p:nvSpPr>
              <p:spPr bwMode="auto">
                <a:xfrm>
                  <a:off x="851" y="725"/>
                  <a:ext cx="164"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06" name="Rectangle 606"/>
                <p:cNvSpPr>
                  <a:spLocks noChangeArrowheads="1"/>
                </p:cNvSpPr>
                <p:nvPr/>
              </p:nvSpPr>
              <p:spPr bwMode="auto">
                <a:xfrm>
                  <a:off x="686" y="725"/>
                  <a:ext cx="165"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07" name="Rectangle 607"/>
                <p:cNvSpPr>
                  <a:spLocks noChangeArrowheads="1"/>
                </p:cNvSpPr>
                <p:nvPr/>
              </p:nvSpPr>
              <p:spPr bwMode="auto">
                <a:xfrm>
                  <a:off x="4635" y="594"/>
                  <a:ext cx="165"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08" name="Rectangle 608"/>
                <p:cNvSpPr>
                  <a:spLocks noChangeArrowheads="1"/>
                </p:cNvSpPr>
                <p:nvPr/>
              </p:nvSpPr>
              <p:spPr bwMode="auto">
                <a:xfrm>
                  <a:off x="4471" y="594"/>
                  <a:ext cx="164"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09" name="Rectangle 609"/>
                <p:cNvSpPr>
                  <a:spLocks noChangeArrowheads="1"/>
                </p:cNvSpPr>
                <p:nvPr/>
              </p:nvSpPr>
              <p:spPr bwMode="auto">
                <a:xfrm>
                  <a:off x="4306" y="594"/>
                  <a:ext cx="165"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10" name="Rectangle 610"/>
                <p:cNvSpPr>
                  <a:spLocks noChangeArrowheads="1"/>
                </p:cNvSpPr>
                <p:nvPr/>
              </p:nvSpPr>
              <p:spPr bwMode="auto">
                <a:xfrm>
                  <a:off x="4169" y="594"/>
                  <a:ext cx="137"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11" name="Rectangle 611"/>
                <p:cNvSpPr>
                  <a:spLocks noChangeArrowheads="1"/>
                </p:cNvSpPr>
                <p:nvPr/>
              </p:nvSpPr>
              <p:spPr bwMode="auto">
                <a:xfrm>
                  <a:off x="3977" y="594"/>
                  <a:ext cx="192"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12" name="Rectangle 612"/>
                <p:cNvSpPr>
                  <a:spLocks noChangeArrowheads="1"/>
                </p:cNvSpPr>
                <p:nvPr/>
              </p:nvSpPr>
              <p:spPr bwMode="auto">
                <a:xfrm>
                  <a:off x="3812" y="594"/>
                  <a:ext cx="165"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13" name="Rectangle 613"/>
                <p:cNvSpPr>
                  <a:spLocks noChangeArrowheads="1"/>
                </p:cNvSpPr>
                <p:nvPr/>
              </p:nvSpPr>
              <p:spPr bwMode="auto">
                <a:xfrm>
                  <a:off x="3648" y="594"/>
                  <a:ext cx="164"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14" name="Rectangle 614"/>
                <p:cNvSpPr>
                  <a:spLocks noChangeArrowheads="1"/>
                </p:cNvSpPr>
                <p:nvPr/>
              </p:nvSpPr>
              <p:spPr bwMode="auto">
                <a:xfrm>
                  <a:off x="3483" y="594"/>
                  <a:ext cx="165"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15" name="Rectangle 615"/>
                <p:cNvSpPr>
                  <a:spLocks noChangeArrowheads="1"/>
                </p:cNvSpPr>
                <p:nvPr/>
              </p:nvSpPr>
              <p:spPr bwMode="auto">
                <a:xfrm>
                  <a:off x="3319" y="594"/>
                  <a:ext cx="164"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16" name="Rectangle 616"/>
                <p:cNvSpPr>
                  <a:spLocks noChangeArrowheads="1"/>
                </p:cNvSpPr>
                <p:nvPr/>
              </p:nvSpPr>
              <p:spPr bwMode="auto">
                <a:xfrm>
                  <a:off x="3154" y="594"/>
                  <a:ext cx="165"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17" name="Rectangle 617"/>
                <p:cNvSpPr>
                  <a:spLocks noChangeArrowheads="1"/>
                </p:cNvSpPr>
                <p:nvPr/>
              </p:nvSpPr>
              <p:spPr bwMode="auto">
                <a:xfrm>
                  <a:off x="2989" y="594"/>
                  <a:ext cx="165"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18" name="Rectangle 618"/>
                <p:cNvSpPr>
                  <a:spLocks noChangeArrowheads="1"/>
                </p:cNvSpPr>
                <p:nvPr/>
              </p:nvSpPr>
              <p:spPr bwMode="auto">
                <a:xfrm>
                  <a:off x="2843" y="594"/>
                  <a:ext cx="146"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19" name="Rectangle 619"/>
                <p:cNvSpPr>
                  <a:spLocks noChangeArrowheads="1"/>
                </p:cNvSpPr>
                <p:nvPr/>
              </p:nvSpPr>
              <p:spPr bwMode="auto">
                <a:xfrm>
                  <a:off x="2679" y="594"/>
                  <a:ext cx="164"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20" name="Rectangle 620"/>
                <p:cNvSpPr>
                  <a:spLocks noChangeArrowheads="1"/>
                </p:cNvSpPr>
                <p:nvPr/>
              </p:nvSpPr>
              <p:spPr bwMode="auto">
                <a:xfrm>
                  <a:off x="2497" y="594"/>
                  <a:ext cx="182"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21" name="Rectangle 621"/>
                <p:cNvSpPr>
                  <a:spLocks noChangeArrowheads="1"/>
                </p:cNvSpPr>
                <p:nvPr/>
              </p:nvSpPr>
              <p:spPr bwMode="auto">
                <a:xfrm>
                  <a:off x="2332" y="594"/>
                  <a:ext cx="165"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22" name="Rectangle 622"/>
                <p:cNvSpPr>
                  <a:spLocks noChangeArrowheads="1"/>
                </p:cNvSpPr>
                <p:nvPr/>
              </p:nvSpPr>
              <p:spPr bwMode="auto">
                <a:xfrm>
                  <a:off x="2167" y="594"/>
                  <a:ext cx="165"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23" name="Rectangle 623"/>
                <p:cNvSpPr>
                  <a:spLocks noChangeArrowheads="1"/>
                </p:cNvSpPr>
                <p:nvPr/>
              </p:nvSpPr>
              <p:spPr bwMode="auto">
                <a:xfrm>
                  <a:off x="2003" y="594"/>
                  <a:ext cx="164"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24" name="Rectangle 624"/>
                <p:cNvSpPr>
                  <a:spLocks noChangeArrowheads="1"/>
                </p:cNvSpPr>
                <p:nvPr/>
              </p:nvSpPr>
              <p:spPr bwMode="auto">
                <a:xfrm>
                  <a:off x="1838" y="594"/>
                  <a:ext cx="165"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25" name="Rectangle 625"/>
                <p:cNvSpPr>
                  <a:spLocks noChangeArrowheads="1"/>
                </p:cNvSpPr>
                <p:nvPr/>
              </p:nvSpPr>
              <p:spPr bwMode="auto">
                <a:xfrm>
                  <a:off x="1674" y="594"/>
                  <a:ext cx="164"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26" name="Rectangle 626"/>
                <p:cNvSpPr>
                  <a:spLocks noChangeArrowheads="1"/>
                </p:cNvSpPr>
                <p:nvPr/>
              </p:nvSpPr>
              <p:spPr bwMode="auto">
                <a:xfrm>
                  <a:off x="1518" y="594"/>
                  <a:ext cx="156"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27" name="Rectangle 627"/>
                <p:cNvSpPr>
                  <a:spLocks noChangeArrowheads="1"/>
                </p:cNvSpPr>
                <p:nvPr/>
              </p:nvSpPr>
              <p:spPr bwMode="auto">
                <a:xfrm>
                  <a:off x="1344" y="594"/>
                  <a:ext cx="174"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28" name="Rectangle 628"/>
                <p:cNvSpPr>
                  <a:spLocks noChangeArrowheads="1"/>
                </p:cNvSpPr>
                <p:nvPr/>
              </p:nvSpPr>
              <p:spPr bwMode="auto">
                <a:xfrm>
                  <a:off x="1180" y="594"/>
                  <a:ext cx="164"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29" name="Rectangle 629"/>
                <p:cNvSpPr>
                  <a:spLocks noChangeArrowheads="1"/>
                </p:cNvSpPr>
                <p:nvPr/>
              </p:nvSpPr>
              <p:spPr bwMode="auto">
                <a:xfrm>
                  <a:off x="1015" y="594"/>
                  <a:ext cx="165"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30" name="Rectangle 630"/>
                <p:cNvSpPr>
                  <a:spLocks noChangeArrowheads="1"/>
                </p:cNvSpPr>
                <p:nvPr/>
              </p:nvSpPr>
              <p:spPr bwMode="auto">
                <a:xfrm>
                  <a:off x="851" y="594"/>
                  <a:ext cx="164"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31" name="Rectangle 631"/>
                <p:cNvSpPr>
                  <a:spLocks noChangeArrowheads="1"/>
                </p:cNvSpPr>
                <p:nvPr/>
              </p:nvSpPr>
              <p:spPr bwMode="auto">
                <a:xfrm>
                  <a:off x="686" y="594"/>
                  <a:ext cx="165"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32" name="Line 632"/>
                <p:cNvSpPr>
                  <a:spLocks noChangeShapeType="1"/>
                </p:cNvSpPr>
                <p:nvPr/>
              </p:nvSpPr>
              <p:spPr bwMode="auto">
                <a:xfrm>
                  <a:off x="686" y="594"/>
                  <a:ext cx="4114" cy="0"/>
                </a:xfrm>
                <a:prstGeom prst="line">
                  <a:avLst/>
                </a:prstGeom>
                <a:noFill/>
                <a:ln w="12700" cap="sq">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33" name="Line 633"/>
                <p:cNvSpPr>
                  <a:spLocks noChangeShapeType="1"/>
                </p:cNvSpPr>
                <p:nvPr/>
              </p:nvSpPr>
              <p:spPr bwMode="auto">
                <a:xfrm>
                  <a:off x="686" y="725"/>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34" name="Line 634"/>
                <p:cNvSpPr>
                  <a:spLocks noChangeShapeType="1"/>
                </p:cNvSpPr>
                <p:nvPr/>
              </p:nvSpPr>
              <p:spPr bwMode="auto">
                <a:xfrm>
                  <a:off x="686" y="869"/>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35" name="Line 635"/>
                <p:cNvSpPr>
                  <a:spLocks noChangeShapeType="1"/>
                </p:cNvSpPr>
                <p:nvPr/>
              </p:nvSpPr>
              <p:spPr bwMode="auto">
                <a:xfrm>
                  <a:off x="686" y="1033"/>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36" name="Line 636"/>
                <p:cNvSpPr>
                  <a:spLocks noChangeShapeType="1"/>
                </p:cNvSpPr>
                <p:nvPr/>
              </p:nvSpPr>
              <p:spPr bwMode="auto">
                <a:xfrm>
                  <a:off x="686" y="1168"/>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37" name="Line 637"/>
                <p:cNvSpPr>
                  <a:spLocks noChangeShapeType="1"/>
                </p:cNvSpPr>
                <p:nvPr/>
              </p:nvSpPr>
              <p:spPr bwMode="auto">
                <a:xfrm>
                  <a:off x="686" y="1304"/>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38" name="Line 638"/>
                <p:cNvSpPr>
                  <a:spLocks noChangeShapeType="1"/>
                </p:cNvSpPr>
                <p:nvPr/>
              </p:nvSpPr>
              <p:spPr bwMode="auto">
                <a:xfrm>
                  <a:off x="686" y="1439"/>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39" name="Line 639"/>
                <p:cNvSpPr>
                  <a:spLocks noChangeShapeType="1"/>
                </p:cNvSpPr>
                <p:nvPr/>
              </p:nvSpPr>
              <p:spPr bwMode="auto">
                <a:xfrm>
                  <a:off x="686" y="1575"/>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40" name="Line 640"/>
                <p:cNvSpPr>
                  <a:spLocks noChangeShapeType="1"/>
                </p:cNvSpPr>
                <p:nvPr/>
              </p:nvSpPr>
              <p:spPr bwMode="auto">
                <a:xfrm>
                  <a:off x="686" y="1701"/>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41" name="Line 641"/>
                <p:cNvSpPr>
                  <a:spLocks noChangeShapeType="1"/>
                </p:cNvSpPr>
                <p:nvPr/>
              </p:nvSpPr>
              <p:spPr bwMode="auto">
                <a:xfrm>
                  <a:off x="686" y="1837"/>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42" name="Line 642"/>
                <p:cNvSpPr>
                  <a:spLocks noChangeShapeType="1"/>
                </p:cNvSpPr>
                <p:nvPr/>
              </p:nvSpPr>
              <p:spPr bwMode="auto">
                <a:xfrm>
                  <a:off x="686" y="1972"/>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43" name="Line 643"/>
                <p:cNvSpPr>
                  <a:spLocks noChangeShapeType="1"/>
                </p:cNvSpPr>
                <p:nvPr/>
              </p:nvSpPr>
              <p:spPr bwMode="auto">
                <a:xfrm>
                  <a:off x="686" y="2108"/>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44" name="Line 644"/>
                <p:cNvSpPr>
                  <a:spLocks noChangeShapeType="1"/>
                </p:cNvSpPr>
                <p:nvPr/>
              </p:nvSpPr>
              <p:spPr bwMode="auto">
                <a:xfrm>
                  <a:off x="686" y="2243"/>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45" name="Line 645"/>
                <p:cNvSpPr>
                  <a:spLocks noChangeShapeType="1"/>
                </p:cNvSpPr>
                <p:nvPr/>
              </p:nvSpPr>
              <p:spPr bwMode="auto">
                <a:xfrm>
                  <a:off x="686" y="2379"/>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46" name="Line 646"/>
                <p:cNvSpPr>
                  <a:spLocks noChangeShapeType="1"/>
                </p:cNvSpPr>
                <p:nvPr/>
              </p:nvSpPr>
              <p:spPr bwMode="auto">
                <a:xfrm>
                  <a:off x="686" y="2514"/>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47" name="Line 647"/>
                <p:cNvSpPr>
                  <a:spLocks noChangeShapeType="1"/>
                </p:cNvSpPr>
                <p:nvPr/>
              </p:nvSpPr>
              <p:spPr bwMode="auto">
                <a:xfrm>
                  <a:off x="686" y="2650"/>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48" name="Line 648"/>
                <p:cNvSpPr>
                  <a:spLocks noChangeShapeType="1"/>
                </p:cNvSpPr>
                <p:nvPr/>
              </p:nvSpPr>
              <p:spPr bwMode="auto">
                <a:xfrm>
                  <a:off x="686" y="2785"/>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49" name="Line 649"/>
                <p:cNvSpPr>
                  <a:spLocks noChangeShapeType="1"/>
                </p:cNvSpPr>
                <p:nvPr/>
              </p:nvSpPr>
              <p:spPr bwMode="auto">
                <a:xfrm>
                  <a:off x="686" y="2921"/>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50" name="Line 650"/>
                <p:cNvSpPr>
                  <a:spLocks noChangeShapeType="1"/>
                </p:cNvSpPr>
                <p:nvPr/>
              </p:nvSpPr>
              <p:spPr bwMode="auto">
                <a:xfrm>
                  <a:off x="686" y="3056"/>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51" name="Line 651"/>
                <p:cNvSpPr>
                  <a:spLocks noChangeShapeType="1"/>
                </p:cNvSpPr>
                <p:nvPr/>
              </p:nvSpPr>
              <p:spPr bwMode="auto">
                <a:xfrm>
                  <a:off x="686" y="3192"/>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52" name="Line 652"/>
                <p:cNvSpPr>
                  <a:spLocks noChangeShapeType="1"/>
                </p:cNvSpPr>
                <p:nvPr/>
              </p:nvSpPr>
              <p:spPr bwMode="auto">
                <a:xfrm>
                  <a:off x="686" y="3327"/>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53" name="Line 653"/>
                <p:cNvSpPr>
                  <a:spLocks noChangeShapeType="1"/>
                </p:cNvSpPr>
                <p:nvPr/>
              </p:nvSpPr>
              <p:spPr bwMode="auto">
                <a:xfrm>
                  <a:off x="686" y="3463"/>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54" name="Line 654"/>
                <p:cNvSpPr>
                  <a:spLocks noChangeShapeType="1"/>
                </p:cNvSpPr>
                <p:nvPr/>
              </p:nvSpPr>
              <p:spPr bwMode="auto">
                <a:xfrm>
                  <a:off x="686" y="3598"/>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55" name="Line 655"/>
                <p:cNvSpPr>
                  <a:spLocks noChangeShapeType="1"/>
                </p:cNvSpPr>
                <p:nvPr/>
              </p:nvSpPr>
              <p:spPr bwMode="auto">
                <a:xfrm>
                  <a:off x="686" y="3734"/>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56" name="Line 656"/>
                <p:cNvSpPr>
                  <a:spLocks noChangeShapeType="1"/>
                </p:cNvSpPr>
                <p:nvPr/>
              </p:nvSpPr>
              <p:spPr bwMode="auto">
                <a:xfrm>
                  <a:off x="686" y="3869"/>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57" name="Line 657"/>
                <p:cNvSpPr>
                  <a:spLocks noChangeShapeType="1"/>
                </p:cNvSpPr>
                <p:nvPr/>
              </p:nvSpPr>
              <p:spPr bwMode="auto">
                <a:xfrm>
                  <a:off x="686" y="4005"/>
                  <a:ext cx="4114" cy="0"/>
                </a:xfrm>
                <a:prstGeom prst="line">
                  <a:avLst/>
                </a:prstGeom>
                <a:noFill/>
                <a:ln w="12700" cap="sq">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58" name="Line 658"/>
                <p:cNvSpPr>
                  <a:spLocks noChangeShapeType="1"/>
                </p:cNvSpPr>
                <p:nvPr/>
              </p:nvSpPr>
              <p:spPr bwMode="auto">
                <a:xfrm>
                  <a:off x="686" y="594"/>
                  <a:ext cx="0" cy="3411"/>
                </a:xfrm>
                <a:prstGeom prst="line">
                  <a:avLst/>
                </a:prstGeom>
                <a:noFill/>
                <a:ln w="12700" cap="sq">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59" name="Line 659"/>
                <p:cNvSpPr>
                  <a:spLocks noChangeShapeType="1"/>
                </p:cNvSpPr>
                <p:nvPr/>
              </p:nvSpPr>
              <p:spPr bwMode="auto">
                <a:xfrm>
                  <a:off x="851" y="594"/>
                  <a:ext cx="0" cy="3411"/>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60" name="Line 660"/>
                <p:cNvSpPr>
                  <a:spLocks noChangeShapeType="1"/>
                </p:cNvSpPr>
                <p:nvPr/>
              </p:nvSpPr>
              <p:spPr bwMode="auto">
                <a:xfrm>
                  <a:off x="1015" y="594"/>
                  <a:ext cx="0" cy="3008"/>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61" name="Line 661"/>
                <p:cNvSpPr>
                  <a:spLocks noChangeShapeType="1"/>
                </p:cNvSpPr>
                <p:nvPr/>
              </p:nvSpPr>
              <p:spPr bwMode="auto">
                <a:xfrm>
                  <a:off x="1180" y="594"/>
                  <a:ext cx="0" cy="3411"/>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62" name="Line 662"/>
                <p:cNvSpPr>
                  <a:spLocks noChangeShapeType="1"/>
                </p:cNvSpPr>
                <p:nvPr/>
              </p:nvSpPr>
              <p:spPr bwMode="auto">
                <a:xfrm>
                  <a:off x="1344" y="594"/>
                  <a:ext cx="0" cy="3411"/>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63" name="Line 663"/>
                <p:cNvSpPr>
                  <a:spLocks noChangeShapeType="1"/>
                </p:cNvSpPr>
                <p:nvPr/>
              </p:nvSpPr>
              <p:spPr bwMode="auto">
                <a:xfrm>
                  <a:off x="1509" y="594"/>
                  <a:ext cx="0" cy="3411"/>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64" name="Line 664"/>
                <p:cNvSpPr>
                  <a:spLocks noChangeShapeType="1"/>
                </p:cNvSpPr>
                <p:nvPr/>
              </p:nvSpPr>
              <p:spPr bwMode="auto">
                <a:xfrm>
                  <a:off x="1674" y="594"/>
                  <a:ext cx="0" cy="3411"/>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65" name="Line 665"/>
                <p:cNvSpPr>
                  <a:spLocks noChangeShapeType="1"/>
                </p:cNvSpPr>
                <p:nvPr/>
              </p:nvSpPr>
              <p:spPr bwMode="auto">
                <a:xfrm>
                  <a:off x="1838" y="594"/>
                  <a:ext cx="0" cy="3411"/>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66" name="Line 666"/>
                <p:cNvSpPr>
                  <a:spLocks noChangeShapeType="1"/>
                </p:cNvSpPr>
                <p:nvPr/>
              </p:nvSpPr>
              <p:spPr bwMode="auto">
                <a:xfrm>
                  <a:off x="2003" y="594"/>
                  <a:ext cx="0" cy="3411"/>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67" name="Line 667"/>
                <p:cNvSpPr>
                  <a:spLocks noChangeShapeType="1"/>
                </p:cNvSpPr>
                <p:nvPr/>
              </p:nvSpPr>
              <p:spPr bwMode="auto">
                <a:xfrm>
                  <a:off x="2167" y="594"/>
                  <a:ext cx="0" cy="3411"/>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68" name="Line 668"/>
                <p:cNvSpPr>
                  <a:spLocks noChangeShapeType="1"/>
                </p:cNvSpPr>
                <p:nvPr/>
              </p:nvSpPr>
              <p:spPr bwMode="auto">
                <a:xfrm>
                  <a:off x="2332" y="594"/>
                  <a:ext cx="0" cy="3411"/>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69" name="Line 669"/>
                <p:cNvSpPr>
                  <a:spLocks noChangeShapeType="1"/>
                </p:cNvSpPr>
                <p:nvPr/>
              </p:nvSpPr>
              <p:spPr bwMode="auto">
                <a:xfrm>
                  <a:off x="2497" y="594"/>
                  <a:ext cx="0" cy="3411"/>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70" name="Line 670"/>
                <p:cNvSpPr>
                  <a:spLocks noChangeShapeType="1"/>
                </p:cNvSpPr>
                <p:nvPr/>
              </p:nvSpPr>
              <p:spPr bwMode="auto">
                <a:xfrm>
                  <a:off x="2670" y="594"/>
                  <a:ext cx="0" cy="3411"/>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71" name="Line 671"/>
                <p:cNvSpPr>
                  <a:spLocks noChangeShapeType="1"/>
                </p:cNvSpPr>
                <p:nvPr/>
              </p:nvSpPr>
              <p:spPr bwMode="auto">
                <a:xfrm>
                  <a:off x="2834" y="594"/>
                  <a:ext cx="0" cy="3411"/>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72" name="Line 672"/>
                <p:cNvSpPr>
                  <a:spLocks noChangeShapeType="1"/>
                </p:cNvSpPr>
                <p:nvPr/>
              </p:nvSpPr>
              <p:spPr bwMode="auto">
                <a:xfrm>
                  <a:off x="2989" y="594"/>
                  <a:ext cx="0" cy="3411"/>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73" name="Line 673"/>
                <p:cNvSpPr>
                  <a:spLocks noChangeShapeType="1"/>
                </p:cNvSpPr>
                <p:nvPr/>
              </p:nvSpPr>
              <p:spPr bwMode="auto">
                <a:xfrm>
                  <a:off x="3154" y="594"/>
                  <a:ext cx="0" cy="3411"/>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74" name="Line 674"/>
                <p:cNvSpPr>
                  <a:spLocks noChangeShapeType="1"/>
                </p:cNvSpPr>
                <p:nvPr/>
              </p:nvSpPr>
              <p:spPr bwMode="auto">
                <a:xfrm>
                  <a:off x="3319" y="594"/>
                  <a:ext cx="0" cy="3411"/>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75" name="Line 675"/>
                <p:cNvSpPr>
                  <a:spLocks noChangeShapeType="1"/>
                </p:cNvSpPr>
                <p:nvPr/>
              </p:nvSpPr>
              <p:spPr bwMode="auto">
                <a:xfrm>
                  <a:off x="3483" y="594"/>
                  <a:ext cx="0" cy="3411"/>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76" name="Line 676"/>
                <p:cNvSpPr>
                  <a:spLocks noChangeShapeType="1"/>
                </p:cNvSpPr>
                <p:nvPr/>
              </p:nvSpPr>
              <p:spPr bwMode="auto">
                <a:xfrm>
                  <a:off x="3648" y="594"/>
                  <a:ext cx="0" cy="3411"/>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77" name="Line 677"/>
                <p:cNvSpPr>
                  <a:spLocks noChangeShapeType="1"/>
                </p:cNvSpPr>
                <p:nvPr/>
              </p:nvSpPr>
              <p:spPr bwMode="auto">
                <a:xfrm>
                  <a:off x="3812" y="594"/>
                  <a:ext cx="0" cy="3411"/>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78" name="Line 678"/>
                <p:cNvSpPr>
                  <a:spLocks noChangeShapeType="1"/>
                </p:cNvSpPr>
                <p:nvPr/>
              </p:nvSpPr>
              <p:spPr bwMode="auto">
                <a:xfrm>
                  <a:off x="3977" y="594"/>
                  <a:ext cx="0" cy="3411"/>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79" name="Line 679"/>
                <p:cNvSpPr>
                  <a:spLocks noChangeShapeType="1"/>
                </p:cNvSpPr>
                <p:nvPr/>
              </p:nvSpPr>
              <p:spPr bwMode="auto">
                <a:xfrm>
                  <a:off x="4306" y="594"/>
                  <a:ext cx="0" cy="3411"/>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80" name="Line 680"/>
                <p:cNvSpPr>
                  <a:spLocks noChangeShapeType="1"/>
                </p:cNvSpPr>
                <p:nvPr/>
              </p:nvSpPr>
              <p:spPr bwMode="auto">
                <a:xfrm>
                  <a:off x="4471" y="594"/>
                  <a:ext cx="0" cy="3411"/>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81" name="Line 681"/>
                <p:cNvSpPr>
                  <a:spLocks noChangeShapeType="1"/>
                </p:cNvSpPr>
                <p:nvPr/>
              </p:nvSpPr>
              <p:spPr bwMode="auto">
                <a:xfrm>
                  <a:off x="4635" y="594"/>
                  <a:ext cx="0" cy="3411"/>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82" name="Line 682"/>
                <p:cNvSpPr>
                  <a:spLocks noChangeShapeType="1"/>
                </p:cNvSpPr>
                <p:nvPr/>
              </p:nvSpPr>
              <p:spPr bwMode="auto">
                <a:xfrm>
                  <a:off x="4800" y="594"/>
                  <a:ext cx="0" cy="3411"/>
                </a:xfrm>
                <a:prstGeom prst="line">
                  <a:avLst/>
                </a:prstGeom>
                <a:noFill/>
                <a:ln w="12700" cap="sq">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83" name="Line 683"/>
                <p:cNvSpPr>
                  <a:spLocks noChangeShapeType="1"/>
                </p:cNvSpPr>
                <p:nvPr/>
              </p:nvSpPr>
              <p:spPr bwMode="auto">
                <a:xfrm>
                  <a:off x="4151" y="600"/>
                  <a:ext cx="0" cy="3405"/>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84" name="Line 684"/>
                <p:cNvSpPr>
                  <a:spLocks noChangeShapeType="1"/>
                </p:cNvSpPr>
                <p:nvPr/>
              </p:nvSpPr>
              <p:spPr bwMode="auto">
                <a:xfrm>
                  <a:off x="1015" y="3598"/>
                  <a:ext cx="0" cy="407"/>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85" name="Line 685"/>
                <p:cNvSpPr>
                  <a:spLocks noChangeShapeType="1"/>
                </p:cNvSpPr>
                <p:nvPr/>
              </p:nvSpPr>
              <p:spPr bwMode="auto">
                <a:xfrm>
                  <a:off x="1506" y="1037"/>
                  <a:ext cx="0" cy="161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86" name="Line 686"/>
                <p:cNvSpPr>
                  <a:spLocks noChangeShapeType="1"/>
                </p:cNvSpPr>
                <p:nvPr/>
              </p:nvSpPr>
              <p:spPr bwMode="auto">
                <a:xfrm>
                  <a:off x="1509" y="2651"/>
                  <a:ext cx="230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87" name="Line 687"/>
                <p:cNvSpPr>
                  <a:spLocks noChangeShapeType="1"/>
                </p:cNvSpPr>
                <p:nvPr/>
              </p:nvSpPr>
              <p:spPr bwMode="auto">
                <a:xfrm>
                  <a:off x="3816" y="1034"/>
                  <a:ext cx="0" cy="161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54288" name="Line 688"/>
              <p:cNvSpPr>
                <a:spLocks noChangeShapeType="1"/>
              </p:cNvSpPr>
              <p:nvPr/>
            </p:nvSpPr>
            <p:spPr bwMode="auto">
              <a:xfrm>
                <a:off x="1509" y="1033"/>
                <a:ext cx="8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89" name="Line 689"/>
              <p:cNvSpPr>
                <a:spLocks noChangeShapeType="1"/>
              </p:cNvSpPr>
              <p:nvPr/>
            </p:nvSpPr>
            <p:spPr bwMode="auto">
              <a:xfrm>
                <a:off x="1506" y="2380"/>
                <a:ext cx="8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90" name="Line 690"/>
              <p:cNvSpPr>
                <a:spLocks noChangeShapeType="1"/>
              </p:cNvSpPr>
              <p:nvPr/>
            </p:nvSpPr>
            <p:spPr bwMode="auto">
              <a:xfrm>
                <a:off x="1512" y="1306"/>
                <a:ext cx="8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91" name="Line 691"/>
              <p:cNvSpPr>
                <a:spLocks noChangeShapeType="1"/>
              </p:cNvSpPr>
              <p:nvPr/>
            </p:nvSpPr>
            <p:spPr bwMode="auto">
              <a:xfrm>
                <a:off x="1509" y="2113"/>
                <a:ext cx="8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92" name="Line 692"/>
              <p:cNvSpPr>
                <a:spLocks noChangeShapeType="1"/>
              </p:cNvSpPr>
              <p:nvPr/>
            </p:nvSpPr>
            <p:spPr bwMode="auto">
              <a:xfrm>
                <a:off x="1506" y="1570"/>
                <a:ext cx="8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93" name="Line 693"/>
              <p:cNvSpPr>
                <a:spLocks noChangeShapeType="1"/>
              </p:cNvSpPr>
              <p:nvPr/>
            </p:nvSpPr>
            <p:spPr bwMode="auto">
              <a:xfrm>
                <a:off x="1512" y="1837"/>
                <a:ext cx="8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94" name="Line 694"/>
              <p:cNvSpPr>
                <a:spLocks noChangeShapeType="1"/>
              </p:cNvSpPr>
              <p:nvPr/>
            </p:nvSpPr>
            <p:spPr bwMode="auto">
              <a:xfrm>
                <a:off x="3732" y="1168"/>
                <a:ext cx="8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95" name="Line 695"/>
              <p:cNvSpPr>
                <a:spLocks noChangeShapeType="1"/>
              </p:cNvSpPr>
              <p:nvPr/>
            </p:nvSpPr>
            <p:spPr bwMode="auto">
              <a:xfrm>
                <a:off x="3729" y="1462"/>
                <a:ext cx="8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96" name="Line 696"/>
              <p:cNvSpPr>
                <a:spLocks noChangeShapeType="1"/>
              </p:cNvSpPr>
              <p:nvPr/>
            </p:nvSpPr>
            <p:spPr bwMode="auto">
              <a:xfrm>
                <a:off x="3735" y="1756"/>
                <a:ext cx="8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97" name="Line 697"/>
              <p:cNvSpPr>
                <a:spLocks noChangeShapeType="1"/>
              </p:cNvSpPr>
              <p:nvPr/>
            </p:nvSpPr>
            <p:spPr bwMode="auto">
              <a:xfrm>
                <a:off x="3732" y="2059"/>
                <a:ext cx="8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98" name="Line 698"/>
              <p:cNvSpPr>
                <a:spLocks noChangeShapeType="1"/>
              </p:cNvSpPr>
              <p:nvPr/>
            </p:nvSpPr>
            <p:spPr bwMode="auto">
              <a:xfrm>
                <a:off x="3729" y="2353"/>
                <a:ext cx="8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54299" name="Rectangle 699"/>
            <p:cNvSpPr>
              <a:spLocks noChangeArrowheads="1"/>
            </p:cNvSpPr>
            <p:nvPr/>
          </p:nvSpPr>
          <p:spPr bwMode="auto">
            <a:xfrm>
              <a:off x="1650" y="2293"/>
              <a:ext cx="329" cy="540"/>
            </a:xfrm>
            <a:prstGeom prst="rect">
              <a:avLst/>
            </a:prstGeom>
            <a:solidFill>
              <a:srgbClr val="FFCC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300" name="Rectangle 700"/>
            <p:cNvSpPr>
              <a:spLocks noChangeArrowheads="1"/>
            </p:cNvSpPr>
            <p:nvPr/>
          </p:nvSpPr>
          <p:spPr bwMode="auto">
            <a:xfrm>
              <a:off x="1979" y="2558"/>
              <a:ext cx="329" cy="274"/>
            </a:xfrm>
            <a:prstGeom prst="rect">
              <a:avLst/>
            </a:prstGeom>
            <a:solidFill>
              <a:srgbClr val="FFCC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endParaRPr lang="ja-JP" altLang="ja-JP" sz="1400">
                <a:solidFill>
                  <a:srgbClr val="FFCCFF"/>
                </a:solidFill>
              </a:endParaRPr>
            </a:p>
          </p:txBody>
        </p:sp>
        <p:sp>
          <p:nvSpPr>
            <p:cNvPr id="154301" name="Rectangle 701"/>
            <p:cNvSpPr>
              <a:spLocks noChangeArrowheads="1"/>
            </p:cNvSpPr>
            <p:nvPr/>
          </p:nvSpPr>
          <p:spPr bwMode="auto">
            <a:xfrm>
              <a:off x="2308" y="2622"/>
              <a:ext cx="329" cy="211"/>
            </a:xfrm>
            <a:prstGeom prst="rect">
              <a:avLst/>
            </a:prstGeom>
            <a:solidFill>
              <a:srgbClr val="FFCC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302" name="Rectangle 702"/>
            <p:cNvSpPr>
              <a:spLocks noChangeArrowheads="1"/>
            </p:cNvSpPr>
            <p:nvPr/>
          </p:nvSpPr>
          <p:spPr bwMode="auto">
            <a:xfrm>
              <a:off x="2637" y="2695"/>
              <a:ext cx="338" cy="138"/>
            </a:xfrm>
            <a:prstGeom prst="rect">
              <a:avLst/>
            </a:prstGeom>
            <a:solidFill>
              <a:srgbClr val="FFCC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303" name="Rectangle 703"/>
            <p:cNvSpPr>
              <a:spLocks noChangeArrowheads="1"/>
            </p:cNvSpPr>
            <p:nvPr/>
          </p:nvSpPr>
          <p:spPr bwMode="auto">
            <a:xfrm>
              <a:off x="2975" y="2723"/>
              <a:ext cx="320" cy="110"/>
            </a:xfrm>
            <a:prstGeom prst="rect">
              <a:avLst/>
            </a:prstGeom>
            <a:solidFill>
              <a:srgbClr val="FFCC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304" name="Rectangle 704"/>
            <p:cNvSpPr>
              <a:spLocks noChangeArrowheads="1"/>
            </p:cNvSpPr>
            <p:nvPr/>
          </p:nvSpPr>
          <p:spPr bwMode="auto">
            <a:xfrm>
              <a:off x="3295" y="2759"/>
              <a:ext cx="329" cy="73"/>
            </a:xfrm>
            <a:prstGeom prst="rect">
              <a:avLst/>
            </a:prstGeom>
            <a:solidFill>
              <a:srgbClr val="FFCC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305" name="Rectangle 705"/>
            <p:cNvSpPr>
              <a:spLocks noChangeArrowheads="1"/>
            </p:cNvSpPr>
            <p:nvPr/>
          </p:nvSpPr>
          <p:spPr bwMode="auto">
            <a:xfrm>
              <a:off x="3624" y="2677"/>
              <a:ext cx="330" cy="156"/>
            </a:xfrm>
            <a:prstGeom prst="rect">
              <a:avLst/>
            </a:prstGeom>
            <a:solidFill>
              <a:srgbClr val="FFCC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306" name="Text Box 706"/>
            <p:cNvSpPr txBox="1">
              <a:spLocks noChangeArrowheads="1"/>
            </p:cNvSpPr>
            <p:nvPr/>
          </p:nvSpPr>
          <p:spPr bwMode="auto">
            <a:xfrm>
              <a:off x="1410" y="2732"/>
              <a:ext cx="26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154307" name="Text Box 707"/>
            <p:cNvSpPr txBox="1">
              <a:spLocks noChangeArrowheads="1"/>
            </p:cNvSpPr>
            <p:nvPr/>
          </p:nvSpPr>
          <p:spPr bwMode="auto">
            <a:xfrm>
              <a:off x="1303" y="1110"/>
              <a:ext cx="42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１２０</a:t>
              </a:r>
            </a:p>
          </p:txBody>
        </p:sp>
        <p:sp>
          <p:nvSpPr>
            <p:cNvPr id="154308" name="Text Box 708"/>
            <p:cNvSpPr txBox="1">
              <a:spLocks noChangeArrowheads="1"/>
            </p:cNvSpPr>
            <p:nvPr/>
          </p:nvSpPr>
          <p:spPr bwMode="auto">
            <a:xfrm>
              <a:off x="1300" y="1395"/>
              <a:ext cx="42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54309" name="Text Box 709"/>
            <p:cNvSpPr txBox="1">
              <a:spLocks noChangeArrowheads="1"/>
            </p:cNvSpPr>
            <p:nvPr/>
          </p:nvSpPr>
          <p:spPr bwMode="auto">
            <a:xfrm>
              <a:off x="1342" y="1653"/>
              <a:ext cx="42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54310" name="Text Box 710"/>
            <p:cNvSpPr txBox="1">
              <a:spLocks noChangeArrowheads="1"/>
            </p:cNvSpPr>
            <p:nvPr/>
          </p:nvSpPr>
          <p:spPr bwMode="auto">
            <a:xfrm>
              <a:off x="1348" y="2190"/>
              <a:ext cx="42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54311" name="Text Box 711"/>
            <p:cNvSpPr txBox="1">
              <a:spLocks noChangeArrowheads="1"/>
            </p:cNvSpPr>
            <p:nvPr/>
          </p:nvSpPr>
          <p:spPr bwMode="auto">
            <a:xfrm>
              <a:off x="1345" y="2457"/>
              <a:ext cx="42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54312" name="Text Box 712"/>
            <p:cNvSpPr txBox="1">
              <a:spLocks noChangeArrowheads="1"/>
            </p:cNvSpPr>
            <p:nvPr/>
          </p:nvSpPr>
          <p:spPr bwMode="auto">
            <a:xfrm>
              <a:off x="1357" y="1920"/>
              <a:ext cx="42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54313" name="Text Box 713"/>
            <p:cNvSpPr txBox="1">
              <a:spLocks noChangeArrowheads="1"/>
            </p:cNvSpPr>
            <p:nvPr/>
          </p:nvSpPr>
          <p:spPr bwMode="auto">
            <a:xfrm>
              <a:off x="3884" y="1254"/>
              <a:ext cx="42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54314" name="Text Box 714"/>
            <p:cNvSpPr txBox="1">
              <a:spLocks noChangeArrowheads="1"/>
            </p:cNvSpPr>
            <p:nvPr/>
          </p:nvSpPr>
          <p:spPr bwMode="auto">
            <a:xfrm>
              <a:off x="3871" y="1547"/>
              <a:ext cx="42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54315" name="Text Box 715"/>
            <p:cNvSpPr txBox="1">
              <a:spLocks noChangeArrowheads="1"/>
            </p:cNvSpPr>
            <p:nvPr/>
          </p:nvSpPr>
          <p:spPr bwMode="auto">
            <a:xfrm>
              <a:off x="3868" y="1832"/>
              <a:ext cx="42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54316" name="Text Box 716"/>
            <p:cNvSpPr txBox="1">
              <a:spLocks noChangeArrowheads="1"/>
            </p:cNvSpPr>
            <p:nvPr/>
          </p:nvSpPr>
          <p:spPr bwMode="auto">
            <a:xfrm>
              <a:off x="3865" y="2135"/>
              <a:ext cx="42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54317" name="Text Box 717"/>
            <p:cNvSpPr txBox="1">
              <a:spLocks noChangeArrowheads="1"/>
            </p:cNvSpPr>
            <p:nvPr/>
          </p:nvSpPr>
          <p:spPr bwMode="auto">
            <a:xfrm>
              <a:off x="3862" y="2429"/>
              <a:ext cx="42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54318" name="Text Box 718"/>
            <p:cNvSpPr txBox="1">
              <a:spLocks noChangeArrowheads="1"/>
            </p:cNvSpPr>
            <p:nvPr/>
          </p:nvSpPr>
          <p:spPr bwMode="auto">
            <a:xfrm>
              <a:off x="3913" y="2736"/>
              <a:ext cx="26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154319" name="Text Box 719"/>
            <p:cNvSpPr txBox="1">
              <a:spLocks noChangeArrowheads="1"/>
            </p:cNvSpPr>
            <p:nvPr/>
          </p:nvSpPr>
          <p:spPr bwMode="auto">
            <a:xfrm>
              <a:off x="3496" y="1371"/>
              <a:ext cx="28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200"/>
                <a:t>●</a:t>
              </a:r>
            </a:p>
          </p:txBody>
        </p:sp>
        <p:sp>
          <p:nvSpPr>
            <p:cNvPr id="154320" name="Text Box 720"/>
            <p:cNvSpPr txBox="1">
              <a:spLocks noChangeArrowheads="1"/>
            </p:cNvSpPr>
            <p:nvPr/>
          </p:nvSpPr>
          <p:spPr bwMode="auto">
            <a:xfrm>
              <a:off x="3155" y="1473"/>
              <a:ext cx="28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200"/>
                <a:t>●</a:t>
              </a:r>
            </a:p>
          </p:txBody>
        </p:sp>
        <p:sp>
          <p:nvSpPr>
            <p:cNvPr id="154321" name="Text Box 721"/>
            <p:cNvSpPr txBox="1">
              <a:spLocks noChangeArrowheads="1"/>
            </p:cNvSpPr>
            <p:nvPr/>
          </p:nvSpPr>
          <p:spPr bwMode="auto">
            <a:xfrm>
              <a:off x="2850" y="1589"/>
              <a:ext cx="28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200"/>
                <a:t>●</a:t>
              </a:r>
            </a:p>
          </p:txBody>
        </p:sp>
        <p:sp>
          <p:nvSpPr>
            <p:cNvPr id="154322" name="Text Box 722"/>
            <p:cNvSpPr txBox="1">
              <a:spLocks noChangeArrowheads="1"/>
            </p:cNvSpPr>
            <p:nvPr/>
          </p:nvSpPr>
          <p:spPr bwMode="auto">
            <a:xfrm>
              <a:off x="2522" y="1723"/>
              <a:ext cx="28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200"/>
                <a:t>●</a:t>
              </a:r>
            </a:p>
          </p:txBody>
        </p:sp>
        <p:sp>
          <p:nvSpPr>
            <p:cNvPr id="154323" name="Text Box 723"/>
            <p:cNvSpPr txBox="1">
              <a:spLocks noChangeArrowheads="1"/>
            </p:cNvSpPr>
            <p:nvPr/>
          </p:nvSpPr>
          <p:spPr bwMode="auto">
            <a:xfrm>
              <a:off x="2170" y="1928"/>
              <a:ext cx="28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200"/>
                <a:t>●</a:t>
              </a:r>
            </a:p>
          </p:txBody>
        </p:sp>
        <p:sp>
          <p:nvSpPr>
            <p:cNvPr id="154324" name="Text Box 724"/>
            <p:cNvSpPr txBox="1">
              <a:spLocks noChangeArrowheads="1"/>
            </p:cNvSpPr>
            <p:nvPr/>
          </p:nvSpPr>
          <p:spPr bwMode="auto">
            <a:xfrm>
              <a:off x="1856" y="2207"/>
              <a:ext cx="28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200"/>
                <a:t>●</a:t>
              </a:r>
            </a:p>
          </p:txBody>
        </p:sp>
        <p:sp>
          <p:nvSpPr>
            <p:cNvPr id="154325" name="Text Box 725"/>
            <p:cNvSpPr txBox="1">
              <a:spLocks noChangeArrowheads="1"/>
            </p:cNvSpPr>
            <p:nvPr/>
          </p:nvSpPr>
          <p:spPr bwMode="auto">
            <a:xfrm>
              <a:off x="3824" y="1276"/>
              <a:ext cx="28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200"/>
                <a:t>●</a:t>
              </a:r>
            </a:p>
          </p:txBody>
        </p:sp>
        <p:sp>
          <p:nvSpPr>
            <p:cNvPr id="154326" name="Line 726"/>
            <p:cNvSpPr>
              <a:spLocks noChangeShapeType="1"/>
            </p:cNvSpPr>
            <p:nvPr/>
          </p:nvSpPr>
          <p:spPr bwMode="auto">
            <a:xfrm flipV="1">
              <a:off x="1650" y="2283"/>
              <a:ext cx="316" cy="54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327" name="Line 727"/>
            <p:cNvSpPr>
              <a:spLocks noChangeShapeType="1"/>
            </p:cNvSpPr>
            <p:nvPr/>
          </p:nvSpPr>
          <p:spPr bwMode="auto">
            <a:xfrm rot="224030" flipV="1">
              <a:off x="1988" y="1999"/>
              <a:ext cx="293" cy="29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328" name="Line 728"/>
            <p:cNvSpPr>
              <a:spLocks noChangeShapeType="1"/>
            </p:cNvSpPr>
            <p:nvPr/>
          </p:nvSpPr>
          <p:spPr bwMode="auto">
            <a:xfrm flipV="1">
              <a:off x="2317" y="1817"/>
              <a:ext cx="284" cy="16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329" name="Line 729"/>
            <p:cNvSpPr>
              <a:spLocks noChangeShapeType="1"/>
            </p:cNvSpPr>
            <p:nvPr/>
          </p:nvSpPr>
          <p:spPr bwMode="auto">
            <a:xfrm rot="534018" flipV="1">
              <a:off x="2646" y="1643"/>
              <a:ext cx="315" cy="18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330" name="Line 730"/>
            <p:cNvSpPr>
              <a:spLocks noChangeShapeType="1"/>
            </p:cNvSpPr>
            <p:nvPr/>
          </p:nvSpPr>
          <p:spPr bwMode="auto">
            <a:xfrm rot="504023" flipV="1">
              <a:off x="2975" y="1524"/>
              <a:ext cx="317" cy="18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331" name="Line 731"/>
            <p:cNvSpPr>
              <a:spLocks noChangeShapeType="1"/>
            </p:cNvSpPr>
            <p:nvPr/>
          </p:nvSpPr>
          <p:spPr bwMode="auto">
            <a:xfrm rot="21501238" flipV="1">
              <a:off x="3277" y="1461"/>
              <a:ext cx="338" cy="9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332" name="Line 732"/>
            <p:cNvSpPr>
              <a:spLocks noChangeShapeType="1"/>
            </p:cNvSpPr>
            <p:nvPr/>
          </p:nvSpPr>
          <p:spPr bwMode="auto">
            <a:xfrm rot="21567278" flipV="1">
              <a:off x="3615" y="1369"/>
              <a:ext cx="307" cy="8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333" name="Text Box 733"/>
            <p:cNvSpPr txBox="1">
              <a:spLocks noChangeArrowheads="1"/>
            </p:cNvSpPr>
            <p:nvPr/>
          </p:nvSpPr>
          <p:spPr bwMode="auto">
            <a:xfrm>
              <a:off x="1322" y="957"/>
              <a:ext cx="35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（件）</a:t>
              </a:r>
            </a:p>
          </p:txBody>
        </p:sp>
        <p:sp>
          <p:nvSpPr>
            <p:cNvPr id="154334" name="Text Box 734"/>
            <p:cNvSpPr txBox="1">
              <a:spLocks noChangeArrowheads="1"/>
            </p:cNvSpPr>
            <p:nvPr/>
          </p:nvSpPr>
          <p:spPr bwMode="auto">
            <a:xfrm>
              <a:off x="3959" y="1099"/>
              <a:ext cx="35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a:t>
              </a:r>
            </a:p>
          </p:txBody>
        </p:sp>
        <p:sp>
          <p:nvSpPr>
            <p:cNvPr id="154335" name="Text Box 735"/>
            <p:cNvSpPr txBox="1">
              <a:spLocks noChangeArrowheads="1"/>
            </p:cNvSpPr>
            <p:nvPr/>
          </p:nvSpPr>
          <p:spPr bwMode="auto">
            <a:xfrm>
              <a:off x="1878" y="1058"/>
              <a:ext cx="1125" cy="393"/>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平成１８年９月分</a:t>
              </a:r>
            </a:p>
            <a:p>
              <a:pPr algn="ctr">
                <a:spcBef>
                  <a:spcPct val="50000"/>
                </a:spcBef>
              </a:pPr>
              <a:r>
                <a:rPr lang="ja-JP" altLang="en-US" sz="1400"/>
                <a:t>＝１１０</a:t>
              </a:r>
            </a:p>
          </p:txBody>
        </p:sp>
        <p:sp>
          <p:nvSpPr>
            <p:cNvPr id="154336" name="Text Box 736"/>
            <p:cNvSpPr txBox="1">
              <a:spLocks noChangeArrowheads="1"/>
            </p:cNvSpPr>
            <p:nvPr/>
          </p:nvSpPr>
          <p:spPr bwMode="auto">
            <a:xfrm>
              <a:off x="2885" y="2091"/>
              <a:ext cx="7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作成日：</a:t>
              </a:r>
              <a:r>
                <a:rPr lang="en-US" altLang="ja-JP" sz="1400"/>
                <a:t>10/3</a:t>
              </a:r>
            </a:p>
          </p:txBody>
        </p:sp>
        <p:sp>
          <p:nvSpPr>
            <p:cNvPr id="154337" name="Text Box 737"/>
            <p:cNvSpPr txBox="1">
              <a:spLocks noChangeArrowheads="1"/>
            </p:cNvSpPr>
            <p:nvPr/>
          </p:nvSpPr>
          <p:spPr bwMode="auto">
            <a:xfrm>
              <a:off x="2882" y="2241"/>
              <a:ext cx="7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作成者：山田</a:t>
              </a:r>
            </a:p>
          </p:txBody>
        </p:sp>
        <p:sp>
          <p:nvSpPr>
            <p:cNvPr id="154338" name="Text Box 738"/>
            <p:cNvSpPr txBox="1">
              <a:spLocks noChangeArrowheads="1"/>
            </p:cNvSpPr>
            <p:nvPr/>
          </p:nvSpPr>
          <p:spPr bwMode="auto">
            <a:xfrm>
              <a:off x="1161" y="1370"/>
              <a:ext cx="250" cy="1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苦情数</a:t>
              </a:r>
            </a:p>
          </p:txBody>
        </p:sp>
        <p:sp>
          <p:nvSpPr>
            <p:cNvPr id="154339" name="Text Box 739"/>
            <p:cNvSpPr txBox="1">
              <a:spLocks noChangeArrowheads="1"/>
            </p:cNvSpPr>
            <p:nvPr/>
          </p:nvSpPr>
          <p:spPr bwMode="auto">
            <a:xfrm>
              <a:off x="4253" y="1461"/>
              <a:ext cx="250" cy="1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累積比率</a:t>
              </a:r>
            </a:p>
          </p:txBody>
        </p:sp>
        <p:sp>
          <p:nvSpPr>
            <p:cNvPr id="154340" name="Text Box 740"/>
            <p:cNvSpPr txBox="1">
              <a:spLocks noChangeArrowheads="1"/>
            </p:cNvSpPr>
            <p:nvPr/>
          </p:nvSpPr>
          <p:spPr bwMode="auto">
            <a:xfrm>
              <a:off x="1711" y="2733"/>
              <a:ext cx="250" cy="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混　雑</a:t>
              </a:r>
            </a:p>
          </p:txBody>
        </p:sp>
        <p:sp>
          <p:nvSpPr>
            <p:cNvPr id="154341" name="Text Box 741"/>
            <p:cNvSpPr txBox="1">
              <a:spLocks noChangeArrowheads="1"/>
            </p:cNvSpPr>
            <p:nvPr/>
          </p:nvSpPr>
          <p:spPr bwMode="auto">
            <a:xfrm>
              <a:off x="2049" y="2697"/>
              <a:ext cx="250" cy="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r">
                <a:spcBef>
                  <a:spcPct val="50000"/>
                </a:spcBef>
              </a:pPr>
              <a:r>
                <a:rPr lang="ja-JP" altLang="en-US" sz="1400"/>
                <a:t>メニュー少</a:t>
              </a:r>
            </a:p>
          </p:txBody>
        </p:sp>
        <p:sp>
          <p:nvSpPr>
            <p:cNvPr id="154342" name="Text Box 742"/>
            <p:cNvSpPr txBox="1">
              <a:spLocks noChangeArrowheads="1"/>
            </p:cNvSpPr>
            <p:nvPr/>
          </p:nvSpPr>
          <p:spPr bwMode="auto">
            <a:xfrm>
              <a:off x="2369" y="2705"/>
              <a:ext cx="250" cy="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r">
                <a:spcBef>
                  <a:spcPct val="50000"/>
                </a:spcBef>
              </a:pPr>
              <a:r>
                <a:rPr lang="ja-JP" altLang="en-US" sz="1400"/>
                <a:t>値段高い</a:t>
              </a:r>
            </a:p>
          </p:txBody>
        </p:sp>
        <p:sp>
          <p:nvSpPr>
            <p:cNvPr id="154343" name="Text Box 743"/>
            <p:cNvSpPr txBox="1">
              <a:spLocks noChangeArrowheads="1"/>
            </p:cNvSpPr>
            <p:nvPr/>
          </p:nvSpPr>
          <p:spPr bwMode="auto">
            <a:xfrm>
              <a:off x="2716" y="2742"/>
              <a:ext cx="250" cy="5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味</a:t>
              </a:r>
            </a:p>
          </p:txBody>
        </p:sp>
        <p:sp>
          <p:nvSpPr>
            <p:cNvPr id="154344" name="Text Box 744"/>
            <p:cNvSpPr txBox="1">
              <a:spLocks noChangeArrowheads="1"/>
            </p:cNvSpPr>
            <p:nvPr/>
          </p:nvSpPr>
          <p:spPr bwMode="auto">
            <a:xfrm>
              <a:off x="3018" y="2751"/>
              <a:ext cx="250" cy="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r">
                <a:spcBef>
                  <a:spcPct val="50000"/>
                </a:spcBef>
              </a:pPr>
              <a:r>
                <a:rPr lang="ja-JP" altLang="en-US" sz="1400"/>
                <a:t>空　調</a:t>
              </a:r>
            </a:p>
          </p:txBody>
        </p:sp>
        <p:sp>
          <p:nvSpPr>
            <p:cNvPr id="154345" name="Text Box 745"/>
            <p:cNvSpPr txBox="1">
              <a:spLocks noChangeArrowheads="1"/>
            </p:cNvSpPr>
            <p:nvPr/>
          </p:nvSpPr>
          <p:spPr bwMode="auto">
            <a:xfrm>
              <a:off x="3356" y="2769"/>
              <a:ext cx="250" cy="4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r">
                <a:spcBef>
                  <a:spcPct val="50000"/>
                </a:spcBef>
              </a:pPr>
              <a:r>
                <a:rPr lang="ja-JP" altLang="en-US" sz="1400"/>
                <a:t>設　備</a:t>
              </a:r>
            </a:p>
          </p:txBody>
        </p:sp>
        <p:sp>
          <p:nvSpPr>
            <p:cNvPr id="154346" name="Text Box 746"/>
            <p:cNvSpPr txBox="1">
              <a:spLocks noChangeArrowheads="1"/>
            </p:cNvSpPr>
            <p:nvPr/>
          </p:nvSpPr>
          <p:spPr bwMode="auto">
            <a:xfrm>
              <a:off x="3695" y="2796"/>
              <a:ext cx="250" cy="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その他</a:t>
              </a:r>
            </a:p>
          </p:txBody>
        </p:sp>
        <p:sp>
          <p:nvSpPr>
            <p:cNvPr id="154347" name="Text Box 747"/>
            <p:cNvSpPr txBox="1">
              <a:spLocks noChangeArrowheads="1"/>
            </p:cNvSpPr>
            <p:nvPr/>
          </p:nvSpPr>
          <p:spPr bwMode="auto">
            <a:xfrm>
              <a:off x="1305" y="3443"/>
              <a:ext cx="291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図１　食堂利用ｱﾝｹｰﾄの苦情数</a:t>
              </a:r>
            </a:p>
          </p:txBody>
        </p:sp>
        <p:sp>
          <p:nvSpPr>
            <p:cNvPr id="154348" name="Text Box 748"/>
            <p:cNvSpPr txBox="1">
              <a:spLocks noChangeArrowheads="1"/>
            </p:cNvSpPr>
            <p:nvPr/>
          </p:nvSpPr>
          <p:spPr bwMode="auto">
            <a:xfrm>
              <a:off x="93" y="97"/>
              <a:ext cx="1870" cy="412"/>
            </a:xfrm>
            <a:prstGeom prst="rect">
              <a:avLst/>
            </a:prstGeom>
            <a:solidFill>
              <a:srgbClr val="FFC1C1"/>
            </a:solidFill>
            <a:ln w="12700">
              <a:solidFill>
                <a:srgbClr val="FFC1C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fontAlgn="ctr"/>
              <a:r>
                <a:rPr lang="en-US" altLang="ja-JP" sz="3600" b="1">
                  <a:effectLst>
                    <a:outerShdw blurRad="38100" dist="38100" dir="2700000" algn="tl">
                      <a:srgbClr val="FFFFFF"/>
                    </a:outerShdw>
                  </a:effectLst>
                  <a:ea typeface="HG創英角ﾎﾟｯﾌﾟ体" pitchFamily="49" charset="-128"/>
                </a:rPr>
                <a:t> </a:t>
              </a:r>
              <a:r>
                <a:rPr lang="ja-JP" altLang="en-US" sz="3600" b="1">
                  <a:effectLst>
                    <a:outerShdw blurRad="38100" dist="38100" dir="2700000" algn="tl">
                      <a:srgbClr val="FFFFFF"/>
                    </a:outerShdw>
                  </a:effectLst>
                  <a:ea typeface="HG創英角ﾎﾟｯﾌﾟ体" pitchFamily="49" charset="-128"/>
                </a:rPr>
                <a:t>パレート図</a:t>
              </a:r>
            </a:p>
          </p:txBody>
        </p:sp>
        <p:sp>
          <p:nvSpPr>
            <p:cNvPr id="154349" name="Text Box 749"/>
            <p:cNvSpPr txBox="1">
              <a:spLocks noChangeArrowheads="1"/>
            </p:cNvSpPr>
            <p:nvPr/>
          </p:nvSpPr>
          <p:spPr bwMode="auto">
            <a:xfrm>
              <a:off x="2376" y="62"/>
              <a:ext cx="3008" cy="339"/>
            </a:xfrm>
            <a:prstGeom prst="rect">
              <a:avLst/>
            </a:prstGeom>
            <a:solidFill>
              <a:srgbClr val="E1E1FF"/>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lnSpc>
                  <a:spcPct val="80000"/>
                </a:lnSpc>
                <a:spcBef>
                  <a:spcPct val="50000"/>
                </a:spcBef>
              </a:pPr>
              <a:r>
                <a:rPr lang="en-US" altLang="ja-JP" sz="1400"/>
                <a:t>◇</a:t>
              </a:r>
              <a:r>
                <a:rPr lang="ja-JP" altLang="en-US" sz="1400"/>
                <a:t>不良や欠点などの内容を分類し、それらを大きさの順に</a:t>
              </a:r>
            </a:p>
            <a:p>
              <a:pPr algn="ctr">
                <a:lnSpc>
                  <a:spcPct val="80000"/>
                </a:lnSpc>
                <a:spcBef>
                  <a:spcPct val="50000"/>
                </a:spcBef>
              </a:pPr>
              <a:r>
                <a:rPr lang="ja-JP" altLang="en-US" sz="1400"/>
                <a:t>　並べると共に、累積数を示した図。　　　　　　　　　　　　　</a:t>
              </a:r>
            </a:p>
          </p:txBody>
        </p:sp>
        <p:sp>
          <p:nvSpPr>
            <p:cNvPr id="154350" name="Text Box 750"/>
            <p:cNvSpPr txBox="1">
              <a:spLocks noChangeArrowheads="1"/>
            </p:cNvSpPr>
            <p:nvPr/>
          </p:nvSpPr>
          <p:spPr bwMode="auto">
            <a:xfrm>
              <a:off x="2376" y="406"/>
              <a:ext cx="3008" cy="339"/>
            </a:xfrm>
            <a:prstGeom prst="rect">
              <a:avLst/>
            </a:prstGeom>
            <a:solidFill>
              <a:srgbClr val="E1E1FF"/>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lnSpc>
                  <a:spcPct val="80000"/>
                </a:lnSpc>
                <a:spcBef>
                  <a:spcPct val="50000"/>
                </a:spcBef>
              </a:pPr>
              <a:r>
                <a:rPr lang="en-US" altLang="ja-JP" sz="1400"/>
                <a:t>◇</a:t>
              </a:r>
              <a:r>
                <a:rPr lang="ja-JP" altLang="en-US" sz="1400"/>
                <a:t>パレート図は、どの項目に焦点をあてて対策していくのか</a:t>
              </a:r>
            </a:p>
            <a:p>
              <a:pPr algn="ctr">
                <a:lnSpc>
                  <a:spcPct val="80000"/>
                </a:lnSpc>
                <a:spcBef>
                  <a:spcPct val="50000"/>
                </a:spcBef>
              </a:pPr>
              <a:r>
                <a:rPr lang="ja-JP" altLang="en-US" sz="1400"/>
                <a:t>　を知るために使います。（重点指向）　　　　　　　　　　　　　</a:t>
              </a:r>
            </a:p>
          </p:txBody>
        </p:sp>
        <p:sp>
          <p:nvSpPr>
            <p:cNvPr id="154351" name="Text Box 751"/>
            <p:cNvSpPr txBox="1">
              <a:spLocks noChangeArrowheads="1"/>
            </p:cNvSpPr>
            <p:nvPr/>
          </p:nvSpPr>
          <p:spPr bwMode="auto">
            <a:xfrm>
              <a:off x="2016" y="1256"/>
              <a:ext cx="30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n</a:t>
              </a: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ChangeArrowheads="1"/>
          </p:cNvSpPr>
          <p:nvPr/>
        </p:nvSpPr>
        <p:spPr bwMode="auto">
          <a:xfrm>
            <a:off x="104775" y="152400"/>
            <a:ext cx="4032250" cy="469900"/>
          </a:xfrm>
          <a:prstGeom prst="rect">
            <a:avLst/>
          </a:prstGeom>
          <a:solidFill>
            <a:srgbClr val="FFCC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b="1"/>
              <a:t>　パレート図の使い方　Ｎｏ１</a:t>
            </a:r>
            <a:endParaRPr lang="ja-JP" altLang="en-US"/>
          </a:p>
        </p:txBody>
      </p:sp>
      <p:sp>
        <p:nvSpPr>
          <p:cNvPr id="154627" name="Text Box 3"/>
          <p:cNvSpPr txBox="1">
            <a:spLocks noChangeArrowheads="1"/>
          </p:cNvSpPr>
          <p:nvPr/>
        </p:nvSpPr>
        <p:spPr bwMode="auto">
          <a:xfrm>
            <a:off x="111125" y="1033463"/>
            <a:ext cx="7493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000" b="1">
                <a:ea typeface="HGP創英角ｺﾞｼｯｸUB" pitchFamily="50" charset="-128"/>
              </a:rPr>
              <a:t>（１）何を問題として取り組むかを決める。（</a:t>
            </a:r>
            <a:r>
              <a:rPr lang="ja-JP" altLang="en-US" sz="2000" b="1">
                <a:solidFill>
                  <a:srgbClr val="006600"/>
                </a:solidFill>
                <a:ea typeface="HGP創英角ｺﾞｼｯｸUB" pitchFamily="50" charset="-128"/>
              </a:rPr>
              <a:t>テーマ選定で使います</a:t>
            </a:r>
            <a:r>
              <a:rPr lang="ja-JP" altLang="en-US" sz="2000" b="1">
                <a:ea typeface="HGP創英角ｺﾞｼｯｸUB" pitchFamily="50" charset="-128"/>
              </a:rPr>
              <a:t>）</a:t>
            </a:r>
          </a:p>
        </p:txBody>
      </p:sp>
      <p:grpSp>
        <p:nvGrpSpPr>
          <p:cNvPr id="154701" name="Group 77"/>
          <p:cNvGrpSpPr>
            <a:grpSpLocks/>
          </p:cNvGrpSpPr>
          <p:nvPr/>
        </p:nvGrpSpPr>
        <p:grpSpPr bwMode="auto">
          <a:xfrm>
            <a:off x="844550" y="2036763"/>
            <a:ext cx="4397375" cy="4318000"/>
            <a:chOff x="532" y="1283"/>
            <a:chExt cx="2770" cy="2720"/>
          </a:xfrm>
        </p:grpSpPr>
        <p:sp>
          <p:nvSpPr>
            <p:cNvPr id="154628" name="Line 4"/>
            <p:cNvSpPr>
              <a:spLocks noChangeShapeType="1"/>
            </p:cNvSpPr>
            <p:nvPr/>
          </p:nvSpPr>
          <p:spPr bwMode="auto">
            <a:xfrm>
              <a:off x="2814" y="1675"/>
              <a:ext cx="0" cy="155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629" name="Line 5"/>
            <p:cNvSpPr>
              <a:spLocks noChangeShapeType="1"/>
            </p:cNvSpPr>
            <p:nvPr/>
          </p:nvSpPr>
          <p:spPr bwMode="auto">
            <a:xfrm>
              <a:off x="2742" y="1675"/>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630" name="Line 6"/>
            <p:cNvSpPr>
              <a:spLocks noChangeShapeType="1"/>
            </p:cNvSpPr>
            <p:nvPr/>
          </p:nvSpPr>
          <p:spPr bwMode="auto">
            <a:xfrm>
              <a:off x="2742" y="2899"/>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631" name="Line 7"/>
            <p:cNvSpPr>
              <a:spLocks noChangeShapeType="1"/>
            </p:cNvSpPr>
            <p:nvPr/>
          </p:nvSpPr>
          <p:spPr bwMode="auto">
            <a:xfrm>
              <a:off x="2742" y="2611"/>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632" name="Line 8"/>
            <p:cNvSpPr>
              <a:spLocks noChangeShapeType="1"/>
            </p:cNvSpPr>
            <p:nvPr/>
          </p:nvSpPr>
          <p:spPr bwMode="auto">
            <a:xfrm>
              <a:off x="2742" y="2299"/>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633" name="Line 9"/>
            <p:cNvSpPr>
              <a:spLocks noChangeShapeType="1"/>
            </p:cNvSpPr>
            <p:nvPr/>
          </p:nvSpPr>
          <p:spPr bwMode="auto">
            <a:xfrm>
              <a:off x="2742" y="1979"/>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634" name="Text Box 10"/>
            <p:cNvSpPr txBox="1">
              <a:spLocks noChangeArrowheads="1"/>
            </p:cNvSpPr>
            <p:nvPr/>
          </p:nvSpPr>
          <p:spPr bwMode="auto">
            <a:xfrm>
              <a:off x="2758" y="1579"/>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54635" name="Text Box 11"/>
            <p:cNvSpPr txBox="1">
              <a:spLocks noChangeArrowheads="1"/>
            </p:cNvSpPr>
            <p:nvPr/>
          </p:nvSpPr>
          <p:spPr bwMode="auto">
            <a:xfrm>
              <a:off x="2758" y="1883"/>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54636" name="Text Box 12"/>
            <p:cNvSpPr txBox="1">
              <a:spLocks noChangeArrowheads="1"/>
            </p:cNvSpPr>
            <p:nvPr/>
          </p:nvSpPr>
          <p:spPr bwMode="auto">
            <a:xfrm>
              <a:off x="2758" y="2203"/>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54637" name="Text Box 13"/>
            <p:cNvSpPr txBox="1">
              <a:spLocks noChangeArrowheads="1"/>
            </p:cNvSpPr>
            <p:nvPr/>
          </p:nvSpPr>
          <p:spPr bwMode="auto">
            <a:xfrm>
              <a:off x="2758" y="2507"/>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54638" name="Text Box 14"/>
            <p:cNvSpPr txBox="1">
              <a:spLocks noChangeArrowheads="1"/>
            </p:cNvSpPr>
            <p:nvPr/>
          </p:nvSpPr>
          <p:spPr bwMode="auto">
            <a:xfrm>
              <a:off x="2758" y="2795"/>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54639" name="Text Box 15"/>
            <p:cNvSpPr txBox="1">
              <a:spLocks noChangeArrowheads="1"/>
            </p:cNvSpPr>
            <p:nvPr/>
          </p:nvSpPr>
          <p:spPr bwMode="auto">
            <a:xfrm>
              <a:off x="2766" y="3115"/>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154640" name="Text Box 16"/>
            <p:cNvSpPr txBox="1">
              <a:spLocks noChangeArrowheads="1"/>
            </p:cNvSpPr>
            <p:nvPr/>
          </p:nvSpPr>
          <p:spPr bwMode="auto">
            <a:xfrm>
              <a:off x="2780" y="1406"/>
              <a:ext cx="51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a:t>
              </a:r>
            </a:p>
          </p:txBody>
        </p:sp>
        <p:sp>
          <p:nvSpPr>
            <p:cNvPr id="154641" name="Text Box 17"/>
            <p:cNvSpPr txBox="1">
              <a:spLocks noChangeArrowheads="1"/>
            </p:cNvSpPr>
            <p:nvPr/>
          </p:nvSpPr>
          <p:spPr bwMode="auto">
            <a:xfrm>
              <a:off x="1068" y="3179"/>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混雑</a:t>
              </a:r>
            </a:p>
          </p:txBody>
        </p:sp>
        <p:sp>
          <p:nvSpPr>
            <p:cNvPr id="154642" name="Text Box 18"/>
            <p:cNvSpPr txBox="1">
              <a:spLocks noChangeArrowheads="1"/>
            </p:cNvSpPr>
            <p:nvPr/>
          </p:nvSpPr>
          <p:spPr bwMode="auto">
            <a:xfrm>
              <a:off x="1324" y="3139"/>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メニュー少</a:t>
              </a:r>
            </a:p>
          </p:txBody>
        </p:sp>
        <p:sp>
          <p:nvSpPr>
            <p:cNvPr id="154643" name="Text Box 19"/>
            <p:cNvSpPr txBox="1">
              <a:spLocks noChangeArrowheads="1"/>
            </p:cNvSpPr>
            <p:nvPr/>
          </p:nvSpPr>
          <p:spPr bwMode="auto">
            <a:xfrm>
              <a:off x="1580" y="3147"/>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値段高い</a:t>
              </a:r>
            </a:p>
          </p:txBody>
        </p:sp>
        <p:sp>
          <p:nvSpPr>
            <p:cNvPr id="154644" name="Text Box 20"/>
            <p:cNvSpPr txBox="1">
              <a:spLocks noChangeArrowheads="1"/>
            </p:cNvSpPr>
            <p:nvPr/>
          </p:nvSpPr>
          <p:spPr bwMode="auto">
            <a:xfrm>
              <a:off x="1820" y="3171"/>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味</a:t>
              </a:r>
            </a:p>
          </p:txBody>
        </p:sp>
        <p:sp>
          <p:nvSpPr>
            <p:cNvPr id="154645" name="Text Box 21"/>
            <p:cNvSpPr txBox="1">
              <a:spLocks noChangeArrowheads="1"/>
            </p:cNvSpPr>
            <p:nvPr/>
          </p:nvSpPr>
          <p:spPr bwMode="auto">
            <a:xfrm>
              <a:off x="2052" y="3147"/>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空調</a:t>
              </a:r>
            </a:p>
          </p:txBody>
        </p:sp>
        <p:sp>
          <p:nvSpPr>
            <p:cNvPr id="154646" name="Text Box 22"/>
            <p:cNvSpPr txBox="1">
              <a:spLocks noChangeArrowheads="1"/>
            </p:cNvSpPr>
            <p:nvPr/>
          </p:nvSpPr>
          <p:spPr bwMode="auto">
            <a:xfrm>
              <a:off x="2284" y="3179"/>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設備</a:t>
              </a:r>
            </a:p>
          </p:txBody>
        </p:sp>
        <p:sp>
          <p:nvSpPr>
            <p:cNvPr id="154647" name="Text Box 23"/>
            <p:cNvSpPr txBox="1">
              <a:spLocks noChangeArrowheads="1"/>
            </p:cNvSpPr>
            <p:nvPr/>
          </p:nvSpPr>
          <p:spPr bwMode="auto">
            <a:xfrm>
              <a:off x="2524" y="3147"/>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その他</a:t>
              </a:r>
            </a:p>
          </p:txBody>
        </p:sp>
        <p:sp>
          <p:nvSpPr>
            <p:cNvPr id="154648" name="Text Box 24"/>
            <p:cNvSpPr txBox="1">
              <a:spLocks noChangeArrowheads="1"/>
            </p:cNvSpPr>
            <p:nvPr/>
          </p:nvSpPr>
          <p:spPr bwMode="auto">
            <a:xfrm>
              <a:off x="532" y="1747"/>
              <a:ext cx="250" cy="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苦情数</a:t>
              </a:r>
            </a:p>
          </p:txBody>
        </p:sp>
        <p:grpSp>
          <p:nvGrpSpPr>
            <p:cNvPr id="154650" name="Group 26"/>
            <p:cNvGrpSpPr>
              <a:grpSpLocks/>
            </p:cNvGrpSpPr>
            <p:nvPr/>
          </p:nvGrpSpPr>
          <p:grpSpPr bwMode="auto">
            <a:xfrm>
              <a:off x="1006" y="1522"/>
              <a:ext cx="1872" cy="1713"/>
              <a:chOff x="3224" y="1111"/>
              <a:chExt cx="1872" cy="1713"/>
            </a:xfrm>
          </p:grpSpPr>
          <p:sp>
            <p:nvSpPr>
              <p:cNvPr id="154651" name="Line 27"/>
              <p:cNvSpPr>
                <a:spLocks noChangeShapeType="1"/>
              </p:cNvSpPr>
              <p:nvPr/>
            </p:nvSpPr>
            <p:spPr bwMode="auto">
              <a:xfrm>
                <a:off x="3224" y="1111"/>
                <a:ext cx="0" cy="171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652" name="Line 28"/>
              <p:cNvSpPr>
                <a:spLocks noChangeShapeType="1"/>
              </p:cNvSpPr>
              <p:nvPr/>
            </p:nvSpPr>
            <p:spPr bwMode="auto">
              <a:xfrm>
                <a:off x="3232" y="2816"/>
                <a:ext cx="186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653" name="Line 29"/>
              <p:cNvSpPr>
                <a:spLocks noChangeShapeType="1"/>
              </p:cNvSpPr>
              <p:nvPr/>
            </p:nvSpPr>
            <p:spPr bwMode="auto">
              <a:xfrm>
                <a:off x="3224" y="2536"/>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654" name="Line 30"/>
              <p:cNvSpPr>
                <a:spLocks noChangeShapeType="1"/>
              </p:cNvSpPr>
              <p:nvPr/>
            </p:nvSpPr>
            <p:spPr bwMode="auto">
              <a:xfrm>
                <a:off x="3224" y="1120"/>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655" name="Line 31"/>
              <p:cNvSpPr>
                <a:spLocks noChangeShapeType="1"/>
              </p:cNvSpPr>
              <p:nvPr/>
            </p:nvSpPr>
            <p:spPr bwMode="auto">
              <a:xfrm>
                <a:off x="3224" y="1408"/>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656" name="Line 32"/>
              <p:cNvSpPr>
                <a:spLocks noChangeShapeType="1"/>
              </p:cNvSpPr>
              <p:nvPr/>
            </p:nvSpPr>
            <p:spPr bwMode="auto">
              <a:xfrm>
                <a:off x="3224" y="1696"/>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657" name="Line 33"/>
              <p:cNvSpPr>
                <a:spLocks noChangeShapeType="1"/>
              </p:cNvSpPr>
              <p:nvPr/>
            </p:nvSpPr>
            <p:spPr bwMode="auto">
              <a:xfrm>
                <a:off x="3224" y="1984"/>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658" name="Line 34"/>
              <p:cNvSpPr>
                <a:spLocks noChangeShapeType="1"/>
              </p:cNvSpPr>
              <p:nvPr/>
            </p:nvSpPr>
            <p:spPr bwMode="auto">
              <a:xfrm>
                <a:off x="3224" y="2272"/>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54659" name="Group 35"/>
            <p:cNvGrpSpPr>
              <a:grpSpLocks/>
            </p:cNvGrpSpPr>
            <p:nvPr/>
          </p:nvGrpSpPr>
          <p:grpSpPr bwMode="auto">
            <a:xfrm>
              <a:off x="686" y="1283"/>
              <a:ext cx="384" cy="2032"/>
              <a:chOff x="2904" y="872"/>
              <a:chExt cx="384" cy="2032"/>
            </a:xfrm>
          </p:grpSpPr>
          <p:sp>
            <p:nvSpPr>
              <p:cNvPr id="154660" name="Text Box 36"/>
              <p:cNvSpPr txBox="1">
                <a:spLocks noChangeArrowheads="1"/>
              </p:cNvSpPr>
              <p:nvPr/>
            </p:nvSpPr>
            <p:spPr bwMode="auto">
              <a:xfrm>
                <a:off x="2976" y="2712"/>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154661" name="Text Box 37"/>
              <p:cNvSpPr txBox="1">
                <a:spLocks noChangeArrowheads="1"/>
              </p:cNvSpPr>
              <p:nvPr/>
            </p:nvSpPr>
            <p:spPr bwMode="auto">
              <a:xfrm>
                <a:off x="2968" y="2440"/>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54662" name="Text Box 38"/>
              <p:cNvSpPr txBox="1">
                <a:spLocks noChangeArrowheads="1"/>
              </p:cNvSpPr>
              <p:nvPr/>
            </p:nvSpPr>
            <p:spPr bwMode="auto">
              <a:xfrm>
                <a:off x="2960" y="216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54663" name="Text Box 39"/>
              <p:cNvSpPr txBox="1">
                <a:spLocks noChangeArrowheads="1"/>
              </p:cNvSpPr>
              <p:nvPr/>
            </p:nvSpPr>
            <p:spPr bwMode="auto">
              <a:xfrm>
                <a:off x="2960" y="188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54664" name="Text Box 40"/>
              <p:cNvSpPr txBox="1">
                <a:spLocks noChangeArrowheads="1"/>
              </p:cNvSpPr>
              <p:nvPr/>
            </p:nvSpPr>
            <p:spPr bwMode="auto">
              <a:xfrm>
                <a:off x="2960" y="160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54665" name="Text Box 41"/>
              <p:cNvSpPr txBox="1">
                <a:spLocks noChangeArrowheads="1"/>
              </p:cNvSpPr>
              <p:nvPr/>
            </p:nvSpPr>
            <p:spPr bwMode="auto">
              <a:xfrm>
                <a:off x="2904" y="1320"/>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54666" name="Text Box 42"/>
              <p:cNvSpPr txBox="1">
                <a:spLocks noChangeArrowheads="1"/>
              </p:cNvSpPr>
              <p:nvPr/>
            </p:nvSpPr>
            <p:spPr bwMode="auto">
              <a:xfrm>
                <a:off x="2904" y="1024"/>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１２０</a:t>
                </a:r>
              </a:p>
            </p:txBody>
          </p:sp>
          <p:sp>
            <p:nvSpPr>
              <p:cNvPr id="154667" name="Text Box 43"/>
              <p:cNvSpPr txBox="1">
                <a:spLocks noChangeArrowheads="1"/>
              </p:cNvSpPr>
              <p:nvPr/>
            </p:nvSpPr>
            <p:spPr bwMode="auto">
              <a:xfrm>
                <a:off x="2928" y="872"/>
                <a:ext cx="36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（件）</a:t>
                </a:r>
              </a:p>
            </p:txBody>
          </p:sp>
        </p:grpSp>
        <p:sp>
          <p:nvSpPr>
            <p:cNvPr id="154668" name="Text Box 44"/>
            <p:cNvSpPr txBox="1">
              <a:spLocks noChangeArrowheads="1"/>
            </p:cNvSpPr>
            <p:nvPr/>
          </p:nvSpPr>
          <p:spPr bwMode="auto">
            <a:xfrm>
              <a:off x="998" y="3811"/>
              <a:ext cx="177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図　１０　商品別売れ残り廃却数　</a:t>
              </a:r>
            </a:p>
          </p:txBody>
        </p:sp>
        <p:sp>
          <p:nvSpPr>
            <p:cNvPr id="154670" name="Text Box 46"/>
            <p:cNvSpPr txBox="1">
              <a:spLocks noChangeArrowheads="1"/>
            </p:cNvSpPr>
            <p:nvPr/>
          </p:nvSpPr>
          <p:spPr bwMode="auto">
            <a:xfrm>
              <a:off x="1286" y="1483"/>
              <a:ext cx="19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n</a:t>
              </a:r>
            </a:p>
          </p:txBody>
        </p:sp>
        <p:sp>
          <p:nvSpPr>
            <p:cNvPr id="154671" name="Text Box 47"/>
            <p:cNvSpPr txBox="1">
              <a:spLocks noChangeArrowheads="1"/>
            </p:cNvSpPr>
            <p:nvPr/>
          </p:nvSpPr>
          <p:spPr bwMode="auto">
            <a:xfrm>
              <a:off x="1366" y="1491"/>
              <a:ext cx="40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=110</a:t>
              </a:r>
            </a:p>
          </p:txBody>
        </p:sp>
        <p:sp>
          <p:nvSpPr>
            <p:cNvPr id="154672" name="Rectangle 48"/>
            <p:cNvSpPr>
              <a:spLocks noChangeArrowheads="1"/>
            </p:cNvSpPr>
            <p:nvPr/>
          </p:nvSpPr>
          <p:spPr bwMode="auto">
            <a:xfrm>
              <a:off x="1006" y="2683"/>
              <a:ext cx="256" cy="544"/>
            </a:xfrm>
            <a:prstGeom prst="rect">
              <a:avLst/>
            </a:prstGeom>
            <a:solidFill>
              <a:srgbClr val="CC0099"/>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673" name="Rectangle 49"/>
            <p:cNvSpPr>
              <a:spLocks noChangeArrowheads="1"/>
            </p:cNvSpPr>
            <p:nvPr/>
          </p:nvSpPr>
          <p:spPr bwMode="auto">
            <a:xfrm>
              <a:off x="1262" y="2955"/>
              <a:ext cx="256" cy="27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674" name="Rectangle 50"/>
            <p:cNvSpPr>
              <a:spLocks noChangeArrowheads="1"/>
            </p:cNvSpPr>
            <p:nvPr/>
          </p:nvSpPr>
          <p:spPr bwMode="auto">
            <a:xfrm>
              <a:off x="1518" y="3027"/>
              <a:ext cx="256" cy="20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675" name="Rectangle 51"/>
            <p:cNvSpPr>
              <a:spLocks noChangeArrowheads="1"/>
            </p:cNvSpPr>
            <p:nvPr/>
          </p:nvSpPr>
          <p:spPr bwMode="auto">
            <a:xfrm>
              <a:off x="1774" y="3091"/>
              <a:ext cx="256" cy="136"/>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676" name="Rectangle 52"/>
            <p:cNvSpPr>
              <a:spLocks noChangeArrowheads="1"/>
            </p:cNvSpPr>
            <p:nvPr/>
          </p:nvSpPr>
          <p:spPr bwMode="auto">
            <a:xfrm>
              <a:off x="2030" y="3115"/>
              <a:ext cx="256" cy="11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677" name="Rectangle 53"/>
            <p:cNvSpPr>
              <a:spLocks noChangeArrowheads="1"/>
            </p:cNvSpPr>
            <p:nvPr/>
          </p:nvSpPr>
          <p:spPr bwMode="auto">
            <a:xfrm>
              <a:off x="2286" y="3147"/>
              <a:ext cx="256" cy="8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678" name="Rectangle 54"/>
            <p:cNvSpPr>
              <a:spLocks noChangeArrowheads="1"/>
            </p:cNvSpPr>
            <p:nvPr/>
          </p:nvSpPr>
          <p:spPr bwMode="auto">
            <a:xfrm>
              <a:off x="2542" y="3075"/>
              <a:ext cx="256" cy="15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680" name="Text Box 56"/>
            <p:cNvSpPr txBox="1">
              <a:spLocks noChangeArrowheads="1"/>
            </p:cNvSpPr>
            <p:nvPr/>
          </p:nvSpPr>
          <p:spPr bwMode="auto">
            <a:xfrm>
              <a:off x="2198" y="1883"/>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4681" name="Text Box 57"/>
            <p:cNvSpPr txBox="1">
              <a:spLocks noChangeArrowheads="1"/>
            </p:cNvSpPr>
            <p:nvPr/>
          </p:nvSpPr>
          <p:spPr bwMode="auto">
            <a:xfrm>
              <a:off x="1942" y="1995"/>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4682" name="Text Box 58"/>
            <p:cNvSpPr txBox="1">
              <a:spLocks noChangeArrowheads="1"/>
            </p:cNvSpPr>
            <p:nvPr/>
          </p:nvSpPr>
          <p:spPr bwMode="auto">
            <a:xfrm>
              <a:off x="1686" y="2131"/>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4683" name="Text Box 59"/>
            <p:cNvSpPr txBox="1">
              <a:spLocks noChangeArrowheads="1"/>
            </p:cNvSpPr>
            <p:nvPr/>
          </p:nvSpPr>
          <p:spPr bwMode="auto">
            <a:xfrm>
              <a:off x="1430" y="2331"/>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4684" name="Text Box 60"/>
            <p:cNvSpPr txBox="1">
              <a:spLocks noChangeArrowheads="1"/>
            </p:cNvSpPr>
            <p:nvPr/>
          </p:nvSpPr>
          <p:spPr bwMode="auto">
            <a:xfrm>
              <a:off x="1174" y="2611"/>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4685" name="Text Box 61"/>
            <p:cNvSpPr txBox="1">
              <a:spLocks noChangeArrowheads="1"/>
            </p:cNvSpPr>
            <p:nvPr/>
          </p:nvSpPr>
          <p:spPr bwMode="auto">
            <a:xfrm>
              <a:off x="2454" y="1795"/>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4686" name="Text Box 62"/>
            <p:cNvSpPr txBox="1">
              <a:spLocks noChangeArrowheads="1"/>
            </p:cNvSpPr>
            <p:nvPr/>
          </p:nvSpPr>
          <p:spPr bwMode="auto">
            <a:xfrm>
              <a:off x="2710" y="1603"/>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4687" name="Line 63"/>
            <p:cNvSpPr>
              <a:spLocks noChangeShapeType="1"/>
            </p:cNvSpPr>
            <p:nvPr/>
          </p:nvSpPr>
          <p:spPr bwMode="auto">
            <a:xfrm rot="21299207" flipV="1">
              <a:off x="989" y="2711"/>
              <a:ext cx="287" cy="5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688" name="Line 64"/>
            <p:cNvSpPr>
              <a:spLocks noChangeShapeType="1"/>
            </p:cNvSpPr>
            <p:nvPr/>
          </p:nvSpPr>
          <p:spPr bwMode="auto">
            <a:xfrm rot="414213" flipV="1">
              <a:off x="1526" y="2195"/>
              <a:ext cx="224" cy="22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689" name="Line 65"/>
            <p:cNvSpPr>
              <a:spLocks noChangeShapeType="1"/>
            </p:cNvSpPr>
            <p:nvPr/>
          </p:nvSpPr>
          <p:spPr bwMode="auto">
            <a:xfrm rot="20370755" flipV="1">
              <a:off x="1222" y="2454"/>
              <a:ext cx="328" cy="189"/>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690" name="Line 66"/>
            <p:cNvSpPr>
              <a:spLocks noChangeShapeType="1"/>
            </p:cNvSpPr>
            <p:nvPr/>
          </p:nvSpPr>
          <p:spPr bwMode="auto">
            <a:xfrm rot="248694" flipV="1">
              <a:off x="1774" y="2075"/>
              <a:ext cx="236" cy="136"/>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691" name="Line 67"/>
            <p:cNvSpPr>
              <a:spLocks noChangeShapeType="1"/>
            </p:cNvSpPr>
            <p:nvPr/>
          </p:nvSpPr>
          <p:spPr bwMode="auto">
            <a:xfrm rot="21020423" flipV="1">
              <a:off x="2005" y="1985"/>
              <a:ext cx="279" cy="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692" name="Line 68"/>
            <p:cNvSpPr>
              <a:spLocks noChangeShapeType="1"/>
            </p:cNvSpPr>
            <p:nvPr/>
          </p:nvSpPr>
          <p:spPr bwMode="auto">
            <a:xfrm rot="21269423" flipV="1">
              <a:off x="2270" y="1880"/>
              <a:ext cx="280" cy="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693" name="Line 69"/>
            <p:cNvSpPr>
              <a:spLocks noChangeShapeType="1"/>
            </p:cNvSpPr>
            <p:nvPr/>
          </p:nvSpPr>
          <p:spPr bwMode="auto">
            <a:xfrm rot="21243493" flipV="1">
              <a:off x="2542" y="1699"/>
              <a:ext cx="264" cy="15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694" name="Text Box 70"/>
            <p:cNvSpPr txBox="1">
              <a:spLocks noChangeArrowheads="1"/>
            </p:cNvSpPr>
            <p:nvPr/>
          </p:nvSpPr>
          <p:spPr bwMode="auto">
            <a:xfrm>
              <a:off x="3052" y="1851"/>
              <a:ext cx="250" cy="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累積比率</a:t>
              </a:r>
            </a:p>
          </p:txBody>
        </p:sp>
      </p:grpSp>
      <p:sp>
        <p:nvSpPr>
          <p:cNvPr id="154697" name="Text Box 73"/>
          <p:cNvSpPr txBox="1">
            <a:spLocks noChangeArrowheads="1"/>
          </p:cNvSpPr>
          <p:nvPr/>
        </p:nvSpPr>
        <p:spPr bwMode="auto">
          <a:xfrm>
            <a:off x="8482013" y="104775"/>
            <a:ext cx="438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a:t>
            </a:r>
            <a:r>
              <a:rPr lang="ja-JP" altLang="en-US" sz="1000"/>
              <a:t>４</a:t>
            </a:r>
          </a:p>
        </p:txBody>
      </p:sp>
      <p:grpSp>
        <p:nvGrpSpPr>
          <p:cNvPr id="154702" name="Group 78"/>
          <p:cNvGrpSpPr>
            <a:grpSpLocks/>
          </p:cNvGrpSpPr>
          <p:nvPr/>
        </p:nvGrpSpPr>
        <p:grpSpPr bwMode="auto">
          <a:xfrm>
            <a:off x="5368925" y="3090863"/>
            <a:ext cx="3486150" cy="3443287"/>
            <a:chOff x="3382" y="1947"/>
            <a:chExt cx="2196" cy="2169"/>
          </a:xfrm>
        </p:grpSpPr>
        <p:sp>
          <p:nvSpPr>
            <p:cNvPr id="154695" name="AutoShape 71"/>
            <p:cNvSpPr>
              <a:spLocks noChangeArrowheads="1"/>
            </p:cNvSpPr>
            <p:nvPr/>
          </p:nvSpPr>
          <p:spPr bwMode="auto">
            <a:xfrm>
              <a:off x="3390" y="1947"/>
              <a:ext cx="320" cy="1116"/>
            </a:xfrm>
            <a:prstGeom prst="rightArrow">
              <a:avLst>
                <a:gd name="adj1" fmla="val 50000"/>
                <a:gd name="adj2" fmla="val 25000"/>
              </a:avLst>
            </a:prstGeom>
            <a:solidFill>
              <a:srgbClr val="99FF33"/>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696" name="Text Box 72"/>
            <p:cNvSpPr txBox="1">
              <a:spLocks noChangeArrowheads="1"/>
            </p:cNvSpPr>
            <p:nvPr/>
          </p:nvSpPr>
          <p:spPr bwMode="auto">
            <a:xfrm>
              <a:off x="3842" y="2158"/>
              <a:ext cx="1736" cy="739"/>
            </a:xfrm>
            <a:prstGeom prst="rect">
              <a:avLst/>
            </a:prstGeom>
            <a:solidFill>
              <a:srgbClr val="CCFF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ea typeface="HGP創英角ｺﾞｼｯｸUB" pitchFamily="50" charset="-128"/>
                </a:rPr>
                <a:t>テーマ　　　</a:t>
              </a:r>
            </a:p>
            <a:p>
              <a:pPr algn="ctr">
                <a:spcBef>
                  <a:spcPct val="50000"/>
                </a:spcBef>
              </a:pPr>
              <a:r>
                <a:rPr lang="ja-JP" altLang="en-US" sz="2000">
                  <a:solidFill>
                    <a:srgbClr val="FF0000"/>
                  </a:solidFill>
                  <a:ea typeface="HGP創英角ｺﾞｼｯｸUB" pitchFamily="50" charset="-128"/>
                </a:rPr>
                <a:t>「食堂の混雑低減」</a:t>
              </a:r>
            </a:p>
            <a:p>
              <a:pPr algn="ctr">
                <a:spcBef>
                  <a:spcPct val="50000"/>
                </a:spcBef>
              </a:pPr>
              <a:endParaRPr lang="en-US" altLang="ja-JP" sz="1600">
                <a:ea typeface="HGP創英角ｺﾞｼｯｸUB" pitchFamily="50" charset="-128"/>
              </a:endParaRPr>
            </a:p>
          </p:txBody>
        </p:sp>
        <p:pic>
          <p:nvPicPr>
            <p:cNvPr id="154700" name="Picture 76" descr="00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2" y="2723"/>
              <a:ext cx="1782" cy="1393"/>
            </a:xfrm>
            <a:prstGeom prst="rect">
              <a:avLst/>
            </a:prstGeom>
            <a:noFill/>
            <a:extLst>
              <a:ext uri="{909E8E84-426E-40DD-AFC4-6F175D3DCCD1}">
                <a14:hiddenFill xmlns:a14="http://schemas.microsoft.com/office/drawing/2010/main">
                  <a:solidFill>
                    <a:srgbClr val="FFFFFF"/>
                  </a:solidFill>
                </a14:hiddenFill>
              </a:ext>
            </a:extLst>
          </p:spPr>
        </p:pic>
      </p:gr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4627"/>
                                        </p:tgtEl>
                                        <p:attrNameLst>
                                          <p:attrName>style.visibility</p:attrName>
                                        </p:attrNameLst>
                                      </p:cBhvr>
                                      <p:to>
                                        <p:strVal val="visible"/>
                                      </p:to>
                                    </p:set>
                                    <p:anim calcmode="lin" valueType="num">
                                      <p:cBhvr additive="base">
                                        <p:cTn id="7" dur="500" fill="hold"/>
                                        <p:tgtEl>
                                          <p:spTgt spid="154627"/>
                                        </p:tgtEl>
                                        <p:attrNameLst>
                                          <p:attrName>ppt_x</p:attrName>
                                        </p:attrNameLst>
                                      </p:cBhvr>
                                      <p:tavLst>
                                        <p:tav tm="0">
                                          <p:val>
                                            <p:strVal val="0-#ppt_w/2"/>
                                          </p:val>
                                        </p:tav>
                                        <p:tav tm="100000">
                                          <p:val>
                                            <p:strVal val="#ppt_x"/>
                                          </p:val>
                                        </p:tav>
                                      </p:tavLst>
                                    </p:anim>
                                    <p:anim calcmode="lin" valueType="num">
                                      <p:cBhvr additive="base">
                                        <p:cTn id="8" dur="500" fill="hold"/>
                                        <p:tgtEl>
                                          <p:spTgt spid="15462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54701"/>
                                        </p:tgtEl>
                                        <p:attrNameLst>
                                          <p:attrName>style.visibility</p:attrName>
                                        </p:attrNameLst>
                                      </p:cBhvr>
                                      <p:to>
                                        <p:strVal val="visible"/>
                                      </p:to>
                                    </p:set>
                                    <p:anim calcmode="lin" valueType="num">
                                      <p:cBhvr additive="base">
                                        <p:cTn id="13" dur="500" fill="hold"/>
                                        <p:tgtEl>
                                          <p:spTgt spid="154701"/>
                                        </p:tgtEl>
                                        <p:attrNameLst>
                                          <p:attrName>ppt_x</p:attrName>
                                        </p:attrNameLst>
                                      </p:cBhvr>
                                      <p:tavLst>
                                        <p:tav tm="0">
                                          <p:val>
                                            <p:strVal val="0-#ppt_w/2"/>
                                          </p:val>
                                        </p:tav>
                                        <p:tav tm="100000">
                                          <p:val>
                                            <p:strVal val="#ppt_x"/>
                                          </p:val>
                                        </p:tav>
                                      </p:tavLst>
                                    </p:anim>
                                    <p:anim calcmode="lin" valueType="num">
                                      <p:cBhvr additive="base">
                                        <p:cTn id="14" dur="500" fill="hold"/>
                                        <p:tgtEl>
                                          <p:spTgt spid="154701"/>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54702"/>
                                        </p:tgtEl>
                                        <p:attrNameLst>
                                          <p:attrName>style.visibility</p:attrName>
                                        </p:attrNameLst>
                                      </p:cBhvr>
                                      <p:to>
                                        <p:strVal val="visible"/>
                                      </p:to>
                                    </p:set>
                                    <p:anim calcmode="lin" valueType="num">
                                      <p:cBhvr additive="base">
                                        <p:cTn id="19" dur="500" fill="hold"/>
                                        <p:tgtEl>
                                          <p:spTgt spid="154702"/>
                                        </p:tgtEl>
                                        <p:attrNameLst>
                                          <p:attrName>ppt_x</p:attrName>
                                        </p:attrNameLst>
                                      </p:cBhvr>
                                      <p:tavLst>
                                        <p:tav tm="0">
                                          <p:val>
                                            <p:strVal val="0-#ppt_w/2"/>
                                          </p:val>
                                        </p:tav>
                                        <p:tav tm="100000">
                                          <p:val>
                                            <p:strVal val="#ppt_x"/>
                                          </p:val>
                                        </p:tav>
                                      </p:tavLst>
                                    </p:anim>
                                    <p:anim calcmode="lin" valueType="num">
                                      <p:cBhvr additive="base">
                                        <p:cTn id="20" dur="500" fill="hold"/>
                                        <p:tgtEl>
                                          <p:spTgt spid="15470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27"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1" name="Text Box 3"/>
          <p:cNvSpPr txBox="1">
            <a:spLocks noChangeArrowheads="1"/>
          </p:cNvSpPr>
          <p:nvPr/>
        </p:nvSpPr>
        <p:spPr bwMode="auto">
          <a:xfrm>
            <a:off x="50800" y="1054100"/>
            <a:ext cx="8966200" cy="409575"/>
          </a:xfrm>
          <a:prstGeom prst="rect">
            <a:avLst/>
          </a:prstGeom>
          <a:noFill/>
          <a:ln w="12700">
            <a:solidFill>
              <a:srgbClr val="006600"/>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b="1">
                <a:ea typeface="HGP創英角ｺﾞｼｯｸUB" pitchFamily="50" charset="-128"/>
              </a:rPr>
              <a:t>（２）何に焦点を絞って対策をしたらよいのかを決める。　（</a:t>
            </a:r>
            <a:r>
              <a:rPr lang="ja-JP" altLang="en-US" sz="2000" b="1">
                <a:solidFill>
                  <a:srgbClr val="006600"/>
                </a:solidFill>
                <a:ea typeface="HGP創英角ｺﾞｼｯｸUB" pitchFamily="50" charset="-128"/>
              </a:rPr>
              <a:t>対策案検討で使います</a:t>
            </a:r>
            <a:r>
              <a:rPr lang="ja-JP" altLang="en-US" sz="2000" b="1">
                <a:ea typeface="HGP創英角ｺﾞｼｯｸUB" pitchFamily="50" charset="-128"/>
              </a:rPr>
              <a:t>）</a:t>
            </a:r>
          </a:p>
        </p:txBody>
      </p:sp>
      <p:sp>
        <p:nvSpPr>
          <p:cNvPr id="155650" name="Rectangle 2"/>
          <p:cNvSpPr>
            <a:spLocks noChangeArrowheads="1"/>
          </p:cNvSpPr>
          <p:nvPr/>
        </p:nvSpPr>
        <p:spPr bwMode="auto">
          <a:xfrm>
            <a:off x="171450" y="147638"/>
            <a:ext cx="4032250" cy="469900"/>
          </a:xfrm>
          <a:prstGeom prst="rect">
            <a:avLst/>
          </a:prstGeom>
          <a:solidFill>
            <a:srgbClr val="FFCC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b="1"/>
              <a:t>　パレート図の使い方　Ｎｏ２</a:t>
            </a:r>
            <a:endParaRPr lang="ja-JP" altLang="en-US"/>
          </a:p>
        </p:txBody>
      </p:sp>
      <p:grpSp>
        <p:nvGrpSpPr>
          <p:cNvPr id="155703" name="Group 55"/>
          <p:cNvGrpSpPr>
            <a:grpSpLocks/>
          </p:cNvGrpSpPr>
          <p:nvPr/>
        </p:nvGrpSpPr>
        <p:grpSpPr bwMode="auto">
          <a:xfrm>
            <a:off x="292100" y="1993900"/>
            <a:ext cx="3797300" cy="4445000"/>
            <a:chOff x="184" y="1256"/>
            <a:chExt cx="2392" cy="2800"/>
          </a:xfrm>
        </p:grpSpPr>
        <p:grpSp>
          <p:nvGrpSpPr>
            <p:cNvPr id="155652" name="Group 4"/>
            <p:cNvGrpSpPr>
              <a:grpSpLocks/>
            </p:cNvGrpSpPr>
            <p:nvPr/>
          </p:nvGrpSpPr>
          <p:grpSpPr bwMode="auto">
            <a:xfrm>
              <a:off x="184" y="1256"/>
              <a:ext cx="2392" cy="2349"/>
              <a:chOff x="184" y="1256"/>
              <a:chExt cx="2392" cy="2349"/>
            </a:xfrm>
          </p:grpSpPr>
          <p:sp>
            <p:nvSpPr>
              <p:cNvPr id="155653" name="Text Box 5"/>
              <p:cNvSpPr txBox="1">
                <a:spLocks noChangeArrowheads="1"/>
              </p:cNvSpPr>
              <p:nvPr/>
            </p:nvSpPr>
            <p:spPr bwMode="auto">
              <a:xfrm>
                <a:off x="184" y="1256"/>
                <a:ext cx="2392" cy="527"/>
              </a:xfrm>
              <a:prstGeom prst="rect">
                <a:avLst/>
              </a:prstGeom>
              <a:solidFill>
                <a:srgbClr val="CCECFF"/>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①“</a:t>
                </a:r>
                <a:r>
                  <a:rPr lang="ja-JP" altLang="en-US" sz="1400"/>
                  <a:t>食堂が混雑”の特性要因図を書いて</a:t>
                </a:r>
              </a:p>
              <a:p>
                <a:pPr algn="ctr">
                  <a:spcBef>
                    <a:spcPct val="50000"/>
                  </a:spcBef>
                </a:pPr>
                <a:r>
                  <a:rPr lang="ja-JP" altLang="en-US" sz="1400"/>
                  <a:t>　対策すべき原因を２～３項目決める　　　　　　　　　　　　　</a:t>
                </a:r>
              </a:p>
            </p:txBody>
          </p:sp>
          <p:sp>
            <p:nvSpPr>
              <p:cNvPr id="155654" name="Text Box 6"/>
              <p:cNvSpPr txBox="1">
                <a:spLocks noChangeArrowheads="1"/>
              </p:cNvSpPr>
              <p:nvPr/>
            </p:nvSpPr>
            <p:spPr bwMode="auto">
              <a:xfrm>
                <a:off x="2190" y="2288"/>
                <a:ext cx="258" cy="1232"/>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食堂が混雑</a:t>
                </a:r>
              </a:p>
            </p:txBody>
          </p:sp>
          <p:sp>
            <p:nvSpPr>
              <p:cNvPr id="155655" name="Line 7"/>
              <p:cNvSpPr>
                <a:spLocks noChangeShapeType="1"/>
              </p:cNvSpPr>
              <p:nvPr/>
            </p:nvSpPr>
            <p:spPr bwMode="auto">
              <a:xfrm>
                <a:off x="320" y="2888"/>
                <a:ext cx="1848"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5656" name="Line 8"/>
              <p:cNvSpPr>
                <a:spLocks noChangeShapeType="1"/>
              </p:cNvSpPr>
              <p:nvPr/>
            </p:nvSpPr>
            <p:spPr bwMode="auto">
              <a:xfrm flipV="1">
                <a:off x="624" y="2896"/>
                <a:ext cx="528" cy="528"/>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5657" name="Line 9"/>
              <p:cNvSpPr>
                <a:spLocks noChangeShapeType="1"/>
              </p:cNvSpPr>
              <p:nvPr/>
            </p:nvSpPr>
            <p:spPr bwMode="auto">
              <a:xfrm flipV="1">
                <a:off x="1368" y="2888"/>
                <a:ext cx="528" cy="528"/>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5658" name="Line 10"/>
              <p:cNvSpPr>
                <a:spLocks noChangeShapeType="1"/>
              </p:cNvSpPr>
              <p:nvPr/>
            </p:nvSpPr>
            <p:spPr bwMode="auto">
              <a:xfrm>
                <a:off x="536" y="2240"/>
                <a:ext cx="368" cy="638"/>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5659" name="Line 11"/>
              <p:cNvSpPr>
                <a:spLocks noChangeShapeType="1"/>
              </p:cNvSpPr>
              <p:nvPr/>
            </p:nvSpPr>
            <p:spPr bwMode="auto">
              <a:xfrm>
                <a:off x="1232" y="2248"/>
                <a:ext cx="368" cy="638"/>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5660" name="Text Box 12"/>
              <p:cNvSpPr txBox="1">
                <a:spLocks noChangeArrowheads="1"/>
              </p:cNvSpPr>
              <p:nvPr/>
            </p:nvSpPr>
            <p:spPr bwMode="auto">
              <a:xfrm>
                <a:off x="344" y="2064"/>
                <a:ext cx="376" cy="181"/>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endParaRPr lang="ja-JP" altLang="ja-JP" sz="1200"/>
              </a:p>
            </p:txBody>
          </p:sp>
          <p:sp>
            <p:nvSpPr>
              <p:cNvPr id="155661" name="Text Box 13"/>
              <p:cNvSpPr txBox="1">
                <a:spLocks noChangeArrowheads="1"/>
              </p:cNvSpPr>
              <p:nvPr/>
            </p:nvSpPr>
            <p:spPr bwMode="auto">
              <a:xfrm>
                <a:off x="1056" y="2064"/>
                <a:ext cx="376" cy="181"/>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endParaRPr lang="ja-JP" altLang="ja-JP" sz="1200"/>
              </a:p>
            </p:txBody>
          </p:sp>
          <p:sp>
            <p:nvSpPr>
              <p:cNvPr id="155662" name="Text Box 14"/>
              <p:cNvSpPr txBox="1">
                <a:spLocks noChangeArrowheads="1"/>
              </p:cNvSpPr>
              <p:nvPr/>
            </p:nvSpPr>
            <p:spPr bwMode="auto">
              <a:xfrm>
                <a:off x="1176" y="3416"/>
                <a:ext cx="376" cy="181"/>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endParaRPr lang="ja-JP" altLang="ja-JP" sz="1200"/>
              </a:p>
            </p:txBody>
          </p:sp>
          <p:sp>
            <p:nvSpPr>
              <p:cNvPr id="155663" name="Text Box 15"/>
              <p:cNvSpPr txBox="1">
                <a:spLocks noChangeArrowheads="1"/>
              </p:cNvSpPr>
              <p:nvPr/>
            </p:nvSpPr>
            <p:spPr bwMode="auto">
              <a:xfrm>
                <a:off x="416" y="3424"/>
                <a:ext cx="376" cy="181"/>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endParaRPr lang="ja-JP" altLang="ja-JP" sz="1200"/>
              </a:p>
            </p:txBody>
          </p:sp>
          <p:sp>
            <p:nvSpPr>
              <p:cNvPr id="155664" name="Line 16"/>
              <p:cNvSpPr>
                <a:spLocks noChangeShapeType="1"/>
              </p:cNvSpPr>
              <p:nvPr/>
            </p:nvSpPr>
            <p:spPr bwMode="auto">
              <a:xfrm flipH="1">
                <a:off x="776" y="2648"/>
                <a:ext cx="352"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5665" name="Line 17"/>
              <p:cNvSpPr>
                <a:spLocks noChangeShapeType="1"/>
              </p:cNvSpPr>
              <p:nvPr/>
            </p:nvSpPr>
            <p:spPr bwMode="auto">
              <a:xfrm>
                <a:off x="392" y="3080"/>
                <a:ext cx="560"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5666" name="Line 18"/>
              <p:cNvSpPr>
                <a:spLocks noChangeShapeType="1"/>
              </p:cNvSpPr>
              <p:nvPr/>
            </p:nvSpPr>
            <p:spPr bwMode="auto">
              <a:xfrm>
                <a:off x="1376" y="3136"/>
                <a:ext cx="272"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5667" name="Line 19"/>
              <p:cNvSpPr>
                <a:spLocks noChangeShapeType="1"/>
              </p:cNvSpPr>
              <p:nvPr/>
            </p:nvSpPr>
            <p:spPr bwMode="auto">
              <a:xfrm flipH="1">
                <a:off x="1368" y="2472"/>
                <a:ext cx="392"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5668" name="Line 20"/>
              <p:cNvSpPr>
                <a:spLocks noChangeShapeType="1"/>
              </p:cNvSpPr>
              <p:nvPr/>
            </p:nvSpPr>
            <p:spPr bwMode="auto">
              <a:xfrm flipV="1">
                <a:off x="432" y="3099"/>
                <a:ext cx="216" cy="125"/>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5669" name="Line 21"/>
              <p:cNvSpPr>
                <a:spLocks noChangeShapeType="1"/>
              </p:cNvSpPr>
              <p:nvPr/>
            </p:nvSpPr>
            <p:spPr bwMode="auto">
              <a:xfrm flipH="1">
                <a:off x="928" y="2528"/>
                <a:ext cx="32" cy="119"/>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5670" name="Oval 22"/>
              <p:cNvSpPr>
                <a:spLocks noChangeArrowheads="1"/>
              </p:cNvSpPr>
              <p:nvPr/>
            </p:nvSpPr>
            <p:spPr bwMode="auto">
              <a:xfrm>
                <a:off x="840" y="2360"/>
                <a:ext cx="280" cy="168"/>
              </a:xfrm>
              <a:prstGeom prst="ellipse">
                <a:avLst/>
              </a:prstGeom>
              <a:noFill/>
              <a:ln w="12700">
                <a:solidFill>
                  <a:schemeClr val="tx1"/>
                </a:solidFill>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5671" name="Oval 23"/>
              <p:cNvSpPr>
                <a:spLocks noChangeArrowheads="1"/>
              </p:cNvSpPr>
              <p:nvPr/>
            </p:nvSpPr>
            <p:spPr bwMode="auto">
              <a:xfrm>
                <a:off x="304" y="3224"/>
                <a:ext cx="280" cy="168"/>
              </a:xfrm>
              <a:prstGeom prst="ellipse">
                <a:avLst/>
              </a:prstGeom>
              <a:noFill/>
              <a:ln w="12700">
                <a:solidFill>
                  <a:schemeClr val="tx1"/>
                </a:solidFill>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5672" name="Oval 24"/>
              <p:cNvSpPr>
                <a:spLocks noChangeArrowheads="1"/>
              </p:cNvSpPr>
              <p:nvPr/>
            </p:nvSpPr>
            <p:spPr bwMode="auto">
              <a:xfrm>
                <a:off x="1752" y="2400"/>
                <a:ext cx="280" cy="168"/>
              </a:xfrm>
              <a:prstGeom prst="ellipse">
                <a:avLst/>
              </a:prstGeom>
              <a:noFill/>
              <a:ln w="12700">
                <a:solidFill>
                  <a:schemeClr val="tx1"/>
                </a:solidFill>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5673" name="Text Box 25"/>
              <p:cNvSpPr txBox="1">
                <a:spLocks noChangeArrowheads="1"/>
              </p:cNvSpPr>
              <p:nvPr/>
            </p:nvSpPr>
            <p:spPr bwMode="auto">
              <a:xfrm>
                <a:off x="840" y="2336"/>
                <a:ext cx="26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イ</a:t>
                </a:r>
              </a:p>
            </p:txBody>
          </p:sp>
          <p:sp>
            <p:nvSpPr>
              <p:cNvPr id="155674" name="Text Box 26"/>
              <p:cNvSpPr txBox="1">
                <a:spLocks noChangeArrowheads="1"/>
              </p:cNvSpPr>
              <p:nvPr/>
            </p:nvSpPr>
            <p:spPr bwMode="auto">
              <a:xfrm>
                <a:off x="1752" y="2384"/>
                <a:ext cx="26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ロ</a:t>
                </a:r>
              </a:p>
            </p:txBody>
          </p:sp>
          <p:sp>
            <p:nvSpPr>
              <p:cNvPr id="155675" name="Text Box 27"/>
              <p:cNvSpPr txBox="1">
                <a:spLocks noChangeArrowheads="1"/>
              </p:cNvSpPr>
              <p:nvPr/>
            </p:nvSpPr>
            <p:spPr bwMode="auto">
              <a:xfrm>
                <a:off x="304" y="3200"/>
                <a:ext cx="26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ハ</a:t>
                </a:r>
              </a:p>
            </p:txBody>
          </p:sp>
        </p:grpSp>
        <p:sp>
          <p:nvSpPr>
            <p:cNvPr id="155695" name="Text Box 47"/>
            <p:cNvSpPr txBox="1">
              <a:spLocks noChangeArrowheads="1"/>
            </p:cNvSpPr>
            <p:nvPr/>
          </p:nvSpPr>
          <p:spPr bwMode="auto">
            <a:xfrm>
              <a:off x="640" y="3864"/>
              <a:ext cx="116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図１１</a:t>
              </a:r>
            </a:p>
          </p:txBody>
        </p:sp>
      </p:grpSp>
      <p:grpSp>
        <p:nvGrpSpPr>
          <p:cNvPr id="155704" name="Group 56"/>
          <p:cNvGrpSpPr>
            <a:grpSpLocks/>
          </p:cNvGrpSpPr>
          <p:nvPr/>
        </p:nvGrpSpPr>
        <p:grpSpPr bwMode="auto">
          <a:xfrm>
            <a:off x="5080000" y="2019300"/>
            <a:ext cx="3886200" cy="4330700"/>
            <a:chOff x="3200" y="1272"/>
            <a:chExt cx="2448" cy="2728"/>
          </a:xfrm>
        </p:grpSpPr>
        <p:sp>
          <p:nvSpPr>
            <p:cNvPr id="155677" name="Text Box 29"/>
            <p:cNvSpPr txBox="1">
              <a:spLocks noChangeArrowheads="1"/>
            </p:cNvSpPr>
            <p:nvPr/>
          </p:nvSpPr>
          <p:spPr bwMode="auto">
            <a:xfrm>
              <a:off x="3200" y="1272"/>
              <a:ext cx="2392" cy="527"/>
            </a:xfrm>
            <a:prstGeom prst="rect">
              <a:avLst/>
            </a:prstGeom>
            <a:solidFill>
              <a:srgbClr val="CCECFF"/>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②</a:t>
              </a:r>
              <a:r>
                <a:rPr lang="ja-JP" altLang="en-US" sz="1400"/>
                <a:t>原因のイ、ロ、ハ　それぞれのデータを取って</a:t>
              </a:r>
            </a:p>
            <a:p>
              <a:pPr algn="ctr">
                <a:spcBef>
                  <a:spcPct val="50000"/>
                </a:spcBef>
              </a:pPr>
              <a:r>
                <a:rPr lang="ja-JP" altLang="en-US" sz="1400"/>
                <a:t>　一番多い要因に絞って取り組む　　　　　　　　　　　　　</a:t>
              </a:r>
            </a:p>
          </p:txBody>
        </p:sp>
        <p:sp>
          <p:nvSpPr>
            <p:cNvPr id="155679" name="Line 31"/>
            <p:cNvSpPr>
              <a:spLocks noChangeShapeType="1"/>
            </p:cNvSpPr>
            <p:nvPr/>
          </p:nvSpPr>
          <p:spPr bwMode="auto">
            <a:xfrm>
              <a:off x="3304" y="2112"/>
              <a:ext cx="0" cy="10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5680" name="Line 32"/>
            <p:cNvSpPr>
              <a:spLocks noChangeShapeType="1"/>
            </p:cNvSpPr>
            <p:nvPr/>
          </p:nvSpPr>
          <p:spPr bwMode="auto">
            <a:xfrm>
              <a:off x="3304" y="3112"/>
              <a:ext cx="10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5681" name="Rectangle 33"/>
            <p:cNvSpPr>
              <a:spLocks noChangeArrowheads="1"/>
            </p:cNvSpPr>
            <p:nvPr/>
          </p:nvSpPr>
          <p:spPr bwMode="auto">
            <a:xfrm>
              <a:off x="3304" y="2528"/>
              <a:ext cx="336" cy="584"/>
            </a:xfrm>
            <a:prstGeom prst="rect">
              <a:avLst/>
            </a:prstGeom>
            <a:solidFill>
              <a:srgbClr val="CC0099"/>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5682" name="Rectangle 34"/>
            <p:cNvSpPr>
              <a:spLocks noChangeArrowheads="1"/>
            </p:cNvSpPr>
            <p:nvPr/>
          </p:nvSpPr>
          <p:spPr bwMode="auto">
            <a:xfrm>
              <a:off x="3640" y="2968"/>
              <a:ext cx="336" cy="144"/>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5683" name="Rectangle 35"/>
            <p:cNvSpPr>
              <a:spLocks noChangeArrowheads="1"/>
            </p:cNvSpPr>
            <p:nvPr/>
          </p:nvSpPr>
          <p:spPr bwMode="auto">
            <a:xfrm>
              <a:off x="3976" y="3016"/>
              <a:ext cx="336" cy="96"/>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5684" name="Text Box 36"/>
            <p:cNvSpPr txBox="1">
              <a:spLocks noChangeArrowheads="1"/>
            </p:cNvSpPr>
            <p:nvPr/>
          </p:nvSpPr>
          <p:spPr bwMode="auto">
            <a:xfrm>
              <a:off x="4184" y="2232"/>
              <a:ext cx="280"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5685" name="Text Box 37"/>
            <p:cNvSpPr txBox="1">
              <a:spLocks noChangeArrowheads="1"/>
            </p:cNvSpPr>
            <p:nvPr/>
          </p:nvSpPr>
          <p:spPr bwMode="auto">
            <a:xfrm>
              <a:off x="3848" y="2312"/>
              <a:ext cx="280"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5686" name="Text Box 38"/>
            <p:cNvSpPr txBox="1">
              <a:spLocks noChangeArrowheads="1"/>
            </p:cNvSpPr>
            <p:nvPr/>
          </p:nvSpPr>
          <p:spPr bwMode="auto">
            <a:xfrm>
              <a:off x="3512" y="2456"/>
              <a:ext cx="280"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5687" name="Text Box 39"/>
            <p:cNvSpPr txBox="1">
              <a:spLocks noChangeArrowheads="1"/>
            </p:cNvSpPr>
            <p:nvPr/>
          </p:nvSpPr>
          <p:spPr bwMode="auto">
            <a:xfrm>
              <a:off x="3350" y="3120"/>
              <a:ext cx="250" cy="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原因　ロ</a:t>
              </a:r>
            </a:p>
          </p:txBody>
        </p:sp>
        <p:sp>
          <p:nvSpPr>
            <p:cNvPr id="155688" name="Text Box 40"/>
            <p:cNvSpPr txBox="1">
              <a:spLocks noChangeArrowheads="1"/>
            </p:cNvSpPr>
            <p:nvPr/>
          </p:nvSpPr>
          <p:spPr bwMode="auto">
            <a:xfrm>
              <a:off x="3694" y="3148"/>
              <a:ext cx="250" cy="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原因　イ</a:t>
              </a:r>
            </a:p>
          </p:txBody>
        </p:sp>
        <p:sp>
          <p:nvSpPr>
            <p:cNvPr id="155689" name="Text Box 41"/>
            <p:cNvSpPr txBox="1">
              <a:spLocks noChangeArrowheads="1"/>
            </p:cNvSpPr>
            <p:nvPr/>
          </p:nvSpPr>
          <p:spPr bwMode="auto">
            <a:xfrm>
              <a:off x="4038" y="3120"/>
              <a:ext cx="250" cy="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原因　ハ</a:t>
              </a:r>
            </a:p>
          </p:txBody>
        </p:sp>
        <p:sp>
          <p:nvSpPr>
            <p:cNvPr id="155690" name="Line 42"/>
            <p:cNvSpPr>
              <a:spLocks noChangeShapeType="1"/>
            </p:cNvSpPr>
            <p:nvPr/>
          </p:nvSpPr>
          <p:spPr bwMode="auto">
            <a:xfrm flipV="1">
              <a:off x="3312" y="2544"/>
              <a:ext cx="328" cy="56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5691" name="Line 43"/>
            <p:cNvSpPr>
              <a:spLocks noChangeShapeType="1"/>
            </p:cNvSpPr>
            <p:nvPr/>
          </p:nvSpPr>
          <p:spPr bwMode="auto">
            <a:xfrm rot="350450" flipV="1">
              <a:off x="3648" y="2376"/>
              <a:ext cx="305" cy="176"/>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5692" name="Line 44"/>
            <p:cNvSpPr>
              <a:spLocks noChangeShapeType="1"/>
            </p:cNvSpPr>
            <p:nvPr/>
          </p:nvSpPr>
          <p:spPr bwMode="auto">
            <a:xfrm flipV="1">
              <a:off x="3968" y="2304"/>
              <a:ext cx="329" cy="8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5693" name="Text Box 45"/>
            <p:cNvSpPr txBox="1">
              <a:spLocks noChangeArrowheads="1"/>
            </p:cNvSpPr>
            <p:nvPr/>
          </p:nvSpPr>
          <p:spPr bwMode="auto">
            <a:xfrm>
              <a:off x="4656" y="2368"/>
              <a:ext cx="992" cy="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全体の７０％を</a:t>
              </a:r>
            </a:p>
            <a:p>
              <a:pPr algn="ctr">
                <a:spcBef>
                  <a:spcPct val="50000"/>
                </a:spcBef>
              </a:pPr>
              <a:r>
                <a:rPr lang="ja-JP" altLang="en-US" sz="1400"/>
                <a:t>占める原因ロの</a:t>
              </a:r>
            </a:p>
            <a:p>
              <a:pPr algn="ctr">
                <a:spcBef>
                  <a:spcPct val="50000"/>
                </a:spcBef>
              </a:pPr>
              <a:r>
                <a:rPr lang="ja-JP" altLang="en-US" sz="1400"/>
                <a:t>対策を実施する</a:t>
              </a:r>
            </a:p>
          </p:txBody>
        </p:sp>
        <p:sp>
          <p:nvSpPr>
            <p:cNvPr id="155694" name="Text Box 46"/>
            <p:cNvSpPr txBox="1">
              <a:spLocks noChangeArrowheads="1"/>
            </p:cNvSpPr>
            <p:nvPr/>
          </p:nvSpPr>
          <p:spPr bwMode="auto">
            <a:xfrm>
              <a:off x="4464" y="2208"/>
              <a:ext cx="80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この図では</a:t>
              </a:r>
            </a:p>
          </p:txBody>
        </p:sp>
        <p:sp>
          <p:nvSpPr>
            <p:cNvPr id="155696" name="Text Box 48"/>
            <p:cNvSpPr txBox="1">
              <a:spLocks noChangeArrowheads="1"/>
            </p:cNvSpPr>
            <p:nvPr/>
          </p:nvSpPr>
          <p:spPr bwMode="auto">
            <a:xfrm>
              <a:off x="3568" y="3808"/>
              <a:ext cx="68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図</a:t>
              </a:r>
              <a:r>
                <a:rPr lang="en-US" altLang="ja-JP" sz="1400"/>
                <a:t>12</a:t>
              </a:r>
            </a:p>
          </p:txBody>
        </p:sp>
        <p:sp>
          <p:nvSpPr>
            <p:cNvPr id="155697" name="Line 49"/>
            <p:cNvSpPr>
              <a:spLocks noChangeShapeType="1"/>
            </p:cNvSpPr>
            <p:nvPr/>
          </p:nvSpPr>
          <p:spPr bwMode="auto">
            <a:xfrm>
              <a:off x="4320" y="2312"/>
              <a:ext cx="0" cy="8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5698" name="Line 50"/>
            <p:cNvSpPr>
              <a:spLocks noChangeShapeType="1"/>
            </p:cNvSpPr>
            <p:nvPr/>
          </p:nvSpPr>
          <p:spPr bwMode="auto">
            <a:xfrm>
              <a:off x="4257" y="2544"/>
              <a:ext cx="6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5699" name="Text Box 51"/>
            <p:cNvSpPr txBox="1">
              <a:spLocks noChangeArrowheads="1"/>
            </p:cNvSpPr>
            <p:nvPr/>
          </p:nvSpPr>
          <p:spPr bwMode="auto">
            <a:xfrm>
              <a:off x="4336" y="2464"/>
              <a:ext cx="25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000"/>
                <a:t>７０</a:t>
              </a:r>
            </a:p>
          </p:txBody>
        </p:sp>
        <p:sp>
          <p:nvSpPr>
            <p:cNvPr id="155700" name="Text Box 52"/>
            <p:cNvSpPr txBox="1">
              <a:spLocks noChangeArrowheads="1"/>
            </p:cNvSpPr>
            <p:nvPr/>
          </p:nvSpPr>
          <p:spPr bwMode="auto">
            <a:xfrm>
              <a:off x="4462" y="2392"/>
              <a:ext cx="20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200"/>
                <a:t>％</a:t>
              </a:r>
            </a:p>
          </p:txBody>
        </p:sp>
      </p:grpSp>
      <p:sp>
        <p:nvSpPr>
          <p:cNvPr id="155701" name="Text Box 53"/>
          <p:cNvSpPr txBox="1">
            <a:spLocks noChangeArrowheads="1"/>
          </p:cNvSpPr>
          <p:nvPr/>
        </p:nvSpPr>
        <p:spPr bwMode="auto">
          <a:xfrm>
            <a:off x="8548688" y="100013"/>
            <a:ext cx="438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a:t>
            </a:r>
            <a:r>
              <a:rPr lang="ja-JP" altLang="en-US" sz="1000"/>
              <a:t>５</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5651"/>
                                        </p:tgtEl>
                                        <p:attrNameLst>
                                          <p:attrName>style.visibility</p:attrName>
                                        </p:attrNameLst>
                                      </p:cBhvr>
                                      <p:to>
                                        <p:strVal val="visible"/>
                                      </p:to>
                                    </p:set>
                                    <p:anim calcmode="lin" valueType="num">
                                      <p:cBhvr additive="base">
                                        <p:cTn id="7" dur="500" fill="hold"/>
                                        <p:tgtEl>
                                          <p:spTgt spid="155651"/>
                                        </p:tgtEl>
                                        <p:attrNameLst>
                                          <p:attrName>ppt_x</p:attrName>
                                        </p:attrNameLst>
                                      </p:cBhvr>
                                      <p:tavLst>
                                        <p:tav tm="0">
                                          <p:val>
                                            <p:strVal val="0-#ppt_w/2"/>
                                          </p:val>
                                        </p:tav>
                                        <p:tav tm="100000">
                                          <p:val>
                                            <p:strVal val="#ppt_x"/>
                                          </p:val>
                                        </p:tav>
                                      </p:tavLst>
                                    </p:anim>
                                    <p:anim calcmode="lin" valueType="num">
                                      <p:cBhvr additive="base">
                                        <p:cTn id="8" dur="500" fill="hold"/>
                                        <p:tgtEl>
                                          <p:spTgt spid="155651"/>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55703"/>
                                        </p:tgtEl>
                                        <p:attrNameLst>
                                          <p:attrName>style.visibility</p:attrName>
                                        </p:attrNameLst>
                                      </p:cBhvr>
                                      <p:to>
                                        <p:strVal val="visible"/>
                                      </p:to>
                                    </p:set>
                                    <p:anim calcmode="lin" valueType="num">
                                      <p:cBhvr additive="base">
                                        <p:cTn id="13" dur="500" fill="hold"/>
                                        <p:tgtEl>
                                          <p:spTgt spid="155703"/>
                                        </p:tgtEl>
                                        <p:attrNameLst>
                                          <p:attrName>ppt_x</p:attrName>
                                        </p:attrNameLst>
                                      </p:cBhvr>
                                      <p:tavLst>
                                        <p:tav tm="0">
                                          <p:val>
                                            <p:strVal val="0-#ppt_w/2"/>
                                          </p:val>
                                        </p:tav>
                                        <p:tav tm="100000">
                                          <p:val>
                                            <p:strVal val="#ppt_x"/>
                                          </p:val>
                                        </p:tav>
                                      </p:tavLst>
                                    </p:anim>
                                    <p:anim calcmode="lin" valueType="num">
                                      <p:cBhvr additive="base">
                                        <p:cTn id="14" dur="500" fill="hold"/>
                                        <p:tgtEl>
                                          <p:spTgt spid="155703"/>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55704"/>
                                        </p:tgtEl>
                                        <p:attrNameLst>
                                          <p:attrName>style.visibility</p:attrName>
                                        </p:attrNameLst>
                                      </p:cBhvr>
                                      <p:to>
                                        <p:strVal val="visible"/>
                                      </p:to>
                                    </p:set>
                                    <p:anim calcmode="lin" valueType="num">
                                      <p:cBhvr additive="base">
                                        <p:cTn id="19" dur="500" fill="hold"/>
                                        <p:tgtEl>
                                          <p:spTgt spid="155704"/>
                                        </p:tgtEl>
                                        <p:attrNameLst>
                                          <p:attrName>ppt_x</p:attrName>
                                        </p:attrNameLst>
                                      </p:cBhvr>
                                      <p:tavLst>
                                        <p:tav tm="0">
                                          <p:val>
                                            <p:strVal val="0-#ppt_w/2"/>
                                          </p:val>
                                        </p:tav>
                                        <p:tav tm="100000">
                                          <p:val>
                                            <p:strVal val="#ppt_x"/>
                                          </p:val>
                                        </p:tav>
                                      </p:tavLst>
                                    </p:anim>
                                    <p:anim calcmode="lin" valueType="num">
                                      <p:cBhvr additive="base">
                                        <p:cTn id="20" dur="500" fill="hold"/>
                                        <p:tgtEl>
                                          <p:spTgt spid="15570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651"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ChangeArrowheads="1"/>
          </p:cNvSpPr>
          <p:nvPr/>
        </p:nvSpPr>
        <p:spPr bwMode="auto">
          <a:xfrm>
            <a:off x="171450" y="147638"/>
            <a:ext cx="4032250" cy="469900"/>
          </a:xfrm>
          <a:prstGeom prst="rect">
            <a:avLst/>
          </a:prstGeom>
          <a:solidFill>
            <a:srgbClr val="FFCC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b="1"/>
              <a:t>　パレート図の使い方　Ｎｏ３</a:t>
            </a:r>
            <a:endParaRPr lang="ja-JP" altLang="en-US"/>
          </a:p>
        </p:txBody>
      </p:sp>
      <p:sp>
        <p:nvSpPr>
          <p:cNvPr id="156675" name="Text Box 3"/>
          <p:cNvSpPr txBox="1">
            <a:spLocks noChangeArrowheads="1"/>
          </p:cNvSpPr>
          <p:nvPr/>
        </p:nvSpPr>
        <p:spPr bwMode="auto">
          <a:xfrm>
            <a:off x="279400" y="838200"/>
            <a:ext cx="8051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b="1">
                <a:ea typeface="HGP創英角ｺﾞｼｯｸUB" pitchFamily="50" charset="-128"/>
              </a:rPr>
              <a:t>（３）どの位効果があったのかを確認する。　（</a:t>
            </a:r>
            <a:r>
              <a:rPr lang="ja-JP" altLang="en-US" sz="2000" b="1">
                <a:solidFill>
                  <a:srgbClr val="006600"/>
                </a:solidFill>
                <a:ea typeface="HGP創英角ｺﾞｼｯｸUB" pitchFamily="50" charset="-128"/>
              </a:rPr>
              <a:t>　効果確認で使います　</a:t>
            </a:r>
            <a:r>
              <a:rPr lang="ja-JP" altLang="en-US" sz="2000" b="1">
                <a:ea typeface="HGP創英角ｺﾞｼｯｸUB" pitchFamily="50" charset="-128"/>
              </a:rPr>
              <a:t>）</a:t>
            </a:r>
          </a:p>
        </p:txBody>
      </p:sp>
      <p:sp>
        <p:nvSpPr>
          <p:cNvPr id="156804" name="Text Box 132"/>
          <p:cNvSpPr txBox="1">
            <a:spLocks noChangeArrowheads="1"/>
          </p:cNvSpPr>
          <p:nvPr/>
        </p:nvSpPr>
        <p:spPr bwMode="auto">
          <a:xfrm>
            <a:off x="1422400" y="6197600"/>
            <a:ext cx="64389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（注）縦軸（個数）の目盛りの高さは同一にすること</a:t>
            </a:r>
          </a:p>
        </p:txBody>
      </p:sp>
      <p:grpSp>
        <p:nvGrpSpPr>
          <p:cNvPr id="156815" name="Group 143"/>
          <p:cNvGrpSpPr>
            <a:grpSpLocks/>
          </p:cNvGrpSpPr>
          <p:nvPr/>
        </p:nvGrpSpPr>
        <p:grpSpPr bwMode="auto">
          <a:xfrm>
            <a:off x="225425" y="1549400"/>
            <a:ext cx="4413250" cy="4445000"/>
            <a:chOff x="142" y="976"/>
            <a:chExt cx="2780" cy="2800"/>
          </a:xfrm>
        </p:grpSpPr>
        <p:sp>
          <p:nvSpPr>
            <p:cNvPr id="156676" name="Line 4"/>
            <p:cNvSpPr>
              <a:spLocks noChangeShapeType="1"/>
            </p:cNvSpPr>
            <p:nvPr/>
          </p:nvSpPr>
          <p:spPr bwMode="auto">
            <a:xfrm>
              <a:off x="2424" y="1568"/>
              <a:ext cx="0" cy="151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677" name="Line 5"/>
            <p:cNvSpPr>
              <a:spLocks noChangeShapeType="1"/>
            </p:cNvSpPr>
            <p:nvPr/>
          </p:nvSpPr>
          <p:spPr bwMode="auto">
            <a:xfrm>
              <a:off x="2352" y="1530"/>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678" name="Line 6"/>
            <p:cNvSpPr>
              <a:spLocks noChangeShapeType="1"/>
            </p:cNvSpPr>
            <p:nvPr/>
          </p:nvSpPr>
          <p:spPr bwMode="auto">
            <a:xfrm>
              <a:off x="2352" y="2752"/>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679" name="Line 7"/>
            <p:cNvSpPr>
              <a:spLocks noChangeShapeType="1"/>
            </p:cNvSpPr>
            <p:nvPr/>
          </p:nvSpPr>
          <p:spPr bwMode="auto">
            <a:xfrm>
              <a:off x="2352" y="2464"/>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680" name="Line 8"/>
            <p:cNvSpPr>
              <a:spLocks noChangeShapeType="1"/>
            </p:cNvSpPr>
            <p:nvPr/>
          </p:nvSpPr>
          <p:spPr bwMode="auto">
            <a:xfrm>
              <a:off x="2352" y="2166"/>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681" name="Line 9"/>
            <p:cNvSpPr>
              <a:spLocks noChangeShapeType="1"/>
            </p:cNvSpPr>
            <p:nvPr/>
          </p:nvSpPr>
          <p:spPr bwMode="auto">
            <a:xfrm>
              <a:off x="2352" y="1832"/>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682" name="Text Box 10"/>
            <p:cNvSpPr txBox="1">
              <a:spLocks noChangeArrowheads="1"/>
            </p:cNvSpPr>
            <p:nvPr/>
          </p:nvSpPr>
          <p:spPr bwMode="auto">
            <a:xfrm>
              <a:off x="2357" y="1422"/>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56683" name="Text Box 11"/>
            <p:cNvSpPr txBox="1">
              <a:spLocks noChangeArrowheads="1"/>
            </p:cNvSpPr>
            <p:nvPr/>
          </p:nvSpPr>
          <p:spPr bwMode="auto">
            <a:xfrm>
              <a:off x="2368" y="1756"/>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56684" name="Text Box 12"/>
            <p:cNvSpPr txBox="1">
              <a:spLocks noChangeArrowheads="1"/>
            </p:cNvSpPr>
            <p:nvPr/>
          </p:nvSpPr>
          <p:spPr bwMode="auto">
            <a:xfrm>
              <a:off x="2367" y="2066"/>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56685" name="Text Box 13"/>
            <p:cNvSpPr txBox="1">
              <a:spLocks noChangeArrowheads="1"/>
            </p:cNvSpPr>
            <p:nvPr/>
          </p:nvSpPr>
          <p:spPr bwMode="auto">
            <a:xfrm>
              <a:off x="2368" y="2360"/>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56686" name="Text Box 14"/>
            <p:cNvSpPr txBox="1">
              <a:spLocks noChangeArrowheads="1"/>
            </p:cNvSpPr>
            <p:nvPr/>
          </p:nvSpPr>
          <p:spPr bwMode="auto">
            <a:xfrm>
              <a:off x="2368" y="2648"/>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56687" name="Text Box 15"/>
            <p:cNvSpPr txBox="1">
              <a:spLocks noChangeArrowheads="1"/>
            </p:cNvSpPr>
            <p:nvPr/>
          </p:nvSpPr>
          <p:spPr bwMode="auto">
            <a:xfrm>
              <a:off x="2376" y="2968"/>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156688" name="Text Box 16"/>
            <p:cNvSpPr txBox="1">
              <a:spLocks noChangeArrowheads="1"/>
            </p:cNvSpPr>
            <p:nvPr/>
          </p:nvSpPr>
          <p:spPr bwMode="auto">
            <a:xfrm>
              <a:off x="2610" y="1304"/>
              <a:ext cx="31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a:t>
              </a:r>
            </a:p>
          </p:txBody>
        </p:sp>
        <p:sp>
          <p:nvSpPr>
            <p:cNvPr id="156689" name="Text Box 17"/>
            <p:cNvSpPr txBox="1">
              <a:spLocks noChangeArrowheads="1"/>
            </p:cNvSpPr>
            <p:nvPr/>
          </p:nvSpPr>
          <p:spPr bwMode="auto">
            <a:xfrm>
              <a:off x="678" y="3032"/>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混雑</a:t>
              </a:r>
            </a:p>
          </p:txBody>
        </p:sp>
        <p:sp>
          <p:nvSpPr>
            <p:cNvPr id="156690" name="Text Box 18"/>
            <p:cNvSpPr txBox="1">
              <a:spLocks noChangeArrowheads="1"/>
            </p:cNvSpPr>
            <p:nvPr/>
          </p:nvSpPr>
          <p:spPr bwMode="auto">
            <a:xfrm>
              <a:off x="934" y="2992"/>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r">
                <a:spcBef>
                  <a:spcPct val="50000"/>
                </a:spcBef>
              </a:pPr>
              <a:r>
                <a:rPr lang="ja-JP" altLang="en-US" sz="1400"/>
                <a:t>メニュー少</a:t>
              </a:r>
            </a:p>
          </p:txBody>
        </p:sp>
        <p:sp>
          <p:nvSpPr>
            <p:cNvPr id="156691" name="Text Box 19"/>
            <p:cNvSpPr txBox="1">
              <a:spLocks noChangeArrowheads="1"/>
            </p:cNvSpPr>
            <p:nvPr/>
          </p:nvSpPr>
          <p:spPr bwMode="auto">
            <a:xfrm>
              <a:off x="1190" y="3000"/>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値段高い</a:t>
              </a:r>
            </a:p>
          </p:txBody>
        </p:sp>
        <p:sp>
          <p:nvSpPr>
            <p:cNvPr id="156692" name="Text Box 20"/>
            <p:cNvSpPr txBox="1">
              <a:spLocks noChangeArrowheads="1"/>
            </p:cNvSpPr>
            <p:nvPr/>
          </p:nvSpPr>
          <p:spPr bwMode="auto">
            <a:xfrm>
              <a:off x="1430" y="3024"/>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味</a:t>
              </a:r>
            </a:p>
          </p:txBody>
        </p:sp>
        <p:sp>
          <p:nvSpPr>
            <p:cNvPr id="156693" name="Text Box 21"/>
            <p:cNvSpPr txBox="1">
              <a:spLocks noChangeArrowheads="1"/>
            </p:cNvSpPr>
            <p:nvPr/>
          </p:nvSpPr>
          <p:spPr bwMode="auto">
            <a:xfrm>
              <a:off x="1662" y="3000"/>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空調</a:t>
              </a:r>
            </a:p>
          </p:txBody>
        </p:sp>
        <p:sp>
          <p:nvSpPr>
            <p:cNvPr id="156694" name="Text Box 22"/>
            <p:cNvSpPr txBox="1">
              <a:spLocks noChangeArrowheads="1"/>
            </p:cNvSpPr>
            <p:nvPr/>
          </p:nvSpPr>
          <p:spPr bwMode="auto">
            <a:xfrm>
              <a:off x="1894" y="3032"/>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設備</a:t>
              </a:r>
            </a:p>
          </p:txBody>
        </p:sp>
        <p:sp>
          <p:nvSpPr>
            <p:cNvPr id="156695" name="Text Box 23"/>
            <p:cNvSpPr txBox="1">
              <a:spLocks noChangeArrowheads="1"/>
            </p:cNvSpPr>
            <p:nvPr/>
          </p:nvSpPr>
          <p:spPr bwMode="auto">
            <a:xfrm>
              <a:off x="2134" y="3000"/>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その他</a:t>
              </a:r>
            </a:p>
          </p:txBody>
        </p:sp>
        <p:sp>
          <p:nvSpPr>
            <p:cNvPr id="156696" name="Text Box 24"/>
            <p:cNvSpPr txBox="1">
              <a:spLocks noChangeArrowheads="1"/>
            </p:cNvSpPr>
            <p:nvPr/>
          </p:nvSpPr>
          <p:spPr bwMode="auto">
            <a:xfrm>
              <a:off x="142" y="1600"/>
              <a:ext cx="250" cy="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苦情数</a:t>
              </a:r>
            </a:p>
          </p:txBody>
        </p:sp>
        <p:grpSp>
          <p:nvGrpSpPr>
            <p:cNvPr id="156697" name="Group 25"/>
            <p:cNvGrpSpPr>
              <a:grpSpLocks/>
            </p:cNvGrpSpPr>
            <p:nvPr/>
          </p:nvGrpSpPr>
          <p:grpSpPr bwMode="auto">
            <a:xfrm>
              <a:off x="296" y="1136"/>
              <a:ext cx="2192" cy="2032"/>
              <a:chOff x="2904" y="872"/>
              <a:chExt cx="2192" cy="2032"/>
            </a:xfrm>
          </p:grpSpPr>
          <p:grpSp>
            <p:nvGrpSpPr>
              <p:cNvPr id="156698" name="Group 26"/>
              <p:cNvGrpSpPr>
                <a:grpSpLocks/>
              </p:cNvGrpSpPr>
              <p:nvPr/>
            </p:nvGrpSpPr>
            <p:grpSpPr bwMode="auto">
              <a:xfrm>
                <a:off x="3224" y="1111"/>
                <a:ext cx="1872" cy="1713"/>
                <a:chOff x="3224" y="1111"/>
                <a:chExt cx="1872" cy="1713"/>
              </a:xfrm>
            </p:grpSpPr>
            <p:sp>
              <p:nvSpPr>
                <p:cNvPr id="156699" name="Line 27"/>
                <p:cNvSpPr>
                  <a:spLocks noChangeShapeType="1"/>
                </p:cNvSpPr>
                <p:nvPr/>
              </p:nvSpPr>
              <p:spPr bwMode="auto">
                <a:xfrm>
                  <a:off x="3224" y="1111"/>
                  <a:ext cx="0" cy="171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00" name="Line 28"/>
                <p:cNvSpPr>
                  <a:spLocks noChangeShapeType="1"/>
                </p:cNvSpPr>
                <p:nvPr/>
              </p:nvSpPr>
              <p:spPr bwMode="auto">
                <a:xfrm>
                  <a:off x="3232" y="2816"/>
                  <a:ext cx="186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01" name="Line 29"/>
                <p:cNvSpPr>
                  <a:spLocks noChangeShapeType="1"/>
                </p:cNvSpPr>
                <p:nvPr/>
              </p:nvSpPr>
              <p:spPr bwMode="auto">
                <a:xfrm>
                  <a:off x="3224" y="2536"/>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02" name="Line 30"/>
                <p:cNvSpPr>
                  <a:spLocks noChangeShapeType="1"/>
                </p:cNvSpPr>
                <p:nvPr/>
              </p:nvSpPr>
              <p:spPr bwMode="auto">
                <a:xfrm>
                  <a:off x="3224" y="1120"/>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03" name="Line 31"/>
                <p:cNvSpPr>
                  <a:spLocks noChangeShapeType="1"/>
                </p:cNvSpPr>
                <p:nvPr/>
              </p:nvSpPr>
              <p:spPr bwMode="auto">
                <a:xfrm>
                  <a:off x="3224" y="1408"/>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04" name="Line 32"/>
                <p:cNvSpPr>
                  <a:spLocks noChangeShapeType="1"/>
                </p:cNvSpPr>
                <p:nvPr/>
              </p:nvSpPr>
              <p:spPr bwMode="auto">
                <a:xfrm>
                  <a:off x="3224" y="1696"/>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05" name="Line 33"/>
                <p:cNvSpPr>
                  <a:spLocks noChangeShapeType="1"/>
                </p:cNvSpPr>
                <p:nvPr/>
              </p:nvSpPr>
              <p:spPr bwMode="auto">
                <a:xfrm>
                  <a:off x="3224" y="1984"/>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06" name="Line 34"/>
                <p:cNvSpPr>
                  <a:spLocks noChangeShapeType="1"/>
                </p:cNvSpPr>
                <p:nvPr/>
              </p:nvSpPr>
              <p:spPr bwMode="auto">
                <a:xfrm>
                  <a:off x="3224" y="2272"/>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56707" name="Group 35"/>
              <p:cNvGrpSpPr>
                <a:grpSpLocks/>
              </p:cNvGrpSpPr>
              <p:nvPr/>
            </p:nvGrpSpPr>
            <p:grpSpPr bwMode="auto">
              <a:xfrm>
                <a:off x="2904" y="872"/>
                <a:ext cx="384" cy="2032"/>
                <a:chOff x="2904" y="872"/>
                <a:chExt cx="384" cy="2032"/>
              </a:xfrm>
            </p:grpSpPr>
            <p:sp>
              <p:nvSpPr>
                <p:cNvPr id="156708" name="Text Box 36"/>
                <p:cNvSpPr txBox="1">
                  <a:spLocks noChangeArrowheads="1"/>
                </p:cNvSpPr>
                <p:nvPr/>
              </p:nvSpPr>
              <p:spPr bwMode="auto">
                <a:xfrm>
                  <a:off x="2976" y="2712"/>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156709" name="Text Box 37"/>
                <p:cNvSpPr txBox="1">
                  <a:spLocks noChangeArrowheads="1"/>
                </p:cNvSpPr>
                <p:nvPr/>
              </p:nvSpPr>
              <p:spPr bwMode="auto">
                <a:xfrm>
                  <a:off x="2968" y="2440"/>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56710" name="Text Box 38"/>
                <p:cNvSpPr txBox="1">
                  <a:spLocks noChangeArrowheads="1"/>
                </p:cNvSpPr>
                <p:nvPr/>
              </p:nvSpPr>
              <p:spPr bwMode="auto">
                <a:xfrm>
                  <a:off x="2960" y="216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56711" name="Text Box 39"/>
                <p:cNvSpPr txBox="1">
                  <a:spLocks noChangeArrowheads="1"/>
                </p:cNvSpPr>
                <p:nvPr/>
              </p:nvSpPr>
              <p:spPr bwMode="auto">
                <a:xfrm>
                  <a:off x="2960" y="188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56712" name="Text Box 40"/>
                <p:cNvSpPr txBox="1">
                  <a:spLocks noChangeArrowheads="1"/>
                </p:cNvSpPr>
                <p:nvPr/>
              </p:nvSpPr>
              <p:spPr bwMode="auto">
                <a:xfrm>
                  <a:off x="2960" y="160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56713" name="Text Box 41"/>
                <p:cNvSpPr txBox="1">
                  <a:spLocks noChangeArrowheads="1"/>
                </p:cNvSpPr>
                <p:nvPr/>
              </p:nvSpPr>
              <p:spPr bwMode="auto">
                <a:xfrm>
                  <a:off x="2904" y="1320"/>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56714" name="Text Box 42"/>
                <p:cNvSpPr txBox="1">
                  <a:spLocks noChangeArrowheads="1"/>
                </p:cNvSpPr>
                <p:nvPr/>
              </p:nvSpPr>
              <p:spPr bwMode="auto">
                <a:xfrm>
                  <a:off x="2904" y="1024"/>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１２０</a:t>
                  </a:r>
                </a:p>
              </p:txBody>
            </p:sp>
            <p:sp>
              <p:nvSpPr>
                <p:cNvPr id="156715" name="Text Box 43"/>
                <p:cNvSpPr txBox="1">
                  <a:spLocks noChangeArrowheads="1"/>
                </p:cNvSpPr>
                <p:nvPr/>
              </p:nvSpPr>
              <p:spPr bwMode="auto">
                <a:xfrm>
                  <a:off x="2928" y="872"/>
                  <a:ext cx="36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（件）</a:t>
                  </a:r>
                </a:p>
              </p:txBody>
            </p:sp>
          </p:grpSp>
        </p:grpSp>
        <p:sp>
          <p:nvSpPr>
            <p:cNvPr id="156716" name="Text Box 44"/>
            <p:cNvSpPr txBox="1">
              <a:spLocks noChangeArrowheads="1"/>
            </p:cNvSpPr>
            <p:nvPr/>
          </p:nvSpPr>
          <p:spPr bwMode="auto">
            <a:xfrm>
              <a:off x="608" y="3584"/>
              <a:ext cx="177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図　１３食堂利用ｱﾝｹｰﾄの苦情数　</a:t>
              </a:r>
            </a:p>
          </p:txBody>
        </p:sp>
        <p:grpSp>
          <p:nvGrpSpPr>
            <p:cNvPr id="156717" name="Group 45"/>
            <p:cNvGrpSpPr>
              <a:grpSpLocks/>
            </p:cNvGrpSpPr>
            <p:nvPr/>
          </p:nvGrpSpPr>
          <p:grpSpPr bwMode="auto">
            <a:xfrm>
              <a:off x="896" y="1336"/>
              <a:ext cx="480" cy="200"/>
              <a:chOff x="3704" y="1128"/>
              <a:chExt cx="480" cy="200"/>
            </a:xfrm>
          </p:grpSpPr>
          <p:sp>
            <p:nvSpPr>
              <p:cNvPr id="156718" name="Text Box 46"/>
              <p:cNvSpPr txBox="1">
                <a:spLocks noChangeArrowheads="1"/>
              </p:cNvSpPr>
              <p:nvPr/>
            </p:nvSpPr>
            <p:spPr bwMode="auto">
              <a:xfrm>
                <a:off x="3704" y="1128"/>
                <a:ext cx="19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n</a:t>
                </a:r>
              </a:p>
            </p:txBody>
          </p:sp>
          <p:sp>
            <p:nvSpPr>
              <p:cNvPr id="156719" name="Text Box 47"/>
              <p:cNvSpPr txBox="1">
                <a:spLocks noChangeArrowheads="1"/>
              </p:cNvSpPr>
              <p:nvPr/>
            </p:nvSpPr>
            <p:spPr bwMode="auto">
              <a:xfrm>
                <a:off x="3784" y="1136"/>
                <a:ext cx="40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=110</a:t>
                </a:r>
              </a:p>
            </p:txBody>
          </p:sp>
        </p:grpSp>
        <p:sp>
          <p:nvSpPr>
            <p:cNvPr id="156720" name="Rectangle 48"/>
            <p:cNvSpPr>
              <a:spLocks noChangeArrowheads="1"/>
            </p:cNvSpPr>
            <p:nvPr/>
          </p:nvSpPr>
          <p:spPr bwMode="auto">
            <a:xfrm>
              <a:off x="616" y="2536"/>
              <a:ext cx="256" cy="544"/>
            </a:xfrm>
            <a:prstGeom prst="rect">
              <a:avLst/>
            </a:prstGeom>
            <a:solidFill>
              <a:srgbClr val="FF0066"/>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6721" name="Rectangle 49"/>
            <p:cNvSpPr>
              <a:spLocks noChangeArrowheads="1"/>
            </p:cNvSpPr>
            <p:nvPr/>
          </p:nvSpPr>
          <p:spPr bwMode="auto">
            <a:xfrm>
              <a:off x="872" y="2808"/>
              <a:ext cx="256" cy="27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6722" name="Rectangle 50"/>
            <p:cNvSpPr>
              <a:spLocks noChangeArrowheads="1"/>
            </p:cNvSpPr>
            <p:nvPr/>
          </p:nvSpPr>
          <p:spPr bwMode="auto">
            <a:xfrm>
              <a:off x="1128" y="2880"/>
              <a:ext cx="256" cy="20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6723" name="Rectangle 51"/>
            <p:cNvSpPr>
              <a:spLocks noChangeArrowheads="1"/>
            </p:cNvSpPr>
            <p:nvPr/>
          </p:nvSpPr>
          <p:spPr bwMode="auto">
            <a:xfrm>
              <a:off x="1384" y="2944"/>
              <a:ext cx="256" cy="136"/>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6724" name="Rectangle 52"/>
            <p:cNvSpPr>
              <a:spLocks noChangeArrowheads="1"/>
            </p:cNvSpPr>
            <p:nvPr/>
          </p:nvSpPr>
          <p:spPr bwMode="auto">
            <a:xfrm>
              <a:off x="1640" y="2968"/>
              <a:ext cx="256" cy="11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6725" name="Rectangle 53"/>
            <p:cNvSpPr>
              <a:spLocks noChangeArrowheads="1"/>
            </p:cNvSpPr>
            <p:nvPr/>
          </p:nvSpPr>
          <p:spPr bwMode="auto">
            <a:xfrm>
              <a:off x="1896" y="3000"/>
              <a:ext cx="256" cy="8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6726" name="Rectangle 54"/>
            <p:cNvSpPr>
              <a:spLocks noChangeArrowheads="1"/>
            </p:cNvSpPr>
            <p:nvPr/>
          </p:nvSpPr>
          <p:spPr bwMode="auto">
            <a:xfrm>
              <a:off x="2152" y="2928"/>
              <a:ext cx="256" cy="15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6727" name="Text Box 55"/>
            <p:cNvSpPr txBox="1">
              <a:spLocks noChangeArrowheads="1"/>
            </p:cNvSpPr>
            <p:nvPr/>
          </p:nvSpPr>
          <p:spPr bwMode="auto">
            <a:xfrm>
              <a:off x="1808" y="1727"/>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6728" name="Text Box 56"/>
            <p:cNvSpPr txBox="1">
              <a:spLocks noChangeArrowheads="1"/>
            </p:cNvSpPr>
            <p:nvPr/>
          </p:nvSpPr>
          <p:spPr bwMode="auto">
            <a:xfrm>
              <a:off x="1552" y="1848"/>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6729" name="Text Box 57"/>
            <p:cNvSpPr txBox="1">
              <a:spLocks noChangeArrowheads="1"/>
            </p:cNvSpPr>
            <p:nvPr/>
          </p:nvSpPr>
          <p:spPr bwMode="auto">
            <a:xfrm>
              <a:off x="1278" y="1984"/>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6730" name="Text Box 58"/>
            <p:cNvSpPr txBox="1">
              <a:spLocks noChangeArrowheads="1"/>
            </p:cNvSpPr>
            <p:nvPr/>
          </p:nvSpPr>
          <p:spPr bwMode="auto">
            <a:xfrm>
              <a:off x="1022" y="2175"/>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6731" name="Text Box 59"/>
            <p:cNvSpPr txBox="1">
              <a:spLocks noChangeArrowheads="1"/>
            </p:cNvSpPr>
            <p:nvPr/>
          </p:nvSpPr>
          <p:spPr bwMode="auto">
            <a:xfrm>
              <a:off x="775" y="2455"/>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6732" name="Text Box 60"/>
            <p:cNvSpPr txBox="1">
              <a:spLocks noChangeArrowheads="1"/>
            </p:cNvSpPr>
            <p:nvPr/>
          </p:nvSpPr>
          <p:spPr bwMode="auto">
            <a:xfrm>
              <a:off x="2064" y="1630"/>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6733" name="Text Box 61"/>
            <p:cNvSpPr txBox="1">
              <a:spLocks noChangeArrowheads="1"/>
            </p:cNvSpPr>
            <p:nvPr/>
          </p:nvSpPr>
          <p:spPr bwMode="auto">
            <a:xfrm>
              <a:off x="2295" y="1458"/>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6734" name="Line 62"/>
            <p:cNvSpPr>
              <a:spLocks noChangeShapeType="1"/>
            </p:cNvSpPr>
            <p:nvPr/>
          </p:nvSpPr>
          <p:spPr bwMode="auto">
            <a:xfrm rot="21299207" flipV="1">
              <a:off x="608" y="2564"/>
              <a:ext cx="287" cy="5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35" name="Line 63"/>
            <p:cNvSpPr>
              <a:spLocks noChangeShapeType="1"/>
            </p:cNvSpPr>
            <p:nvPr/>
          </p:nvSpPr>
          <p:spPr bwMode="auto">
            <a:xfrm rot="414213" flipV="1">
              <a:off x="1136" y="2048"/>
              <a:ext cx="224" cy="22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36" name="Line 64"/>
            <p:cNvSpPr>
              <a:spLocks noChangeShapeType="1"/>
            </p:cNvSpPr>
            <p:nvPr/>
          </p:nvSpPr>
          <p:spPr bwMode="auto">
            <a:xfrm rot="20370755" flipV="1">
              <a:off x="832" y="2307"/>
              <a:ext cx="328" cy="189"/>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37" name="Line 65"/>
            <p:cNvSpPr>
              <a:spLocks noChangeShapeType="1"/>
            </p:cNvSpPr>
            <p:nvPr/>
          </p:nvSpPr>
          <p:spPr bwMode="auto">
            <a:xfrm rot="248694" flipV="1">
              <a:off x="1384" y="1928"/>
              <a:ext cx="236" cy="136"/>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38" name="Line 66"/>
            <p:cNvSpPr>
              <a:spLocks noChangeShapeType="1"/>
            </p:cNvSpPr>
            <p:nvPr/>
          </p:nvSpPr>
          <p:spPr bwMode="auto">
            <a:xfrm rot="21020423" flipV="1">
              <a:off x="1615" y="1838"/>
              <a:ext cx="279" cy="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39" name="Line 67"/>
            <p:cNvSpPr>
              <a:spLocks noChangeShapeType="1"/>
            </p:cNvSpPr>
            <p:nvPr/>
          </p:nvSpPr>
          <p:spPr bwMode="auto">
            <a:xfrm rot="21269423" flipV="1">
              <a:off x="1880" y="1733"/>
              <a:ext cx="280" cy="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40" name="Line 68"/>
            <p:cNvSpPr>
              <a:spLocks noChangeShapeType="1"/>
            </p:cNvSpPr>
            <p:nvPr/>
          </p:nvSpPr>
          <p:spPr bwMode="auto">
            <a:xfrm rot="21243493" flipV="1">
              <a:off x="2148" y="1544"/>
              <a:ext cx="309" cy="15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41" name="Text Box 69"/>
            <p:cNvSpPr txBox="1">
              <a:spLocks noChangeArrowheads="1"/>
            </p:cNvSpPr>
            <p:nvPr/>
          </p:nvSpPr>
          <p:spPr bwMode="auto">
            <a:xfrm>
              <a:off x="2662" y="1704"/>
              <a:ext cx="250" cy="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累積比率</a:t>
              </a:r>
            </a:p>
          </p:txBody>
        </p:sp>
        <p:sp>
          <p:nvSpPr>
            <p:cNvPr id="156742" name="Text Box 70"/>
            <p:cNvSpPr txBox="1">
              <a:spLocks noChangeArrowheads="1"/>
            </p:cNvSpPr>
            <p:nvPr/>
          </p:nvSpPr>
          <p:spPr bwMode="auto">
            <a:xfrm>
              <a:off x="992" y="976"/>
              <a:ext cx="952" cy="296"/>
            </a:xfrm>
            <a:prstGeom prst="rect">
              <a:avLst/>
            </a:prstGeom>
            <a:solidFill>
              <a:srgbClr val="FFFF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b="1"/>
                <a:t>対策前</a:t>
              </a:r>
            </a:p>
          </p:txBody>
        </p:sp>
      </p:grpSp>
      <p:grpSp>
        <p:nvGrpSpPr>
          <p:cNvPr id="156816" name="Group 144"/>
          <p:cNvGrpSpPr>
            <a:grpSpLocks/>
          </p:cNvGrpSpPr>
          <p:nvPr/>
        </p:nvGrpSpPr>
        <p:grpSpPr bwMode="auto">
          <a:xfrm>
            <a:off x="4711700" y="1549400"/>
            <a:ext cx="4394200" cy="4657725"/>
            <a:chOff x="2968" y="976"/>
            <a:chExt cx="2768" cy="2934"/>
          </a:xfrm>
        </p:grpSpPr>
        <p:sp>
          <p:nvSpPr>
            <p:cNvPr id="156802" name="Text Box 130"/>
            <p:cNvSpPr txBox="1">
              <a:spLocks noChangeArrowheads="1"/>
            </p:cNvSpPr>
            <p:nvPr/>
          </p:nvSpPr>
          <p:spPr bwMode="auto">
            <a:xfrm>
              <a:off x="5486" y="2016"/>
              <a:ext cx="250" cy="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累積比率</a:t>
              </a:r>
            </a:p>
          </p:txBody>
        </p:sp>
        <p:sp>
          <p:nvSpPr>
            <p:cNvPr id="156756" name="Text Box 84"/>
            <p:cNvSpPr txBox="1">
              <a:spLocks noChangeArrowheads="1"/>
            </p:cNvSpPr>
            <p:nvPr/>
          </p:nvSpPr>
          <p:spPr bwMode="auto">
            <a:xfrm>
              <a:off x="5249" y="1794"/>
              <a:ext cx="45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a:t>
              </a:r>
            </a:p>
          </p:txBody>
        </p:sp>
        <p:sp>
          <p:nvSpPr>
            <p:cNvPr id="156743" name="Text Box 71"/>
            <p:cNvSpPr txBox="1">
              <a:spLocks noChangeArrowheads="1"/>
            </p:cNvSpPr>
            <p:nvPr/>
          </p:nvSpPr>
          <p:spPr bwMode="auto">
            <a:xfrm>
              <a:off x="4032" y="976"/>
              <a:ext cx="952" cy="296"/>
            </a:xfrm>
            <a:prstGeom prst="rect">
              <a:avLst/>
            </a:prstGeom>
            <a:solidFill>
              <a:srgbClr val="FFFF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b="1"/>
                <a:t>対策後</a:t>
              </a:r>
            </a:p>
          </p:txBody>
        </p:sp>
        <p:sp>
          <p:nvSpPr>
            <p:cNvPr id="156744" name="Line 72"/>
            <p:cNvSpPr>
              <a:spLocks noChangeShapeType="1"/>
            </p:cNvSpPr>
            <p:nvPr/>
          </p:nvSpPr>
          <p:spPr bwMode="auto">
            <a:xfrm>
              <a:off x="5272" y="2117"/>
              <a:ext cx="0" cy="96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45" name="Line 73"/>
            <p:cNvSpPr>
              <a:spLocks noChangeShapeType="1"/>
            </p:cNvSpPr>
            <p:nvPr/>
          </p:nvSpPr>
          <p:spPr bwMode="auto">
            <a:xfrm>
              <a:off x="5200" y="2496"/>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46" name="Line 74"/>
            <p:cNvSpPr>
              <a:spLocks noChangeShapeType="1"/>
            </p:cNvSpPr>
            <p:nvPr/>
          </p:nvSpPr>
          <p:spPr bwMode="auto">
            <a:xfrm>
              <a:off x="5200" y="2888"/>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47" name="Line 75"/>
            <p:cNvSpPr>
              <a:spLocks noChangeShapeType="1"/>
            </p:cNvSpPr>
            <p:nvPr/>
          </p:nvSpPr>
          <p:spPr bwMode="auto">
            <a:xfrm>
              <a:off x="5200" y="2688"/>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48" name="Line 76"/>
            <p:cNvSpPr>
              <a:spLocks noChangeShapeType="1"/>
            </p:cNvSpPr>
            <p:nvPr/>
          </p:nvSpPr>
          <p:spPr bwMode="auto">
            <a:xfrm>
              <a:off x="5200" y="2296"/>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49" name="Line 77"/>
            <p:cNvSpPr>
              <a:spLocks noChangeShapeType="1"/>
            </p:cNvSpPr>
            <p:nvPr/>
          </p:nvSpPr>
          <p:spPr bwMode="auto">
            <a:xfrm>
              <a:off x="5216" y="2094"/>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50" name="Text Box 78"/>
            <p:cNvSpPr txBox="1">
              <a:spLocks noChangeArrowheads="1"/>
            </p:cNvSpPr>
            <p:nvPr/>
          </p:nvSpPr>
          <p:spPr bwMode="auto">
            <a:xfrm>
              <a:off x="5215" y="1985"/>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56751" name="Text Box 79"/>
            <p:cNvSpPr txBox="1">
              <a:spLocks noChangeArrowheads="1"/>
            </p:cNvSpPr>
            <p:nvPr/>
          </p:nvSpPr>
          <p:spPr bwMode="auto">
            <a:xfrm>
              <a:off x="5184" y="2208"/>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56752" name="Text Box 80"/>
            <p:cNvSpPr txBox="1">
              <a:spLocks noChangeArrowheads="1"/>
            </p:cNvSpPr>
            <p:nvPr/>
          </p:nvSpPr>
          <p:spPr bwMode="auto">
            <a:xfrm>
              <a:off x="5184" y="2408"/>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56753" name="Text Box 81"/>
            <p:cNvSpPr txBox="1">
              <a:spLocks noChangeArrowheads="1"/>
            </p:cNvSpPr>
            <p:nvPr/>
          </p:nvSpPr>
          <p:spPr bwMode="auto">
            <a:xfrm>
              <a:off x="5200" y="2592"/>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56754" name="Text Box 82"/>
            <p:cNvSpPr txBox="1">
              <a:spLocks noChangeArrowheads="1"/>
            </p:cNvSpPr>
            <p:nvPr/>
          </p:nvSpPr>
          <p:spPr bwMode="auto">
            <a:xfrm>
              <a:off x="5200" y="2792"/>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56755" name="Text Box 83"/>
            <p:cNvSpPr txBox="1">
              <a:spLocks noChangeArrowheads="1"/>
            </p:cNvSpPr>
            <p:nvPr/>
          </p:nvSpPr>
          <p:spPr bwMode="auto">
            <a:xfrm>
              <a:off x="5240" y="296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156757" name="Text Box 85"/>
            <p:cNvSpPr txBox="1">
              <a:spLocks noChangeArrowheads="1"/>
            </p:cNvSpPr>
            <p:nvPr/>
          </p:nvSpPr>
          <p:spPr bwMode="auto">
            <a:xfrm>
              <a:off x="3798" y="2992"/>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r">
                <a:spcBef>
                  <a:spcPct val="50000"/>
                </a:spcBef>
              </a:pPr>
              <a:r>
                <a:rPr lang="ja-JP" altLang="en-US" sz="1400"/>
                <a:t>メニュー少</a:t>
              </a:r>
            </a:p>
          </p:txBody>
        </p:sp>
        <p:sp>
          <p:nvSpPr>
            <p:cNvPr id="156758" name="Text Box 86"/>
            <p:cNvSpPr txBox="1">
              <a:spLocks noChangeArrowheads="1"/>
            </p:cNvSpPr>
            <p:nvPr/>
          </p:nvSpPr>
          <p:spPr bwMode="auto">
            <a:xfrm>
              <a:off x="4054" y="3000"/>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値段高い</a:t>
              </a:r>
            </a:p>
          </p:txBody>
        </p:sp>
        <p:sp>
          <p:nvSpPr>
            <p:cNvPr id="156759" name="Text Box 87"/>
            <p:cNvSpPr txBox="1">
              <a:spLocks noChangeArrowheads="1"/>
            </p:cNvSpPr>
            <p:nvPr/>
          </p:nvSpPr>
          <p:spPr bwMode="auto">
            <a:xfrm>
              <a:off x="4294" y="3024"/>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味</a:t>
              </a:r>
            </a:p>
          </p:txBody>
        </p:sp>
        <p:sp>
          <p:nvSpPr>
            <p:cNvPr id="156760" name="Text Box 88"/>
            <p:cNvSpPr txBox="1">
              <a:spLocks noChangeArrowheads="1"/>
            </p:cNvSpPr>
            <p:nvPr/>
          </p:nvSpPr>
          <p:spPr bwMode="auto">
            <a:xfrm>
              <a:off x="4526" y="3000"/>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空調</a:t>
              </a:r>
            </a:p>
          </p:txBody>
        </p:sp>
        <p:sp>
          <p:nvSpPr>
            <p:cNvPr id="156761" name="Text Box 89"/>
            <p:cNvSpPr txBox="1">
              <a:spLocks noChangeArrowheads="1"/>
            </p:cNvSpPr>
            <p:nvPr/>
          </p:nvSpPr>
          <p:spPr bwMode="auto">
            <a:xfrm>
              <a:off x="4758" y="3032"/>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設備</a:t>
              </a:r>
            </a:p>
          </p:txBody>
        </p:sp>
        <p:sp>
          <p:nvSpPr>
            <p:cNvPr id="156762" name="Text Box 90"/>
            <p:cNvSpPr txBox="1">
              <a:spLocks noChangeArrowheads="1"/>
            </p:cNvSpPr>
            <p:nvPr/>
          </p:nvSpPr>
          <p:spPr bwMode="auto">
            <a:xfrm>
              <a:off x="4998" y="3000"/>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その他</a:t>
              </a:r>
            </a:p>
          </p:txBody>
        </p:sp>
        <p:sp>
          <p:nvSpPr>
            <p:cNvPr id="156763" name="Text Box 91"/>
            <p:cNvSpPr txBox="1">
              <a:spLocks noChangeArrowheads="1"/>
            </p:cNvSpPr>
            <p:nvPr/>
          </p:nvSpPr>
          <p:spPr bwMode="auto">
            <a:xfrm>
              <a:off x="3302" y="1600"/>
              <a:ext cx="250" cy="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苦情数</a:t>
              </a:r>
            </a:p>
          </p:txBody>
        </p:sp>
        <p:sp>
          <p:nvSpPr>
            <p:cNvPr id="156764" name="Line 92"/>
            <p:cNvSpPr>
              <a:spLocks noChangeShapeType="1"/>
            </p:cNvSpPr>
            <p:nvPr/>
          </p:nvSpPr>
          <p:spPr bwMode="auto">
            <a:xfrm>
              <a:off x="3736" y="1375"/>
              <a:ext cx="0" cy="171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65" name="Line 93"/>
            <p:cNvSpPr>
              <a:spLocks noChangeShapeType="1"/>
            </p:cNvSpPr>
            <p:nvPr/>
          </p:nvSpPr>
          <p:spPr bwMode="auto">
            <a:xfrm>
              <a:off x="3744" y="3080"/>
              <a:ext cx="154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66" name="Line 94"/>
            <p:cNvSpPr>
              <a:spLocks noChangeShapeType="1"/>
            </p:cNvSpPr>
            <p:nvPr/>
          </p:nvSpPr>
          <p:spPr bwMode="auto">
            <a:xfrm>
              <a:off x="3736" y="2800"/>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67" name="Line 95"/>
            <p:cNvSpPr>
              <a:spLocks noChangeShapeType="1"/>
            </p:cNvSpPr>
            <p:nvPr/>
          </p:nvSpPr>
          <p:spPr bwMode="auto">
            <a:xfrm>
              <a:off x="3736" y="1384"/>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68" name="Line 96"/>
            <p:cNvSpPr>
              <a:spLocks noChangeShapeType="1"/>
            </p:cNvSpPr>
            <p:nvPr/>
          </p:nvSpPr>
          <p:spPr bwMode="auto">
            <a:xfrm>
              <a:off x="3736" y="1672"/>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69" name="Line 97"/>
            <p:cNvSpPr>
              <a:spLocks noChangeShapeType="1"/>
            </p:cNvSpPr>
            <p:nvPr/>
          </p:nvSpPr>
          <p:spPr bwMode="auto">
            <a:xfrm>
              <a:off x="3736" y="1960"/>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70" name="Line 98"/>
            <p:cNvSpPr>
              <a:spLocks noChangeShapeType="1"/>
            </p:cNvSpPr>
            <p:nvPr/>
          </p:nvSpPr>
          <p:spPr bwMode="auto">
            <a:xfrm>
              <a:off x="3736" y="2248"/>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71" name="Line 99"/>
            <p:cNvSpPr>
              <a:spLocks noChangeShapeType="1"/>
            </p:cNvSpPr>
            <p:nvPr/>
          </p:nvSpPr>
          <p:spPr bwMode="auto">
            <a:xfrm>
              <a:off x="3736" y="2536"/>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72" name="Text Box 100"/>
            <p:cNvSpPr txBox="1">
              <a:spLocks noChangeArrowheads="1"/>
            </p:cNvSpPr>
            <p:nvPr/>
          </p:nvSpPr>
          <p:spPr bwMode="auto">
            <a:xfrm>
              <a:off x="3488" y="2992"/>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156773" name="Text Box 101"/>
            <p:cNvSpPr txBox="1">
              <a:spLocks noChangeArrowheads="1"/>
            </p:cNvSpPr>
            <p:nvPr/>
          </p:nvSpPr>
          <p:spPr bwMode="auto">
            <a:xfrm>
              <a:off x="3480" y="2704"/>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56774" name="Text Box 102"/>
            <p:cNvSpPr txBox="1">
              <a:spLocks noChangeArrowheads="1"/>
            </p:cNvSpPr>
            <p:nvPr/>
          </p:nvSpPr>
          <p:spPr bwMode="auto">
            <a:xfrm>
              <a:off x="3472" y="2432"/>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56775" name="Text Box 103"/>
            <p:cNvSpPr txBox="1">
              <a:spLocks noChangeArrowheads="1"/>
            </p:cNvSpPr>
            <p:nvPr/>
          </p:nvSpPr>
          <p:spPr bwMode="auto">
            <a:xfrm>
              <a:off x="3472" y="2152"/>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56776" name="Text Box 104"/>
            <p:cNvSpPr txBox="1">
              <a:spLocks noChangeArrowheads="1"/>
            </p:cNvSpPr>
            <p:nvPr/>
          </p:nvSpPr>
          <p:spPr bwMode="auto">
            <a:xfrm>
              <a:off x="3472" y="1872"/>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56777" name="Text Box 105"/>
            <p:cNvSpPr txBox="1">
              <a:spLocks noChangeArrowheads="1"/>
            </p:cNvSpPr>
            <p:nvPr/>
          </p:nvSpPr>
          <p:spPr bwMode="auto">
            <a:xfrm>
              <a:off x="3416" y="1584"/>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56778" name="Text Box 106"/>
            <p:cNvSpPr txBox="1">
              <a:spLocks noChangeArrowheads="1"/>
            </p:cNvSpPr>
            <p:nvPr/>
          </p:nvSpPr>
          <p:spPr bwMode="auto">
            <a:xfrm>
              <a:off x="3416" y="1288"/>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１２０</a:t>
              </a:r>
            </a:p>
          </p:txBody>
        </p:sp>
        <p:sp>
          <p:nvSpPr>
            <p:cNvPr id="156779" name="Text Box 107"/>
            <p:cNvSpPr txBox="1">
              <a:spLocks noChangeArrowheads="1"/>
            </p:cNvSpPr>
            <p:nvPr/>
          </p:nvSpPr>
          <p:spPr bwMode="auto">
            <a:xfrm>
              <a:off x="3440" y="1136"/>
              <a:ext cx="36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（件）</a:t>
              </a:r>
            </a:p>
          </p:txBody>
        </p:sp>
        <p:sp>
          <p:nvSpPr>
            <p:cNvPr id="156780" name="Text Box 108"/>
            <p:cNvSpPr txBox="1">
              <a:spLocks noChangeArrowheads="1"/>
            </p:cNvSpPr>
            <p:nvPr/>
          </p:nvSpPr>
          <p:spPr bwMode="auto">
            <a:xfrm>
              <a:off x="3472" y="3584"/>
              <a:ext cx="1776"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図　１４　食堂利用ｱﾝｹｰﾄの苦情数　</a:t>
              </a:r>
            </a:p>
          </p:txBody>
        </p:sp>
        <p:grpSp>
          <p:nvGrpSpPr>
            <p:cNvPr id="156781" name="Group 109"/>
            <p:cNvGrpSpPr>
              <a:grpSpLocks/>
            </p:cNvGrpSpPr>
            <p:nvPr/>
          </p:nvGrpSpPr>
          <p:grpSpPr bwMode="auto">
            <a:xfrm>
              <a:off x="3944" y="1576"/>
              <a:ext cx="480" cy="200"/>
              <a:chOff x="3704" y="1128"/>
              <a:chExt cx="480" cy="200"/>
            </a:xfrm>
          </p:grpSpPr>
          <p:sp>
            <p:nvSpPr>
              <p:cNvPr id="156782" name="Text Box 110"/>
              <p:cNvSpPr txBox="1">
                <a:spLocks noChangeArrowheads="1"/>
              </p:cNvSpPr>
              <p:nvPr/>
            </p:nvSpPr>
            <p:spPr bwMode="auto">
              <a:xfrm>
                <a:off x="3704" y="1128"/>
                <a:ext cx="19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n</a:t>
                </a:r>
              </a:p>
            </p:txBody>
          </p:sp>
          <p:sp>
            <p:nvSpPr>
              <p:cNvPr id="156783" name="Text Box 111"/>
              <p:cNvSpPr txBox="1">
                <a:spLocks noChangeArrowheads="1"/>
              </p:cNvSpPr>
              <p:nvPr/>
            </p:nvSpPr>
            <p:spPr bwMode="auto">
              <a:xfrm>
                <a:off x="3784" y="1136"/>
                <a:ext cx="40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a:t>
                </a:r>
                <a:r>
                  <a:rPr lang="ja-JP" altLang="en-US" sz="1400"/>
                  <a:t>　</a:t>
                </a:r>
                <a:r>
                  <a:rPr lang="en-US" altLang="ja-JP" sz="1400"/>
                  <a:t>70</a:t>
                </a:r>
              </a:p>
            </p:txBody>
          </p:sp>
        </p:grpSp>
        <p:sp>
          <p:nvSpPr>
            <p:cNvPr id="156784" name="Rectangle 112"/>
            <p:cNvSpPr>
              <a:spLocks noChangeArrowheads="1"/>
            </p:cNvSpPr>
            <p:nvPr/>
          </p:nvSpPr>
          <p:spPr bwMode="auto">
            <a:xfrm>
              <a:off x="3736" y="2792"/>
              <a:ext cx="256" cy="288"/>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6785" name="Rectangle 113"/>
            <p:cNvSpPr>
              <a:spLocks noChangeArrowheads="1"/>
            </p:cNvSpPr>
            <p:nvPr/>
          </p:nvSpPr>
          <p:spPr bwMode="auto">
            <a:xfrm>
              <a:off x="3992" y="2880"/>
              <a:ext cx="256" cy="20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6786" name="Rectangle 114"/>
            <p:cNvSpPr>
              <a:spLocks noChangeArrowheads="1"/>
            </p:cNvSpPr>
            <p:nvPr/>
          </p:nvSpPr>
          <p:spPr bwMode="auto">
            <a:xfrm>
              <a:off x="4248" y="2944"/>
              <a:ext cx="256" cy="136"/>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6787" name="Rectangle 115"/>
            <p:cNvSpPr>
              <a:spLocks noChangeArrowheads="1"/>
            </p:cNvSpPr>
            <p:nvPr/>
          </p:nvSpPr>
          <p:spPr bwMode="auto">
            <a:xfrm>
              <a:off x="4504" y="2968"/>
              <a:ext cx="256" cy="11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6788" name="Rectangle 116"/>
            <p:cNvSpPr>
              <a:spLocks noChangeArrowheads="1"/>
            </p:cNvSpPr>
            <p:nvPr/>
          </p:nvSpPr>
          <p:spPr bwMode="auto">
            <a:xfrm>
              <a:off x="4760" y="3000"/>
              <a:ext cx="256" cy="8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6789" name="Rectangle 117"/>
            <p:cNvSpPr>
              <a:spLocks noChangeArrowheads="1"/>
            </p:cNvSpPr>
            <p:nvPr/>
          </p:nvSpPr>
          <p:spPr bwMode="auto">
            <a:xfrm>
              <a:off x="5016" y="2928"/>
              <a:ext cx="256" cy="15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6790" name="Text Box 118"/>
            <p:cNvSpPr txBox="1">
              <a:spLocks noChangeArrowheads="1"/>
            </p:cNvSpPr>
            <p:nvPr/>
          </p:nvSpPr>
          <p:spPr bwMode="auto">
            <a:xfrm>
              <a:off x="4672" y="2280"/>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6791" name="Text Box 119"/>
            <p:cNvSpPr txBox="1">
              <a:spLocks noChangeArrowheads="1"/>
            </p:cNvSpPr>
            <p:nvPr/>
          </p:nvSpPr>
          <p:spPr bwMode="auto">
            <a:xfrm>
              <a:off x="4416" y="2392"/>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6792" name="Text Box 120"/>
            <p:cNvSpPr txBox="1">
              <a:spLocks noChangeArrowheads="1"/>
            </p:cNvSpPr>
            <p:nvPr/>
          </p:nvSpPr>
          <p:spPr bwMode="auto">
            <a:xfrm>
              <a:off x="4151" y="2510"/>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6793" name="Text Box 121"/>
            <p:cNvSpPr txBox="1">
              <a:spLocks noChangeArrowheads="1"/>
            </p:cNvSpPr>
            <p:nvPr/>
          </p:nvSpPr>
          <p:spPr bwMode="auto">
            <a:xfrm>
              <a:off x="3895" y="2710"/>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6794" name="Text Box 122"/>
            <p:cNvSpPr txBox="1">
              <a:spLocks noChangeArrowheads="1"/>
            </p:cNvSpPr>
            <p:nvPr/>
          </p:nvSpPr>
          <p:spPr bwMode="auto">
            <a:xfrm>
              <a:off x="4919" y="2183"/>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6795" name="Text Box 123"/>
            <p:cNvSpPr txBox="1">
              <a:spLocks noChangeArrowheads="1"/>
            </p:cNvSpPr>
            <p:nvPr/>
          </p:nvSpPr>
          <p:spPr bwMode="auto">
            <a:xfrm>
              <a:off x="5154" y="2040"/>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6796" name="Line 124"/>
            <p:cNvSpPr>
              <a:spLocks noChangeShapeType="1"/>
            </p:cNvSpPr>
            <p:nvPr/>
          </p:nvSpPr>
          <p:spPr bwMode="auto">
            <a:xfrm rot="414213" flipV="1">
              <a:off x="4000" y="2592"/>
              <a:ext cx="224" cy="22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97" name="Line 125"/>
            <p:cNvSpPr>
              <a:spLocks noChangeShapeType="1"/>
            </p:cNvSpPr>
            <p:nvPr/>
          </p:nvSpPr>
          <p:spPr bwMode="auto">
            <a:xfrm rot="20370755" flipV="1">
              <a:off x="3696" y="2851"/>
              <a:ext cx="328" cy="189"/>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98" name="Line 126"/>
            <p:cNvSpPr>
              <a:spLocks noChangeShapeType="1"/>
            </p:cNvSpPr>
            <p:nvPr/>
          </p:nvSpPr>
          <p:spPr bwMode="auto">
            <a:xfrm rot="248694" flipV="1">
              <a:off x="4247" y="2472"/>
              <a:ext cx="237" cy="12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99" name="Line 127"/>
            <p:cNvSpPr>
              <a:spLocks noChangeShapeType="1"/>
            </p:cNvSpPr>
            <p:nvPr/>
          </p:nvSpPr>
          <p:spPr bwMode="auto">
            <a:xfrm rot="21020423" flipV="1">
              <a:off x="4479" y="2382"/>
              <a:ext cx="279" cy="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800" name="Line 128"/>
            <p:cNvSpPr>
              <a:spLocks noChangeShapeType="1"/>
            </p:cNvSpPr>
            <p:nvPr/>
          </p:nvSpPr>
          <p:spPr bwMode="auto">
            <a:xfrm rot="21269423" flipV="1">
              <a:off x="4744" y="2277"/>
              <a:ext cx="280" cy="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801" name="Line 129"/>
            <p:cNvSpPr>
              <a:spLocks noChangeShapeType="1"/>
            </p:cNvSpPr>
            <p:nvPr/>
          </p:nvSpPr>
          <p:spPr bwMode="auto">
            <a:xfrm rot="20886985" flipV="1">
              <a:off x="5018" y="2134"/>
              <a:ext cx="266" cy="86"/>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803" name="AutoShape 131"/>
            <p:cNvSpPr>
              <a:spLocks noChangeArrowheads="1"/>
            </p:cNvSpPr>
            <p:nvPr/>
          </p:nvSpPr>
          <p:spPr bwMode="auto">
            <a:xfrm>
              <a:off x="2968" y="2088"/>
              <a:ext cx="272" cy="1200"/>
            </a:xfrm>
            <a:prstGeom prst="rightArrow">
              <a:avLst>
                <a:gd name="adj1" fmla="val 50000"/>
                <a:gd name="adj2" fmla="val 25000"/>
              </a:avLst>
            </a:prstGeom>
            <a:solidFill>
              <a:srgbClr val="008000"/>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6805" name="Text Box 133"/>
            <p:cNvSpPr txBox="1">
              <a:spLocks noChangeArrowheads="1"/>
            </p:cNvSpPr>
            <p:nvPr/>
          </p:nvSpPr>
          <p:spPr bwMode="auto">
            <a:xfrm>
              <a:off x="4056" y="1296"/>
              <a:ext cx="1480" cy="173"/>
            </a:xfrm>
            <a:prstGeom prst="rect">
              <a:avLst/>
            </a:prstGeom>
            <a:solidFill>
              <a:srgbClr val="CCECFF"/>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混雑の苦情が０になった</a:t>
              </a:r>
            </a:p>
          </p:txBody>
        </p:sp>
      </p:grpSp>
      <p:grpSp>
        <p:nvGrpSpPr>
          <p:cNvPr id="156814" name="Group 142"/>
          <p:cNvGrpSpPr>
            <a:grpSpLocks/>
          </p:cNvGrpSpPr>
          <p:nvPr/>
        </p:nvGrpSpPr>
        <p:grpSpPr bwMode="auto">
          <a:xfrm>
            <a:off x="3924300" y="2444750"/>
            <a:ext cx="4495800" cy="892175"/>
            <a:chOff x="2432" y="1530"/>
            <a:chExt cx="2832" cy="562"/>
          </a:xfrm>
        </p:grpSpPr>
        <p:sp>
          <p:nvSpPr>
            <p:cNvPr id="156806" name="Line 134"/>
            <p:cNvSpPr>
              <a:spLocks noChangeShapeType="1"/>
            </p:cNvSpPr>
            <p:nvPr/>
          </p:nvSpPr>
          <p:spPr bwMode="auto">
            <a:xfrm>
              <a:off x="2432" y="2092"/>
              <a:ext cx="2808" cy="0"/>
            </a:xfrm>
            <a:prstGeom prst="line">
              <a:avLst/>
            </a:prstGeom>
            <a:noFill/>
            <a:ln w="12700" cap="rnd">
              <a:solidFill>
                <a:srgbClr val="FF0000"/>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807" name="Line 135"/>
            <p:cNvSpPr>
              <a:spLocks noChangeShapeType="1"/>
            </p:cNvSpPr>
            <p:nvPr/>
          </p:nvSpPr>
          <p:spPr bwMode="auto">
            <a:xfrm>
              <a:off x="2432" y="1530"/>
              <a:ext cx="2832" cy="0"/>
            </a:xfrm>
            <a:prstGeom prst="line">
              <a:avLst/>
            </a:prstGeom>
            <a:noFill/>
            <a:ln w="12700" cap="rnd">
              <a:solidFill>
                <a:srgbClr val="FF0000"/>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808" name="Line 136"/>
            <p:cNvSpPr>
              <a:spLocks noChangeShapeType="1"/>
            </p:cNvSpPr>
            <p:nvPr/>
          </p:nvSpPr>
          <p:spPr bwMode="auto">
            <a:xfrm>
              <a:off x="4584" y="1538"/>
              <a:ext cx="0" cy="534"/>
            </a:xfrm>
            <a:prstGeom prst="line">
              <a:avLst/>
            </a:prstGeom>
            <a:noFill/>
            <a:ln w="12700">
              <a:solidFill>
                <a:srgbClr val="FF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809" name="Text Box 137"/>
            <p:cNvSpPr txBox="1">
              <a:spLocks noChangeArrowheads="1"/>
            </p:cNvSpPr>
            <p:nvPr/>
          </p:nvSpPr>
          <p:spPr bwMode="auto">
            <a:xfrm>
              <a:off x="4632" y="1712"/>
              <a:ext cx="60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rgbClr val="FF0000"/>
                  </a:solidFill>
                </a:rPr>
                <a:t>３６％低減</a:t>
              </a:r>
            </a:p>
          </p:txBody>
        </p:sp>
      </p:grpSp>
      <p:sp>
        <p:nvSpPr>
          <p:cNvPr id="156810" name="Text Box 138"/>
          <p:cNvSpPr txBox="1">
            <a:spLocks noChangeArrowheads="1"/>
          </p:cNvSpPr>
          <p:nvPr/>
        </p:nvSpPr>
        <p:spPr bwMode="auto">
          <a:xfrm>
            <a:off x="8548688" y="100013"/>
            <a:ext cx="438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P6</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6675"/>
                                        </p:tgtEl>
                                        <p:attrNameLst>
                                          <p:attrName>style.visibility</p:attrName>
                                        </p:attrNameLst>
                                      </p:cBhvr>
                                      <p:to>
                                        <p:strVal val="visible"/>
                                      </p:to>
                                    </p:set>
                                    <p:anim calcmode="lin" valueType="num">
                                      <p:cBhvr additive="base">
                                        <p:cTn id="7" dur="500" fill="hold"/>
                                        <p:tgtEl>
                                          <p:spTgt spid="156675"/>
                                        </p:tgtEl>
                                        <p:attrNameLst>
                                          <p:attrName>ppt_x</p:attrName>
                                        </p:attrNameLst>
                                      </p:cBhvr>
                                      <p:tavLst>
                                        <p:tav tm="0">
                                          <p:val>
                                            <p:strVal val="0-#ppt_w/2"/>
                                          </p:val>
                                        </p:tav>
                                        <p:tav tm="100000">
                                          <p:val>
                                            <p:strVal val="#ppt_x"/>
                                          </p:val>
                                        </p:tav>
                                      </p:tavLst>
                                    </p:anim>
                                    <p:anim calcmode="lin" valueType="num">
                                      <p:cBhvr additive="base">
                                        <p:cTn id="8" dur="500" fill="hold"/>
                                        <p:tgtEl>
                                          <p:spTgt spid="15667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56815"/>
                                        </p:tgtEl>
                                        <p:attrNameLst>
                                          <p:attrName>style.visibility</p:attrName>
                                        </p:attrNameLst>
                                      </p:cBhvr>
                                      <p:to>
                                        <p:strVal val="visible"/>
                                      </p:to>
                                    </p:set>
                                    <p:anim calcmode="lin" valueType="num">
                                      <p:cBhvr additive="base">
                                        <p:cTn id="13" dur="500" fill="hold"/>
                                        <p:tgtEl>
                                          <p:spTgt spid="156815"/>
                                        </p:tgtEl>
                                        <p:attrNameLst>
                                          <p:attrName>ppt_x</p:attrName>
                                        </p:attrNameLst>
                                      </p:cBhvr>
                                      <p:tavLst>
                                        <p:tav tm="0">
                                          <p:val>
                                            <p:strVal val="0-#ppt_w/2"/>
                                          </p:val>
                                        </p:tav>
                                        <p:tav tm="100000">
                                          <p:val>
                                            <p:strVal val="#ppt_x"/>
                                          </p:val>
                                        </p:tav>
                                      </p:tavLst>
                                    </p:anim>
                                    <p:anim calcmode="lin" valueType="num">
                                      <p:cBhvr additive="base">
                                        <p:cTn id="14" dur="500" fill="hold"/>
                                        <p:tgtEl>
                                          <p:spTgt spid="156815"/>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56816"/>
                                        </p:tgtEl>
                                        <p:attrNameLst>
                                          <p:attrName>style.visibility</p:attrName>
                                        </p:attrNameLst>
                                      </p:cBhvr>
                                      <p:to>
                                        <p:strVal val="visible"/>
                                      </p:to>
                                    </p:set>
                                    <p:anim calcmode="lin" valueType="num">
                                      <p:cBhvr additive="base">
                                        <p:cTn id="19" dur="500" fill="hold"/>
                                        <p:tgtEl>
                                          <p:spTgt spid="156816"/>
                                        </p:tgtEl>
                                        <p:attrNameLst>
                                          <p:attrName>ppt_x</p:attrName>
                                        </p:attrNameLst>
                                      </p:cBhvr>
                                      <p:tavLst>
                                        <p:tav tm="0">
                                          <p:val>
                                            <p:strVal val="0-#ppt_w/2"/>
                                          </p:val>
                                        </p:tav>
                                        <p:tav tm="100000">
                                          <p:val>
                                            <p:strVal val="#ppt_x"/>
                                          </p:val>
                                        </p:tav>
                                      </p:tavLst>
                                    </p:anim>
                                    <p:anim calcmode="lin" valueType="num">
                                      <p:cBhvr additive="base">
                                        <p:cTn id="20" dur="500" fill="hold"/>
                                        <p:tgtEl>
                                          <p:spTgt spid="156816"/>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156814"/>
                                        </p:tgtEl>
                                        <p:attrNameLst>
                                          <p:attrName>style.visibility</p:attrName>
                                        </p:attrNameLst>
                                      </p:cBhvr>
                                      <p:to>
                                        <p:strVal val="visible"/>
                                      </p:to>
                                    </p:set>
                                    <p:anim calcmode="lin" valueType="num">
                                      <p:cBhvr additive="base">
                                        <p:cTn id="25" dur="500" fill="hold"/>
                                        <p:tgtEl>
                                          <p:spTgt spid="156814"/>
                                        </p:tgtEl>
                                        <p:attrNameLst>
                                          <p:attrName>ppt_x</p:attrName>
                                        </p:attrNameLst>
                                      </p:cBhvr>
                                      <p:tavLst>
                                        <p:tav tm="0">
                                          <p:val>
                                            <p:strVal val="0-#ppt_w/2"/>
                                          </p:val>
                                        </p:tav>
                                        <p:tav tm="100000">
                                          <p:val>
                                            <p:strVal val="#ppt_x"/>
                                          </p:val>
                                        </p:tav>
                                      </p:tavLst>
                                    </p:anim>
                                    <p:anim calcmode="lin" valueType="num">
                                      <p:cBhvr additive="base">
                                        <p:cTn id="26" dur="500" fill="hold"/>
                                        <p:tgtEl>
                                          <p:spTgt spid="156814"/>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56804"/>
                                        </p:tgtEl>
                                        <p:attrNameLst>
                                          <p:attrName>style.visibility</p:attrName>
                                        </p:attrNameLst>
                                      </p:cBhvr>
                                      <p:to>
                                        <p:strVal val="visible"/>
                                      </p:to>
                                    </p:set>
                                    <p:anim calcmode="lin" valueType="num">
                                      <p:cBhvr additive="base">
                                        <p:cTn id="31" dur="500" fill="hold"/>
                                        <p:tgtEl>
                                          <p:spTgt spid="156804"/>
                                        </p:tgtEl>
                                        <p:attrNameLst>
                                          <p:attrName>ppt_x</p:attrName>
                                        </p:attrNameLst>
                                      </p:cBhvr>
                                      <p:tavLst>
                                        <p:tav tm="0">
                                          <p:val>
                                            <p:strVal val="0-#ppt_w/2"/>
                                          </p:val>
                                        </p:tav>
                                        <p:tav tm="100000">
                                          <p:val>
                                            <p:strVal val="#ppt_x"/>
                                          </p:val>
                                        </p:tav>
                                      </p:tavLst>
                                    </p:anim>
                                    <p:anim calcmode="lin" valueType="num">
                                      <p:cBhvr additive="base">
                                        <p:cTn id="32" dur="500" fill="hold"/>
                                        <p:tgtEl>
                                          <p:spTgt spid="15680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675" grpId="0" autoUpdateAnimBg="0"/>
      <p:bldP spid="156804"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Text Box 2"/>
          <p:cNvSpPr txBox="1">
            <a:spLocks noChangeArrowheads="1"/>
          </p:cNvSpPr>
          <p:nvPr/>
        </p:nvSpPr>
        <p:spPr bwMode="auto">
          <a:xfrm>
            <a:off x="782638" y="2859088"/>
            <a:ext cx="7469187" cy="927100"/>
          </a:xfrm>
          <a:prstGeom prst="rect">
            <a:avLst/>
          </a:prstGeom>
          <a:solidFill>
            <a:srgbClr val="FFC1C1"/>
          </a:solidFill>
          <a:ln w="12700">
            <a:solidFill>
              <a:srgbClr val="FFC1C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fontAlgn="ctr"/>
            <a:r>
              <a:rPr lang="en-US" altLang="ja-JP" sz="5400" b="1">
                <a:effectLst>
                  <a:outerShdw blurRad="38100" dist="38100" dir="2700000" algn="tl">
                    <a:srgbClr val="FFFFFF"/>
                  </a:outerShdw>
                </a:effectLst>
                <a:ea typeface="HG創英角ﾎﾟｯﾌﾟ体" pitchFamily="49" charset="-128"/>
              </a:rPr>
              <a:t> </a:t>
            </a:r>
            <a:r>
              <a:rPr lang="ja-JP" altLang="en-US" sz="5400" b="1">
                <a:effectLst>
                  <a:outerShdw blurRad="38100" dist="38100" dir="2700000" algn="tl">
                    <a:srgbClr val="FFFFFF"/>
                  </a:outerShdw>
                </a:effectLst>
                <a:ea typeface="HG創英角ﾎﾟｯﾌﾟ体" pitchFamily="49" charset="-128"/>
              </a:rPr>
              <a:t>パレート図の作り方</a:t>
            </a:r>
          </a:p>
        </p:txBody>
      </p:sp>
      <p:sp>
        <p:nvSpPr>
          <p:cNvPr id="157699" name="Text Box 3"/>
          <p:cNvSpPr txBox="1">
            <a:spLocks noChangeArrowheads="1"/>
          </p:cNvSpPr>
          <p:nvPr/>
        </p:nvSpPr>
        <p:spPr bwMode="auto">
          <a:xfrm>
            <a:off x="8548688" y="128588"/>
            <a:ext cx="438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P7</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Text Box 3"/>
          <p:cNvSpPr txBox="1">
            <a:spLocks noChangeArrowheads="1"/>
          </p:cNvSpPr>
          <p:nvPr/>
        </p:nvSpPr>
        <p:spPr bwMode="auto">
          <a:xfrm>
            <a:off x="8358188" y="184150"/>
            <a:ext cx="4810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P8</a:t>
            </a:r>
          </a:p>
        </p:txBody>
      </p:sp>
      <p:sp>
        <p:nvSpPr>
          <p:cNvPr id="158722" name="Rectangle 2"/>
          <p:cNvSpPr>
            <a:spLocks noChangeArrowheads="1"/>
          </p:cNvSpPr>
          <p:nvPr/>
        </p:nvSpPr>
        <p:spPr bwMode="auto">
          <a:xfrm>
            <a:off x="388938" y="285750"/>
            <a:ext cx="4918075" cy="469900"/>
          </a:xfrm>
          <a:prstGeom prst="rect">
            <a:avLst/>
          </a:prstGeom>
          <a:solidFill>
            <a:srgbClr val="FFFF66"/>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b="1"/>
              <a:t>手順１　目的を決めてﾃﾞｰﾀを取る</a:t>
            </a:r>
            <a:endParaRPr lang="ja-JP" altLang="en-US"/>
          </a:p>
        </p:txBody>
      </p:sp>
      <p:grpSp>
        <p:nvGrpSpPr>
          <p:cNvPr id="158793" name="Group 73"/>
          <p:cNvGrpSpPr>
            <a:grpSpLocks/>
          </p:cNvGrpSpPr>
          <p:nvPr/>
        </p:nvGrpSpPr>
        <p:grpSpPr bwMode="auto">
          <a:xfrm>
            <a:off x="336550" y="966788"/>
            <a:ext cx="7916863" cy="1366837"/>
            <a:chOff x="212" y="609"/>
            <a:chExt cx="4987" cy="861"/>
          </a:xfrm>
        </p:grpSpPr>
        <p:sp>
          <p:nvSpPr>
            <p:cNvPr id="158784" name="Rectangle 64" descr="20%"/>
            <p:cNvSpPr>
              <a:spLocks noChangeArrowheads="1"/>
            </p:cNvSpPr>
            <p:nvPr/>
          </p:nvSpPr>
          <p:spPr bwMode="auto">
            <a:xfrm>
              <a:off x="296" y="609"/>
              <a:ext cx="4463" cy="399"/>
            </a:xfrm>
            <a:prstGeom prst="rect">
              <a:avLst/>
            </a:prstGeom>
            <a:pattFill prst="pct20">
              <a:fgClr>
                <a:schemeClr val="accent1"/>
              </a:fgClr>
              <a:bgClr>
                <a:schemeClr val="bg1"/>
              </a:bgClr>
            </a:patt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8724" name="Text Box 4"/>
            <p:cNvSpPr txBox="1">
              <a:spLocks noChangeArrowheads="1"/>
            </p:cNvSpPr>
            <p:nvPr/>
          </p:nvSpPr>
          <p:spPr bwMode="auto">
            <a:xfrm>
              <a:off x="445" y="722"/>
              <a:ext cx="475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a:t>　　　この例題の場合は、</a:t>
              </a:r>
              <a:r>
                <a:rPr lang="ja-JP" altLang="en-US" sz="1600" b="1" u="sng"/>
                <a:t>食堂利用の苦情数を減らす</a:t>
              </a:r>
              <a:r>
                <a:rPr lang="ja-JP" altLang="en-US" sz="1600" b="1"/>
                <a:t>ことを目的</a:t>
              </a:r>
              <a:r>
                <a:rPr lang="ja-JP" altLang="en-US" sz="1600"/>
                <a:t>とします。　　　</a:t>
              </a:r>
            </a:p>
          </p:txBody>
        </p:sp>
        <p:sp>
          <p:nvSpPr>
            <p:cNvPr id="158725" name="Text Box 5"/>
            <p:cNvSpPr txBox="1">
              <a:spLocks noChangeArrowheads="1"/>
            </p:cNvSpPr>
            <p:nvPr/>
          </p:nvSpPr>
          <p:spPr bwMode="auto">
            <a:xfrm>
              <a:off x="212" y="1104"/>
              <a:ext cx="2925"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　　　従って、どんな種類の苦情がどの位あるのかを調べます。　　　　　</a:t>
              </a:r>
            </a:p>
          </p:txBody>
        </p:sp>
      </p:grpSp>
      <p:grpSp>
        <p:nvGrpSpPr>
          <p:cNvPr id="158795" name="Group 75"/>
          <p:cNvGrpSpPr>
            <a:grpSpLocks/>
          </p:cNvGrpSpPr>
          <p:nvPr/>
        </p:nvGrpSpPr>
        <p:grpSpPr bwMode="auto">
          <a:xfrm>
            <a:off x="641350" y="1668463"/>
            <a:ext cx="8083550" cy="4778375"/>
            <a:chOff x="404" y="1051"/>
            <a:chExt cx="5092" cy="3010"/>
          </a:xfrm>
        </p:grpSpPr>
        <p:grpSp>
          <p:nvGrpSpPr>
            <p:cNvPr id="158794" name="Group 74"/>
            <p:cNvGrpSpPr>
              <a:grpSpLocks/>
            </p:cNvGrpSpPr>
            <p:nvPr/>
          </p:nvGrpSpPr>
          <p:grpSpPr bwMode="auto">
            <a:xfrm>
              <a:off x="404" y="1051"/>
              <a:ext cx="5092" cy="3010"/>
              <a:chOff x="404" y="1051"/>
              <a:chExt cx="5092" cy="3010"/>
            </a:xfrm>
          </p:grpSpPr>
          <p:sp>
            <p:nvSpPr>
              <p:cNvPr id="158726" name="Text Box 6"/>
              <p:cNvSpPr txBox="1">
                <a:spLocks noChangeArrowheads="1"/>
              </p:cNvSpPr>
              <p:nvPr/>
            </p:nvSpPr>
            <p:spPr bwMode="auto">
              <a:xfrm>
                <a:off x="657" y="3419"/>
                <a:ext cx="1642" cy="250"/>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endParaRPr lang="ja-JP" altLang="ja-JP" sz="2000"/>
              </a:p>
            </p:txBody>
          </p:sp>
          <p:sp>
            <p:nvSpPr>
              <p:cNvPr id="158727" name="Rectangle 7"/>
              <p:cNvSpPr>
                <a:spLocks noChangeArrowheads="1"/>
              </p:cNvSpPr>
              <p:nvPr/>
            </p:nvSpPr>
            <p:spPr bwMode="auto">
              <a:xfrm>
                <a:off x="3887" y="3077"/>
                <a:ext cx="387" cy="942"/>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58728" name="Rectangle 8"/>
              <p:cNvSpPr>
                <a:spLocks noChangeArrowheads="1"/>
              </p:cNvSpPr>
              <p:nvPr/>
            </p:nvSpPr>
            <p:spPr bwMode="auto">
              <a:xfrm>
                <a:off x="3500" y="3077"/>
                <a:ext cx="387" cy="942"/>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58729" name="Rectangle 9"/>
              <p:cNvSpPr>
                <a:spLocks noChangeArrowheads="1"/>
              </p:cNvSpPr>
              <p:nvPr/>
            </p:nvSpPr>
            <p:spPr bwMode="auto">
              <a:xfrm>
                <a:off x="3113" y="3077"/>
                <a:ext cx="387" cy="942"/>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58730" name="Rectangle 10"/>
              <p:cNvSpPr>
                <a:spLocks noChangeArrowheads="1"/>
              </p:cNvSpPr>
              <p:nvPr/>
            </p:nvSpPr>
            <p:spPr bwMode="auto">
              <a:xfrm>
                <a:off x="2726" y="3077"/>
                <a:ext cx="387" cy="942"/>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58731" name="Rectangle 11"/>
              <p:cNvSpPr>
                <a:spLocks noChangeArrowheads="1"/>
              </p:cNvSpPr>
              <p:nvPr/>
            </p:nvSpPr>
            <p:spPr bwMode="auto">
              <a:xfrm>
                <a:off x="2360" y="3031"/>
                <a:ext cx="387" cy="943"/>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58732" name="Rectangle 12"/>
              <p:cNvSpPr>
                <a:spLocks noChangeArrowheads="1"/>
              </p:cNvSpPr>
              <p:nvPr/>
            </p:nvSpPr>
            <p:spPr bwMode="auto">
              <a:xfrm>
                <a:off x="2809" y="2959"/>
                <a:ext cx="388" cy="942"/>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58733" name="Rectangle 13"/>
              <p:cNvSpPr>
                <a:spLocks noChangeArrowheads="1"/>
              </p:cNvSpPr>
              <p:nvPr/>
            </p:nvSpPr>
            <p:spPr bwMode="auto">
              <a:xfrm>
                <a:off x="1486" y="3066"/>
                <a:ext cx="387" cy="942"/>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58734" name="Rectangle 14"/>
              <p:cNvSpPr>
                <a:spLocks noChangeArrowheads="1"/>
              </p:cNvSpPr>
              <p:nvPr/>
            </p:nvSpPr>
            <p:spPr bwMode="auto">
              <a:xfrm>
                <a:off x="1178" y="3077"/>
                <a:ext cx="387" cy="942"/>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58735" name="Rectangle 15"/>
              <p:cNvSpPr>
                <a:spLocks noChangeArrowheads="1"/>
              </p:cNvSpPr>
              <p:nvPr/>
            </p:nvSpPr>
            <p:spPr bwMode="auto">
              <a:xfrm>
                <a:off x="791" y="3077"/>
                <a:ext cx="387" cy="942"/>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58736" name="Rectangle 16"/>
              <p:cNvSpPr>
                <a:spLocks noChangeArrowheads="1"/>
              </p:cNvSpPr>
              <p:nvPr/>
            </p:nvSpPr>
            <p:spPr bwMode="auto">
              <a:xfrm>
                <a:off x="404" y="3077"/>
                <a:ext cx="387" cy="942"/>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58737" name="Rectangle 17"/>
              <p:cNvSpPr>
                <a:spLocks noChangeArrowheads="1"/>
              </p:cNvSpPr>
              <p:nvPr/>
            </p:nvSpPr>
            <p:spPr bwMode="auto">
              <a:xfrm>
                <a:off x="3887" y="2134"/>
                <a:ext cx="387" cy="943"/>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58738" name="Rectangle 18"/>
              <p:cNvSpPr>
                <a:spLocks noChangeArrowheads="1"/>
              </p:cNvSpPr>
              <p:nvPr/>
            </p:nvSpPr>
            <p:spPr bwMode="auto">
              <a:xfrm>
                <a:off x="3500" y="2134"/>
                <a:ext cx="387" cy="943"/>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58739" name="Rectangle 19"/>
              <p:cNvSpPr>
                <a:spLocks noChangeArrowheads="1"/>
              </p:cNvSpPr>
              <p:nvPr/>
            </p:nvSpPr>
            <p:spPr bwMode="auto">
              <a:xfrm>
                <a:off x="3113" y="2134"/>
                <a:ext cx="387" cy="943"/>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58740" name="Rectangle 20"/>
              <p:cNvSpPr>
                <a:spLocks noChangeArrowheads="1"/>
              </p:cNvSpPr>
              <p:nvPr/>
            </p:nvSpPr>
            <p:spPr bwMode="auto">
              <a:xfrm>
                <a:off x="2726" y="2134"/>
                <a:ext cx="387" cy="943"/>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58741" name="Rectangle 21"/>
              <p:cNvSpPr>
                <a:spLocks noChangeArrowheads="1"/>
              </p:cNvSpPr>
              <p:nvPr/>
            </p:nvSpPr>
            <p:spPr bwMode="auto">
              <a:xfrm>
                <a:off x="2340" y="2134"/>
                <a:ext cx="386" cy="943"/>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58742" name="Rectangle 22"/>
              <p:cNvSpPr>
                <a:spLocks noChangeArrowheads="1"/>
              </p:cNvSpPr>
              <p:nvPr/>
            </p:nvSpPr>
            <p:spPr bwMode="auto">
              <a:xfrm>
                <a:off x="1972" y="2152"/>
                <a:ext cx="388" cy="942"/>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58743" name="Rectangle 23"/>
              <p:cNvSpPr>
                <a:spLocks noChangeArrowheads="1"/>
              </p:cNvSpPr>
              <p:nvPr/>
            </p:nvSpPr>
            <p:spPr bwMode="auto">
              <a:xfrm>
                <a:off x="1565" y="2134"/>
                <a:ext cx="387" cy="943"/>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58744" name="Rectangle 24"/>
              <p:cNvSpPr>
                <a:spLocks noChangeArrowheads="1"/>
              </p:cNvSpPr>
              <p:nvPr/>
            </p:nvSpPr>
            <p:spPr bwMode="auto">
              <a:xfrm>
                <a:off x="1178" y="2134"/>
                <a:ext cx="387" cy="943"/>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58745" name="Rectangle 25"/>
              <p:cNvSpPr>
                <a:spLocks noChangeArrowheads="1"/>
              </p:cNvSpPr>
              <p:nvPr/>
            </p:nvSpPr>
            <p:spPr bwMode="auto">
              <a:xfrm>
                <a:off x="791" y="2134"/>
                <a:ext cx="387" cy="943"/>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58746" name="Rectangle 26"/>
              <p:cNvSpPr>
                <a:spLocks noChangeArrowheads="1"/>
              </p:cNvSpPr>
              <p:nvPr/>
            </p:nvSpPr>
            <p:spPr bwMode="auto">
              <a:xfrm>
                <a:off x="404" y="2134"/>
                <a:ext cx="387" cy="943"/>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58747" name="Line 27"/>
              <p:cNvSpPr>
                <a:spLocks noChangeShapeType="1"/>
              </p:cNvSpPr>
              <p:nvPr/>
            </p:nvSpPr>
            <p:spPr bwMode="auto">
              <a:xfrm>
                <a:off x="404" y="2134"/>
                <a:ext cx="3870" cy="0"/>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8748" name="Line 28"/>
              <p:cNvSpPr>
                <a:spLocks noChangeShapeType="1"/>
              </p:cNvSpPr>
              <p:nvPr/>
            </p:nvSpPr>
            <p:spPr bwMode="auto">
              <a:xfrm>
                <a:off x="404" y="3282"/>
                <a:ext cx="387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8749" name="Line 29"/>
              <p:cNvSpPr>
                <a:spLocks noChangeShapeType="1"/>
              </p:cNvSpPr>
              <p:nvPr/>
            </p:nvSpPr>
            <p:spPr bwMode="auto">
              <a:xfrm>
                <a:off x="404" y="4019"/>
                <a:ext cx="3870" cy="0"/>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8750" name="Line 30"/>
              <p:cNvSpPr>
                <a:spLocks noChangeShapeType="1"/>
              </p:cNvSpPr>
              <p:nvPr/>
            </p:nvSpPr>
            <p:spPr bwMode="auto">
              <a:xfrm>
                <a:off x="404" y="2134"/>
                <a:ext cx="0" cy="1885"/>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8751" name="Line 31"/>
              <p:cNvSpPr>
                <a:spLocks noChangeShapeType="1"/>
              </p:cNvSpPr>
              <p:nvPr/>
            </p:nvSpPr>
            <p:spPr bwMode="auto">
              <a:xfrm>
                <a:off x="791" y="2134"/>
                <a:ext cx="0" cy="1885"/>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8752" name="Line 32"/>
              <p:cNvSpPr>
                <a:spLocks noChangeShapeType="1"/>
              </p:cNvSpPr>
              <p:nvPr/>
            </p:nvSpPr>
            <p:spPr bwMode="auto">
              <a:xfrm>
                <a:off x="1178" y="2134"/>
                <a:ext cx="0" cy="188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8753" name="Line 33"/>
              <p:cNvSpPr>
                <a:spLocks noChangeShapeType="1"/>
              </p:cNvSpPr>
              <p:nvPr/>
            </p:nvSpPr>
            <p:spPr bwMode="auto">
              <a:xfrm>
                <a:off x="1565" y="2134"/>
                <a:ext cx="0" cy="188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8754" name="Line 34"/>
              <p:cNvSpPr>
                <a:spLocks noChangeShapeType="1"/>
              </p:cNvSpPr>
              <p:nvPr/>
            </p:nvSpPr>
            <p:spPr bwMode="auto">
              <a:xfrm>
                <a:off x="1952" y="2134"/>
                <a:ext cx="0" cy="188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8755" name="Line 35"/>
              <p:cNvSpPr>
                <a:spLocks noChangeShapeType="1"/>
              </p:cNvSpPr>
              <p:nvPr/>
            </p:nvSpPr>
            <p:spPr bwMode="auto">
              <a:xfrm>
                <a:off x="2340" y="2134"/>
                <a:ext cx="0" cy="188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8756" name="Line 36"/>
              <p:cNvSpPr>
                <a:spLocks noChangeShapeType="1"/>
              </p:cNvSpPr>
              <p:nvPr/>
            </p:nvSpPr>
            <p:spPr bwMode="auto">
              <a:xfrm>
                <a:off x="2726" y="2134"/>
                <a:ext cx="0" cy="188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8757" name="Line 37"/>
              <p:cNvSpPr>
                <a:spLocks noChangeShapeType="1"/>
              </p:cNvSpPr>
              <p:nvPr/>
            </p:nvSpPr>
            <p:spPr bwMode="auto">
              <a:xfrm>
                <a:off x="3113" y="2134"/>
                <a:ext cx="0" cy="188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8758" name="Line 38"/>
              <p:cNvSpPr>
                <a:spLocks noChangeShapeType="1"/>
              </p:cNvSpPr>
              <p:nvPr/>
            </p:nvSpPr>
            <p:spPr bwMode="auto">
              <a:xfrm>
                <a:off x="3500" y="2134"/>
                <a:ext cx="0" cy="188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8759" name="Line 39"/>
              <p:cNvSpPr>
                <a:spLocks noChangeShapeType="1"/>
              </p:cNvSpPr>
              <p:nvPr/>
            </p:nvSpPr>
            <p:spPr bwMode="auto">
              <a:xfrm>
                <a:off x="3887" y="2134"/>
                <a:ext cx="0" cy="188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8760" name="Line 40"/>
              <p:cNvSpPr>
                <a:spLocks noChangeShapeType="1"/>
              </p:cNvSpPr>
              <p:nvPr/>
            </p:nvSpPr>
            <p:spPr bwMode="auto">
              <a:xfrm>
                <a:off x="4274" y="2134"/>
                <a:ext cx="0" cy="1885"/>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8761" name="Text Box 41"/>
              <p:cNvSpPr txBox="1">
                <a:spLocks noChangeArrowheads="1"/>
              </p:cNvSpPr>
              <p:nvPr/>
            </p:nvSpPr>
            <p:spPr bwMode="auto">
              <a:xfrm>
                <a:off x="418" y="2329"/>
                <a:ext cx="289" cy="852"/>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種類</a:t>
                </a:r>
              </a:p>
            </p:txBody>
          </p:sp>
          <p:sp>
            <p:nvSpPr>
              <p:cNvPr id="158762" name="Text Box 42"/>
              <p:cNvSpPr txBox="1">
                <a:spLocks noChangeArrowheads="1"/>
              </p:cNvSpPr>
              <p:nvPr/>
            </p:nvSpPr>
            <p:spPr bwMode="auto">
              <a:xfrm>
                <a:off x="426" y="3254"/>
                <a:ext cx="289" cy="807"/>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件　数</a:t>
                </a:r>
              </a:p>
            </p:txBody>
          </p:sp>
          <p:sp>
            <p:nvSpPr>
              <p:cNvPr id="158763" name="AutoShape 43"/>
              <p:cNvSpPr>
                <a:spLocks noChangeArrowheads="1"/>
              </p:cNvSpPr>
              <p:nvPr/>
            </p:nvSpPr>
            <p:spPr bwMode="auto">
              <a:xfrm>
                <a:off x="664" y="2550"/>
                <a:ext cx="185" cy="499"/>
              </a:xfrm>
              <a:prstGeom prst="rightArrow">
                <a:avLst>
                  <a:gd name="adj1" fmla="val 50000"/>
                  <a:gd name="adj2" fmla="val 25000"/>
                </a:avLst>
              </a:prstGeom>
              <a:solidFill>
                <a:srgbClr val="CCEC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8764" name="AutoShape 44"/>
              <p:cNvSpPr>
                <a:spLocks noChangeArrowheads="1"/>
              </p:cNvSpPr>
              <p:nvPr/>
            </p:nvSpPr>
            <p:spPr bwMode="auto">
              <a:xfrm>
                <a:off x="662" y="3413"/>
                <a:ext cx="185" cy="498"/>
              </a:xfrm>
              <a:prstGeom prst="rightArrow">
                <a:avLst>
                  <a:gd name="adj1" fmla="val 50000"/>
                  <a:gd name="adj2" fmla="val 25000"/>
                </a:avLst>
              </a:prstGeom>
              <a:solidFill>
                <a:srgbClr val="CCEC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8765" name="Text Box 45"/>
              <p:cNvSpPr txBox="1">
                <a:spLocks noChangeArrowheads="1"/>
              </p:cNvSpPr>
              <p:nvPr/>
            </p:nvSpPr>
            <p:spPr bwMode="auto">
              <a:xfrm>
                <a:off x="840" y="2268"/>
                <a:ext cx="289" cy="1015"/>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メニュー少ない</a:t>
                </a:r>
              </a:p>
            </p:txBody>
          </p:sp>
          <p:sp>
            <p:nvSpPr>
              <p:cNvPr id="158766" name="Text Box 46"/>
              <p:cNvSpPr txBox="1">
                <a:spLocks noChangeArrowheads="1"/>
              </p:cNvSpPr>
              <p:nvPr/>
            </p:nvSpPr>
            <p:spPr bwMode="auto">
              <a:xfrm>
                <a:off x="1191" y="2274"/>
                <a:ext cx="289" cy="1015"/>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味が不満</a:t>
                </a:r>
              </a:p>
            </p:txBody>
          </p:sp>
          <p:sp>
            <p:nvSpPr>
              <p:cNvPr id="158767" name="Text Box 47"/>
              <p:cNvSpPr txBox="1">
                <a:spLocks noChangeArrowheads="1"/>
              </p:cNvSpPr>
              <p:nvPr/>
            </p:nvSpPr>
            <p:spPr bwMode="auto">
              <a:xfrm>
                <a:off x="1581" y="2289"/>
                <a:ext cx="289" cy="1015"/>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設備が不便</a:t>
                </a:r>
              </a:p>
            </p:txBody>
          </p:sp>
          <p:sp>
            <p:nvSpPr>
              <p:cNvPr id="158768" name="Text Box 48"/>
              <p:cNvSpPr txBox="1">
                <a:spLocks noChangeArrowheads="1"/>
              </p:cNvSpPr>
              <p:nvPr/>
            </p:nvSpPr>
            <p:spPr bwMode="auto">
              <a:xfrm>
                <a:off x="2357" y="2385"/>
                <a:ext cx="289" cy="806"/>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空調が悪い</a:t>
                </a:r>
              </a:p>
            </p:txBody>
          </p:sp>
          <p:sp>
            <p:nvSpPr>
              <p:cNvPr id="158769" name="Text Box 49"/>
              <p:cNvSpPr txBox="1">
                <a:spLocks noChangeArrowheads="1"/>
              </p:cNvSpPr>
              <p:nvPr/>
            </p:nvSpPr>
            <p:spPr bwMode="auto">
              <a:xfrm>
                <a:off x="3585" y="2133"/>
                <a:ext cx="289" cy="1286"/>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片付け面倒</a:t>
                </a:r>
              </a:p>
            </p:txBody>
          </p:sp>
          <p:sp>
            <p:nvSpPr>
              <p:cNvPr id="158770" name="Text Box 50"/>
              <p:cNvSpPr txBox="1">
                <a:spLocks noChangeArrowheads="1"/>
              </p:cNvSpPr>
              <p:nvPr/>
            </p:nvSpPr>
            <p:spPr bwMode="auto">
              <a:xfrm>
                <a:off x="3966" y="2058"/>
                <a:ext cx="289" cy="1552"/>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判りにくい</a:t>
                </a:r>
              </a:p>
            </p:txBody>
          </p:sp>
          <p:sp>
            <p:nvSpPr>
              <p:cNvPr id="158771" name="Text Box 51"/>
              <p:cNvSpPr txBox="1">
                <a:spLocks noChangeArrowheads="1"/>
              </p:cNvSpPr>
              <p:nvPr/>
            </p:nvSpPr>
            <p:spPr bwMode="auto">
              <a:xfrm>
                <a:off x="2022" y="2381"/>
                <a:ext cx="289" cy="1015"/>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混　雑　　</a:t>
                </a:r>
              </a:p>
            </p:txBody>
          </p:sp>
          <p:sp>
            <p:nvSpPr>
              <p:cNvPr id="158772" name="Text Box 52"/>
              <p:cNvSpPr txBox="1">
                <a:spLocks noChangeArrowheads="1"/>
              </p:cNvSpPr>
              <p:nvPr/>
            </p:nvSpPr>
            <p:spPr bwMode="auto">
              <a:xfrm>
                <a:off x="2731" y="2357"/>
                <a:ext cx="289" cy="879"/>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値段高い</a:t>
                </a:r>
              </a:p>
            </p:txBody>
          </p:sp>
          <p:sp>
            <p:nvSpPr>
              <p:cNvPr id="158773" name="Text Box 53"/>
              <p:cNvSpPr txBox="1">
                <a:spLocks noChangeArrowheads="1"/>
              </p:cNvSpPr>
              <p:nvPr/>
            </p:nvSpPr>
            <p:spPr bwMode="auto">
              <a:xfrm>
                <a:off x="3113" y="2332"/>
                <a:ext cx="289" cy="979"/>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清潔さ不満</a:t>
                </a:r>
              </a:p>
            </p:txBody>
          </p:sp>
          <p:sp>
            <p:nvSpPr>
              <p:cNvPr id="158774" name="Text Box 54"/>
              <p:cNvSpPr txBox="1">
                <a:spLocks noChangeArrowheads="1"/>
              </p:cNvSpPr>
              <p:nvPr/>
            </p:nvSpPr>
            <p:spPr bwMode="auto">
              <a:xfrm>
                <a:off x="734" y="3562"/>
                <a:ext cx="581" cy="231"/>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２０</a:t>
                </a:r>
              </a:p>
            </p:txBody>
          </p:sp>
          <p:sp>
            <p:nvSpPr>
              <p:cNvPr id="158775" name="Text Box 55"/>
              <p:cNvSpPr txBox="1">
                <a:spLocks noChangeArrowheads="1"/>
              </p:cNvSpPr>
              <p:nvPr/>
            </p:nvSpPr>
            <p:spPr bwMode="auto">
              <a:xfrm>
                <a:off x="1612" y="3567"/>
                <a:ext cx="298" cy="231"/>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６</a:t>
                </a:r>
              </a:p>
            </p:txBody>
          </p:sp>
          <p:sp>
            <p:nvSpPr>
              <p:cNvPr id="158776" name="Text Box 56"/>
              <p:cNvSpPr txBox="1">
                <a:spLocks noChangeArrowheads="1"/>
              </p:cNvSpPr>
              <p:nvPr/>
            </p:nvSpPr>
            <p:spPr bwMode="auto">
              <a:xfrm>
                <a:off x="1870" y="3568"/>
                <a:ext cx="570" cy="231"/>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４０</a:t>
                </a:r>
              </a:p>
            </p:txBody>
          </p:sp>
          <p:sp>
            <p:nvSpPr>
              <p:cNvPr id="158777" name="Text Box 57"/>
              <p:cNvSpPr txBox="1">
                <a:spLocks noChangeArrowheads="1"/>
              </p:cNvSpPr>
              <p:nvPr/>
            </p:nvSpPr>
            <p:spPr bwMode="auto">
              <a:xfrm>
                <a:off x="2369" y="3584"/>
                <a:ext cx="299" cy="231"/>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８</a:t>
                </a:r>
              </a:p>
            </p:txBody>
          </p:sp>
          <p:sp>
            <p:nvSpPr>
              <p:cNvPr id="158778" name="Text Box 58"/>
              <p:cNvSpPr txBox="1">
                <a:spLocks noChangeArrowheads="1"/>
              </p:cNvSpPr>
              <p:nvPr/>
            </p:nvSpPr>
            <p:spPr bwMode="auto">
              <a:xfrm>
                <a:off x="2679" y="3568"/>
                <a:ext cx="570" cy="231"/>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１５</a:t>
                </a:r>
              </a:p>
            </p:txBody>
          </p:sp>
          <p:sp>
            <p:nvSpPr>
              <p:cNvPr id="158779" name="Text Box 59"/>
              <p:cNvSpPr txBox="1">
                <a:spLocks noChangeArrowheads="1"/>
              </p:cNvSpPr>
              <p:nvPr/>
            </p:nvSpPr>
            <p:spPr bwMode="auto">
              <a:xfrm>
                <a:off x="3546" y="3571"/>
                <a:ext cx="299" cy="231"/>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３</a:t>
                </a:r>
              </a:p>
            </p:txBody>
          </p:sp>
          <p:sp>
            <p:nvSpPr>
              <p:cNvPr id="158780" name="Text Box 60"/>
              <p:cNvSpPr txBox="1">
                <a:spLocks noChangeArrowheads="1"/>
              </p:cNvSpPr>
              <p:nvPr/>
            </p:nvSpPr>
            <p:spPr bwMode="auto">
              <a:xfrm>
                <a:off x="3171" y="3576"/>
                <a:ext cx="299" cy="231"/>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４</a:t>
                </a:r>
              </a:p>
            </p:txBody>
          </p:sp>
          <p:sp>
            <p:nvSpPr>
              <p:cNvPr id="158781" name="Text Box 61"/>
              <p:cNvSpPr txBox="1">
                <a:spLocks noChangeArrowheads="1"/>
              </p:cNvSpPr>
              <p:nvPr/>
            </p:nvSpPr>
            <p:spPr bwMode="auto">
              <a:xfrm>
                <a:off x="3919" y="3571"/>
                <a:ext cx="299" cy="231"/>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４</a:t>
                </a:r>
              </a:p>
            </p:txBody>
          </p:sp>
          <p:sp>
            <p:nvSpPr>
              <p:cNvPr id="158782" name="Text Box 62"/>
              <p:cNvSpPr txBox="1">
                <a:spLocks noChangeArrowheads="1"/>
              </p:cNvSpPr>
              <p:nvPr/>
            </p:nvSpPr>
            <p:spPr bwMode="auto">
              <a:xfrm>
                <a:off x="1146" y="3574"/>
                <a:ext cx="480" cy="231"/>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１０</a:t>
                </a:r>
              </a:p>
            </p:txBody>
          </p:sp>
          <p:sp>
            <p:nvSpPr>
              <p:cNvPr id="158783" name="Text Box 63"/>
              <p:cNvSpPr txBox="1">
                <a:spLocks noChangeArrowheads="1"/>
              </p:cNvSpPr>
              <p:nvPr/>
            </p:nvSpPr>
            <p:spPr bwMode="auto">
              <a:xfrm>
                <a:off x="410" y="1925"/>
                <a:ext cx="1119"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表　１</a:t>
                </a:r>
              </a:p>
            </p:txBody>
          </p:sp>
          <p:pic>
            <p:nvPicPr>
              <p:cNvPr id="158788" name="Picture 68" descr="00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2" y="1051"/>
                <a:ext cx="1144" cy="2218"/>
              </a:xfrm>
              <a:prstGeom prst="rect">
                <a:avLst/>
              </a:prstGeom>
              <a:noFill/>
              <a:extLst>
                <a:ext uri="{909E8E84-426E-40DD-AFC4-6F175D3DCCD1}">
                  <a14:hiddenFill xmlns:a14="http://schemas.microsoft.com/office/drawing/2010/main">
                    <a:solidFill>
                      <a:srgbClr val="FFFFFF"/>
                    </a:solidFill>
                  </a14:hiddenFill>
                </a:ext>
              </a:extLst>
            </p:spPr>
          </p:pic>
        </p:grpSp>
        <p:sp>
          <p:nvSpPr>
            <p:cNvPr id="158789" name="AutoShape 69"/>
            <p:cNvSpPr>
              <a:spLocks noChangeArrowheads="1"/>
            </p:cNvSpPr>
            <p:nvPr/>
          </p:nvSpPr>
          <p:spPr bwMode="auto">
            <a:xfrm>
              <a:off x="1853" y="1355"/>
              <a:ext cx="2552" cy="598"/>
            </a:xfrm>
            <a:prstGeom prst="wedgeRoundRectCallout">
              <a:avLst>
                <a:gd name="adj1" fmla="val 49648"/>
                <a:gd name="adj2" fmla="val 64380"/>
                <a:gd name="adj3" fmla="val 16667"/>
              </a:avLst>
            </a:prstGeom>
            <a:solidFill>
              <a:srgbClr val="99CCFF"/>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endParaRPr lang="ja-JP" altLang="ja-JP" sz="1400"/>
            </a:p>
          </p:txBody>
        </p:sp>
        <p:sp>
          <p:nvSpPr>
            <p:cNvPr id="158785" name="Text Box 65"/>
            <p:cNvSpPr txBox="1">
              <a:spLocks noChangeArrowheads="1"/>
            </p:cNvSpPr>
            <p:nvPr/>
          </p:nvSpPr>
          <p:spPr bwMode="auto">
            <a:xfrm>
              <a:off x="1965" y="1452"/>
              <a:ext cx="2226" cy="366"/>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平成１８年９月の１ヶ月間の苦情数を調べたら表１のようになりました。</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58793"/>
                                        </p:tgtEl>
                                        <p:attrNameLst>
                                          <p:attrName>style.visibility</p:attrName>
                                        </p:attrNameLst>
                                      </p:cBhvr>
                                      <p:to>
                                        <p:strVal val="visible"/>
                                      </p:to>
                                    </p:set>
                                    <p:anim calcmode="lin" valueType="num">
                                      <p:cBhvr additive="base">
                                        <p:cTn id="7" dur="500" fill="hold"/>
                                        <p:tgtEl>
                                          <p:spTgt spid="158793"/>
                                        </p:tgtEl>
                                        <p:attrNameLst>
                                          <p:attrName>ppt_x</p:attrName>
                                        </p:attrNameLst>
                                      </p:cBhvr>
                                      <p:tavLst>
                                        <p:tav tm="0">
                                          <p:val>
                                            <p:strVal val="0-#ppt_w/2"/>
                                          </p:val>
                                        </p:tav>
                                        <p:tav tm="100000">
                                          <p:val>
                                            <p:strVal val="#ppt_x"/>
                                          </p:val>
                                        </p:tav>
                                      </p:tavLst>
                                    </p:anim>
                                    <p:anim calcmode="lin" valueType="num">
                                      <p:cBhvr additive="base">
                                        <p:cTn id="8" dur="500" fill="hold"/>
                                        <p:tgtEl>
                                          <p:spTgt spid="158793"/>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58795"/>
                                        </p:tgtEl>
                                        <p:attrNameLst>
                                          <p:attrName>style.visibility</p:attrName>
                                        </p:attrNameLst>
                                      </p:cBhvr>
                                      <p:to>
                                        <p:strVal val="visible"/>
                                      </p:to>
                                    </p:set>
                                    <p:anim calcmode="lin" valueType="num">
                                      <p:cBhvr additive="base">
                                        <p:cTn id="13" dur="500" fill="hold"/>
                                        <p:tgtEl>
                                          <p:spTgt spid="158795"/>
                                        </p:tgtEl>
                                        <p:attrNameLst>
                                          <p:attrName>ppt_x</p:attrName>
                                        </p:attrNameLst>
                                      </p:cBhvr>
                                      <p:tavLst>
                                        <p:tav tm="0">
                                          <p:val>
                                            <p:strVal val="0-#ppt_w/2"/>
                                          </p:val>
                                        </p:tav>
                                        <p:tav tm="100000">
                                          <p:val>
                                            <p:strVal val="#ppt_x"/>
                                          </p:val>
                                        </p:tav>
                                      </p:tavLst>
                                    </p:anim>
                                    <p:anim calcmode="lin" valueType="num">
                                      <p:cBhvr additive="base">
                                        <p:cTn id="14" dur="500" fill="hold"/>
                                        <p:tgtEl>
                                          <p:spTgt spid="15879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2" name="Text Box 4"/>
          <p:cNvSpPr txBox="1">
            <a:spLocks noChangeArrowheads="1"/>
          </p:cNvSpPr>
          <p:nvPr/>
        </p:nvSpPr>
        <p:spPr bwMode="auto">
          <a:xfrm>
            <a:off x="8534400" y="85725"/>
            <a:ext cx="438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P9</a:t>
            </a:r>
          </a:p>
        </p:txBody>
      </p:sp>
      <p:sp>
        <p:nvSpPr>
          <p:cNvPr id="160771" name="Rectangle 3"/>
          <p:cNvSpPr>
            <a:spLocks noChangeArrowheads="1"/>
          </p:cNvSpPr>
          <p:nvPr/>
        </p:nvSpPr>
        <p:spPr bwMode="auto">
          <a:xfrm>
            <a:off x="209550" y="198438"/>
            <a:ext cx="5168900" cy="469900"/>
          </a:xfrm>
          <a:prstGeom prst="rect">
            <a:avLst/>
          </a:prstGeom>
          <a:solidFill>
            <a:srgbClr val="FFFF66"/>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b="1"/>
              <a:t>手順２　パレート図のデータ表をつくる</a:t>
            </a:r>
            <a:endParaRPr lang="ja-JP" altLang="en-US"/>
          </a:p>
        </p:txBody>
      </p:sp>
      <p:sp>
        <p:nvSpPr>
          <p:cNvPr id="160773" name="Text Box 5" descr="20%"/>
          <p:cNvSpPr txBox="1">
            <a:spLocks noChangeArrowheads="1"/>
          </p:cNvSpPr>
          <p:nvPr/>
        </p:nvSpPr>
        <p:spPr bwMode="auto">
          <a:xfrm>
            <a:off x="663575" y="971550"/>
            <a:ext cx="7726363" cy="715963"/>
          </a:xfrm>
          <a:prstGeom prst="rect">
            <a:avLst/>
          </a:prstGeom>
          <a:pattFill prst="pct20">
            <a:fgClr>
              <a:schemeClr val="accent1"/>
            </a:fgClr>
            <a:bgClr>
              <a:schemeClr val="bg1"/>
            </a:bgClr>
          </a:patt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苦情数の</a:t>
            </a:r>
            <a:r>
              <a:rPr lang="ja-JP" altLang="en-US" sz="1600" b="1"/>
              <a:t>多い順に並び替え</a:t>
            </a:r>
            <a:r>
              <a:rPr lang="ja-JP" altLang="en-US" sz="1600"/>
              <a:t>、苦情数の</a:t>
            </a:r>
            <a:r>
              <a:rPr lang="ja-JP" altLang="en-US" sz="1600" b="1"/>
              <a:t>多い順に足した累積個数</a:t>
            </a:r>
            <a:r>
              <a:rPr lang="ja-JP" altLang="en-US" sz="1600"/>
              <a:t>と</a:t>
            </a:r>
          </a:p>
          <a:p>
            <a:pPr algn="ctr">
              <a:spcBef>
                <a:spcPct val="50000"/>
              </a:spcBef>
            </a:pPr>
            <a:r>
              <a:rPr lang="ja-JP" altLang="en-US" sz="1600"/>
              <a:t>全苦情数の</a:t>
            </a:r>
            <a:r>
              <a:rPr lang="ja-JP" altLang="en-US" sz="1600" b="1"/>
              <a:t>比率を計算</a:t>
            </a:r>
            <a:r>
              <a:rPr lang="ja-JP" altLang="en-US" sz="1600"/>
              <a:t>して、表２のようなデータ表を作ります。　　　　</a:t>
            </a:r>
          </a:p>
        </p:txBody>
      </p:sp>
      <p:grpSp>
        <p:nvGrpSpPr>
          <p:cNvPr id="160882" name="Group 114"/>
          <p:cNvGrpSpPr>
            <a:grpSpLocks/>
          </p:cNvGrpSpPr>
          <p:nvPr/>
        </p:nvGrpSpPr>
        <p:grpSpPr bwMode="auto">
          <a:xfrm>
            <a:off x="635000" y="1892300"/>
            <a:ext cx="6858000" cy="3898900"/>
            <a:chOff x="400" y="1192"/>
            <a:chExt cx="4320" cy="2456"/>
          </a:xfrm>
        </p:grpSpPr>
        <p:sp>
          <p:nvSpPr>
            <p:cNvPr id="160775" name="Rectangle 7"/>
            <p:cNvSpPr>
              <a:spLocks noChangeArrowheads="1"/>
            </p:cNvSpPr>
            <p:nvPr/>
          </p:nvSpPr>
          <p:spPr bwMode="auto">
            <a:xfrm>
              <a:off x="3640" y="3426"/>
              <a:ext cx="108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776" name="Rectangle 8"/>
            <p:cNvSpPr>
              <a:spLocks noChangeArrowheads="1"/>
            </p:cNvSpPr>
            <p:nvPr/>
          </p:nvSpPr>
          <p:spPr bwMode="auto">
            <a:xfrm>
              <a:off x="2560" y="3426"/>
              <a:ext cx="108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solidFill>
                  <a:srgbClr val="000066"/>
                </a:solidFill>
              </a:endParaRPr>
            </a:p>
          </p:txBody>
        </p:sp>
        <p:sp>
          <p:nvSpPr>
            <p:cNvPr id="160777" name="Rectangle 9"/>
            <p:cNvSpPr>
              <a:spLocks noChangeArrowheads="1"/>
            </p:cNvSpPr>
            <p:nvPr/>
          </p:nvSpPr>
          <p:spPr bwMode="auto">
            <a:xfrm>
              <a:off x="1490" y="3426"/>
              <a:ext cx="107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778" name="Rectangle 10"/>
            <p:cNvSpPr>
              <a:spLocks noChangeArrowheads="1"/>
            </p:cNvSpPr>
            <p:nvPr/>
          </p:nvSpPr>
          <p:spPr bwMode="auto">
            <a:xfrm>
              <a:off x="400" y="3426"/>
              <a:ext cx="109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779" name="Rectangle 11"/>
            <p:cNvSpPr>
              <a:spLocks noChangeArrowheads="1"/>
            </p:cNvSpPr>
            <p:nvPr/>
          </p:nvSpPr>
          <p:spPr bwMode="auto">
            <a:xfrm>
              <a:off x="3640" y="3204"/>
              <a:ext cx="108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780" name="Rectangle 12"/>
            <p:cNvSpPr>
              <a:spLocks noChangeArrowheads="1"/>
            </p:cNvSpPr>
            <p:nvPr/>
          </p:nvSpPr>
          <p:spPr bwMode="auto">
            <a:xfrm>
              <a:off x="2560" y="3204"/>
              <a:ext cx="108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solidFill>
                  <a:srgbClr val="000066"/>
                </a:solidFill>
              </a:endParaRPr>
            </a:p>
          </p:txBody>
        </p:sp>
        <p:sp>
          <p:nvSpPr>
            <p:cNvPr id="160781" name="Rectangle 13"/>
            <p:cNvSpPr>
              <a:spLocks noChangeArrowheads="1"/>
            </p:cNvSpPr>
            <p:nvPr/>
          </p:nvSpPr>
          <p:spPr bwMode="auto">
            <a:xfrm>
              <a:off x="1490" y="3204"/>
              <a:ext cx="107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782" name="Rectangle 14"/>
            <p:cNvSpPr>
              <a:spLocks noChangeArrowheads="1"/>
            </p:cNvSpPr>
            <p:nvPr/>
          </p:nvSpPr>
          <p:spPr bwMode="auto">
            <a:xfrm>
              <a:off x="400" y="3204"/>
              <a:ext cx="109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783" name="Rectangle 15"/>
            <p:cNvSpPr>
              <a:spLocks noChangeArrowheads="1"/>
            </p:cNvSpPr>
            <p:nvPr/>
          </p:nvSpPr>
          <p:spPr bwMode="auto">
            <a:xfrm>
              <a:off x="3640" y="2981"/>
              <a:ext cx="1080" cy="2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784" name="Rectangle 16"/>
            <p:cNvSpPr>
              <a:spLocks noChangeArrowheads="1"/>
            </p:cNvSpPr>
            <p:nvPr/>
          </p:nvSpPr>
          <p:spPr bwMode="auto">
            <a:xfrm>
              <a:off x="2560" y="2981"/>
              <a:ext cx="1080" cy="2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solidFill>
                  <a:srgbClr val="000066"/>
                </a:solidFill>
              </a:endParaRPr>
            </a:p>
          </p:txBody>
        </p:sp>
        <p:sp>
          <p:nvSpPr>
            <p:cNvPr id="160785" name="Rectangle 17"/>
            <p:cNvSpPr>
              <a:spLocks noChangeArrowheads="1"/>
            </p:cNvSpPr>
            <p:nvPr/>
          </p:nvSpPr>
          <p:spPr bwMode="auto">
            <a:xfrm>
              <a:off x="1490" y="2981"/>
              <a:ext cx="1070" cy="2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786" name="Rectangle 18"/>
            <p:cNvSpPr>
              <a:spLocks noChangeArrowheads="1"/>
            </p:cNvSpPr>
            <p:nvPr/>
          </p:nvSpPr>
          <p:spPr bwMode="auto">
            <a:xfrm>
              <a:off x="400" y="2981"/>
              <a:ext cx="1090" cy="2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787" name="Rectangle 19"/>
            <p:cNvSpPr>
              <a:spLocks noChangeArrowheads="1"/>
            </p:cNvSpPr>
            <p:nvPr/>
          </p:nvSpPr>
          <p:spPr bwMode="auto">
            <a:xfrm>
              <a:off x="3640" y="2759"/>
              <a:ext cx="108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788" name="Rectangle 20"/>
            <p:cNvSpPr>
              <a:spLocks noChangeArrowheads="1"/>
            </p:cNvSpPr>
            <p:nvPr/>
          </p:nvSpPr>
          <p:spPr bwMode="auto">
            <a:xfrm>
              <a:off x="2560" y="2759"/>
              <a:ext cx="108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solidFill>
                  <a:srgbClr val="000066"/>
                </a:solidFill>
              </a:endParaRPr>
            </a:p>
          </p:txBody>
        </p:sp>
        <p:sp>
          <p:nvSpPr>
            <p:cNvPr id="160789" name="Rectangle 21"/>
            <p:cNvSpPr>
              <a:spLocks noChangeArrowheads="1"/>
            </p:cNvSpPr>
            <p:nvPr/>
          </p:nvSpPr>
          <p:spPr bwMode="auto">
            <a:xfrm>
              <a:off x="1490" y="2759"/>
              <a:ext cx="107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790" name="Rectangle 22"/>
            <p:cNvSpPr>
              <a:spLocks noChangeArrowheads="1"/>
            </p:cNvSpPr>
            <p:nvPr/>
          </p:nvSpPr>
          <p:spPr bwMode="auto">
            <a:xfrm>
              <a:off x="400" y="2759"/>
              <a:ext cx="109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791" name="Rectangle 23"/>
            <p:cNvSpPr>
              <a:spLocks noChangeArrowheads="1"/>
            </p:cNvSpPr>
            <p:nvPr/>
          </p:nvSpPr>
          <p:spPr bwMode="auto">
            <a:xfrm>
              <a:off x="3640" y="2537"/>
              <a:ext cx="108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792" name="Rectangle 24"/>
            <p:cNvSpPr>
              <a:spLocks noChangeArrowheads="1"/>
            </p:cNvSpPr>
            <p:nvPr/>
          </p:nvSpPr>
          <p:spPr bwMode="auto">
            <a:xfrm>
              <a:off x="2560" y="2537"/>
              <a:ext cx="108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solidFill>
                  <a:srgbClr val="000066"/>
                </a:solidFill>
              </a:endParaRPr>
            </a:p>
          </p:txBody>
        </p:sp>
        <p:sp>
          <p:nvSpPr>
            <p:cNvPr id="160793" name="Rectangle 25"/>
            <p:cNvSpPr>
              <a:spLocks noChangeArrowheads="1"/>
            </p:cNvSpPr>
            <p:nvPr/>
          </p:nvSpPr>
          <p:spPr bwMode="auto">
            <a:xfrm>
              <a:off x="1490" y="2537"/>
              <a:ext cx="107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794" name="Rectangle 26"/>
            <p:cNvSpPr>
              <a:spLocks noChangeArrowheads="1"/>
            </p:cNvSpPr>
            <p:nvPr/>
          </p:nvSpPr>
          <p:spPr bwMode="auto">
            <a:xfrm>
              <a:off x="400" y="2537"/>
              <a:ext cx="109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795" name="Rectangle 27"/>
            <p:cNvSpPr>
              <a:spLocks noChangeArrowheads="1"/>
            </p:cNvSpPr>
            <p:nvPr/>
          </p:nvSpPr>
          <p:spPr bwMode="auto">
            <a:xfrm>
              <a:off x="3640" y="2315"/>
              <a:ext cx="108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796" name="Rectangle 28"/>
            <p:cNvSpPr>
              <a:spLocks noChangeArrowheads="1"/>
            </p:cNvSpPr>
            <p:nvPr/>
          </p:nvSpPr>
          <p:spPr bwMode="auto">
            <a:xfrm>
              <a:off x="2560" y="2315"/>
              <a:ext cx="108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solidFill>
                  <a:srgbClr val="000066"/>
                </a:solidFill>
              </a:endParaRPr>
            </a:p>
          </p:txBody>
        </p:sp>
        <p:sp>
          <p:nvSpPr>
            <p:cNvPr id="160797" name="Rectangle 29"/>
            <p:cNvSpPr>
              <a:spLocks noChangeArrowheads="1"/>
            </p:cNvSpPr>
            <p:nvPr/>
          </p:nvSpPr>
          <p:spPr bwMode="auto">
            <a:xfrm>
              <a:off x="1490" y="2315"/>
              <a:ext cx="107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798" name="Rectangle 30"/>
            <p:cNvSpPr>
              <a:spLocks noChangeArrowheads="1"/>
            </p:cNvSpPr>
            <p:nvPr/>
          </p:nvSpPr>
          <p:spPr bwMode="auto">
            <a:xfrm>
              <a:off x="400" y="2315"/>
              <a:ext cx="109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799" name="Rectangle 31"/>
            <p:cNvSpPr>
              <a:spLocks noChangeArrowheads="1"/>
            </p:cNvSpPr>
            <p:nvPr/>
          </p:nvSpPr>
          <p:spPr bwMode="auto">
            <a:xfrm>
              <a:off x="3640" y="2093"/>
              <a:ext cx="108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800" name="Rectangle 32"/>
            <p:cNvSpPr>
              <a:spLocks noChangeArrowheads="1"/>
            </p:cNvSpPr>
            <p:nvPr/>
          </p:nvSpPr>
          <p:spPr bwMode="auto">
            <a:xfrm>
              <a:off x="2560" y="2093"/>
              <a:ext cx="108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solidFill>
                  <a:srgbClr val="000066"/>
                </a:solidFill>
              </a:endParaRPr>
            </a:p>
          </p:txBody>
        </p:sp>
        <p:sp>
          <p:nvSpPr>
            <p:cNvPr id="160801" name="Rectangle 33"/>
            <p:cNvSpPr>
              <a:spLocks noChangeArrowheads="1"/>
            </p:cNvSpPr>
            <p:nvPr/>
          </p:nvSpPr>
          <p:spPr bwMode="auto">
            <a:xfrm>
              <a:off x="1490" y="2093"/>
              <a:ext cx="107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802" name="Rectangle 34"/>
            <p:cNvSpPr>
              <a:spLocks noChangeArrowheads="1"/>
            </p:cNvSpPr>
            <p:nvPr/>
          </p:nvSpPr>
          <p:spPr bwMode="auto">
            <a:xfrm>
              <a:off x="400" y="2093"/>
              <a:ext cx="109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803" name="Rectangle 35"/>
            <p:cNvSpPr>
              <a:spLocks noChangeArrowheads="1"/>
            </p:cNvSpPr>
            <p:nvPr/>
          </p:nvSpPr>
          <p:spPr bwMode="auto">
            <a:xfrm>
              <a:off x="3640" y="1870"/>
              <a:ext cx="1080" cy="2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804" name="Rectangle 36"/>
            <p:cNvSpPr>
              <a:spLocks noChangeArrowheads="1"/>
            </p:cNvSpPr>
            <p:nvPr/>
          </p:nvSpPr>
          <p:spPr bwMode="auto">
            <a:xfrm>
              <a:off x="2560" y="1870"/>
              <a:ext cx="1080" cy="2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solidFill>
                  <a:srgbClr val="000066"/>
                </a:solidFill>
              </a:endParaRPr>
            </a:p>
          </p:txBody>
        </p:sp>
        <p:sp>
          <p:nvSpPr>
            <p:cNvPr id="160805" name="Rectangle 37"/>
            <p:cNvSpPr>
              <a:spLocks noChangeArrowheads="1"/>
            </p:cNvSpPr>
            <p:nvPr/>
          </p:nvSpPr>
          <p:spPr bwMode="auto">
            <a:xfrm>
              <a:off x="1490" y="1870"/>
              <a:ext cx="1070" cy="2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806" name="Rectangle 38"/>
            <p:cNvSpPr>
              <a:spLocks noChangeArrowheads="1"/>
            </p:cNvSpPr>
            <p:nvPr/>
          </p:nvSpPr>
          <p:spPr bwMode="auto">
            <a:xfrm>
              <a:off x="400" y="1870"/>
              <a:ext cx="1090" cy="2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807" name="Rectangle 39"/>
            <p:cNvSpPr>
              <a:spLocks noChangeArrowheads="1"/>
            </p:cNvSpPr>
            <p:nvPr/>
          </p:nvSpPr>
          <p:spPr bwMode="auto">
            <a:xfrm>
              <a:off x="3640" y="1648"/>
              <a:ext cx="108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808" name="Rectangle 40"/>
            <p:cNvSpPr>
              <a:spLocks noChangeArrowheads="1"/>
            </p:cNvSpPr>
            <p:nvPr/>
          </p:nvSpPr>
          <p:spPr bwMode="auto">
            <a:xfrm>
              <a:off x="2560" y="1648"/>
              <a:ext cx="108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solidFill>
                  <a:srgbClr val="000066"/>
                </a:solidFill>
              </a:endParaRPr>
            </a:p>
          </p:txBody>
        </p:sp>
        <p:sp>
          <p:nvSpPr>
            <p:cNvPr id="160809" name="Rectangle 41"/>
            <p:cNvSpPr>
              <a:spLocks noChangeArrowheads="1"/>
            </p:cNvSpPr>
            <p:nvPr/>
          </p:nvSpPr>
          <p:spPr bwMode="auto">
            <a:xfrm>
              <a:off x="1490" y="1648"/>
              <a:ext cx="107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810" name="Rectangle 42"/>
            <p:cNvSpPr>
              <a:spLocks noChangeArrowheads="1"/>
            </p:cNvSpPr>
            <p:nvPr/>
          </p:nvSpPr>
          <p:spPr bwMode="auto">
            <a:xfrm>
              <a:off x="400" y="1648"/>
              <a:ext cx="109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811" name="Rectangle 43"/>
            <p:cNvSpPr>
              <a:spLocks noChangeArrowheads="1"/>
            </p:cNvSpPr>
            <p:nvPr/>
          </p:nvSpPr>
          <p:spPr bwMode="auto">
            <a:xfrm>
              <a:off x="3640" y="1408"/>
              <a:ext cx="1080" cy="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812" name="Rectangle 44"/>
            <p:cNvSpPr>
              <a:spLocks noChangeArrowheads="1"/>
            </p:cNvSpPr>
            <p:nvPr/>
          </p:nvSpPr>
          <p:spPr bwMode="auto">
            <a:xfrm>
              <a:off x="2560" y="1408"/>
              <a:ext cx="1080" cy="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solidFill>
                  <a:srgbClr val="000066"/>
                </a:solidFill>
              </a:endParaRPr>
            </a:p>
          </p:txBody>
        </p:sp>
        <p:sp>
          <p:nvSpPr>
            <p:cNvPr id="160813" name="Rectangle 45"/>
            <p:cNvSpPr>
              <a:spLocks noChangeArrowheads="1"/>
            </p:cNvSpPr>
            <p:nvPr/>
          </p:nvSpPr>
          <p:spPr bwMode="auto">
            <a:xfrm>
              <a:off x="1490" y="1408"/>
              <a:ext cx="1070" cy="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814" name="Rectangle 46"/>
            <p:cNvSpPr>
              <a:spLocks noChangeArrowheads="1"/>
            </p:cNvSpPr>
            <p:nvPr/>
          </p:nvSpPr>
          <p:spPr bwMode="auto">
            <a:xfrm>
              <a:off x="400" y="1408"/>
              <a:ext cx="1090" cy="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r>
                <a:rPr lang="ja-JP" altLang="en-US" sz="2000"/>
                <a:t>　　</a:t>
              </a:r>
            </a:p>
          </p:txBody>
        </p:sp>
        <p:sp>
          <p:nvSpPr>
            <p:cNvPr id="160815" name="Line 47"/>
            <p:cNvSpPr>
              <a:spLocks noChangeShapeType="1"/>
            </p:cNvSpPr>
            <p:nvPr/>
          </p:nvSpPr>
          <p:spPr bwMode="auto">
            <a:xfrm>
              <a:off x="400" y="1408"/>
              <a:ext cx="4320" cy="0"/>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0816" name="Line 48"/>
            <p:cNvSpPr>
              <a:spLocks noChangeShapeType="1"/>
            </p:cNvSpPr>
            <p:nvPr/>
          </p:nvSpPr>
          <p:spPr bwMode="auto">
            <a:xfrm>
              <a:off x="400" y="1648"/>
              <a:ext cx="4320"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0817" name="Line 49"/>
            <p:cNvSpPr>
              <a:spLocks noChangeShapeType="1"/>
            </p:cNvSpPr>
            <p:nvPr/>
          </p:nvSpPr>
          <p:spPr bwMode="auto">
            <a:xfrm>
              <a:off x="400" y="1870"/>
              <a:ext cx="432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0818" name="Line 50"/>
            <p:cNvSpPr>
              <a:spLocks noChangeShapeType="1"/>
            </p:cNvSpPr>
            <p:nvPr/>
          </p:nvSpPr>
          <p:spPr bwMode="auto">
            <a:xfrm>
              <a:off x="400" y="2093"/>
              <a:ext cx="432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0819" name="Line 51"/>
            <p:cNvSpPr>
              <a:spLocks noChangeShapeType="1"/>
            </p:cNvSpPr>
            <p:nvPr/>
          </p:nvSpPr>
          <p:spPr bwMode="auto">
            <a:xfrm>
              <a:off x="400" y="2315"/>
              <a:ext cx="432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0820" name="Line 52"/>
            <p:cNvSpPr>
              <a:spLocks noChangeShapeType="1"/>
            </p:cNvSpPr>
            <p:nvPr/>
          </p:nvSpPr>
          <p:spPr bwMode="auto">
            <a:xfrm>
              <a:off x="400" y="2537"/>
              <a:ext cx="432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0821" name="Line 53"/>
            <p:cNvSpPr>
              <a:spLocks noChangeShapeType="1"/>
            </p:cNvSpPr>
            <p:nvPr/>
          </p:nvSpPr>
          <p:spPr bwMode="auto">
            <a:xfrm>
              <a:off x="400" y="2759"/>
              <a:ext cx="432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0822" name="Line 54"/>
            <p:cNvSpPr>
              <a:spLocks noChangeShapeType="1"/>
            </p:cNvSpPr>
            <p:nvPr/>
          </p:nvSpPr>
          <p:spPr bwMode="auto">
            <a:xfrm>
              <a:off x="400" y="2981"/>
              <a:ext cx="432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0823" name="Line 55"/>
            <p:cNvSpPr>
              <a:spLocks noChangeShapeType="1"/>
            </p:cNvSpPr>
            <p:nvPr/>
          </p:nvSpPr>
          <p:spPr bwMode="auto">
            <a:xfrm>
              <a:off x="400" y="3204"/>
              <a:ext cx="432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0824" name="Line 56"/>
            <p:cNvSpPr>
              <a:spLocks noChangeShapeType="1"/>
            </p:cNvSpPr>
            <p:nvPr/>
          </p:nvSpPr>
          <p:spPr bwMode="auto">
            <a:xfrm>
              <a:off x="400" y="3426"/>
              <a:ext cx="432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0825" name="Line 57"/>
            <p:cNvSpPr>
              <a:spLocks noChangeShapeType="1"/>
            </p:cNvSpPr>
            <p:nvPr/>
          </p:nvSpPr>
          <p:spPr bwMode="auto">
            <a:xfrm>
              <a:off x="400" y="3648"/>
              <a:ext cx="4320" cy="0"/>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0826" name="Line 58"/>
            <p:cNvSpPr>
              <a:spLocks noChangeShapeType="1"/>
            </p:cNvSpPr>
            <p:nvPr/>
          </p:nvSpPr>
          <p:spPr bwMode="auto">
            <a:xfrm>
              <a:off x="400" y="1408"/>
              <a:ext cx="0" cy="2240"/>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0827" name="Line 59"/>
            <p:cNvSpPr>
              <a:spLocks noChangeShapeType="1"/>
            </p:cNvSpPr>
            <p:nvPr/>
          </p:nvSpPr>
          <p:spPr bwMode="auto">
            <a:xfrm>
              <a:off x="1490" y="1408"/>
              <a:ext cx="0" cy="224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0828" name="Line 60"/>
            <p:cNvSpPr>
              <a:spLocks noChangeShapeType="1"/>
            </p:cNvSpPr>
            <p:nvPr/>
          </p:nvSpPr>
          <p:spPr bwMode="auto">
            <a:xfrm>
              <a:off x="2560" y="1408"/>
              <a:ext cx="0" cy="224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0829" name="Line 61"/>
            <p:cNvSpPr>
              <a:spLocks noChangeShapeType="1"/>
            </p:cNvSpPr>
            <p:nvPr/>
          </p:nvSpPr>
          <p:spPr bwMode="auto">
            <a:xfrm>
              <a:off x="3640" y="1408"/>
              <a:ext cx="0" cy="224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0830" name="Line 62"/>
            <p:cNvSpPr>
              <a:spLocks noChangeShapeType="1"/>
            </p:cNvSpPr>
            <p:nvPr/>
          </p:nvSpPr>
          <p:spPr bwMode="auto">
            <a:xfrm>
              <a:off x="4720" y="1408"/>
              <a:ext cx="0" cy="2240"/>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0831" name="Text Box 63"/>
            <p:cNvSpPr txBox="1">
              <a:spLocks noChangeArrowheads="1"/>
            </p:cNvSpPr>
            <p:nvPr/>
          </p:nvSpPr>
          <p:spPr bwMode="auto">
            <a:xfrm>
              <a:off x="440" y="1192"/>
              <a:ext cx="124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表２　　データ表</a:t>
              </a:r>
            </a:p>
          </p:txBody>
        </p:sp>
        <p:sp>
          <p:nvSpPr>
            <p:cNvPr id="160832" name="Text Box 64"/>
            <p:cNvSpPr txBox="1">
              <a:spLocks noChangeArrowheads="1"/>
            </p:cNvSpPr>
            <p:nvPr/>
          </p:nvSpPr>
          <p:spPr bwMode="auto">
            <a:xfrm>
              <a:off x="464" y="1416"/>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苦情種類</a:t>
              </a:r>
            </a:p>
          </p:txBody>
        </p:sp>
        <p:sp>
          <p:nvSpPr>
            <p:cNvPr id="160833" name="Text Box 65"/>
            <p:cNvSpPr txBox="1">
              <a:spLocks noChangeArrowheads="1"/>
            </p:cNvSpPr>
            <p:nvPr/>
          </p:nvSpPr>
          <p:spPr bwMode="auto">
            <a:xfrm>
              <a:off x="1560" y="1424"/>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苦情数</a:t>
              </a:r>
            </a:p>
          </p:txBody>
        </p:sp>
        <p:sp>
          <p:nvSpPr>
            <p:cNvPr id="160834" name="Text Box 66"/>
            <p:cNvSpPr txBox="1">
              <a:spLocks noChangeArrowheads="1"/>
            </p:cNvSpPr>
            <p:nvPr/>
          </p:nvSpPr>
          <p:spPr bwMode="auto">
            <a:xfrm>
              <a:off x="2648" y="1416"/>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累積件数</a:t>
              </a:r>
            </a:p>
          </p:txBody>
        </p:sp>
        <p:sp>
          <p:nvSpPr>
            <p:cNvPr id="160868" name="Text Box 100"/>
            <p:cNvSpPr txBox="1">
              <a:spLocks noChangeArrowheads="1"/>
            </p:cNvSpPr>
            <p:nvPr/>
          </p:nvSpPr>
          <p:spPr bwMode="auto">
            <a:xfrm>
              <a:off x="432" y="3424"/>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片付け</a:t>
              </a:r>
            </a:p>
          </p:txBody>
        </p:sp>
        <p:sp>
          <p:nvSpPr>
            <p:cNvPr id="160869" name="Text Box 101"/>
            <p:cNvSpPr txBox="1">
              <a:spLocks noChangeArrowheads="1"/>
            </p:cNvSpPr>
            <p:nvPr/>
          </p:nvSpPr>
          <p:spPr bwMode="auto">
            <a:xfrm>
              <a:off x="1536" y="3432"/>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solidFill>
                    <a:srgbClr val="CC0000"/>
                  </a:solidFill>
                </a:rPr>
                <a:t>　３</a:t>
              </a:r>
            </a:p>
          </p:txBody>
        </p:sp>
        <p:sp>
          <p:nvSpPr>
            <p:cNvPr id="160870" name="Text Box 102"/>
            <p:cNvSpPr txBox="1">
              <a:spLocks noChangeArrowheads="1"/>
            </p:cNvSpPr>
            <p:nvPr/>
          </p:nvSpPr>
          <p:spPr bwMode="auto">
            <a:xfrm>
              <a:off x="2632" y="3424"/>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１１０</a:t>
              </a:r>
            </a:p>
          </p:txBody>
        </p:sp>
        <p:sp>
          <p:nvSpPr>
            <p:cNvPr id="160835" name="Text Box 67"/>
            <p:cNvSpPr txBox="1">
              <a:spLocks noChangeArrowheads="1"/>
            </p:cNvSpPr>
            <p:nvPr/>
          </p:nvSpPr>
          <p:spPr bwMode="auto">
            <a:xfrm>
              <a:off x="3728" y="1424"/>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累積比率　％</a:t>
              </a:r>
            </a:p>
          </p:txBody>
        </p:sp>
        <p:grpSp>
          <p:nvGrpSpPr>
            <p:cNvPr id="160879" name="Group 111"/>
            <p:cNvGrpSpPr>
              <a:grpSpLocks/>
            </p:cNvGrpSpPr>
            <p:nvPr/>
          </p:nvGrpSpPr>
          <p:grpSpPr bwMode="auto">
            <a:xfrm>
              <a:off x="432" y="1656"/>
              <a:ext cx="4200" cy="1988"/>
              <a:chOff x="432" y="1656"/>
              <a:chExt cx="4200" cy="1988"/>
            </a:xfrm>
          </p:grpSpPr>
          <p:sp>
            <p:nvSpPr>
              <p:cNvPr id="160839" name="Text Box 71"/>
              <p:cNvSpPr txBox="1">
                <a:spLocks noChangeArrowheads="1"/>
              </p:cNvSpPr>
              <p:nvPr/>
            </p:nvSpPr>
            <p:spPr bwMode="auto">
              <a:xfrm>
                <a:off x="3720" y="1664"/>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３６</a:t>
                </a:r>
              </a:p>
            </p:txBody>
          </p:sp>
          <p:sp>
            <p:nvSpPr>
              <p:cNvPr id="160843" name="Text Box 75"/>
              <p:cNvSpPr txBox="1">
                <a:spLocks noChangeArrowheads="1"/>
              </p:cNvSpPr>
              <p:nvPr/>
            </p:nvSpPr>
            <p:spPr bwMode="auto">
              <a:xfrm>
                <a:off x="3712" y="1872"/>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５５</a:t>
                </a:r>
              </a:p>
            </p:txBody>
          </p:sp>
          <p:sp>
            <p:nvSpPr>
              <p:cNvPr id="160847" name="Text Box 79"/>
              <p:cNvSpPr txBox="1">
                <a:spLocks noChangeArrowheads="1"/>
              </p:cNvSpPr>
              <p:nvPr/>
            </p:nvSpPr>
            <p:spPr bwMode="auto">
              <a:xfrm>
                <a:off x="3712" y="2104"/>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６８</a:t>
                </a:r>
              </a:p>
            </p:txBody>
          </p:sp>
          <p:sp>
            <p:nvSpPr>
              <p:cNvPr id="160851" name="Text Box 83"/>
              <p:cNvSpPr txBox="1">
                <a:spLocks noChangeArrowheads="1"/>
              </p:cNvSpPr>
              <p:nvPr/>
            </p:nvSpPr>
            <p:spPr bwMode="auto">
              <a:xfrm>
                <a:off x="3704" y="2328"/>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７７</a:t>
                </a:r>
              </a:p>
            </p:txBody>
          </p:sp>
          <p:sp>
            <p:nvSpPr>
              <p:cNvPr id="160855" name="Text Box 87"/>
              <p:cNvSpPr txBox="1">
                <a:spLocks noChangeArrowheads="1"/>
              </p:cNvSpPr>
              <p:nvPr/>
            </p:nvSpPr>
            <p:spPr bwMode="auto">
              <a:xfrm>
                <a:off x="3704" y="2560"/>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８５</a:t>
                </a:r>
              </a:p>
            </p:txBody>
          </p:sp>
          <p:sp>
            <p:nvSpPr>
              <p:cNvPr id="160859" name="Text Box 91"/>
              <p:cNvSpPr txBox="1">
                <a:spLocks noChangeArrowheads="1"/>
              </p:cNvSpPr>
              <p:nvPr/>
            </p:nvSpPr>
            <p:spPr bwMode="auto">
              <a:xfrm>
                <a:off x="3704" y="2776"/>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９０</a:t>
                </a:r>
              </a:p>
            </p:txBody>
          </p:sp>
          <p:sp>
            <p:nvSpPr>
              <p:cNvPr id="160863" name="Text Box 95"/>
              <p:cNvSpPr txBox="1">
                <a:spLocks noChangeArrowheads="1"/>
              </p:cNvSpPr>
              <p:nvPr/>
            </p:nvSpPr>
            <p:spPr bwMode="auto">
              <a:xfrm>
                <a:off x="3704" y="3000"/>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９４</a:t>
                </a:r>
              </a:p>
            </p:txBody>
          </p:sp>
          <p:grpSp>
            <p:nvGrpSpPr>
              <p:cNvPr id="160878" name="Group 110"/>
              <p:cNvGrpSpPr>
                <a:grpSpLocks/>
              </p:cNvGrpSpPr>
              <p:nvPr/>
            </p:nvGrpSpPr>
            <p:grpSpPr bwMode="auto">
              <a:xfrm>
                <a:off x="432" y="1656"/>
                <a:ext cx="3120" cy="1772"/>
                <a:chOff x="432" y="1656"/>
                <a:chExt cx="3120" cy="1772"/>
              </a:xfrm>
            </p:grpSpPr>
            <p:sp>
              <p:nvSpPr>
                <p:cNvPr id="160836" name="Text Box 68"/>
                <p:cNvSpPr txBox="1">
                  <a:spLocks noChangeArrowheads="1"/>
                </p:cNvSpPr>
                <p:nvPr/>
              </p:nvSpPr>
              <p:spPr bwMode="auto">
                <a:xfrm>
                  <a:off x="456" y="1656"/>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混　雑</a:t>
                  </a:r>
                </a:p>
              </p:txBody>
            </p:sp>
            <p:sp>
              <p:nvSpPr>
                <p:cNvPr id="160837" name="Text Box 69"/>
                <p:cNvSpPr txBox="1">
                  <a:spLocks noChangeArrowheads="1"/>
                </p:cNvSpPr>
                <p:nvPr/>
              </p:nvSpPr>
              <p:spPr bwMode="auto">
                <a:xfrm>
                  <a:off x="1552" y="1664"/>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４０</a:t>
                  </a:r>
                </a:p>
              </p:txBody>
            </p:sp>
            <p:sp>
              <p:nvSpPr>
                <p:cNvPr id="160838" name="Text Box 70"/>
                <p:cNvSpPr txBox="1">
                  <a:spLocks noChangeArrowheads="1"/>
                </p:cNvSpPr>
                <p:nvPr/>
              </p:nvSpPr>
              <p:spPr bwMode="auto">
                <a:xfrm>
                  <a:off x="2640" y="1656"/>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４０</a:t>
                  </a:r>
                </a:p>
              </p:txBody>
            </p:sp>
            <p:sp>
              <p:nvSpPr>
                <p:cNvPr id="160840" name="Text Box 72"/>
                <p:cNvSpPr txBox="1">
                  <a:spLocks noChangeArrowheads="1"/>
                </p:cNvSpPr>
                <p:nvPr/>
              </p:nvSpPr>
              <p:spPr bwMode="auto">
                <a:xfrm>
                  <a:off x="448" y="1864"/>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メニュー少</a:t>
                  </a:r>
                </a:p>
              </p:txBody>
            </p:sp>
            <p:sp>
              <p:nvSpPr>
                <p:cNvPr id="160841" name="Text Box 73"/>
                <p:cNvSpPr txBox="1">
                  <a:spLocks noChangeArrowheads="1"/>
                </p:cNvSpPr>
                <p:nvPr/>
              </p:nvSpPr>
              <p:spPr bwMode="auto">
                <a:xfrm>
                  <a:off x="1544" y="1872"/>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２０</a:t>
                  </a:r>
                </a:p>
              </p:txBody>
            </p:sp>
            <p:sp>
              <p:nvSpPr>
                <p:cNvPr id="160842" name="Text Box 74"/>
                <p:cNvSpPr txBox="1">
                  <a:spLocks noChangeArrowheads="1"/>
                </p:cNvSpPr>
                <p:nvPr/>
              </p:nvSpPr>
              <p:spPr bwMode="auto">
                <a:xfrm>
                  <a:off x="2632" y="1864"/>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６０</a:t>
                  </a:r>
                </a:p>
              </p:txBody>
            </p:sp>
            <p:sp>
              <p:nvSpPr>
                <p:cNvPr id="160844" name="Text Box 76"/>
                <p:cNvSpPr txBox="1">
                  <a:spLocks noChangeArrowheads="1"/>
                </p:cNvSpPr>
                <p:nvPr/>
              </p:nvSpPr>
              <p:spPr bwMode="auto">
                <a:xfrm>
                  <a:off x="440" y="2096"/>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値段高い</a:t>
                  </a:r>
                </a:p>
              </p:txBody>
            </p:sp>
            <p:sp>
              <p:nvSpPr>
                <p:cNvPr id="160845" name="Text Box 77"/>
                <p:cNvSpPr txBox="1">
                  <a:spLocks noChangeArrowheads="1"/>
                </p:cNvSpPr>
                <p:nvPr/>
              </p:nvSpPr>
              <p:spPr bwMode="auto">
                <a:xfrm>
                  <a:off x="1544" y="2104"/>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１５</a:t>
                  </a:r>
                </a:p>
              </p:txBody>
            </p:sp>
            <p:sp>
              <p:nvSpPr>
                <p:cNvPr id="160846" name="Text Box 78"/>
                <p:cNvSpPr txBox="1">
                  <a:spLocks noChangeArrowheads="1"/>
                </p:cNvSpPr>
                <p:nvPr/>
              </p:nvSpPr>
              <p:spPr bwMode="auto">
                <a:xfrm>
                  <a:off x="2640" y="2096"/>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７５</a:t>
                  </a:r>
                </a:p>
              </p:txBody>
            </p:sp>
            <p:sp>
              <p:nvSpPr>
                <p:cNvPr id="160848" name="Text Box 80"/>
                <p:cNvSpPr txBox="1">
                  <a:spLocks noChangeArrowheads="1"/>
                </p:cNvSpPr>
                <p:nvPr/>
              </p:nvSpPr>
              <p:spPr bwMode="auto">
                <a:xfrm>
                  <a:off x="432" y="2320"/>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味</a:t>
                  </a:r>
                </a:p>
              </p:txBody>
            </p:sp>
            <p:sp>
              <p:nvSpPr>
                <p:cNvPr id="160849" name="Text Box 81"/>
                <p:cNvSpPr txBox="1">
                  <a:spLocks noChangeArrowheads="1"/>
                </p:cNvSpPr>
                <p:nvPr/>
              </p:nvSpPr>
              <p:spPr bwMode="auto">
                <a:xfrm>
                  <a:off x="1536" y="2328"/>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１０</a:t>
                  </a:r>
                </a:p>
              </p:txBody>
            </p:sp>
            <p:sp>
              <p:nvSpPr>
                <p:cNvPr id="160850" name="Text Box 82"/>
                <p:cNvSpPr txBox="1">
                  <a:spLocks noChangeArrowheads="1"/>
                </p:cNvSpPr>
                <p:nvPr/>
              </p:nvSpPr>
              <p:spPr bwMode="auto">
                <a:xfrm>
                  <a:off x="2632" y="2320"/>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８５</a:t>
                  </a:r>
                </a:p>
              </p:txBody>
            </p:sp>
            <p:sp>
              <p:nvSpPr>
                <p:cNvPr id="160852" name="Text Box 84"/>
                <p:cNvSpPr txBox="1">
                  <a:spLocks noChangeArrowheads="1"/>
                </p:cNvSpPr>
                <p:nvPr/>
              </p:nvSpPr>
              <p:spPr bwMode="auto">
                <a:xfrm>
                  <a:off x="432" y="2552"/>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　空　調　</a:t>
                  </a:r>
                </a:p>
              </p:txBody>
            </p:sp>
            <p:sp>
              <p:nvSpPr>
                <p:cNvPr id="160853" name="Text Box 85"/>
                <p:cNvSpPr txBox="1">
                  <a:spLocks noChangeArrowheads="1"/>
                </p:cNvSpPr>
                <p:nvPr/>
              </p:nvSpPr>
              <p:spPr bwMode="auto">
                <a:xfrm>
                  <a:off x="1536" y="2560"/>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　８</a:t>
                  </a:r>
                </a:p>
              </p:txBody>
            </p:sp>
            <p:sp>
              <p:nvSpPr>
                <p:cNvPr id="160854" name="Text Box 86"/>
                <p:cNvSpPr txBox="1">
                  <a:spLocks noChangeArrowheads="1"/>
                </p:cNvSpPr>
                <p:nvPr/>
              </p:nvSpPr>
              <p:spPr bwMode="auto">
                <a:xfrm>
                  <a:off x="2632" y="2552"/>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９３</a:t>
                  </a:r>
                </a:p>
              </p:txBody>
            </p:sp>
            <p:sp>
              <p:nvSpPr>
                <p:cNvPr id="160856" name="Text Box 88"/>
                <p:cNvSpPr txBox="1">
                  <a:spLocks noChangeArrowheads="1"/>
                </p:cNvSpPr>
                <p:nvPr/>
              </p:nvSpPr>
              <p:spPr bwMode="auto">
                <a:xfrm>
                  <a:off x="432" y="2768"/>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設　備</a:t>
                  </a:r>
                </a:p>
              </p:txBody>
            </p:sp>
            <p:sp>
              <p:nvSpPr>
                <p:cNvPr id="160857" name="Text Box 89"/>
                <p:cNvSpPr txBox="1">
                  <a:spLocks noChangeArrowheads="1"/>
                </p:cNvSpPr>
                <p:nvPr/>
              </p:nvSpPr>
              <p:spPr bwMode="auto">
                <a:xfrm>
                  <a:off x="1536" y="2776"/>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　６</a:t>
                  </a:r>
                </a:p>
              </p:txBody>
            </p:sp>
            <p:sp>
              <p:nvSpPr>
                <p:cNvPr id="160858" name="Text Box 90"/>
                <p:cNvSpPr txBox="1">
                  <a:spLocks noChangeArrowheads="1"/>
                </p:cNvSpPr>
                <p:nvPr/>
              </p:nvSpPr>
              <p:spPr bwMode="auto">
                <a:xfrm>
                  <a:off x="2632" y="2768"/>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９９</a:t>
                  </a:r>
                </a:p>
              </p:txBody>
            </p:sp>
            <p:sp>
              <p:nvSpPr>
                <p:cNvPr id="160860" name="Text Box 92"/>
                <p:cNvSpPr txBox="1">
                  <a:spLocks noChangeArrowheads="1"/>
                </p:cNvSpPr>
                <p:nvPr/>
              </p:nvSpPr>
              <p:spPr bwMode="auto">
                <a:xfrm>
                  <a:off x="432" y="2992"/>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清潔さ</a:t>
                  </a:r>
                </a:p>
              </p:txBody>
            </p:sp>
            <p:sp>
              <p:nvSpPr>
                <p:cNvPr id="160861" name="Text Box 93"/>
                <p:cNvSpPr txBox="1">
                  <a:spLocks noChangeArrowheads="1"/>
                </p:cNvSpPr>
                <p:nvPr/>
              </p:nvSpPr>
              <p:spPr bwMode="auto">
                <a:xfrm>
                  <a:off x="1552" y="3000"/>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solidFill>
                        <a:srgbClr val="CC0000"/>
                      </a:solidFill>
                    </a:rPr>
                    <a:t>　４</a:t>
                  </a:r>
                </a:p>
              </p:txBody>
            </p:sp>
            <p:sp>
              <p:nvSpPr>
                <p:cNvPr id="160862" name="Text Box 94"/>
                <p:cNvSpPr txBox="1">
                  <a:spLocks noChangeArrowheads="1"/>
                </p:cNvSpPr>
                <p:nvPr/>
              </p:nvSpPr>
              <p:spPr bwMode="auto">
                <a:xfrm>
                  <a:off x="2632" y="2992"/>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１０３</a:t>
                  </a:r>
                </a:p>
              </p:txBody>
            </p:sp>
            <p:sp>
              <p:nvSpPr>
                <p:cNvPr id="160864" name="Text Box 96"/>
                <p:cNvSpPr txBox="1">
                  <a:spLocks noChangeArrowheads="1"/>
                </p:cNvSpPr>
                <p:nvPr/>
              </p:nvSpPr>
              <p:spPr bwMode="auto">
                <a:xfrm>
                  <a:off x="432" y="3208"/>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判りにくい</a:t>
                  </a:r>
                </a:p>
              </p:txBody>
            </p:sp>
            <p:sp>
              <p:nvSpPr>
                <p:cNvPr id="160865" name="Text Box 97"/>
                <p:cNvSpPr txBox="1">
                  <a:spLocks noChangeArrowheads="1"/>
                </p:cNvSpPr>
                <p:nvPr/>
              </p:nvSpPr>
              <p:spPr bwMode="auto">
                <a:xfrm>
                  <a:off x="1536" y="3216"/>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solidFill>
                        <a:srgbClr val="CC0000"/>
                      </a:solidFill>
                    </a:rPr>
                    <a:t>　４</a:t>
                  </a:r>
                </a:p>
              </p:txBody>
            </p:sp>
            <p:sp>
              <p:nvSpPr>
                <p:cNvPr id="160866" name="Text Box 98"/>
                <p:cNvSpPr txBox="1">
                  <a:spLocks noChangeArrowheads="1"/>
                </p:cNvSpPr>
                <p:nvPr/>
              </p:nvSpPr>
              <p:spPr bwMode="auto">
                <a:xfrm>
                  <a:off x="2632" y="3208"/>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１０７</a:t>
                  </a:r>
                </a:p>
              </p:txBody>
            </p:sp>
          </p:grpSp>
          <p:sp>
            <p:nvSpPr>
              <p:cNvPr id="160867" name="Text Box 99"/>
              <p:cNvSpPr txBox="1">
                <a:spLocks noChangeArrowheads="1"/>
              </p:cNvSpPr>
              <p:nvPr/>
            </p:nvSpPr>
            <p:spPr bwMode="auto">
              <a:xfrm>
                <a:off x="3704" y="3216"/>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９７</a:t>
                </a:r>
              </a:p>
            </p:txBody>
          </p:sp>
          <p:sp>
            <p:nvSpPr>
              <p:cNvPr id="160871" name="Text Box 103"/>
              <p:cNvSpPr txBox="1">
                <a:spLocks noChangeArrowheads="1"/>
              </p:cNvSpPr>
              <p:nvPr/>
            </p:nvSpPr>
            <p:spPr bwMode="auto">
              <a:xfrm>
                <a:off x="3704" y="3432"/>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１００</a:t>
                </a:r>
              </a:p>
            </p:txBody>
          </p:sp>
        </p:grpSp>
      </p:grpSp>
      <p:grpSp>
        <p:nvGrpSpPr>
          <p:cNvPr id="160884" name="Group 116"/>
          <p:cNvGrpSpPr>
            <a:grpSpLocks/>
          </p:cNvGrpSpPr>
          <p:nvPr/>
        </p:nvGrpSpPr>
        <p:grpSpPr bwMode="auto">
          <a:xfrm>
            <a:off x="1244600" y="4749800"/>
            <a:ext cx="7556500" cy="1619250"/>
            <a:chOff x="784" y="2992"/>
            <a:chExt cx="4760" cy="1020"/>
          </a:xfrm>
        </p:grpSpPr>
        <p:sp>
          <p:nvSpPr>
            <p:cNvPr id="160872" name="Text Box 104"/>
            <p:cNvSpPr txBox="1">
              <a:spLocks noChangeArrowheads="1"/>
            </p:cNvSpPr>
            <p:nvPr/>
          </p:nvSpPr>
          <p:spPr bwMode="auto">
            <a:xfrm>
              <a:off x="784" y="3800"/>
              <a:ext cx="4104" cy="212"/>
            </a:xfrm>
            <a:prstGeom prst="rect">
              <a:avLst/>
            </a:prstGeom>
            <a:solidFill>
              <a:srgbClr val="FFCCCC"/>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（注）“その他”の基準は⇒それらの数を足しても</a:t>
              </a:r>
              <a:r>
                <a:rPr lang="ja-JP" altLang="en-US" sz="1600" b="1"/>
                <a:t>１０％以下</a:t>
              </a:r>
              <a:r>
                <a:rPr lang="ja-JP" altLang="en-US" sz="1600"/>
                <a:t>のもの</a:t>
              </a:r>
            </a:p>
          </p:txBody>
        </p:sp>
        <p:grpSp>
          <p:nvGrpSpPr>
            <p:cNvPr id="160883" name="Group 115"/>
            <p:cNvGrpSpPr>
              <a:grpSpLocks/>
            </p:cNvGrpSpPr>
            <p:nvPr/>
          </p:nvGrpSpPr>
          <p:grpSpPr bwMode="auto">
            <a:xfrm>
              <a:off x="4760" y="2992"/>
              <a:ext cx="784" cy="632"/>
              <a:chOff x="4760" y="2992"/>
              <a:chExt cx="784" cy="632"/>
            </a:xfrm>
          </p:grpSpPr>
          <p:sp>
            <p:nvSpPr>
              <p:cNvPr id="160873" name="Line 105"/>
              <p:cNvSpPr>
                <a:spLocks noChangeShapeType="1"/>
              </p:cNvSpPr>
              <p:nvPr/>
            </p:nvSpPr>
            <p:spPr bwMode="auto">
              <a:xfrm>
                <a:off x="4760" y="2992"/>
                <a:ext cx="8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0874" name="Line 106"/>
              <p:cNvSpPr>
                <a:spLocks noChangeShapeType="1"/>
              </p:cNvSpPr>
              <p:nvPr/>
            </p:nvSpPr>
            <p:spPr bwMode="auto">
              <a:xfrm>
                <a:off x="4848" y="2992"/>
                <a:ext cx="0" cy="63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0875" name="Line 107"/>
              <p:cNvSpPr>
                <a:spLocks noChangeShapeType="1"/>
              </p:cNvSpPr>
              <p:nvPr/>
            </p:nvSpPr>
            <p:spPr bwMode="auto">
              <a:xfrm>
                <a:off x="4760" y="3624"/>
                <a:ext cx="8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0876" name="Text Box 108"/>
              <p:cNvSpPr txBox="1">
                <a:spLocks noChangeArrowheads="1"/>
              </p:cNvSpPr>
              <p:nvPr/>
            </p:nvSpPr>
            <p:spPr bwMode="auto">
              <a:xfrm>
                <a:off x="4832" y="3120"/>
                <a:ext cx="712" cy="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000">
                    <a:solidFill>
                      <a:srgbClr val="CC0000"/>
                    </a:solidFill>
                  </a:rPr>
                  <a:t>この３つの商品は数が少ないので</a:t>
                </a:r>
              </a:p>
              <a:p>
                <a:pPr algn="ctr">
                  <a:spcBef>
                    <a:spcPct val="50000"/>
                  </a:spcBef>
                </a:pPr>
                <a:r>
                  <a:rPr lang="ja-JP" altLang="en-US" sz="1000">
                    <a:solidFill>
                      <a:srgbClr val="CC0000"/>
                    </a:solidFill>
                  </a:rPr>
                  <a:t>“その他”とする</a:t>
                </a:r>
              </a:p>
            </p:txBody>
          </p:sp>
        </p:gr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0773"/>
                                        </p:tgtEl>
                                        <p:attrNameLst>
                                          <p:attrName>style.visibility</p:attrName>
                                        </p:attrNameLst>
                                      </p:cBhvr>
                                      <p:to>
                                        <p:strVal val="visible"/>
                                      </p:to>
                                    </p:set>
                                    <p:anim calcmode="lin" valueType="num">
                                      <p:cBhvr additive="base">
                                        <p:cTn id="7" dur="500" fill="hold"/>
                                        <p:tgtEl>
                                          <p:spTgt spid="160773"/>
                                        </p:tgtEl>
                                        <p:attrNameLst>
                                          <p:attrName>ppt_x</p:attrName>
                                        </p:attrNameLst>
                                      </p:cBhvr>
                                      <p:tavLst>
                                        <p:tav tm="0">
                                          <p:val>
                                            <p:strVal val="0-#ppt_w/2"/>
                                          </p:val>
                                        </p:tav>
                                        <p:tav tm="100000">
                                          <p:val>
                                            <p:strVal val="#ppt_x"/>
                                          </p:val>
                                        </p:tav>
                                      </p:tavLst>
                                    </p:anim>
                                    <p:anim calcmode="lin" valueType="num">
                                      <p:cBhvr additive="base">
                                        <p:cTn id="8" dur="500" fill="hold"/>
                                        <p:tgtEl>
                                          <p:spTgt spid="160773"/>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60882"/>
                                        </p:tgtEl>
                                        <p:attrNameLst>
                                          <p:attrName>style.visibility</p:attrName>
                                        </p:attrNameLst>
                                      </p:cBhvr>
                                      <p:to>
                                        <p:strVal val="visible"/>
                                      </p:to>
                                    </p:set>
                                    <p:anim calcmode="lin" valueType="num">
                                      <p:cBhvr additive="base">
                                        <p:cTn id="13" dur="500" fill="hold"/>
                                        <p:tgtEl>
                                          <p:spTgt spid="160882"/>
                                        </p:tgtEl>
                                        <p:attrNameLst>
                                          <p:attrName>ppt_x</p:attrName>
                                        </p:attrNameLst>
                                      </p:cBhvr>
                                      <p:tavLst>
                                        <p:tav tm="0">
                                          <p:val>
                                            <p:strVal val="0-#ppt_w/2"/>
                                          </p:val>
                                        </p:tav>
                                        <p:tav tm="100000">
                                          <p:val>
                                            <p:strVal val="#ppt_x"/>
                                          </p:val>
                                        </p:tav>
                                      </p:tavLst>
                                    </p:anim>
                                    <p:anim calcmode="lin" valueType="num">
                                      <p:cBhvr additive="base">
                                        <p:cTn id="14" dur="500" fill="hold"/>
                                        <p:tgtEl>
                                          <p:spTgt spid="160882"/>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60884"/>
                                        </p:tgtEl>
                                        <p:attrNameLst>
                                          <p:attrName>style.visibility</p:attrName>
                                        </p:attrNameLst>
                                      </p:cBhvr>
                                      <p:to>
                                        <p:strVal val="visible"/>
                                      </p:to>
                                    </p:set>
                                    <p:anim calcmode="lin" valueType="num">
                                      <p:cBhvr additive="base">
                                        <p:cTn id="19" dur="500" fill="hold"/>
                                        <p:tgtEl>
                                          <p:spTgt spid="160884"/>
                                        </p:tgtEl>
                                        <p:attrNameLst>
                                          <p:attrName>ppt_x</p:attrName>
                                        </p:attrNameLst>
                                      </p:cBhvr>
                                      <p:tavLst>
                                        <p:tav tm="0">
                                          <p:val>
                                            <p:strVal val="0-#ppt_w/2"/>
                                          </p:val>
                                        </p:tav>
                                        <p:tav tm="100000">
                                          <p:val>
                                            <p:strVal val="#ppt_x"/>
                                          </p:val>
                                        </p:tav>
                                      </p:tavLst>
                                    </p:anim>
                                    <p:anim calcmode="lin" valueType="num">
                                      <p:cBhvr additive="base">
                                        <p:cTn id="20" dur="500" fill="hold"/>
                                        <p:tgtEl>
                                          <p:spTgt spid="16088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773" grpId="0" animBg="1" autoUpdateAnimBg="0"/>
    </p:bldLst>
  </p:timing>
</p:sld>
</file>

<file path=ppt/theme/theme1.xml><?xml version="1.0" encoding="utf-8"?>
<a:theme xmlns:a="http://schemas.openxmlformats.org/drawingml/2006/main" name="標準デザイン">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標準デザイン">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rnd" cmpd="sng" algn="ctr">
          <a:solidFill>
            <a:schemeClr val="tx1"/>
          </a:solidFill>
          <a:prstDash val="sysDot"/>
          <a:round/>
          <a:headEnd type="none" w="sm" len="sm"/>
          <a:tailEnd type="triangl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Times New Roman" pitchFamily="18"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12700" cap="rnd" cmpd="sng" algn="ctr">
          <a:solidFill>
            <a:schemeClr val="tx1"/>
          </a:solidFill>
          <a:prstDash val="sysDot"/>
          <a:round/>
          <a:headEnd type="none" w="sm" len="sm"/>
          <a:tailEnd type="triangl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Times New Roman" pitchFamily="18" charset="0"/>
            <a:ea typeface="ＭＳ Ｐゴシック" pitchFamily="50" charset="-128"/>
          </a:defRPr>
        </a:defPPr>
      </a:lstStyle>
    </a:lnDef>
  </a:objectDefaults>
  <a:extraClrSchemeLst>
    <a:extraClrScheme>
      <a:clrScheme name="標準デザイン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標準デザイン 2">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標準デザイン 6">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EF78CFC77271354195C530399E11D87F" ma:contentTypeVersion="" ma:contentTypeDescription="新しいドキュメントを作成します。" ma:contentTypeScope="" ma:versionID="e38e4ad93fdcd0c090c04df74166b6f6">
  <xsd:schema xmlns:xsd="http://www.w3.org/2001/XMLSchema" xmlns:xs="http://www.w3.org/2001/XMLSchema" xmlns:p="http://schemas.microsoft.com/office/2006/metadata/properties" xmlns:ns2="0683b1c7-e6a1-4474-b543-1598854bf204" xmlns:ns3="74607d63-f6bb-47a8-a8d4-f26cfe716e30" xmlns:ns4="d9dc673b-9e34-4001-b69a-8484e8c1b815" targetNamespace="http://schemas.microsoft.com/office/2006/metadata/properties" ma:root="true" ma:fieldsID="e02bf150fef1940094f978c4266d1397" ns2:_="" ns3:_="" ns4:_="">
    <xsd:import namespace="0683b1c7-e6a1-4474-b543-1598854bf204"/>
    <xsd:import namespace="74607d63-f6bb-47a8-a8d4-f26cfe716e30"/>
    <xsd:import namespace="d9dc673b-9e34-4001-b69a-8484e8c1b815"/>
    <xsd:element name="properties">
      <xsd:complexType>
        <xsd:sequence>
          <xsd:element name="documentManagement">
            <xsd:complexType>
              <xsd:all>
                <xsd:element ref="ns2:SharedWithUsers" minOccurs="0"/>
                <xsd:element ref="ns2:SharedWithDetails" minOccurs="0"/>
                <xsd:element ref="ns3:_x30d5__x30a9__x30eb__x30c0__x7ba1__x7406__x8005_" minOccurs="0"/>
                <xsd:element ref="ns3:_x30d5__x30a9__x30eb__x30c0__x7ba1__x7406__x8005__x90e8__x7f72__x30b3__x30fc__x30c9_" minOccurs="0"/>
                <xsd:element ref="ns3:MediaServiceMetadata" minOccurs="0"/>
                <xsd:element ref="ns3:MediaServiceFastMetadata" minOccurs="0"/>
                <xsd:element ref="ns3:MediaLengthInSeconds" minOccurs="0"/>
                <xsd:element ref="ns3:lcf76f155ced4ddcb4097134ff3c332f" minOccurs="0"/>
                <xsd:element ref="ns4:TaxCatchAll" minOccurs="0"/>
                <xsd:element ref="ns3:MediaServiceDateTaken" minOccurs="0"/>
                <xsd:element ref="ns3:MediaServiceLocation" minOccurs="0"/>
                <xsd:element ref="ns3:MediaServiceGenerationTime" minOccurs="0"/>
                <xsd:element ref="ns3:MediaServiceEventHashCode" minOccurs="0"/>
                <xsd:element ref="ns3:MediaServiceOCR"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83b1c7-e6a1-4474-b543-1598854bf204" elementFormDefault="qualified">
    <xsd:import namespace="http://schemas.microsoft.com/office/2006/documentManagement/types"/>
    <xsd:import namespace="http://schemas.microsoft.com/office/infopath/2007/PartnerControls"/>
    <xsd:element name="SharedWithUsers" ma:index="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有相手の詳細情報"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4607d63-f6bb-47a8-a8d4-f26cfe716e30" elementFormDefault="qualified">
    <xsd:import namespace="http://schemas.microsoft.com/office/2006/documentManagement/types"/>
    <xsd:import namespace="http://schemas.microsoft.com/office/infopath/2007/PartnerControls"/>
    <xsd:element name="_x30d5__x30a9__x30eb__x30c0__x7ba1__x7406__x8005_" ma:index="10" nillable="true" ma:displayName="フォルダ管理者" ma:format="Dropdown" ma:internalName="_x30d5__x30a9__x30eb__x30c0__x7ba1__x7406__x8005_">
      <xsd:simpleType>
        <xsd:restriction base="dms:Text">
          <xsd:maxLength value="255"/>
        </xsd:restriction>
      </xsd:simpleType>
    </xsd:element>
    <xsd:element name="_x30d5__x30a9__x30eb__x30c0__x7ba1__x7406__x8005__x90e8__x7f72__x30b3__x30fc__x30c9_" ma:index="11" nillable="true" ma:displayName="フォルダ管理部署" ma:format="Dropdown" ma:internalName="_x30d5__x30a9__x30eb__x30c0__x7ba1__x7406__x8005__x90e8__x7f72__x30b3__x30fc__x30c9_">
      <xsd:simpleType>
        <xsd:restriction base="dms:Text">
          <xsd:maxLength value="255"/>
        </xsd:restriction>
      </xsd:simple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画像タグ" ma:readOnly="false" ma:fieldId="{5cf76f15-5ced-4ddc-b409-7134ff3c332f}" ma:taxonomyMulti="true" ma:sspId="401df557-eeb5-435c-8d7c-77a7fa12a987" ma:termSetId="09814cd3-568e-fe90-9814-8d621ff8fb84" ma:anchorId="fba54fb3-c3e1-fe81-a776-ca4b69148c4d" ma:open="true" ma:isKeyword="false">
      <xsd:complexType>
        <xsd:sequence>
          <xsd:element ref="pc:Terms" minOccurs="0" maxOccurs="1"/>
        </xsd:sequence>
      </xsd:complex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9dc673b-9e34-4001-b69a-8484e8c1b81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3F50DA7-15AB-4337-A58F-12A8006B0C20}" ma:internalName="TaxCatchAll" ma:showField="CatchAllData" ma:web="{0683b1c7-e6a1-4474-b543-1598854bf20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4607d63-f6bb-47a8-a8d4-f26cfe716e30">
      <Terms xmlns="http://schemas.microsoft.com/office/infopath/2007/PartnerControls"/>
    </lcf76f155ced4ddcb4097134ff3c332f>
    <_x30d5__x30a9__x30eb__x30c0__x7ba1__x7406__x8005_ xmlns="74607d63-f6bb-47a8-a8d4-f26cfe716e30" xsi:nil="true"/>
    <TaxCatchAll xmlns="d9dc673b-9e34-4001-b69a-8484e8c1b815" xsi:nil="true"/>
    <_x30d5__x30a9__x30eb__x30c0__x7ba1__x7406__x8005__x90e8__x7f72__x30b3__x30fc__x30c9_ xmlns="74607d63-f6bb-47a8-a8d4-f26cfe716e30" xsi:nil="true"/>
  </documentManagement>
</p:properties>
</file>

<file path=customXml/itemProps1.xml><?xml version="1.0" encoding="utf-8"?>
<ds:datastoreItem xmlns:ds="http://schemas.openxmlformats.org/officeDocument/2006/customXml" ds:itemID="{5CBCD912-527A-4ED7-9CEB-FC428C8A2D36}"/>
</file>

<file path=customXml/itemProps2.xml><?xml version="1.0" encoding="utf-8"?>
<ds:datastoreItem xmlns:ds="http://schemas.openxmlformats.org/officeDocument/2006/customXml" ds:itemID="{35092950-DAE6-4780-9D94-E091B53AB905}"/>
</file>

<file path=customXml/itemProps3.xml><?xml version="1.0" encoding="utf-8"?>
<ds:datastoreItem xmlns:ds="http://schemas.openxmlformats.org/officeDocument/2006/customXml" ds:itemID="{448E3F2C-2064-46F5-9DAD-F45349D6431C}"/>
</file>

<file path=docProps/app.xml><?xml version="1.0" encoding="utf-8"?>
<Properties xmlns="http://schemas.openxmlformats.org/officeDocument/2006/extended-properties" xmlns:vt="http://schemas.openxmlformats.org/officeDocument/2006/docPropsVTypes">
  <TotalTime>11052</TotalTime>
  <Words>2791</Words>
  <Application>Microsoft Office PowerPoint</Application>
  <PresentationFormat>画面に合わせる (4:3)</PresentationFormat>
  <Paragraphs>809</Paragraphs>
  <Slides>20</Slides>
  <Notes>20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20</vt:i4>
      </vt:variant>
    </vt:vector>
  </HeadingPairs>
  <TitlesOfParts>
    <vt:vector size="27" baseType="lpstr">
      <vt:lpstr>Times New Roman</vt:lpstr>
      <vt:lpstr>ＭＳ Ｐゴシック</vt:lpstr>
      <vt:lpstr>ＭＳ Ｐ明朝</vt:lpstr>
      <vt:lpstr>HG創英角ﾎﾟｯﾌﾟ体</vt:lpstr>
      <vt:lpstr>HGP創英角ﾎﾟｯﾌﾟ体</vt:lpstr>
      <vt:lpstr>HGP創英角ｺﾞｼｯｸUB</vt:lpstr>
      <vt:lpstr>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課題達成の手順</dc:title>
  <dc:creator>人事部</dc:creator>
  <cp:lastModifiedBy>s890376</cp:lastModifiedBy>
  <cp:revision>476</cp:revision>
  <cp:lastPrinted>2003-05-13T10:37:57Z</cp:lastPrinted>
  <dcterms:created xsi:type="dcterms:W3CDTF">2000-10-23T10:08:03Z</dcterms:created>
  <dcterms:modified xsi:type="dcterms:W3CDTF">2020-02-18T05:18:45Z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0x010100EF78CFC77271354195C530399E11D87F</vt:lpwstr>
  </property>
</Properties>
</file>