
<file path=[Content_Types].xml><?xml version="1.0" encoding="utf-8"?>
<Types xmlns="http://schemas.openxmlformats.org/package/2006/content-types">
  <Default Extension="emf" ContentType="image/x-e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5.xml" ContentType="application/vnd.openxmlformats-officedocument.presentationml.slide+xml"/>
  <Override PartName="/ppt/slides/slide35.xml" ContentType="application/vnd.openxmlformats-officedocument.presentationml.slide+xml"/>
  <Override PartName="/ppt/slides/slide34.xml" ContentType="application/vnd.openxmlformats-officedocument.presentationml.slide+xml"/>
  <Override PartName="/ppt/slides/slide33.xml" ContentType="application/vnd.openxmlformats-officedocument.presentationml.slide+xml"/>
  <Override PartName="/ppt/slides/slide32.xml" ContentType="application/vnd.openxmlformats-officedocument.presentationml.slide+xml"/>
  <Override PartName="/ppt/slides/slide31.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43.xml" ContentType="application/vnd.openxmlformats-officedocument.presentationml.slide+xml"/>
  <Override PartName="/ppt/slides/slide42.xml" ContentType="application/vnd.openxmlformats-officedocument.presentationml.slide+xml"/>
  <Override PartName="/ppt/slides/slide41.xml" ContentType="application/vnd.openxmlformats-officedocument.presentationml.slide+xml"/>
  <Override PartName="/ppt/slides/slide40.xml" ContentType="application/vnd.openxmlformats-officedocument.presentationml.slide+xml"/>
  <Override PartName="/ppt/slides/slide39.xml" ContentType="application/vnd.openxmlformats-officedocument.presentationml.slide+xml"/>
  <Override PartName="/ppt/slides/slide30.xml" ContentType="application/vnd.openxmlformats-officedocument.presentationml.slide+xml"/>
  <Override PartName="/ppt/slides/slide29.xml" ContentType="application/vnd.openxmlformats-officedocument.presentationml.slide+xml"/>
  <Override PartName="/ppt/slides/slide28.xml" ContentType="application/vnd.openxmlformats-officedocument.presentationml.slide+xml"/>
  <Override PartName="/ppt/slides/slide20.xml" ContentType="application/vnd.openxmlformats-officedocument.presentationml.slide+xml"/>
  <Override PartName="/ppt/slides/slide19.xml" ContentType="application/vnd.openxmlformats-officedocument.presentationml.slide+xml"/>
  <Override PartName="/ppt/slides/slide18.xml" ContentType="application/vnd.openxmlformats-officedocument.presentationml.slide+xml"/>
  <Override PartName="/ppt/slides/slide17.xml" ContentType="application/vnd.openxmlformats-officedocument.presentationml.slide+xml"/>
  <Override PartName="/ppt/slides/slide16.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7.xml" ContentType="application/vnd.openxmlformats-officedocument.presentationml.slide+xml"/>
  <Override PartName="/ppt/slides/slide26.xml" ContentType="application/vnd.openxmlformats-officedocument.presentationml.slide+xml"/>
  <Override PartName="/ppt/slides/slide25.xml" ContentType="application/vnd.openxmlformats-officedocument.presentationml.slide+xml"/>
  <Override PartName="/ppt/slides/slide24.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6.xml" ContentType="application/vnd.openxmlformats-officedocument.presentationml.slide+xml"/>
  <Override PartName="/ppt/slides/slide5.xml" ContentType="application/vnd.openxmlformats-officedocument.presentationml.slide+xml"/>
  <Override PartName="/ppt/slides/slide4.xml" ContentType="application/vnd.openxmlformats-officedocument.presentationml.slide+xml"/>
  <Override PartName="/ppt/slides/slide3.xml" ContentType="application/vnd.openxmlformats-officedocument.presentationml.slide+xml"/>
  <Override PartName="/ppt/slides/slide2.xml" ContentType="application/vnd.openxmlformats-officedocument.presentationml.slide+xml"/>
  <Override PartName="/ppt/slides/slide14.xml" ContentType="application/vnd.openxmlformats-officedocument.presentationml.slide+xml"/>
  <Override PartName="/ppt/slides/slide7.xml" ContentType="application/vnd.openxmlformats-officedocument.presentationml.slide+xml"/>
  <Override PartName="/ppt/slides/slide1.xml" ContentType="application/vnd.openxmlformats-officedocument.presentationml.slide+xml"/>
  <Override PartName="/ppt/slides/slide9.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13.xml" ContentType="application/vnd.openxmlformats-officedocument.presentationml.slide+xml"/>
  <Override PartName="/ppt/slides/slide8.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0.xml" ContentType="application/vnd.openxmlformats-officedocument.presentationml.slide+xml"/>
  <Override PartName="/ppt/slideMasters/slideMaster1.xml" ContentType="application/vnd.openxmlformats-officedocument.presentationml.slideMaster+xml"/>
  <Override PartName="/ppt/slideLayouts/slideLayout1.xml" ContentType="application/vnd.openxmlformats-officedocument.presentationml.slideLayout+xml"/>
  <Override PartName="/ppt/slideLayouts/slideLayout9.xml" ContentType="application/vnd.openxmlformats-officedocument.presentationml.slideLayout+xml"/>
  <Override PartName="/ppt/slideLayouts/slideLayout8.xml" ContentType="application/vnd.openxmlformats-officedocument.presentationml.slideLayout+xml"/>
  <Override PartName="/ppt/slideLayouts/slideLayout7.xml" ContentType="application/vnd.openxmlformats-officedocument.presentationml.slideLayout+xml"/>
  <Override PartName="/ppt/slideLayouts/slideLayout6.xml" ContentType="application/vnd.openxmlformats-officedocument.presentationml.slideLayout+xml"/>
  <Override PartName="/ppt/slideLayouts/slideLayout5.xml" ContentType="application/vnd.openxmlformats-officedocument.presentationml.slideLayout+xml"/>
  <Override PartName="/ppt/slideLayouts/slideLayout4.xml" ContentType="application/vnd.openxmlformats-officedocument.presentationml.slideLayout+xml"/>
  <Override PartName="/ppt/slideLayouts/slideLayout3.xml" ContentType="application/vnd.openxmlformats-officedocument.presentationml.slideLayout+xml"/>
  <Override PartName="/ppt/slideLayouts/slideLayout2.xml" ContentType="application/vnd.openxmlformats-officedocument.presentationml.slideLayout+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1.xml" ContentType="application/vnd.openxmlformats-officedocument.presentationml.notesSlide+xml"/>
  <Override PartName="/ppt/theme/theme1.xml" ContentType="application/vnd.openxmlformats-officedocument.theme+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Override PartName="/ppt/presProps.xml" ContentType="application/vnd.openxmlformats-officedocument.presentationml.presProps+xml"/>
  <Override PartName="/ppt/tableStyles.xml" ContentType="application/vnd.openxmlformats-officedocument.presentationml.tableStyles+xml"/>
  <Override PartName="/docProps/core.xml" ContentType="application/vnd.openxmlformats-package.core-properties+xml"/>
  <Override PartName="/docProps/app.xml" ContentType="application/vnd.openxmlformats-officedocument.extended-properties+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50"/>
  </p:notesMasterIdLst>
  <p:handoutMasterIdLst>
    <p:handoutMasterId r:id="rId51"/>
  </p:handoutMasterIdLst>
  <p:sldIdLst>
    <p:sldId id="256" r:id="rId2"/>
    <p:sldId id="325" r:id="rId3"/>
    <p:sldId id="264" r:id="rId4"/>
    <p:sldId id="294" r:id="rId5"/>
    <p:sldId id="293" r:id="rId6"/>
    <p:sldId id="331" r:id="rId7"/>
    <p:sldId id="295" r:id="rId8"/>
    <p:sldId id="332" r:id="rId9"/>
    <p:sldId id="296" r:id="rId10"/>
    <p:sldId id="333" r:id="rId11"/>
    <p:sldId id="297" r:id="rId12"/>
    <p:sldId id="334" r:id="rId13"/>
    <p:sldId id="298" r:id="rId14"/>
    <p:sldId id="306" r:id="rId15"/>
    <p:sldId id="344" r:id="rId16"/>
    <p:sldId id="299" r:id="rId17"/>
    <p:sldId id="345" r:id="rId18"/>
    <p:sldId id="300" r:id="rId19"/>
    <p:sldId id="335" r:id="rId20"/>
    <p:sldId id="301" r:id="rId21"/>
    <p:sldId id="302" r:id="rId22"/>
    <p:sldId id="307" r:id="rId23"/>
    <p:sldId id="308" r:id="rId24"/>
    <p:sldId id="310" r:id="rId25"/>
    <p:sldId id="311" r:id="rId26"/>
    <p:sldId id="336" r:id="rId27"/>
    <p:sldId id="312" r:id="rId28"/>
    <p:sldId id="337" r:id="rId29"/>
    <p:sldId id="313" r:id="rId30"/>
    <p:sldId id="338" r:id="rId31"/>
    <p:sldId id="314" r:id="rId32"/>
    <p:sldId id="339" r:id="rId33"/>
    <p:sldId id="315" r:id="rId34"/>
    <p:sldId id="340" r:id="rId35"/>
    <p:sldId id="316" r:id="rId36"/>
    <p:sldId id="341" r:id="rId37"/>
    <p:sldId id="317" r:id="rId38"/>
    <p:sldId id="342" r:id="rId39"/>
    <p:sldId id="322" r:id="rId40"/>
    <p:sldId id="323" r:id="rId41"/>
    <p:sldId id="324" r:id="rId42"/>
    <p:sldId id="343" r:id="rId43"/>
    <p:sldId id="326" r:id="rId44"/>
    <p:sldId id="318" r:id="rId45"/>
    <p:sldId id="319" r:id="rId46"/>
    <p:sldId id="320" r:id="rId47"/>
    <p:sldId id="327" r:id="rId48"/>
    <p:sldId id="328" r:id="rId49"/>
  </p:sldIdLst>
  <p:sldSz cx="9144000" cy="6858000" type="screen4x3"/>
  <p:notesSz cx="6735763" cy="9869488"/>
  <p:defaultTextStyle>
    <a:defPPr>
      <a:defRPr lang="ja-JP"/>
    </a:defPPr>
    <a:lvl1pPr algn="ctr" rtl="0" fontAlgn="base">
      <a:spcBef>
        <a:spcPct val="0"/>
      </a:spcBef>
      <a:spcAft>
        <a:spcPct val="0"/>
      </a:spcAft>
      <a:defRPr kumimoji="1" sz="1400" kern="1200">
        <a:solidFill>
          <a:schemeClr val="tx1"/>
        </a:solidFill>
        <a:latin typeface="Times New Roman" pitchFamily="18" charset="0"/>
        <a:ea typeface="ＭＳ Ｐゴシック" pitchFamily="50" charset="-128"/>
        <a:cs typeface="+mn-cs"/>
      </a:defRPr>
    </a:lvl1pPr>
    <a:lvl2pPr marL="457200" algn="ctr" rtl="0" fontAlgn="base">
      <a:spcBef>
        <a:spcPct val="0"/>
      </a:spcBef>
      <a:spcAft>
        <a:spcPct val="0"/>
      </a:spcAft>
      <a:defRPr kumimoji="1" sz="1400" kern="1200">
        <a:solidFill>
          <a:schemeClr val="tx1"/>
        </a:solidFill>
        <a:latin typeface="Times New Roman" pitchFamily="18" charset="0"/>
        <a:ea typeface="ＭＳ Ｐゴシック" pitchFamily="50" charset="-128"/>
        <a:cs typeface="+mn-cs"/>
      </a:defRPr>
    </a:lvl2pPr>
    <a:lvl3pPr marL="914400" algn="ctr" rtl="0" fontAlgn="base">
      <a:spcBef>
        <a:spcPct val="0"/>
      </a:spcBef>
      <a:spcAft>
        <a:spcPct val="0"/>
      </a:spcAft>
      <a:defRPr kumimoji="1" sz="1400" kern="1200">
        <a:solidFill>
          <a:schemeClr val="tx1"/>
        </a:solidFill>
        <a:latin typeface="Times New Roman" pitchFamily="18" charset="0"/>
        <a:ea typeface="ＭＳ Ｐゴシック" pitchFamily="50" charset="-128"/>
        <a:cs typeface="+mn-cs"/>
      </a:defRPr>
    </a:lvl3pPr>
    <a:lvl4pPr marL="1371600" algn="ctr" rtl="0" fontAlgn="base">
      <a:spcBef>
        <a:spcPct val="0"/>
      </a:spcBef>
      <a:spcAft>
        <a:spcPct val="0"/>
      </a:spcAft>
      <a:defRPr kumimoji="1" sz="1400" kern="1200">
        <a:solidFill>
          <a:schemeClr val="tx1"/>
        </a:solidFill>
        <a:latin typeface="Times New Roman" pitchFamily="18" charset="0"/>
        <a:ea typeface="ＭＳ Ｐゴシック" pitchFamily="50" charset="-128"/>
        <a:cs typeface="+mn-cs"/>
      </a:defRPr>
    </a:lvl4pPr>
    <a:lvl5pPr marL="1828800" algn="ctr" rtl="0" fontAlgn="base">
      <a:spcBef>
        <a:spcPct val="0"/>
      </a:spcBef>
      <a:spcAft>
        <a:spcPct val="0"/>
      </a:spcAft>
      <a:defRPr kumimoji="1" sz="1400" kern="1200">
        <a:solidFill>
          <a:schemeClr val="tx1"/>
        </a:solidFill>
        <a:latin typeface="Times New Roman" pitchFamily="18" charset="0"/>
        <a:ea typeface="ＭＳ Ｐゴシック" pitchFamily="50" charset="-128"/>
        <a:cs typeface="+mn-cs"/>
      </a:defRPr>
    </a:lvl5pPr>
    <a:lvl6pPr marL="2286000" algn="l" defTabSz="914400" rtl="0" eaLnBrk="1" latinLnBrk="0" hangingPunct="1">
      <a:defRPr kumimoji="1" sz="1400" kern="1200">
        <a:solidFill>
          <a:schemeClr val="tx1"/>
        </a:solidFill>
        <a:latin typeface="Times New Roman" pitchFamily="18" charset="0"/>
        <a:ea typeface="ＭＳ Ｐゴシック" pitchFamily="50" charset="-128"/>
        <a:cs typeface="+mn-cs"/>
      </a:defRPr>
    </a:lvl6pPr>
    <a:lvl7pPr marL="2743200" algn="l" defTabSz="914400" rtl="0" eaLnBrk="1" latinLnBrk="0" hangingPunct="1">
      <a:defRPr kumimoji="1" sz="1400" kern="1200">
        <a:solidFill>
          <a:schemeClr val="tx1"/>
        </a:solidFill>
        <a:latin typeface="Times New Roman" pitchFamily="18" charset="0"/>
        <a:ea typeface="ＭＳ Ｐゴシック" pitchFamily="50" charset="-128"/>
        <a:cs typeface="+mn-cs"/>
      </a:defRPr>
    </a:lvl7pPr>
    <a:lvl8pPr marL="3200400" algn="l" defTabSz="914400" rtl="0" eaLnBrk="1" latinLnBrk="0" hangingPunct="1">
      <a:defRPr kumimoji="1" sz="1400" kern="1200">
        <a:solidFill>
          <a:schemeClr val="tx1"/>
        </a:solidFill>
        <a:latin typeface="Times New Roman" pitchFamily="18" charset="0"/>
        <a:ea typeface="ＭＳ Ｐゴシック" pitchFamily="50" charset="-128"/>
        <a:cs typeface="+mn-cs"/>
      </a:defRPr>
    </a:lvl8pPr>
    <a:lvl9pPr marL="3657600" algn="l" defTabSz="914400" rtl="0" eaLnBrk="1" latinLnBrk="0" hangingPunct="1">
      <a:defRPr kumimoji="1" sz="1400" kern="1200">
        <a:solidFill>
          <a:schemeClr val="tx1"/>
        </a:solidFill>
        <a:latin typeface="Times New Roman" pitchFamily="18" charset="0"/>
        <a:ea typeface="ＭＳ Ｐゴシック" pitchFamily="50"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66FFCC"/>
    <a:srgbClr val="E4E4FF"/>
    <a:srgbClr val="E1E1FF"/>
    <a:srgbClr val="FF6600"/>
    <a:srgbClr val="008000"/>
    <a:srgbClr val="99FF33"/>
    <a:srgbClr val="FF9900"/>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autoAdjust="0"/>
  </p:normalViewPr>
  <p:slideViewPr>
    <p:cSldViewPr snapToGrid="0">
      <p:cViewPr>
        <p:scale>
          <a:sx n="66" d="100"/>
          <a:sy n="66" d="100"/>
        </p:scale>
        <p:origin x="-1506" y="-156"/>
      </p:cViewPr>
      <p:guideLst>
        <p:guide orient="horz" pos="2352"/>
        <p:guide pos="2899"/>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384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notesMaster" Target="notesMasters/notesMaster1.xml"/><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8" Type="http://schemas.openxmlformats.org/officeDocument/2006/relationships/customXml" Target="../customXml/item3.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customXml" Target="../customXml/item1.xml"/><Relationship Id="rId8" Type="http://schemas.openxmlformats.org/officeDocument/2006/relationships/slide" Target="slides/slide7.xml"/><Relationship Id="rId51" Type="http://schemas.openxmlformats.org/officeDocument/2006/relationships/handoutMaster" Target="handoutMasters/handout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customXml" Target="../customXml/item2.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quarter" idx="1"/>
          </p:nvPr>
        </p:nvSpPr>
        <p:spPr bwMode="auto">
          <a:xfrm>
            <a:off x="3814763" y="-38100"/>
            <a:ext cx="2905125" cy="569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831" tIns="0" rIns="18831" bIns="0" numCol="1" anchor="t" anchorCtr="0" compatLnSpc="1">
            <a:prstTxWarp prst="textNoShape">
              <a:avLst/>
            </a:prstTxWarp>
          </a:bodyPr>
          <a:lstStyle>
            <a:lvl1pPr algn="r" defTabSz="752475">
              <a:defRPr sz="1000" i="1"/>
            </a:lvl1pPr>
          </a:lstStyle>
          <a:p>
            <a:endParaRPr lang="en-US" altLang="ja-JP"/>
          </a:p>
        </p:txBody>
      </p:sp>
      <p:sp>
        <p:nvSpPr>
          <p:cNvPr id="3075" name="Rectangle 3"/>
          <p:cNvSpPr>
            <a:spLocks noGrp="1" noChangeArrowheads="1"/>
          </p:cNvSpPr>
          <p:nvPr>
            <p:ph type="sldNum" sz="quarter" idx="3"/>
          </p:nvPr>
        </p:nvSpPr>
        <p:spPr bwMode="auto">
          <a:xfrm>
            <a:off x="3814763" y="9336088"/>
            <a:ext cx="2905125" cy="56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831" tIns="0" rIns="18831" bIns="0" numCol="1" anchor="b" anchorCtr="0" compatLnSpc="1">
            <a:prstTxWarp prst="textNoShape">
              <a:avLst/>
            </a:prstTxWarp>
          </a:bodyPr>
          <a:lstStyle>
            <a:lvl1pPr algn="r" defTabSz="752475">
              <a:defRPr sz="1000" i="1"/>
            </a:lvl1pPr>
          </a:lstStyle>
          <a:p>
            <a:fld id="{F83B6899-6738-4A75-A14B-19AF2739D0B3}" type="slidenum">
              <a:rPr lang="en-US" altLang="ja-JP"/>
              <a:pPr/>
              <a:t>‹#›</a:t>
            </a:fld>
            <a:endParaRPr lang="en-US" altLang="ja-JP"/>
          </a:p>
        </p:txBody>
      </p:sp>
      <p:sp>
        <p:nvSpPr>
          <p:cNvPr id="3076" name="Rectangle 4"/>
          <p:cNvSpPr>
            <a:spLocks noGrp="1" noChangeArrowheads="1"/>
          </p:cNvSpPr>
          <p:nvPr>
            <p:ph type="ftr" sz="quarter" idx="2"/>
          </p:nvPr>
        </p:nvSpPr>
        <p:spPr bwMode="auto">
          <a:xfrm>
            <a:off x="14288" y="9336088"/>
            <a:ext cx="2905125" cy="56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831" tIns="0" rIns="18831" bIns="0" numCol="1" anchor="b" anchorCtr="0" compatLnSpc="1">
            <a:prstTxWarp prst="textNoShape">
              <a:avLst/>
            </a:prstTxWarp>
          </a:bodyPr>
          <a:lstStyle>
            <a:lvl1pPr algn="l" defTabSz="752475">
              <a:defRPr sz="1000" i="1"/>
            </a:lvl1pPr>
          </a:lstStyle>
          <a:p>
            <a:endParaRPr lang="en-US" altLang="ja-JP"/>
          </a:p>
        </p:txBody>
      </p:sp>
      <p:sp>
        <p:nvSpPr>
          <p:cNvPr id="3077" name="Rectangle 5"/>
          <p:cNvSpPr>
            <a:spLocks noGrp="1" noChangeArrowheads="1"/>
          </p:cNvSpPr>
          <p:nvPr>
            <p:ph type="hdr" sz="quarter"/>
          </p:nvPr>
        </p:nvSpPr>
        <p:spPr bwMode="auto">
          <a:xfrm>
            <a:off x="14288" y="-38100"/>
            <a:ext cx="2905125" cy="569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831" tIns="0" rIns="18831" bIns="0" numCol="1" anchor="t" anchorCtr="0" compatLnSpc="1">
            <a:prstTxWarp prst="textNoShape">
              <a:avLst/>
            </a:prstTxWarp>
          </a:bodyPr>
          <a:lstStyle>
            <a:lvl1pPr algn="l" defTabSz="752475">
              <a:defRPr sz="1000" i="1"/>
            </a:lvl1pPr>
          </a:lstStyle>
          <a:p>
            <a:endParaRPr lang="en-US" altLang="ja-JP"/>
          </a:p>
        </p:txBody>
      </p:sp>
    </p:spTree>
    <p:extLst>
      <p:ext uri="{BB962C8B-B14F-4D97-AF65-F5344CB8AC3E}">
        <p14:creationId xmlns:p14="http://schemas.microsoft.com/office/powerpoint/2010/main" val="2020365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hdr" sz="quarter"/>
          </p:nvPr>
        </p:nvSpPr>
        <p:spPr bwMode="auto">
          <a:xfrm>
            <a:off x="14288" y="-22225"/>
            <a:ext cx="2894012" cy="538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831" tIns="0" rIns="18831" bIns="0" numCol="1" anchor="t" anchorCtr="0" compatLnSpc="1">
            <a:prstTxWarp prst="textNoShape">
              <a:avLst/>
            </a:prstTxWarp>
          </a:bodyPr>
          <a:lstStyle>
            <a:lvl1pPr algn="l" defTabSz="752475">
              <a:defRPr sz="1000" i="1"/>
            </a:lvl1pPr>
          </a:lstStyle>
          <a:p>
            <a:endParaRPr lang="en-US" altLang="ja-JP"/>
          </a:p>
        </p:txBody>
      </p:sp>
      <p:sp>
        <p:nvSpPr>
          <p:cNvPr id="2051" name="Rectangle 3"/>
          <p:cNvSpPr>
            <a:spLocks noGrp="1" noChangeArrowheads="1"/>
          </p:cNvSpPr>
          <p:nvPr>
            <p:ph type="dt" idx="1"/>
          </p:nvPr>
        </p:nvSpPr>
        <p:spPr bwMode="auto">
          <a:xfrm>
            <a:off x="3825875" y="-22225"/>
            <a:ext cx="2894013" cy="538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831" tIns="0" rIns="18831" bIns="0" numCol="1" anchor="t" anchorCtr="0" compatLnSpc="1">
            <a:prstTxWarp prst="textNoShape">
              <a:avLst/>
            </a:prstTxWarp>
          </a:bodyPr>
          <a:lstStyle>
            <a:lvl1pPr algn="r" defTabSz="752475">
              <a:defRPr sz="1000" i="1"/>
            </a:lvl1pPr>
          </a:lstStyle>
          <a:p>
            <a:endParaRPr lang="en-US" altLang="ja-JP"/>
          </a:p>
        </p:txBody>
      </p:sp>
      <p:sp>
        <p:nvSpPr>
          <p:cNvPr id="2052" name="Rectangle 4"/>
          <p:cNvSpPr>
            <a:spLocks noChangeArrowheads="1" noTextEdit="1"/>
          </p:cNvSpPr>
          <p:nvPr>
            <p:ph type="sldImg" idx="2"/>
          </p:nvPr>
        </p:nvSpPr>
        <p:spPr bwMode="auto">
          <a:xfrm>
            <a:off x="885825" y="747713"/>
            <a:ext cx="4964113" cy="3722687"/>
          </a:xfrm>
          <a:prstGeom prst="rect">
            <a:avLst/>
          </a:prstGeom>
          <a:noFill/>
          <a:ln w="127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2053" name="Rectangle 5"/>
          <p:cNvSpPr>
            <a:spLocks noGrp="1" noChangeArrowheads="1"/>
          </p:cNvSpPr>
          <p:nvPr>
            <p:ph type="body" sz="quarter" idx="3"/>
          </p:nvPr>
        </p:nvSpPr>
        <p:spPr bwMode="auto">
          <a:xfrm>
            <a:off x="928688" y="4706938"/>
            <a:ext cx="4876800" cy="441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016" tIns="45509" rIns="91016" bIns="45509" numCol="1" anchor="t" anchorCtr="0" compatLnSpc="1">
            <a:prstTxWarp prst="textNoShape">
              <a:avLst/>
            </a:prstTxWarp>
          </a:bodyPr>
          <a:lstStyle/>
          <a:p>
            <a:pPr lvl="0"/>
            <a:r>
              <a:rPr lang="ja-JP" altLang="en-US" smtClean="0"/>
              <a:t>マスターテキストの書式設定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054" name="Rectangle 6"/>
          <p:cNvSpPr>
            <a:spLocks noGrp="1" noChangeArrowheads="1"/>
          </p:cNvSpPr>
          <p:nvPr>
            <p:ph type="ftr" sz="quarter" idx="4"/>
          </p:nvPr>
        </p:nvSpPr>
        <p:spPr bwMode="auto">
          <a:xfrm>
            <a:off x="14288" y="9351963"/>
            <a:ext cx="2894012" cy="538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831" tIns="0" rIns="18831" bIns="0" numCol="1" anchor="b" anchorCtr="0" compatLnSpc="1">
            <a:prstTxWarp prst="textNoShape">
              <a:avLst/>
            </a:prstTxWarp>
          </a:bodyPr>
          <a:lstStyle>
            <a:lvl1pPr algn="l" defTabSz="752475">
              <a:defRPr sz="1000" i="1"/>
            </a:lvl1pPr>
          </a:lstStyle>
          <a:p>
            <a:endParaRPr lang="en-US" altLang="ja-JP"/>
          </a:p>
        </p:txBody>
      </p:sp>
      <p:sp>
        <p:nvSpPr>
          <p:cNvPr id="2055" name="Rectangle 7"/>
          <p:cNvSpPr>
            <a:spLocks noGrp="1" noChangeArrowheads="1"/>
          </p:cNvSpPr>
          <p:nvPr>
            <p:ph type="sldNum" sz="quarter" idx="5"/>
          </p:nvPr>
        </p:nvSpPr>
        <p:spPr bwMode="auto">
          <a:xfrm>
            <a:off x="3825875" y="9351963"/>
            <a:ext cx="2894013" cy="538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831" tIns="0" rIns="18831" bIns="0" numCol="1" anchor="b" anchorCtr="0" compatLnSpc="1">
            <a:prstTxWarp prst="textNoShape">
              <a:avLst/>
            </a:prstTxWarp>
          </a:bodyPr>
          <a:lstStyle>
            <a:lvl1pPr algn="r" defTabSz="752475">
              <a:defRPr sz="1000" i="1"/>
            </a:lvl1pPr>
          </a:lstStyle>
          <a:p>
            <a:fld id="{3D410524-BCB7-47F4-B3EC-985FF26D9A64}" type="slidenum">
              <a:rPr lang="en-US" altLang="ja-JP"/>
              <a:pPr/>
              <a:t>‹#›</a:t>
            </a:fld>
            <a:endParaRPr lang="en-US" altLang="ja-JP"/>
          </a:p>
        </p:txBody>
      </p:sp>
    </p:spTree>
    <p:extLst>
      <p:ext uri="{BB962C8B-B14F-4D97-AF65-F5344CB8AC3E}">
        <p14:creationId xmlns:p14="http://schemas.microsoft.com/office/powerpoint/2010/main" val="933101578"/>
      </p:ext>
    </p:extLst>
  </p:cSld>
  <p:clrMap bg1="lt1" tx1="dk1" bg2="lt2" tx2="dk2" accent1="accent1" accent2="accent2" accent3="accent3" accent4="accent4" accent5="accent5" accent6="accent6" hlink="hlink" folHlink="folHlink"/>
  <p:notesStyle>
    <a:lvl1pPr algn="l" defTabSz="762000" rtl="0" fontAlgn="base">
      <a:spcBef>
        <a:spcPct val="30000"/>
      </a:spcBef>
      <a:spcAft>
        <a:spcPct val="0"/>
      </a:spcAft>
      <a:defRPr kumimoji="1" sz="1200" kern="1200">
        <a:solidFill>
          <a:schemeClr val="tx1"/>
        </a:solidFill>
        <a:latin typeface="Times New Roman" pitchFamily="18" charset="0"/>
        <a:ea typeface="ＭＳ Ｐ明朝" pitchFamily="18" charset="-128"/>
        <a:cs typeface="+mn-cs"/>
      </a:defRPr>
    </a:lvl1pPr>
    <a:lvl2pPr marL="457200" algn="l" defTabSz="762000" rtl="0" fontAlgn="base">
      <a:spcBef>
        <a:spcPct val="30000"/>
      </a:spcBef>
      <a:spcAft>
        <a:spcPct val="0"/>
      </a:spcAft>
      <a:defRPr kumimoji="1" sz="1200" kern="1200">
        <a:solidFill>
          <a:schemeClr val="tx1"/>
        </a:solidFill>
        <a:latin typeface="Times New Roman" pitchFamily="18" charset="0"/>
        <a:ea typeface="ＭＳ Ｐ明朝" pitchFamily="18" charset="-128"/>
        <a:cs typeface="+mn-cs"/>
      </a:defRPr>
    </a:lvl2pPr>
    <a:lvl3pPr marL="914400" algn="l" defTabSz="762000" rtl="0" fontAlgn="base">
      <a:spcBef>
        <a:spcPct val="30000"/>
      </a:spcBef>
      <a:spcAft>
        <a:spcPct val="0"/>
      </a:spcAft>
      <a:defRPr kumimoji="1" sz="1200" kern="1200">
        <a:solidFill>
          <a:schemeClr val="tx1"/>
        </a:solidFill>
        <a:latin typeface="Times New Roman" pitchFamily="18" charset="0"/>
        <a:ea typeface="ＭＳ Ｐ明朝" pitchFamily="18" charset="-128"/>
        <a:cs typeface="+mn-cs"/>
      </a:defRPr>
    </a:lvl3pPr>
    <a:lvl4pPr marL="1371600" algn="l" defTabSz="762000" rtl="0" fontAlgn="base">
      <a:spcBef>
        <a:spcPct val="30000"/>
      </a:spcBef>
      <a:spcAft>
        <a:spcPct val="0"/>
      </a:spcAft>
      <a:defRPr kumimoji="1" sz="1200" kern="1200">
        <a:solidFill>
          <a:schemeClr val="tx1"/>
        </a:solidFill>
        <a:latin typeface="Times New Roman" pitchFamily="18" charset="0"/>
        <a:ea typeface="ＭＳ Ｐ明朝" pitchFamily="18" charset="-128"/>
        <a:cs typeface="+mn-cs"/>
      </a:defRPr>
    </a:lvl4pPr>
    <a:lvl5pPr marL="1828800" algn="l" defTabSz="762000" rtl="0" fontAlgn="base">
      <a:spcBef>
        <a:spcPct val="30000"/>
      </a:spcBef>
      <a:spcAft>
        <a:spcPct val="0"/>
      </a:spcAft>
      <a:defRPr kumimoji="1" sz="1200" kern="1200">
        <a:solidFill>
          <a:schemeClr val="tx1"/>
        </a:solidFill>
        <a:latin typeface="Times New Roman" pitchFamily="18"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2F309A5-3BB5-476F-8F06-76275F4B34EC}" type="slidenum">
              <a:rPr lang="en-US" altLang="ja-JP"/>
              <a:pPr/>
              <a:t>1</a:t>
            </a:fld>
            <a:endParaRPr lang="en-US" altLang="ja-JP"/>
          </a:p>
        </p:txBody>
      </p:sp>
      <p:sp>
        <p:nvSpPr>
          <p:cNvPr id="5122" name="Rectangle 2"/>
          <p:cNvSpPr>
            <a:spLocks noChangeArrowheads="1" noTextEdit="1"/>
          </p:cNvSpPr>
          <p:nvPr>
            <p:ph type="sldImg"/>
          </p:nvPr>
        </p:nvSpPr>
        <p:spPr>
          <a:ln cap="flat"/>
        </p:spPr>
      </p:sp>
      <p:sp>
        <p:nvSpPr>
          <p:cNvPr id="5123" name="Rectangle 3"/>
          <p:cNvSpPr>
            <a:spLocks noGrp="1" noChangeArrowheads="1"/>
          </p:cNvSpPr>
          <p:nvPr>
            <p:ph type="body" idx="1"/>
          </p:nvPr>
        </p:nvSpPr>
        <p:spPr>
          <a:ln/>
        </p:spPr>
        <p:txBody>
          <a:bodyPr/>
          <a:lstStyle/>
          <a:p>
            <a:endParaRPr lang="ja-JP" altLang="ja-JP"/>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4EC2AC-5B77-4747-BE01-22EAFC51EF00}" type="slidenum">
              <a:rPr lang="en-US" altLang="ja-JP"/>
              <a:pPr/>
              <a:t>3</a:t>
            </a:fld>
            <a:endParaRPr lang="en-US" altLang="ja-JP"/>
          </a:p>
        </p:txBody>
      </p:sp>
      <p:sp>
        <p:nvSpPr>
          <p:cNvPr id="9218" name="Rectangle 2"/>
          <p:cNvSpPr>
            <a:spLocks noChangeArrowheads="1" noTextEdit="1"/>
          </p:cNvSpPr>
          <p:nvPr>
            <p:ph type="sldImg"/>
          </p:nvPr>
        </p:nvSpPr>
        <p:spPr>
          <a:ln cap="flat"/>
        </p:spPr>
      </p:sp>
      <p:sp>
        <p:nvSpPr>
          <p:cNvPr id="9219" name="Rectangle 3"/>
          <p:cNvSpPr>
            <a:spLocks noGrp="1" noChangeArrowheads="1"/>
          </p:cNvSpPr>
          <p:nvPr>
            <p:ph type="body" idx="1"/>
          </p:nvPr>
        </p:nvSpPr>
        <p:spPr>
          <a:ln/>
        </p:spPr>
        <p:txBody>
          <a:bodyPr/>
          <a:lstStyle/>
          <a:p>
            <a:endParaRPr lang="ja-JP" altLang="ja-JP"/>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83A58E-299D-4E48-AF7A-304D63FAC835}" type="slidenum">
              <a:rPr lang="en-US" altLang="ja-JP"/>
              <a:pPr/>
              <a:t>5</a:t>
            </a:fld>
            <a:endParaRPr lang="en-US" altLang="ja-JP"/>
          </a:p>
        </p:txBody>
      </p:sp>
      <p:sp>
        <p:nvSpPr>
          <p:cNvPr id="25602" name="Rectangle 2"/>
          <p:cNvSpPr>
            <a:spLocks noChangeArrowheads="1" noTextEdit="1"/>
          </p:cNvSpPr>
          <p:nvPr>
            <p:ph type="sldImg"/>
          </p:nvPr>
        </p:nvSpPr>
        <p:spPr>
          <a:ln cap="flat"/>
        </p:spPr>
      </p:sp>
      <p:sp>
        <p:nvSpPr>
          <p:cNvPr id="25603" name="Rectangle 3"/>
          <p:cNvSpPr>
            <a:spLocks noGrp="1" noChangeArrowheads="1"/>
          </p:cNvSpPr>
          <p:nvPr>
            <p:ph type="body" idx="1"/>
          </p:nvPr>
        </p:nvSpPr>
        <p:spPr>
          <a:ln/>
        </p:spPr>
        <p:txBody>
          <a:bodyPr/>
          <a:lstStyle/>
          <a:p>
            <a:endParaRPr lang="ja-JP" altLang="ja-JP"/>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a:defRPr/>
            </a:lvl1pPr>
          </a:lstStyle>
          <a:p>
            <a:endParaRPr lang="en-US" altLang="ja-JP"/>
          </a:p>
        </p:txBody>
      </p:sp>
      <p:sp>
        <p:nvSpPr>
          <p:cNvPr id="5" name="フッター プレースホルダー 4"/>
          <p:cNvSpPr>
            <a:spLocks noGrp="1"/>
          </p:cNvSpPr>
          <p:nvPr>
            <p:ph type="ftr" sz="quarter" idx="11"/>
          </p:nvPr>
        </p:nvSpPr>
        <p:spPr/>
        <p:txBody>
          <a:bodyPr/>
          <a:lstStyle>
            <a:lvl1pPr>
              <a:defRPr/>
            </a:lvl1pPr>
          </a:lstStyle>
          <a:p>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A31BE356-F148-4A25-AEC9-C8679DC003C8}" type="slidenum">
              <a:rPr lang="en-US" altLang="ja-JP"/>
              <a:pPr/>
              <a:t>‹#›</a:t>
            </a:fld>
            <a:endParaRPr lang="en-US" altLang="ja-JP"/>
          </a:p>
        </p:txBody>
      </p:sp>
    </p:spTree>
    <p:extLst>
      <p:ext uri="{BB962C8B-B14F-4D97-AF65-F5344CB8AC3E}">
        <p14:creationId xmlns:p14="http://schemas.microsoft.com/office/powerpoint/2010/main" val="25975535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endParaRPr lang="en-US" altLang="ja-JP"/>
          </a:p>
        </p:txBody>
      </p:sp>
      <p:sp>
        <p:nvSpPr>
          <p:cNvPr id="5" name="フッター プレースホルダー 4"/>
          <p:cNvSpPr>
            <a:spLocks noGrp="1"/>
          </p:cNvSpPr>
          <p:nvPr>
            <p:ph type="ftr" sz="quarter" idx="11"/>
          </p:nvPr>
        </p:nvSpPr>
        <p:spPr/>
        <p:txBody>
          <a:bodyPr/>
          <a:lstStyle>
            <a:lvl1pPr>
              <a:defRPr/>
            </a:lvl1pPr>
          </a:lstStyle>
          <a:p>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8834B8DC-5201-4DFD-818E-CF35A47EF073}" type="slidenum">
              <a:rPr lang="en-US" altLang="ja-JP"/>
              <a:pPr/>
              <a:t>‹#›</a:t>
            </a:fld>
            <a:endParaRPr lang="en-US" altLang="ja-JP"/>
          </a:p>
        </p:txBody>
      </p:sp>
    </p:spTree>
    <p:extLst>
      <p:ext uri="{BB962C8B-B14F-4D97-AF65-F5344CB8AC3E}">
        <p14:creationId xmlns:p14="http://schemas.microsoft.com/office/powerpoint/2010/main" val="37341466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endParaRPr lang="en-US" altLang="ja-JP"/>
          </a:p>
        </p:txBody>
      </p:sp>
      <p:sp>
        <p:nvSpPr>
          <p:cNvPr id="5" name="フッター プレースホルダー 4"/>
          <p:cNvSpPr>
            <a:spLocks noGrp="1"/>
          </p:cNvSpPr>
          <p:nvPr>
            <p:ph type="ftr" sz="quarter" idx="11"/>
          </p:nvPr>
        </p:nvSpPr>
        <p:spPr/>
        <p:txBody>
          <a:bodyPr/>
          <a:lstStyle>
            <a:lvl1pPr>
              <a:defRPr/>
            </a:lvl1pPr>
          </a:lstStyle>
          <a:p>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D1479446-D95D-4FFB-AFAB-FA1D0A4BC978}" type="slidenum">
              <a:rPr lang="en-US" altLang="ja-JP"/>
              <a:pPr/>
              <a:t>‹#›</a:t>
            </a:fld>
            <a:endParaRPr lang="en-US" altLang="ja-JP"/>
          </a:p>
        </p:txBody>
      </p:sp>
    </p:spTree>
    <p:extLst>
      <p:ext uri="{BB962C8B-B14F-4D97-AF65-F5344CB8AC3E}">
        <p14:creationId xmlns:p14="http://schemas.microsoft.com/office/powerpoint/2010/main" val="249827391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endParaRPr lang="en-US" altLang="ja-JP"/>
          </a:p>
        </p:txBody>
      </p:sp>
      <p:sp>
        <p:nvSpPr>
          <p:cNvPr id="5" name="フッター プレースホルダー 4"/>
          <p:cNvSpPr>
            <a:spLocks noGrp="1"/>
          </p:cNvSpPr>
          <p:nvPr>
            <p:ph type="ftr" sz="quarter" idx="11"/>
          </p:nvPr>
        </p:nvSpPr>
        <p:spPr/>
        <p:txBody>
          <a:bodyPr/>
          <a:lstStyle>
            <a:lvl1pPr>
              <a:defRPr/>
            </a:lvl1pPr>
          </a:lstStyle>
          <a:p>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6ABA5076-60DD-41BD-92CC-09D8E35598F9}" type="slidenum">
              <a:rPr lang="en-US" altLang="ja-JP"/>
              <a:pPr/>
              <a:t>‹#›</a:t>
            </a:fld>
            <a:endParaRPr lang="en-US" altLang="ja-JP"/>
          </a:p>
        </p:txBody>
      </p:sp>
    </p:spTree>
    <p:extLst>
      <p:ext uri="{BB962C8B-B14F-4D97-AF65-F5344CB8AC3E}">
        <p14:creationId xmlns:p14="http://schemas.microsoft.com/office/powerpoint/2010/main" val="1737647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a:defRPr/>
            </a:lvl1pPr>
          </a:lstStyle>
          <a:p>
            <a:endParaRPr lang="en-US" altLang="ja-JP"/>
          </a:p>
        </p:txBody>
      </p:sp>
      <p:sp>
        <p:nvSpPr>
          <p:cNvPr id="5" name="フッター プレースホルダー 4"/>
          <p:cNvSpPr>
            <a:spLocks noGrp="1"/>
          </p:cNvSpPr>
          <p:nvPr>
            <p:ph type="ftr" sz="quarter" idx="11"/>
          </p:nvPr>
        </p:nvSpPr>
        <p:spPr/>
        <p:txBody>
          <a:bodyPr/>
          <a:lstStyle>
            <a:lvl1pPr>
              <a:defRPr/>
            </a:lvl1pPr>
          </a:lstStyle>
          <a:p>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BECDA353-27F8-4029-B35D-44B1A9274E91}" type="slidenum">
              <a:rPr lang="en-US" altLang="ja-JP"/>
              <a:pPr/>
              <a:t>‹#›</a:t>
            </a:fld>
            <a:endParaRPr lang="en-US" altLang="ja-JP"/>
          </a:p>
        </p:txBody>
      </p:sp>
    </p:spTree>
    <p:extLst>
      <p:ext uri="{BB962C8B-B14F-4D97-AF65-F5344CB8AC3E}">
        <p14:creationId xmlns:p14="http://schemas.microsoft.com/office/powerpoint/2010/main" val="12878436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4"/>
          <p:cNvSpPr>
            <a:spLocks noGrp="1"/>
          </p:cNvSpPr>
          <p:nvPr>
            <p:ph type="dt" sz="half" idx="10"/>
          </p:nvPr>
        </p:nvSpPr>
        <p:spPr/>
        <p:txBody>
          <a:bodyPr/>
          <a:lstStyle>
            <a:lvl1pPr>
              <a:defRPr/>
            </a:lvl1pPr>
          </a:lstStyle>
          <a:p>
            <a:endParaRPr lang="en-US" altLang="ja-JP"/>
          </a:p>
        </p:txBody>
      </p:sp>
      <p:sp>
        <p:nvSpPr>
          <p:cNvPr id="6" name="フッター プレースホルダー 5"/>
          <p:cNvSpPr>
            <a:spLocks noGrp="1"/>
          </p:cNvSpPr>
          <p:nvPr>
            <p:ph type="ftr" sz="quarter" idx="11"/>
          </p:nvPr>
        </p:nvSpPr>
        <p:spPr/>
        <p:txBody>
          <a:bodyPr/>
          <a:lstStyle>
            <a:lvl1pPr>
              <a:defRPr/>
            </a:lvl1pPr>
          </a:lstStyle>
          <a:p>
            <a:endParaRPr lang="en-US" altLang="ja-JP"/>
          </a:p>
        </p:txBody>
      </p:sp>
      <p:sp>
        <p:nvSpPr>
          <p:cNvPr id="7" name="スライド番号プレースホルダー 6"/>
          <p:cNvSpPr>
            <a:spLocks noGrp="1"/>
          </p:cNvSpPr>
          <p:nvPr>
            <p:ph type="sldNum" sz="quarter" idx="12"/>
          </p:nvPr>
        </p:nvSpPr>
        <p:spPr/>
        <p:txBody>
          <a:bodyPr/>
          <a:lstStyle>
            <a:lvl1pPr>
              <a:defRPr/>
            </a:lvl1pPr>
          </a:lstStyle>
          <a:p>
            <a:fld id="{528C1259-1F43-4B9C-9B7B-76EB1D2242DF}" type="slidenum">
              <a:rPr lang="en-US" altLang="ja-JP"/>
              <a:pPr/>
              <a:t>‹#›</a:t>
            </a:fld>
            <a:endParaRPr lang="en-US" altLang="ja-JP"/>
          </a:p>
        </p:txBody>
      </p:sp>
    </p:spTree>
    <p:extLst>
      <p:ext uri="{BB962C8B-B14F-4D97-AF65-F5344CB8AC3E}">
        <p14:creationId xmlns:p14="http://schemas.microsoft.com/office/powerpoint/2010/main" val="155927835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6"/>
          <p:cNvSpPr>
            <a:spLocks noGrp="1"/>
          </p:cNvSpPr>
          <p:nvPr>
            <p:ph type="dt" sz="half" idx="10"/>
          </p:nvPr>
        </p:nvSpPr>
        <p:spPr/>
        <p:txBody>
          <a:bodyPr/>
          <a:lstStyle>
            <a:lvl1pPr>
              <a:defRPr/>
            </a:lvl1pPr>
          </a:lstStyle>
          <a:p>
            <a:endParaRPr lang="en-US" altLang="ja-JP"/>
          </a:p>
        </p:txBody>
      </p:sp>
      <p:sp>
        <p:nvSpPr>
          <p:cNvPr id="8" name="フッター プレースホルダー 7"/>
          <p:cNvSpPr>
            <a:spLocks noGrp="1"/>
          </p:cNvSpPr>
          <p:nvPr>
            <p:ph type="ftr" sz="quarter" idx="11"/>
          </p:nvPr>
        </p:nvSpPr>
        <p:spPr/>
        <p:txBody>
          <a:bodyPr/>
          <a:lstStyle>
            <a:lvl1pPr>
              <a:defRPr/>
            </a:lvl1pPr>
          </a:lstStyle>
          <a:p>
            <a:endParaRPr lang="en-US" altLang="ja-JP"/>
          </a:p>
        </p:txBody>
      </p:sp>
      <p:sp>
        <p:nvSpPr>
          <p:cNvPr id="9" name="スライド番号プレースホルダー 8"/>
          <p:cNvSpPr>
            <a:spLocks noGrp="1"/>
          </p:cNvSpPr>
          <p:nvPr>
            <p:ph type="sldNum" sz="quarter" idx="12"/>
          </p:nvPr>
        </p:nvSpPr>
        <p:spPr/>
        <p:txBody>
          <a:bodyPr/>
          <a:lstStyle>
            <a:lvl1pPr>
              <a:defRPr/>
            </a:lvl1pPr>
          </a:lstStyle>
          <a:p>
            <a:fld id="{9F0E41A1-51DE-4123-8BF0-E4DF72AD1CA2}" type="slidenum">
              <a:rPr lang="en-US" altLang="ja-JP"/>
              <a:pPr/>
              <a:t>‹#›</a:t>
            </a:fld>
            <a:endParaRPr lang="en-US" altLang="ja-JP"/>
          </a:p>
        </p:txBody>
      </p:sp>
    </p:spTree>
    <p:extLst>
      <p:ext uri="{BB962C8B-B14F-4D97-AF65-F5344CB8AC3E}">
        <p14:creationId xmlns:p14="http://schemas.microsoft.com/office/powerpoint/2010/main" val="6467163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2"/>
          <p:cNvSpPr>
            <a:spLocks noGrp="1"/>
          </p:cNvSpPr>
          <p:nvPr>
            <p:ph type="dt" sz="half" idx="10"/>
          </p:nvPr>
        </p:nvSpPr>
        <p:spPr/>
        <p:txBody>
          <a:bodyPr/>
          <a:lstStyle>
            <a:lvl1pPr>
              <a:defRPr/>
            </a:lvl1pPr>
          </a:lstStyle>
          <a:p>
            <a:endParaRPr lang="en-US" altLang="ja-JP"/>
          </a:p>
        </p:txBody>
      </p:sp>
      <p:sp>
        <p:nvSpPr>
          <p:cNvPr id="4" name="フッター プレースホルダー 3"/>
          <p:cNvSpPr>
            <a:spLocks noGrp="1"/>
          </p:cNvSpPr>
          <p:nvPr>
            <p:ph type="ftr" sz="quarter" idx="11"/>
          </p:nvPr>
        </p:nvSpPr>
        <p:spPr/>
        <p:txBody>
          <a:bodyPr/>
          <a:lstStyle>
            <a:lvl1pPr>
              <a:defRPr/>
            </a:lvl1pPr>
          </a:lstStyle>
          <a:p>
            <a:endParaRPr lang="en-US" altLang="ja-JP"/>
          </a:p>
        </p:txBody>
      </p:sp>
      <p:sp>
        <p:nvSpPr>
          <p:cNvPr id="5" name="スライド番号プレースホルダー 4"/>
          <p:cNvSpPr>
            <a:spLocks noGrp="1"/>
          </p:cNvSpPr>
          <p:nvPr>
            <p:ph type="sldNum" sz="quarter" idx="12"/>
          </p:nvPr>
        </p:nvSpPr>
        <p:spPr/>
        <p:txBody>
          <a:bodyPr/>
          <a:lstStyle>
            <a:lvl1pPr>
              <a:defRPr/>
            </a:lvl1pPr>
          </a:lstStyle>
          <a:p>
            <a:fld id="{253C8C14-8DF5-41EA-862F-D62DDDB20CD9}" type="slidenum">
              <a:rPr lang="en-US" altLang="ja-JP"/>
              <a:pPr/>
              <a:t>‹#›</a:t>
            </a:fld>
            <a:endParaRPr lang="en-US" altLang="ja-JP"/>
          </a:p>
        </p:txBody>
      </p:sp>
    </p:spTree>
    <p:extLst>
      <p:ext uri="{BB962C8B-B14F-4D97-AF65-F5344CB8AC3E}">
        <p14:creationId xmlns:p14="http://schemas.microsoft.com/office/powerpoint/2010/main" val="4529411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a:defRPr/>
            </a:lvl1pPr>
          </a:lstStyle>
          <a:p>
            <a:endParaRPr lang="en-US" altLang="ja-JP"/>
          </a:p>
        </p:txBody>
      </p:sp>
      <p:sp>
        <p:nvSpPr>
          <p:cNvPr id="3" name="フッター プレースホルダー 2"/>
          <p:cNvSpPr>
            <a:spLocks noGrp="1"/>
          </p:cNvSpPr>
          <p:nvPr>
            <p:ph type="ftr" sz="quarter" idx="11"/>
          </p:nvPr>
        </p:nvSpPr>
        <p:spPr/>
        <p:txBody>
          <a:bodyPr/>
          <a:lstStyle>
            <a:lvl1pPr>
              <a:defRPr/>
            </a:lvl1pPr>
          </a:lstStyle>
          <a:p>
            <a:endParaRPr lang="en-US" altLang="ja-JP"/>
          </a:p>
        </p:txBody>
      </p:sp>
      <p:sp>
        <p:nvSpPr>
          <p:cNvPr id="4" name="スライド番号プレースホルダー 3"/>
          <p:cNvSpPr>
            <a:spLocks noGrp="1"/>
          </p:cNvSpPr>
          <p:nvPr>
            <p:ph type="sldNum" sz="quarter" idx="12"/>
          </p:nvPr>
        </p:nvSpPr>
        <p:spPr/>
        <p:txBody>
          <a:bodyPr/>
          <a:lstStyle>
            <a:lvl1pPr>
              <a:defRPr/>
            </a:lvl1pPr>
          </a:lstStyle>
          <a:p>
            <a:fld id="{F427B6BC-9EC8-4FF6-A87B-3D45F164F36E}" type="slidenum">
              <a:rPr lang="en-US" altLang="ja-JP"/>
              <a:pPr/>
              <a:t>‹#›</a:t>
            </a:fld>
            <a:endParaRPr lang="en-US" altLang="ja-JP"/>
          </a:p>
        </p:txBody>
      </p:sp>
    </p:spTree>
    <p:extLst>
      <p:ext uri="{BB962C8B-B14F-4D97-AF65-F5344CB8AC3E}">
        <p14:creationId xmlns:p14="http://schemas.microsoft.com/office/powerpoint/2010/main" val="297547191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a:p>
        </p:txBody>
      </p:sp>
      <p:sp>
        <p:nvSpPr>
          <p:cNvPr id="6" name="フッター プレースホルダー 5"/>
          <p:cNvSpPr>
            <a:spLocks noGrp="1"/>
          </p:cNvSpPr>
          <p:nvPr>
            <p:ph type="ftr" sz="quarter" idx="11"/>
          </p:nvPr>
        </p:nvSpPr>
        <p:spPr/>
        <p:txBody>
          <a:bodyPr/>
          <a:lstStyle>
            <a:lvl1pPr>
              <a:defRPr/>
            </a:lvl1pPr>
          </a:lstStyle>
          <a:p>
            <a:endParaRPr lang="en-US" altLang="ja-JP"/>
          </a:p>
        </p:txBody>
      </p:sp>
      <p:sp>
        <p:nvSpPr>
          <p:cNvPr id="7" name="スライド番号プレースホルダー 6"/>
          <p:cNvSpPr>
            <a:spLocks noGrp="1"/>
          </p:cNvSpPr>
          <p:nvPr>
            <p:ph type="sldNum" sz="quarter" idx="12"/>
          </p:nvPr>
        </p:nvSpPr>
        <p:spPr/>
        <p:txBody>
          <a:bodyPr/>
          <a:lstStyle>
            <a:lvl1pPr>
              <a:defRPr/>
            </a:lvl1pPr>
          </a:lstStyle>
          <a:p>
            <a:fld id="{8CD34E4B-D1F5-48E3-ABB0-D584B26A542E}" type="slidenum">
              <a:rPr lang="en-US" altLang="ja-JP"/>
              <a:pPr/>
              <a:t>‹#›</a:t>
            </a:fld>
            <a:endParaRPr lang="en-US" altLang="ja-JP"/>
          </a:p>
        </p:txBody>
      </p:sp>
    </p:spTree>
    <p:extLst>
      <p:ext uri="{BB962C8B-B14F-4D97-AF65-F5344CB8AC3E}">
        <p14:creationId xmlns:p14="http://schemas.microsoft.com/office/powerpoint/2010/main" val="289857476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a:p>
        </p:txBody>
      </p:sp>
      <p:sp>
        <p:nvSpPr>
          <p:cNvPr id="6" name="フッター プレースホルダー 5"/>
          <p:cNvSpPr>
            <a:spLocks noGrp="1"/>
          </p:cNvSpPr>
          <p:nvPr>
            <p:ph type="ftr" sz="quarter" idx="11"/>
          </p:nvPr>
        </p:nvSpPr>
        <p:spPr/>
        <p:txBody>
          <a:bodyPr/>
          <a:lstStyle>
            <a:lvl1pPr>
              <a:defRPr/>
            </a:lvl1pPr>
          </a:lstStyle>
          <a:p>
            <a:endParaRPr lang="en-US" altLang="ja-JP"/>
          </a:p>
        </p:txBody>
      </p:sp>
      <p:sp>
        <p:nvSpPr>
          <p:cNvPr id="7" name="スライド番号プレースホルダー 6"/>
          <p:cNvSpPr>
            <a:spLocks noGrp="1"/>
          </p:cNvSpPr>
          <p:nvPr>
            <p:ph type="sldNum" sz="quarter" idx="12"/>
          </p:nvPr>
        </p:nvSpPr>
        <p:spPr/>
        <p:txBody>
          <a:bodyPr/>
          <a:lstStyle>
            <a:lvl1pPr>
              <a:defRPr/>
            </a:lvl1pPr>
          </a:lstStyle>
          <a:p>
            <a:fld id="{6AE9E425-7AB4-43C3-8E94-DE2507D63B57}" type="slidenum">
              <a:rPr lang="en-US" altLang="ja-JP"/>
              <a:pPr/>
              <a:t>‹#›</a:t>
            </a:fld>
            <a:endParaRPr lang="en-US" altLang="ja-JP"/>
          </a:p>
        </p:txBody>
      </p:sp>
    </p:spTree>
    <p:extLst>
      <p:ext uri="{BB962C8B-B14F-4D97-AF65-F5344CB8AC3E}">
        <p14:creationId xmlns:p14="http://schemas.microsoft.com/office/powerpoint/2010/main" val="54132743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075" tIns="46038" rIns="92075" bIns="46038" numCol="1" anchor="ctr" anchorCtr="0" compatLnSpc="1">
            <a:prstTxWarp prst="textNoShape">
              <a:avLst/>
            </a:prstTxWarp>
          </a:bodyPr>
          <a:lstStyle/>
          <a:p>
            <a:pPr lvl="0"/>
            <a:r>
              <a:rPr lang="ja-JP" altLang="en-US" smtClean="0"/>
              <a:t>マスタータイトルの書式設定</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075" tIns="46038" rIns="92075" bIns="46038" numCol="1" anchor="t" anchorCtr="0" compatLnSpc="1">
            <a:prstTxWarp prst="textNoShape">
              <a:avLst/>
            </a:prstTxWarp>
          </a:bodyPr>
          <a:lstStyle/>
          <a:p>
            <a:pPr lvl="0"/>
            <a:r>
              <a:rPr lang="ja-JP" altLang="en-US" smtClean="0"/>
              <a:t>マスターテキストの書式設定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2075" tIns="46038" rIns="92075" bIns="46038" numCol="1" anchor="ctr" anchorCtr="0" compatLnSpc="1">
            <a:prstTxWarp prst="textNoShape">
              <a:avLst/>
            </a:prstTxWarp>
          </a:bodyPr>
          <a:lstStyle>
            <a:lvl1pPr algn="l" defTabSz="762000">
              <a:defRPr/>
            </a:lvl1pPr>
          </a:lstStyle>
          <a:p>
            <a:endParaRPr lang="en-US" altLang="ja-JP"/>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2075" tIns="46038" rIns="92075" bIns="46038" numCol="1" anchor="ctr" anchorCtr="0" compatLnSpc="1">
            <a:prstTxWarp prst="textNoShape">
              <a:avLst/>
            </a:prstTxWarp>
          </a:bodyPr>
          <a:lstStyle>
            <a:lvl1pPr defTabSz="762000">
              <a:defRPr/>
            </a:lvl1pPr>
          </a:lstStyle>
          <a:p>
            <a:endParaRPr lang="en-US" altLang="ja-JP"/>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2075" tIns="46038" rIns="92075" bIns="46038" numCol="1" anchor="ctr" anchorCtr="0" compatLnSpc="1">
            <a:prstTxWarp prst="textNoShape">
              <a:avLst/>
            </a:prstTxWarp>
          </a:bodyPr>
          <a:lstStyle>
            <a:lvl1pPr algn="r" defTabSz="762000">
              <a:defRPr/>
            </a:lvl1pPr>
          </a:lstStyle>
          <a:p>
            <a:fld id="{C116B77C-75B3-4B11-B5C3-ABE2689F4AD3}" type="slidenum">
              <a:rPr lang="en-US" altLang="ja-JP"/>
              <a:pPr/>
              <a:t>‹#›</a:t>
            </a:fld>
            <a:endParaRPr lang="en-US" altLang="ja-JP"/>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762000" rtl="0" fontAlgn="base">
        <a:spcBef>
          <a:spcPct val="0"/>
        </a:spcBef>
        <a:spcAft>
          <a:spcPct val="0"/>
        </a:spcAft>
        <a:defRPr kumimoji="1" sz="4400">
          <a:solidFill>
            <a:schemeClr val="tx2"/>
          </a:solidFill>
          <a:latin typeface="+mj-lt"/>
          <a:ea typeface="+mj-ea"/>
          <a:cs typeface="+mj-cs"/>
        </a:defRPr>
      </a:lvl1pPr>
      <a:lvl2pPr algn="ctr" defTabSz="762000" rtl="0" fontAlgn="base">
        <a:spcBef>
          <a:spcPct val="0"/>
        </a:spcBef>
        <a:spcAft>
          <a:spcPct val="0"/>
        </a:spcAft>
        <a:defRPr kumimoji="1" sz="4400">
          <a:solidFill>
            <a:schemeClr val="tx2"/>
          </a:solidFill>
          <a:latin typeface="Times New Roman" pitchFamily="18" charset="0"/>
          <a:ea typeface="ＭＳ Ｐゴシック" pitchFamily="50" charset="-128"/>
        </a:defRPr>
      </a:lvl2pPr>
      <a:lvl3pPr algn="ctr" defTabSz="762000" rtl="0" fontAlgn="base">
        <a:spcBef>
          <a:spcPct val="0"/>
        </a:spcBef>
        <a:spcAft>
          <a:spcPct val="0"/>
        </a:spcAft>
        <a:defRPr kumimoji="1" sz="4400">
          <a:solidFill>
            <a:schemeClr val="tx2"/>
          </a:solidFill>
          <a:latin typeface="Times New Roman" pitchFamily="18" charset="0"/>
          <a:ea typeface="ＭＳ Ｐゴシック" pitchFamily="50" charset="-128"/>
        </a:defRPr>
      </a:lvl3pPr>
      <a:lvl4pPr algn="ctr" defTabSz="762000" rtl="0" fontAlgn="base">
        <a:spcBef>
          <a:spcPct val="0"/>
        </a:spcBef>
        <a:spcAft>
          <a:spcPct val="0"/>
        </a:spcAft>
        <a:defRPr kumimoji="1" sz="4400">
          <a:solidFill>
            <a:schemeClr val="tx2"/>
          </a:solidFill>
          <a:latin typeface="Times New Roman" pitchFamily="18" charset="0"/>
          <a:ea typeface="ＭＳ Ｐゴシック" pitchFamily="50" charset="-128"/>
        </a:defRPr>
      </a:lvl4pPr>
      <a:lvl5pPr algn="ctr" defTabSz="762000" rtl="0" fontAlgn="base">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defTabSz="762000"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defTabSz="762000"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defTabSz="762000"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defTabSz="762000"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defTabSz="762000" rtl="0" fontAlgn="base">
        <a:spcBef>
          <a:spcPct val="20000"/>
        </a:spcBef>
        <a:spcAft>
          <a:spcPct val="0"/>
        </a:spcAft>
        <a:buChar char="•"/>
        <a:defRPr kumimoji="1" sz="3200">
          <a:solidFill>
            <a:schemeClr val="tx1"/>
          </a:solidFill>
          <a:latin typeface="+mn-lt"/>
          <a:ea typeface="+mn-ea"/>
          <a:cs typeface="+mn-cs"/>
        </a:defRPr>
      </a:lvl1pPr>
      <a:lvl2pPr marL="742950" indent="-285750" algn="l" defTabSz="762000" rtl="0" fontAlgn="base">
        <a:spcBef>
          <a:spcPct val="20000"/>
        </a:spcBef>
        <a:spcAft>
          <a:spcPct val="0"/>
        </a:spcAft>
        <a:buChar char="–"/>
        <a:defRPr kumimoji="1" sz="2800">
          <a:solidFill>
            <a:schemeClr val="tx1"/>
          </a:solidFill>
          <a:latin typeface="+mn-lt"/>
          <a:ea typeface="+mn-ea"/>
        </a:defRPr>
      </a:lvl2pPr>
      <a:lvl3pPr marL="1143000" indent="-228600" algn="l" defTabSz="762000" rtl="0" fontAlgn="base">
        <a:spcBef>
          <a:spcPct val="20000"/>
        </a:spcBef>
        <a:spcAft>
          <a:spcPct val="0"/>
        </a:spcAft>
        <a:buChar char="•"/>
        <a:defRPr kumimoji="1" sz="2400">
          <a:solidFill>
            <a:schemeClr val="tx1"/>
          </a:solidFill>
          <a:latin typeface="+mn-lt"/>
          <a:ea typeface="+mn-ea"/>
        </a:defRPr>
      </a:lvl3pPr>
      <a:lvl4pPr marL="1600200" indent="-228600" algn="l" defTabSz="762000" rtl="0" fontAlgn="base">
        <a:spcBef>
          <a:spcPct val="20000"/>
        </a:spcBef>
        <a:spcAft>
          <a:spcPct val="0"/>
        </a:spcAft>
        <a:buChar char="–"/>
        <a:defRPr kumimoji="1" sz="2000">
          <a:solidFill>
            <a:schemeClr val="tx1"/>
          </a:solidFill>
          <a:latin typeface="+mn-lt"/>
          <a:ea typeface="+mn-ea"/>
        </a:defRPr>
      </a:lvl4pPr>
      <a:lvl5pPr marL="2057400" indent="-228600" algn="l" defTabSz="762000" rtl="0" fontAlgn="base">
        <a:spcBef>
          <a:spcPct val="20000"/>
        </a:spcBef>
        <a:spcAft>
          <a:spcPct val="0"/>
        </a:spcAft>
        <a:buChar char="•"/>
        <a:defRPr kumimoji="1" sz="2000">
          <a:solidFill>
            <a:schemeClr val="tx1"/>
          </a:solidFill>
          <a:latin typeface="+mn-lt"/>
          <a:ea typeface="+mn-ea"/>
        </a:defRPr>
      </a:lvl5pPr>
      <a:lvl6pPr marL="2514600" indent="-228600" algn="l" defTabSz="762000" rtl="0" fontAlgn="base">
        <a:spcBef>
          <a:spcPct val="20000"/>
        </a:spcBef>
        <a:spcAft>
          <a:spcPct val="0"/>
        </a:spcAft>
        <a:buChar char="•"/>
        <a:defRPr kumimoji="1" sz="2000">
          <a:solidFill>
            <a:schemeClr val="tx1"/>
          </a:solidFill>
          <a:latin typeface="+mn-lt"/>
          <a:ea typeface="+mn-ea"/>
        </a:defRPr>
      </a:lvl6pPr>
      <a:lvl7pPr marL="2971800" indent="-228600" algn="l" defTabSz="762000" rtl="0" fontAlgn="base">
        <a:spcBef>
          <a:spcPct val="20000"/>
        </a:spcBef>
        <a:spcAft>
          <a:spcPct val="0"/>
        </a:spcAft>
        <a:buChar char="•"/>
        <a:defRPr kumimoji="1" sz="2000">
          <a:solidFill>
            <a:schemeClr val="tx1"/>
          </a:solidFill>
          <a:latin typeface="+mn-lt"/>
          <a:ea typeface="+mn-ea"/>
        </a:defRPr>
      </a:lvl7pPr>
      <a:lvl8pPr marL="3429000" indent="-228600" algn="l" defTabSz="762000" rtl="0" fontAlgn="base">
        <a:spcBef>
          <a:spcPct val="20000"/>
        </a:spcBef>
        <a:spcAft>
          <a:spcPct val="0"/>
        </a:spcAft>
        <a:buChar char="•"/>
        <a:defRPr kumimoji="1" sz="2000">
          <a:solidFill>
            <a:schemeClr val="tx1"/>
          </a:solidFill>
          <a:latin typeface="+mn-lt"/>
          <a:ea typeface="+mn-ea"/>
        </a:defRPr>
      </a:lvl8pPr>
      <a:lvl9pPr marL="3886200" indent="-228600" algn="l" defTabSz="762000"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 name="Text Box 10"/>
          <p:cNvSpPr txBox="1">
            <a:spLocks noChangeArrowheads="1"/>
          </p:cNvSpPr>
          <p:nvPr/>
        </p:nvSpPr>
        <p:spPr bwMode="auto">
          <a:xfrm>
            <a:off x="671513" y="2217738"/>
            <a:ext cx="7786687" cy="1019175"/>
          </a:xfrm>
          <a:prstGeom prst="rect">
            <a:avLst/>
          </a:prstGeom>
          <a:solidFill>
            <a:srgbClr val="FFC1C1"/>
          </a:solidFill>
          <a:ln w="12700">
            <a:solidFill>
              <a:srgbClr val="FFC1C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r>
              <a:rPr lang="ja-JP" altLang="en-US" sz="6000" b="1">
                <a:effectLst>
                  <a:outerShdw blurRad="38100" dist="38100" dir="2700000" algn="tl">
                    <a:srgbClr val="FFFFFF"/>
                  </a:outerShdw>
                </a:effectLst>
                <a:ea typeface="HG創英角ﾎﾟｯﾌﾟ体" pitchFamily="49" charset="-128"/>
              </a:rPr>
              <a:t>ヒストグラム</a:t>
            </a:r>
          </a:p>
        </p:txBody>
      </p:sp>
      <p:sp>
        <p:nvSpPr>
          <p:cNvPr id="4109" name="Text Box 13"/>
          <p:cNvSpPr txBox="1">
            <a:spLocks noChangeArrowheads="1"/>
          </p:cNvSpPr>
          <p:nvPr/>
        </p:nvSpPr>
        <p:spPr bwMode="auto">
          <a:xfrm>
            <a:off x="2044700" y="4987925"/>
            <a:ext cx="51768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2800" b="1"/>
              <a:t>ＱＣサークル東海支部静岡地区　</a:t>
            </a:r>
            <a:endParaRPr lang="ja-JP" altLang="en-US" sz="2800"/>
          </a:p>
        </p:txBody>
      </p:sp>
      <p:sp>
        <p:nvSpPr>
          <p:cNvPr id="4115" name="Text Box 19"/>
          <p:cNvSpPr txBox="1">
            <a:spLocks noChangeArrowheads="1"/>
          </p:cNvSpPr>
          <p:nvPr/>
        </p:nvSpPr>
        <p:spPr bwMode="auto">
          <a:xfrm>
            <a:off x="6351588" y="6351588"/>
            <a:ext cx="242411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参考図書　日科技連</a:t>
            </a:r>
          </a:p>
        </p:txBody>
      </p:sp>
      <p:grpSp>
        <p:nvGrpSpPr>
          <p:cNvPr id="4119" name="Group 23"/>
          <p:cNvGrpSpPr>
            <a:grpSpLocks/>
          </p:cNvGrpSpPr>
          <p:nvPr/>
        </p:nvGrpSpPr>
        <p:grpSpPr bwMode="auto">
          <a:xfrm>
            <a:off x="5568950" y="3462338"/>
            <a:ext cx="2624138" cy="1519237"/>
            <a:chOff x="3744" y="1832"/>
            <a:chExt cx="1872" cy="1564"/>
          </a:xfrm>
        </p:grpSpPr>
        <p:pic>
          <p:nvPicPr>
            <p:cNvPr id="4120" name="Picture 24" descr="0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44" y="1832"/>
              <a:ext cx="1872" cy="1564"/>
            </a:xfrm>
            <a:prstGeom prst="rect">
              <a:avLst/>
            </a:prstGeom>
            <a:noFill/>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107763" dir="18900000" algn="ctr" rotWithShape="0">
                      <a:srgbClr val="808080">
                        <a:alpha val="50000"/>
                      </a:srgbClr>
                    </a:outerShdw>
                  </a:effectLst>
                </a14:hiddenEffects>
              </a:ext>
            </a:extLst>
          </p:spPr>
        </p:pic>
        <p:sp>
          <p:nvSpPr>
            <p:cNvPr id="4121" name="Rectangle 25"/>
            <p:cNvSpPr>
              <a:spLocks noChangeArrowheads="1"/>
            </p:cNvSpPr>
            <p:nvPr/>
          </p:nvSpPr>
          <p:spPr bwMode="auto">
            <a:xfrm>
              <a:off x="4032" y="2784"/>
              <a:ext cx="1248" cy="360"/>
            </a:xfrm>
            <a:prstGeom prst="rect">
              <a:avLst/>
            </a:prstGeom>
            <a:solidFill>
              <a:schemeClr val="bg1"/>
            </a:solidFill>
            <a:ln>
              <a:noFill/>
            </a:ln>
            <a:effectLst>
              <a:outerShdw dist="107763" dir="18900000" algn="ctr" rotWithShape="0">
                <a:schemeClr val="bg2">
                  <a:alpha val="50000"/>
                </a:schemeClr>
              </a:outerShdw>
            </a:effectLst>
            <a:extLst>
              <a:ext uri="{91240B29-F687-4F45-9708-019B960494DF}">
                <a14:hiddenLine xmlns:a14="http://schemas.microsoft.com/office/drawing/2010/main" w="12700">
                  <a:solidFill>
                    <a:schemeClr val="tx1"/>
                  </a:solidFill>
                  <a:miter lim="800000"/>
                  <a:headEnd/>
                  <a:tailEnd/>
                </a14:hiddenLine>
              </a:ext>
            </a:extLst>
          </p:spPr>
          <p:txBody>
            <a:bodyPr wrap="none" anchor="ctr"/>
            <a:lstStyle/>
            <a:p>
              <a:endParaRPr lang="ja-JP" altLang="en-US"/>
            </a:p>
          </p:txBody>
        </p:sp>
        <p:sp>
          <p:nvSpPr>
            <p:cNvPr id="4122" name="Text Box 26"/>
            <p:cNvSpPr txBox="1">
              <a:spLocks noChangeArrowheads="1"/>
            </p:cNvSpPr>
            <p:nvPr/>
          </p:nvSpPr>
          <p:spPr bwMode="auto">
            <a:xfrm>
              <a:off x="4003" y="2724"/>
              <a:ext cx="1382" cy="44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18900000" algn="ctr" rotWithShape="0">
                      <a:schemeClr val="bg2">
                        <a:alpha val="50000"/>
                      </a:schemeClr>
                    </a:outerShdw>
                  </a:effectLst>
                </a14:hiddenEffects>
              </a:ext>
            </a:extLst>
          </p:spPr>
          <p:txBody>
            <a:bodyPr lIns="0" tIns="0" rIns="0" bIns="0" anchor="ctr">
              <a:spAutoFit/>
            </a:bodyPr>
            <a:lstStyle/>
            <a:p>
              <a:r>
                <a:rPr lang="en-US" altLang="ja-JP" sz="2800">
                  <a:solidFill>
                    <a:srgbClr val="FF0000"/>
                  </a:solidFill>
                  <a:latin typeface="HGP創英角ｺﾞｼｯｸUB" pitchFamily="50" charset="-128"/>
                  <a:ea typeface="HGP創英角ｺﾞｼｯｸUB" pitchFamily="50" charset="-128"/>
                </a:rPr>
                <a:t>QC</a:t>
              </a:r>
              <a:r>
                <a:rPr lang="ja-JP" altLang="en-US" sz="2800">
                  <a:solidFill>
                    <a:srgbClr val="FF0000"/>
                  </a:solidFill>
                  <a:latin typeface="HGP創英角ｺﾞｼｯｸUB" pitchFamily="50" charset="-128"/>
                  <a:ea typeface="HGP創英角ｺﾞｼｯｸUB" pitchFamily="50" charset="-128"/>
                </a:rPr>
                <a:t>サークル</a:t>
              </a:r>
              <a:endParaRPr lang="ja-JP" altLang="en-US"/>
            </a:p>
          </p:txBody>
        </p:sp>
      </p:grpSp>
      <p:grpSp>
        <p:nvGrpSpPr>
          <p:cNvPr id="4123" name="Group 27"/>
          <p:cNvGrpSpPr>
            <a:grpSpLocks/>
          </p:cNvGrpSpPr>
          <p:nvPr/>
        </p:nvGrpSpPr>
        <p:grpSpPr bwMode="auto">
          <a:xfrm>
            <a:off x="6037263" y="315913"/>
            <a:ext cx="2443162" cy="473075"/>
            <a:chOff x="3803" y="199"/>
            <a:chExt cx="1539" cy="298"/>
          </a:xfrm>
        </p:grpSpPr>
        <p:sp>
          <p:nvSpPr>
            <p:cNvPr id="4124" name="AutoShape 28"/>
            <p:cNvSpPr>
              <a:spLocks noChangeArrowheads="1"/>
            </p:cNvSpPr>
            <p:nvPr/>
          </p:nvSpPr>
          <p:spPr bwMode="auto">
            <a:xfrm>
              <a:off x="3803" y="199"/>
              <a:ext cx="1539" cy="298"/>
            </a:xfrm>
            <a:prstGeom prst="hexagon">
              <a:avLst>
                <a:gd name="adj" fmla="val 129111"/>
                <a:gd name="vf" fmla="val 115470"/>
              </a:avLst>
            </a:prstGeom>
            <a:solidFill>
              <a:schemeClr val="accent1"/>
            </a:solidFill>
            <a:ln w="57150" cmpd="thinThick">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4125" name="Text Box 29"/>
            <p:cNvSpPr txBox="1">
              <a:spLocks noChangeArrowheads="1"/>
            </p:cNvSpPr>
            <p:nvPr/>
          </p:nvSpPr>
          <p:spPr bwMode="auto">
            <a:xfrm>
              <a:off x="3973" y="232"/>
              <a:ext cx="109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ja-JP" altLang="en-US" sz="1600" b="1"/>
                <a:t>　年標準版　　　　</a:t>
              </a:r>
              <a:endParaRPr lang="ja-JP" altLang="en-US"/>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ChangeArrowheads="1"/>
          </p:cNvSpPr>
          <p:nvPr/>
        </p:nvSpPr>
        <p:spPr bwMode="auto">
          <a:xfrm>
            <a:off x="209550" y="198438"/>
            <a:ext cx="4362450"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手順５　区間の境界値を決める</a:t>
            </a:r>
            <a:endParaRPr lang="ja-JP" altLang="en-US"/>
          </a:p>
        </p:txBody>
      </p:sp>
      <p:sp>
        <p:nvSpPr>
          <p:cNvPr id="109571" name="Text Box 3"/>
          <p:cNvSpPr txBox="1">
            <a:spLocks noChangeArrowheads="1"/>
          </p:cNvSpPr>
          <p:nvPr/>
        </p:nvSpPr>
        <p:spPr bwMode="auto">
          <a:xfrm>
            <a:off x="-200025" y="1100138"/>
            <a:ext cx="4602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＝最小値－　</a:t>
            </a:r>
          </a:p>
        </p:txBody>
      </p:sp>
      <p:sp>
        <p:nvSpPr>
          <p:cNvPr id="109572" name="Text Box 4"/>
          <p:cNvSpPr txBox="1">
            <a:spLocks noChangeArrowheads="1"/>
          </p:cNvSpPr>
          <p:nvPr/>
        </p:nvSpPr>
        <p:spPr bwMode="auto">
          <a:xfrm>
            <a:off x="42863" y="1281113"/>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下側境界値</a:t>
            </a:r>
          </a:p>
        </p:txBody>
      </p:sp>
      <p:sp>
        <p:nvSpPr>
          <p:cNvPr id="109573" name="Line 5"/>
          <p:cNvSpPr>
            <a:spLocks noChangeShapeType="1"/>
          </p:cNvSpPr>
          <p:nvPr/>
        </p:nvSpPr>
        <p:spPr bwMode="auto">
          <a:xfrm>
            <a:off x="2757488" y="1306513"/>
            <a:ext cx="16541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9574" name="Text Box 6"/>
          <p:cNvSpPr txBox="1">
            <a:spLocks noChangeArrowheads="1"/>
          </p:cNvSpPr>
          <p:nvPr/>
        </p:nvSpPr>
        <p:spPr bwMode="auto">
          <a:xfrm>
            <a:off x="3324225" y="1277938"/>
            <a:ext cx="4492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２</a:t>
            </a:r>
          </a:p>
        </p:txBody>
      </p:sp>
      <p:sp>
        <p:nvSpPr>
          <p:cNvPr id="109575" name="Text Box 7"/>
          <p:cNvSpPr txBox="1">
            <a:spLocks noChangeArrowheads="1"/>
          </p:cNvSpPr>
          <p:nvPr/>
        </p:nvSpPr>
        <p:spPr bwMode="auto">
          <a:xfrm>
            <a:off x="2830513" y="957263"/>
            <a:ext cx="1771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測定のキザミ</a:t>
            </a:r>
          </a:p>
        </p:txBody>
      </p:sp>
      <p:sp>
        <p:nvSpPr>
          <p:cNvPr id="109576" name="Text Box 8"/>
          <p:cNvSpPr txBox="1">
            <a:spLocks noChangeArrowheads="1"/>
          </p:cNvSpPr>
          <p:nvPr/>
        </p:nvSpPr>
        <p:spPr bwMode="auto">
          <a:xfrm>
            <a:off x="-47625" y="1004888"/>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第１区間の</a:t>
            </a:r>
          </a:p>
        </p:txBody>
      </p:sp>
      <p:sp>
        <p:nvSpPr>
          <p:cNvPr id="109577" name="Text Box 9"/>
          <p:cNvSpPr txBox="1">
            <a:spLocks noChangeArrowheads="1"/>
          </p:cNvSpPr>
          <p:nvPr/>
        </p:nvSpPr>
        <p:spPr bwMode="auto">
          <a:xfrm>
            <a:off x="23813" y="2333625"/>
            <a:ext cx="15081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下側境界値</a:t>
            </a:r>
          </a:p>
        </p:txBody>
      </p:sp>
      <p:sp>
        <p:nvSpPr>
          <p:cNvPr id="109578" name="Text Box 10"/>
          <p:cNvSpPr txBox="1">
            <a:spLocks noChangeArrowheads="1"/>
          </p:cNvSpPr>
          <p:nvPr/>
        </p:nvSpPr>
        <p:spPr bwMode="auto">
          <a:xfrm>
            <a:off x="-66675" y="2057400"/>
            <a:ext cx="15081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第１区間の</a:t>
            </a:r>
          </a:p>
        </p:txBody>
      </p:sp>
      <p:sp>
        <p:nvSpPr>
          <p:cNvPr id="109579" name="Text Box 11"/>
          <p:cNvSpPr txBox="1">
            <a:spLocks noChangeArrowheads="1"/>
          </p:cNvSpPr>
          <p:nvPr/>
        </p:nvSpPr>
        <p:spPr bwMode="auto">
          <a:xfrm>
            <a:off x="-214313" y="2124075"/>
            <a:ext cx="4602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＝７７．８４－　</a:t>
            </a:r>
          </a:p>
        </p:txBody>
      </p:sp>
      <p:sp>
        <p:nvSpPr>
          <p:cNvPr id="109580" name="Line 12"/>
          <p:cNvSpPr>
            <a:spLocks noChangeShapeType="1"/>
          </p:cNvSpPr>
          <p:nvPr/>
        </p:nvSpPr>
        <p:spPr bwMode="auto">
          <a:xfrm>
            <a:off x="2809875" y="2330450"/>
            <a:ext cx="16541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9581" name="Text Box 13"/>
          <p:cNvSpPr txBox="1">
            <a:spLocks noChangeArrowheads="1"/>
          </p:cNvSpPr>
          <p:nvPr/>
        </p:nvSpPr>
        <p:spPr bwMode="auto">
          <a:xfrm>
            <a:off x="3433763" y="2301875"/>
            <a:ext cx="44926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２</a:t>
            </a:r>
          </a:p>
        </p:txBody>
      </p:sp>
      <p:sp>
        <p:nvSpPr>
          <p:cNvPr id="109583" name="Text Box 15"/>
          <p:cNvSpPr txBox="1">
            <a:spLocks noChangeArrowheads="1"/>
          </p:cNvSpPr>
          <p:nvPr/>
        </p:nvSpPr>
        <p:spPr bwMode="auto">
          <a:xfrm>
            <a:off x="-214313" y="2790825"/>
            <a:ext cx="4602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solidFill>
                  <a:schemeClr val="accent2"/>
                </a:solidFill>
              </a:rPr>
              <a:t>　　　　　　　　　＝</a:t>
            </a:r>
            <a:r>
              <a:rPr lang="ja-JP" altLang="en-US" sz="2000" b="1">
                <a:solidFill>
                  <a:schemeClr val="accent2"/>
                </a:solidFill>
              </a:rPr>
              <a:t>７７．８３</a:t>
            </a:r>
            <a:r>
              <a:rPr lang="ja-JP" altLang="en-US" sz="2000">
                <a:solidFill>
                  <a:schemeClr val="accent2"/>
                </a:solidFill>
              </a:rPr>
              <a:t>　</a:t>
            </a:r>
          </a:p>
        </p:txBody>
      </p:sp>
      <p:sp>
        <p:nvSpPr>
          <p:cNvPr id="109584" name="Text Box 16"/>
          <p:cNvSpPr txBox="1">
            <a:spLocks noChangeArrowheads="1"/>
          </p:cNvSpPr>
          <p:nvPr/>
        </p:nvSpPr>
        <p:spPr bwMode="auto">
          <a:xfrm>
            <a:off x="-185738" y="4424363"/>
            <a:ext cx="4602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＝７７．８３＋０．０８　</a:t>
            </a:r>
          </a:p>
        </p:txBody>
      </p:sp>
      <p:sp>
        <p:nvSpPr>
          <p:cNvPr id="109585" name="Text Box 17"/>
          <p:cNvSpPr txBox="1">
            <a:spLocks noChangeArrowheads="1"/>
          </p:cNvSpPr>
          <p:nvPr/>
        </p:nvSpPr>
        <p:spPr bwMode="auto">
          <a:xfrm>
            <a:off x="85725" y="4605338"/>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上側境界値</a:t>
            </a:r>
          </a:p>
        </p:txBody>
      </p:sp>
      <p:sp>
        <p:nvSpPr>
          <p:cNvPr id="109586" name="Text Box 18"/>
          <p:cNvSpPr txBox="1">
            <a:spLocks noChangeArrowheads="1"/>
          </p:cNvSpPr>
          <p:nvPr/>
        </p:nvSpPr>
        <p:spPr bwMode="auto">
          <a:xfrm>
            <a:off x="9525" y="4329113"/>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第１区間の</a:t>
            </a:r>
          </a:p>
        </p:txBody>
      </p:sp>
      <p:sp>
        <p:nvSpPr>
          <p:cNvPr id="109587" name="Text Box 19"/>
          <p:cNvSpPr txBox="1">
            <a:spLocks noChangeArrowheads="1"/>
          </p:cNvSpPr>
          <p:nvPr/>
        </p:nvSpPr>
        <p:spPr bwMode="auto">
          <a:xfrm>
            <a:off x="-185738" y="5076825"/>
            <a:ext cx="4602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a:t>
            </a:r>
            <a:r>
              <a:rPr lang="ja-JP" altLang="en-US" sz="2000" b="1">
                <a:solidFill>
                  <a:srgbClr val="FF3300"/>
                </a:solidFill>
              </a:rPr>
              <a:t>７７．９１</a:t>
            </a:r>
            <a:r>
              <a:rPr lang="ja-JP" altLang="en-US" sz="2000"/>
              <a:t>　</a:t>
            </a:r>
          </a:p>
        </p:txBody>
      </p:sp>
      <p:sp>
        <p:nvSpPr>
          <p:cNvPr id="109588" name="Line 20"/>
          <p:cNvSpPr>
            <a:spLocks noChangeShapeType="1"/>
          </p:cNvSpPr>
          <p:nvPr/>
        </p:nvSpPr>
        <p:spPr bwMode="auto">
          <a:xfrm>
            <a:off x="3236913" y="4268788"/>
            <a:ext cx="0" cy="188912"/>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9589" name="Line 21"/>
          <p:cNvSpPr>
            <a:spLocks noChangeShapeType="1"/>
          </p:cNvSpPr>
          <p:nvPr/>
        </p:nvSpPr>
        <p:spPr bwMode="auto">
          <a:xfrm>
            <a:off x="3236913" y="4267200"/>
            <a:ext cx="17462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9590" name="Text Box 22"/>
          <p:cNvSpPr txBox="1">
            <a:spLocks noChangeArrowheads="1"/>
          </p:cNvSpPr>
          <p:nvPr/>
        </p:nvSpPr>
        <p:spPr bwMode="auto">
          <a:xfrm>
            <a:off x="3397250" y="4122738"/>
            <a:ext cx="11477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区間の幅</a:t>
            </a:r>
          </a:p>
        </p:txBody>
      </p:sp>
      <p:grpSp>
        <p:nvGrpSpPr>
          <p:cNvPr id="109591" name="Group 23"/>
          <p:cNvGrpSpPr>
            <a:grpSpLocks/>
          </p:cNvGrpSpPr>
          <p:nvPr/>
        </p:nvGrpSpPr>
        <p:grpSpPr bwMode="auto">
          <a:xfrm>
            <a:off x="5181600" y="1055688"/>
            <a:ext cx="3265488" cy="2241550"/>
            <a:chOff x="3264" y="512"/>
            <a:chExt cx="2057" cy="1412"/>
          </a:xfrm>
        </p:grpSpPr>
        <p:sp>
          <p:nvSpPr>
            <p:cNvPr id="109592" name="Line 24"/>
            <p:cNvSpPr>
              <a:spLocks noChangeShapeType="1"/>
            </p:cNvSpPr>
            <p:nvPr/>
          </p:nvSpPr>
          <p:spPr bwMode="auto">
            <a:xfrm>
              <a:off x="3264" y="512"/>
              <a:ext cx="0" cy="14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9593" name="Line 25"/>
            <p:cNvSpPr>
              <a:spLocks noChangeShapeType="1"/>
            </p:cNvSpPr>
            <p:nvPr/>
          </p:nvSpPr>
          <p:spPr bwMode="auto">
            <a:xfrm>
              <a:off x="3264" y="1920"/>
              <a:ext cx="205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9594" name="Rectangle 26"/>
            <p:cNvSpPr>
              <a:spLocks noChangeArrowheads="1"/>
            </p:cNvSpPr>
            <p:nvPr/>
          </p:nvSpPr>
          <p:spPr bwMode="auto">
            <a:xfrm>
              <a:off x="3621" y="1719"/>
              <a:ext cx="228" cy="201"/>
            </a:xfrm>
            <a:prstGeom prst="rect">
              <a:avLst/>
            </a:prstGeom>
            <a:solidFill>
              <a:srgbClr val="008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2800" b="1">
                <a:solidFill>
                  <a:srgbClr val="008000"/>
                </a:solidFill>
              </a:endParaRPr>
            </a:p>
          </p:txBody>
        </p:sp>
        <p:sp>
          <p:nvSpPr>
            <p:cNvPr id="109595" name="Rectangle 27"/>
            <p:cNvSpPr>
              <a:spLocks noChangeArrowheads="1"/>
            </p:cNvSpPr>
            <p:nvPr/>
          </p:nvSpPr>
          <p:spPr bwMode="auto">
            <a:xfrm>
              <a:off x="3845" y="1375"/>
              <a:ext cx="228" cy="549"/>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9596" name="Rectangle 28"/>
            <p:cNvSpPr>
              <a:spLocks noChangeArrowheads="1"/>
            </p:cNvSpPr>
            <p:nvPr/>
          </p:nvSpPr>
          <p:spPr bwMode="auto">
            <a:xfrm>
              <a:off x="4067" y="1016"/>
              <a:ext cx="228" cy="90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9597" name="Rectangle 29"/>
            <p:cNvSpPr>
              <a:spLocks noChangeArrowheads="1"/>
            </p:cNvSpPr>
            <p:nvPr/>
          </p:nvSpPr>
          <p:spPr bwMode="auto">
            <a:xfrm>
              <a:off x="4298" y="638"/>
              <a:ext cx="228" cy="128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9598" name="Rectangle 30"/>
            <p:cNvSpPr>
              <a:spLocks noChangeArrowheads="1"/>
            </p:cNvSpPr>
            <p:nvPr/>
          </p:nvSpPr>
          <p:spPr bwMode="auto">
            <a:xfrm>
              <a:off x="4983" y="1715"/>
              <a:ext cx="228" cy="20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9599" name="Rectangle 31"/>
            <p:cNvSpPr>
              <a:spLocks noChangeArrowheads="1"/>
            </p:cNvSpPr>
            <p:nvPr/>
          </p:nvSpPr>
          <p:spPr bwMode="auto">
            <a:xfrm>
              <a:off x="4755" y="1371"/>
              <a:ext cx="228" cy="549"/>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9600" name="Rectangle 32"/>
            <p:cNvSpPr>
              <a:spLocks noChangeArrowheads="1"/>
            </p:cNvSpPr>
            <p:nvPr/>
          </p:nvSpPr>
          <p:spPr bwMode="auto">
            <a:xfrm>
              <a:off x="4529" y="1012"/>
              <a:ext cx="228" cy="90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109601" name="Line 33"/>
          <p:cNvSpPr>
            <a:spLocks noChangeShapeType="1"/>
          </p:cNvSpPr>
          <p:nvPr/>
        </p:nvSpPr>
        <p:spPr bwMode="auto">
          <a:xfrm>
            <a:off x="5746750" y="982663"/>
            <a:ext cx="0" cy="1958975"/>
          </a:xfrm>
          <a:prstGeom prst="line">
            <a:avLst/>
          </a:prstGeom>
          <a:noFill/>
          <a:ln w="28575">
            <a:solidFill>
              <a:schemeClr val="tx1"/>
            </a:solidFill>
            <a:prstDash val="sysDot"/>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9602" name="Line 34"/>
          <p:cNvSpPr>
            <a:spLocks noChangeShapeType="1"/>
          </p:cNvSpPr>
          <p:nvPr/>
        </p:nvSpPr>
        <p:spPr bwMode="auto">
          <a:xfrm>
            <a:off x="5748338" y="982663"/>
            <a:ext cx="274637" cy="0"/>
          </a:xfrm>
          <a:prstGeom prst="line">
            <a:avLst/>
          </a:prstGeom>
          <a:noFill/>
          <a:ln w="28575">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9603" name="Text Box 35"/>
          <p:cNvSpPr txBox="1">
            <a:spLocks noChangeArrowheads="1"/>
          </p:cNvSpPr>
          <p:nvPr/>
        </p:nvSpPr>
        <p:spPr bwMode="auto">
          <a:xfrm>
            <a:off x="5953125" y="822325"/>
            <a:ext cx="23066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660066"/>
                </a:solidFill>
              </a:rPr>
              <a:t>第１区間下側境界値</a:t>
            </a:r>
          </a:p>
        </p:txBody>
      </p:sp>
      <p:sp>
        <p:nvSpPr>
          <p:cNvPr id="109604" name="Line 36"/>
          <p:cNvSpPr>
            <a:spLocks noChangeShapeType="1"/>
          </p:cNvSpPr>
          <p:nvPr/>
        </p:nvSpPr>
        <p:spPr bwMode="auto">
          <a:xfrm flipH="1" flipV="1">
            <a:off x="6081713" y="3117850"/>
            <a:ext cx="363537" cy="363538"/>
          </a:xfrm>
          <a:prstGeom prst="line">
            <a:avLst/>
          </a:prstGeom>
          <a:noFill/>
          <a:ln w="28575">
            <a:solidFill>
              <a:schemeClr val="tx1"/>
            </a:solidFill>
            <a:prstDash val="sysDot"/>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9605" name="Text Box 37"/>
          <p:cNvSpPr txBox="1">
            <a:spLocks noChangeArrowheads="1"/>
          </p:cNvSpPr>
          <p:nvPr/>
        </p:nvSpPr>
        <p:spPr bwMode="auto">
          <a:xfrm>
            <a:off x="6391275" y="3303588"/>
            <a:ext cx="23066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FF3300"/>
                </a:solidFill>
              </a:rPr>
              <a:t>第１区間上側境界値</a:t>
            </a:r>
          </a:p>
        </p:txBody>
      </p:sp>
      <p:sp>
        <p:nvSpPr>
          <p:cNvPr id="109606" name="Line 38"/>
          <p:cNvSpPr>
            <a:spLocks noChangeShapeType="1"/>
          </p:cNvSpPr>
          <p:nvPr/>
        </p:nvSpPr>
        <p:spPr bwMode="auto">
          <a:xfrm>
            <a:off x="4602163" y="900113"/>
            <a:ext cx="0" cy="5957887"/>
          </a:xfrm>
          <a:prstGeom prst="line">
            <a:avLst/>
          </a:prstGeom>
          <a:noFill/>
          <a:ln w="12700"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aphicFrame>
        <p:nvGraphicFramePr>
          <p:cNvPr id="109607" name="Group 39"/>
          <p:cNvGraphicFramePr>
            <a:graphicFrameLocks noGrp="1"/>
          </p:cNvGraphicFramePr>
          <p:nvPr/>
        </p:nvGraphicFramePr>
        <p:xfrm>
          <a:off x="4789488" y="3733800"/>
          <a:ext cx="4149725" cy="3092450"/>
        </p:xfrm>
        <a:graphic>
          <a:graphicData uri="http://schemas.openxmlformats.org/drawingml/2006/table">
            <a:tbl>
              <a:tblPr/>
              <a:tblGrid>
                <a:gridCol w="471487"/>
                <a:gridCol w="1731963"/>
                <a:gridCol w="989012"/>
                <a:gridCol w="957263"/>
              </a:tblGrid>
              <a:tr h="2587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Times New Roman" pitchFamily="18" charset="0"/>
                          <a:ea typeface="ＭＳ Ｐゴシック" pitchFamily="50" charset="-128"/>
                        </a:rPr>
                        <a:t>NO</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区　　間</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中心値</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度　数</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7574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２</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４</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６</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８</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accent2"/>
                          </a:solidFill>
                          <a:effectLst/>
                          <a:latin typeface="Times New Roman" pitchFamily="18" charset="0"/>
                          <a:ea typeface="ＭＳ Ｐゴシック" pitchFamily="50" charset="-128"/>
                        </a:rPr>
                        <a:t>７７．８３</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a:t>
                      </a:r>
                      <a:r>
                        <a:rPr kumimoji="1" lang="ja-JP" altLang="en-US" sz="1400" b="0" i="0" u="none" strike="noStrike" cap="none" normalizeH="0" baseline="0" smtClean="0">
                          <a:ln>
                            <a:noFill/>
                          </a:ln>
                          <a:solidFill>
                            <a:srgbClr val="FF3300"/>
                          </a:solidFill>
                          <a:effectLst/>
                          <a:latin typeface="Times New Roman" pitchFamily="18" charset="0"/>
                          <a:ea typeface="ＭＳ Ｐゴシック" pitchFamily="50" charset="-128"/>
                        </a:rPr>
                        <a:t>７７．９１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７７．９１～７７．９９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７７．９９～７８．０７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７８．０７～７８．１５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７８．１５～７８・２３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７８．２３～７８．３１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７８．３１～７８．３９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７８．３９～７８．４７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７８．４７～７８．５５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７８．５５～７８．６３</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6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6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109624" name="Text Box 56"/>
          <p:cNvSpPr txBox="1">
            <a:spLocks noChangeArrowheads="1"/>
          </p:cNvSpPr>
          <p:nvPr/>
        </p:nvSpPr>
        <p:spPr bwMode="auto">
          <a:xfrm>
            <a:off x="4646613" y="100013"/>
            <a:ext cx="4340225" cy="538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400"/>
              <a:t>・区間の境界値は測定のｷｻﾞﾐの２分の１のところに</a:t>
            </a:r>
          </a:p>
          <a:p>
            <a:pPr>
              <a:spcBef>
                <a:spcPct val="10000"/>
              </a:spcBef>
            </a:pPr>
            <a:r>
              <a:rPr lang="ja-JP" altLang="en-US" sz="1400"/>
              <a:t>　来るように決める</a:t>
            </a:r>
          </a:p>
        </p:txBody>
      </p:sp>
      <p:sp>
        <p:nvSpPr>
          <p:cNvPr id="109631" name="Text Box 63"/>
          <p:cNvSpPr txBox="1">
            <a:spLocks noChangeArrowheads="1"/>
          </p:cNvSpPr>
          <p:nvPr/>
        </p:nvSpPr>
        <p:spPr bwMode="auto">
          <a:xfrm>
            <a:off x="8864600" y="42863"/>
            <a:ext cx="53657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６</a:t>
            </a:r>
          </a:p>
        </p:txBody>
      </p:sp>
      <p:sp>
        <p:nvSpPr>
          <p:cNvPr id="109636" name="Text Box 68"/>
          <p:cNvSpPr txBox="1">
            <a:spLocks noChangeArrowheads="1"/>
          </p:cNvSpPr>
          <p:nvPr/>
        </p:nvSpPr>
        <p:spPr bwMode="auto">
          <a:xfrm>
            <a:off x="3121025" y="1916113"/>
            <a:ext cx="10302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1800"/>
              <a:t>０．０２</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3592" name="Group 104"/>
          <p:cNvGraphicFramePr>
            <a:graphicFrameLocks noGrp="1"/>
          </p:cNvGraphicFramePr>
          <p:nvPr/>
        </p:nvGraphicFramePr>
        <p:xfrm>
          <a:off x="4789488" y="3605213"/>
          <a:ext cx="4149725" cy="3090862"/>
        </p:xfrm>
        <a:graphic>
          <a:graphicData uri="http://schemas.openxmlformats.org/drawingml/2006/table">
            <a:tbl>
              <a:tblPr/>
              <a:tblGrid>
                <a:gridCol w="471487"/>
                <a:gridCol w="1731963"/>
                <a:gridCol w="1120775"/>
                <a:gridCol w="825500"/>
              </a:tblGrid>
              <a:tr h="2587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Times New Roman" pitchFamily="18" charset="0"/>
                          <a:ea typeface="ＭＳ Ｐゴシック" pitchFamily="50" charset="-128"/>
                        </a:rPr>
                        <a:t>NO</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区　　間</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中心値</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度数ﾏｰ</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75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２</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４</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６</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８</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７７．８３～７７．９１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７７．９１～７７．９９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７７．９９～７８．０７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７８．０７～７８．１５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７８．１５～７８・２３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７８．２３～７８．３１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７８．３１～７８．３９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７８．３９～７８．４７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７８．４７～７８．５５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７８．５５～７８．６３</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rgbClr val="FF0000"/>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７７．８７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７７．９５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７８．０３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７８．１１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７８．１９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７８．２７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７８．３５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７８．４３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７８．５１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７８．５９</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6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63527" name="Rectangle 39"/>
          <p:cNvSpPr>
            <a:spLocks noChangeArrowheads="1"/>
          </p:cNvSpPr>
          <p:nvPr/>
        </p:nvSpPr>
        <p:spPr bwMode="auto">
          <a:xfrm>
            <a:off x="209550" y="198438"/>
            <a:ext cx="4362450"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手順６　区間の中心値を求める</a:t>
            </a:r>
            <a:endParaRPr lang="ja-JP" altLang="en-US"/>
          </a:p>
        </p:txBody>
      </p:sp>
      <p:sp>
        <p:nvSpPr>
          <p:cNvPr id="63546" name="Text Box 58"/>
          <p:cNvSpPr txBox="1">
            <a:spLocks noChangeArrowheads="1"/>
          </p:cNvSpPr>
          <p:nvPr/>
        </p:nvSpPr>
        <p:spPr bwMode="auto">
          <a:xfrm>
            <a:off x="1101725" y="1789113"/>
            <a:ext cx="669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a:t>
            </a:r>
          </a:p>
        </p:txBody>
      </p:sp>
      <p:sp>
        <p:nvSpPr>
          <p:cNvPr id="63547" name="Text Box 59"/>
          <p:cNvSpPr txBox="1">
            <a:spLocks noChangeArrowheads="1"/>
          </p:cNvSpPr>
          <p:nvPr/>
        </p:nvSpPr>
        <p:spPr bwMode="auto">
          <a:xfrm>
            <a:off x="242888" y="1909763"/>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中心値</a:t>
            </a:r>
          </a:p>
        </p:txBody>
      </p:sp>
      <p:sp>
        <p:nvSpPr>
          <p:cNvPr id="63548" name="Text Box 60"/>
          <p:cNvSpPr txBox="1">
            <a:spLocks noChangeArrowheads="1"/>
          </p:cNvSpPr>
          <p:nvPr/>
        </p:nvSpPr>
        <p:spPr bwMode="auto">
          <a:xfrm>
            <a:off x="2838450" y="2006600"/>
            <a:ext cx="44926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２</a:t>
            </a:r>
          </a:p>
        </p:txBody>
      </p:sp>
      <p:sp>
        <p:nvSpPr>
          <p:cNvPr id="63550" name="Text Box 62"/>
          <p:cNvSpPr txBox="1">
            <a:spLocks noChangeArrowheads="1"/>
          </p:cNvSpPr>
          <p:nvPr/>
        </p:nvSpPr>
        <p:spPr bwMode="auto">
          <a:xfrm>
            <a:off x="152400" y="1633538"/>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区間の</a:t>
            </a:r>
          </a:p>
        </p:txBody>
      </p:sp>
      <p:sp>
        <p:nvSpPr>
          <p:cNvPr id="63551" name="Line 63"/>
          <p:cNvSpPr>
            <a:spLocks noChangeShapeType="1"/>
          </p:cNvSpPr>
          <p:nvPr/>
        </p:nvSpPr>
        <p:spPr bwMode="auto">
          <a:xfrm>
            <a:off x="1568450" y="2006600"/>
            <a:ext cx="30337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3553" name="Text Box 65"/>
          <p:cNvSpPr txBox="1">
            <a:spLocks noChangeArrowheads="1"/>
          </p:cNvSpPr>
          <p:nvPr/>
        </p:nvSpPr>
        <p:spPr bwMode="auto">
          <a:xfrm>
            <a:off x="1239838" y="1439863"/>
            <a:ext cx="364807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3200"/>
              <a:t>（　　　　）</a:t>
            </a:r>
            <a:r>
              <a:rPr lang="ja-JP" altLang="en-US"/>
              <a:t>＋</a:t>
            </a:r>
            <a:r>
              <a:rPr lang="ja-JP" altLang="en-US" sz="3200"/>
              <a:t>（　　　　）</a:t>
            </a:r>
          </a:p>
        </p:txBody>
      </p:sp>
      <p:sp>
        <p:nvSpPr>
          <p:cNvPr id="63554" name="Text Box 66"/>
          <p:cNvSpPr txBox="1">
            <a:spLocks noChangeArrowheads="1"/>
          </p:cNvSpPr>
          <p:nvPr/>
        </p:nvSpPr>
        <p:spPr bwMode="auto">
          <a:xfrm>
            <a:off x="1536700" y="1454150"/>
            <a:ext cx="1016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区間の</a:t>
            </a:r>
          </a:p>
        </p:txBody>
      </p:sp>
      <p:sp>
        <p:nvSpPr>
          <p:cNvPr id="63555" name="Text Box 67"/>
          <p:cNvSpPr txBox="1">
            <a:spLocks noChangeArrowheads="1"/>
          </p:cNvSpPr>
          <p:nvPr/>
        </p:nvSpPr>
        <p:spPr bwMode="auto">
          <a:xfrm>
            <a:off x="1471613" y="1706563"/>
            <a:ext cx="12049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下側境界値</a:t>
            </a:r>
          </a:p>
        </p:txBody>
      </p:sp>
      <p:sp>
        <p:nvSpPr>
          <p:cNvPr id="63556" name="Text Box 68"/>
          <p:cNvSpPr txBox="1">
            <a:spLocks noChangeArrowheads="1"/>
          </p:cNvSpPr>
          <p:nvPr/>
        </p:nvSpPr>
        <p:spPr bwMode="auto">
          <a:xfrm>
            <a:off x="3432175" y="1449388"/>
            <a:ext cx="1016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区間の</a:t>
            </a:r>
          </a:p>
        </p:txBody>
      </p:sp>
      <p:sp>
        <p:nvSpPr>
          <p:cNvPr id="63557" name="Text Box 69"/>
          <p:cNvSpPr txBox="1">
            <a:spLocks noChangeArrowheads="1"/>
          </p:cNvSpPr>
          <p:nvPr/>
        </p:nvSpPr>
        <p:spPr bwMode="auto">
          <a:xfrm>
            <a:off x="3367088" y="1701800"/>
            <a:ext cx="12049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上側境界値</a:t>
            </a:r>
          </a:p>
        </p:txBody>
      </p:sp>
      <p:sp>
        <p:nvSpPr>
          <p:cNvPr id="63565" name="Text Box 77"/>
          <p:cNvSpPr txBox="1">
            <a:spLocks noChangeArrowheads="1"/>
          </p:cNvSpPr>
          <p:nvPr/>
        </p:nvSpPr>
        <p:spPr bwMode="auto">
          <a:xfrm>
            <a:off x="333375" y="3251200"/>
            <a:ext cx="2844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第１区間の場合</a:t>
            </a:r>
          </a:p>
        </p:txBody>
      </p:sp>
      <p:sp>
        <p:nvSpPr>
          <p:cNvPr id="63566" name="Text Box 78"/>
          <p:cNvSpPr txBox="1">
            <a:spLocks noChangeArrowheads="1"/>
          </p:cNvSpPr>
          <p:nvPr/>
        </p:nvSpPr>
        <p:spPr bwMode="auto">
          <a:xfrm>
            <a:off x="209550" y="4362450"/>
            <a:ext cx="15081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中心値</a:t>
            </a:r>
          </a:p>
        </p:txBody>
      </p:sp>
      <p:sp>
        <p:nvSpPr>
          <p:cNvPr id="63567" name="Text Box 79"/>
          <p:cNvSpPr txBox="1">
            <a:spLocks noChangeArrowheads="1"/>
          </p:cNvSpPr>
          <p:nvPr/>
        </p:nvSpPr>
        <p:spPr bwMode="auto">
          <a:xfrm>
            <a:off x="119063" y="4086225"/>
            <a:ext cx="15081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区間の</a:t>
            </a:r>
          </a:p>
        </p:txBody>
      </p:sp>
      <p:sp>
        <p:nvSpPr>
          <p:cNvPr id="63568" name="Text Box 80"/>
          <p:cNvSpPr txBox="1">
            <a:spLocks noChangeArrowheads="1"/>
          </p:cNvSpPr>
          <p:nvPr/>
        </p:nvSpPr>
        <p:spPr bwMode="auto">
          <a:xfrm>
            <a:off x="1492250" y="4006850"/>
            <a:ext cx="29368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７７．８３　＋　７７．９１</a:t>
            </a:r>
          </a:p>
        </p:txBody>
      </p:sp>
      <p:sp>
        <p:nvSpPr>
          <p:cNvPr id="63569" name="Text Box 81"/>
          <p:cNvSpPr txBox="1">
            <a:spLocks noChangeArrowheads="1"/>
          </p:cNvSpPr>
          <p:nvPr/>
        </p:nvSpPr>
        <p:spPr bwMode="auto">
          <a:xfrm>
            <a:off x="1039813" y="4170363"/>
            <a:ext cx="669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a:t>
            </a:r>
          </a:p>
        </p:txBody>
      </p:sp>
      <p:sp>
        <p:nvSpPr>
          <p:cNvPr id="63570" name="Text Box 82"/>
          <p:cNvSpPr txBox="1">
            <a:spLocks noChangeArrowheads="1"/>
          </p:cNvSpPr>
          <p:nvPr/>
        </p:nvSpPr>
        <p:spPr bwMode="auto">
          <a:xfrm>
            <a:off x="2547938" y="4387850"/>
            <a:ext cx="44926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２</a:t>
            </a:r>
          </a:p>
        </p:txBody>
      </p:sp>
      <p:sp>
        <p:nvSpPr>
          <p:cNvPr id="63571" name="Line 83"/>
          <p:cNvSpPr>
            <a:spLocks noChangeShapeType="1"/>
          </p:cNvSpPr>
          <p:nvPr/>
        </p:nvSpPr>
        <p:spPr bwMode="auto">
          <a:xfrm>
            <a:off x="1422400" y="4383088"/>
            <a:ext cx="25701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3572" name="Text Box 84"/>
          <p:cNvSpPr txBox="1">
            <a:spLocks noChangeArrowheads="1"/>
          </p:cNvSpPr>
          <p:nvPr/>
        </p:nvSpPr>
        <p:spPr bwMode="auto">
          <a:xfrm>
            <a:off x="1035050" y="5294313"/>
            <a:ext cx="2441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a:t>
            </a:r>
            <a:r>
              <a:rPr lang="ja-JP" altLang="en-US" sz="2000" b="1"/>
              <a:t>　</a:t>
            </a:r>
            <a:r>
              <a:rPr lang="ja-JP" altLang="en-US" sz="2000" b="1">
                <a:solidFill>
                  <a:srgbClr val="FF0000"/>
                </a:solidFill>
              </a:rPr>
              <a:t>７７．８７</a:t>
            </a:r>
            <a:r>
              <a:rPr lang="ja-JP" altLang="en-US" sz="2000">
                <a:solidFill>
                  <a:srgbClr val="FF0000"/>
                </a:solidFill>
              </a:rPr>
              <a:t>　</a:t>
            </a:r>
          </a:p>
        </p:txBody>
      </p:sp>
      <p:grpSp>
        <p:nvGrpSpPr>
          <p:cNvPr id="63603" name="Group 115"/>
          <p:cNvGrpSpPr>
            <a:grpSpLocks/>
          </p:cNvGrpSpPr>
          <p:nvPr/>
        </p:nvGrpSpPr>
        <p:grpSpPr bwMode="auto">
          <a:xfrm>
            <a:off x="5181600" y="1184275"/>
            <a:ext cx="3265488" cy="2236788"/>
            <a:chOff x="3264" y="323"/>
            <a:chExt cx="2057" cy="1409"/>
          </a:xfrm>
        </p:grpSpPr>
        <p:sp>
          <p:nvSpPr>
            <p:cNvPr id="63594" name="Line 106"/>
            <p:cNvSpPr>
              <a:spLocks noChangeShapeType="1"/>
            </p:cNvSpPr>
            <p:nvPr/>
          </p:nvSpPr>
          <p:spPr bwMode="auto">
            <a:xfrm>
              <a:off x="3264" y="323"/>
              <a:ext cx="0" cy="14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3595" name="Line 107"/>
            <p:cNvSpPr>
              <a:spLocks noChangeShapeType="1"/>
            </p:cNvSpPr>
            <p:nvPr/>
          </p:nvSpPr>
          <p:spPr bwMode="auto">
            <a:xfrm>
              <a:off x="3264" y="1731"/>
              <a:ext cx="205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3596" name="Rectangle 108"/>
            <p:cNvSpPr>
              <a:spLocks noChangeArrowheads="1"/>
            </p:cNvSpPr>
            <p:nvPr/>
          </p:nvSpPr>
          <p:spPr bwMode="auto">
            <a:xfrm>
              <a:off x="3621" y="1530"/>
              <a:ext cx="228" cy="20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rgbClr val="008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2800" b="1">
                <a:solidFill>
                  <a:srgbClr val="008000"/>
                </a:solidFill>
              </a:endParaRPr>
            </a:p>
          </p:txBody>
        </p:sp>
        <p:sp>
          <p:nvSpPr>
            <p:cNvPr id="63597" name="Rectangle 109"/>
            <p:cNvSpPr>
              <a:spLocks noChangeArrowheads="1"/>
            </p:cNvSpPr>
            <p:nvPr/>
          </p:nvSpPr>
          <p:spPr bwMode="auto">
            <a:xfrm>
              <a:off x="3845" y="1177"/>
              <a:ext cx="228" cy="549"/>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3598" name="Rectangle 110"/>
            <p:cNvSpPr>
              <a:spLocks noChangeArrowheads="1"/>
            </p:cNvSpPr>
            <p:nvPr/>
          </p:nvSpPr>
          <p:spPr bwMode="auto">
            <a:xfrm>
              <a:off x="4067" y="827"/>
              <a:ext cx="228" cy="90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3599" name="Rectangle 111"/>
            <p:cNvSpPr>
              <a:spLocks noChangeArrowheads="1"/>
            </p:cNvSpPr>
            <p:nvPr/>
          </p:nvSpPr>
          <p:spPr bwMode="auto">
            <a:xfrm>
              <a:off x="4298" y="449"/>
              <a:ext cx="228" cy="128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3600" name="Rectangle 112"/>
            <p:cNvSpPr>
              <a:spLocks noChangeArrowheads="1"/>
            </p:cNvSpPr>
            <p:nvPr/>
          </p:nvSpPr>
          <p:spPr bwMode="auto">
            <a:xfrm>
              <a:off x="4983" y="1526"/>
              <a:ext cx="228" cy="20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3601" name="Rectangle 113"/>
            <p:cNvSpPr>
              <a:spLocks noChangeArrowheads="1"/>
            </p:cNvSpPr>
            <p:nvPr/>
          </p:nvSpPr>
          <p:spPr bwMode="auto">
            <a:xfrm>
              <a:off x="4755" y="1182"/>
              <a:ext cx="228" cy="549"/>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3602" name="Rectangle 114"/>
            <p:cNvSpPr>
              <a:spLocks noChangeArrowheads="1"/>
            </p:cNvSpPr>
            <p:nvPr/>
          </p:nvSpPr>
          <p:spPr bwMode="auto">
            <a:xfrm>
              <a:off x="4529" y="823"/>
              <a:ext cx="228" cy="90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63604" name="Line 116"/>
          <p:cNvSpPr>
            <a:spLocks noChangeShapeType="1"/>
          </p:cNvSpPr>
          <p:nvPr/>
        </p:nvSpPr>
        <p:spPr bwMode="auto">
          <a:xfrm flipV="1">
            <a:off x="5921375" y="1638300"/>
            <a:ext cx="0" cy="1887538"/>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3606" name="Line 118"/>
          <p:cNvSpPr>
            <a:spLocks noChangeShapeType="1"/>
          </p:cNvSpPr>
          <p:nvPr/>
        </p:nvSpPr>
        <p:spPr bwMode="auto">
          <a:xfrm flipH="1">
            <a:off x="5935663" y="1266825"/>
            <a:ext cx="101600" cy="347663"/>
          </a:xfrm>
          <a:prstGeom prst="line">
            <a:avLst/>
          </a:prstGeom>
          <a:noFill/>
          <a:ln w="12700">
            <a:solidFill>
              <a:srgbClr val="FF7C8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3607" name="Text Box 119"/>
          <p:cNvSpPr txBox="1">
            <a:spLocks noChangeArrowheads="1"/>
          </p:cNvSpPr>
          <p:nvPr/>
        </p:nvSpPr>
        <p:spPr bwMode="auto">
          <a:xfrm>
            <a:off x="5546725" y="1006475"/>
            <a:ext cx="12906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区間中心値</a:t>
            </a:r>
          </a:p>
        </p:txBody>
      </p:sp>
      <p:sp>
        <p:nvSpPr>
          <p:cNvPr id="63608" name="Text Box 120"/>
          <p:cNvSpPr txBox="1">
            <a:spLocks noChangeArrowheads="1"/>
          </p:cNvSpPr>
          <p:nvPr/>
        </p:nvSpPr>
        <p:spPr bwMode="auto">
          <a:xfrm>
            <a:off x="4935538" y="174625"/>
            <a:ext cx="4208462" cy="538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400"/>
              <a:t>・区間の中心値はその区間の下側境界値と</a:t>
            </a:r>
          </a:p>
          <a:p>
            <a:pPr>
              <a:spcBef>
                <a:spcPct val="10000"/>
              </a:spcBef>
            </a:pPr>
            <a:r>
              <a:rPr lang="ja-JP" altLang="en-US" sz="1400"/>
              <a:t>　上側境界値を足して２で割って求める</a:t>
            </a:r>
          </a:p>
        </p:txBody>
      </p:sp>
      <p:sp>
        <p:nvSpPr>
          <p:cNvPr id="63609" name="Rectangle 121"/>
          <p:cNvSpPr>
            <a:spLocks noChangeArrowheads="1"/>
          </p:cNvSpPr>
          <p:nvPr/>
        </p:nvSpPr>
        <p:spPr bwMode="auto">
          <a:xfrm>
            <a:off x="1601788" y="4038600"/>
            <a:ext cx="868362" cy="30321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3610" name="Rectangle 122"/>
          <p:cNvSpPr>
            <a:spLocks noChangeArrowheads="1"/>
          </p:cNvSpPr>
          <p:nvPr/>
        </p:nvSpPr>
        <p:spPr bwMode="auto">
          <a:xfrm>
            <a:off x="3016250" y="4030663"/>
            <a:ext cx="868363" cy="3032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3611" name="Rectangle 123"/>
          <p:cNvSpPr>
            <a:spLocks noChangeArrowheads="1"/>
          </p:cNvSpPr>
          <p:nvPr/>
        </p:nvSpPr>
        <p:spPr bwMode="auto">
          <a:xfrm>
            <a:off x="2298700" y="4459288"/>
            <a:ext cx="795338" cy="3032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3612" name="Rectangle 124"/>
          <p:cNvSpPr>
            <a:spLocks noChangeArrowheads="1"/>
          </p:cNvSpPr>
          <p:nvPr/>
        </p:nvSpPr>
        <p:spPr bwMode="auto">
          <a:xfrm>
            <a:off x="1695450" y="5351463"/>
            <a:ext cx="998538" cy="3032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3613" name="Text Box 125"/>
          <p:cNvSpPr txBox="1">
            <a:spLocks noChangeArrowheads="1"/>
          </p:cNvSpPr>
          <p:nvPr/>
        </p:nvSpPr>
        <p:spPr bwMode="auto">
          <a:xfrm>
            <a:off x="8766175" y="128588"/>
            <a:ext cx="4921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７</a:t>
            </a:r>
          </a:p>
        </p:txBody>
      </p:sp>
      <p:sp>
        <p:nvSpPr>
          <p:cNvPr id="63615" name="Rectangle 127"/>
          <p:cNvSpPr>
            <a:spLocks noChangeArrowheads="1"/>
          </p:cNvSpPr>
          <p:nvPr/>
        </p:nvSpPr>
        <p:spPr bwMode="auto">
          <a:xfrm>
            <a:off x="7154863" y="3976688"/>
            <a:ext cx="696912" cy="247650"/>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3616" name="Rectangle 128"/>
          <p:cNvSpPr>
            <a:spLocks noChangeArrowheads="1"/>
          </p:cNvSpPr>
          <p:nvPr/>
        </p:nvSpPr>
        <p:spPr bwMode="auto">
          <a:xfrm>
            <a:off x="7150100" y="4271963"/>
            <a:ext cx="696913" cy="247650"/>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0594" name="Group 2"/>
          <p:cNvGraphicFramePr>
            <a:graphicFrameLocks noGrp="1"/>
          </p:cNvGraphicFramePr>
          <p:nvPr/>
        </p:nvGraphicFramePr>
        <p:xfrm>
          <a:off x="4789488" y="3605213"/>
          <a:ext cx="4149725" cy="3090862"/>
        </p:xfrm>
        <a:graphic>
          <a:graphicData uri="http://schemas.openxmlformats.org/drawingml/2006/table">
            <a:tbl>
              <a:tblPr/>
              <a:tblGrid>
                <a:gridCol w="471487"/>
                <a:gridCol w="1731963"/>
                <a:gridCol w="1120775"/>
                <a:gridCol w="825500"/>
              </a:tblGrid>
              <a:tr h="2587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Times New Roman" pitchFamily="18" charset="0"/>
                          <a:ea typeface="ＭＳ Ｐゴシック" pitchFamily="50" charset="-128"/>
                        </a:rPr>
                        <a:t>NO</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区　　間</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中心値</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度数ﾏｰ</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75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２</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４</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６</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８</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７７．８３～７７．９１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７７．９１～７７．９９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７７．９９～７８．０７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７８．０７～７８．１５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７８．１５～７８・２３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７８．２３～７８．３１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７８．３１～７８．３９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７８．３９～７８．４７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７８．４７～７８．５５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７８．５５～７８．６３</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rgbClr val="FF0000"/>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７７．８７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７７．９５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７８．０３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７８．１１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７８．１９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７８．２７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７８．３５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７８．４３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７８．５１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rgbClr val="FF0000"/>
                          </a:solidFill>
                          <a:effectLst/>
                          <a:latin typeface="Times New Roman" pitchFamily="18" charset="0"/>
                          <a:ea typeface="ＭＳ Ｐゴシック" pitchFamily="50" charset="-128"/>
                        </a:rPr>
                        <a:t>　７８．５９</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6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110611" name="Rectangle 19"/>
          <p:cNvSpPr>
            <a:spLocks noChangeArrowheads="1"/>
          </p:cNvSpPr>
          <p:nvPr/>
        </p:nvSpPr>
        <p:spPr bwMode="auto">
          <a:xfrm>
            <a:off x="209550" y="198438"/>
            <a:ext cx="4362450"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手順６　区間の中心値を求める</a:t>
            </a:r>
            <a:endParaRPr lang="ja-JP" altLang="en-US"/>
          </a:p>
        </p:txBody>
      </p:sp>
      <p:sp>
        <p:nvSpPr>
          <p:cNvPr id="110612" name="Text Box 20"/>
          <p:cNvSpPr txBox="1">
            <a:spLocks noChangeArrowheads="1"/>
          </p:cNvSpPr>
          <p:nvPr/>
        </p:nvSpPr>
        <p:spPr bwMode="auto">
          <a:xfrm>
            <a:off x="1101725" y="1789113"/>
            <a:ext cx="669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a:t>
            </a:r>
          </a:p>
        </p:txBody>
      </p:sp>
      <p:sp>
        <p:nvSpPr>
          <p:cNvPr id="110613" name="Text Box 21"/>
          <p:cNvSpPr txBox="1">
            <a:spLocks noChangeArrowheads="1"/>
          </p:cNvSpPr>
          <p:nvPr/>
        </p:nvSpPr>
        <p:spPr bwMode="auto">
          <a:xfrm>
            <a:off x="242888" y="1909763"/>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中心値</a:t>
            </a:r>
          </a:p>
        </p:txBody>
      </p:sp>
      <p:sp>
        <p:nvSpPr>
          <p:cNvPr id="110614" name="Text Box 22"/>
          <p:cNvSpPr txBox="1">
            <a:spLocks noChangeArrowheads="1"/>
          </p:cNvSpPr>
          <p:nvPr/>
        </p:nvSpPr>
        <p:spPr bwMode="auto">
          <a:xfrm>
            <a:off x="2838450" y="2006600"/>
            <a:ext cx="44926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２</a:t>
            </a:r>
          </a:p>
        </p:txBody>
      </p:sp>
      <p:sp>
        <p:nvSpPr>
          <p:cNvPr id="110615" name="Text Box 23"/>
          <p:cNvSpPr txBox="1">
            <a:spLocks noChangeArrowheads="1"/>
          </p:cNvSpPr>
          <p:nvPr/>
        </p:nvSpPr>
        <p:spPr bwMode="auto">
          <a:xfrm>
            <a:off x="152400" y="1633538"/>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区間の</a:t>
            </a:r>
          </a:p>
        </p:txBody>
      </p:sp>
      <p:sp>
        <p:nvSpPr>
          <p:cNvPr id="110616" name="Line 24"/>
          <p:cNvSpPr>
            <a:spLocks noChangeShapeType="1"/>
          </p:cNvSpPr>
          <p:nvPr/>
        </p:nvSpPr>
        <p:spPr bwMode="auto">
          <a:xfrm>
            <a:off x="1568450" y="2006600"/>
            <a:ext cx="30337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0617" name="Text Box 25"/>
          <p:cNvSpPr txBox="1">
            <a:spLocks noChangeArrowheads="1"/>
          </p:cNvSpPr>
          <p:nvPr/>
        </p:nvSpPr>
        <p:spPr bwMode="auto">
          <a:xfrm>
            <a:off x="1239838" y="1439863"/>
            <a:ext cx="364807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3200"/>
              <a:t>（　　　　）</a:t>
            </a:r>
            <a:r>
              <a:rPr lang="ja-JP" altLang="en-US"/>
              <a:t>＋</a:t>
            </a:r>
            <a:r>
              <a:rPr lang="ja-JP" altLang="en-US" sz="3200"/>
              <a:t>（　　　　）</a:t>
            </a:r>
          </a:p>
        </p:txBody>
      </p:sp>
      <p:sp>
        <p:nvSpPr>
          <p:cNvPr id="110618" name="Text Box 26"/>
          <p:cNvSpPr txBox="1">
            <a:spLocks noChangeArrowheads="1"/>
          </p:cNvSpPr>
          <p:nvPr/>
        </p:nvSpPr>
        <p:spPr bwMode="auto">
          <a:xfrm>
            <a:off x="1536700" y="1454150"/>
            <a:ext cx="1016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区間の</a:t>
            </a:r>
          </a:p>
        </p:txBody>
      </p:sp>
      <p:sp>
        <p:nvSpPr>
          <p:cNvPr id="110619" name="Text Box 27"/>
          <p:cNvSpPr txBox="1">
            <a:spLocks noChangeArrowheads="1"/>
          </p:cNvSpPr>
          <p:nvPr/>
        </p:nvSpPr>
        <p:spPr bwMode="auto">
          <a:xfrm>
            <a:off x="1471613" y="1706563"/>
            <a:ext cx="12049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下側境界値</a:t>
            </a:r>
          </a:p>
        </p:txBody>
      </p:sp>
      <p:sp>
        <p:nvSpPr>
          <p:cNvPr id="110620" name="Text Box 28"/>
          <p:cNvSpPr txBox="1">
            <a:spLocks noChangeArrowheads="1"/>
          </p:cNvSpPr>
          <p:nvPr/>
        </p:nvSpPr>
        <p:spPr bwMode="auto">
          <a:xfrm>
            <a:off x="3432175" y="1449388"/>
            <a:ext cx="1016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区間の</a:t>
            </a:r>
          </a:p>
        </p:txBody>
      </p:sp>
      <p:sp>
        <p:nvSpPr>
          <p:cNvPr id="110621" name="Text Box 29"/>
          <p:cNvSpPr txBox="1">
            <a:spLocks noChangeArrowheads="1"/>
          </p:cNvSpPr>
          <p:nvPr/>
        </p:nvSpPr>
        <p:spPr bwMode="auto">
          <a:xfrm>
            <a:off x="3367088" y="1701800"/>
            <a:ext cx="12049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上側境界値</a:t>
            </a:r>
          </a:p>
        </p:txBody>
      </p:sp>
      <p:sp>
        <p:nvSpPr>
          <p:cNvPr id="110622" name="Text Box 30"/>
          <p:cNvSpPr txBox="1">
            <a:spLocks noChangeArrowheads="1"/>
          </p:cNvSpPr>
          <p:nvPr/>
        </p:nvSpPr>
        <p:spPr bwMode="auto">
          <a:xfrm>
            <a:off x="333375" y="3251200"/>
            <a:ext cx="2844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第１区間の場合</a:t>
            </a:r>
          </a:p>
        </p:txBody>
      </p:sp>
      <p:sp>
        <p:nvSpPr>
          <p:cNvPr id="110623" name="Text Box 31"/>
          <p:cNvSpPr txBox="1">
            <a:spLocks noChangeArrowheads="1"/>
          </p:cNvSpPr>
          <p:nvPr/>
        </p:nvSpPr>
        <p:spPr bwMode="auto">
          <a:xfrm>
            <a:off x="209550" y="4362450"/>
            <a:ext cx="15081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中心値</a:t>
            </a:r>
          </a:p>
        </p:txBody>
      </p:sp>
      <p:sp>
        <p:nvSpPr>
          <p:cNvPr id="110624" name="Text Box 32"/>
          <p:cNvSpPr txBox="1">
            <a:spLocks noChangeArrowheads="1"/>
          </p:cNvSpPr>
          <p:nvPr/>
        </p:nvSpPr>
        <p:spPr bwMode="auto">
          <a:xfrm>
            <a:off x="119063" y="4086225"/>
            <a:ext cx="15081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区間の</a:t>
            </a:r>
          </a:p>
        </p:txBody>
      </p:sp>
      <p:sp>
        <p:nvSpPr>
          <p:cNvPr id="110625" name="Text Box 33"/>
          <p:cNvSpPr txBox="1">
            <a:spLocks noChangeArrowheads="1"/>
          </p:cNvSpPr>
          <p:nvPr/>
        </p:nvSpPr>
        <p:spPr bwMode="auto">
          <a:xfrm>
            <a:off x="1492250" y="4006850"/>
            <a:ext cx="29368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７７．８３　＋　７７．９１</a:t>
            </a:r>
          </a:p>
        </p:txBody>
      </p:sp>
      <p:sp>
        <p:nvSpPr>
          <p:cNvPr id="110626" name="Text Box 34"/>
          <p:cNvSpPr txBox="1">
            <a:spLocks noChangeArrowheads="1"/>
          </p:cNvSpPr>
          <p:nvPr/>
        </p:nvSpPr>
        <p:spPr bwMode="auto">
          <a:xfrm>
            <a:off x="1039813" y="4170363"/>
            <a:ext cx="669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a:t>
            </a:r>
          </a:p>
        </p:txBody>
      </p:sp>
      <p:sp>
        <p:nvSpPr>
          <p:cNvPr id="110627" name="Text Box 35"/>
          <p:cNvSpPr txBox="1">
            <a:spLocks noChangeArrowheads="1"/>
          </p:cNvSpPr>
          <p:nvPr/>
        </p:nvSpPr>
        <p:spPr bwMode="auto">
          <a:xfrm>
            <a:off x="2547938" y="4387850"/>
            <a:ext cx="44926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２</a:t>
            </a:r>
          </a:p>
        </p:txBody>
      </p:sp>
      <p:sp>
        <p:nvSpPr>
          <p:cNvPr id="110628" name="Line 36"/>
          <p:cNvSpPr>
            <a:spLocks noChangeShapeType="1"/>
          </p:cNvSpPr>
          <p:nvPr/>
        </p:nvSpPr>
        <p:spPr bwMode="auto">
          <a:xfrm>
            <a:off x="1422400" y="4383088"/>
            <a:ext cx="25701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0629" name="Text Box 37"/>
          <p:cNvSpPr txBox="1">
            <a:spLocks noChangeArrowheads="1"/>
          </p:cNvSpPr>
          <p:nvPr/>
        </p:nvSpPr>
        <p:spPr bwMode="auto">
          <a:xfrm>
            <a:off x="1035050" y="5294313"/>
            <a:ext cx="2441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a:t>
            </a:r>
            <a:r>
              <a:rPr lang="ja-JP" altLang="en-US" sz="2000" b="1"/>
              <a:t>　</a:t>
            </a:r>
            <a:r>
              <a:rPr lang="ja-JP" altLang="en-US" sz="2000" b="1">
                <a:solidFill>
                  <a:srgbClr val="FF0000"/>
                </a:solidFill>
              </a:rPr>
              <a:t>７７．８７</a:t>
            </a:r>
            <a:r>
              <a:rPr lang="ja-JP" altLang="en-US" sz="2000">
                <a:solidFill>
                  <a:srgbClr val="FF0000"/>
                </a:solidFill>
              </a:rPr>
              <a:t>　</a:t>
            </a:r>
          </a:p>
        </p:txBody>
      </p:sp>
      <p:grpSp>
        <p:nvGrpSpPr>
          <p:cNvPr id="110651" name="Group 59"/>
          <p:cNvGrpSpPr>
            <a:grpSpLocks/>
          </p:cNvGrpSpPr>
          <p:nvPr/>
        </p:nvGrpSpPr>
        <p:grpSpPr bwMode="auto">
          <a:xfrm>
            <a:off x="5181600" y="1184275"/>
            <a:ext cx="3265488" cy="2246313"/>
            <a:chOff x="3264" y="746"/>
            <a:chExt cx="2057" cy="1415"/>
          </a:xfrm>
        </p:grpSpPr>
        <p:sp>
          <p:nvSpPr>
            <p:cNvPr id="110631" name="Line 39"/>
            <p:cNvSpPr>
              <a:spLocks noChangeShapeType="1"/>
            </p:cNvSpPr>
            <p:nvPr/>
          </p:nvSpPr>
          <p:spPr bwMode="auto">
            <a:xfrm>
              <a:off x="3264" y="746"/>
              <a:ext cx="0" cy="14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0632" name="Line 40"/>
            <p:cNvSpPr>
              <a:spLocks noChangeShapeType="1"/>
            </p:cNvSpPr>
            <p:nvPr/>
          </p:nvSpPr>
          <p:spPr bwMode="auto">
            <a:xfrm>
              <a:off x="3264" y="2154"/>
              <a:ext cx="205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0633" name="Rectangle 41"/>
            <p:cNvSpPr>
              <a:spLocks noChangeArrowheads="1"/>
            </p:cNvSpPr>
            <p:nvPr/>
          </p:nvSpPr>
          <p:spPr bwMode="auto">
            <a:xfrm>
              <a:off x="3621" y="1953"/>
              <a:ext cx="228" cy="20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rgbClr val="008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2800" b="1">
                <a:solidFill>
                  <a:srgbClr val="008000"/>
                </a:solidFill>
              </a:endParaRPr>
            </a:p>
          </p:txBody>
        </p:sp>
        <p:sp>
          <p:nvSpPr>
            <p:cNvPr id="110634" name="Rectangle 42"/>
            <p:cNvSpPr>
              <a:spLocks noChangeArrowheads="1"/>
            </p:cNvSpPr>
            <p:nvPr/>
          </p:nvSpPr>
          <p:spPr bwMode="auto">
            <a:xfrm>
              <a:off x="3845" y="1609"/>
              <a:ext cx="228" cy="549"/>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0635" name="Rectangle 43"/>
            <p:cNvSpPr>
              <a:spLocks noChangeArrowheads="1"/>
            </p:cNvSpPr>
            <p:nvPr/>
          </p:nvSpPr>
          <p:spPr bwMode="auto">
            <a:xfrm>
              <a:off x="4067" y="1250"/>
              <a:ext cx="228" cy="90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0636" name="Rectangle 44"/>
            <p:cNvSpPr>
              <a:spLocks noChangeArrowheads="1"/>
            </p:cNvSpPr>
            <p:nvPr/>
          </p:nvSpPr>
          <p:spPr bwMode="auto">
            <a:xfrm>
              <a:off x="4298" y="881"/>
              <a:ext cx="228" cy="128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0637" name="Rectangle 45"/>
            <p:cNvSpPr>
              <a:spLocks noChangeArrowheads="1"/>
            </p:cNvSpPr>
            <p:nvPr/>
          </p:nvSpPr>
          <p:spPr bwMode="auto">
            <a:xfrm>
              <a:off x="4983" y="1958"/>
              <a:ext cx="228" cy="20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0638" name="Rectangle 46"/>
            <p:cNvSpPr>
              <a:spLocks noChangeArrowheads="1"/>
            </p:cNvSpPr>
            <p:nvPr/>
          </p:nvSpPr>
          <p:spPr bwMode="auto">
            <a:xfrm>
              <a:off x="4755" y="1605"/>
              <a:ext cx="228" cy="549"/>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0639" name="Rectangle 47"/>
            <p:cNvSpPr>
              <a:spLocks noChangeArrowheads="1"/>
            </p:cNvSpPr>
            <p:nvPr/>
          </p:nvSpPr>
          <p:spPr bwMode="auto">
            <a:xfrm>
              <a:off x="4529" y="1255"/>
              <a:ext cx="228" cy="90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110640" name="Line 48"/>
          <p:cNvSpPr>
            <a:spLocks noChangeShapeType="1"/>
          </p:cNvSpPr>
          <p:nvPr/>
        </p:nvSpPr>
        <p:spPr bwMode="auto">
          <a:xfrm flipV="1">
            <a:off x="5921375" y="1638300"/>
            <a:ext cx="0" cy="1887538"/>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0641" name="Line 49"/>
          <p:cNvSpPr>
            <a:spLocks noChangeShapeType="1"/>
          </p:cNvSpPr>
          <p:nvPr/>
        </p:nvSpPr>
        <p:spPr bwMode="auto">
          <a:xfrm flipH="1">
            <a:off x="5935663" y="1266825"/>
            <a:ext cx="101600" cy="347663"/>
          </a:xfrm>
          <a:prstGeom prst="line">
            <a:avLst/>
          </a:prstGeom>
          <a:noFill/>
          <a:ln w="12700">
            <a:solidFill>
              <a:srgbClr val="FF7C8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0642" name="Text Box 50"/>
          <p:cNvSpPr txBox="1">
            <a:spLocks noChangeArrowheads="1"/>
          </p:cNvSpPr>
          <p:nvPr/>
        </p:nvSpPr>
        <p:spPr bwMode="auto">
          <a:xfrm>
            <a:off x="5546725" y="1006475"/>
            <a:ext cx="12906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区間中心値</a:t>
            </a:r>
          </a:p>
        </p:txBody>
      </p:sp>
      <p:sp>
        <p:nvSpPr>
          <p:cNvPr id="110643" name="Text Box 51"/>
          <p:cNvSpPr txBox="1">
            <a:spLocks noChangeArrowheads="1"/>
          </p:cNvSpPr>
          <p:nvPr/>
        </p:nvSpPr>
        <p:spPr bwMode="auto">
          <a:xfrm>
            <a:off x="4935538" y="174625"/>
            <a:ext cx="4208462" cy="538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400"/>
              <a:t>・区間の中心値はその区間の下側境界値と</a:t>
            </a:r>
          </a:p>
          <a:p>
            <a:pPr>
              <a:spcBef>
                <a:spcPct val="10000"/>
              </a:spcBef>
            </a:pPr>
            <a:r>
              <a:rPr lang="ja-JP" altLang="en-US" sz="1400"/>
              <a:t>　上側境界値を足して２で割って求める</a:t>
            </a:r>
          </a:p>
        </p:txBody>
      </p:sp>
      <p:sp>
        <p:nvSpPr>
          <p:cNvPr id="110648" name="Text Box 56"/>
          <p:cNvSpPr txBox="1">
            <a:spLocks noChangeArrowheads="1"/>
          </p:cNvSpPr>
          <p:nvPr/>
        </p:nvSpPr>
        <p:spPr bwMode="auto">
          <a:xfrm>
            <a:off x="8766175" y="128588"/>
            <a:ext cx="4921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７</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78" name="Rectangle 466"/>
          <p:cNvSpPr>
            <a:spLocks noChangeArrowheads="1"/>
          </p:cNvSpPr>
          <p:nvPr/>
        </p:nvSpPr>
        <p:spPr bwMode="auto">
          <a:xfrm>
            <a:off x="209550" y="198438"/>
            <a:ext cx="4362450"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手順７　度数マークを記入する</a:t>
            </a:r>
            <a:endParaRPr lang="ja-JP" altLang="en-US"/>
          </a:p>
        </p:txBody>
      </p:sp>
      <p:grpSp>
        <p:nvGrpSpPr>
          <p:cNvPr id="65219" name="Group 707"/>
          <p:cNvGrpSpPr>
            <a:grpSpLocks/>
          </p:cNvGrpSpPr>
          <p:nvPr/>
        </p:nvGrpSpPr>
        <p:grpSpPr bwMode="auto">
          <a:xfrm>
            <a:off x="5253038" y="2522538"/>
            <a:ext cx="3281362" cy="3476625"/>
            <a:chOff x="3309" y="923"/>
            <a:chExt cx="2067" cy="2190"/>
          </a:xfrm>
        </p:grpSpPr>
        <p:sp>
          <p:nvSpPr>
            <p:cNvPr id="65031" name="Line 519"/>
            <p:cNvSpPr>
              <a:spLocks noChangeShapeType="1"/>
            </p:cNvSpPr>
            <p:nvPr/>
          </p:nvSpPr>
          <p:spPr bwMode="auto">
            <a:xfrm rot="21544147" flipH="1">
              <a:off x="3433" y="92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35" name="Line 523"/>
            <p:cNvSpPr>
              <a:spLocks noChangeShapeType="1"/>
            </p:cNvSpPr>
            <p:nvPr/>
          </p:nvSpPr>
          <p:spPr bwMode="auto">
            <a:xfrm flipH="1">
              <a:off x="3373" y="927"/>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36" name="Line 524"/>
            <p:cNvSpPr>
              <a:spLocks noChangeShapeType="1"/>
            </p:cNvSpPr>
            <p:nvPr/>
          </p:nvSpPr>
          <p:spPr bwMode="auto">
            <a:xfrm flipH="1">
              <a:off x="3505" y="924"/>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37" name="Line 525"/>
            <p:cNvSpPr>
              <a:spLocks noChangeShapeType="1"/>
            </p:cNvSpPr>
            <p:nvPr/>
          </p:nvSpPr>
          <p:spPr bwMode="auto">
            <a:xfrm flipH="1">
              <a:off x="3567" y="933"/>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38" name="Line 526"/>
            <p:cNvSpPr>
              <a:spLocks noChangeShapeType="1"/>
            </p:cNvSpPr>
            <p:nvPr/>
          </p:nvSpPr>
          <p:spPr bwMode="auto">
            <a:xfrm rot="21544147" flipH="1">
              <a:off x="3401" y="1144"/>
              <a:ext cx="52"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39" name="Line 527"/>
            <p:cNvSpPr>
              <a:spLocks noChangeShapeType="1"/>
            </p:cNvSpPr>
            <p:nvPr/>
          </p:nvSpPr>
          <p:spPr bwMode="auto">
            <a:xfrm flipH="1">
              <a:off x="3316" y="114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40" name="Line 528"/>
            <p:cNvSpPr>
              <a:spLocks noChangeShapeType="1"/>
            </p:cNvSpPr>
            <p:nvPr/>
          </p:nvSpPr>
          <p:spPr bwMode="auto">
            <a:xfrm flipH="1">
              <a:off x="3466" y="1146"/>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41" name="Line 529"/>
            <p:cNvSpPr>
              <a:spLocks noChangeShapeType="1"/>
            </p:cNvSpPr>
            <p:nvPr/>
          </p:nvSpPr>
          <p:spPr bwMode="auto">
            <a:xfrm flipH="1">
              <a:off x="3537" y="1155"/>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46" name="Line 534"/>
            <p:cNvSpPr>
              <a:spLocks noChangeShapeType="1"/>
            </p:cNvSpPr>
            <p:nvPr/>
          </p:nvSpPr>
          <p:spPr bwMode="auto">
            <a:xfrm rot="21544147" flipH="1">
              <a:off x="3388" y="1598"/>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47" name="Line 535"/>
            <p:cNvSpPr>
              <a:spLocks noChangeShapeType="1"/>
            </p:cNvSpPr>
            <p:nvPr/>
          </p:nvSpPr>
          <p:spPr bwMode="auto">
            <a:xfrm flipH="1">
              <a:off x="3337" y="160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48" name="Line 536"/>
            <p:cNvSpPr>
              <a:spLocks noChangeShapeType="1"/>
            </p:cNvSpPr>
            <p:nvPr/>
          </p:nvSpPr>
          <p:spPr bwMode="auto">
            <a:xfrm flipH="1">
              <a:off x="3451" y="1599"/>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49" name="Line 537"/>
            <p:cNvSpPr>
              <a:spLocks noChangeShapeType="1"/>
            </p:cNvSpPr>
            <p:nvPr/>
          </p:nvSpPr>
          <p:spPr bwMode="auto">
            <a:xfrm flipH="1">
              <a:off x="3504" y="1608"/>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50" name="Line 538"/>
            <p:cNvSpPr>
              <a:spLocks noChangeShapeType="1"/>
            </p:cNvSpPr>
            <p:nvPr/>
          </p:nvSpPr>
          <p:spPr bwMode="auto">
            <a:xfrm rot="21544147" flipH="1">
              <a:off x="3385" y="182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51" name="Line 539"/>
            <p:cNvSpPr>
              <a:spLocks noChangeShapeType="1"/>
            </p:cNvSpPr>
            <p:nvPr/>
          </p:nvSpPr>
          <p:spPr bwMode="auto">
            <a:xfrm flipH="1">
              <a:off x="3325" y="183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52" name="Line 540"/>
            <p:cNvSpPr>
              <a:spLocks noChangeShapeType="1"/>
            </p:cNvSpPr>
            <p:nvPr/>
          </p:nvSpPr>
          <p:spPr bwMode="auto">
            <a:xfrm flipH="1">
              <a:off x="3448" y="1830"/>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53" name="Line 541"/>
            <p:cNvSpPr>
              <a:spLocks noChangeShapeType="1"/>
            </p:cNvSpPr>
            <p:nvPr/>
          </p:nvSpPr>
          <p:spPr bwMode="auto">
            <a:xfrm flipH="1">
              <a:off x="3510" y="1839"/>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54" name="Line 542"/>
            <p:cNvSpPr>
              <a:spLocks noChangeShapeType="1"/>
            </p:cNvSpPr>
            <p:nvPr/>
          </p:nvSpPr>
          <p:spPr bwMode="auto">
            <a:xfrm rot="21544147" flipH="1">
              <a:off x="3409" y="206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55" name="Line 543"/>
            <p:cNvSpPr>
              <a:spLocks noChangeShapeType="1"/>
            </p:cNvSpPr>
            <p:nvPr/>
          </p:nvSpPr>
          <p:spPr bwMode="auto">
            <a:xfrm flipH="1">
              <a:off x="3340" y="2064"/>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56" name="Line 544"/>
            <p:cNvSpPr>
              <a:spLocks noChangeShapeType="1"/>
            </p:cNvSpPr>
            <p:nvPr/>
          </p:nvSpPr>
          <p:spPr bwMode="auto">
            <a:xfrm flipH="1">
              <a:off x="3462" y="2061"/>
              <a:ext cx="79"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57" name="Line 545"/>
            <p:cNvSpPr>
              <a:spLocks noChangeShapeType="1"/>
            </p:cNvSpPr>
            <p:nvPr/>
          </p:nvSpPr>
          <p:spPr bwMode="auto">
            <a:xfrm flipH="1">
              <a:off x="3524" y="2070"/>
              <a:ext cx="57" cy="13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58" name="Line 546"/>
            <p:cNvSpPr>
              <a:spLocks noChangeShapeType="1"/>
            </p:cNvSpPr>
            <p:nvPr/>
          </p:nvSpPr>
          <p:spPr bwMode="auto">
            <a:xfrm rot="21544147" flipH="1">
              <a:off x="3376" y="230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60" name="Line 548"/>
            <p:cNvSpPr>
              <a:spLocks noChangeShapeType="1"/>
            </p:cNvSpPr>
            <p:nvPr/>
          </p:nvSpPr>
          <p:spPr bwMode="auto">
            <a:xfrm flipH="1">
              <a:off x="3439" y="2307"/>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61" name="Line 549"/>
            <p:cNvSpPr>
              <a:spLocks noChangeShapeType="1"/>
            </p:cNvSpPr>
            <p:nvPr/>
          </p:nvSpPr>
          <p:spPr bwMode="auto">
            <a:xfrm flipH="1">
              <a:off x="3501" y="2316"/>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62" name="Line 550"/>
            <p:cNvSpPr>
              <a:spLocks noChangeShapeType="1"/>
            </p:cNvSpPr>
            <p:nvPr/>
          </p:nvSpPr>
          <p:spPr bwMode="auto">
            <a:xfrm rot="21544147" flipH="1">
              <a:off x="3382" y="251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63" name="Line 551"/>
            <p:cNvSpPr>
              <a:spLocks noChangeShapeType="1"/>
            </p:cNvSpPr>
            <p:nvPr/>
          </p:nvSpPr>
          <p:spPr bwMode="auto">
            <a:xfrm flipH="1">
              <a:off x="3322" y="252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64" name="Line 552"/>
            <p:cNvSpPr>
              <a:spLocks noChangeShapeType="1"/>
            </p:cNvSpPr>
            <p:nvPr/>
          </p:nvSpPr>
          <p:spPr bwMode="auto">
            <a:xfrm flipH="1">
              <a:off x="3426" y="2520"/>
              <a:ext cx="88"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66" name="Line 554"/>
            <p:cNvSpPr>
              <a:spLocks noChangeShapeType="1"/>
            </p:cNvSpPr>
            <p:nvPr/>
          </p:nvSpPr>
          <p:spPr bwMode="auto">
            <a:xfrm rot="21544147" flipH="1">
              <a:off x="3370" y="275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71" name="Line 559"/>
            <p:cNvSpPr>
              <a:spLocks noChangeShapeType="1"/>
            </p:cNvSpPr>
            <p:nvPr/>
          </p:nvSpPr>
          <p:spPr bwMode="auto">
            <a:xfrm flipH="1">
              <a:off x="3316" y="2994"/>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74" name="Line 562"/>
            <p:cNvSpPr>
              <a:spLocks noChangeShapeType="1"/>
            </p:cNvSpPr>
            <p:nvPr/>
          </p:nvSpPr>
          <p:spPr bwMode="auto">
            <a:xfrm>
              <a:off x="3329" y="1207"/>
              <a:ext cx="274"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65201" name="Group 689"/>
            <p:cNvGrpSpPr>
              <a:grpSpLocks/>
            </p:cNvGrpSpPr>
            <p:nvPr/>
          </p:nvGrpSpPr>
          <p:grpSpPr bwMode="auto">
            <a:xfrm>
              <a:off x="3310" y="1367"/>
              <a:ext cx="311" cy="132"/>
              <a:chOff x="3310" y="1367"/>
              <a:chExt cx="311" cy="132"/>
            </a:xfrm>
          </p:grpSpPr>
          <p:sp>
            <p:nvSpPr>
              <p:cNvPr id="65042" name="Line 530"/>
              <p:cNvSpPr>
                <a:spLocks noChangeShapeType="1"/>
              </p:cNvSpPr>
              <p:nvPr/>
            </p:nvSpPr>
            <p:spPr bwMode="auto">
              <a:xfrm rot="21544147" flipH="1">
                <a:off x="3400" y="1367"/>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43" name="Line 531"/>
              <p:cNvSpPr>
                <a:spLocks noChangeShapeType="1"/>
              </p:cNvSpPr>
              <p:nvPr/>
            </p:nvSpPr>
            <p:spPr bwMode="auto">
              <a:xfrm flipH="1">
                <a:off x="3332" y="138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44" name="Line 532"/>
              <p:cNvSpPr>
                <a:spLocks noChangeShapeType="1"/>
              </p:cNvSpPr>
              <p:nvPr/>
            </p:nvSpPr>
            <p:spPr bwMode="auto">
              <a:xfrm flipH="1">
                <a:off x="3463" y="1368"/>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45" name="Line 533"/>
              <p:cNvSpPr>
                <a:spLocks noChangeShapeType="1"/>
              </p:cNvSpPr>
              <p:nvPr/>
            </p:nvSpPr>
            <p:spPr bwMode="auto">
              <a:xfrm flipH="1">
                <a:off x="3525" y="1377"/>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75" name="Line 563"/>
              <p:cNvSpPr>
                <a:spLocks noChangeShapeType="1"/>
              </p:cNvSpPr>
              <p:nvPr/>
            </p:nvSpPr>
            <p:spPr bwMode="auto">
              <a:xfrm>
                <a:off x="3310" y="1426"/>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65076" name="Line 564"/>
            <p:cNvSpPr>
              <a:spLocks noChangeShapeType="1"/>
            </p:cNvSpPr>
            <p:nvPr/>
          </p:nvSpPr>
          <p:spPr bwMode="auto">
            <a:xfrm>
              <a:off x="3309" y="1664"/>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77" name="Line 565"/>
            <p:cNvSpPr>
              <a:spLocks noChangeShapeType="1"/>
            </p:cNvSpPr>
            <p:nvPr/>
          </p:nvSpPr>
          <p:spPr bwMode="auto">
            <a:xfrm>
              <a:off x="3328" y="1893"/>
              <a:ext cx="293"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78" name="Line 566"/>
            <p:cNvSpPr>
              <a:spLocks noChangeShapeType="1"/>
            </p:cNvSpPr>
            <p:nvPr/>
          </p:nvSpPr>
          <p:spPr bwMode="auto">
            <a:xfrm>
              <a:off x="3346" y="2121"/>
              <a:ext cx="26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81" name="Line 569"/>
            <p:cNvSpPr>
              <a:spLocks noChangeShapeType="1"/>
            </p:cNvSpPr>
            <p:nvPr/>
          </p:nvSpPr>
          <p:spPr bwMode="auto">
            <a:xfrm rot="21544147" flipH="1">
              <a:off x="3736" y="114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82" name="Line 570"/>
            <p:cNvSpPr>
              <a:spLocks noChangeShapeType="1"/>
            </p:cNvSpPr>
            <p:nvPr/>
          </p:nvSpPr>
          <p:spPr bwMode="auto">
            <a:xfrm flipH="1">
              <a:off x="3676" y="114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83" name="Line 571"/>
            <p:cNvSpPr>
              <a:spLocks noChangeShapeType="1"/>
            </p:cNvSpPr>
            <p:nvPr/>
          </p:nvSpPr>
          <p:spPr bwMode="auto">
            <a:xfrm flipH="1">
              <a:off x="3808" y="1146"/>
              <a:ext cx="60" cy="12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84" name="Line 572"/>
            <p:cNvSpPr>
              <a:spLocks noChangeShapeType="1"/>
            </p:cNvSpPr>
            <p:nvPr/>
          </p:nvSpPr>
          <p:spPr bwMode="auto">
            <a:xfrm flipH="1">
              <a:off x="3870" y="1155"/>
              <a:ext cx="63" cy="10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87" name="Line 575"/>
            <p:cNvSpPr>
              <a:spLocks noChangeShapeType="1"/>
            </p:cNvSpPr>
            <p:nvPr/>
          </p:nvSpPr>
          <p:spPr bwMode="auto">
            <a:xfrm rot="21544147" flipH="1">
              <a:off x="3748" y="137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88" name="Line 576"/>
            <p:cNvSpPr>
              <a:spLocks noChangeShapeType="1"/>
            </p:cNvSpPr>
            <p:nvPr/>
          </p:nvSpPr>
          <p:spPr bwMode="auto">
            <a:xfrm flipH="1">
              <a:off x="3680" y="138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89" name="Line 577"/>
            <p:cNvSpPr>
              <a:spLocks noChangeShapeType="1"/>
            </p:cNvSpPr>
            <p:nvPr/>
          </p:nvSpPr>
          <p:spPr bwMode="auto">
            <a:xfrm flipH="1">
              <a:off x="3806" y="1374"/>
              <a:ext cx="65" cy="13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90" name="Line 578"/>
            <p:cNvSpPr>
              <a:spLocks noChangeShapeType="1"/>
            </p:cNvSpPr>
            <p:nvPr/>
          </p:nvSpPr>
          <p:spPr bwMode="auto">
            <a:xfrm flipH="1">
              <a:off x="3873" y="1383"/>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91" name="Line 579"/>
            <p:cNvSpPr>
              <a:spLocks noChangeShapeType="1"/>
            </p:cNvSpPr>
            <p:nvPr/>
          </p:nvSpPr>
          <p:spPr bwMode="auto">
            <a:xfrm>
              <a:off x="3658" y="1432"/>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92" name="Line 580"/>
            <p:cNvSpPr>
              <a:spLocks noChangeShapeType="1"/>
            </p:cNvSpPr>
            <p:nvPr/>
          </p:nvSpPr>
          <p:spPr bwMode="auto">
            <a:xfrm rot="21544147" flipH="1">
              <a:off x="4096" y="137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93" name="Line 581"/>
            <p:cNvSpPr>
              <a:spLocks noChangeShapeType="1"/>
            </p:cNvSpPr>
            <p:nvPr/>
          </p:nvSpPr>
          <p:spPr bwMode="auto">
            <a:xfrm flipH="1">
              <a:off x="4028" y="139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94" name="Line 582"/>
            <p:cNvSpPr>
              <a:spLocks noChangeShapeType="1"/>
            </p:cNvSpPr>
            <p:nvPr/>
          </p:nvSpPr>
          <p:spPr bwMode="auto">
            <a:xfrm flipH="1">
              <a:off x="4146" y="1380"/>
              <a:ext cx="64" cy="13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95" name="Line 583"/>
            <p:cNvSpPr>
              <a:spLocks noChangeShapeType="1"/>
            </p:cNvSpPr>
            <p:nvPr/>
          </p:nvSpPr>
          <p:spPr bwMode="auto">
            <a:xfrm flipH="1">
              <a:off x="4212" y="1389"/>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96" name="Line 584"/>
            <p:cNvSpPr>
              <a:spLocks noChangeShapeType="1"/>
            </p:cNvSpPr>
            <p:nvPr/>
          </p:nvSpPr>
          <p:spPr bwMode="auto">
            <a:xfrm>
              <a:off x="4006" y="1438"/>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97" name="Line 585"/>
            <p:cNvSpPr>
              <a:spLocks noChangeShapeType="1"/>
            </p:cNvSpPr>
            <p:nvPr/>
          </p:nvSpPr>
          <p:spPr bwMode="auto">
            <a:xfrm rot="21544147" flipH="1">
              <a:off x="4444" y="137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98" name="Line 586"/>
            <p:cNvSpPr>
              <a:spLocks noChangeShapeType="1"/>
            </p:cNvSpPr>
            <p:nvPr/>
          </p:nvSpPr>
          <p:spPr bwMode="auto">
            <a:xfrm flipH="1">
              <a:off x="4376" y="138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099" name="Line 587"/>
            <p:cNvSpPr>
              <a:spLocks noChangeShapeType="1"/>
            </p:cNvSpPr>
            <p:nvPr/>
          </p:nvSpPr>
          <p:spPr bwMode="auto">
            <a:xfrm flipH="1">
              <a:off x="4498" y="1377"/>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00" name="Line 588"/>
            <p:cNvSpPr>
              <a:spLocks noChangeShapeType="1"/>
            </p:cNvSpPr>
            <p:nvPr/>
          </p:nvSpPr>
          <p:spPr bwMode="auto">
            <a:xfrm flipH="1">
              <a:off x="4560" y="1386"/>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01" name="Line 589"/>
            <p:cNvSpPr>
              <a:spLocks noChangeShapeType="1"/>
            </p:cNvSpPr>
            <p:nvPr/>
          </p:nvSpPr>
          <p:spPr bwMode="auto">
            <a:xfrm>
              <a:off x="4354" y="1435"/>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02" name="Line 590"/>
            <p:cNvSpPr>
              <a:spLocks noChangeShapeType="1"/>
            </p:cNvSpPr>
            <p:nvPr/>
          </p:nvSpPr>
          <p:spPr bwMode="auto">
            <a:xfrm rot="21544147" flipH="1">
              <a:off x="3739" y="183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03" name="Line 591"/>
            <p:cNvSpPr>
              <a:spLocks noChangeShapeType="1"/>
            </p:cNvSpPr>
            <p:nvPr/>
          </p:nvSpPr>
          <p:spPr bwMode="auto">
            <a:xfrm flipH="1">
              <a:off x="3680" y="183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04" name="Line 592"/>
            <p:cNvSpPr>
              <a:spLocks noChangeShapeType="1"/>
            </p:cNvSpPr>
            <p:nvPr/>
          </p:nvSpPr>
          <p:spPr bwMode="auto">
            <a:xfrm flipH="1">
              <a:off x="3807" y="1824"/>
              <a:ext cx="55"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05" name="Line 593"/>
            <p:cNvSpPr>
              <a:spLocks noChangeShapeType="1"/>
            </p:cNvSpPr>
            <p:nvPr/>
          </p:nvSpPr>
          <p:spPr bwMode="auto">
            <a:xfrm flipH="1">
              <a:off x="3855" y="1833"/>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06" name="Line 594"/>
            <p:cNvSpPr>
              <a:spLocks noChangeShapeType="1"/>
            </p:cNvSpPr>
            <p:nvPr/>
          </p:nvSpPr>
          <p:spPr bwMode="auto">
            <a:xfrm>
              <a:off x="3658" y="1882"/>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16" name="Line 604"/>
            <p:cNvSpPr>
              <a:spLocks noChangeShapeType="1"/>
            </p:cNvSpPr>
            <p:nvPr/>
          </p:nvSpPr>
          <p:spPr bwMode="auto">
            <a:xfrm rot="21544147" flipH="1">
              <a:off x="3709" y="159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17" name="Line 605"/>
            <p:cNvSpPr>
              <a:spLocks noChangeShapeType="1"/>
            </p:cNvSpPr>
            <p:nvPr/>
          </p:nvSpPr>
          <p:spPr bwMode="auto">
            <a:xfrm flipH="1">
              <a:off x="3658" y="159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18" name="Line 606"/>
            <p:cNvSpPr>
              <a:spLocks noChangeShapeType="1"/>
            </p:cNvSpPr>
            <p:nvPr/>
          </p:nvSpPr>
          <p:spPr bwMode="auto">
            <a:xfrm flipH="1">
              <a:off x="3768" y="1596"/>
              <a:ext cx="64" cy="13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19" name="Line 607"/>
            <p:cNvSpPr>
              <a:spLocks noChangeShapeType="1"/>
            </p:cNvSpPr>
            <p:nvPr/>
          </p:nvSpPr>
          <p:spPr bwMode="auto">
            <a:xfrm flipH="1">
              <a:off x="3825" y="1605"/>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20" name="Line 608"/>
            <p:cNvSpPr>
              <a:spLocks noChangeShapeType="1"/>
            </p:cNvSpPr>
            <p:nvPr/>
          </p:nvSpPr>
          <p:spPr bwMode="auto">
            <a:xfrm>
              <a:off x="3630" y="1661"/>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21" name="Line 609"/>
            <p:cNvSpPr>
              <a:spLocks noChangeShapeType="1"/>
            </p:cNvSpPr>
            <p:nvPr/>
          </p:nvSpPr>
          <p:spPr bwMode="auto">
            <a:xfrm rot="21544147" flipH="1">
              <a:off x="4021" y="1601"/>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22" name="Line 610"/>
            <p:cNvSpPr>
              <a:spLocks noChangeShapeType="1"/>
            </p:cNvSpPr>
            <p:nvPr/>
          </p:nvSpPr>
          <p:spPr bwMode="auto">
            <a:xfrm flipH="1">
              <a:off x="3970" y="160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23" name="Line 611"/>
            <p:cNvSpPr>
              <a:spLocks noChangeShapeType="1"/>
            </p:cNvSpPr>
            <p:nvPr/>
          </p:nvSpPr>
          <p:spPr bwMode="auto">
            <a:xfrm flipH="1">
              <a:off x="4084" y="1602"/>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24" name="Line 612"/>
            <p:cNvSpPr>
              <a:spLocks noChangeShapeType="1"/>
            </p:cNvSpPr>
            <p:nvPr/>
          </p:nvSpPr>
          <p:spPr bwMode="auto">
            <a:xfrm flipH="1">
              <a:off x="4137" y="1611"/>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25" name="Line 613"/>
            <p:cNvSpPr>
              <a:spLocks noChangeShapeType="1"/>
            </p:cNvSpPr>
            <p:nvPr/>
          </p:nvSpPr>
          <p:spPr bwMode="auto">
            <a:xfrm>
              <a:off x="3942" y="1667"/>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26" name="Line 614"/>
            <p:cNvSpPr>
              <a:spLocks noChangeShapeType="1"/>
            </p:cNvSpPr>
            <p:nvPr/>
          </p:nvSpPr>
          <p:spPr bwMode="auto">
            <a:xfrm rot="21544147" flipH="1">
              <a:off x="4333" y="1598"/>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27" name="Line 615"/>
            <p:cNvSpPr>
              <a:spLocks noChangeShapeType="1"/>
            </p:cNvSpPr>
            <p:nvPr/>
          </p:nvSpPr>
          <p:spPr bwMode="auto">
            <a:xfrm flipH="1">
              <a:off x="4282" y="160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28" name="Line 616"/>
            <p:cNvSpPr>
              <a:spLocks noChangeShapeType="1"/>
            </p:cNvSpPr>
            <p:nvPr/>
          </p:nvSpPr>
          <p:spPr bwMode="auto">
            <a:xfrm flipH="1">
              <a:off x="4396" y="1599"/>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29" name="Line 617"/>
            <p:cNvSpPr>
              <a:spLocks noChangeShapeType="1"/>
            </p:cNvSpPr>
            <p:nvPr/>
          </p:nvSpPr>
          <p:spPr bwMode="auto">
            <a:xfrm flipH="1">
              <a:off x="4449" y="1608"/>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30" name="Line 618"/>
            <p:cNvSpPr>
              <a:spLocks noChangeShapeType="1"/>
            </p:cNvSpPr>
            <p:nvPr/>
          </p:nvSpPr>
          <p:spPr bwMode="auto">
            <a:xfrm>
              <a:off x="4254" y="1664"/>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31" name="Line 619"/>
            <p:cNvSpPr>
              <a:spLocks noChangeShapeType="1"/>
            </p:cNvSpPr>
            <p:nvPr/>
          </p:nvSpPr>
          <p:spPr bwMode="auto">
            <a:xfrm rot="21544147" flipH="1">
              <a:off x="4654" y="159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32" name="Line 620"/>
            <p:cNvSpPr>
              <a:spLocks noChangeShapeType="1"/>
            </p:cNvSpPr>
            <p:nvPr/>
          </p:nvSpPr>
          <p:spPr bwMode="auto">
            <a:xfrm flipH="1">
              <a:off x="4603" y="159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33" name="Line 621"/>
            <p:cNvSpPr>
              <a:spLocks noChangeShapeType="1"/>
            </p:cNvSpPr>
            <p:nvPr/>
          </p:nvSpPr>
          <p:spPr bwMode="auto">
            <a:xfrm flipH="1">
              <a:off x="4721" y="1596"/>
              <a:ext cx="56" cy="12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34" name="Line 622"/>
            <p:cNvSpPr>
              <a:spLocks noChangeShapeType="1"/>
            </p:cNvSpPr>
            <p:nvPr/>
          </p:nvSpPr>
          <p:spPr bwMode="auto">
            <a:xfrm flipH="1">
              <a:off x="4760" y="1605"/>
              <a:ext cx="73" cy="12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35" name="Line 623"/>
            <p:cNvSpPr>
              <a:spLocks noChangeShapeType="1"/>
            </p:cNvSpPr>
            <p:nvPr/>
          </p:nvSpPr>
          <p:spPr bwMode="auto">
            <a:xfrm>
              <a:off x="4575" y="1661"/>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41" name="Line 629"/>
            <p:cNvSpPr>
              <a:spLocks noChangeShapeType="1"/>
            </p:cNvSpPr>
            <p:nvPr/>
          </p:nvSpPr>
          <p:spPr bwMode="auto">
            <a:xfrm rot="21544147" flipH="1">
              <a:off x="4381" y="182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42" name="Line 630"/>
            <p:cNvSpPr>
              <a:spLocks noChangeShapeType="1"/>
            </p:cNvSpPr>
            <p:nvPr/>
          </p:nvSpPr>
          <p:spPr bwMode="auto">
            <a:xfrm flipH="1">
              <a:off x="4330" y="183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43" name="Line 631"/>
            <p:cNvSpPr>
              <a:spLocks noChangeShapeType="1"/>
            </p:cNvSpPr>
            <p:nvPr/>
          </p:nvSpPr>
          <p:spPr bwMode="auto">
            <a:xfrm flipH="1">
              <a:off x="4435" y="1827"/>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44" name="Line 632"/>
            <p:cNvSpPr>
              <a:spLocks noChangeShapeType="1"/>
            </p:cNvSpPr>
            <p:nvPr/>
          </p:nvSpPr>
          <p:spPr bwMode="auto">
            <a:xfrm rot="21544147" flipH="1">
              <a:off x="4075" y="182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45" name="Line 633"/>
            <p:cNvSpPr>
              <a:spLocks noChangeShapeType="1"/>
            </p:cNvSpPr>
            <p:nvPr/>
          </p:nvSpPr>
          <p:spPr bwMode="auto">
            <a:xfrm flipH="1">
              <a:off x="4024" y="183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46" name="Line 634"/>
            <p:cNvSpPr>
              <a:spLocks noChangeShapeType="1"/>
            </p:cNvSpPr>
            <p:nvPr/>
          </p:nvSpPr>
          <p:spPr bwMode="auto">
            <a:xfrm flipH="1">
              <a:off x="4120" y="1827"/>
              <a:ext cx="78"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47" name="Line 635"/>
            <p:cNvSpPr>
              <a:spLocks noChangeShapeType="1"/>
            </p:cNvSpPr>
            <p:nvPr/>
          </p:nvSpPr>
          <p:spPr bwMode="auto">
            <a:xfrm flipH="1">
              <a:off x="4191" y="1836"/>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48" name="Line 636"/>
            <p:cNvSpPr>
              <a:spLocks noChangeShapeType="1"/>
            </p:cNvSpPr>
            <p:nvPr/>
          </p:nvSpPr>
          <p:spPr bwMode="auto">
            <a:xfrm>
              <a:off x="3996" y="1892"/>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73" name="Line 661"/>
            <p:cNvSpPr>
              <a:spLocks noChangeShapeType="1"/>
            </p:cNvSpPr>
            <p:nvPr/>
          </p:nvSpPr>
          <p:spPr bwMode="auto">
            <a:xfrm flipH="1">
              <a:off x="3805" y="1143"/>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74" name="Line 662"/>
            <p:cNvSpPr>
              <a:spLocks noChangeShapeType="1"/>
            </p:cNvSpPr>
            <p:nvPr/>
          </p:nvSpPr>
          <p:spPr bwMode="auto">
            <a:xfrm flipH="1">
              <a:off x="3867" y="1152"/>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75" name="Line 663"/>
            <p:cNvSpPr>
              <a:spLocks noChangeShapeType="1"/>
            </p:cNvSpPr>
            <p:nvPr/>
          </p:nvSpPr>
          <p:spPr bwMode="auto">
            <a:xfrm flipH="1">
              <a:off x="4882" y="1627"/>
              <a:ext cx="46" cy="8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76" name="Line 664"/>
            <p:cNvSpPr>
              <a:spLocks noChangeShapeType="1"/>
            </p:cNvSpPr>
            <p:nvPr/>
          </p:nvSpPr>
          <p:spPr bwMode="auto">
            <a:xfrm flipH="1">
              <a:off x="4925" y="1609"/>
              <a:ext cx="68" cy="11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77" name="Line 665"/>
            <p:cNvSpPr>
              <a:spLocks noChangeShapeType="1"/>
            </p:cNvSpPr>
            <p:nvPr/>
          </p:nvSpPr>
          <p:spPr bwMode="auto">
            <a:xfrm flipH="1">
              <a:off x="4974" y="1609"/>
              <a:ext cx="64" cy="11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78" name="Line 666"/>
            <p:cNvSpPr>
              <a:spLocks noChangeShapeType="1"/>
            </p:cNvSpPr>
            <p:nvPr/>
          </p:nvSpPr>
          <p:spPr bwMode="auto">
            <a:xfrm flipH="1">
              <a:off x="5011" y="1609"/>
              <a:ext cx="64" cy="11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80" name="Line 668"/>
            <p:cNvSpPr>
              <a:spLocks noChangeShapeType="1"/>
            </p:cNvSpPr>
            <p:nvPr/>
          </p:nvSpPr>
          <p:spPr bwMode="auto">
            <a:xfrm>
              <a:off x="4882" y="1664"/>
              <a:ext cx="183"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81" name="Line 669"/>
            <p:cNvSpPr>
              <a:spLocks noChangeShapeType="1"/>
            </p:cNvSpPr>
            <p:nvPr/>
          </p:nvSpPr>
          <p:spPr bwMode="auto">
            <a:xfrm flipH="1">
              <a:off x="5133" y="160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82" name="Line 670"/>
            <p:cNvSpPr>
              <a:spLocks noChangeShapeType="1"/>
            </p:cNvSpPr>
            <p:nvPr/>
          </p:nvSpPr>
          <p:spPr bwMode="auto">
            <a:xfrm flipH="1">
              <a:off x="5188" y="160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83" name="Line 671"/>
            <p:cNvSpPr>
              <a:spLocks noChangeShapeType="1"/>
            </p:cNvSpPr>
            <p:nvPr/>
          </p:nvSpPr>
          <p:spPr bwMode="auto">
            <a:xfrm flipH="1">
              <a:off x="5238" y="1609"/>
              <a:ext cx="74" cy="12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84" name="Line 672"/>
            <p:cNvSpPr>
              <a:spLocks noChangeShapeType="1"/>
            </p:cNvSpPr>
            <p:nvPr/>
          </p:nvSpPr>
          <p:spPr bwMode="auto">
            <a:xfrm flipH="1">
              <a:off x="5303" y="1609"/>
              <a:ext cx="73" cy="12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91" name="Line 679"/>
            <p:cNvSpPr>
              <a:spLocks noChangeShapeType="1"/>
            </p:cNvSpPr>
            <p:nvPr/>
          </p:nvSpPr>
          <p:spPr bwMode="auto">
            <a:xfrm flipH="1">
              <a:off x="3686" y="2066"/>
              <a:ext cx="81" cy="14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92" name="Line 680"/>
            <p:cNvSpPr>
              <a:spLocks noChangeShapeType="1"/>
            </p:cNvSpPr>
            <p:nvPr/>
          </p:nvSpPr>
          <p:spPr bwMode="auto">
            <a:xfrm flipH="1">
              <a:off x="3758" y="2057"/>
              <a:ext cx="73" cy="12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65225" name="Group 713"/>
          <p:cNvGrpSpPr>
            <a:grpSpLocks/>
          </p:cNvGrpSpPr>
          <p:nvPr/>
        </p:nvGrpSpPr>
        <p:grpSpPr bwMode="auto">
          <a:xfrm>
            <a:off x="241300" y="1779588"/>
            <a:ext cx="8697913" cy="5337175"/>
            <a:chOff x="152" y="1121"/>
            <a:chExt cx="5479" cy="3362"/>
          </a:xfrm>
        </p:grpSpPr>
        <p:sp>
          <p:nvSpPr>
            <p:cNvPr id="65153" name="Rectangle 641"/>
            <p:cNvSpPr>
              <a:spLocks noChangeArrowheads="1"/>
            </p:cNvSpPr>
            <p:nvPr/>
          </p:nvSpPr>
          <p:spPr bwMode="auto">
            <a:xfrm>
              <a:off x="161" y="1554"/>
              <a:ext cx="384" cy="26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１</a:t>
              </a:r>
            </a:p>
            <a:p>
              <a:pPr>
                <a:buFontTx/>
                <a:buNone/>
              </a:pPr>
              <a:r>
                <a:rPr lang="ja-JP" altLang="en-US" sz="2000"/>
                <a:t>　２</a:t>
              </a:r>
            </a:p>
            <a:p>
              <a:pPr>
                <a:buFontTx/>
                <a:buNone/>
              </a:pPr>
              <a:r>
                <a:rPr lang="ja-JP" altLang="en-US" sz="2000"/>
                <a:t>　３</a:t>
              </a:r>
            </a:p>
            <a:p>
              <a:pPr>
                <a:buFontTx/>
                <a:buNone/>
              </a:pPr>
              <a:r>
                <a:rPr lang="ja-JP" altLang="en-US" sz="2000"/>
                <a:t>　４</a:t>
              </a:r>
            </a:p>
            <a:p>
              <a:pPr>
                <a:buFontTx/>
                <a:buNone/>
              </a:pPr>
              <a:r>
                <a:rPr lang="ja-JP" altLang="en-US" sz="2000"/>
                <a:t>　５</a:t>
              </a:r>
            </a:p>
            <a:p>
              <a:pPr>
                <a:buFontTx/>
                <a:buNone/>
              </a:pPr>
              <a:r>
                <a:rPr lang="ja-JP" altLang="en-US" sz="2000"/>
                <a:t>　６</a:t>
              </a:r>
            </a:p>
            <a:p>
              <a:pPr>
                <a:buFontTx/>
                <a:buNone/>
              </a:pPr>
              <a:r>
                <a:rPr lang="ja-JP" altLang="en-US" sz="2000"/>
                <a:t>　７</a:t>
              </a:r>
            </a:p>
            <a:p>
              <a:pPr>
                <a:buFontTx/>
                <a:buNone/>
              </a:pPr>
              <a:r>
                <a:rPr lang="ja-JP" altLang="en-US" sz="2000"/>
                <a:t>　８</a:t>
              </a:r>
            </a:p>
            <a:p>
              <a:pPr>
                <a:buFontTx/>
                <a:buNone/>
              </a:pPr>
              <a:r>
                <a:rPr lang="ja-JP" altLang="en-US" sz="2000"/>
                <a:t>　９</a:t>
              </a:r>
            </a:p>
            <a:p>
              <a:pPr>
                <a:buFontTx/>
                <a:buNone/>
              </a:pPr>
              <a:r>
                <a:rPr lang="ja-JP" altLang="en-US" sz="2000"/>
                <a:t>１０</a:t>
              </a:r>
            </a:p>
          </p:txBody>
        </p:sp>
        <p:grpSp>
          <p:nvGrpSpPr>
            <p:cNvPr id="65223" name="Group 711"/>
            <p:cNvGrpSpPr>
              <a:grpSpLocks/>
            </p:cNvGrpSpPr>
            <p:nvPr/>
          </p:nvGrpSpPr>
          <p:grpSpPr bwMode="auto">
            <a:xfrm>
              <a:off x="152" y="1121"/>
              <a:ext cx="5479" cy="3362"/>
              <a:chOff x="152" y="1121"/>
              <a:chExt cx="5479" cy="3362"/>
            </a:xfrm>
          </p:grpSpPr>
          <p:sp>
            <p:nvSpPr>
              <p:cNvPr id="64981" name="Rectangle 469"/>
              <p:cNvSpPr>
                <a:spLocks noChangeArrowheads="1"/>
              </p:cNvSpPr>
              <p:nvPr/>
            </p:nvSpPr>
            <p:spPr bwMode="auto">
              <a:xfrm>
                <a:off x="2276" y="1530"/>
                <a:ext cx="914" cy="29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b="1">
                    <a:solidFill>
                      <a:srgbClr val="FF0000"/>
                    </a:solidFill>
                  </a:rPr>
                  <a:t>　</a:t>
                </a:r>
                <a:r>
                  <a:rPr lang="ja-JP" altLang="en-US" sz="2000"/>
                  <a:t>７７．８７</a:t>
                </a:r>
              </a:p>
              <a:p>
                <a:pPr>
                  <a:buFontTx/>
                  <a:buNone/>
                </a:pPr>
                <a:r>
                  <a:rPr lang="ja-JP" altLang="en-US" sz="2000"/>
                  <a:t>　７７．９５</a:t>
                </a:r>
              </a:p>
              <a:p>
                <a:pPr>
                  <a:buFontTx/>
                  <a:buNone/>
                </a:pPr>
                <a:r>
                  <a:rPr lang="ja-JP" altLang="en-US" sz="2000"/>
                  <a:t>　７８．０３</a:t>
                </a:r>
              </a:p>
              <a:p>
                <a:pPr>
                  <a:buFontTx/>
                  <a:buNone/>
                </a:pPr>
                <a:r>
                  <a:rPr lang="ja-JP" altLang="en-US" sz="2000"/>
                  <a:t>　７８．１１</a:t>
                </a:r>
              </a:p>
              <a:p>
                <a:pPr>
                  <a:buFontTx/>
                  <a:buNone/>
                </a:pPr>
                <a:r>
                  <a:rPr lang="ja-JP" altLang="en-US" sz="2000"/>
                  <a:t>　７８．１９</a:t>
                </a:r>
              </a:p>
              <a:p>
                <a:pPr>
                  <a:buFontTx/>
                  <a:buNone/>
                </a:pPr>
                <a:r>
                  <a:rPr lang="ja-JP" altLang="en-US" sz="2000"/>
                  <a:t>　７８．２７</a:t>
                </a:r>
              </a:p>
              <a:p>
                <a:pPr>
                  <a:buFontTx/>
                  <a:buNone/>
                </a:pPr>
                <a:r>
                  <a:rPr lang="ja-JP" altLang="en-US" sz="2000"/>
                  <a:t>　７８．３５</a:t>
                </a:r>
              </a:p>
              <a:p>
                <a:pPr>
                  <a:buFontTx/>
                  <a:buNone/>
                </a:pPr>
                <a:r>
                  <a:rPr lang="ja-JP" altLang="en-US" sz="2000"/>
                  <a:t>　７８．４３</a:t>
                </a:r>
              </a:p>
              <a:p>
                <a:pPr>
                  <a:buFontTx/>
                  <a:buNone/>
                </a:pPr>
                <a:r>
                  <a:rPr lang="ja-JP" altLang="en-US" sz="2000"/>
                  <a:t>　７８．５１</a:t>
                </a:r>
              </a:p>
              <a:p>
                <a:pPr>
                  <a:buFontTx/>
                  <a:buNone/>
                </a:pPr>
                <a:r>
                  <a:rPr lang="ja-JP" altLang="en-US" sz="2000"/>
                  <a:t>　７８．５９</a:t>
                </a:r>
              </a:p>
            </p:txBody>
          </p:sp>
          <p:sp>
            <p:nvSpPr>
              <p:cNvPr id="64982" name="Rectangle 470"/>
              <p:cNvSpPr>
                <a:spLocks noChangeArrowheads="1"/>
              </p:cNvSpPr>
              <p:nvPr/>
            </p:nvSpPr>
            <p:spPr bwMode="auto">
              <a:xfrm>
                <a:off x="548" y="1548"/>
                <a:ext cx="1692" cy="27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７７．８３～７７．９１</a:t>
                </a:r>
              </a:p>
              <a:p>
                <a:pPr>
                  <a:buFontTx/>
                  <a:buNone/>
                </a:pPr>
                <a:r>
                  <a:rPr lang="ja-JP" altLang="en-US" sz="2000"/>
                  <a:t>　７７．９１～７７．９９</a:t>
                </a:r>
              </a:p>
              <a:p>
                <a:pPr>
                  <a:buFontTx/>
                  <a:buNone/>
                </a:pPr>
                <a:r>
                  <a:rPr lang="ja-JP" altLang="en-US" sz="2000"/>
                  <a:t>　７７．９９～７８．０７</a:t>
                </a:r>
              </a:p>
              <a:p>
                <a:pPr>
                  <a:buFontTx/>
                  <a:buNone/>
                </a:pPr>
                <a:r>
                  <a:rPr lang="ja-JP" altLang="en-US" sz="2000"/>
                  <a:t>　７８．０７～７８．１５</a:t>
                </a:r>
              </a:p>
              <a:p>
                <a:pPr>
                  <a:buFontTx/>
                  <a:buNone/>
                </a:pPr>
                <a:r>
                  <a:rPr lang="ja-JP" altLang="en-US" sz="2000"/>
                  <a:t>　７８．１５～７８・２３</a:t>
                </a:r>
              </a:p>
              <a:p>
                <a:pPr>
                  <a:buFontTx/>
                  <a:buNone/>
                </a:pPr>
                <a:r>
                  <a:rPr lang="ja-JP" altLang="en-US" sz="2000"/>
                  <a:t>　７８．２３～７８．３１</a:t>
                </a:r>
              </a:p>
              <a:p>
                <a:pPr>
                  <a:buFontTx/>
                  <a:buNone/>
                </a:pPr>
                <a:r>
                  <a:rPr lang="ja-JP" altLang="en-US" sz="2000"/>
                  <a:t>　７８．３１～７８．３９</a:t>
                </a:r>
              </a:p>
              <a:p>
                <a:pPr>
                  <a:buFontTx/>
                  <a:buNone/>
                </a:pPr>
                <a:r>
                  <a:rPr lang="ja-JP" altLang="en-US" sz="2000"/>
                  <a:t>　７８．３９～７８．４７</a:t>
                </a:r>
              </a:p>
              <a:p>
                <a:pPr>
                  <a:buFontTx/>
                  <a:buNone/>
                </a:pPr>
                <a:r>
                  <a:rPr lang="ja-JP" altLang="en-US" sz="2000"/>
                  <a:t>　７８．４７～７８．５５</a:t>
                </a:r>
              </a:p>
              <a:p>
                <a:pPr>
                  <a:buFontTx/>
                  <a:buNone/>
                </a:pPr>
                <a:r>
                  <a:rPr lang="ja-JP" altLang="en-US" sz="2000"/>
                  <a:t>　７８．５５～７８．６３</a:t>
                </a:r>
              </a:p>
            </p:txBody>
          </p:sp>
          <p:sp>
            <p:nvSpPr>
              <p:cNvPr id="64984" name="Rectangle 472"/>
              <p:cNvSpPr>
                <a:spLocks noChangeArrowheads="1"/>
              </p:cNvSpPr>
              <p:nvPr/>
            </p:nvSpPr>
            <p:spPr bwMode="auto">
              <a:xfrm>
                <a:off x="3145" y="1134"/>
                <a:ext cx="2486" cy="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度数マーク</a:t>
                </a:r>
              </a:p>
            </p:txBody>
          </p:sp>
          <p:sp>
            <p:nvSpPr>
              <p:cNvPr id="64985" name="Rectangle 473"/>
              <p:cNvSpPr>
                <a:spLocks noChangeArrowheads="1"/>
              </p:cNvSpPr>
              <p:nvPr/>
            </p:nvSpPr>
            <p:spPr bwMode="auto">
              <a:xfrm>
                <a:off x="2231" y="1125"/>
                <a:ext cx="914" cy="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中心値</a:t>
                </a:r>
              </a:p>
            </p:txBody>
          </p:sp>
          <p:sp>
            <p:nvSpPr>
              <p:cNvPr id="64986" name="Rectangle 474"/>
              <p:cNvSpPr>
                <a:spLocks noChangeArrowheads="1"/>
              </p:cNvSpPr>
              <p:nvPr/>
            </p:nvSpPr>
            <p:spPr bwMode="auto">
              <a:xfrm>
                <a:off x="539" y="1143"/>
                <a:ext cx="1692" cy="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区　　間</a:t>
                </a:r>
              </a:p>
            </p:txBody>
          </p:sp>
          <p:sp>
            <p:nvSpPr>
              <p:cNvPr id="64987" name="Rectangle 475"/>
              <p:cNvSpPr>
                <a:spLocks noChangeArrowheads="1"/>
              </p:cNvSpPr>
              <p:nvPr/>
            </p:nvSpPr>
            <p:spPr bwMode="auto">
              <a:xfrm>
                <a:off x="155" y="1152"/>
                <a:ext cx="384" cy="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en-US" altLang="ja-JP" sz="2000"/>
                  <a:t>NO</a:t>
                </a:r>
              </a:p>
            </p:txBody>
          </p:sp>
          <p:sp>
            <p:nvSpPr>
              <p:cNvPr id="64992" name="Line 480"/>
              <p:cNvSpPr>
                <a:spLocks noChangeShapeType="1"/>
              </p:cNvSpPr>
              <p:nvPr/>
            </p:nvSpPr>
            <p:spPr bwMode="auto">
              <a:xfrm>
                <a:off x="539" y="1123"/>
                <a:ext cx="0" cy="30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4995" name="Line 483"/>
              <p:cNvSpPr>
                <a:spLocks noChangeShapeType="1"/>
              </p:cNvSpPr>
              <p:nvPr/>
            </p:nvSpPr>
            <p:spPr bwMode="auto">
              <a:xfrm>
                <a:off x="5631" y="1142"/>
                <a:ext cx="0" cy="3071"/>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59" name="Line 647"/>
              <p:cNvSpPr>
                <a:spLocks noChangeShapeType="1"/>
              </p:cNvSpPr>
              <p:nvPr/>
            </p:nvSpPr>
            <p:spPr bwMode="auto">
              <a:xfrm>
                <a:off x="152" y="1419"/>
                <a:ext cx="547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4990" name="Line 478"/>
              <p:cNvSpPr>
                <a:spLocks noChangeShapeType="1"/>
              </p:cNvSpPr>
              <p:nvPr/>
            </p:nvSpPr>
            <p:spPr bwMode="auto">
              <a:xfrm>
                <a:off x="155" y="4222"/>
                <a:ext cx="5476"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61" name="Line 649"/>
              <p:cNvSpPr>
                <a:spLocks noChangeShapeType="1"/>
              </p:cNvSpPr>
              <p:nvPr/>
            </p:nvSpPr>
            <p:spPr bwMode="auto">
              <a:xfrm>
                <a:off x="152" y="1123"/>
                <a:ext cx="0" cy="3087"/>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63" name="Line 651"/>
              <p:cNvSpPr>
                <a:spLocks noChangeShapeType="1"/>
              </p:cNvSpPr>
              <p:nvPr/>
            </p:nvSpPr>
            <p:spPr bwMode="auto">
              <a:xfrm>
                <a:off x="2228" y="1133"/>
                <a:ext cx="0" cy="308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158" name="Line 646"/>
              <p:cNvSpPr>
                <a:spLocks noChangeShapeType="1"/>
              </p:cNvSpPr>
              <p:nvPr/>
            </p:nvSpPr>
            <p:spPr bwMode="auto">
              <a:xfrm>
                <a:off x="152" y="1125"/>
                <a:ext cx="5476" cy="0"/>
              </a:xfrm>
              <a:prstGeom prst="line">
                <a:avLst/>
              </a:prstGeom>
              <a:noFill/>
              <a:ln w="28575"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22" name="Line 710"/>
              <p:cNvSpPr>
                <a:spLocks noChangeShapeType="1"/>
              </p:cNvSpPr>
              <p:nvPr/>
            </p:nvSpPr>
            <p:spPr bwMode="auto">
              <a:xfrm>
                <a:off x="3143" y="1121"/>
                <a:ext cx="0" cy="308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sp>
        <p:nvSpPr>
          <p:cNvPr id="65224" name="Text Box 712"/>
          <p:cNvSpPr txBox="1">
            <a:spLocks noChangeArrowheads="1"/>
          </p:cNvSpPr>
          <p:nvPr/>
        </p:nvSpPr>
        <p:spPr bwMode="auto">
          <a:xfrm>
            <a:off x="4732338" y="360363"/>
            <a:ext cx="4208462" cy="1450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400"/>
              <a:t>・区間番号、区間の境界値、区間の中心地を記入する</a:t>
            </a:r>
          </a:p>
          <a:p>
            <a:pPr>
              <a:spcBef>
                <a:spcPct val="10000"/>
              </a:spcBef>
            </a:pPr>
            <a:r>
              <a:rPr lang="ja-JP" altLang="en-US" sz="1400"/>
              <a:t>・各区間に入るデータの数を数える　</a:t>
            </a:r>
          </a:p>
          <a:p>
            <a:pPr>
              <a:spcBef>
                <a:spcPct val="10000"/>
              </a:spcBef>
            </a:pPr>
            <a:r>
              <a:rPr lang="ja-JP" altLang="en-US" sz="1400"/>
              <a:t>・各区間に入るデータの数を数える　</a:t>
            </a:r>
          </a:p>
          <a:p>
            <a:pPr>
              <a:spcBef>
                <a:spcPct val="10000"/>
              </a:spcBef>
            </a:pPr>
            <a:r>
              <a:rPr lang="ja-JP" altLang="en-US" sz="1400"/>
              <a:t>・どの区間に入るかを見ながら度数マーク欄にマーク　を記入する</a:t>
            </a:r>
          </a:p>
          <a:p>
            <a:pPr>
              <a:spcBef>
                <a:spcPct val="10000"/>
              </a:spcBef>
            </a:pPr>
            <a:r>
              <a:rPr lang="ja-JP" altLang="en-US" sz="1400"/>
              <a:t>･マークは　　、　　、　　、　　、　　と記入する</a:t>
            </a:r>
          </a:p>
        </p:txBody>
      </p:sp>
      <p:sp>
        <p:nvSpPr>
          <p:cNvPr id="65230" name="Line 718"/>
          <p:cNvSpPr>
            <a:spLocks noChangeShapeType="1"/>
          </p:cNvSpPr>
          <p:nvPr/>
        </p:nvSpPr>
        <p:spPr bwMode="auto">
          <a:xfrm flipH="1">
            <a:off x="4064000" y="536575"/>
            <a:ext cx="754063" cy="1306513"/>
          </a:xfrm>
          <a:prstGeom prst="line">
            <a:avLst/>
          </a:prstGeom>
          <a:noFill/>
          <a:ln w="12700">
            <a:solidFill>
              <a:srgbClr val="FF7C8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31" name="Line 719"/>
          <p:cNvSpPr>
            <a:spLocks noChangeShapeType="1"/>
          </p:cNvSpPr>
          <p:nvPr/>
        </p:nvSpPr>
        <p:spPr bwMode="auto">
          <a:xfrm flipH="1">
            <a:off x="2540000" y="536575"/>
            <a:ext cx="2278063" cy="1314450"/>
          </a:xfrm>
          <a:prstGeom prst="line">
            <a:avLst/>
          </a:prstGeom>
          <a:noFill/>
          <a:ln w="12700">
            <a:solidFill>
              <a:srgbClr val="FF7C8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32" name="Line 720"/>
          <p:cNvSpPr>
            <a:spLocks noChangeShapeType="1"/>
          </p:cNvSpPr>
          <p:nvPr/>
        </p:nvSpPr>
        <p:spPr bwMode="auto">
          <a:xfrm rot="21440699" flipH="1">
            <a:off x="638175" y="622300"/>
            <a:ext cx="4208463" cy="1127125"/>
          </a:xfrm>
          <a:prstGeom prst="line">
            <a:avLst/>
          </a:prstGeom>
          <a:noFill/>
          <a:ln w="12700">
            <a:solidFill>
              <a:srgbClr val="FF7C8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34" name="Line 722"/>
          <p:cNvSpPr>
            <a:spLocks noChangeShapeType="1"/>
          </p:cNvSpPr>
          <p:nvPr/>
        </p:nvSpPr>
        <p:spPr bwMode="auto">
          <a:xfrm flipH="1">
            <a:off x="5602288" y="1597025"/>
            <a:ext cx="87312" cy="1508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35" name="Line 723"/>
          <p:cNvSpPr>
            <a:spLocks noChangeShapeType="1"/>
          </p:cNvSpPr>
          <p:nvPr/>
        </p:nvSpPr>
        <p:spPr bwMode="auto">
          <a:xfrm flipH="1">
            <a:off x="5935663" y="1582738"/>
            <a:ext cx="87312" cy="15081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36" name="Line 724"/>
          <p:cNvSpPr>
            <a:spLocks noChangeShapeType="1"/>
          </p:cNvSpPr>
          <p:nvPr/>
        </p:nvSpPr>
        <p:spPr bwMode="auto">
          <a:xfrm rot="20483301" flipH="1">
            <a:off x="5957888" y="1592263"/>
            <a:ext cx="152400" cy="1238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37" name="Line 725"/>
          <p:cNvSpPr>
            <a:spLocks noChangeShapeType="1"/>
          </p:cNvSpPr>
          <p:nvPr/>
        </p:nvSpPr>
        <p:spPr bwMode="auto">
          <a:xfrm flipH="1">
            <a:off x="6283325" y="1566863"/>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38" name="Line 726"/>
          <p:cNvSpPr>
            <a:spLocks noChangeShapeType="1"/>
          </p:cNvSpPr>
          <p:nvPr/>
        </p:nvSpPr>
        <p:spPr bwMode="auto">
          <a:xfrm flipH="1">
            <a:off x="6364288" y="1576388"/>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39" name="Line 727"/>
          <p:cNvSpPr>
            <a:spLocks noChangeShapeType="1"/>
          </p:cNvSpPr>
          <p:nvPr/>
        </p:nvSpPr>
        <p:spPr bwMode="auto">
          <a:xfrm flipH="1">
            <a:off x="6316663" y="1585913"/>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40" name="Line 728"/>
          <p:cNvSpPr>
            <a:spLocks noChangeShapeType="1"/>
          </p:cNvSpPr>
          <p:nvPr/>
        </p:nvSpPr>
        <p:spPr bwMode="auto">
          <a:xfrm flipH="1">
            <a:off x="6580188" y="1573213"/>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41" name="Line 729"/>
          <p:cNvSpPr>
            <a:spLocks noChangeShapeType="1"/>
          </p:cNvSpPr>
          <p:nvPr/>
        </p:nvSpPr>
        <p:spPr bwMode="auto">
          <a:xfrm flipH="1">
            <a:off x="6618288" y="1582738"/>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42" name="Line 730"/>
          <p:cNvSpPr>
            <a:spLocks noChangeShapeType="1"/>
          </p:cNvSpPr>
          <p:nvPr/>
        </p:nvSpPr>
        <p:spPr bwMode="auto">
          <a:xfrm flipH="1">
            <a:off x="6656388" y="1577975"/>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43" name="Line 731"/>
          <p:cNvSpPr>
            <a:spLocks noChangeShapeType="1"/>
          </p:cNvSpPr>
          <p:nvPr/>
        </p:nvSpPr>
        <p:spPr bwMode="auto">
          <a:xfrm flipH="1">
            <a:off x="6708775" y="1601788"/>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44" name="Line 732"/>
          <p:cNvSpPr>
            <a:spLocks noChangeShapeType="1"/>
          </p:cNvSpPr>
          <p:nvPr/>
        </p:nvSpPr>
        <p:spPr bwMode="auto">
          <a:xfrm rot="4530721" flipH="1">
            <a:off x="6946901" y="1582737"/>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45" name="Line 733"/>
          <p:cNvSpPr>
            <a:spLocks noChangeShapeType="1"/>
          </p:cNvSpPr>
          <p:nvPr/>
        </p:nvSpPr>
        <p:spPr bwMode="auto">
          <a:xfrm flipH="1">
            <a:off x="6889750" y="1568450"/>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46" name="Line 734"/>
          <p:cNvSpPr>
            <a:spLocks noChangeShapeType="1"/>
          </p:cNvSpPr>
          <p:nvPr/>
        </p:nvSpPr>
        <p:spPr bwMode="auto">
          <a:xfrm flipH="1">
            <a:off x="6927850" y="1577975"/>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47" name="Line 735"/>
          <p:cNvSpPr>
            <a:spLocks noChangeShapeType="1"/>
          </p:cNvSpPr>
          <p:nvPr/>
        </p:nvSpPr>
        <p:spPr bwMode="auto">
          <a:xfrm flipH="1">
            <a:off x="6965950" y="1573213"/>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48" name="Line 736"/>
          <p:cNvSpPr>
            <a:spLocks noChangeShapeType="1"/>
          </p:cNvSpPr>
          <p:nvPr/>
        </p:nvSpPr>
        <p:spPr bwMode="auto">
          <a:xfrm flipH="1">
            <a:off x="6989763" y="1582738"/>
            <a:ext cx="88900" cy="1746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249" name="Text Box 737"/>
          <p:cNvSpPr txBox="1">
            <a:spLocks noChangeArrowheads="1"/>
          </p:cNvSpPr>
          <p:nvPr/>
        </p:nvSpPr>
        <p:spPr bwMode="auto">
          <a:xfrm>
            <a:off x="8748713" y="114300"/>
            <a:ext cx="53816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８</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65219"/>
                                        </p:tgtEl>
                                        <p:attrNameLst>
                                          <p:attrName>style.visibility</p:attrName>
                                        </p:attrNameLst>
                                      </p:cBhvr>
                                      <p:to>
                                        <p:strVal val="visible"/>
                                      </p:to>
                                    </p:set>
                                    <p:anim calcmode="lin" valueType="num">
                                      <p:cBhvr additive="base">
                                        <p:cTn id="7" dur="500" fill="hold"/>
                                        <p:tgtEl>
                                          <p:spTgt spid="65219"/>
                                        </p:tgtEl>
                                        <p:attrNameLst>
                                          <p:attrName>ppt_x</p:attrName>
                                        </p:attrNameLst>
                                      </p:cBhvr>
                                      <p:tavLst>
                                        <p:tav tm="0">
                                          <p:val>
                                            <p:strVal val="0-#ppt_w/2"/>
                                          </p:val>
                                        </p:tav>
                                        <p:tav tm="100000">
                                          <p:val>
                                            <p:strVal val="#ppt_x"/>
                                          </p:val>
                                        </p:tav>
                                      </p:tavLst>
                                    </p:anim>
                                    <p:anim calcmode="lin" valueType="num">
                                      <p:cBhvr additive="base">
                                        <p:cTn id="8" dur="500" fill="hold"/>
                                        <p:tgtEl>
                                          <p:spTgt spid="652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ChangeArrowheads="1"/>
          </p:cNvSpPr>
          <p:nvPr/>
        </p:nvSpPr>
        <p:spPr bwMode="auto">
          <a:xfrm>
            <a:off x="209550" y="198438"/>
            <a:ext cx="4013200"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手順８　　度数（ｆ）を記入する</a:t>
            </a:r>
            <a:endParaRPr lang="ja-JP" altLang="en-US"/>
          </a:p>
        </p:txBody>
      </p:sp>
      <p:grpSp>
        <p:nvGrpSpPr>
          <p:cNvPr id="72843" name="Group 139"/>
          <p:cNvGrpSpPr>
            <a:grpSpLocks/>
          </p:cNvGrpSpPr>
          <p:nvPr/>
        </p:nvGrpSpPr>
        <p:grpSpPr bwMode="auto">
          <a:xfrm>
            <a:off x="7983538" y="2406650"/>
            <a:ext cx="841375" cy="4270375"/>
            <a:chOff x="5029" y="1228"/>
            <a:chExt cx="530" cy="2690"/>
          </a:xfrm>
        </p:grpSpPr>
        <p:sp>
          <p:nvSpPr>
            <p:cNvPr id="72831" name="Text Box 127"/>
            <p:cNvSpPr txBox="1">
              <a:spLocks noChangeArrowheads="1"/>
            </p:cNvSpPr>
            <p:nvPr/>
          </p:nvSpPr>
          <p:spPr bwMode="auto">
            <a:xfrm>
              <a:off x="5029" y="1228"/>
              <a:ext cx="530" cy="25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　　４</a:t>
              </a:r>
            </a:p>
            <a:p>
              <a:pPr>
                <a:spcBef>
                  <a:spcPct val="50000"/>
                </a:spcBef>
              </a:pPr>
              <a:r>
                <a:rPr lang="ja-JP" altLang="en-US" sz="1600" b="1"/>
                <a:t>　　９</a:t>
              </a:r>
            </a:p>
            <a:p>
              <a:pPr>
                <a:spcBef>
                  <a:spcPct val="50000"/>
                </a:spcBef>
              </a:pPr>
              <a:r>
                <a:rPr lang="ja-JP" altLang="en-US" sz="1600" b="1"/>
                <a:t>　２０</a:t>
              </a:r>
            </a:p>
            <a:p>
              <a:pPr>
                <a:spcBef>
                  <a:spcPct val="50000"/>
                </a:spcBef>
              </a:pPr>
              <a:r>
                <a:rPr lang="ja-JP" altLang="en-US" sz="1600" b="1"/>
                <a:t>　３４</a:t>
              </a:r>
            </a:p>
            <a:p>
              <a:pPr>
                <a:spcBef>
                  <a:spcPct val="50000"/>
                </a:spcBef>
              </a:pPr>
              <a:r>
                <a:rPr lang="ja-JP" altLang="en-US" sz="1600" b="1"/>
                <a:t>　１８</a:t>
              </a:r>
            </a:p>
            <a:p>
              <a:pPr>
                <a:spcBef>
                  <a:spcPct val="50000"/>
                </a:spcBef>
              </a:pPr>
              <a:r>
                <a:rPr lang="ja-JP" altLang="en-US" sz="1600" b="1"/>
                <a:t>　　７</a:t>
              </a:r>
            </a:p>
            <a:p>
              <a:pPr>
                <a:spcBef>
                  <a:spcPct val="50000"/>
                </a:spcBef>
              </a:pPr>
              <a:r>
                <a:rPr lang="ja-JP" altLang="en-US" sz="1600" b="1"/>
                <a:t>　　３</a:t>
              </a:r>
            </a:p>
            <a:p>
              <a:pPr>
                <a:spcBef>
                  <a:spcPct val="50000"/>
                </a:spcBef>
              </a:pPr>
              <a:r>
                <a:rPr lang="ja-JP" altLang="en-US" sz="1600" b="1"/>
                <a:t>　　３</a:t>
              </a:r>
            </a:p>
            <a:p>
              <a:pPr>
                <a:spcBef>
                  <a:spcPct val="50000"/>
                </a:spcBef>
              </a:pPr>
              <a:r>
                <a:rPr lang="ja-JP" altLang="en-US" sz="1600" b="1"/>
                <a:t>　　１</a:t>
              </a:r>
            </a:p>
            <a:p>
              <a:pPr>
                <a:spcBef>
                  <a:spcPct val="50000"/>
                </a:spcBef>
              </a:pPr>
              <a:r>
                <a:rPr lang="ja-JP" altLang="en-US" sz="1600" b="1"/>
                <a:t>　　１</a:t>
              </a:r>
            </a:p>
            <a:p>
              <a:pPr>
                <a:spcBef>
                  <a:spcPct val="50000"/>
                </a:spcBef>
              </a:pPr>
              <a:endParaRPr lang="en-US" altLang="ja-JP" sz="1600" b="1"/>
            </a:p>
          </p:txBody>
        </p:sp>
        <p:sp>
          <p:nvSpPr>
            <p:cNvPr id="72833" name="Text Box 129"/>
            <p:cNvSpPr txBox="1">
              <a:spLocks noChangeArrowheads="1"/>
            </p:cNvSpPr>
            <p:nvPr/>
          </p:nvSpPr>
          <p:spPr bwMode="auto">
            <a:xfrm>
              <a:off x="5073" y="3706"/>
              <a:ext cx="46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a:t>
              </a:r>
            </a:p>
          </p:txBody>
        </p:sp>
      </p:grpSp>
      <p:grpSp>
        <p:nvGrpSpPr>
          <p:cNvPr id="72844" name="Group 140"/>
          <p:cNvGrpSpPr>
            <a:grpSpLocks/>
          </p:cNvGrpSpPr>
          <p:nvPr/>
        </p:nvGrpSpPr>
        <p:grpSpPr bwMode="auto">
          <a:xfrm>
            <a:off x="174625" y="1443038"/>
            <a:ext cx="8823325" cy="5573712"/>
            <a:chOff x="110" y="603"/>
            <a:chExt cx="5558" cy="3511"/>
          </a:xfrm>
        </p:grpSpPr>
        <p:grpSp>
          <p:nvGrpSpPr>
            <p:cNvPr id="72842" name="Group 138"/>
            <p:cNvGrpSpPr>
              <a:grpSpLocks/>
            </p:cNvGrpSpPr>
            <p:nvPr/>
          </p:nvGrpSpPr>
          <p:grpSpPr bwMode="auto">
            <a:xfrm>
              <a:off x="110" y="603"/>
              <a:ext cx="5558" cy="3511"/>
              <a:chOff x="110" y="603"/>
              <a:chExt cx="5558" cy="3511"/>
            </a:xfrm>
          </p:grpSpPr>
          <p:grpSp>
            <p:nvGrpSpPr>
              <p:cNvPr id="72838" name="Group 134"/>
              <p:cNvGrpSpPr>
                <a:grpSpLocks/>
              </p:cNvGrpSpPr>
              <p:nvPr/>
            </p:nvGrpSpPr>
            <p:grpSpPr bwMode="auto">
              <a:xfrm>
                <a:off x="2823" y="1283"/>
                <a:ext cx="2067" cy="2190"/>
                <a:chOff x="2823" y="1283"/>
                <a:chExt cx="2067" cy="2190"/>
              </a:xfrm>
            </p:grpSpPr>
            <p:sp>
              <p:nvSpPr>
                <p:cNvPr id="72718" name="Line 14"/>
                <p:cNvSpPr>
                  <a:spLocks noChangeShapeType="1"/>
                </p:cNvSpPr>
                <p:nvPr/>
              </p:nvSpPr>
              <p:spPr bwMode="auto">
                <a:xfrm rot="21544147" flipH="1">
                  <a:off x="2947" y="128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19" name="Line 15"/>
                <p:cNvSpPr>
                  <a:spLocks noChangeShapeType="1"/>
                </p:cNvSpPr>
                <p:nvPr/>
              </p:nvSpPr>
              <p:spPr bwMode="auto">
                <a:xfrm flipH="1">
                  <a:off x="2887" y="1287"/>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20" name="Line 16"/>
                <p:cNvSpPr>
                  <a:spLocks noChangeShapeType="1"/>
                </p:cNvSpPr>
                <p:nvPr/>
              </p:nvSpPr>
              <p:spPr bwMode="auto">
                <a:xfrm flipH="1">
                  <a:off x="3019" y="1284"/>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21" name="Line 17"/>
                <p:cNvSpPr>
                  <a:spLocks noChangeShapeType="1"/>
                </p:cNvSpPr>
                <p:nvPr/>
              </p:nvSpPr>
              <p:spPr bwMode="auto">
                <a:xfrm flipH="1">
                  <a:off x="3081" y="1293"/>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22" name="Line 18"/>
                <p:cNvSpPr>
                  <a:spLocks noChangeShapeType="1"/>
                </p:cNvSpPr>
                <p:nvPr/>
              </p:nvSpPr>
              <p:spPr bwMode="auto">
                <a:xfrm rot="21544147" flipH="1">
                  <a:off x="2915" y="1504"/>
                  <a:ext cx="52"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23" name="Line 19"/>
                <p:cNvSpPr>
                  <a:spLocks noChangeShapeType="1"/>
                </p:cNvSpPr>
                <p:nvPr/>
              </p:nvSpPr>
              <p:spPr bwMode="auto">
                <a:xfrm flipH="1">
                  <a:off x="2830" y="150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24" name="Line 20"/>
                <p:cNvSpPr>
                  <a:spLocks noChangeShapeType="1"/>
                </p:cNvSpPr>
                <p:nvPr/>
              </p:nvSpPr>
              <p:spPr bwMode="auto">
                <a:xfrm flipH="1">
                  <a:off x="2980" y="1506"/>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25" name="Line 21"/>
                <p:cNvSpPr>
                  <a:spLocks noChangeShapeType="1"/>
                </p:cNvSpPr>
                <p:nvPr/>
              </p:nvSpPr>
              <p:spPr bwMode="auto">
                <a:xfrm flipH="1">
                  <a:off x="3051" y="1515"/>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26" name="Line 22"/>
                <p:cNvSpPr>
                  <a:spLocks noChangeShapeType="1"/>
                </p:cNvSpPr>
                <p:nvPr/>
              </p:nvSpPr>
              <p:spPr bwMode="auto">
                <a:xfrm rot="21544147" flipH="1">
                  <a:off x="2902" y="1958"/>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27" name="Line 23"/>
                <p:cNvSpPr>
                  <a:spLocks noChangeShapeType="1"/>
                </p:cNvSpPr>
                <p:nvPr/>
              </p:nvSpPr>
              <p:spPr bwMode="auto">
                <a:xfrm flipH="1">
                  <a:off x="2851" y="196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28" name="Line 24"/>
                <p:cNvSpPr>
                  <a:spLocks noChangeShapeType="1"/>
                </p:cNvSpPr>
                <p:nvPr/>
              </p:nvSpPr>
              <p:spPr bwMode="auto">
                <a:xfrm flipH="1">
                  <a:off x="2965" y="1959"/>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29" name="Line 25"/>
                <p:cNvSpPr>
                  <a:spLocks noChangeShapeType="1"/>
                </p:cNvSpPr>
                <p:nvPr/>
              </p:nvSpPr>
              <p:spPr bwMode="auto">
                <a:xfrm flipH="1">
                  <a:off x="3018" y="1968"/>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30" name="Line 26"/>
                <p:cNvSpPr>
                  <a:spLocks noChangeShapeType="1"/>
                </p:cNvSpPr>
                <p:nvPr/>
              </p:nvSpPr>
              <p:spPr bwMode="auto">
                <a:xfrm rot="21544147" flipH="1">
                  <a:off x="2899" y="218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31" name="Line 27"/>
                <p:cNvSpPr>
                  <a:spLocks noChangeShapeType="1"/>
                </p:cNvSpPr>
                <p:nvPr/>
              </p:nvSpPr>
              <p:spPr bwMode="auto">
                <a:xfrm flipH="1">
                  <a:off x="2839" y="219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32" name="Line 28"/>
                <p:cNvSpPr>
                  <a:spLocks noChangeShapeType="1"/>
                </p:cNvSpPr>
                <p:nvPr/>
              </p:nvSpPr>
              <p:spPr bwMode="auto">
                <a:xfrm flipH="1">
                  <a:off x="2962" y="2190"/>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33" name="Line 29"/>
                <p:cNvSpPr>
                  <a:spLocks noChangeShapeType="1"/>
                </p:cNvSpPr>
                <p:nvPr/>
              </p:nvSpPr>
              <p:spPr bwMode="auto">
                <a:xfrm flipH="1">
                  <a:off x="3024" y="2199"/>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34" name="Line 30"/>
                <p:cNvSpPr>
                  <a:spLocks noChangeShapeType="1"/>
                </p:cNvSpPr>
                <p:nvPr/>
              </p:nvSpPr>
              <p:spPr bwMode="auto">
                <a:xfrm rot="21544147" flipH="1">
                  <a:off x="2923" y="242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35" name="Line 31"/>
                <p:cNvSpPr>
                  <a:spLocks noChangeShapeType="1"/>
                </p:cNvSpPr>
                <p:nvPr/>
              </p:nvSpPr>
              <p:spPr bwMode="auto">
                <a:xfrm flipH="1">
                  <a:off x="2854" y="2424"/>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36" name="Line 32"/>
                <p:cNvSpPr>
                  <a:spLocks noChangeShapeType="1"/>
                </p:cNvSpPr>
                <p:nvPr/>
              </p:nvSpPr>
              <p:spPr bwMode="auto">
                <a:xfrm flipH="1">
                  <a:off x="2976" y="2421"/>
                  <a:ext cx="79"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37" name="Line 33"/>
                <p:cNvSpPr>
                  <a:spLocks noChangeShapeType="1"/>
                </p:cNvSpPr>
                <p:nvPr/>
              </p:nvSpPr>
              <p:spPr bwMode="auto">
                <a:xfrm flipH="1">
                  <a:off x="3018" y="2430"/>
                  <a:ext cx="77"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38" name="Line 34"/>
                <p:cNvSpPr>
                  <a:spLocks noChangeShapeType="1"/>
                </p:cNvSpPr>
                <p:nvPr/>
              </p:nvSpPr>
              <p:spPr bwMode="auto">
                <a:xfrm rot="21544147" flipH="1">
                  <a:off x="2890" y="266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39" name="Line 35"/>
                <p:cNvSpPr>
                  <a:spLocks noChangeShapeType="1"/>
                </p:cNvSpPr>
                <p:nvPr/>
              </p:nvSpPr>
              <p:spPr bwMode="auto">
                <a:xfrm flipH="1">
                  <a:off x="2953" y="2667"/>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40" name="Line 36"/>
                <p:cNvSpPr>
                  <a:spLocks noChangeShapeType="1"/>
                </p:cNvSpPr>
                <p:nvPr/>
              </p:nvSpPr>
              <p:spPr bwMode="auto">
                <a:xfrm flipH="1">
                  <a:off x="3015" y="2676"/>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41" name="Line 37"/>
                <p:cNvSpPr>
                  <a:spLocks noChangeShapeType="1"/>
                </p:cNvSpPr>
                <p:nvPr/>
              </p:nvSpPr>
              <p:spPr bwMode="auto">
                <a:xfrm rot="21544147" flipH="1">
                  <a:off x="2896" y="287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42" name="Line 38"/>
                <p:cNvSpPr>
                  <a:spLocks noChangeShapeType="1"/>
                </p:cNvSpPr>
                <p:nvPr/>
              </p:nvSpPr>
              <p:spPr bwMode="auto">
                <a:xfrm flipH="1">
                  <a:off x="2836" y="288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43" name="Line 39"/>
                <p:cNvSpPr>
                  <a:spLocks noChangeShapeType="1"/>
                </p:cNvSpPr>
                <p:nvPr/>
              </p:nvSpPr>
              <p:spPr bwMode="auto">
                <a:xfrm flipH="1">
                  <a:off x="2940" y="2880"/>
                  <a:ext cx="88"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44" name="Line 40"/>
                <p:cNvSpPr>
                  <a:spLocks noChangeShapeType="1"/>
                </p:cNvSpPr>
                <p:nvPr/>
              </p:nvSpPr>
              <p:spPr bwMode="auto">
                <a:xfrm rot="21544147" flipH="1">
                  <a:off x="2884" y="311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45" name="Line 41"/>
                <p:cNvSpPr>
                  <a:spLocks noChangeShapeType="1"/>
                </p:cNvSpPr>
                <p:nvPr/>
              </p:nvSpPr>
              <p:spPr bwMode="auto">
                <a:xfrm flipH="1">
                  <a:off x="2830" y="3354"/>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46" name="Line 42"/>
                <p:cNvSpPr>
                  <a:spLocks noChangeShapeType="1"/>
                </p:cNvSpPr>
                <p:nvPr/>
              </p:nvSpPr>
              <p:spPr bwMode="auto">
                <a:xfrm>
                  <a:off x="2843" y="1567"/>
                  <a:ext cx="274"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72747" name="Group 43"/>
                <p:cNvGrpSpPr>
                  <a:grpSpLocks/>
                </p:cNvGrpSpPr>
                <p:nvPr/>
              </p:nvGrpSpPr>
              <p:grpSpPr bwMode="auto">
                <a:xfrm>
                  <a:off x="2824" y="1727"/>
                  <a:ext cx="311" cy="132"/>
                  <a:chOff x="3310" y="1367"/>
                  <a:chExt cx="311" cy="132"/>
                </a:xfrm>
              </p:grpSpPr>
              <p:sp>
                <p:nvSpPr>
                  <p:cNvPr id="72748" name="Line 44"/>
                  <p:cNvSpPr>
                    <a:spLocks noChangeShapeType="1"/>
                  </p:cNvSpPr>
                  <p:nvPr/>
                </p:nvSpPr>
                <p:spPr bwMode="auto">
                  <a:xfrm rot="21544147" flipH="1">
                    <a:off x="3400" y="1367"/>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49" name="Line 45"/>
                  <p:cNvSpPr>
                    <a:spLocks noChangeShapeType="1"/>
                  </p:cNvSpPr>
                  <p:nvPr/>
                </p:nvSpPr>
                <p:spPr bwMode="auto">
                  <a:xfrm flipH="1">
                    <a:off x="3332" y="138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50" name="Line 46"/>
                  <p:cNvSpPr>
                    <a:spLocks noChangeShapeType="1"/>
                  </p:cNvSpPr>
                  <p:nvPr/>
                </p:nvSpPr>
                <p:spPr bwMode="auto">
                  <a:xfrm flipH="1">
                    <a:off x="3463" y="1368"/>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51" name="Line 47"/>
                  <p:cNvSpPr>
                    <a:spLocks noChangeShapeType="1"/>
                  </p:cNvSpPr>
                  <p:nvPr/>
                </p:nvSpPr>
                <p:spPr bwMode="auto">
                  <a:xfrm flipH="1">
                    <a:off x="3525" y="1377"/>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52" name="Line 48"/>
                  <p:cNvSpPr>
                    <a:spLocks noChangeShapeType="1"/>
                  </p:cNvSpPr>
                  <p:nvPr/>
                </p:nvSpPr>
                <p:spPr bwMode="auto">
                  <a:xfrm>
                    <a:off x="3310" y="1426"/>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72753" name="Line 49"/>
                <p:cNvSpPr>
                  <a:spLocks noChangeShapeType="1"/>
                </p:cNvSpPr>
                <p:nvPr/>
              </p:nvSpPr>
              <p:spPr bwMode="auto">
                <a:xfrm>
                  <a:off x="2823" y="2024"/>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54" name="Line 50"/>
                <p:cNvSpPr>
                  <a:spLocks noChangeShapeType="1"/>
                </p:cNvSpPr>
                <p:nvPr/>
              </p:nvSpPr>
              <p:spPr bwMode="auto">
                <a:xfrm>
                  <a:off x="2842" y="2253"/>
                  <a:ext cx="293"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55" name="Line 51"/>
                <p:cNvSpPr>
                  <a:spLocks noChangeShapeType="1"/>
                </p:cNvSpPr>
                <p:nvPr/>
              </p:nvSpPr>
              <p:spPr bwMode="auto">
                <a:xfrm>
                  <a:off x="2860" y="2481"/>
                  <a:ext cx="26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56" name="Line 52"/>
                <p:cNvSpPr>
                  <a:spLocks noChangeShapeType="1"/>
                </p:cNvSpPr>
                <p:nvPr/>
              </p:nvSpPr>
              <p:spPr bwMode="auto">
                <a:xfrm rot="21544147" flipH="1">
                  <a:off x="3250" y="150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57" name="Line 53"/>
                <p:cNvSpPr>
                  <a:spLocks noChangeShapeType="1"/>
                </p:cNvSpPr>
                <p:nvPr/>
              </p:nvSpPr>
              <p:spPr bwMode="auto">
                <a:xfrm flipH="1">
                  <a:off x="3190" y="150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58" name="Line 54"/>
                <p:cNvSpPr>
                  <a:spLocks noChangeShapeType="1"/>
                </p:cNvSpPr>
                <p:nvPr/>
              </p:nvSpPr>
              <p:spPr bwMode="auto">
                <a:xfrm flipH="1">
                  <a:off x="3322" y="1506"/>
                  <a:ext cx="60" cy="12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59" name="Line 55"/>
                <p:cNvSpPr>
                  <a:spLocks noChangeShapeType="1"/>
                </p:cNvSpPr>
                <p:nvPr/>
              </p:nvSpPr>
              <p:spPr bwMode="auto">
                <a:xfrm flipH="1">
                  <a:off x="3384" y="1515"/>
                  <a:ext cx="63" cy="10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60" name="Line 56"/>
                <p:cNvSpPr>
                  <a:spLocks noChangeShapeType="1"/>
                </p:cNvSpPr>
                <p:nvPr/>
              </p:nvSpPr>
              <p:spPr bwMode="auto">
                <a:xfrm rot="21544147" flipH="1">
                  <a:off x="3262" y="173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61" name="Line 57"/>
                <p:cNvSpPr>
                  <a:spLocks noChangeShapeType="1"/>
                </p:cNvSpPr>
                <p:nvPr/>
              </p:nvSpPr>
              <p:spPr bwMode="auto">
                <a:xfrm flipH="1">
                  <a:off x="3194" y="174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62" name="Line 58"/>
                <p:cNvSpPr>
                  <a:spLocks noChangeShapeType="1"/>
                </p:cNvSpPr>
                <p:nvPr/>
              </p:nvSpPr>
              <p:spPr bwMode="auto">
                <a:xfrm flipH="1">
                  <a:off x="3325" y="1734"/>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63" name="Line 59"/>
                <p:cNvSpPr>
                  <a:spLocks noChangeShapeType="1"/>
                </p:cNvSpPr>
                <p:nvPr/>
              </p:nvSpPr>
              <p:spPr bwMode="auto">
                <a:xfrm flipH="1">
                  <a:off x="3387" y="1743"/>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64" name="Line 60"/>
                <p:cNvSpPr>
                  <a:spLocks noChangeShapeType="1"/>
                </p:cNvSpPr>
                <p:nvPr/>
              </p:nvSpPr>
              <p:spPr bwMode="auto">
                <a:xfrm>
                  <a:off x="3172" y="1792"/>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65" name="Line 61"/>
                <p:cNvSpPr>
                  <a:spLocks noChangeShapeType="1"/>
                </p:cNvSpPr>
                <p:nvPr/>
              </p:nvSpPr>
              <p:spPr bwMode="auto">
                <a:xfrm rot="21544147" flipH="1">
                  <a:off x="3610" y="173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66" name="Line 62"/>
                <p:cNvSpPr>
                  <a:spLocks noChangeShapeType="1"/>
                </p:cNvSpPr>
                <p:nvPr/>
              </p:nvSpPr>
              <p:spPr bwMode="auto">
                <a:xfrm flipH="1">
                  <a:off x="3542" y="175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67" name="Line 63"/>
                <p:cNvSpPr>
                  <a:spLocks noChangeShapeType="1"/>
                </p:cNvSpPr>
                <p:nvPr/>
              </p:nvSpPr>
              <p:spPr bwMode="auto">
                <a:xfrm flipH="1">
                  <a:off x="3664" y="1740"/>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68" name="Line 64"/>
                <p:cNvSpPr>
                  <a:spLocks noChangeShapeType="1"/>
                </p:cNvSpPr>
                <p:nvPr/>
              </p:nvSpPr>
              <p:spPr bwMode="auto">
                <a:xfrm flipH="1">
                  <a:off x="3726" y="1749"/>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69" name="Line 65"/>
                <p:cNvSpPr>
                  <a:spLocks noChangeShapeType="1"/>
                </p:cNvSpPr>
                <p:nvPr/>
              </p:nvSpPr>
              <p:spPr bwMode="auto">
                <a:xfrm>
                  <a:off x="3520" y="1798"/>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70" name="Line 66"/>
                <p:cNvSpPr>
                  <a:spLocks noChangeShapeType="1"/>
                </p:cNvSpPr>
                <p:nvPr/>
              </p:nvSpPr>
              <p:spPr bwMode="auto">
                <a:xfrm rot="21544147" flipH="1">
                  <a:off x="3958" y="173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71" name="Line 67"/>
                <p:cNvSpPr>
                  <a:spLocks noChangeShapeType="1"/>
                </p:cNvSpPr>
                <p:nvPr/>
              </p:nvSpPr>
              <p:spPr bwMode="auto">
                <a:xfrm flipH="1">
                  <a:off x="3890" y="174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72" name="Line 68"/>
                <p:cNvSpPr>
                  <a:spLocks noChangeShapeType="1"/>
                </p:cNvSpPr>
                <p:nvPr/>
              </p:nvSpPr>
              <p:spPr bwMode="auto">
                <a:xfrm flipH="1">
                  <a:off x="4012" y="1737"/>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73" name="Line 69"/>
                <p:cNvSpPr>
                  <a:spLocks noChangeShapeType="1"/>
                </p:cNvSpPr>
                <p:nvPr/>
              </p:nvSpPr>
              <p:spPr bwMode="auto">
                <a:xfrm flipH="1">
                  <a:off x="4074" y="1746"/>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74" name="Line 70"/>
                <p:cNvSpPr>
                  <a:spLocks noChangeShapeType="1"/>
                </p:cNvSpPr>
                <p:nvPr/>
              </p:nvSpPr>
              <p:spPr bwMode="auto">
                <a:xfrm>
                  <a:off x="3868" y="1795"/>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75" name="Line 71"/>
                <p:cNvSpPr>
                  <a:spLocks noChangeShapeType="1"/>
                </p:cNvSpPr>
                <p:nvPr/>
              </p:nvSpPr>
              <p:spPr bwMode="auto">
                <a:xfrm rot="21544147" flipH="1">
                  <a:off x="3253" y="219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76" name="Line 72"/>
                <p:cNvSpPr>
                  <a:spLocks noChangeShapeType="1"/>
                </p:cNvSpPr>
                <p:nvPr/>
              </p:nvSpPr>
              <p:spPr bwMode="auto">
                <a:xfrm flipH="1">
                  <a:off x="3194" y="219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77" name="Line 73"/>
                <p:cNvSpPr>
                  <a:spLocks noChangeShapeType="1"/>
                </p:cNvSpPr>
                <p:nvPr/>
              </p:nvSpPr>
              <p:spPr bwMode="auto">
                <a:xfrm flipH="1">
                  <a:off x="3316" y="2184"/>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78" name="Line 74"/>
                <p:cNvSpPr>
                  <a:spLocks noChangeShapeType="1"/>
                </p:cNvSpPr>
                <p:nvPr/>
              </p:nvSpPr>
              <p:spPr bwMode="auto">
                <a:xfrm flipH="1">
                  <a:off x="3369" y="2193"/>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79" name="Line 75"/>
                <p:cNvSpPr>
                  <a:spLocks noChangeShapeType="1"/>
                </p:cNvSpPr>
                <p:nvPr/>
              </p:nvSpPr>
              <p:spPr bwMode="auto">
                <a:xfrm>
                  <a:off x="3172" y="2242"/>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80" name="Line 76"/>
                <p:cNvSpPr>
                  <a:spLocks noChangeShapeType="1"/>
                </p:cNvSpPr>
                <p:nvPr/>
              </p:nvSpPr>
              <p:spPr bwMode="auto">
                <a:xfrm rot="21544147" flipH="1">
                  <a:off x="3223" y="195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81" name="Line 77"/>
                <p:cNvSpPr>
                  <a:spLocks noChangeShapeType="1"/>
                </p:cNvSpPr>
                <p:nvPr/>
              </p:nvSpPr>
              <p:spPr bwMode="auto">
                <a:xfrm flipH="1">
                  <a:off x="3172" y="195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82" name="Line 78"/>
                <p:cNvSpPr>
                  <a:spLocks noChangeShapeType="1"/>
                </p:cNvSpPr>
                <p:nvPr/>
              </p:nvSpPr>
              <p:spPr bwMode="auto">
                <a:xfrm flipH="1">
                  <a:off x="3286" y="1956"/>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83" name="Line 79"/>
                <p:cNvSpPr>
                  <a:spLocks noChangeShapeType="1"/>
                </p:cNvSpPr>
                <p:nvPr/>
              </p:nvSpPr>
              <p:spPr bwMode="auto">
                <a:xfrm flipH="1">
                  <a:off x="3339" y="1965"/>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84" name="Line 80"/>
                <p:cNvSpPr>
                  <a:spLocks noChangeShapeType="1"/>
                </p:cNvSpPr>
                <p:nvPr/>
              </p:nvSpPr>
              <p:spPr bwMode="auto">
                <a:xfrm>
                  <a:off x="3144" y="2021"/>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85" name="Line 81"/>
                <p:cNvSpPr>
                  <a:spLocks noChangeShapeType="1"/>
                </p:cNvSpPr>
                <p:nvPr/>
              </p:nvSpPr>
              <p:spPr bwMode="auto">
                <a:xfrm rot="21544147" flipH="1">
                  <a:off x="3535" y="1961"/>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86" name="Line 82"/>
                <p:cNvSpPr>
                  <a:spLocks noChangeShapeType="1"/>
                </p:cNvSpPr>
                <p:nvPr/>
              </p:nvSpPr>
              <p:spPr bwMode="auto">
                <a:xfrm flipH="1">
                  <a:off x="3484" y="196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87" name="Line 83"/>
                <p:cNvSpPr>
                  <a:spLocks noChangeShapeType="1"/>
                </p:cNvSpPr>
                <p:nvPr/>
              </p:nvSpPr>
              <p:spPr bwMode="auto">
                <a:xfrm flipH="1">
                  <a:off x="3598" y="1962"/>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88" name="Line 84"/>
                <p:cNvSpPr>
                  <a:spLocks noChangeShapeType="1"/>
                </p:cNvSpPr>
                <p:nvPr/>
              </p:nvSpPr>
              <p:spPr bwMode="auto">
                <a:xfrm flipH="1">
                  <a:off x="3651" y="1971"/>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89" name="Line 85"/>
                <p:cNvSpPr>
                  <a:spLocks noChangeShapeType="1"/>
                </p:cNvSpPr>
                <p:nvPr/>
              </p:nvSpPr>
              <p:spPr bwMode="auto">
                <a:xfrm>
                  <a:off x="3456" y="2027"/>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90" name="Line 86"/>
                <p:cNvSpPr>
                  <a:spLocks noChangeShapeType="1"/>
                </p:cNvSpPr>
                <p:nvPr/>
              </p:nvSpPr>
              <p:spPr bwMode="auto">
                <a:xfrm rot="21544147" flipH="1">
                  <a:off x="3847" y="1958"/>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91" name="Line 87"/>
                <p:cNvSpPr>
                  <a:spLocks noChangeShapeType="1"/>
                </p:cNvSpPr>
                <p:nvPr/>
              </p:nvSpPr>
              <p:spPr bwMode="auto">
                <a:xfrm flipH="1">
                  <a:off x="3796" y="196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92" name="Line 88"/>
                <p:cNvSpPr>
                  <a:spLocks noChangeShapeType="1"/>
                </p:cNvSpPr>
                <p:nvPr/>
              </p:nvSpPr>
              <p:spPr bwMode="auto">
                <a:xfrm flipH="1">
                  <a:off x="3910" y="1959"/>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93" name="Line 89"/>
                <p:cNvSpPr>
                  <a:spLocks noChangeShapeType="1"/>
                </p:cNvSpPr>
                <p:nvPr/>
              </p:nvSpPr>
              <p:spPr bwMode="auto">
                <a:xfrm flipH="1">
                  <a:off x="3963" y="1968"/>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94" name="Line 90"/>
                <p:cNvSpPr>
                  <a:spLocks noChangeShapeType="1"/>
                </p:cNvSpPr>
                <p:nvPr/>
              </p:nvSpPr>
              <p:spPr bwMode="auto">
                <a:xfrm>
                  <a:off x="3768" y="2024"/>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95" name="Line 91"/>
                <p:cNvSpPr>
                  <a:spLocks noChangeShapeType="1"/>
                </p:cNvSpPr>
                <p:nvPr/>
              </p:nvSpPr>
              <p:spPr bwMode="auto">
                <a:xfrm rot="21544147" flipH="1">
                  <a:off x="4168" y="195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96" name="Line 92"/>
                <p:cNvSpPr>
                  <a:spLocks noChangeShapeType="1"/>
                </p:cNvSpPr>
                <p:nvPr/>
              </p:nvSpPr>
              <p:spPr bwMode="auto">
                <a:xfrm flipH="1">
                  <a:off x="4117" y="195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97" name="Line 93"/>
                <p:cNvSpPr>
                  <a:spLocks noChangeShapeType="1"/>
                </p:cNvSpPr>
                <p:nvPr/>
              </p:nvSpPr>
              <p:spPr bwMode="auto">
                <a:xfrm flipH="1">
                  <a:off x="4231" y="1956"/>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98" name="Line 94"/>
                <p:cNvSpPr>
                  <a:spLocks noChangeShapeType="1"/>
                </p:cNvSpPr>
                <p:nvPr/>
              </p:nvSpPr>
              <p:spPr bwMode="auto">
                <a:xfrm flipH="1">
                  <a:off x="4274" y="1965"/>
                  <a:ext cx="73" cy="12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99" name="Line 95"/>
                <p:cNvSpPr>
                  <a:spLocks noChangeShapeType="1"/>
                </p:cNvSpPr>
                <p:nvPr/>
              </p:nvSpPr>
              <p:spPr bwMode="auto">
                <a:xfrm>
                  <a:off x="4089" y="2021"/>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00" name="Line 96"/>
                <p:cNvSpPr>
                  <a:spLocks noChangeShapeType="1"/>
                </p:cNvSpPr>
                <p:nvPr/>
              </p:nvSpPr>
              <p:spPr bwMode="auto">
                <a:xfrm rot="21544147" flipH="1">
                  <a:off x="3895" y="218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01" name="Line 97"/>
                <p:cNvSpPr>
                  <a:spLocks noChangeShapeType="1"/>
                </p:cNvSpPr>
                <p:nvPr/>
              </p:nvSpPr>
              <p:spPr bwMode="auto">
                <a:xfrm flipH="1">
                  <a:off x="3844" y="219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02" name="Line 98"/>
                <p:cNvSpPr>
                  <a:spLocks noChangeShapeType="1"/>
                </p:cNvSpPr>
                <p:nvPr/>
              </p:nvSpPr>
              <p:spPr bwMode="auto">
                <a:xfrm flipH="1">
                  <a:off x="3949" y="2187"/>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03" name="Line 99"/>
                <p:cNvSpPr>
                  <a:spLocks noChangeShapeType="1"/>
                </p:cNvSpPr>
                <p:nvPr/>
              </p:nvSpPr>
              <p:spPr bwMode="auto">
                <a:xfrm rot="21544147" flipH="1">
                  <a:off x="3589" y="218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04" name="Line 100"/>
                <p:cNvSpPr>
                  <a:spLocks noChangeShapeType="1"/>
                </p:cNvSpPr>
                <p:nvPr/>
              </p:nvSpPr>
              <p:spPr bwMode="auto">
                <a:xfrm flipH="1">
                  <a:off x="3538" y="219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05" name="Line 101"/>
                <p:cNvSpPr>
                  <a:spLocks noChangeShapeType="1"/>
                </p:cNvSpPr>
                <p:nvPr/>
              </p:nvSpPr>
              <p:spPr bwMode="auto">
                <a:xfrm flipH="1">
                  <a:off x="3652" y="2187"/>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06" name="Line 102"/>
                <p:cNvSpPr>
                  <a:spLocks noChangeShapeType="1"/>
                </p:cNvSpPr>
                <p:nvPr/>
              </p:nvSpPr>
              <p:spPr bwMode="auto">
                <a:xfrm flipH="1">
                  <a:off x="3705" y="2196"/>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07" name="Line 103"/>
                <p:cNvSpPr>
                  <a:spLocks noChangeShapeType="1"/>
                </p:cNvSpPr>
                <p:nvPr/>
              </p:nvSpPr>
              <p:spPr bwMode="auto">
                <a:xfrm>
                  <a:off x="3510" y="2252"/>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08" name="Line 104"/>
                <p:cNvSpPr>
                  <a:spLocks noChangeShapeType="1"/>
                </p:cNvSpPr>
                <p:nvPr/>
              </p:nvSpPr>
              <p:spPr bwMode="auto">
                <a:xfrm flipH="1">
                  <a:off x="3319" y="1503"/>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09" name="Line 105"/>
                <p:cNvSpPr>
                  <a:spLocks noChangeShapeType="1"/>
                </p:cNvSpPr>
                <p:nvPr/>
              </p:nvSpPr>
              <p:spPr bwMode="auto">
                <a:xfrm flipH="1">
                  <a:off x="3381" y="1512"/>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10" name="Line 106"/>
                <p:cNvSpPr>
                  <a:spLocks noChangeShapeType="1"/>
                </p:cNvSpPr>
                <p:nvPr/>
              </p:nvSpPr>
              <p:spPr bwMode="auto">
                <a:xfrm flipH="1">
                  <a:off x="4396" y="1987"/>
                  <a:ext cx="46" cy="8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11" name="Line 107"/>
                <p:cNvSpPr>
                  <a:spLocks noChangeShapeType="1"/>
                </p:cNvSpPr>
                <p:nvPr/>
              </p:nvSpPr>
              <p:spPr bwMode="auto">
                <a:xfrm flipH="1">
                  <a:off x="4439" y="1969"/>
                  <a:ext cx="68" cy="11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12" name="Line 108"/>
                <p:cNvSpPr>
                  <a:spLocks noChangeShapeType="1"/>
                </p:cNvSpPr>
                <p:nvPr/>
              </p:nvSpPr>
              <p:spPr bwMode="auto">
                <a:xfrm flipH="1">
                  <a:off x="4488" y="1969"/>
                  <a:ext cx="64" cy="11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13" name="Line 109"/>
                <p:cNvSpPr>
                  <a:spLocks noChangeShapeType="1"/>
                </p:cNvSpPr>
                <p:nvPr/>
              </p:nvSpPr>
              <p:spPr bwMode="auto">
                <a:xfrm flipH="1">
                  <a:off x="4525" y="1969"/>
                  <a:ext cx="64" cy="11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14" name="Line 110"/>
                <p:cNvSpPr>
                  <a:spLocks noChangeShapeType="1"/>
                </p:cNvSpPr>
                <p:nvPr/>
              </p:nvSpPr>
              <p:spPr bwMode="auto">
                <a:xfrm>
                  <a:off x="4396" y="2024"/>
                  <a:ext cx="183"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15" name="Line 111"/>
                <p:cNvSpPr>
                  <a:spLocks noChangeShapeType="1"/>
                </p:cNvSpPr>
                <p:nvPr/>
              </p:nvSpPr>
              <p:spPr bwMode="auto">
                <a:xfrm flipH="1">
                  <a:off x="4647" y="196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16" name="Line 112"/>
                <p:cNvSpPr>
                  <a:spLocks noChangeShapeType="1"/>
                </p:cNvSpPr>
                <p:nvPr/>
              </p:nvSpPr>
              <p:spPr bwMode="auto">
                <a:xfrm flipH="1">
                  <a:off x="4702" y="196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17" name="Line 113"/>
                <p:cNvSpPr>
                  <a:spLocks noChangeShapeType="1"/>
                </p:cNvSpPr>
                <p:nvPr/>
              </p:nvSpPr>
              <p:spPr bwMode="auto">
                <a:xfrm flipH="1">
                  <a:off x="4752" y="1969"/>
                  <a:ext cx="74" cy="12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18" name="Line 114"/>
                <p:cNvSpPr>
                  <a:spLocks noChangeShapeType="1"/>
                </p:cNvSpPr>
                <p:nvPr/>
              </p:nvSpPr>
              <p:spPr bwMode="auto">
                <a:xfrm flipH="1">
                  <a:off x="4817" y="1969"/>
                  <a:ext cx="73" cy="12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19" name="Line 115"/>
                <p:cNvSpPr>
                  <a:spLocks noChangeShapeType="1"/>
                </p:cNvSpPr>
                <p:nvPr/>
              </p:nvSpPr>
              <p:spPr bwMode="auto">
                <a:xfrm flipH="1">
                  <a:off x="3200" y="2426"/>
                  <a:ext cx="81" cy="14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20" name="Line 116"/>
                <p:cNvSpPr>
                  <a:spLocks noChangeShapeType="1"/>
                </p:cNvSpPr>
                <p:nvPr/>
              </p:nvSpPr>
              <p:spPr bwMode="auto">
                <a:xfrm flipH="1">
                  <a:off x="3272" y="2417"/>
                  <a:ext cx="73" cy="12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72708" name="Rectangle 4"/>
              <p:cNvSpPr>
                <a:spLocks noChangeArrowheads="1"/>
              </p:cNvSpPr>
              <p:nvPr/>
            </p:nvSpPr>
            <p:spPr bwMode="auto">
              <a:xfrm>
                <a:off x="1832" y="1212"/>
                <a:ext cx="914" cy="29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b="1">
                    <a:solidFill>
                      <a:srgbClr val="FF0000"/>
                    </a:solidFill>
                  </a:rPr>
                  <a:t>　</a:t>
                </a:r>
                <a:r>
                  <a:rPr lang="ja-JP" altLang="en-US" sz="2000"/>
                  <a:t>７７．８７</a:t>
                </a:r>
              </a:p>
              <a:p>
                <a:pPr>
                  <a:buFontTx/>
                  <a:buNone/>
                </a:pPr>
                <a:r>
                  <a:rPr lang="ja-JP" altLang="en-US" sz="2000"/>
                  <a:t>　７７．９５</a:t>
                </a:r>
              </a:p>
              <a:p>
                <a:pPr>
                  <a:buFontTx/>
                  <a:buNone/>
                </a:pPr>
                <a:r>
                  <a:rPr lang="ja-JP" altLang="en-US" sz="2000"/>
                  <a:t>　７８．０３</a:t>
                </a:r>
              </a:p>
              <a:p>
                <a:pPr>
                  <a:buFontTx/>
                  <a:buNone/>
                </a:pPr>
                <a:r>
                  <a:rPr lang="ja-JP" altLang="en-US" sz="2000"/>
                  <a:t>　７８．１１</a:t>
                </a:r>
              </a:p>
              <a:p>
                <a:pPr>
                  <a:buFontTx/>
                  <a:buNone/>
                </a:pPr>
                <a:r>
                  <a:rPr lang="ja-JP" altLang="en-US" sz="2000"/>
                  <a:t>　７８．１９</a:t>
                </a:r>
              </a:p>
              <a:p>
                <a:pPr>
                  <a:buFontTx/>
                  <a:buNone/>
                </a:pPr>
                <a:r>
                  <a:rPr lang="ja-JP" altLang="en-US" sz="2000"/>
                  <a:t>　７８．２７</a:t>
                </a:r>
              </a:p>
              <a:p>
                <a:pPr>
                  <a:buFontTx/>
                  <a:buNone/>
                </a:pPr>
                <a:r>
                  <a:rPr lang="ja-JP" altLang="en-US" sz="2000"/>
                  <a:t>　７８．３５</a:t>
                </a:r>
              </a:p>
              <a:p>
                <a:pPr>
                  <a:buFontTx/>
                  <a:buNone/>
                </a:pPr>
                <a:r>
                  <a:rPr lang="ja-JP" altLang="en-US" sz="2000"/>
                  <a:t>　７８．４３</a:t>
                </a:r>
              </a:p>
              <a:p>
                <a:pPr>
                  <a:buFontTx/>
                  <a:buNone/>
                </a:pPr>
                <a:r>
                  <a:rPr lang="ja-JP" altLang="en-US" sz="2000"/>
                  <a:t>　７８．５１</a:t>
                </a:r>
              </a:p>
              <a:p>
                <a:pPr>
                  <a:buFontTx/>
                  <a:buNone/>
                </a:pPr>
                <a:r>
                  <a:rPr lang="ja-JP" altLang="en-US" sz="2000"/>
                  <a:t>　７８．５９</a:t>
                </a:r>
              </a:p>
            </p:txBody>
          </p:sp>
          <p:sp>
            <p:nvSpPr>
              <p:cNvPr id="72715" name="Rectangle 11"/>
              <p:cNvSpPr>
                <a:spLocks noChangeArrowheads="1"/>
              </p:cNvSpPr>
              <p:nvPr/>
            </p:nvSpPr>
            <p:spPr bwMode="auto">
              <a:xfrm>
                <a:off x="410" y="1221"/>
                <a:ext cx="1692" cy="2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７７．８３～７７．９１</a:t>
                </a:r>
              </a:p>
              <a:p>
                <a:pPr>
                  <a:buFontTx/>
                  <a:buNone/>
                </a:pPr>
                <a:r>
                  <a:rPr lang="ja-JP" altLang="en-US" sz="2000"/>
                  <a:t>　７７．９１～７７．９９</a:t>
                </a:r>
              </a:p>
              <a:p>
                <a:pPr>
                  <a:buFontTx/>
                  <a:buNone/>
                </a:pPr>
                <a:r>
                  <a:rPr lang="ja-JP" altLang="en-US" sz="2000"/>
                  <a:t>　７７．９９～７８．０７</a:t>
                </a:r>
              </a:p>
              <a:p>
                <a:pPr>
                  <a:buFontTx/>
                  <a:buNone/>
                </a:pPr>
                <a:r>
                  <a:rPr lang="ja-JP" altLang="en-US" sz="2000"/>
                  <a:t>　７８．０７～７８．１５</a:t>
                </a:r>
              </a:p>
              <a:p>
                <a:pPr>
                  <a:buFontTx/>
                  <a:buNone/>
                </a:pPr>
                <a:r>
                  <a:rPr lang="ja-JP" altLang="en-US" sz="2000"/>
                  <a:t>　７８．１５～７８・２３</a:t>
                </a:r>
              </a:p>
              <a:p>
                <a:pPr>
                  <a:buFontTx/>
                  <a:buNone/>
                </a:pPr>
                <a:r>
                  <a:rPr lang="ja-JP" altLang="en-US" sz="2000"/>
                  <a:t>　７８．２３～７８．３１</a:t>
                </a:r>
              </a:p>
              <a:p>
                <a:pPr>
                  <a:buFontTx/>
                  <a:buNone/>
                </a:pPr>
                <a:r>
                  <a:rPr lang="ja-JP" altLang="en-US" sz="2000"/>
                  <a:t>　７８．３１～７８．３９</a:t>
                </a:r>
              </a:p>
              <a:p>
                <a:pPr>
                  <a:buFontTx/>
                  <a:buNone/>
                </a:pPr>
                <a:r>
                  <a:rPr lang="ja-JP" altLang="en-US" sz="2000"/>
                  <a:t>　７８．３９～７８．４７</a:t>
                </a:r>
              </a:p>
              <a:p>
                <a:pPr>
                  <a:buFontTx/>
                  <a:buNone/>
                </a:pPr>
                <a:r>
                  <a:rPr lang="ja-JP" altLang="en-US" sz="2000"/>
                  <a:t>　７８．４７～７８．５５</a:t>
                </a:r>
              </a:p>
              <a:p>
                <a:pPr>
                  <a:buFontTx/>
                  <a:buNone/>
                </a:pPr>
                <a:r>
                  <a:rPr lang="ja-JP" altLang="en-US" sz="2000"/>
                  <a:t>　７８．５５～７８．６３</a:t>
                </a:r>
              </a:p>
            </p:txBody>
          </p:sp>
          <p:sp>
            <p:nvSpPr>
              <p:cNvPr id="72835" name="Rectangle 131"/>
              <p:cNvSpPr>
                <a:spLocks noChangeArrowheads="1"/>
              </p:cNvSpPr>
              <p:nvPr/>
            </p:nvSpPr>
            <p:spPr bwMode="auto">
              <a:xfrm>
                <a:off x="110" y="1233"/>
                <a:ext cx="384" cy="2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１</a:t>
                </a:r>
              </a:p>
              <a:p>
                <a:pPr>
                  <a:buFontTx/>
                  <a:buNone/>
                </a:pPr>
                <a:r>
                  <a:rPr lang="ja-JP" altLang="en-US" sz="2000"/>
                  <a:t>　２</a:t>
                </a:r>
              </a:p>
              <a:p>
                <a:pPr>
                  <a:buFontTx/>
                  <a:buNone/>
                </a:pPr>
                <a:r>
                  <a:rPr lang="ja-JP" altLang="en-US" sz="2000"/>
                  <a:t>　３</a:t>
                </a:r>
              </a:p>
              <a:p>
                <a:pPr>
                  <a:buFontTx/>
                  <a:buNone/>
                </a:pPr>
                <a:r>
                  <a:rPr lang="ja-JP" altLang="en-US" sz="2000"/>
                  <a:t>　４</a:t>
                </a:r>
              </a:p>
              <a:p>
                <a:pPr>
                  <a:buFontTx/>
                  <a:buNone/>
                </a:pPr>
                <a:r>
                  <a:rPr lang="ja-JP" altLang="en-US" sz="2000"/>
                  <a:t>　５</a:t>
                </a:r>
              </a:p>
              <a:p>
                <a:pPr>
                  <a:buFontTx/>
                  <a:buNone/>
                </a:pPr>
                <a:r>
                  <a:rPr lang="ja-JP" altLang="en-US" sz="2000"/>
                  <a:t>　６</a:t>
                </a:r>
              </a:p>
              <a:p>
                <a:pPr>
                  <a:buFontTx/>
                  <a:buNone/>
                </a:pPr>
                <a:r>
                  <a:rPr lang="ja-JP" altLang="en-US" sz="2000"/>
                  <a:t>　７</a:t>
                </a:r>
              </a:p>
              <a:p>
                <a:pPr>
                  <a:buFontTx/>
                  <a:buNone/>
                </a:pPr>
                <a:r>
                  <a:rPr lang="ja-JP" altLang="en-US" sz="2000"/>
                  <a:t>　８</a:t>
                </a:r>
              </a:p>
              <a:p>
                <a:pPr>
                  <a:buFontTx/>
                  <a:buNone/>
                </a:pPr>
                <a:r>
                  <a:rPr lang="ja-JP" altLang="en-US" sz="2000"/>
                  <a:t>　９</a:t>
                </a:r>
              </a:p>
              <a:p>
                <a:pPr>
                  <a:buFontTx/>
                  <a:buNone/>
                </a:pPr>
                <a:r>
                  <a:rPr lang="ja-JP" altLang="en-US" sz="2000"/>
                  <a:t>１０</a:t>
                </a:r>
              </a:p>
            </p:txBody>
          </p:sp>
          <p:grpSp>
            <p:nvGrpSpPr>
              <p:cNvPr id="72841" name="Group 137"/>
              <p:cNvGrpSpPr>
                <a:grpSpLocks/>
              </p:cNvGrpSpPr>
              <p:nvPr/>
            </p:nvGrpSpPr>
            <p:grpSpPr bwMode="auto">
              <a:xfrm>
                <a:off x="125" y="603"/>
                <a:ext cx="5543" cy="3315"/>
                <a:chOff x="125" y="603"/>
                <a:chExt cx="5543" cy="3315"/>
              </a:xfrm>
            </p:grpSpPr>
            <p:grpSp>
              <p:nvGrpSpPr>
                <p:cNvPr id="72840" name="Group 136"/>
                <p:cNvGrpSpPr>
                  <a:grpSpLocks/>
                </p:cNvGrpSpPr>
                <p:nvPr/>
              </p:nvGrpSpPr>
              <p:grpSpPr bwMode="auto">
                <a:xfrm>
                  <a:off x="125" y="918"/>
                  <a:ext cx="5543" cy="3000"/>
                  <a:chOff x="125" y="918"/>
                  <a:chExt cx="5543" cy="3000"/>
                </a:xfrm>
              </p:grpSpPr>
              <p:sp>
                <p:nvSpPr>
                  <p:cNvPr id="72713" name="Line 9"/>
                  <p:cNvSpPr>
                    <a:spLocks noChangeShapeType="1"/>
                  </p:cNvSpPr>
                  <p:nvPr/>
                </p:nvSpPr>
                <p:spPr bwMode="auto">
                  <a:xfrm>
                    <a:off x="125" y="918"/>
                    <a:ext cx="0" cy="2996"/>
                  </a:xfrm>
                  <a:prstGeom prst="line">
                    <a:avLst/>
                  </a:prstGeom>
                  <a:noFill/>
                  <a:ln w="1905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709" name="Rectangle 5"/>
                  <p:cNvSpPr>
                    <a:spLocks noChangeArrowheads="1"/>
                  </p:cNvSpPr>
                  <p:nvPr/>
                </p:nvSpPr>
                <p:spPr bwMode="auto">
                  <a:xfrm>
                    <a:off x="2422" y="918"/>
                    <a:ext cx="2486"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度数マーク</a:t>
                    </a:r>
                  </a:p>
                </p:txBody>
              </p:sp>
              <p:sp>
                <p:nvSpPr>
                  <p:cNvPr id="72710" name="Rectangle 6"/>
                  <p:cNvSpPr>
                    <a:spLocks noChangeArrowheads="1"/>
                  </p:cNvSpPr>
                  <p:nvPr/>
                </p:nvSpPr>
                <p:spPr bwMode="auto">
                  <a:xfrm>
                    <a:off x="1859" y="918"/>
                    <a:ext cx="91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中心値</a:t>
                    </a:r>
                  </a:p>
                </p:txBody>
              </p:sp>
              <p:sp>
                <p:nvSpPr>
                  <p:cNvPr id="72712" name="Rectangle 8"/>
                  <p:cNvSpPr>
                    <a:spLocks noChangeArrowheads="1"/>
                  </p:cNvSpPr>
                  <p:nvPr/>
                </p:nvSpPr>
                <p:spPr bwMode="auto">
                  <a:xfrm>
                    <a:off x="446" y="918"/>
                    <a:ext cx="1692"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区　　間</a:t>
                    </a:r>
                  </a:p>
                </p:txBody>
              </p:sp>
              <p:sp>
                <p:nvSpPr>
                  <p:cNvPr id="72711" name="Rectangle 7"/>
                  <p:cNvSpPr>
                    <a:spLocks noChangeArrowheads="1"/>
                  </p:cNvSpPr>
                  <p:nvPr/>
                </p:nvSpPr>
                <p:spPr bwMode="auto">
                  <a:xfrm>
                    <a:off x="152" y="918"/>
                    <a:ext cx="38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en-US" altLang="ja-JP" sz="1800"/>
                      <a:t>NO</a:t>
                    </a:r>
                  </a:p>
                </p:txBody>
              </p:sp>
              <p:sp>
                <p:nvSpPr>
                  <p:cNvPr id="72830" name="Text Box 126"/>
                  <p:cNvSpPr txBox="1">
                    <a:spLocks noChangeArrowheads="1"/>
                  </p:cNvSpPr>
                  <p:nvPr/>
                </p:nvSpPr>
                <p:spPr bwMode="auto">
                  <a:xfrm>
                    <a:off x="4973" y="928"/>
                    <a:ext cx="69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度数</a:t>
                    </a:r>
                    <a:r>
                      <a:rPr lang="ja-JP" altLang="en-US" sz="1800" b="1"/>
                      <a:t>（ｆ）</a:t>
                    </a:r>
                  </a:p>
                </p:txBody>
              </p:sp>
              <p:sp>
                <p:nvSpPr>
                  <p:cNvPr id="72826" name="Line 122"/>
                  <p:cNvSpPr>
                    <a:spLocks noChangeShapeType="1"/>
                  </p:cNvSpPr>
                  <p:nvPr/>
                </p:nvSpPr>
                <p:spPr bwMode="auto">
                  <a:xfrm>
                    <a:off x="1902" y="918"/>
                    <a:ext cx="0" cy="299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27" name="Line 123"/>
                  <p:cNvSpPr>
                    <a:spLocks noChangeShapeType="1"/>
                  </p:cNvSpPr>
                  <p:nvPr/>
                </p:nvSpPr>
                <p:spPr bwMode="auto">
                  <a:xfrm>
                    <a:off x="2715" y="918"/>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29" name="Line 125"/>
                  <p:cNvSpPr>
                    <a:spLocks noChangeShapeType="1"/>
                  </p:cNvSpPr>
                  <p:nvPr/>
                </p:nvSpPr>
                <p:spPr bwMode="auto">
                  <a:xfrm>
                    <a:off x="494" y="927"/>
                    <a:ext cx="0" cy="29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22" name="Line 118"/>
                  <p:cNvSpPr>
                    <a:spLocks noChangeShapeType="1"/>
                  </p:cNvSpPr>
                  <p:nvPr/>
                </p:nvSpPr>
                <p:spPr bwMode="auto">
                  <a:xfrm>
                    <a:off x="128" y="91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23" name="Line 119"/>
                  <p:cNvSpPr>
                    <a:spLocks noChangeShapeType="1"/>
                  </p:cNvSpPr>
                  <p:nvPr/>
                </p:nvSpPr>
                <p:spPr bwMode="auto">
                  <a:xfrm>
                    <a:off x="5641" y="918"/>
                    <a:ext cx="0" cy="29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24" name="Line 120"/>
                  <p:cNvSpPr>
                    <a:spLocks noChangeShapeType="1"/>
                  </p:cNvSpPr>
                  <p:nvPr/>
                </p:nvSpPr>
                <p:spPr bwMode="auto">
                  <a:xfrm>
                    <a:off x="128" y="368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25" name="Line 121"/>
                  <p:cNvSpPr>
                    <a:spLocks noChangeShapeType="1"/>
                  </p:cNvSpPr>
                  <p:nvPr/>
                </p:nvSpPr>
                <p:spPr bwMode="auto">
                  <a:xfrm>
                    <a:off x="137" y="1165"/>
                    <a:ext cx="55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28" name="Line 124"/>
                  <p:cNvSpPr>
                    <a:spLocks noChangeShapeType="1"/>
                  </p:cNvSpPr>
                  <p:nvPr/>
                </p:nvSpPr>
                <p:spPr bwMode="auto">
                  <a:xfrm>
                    <a:off x="4956" y="918"/>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832" name="Line 128"/>
                  <p:cNvSpPr>
                    <a:spLocks noChangeShapeType="1"/>
                  </p:cNvSpPr>
                  <p:nvPr/>
                </p:nvSpPr>
                <p:spPr bwMode="auto">
                  <a:xfrm>
                    <a:off x="128" y="3917"/>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72837" name="Text Box 133"/>
                <p:cNvSpPr txBox="1">
                  <a:spLocks noChangeArrowheads="1"/>
                </p:cNvSpPr>
                <p:nvPr/>
              </p:nvSpPr>
              <p:spPr bwMode="auto">
                <a:xfrm>
                  <a:off x="2168" y="603"/>
                  <a:ext cx="150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表８－　度数表</a:t>
                  </a:r>
                </a:p>
              </p:txBody>
            </p:sp>
          </p:grpSp>
        </p:grpSp>
        <p:sp>
          <p:nvSpPr>
            <p:cNvPr id="72834" name="Text Box 130"/>
            <p:cNvSpPr txBox="1">
              <a:spLocks noChangeArrowheads="1"/>
            </p:cNvSpPr>
            <p:nvPr/>
          </p:nvSpPr>
          <p:spPr bwMode="auto">
            <a:xfrm>
              <a:off x="209" y="3688"/>
              <a:ext cx="30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計</a:t>
              </a:r>
            </a:p>
          </p:txBody>
        </p:sp>
      </p:grpSp>
      <p:sp>
        <p:nvSpPr>
          <p:cNvPr id="72845" name="Text Box 141"/>
          <p:cNvSpPr txBox="1">
            <a:spLocks noChangeArrowheads="1"/>
          </p:cNvSpPr>
          <p:nvPr/>
        </p:nvSpPr>
        <p:spPr bwMode="auto">
          <a:xfrm>
            <a:off x="4586288" y="392113"/>
            <a:ext cx="4557712" cy="942975"/>
          </a:xfrm>
          <a:prstGeom prst="rect">
            <a:avLst/>
          </a:prstGeom>
          <a:noFill/>
          <a:ln>
            <a:noFill/>
          </a:ln>
          <a:effectLst/>
          <a:extLst>
            <a:ext uri="{909E8E84-426E-40DD-AFC4-6F175D3DCCD1}">
              <a14:hiddenFill xmlns:a14="http://schemas.microsoft.com/office/drawing/2010/main">
                <a:solidFill>
                  <a:srgbClr val="FF7C80"/>
                </a:solidFill>
              </a14:hiddenFill>
            </a:ext>
            <a:ext uri="{91240B29-F687-4F45-9708-019B960494DF}">
              <a14:hiddenLine xmlns:a14="http://schemas.microsoft.com/office/drawing/2010/main" w="12700">
                <a:solidFill>
                  <a:srgbClr val="FF7C8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・全データについてマーキングが終わったら度数（ｆ）欄と</a:t>
            </a:r>
          </a:p>
          <a:p>
            <a:pPr>
              <a:spcBef>
                <a:spcPct val="50000"/>
              </a:spcBef>
            </a:pPr>
            <a:r>
              <a:rPr lang="ja-JP" altLang="en-US" sz="1400"/>
              <a:t>　各区間の度数を記入し、</a:t>
            </a:r>
          </a:p>
          <a:p>
            <a:pPr>
              <a:spcBef>
                <a:spcPct val="50000"/>
              </a:spcBef>
            </a:pPr>
            <a:r>
              <a:rPr lang="ja-JP" altLang="en-US" sz="1400"/>
              <a:t>・その統計が全データ数と一致することを確かめる</a:t>
            </a:r>
          </a:p>
        </p:txBody>
      </p:sp>
      <p:sp>
        <p:nvSpPr>
          <p:cNvPr id="72848" name="Rectangle 144"/>
          <p:cNvSpPr>
            <a:spLocks noChangeArrowheads="1"/>
          </p:cNvSpPr>
          <p:nvPr/>
        </p:nvSpPr>
        <p:spPr bwMode="auto">
          <a:xfrm>
            <a:off x="8123238" y="3565525"/>
            <a:ext cx="490537" cy="25876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2849" name="Rectangle 145"/>
          <p:cNvSpPr>
            <a:spLocks noChangeArrowheads="1"/>
          </p:cNvSpPr>
          <p:nvPr/>
        </p:nvSpPr>
        <p:spPr bwMode="auto">
          <a:xfrm>
            <a:off x="8132763" y="4313238"/>
            <a:ext cx="490537" cy="25876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2852" name="Rectangle 148"/>
          <p:cNvSpPr>
            <a:spLocks noChangeArrowheads="1"/>
          </p:cNvSpPr>
          <p:nvPr/>
        </p:nvSpPr>
        <p:spPr bwMode="auto">
          <a:xfrm>
            <a:off x="8131175" y="2840038"/>
            <a:ext cx="490538" cy="25876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2855" name="Rectangle 151"/>
          <p:cNvSpPr>
            <a:spLocks noChangeArrowheads="1"/>
          </p:cNvSpPr>
          <p:nvPr/>
        </p:nvSpPr>
        <p:spPr bwMode="auto">
          <a:xfrm>
            <a:off x="8132763" y="5038725"/>
            <a:ext cx="490537" cy="25876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2857" name="Rectangle 153"/>
          <p:cNvSpPr>
            <a:spLocks noChangeArrowheads="1"/>
          </p:cNvSpPr>
          <p:nvPr/>
        </p:nvSpPr>
        <p:spPr bwMode="auto">
          <a:xfrm>
            <a:off x="8134350" y="5778500"/>
            <a:ext cx="490538" cy="25876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2859" name="Text Box 155"/>
          <p:cNvSpPr txBox="1">
            <a:spLocks noChangeArrowheads="1"/>
          </p:cNvSpPr>
          <p:nvPr/>
        </p:nvSpPr>
        <p:spPr bwMode="auto">
          <a:xfrm>
            <a:off x="8678863" y="114300"/>
            <a:ext cx="5222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９</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209550" y="198438"/>
            <a:ext cx="4013200"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手順８　　度数（ｆ）を記入する</a:t>
            </a:r>
            <a:endParaRPr lang="ja-JP" altLang="en-US"/>
          </a:p>
        </p:txBody>
      </p:sp>
      <p:grpSp>
        <p:nvGrpSpPr>
          <p:cNvPr id="120835" name="Group 3"/>
          <p:cNvGrpSpPr>
            <a:grpSpLocks/>
          </p:cNvGrpSpPr>
          <p:nvPr/>
        </p:nvGrpSpPr>
        <p:grpSpPr bwMode="auto">
          <a:xfrm>
            <a:off x="7983538" y="2406650"/>
            <a:ext cx="841375" cy="4270375"/>
            <a:chOff x="5029" y="1228"/>
            <a:chExt cx="530" cy="2690"/>
          </a:xfrm>
        </p:grpSpPr>
        <p:sp>
          <p:nvSpPr>
            <p:cNvPr id="120836" name="Text Box 4"/>
            <p:cNvSpPr txBox="1">
              <a:spLocks noChangeArrowheads="1"/>
            </p:cNvSpPr>
            <p:nvPr/>
          </p:nvSpPr>
          <p:spPr bwMode="auto">
            <a:xfrm>
              <a:off x="5029" y="1228"/>
              <a:ext cx="530" cy="25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　　４</a:t>
              </a:r>
            </a:p>
            <a:p>
              <a:pPr>
                <a:spcBef>
                  <a:spcPct val="50000"/>
                </a:spcBef>
              </a:pPr>
              <a:r>
                <a:rPr lang="ja-JP" altLang="en-US" sz="1600" b="1"/>
                <a:t>　　９</a:t>
              </a:r>
            </a:p>
            <a:p>
              <a:pPr>
                <a:spcBef>
                  <a:spcPct val="50000"/>
                </a:spcBef>
              </a:pPr>
              <a:r>
                <a:rPr lang="ja-JP" altLang="en-US" sz="1600" b="1"/>
                <a:t>　２０</a:t>
              </a:r>
            </a:p>
            <a:p>
              <a:pPr>
                <a:spcBef>
                  <a:spcPct val="50000"/>
                </a:spcBef>
              </a:pPr>
              <a:r>
                <a:rPr lang="ja-JP" altLang="en-US" sz="1600" b="1"/>
                <a:t>　３４</a:t>
              </a:r>
            </a:p>
            <a:p>
              <a:pPr>
                <a:spcBef>
                  <a:spcPct val="50000"/>
                </a:spcBef>
              </a:pPr>
              <a:r>
                <a:rPr lang="ja-JP" altLang="en-US" sz="1600" b="1"/>
                <a:t>　１８</a:t>
              </a:r>
            </a:p>
            <a:p>
              <a:pPr>
                <a:spcBef>
                  <a:spcPct val="50000"/>
                </a:spcBef>
              </a:pPr>
              <a:r>
                <a:rPr lang="ja-JP" altLang="en-US" sz="1600" b="1"/>
                <a:t>　　７</a:t>
              </a:r>
            </a:p>
            <a:p>
              <a:pPr>
                <a:spcBef>
                  <a:spcPct val="50000"/>
                </a:spcBef>
              </a:pPr>
              <a:r>
                <a:rPr lang="ja-JP" altLang="en-US" sz="1600" b="1"/>
                <a:t>　　３</a:t>
              </a:r>
            </a:p>
            <a:p>
              <a:pPr>
                <a:spcBef>
                  <a:spcPct val="50000"/>
                </a:spcBef>
              </a:pPr>
              <a:r>
                <a:rPr lang="ja-JP" altLang="en-US" sz="1600" b="1"/>
                <a:t>　　３</a:t>
              </a:r>
            </a:p>
            <a:p>
              <a:pPr>
                <a:spcBef>
                  <a:spcPct val="50000"/>
                </a:spcBef>
              </a:pPr>
              <a:r>
                <a:rPr lang="ja-JP" altLang="en-US" sz="1600" b="1"/>
                <a:t>　　１</a:t>
              </a:r>
            </a:p>
            <a:p>
              <a:pPr>
                <a:spcBef>
                  <a:spcPct val="50000"/>
                </a:spcBef>
              </a:pPr>
              <a:r>
                <a:rPr lang="ja-JP" altLang="en-US" sz="1600" b="1"/>
                <a:t>　　１</a:t>
              </a:r>
            </a:p>
            <a:p>
              <a:pPr>
                <a:spcBef>
                  <a:spcPct val="50000"/>
                </a:spcBef>
              </a:pPr>
              <a:endParaRPr lang="en-US" altLang="ja-JP" sz="1600" b="1"/>
            </a:p>
          </p:txBody>
        </p:sp>
        <p:sp>
          <p:nvSpPr>
            <p:cNvPr id="120837" name="Text Box 5"/>
            <p:cNvSpPr txBox="1">
              <a:spLocks noChangeArrowheads="1"/>
            </p:cNvSpPr>
            <p:nvPr/>
          </p:nvSpPr>
          <p:spPr bwMode="auto">
            <a:xfrm>
              <a:off x="5073" y="3706"/>
              <a:ext cx="46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a:t>
              </a:r>
            </a:p>
          </p:txBody>
        </p:sp>
      </p:grpSp>
      <p:grpSp>
        <p:nvGrpSpPr>
          <p:cNvPr id="120838" name="Group 6"/>
          <p:cNvGrpSpPr>
            <a:grpSpLocks/>
          </p:cNvGrpSpPr>
          <p:nvPr/>
        </p:nvGrpSpPr>
        <p:grpSpPr bwMode="auto">
          <a:xfrm>
            <a:off x="174625" y="1443038"/>
            <a:ext cx="8823325" cy="5573712"/>
            <a:chOff x="110" y="603"/>
            <a:chExt cx="5558" cy="3511"/>
          </a:xfrm>
        </p:grpSpPr>
        <p:grpSp>
          <p:nvGrpSpPr>
            <p:cNvPr id="120839" name="Group 7"/>
            <p:cNvGrpSpPr>
              <a:grpSpLocks/>
            </p:cNvGrpSpPr>
            <p:nvPr/>
          </p:nvGrpSpPr>
          <p:grpSpPr bwMode="auto">
            <a:xfrm>
              <a:off x="110" y="603"/>
              <a:ext cx="5558" cy="3511"/>
              <a:chOff x="110" y="603"/>
              <a:chExt cx="5558" cy="3511"/>
            </a:xfrm>
          </p:grpSpPr>
          <p:grpSp>
            <p:nvGrpSpPr>
              <p:cNvPr id="120840" name="Group 8"/>
              <p:cNvGrpSpPr>
                <a:grpSpLocks/>
              </p:cNvGrpSpPr>
              <p:nvPr/>
            </p:nvGrpSpPr>
            <p:grpSpPr bwMode="auto">
              <a:xfrm>
                <a:off x="2823" y="1283"/>
                <a:ext cx="2067" cy="2190"/>
                <a:chOff x="2823" y="1283"/>
                <a:chExt cx="2067" cy="2190"/>
              </a:xfrm>
            </p:grpSpPr>
            <p:sp>
              <p:nvSpPr>
                <p:cNvPr id="120841" name="Line 9"/>
                <p:cNvSpPr>
                  <a:spLocks noChangeShapeType="1"/>
                </p:cNvSpPr>
                <p:nvPr/>
              </p:nvSpPr>
              <p:spPr bwMode="auto">
                <a:xfrm rot="21544147" flipH="1">
                  <a:off x="2947" y="128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42" name="Line 10"/>
                <p:cNvSpPr>
                  <a:spLocks noChangeShapeType="1"/>
                </p:cNvSpPr>
                <p:nvPr/>
              </p:nvSpPr>
              <p:spPr bwMode="auto">
                <a:xfrm flipH="1">
                  <a:off x="2887" y="1287"/>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43" name="Line 11"/>
                <p:cNvSpPr>
                  <a:spLocks noChangeShapeType="1"/>
                </p:cNvSpPr>
                <p:nvPr/>
              </p:nvSpPr>
              <p:spPr bwMode="auto">
                <a:xfrm flipH="1">
                  <a:off x="3019" y="1284"/>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44" name="Line 12"/>
                <p:cNvSpPr>
                  <a:spLocks noChangeShapeType="1"/>
                </p:cNvSpPr>
                <p:nvPr/>
              </p:nvSpPr>
              <p:spPr bwMode="auto">
                <a:xfrm flipH="1">
                  <a:off x="3081" y="1293"/>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45" name="Line 13"/>
                <p:cNvSpPr>
                  <a:spLocks noChangeShapeType="1"/>
                </p:cNvSpPr>
                <p:nvPr/>
              </p:nvSpPr>
              <p:spPr bwMode="auto">
                <a:xfrm rot="21544147" flipH="1">
                  <a:off x="2915" y="1504"/>
                  <a:ext cx="52"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46" name="Line 14"/>
                <p:cNvSpPr>
                  <a:spLocks noChangeShapeType="1"/>
                </p:cNvSpPr>
                <p:nvPr/>
              </p:nvSpPr>
              <p:spPr bwMode="auto">
                <a:xfrm flipH="1">
                  <a:off x="2830" y="150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47" name="Line 15"/>
                <p:cNvSpPr>
                  <a:spLocks noChangeShapeType="1"/>
                </p:cNvSpPr>
                <p:nvPr/>
              </p:nvSpPr>
              <p:spPr bwMode="auto">
                <a:xfrm flipH="1">
                  <a:off x="2980" y="1506"/>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48" name="Line 16"/>
                <p:cNvSpPr>
                  <a:spLocks noChangeShapeType="1"/>
                </p:cNvSpPr>
                <p:nvPr/>
              </p:nvSpPr>
              <p:spPr bwMode="auto">
                <a:xfrm flipH="1">
                  <a:off x="3051" y="1515"/>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49" name="Line 17"/>
                <p:cNvSpPr>
                  <a:spLocks noChangeShapeType="1"/>
                </p:cNvSpPr>
                <p:nvPr/>
              </p:nvSpPr>
              <p:spPr bwMode="auto">
                <a:xfrm rot="21544147" flipH="1">
                  <a:off x="2902" y="1958"/>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50" name="Line 18"/>
                <p:cNvSpPr>
                  <a:spLocks noChangeShapeType="1"/>
                </p:cNvSpPr>
                <p:nvPr/>
              </p:nvSpPr>
              <p:spPr bwMode="auto">
                <a:xfrm flipH="1">
                  <a:off x="2851" y="196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51" name="Line 19"/>
                <p:cNvSpPr>
                  <a:spLocks noChangeShapeType="1"/>
                </p:cNvSpPr>
                <p:nvPr/>
              </p:nvSpPr>
              <p:spPr bwMode="auto">
                <a:xfrm flipH="1">
                  <a:off x="2965" y="1959"/>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52" name="Line 20"/>
                <p:cNvSpPr>
                  <a:spLocks noChangeShapeType="1"/>
                </p:cNvSpPr>
                <p:nvPr/>
              </p:nvSpPr>
              <p:spPr bwMode="auto">
                <a:xfrm flipH="1">
                  <a:off x="3018" y="1968"/>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53" name="Line 21"/>
                <p:cNvSpPr>
                  <a:spLocks noChangeShapeType="1"/>
                </p:cNvSpPr>
                <p:nvPr/>
              </p:nvSpPr>
              <p:spPr bwMode="auto">
                <a:xfrm rot="21544147" flipH="1">
                  <a:off x="2899" y="218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54" name="Line 22"/>
                <p:cNvSpPr>
                  <a:spLocks noChangeShapeType="1"/>
                </p:cNvSpPr>
                <p:nvPr/>
              </p:nvSpPr>
              <p:spPr bwMode="auto">
                <a:xfrm flipH="1">
                  <a:off x="2839" y="219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55" name="Line 23"/>
                <p:cNvSpPr>
                  <a:spLocks noChangeShapeType="1"/>
                </p:cNvSpPr>
                <p:nvPr/>
              </p:nvSpPr>
              <p:spPr bwMode="auto">
                <a:xfrm flipH="1">
                  <a:off x="2962" y="2190"/>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56" name="Line 24"/>
                <p:cNvSpPr>
                  <a:spLocks noChangeShapeType="1"/>
                </p:cNvSpPr>
                <p:nvPr/>
              </p:nvSpPr>
              <p:spPr bwMode="auto">
                <a:xfrm flipH="1">
                  <a:off x="3024" y="2199"/>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57" name="Line 25"/>
                <p:cNvSpPr>
                  <a:spLocks noChangeShapeType="1"/>
                </p:cNvSpPr>
                <p:nvPr/>
              </p:nvSpPr>
              <p:spPr bwMode="auto">
                <a:xfrm rot="21544147" flipH="1">
                  <a:off x="2923" y="242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58" name="Line 26"/>
                <p:cNvSpPr>
                  <a:spLocks noChangeShapeType="1"/>
                </p:cNvSpPr>
                <p:nvPr/>
              </p:nvSpPr>
              <p:spPr bwMode="auto">
                <a:xfrm flipH="1">
                  <a:off x="2854" y="2424"/>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59" name="Line 27"/>
                <p:cNvSpPr>
                  <a:spLocks noChangeShapeType="1"/>
                </p:cNvSpPr>
                <p:nvPr/>
              </p:nvSpPr>
              <p:spPr bwMode="auto">
                <a:xfrm flipH="1">
                  <a:off x="2976" y="2421"/>
                  <a:ext cx="79"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60" name="Line 28"/>
                <p:cNvSpPr>
                  <a:spLocks noChangeShapeType="1"/>
                </p:cNvSpPr>
                <p:nvPr/>
              </p:nvSpPr>
              <p:spPr bwMode="auto">
                <a:xfrm flipH="1">
                  <a:off x="3018" y="2430"/>
                  <a:ext cx="77"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61" name="Line 29"/>
                <p:cNvSpPr>
                  <a:spLocks noChangeShapeType="1"/>
                </p:cNvSpPr>
                <p:nvPr/>
              </p:nvSpPr>
              <p:spPr bwMode="auto">
                <a:xfrm rot="21544147" flipH="1">
                  <a:off x="2890" y="266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62" name="Line 30"/>
                <p:cNvSpPr>
                  <a:spLocks noChangeShapeType="1"/>
                </p:cNvSpPr>
                <p:nvPr/>
              </p:nvSpPr>
              <p:spPr bwMode="auto">
                <a:xfrm flipH="1">
                  <a:off x="2953" y="2667"/>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63" name="Line 31"/>
                <p:cNvSpPr>
                  <a:spLocks noChangeShapeType="1"/>
                </p:cNvSpPr>
                <p:nvPr/>
              </p:nvSpPr>
              <p:spPr bwMode="auto">
                <a:xfrm flipH="1">
                  <a:off x="3015" y="2676"/>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64" name="Line 32"/>
                <p:cNvSpPr>
                  <a:spLocks noChangeShapeType="1"/>
                </p:cNvSpPr>
                <p:nvPr/>
              </p:nvSpPr>
              <p:spPr bwMode="auto">
                <a:xfrm rot="21544147" flipH="1">
                  <a:off x="2896" y="287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65" name="Line 33"/>
                <p:cNvSpPr>
                  <a:spLocks noChangeShapeType="1"/>
                </p:cNvSpPr>
                <p:nvPr/>
              </p:nvSpPr>
              <p:spPr bwMode="auto">
                <a:xfrm flipH="1">
                  <a:off x="2836" y="288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66" name="Line 34"/>
                <p:cNvSpPr>
                  <a:spLocks noChangeShapeType="1"/>
                </p:cNvSpPr>
                <p:nvPr/>
              </p:nvSpPr>
              <p:spPr bwMode="auto">
                <a:xfrm flipH="1">
                  <a:off x="2940" y="2880"/>
                  <a:ext cx="88"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67" name="Line 35"/>
                <p:cNvSpPr>
                  <a:spLocks noChangeShapeType="1"/>
                </p:cNvSpPr>
                <p:nvPr/>
              </p:nvSpPr>
              <p:spPr bwMode="auto">
                <a:xfrm rot="21544147" flipH="1">
                  <a:off x="2884" y="311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68" name="Line 36"/>
                <p:cNvSpPr>
                  <a:spLocks noChangeShapeType="1"/>
                </p:cNvSpPr>
                <p:nvPr/>
              </p:nvSpPr>
              <p:spPr bwMode="auto">
                <a:xfrm flipH="1">
                  <a:off x="2830" y="3354"/>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69" name="Line 37"/>
                <p:cNvSpPr>
                  <a:spLocks noChangeShapeType="1"/>
                </p:cNvSpPr>
                <p:nvPr/>
              </p:nvSpPr>
              <p:spPr bwMode="auto">
                <a:xfrm>
                  <a:off x="2843" y="1567"/>
                  <a:ext cx="274"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20870" name="Group 38"/>
                <p:cNvGrpSpPr>
                  <a:grpSpLocks/>
                </p:cNvGrpSpPr>
                <p:nvPr/>
              </p:nvGrpSpPr>
              <p:grpSpPr bwMode="auto">
                <a:xfrm>
                  <a:off x="2824" y="1727"/>
                  <a:ext cx="311" cy="132"/>
                  <a:chOff x="3310" y="1367"/>
                  <a:chExt cx="311" cy="132"/>
                </a:xfrm>
              </p:grpSpPr>
              <p:sp>
                <p:nvSpPr>
                  <p:cNvPr id="120871" name="Line 39"/>
                  <p:cNvSpPr>
                    <a:spLocks noChangeShapeType="1"/>
                  </p:cNvSpPr>
                  <p:nvPr/>
                </p:nvSpPr>
                <p:spPr bwMode="auto">
                  <a:xfrm rot="21544147" flipH="1">
                    <a:off x="3400" y="1367"/>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72" name="Line 40"/>
                  <p:cNvSpPr>
                    <a:spLocks noChangeShapeType="1"/>
                  </p:cNvSpPr>
                  <p:nvPr/>
                </p:nvSpPr>
                <p:spPr bwMode="auto">
                  <a:xfrm flipH="1">
                    <a:off x="3332" y="138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73" name="Line 41"/>
                  <p:cNvSpPr>
                    <a:spLocks noChangeShapeType="1"/>
                  </p:cNvSpPr>
                  <p:nvPr/>
                </p:nvSpPr>
                <p:spPr bwMode="auto">
                  <a:xfrm flipH="1">
                    <a:off x="3463" y="1368"/>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74" name="Line 42"/>
                  <p:cNvSpPr>
                    <a:spLocks noChangeShapeType="1"/>
                  </p:cNvSpPr>
                  <p:nvPr/>
                </p:nvSpPr>
                <p:spPr bwMode="auto">
                  <a:xfrm flipH="1">
                    <a:off x="3525" y="1377"/>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75" name="Line 43"/>
                  <p:cNvSpPr>
                    <a:spLocks noChangeShapeType="1"/>
                  </p:cNvSpPr>
                  <p:nvPr/>
                </p:nvSpPr>
                <p:spPr bwMode="auto">
                  <a:xfrm>
                    <a:off x="3310" y="1426"/>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120876" name="Line 44"/>
                <p:cNvSpPr>
                  <a:spLocks noChangeShapeType="1"/>
                </p:cNvSpPr>
                <p:nvPr/>
              </p:nvSpPr>
              <p:spPr bwMode="auto">
                <a:xfrm>
                  <a:off x="2823" y="2024"/>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77" name="Line 45"/>
                <p:cNvSpPr>
                  <a:spLocks noChangeShapeType="1"/>
                </p:cNvSpPr>
                <p:nvPr/>
              </p:nvSpPr>
              <p:spPr bwMode="auto">
                <a:xfrm>
                  <a:off x="2842" y="2253"/>
                  <a:ext cx="293"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78" name="Line 46"/>
                <p:cNvSpPr>
                  <a:spLocks noChangeShapeType="1"/>
                </p:cNvSpPr>
                <p:nvPr/>
              </p:nvSpPr>
              <p:spPr bwMode="auto">
                <a:xfrm>
                  <a:off x="2860" y="2481"/>
                  <a:ext cx="26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79" name="Line 47"/>
                <p:cNvSpPr>
                  <a:spLocks noChangeShapeType="1"/>
                </p:cNvSpPr>
                <p:nvPr/>
              </p:nvSpPr>
              <p:spPr bwMode="auto">
                <a:xfrm rot="21544147" flipH="1">
                  <a:off x="3250" y="150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80" name="Line 48"/>
                <p:cNvSpPr>
                  <a:spLocks noChangeShapeType="1"/>
                </p:cNvSpPr>
                <p:nvPr/>
              </p:nvSpPr>
              <p:spPr bwMode="auto">
                <a:xfrm flipH="1">
                  <a:off x="3190" y="150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81" name="Line 49"/>
                <p:cNvSpPr>
                  <a:spLocks noChangeShapeType="1"/>
                </p:cNvSpPr>
                <p:nvPr/>
              </p:nvSpPr>
              <p:spPr bwMode="auto">
                <a:xfrm flipH="1">
                  <a:off x="3322" y="1506"/>
                  <a:ext cx="60" cy="12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82" name="Line 50"/>
                <p:cNvSpPr>
                  <a:spLocks noChangeShapeType="1"/>
                </p:cNvSpPr>
                <p:nvPr/>
              </p:nvSpPr>
              <p:spPr bwMode="auto">
                <a:xfrm flipH="1">
                  <a:off x="3384" y="1515"/>
                  <a:ext cx="63" cy="10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83" name="Line 51"/>
                <p:cNvSpPr>
                  <a:spLocks noChangeShapeType="1"/>
                </p:cNvSpPr>
                <p:nvPr/>
              </p:nvSpPr>
              <p:spPr bwMode="auto">
                <a:xfrm rot="21544147" flipH="1">
                  <a:off x="3262" y="1733"/>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84" name="Line 52"/>
                <p:cNvSpPr>
                  <a:spLocks noChangeShapeType="1"/>
                </p:cNvSpPr>
                <p:nvPr/>
              </p:nvSpPr>
              <p:spPr bwMode="auto">
                <a:xfrm flipH="1">
                  <a:off x="3194" y="174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85" name="Line 53"/>
                <p:cNvSpPr>
                  <a:spLocks noChangeShapeType="1"/>
                </p:cNvSpPr>
                <p:nvPr/>
              </p:nvSpPr>
              <p:spPr bwMode="auto">
                <a:xfrm flipH="1">
                  <a:off x="3325" y="1734"/>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86" name="Line 54"/>
                <p:cNvSpPr>
                  <a:spLocks noChangeShapeType="1"/>
                </p:cNvSpPr>
                <p:nvPr/>
              </p:nvSpPr>
              <p:spPr bwMode="auto">
                <a:xfrm flipH="1">
                  <a:off x="3387" y="1743"/>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87" name="Line 55"/>
                <p:cNvSpPr>
                  <a:spLocks noChangeShapeType="1"/>
                </p:cNvSpPr>
                <p:nvPr/>
              </p:nvSpPr>
              <p:spPr bwMode="auto">
                <a:xfrm>
                  <a:off x="3172" y="1792"/>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88" name="Line 56"/>
                <p:cNvSpPr>
                  <a:spLocks noChangeShapeType="1"/>
                </p:cNvSpPr>
                <p:nvPr/>
              </p:nvSpPr>
              <p:spPr bwMode="auto">
                <a:xfrm rot="21544147" flipH="1">
                  <a:off x="3610" y="173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89" name="Line 57"/>
                <p:cNvSpPr>
                  <a:spLocks noChangeShapeType="1"/>
                </p:cNvSpPr>
                <p:nvPr/>
              </p:nvSpPr>
              <p:spPr bwMode="auto">
                <a:xfrm flipH="1">
                  <a:off x="3542" y="175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90" name="Line 58"/>
                <p:cNvSpPr>
                  <a:spLocks noChangeShapeType="1"/>
                </p:cNvSpPr>
                <p:nvPr/>
              </p:nvSpPr>
              <p:spPr bwMode="auto">
                <a:xfrm flipH="1">
                  <a:off x="3664" y="1740"/>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91" name="Line 59"/>
                <p:cNvSpPr>
                  <a:spLocks noChangeShapeType="1"/>
                </p:cNvSpPr>
                <p:nvPr/>
              </p:nvSpPr>
              <p:spPr bwMode="auto">
                <a:xfrm flipH="1">
                  <a:off x="3726" y="1749"/>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92" name="Line 60"/>
                <p:cNvSpPr>
                  <a:spLocks noChangeShapeType="1"/>
                </p:cNvSpPr>
                <p:nvPr/>
              </p:nvSpPr>
              <p:spPr bwMode="auto">
                <a:xfrm>
                  <a:off x="3520" y="1798"/>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93" name="Line 61"/>
                <p:cNvSpPr>
                  <a:spLocks noChangeShapeType="1"/>
                </p:cNvSpPr>
                <p:nvPr/>
              </p:nvSpPr>
              <p:spPr bwMode="auto">
                <a:xfrm rot="21544147" flipH="1">
                  <a:off x="3958" y="173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94" name="Line 62"/>
                <p:cNvSpPr>
                  <a:spLocks noChangeShapeType="1"/>
                </p:cNvSpPr>
                <p:nvPr/>
              </p:nvSpPr>
              <p:spPr bwMode="auto">
                <a:xfrm flipH="1">
                  <a:off x="3890" y="174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95" name="Line 63"/>
                <p:cNvSpPr>
                  <a:spLocks noChangeShapeType="1"/>
                </p:cNvSpPr>
                <p:nvPr/>
              </p:nvSpPr>
              <p:spPr bwMode="auto">
                <a:xfrm flipH="1">
                  <a:off x="4012" y="1737"/>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96" name="Line 64"/>
                <p:cNvSpPr>
                  <a:spLocks noChangeShapeType="1"/>
                </p:cNvSpPr>
                <p:nvPr/>
              </p:nvSpPr>
              <p:spPr bwMode="auto">
                <a:xfrm flipH="1">
                  <a:off x="4074" y="1746"/>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97" name="Line 65"/>
                <p:cNvSpPr>
                  <a:spLocks noChangeShapeType="1"/>
                </p:cNvSpPr>
                <p:nvPr/>
              </p:nvSpPr>
              <p:spPr bwMode="auto">
                <a:xfrm>
                  <a:off x="3868" y="1795"/>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98" name="Line 66"/>
                <p:cNvSpPr>
                  <a:spLocks noChangeShapeType="1"/>
                </p:cNvSpPr>
                <p:nvPr/>
              </p:nvSpPr>
              <p:spPr bwMode="auto">
                <a:xfrm rot="21544147" flipH="1">
                  <a:off x="3253" y="219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899" name="Line 67"/>
                <p:cNvSpPr>
                  <a:spLocks noChangeShapeType="1"/>
                </p:cNvSpPr>
                <p:nvPr/>
              </p:nvSpPr>
              <p:spPr bwMode="auto">
                <a:xfrm flipH="1">
                  <a:off x="3194" y="219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00" name="Line 68"/>
                <p:cNvSpPr>
                  <a:spLocks noChangeShapeType="1"/>
                </p:cNvSpPr>
                <p:nvPr/>
              </p:nvSpPr>
              <p:spPr bwMode="auto">
                <a:xfrm flipH="1">
                  <a:off x="3316" y="2184"/>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01" name="Line 69"/>
                <p:cNvSpPr>
                  <a:spLocks noChangeShapeType="1"/>
                </p:cNvSpPr>
                <p:nvPr/>
              </p:nvSpPr>
              <p:spPr bwMode="auto">
                <a:xfrm flipH="1">
                  <a:off x="3369" y="2193"/>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02" name="Line 70"/>
                <p:cNvSpPr>
                  <a:spLocks noChangeShapeType="1"/>
                </p:cNvSpPr>
                <p:nvPr/>
              </p:nvSpPr>
              <p:spPr bwMode="auto">
                <a:xfrm>
                  <a:off x="3172" y="2242"/>
                  <a:ext cx="311"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03" name="Line 71"/>
                <p:cNvSpPr>
                  <a:spLocks noChangeShapeType="1"/>
                </p:cNvSpPr>
                <p:nvPr/>
              </p:nvSpPr>
              <p:spPr bwMode="auto">
                <a:xfrm rot="21544147" flipH="1">
                  <a:off x="3223" y="195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04" name="Line 72"/>
                <p:cNvSpPr>
                  <a:spLocks noChangeShapeType="1"/>
                </p:cNvSpPr>
                <p:nvPr/>
              </p:nvSpPr>
              <p:spPr bwMode="auto">
                <a:xfrm flipH="1">
                  <a:off x="3172" y="195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05" name="Line 73"/>
                <p:cNvSpPr>
                  <a:spLocks noChangeShapeType="1"/>
                </p:cNvSpPr>
                <p:nvPr/>
              </p:nvSpPr>
              <p:spPr bwMode="auto">
                <a:xfrm flipH="1">
                  <a:off x="3286" y="1956"/>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06" name="Line 74"/>
                <p:cNvSpPr>
                  <a:spLocks noChangeShapeType="1"/>
                </p:cNvSpPr>
                <p:nvPr/>
              </p:nvSpPr>
              <p:spPr bwMode="auto">
                <a:xfrm flipH="1">
                  <a:off x="3339" y="1965"/>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07" name="Line 75"/>
                <p:cNvSpPr>
                  <a:spLocks noChangeShapeType="1"/>
                </p:cNvSpPr>
                <p:nvPr/>
              </p:nvSpPr>
              <p:spPr bwMode="auto">
                <a:xfrm>
                  <a:off x="3144" y="2021"/>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08" name="Line 76"/>
                <p:cNvSpPr>
                  <a:spLocks noChangeShapeType="1"/>
                </p:cNvSpPr>
                <p:nvPr/>
              </p:nvSpPr>
              <p:spPr bwMode="auto">
                <a:xfrm rot="21544147" flipH="1">
                  <a:off x="3535" y="1961"/>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09" name="Line 77"/>
                <p:cNvSpPr>
                  <a:spLocks noChangeShapeType="1"/>
                </p:cNvSpPr>
                <p:nvPr/>
              </p:nvSpPr>
              <p:spPr bwMode="auto">
                <a:xfrm flipH="1">
                  <a:off x="3484" y="196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10" name="Line 78"/>
                <p:cNvSpPr>
                  <a:spLocks noChangeShapeType="1"/>
                </p:cNvSpPr>
                <p:nvPr/>
              </p:nvSpPr>
              <p:spPr bwMode="auto">
                <a:xfrm flipH="1">
                  <a:off x="3598" y="1962"/>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11" name="Line 79"/>
                <p:cNvSpPr>
                  <a:spLocks noChangeShapeType="1"/>
                </p:cNvSpPr>
                <p:nvPr/>
              </p:nvSpPr>
              <p:spPr bwMode="auto">
                <a:xfrm flipH="1">
                  <a:off x="3651" y="1971"/>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12" name="Line 80"/>
                <p:cNvSpPr>
                  <a:spLocks noChangeShapeType="1"/>
                </p:cNvSpPr>
                <p:nvPr/>
              </p:nvSpPr>
              <p:spPr bwMode="auto">
                <a:xfrm>
                  <a:off x="3456" y="2027"/>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13" name="Line 81"/>
                <p:cNvSpPr>
                  <a:spLocks noChangeShapeType="1"/>
                </p:cNvSpPr>
                <p:nvPr/>
              </p:nvSpPr>
              <p:spPr bwMode="auto">
                <a:xfrm rot="21544147" flipH="1">
                  <a:off x="3847" y="1958"/>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14" name="Line 82"/>
                <p:cNvSpPr>
                  <a:spLocks noChangeShapeType="1"/>
                </p:cNvSpPr>
                <p:nvPr/>
              </p:nvSpPr>
              <p:spPr bwMode="auto">
                <a:xfrm flipH="1">
                  <a:off x="3796" y="1962"/>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15" name="Line 83"/>
                <p:cNvSpPr>
                  <a:spLocks noChangeShapeType="1"/>
                </p:cNvSpPr>
                <p:nvPr/>
              </p:nvSpPr>
              <p:spPr bwMode="auto">
                <a:xfrm flipH="1">
                  <a:off x="3910" y="1959"/>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16" name="Line 84"/>
                <p:cNvSpPr>
                  <a:spLocks noChangeShapeType="1"/>
                </p:cNvSpPr>
                <p:nvPr/>
              </p:nvSpPr>
              <p:spPr bwMode="auto">
                <a:xfrm flipH="1">
                  <a:off x="3963" y="1968"/>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17" name="Line 85"/>
                <p:cNvSpPr>
                  <a:spLocks noChangeShapeType="1"/>
                </p:cNvSpPr>
                <p:nvPr/>
              </p:nvSpPr>
              <p:spPr bwMode="auto">
                <a:xfrm>
                  <a:off x="3768" y="2024"/>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18" name="Line 86"/>
                <p:cNvSpPr>
                  <a:spLocks noChangeShapeType="1"/>
                </p:cNvSpPr>
                <p:nvPr/>
              </p:nvSpPr>
              <p:spPr bwMode="auto">
                <a:xfrm rot="21544147" flipH="1">
                  <a:off x="4168" y="1955"/>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19" name="Line 87"/>
                <p:cNvSpPr>
                  <a:spLocks noChangeShapeType="1"/>
                </p:cNvSpPr>
                <p:nvPr/>
              </p:nvSpPr>
              <p:spPr bwMode="auto">
                <a:xfrm flipH="1">
                  <a:off x="4117" y="195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20" name="Line 88"/>
                <p:cNvSpPr>
                  <a:spLocks noChangeShapeType="1"/>
                </p:cNvSpPr>
                <p:nvPr/>
              </p:nvSpPr>
              <p:spPr bwMode="auto">
                <a:xfrm flipH="1">
                  <a:off x="4231" y="1956"/>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21" name="Line 89"/>
                <p:cNvSpPr>
                  <a:spLocks noChangeShapeType="1"/>
                </p:cNvSpPr>
                <p:nvPr/>
              </p:nvSpPr>
              <p:spPr bwMode="auto">
                <a:xfrm flipH="1">
                  <a:off x="4274" y="1965"/>
                  <a:ext cx="73" cy="12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22" name="Line 90"/>
                <p:cNvSpPr>
                  <a:spLocks noChangeShapeType="1"/>
                </p:cNvSpPr>
                <p:nvPr/>
              </p:nvSpPr>
              <p:spPr bwMode="auto">
                <a:xfrm>
                  <a:off x="4089" y="2021"/>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23" name="Line 91"/>
                <p:cNvSpPr>
                  <a:spLocks noChangeShapeType="1"/>
                </p:cNvSpPr>
                <p:nvPr/>
              </p:nvSpPr>
              <p:spPr bwMode="auto">
                <a:xfrm rot="21544147" flipH="1">
                  <a:off x="3895" y="218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24" name="Line 92"/>
                <p:cNvSpPr>
                  <a:spLocks noChangeShapeType="1"/>
                </p:cNvSpPr>
                <p:nvPr/>
              </p:nvSpPr>
              <p:spPr bwMode="auto">
                <a:xfrm flipH="1">
                  <a:off x="3844" y="219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25" name="Line 93"/>
                <p:cNvSpPr>
                  <a:spLocks noChangeShapeType="1"/>
                </p:cNvSpPr>
                <p:nvPr/>
              </p:nvSpPr>
              <p:spPr bwMode="auto">
                <a:xfrm flipH="1">
                  <a:off x="3949" y="2187"/>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26" name="Line 94"/>
                <p:cNvSpPr>
                  <a:spLocks noChangeShapeType="1"/>
                </p:cNvSpPr>
                <p:nvPr/>
              </p:nvSpPr>
              <p:spPr bwMode="auto">
                <a:xfrm rot="21544147" flipH="1">
                  <a:off x="3589" y="2186"/>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27" name="Line 95"/>
                <p:cNvSpPr>
                  <a:spLocks noChangeShapeType="1"/>
                </p:cNvSpPr>
                <p:nvPr/>
              </p:nvSpPr>
              <p:spPr bwMode="auto">
                <a:xfrm flipH="1">
                  <a:off x="3538" y="2190"/>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28" name="Line 96"/>
                <p:cNvSpPr>
                  <a:spLocks noChangeShapeType="1"/>
                </p:cNvSpPr>
                <p:nvPr/>
              </p:nvSpPr>
              <p:spPr bwMode="auto">
                <a:xfrm flipH="1">
                  <a:off x="3652" y="2187"/>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29" name="Line 97"/>
                <p:cNvSpPr>
                  <a:spLocks noChangeShapeType="1"/>
                </p:cNvSpPr>
                <p:nvPr/>
              </p:nvSpPr>
              <p:spPr bwMode="auto">
                <a:xfrm flipH="1">
                  <a:off x="3705" y="2196"/>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30" name="Line 98"/>
                <p:cNvSpPr>
                  <a:spLocks noChangeShapeType="1"/>
                </p:cNvSpPr>
                <p:nvPr/>
              </p:nvSpPr>
              <p:spPr bwMode="auto">
                <a:xfrm>
                  <a:off x="3510" y="2252"/>
                  <a:ext cx="2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31" name="Line 99"/>
                <p:cNvSpPr>
                  <a:spLocks noChangeShapeType="1"/>
                </p:cNvSpPr>
                <p:nvPr/>
              </p:nvSpPr>
              <p:spPr bwMode="auto">
                <a:xfrm flipH="1">
                  <a:off x="3319" y="1503"/>
                  <a:ext cx="60" cy="12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32" name="Line 100"/>
                <p:cNvSpPr>
                  <a:spLocks noChangeShapeType="1"/>
                </p:cNvSpPr>
                <p:nvPr/>
              </p:nvSpPr>
              <p:spPr bwMode="auto">
                <a:xfrm flipH="1">
                  <a:off x="3381" y="1512"/>
                  <a:ext cx="63" cy="10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33" name="Line 101"/>
                <p:cNvSpPr>
                  <a:spLocks noChangeShapeType="1"/>
                </p:cNvSpPr>
                <p:nvPr/>
              </p:nvSpPr>
              <p:spPr bwMode="auto">
                <a:xfrm flipH="1">
                  <a:off x="4396" y="1987"/>
                  <a:ext cx="46" cy="8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34" name="Line 102"/>
                <p:cNvSpPr>
                  <a:spLocks noChangeShapeType="1"/>
                </p:cNvSpPr>
                <p:nvPr/>
              </p:nvSpPr>
              <p:spPr bwMode="auto">
                <a:xfrm flipH="1">
                  <a:off x="4439" y="1969"/>
                  <a:ext cx="68" cy="11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35" name="Line 103"/>
                <p:cNvSpPr>
                  <a:spLocks noChangeShapeType="1"/>
                </p:cNvSpPr>
                <p:nvPr/>
              </p:nvSpPr>
              <p:spPr bwMode="auto">
                <a:xfrm flipH="1">
                  <a:off x="4488" y="1969"/>
                  <a:ext cx="64" cy="11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36" name="Line 104"/>
                <p:cNvSpPr>
                  <a:spLocks noChangeShapeType="1"/>
                </p:cNvSpPr>
                <p:nvPr/>
              </p:nvSpPr>
              <p:spPr bwMode="auto">
                <a:xfrm flipH="1">
                  <a:off x="4525" y="1969"/>
                  <a:ext cx="64" cy="11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37" name="Line 105"/>
                <p:cNvSpPr>
                  <a:spLocks noChangeShapeType="1"/>
                </p:cNvSpPr>
                <p:nvPr/>
              </p:nvSpPr>
              <p:spPr bwMode="auto">
                <a:xfrm>
                  <a:off x="4396" y="2024"/>
                  <a:ext cx="183"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38" name="Line 106"/>
                <p:cNvSpPr>
                  <a:spLocks noChangeShapeType="1"/>
                </p:cNvSpPr>
                <p:nvPr/>
              </p:nvSpPr>
              <p:spPr bwMode="auto">
                <a:xfrm flipH="1">
                  <a:off x="4647" y="196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39" name="Line 107"/>
                <p:cNvSpPr>
                  <a:spLocks noChangeShapeType="1"/>
                </p:cNvSpPr>
                <p:nvPr/>
              </p:nvSpPr>
              <p:spPr bwMode="auto">
                <a:xfrm flipH="1">
                  <a:off x="4702" y="1969"/>
                  <a:ext cx="69" cy="119"/>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40" name="Line 108"/>
                <p:cNvSpPr>
                  <a:spLocks noChangeShapeType="1"/>
                </p:cNvSpPr>
                <p:nvPr/>
              </p:nvSpPr>
              <p:spPr bwMode="auto">
                <a:xfrm flipH="1">
                  <a:off x="4752" y="1969"/>
                  <a:ext cx="74" cy="12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41" name="Line 109"/>
                <p:cNvSpPr>
                  <a:spLocks noChangeShapeType="1"/>
                </p:cNvSpPr>
                <p:nvPr/>
              </p:nvSpPr>
              <p:spPr bwMode="auto">
                <a:xfrm flipH="1">
                  <a:off x="4817" y="1969"/>
                  <a:ext cx="73" cy="12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42" name="Line 110"/>
                <p:cNvSpPr>
                  <a:spLocks noChangeShapeType="1"/>
                </p:cNvSpPr>
                <p:nvPr/>
              </p:nvSpPr>
              <p:spPr bwMode="auto">
                <a:xfrm flipH="1">
                  <a:off x="3200" y="2426"/>
                  <a:ext cx="81" cy="14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43" name="Line 111"/>
                <p:cNvSpPr>
                  <a:spLocks noChangeShapeType="1"/>
                </p:cNvSpPr>
                <p:nvPr/>
              </p:nvSpPr>
              <p:spPr bwMode="auto">
                <a:xfrm flipH="1">
                  <a:off x="3272" y="2417"/>
                  <a:ext cx="73" cy="126"/>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120944" name="Rectangle 112"/>
              <p:cNvSpPr>
                <a:spLocks noChangeArrowheads="1"/>
              </p:cNvSpPr>
              <p:nvPr/>
            </p:nvSpPr>
            <p:spPr bwMode="auto">
              <a:xfrm>
                <a:off x="1832" y="1212"/>
                <a:ext cx="914" cy="29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b="1">
                    <a:solidFill>
                      <a:srgbClr val="FF0000"/>
                    </a:solidFill>
                  </a:rPr>
                  <a:t>　</a:t>
                </a:r>
                <a:r>
                  <a:rPr lang="ja-JP" altLang="en-US" sz="2000"/>
                  <a:t>７７．８７</a:t>
                </a:r>
              </a:p>
              <a:p>
                <a:pPr>
                  <a:buFontTx/>
                  <a:buNone/>
                </a:pPr>
                <a:r>
                  <a:rPr lang="ja-JP" altLang="en-US" sz="2000"/>
                  <a:t>　７７．９５</a:t>
                </a:r>
              </a:p>
              <a:p>
                <a:pPr>
                  <a:buFontTx/>
                  <a:buNone/>
                </a:pPr>
                <a:r>
                  <a:rPr lang="ja-JP" altLang="en-US" sz="2000"/>
                  <a:t>　７８．０３</a:t>
                </a:r>
              </a:p>
              <a:p>
                <a:pPr>
                  <a:buFontTx/>
                  <a:buNone/>
                </a:pPr>
                <a:r>
                  <a:rPr lang="ja-JP" altLang="en-US" sz="2000"/>
                  <a:t>　７８．１１</a:t>
                </a:r>
              </a:p>
              <a:p>
                <a:pPr>
                  <a:buFontTx/>
                  <a:buNone/>
                </a:pPr>
                <a:r>
                  <a:rPr lang="ja-JP" altLang="en-US" sz="2000"/>
                  <a:t>　７８．１９</a:t>
                </a:r>
              </a:p>
              <a:p>
                <a:pPr>
                  <a:buFontTx/>
                  <a:buNone/>
                </a:pPr>
                <a:r>
                  <a:rPr lang="ja-JP" altLang="en-US" sz="2000"/>
                  <a:t>　７８．２７</a:t>
                </a:r>
              </a:p>
              <a:p>
                <a:pPr>
                  <a:buFontTx/>
                  <a:buNone/>
                </a:pPr>
                <a:r>
                  <a:rPr lang="ja-JP" altLang="en-US" sz="2000"/>
                  <a:t>　７８．３５</a:t>
                </a:r>
              </a:p>
              <a:p>
                <a:pPr>
                  <a:buFontTx/>
                  <a:buNone/>
                </a:pPr>
                <a:r>
                  <a:rPr lang="ja-JP" altLang="en-US" sz="2000"/>
                  <a:t>　７８．４３</a:t>
                </a:r>
              </a:p>
              <a:p>
                <a:pPr>
                  <a:buFontTx/>
                  <a:buNone/>
                </a:pPr>
                <a:r>
                  <a:rPr lang="ja-JP" altLang="en-US" sz="2000"/>
                  <a:t>　７８．５１</a:t>
                </a:r>
              </a:p>
              <a:p>
                <a:pPr>
                  <a:buFontTx/>
                  <a:buNone/>
                </a:pPr>
                <a:r>
                  <a:rPr lang="ja-JP" altLang="en-US" sz="2000"/>
                  <a:t>　７８．５９</a:t>
                </a:r>
              </a:p>
            </p:txBody>
          </p:sp>
          <p:sp>
            <p:nvSpPr>
              <p:cNvPr id="120945" name="Rectangle 113"/>
              <p:cNvSpPr>
                <a:spLocks noChangeArrowheads="1"/>
              </p:cNvSpPr>
              <p:nvPr/>
            </p:nvSpPr>
            <p:spPr bwMode="auto">
              <a:xfrm>
                <a:off x="410" y="1221"/>
                <a:ext cx="1692" cy="2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７７．８３～７７．９１</a:t>
                </a:r>
              </a:p>
              <a:p>
                <a:pPr>
                  <a:buFontTx/>
                  <a:buNone/>
                </a:pPr>
                <a:r>
                  <a:rPr lang="ja-JP" altLang="en-US" sz="2000"/>
                  <a:t>　７７．９１～７７．９９</a:t>
                </a:r>
              </a:p>
              <a:p>
                <a:pPr>
                  <a:buFontTx/>
                  <a:buNone/>
                </a:pPr>
                <a:r>
                  <a:rPr lang="ja-JP" altLang="en-US" sz="2000"/>
                  <a:t>　７７．９９～７８．０７</a:t>
                </a:r>
              </a:p>
              <a:p>
                <a:pPr>
                  <a:buFontTx/>
                  <a:buNone/>
                </a:pPr>
                <a:r>
                  <a:rPr lang="ja-JP" altLang="en-US" sz="2000"/>
                  <a:t>　７８．０７～７８．１５</a:t>
                </a:r>
              </a:p>
              <a:p>
                <a:pPr>
                  <a:buFontTx/>
                  <a:buNone/>
                </a:pPr>
                <a:r>
                  <a:rPr lang="ja-JP" altLang="en-US" sz="2000"/>
                  <a:t>　７８．１５～７８・２３</a:t>
                </a:r>
              </a:p>
              <a:p>
                <a:pPr>
                  <a:buFontTx/>
                  <a:buNone/>
                </a:pPr>
                <a:r>
                  <a:rPr lang="ja-JP" altLang="en-US" sz="2000"/>
                  <a:t>　７８．２３～７８．３１</a:t>
                </a:r>
              </a:p>
              <a:p>
                <a:pPr>
                  <a:buFontTx/>
                  <a:buNone/>
                </a:pPr>
                <a:r>
                  <a:rPr lang="ja-JP" altLang="en-US" sz="2000"/>
                  <a:t>　７８．３１～７８．３９</a:t>
                </a:r>
              </a:p>
              <a:p>
                <a:pPr>
                  <a:buFontTx/>
                  <a:buNone/>
                </a:pPr>
                <a:r>
                  <a:rPr lang="ja-JP" altLang="en-US" sz="2000"/>
                  <a:t>　７８．３９～７８．４７</a:t>
                </a:r>
              </a:p>
              <a:p>
                <a:pPr>
                  <a:buFontTx/>
                  <a:buNone/>
                </a:pPr>
                <a:r>
                  <a:rPr lang="ja-JP" altLang="en-US" sz="2000"/>
                  <a:t>　７８．４７～７８．５５</a:t>
                </a:r>
              </a:p>
              <a:p>
                <a:pPr>
                  <a:buFontTx/>
                  <a:buNone/>
                </a:pPr>
                <a:r>
                  <a:rPr lang="ja-JP" altLang="en-US" sz="2000"/>
                  <a:t>　７８．５５～７８．６３</a:t>
                </a:r>
              </a:p>
            </p:txBody>
          </p:sp>
          <p:sp>
            <p:nvSpPr>
              <p:cNvPr id="120946" name="Rectangle 114"/>
              <p:cNvSpPr>
                <a:spLocks noChangeArrowheads="1"/>
              </p:cNvSpPr>
              <p:nvPr/>
            </p:nvSpPr>
            <p:spPr bwMode="auto">
              <a:xfrm>
                <a:off x="110" y="1233"/>
                <a:ext cx="384" cy="2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１</a:t>
                </a:r>
              </a:p>
              <a:p>
                <a:pPr>
                  <a:buFontTx/>
                  <a:buNone/>
                </a:pPr>
                <a:r>
                  <a:rPr lang="ja-JP" altLang="en-US" sz="2000"/>
                  <a:t>　２</a:t>
                </a:r>
              </a:p>
              <a:p>
                <a:pPr>
                  <a:buFontTx/>
                  <a:buNone/>
                </a:pPr>
                <a:r>
                  <a:rPr lang="ja-JP" altLang="en-US" sz="2000"/>
                  <a:t>　３</a:t>
                </a:r>
              </a:p>
              <a:p>
                <a:pPr>
                  <a:buFontTx/>
                  <a:buNone/>
                </a:pPr>
                <a:r>
                  <a:rPr lang="ja-JP" altLang="en-US" sz="2000"/>
                  <a:t>　４</a:t>
                </a:r>
              </a:p>
              <a:p>
                <a:pPr>
                  <a:buFontTx/>
                  <a:buNone/>
                </a:pPr>
                <a:r>
                  <a:rPr lang="ja-JP" altLang="en-US" sz="2000"/>
                  <a:t>　５</a:t>
                </a:r>
              </a:p>
              <a:p>
                <a:pPr>
                  <a:buFontTx/>
                  <a:buNone/>
                </a:pPr>
                <a:r>
                  <a:rPr lang="ja-JP" altLang="en-US" sz="2000"/>
                  <a:t>　６</a:t>
                </a:r>
              </a:p>
              <a:p>
                <a:pPr>
                  <a:buFontTx/>
                  <a:buNone/>
                </a:pPr>
                <a:r>
                  <a:rPr lang="ja-JP" altLang="en-US" sz="2000"/>
                  <a:t>　７</a:t>
                </a:r>
              </a:p>
              <a:p>
                <a:pPr>
                  <a:buFontTx/>
                  <a:buNone/>
                </a:pPr>
                <a:r>
                  <a:rPr lang="ja-JP" altLang="en-US" sz="2000"/>
                  <a:t>　８</a:t>
                </a:r>
              </a:p>
              <a:p>
                <a:pPr>
                  <a:buFontTx/>
                  <a:buNone/>
                </a:pPr>
                <a:r>
                  <a:rPr lang="ja-JP" altLang="en-US" sz="2000"/>
                  <a:t>　９</a:t>
                </a:r>
              </a:p>
              <a:p>
                <a:pPr>
                  <a:buFontTx/>
                  <a:buNone/>
                </a:pPr>
                <a:r>
                  <a:rPr lang="ja-JP" altLang="en-US" sz="2000"/>
                  <a:t>１０</a:t>
                </a:r>
              </a:p>
            </p:txBody>
          </p:sp>
          <p:grpSp>
            <p:nvGrpSpPr>
              <p:cNvPr id="120947" name="Group 115"/>
              <p:cNvGrpSpPr>
                <a:grpSpLocks/>
              </p:cNvGrpSpPr>
              <p:nvPr/>
            </p:nvGrpSpPr>
            <p:grpSpPr bwMode="auto">
              <a:xfrm>
                <a:off x="125" y="603"/>
                <a:ext cx="5543" cy="3315"/>
                <a:chOff x="125" y="603"/>
                <a:chExt cx="5543" cy="3315"/>
              </a:xfrm>
            </p:grpSpPr>
            <p:grpSp>
              <p:nvGrpSpPr>
                <p:cNvPr id="120948" name="Group 116"/>
                <p:cNvGrpSpPr>
                  <a:grpSpLocks/>
                </p:cNvGrpSpPr>
                <p:nvPr/>
              </p:nvGrpSpPr>
              <p:grpSpPr bwMode="auto">
                <a:xfrm>
                  <a:off x="125" y="918"/>
                  <a:ext cx="5543" cy="3000"/>
                  <a:chOff x="125" y="918"/>
                  <a:chExt cx="5543" cy="3000"/>
                </a:xfrm>
              </p:grpSpPr>
              <p:sp>
                <p:nvSpPr>
                  <p:cNvPr id="120949" name="Line 117"/>
                  <p:cNvSpPr>
                    <a:spLocks noChangeShapeType="1"/>
                  </p:cNvSpPr>
                  <p:nvPr/>
                </p:nvSpPr>
                <p:spPr bwMode="auto">
                  <a:xfrm>
                    <a:off x="125" y="918"/>
                    <a:ext cx="0" cy="2996"/>
                  </a:xfrm>
                  <a:prstGeom prst="line">
                    <a:avLst/>
                  </a:prstGeom>
                  <a:noFill/>
                  <a:ln w="1905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50" name="Rectangle 118"/>
                  <p:cNvSpPr>
                    <a:spLocks noChangeArrowheads="1"/>
                  </p:cNvSpPr>
                  <p:nvPr/>
                </p:nvSpPr>
                <p:spPr bwMode="auto">
                  <a:xfrm>
                    <a:off x="2422" y="918"/>
                    <a:ext cx="2486"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度数マーク</a:t>
                    </a:r>
                  </a:p>
                </p:txBody>
              </p:sp>
              <p:sp>
                <p:nvSpPr>
                  <p:cNvPr id="120951" name="Rectangle 119"/>
                  <p:cNvSpPr>
                    <a:spLocks noChangeArrowheads="1"/>
                  </p:cNvSpPr>
                  <p:nvPr/>
                </p:nvSpPr>
                <p:spPr bwMode="auto">
                  <a:xfrm>
                    <a:off x="1859" y="918"/>
                    <a:ext cx="91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中心値</a:t>
                    </a:r>
                  </a:p>
                </p:txBody>
              </p:sp>
              <p:sp>
                <p:nvSpPr>
                  <p:cNvPr id="120952" name="Rectangle 120"/>
                  <p:cNvSpPr>
                    <a:spLocks noChangeArrowheads="1"/>
                  </p:cNvSpPr>
                  <p:nvPr/>
                </p:nvSpPr>
                <p:spPr bwMode="auto">
                  <a:xfrm>
                    <a:off x="446" y="918"/>
                    <a:ext cx="1692"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2000"/>
                      <a:t>　　　　区　　間</a:t>
                    </a:r>
                  </a:p>
                </p:txBody>
              </p:sp>
              <p:sp>
                <p:nvSpPr>
                  <p:cNvPr id="120953" name="Rectangle 121"/>
                  <p:cNvSpPr>
                    <a:spLocks noChangeArrowheads="1"/>
                  </p:cNvSpPr>
                  <p:nvPr/>
                </p:nvSpPr>
                <p:spPr bwMode="auto">
                  <a:xfrm>
                    <a:off x="152" y="918"/>
                    <a:ext cx="38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en-US" altLang="ja-JP" sz="1800"/>
                      <a:t>NO</a:t>
                    </a:r>
                  </a:p>
                </p:txBody>
              </p:sp>
              <p:sp>
                <p:nvSpPr>
                  <p:cNvPr id="120954" name="Text Box 122"/>
                  <p:cNvSpPr txBox="1">
                    <a:spLocks noChangeArrowheads="1"/>
                  </p:cNvSpPr>
                  <p:nvPr/>
                </p:nvSpPr>
                <p:spPr bwMode="auto">
                  <a:xfrm>
                    <a:off x="4973" y="928"/>
                    <a:ext cx="69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度数</a:t>
                    </a:r>
                    <a:r>
                      <a:rPr lang="ja-JP" altLang="en-US" sz="1800" b="1"/>
                      <a:t>（ｆ）</a:t>
                    </a:r>
                  </a:p>
                </p:txBody>
              </p:sp>
              <p:sp>
                <p:nvSpPr>
                  <p:cNvPr id="120955" name="Line 123"/>
                  <p:cNvSpPr>
                    <a:spLocks noChangeShapeType="1"/>
                  </p:cNvSpPr>
                  <p:nvPr/>
                </p:nvSpPr>
                <p:spPr bwMode="auto">
                  <a:xfrm>
                    <a:off x="1902" y="918"/>
                    <a:ext cx="0" cy="299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56" name="Line 124"/>
                  <p:cNvSpPr>
                    <a:spLocks noChangeShapeType="1"/>
                  </p:cNvSpPr>
                  <p:nvPr/>
                </p:nvSpPr>
                <p:spPr bwMode="auto">
                  <a:xfrm>
                    <a:off x="2715" y="918"/>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57" name="Line 125"/>
                  <p:cNvSpPr>
                    <a:spLocks noChangeShapeType="1"/>
                  </p:cNvSpPr>
                  <p:nvPr/>
                </p:nvSpPr>
                <p:spPr bwMode="auto">
                  <a:xfrm>
                    <a:off x="494" y="927"/>
                    <a:ext cx="0" cy="29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58" name="Line 126"/>
                  <p:cNvSpPr>
                    <a:spLocks noChangeShapeType="1"/>
                  </p:cNvSpPr>
                  <p:nvPr/>
                </p:nvSpPr>
                <p:spPr bwMode="auto">
                  <a:xfrm>
                    <a:off x="128" y="91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59" name="Line 127"/>
                  <p:cNvSpPr>
                    <a:spLocks noChangeShapeType="1"/>
                  </p:cNvSpPr>
                  <p:nvPr/>
                </p:nvSpPr>
                <p:spPr bwMode="auto">
                  <a:xfrm>
                    <a:off x="5641" y="918"/>
                    <a:ext cx="0" cy="29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60" name="Line 128"/>
                  <p:cNvSpPr>
                    <a:spLocks noChangeShapeType="1"/>
                  </p:cNvSpPr>
                  <p:nvPr/>
                </p:nvSpPr>
                <p:spPr bwMode="auto">
                  <a:xfrm>
                    <a:off x="128" y="368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61" name="Line 129"/>
                  <p:cNvSpPr>
                    <a:spLocks noChangeShapeType="1"/>
                  </p:cNvSpPr>
                  <p:nvPr/>
                </p:nvSpPr>
                <p:spPr bwMode="auto">
                  <a:xfrm>
                    <a:off x="137" y="1165"/>
                    <a:ext cx="55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62" name="Line 130"/>
                  <p:cNvSpPr>
                    <a:spLocks noChangeShapeType="1"/>
                  </p:cNvSpPr>
                  <p:nvPr/>
                </p:nvSpPr>
                <p:spPr bwMode="auto">
                  <a:xfrm>
                    <a:off x="4956" y="918"/>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963" name="Line 131"/>
                  <p:cNvSpPr>
                    <a:spLocks noChangeShapeType="1"/>
                  </p:cNvSpPr>
                  <p:nvPr/>
                </p:nvSpPr>
                <p:spPr bwMode="auto">
                  <a:xfrm>
                    <a:off x="128" y="3917"/>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120964" name="Text Box 132"/>
                <p:cNvSpPr txBox="1">
                  <a:spLocks noChangeArrowheads="1"/>
                </p:cNvSpPr>
                <p:nvPr/>
              </p:nvSpPr>
              <p:spPr bwMode="auto">
                <a:xfrm>
                  <a:off x="2168" y="603"/>
                  <a:ext cx="150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表８－　度数表</a:t>
                  </a:r>
                </a:p>
              </p:txBody>
            </p:sp>
          </p:grpSp>
        </p:grpSp>
        <p:sp>
          <p:nvSpPr>
            <p:cNvPr id="120965" name="Text Box 133"/>
            <p:cNvSpPr txBox="1">
              <a:spLocks noChangeArrowheads="1"/>
            </p:cNvSpPr>
            <p:nvPr/>
          </p:nvSpPr>
          <p:spPr bwMode="auto">
            <a:xfrm>
              <a:off x="209" y="3688"/>
              <a:ext cx="30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計</a:t>
              </a:r>
            </a:p>
          </p:txBody>
        </p:sp>
      </p:grpSp>
      <p:sp>
        <p:nvSpPr>
          <p:cNvPr id="120966" name="Text Box 134"/>
          <p:cNvSpPr txBox="1">
            <a:spLocks noChangeArrowheads="1"/>
          </p:cNvSpPr>
          <p:nvPr/>
        </p:nvSpPr>
        <p:spPr bwMode="auto">
          <a:xfrm>
            <a:off x="4586288" y="392113"/>
            <a:ext cx="4557712" cy="942975"/>
          </a:xfrm>
          <a:prstGeom prst="rect">
            <a:avLst/>
          </a:prstGeom>
          <a:noFill/>
          <a:ln>
            <a:noFill/>
          </a:ln>
          <a:effectLst/>
          <a:extLst>
            <a:ext uri="{909E8E84-426E-40DD-AFC4-6F175D3DCCD1}">
              <a14:hiddenFill xmlns:a14="http://schemas.microsoft.com/office/drawing/2010/main">
                <a:solidFill>
                  <a:srgbClr val="FF7C80"/>
                </a:solidFill>
              </a14:hiddenFill>
            </a:ext>
            <a:ext uri="{91240B29-F687-4F45-9708-019B960494DF}">
              <a14:hiddenLine xmlns:a14="http://schemas.microsoft.com/office/drawing/2010/main" w="12700">
                <a:solidFill>
                  <a:srgbClr val="FF7C8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・全データについてマーキングが終わったら度数（ｆ）欄と</a:t>
            </a:r>
          </a:p>
          <a:p>
            <a:pPr>
              <a:spcBef>
                <a:spcPct val="50000"/>
              </a:spcBef>
            </a:pPr>
            <a:r>
              <a:rPr lang="ja-JP" altLang="en-US" sz="1400"/>
              <a:t>　各区間の度数を記入し、</a:t>
            </a:r>
          </a:p>
          <a:p>
            <a:pPr>
              <a:spcBef>
                <a:spcPct val="50000"/>
              </a:spcBef>
            </a:pPr>
            <a:r>
              <a:rPr lang="ja-JP" altLang="en-US" sz="1400"/>
              <a:t>・その統計が全データ数と一致することを確かめる</a:t>
            </a:r>
          </a:p>
        </p:txBody>
      </p:sp>
      <p:sp>
        <p:nvSpPr>
          <p:cNvPr id="120972" name="Text Box 140"/>
          <p:cNvSpPr txBox="1">
            <a:spLocks noChangeArrowheads="1"/>
          </p:cNvSpPr>
          <p:nvPr/>
        </p:nvSpPr>
        <p:spPr bwMode="auto">
          <a:xfrm>
            <a:off x="8678863" y="114300"/>
            <a:ext cx="5222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９</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315" name="Group 3611"/>
          <p:cNvGraphicFramePr>
            <a:graphicFrameLocks noGrp="1"/>
          </p:cNvGraphicFramePr>
          <p:nvPr/>
        </p:nvGraphicFramePr>
        <p:xfrm>
          <a:off x="1089025" y="906463"/>
          <a:ext cx="6530975" cy="5367337"/>
        </p:xfrm>
        <a:graphic>
          <a:graphicData uri="http://schemas.openxmlformats.org/drawingml/2006/table">
            <a:tbl>
              <a:tblPr/>
              <a:tblGrid>
                <a:gridCol w="261938"/>
                <a:gridCol w="246062"/>
                <a:gridCol w="276225"/>
                <a:gridCol w="260350"/>
                <a:gridCol w="276225"/>
                <a:gridCol w="247650"/>
                <a:gridCol w="260350"/>
                <a:gridCol w="261938"/>
                <a:gridCol w="246062"/>
                <a:gridCol w="276225"/>
                <a:gridCol w="261938"/>
                <a:gridCol w="260350"/>
                <a:gridCol w="260350"/>
                <a:gridCol w="260350"/>
                <a:gridCol w="261937"/>
                <a:gridCol w="261938"/>
                <a:gridCol w="260350"/>
                <a:gridCol w="261937"/>
                <a:gridCol w="260350"/>
                <a:gridCol w="261938"/>
                <a:gridCol w="261937"/>
                <a:gridCol w="260350"/>
                <a:gridCol w="261938"/>
                <a:gridCol w="260350"/>
                <a:gridCol w="261937"/>
              </a:tblGrid>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857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8097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6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sp>
        <p:nvSpPr>
          <p:cNvPr id="76229" name="Line 3525"/>
          <p:cNvSpPr>
            <a:spLocks noChangeShapeType="1"/>
          </p:cNvSpPr>
          <p:nvPr/>
        </p:nvSpPr>
        <p:spPr bwMode="auto">
          <a:xfrm flipV="1">
            <a:off x="2409825" y="5661025"/>
            <a:ext cx="0" cy="10160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231" name="Line 3527"/>
          <p:cNvSpPr>
            <a:spLocks noChangeShapeType="1"/>
          </p:cNvSpPr>
          <p:nvPr/>
        </p:nvSpPr>
        <p:spPr bwMode="auto">
          <a:xfrm flipV="1">
            <a:off x="3440113" y="5661025"/>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232" name="Line 3528"/>
          <p:cNvSpPr>
            <a:spLocks noChangeShapeType="1"/>
          </p:cNvSpPr>
          <p:nvPr/>
        </p:nvSpPr>
        <p:spPr bwMode="auto">
          <a:xfrm flipV="1">
            <a:off x="3962400" y="5661025"/>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233" name="Line 3529"/>
          <p:cNvSpPr>
            <a:spLocks noChangeShapeType="1"/>
          </p:cNvSpPr>
          <p:nvPr/>
        </p:nvSpPr>
        <p:spPr bwMode="auto">
          <a:xfrm flipV="1">
            <a:off x="4484688" y="5661025"/>
            <a:ext cx="0" cy="10160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235" name="Line 3531"/>
          <p:cNvSpPr>
            <a:spLocks noChangeShapeType="1"/>
          </p:cNvSpPr>
          <p:nvPr/>
        </p:nvSpPr>
        <p:spPr bwMode="auto">
          <a:xfrm flipV="1">
            <a:off x="5529263" y="5661025"/>
            <a:ext cx="0" cy="10160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236" name="Line 3532"/>
          <p:cNvSpPr>
            <a:spLocks noChangeShapeType="1"/>
          </p:cNvSpPr>
          <p:nvPr/>
        </p:nvSpPr>
        <p:spPr bwMode="auto">
          <a:xfrm flipV="1">
            <a:off x="6053138" y="5675313"/>
            <a:ext cx="0" cy="10160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238" name="Line 3534"/>
          <p:cNvSpPr>
            <a:spLocks noChangeShapeType="1"/>
          </p:cNvSpPr>
          <p:nvPr/>
        </p:nvSpPr>
        <p:spPr bwMode="auto">
          <a:xfrm flipV="1">
            <a:off x="6575425" y="5661025"/>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239" name="Line 3535"/>
          <p:cNvSpPr>
            <a:spLocks noChangeShapeType="1"/>
          </p:cNvSpPr>
          <p:nvPr/>
        </p:nvSpPr>
        <p:spPr bwMode="auto">
          <a:xfrm flipV="1">
            <a:off x="7097713" y="5661025"/>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242" name="Line 3538"/>
          <p:cNvSpPr>
            <a:spLocks noChangeShapeType="1"/>
          </p:cNvSpPr>
          <p:nvPr/>
        </p:nvSpPr>
        <p:spPr bwMode="auto">
          <a:xfrm flipV="1">
            <a:off x="5006975" y="5661025"/>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244" name="Line 3540"/>
          <p:cNvSpPr>
            <a:spLocks noChangeShapeType="1"/>
          </p:cNvSpPr>
          <p:nvPr/>
        </p:nvSpPr>
        <p:spPr bwMode="auto">
          <a:xfrm flipV="1">
            <a:off x="1871663" y="5661025"/>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245" name="Line 3541"/>
          <p:cNvSpPr>
            <a:spLocks noChangeShapeType="1"/>
          </p:cNvSpPr>
          <p:nvPr/>
        </p:nvSpPr>
        <p:spPr bwMode="auto">
          <a:xfrm flipV="1">
            <a:off x="2917825" y="5661025"/>
            <a:ext cx="0" cy="10160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253" name="Text Box 3549"/>
          <p:cNvSpPr txBox="1">
            <a:spLocks noChangeArrowheads="1"/>
          </p:cNvSpPr>
          <p:nvPr/>
        </p:nvSpPr>
        <p:spPr bwMode="auto">
          <a:xfrm>
            <a:off x="3670300" y="5956300"/>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７８．１１</a:t>
            </a:r>
          </a:p>
        </p:txBody>
      </p:sp>
      <p:sp>
        <p:nvSpPr>
          <p:cNvPr id="76256" name="Text Box 3552"/>
          <p:cNvSpPr txBox="1">
            <a:spLocks noChangeArrowheads="1"/>
          </p:cNvSpPr>
          <p:nvPr/>
        </p:nvSpPr>
        <p:spPr bwMode="auto">
          <a:xfrm>
            <a:off x="6796088" y="5946775"/>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７８．５９</a:t>
            </a:r>
          </a:p>
        </p:txBody>
      </p:sp>
      <p:sp>
        <p:nvSpPr>
          <p:cNvPr id="76247" name="Text Box 3543"/>
          <p:cNvSpPr txBox="1">
            <a:spLocks noChangeArrowheads="1"/>
          </p:cNvSpPr>
          <p:nvPr/>
        </p:nvSpPr>
        <p:spPr bwMode="auto">
          <a:xfrm>
            <a:off x="2117725" y="5705475"/>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７７．８７</a:t>
            </a:r>
          </a:p>
        </p:txBody>
      </p:sp>
      <p:sp>
        <p:nvSpPr>
          <p:cNvPr id="65544" name="Rectangle 8"/>
          <p:cNvSpPr>
            <a:spLocks noChangeArrowheads="1"/>
          </p:cNvSpPr>
          <p:nvPr/>
        </p:nvSpPr>
        <p:spPr bwMode="auto">
          <a:xfrm>
            <a:off x="209550" y="198438"/>
            <a:ext cx="6467475"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手順９　用紙に横軸を入れる</a:t>
            </a:r>
            <a:r>
              <a:rPr lang="ja-JP" altLang="en-US" sz="1800"/>
              <a:t>（特性値　ﾍﾞﾙﾄ内径）</a:t>
            </a:r>
          </a:p>
        </p:txBody>
      </p:sp>
      <p:sp>
        <p:nvSpPr>
          <p:cNvPr id="76301" name="Text Box 3597"/>
          <p:cNvSpPr txBox="1">
            <a:spLocks noChangeArrowheads="1"/>
          </p:cNvSpPr>
          <p:nvPr/>
        </p:nvSpPr>
        <p:spPr bwMode="auto">
          <a:xfrm>
            <a:off x="3606800" y="6342063"/>
            <a:ext cx="19145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内径寸法（ｍｍ）</a:t>
            </a:r>
          </a:p>
        </p:txBody>
      </p:sp>
      <p:sp>
        <p:nvSpPr>
          <p:cNvPr id="76306" name="Rectangle 3602"/>
          <p:cNvSpPr>
            <a:spLocks noChangeArrowheads="1"/>
          </p:cNvSpPr>
          <p:nvPr/>
        </p:nvSpPr>
        <p:spPr bwMode="auto">
          <a:xfrm>
            <a:off x="4732338" y="911225"/>
            <a:ext cx="4049712" cy="1219200"/>
          </a:xfrm>
          <a:prstGeom prst="rect">
            <a:avLst/>
          </a:prstGeom>
          <a:solidFill>
            <a:srgbClr val="FFFFCC"/>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1400">
              <a:solidFill>
                <a:srgbClr val="FFFFFF"/>
              </a:solidFill>
            </a:endParaRPr>
          </a:p>
        </p:txBody>
      </p:sp>
      <p:sp>
        <p:nvSpPr>
          <p:cNvPr id="76308" name="Text Box 3604"/>
          <p:cNvSpPr txBox="1">
            <a:spLocks noChangeArrowheads="1"/>
          </p:cNvSpPr>
          <p:nvPr/>
        </p:nvSpPr>
        <p:spPr bwMode="auto">
          <a:xfrm>
            <a:off x="4956175" y="946150"/>
            <a:ext cx="3798888" cy="1155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400"/>
              <a:t>・ｸﾞﾗﾌ用紙に横軸を書き特性値を目盛る</a:t>
            </a:r>
          </a:p>
          <a:p>
            <a:r>
              <a:rPr lang="ja-JP" altLang="en-US" sz="1400"/>
              <a:t>・目盛りのつけ方は区間の中心値を目盛る</a:t>
            </a:r>
          </a:p>
          <a:p>
            <a:r>
              <a:rPr lang="ja-JP" altLang="en-US" sz="1400"/>
              <a:t>・左縦軸と第</a:t>
            </a:r>
            <a:r>
              <a:rPr lang="en-US" altLang="ja-JP" sz="1400"/>
              <a:t>1</a:t>
            </a:r>
            <a:r>
              <a:rPr lang="ja-JP" altLang="en-US" sz="1400"/>
              <a:t>区間の下側境界値との間は、</a:t>
            </a:r>
          </a:p>
          <a:p>
            <a:r>
              <a:rPr lang="ja-JP" altLang="en-US" sz="1400"/>
              <a:t>　１区間幅をあける</a:t>
            </a:r>
          </a:p>
          <a:p>
            <a:r>
              <a:rPr lang="ja-JP" altLang="en-US" sz="1400" b="1"/>
              <a:t>・９ページを参照し中心値を目盛る</a:t>
            </a:r>
          </a:p>
        </p:txBody>
      </p:sp>
      <p:sp>
        <p:nvSpPr>
          <p:cNvPr id="76312" name="Rectangle 3608"/>
          <p:cNvSpPr>
            <a:spLocks noChangeArrowheads="1"/>
          </p:cNvSpPr>
          <p:nvPr/>
        </p:nvSpPr>
        <p:spPr bwMode="auto">
          <a:xfrm>
            <a:off x="5303838" y="5749925"/>
            <a:ext cx="490537" cy="25876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nvGrpSpPr>
          <p:cNvPr id="76316" name="Group 3612"/>
          <p:cNvGrpSpPr>
            <a:grpSpLocks/>
          </p:cNvGrpSpPr>
          <p:nvPr/>
        </p:nvGrpSpPr>
        <p:grpSpPr bwMode="auto">
          <a:xfrm>
            <a:off x="2154238" y="5695950"/>
            <a:ext cx="5156200" cy="522288"/>
            <a:chOff x="1357" y="3588"/>
            <a:chExt cx="3248" cy="329"/>
          </a:xfrm>
        </p:grpSpPr>
        <p:sp>
          <p:nvSpPr>
            <p:cNvPr id="76251" name="Text Box 3547"/>
            <p:cNvSpPr txBox="1">
              <a:spLocks noChangeArrowheads="1"/>
            </p:cNvSpPr>
            <p:nvPr/>
          </p:nvSpPr>
          <p:spPr bwMode="auto">
            <a:xfrm>
              <a:off x="1622" y="375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７７．９５</a:t>
              </a:r>
            </a:p>
          </p:txBody>
        </p:sp>
        <p:sp>
          <p:nvSpPr>
            <p:cNvPr id="76254" name="Text Box 3550"/>
            <p:cNvSpPr txBox="1">
              <a:spLocks noChangeArrowheads="1"/>
            </p:cNvSpPr>
            <p:nvPr/>
          </p:nvSpPr>
          <p:spPr bwMode="auto">
            <a:xfrm>
              <a:off x="2956" y="373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７８．２７</a:t>
              </a:r>
            </a:p>
          </p:txBody>
        </p:sp>
        <p:sp>
          <p:nvSpPr>
            <p:cNvPr id="76255" name="Text Box 3551"/>
            <p:cNvSpPr txBox="1">
              <a:spLocks noChangeArrowheads="1"/>
            </p:cNvSpPr>
            <p:nvPr/>
          </p:nvSpPr>
          <p:spPr bwMode="auto">
            <a:xfrm>
              <a:off x="3618" y="374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７８．４３</a:t>
              </a:r>
            </a:p>
          </p:txBody>
        </p:sp>
        <p:sp>
          <p:nvSpPr>
            <p:cNvPr id="76248" name="Text Box 3544"/>
            <p:cNvSpPr txBox="1">
              <a:spLocks noChangeArrowheads="1"/>
            </p:cNvSpPr>
            <p:nvPr/>
          </p:nvSpPr>
          <p:spPr bwMode="auto">
            <a:xfrm>
              <a:off x="1969" y="3591"/>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７８．０３</a:t>
              </a:r>
            </a:p>
          </p:txBody>
        </p:sp>
        <p:sp>
          <p:nvSpPr>
            <p:cNvPr id="76249" name="Text Box 3545"/>
            <p:cNvSpPr txBox="1">
              <a:spLocks noChangeArrowheads="1"/>
            </p:cNvSpPr>
            <p:nvPr/>
          </p:nvSpPr>
          <p:spPr bwMode="auto">
            <a:xfrm>
              <a:off x="2640" y="358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７８．１９</a:t>
              </a:r>
            </a:p>
          </p:txBody>
        </p:sp>
        <p:sp>
          <p:nvSpPr>
            <p:cNvPr id="76250" name="Text Box 3546"/>
            <p:cNvSpPr txBox="1">
              <a:spLocks noChangeArrowheads="1"/>
            </p:cNvSpPr>
            <p:nvPr/>
          </p:nvSpPr>
          <p:spPr bwMode="auto">
            <a:xfrm>
              <a:off x="3286" y="3590"/>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７８．３５</a:t>
              </a:r>
            </a:p>
          </p:txBody>
        </p:sp>
        <p:sp>
          <p:nvSpPr>
            <p:cNvPr id="76257" name="Text Box 3553"/>
            <p:cNvSpPr txBox="1">
              <a:spLocks noChangeArrowheads="1"/>
            </p:cNvSpPr>
            <p:nvPr/>
          </p:nvSpPr>
          <p:spPr bwMode="auto">
            <a:xfrm>
              <a:off x="3957" y="359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７８．５１</a:t>
              </a:r>
            </a:p>
          </p:txBody>
        </p:sp>
        <p:sp>
          <p:nvSpPr>
            <p:cNvPr id="76310" name="Rectangle 3606"/>
            <p:cNvSpPr>
              <a:spLocks noChangeArrowheads="1"/>
            </p:cNvSpPr>
            <p:nvPr/>
          </p:nvSpPr>
          <p:spPr bwMode="auto">
            <a:xfrm>
              <a:off x="1357" y="3622"/>
              <a:ext cx="309" cy="16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6311" name="Rectangle 3607"/>
            <p:cNvSpPr>
              <a:spLocks noChangeArrowheads="1"/>
            </p:cNvSpPr>
            <p:nvPr/>
          </p:nvSpPr>
          <p:spPr bwMode="auto">
            <a:xfrm>
              <a:off x="2349" y="3754"/>
              <a:ext cx="309" cy="16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6313" name="Rectangle 3609"/>
            <p:cNvSpPr>
              <a:spLocks noChangeArrowheads="1"/>
            </p:cNvSpPr>
            <p:nvPr/>
          </p:nvSpPr>
          <p:spPr bwMode="auto">
            <a:xfrm>
              <a:off x="4296" y="3746"/>
              <a:ext cx="309" cy="16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76314" name="Text Box 3610"/>
          <p:cNvSpPr txBox="1">
            <a:spLocks noChangeArrowheads="1"/>
          </p:cNvSpPr>
          <p:nvPr/>
        </p:nvSpPr>
        <p:spPr bwMode="auto">
          <a:xfrm>
            <a:off x="8636000" y="114300"/>
            <a:ext cx="508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１０</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2571" name="Group 715"/>
          <p:cNvGraphicFramePr>
            <a:graphicFrameLocks noGrp="1"/>
          </p:cNvGraphicFramePr>
          <p:nvPr/>
        </p:nvGraphicFramePr>
        <p:xfrm>
          <a:off x="1089025" y="906463"/>
          <a:ext cx="6530975" cy="5376862"/>
        </p:xfrm>
        <a:graphic>
          <a:graphicData uri="http://schemas.openxmlformats.org/drawingml/2006/table">
            <a:tbl>
              <a:tblPr/>
              <a:tblGrid>
                <a:gridCol w="261938"/>
                <a:gridCol w="246062"/>
                <a:gridCol w="276225"/>
                <a:gridCol w="260350"/>
                <a:gridCol w="276225"/>
                <a:gridCol w="247650"/>
                <a:gridCol w="260350"/>
                <a:gridCol w="261938"/>
                <a:gridCol w="246062"/>
                <a:gridCol w="276225"/>
                <a:gridCol w="261938"/>
                <a:gridCol w="260350"/>
                <a:gridCol w="260350"/>
                <a:gridCol w="260350"/>
                <a:gridCol w="261937"/>
                <a:gridCol w="261938"/>
                <a:gridCol w="260350"/>
                <a:gridCol w="261937"/>
                <a:gridCol w="260350"/>
                <a:gridCol w="261938"/>
                <a:gridCol w="261937"/>
                <a:gridCol w="260350"/>
                <a:gridCol w="261938"/>
                <a:gridCol w="260350"/>
                <a:gridCol w="261937"/>
              </a:tblGrid>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857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6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905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grpSp>
        <p:nvGrpSpPr>
          <p:cNvPr id="122539" name="Group 683"/>
          <p:cNvGrpSpPr>
            <a:grpSpLocks/>
          </p:cNvGrpSpPr>
          <p:nvPr/>
        </p:nvGrpSpPr>
        <p:grpSpPr bwMode="auto">
          <a:xfrm>
            <a:off x="1871663" y="5661025"/>
            <a:ext cx="5622925" cy="542925"/>
            <a:chOff x="1179" y="3566"/>
            <a:chExt cx="3542" cy="342"/>
          </a:xfrm>
        </p:grpSpPr>
        <p:sp>
          <p:nvSpPr>
            <p:cNvPr id="122540" name="Line 684"/>
            <p:cNvSpPr>
              <a:spLocks noChangeShapeType="1"/>
            </p:cNvSpPr>
            <p:nvPr/>
          </p:nvSpPr>
          <p:spPr bwMode="auto">
            <a:xfrm flipV="1">
              <a:off x="1518"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541" name="Line 685"/>
            <p:cNvSpPr>
              <a:spLocks noChangeShapeType="1"/>
            </p:cNvSpPr>
            <p:nvPr/>
          </p:nvSpPr>
          <p:spPr bwMode="auto">
            <a:xfrm flipV="1">
              <a:off x="2167"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542" name="Line 686"/>
            <p:cNvSpPr>
              <a:spLocks noChangeShapeType="1"/>
            </p:cNvSpPr>
            <p:nvPr/>
          </p:nvSpPr>
          <p:spPr bwMode="auto">
            <a:xfrm flipV="1">
              <a:off x="2496"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543" name="Line 687"/>
            <p:cNvSpPr>
              <a:spLocks noChangeShapeType="1"/>
            </p:cNvSpPr>
            <p:nvPr/>
          </p:nvSpPr>
          <p:spPr bwMode="auto">
            <a:xfrm flipV="1">
              <a:off x="2825"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544" name="Line 688"/>
            <p:cNvSpPr>
              <a:spLocks noChangeShapeType="1"/>
            </p:cNvSpPr>
            <p:nvPr/>
          </p:nvSpPr>
          <p:spPr bwMode="auto">
            <a:xfrm flipV="1">
              <a:off x="3483"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545" name="Line 689"/>
            <p:cNvSpPr>
              <a:spLocks noChangeShapeType="1"/>
            </p:cNvSpPr>
            <p:nvPr/>
          </p:nvSpPr>
          <p:spPr bwMode="auto">
            <a:xfrm flipV="1">
              <a:off x="3813" y="3575"/>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546" name="Line 690"/>
            <p:cNvSpPr>
              <a:spLocks noChangeShapeType="1"/>
            </p:cNvSpPr>
            <p:nvPr/>
          </p:nvSpPr>
          <p:spPr bwMode="auto">
            <a:xfrm flipV="1">
              <a:off x="4142"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547" name="Line 691"/>
            <p:cNvSpPr>
              <a:spLocks noChangeShapeType="1"/>
            </p:cNvSpPr>
            <p:nvPr/>
          </p:nvSpPr>
          <p:spPr bwMode="auto">
            <a:xfrm flipV="1">
              <a:off x="4471"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548" name="Line 692"/>
            <p:cNvSpPr>
              <a:spLocks noChangeShapeType="1"/>
            </p:cNvSpPr>
            <p:nvPr/>
          </p:nvSpPr>
          <p:spPr bwMode="auto">
            <a:xfrm flipV="1">
              <a:off x="3154"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549" name="Line 693"/>
            <p:cNvSpPr>
              <a:spLocks noChangeShapeType="1"/>
            </p:cNvSpPr>
            <p:nvPr/>
          </p:nvSpPr>
          <p:spPr bwMode="auto">
            <a:xfrm flipV="1">
              <a:off x="1179"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550" name="Line 694"/>
            <p:cNvSpPr>
              <a:spLocks noChangeShapeType="1"/>
            </p:cNvSpPr>
            <p:nvPr/>
          </p:nvSpPr>
          <p:spPr bwMode="auto">
            <a:xfrm flipV="1">
              <a:off x="1838"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551" name="Text Box 695"/>
            <p:cNvSpPr txBox="1">
              <a:spLocks noChangeArrowheads="1"/>
            </p:cNvSpPr>
            <p:nvPr/>
          </p:nvSpPr>
          <p:spPr bwMode="auto">
            <a:xfrm>
              <a:off x="1622" y="375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７７．９５</a:t>
              </a:r>
            </a:p>
          </p:txBody>
        </p:sp>
        <p:sp>
          <p:nvSpPr>
            <p:cNvPr id="122552" name="Text Box 696"/>
            <p:cNvSpPr txBox="1">
              <a:spLocks noChangeArrowheads="1"/>
            </p:cNvSpPr>
            <p:nvPr/>
          </p:nvSpPr>
          <p:spPr bwMode="auto">
            <a:xfrm>
              <a:off x="2312" y="375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７８．１１</a:t>
              </a:r>
            </a:p>
          </p:txBody>
        </p:sp>
        <p:sp>
          <p:nvSpPr>
            <p:cNvPr id="122553" name="Text Box 697"/>
            <p:cNvSpPr txBox="1">
              <a:spLocks noChangeArrowheads="1"/>
            </p:cNvSpPr>
            <p:nvPr/>
          </p:nvSpPr>
          <p:spPr bwMode="auto">
            <a:xfrm>
              <a:off x="2956" y="373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７８．２７</a:t>
              </a:r>
            </a:p>
          </p:txBody>
        </p:sp>
        <p:sp>
          <p:nvSpPr>
            <p:cNvPr id="122554" name="Text Box 698"/>
            <p:cNvSpPr txBox="1">
              <a:spLocks noChangeArrowheads="1"/>
            </p:cNvSpPr>
            <p:nvPr/>
          </p:nvSpPr>
          <p:spPr bwMode="auto">
            <a:xfrm>
              <a:off x="3618" y="374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７８．４３</a:t>
              </a:r>
            </a:p>
          </p:txBody>
        </p:sp>
        <p:sp>
          <p:nvSpPr>
            <p:cNvPr id="122555" name="Text Box 699"/>
            <p:cNvSpPr txBox="1">
              <a:spLocks noChangeArrowheads="1"/>
            </p:cNvSpPr>
            <p:nvPr/>
          </p:nvSpPr>
          <p:spPr bwMode="auto">
            <a:xfrm>
              <a:off x="4281" y="374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７８．５９</a:t>
              </a:r>
            </a:p>
          </p:txBody>
        </p:sp>
      </p:grpSp>
      <p:grpSp>
        <p:nvGrpSpPr>
          <p:cNvPr id="122556" name="Group 700"/>
          <p:cNvGrpSpPr>
            <a:grpSpLocks/>
          </p:cNvGrpSpPr>
          <p:nvPr/>
        </p:nvGrpSpPr>
        <p:grpSpPr bwMode="auto">
          <a:xfrm>
            <a:off x="2117725" y="5695950"/>
            <a:ext cx="4862513" cy="257175"/>
            <a:chOff x="1334" y="3588"/>
            <a:chExt cx="3063" cy="162"/>
          </a:xfrm>
        </p:grpSpPr>
        <p:sp>
          <p:nvSpPr>
            <p:cNvPr id="122557" name="Text Box 701"/>
            <p:cNvSpPr txBox="1">
              <a:spLocks noChangeArrowheads="1"/>
            </p:cNvSpPr>
            <p:nvPr/>
          </p:nvSpPr>
          <p:spPr bwMode="auto">
            <a:xfrm>
              <a:off x="1334" y="359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７７．８７</a:t>
              </a:r>
            </a:p>
          </p:txBody>
        </p:sp>
        <p:sp>
          <p:nvSpPr>
            <p:cNvPr id="122558" name="Text Box 702"/>
            <p:cNvSpPr txBox="1">
              <a:spLocks noChangeArrowheads="1"/>
            </p:cNvSpPr>
            <p:nvPr/>
          </p:nvSpPr>
          <p:spPr bwMode="auto">
            <a:xfrm>
              <a:off x="1969" y="3591"/>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７８．０３</a:t>
              </a:r>
            </a:p>
          </p:txBody>
        </p:sp>
        <p:sp>
          <p:nvSpPr>
            <p:cNvPr id="122559" name="Text Box 703"/>
            <p:cNvSpPr txBox="1">
              <a:spLocks noChangeArrowheads="1"/>
            </p:cNvSpPr>
            <p:nvPr/>
          </p:nvSpPr>
          <p:spPr bwMode="auto">
            <a:xfrm>
              <a:off x="2640" y="358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７８．１９</a:t>
              </a:r>
            </a:p>
          </p:txBody>
        </p:sp>
        <p:sp>
          <p:nvSpPr>
            <p:cNvPr id="122560" name="Text Box 704"/>
            <p:cNvSpPr txBox="1">
              <a:spLocks noChangeArrowheads="1"/>
            </p:cNvSpPr>
            <p:nvPr/>
          </p:nvSpPr>
          <p:spPr bwMode="auto">
            <a:xfrm>
              <a:off x="3286" y="3590"/>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７８．３５</a:t>
              </a:r>
            </a:p>
          </p:txBody>
        </p:sp>
        <p:sp>
          <p:nvSpPr>
            <p:cNvPr id="122561" name="Text Box 705"/>
            <p:cNvSpPr txBox="1">
              <a:spLocks noChangeArrowheads="1"/>
            </p:cNvSpPr>
            <p:nvPr/>
          </p:nvSpPr>
          <p:spPr bwMode="auto">
            <a:xfrm>
              <a:off x="3957" y="359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７８．５１</a:t>
              </a:r>
            </a:p>
          </p:txBody>
        </p:sp>
      </p:grpSp>
      <p:sp>
        <p:nvSpPr>
          <p:cNvPr id="122562" name="Rectangle 706"/>
          <p:cNvSpPr>
            <a:spLocks noChangeArrowheads="1"/>
          </p:cNvSpPr>
          <p:nvPr/>
        </p:nvSpPr>
        <p:spPr bwMode="auto">
          <a:xfrm>
            <a:off x="209550" y="198438"/>
            <a:ext cx="6467475"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手順９　用紙に横軸を入れる</a:t>
            </a:r>
            <a:r>
              <a:rPr lang="ja-JP" altLang="en-US" sz="1800"/>
              <a:t>（特性値　ﾍﾞﾙﾄ内径）</a:t>
            </a:r>
          </a:p>
        </p:txBody>
      </p:sp>
      <p:sp>
        <p:nvSpPr>
          <p:cNvPr id="122563" name="Text Box 707"/>
          <p:cNvSpPr txBox="1">
            <a:spLocks noChangeArrowheads="1"/>
          </p:cNvSpPr>
          <p:nvPr/>
        </p:nvSpPr>
        <p:spPr bwMode="auto">
          <a:xfrm>
            <a:off x="3606800" y="6342063"/>
            <a:ext cx="19145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内径寸法（ｍｍ）</a:t>
            </a:r>
          </a:p>
        </p:txBody>
      </p:sp>
      <p:sp>
        <p:nvSpPr>
          <p:cNvPr id="122564" name="Rectangle 708"/>
          <p:cNvSpPr>
            <a:spLocks noChangeArrowheads="1"/>
          </p:cNvSpPr>
          <p:nvPr/>
        </p:nvSpPr>
        <p:spPr bwMode="auto">
          <a:xfrm>
            <a:off x="4732338" y="911225"/>
            <a:ext cx="4049712" cy="1219200"/>
          </a:xfrm>
          <a:prstGeom prst="rect">
            <a:avLst/>
          </a:prstGeom>
          <a:solidFill>
            <a:srgbClr val="FFFFCC"/>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1400">
              <a:solidFill>
                <a:srgbClr val="FFFFFF"/>
              </a:solidFill>
            </a:endParaRPr>
          </a:p>
        </p:txBody>
      </p:sp>
      <p:sp>
        <p:nvSpPr>
          <p:cNvPr id="122565" name="Text Box 709"/>
          <p:cNvSpPr txBox="1">
            <a:spLocks noChangeArrowheads="1"/>
          </p:cNvSpPr>
          <p:nvPr/>
        </p:nvSpPr>
        <p:spPr bwMode="auto">
          <a:xfrm>
            <a:off x="4956175" y="946150"/>
            <a:ext cx="3798888" cy="1155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400"/>
              <a:t>・ｸﾞﾗﾌ用紙に横軸を書き特性値を目盛る</a:t>
            </a:r>
          </a:p>
          <a:p>
            <a:r>
              <a:rPr lang="ja-JP" altLang="en-US" sz="1400"/>
              <a:t>・目盛りのつけ方は区間の中心値を目盛る</a:t>
            </a:r>
          </a:p>
          <a:p>
            <a:r>
              <a:rPr lang="ja-JP" altLang="en-US" sz="1400"/>
              <a:t>・左縦軸と第</a:t>
            </a:r>
            <a:r>
              <a:rPr lang="en-US" altLang="ja-JP" sz="1400"/>
              <a:t>1</a:t>
            </a:r>
            <a:r>
              <a:rPr lang="ja-JP" altLang="en-US" sz="1400"/>
              <a:t>区間の下側境界値との間は、</a:t>
            </a:r>
          </a:p>
          <a:p>
            <a:r>
              <a:rPr lang="ja-JP" altLang="en-US" sz="1400"/>
              <a:t>　１区間幅をあける</a:t>
            </a:r>
          </a:p>
          <a:p>
            <a:r>
              <a:rPr lang="ja-JP" altLang="en-US" sz="1400" b="1"/>
              <a:t>・９ページを参照し中心値を目盛る</a:t>
            </a:r>
          </a:p>
        </p:txBody>
      </p:sp>
      <p:sp>
        <p:nvSpPr>
          <p:cNvPr id="122570" name="Text Box 714"/>
          <p:cNvSpPr txBox="1">
            <a:spLocks noChangeArrowheads="1"/>
          </p:cNvSpPr>
          <p:nvPr/>
        </p:nvSpPr>
        <p:spPr bwMode="auto">
          <a:xfrm>
            <a:off x="8636000" y="114300"/>
            <a:ext cx="508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１０</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7254" name="Group 694"/>
          <p:cNvGraphicFramePr>
            <a:graphicFrameLocks noGrp="1"/>
          </p:cNvGraphicFramePr>
          <p:nvPr/>
        </p:nvGraphicFramePr>
        <p:xfrm>
          <a:off x="1089025" y="935038"/>
          <a:ext cx="6530975" cy="5378450"/>
        </p:xfrm>
        <a:graphic>
          <a:graphicData uri="http://schemas.openxmlformats.org/drawingml/2006/table">
            <a:tbl>
              <a:tblPr/>
              <a:tblGrid>
                <a:gridCol w="261938"/>
                <a:gridCol w="260350"/>
                <a:gridCol w="261937"/>
                <a:gridCol w="260350"/>
                <a:gridCol w="276225"/>
                <a:gridCol w="247650"/>
                <a:gridCol w="260350"/>
                <a:gridCol w="261938"/>
                <a:gridCol w="260350"/>
                <a:gridCol w="261937"/>
                <a:gridCol w="261938"/>
                <a:gridCol w="260350"/>
                <a:gridCol w="260350"/>
                <a:gridCol w="260350"/>
                <a:gridCol w="261937"/>
                <a:gridCol w="261938"/>
                <a:gridCol w="260350"/>
                <a:gridCol w="261937"/>
                <a:gridCol w="260350"/>
                <a:gridCol w="261938"/>
                <a:gridCol w="261937"/>
                <a:gridCol w="260350"/>
                <a:gridCol w="261938"/>
                <a:gridCol w="260350"/>
                <a:gridCol w="261937"/>
              </a:tblGrid>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sp>
        <p:nvSpPr>
          <p:cNvPr id="66566" name="Rectangle 6"/>
          <p:cNvSpPr>
            <a:spLocks noChangeArrowheads="1"/>
          </p:cNvSpPr>
          <p:nvPr/>
        </p:nvSpPr>
        <p:spPr bwMode="auto">
          <a:xfrm>
            <a:off x="209550" y="198438"/>
            <a:ext cx="5059363"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a:t>
            </a:r>
            <a:r>
              <a:rPr lang="en-US" altLang="ja-JP" b="1"/>
              <a:t>10</a:t>
            </a:r>
            <a:r>
              <a:rPr lang="ja-JP" altLang="en-US" b="1"/>
              <a:t>　縦軸を決める</a:t>
            </a:r>
            <a:r>
              <a:rPr lang="ja-JP" altLang="en-US" sz="1800"/>
              <a:t>（度数を入れる）</a:t>
            </a:r>
          </a:p>
        </p:txBody>
      </p:sp>
      <p:grpSp>
        <p:nvGrpSpPr>
          <p:cNvPr id="78183" name="Group 1383"/>
          <p:cNvGrpSpPr>
            <a:grpSpLocks/>
          </p:cNvGrpSpPr>
          <p:nvPr/>
        </p:nvGrpSpPr>
        <p:grpSpPr bwMode="auto">
          <a:xfrm>
            <a:off x="644525" y="1196975"/>
            <a:ext cx="1096963" cy="3521075"/>
            <a:chOff x="406" y="754"/>
            <a:chExt cx="691" cy="2218"/>
          </a:xfrm>
        </p:grpSpPr>
        <p:sp>
          <p:nvSpPr>
            <p:cNvPr id="67250" name="Text Box 690"/>
            <p:cNvSpPr txBox="1">
              <a:spLocks noChangeArrowheads="1"/>
            </p:cNvSpPr>
            <p:nvPr/>
          </p:nvSpPr>
          <p:spPr bwMode="auto">
            <a:xfrm>
              <a:off x="767" y="2780"/>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a:t>
              </a:r>
            </a:p>
          </p:txBody>
        </p:sp>
        <p:sp>
          <p:nvSpPr>
            <p:cNvPr id="67251" name="Text Box 691"/>
            <p:cNvSpPr txBox="1">
              <a:spLocks noChangeArrowheads="1"/>
            </p:cNvSpPr>
            <p:nvPr/>
          </p:nvSpPr>
          <p:spPr bwMode="auto">
            <a:xfrm>
              <a:off x="762" y="2108"/>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２０</a:t>
              </a:r>
            </a:p>
          </p:txBody>
        </p:sp>
        <p:sp>
          <p:nvSpPr>
            <p:cNvPr id="67252" name="Text Box 692"/>
            <p:cNvSpPr txBox="1">
              <a:spLocks noChangeArrowheads="1"/>
            </p:cNvSpPr>
            <p:nvPr/>
          </p:nvSpPr>
          <p:spPr bwMode="auto">
            <a:xfrm>
              <a:off x="766" y="1426"/>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３０</a:t>
              </a:r>
            </a:p>
          </p:txBody>
        </p:sp>
        <p:sp>
          <p:nvSpPr>
            <p:cNvPr id="67253" name="Text Box 693"/>
            <p:cNvSpPr txBox="1">
              <a:spLocks noChangeArrowheads="1"/>
            </p:cNvSpPr>
            <p:nvPr/>
          </p:nvSpPr>
          <p:spPr bwMode="auto">
            <a:xfrm>
              <a:off x="752" y="754"/>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４０</a:t>
              </a:r>
            </a:p>
          </p:txBody>
        </p:sp>
        <p:sp>
          <p:nvSpPr>
            <p:cNvPr id="78177" name="Line 1377"/>
            <p:cNvSpPr>
              <a:spLocks noChangeShapeType="1"/>
            </p:cNvSpPr>
            <p:nvPr/>
          </p:nvSpPr>
          <p:spPr bwMode="auto">
            <a:xfrm flipH="1">
              <a:off x="1015" y="2889"/>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78" name="Line 1378"/>
            <p:cNvSpPr>
              <a:spLocks noChangeShapeType="1"/>
            </p:cNvSpPr>
            <p:nvPr/>
          </p:nvSpPr>
          <p:spPr bwMode="auto">
            <a:xfrm flipH="1">
              <a:off x="1015" y="2212"/>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79" name="Line 1379"/>
            <p:cNvSpPr>
              <a:spLocks noChangeShapeType="1"/>
            </p:cNvSpPr>
            <p:nvPr/>
          </p:nvSpPr>
          <p:spPr bwMode="auto">
            <a:xfrm flipH="1">
              <a:off x="1015" y="1536"/>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80" name="Line 1380"/>
            <p:cNvSpPr>
              <a:spLocks noChangeShapeType="1"/>
            </p:cNvSpPr>
            <p:nvPr/>
          </p:nvSpPr>
          <p:spPr bwMode="auto">
            <a:xfrm flipH="1">
              <a:off x="1006" y="859"/>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81" name="Text Box 1381"/>
            <p:cNvSpPr txBox="1">
              <a:spLocks noChangeArrowheads="1"/>
            </p:cNvSpPr>
            <p:nvPr/>
          </p:nvSpPr>
          <p:spPr bwMode="auto">
            <a:xfrm>
              <a:off x="406" y="1618"/>
              <a:ext cx="289" cy="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度　　数</a:t>
              </a:r>
            </a:p>
          </p:txBody>
        </p:sp>
      </p:grpSp>
      <p:grpSp>
        <p:nvGrpSpPr>
          <p:cNvPr id="78184" name="Group 1384"/>
          <p:cNvGrpSpPr>
            <a:grpSpLocks/>
          </p:cNvGrpSpPr>
          <p:nvPr/>
        </p:nvGrpSpPr>
        <p:grpSpPr bwMode="auto">
          <a:xfrm>
            <a:off x="2117725" y="5695950"/>
            <a:ext cx="4862513" cy="257175"/>
            <a:chOff x="1334" y="3588"/>
            <a:chExt cx="3063" cy="162"/>
          </a:xfrm>
        </p:grpSpPr>
        <p:sp>
          <p:nvSpPr>
            <p:cNvPr id="78185" name="Text Box 1385"/>
            <p:cNvSpPr txBox="1">
              <a:spLocks noChangeArrowheads="1"/>
            </p:cNvSpPr>
            <p:nvPr/>
          </p:nvSpPr>
          <p:spPr bwMode="auto">
            <a:xfrm>
              <a:off x="1334" y="359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７７．８７</a:t>
              </a:r>
            </a:p>
          </p:txBody>
        </p:sp>
        <p:sp>
          <p:nvSpPr>
            <p:cNvPr id="78186" name="Text Box 1386"/>
            <p:cNvSpPr txBox="1">
              <a:spLocks noChangeArrowheads="1"/>
            </p:cNvSpPr>
            <p:nvPr/>
          </p:nvSpPr>
          <p:spPr bwMode="auto">
            <a:xfrm>
              <a:off x="1969" y="3591"/>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７８．０３</a:t>
              </a:r>
            </a:p>
          </p:txBody>
        </p:sp>
        <p:sp>
          <p:nvSpPr>
            <p:cNvPr id="78187" name="Text Box 1387"/>
            <p:cNvSpPr txBox="1">
              <a:spLocks noChangeArrowheads="1"/>
            </p:cNvSpPr>
            <p:nvPr/>
          </p:nvSpPr>
          <p:spPr bwMode="auto">
            <a:xfrm>
              <a:off x="2640" y="358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７８．１９</a:t>
              </a:r>
            </a:p>
          </p:txBody>
        </p:sp>
        <p:sp>
          <p:nvSpPr>
            <p:cNvPr id="78188" name="Text Box 1388"/>
            <p:cNvSpPr txBox="1">
              <a:spLocks noChangeArrowheads="1"/>
            </p:cNvSpPr>
            <p:nvPr/>
          </p:nvSpPr>
          <p:spPr bwMode="auto">
            <a:xfrm>
              <a:off x="3286" y="3590"/>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７８．３５</a:t>
              </a:r>
            </a:p>
          </p:txBody>
        </p:sp>
        <p:sp>
          <p:nvSpPr>
            <p:cNvPr id="78189" name="Text Box 1389"/>
            <p:cNvSpPr txBox="1">
              <a:spLocks noChangeArrowheads="1"/>
            </p:cNvSpPr>
            <p:nvPr/>
          </p:nvSpPr>
          <p:spPr bwMode="auto">
            <a:xfrm>
              <a:off x="3957" y="359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７８．５１</a:t>
              </a:r>
            </a:p>
          </p:txBody>
        </p:sp>
      </p:grpSp>
      <p:grpSp>
        <p:nvGrpSpPr>
          <p:cNvPr id="78190" name="Group 1390"/>
          <p:cNvGrpSpPr>
            <a:grpSpLocks/>
          </p:cNvGrpSpPr>
          <p:nvPr/>
        </p:nvGrpSpPr>
        <p:grpSpPr bwMode="auto">
          <a:xfrm>
            <a:off x="1871663" y="5661025"/>
            <a:ext cx="5622925" cy="542925"/>
            <a:chOff x="1179" y="3566"/>
            <a:chExt cx="3542" cy="342"/>
          </a:xfrm>
        </p:grpSpPr>
        <p:sp>
          <p:nvSpPr>
            <p:cNvPr id="78191" name="Line 1391"/>
            <p:cNvSpPr>
              <a:spLocks noChangeShapeType="1"/>
            </p:cNvSpPr>
            <p:nvPr/>
          </p:nvSpPr>
          <p:spPr bwMode="auto">
            <a:xfrm flipV="1">
              <a:off x="1518"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92" name="Line 1392"/>
            <p:cNvSpPr>
              <a:spLocks noChangeShapeType="1"/>
            </p:cNvSpPr>
            <p:nvPr/>
          </p:nvSpPr>
          <p:spPr bwMode="auto">
            <a:xfrm flipV="1">
              <a:off x="2167"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93" name="Line 1393"/>
            <p:cNvSpPr>
              <a:spLocks noChangeShapeType="1"/>
            </p:cNvSpPr>
            <p:nvPr/>
          </p:nvSpPr>
          <p:spPr bwMode="auto">
            <a:xfrm flipV="1">
              <a:off x="2496"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94" name="Line 1394"/>
            <p:cNvSpPr>
              <a:spLocks noChangeShapeType="1"/>
            </p:cNvSpPr>
            <p:nvPr/>
          </p:nvSpPr>
          <p:spPr bwMode="auto">
            <a:xfrm flipV="1">
              <a:off x="2825"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95" name="Line 1395"/>
            <p:cNvSpPr>
              <a:spLocks noChangeShapeType="1"/>
            </p:cNvSpPr>
            <p:nvPr/>
          </p:nvSpPr>
          <p:spPr bwMode="auto">
            <a:xfrm flipV="1">
              <a:off x="3483"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96" name="Line 1396"/>
            <p:cNvSpPr>
              <a:spLocks noChangeShapeType="1"/>
            </p:cNvSpPr>
            <p:nvPr/>
          </p:nvSpPr>
          <p:spPr bwMode="auto">
            <a:xfrm flipV="1">
              <a:off x="3813" y="3575"/>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97" name="Line 1397"/>
            <p:cNvSpPr>
              <a:spLocks noChangeShapeType="1"/>
            </p:cNvSpPr>
            <p:nvPr/>
          </p:nvSpPr>
          <p:spPr bwMode="auto">
            <a:xfrm flipV="1">
              <a:off x="4142"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98" name="Line 1398"/>
            <p:cNvSpPr>
              <a:spLocks noChangeShapeType="1"/>
            </p:cNvSpPr>
            <p:nvPr/>
          </p:nvSpPr>
          <p:spPr bwMode="auto">
            <a:xfrm flipV="1">
              <a:off x="4471"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199" name="Line 1399"/>
            <p:cNvSpPr>
              <a:spLocks noChangeShapeType="1"/>
            </p:cNvSpPr>
            <p:nvPr/>
          </p:nvSpPr>
          <p:spPr bwMode="auto">
            <a:xfrm flipV="1">
              <a:off x="3154"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200" name="Line 1400"/>
            <p:cNvSpPr>
              <a:spLocks noChangeShapeType="1"/>
            </p:cNvSpPr>
            <p:nvPr/>
          </p:nvSpPr>
          <p:spPr bwMode="auto">
            <a:xfrm flipV="1">
              <a:off x="1179"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201" name="Line 1401"/>
            <p:cNvSpPr>
              <a:spLocks noChangeShapeType="1"/>
            </p:cNvSpPr>
            <p:nvPr/>
          </p:nvSpPr>
          <p:spPr bwMode="auto">
            <a:xfrm flipV="1">
              <a:off x="1838"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202" name="Text Box 1402"/>
            <p:cNvSpPr txBox="1">
              <a:spLocks noChangeArrowheads="1"/>
            </p:cNvSpPr>
            <p:nvPr/>
          </p:nvSpPr>
          <p:spPr bwMode="auto">
            <a:xfrm>
              <a:off x="1622" y="375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７７．９５</a:t>
              </a:r>
            </a:p>
          </p:txBody>
        </p:sp>
        <p:sp>
          <p:nvSpPr>
            <p:cNvPr id="78203" name="Text Box 1403"/>
            <p:cNvSpPr txBox="1">
              <a:spLocks noChangeArrowheads="1"/>
            </p:cNvSpPr>
            <p:nvPr/>
          </p:nvSpPr>
          <p:spPr bwMode="auto">
            <a:xfrm>
              <a:off x="2312" y="375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７８．１１</a:t>
              </a:r>
            </a:p>
          </p:txBody>
        </p:sp>
        <p:sp>
          <p:nvSpPr>
            <p:cNvPr id="78204" name="Text Box 1404"/>
            <p:cNvSpPr txBox="1">
              <a:spLocks noChangeArrowheads="1"/>
            </p:cNvSpPr>
            <p:nvPr/>
          </p:nvSpPr>
          <p:spPr bwMode="auto">
            <a:xfrm>
              <a:off x="2956" y="373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７８．２７</a:t>
              </a:r>
            </a:p>
          </p:txBody>
        </p:sp>
        <p:sp>
          <p:nvSpPr>
            <p:cNvPr id="78205" name="Text Box 1405"/>
            <p:cNvSpPr txBox="1">
              <a:spLocks noChangeArrowheads="1"/>
            </p:cNvSpPr>
            <p:nvPr/>
          </p:nvSpPr>
          <p:spPr bwMode="auto">
            <a:xfrm>
              <a:off x="3618" y="374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７８．４３</a:t>
              </a:r>
            </a:p>
          </p:txBody>
        </p:sp>
        <p:sp>
          <p:nvSpPr>
            <p:cNvPr id="78206" name="Text Box 1406"/>
            <p:cNvSpPr txBox="1">
              <a:spLocks noChangeArrowheads="1"/>
            </p:cNvSpPr>
            <p:nvPr/>
          </p:nvSpPr>
          <p:spPr bwMode="auto">
            <a:xfrm>
              <a:off x="4281" y="374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７８．５９</a:t>
              </a:r>
            </a:p>
          </p:txBody>
        </p:sp>
      </p:grpSp>
      <p:sp>
        <p:nvSpPr>
          <p:cNvPr id="78208" name="Rectangle 1408"/>
          <p:cNvSpPr>
            <a:spLocks noChangeArrowheads="1"/>
          </p:cNvSpPr>
          <p:nvPr/>
        </p:nvSpPr>
        <p:spPr bwMode="auto">
          <a:xfrm>
            <a:off x="4732338" y="782638"/>
            <a:ext cx="4049712" cy="1219200"/>
          </a:xfrm>
          <a:prstGeom prst="rect">
            <a:avLst/>
          </a:prstGeom>
          <a:solidFill>
            <a:srgbClr val="FFFFCC"/>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1400">
              <a:solidFill>
                <a:srgbClr val="FFFFFF"/>
              </a:solidFill>
            </a:endParaRPr>
          </a:p>
        </p:txBody>
      </p:sp>
      <p:sp>
        <p:nvSpPr>
          <p:cNvPr id="78209" name="Text Box 1409"/>
          <p:cNvSpPr txBox="1">
            <a:spLocks noChangeArrowheads="1"/>
          </p:cNvSpPr>
          <p:nvPr/>
        </p:nvSpPr>
        <p:spPr bwMode="auto">
          <a:xfrm>
            <a:off x="4964113" y="930275"/>
            <a:ext cx="3425825" cy="942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・ヒストグラムがほぼ正方形になるように</a:t>
            </a:r>
          </a:p>
          <a:p>
            <a:pPr>
              <a:spcBef>
                <a:spcPct val="50000"/>
              </a:spcBef>
            </a:pPr>
            <a:r>
              <a:rPr lang="ja-JP" altLang="en-US" sz="1400"/>
              <a:t>　横軸と縦軸を決めると見やすくなる</a:t>
            </a:r>
          </a:p>
          <a:p>
            <a:pPr>
              <a:spcBef>
                <a:spcPct val="50000"/>
              </a:spcBef>
            </a:pPr>
            <a:r>
              <a:rPr lang="ja-JP" altLang="en-US" sz="1400" b="1"/>
              <a:t>・９ページ度数表を参照し度数を目盛る</a:t>
            </a:r>
          </a:p>
        </p:txBody>
      </p:sp>
      <p:sp>
        <p:nvSpPr>
          <p:cNvPr id="78210" name="Text Box 1410"/>
          <p:cNvSpPr txBox="1">
            <a:spLocks noChangeArrowheads="1"/>
          </p:cNvSpPr>
          <p:nvPr/>
        </p:nvSpPr>
        <p:spPr bwMode="auto">
          <a:xfrm>
            <a:off x="1320800" y="5502275"/>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０</a:t>
            </a:r>
          </a:p>
        </p:txBody>
      </p:sp>
      <p:sp>
        <p:nvSpPr>
          <p:cNvPr id="78212" name="Rectangle 1412"/>
          <p:cNvSpPr>
            <a:spLocks noChangeArrowheads="1"/>
          </p:cNvSpPr>
          <p:nvPr/>
        </p:nvSpPr>
        <p:spPr bwMode="auto">
          <a:xfrm>
            <a:off x="1150938" y="4443413"/>
            <a:ext cx="390525" cy="25876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8213" name="Rectangle 1413"/>
          <p:cNvSpPr>
            <a:spLocks noChangeArrowheads="1"/>
          </p:cNvSpPr>
          <p:nvPr/>
        </p:nvSpPr>
        <p:spPr bwMode="auto">
          <a:xfrm>
            <a:off x="1173163" y="3376613"/>
            <a:ext cx="390525" cy="25876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8214" name="Rectangle 1414"/>
          <p:cNvSpPr>
            <a:spLocks noChangeArrowheads="1"/>
          </p:cNvSpPr>
          <p:nvPr/>
        </p:nvSpPr>
        <p:spPr bwMode="auto">
          <a:xfrm>
            <a:off x="1165225" y="2309813"/>
            <a:ext cx="390525" cy="25876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8215" name="Rectangle 1415"/>
          <p:cNvSpPr>
            <a:spLocks noChangeArrowheads="1"/>
          </p:cNvSpPr>
          <p:nvPr/>
        </p:nvSpPr>
        <p:spPr bwMode="auto">
          <a:xfrm>
            <a:off x="1173163" y="1228725"/>
            <a:ext cx="390525" cy="25876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8216" name="Text Box 1416"/>
          <p:cNvSpPr txBox="1">
            <a:spLocks noChangeArrowheads="1"/>
          </p:cNvSpPr>
          <p:nvPr/>
        </p:nvSpPr>
        <p:spPr bwMode="auto">
          <a:xfrm>
            <a:off x="8651875" y="114300"/>
            <a:ext cx="4921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１１</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1618" name="Group 2"/>
          <p:cNvGraphicFramePr>
            <a:graphicFrameLocks noGrp="1"/>
          </p:cNvGraphicFramePr>
          <p:nvPr/>
        </p:nvGraphicFramePr>
        <p:xfrm>
          <a:off x="1089025" y="935038"/>
          <a:ext cx="6530975" cy="5378450"/>
        </p:xfrm>
        <a:graphic>
          <a:graphicData uri="http://schemas.openxmlformats.org/drawingml/2006/table">
            <a:tbl>
              <a:tblPr/>
              <a:tblGrid>
                <a:gridCol w="261938"/>
                <a:gridCol w="260350"/>
                <a:gridCol w="261937"/>
                <a:gridCol w="260350"/>
                <a:gridCol w="276225"/>
                <a:gridCol w="247650"/>
                <a:gridCol w="260350"/>
                <a:gridCol w="261938"/>
                <a:gridCol w="260350"/>
                <a:gridCol w="261937"/>
                <a:gridCol w="261938"/>
                <a:gridCol w="260350"/>
                <a:gridCol w="260350"/>
                <a:gridCol w="260350"/>
                <a:gridCol w="261937"/>
                <a:gridCol w="261938"/>
                <a:gridCol w="260350"/>
                <a:gridCol w="261937"/>
                <a:gridCol w="260350"/>
                <a:gridCol w="261938"/>
                <a:gridCol w="261937"/>
                <a:gridCol w="260350"/>
                <a:gridCol w="261938"/>
                <a:gridCol w="260350"/>
                <a:gridCol w="261937"/>
              </a:tblGrid>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sp>
        <p:nvSpPr>
          <p:cNvPr id="112301" name="Rectangle 685"/>
          <p:cNvSpPr>
            <a:spLocks noChangeArrowheads="1"/>
          </p:cNvSpPr>
          <p:nvPr/>
        </p:nvSpPr>
        <p:spPr bwMode="auto">
          <a:xfrm>
            <a:off x="209550" y="198438"/>
            <a:ext cx="5059363"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a:t>
            </a:r>
            <a:r>
              <a:rPr lang="en-US" altLang="ja-JP" b="1"/>
              <a:t>10</a:t>
            </a:r>
            <a:r>
              <a:rPr lang="ja-JP" altLang="en-US" b="1"/>
              <a:t>　縦軸を決める</a:t>
            </a:r>
            <a:r>
              <a:rPr lang="ja-JP" altLang="en-US" sz="1800"/>
              <a:t>（度数を入れる）</a:t>
            </a:r>
          </a:p>
        </p:txBody>
      </p:sp>
      <p:grpSp>
        <p:nvGrpSpPr>
          <p:cNvPr id="112302" name="Group 686"/>
          <p:cNvGrpSpPr>
            <a:grpSpLocks/>
          </p:cNvGrpSpPr>
          <p:nvPr/>
        </p:nvGrpSpPr>
        <p:grpSpPr bwMode="auto">
          <a:xfrm>
            <a:off x="644525" y="1196975"/>
            <a:ext cx="1096963" cy="3521075"/>
            <a:chOff x="406" y="754"/>
            <a:chExt cx="691" cy="2218"/>
          </a:xfrm>
        </p:grpSpPr>
        <p:sp>
          <p:nvSpPr>
            <p:cNvPr id="112303" name="Text Box 687"/>
            <p:cNvSpPr txBox="1">
              <a:spLocks noChangeArrowheads="1"/>
            </p:cNvSpPr>
            <p:nvPr/>
          </p:nvSpPr>
          <p:spPr bwMode="auto">
            <a:xfrm>
              <a:off x="767" y="2780"/>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a:t>
              </a:r>
            </a:p>
          </p:txBody>
        </p:sp>
        <p:sp>
          <p:nvSpPr>
            <p:cNvPr id="112304" name="Text Box 688"/>
            <p:cNvSpPr txBox="1">
              <a:spLocks noChangeArrowheads="1"/>
            </p:cNvSpPr>
            <p:nvPr/>
          </p:nvSpPr>
          <p:spPr bwMode="auto">
            <a:xfrm>
              <a:off x="762" y="2108"/>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２０</a:t>
              </a:r>
            </a:p>
          </p:txBody>
        </p:sp>
        <p:sp>
          <p:nvSpPr>
            <p:cNvPr id="112305" name="Text Box 689"/>
            <p:cNvSpPr txBox="1">
              <a:spLocks noChangeArrowheads="1"/>
            </p:cNvSpPr>
            <p:nvPr/>
          </p:nvSpPr>
          <p:spPr bwMode="auto">
            <a:xfrm>
              <a:off x="766" y="1426"/>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３０</a:t>
              </a:r>
            </a:p>
          </p:txBody>
        </p:sp>
        <p:sp>
          <p:nvSpPr>
            <p:cNvPr id="112306" name="Text Box 690"/>
            <p:cNvSpPr txBox="1">
              <a:spLocks noChangeArrowheads="1"/>
            </p:cNvSpPr>
            <p:nvPr/>
          </p:nvSpPr>
          <p:spPr bwMode="auto">
            <a:xfrm>
              <a:off x="752" y="754"/>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４０</a:t>
              </a:r>
            </a:p>
          </p:txBody>
        </p:sp>
        <p:sp>
          <p:nvSpPr>
            <p:cNvPr id="112307" name="Line 691"/>
            <p:cNvSpPr>
              <a:spLocks noChangeShapeType="1"/>
            </p:cNvSpPr>
            <p:nvPr/>
          </p:nvSpPr>
          <p:spPr bwMode="auto">
            <a:xfrm flipH="1">
              <a:off x="1015" y="2889"/>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08" name="Line 692"/>
            <p:cNvSpPr>
              <a:spLocks noChangeShapeType="1"/>
            </p:cNvSpPr>
            <p:nvPr/>
          </p:nvSpPr>
          <p:spPr bwMode="auto">
            <a:xfrm flipH="1">
              <a:off x="1015" y="2212"/>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09" name="Line 693"/>
            <p:cNvSpPr>
              <a:spLocks noChangeShapeType="1"/>
            </p:cNvSpPr>
            <p:nvPr/>
          </p:nvSpPr>
          <p:spPr bwMode="auto">
            <a:xfrm flipH="1">
              <a:off x="1015" y="1536"/>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10" name="Line 694"/>
            <p:cNvSpPr>
              <a:spLocks noChangeShapeType="1"/>
            </p:cNvSpPr>
            <p:nvPr/>
          </p:nvSpPr>
          <p:spPr bwMode="auto">
            <a:xfrm flipH="1">
              <a:off x="1006" y="859"/>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11" name="Text Box 695"/>
            <p:cNvSpPr txBox="1">
              <a:spLocks noChangeArrowheads="1"/>
            </p:cNvSpPr>
            <p:nvPr/>
          </p:nvSpPr>
          <p:spPr bwMode="auto">
            <a:xfrm>
              <a:off x="406" y="1618"/>
              <a:ext cx="289" cy="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度　　数</a:t>
              </a:r>
            </a:p>
          </p:txBody>
        </p:sp>
      </p:grpSp>
      <p:grpSp>
        <p:nvGrpSpPr>
          <p:cNvPr id="112312" name="Group 696"/>
          <p:cNvGrpSpPr>
            <a:grpSpLocks/>
          </p:cNvGrpSpPr>
          <p:nvPr/>
        </p:nvGrpSpPr>
        <p:grpSpPr bwMode="auto">
          <a:xfrm>
            <a:off x="2117725" y="5695950"/>
            <a:ext cx="4862513" cy="257175"/>
            <a:chOff x="1334" y="3588"/>
            <a:chExt cx="3063" cy="162"/>
          </a:xfrm>
        </p:grpSpPr>
        <p:sp>
          <p:nvSpPr>
            <p:cNvPr id="112313" name="Text Box 697"/>
            <p:cNvSpPr txBox="1">
              <a:spLocks noChangeArrowheads="1"/>
            </p:cNvSpPr>
            <p:nvPr/>
          </p:nvSpPr>
          <p:spPr bwMode="auto">
            <a:xfrm>
              <a:off x="1334" y="359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７７．８７</a:t>
              </a:r>
            </a:p>
          </p:txBody>
        </p:sp>
        <p:sp>
          <p:nvSpPr>
            <p:cNvPr id="112314" name="Text Box 698"/>
            <p:cNvSpPr txBox="1">
              <a:spLocks noChangeArrowheads="1"/>
            </p:cNvSpPr>
            <p:nvPr/>
          </p:nvSpPr>
          <p:spPr bwMode="auto">
            <a:xfrm>
              <a:off x="1969" y="3591"/>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７８．０３</a:t>
              </a:r>
            </a:p>
          </p:txBody>
        </p:sp>
        <p:sp>
          <p:nvSpPr>
            <p:cNvPr id="112315" name="Text Box 699"/>
            <p:cNvSpPr txBox="1">
              <a:spLocks noChangeArrowheads="1"/>
            </p:cNvSpPr>
            <p:nvPr/>
          </p:nvSpPr>
          <p:spPr bwMode="auto">
            <a:xfrm>
              <a:off x="2640" y="358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７８．１９</a:t>
              </a:r>
            </a:p>
          </p:txBody>
        </p:sp>
        <p:sp>
          <p:nvSpPr>
            <p:cNvPr id="112316" name="Text Box 700"/>
            <p:cNvSpPr txBox="1">
              <a:spLocks noChangeArrowheads="1"/>
            </p:cNvSpPr>
            <p:nvPr/>
          </p:nvSpPr>
          <p:spPr bwMode="auto">
            <a:xfrm>
              <a:off x="3286" y="3590"/>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７８．３５</a:t>
              </a:r>
            </a:p>
          </p:txBody>
        </p:sp>
        <p:sp>
          <p:nvSpPr>
            <p:cNvPr id="112317" name="Text Box 701"/>
            <p:cNvSpPr txBox="1">
              <a:spLocks noChangeArrowheads="1"/>
            </p:cNvSpPr>
            <p:nvPr/>
          </p:nvSpPr>
          <p:spPr bwMode="auto">
            <a:xfrm>
              <a:off x="3957" y="359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７８．５１</a:t>
              </a:r>
            </a:p>
          </p:txBody>
        </p:sp>
      </p:grpSp>
      <p:grpSp>
        <p:nvGrpSpPr>
          <p:cNvPr id="112318" name="Group 702"/>
          <p:cNvGrpSpPr>
            <a:grpSpLocks/>
          </p:cNvGrpSpPr>
          <p:nvPr/>
        </p:nvGrpSpPr>
        <p:grpSpPr bwMode="auto">
          <a:xfrm>
            <a:off x="1871663" y="5661025"/>
            <a:ext cx="5622925" cy="542925"/>
            <a:chOff x="1179" y="3566"/>
            <a:chExt cx="3542" cy="342"/>
          </a:xfrm>
        </p:grpSpPr>
        <p:sp>
          <p:nvSpPr>
            <p:cNvPr id="112319" name="Line 703"/>
            <p:cNvSpPr>
              <a:spLocks noChangeShapeType="1"/>
            </p:cNvSpPr>
            <p:nvPr/>
          </p:nvSpPr>
          <p:spPr bwMode="auto">
            <a:xfrm flipV="1">
              <a:off x="1518"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20" name="Line 704"/>
            <p:cNvSpPr>
              <a:spLocks noChangeShapeType="1"/>
            </p:cNvSpPr>
            <p:nvPr/>
          </p:nvSpPr>
          <p:spPr bwMode="auto">
            <a:xfrm flipV="1">
              <a:off x="2167"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21" name="Line 705"/>
            <p:cNvSpPr>
              <a:spLocks noChangeShapeType="1"/>
            </p:cNvSpPr>
            <p:nvPr/>
          </p:nvSpPr>
          <p:spPr bwMode="auto">
            <a:xfrm flipV="1">
              <a:off x="2496"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22" name="Line 706"/>
            <p:cNvSpPr>
              <a:spLocks noChangeShapeType="1"/>
            </p:cNvSpPr>
            <p:nvPr/>
          </p:nvSpPr>
          <p:spPr bwMode="auto">
            <a:xfrm flipV="1">
              <a:off x="2825"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23" name="Line 707"/>
            <p:cNvSpPr>
              <a:spLocks noChangeShapeType="1"/>
            </p:cNvSpPr>
            <p:nvPr/>
          </p:nvSpPr>
          <p:spPr bwMode="auto">
            <a:xfrm flipV="1">
              <a:off x="3483"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24" name="Line 708"/>
            <p:cNvSpPr>
              <a:spLocks noChangeShapeType="1"/>
            </p:cNvSpPr>
            <p:nvPr/>
          </p:nvSpPr>
          <p:spPr bwMode="auto">
            <a:xfrm flipV="1">
              <a:off x="3813" y="3575"/>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25" name="Line 709"/>
            <p:cNvSpPr>
              <a:spLocks noChangeShapeType="1"/>
            </p:cNvSpPr>
            <p:nvPr/>
          </p:nvSpPr>
          <p:spPr bwMode="auto">
            <a:xfrm flipV="1">
              <a:off x="4142"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26" name="Line 710"/>
            <p:cNvSpPr>
              <a:spLocks noChangeShapeType="1"/>
            </p:cNvSpPr>
            <p:nvPr/>
          </p:nvSpPr>
          <p:spPr bwMode="auto">
            <a:xfrm flipV="1">
              <a:off x="4471"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27" name="Line 711"/>
            <p:cNvSpPr>
              <a:spLocks noChangeShapeType="1"/>
            </p:cNvSpPr>
            <p:nvPr/>
          </p:nvSpPr>
          <p:spPr bwMode="auto">
            <a:xfrm flipV="1">
              <a:off x="3154"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28" name="Line 712"/>
            <p:cNvSpPr>
              <a:spLocks noChangeShapeType="1"/>
            </p:cNvSpPr>
            <p:nvPr/>
          </p:nvSpPr>
          <p:spPr bwMode="auto">
            <a:xfrm flipV="1">
              <a:off x="1179"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29" name="Line 713"/>
            <p:cNvSpPr>
              <a:spLocks noChangeShapeType="1"/>
            </p:cNvSpPr>
            <p:nvPr/>
          </p:nvSpPr>
          <p:spPr bwMode="auto">
            <a:xfrm flipV="1">
              <a:off x="1838"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330" name="Text Box 714"/>
            <p:cNvSpPr txBox="1">
              <a:spLocks noChangeArrowheads="1"/>
            </p:cNvSpPr>
            <p:nvPr/>
          </p:nvSpPr>
          <p:spPr bwMode="auto">
            <a:xfrm>
              <a:off x="1622" y="375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７７．９５</a:t>
              </a:r>
            </a:p>
          </p:txBody>
        </p:sp>
        <p:sp>
          <p:nvSpPr>
            <p:cNvPr id="112331" name="Text Box 715"/>
            <p:cNvSpPr txBox="1">
              <a:spLocks noChangeArrowheads="1"/>
            </p:cNvSpPr>
            <p:nvPr/>
          </p:nvSpPr>
          <p:spPr bwMode="auto">
            <a:xfrm>
              <a:off x="2312" y="375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７８．１１</a:t>
              </a:r>
            </a:p>
          </p:txBody>
        </p:sp>
        <p:sp>
          <p:nvSpPr>
            <p:cNvPr id="112332" name="Text Box 716"/>
            <p:cNvSpPr txBox="1">
              <a:spLocks noChangeArrowheads="1"/>
            </p:cNvSpPr>
            <p:nvPr/>
          </p:nvSpPr>
          <p:spPr bwMode="auto">
            <a:xfrm>
              <a:off x="2956" y="373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７８．２７</a:t>
              </a:r>
            </a:p>
          </p:txBody>
        </p:sp>
        <p:sp>
          <p:nvSpPr>
            <p:cNvPr id="112333" name="Text Box 717"/>
            <p:cNvSpPr txBox="1">
              <a:spLocks noChangeArrowheads="1"/>
            </p:cNvSpPr>
            <p:nvPr/>
          </p:nvSpPr>
          <p:spPr bwMode="auto">
            <a:xfrm>
              <a:off x="3618" y="374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７８．４３</a:t>
              </a:r>
            </a:p>
          </p:txBody>
        </p:sp>
        <p:sp>
          <p:nvSpPr>
            <p:cNvPr id="112334" name="Text Box 718"/>
            <p:cNvSpPr txBox="1">
              <a:spLocks noChangeArrowheads="1"/>
            </p:cNvSpPr>
            <p:nvPr/>
          </p:nvSpPr>
          <p:spPr bwMode="auto">
            <a:xfrm>
              <a:off x="4281" y="374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７８．５９</a:t>
              </a:r>
            </a:p>
          </p:txBody>
        </p:sp>
      </p:grpSp>
      <p:sp>
        <p:nvSpPr>
          <p:cNvPr id="112335" name="Rectangle 719"/>
          <p:cNvSpPr>
            <a:spLocks noChangeArrowheads="1"/>
          </p:cNvSpPr>
          <p:nvPr/>
        </p:nvSpPr>
        <p:spPr bwMode="auto">
          <a:xfrm>
            <a:off x="4732338" y="782638"/>
            <a:ext cx="4049712" cy="1219200"/>
          </a:xfrm>
          <a:prstGeom prst="rect">
            <a:avLst/>
          </a:prstGeom>
          <a:solidFill>
            <a:srgbClr val="FFFFCC"/>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1400">
              <a:solidFill>
                <a:srgbClr val="FFFFFF"/>
              </a:solidFill>
            </a:endParaRPr>
          </a:p>
        </p:txBody>
      </p:sp>
      <p:sp>
        <p:nvSpPr>
          <p:cNvPr id="112336" name="Text Box 720"/>
          <p:cNvSpPr txBox="1">
            <a:spLocks noChangeArrowheads="1"/>
          </p:cNvSpPr>
          <p:nvPr/>
        </p:nvSpPr>
        <p:spPr bwMode="auto">
          <a:xfrm>
            <a:off x="4964113" y="930275"/>
            <a:ext cx="3425825" cy="942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・ヒストグラムがほぼ正方形になるように</a:t>
            </a:r>
          </a:p>
          <a:p>
            <a:pPr>
              <a:spcBef>
                <a:spcPct val="50000"/>
              </a:spcBef>
            </a:pPr>
            <a:r>
              <a:rPr lang="ja-JP" altLang="en-US" sz="1400"/>
              <a:t>　横軸と縦軸を決めると見やすくなる</a:t>
            </a:r>
          </a:p>
          <a:p>
            <a:pPr>
              <a:spcBef>
                <a:spcPct val="50000"/>
              </a:spcBef>
            </a:pPr>
            <a:r>
              <a:rPr lang="ja-JP" altLang="en-US" sz="1400" b="1"/>
              <a:t>・９ページ度数表を参照し度数を目盛る</a:t>
            </a:r>
          </a:p>
        </p:txBody>
      </p:sp>
      <p:sp>
        <p:nvSpPr>
          <p:cNvPr id="112337" name="Text Box 721"/>
          <p:cNvSpPr txBox="1">
            <a:spLocks noChangeArrowheads="1"/>
          </p:cNvSpPr>
          <p:nvPr/>
        </p:nvSpPr>
        <p:spPr bwMode="auto">
          <a:xfrm>
            <a:off x="1320800" y="5502275"/>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０</a:t>
            </a:r>
          </a:p>
        </p:txBody>
      </p:sp>
      <p:sp>
        <p:nvSpPr>
          <p:cNvPr id="112342" name="Text Box 726"/>
          <p:cNvSpPr txBox="1">
            <a:spLocks noChangeArrowheads="1"/>
          </p:cNvSpPr>
          <p:nvPr/>
        </p:nvSpPr>
        <p:spPr bwMode="auto">
          <a:xfrm>
            <a:off x="8651875" y="114300"/>
            <a:ext cx="4921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１１</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2302"/>
                                        </p:tgtEl>
                                        <p:attrNameLst>
                                          <p:attrName>style.visibility</p:attrName>
                                        </p:attrNameLst>
                                      </p:cBhvr>
                                      <p:to>
                                        <p:strVal val="visible"/>
                                      </p:to>
                                    </p:set>
                                    <p:anim calcmode="lin" valueType="num">
                                      <p:cBhvr additive="base">
                                        <p:cTn id="7" dur="500" fill="hold"/>
                                        <p:tgtEl>
                                          <p:spTgt spid="112302"/>
                                        </p:tgtEl>
                                        <p:attrNameLst>
                                          <p:attrName>ppt_x</p:attrName>
                                        </p:attrNameLst>
                                      </p:cBhvr>
                                      <p:tavLst>
                                        <p:tav tm="0">
                                          <p:val>
                                            <p:strVal val="0-#ppt_w/2"/>
                                          </p:val>
                                        </p:tav>
                                        <p:tav tm="100000">
                                          <p:val>
                                            <p:strVal val="#ppt_x"/>
                                          </p:val>
                                        </p:tav>
                                      </p:tavLst>
                                    </p:anim>
                                    <p:anim calcmode="lin" valueType="num">
                                      <p:cBhvr additive="base">
                                        <p:cTn id="8" dur="500" fill="hold"/>
                                        <p:tgtEl>
                                          <p:spTgt spid="1123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1102" name="Group 750"/>
          <p:cNvGraphicFramePr>
            <a:graphicFrameLocks noGrp="1"/>
          </p:cNvGraphicFramePr>
          <p:nvPr/>
        </p:nvGraphicFramePr>
        <p:xfrm>
          <a:off x="1089025" y="942975"/>
          <a:ext cx="6530975" cy="5384806"/>
        </p:xfrm>
        <a:graphic>
          <a:graphicData uri="http://schemas.openxmlformats.org/drawingml/2006/table">
            <a:tbl>
              <a:tblPr/>
              <a:tblGrid>
                <a:gridCol w="261938"/>
                <a:gridCol w="260350"/>
                <a:gridCol w="261937"/>
                <a:gridCol w="260350"/>
                <a:gridCol w="276225"/>
                <a:gridCol w="247650"/>
                <a:gridCol w="260350"/>
                <a:gridCol w="261938"/>
                <a:gridCol w="260350"/>
                <a:gridCol w="261937"/>
                <a:gridCol w="261938"/>
                <a:gridCol w="288925"/>
                <a:gridCol w="260350"/>
                <a:gridCol w="231775"/>
                <a:gridCol w="261937"/>
                <a:gridCol w="261938"/>
                <a:gridCol w="260350"/>
                <a:gridCol w="261937"/>
                <a:gridCol w="260350"/>
                <a:gridCol w="261938"/>
                <a:gridCol w="304800"/>
                <a:gridCol w="217487"/>
                <a:gridCol w="261938"/>
                <a:gridCol w="260350"/>
                <a:gridCol w="261937"/>
              </a:tblGrid>
              <a:tr h="20796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286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a:spcBef>
                          <a:spcPct val="20000"/>
                        </a:spcBef>
                        <a:defRPr kumimoji="1" sz="2800">
                          <a:solidFill>
                            <a:schemeClr val="tx1"/>
                          </a:solidFill>
                          <a:latin typeface="Times New Roman" pitchFamily="18" charset="0"/>
                          <a:ea typeface="ＭＳ Ｐゴシック" pitchFamily="50" charset="-128"/>
                        </a:defRPr>
                      </a:lvl1pPr>
                      <a:lvl2pPr algn="l">
                        <a:spcBef>
                          <a:spcPct val="20000"/>
                        </a:spcBef>
                        <a:defRPr kumimoji="1" sz="2400">
                          <a:solidFill>
                            <a:schemeClr val="tx1"/>
                          </a:solidFill>
                          <a:latin typeface="Times New Roman" pitchFamily="18" charset="0"/>
                          <a:ea typeface="ＭＳ Ｐゴシック" pitchFamily="50" charset="-128"/>
                        </a:defRPr>
                      </a:lvl2pPr>
                      <a:lvl3pPr algn="l">
                        <a:spcBef>
                          <a:spcPct val="20000"/>
                        </a:spcBef>
                        <a:defRPr kumimoji="1" sz="2000">
                          <a:solidFill>
                            <a:schemeClr val="tx1"/>
                          </a:solidFill>
                          <a:latin typeface="Times New Roman" pitchFamily="18" charset="0"/>
                          <a:ea typeface="ＭＳ Ｐゴシック" pitchFamily="50" charset="-128"/>
                        </a:defRPr>
                      </a:lvl3pPr>
                      <a:lvl4pPr algn="l">
                        <a:spcBef>
                          <a:spcPct val="20000"/>
                        </a:spcBef>
                        <a:defRPr kumimoji="1">
                          <a:solidFill>
                            <a:schemeClr val="tx1"/>
                          </a:solidFill>
                          <a:latin typeface="Times New Roman" pitchFamily="18" charset="0"/>
                          <a:ea typeface="ＭＳ Ｐゴシック" pitchFamily="50" charset="-128"/>
                        </a:defRPr>
                      </a:lvl4pPr>
                      <a:lvl5pPr algn="l">
                        <a:spcBef>
                          <a:spcPct val="20000"/>
                        </a:spcBef>
                        <a:defRPr kumimoji="1">
                          <a:solidFill>
                            <a:schemeClr val="tx1"/>
                          </a:solidFill>
                          <a:latin typeface="Times New Roman" pitchFamily="18" charset="0"/>
                          <a:ea typeface="ＭＳ Ｐゴシック" pitchFamily="50" charset="-128"/>
                        </a:defRPr>
                      </a:lvl5pPr>
                      <a:lvl6pPr fontAlgn="base">
                        <a:spcBef>
                          <a:spcPct val="20000"/>
                        </a:spcBef>
                        <a:spcAft>
                          <a:spcPct val="0"/>
                        </a:spcAft>
                        <a:defRPr kumimoji="1">
                          <a:solidFill>
                            <a:schemeClr val="tx1"/>
                          </a:solidFill>
                          <a:latin typeface="Times New Roman" pitchFamily="18" charset="0"/>
                          <a:ea typeface="ＭＳ Ｐゴシック" pitchFamily="50" charset="-128"/>
                        </a:defRPr>
                      </a:lvl6pPr>
                      <a:lvl7pPr fontAlgn="base">
                        <a:spcBef>
                          <a:spcPct val="20000"/>
                        </a:spcBef>
                        <a:spcAft>
                          <a:spcPct val="0"/>
                        </a:spcAft>
                        <a:defRPr kumimoji="1">
                          <a:solidFill>
                            <a:schemeClr val="tx1"/>
                          </a:solidFill>
                          <a:latin typeface="Times New Roman" pitchFamily="18" charset="0"/>
                          <a:ea typeface="ＭＳ Ｐゴシック" pitchFamily="50" charset="-128"/>
                        </a:defRPr>
                      </a:lvl7pPr>
                      <a:lvl8pPr fontAlgn="base">
                        <a:spcBef>
                          <a:spcPct val="20000"/>
                        </a:spcBef>
                        <a:spcAft>
                          <a:spcPct val="0"/>
                        </a:spcAft>
                        <a:defRPr kumimoji="1">
                          <a:solidFill>
                            <a:schemeClr val="tx1"/>
                          </a:solidFill>
                          <a:latin typeface="Times New Roman" pitchFamily="18" charset="0"/>
                          <a:ea typeface="ＭＳ Ｐゴシック" pitchFamily="50" charset="-128"/>
                        </a:defRPr>
                      </a:lvl8pPr>
                      <a:lvl9pPr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grpSp>
        <p:nvGrpSpPr>
          <p:cNvPr id="101036" name="Group 684"/>
          <p:cNvGrpSpPr>
            <a:grpSpLocks/>
          </p:cNvGrpSpPr>
          <p:nvPr/>
        </p:nvGrpSpPr>
        <p:grpSpPr bwMode="auto">
          <a:xfrm>
            <a:off x="2133600" y="2032000"/>
            <a:ext cx="5224463" cy="3632200"/>
            <a:chOff x="1344" y="1280"/>
            <a:chExt cx="3291" cy="2288"/>
          </a:xfrm>
        </p:grpSpPr>
        <p:grpSp>
          <p:nvGrpSpPr>
            <p:cNvPr id="101037" name="Group 685"/>
            <p:cNvGrpSpPr>
              <a:grpSpLocks/>
            </p:cNvGrpSpPr>
            <p:nvPr/>
          </p:nvGrpSpPr>
          <p:grpSpPr bwMode="auto">
            <a:xfrm>
              <a:off x="1344" y="1280"/>
              <a:ext cx="3291" cy="2288"/>
              <a:chOff x="1344" y="1280"/>
              <a:chExt cx="3291" cy="2288"/>
            </a:xfrm>
          </p:grpSpPr>
          <p:sp>
            <p:nvSpPr>
              <p:cNvPr id="101038" name="Rectangle 686"/>
              <p:cNvSpPr>
                <a:spLocks noChangeArrowheads="1"/>
              </p:cNvSpPr>
              <p:nvPr/>
            </p:nvSpPr>
            <p:spPr bwMode="auto">
              <a:xfrm>
                <a:off x="1344" y="3301"/>
                <a:ext cx="329" cy="265"/>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039" name="Rectangle 687"/>
              <p:cNvSpPr>
                <a:spLocks noChangeArrowheads="1"/>
              </p:cNvSpPr>
              <p:nvPr/>
            </p:nvSpPr>
            <p:spPr bwMode="auto">
              <a:xfrm>
                <a:off x="1673" y="2962"/>
                <a:ext cx="329" cy="604"/>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040" name="Rectangle 688"/>
              <p:cNvSpPr>
                <a:spLocks noChangeArrowheads="1"/>
              </p:cNvSpPr>
              <p:nvPr/>
            </p:nvSpPr>
            <p:spPr bwMode="auto">
              <a:xfrm>
                <a:off x="2002" y="2213"/>
                <a:ext cx="329" cy="1353"/>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041" name="Rectangle 689"/>
              <p:cNvSpPr>
                <a:spLocks noChangeArrowheads="1"/>
              </p:cNvSpPr>
              <p:nvPr/>
            </p:nvSpPr>
            <p:spPr bwMode="auto">
              <a:xfrm>
                <a:off x="2331" y="1280"/>
                <a:ext cx="330" cy="228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042" name="Rectangle 690"/>
              <p:cNvSpPr>
                <a:spLocks noChangeArrowheads="1"/>
              </p:cNvSpPr>
              <p:nvPr/>
            </p:nvSpPr>
            <p:spPr bwMode="auto">
              <a:xfrm>
                <a:off x="2661" y="2350"/>
                <a:ext cx="330" cy="121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043" name="Rectangle 691"/>
              <p:cNvSpPr>
                <a:spLocks noChangeArrowheads="1"/>
              </p:cNvSpPr>
              <p:nvPr/>
            </p:nvSpPr>
            <p:spPr bwMode="auto">
              <a:xfrm>
                <a:off x="2990" y="3090"/>
                <a:ext cx="330" cy="47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044" name="Rectangle 692"/>
              <p:cNvSpPr>
                <a:spLocks noChangeArrowheads="1"/>
              </p:cNvSpPr>
              <p:nvPr/>
            </p:nvSpPr>
            <p:spPr bwMode="auto">
              <a:xfrm>
                <a:off x="3319" y="3374"/>
                <a:ext cx="329" cy="19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045" name="Rectangle 693"/>
              <p:cNvSpPr>
                <a:spLocks noChangeArrowheads="1"/>
              </p:cNvSpPr>
              <p:nvPr/>
            </p:nvSpPr>
            <p:spPr bwMode="auto">
              <a:xfrm>
                <a:off x="3648" y="3374"/>
                <a:ext cx="329" cy="19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046" name="Rectangle 694"/>
              <p:cNvSpPr>
                <a:spLocks noChangeArrowheads="1"/>
              </p:cNvSpPr>
              <p:nvPr/>
            </p:nvSpPr>
            <p:spPr bwMode="auto">
              <a:xfrm>
                <a:off x="3977" y="3502"/>
                <a:ext cx="329" cy="6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047" name="Rectangle 695"/>
              <p:cNvSpPr>
                <a:spLocks noChangeArrowheads="1"/>
              </p:cNvSpPr>
              <p:nvPr/>
            </p:nvSpPr>
            <p:spPr bwMode="auto">
              <a:xfrm>
                <a:off x="4306" y="3502"/>
                <a:ext cx="329" cy="64"/>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101048" name="Rectangle 696"/>
            <p:cNvSpPr>
              <a:spLocks noChangeArrowheads="1"/>
            </p:cNvSpPr>
            <p:nvPr/>
          </p:nvSpPr>
          <p:spPr bwMode="auto">
            <a:xfrm>
              <a:off x="1344" y="3301"/>
              <a:ext cx="329" cy="265"/>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101049" name="Group 697"/>
          <p:cNvGrpSpPr>
            <a:grpSpLocks/>
          </p:cNvGrpSpPr>
          <p:nvPr/>
        </p:nvGrpSpPr>
        <p:grpSpPr bwMode="auto">
          <a:xfrm>
            <a:off x="687388" y="1211263"/>
            <a:ext cx="1054100" cy="3521075"/>
            <a:chOff x="433" y="763"/>
            <a:chExt cx="664" cy="2218"/>
          </a:xfrm>
        </p:grpSpPr>
        <p:sp>
          <p:nvSpPr>
            <p:cNvPr id="101050" name="Text Box 698"/>
            <p:cNvSpPr txBox="1">
              <a:spLocks noChangeArrowheads="1"/>
            </p:cNvSpPr>
            <p:nvPr/>
          </p:nvSpPr>
          <p:spPr bwMode="auto">
            <a:xfrm>
              <a:off x="767" y="2789"/>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１０</a:t>
              </a:r>
            </a:p>
          </p:txBody>
        </p:sp>
        <p:sp>
          <p:nvSpPr>
            <p:cNvPr id="101051" name="Text Box 699"/>
            <p:cNvSpPr txBox="1">
              <a:spLocks noChangeArrowheads="1"/>
            </p:cNvSpPr>
            <p:nvPr/>
          </p:nvSpPr>
          <p:spPr bwMode="auto">
            <a:xfrm>
              <a:off x="762" y="2117"/>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２０</a:t>
              </a:r>
            </a:p>
          </p:txBody>
        </p:sp>
        <p:sp>
          <p:nvSpPr>
            <p:cNvPr id="101052" name="Text Box 700"/>
            <p:cNvSpPr txBox="1">
              <a:spLocks noChangeArrowheads="1"/>
            </p:cNvSpPr>
            <p:nvPr/>
          </p:nvSpPr>
          <p:spPr bwMode="auto">
            <a:xfrm>
              <a:off x="766" y="1435"/>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３０</a:t>
              </a:r>
            </a:p>
          </p:txBody>
        </p:sp>
        <p:sp>
          <p:nvSpPr>
            <p:cNvPr id="101053" name="Text Box 701"/>
            <p:cNvSpPr txBox="1">
              <a:spLocks noChangeArrowheads="1"/>
            </p:cNvSpPr>
            <p:nvPr/>
          </p:nvSpPr>
          <p:spPr bwMode="auto">
            <a:xfrm>
              <a:off x="752" y="763"/>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４０</a:t>
              </a:r>
            </a:p>
          </p:txBody>
        </p:sp>
        <p:sp>
          <p:nvSpPr>
            <p:cNvPr id="101054" name="Line 702"/>
            <p:cNvSpPr>
              <a:spLocks noChangeShapeType="1"/>
            </p:cNvSpPr>
            <p:nvPr/>
          </p:nvSpPr>
          <p:spPr bwMode="auto">
            <a:xfrm flipH="1">
              <a:off x="1015" y="2889"/>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55" name="Line 703"/>
            <p:cNvSpPr>
              <a:spLocks noChangeShapeType="1"/>
            </p:cNvSpPr>
            <p:nvPr/>
          </p:nvSpPr>
          <p:spPr bwMode="auto">
            <a:xfrm flipH="1">
              <a:off x="1015" y="2212"/>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56" name="Line 704"/>
            <p:cNvSpPr>
              <a:spLocks noChangeShapeType="1"/>
            </p:cNvSpPr>
            <p:nvPr/>
          </p:nvSpPr>
          <p:spPr bwMode="auto">
            <a:xfrm flipH="1">
              <a:off x="1015" y="1536"/>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57" name="Line 705"/>
            <p:cNvSpPr>
              <a:spLocks noChangeShapeType="1"/>
            </p:cNvSpPr>
            <p:nvPr/>
          </p:nvSpPr>
          <p:spPr bwMode="auto">
            <a:xfrm flipH="1">
              <a:off x="1006" y="859"/>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58" name="Text Box 706"/>
            <p:cNvSpPr txBox="1">
              <a:spLocks noChangeArrowheads="1"/>
            </p:cNvSpPr>
            <p:nvPr/>
          </p:nvSpPr>
          <p:spPr bwMode="auto">
            <a:xfrm>
              <a:off x="433" y="1618"/>
              <a:ext cx="289" cy="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p>
              <a:pPr algn="l" eaLnBrk="0" hangingPunct="0"/>
              <a:r>
                <a:rPr kumimoji="0" lang="ja-JP" altLang="en-US" sz="1800"/>
                <a:t>度　　数</a:t>
              </a:r>
            </a:p>
          </p:txBody>
        </p:sp>
      </p:grpSp>
      <p:grpSp>
        <p:nvGrpSpPr>
          <p:cNvPr id="101059" name="Group 707"/>
          <p:cNvGrpSpPr>
            <a:grpSpLocks/>
          </p:cNvGrpSpPr>
          <p:nvPr/>
        </p:nvGrpSpPr>
        <p:grpSpPr bwMode="auto">
          <a:xfrm>
            <a:off x="1871663" y="5656263"/>
            <a:ext cx="5622925" cy="981075"/>
            <a:chOff x="1179" y="3563"/>
            <a:chExt cx="3542" cy="618"/>
          </a:xfrm>
        </p:grpSpPr>
        <p:sp>
          <p:nvSpPr>
            <p:cNvPr id="101060" name="Text Box 708"/>
            <p:cNvSpPr txBox="1">
              <a:spLocks noChangeArrowheads="1"/>
            </p:cNvSpPr>
            <p:nvPr/>
          </p:nvSpPr>
          <p:spPr bwMode="auto">
            <a:xfrm>
              <a:off x="2209" y="3950"/>
              <a:ext cx="120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800"/>
                <a:t>内径寸法（ｍｍ）</a:t>
              </a:r>
            </a:p>
          </p:txBody>
        </p:sp>
        <p:sp>
          <p:nvSpPr>
            <p:cNvPr id="101061" name="Text Box 709"/>
            <p:cNvSpPr txBox="1">
              <a:spLocks noChangeArrowheads="1"/>
            </p:cNvSpPr>
            <p:nvPr/>
          </p:nvSpPr>
          <p:spPr bwMode="auto">
            <a:xfrm>
              <a:off x="1334" y="359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000"/>
                <a:t>７７．８７</a:t>
              </a:r>
            </a:p>
          </p:txBody>
        </p:sp>
        <p:sp>
          <p:nvSpPr>
            <p:cNvPr id="101062" name="Text Box 710"/>
            <p:cNvSpPr txBox="1">
              <a:spLocks noChangeArrowheads="1"/>
            </p:cNvSpPr>
            <p:nvPr/>
          </p:nvSpPr>
          <p:spPr bwMode="auto">
            <a:xfrm>
              <a:off x="1969" y="3591"/>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000"/>
                <a:t>７８．０３</a:t>
              </a:r>
            </a:p>
          </p:txBody>
        </p:sp>
        <p:sp>
          <p:nvSpPr>
            <p:cNvPr id="101063" name="Text Box 711"/>
            <p:cNvSpPr txBox="1">
              <a:spLocks noChangeArrowheads="1"/>
            </p:cNvSpPr>
            <p:nvPr/>
          </p:nvSpPr>
          <p:spPr bwMode="auto">
            <a:xfrm>
              <a:off x="2640" y="358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000"/>
                <a:t>７８．１９</a:t>
              </a:r>
            </a:p>
          </p:txBody>
        </p:sp>
        <p:sp>
          <p:nvSpPr>
            <p:cNvPr id="101064" name="Text Box 712"/>
            <p:cNvSpPr txBox="1">
              <a:spLocks noChangeArrowheads="1"/>
            </p:cNvSpPr>
            <p:nvPr/>
          </p:nvSpPr>
          <p:spPr bwMode="auto">
            <a:xfrm>
              <a:off x="3286" y="3590"/>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000"/>
                <a:t>７８．３５</a:t>
              </a:r>
            </a:p>
          </p:txBody>
        </p:sp>
        <p:sp>
          <p:nvSpPr>
            <p:cNvPr id="101065" name="Text Box 713"/>
            <p:cNvSpPr txBox="1">
              <a:spLocks noChangeArrowheads="1"/>
            </p:cNvSpPr>
            <p:nvPr/>
          </p:nvSpPr>
          <p:spPr bwMode="auto">
            <a:xfrm>
              <a:off x="1622" y="375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000"/>
                <a:t>７７．９５</a:t>
              </a:r>
            </a:p>
          </p:txBody>
        </p:sp>
        <p:sp>
          <p:nvSpPr>
            <p:cNvPr id="101066" name="Text Box 714"/>
            <p:cNvSpPr txBox="1">
              <a:spLocks noChangeArrowheads="1"/>
            </p:cNvSpPr>
            <p:nvPr/>
          </p:nvSpPr>
          <p:spPr bwMode="auto">
            <a:xfrm>
              <a:off x="2312" y="375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000"/>
                <a:t>７８．１１</a:t>
              </a:r>
            </a:p>
          </p:txBody>
        </p:sp>
        <p:sp>
          <p:nvSpPr>
            <p:cNvPr id="101067" name="Text Box 715"/>
            <p:cNvSpPr txBox="1">
              <a:spLocks noChangeArrowheads="1"/>
            </p:cNvSpPr>
            <p:nvPr/>
          </p:nvSpPr>
          <p:spPr bwMode="auto">
            <a:xfrm>
              <a:off x="2956" y="373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000"/>
                <a:t>７８．２７</a:t>
              </a:r>
            </a:p>
          </p:txBody>
        </p:sp>
        <p:sp>
          <p:nvSpPr>
            <p:cNvPr id="101068" name="Text Box 716"/>
            <p:cNvSpPr txBox="1">
              <a:spLocks noChangeArrowheads="1"/>
            </p:cNvSpPr>
            <p:nvPr/>
          </p:nvSpPr>
          <p:spPr bwMode="auto">
            <a:xfrm>
              <a:off x="3618" y="374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000"/>
                <a:t>７８．４３</a:t>
              </a:r>
            </a:p>
          </p:txBody>
        </p:sp>
        <p:sp>
          <p:nvSpPr>
            <p:cNvPr id="101069" name="Text Box 717"/>
            <p:cNvSpPr txBox="1">
              <a:spLocks noChangeArrowheads="1"/>
            </p:cNvSpPr>
            <p:nvPr/>
          </p:nvSpPr>
          <p:spPr bwMode="auto">
            <a:xfrm>
              <a:off x="4281" y="374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000"/>
                <a:t>７８．５９</a:t>
              </a:r>
            </a:p>
          </p:txBody>
        </p:sp>
        <p:sp>
          <p:nvSpPr>
            <p:cNvPr id="101070" name="Text Box 718"/>
            <p:cNvSpPr txBox="1">
              <a:spLocks noChangeArrowheads="1"/>
            </p:cNvSpPr>
            <p:nvPr/>
          </p:nvSpPr>
          <p:spPr bwMode="auto">
            <a:xfrm>
              <a:off x="3957" y="359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000"/>
                <a:t>７８．５１</a:t>
              </a:r>
            </a:p>
          </p:txBody>
        </p:sp>
        <p:sp>
          <p:nvSpPr>
            <p:cNvPr id="101071" name="Line 719"/>
            <p:cNvSpPr>
              <a:spLocks noChangeShapeType="1"/>
            </p:cNvSpPr>
            <p:nvPr/>
          </p:nvSpPr>
          <p:spPr bwMode="auto">
            <a:xfrm flipV="1">
              <a:off x="2496"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72" name="Line 720"/>
            <p:cNvSpPr>
              <a:spLocks noChangeShapeType="1"/>
            </p:cNvSpPr>
            <p:nvPr/>
          </p:nvSpPr>
          <p:spPr bwMode="auto">
            <a:xfrm flipV="1">
              <a:off x="3813" y="3575"/>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73" name="Line 721"/>
            <p:cNvSpPr>
              <a:spLocks noChangeShapeType="1"/>
            </p:cNvSpPr>
            <p:nvPr/>
          </p:nvSpPr>
          <p:spPr bwMode="auto">
            <a:xfrm flipV="1">
              <a:off x="4471"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74" name="Line 722"/>
            <p:cNvSpPr>
              <a:spLocks noChangeShapeType="1"/>
            </p:cNvSpPr>
            <p:nvPr/>
          </p:nvSpPr>
          <p:spPr bwMode="auto">
            <a:xfrm flipV="1">
              <a:off x="3154"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75" name="Line 723"/>
            <p:cNvSpPr>
              <a:spLocks noChangeShapeType="1"/>
            </p:cNvSpPr>
            <p:nvPr/>
          </p:nvSpPr>
          <p:spPr bwMode="auto">
            <a:xfrm flipV="1">
              <a:off x="1179"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76" name="Line 724"/>
            <p:cNvSpPr>
              <a:spLocks noChangeShapeType="1"/>
            </p:cNvSpPr>
            <p:nvPr/>
          </p:nvSpPr>
          <p:spPr bwMode="auto">
            <a:xfrm flipV="1">
              <a:off x="1838"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77" name="Line 725"/>
            <p:cNvSpPr>
              <a:spLocks noChangeShapeType="1"/>
            </p:cNvSpPr>
            <p:nvPr/>
          </p:nvSpPr>
          <p:spPr bwMode="auto">
            <a:xfrm flipV="1">
              <a:off x="1518" y="3563"/>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78" name="Line 726"/>
            <p:cNvSpPr>
              <a:spLocks noChangeShapeType="1"/>
            </p:cNvSpPr>
            <p:nvPr/>
          </p:nvSpPr>
          <p:spPr bwMode="auto">
            <a:xfrm flipV="1">
              <a:off x="2167" y="3564"/>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79" name="Line 727"/>
            <p:cNvSpPr>
              <a:spLocks noChangeShapeType="1"/>
            </p:cNvSpPr>
            <p:nvPr/>
          </p:nvSpPr>
          <p:spPr bwMode="auto">
            <a:xfrm flipV="1">
              <a:off x="2829" y="3568"/>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80" name="Line 728"/>
            <p:cNvSpPr>
              <a:spLocks noChangeShapeType="1"/>
            </p:cNvSpPr>
            <p:nvPr/>
          </p:nvSpPr>
          <p:spPr bwMode="auto">
            <a:xfrm flipV="1">
              <a:off x="3483" y="3564"/>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81" name="Line 729"/>
            <p:cNvSpPr>
              <a:spLocks noChangeShapeType="1"/>
            </p:cNvSpPr>
            <p:nvPr/>
          </p:nvSpPr>
          <p:spPr bwMode="auto">
            <a:xfrm flipV="1">
              <a:off x="4146" y="3568"/>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101082" name="Group 730"/>
          <p:cNvGrpSpPr>
            <a:grpSpLocks/>
          </p:cNvGrpSpPr>
          <p:nvPr/>
        </p:nvGrpSpPr>
        <p:grpSpPr bwMode="auto">
          <a:xfrm>
            <a:off x="1878013" y="1182688"/>
            <a:ext cx="985837" cy="4476750"/>
            <a:chOff x="1183" y="745"/>
            <a:chExt cx="621" cy="2820"/>
          </a:xfrm>
        </p:grpSpPr>
        <p:sp>
          <p:nvSpPr>
            <p:cNvPr id="101083" name="Line 731"/>
            <p:cNvSpPr>
              <a:spLocks noChangeShapeType="1"/>
            </p:cNvSpPr>
            <p:nvPr/>
          </p:nvSpPr>
          <p:spPr bwMode="auto">
            <a:xfrm flipV="1">
              <a:off x="1627" y="1051"/>
              <a:ext cx="0" cy="251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84" name="Text Box 732"/>
            <p:cNvSpPr txBox="1">
              <a:spLocks noChangeArrowheads="1"/>
            </p:cNvSpPr>
            <p:nvPr/>
          </p:nvSpPr>
          <p:spPr bwMode="auto">
            <a:xfrm>
              <a:off x="1411" y="745"/>
              <a:ext cx="270" cy="6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p>
              <a:pPr algn="l" eaLnBrk="0" hangingPunct="0"/>
              <a:r>
                <a:rPr kumimoji="0" lang="ja-JP" altLang="en-US" sz="1600">
                  <a:solidFill>
                    <a:srgbClr val="FF3300"/>
                  </a:solidFill>
                </a:rPr>
                <a:t>規格下限</a:t>
              </a:r>
            </a:p>
          </p:txBody>
        </p:sp>
        <p:sp>
          <p:nvSpPr>
            <p:cNvPr id="101085" name="Text Box 733"/>
            <p:cNvSpPr txBox="1">
              <a:spLocks noChangeArrowheads="1"/>
            </p:cNvSpPr>
            <p:nvPr/>
          </p:nvSpPr>
          <p:spPr bwMode="auto">
            <a:xfrm>
              <a:off x="1183" y="1336"/>
              <a:ext cx="62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600">
                  <a:solidFill>
                    <a:srgbClr val="FF3300"/>
                  </a:solidFill>
                </a:rPr>
                <a:t>７７．９０</a:t>
              </a:r>
            </a:p>
          </p:txBody>
        </p:sp>
      </p:grpSp>
      <p:grpSp>
        <p:nvGrpSpPr>
          <p:cNvPr id="101086" name="Group 734"/>
          <p:cNvGrpSpPr>
            <a:grpSpLocks/>
          </p:cNvGrpSpPr>
          <p:nvPr/>
        </p:nvGrpSpPr>
        <p:grpSpPr bwMode="auto">
          <a:xfrm>
            <a:off x="6424613" y="1204913"/>
            <a:ext cx="1349375" cy="4456112"/>
            <a:chOff x="4047" y="759"/>
            <a:chExt cx="850" cy="2807"/>
          </a:xfrm>
        </p:grpSpPr>
        <p:sp>
          <p:nvSpPr>
            <p:cNvPr id="101087" name="Line 735"/>
            <p:cNvSpPr>
              <a:spLocks noChangeShapeType="1"/>
            </p:cNvSpPr>
            <p:nvPr/>
          </p:nvSpPr>
          <p:spPr bwMode="auto">
            <a:xfrm flipV="1">
              <a:off x="4096" y="1024"/>
              <a:ext cx="0" cy="254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088" name="Text Box 736"/>
            <p:cNvSpPr txBox="1">
              <a:spLocks noChangeArrowheads="1"/>
            </p:cNvSpPr>
            <p:nvPr/>
          </p:nvSpPr>
          <p:spPr bwMode="auto">
            <a:xfrm>
              <a:off x="4109" y="759"/>
              <a:ext cx="270" cy="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p>
              <a:pPr algn="l" eaLnBrk="0" hangingPunct="0"/>
              <a:r>
                <a:rPr kumimoji="0" lang="ja-JP" altLang="en-US" sz="1600">
                  <a:solidFill>
                    <a:srgbClr val="FF3300"/>
                  </a:solidFill>
                </a:rPr>
                <a:t>規格上限</a:t>
              </a:r>
            </a:p>
          </p:txBody>
        </p:sp>
        <p:sp>
          <p:nvSpPr>
            <p:cNvPr id="101089" name="Text Box 737"/>
            <p:cNvSpPr txBox="1">
              <a:spLocks noChangeArrowheads="1"/>
            </p:cNvSpPr>
            <p:nvPr/>
          </p:nvSpPr>
          <p:spPr bwMode="auto">
            <a:xfrm>
              <a:off x="4047" y="1308"/>
              <a:ext cx="85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600">
                  <a:solidFill>
                    <a:srgbClr val="FF3300"/>
                  </a:solidFill>
                </a:rPr>
                <a:t>７８．５０</a:t>
              </a:r>
            </a:p>
          </p:txBody>
        </p:sp>
      </p:grpSp>
      <p:grpSp>
        <p:nvGrpSpPr>
          <p:cNvPr id="101090" name="Group 738"/>
          <p:cNvGrpSpPr>
            <a:grpSpLocks/>
          </p:cNvGrpSpPr>
          <p:nvPr/>
        </p:nvGrpSpPr>
        <p:grpSpPr bwMode="auto">
          <a:xfrm>
            <a:off x="2133600" y="5241925"/>
            <a:ext cx="5224463" cy="420688"/>
            <a:chOff x="1344" y="3302"/>
            <a:chExt cx="3291" cy="265"/>
          </a:xfrm>
        </p:grpSpPr>
        <p:sp>
          <p:nvSpPr>
            <p:cNvPr id="101091" name="Rectangle 739"/>
            <p:cNvSpPr>
              <a:spLocks noChangeArrowheads="1"/>
            </p:cNvSpPr>
            <p:nvPr/>
          </p:nvSpPr>
          <p:spPr bwMode="auto">
            <a:xfrm>
              <a:off x="1344" y="3302"/>
              <a:ext cx="283" cy="264"/>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092" name="Rectangle 740"/>
            <p:cNvSpPr>
              <a:spLocks noChangeArrowheads="1"/>
            </p:cNvSpPr>
            <p:nvPr/>
          </p:nvSpPr>
          <p:spPr bwMode="auto">
            <a:xfrm>
              <a:off x="4096" y="3501"/>
              <a:ext cx="209" cy="66"/>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093" name="Rectangle 741"/>
            <p:cNvSpPr>
              <a:spLocks noChangeArrowheads="1"/>
            </p:cNvSpPr>
            <p:nvPr/>
          </p:nvSpPr>
          <p:spPr bwMode="auto">
            <a:xfrm>
              <a:off x="4306" y="3502"/>
              <a:ext cx="329" cy="64"/>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101094" name="Text Box 742"/>
          <p:cNvSpPr txBox="1">
            <a:spLocks noChangeArrowheads="1"/>
          </p:cNvSpPr>
          <p:nvPr/>
        </p:nvSpPr>
        <p:spPr bwMode="auto">
          <a:xfrm>
            <a:off x="1362075" y="5486400"/>
            <a:ext cx="3635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０</a:t>
            </a:r>
          </a:p>
        </p:txBody>
      </p:sp>
      <p:sp>
        <p:nvSpPr>
          <p:cNvPr id="101095" name="Text Box 743"/>
          <p:cNvSpPr txBox="1">
            <a:spLocks noChangeArrowheads="1"/>
          </p:cNvSpPr>
          <p:nvPr/>
        </p:nvSpPr>
        <p:spPr bwMode="auto">
          <a:xfrm>
            <a:off x="1055688" y="103188"/>
            <a:ext cx="76628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FF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b="1"/>
              <a:t>ヒストグラムとは→　　①</a:t>
            </a:r>
            <a:r>
              <a:rPr kumimoji="0" lang="ja-JP" altLang="en-US" b="1">
                <a:solidFill>
                  <a:srgbClr val="FF0000"/>
                </a:solidFill>
              </a:rPr>
              <a:t>ﾃﾞｰﾀの分布の姿</a:t>
            </a:r>
            <a:r>
              <a:rPr kumimoji="0" lang="ja-JP" altLang="en-US" b="1"/>
              <a:t>（品質の姿・ﾃﾞｰﾀの集団の姿）を目で見易くする</a:t>
            </a:r>
          </a:p>
        </p:txBody>
      </p:sp>
      <p:sp>
        <p:nvSpPr>
          <p:cNvPr id="101096" name="Text Box 744"/>
          <p:cNvSpPr txBox="1">
            <a:spLocks noChangeArrowheads="1"/>
          </p:cNvSpPr>
          <p:nvPr/>
        </p:nvSpPr>
        <p:spPr bwMode="auto">
          <a:xfrm>
            <a:off x="2668588" y="381000"/>
            <a:ext cx="62277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en-US" altLang="ja-JP" b="1"/>
              <a:t>②</a:t>
            </a:r>
            <a:r>
              <a:rPr kumimoji="0" lang="ja-JP" altLang="en-US" b="1">
                <a:solidFill>
                  <a:srgbClr val="FF0000"/>
                </a:solidFill>
              </a:rPr>
              <a:t>ﾃﾞｰﾀの中心の位置　</a:t>
            </a:r>
            <a:r>
              <a:rPr kumimoji="0" lang="ja-JP" altLang="en-US" b="1"/>
              <a:t>、</a:t>
            </a:r>
            <a:r>
              <a:rPr kumimoji="0" lang="ja-JP" altLang="en-US" b="1">
                <a:solidFill>
                  <a:srgbClr val="FF0000"/>
                </a:solidFill>
              </a:rPr>
              <a:t>バラツキの大きさ　</a:t>
            </a:r>
            <a:r>
              <a:rPr kumimoji="0" lang="ja-JP" altLang="en-US" b="1"/>
              <a:t>を知ることができる</a:t>
            </a:r>
          </a:p>
        </p:txBody>
      </p:sp>
      <p:sp>
        <p:nvSpPr>
          <p:cNvPr id="101097" name="Text Box 745"/>
          <p:cNvSpPr txBox="1">
            <a:spLocks noChangeArrowheads="1"/>
          </p:cNvSpPr>
          <p:nvPr/>
        </p:nvSpPr>
        <p:spPr bwMode="auto">
          <a:xfrm>
            <a:off x="2663825" y="690563"/>
            <a:ext cx="62277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en-US" altLang="ja-JP" b="1"/>
              <a:t>③</a:t>
            </a:r>
            <a:r>
              <a:rPr kumimoji="0" lang="ja-JP" altLang="en-US" b="1">
                <a:solidFill>
                  <a:srgbClr val="FF0000"/>
                </a:solidFill>
              </a:rPr>
              <a:t>規格との関係　</a:t>
            </a:r>
            <a:r>
              <a:rPr kumimoji="0" lang="ja-JP" altLang="en-US" b="1"/>
              <a:t>を知ることができる</a:t>
            </a:r>
          </a:p>
        </p:txBody>
      </p:sp>
      <p:sp>
        <p:nvSpPr>
          <p:cNvPr id="101098" name="Text Box 746"/>
          <p:cNvSpPr txBox="1">
            <a:spLocks noChangeArrowheads="1"/>
          </p:cNvSpPr>
          <p:nvPr/>
        </p:nvSpPr>
        <p:spPr bwMode="auto">
          <a:xfrm>
            <a:off x="8705850" y="57150"/>
            <a:ext cx="438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01082"/>
                                        </p:tgtEl>
                                        <p:attrNameLst>
                                          <p:attrName>style.visibility</p:attrName>
                                        </p:attrNameLst>
                                      </p:cBhvr>
                                      <p:to>
                                        <p:strVal val="visible"/>
                                      </p:to>
                                    </p:set>
                                    <p:anim calcmode="lin" valueType="num">
                                      <p:cBhvr additive="base">
                                        <p:cTn id="7" dur="500" fill="hold"/>
                                        <p:tgtEl>
                                          <p:spTgt spid="101082"/>
                                        </p:tgtEl>
                                        <p:attrNameLst>
                                          <p:attrName>ppt_x</p:attrName>
                                        </p:attrNameLst>
                                      </p:cBhvr>
                                      <p:tavLst>
                                        <p:tav tm="0">
                                          <p:val>
                                            <p:strVal val="0-#ppt_w/2"/>
                                          </p:val>
                                        </p:tav>
                                        <p:tav tm="100000">
                                          <p:val>
                                            <p:strVal val="#ppt_x"/>
                                          </p:val>
                                        </p:tav>
                                      </p:tavLst>
                                    </p:anim>
                                    <p:anim calcmode="lin" valueType="num">
                                      <p:cBhvr additive="base">
                                        <p:cTn id="8" dur="500" fill="hold"/>
                                        <p:tgtEl>
                                          <p:spTgt spid="10108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1086"/>
                                        </p:tgtEl>
                                        <p:attrNameLst>
                                          <p:attrName>style.visibility</p:attrName>
                                        </p:attrNameLst>
                                      </p:cBhvr>
                                      <p:to>
                                        <p:strVal val="visible"/>
                                      </p:to>
                                    </p:set>
                                    <p:anim calcmode="lin" valueType="num">
                                      <p:cBhvr additive="base">
                                        <p:cTn id="13" dur="500" fill="hold"/>
                                        <p:tgtEl>
                                          <p:spTgt spid="101086"/>
                                        </p:tgtEl>
                                        <p:attrNameLst>
                                          <p:attrName>ppt_x</p:attrName>
                                        </p:attrNameLst>
                                      </p:cBhvr>
                                      <p:tavLst>
                                        <p:tav tm="0">
                                          <p:val>
                                            <p:strVal val="0-#ppt_w/2"/>
                                          </p:val>
                                        </p:tav>
                                        <p:tav tm="100000">
                                          <p:val>
                                            <p:strVal val="#ppt_x"/>
                                          </p:val>
                                        </p:tav>
                                      </p:tavLst>
                                    </p:anim>
                                    <p:anim calcmode="lin" valueType="num">
                                      <p:cBhvr additive="base">
                                        <p:cTn id="14" dur="500" fill="hold"/>
                                        <p:tgtEl>
                                          <p:spTgt spid="10108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1090"/>
                                        </p:tgtEl>
                                        <p:attrNameLst>
                                          <p:attrName>style.visibility</p:attrName>
                                        </p:attrNameLst>
                                      </p:cBhvr>
                                      <p:to>
                                        <p:strVal val="visible"/>
                                      </p:to>
                                    </p:set>
                                    <p:anim calcmode="lin" valueType="num">
                                      <p:cBhvr additive="base">
                                        <p:cTn id="19" dur="500" fill="hold"/>
                                        <p:tgtEl>
                                          <p:spTgt spid="101090"/>
                                        </p:tgtEl>
                                        <p:attrNameLst>
                                          <p:attrName>ppt_x</p:attrName>
                                        </p:attrNameLst>
                                      </p:cBhvr>
                                      <p:tavLst>
                                        <p:tav tm="0">
                                          <p:val>
                                            <p:strVal val="0-#ppt_w/2"/>
                                          </p:val>
                                        </p:tav>
                                        <p:tav tm="100000">
                                          <p:val>
                                            <p:strVal val="#ppt_x"/>
                                          </p:val>
                                        </p:tav>
                                      </p:tavLst>
                                    </p:anim>
                                    <p:anim calcmode="lin" valueType="num">
                                      <p:cBhvr additive="base">
                                        <p:cTn id="20" dur="500" fill="hold"/>
                                        <p:tgtEl>
                                          <p:spTgt spid="10109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12" name="Rectangle 28"/>
          <p:cNvSpPr>
            <a:spLocks noChangeArrowheads="1"/>
          </p:cNvSpPr>
          <p:nvPr/>
        </p:nvSpPr>
        <p:spPr bwMode="auto">
          <a:xfrm>
            <a:off x="80963" y="84138"/>
            <a:ext cx="3738562"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a:t>
            </a:r>
            <a:r>
              <a:rPr lang="en-US" altLang="ja-JP" b="1"/>
              <a:t>11</a:t>
            </a:r>
            <a:r>
              <a:rPr lang="ja-JP" altLang="en-US" b="1"/>
              <a:t>　　柱をたてる</a:t>
            </a:r>
            <a:endParaRPr lang="ja-JP" altLang="en-US" sz="1800"/>
          </a:p>
        </p:txBody>
      </p:sp>
      <p:graphicFrame>
        <p:nvGraphicFramePr>
          <p:cNvPr id="67614" name="Group 30"/>
          <p:cNvGraphicFramePr>
            <a:graphicFrameLocks noGrp="1"/>
          </p:cNvGraphicFramePr>
          <p:nvPr/>
        </p:nvGraphicFramePr>
        <p:xfrm>
          <a:off x="1089025" y="935038"/>
          <a:ext cx="6530975" cy="5378450"/>
        </p:xfrm>
        <a:graphic>
          <a:graphicData uri="http://schemas.openxmlformats.org/drawingml/2006/table">
            <a:tbl>
              <a:tblPr/>
              <a:tblGrid>
                <a:gridCol w="261938"/>
                <a:gridCol w="260350"/>
                <a:gridCol w="261937"/>
                <a:gridCol w="260350"/>
                <a:gridCol w="276225"/>
                <a:gridCol w="247650"/>
                <a:gridCol w="260350"/>
                <a:gridCol w="261938"/>
                <a:gridCol w="260350"/>
                <a:gridCol w="261937"/>
                <a:gridCol w="261938"/>
                <a:gridCol w="260350"/>
                <a:gridCol w="260350"/>
                <a:gridCol w="260350"/>
                <a:gridCol w="261937"/>
                <a:gridCol w="261938"/>
                <a:gridCol w="260350"/>
                <a:gridCol w="261937"/>
                <a:gridCol w="260350"/>
                <a:gridCol w="261938"/>
                <a:gridCol w="261937"/>
                <a:gridCol w="260350"/>
                <a:gridCol w="261938"/>
                <a:gridCol w="260350"/>
                <a:gridCol w="261937"/>
              </a:tblGrid>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graphicFrame>
        <p:nvGraphicFramePr>
          <p:cNvPr id="68297" name="Group 713"/>
          <p:cNvGraphicFramePr>
            <a:graphicFrameLocks noGrp="1"/>
          </p:cNvGraphicFramePr>
          <p:nvPr/>
        </p:nvGraphicFramePr>
        <p:xfrm>
          <a:off x="1089025" y="935038"/>
          <a:ext cx="6530975" cy="5378450"/>
        </p:xfrm>
        <a:graphic>
          <a:graphicData uri="http://schemas.openxmlformats.org/drawingml/2006/table">
            <a:tbl>
              <a:tblPr/>
              <a:tblGrid>
                <a:gridCol w="261938"/>
                <a:gridCol w="260350"/>
                <a:gridCol w="261937"/>
                <a:gridCol w="260350"/>
                <a:gridCol w="276225"/>
                <a:gridCol w="247650"/>
                <a:gridCol w="260350"/>
                <a:gridCol w="261938"/>
                <a:gridCol w="260350"/>
                <a:gridCol w="261937"/>
                <a:gridCol w="261938"/>
                <a:gridCol w="260350"/>
                <a:gridCol w="260350"/>
                <a:gridCol w="260350"/>
                <a:gridCol w="261937"/>
                <a:gridCol w="261938"/>
                <a:gridCol w="260350"/>
                <a:gridCol w="261937"/>
                <a:gridCol w="260350"/>
                <a:gridCol w="261938"/>
                <a:gridCol w="261937"/>
                <a:gridCol w="260350"/>
                <a:gridCol w="261938"/>
                <a:gridCol w="260350"/>
                <a:gridCol w="261937"/>
              </a:tblGrid>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smtClean="0">
                          <a:ln>
                            <a:noFill/>
                          </a:ln>
                          <a:solidFill>
                            <a:schemeClr val="tx1"/>
                          </a:solidFill>
                          <a:effectLst/>
                          <a:latin typeface="Times New Roman" pitchFamily="18" charset="0"/>
                          <a:ea typeface="ＭＳ Ｐゴシック" pitchFamily="50" charset="-128"/>
                        </a:rPr>
                        <a:t>　　　</a:t>
                      </a: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sp>
        <p:nvSpPr>
          <p:cNvPr id="77172" name="Line 1396"/>
          <p:cNvSpPr>
            <a:spLocks noChangeShapeType="1"/>
          </p:cNvSpPr>
          <p:nvPr/>
        </p:nvSpPr>
        <p:spPr bwMode="auto">
          <a:xfrm flipH="1">
            <a:off x="1611313" y="4586288"/>
            <a:ext cx="11588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7173" name="Line 1397"/>
          <p:cNvSpPr>
            <a:spLocks noChangeShapeType="1"/>
          </p:cNvSpPr>
          <p:nvPr/>
        </p:nvSpPr>
        <p:spPr bwMode="auto">
          <a:xfrm flipH="1">
            <a:off x="1611313" y="3511550"/>
            <a:ext cx="1301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7174" name="Line 1398"/>
          <p:cNvSpPr>
            <a:spLocks noChangeShapeType="1"/>
          </p:cNvSpPr>
          <p:nvPr/>
        </p:nvSpPr>
        <p:spPr bwMode="auto">
          <a:xfrm flipH="1">
            <a:off x="1611313" y="2438400"/>
            <a:ext cx="11588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7175" name="Line 1399"/>
          <p:cNvSpPr>
            <a:spLocks noChangeShapeType="1"/>
          </p:cNvSpPr>
          <p:nvPr/>
        </p:nvSpPr>
        <p:spPr bwMode="auto">
          <a:xfrm flipH="1">
            <a:off x="1597025" y="1363663"/>
            <a:ext cx="1301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7176" name="Text Box 1400"/>
          <p:cNvSpPr txBox="1">
            <a:spLocks noChangeArrowheads="1"/>
          </p:cNvSpPr>
          <p:nvPr/>
        </p:nvSpPr>
        <p:spPr bwMode="auto">
          <a:xfrm>
            <a:off x="1217613" y="4427538"/>
            <a:ext cx="508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a:t>
            </a:r>
          </a:p>
        </p:txBody>
      </p:sp>
      <p:sp>
        <p:nvSpPr>
          <p:cNvPr id="77177" name="Text Box 1401"/>
          <p:cNvSpPr txBox="1">
            <a:spLocks noChangeArrowheads="1"/>
          </p:cNvSpPr>
          <p:nvPr/>
        </p:nvSpPr>
        <p:spPr bwMode="auto">
          <a:xfrm>
            <a:off x="1209675" y="3360738"/>
            <a:ext cx="508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２０</a:t>
            </a:r>
          </a:p>
        </p:txBody>
      </p:sp>
      <p:sp>
        <p:nvSpPr>
          <p:cNvPr id="77178" name="Text Box 1402"/>
          <p:cNvSpPr txBox="1">
            <a:spLocks noChangeArrowheads="1"/>
          </p:cNvSpPr>
          <p:nvPr/>
        </p:nvSpPr>
        <p:spPr bwMode="auto">
          <a:xfrm>
            <a:off x="1216025" y="2278063"/>
            <a:ext cx="508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３０</a:t>
            </a:r>
          </a:p>
        </p:txBody>
      </p:sp>
      <p:sp>
        <p:nvSpPr>
          <p:cNvPr id="77179" name="Text Box 1403"/>
          <p:cNvSpPr txBox="1">
            <a:spLocks noChangeArrowheads="1"/>
          </p:cNvSpPr>
          <p:nvPr/>
        </p:nvSpPr>
        <p:spPr bwMode="auto">
          <a:xfrm>
            <a:off x="1193800" y="1211263"/>
            <a:ext cx="508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４０</a:t>
            </a:r>
          </a:p>
        </p:txBody>
      </p:sp>
      <p:sp>
        <p:nvSpPr>
          <p:cNvPr id="77180" name="Rectangle 1404"/>
          <p:cNvSpPr>
            <a:spLocks noChangeArrowheads="1"/>
          </p:cNvSpPr>
          <p:nvPr/>
        </p:nvSpPr>
        <p:spPr bwMode="auto">
          <a:xfrm>
            <a:off x="2133600" y="5240338"/>
            <a:ext cx="522288" cy="420687"/>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7190" name="Text Box 1414"/>
          <p:cNvSpPr txBox="1">
            <a:spLocks noChangeArrowheads="1"/>
          </p:cNvSpPr>
          <p:nvPr/>
        </p:nvSpPr>
        <p:spPr bwMode="auto">
          <a:xfrm>
            <a:off x="2117725" y="5705475"/>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７７．８７</a:t>
            </a:r>
          </a:p>
        </p:txBody>
      </p:sp>
      <p:sp>
        <p:nvSpPr>
          <p:cNvPr id="77191" name="Text Box 1415"/>
          <p:cNvSpPr txBox="1">
            <a:spLocks noChangeArrowheads="1"/>
          </p:cNvSpPr>
          <p:nvPr/>
        </p:nvSpPr>
        <p:spPr bwMode="auto">
          <a:xfrm>
            <a:off x="3125788" y="5700713"/>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７８．０３</a:t>
            </a:r>
          </a:p>
        </p:txBody>
      </p:sp>
      <p:sp>
        <p:nvSpPr>
          <p:cNvPr id="77192" name="Text Box 1416"/>
          <p:cNvSpPr txBox="1">
            <a:spLocks noChangeArrowheads="1"/>
          </p:cNvSpPr>
          <p:nvPr/>
        </p:nvSpPr>
        <p:spPr bwMode="auto">
          <a:xfrm>
            <a:off x="4191000" y="5695950"/>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７８．１９</a:t>
            </a:r>
          </a:p>
        </p:txBody>
      </p:sp>
      <p:sp>
        <p:nvSpPr>
          <p:cNvPr id="77193" name="Text Box 1417"/>
          <p:cNvSpPr txBox="1">
            <a:spLocks noChangeArrowheads="1"/>
          </p:cNvSpPr>
          <p:nvPr/>
        </p:nvSpPr>
        <p:spPr bwMode="auto">
          <a:xfrm>
            <a:off x="5216525" y="5699125"/>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７８．３５</a:t>
            </a:r>
          </a:p>
        </p:txBody>
      </p:sp>
      <p:sp>
        <p:nvSpPr>
          <p:cNvPr id="77194" name="Text Box 1418"/>
          <p:cNvSpPr txBox="1">
            <a:spLocks noChangeArrowheads="1"/>
          </p:cNvSpPr>
          <p:nvPr/>
        </p:nvSpPr>
        <p:spPr bwMode="auto">
          <a:xfrm>
            <a:off x="2574925" y="5959475"/>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７７．９５</a:t>
            </a:r>
          </a:p>
        </p:txBody>
      </p:sp>
      <p:sp>
        <p:nvSpPr>
          <p:cNvPr id="77195" name="Text Box 1419"/>
          <p:cNvSpPr txBox="1">
            <a:spLocks noChangeArrowheads="1"/>
          </p:cNvSpPr>
          <p:nvPr/>
        </p:nvSpPr>
        <p:spPr bwMode="auto">
          <a:xfrm>
            <a:off x="3670300" y="5956300"/>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７８．１１</a:t>
            </a:r>
          </a:p>
        </p:txBody>
      </p:sp>
      <p:sp>
        <p:nvSpPr>
          <p:cNvPr id="77196" name="Text Box 1420"/>
          <p:cNvSpPr txBox="1">
            <a:spLocks noChangeArrowheads="1"/>
          </p:cNvSpPr>
          <p:nvPr/>
        </p:nvSpPr>
        <p:spPr bwMode="auto">
          <a:xfrm>
            <a:off x="4692650" y="5934075"/>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７８．２７</a:t>
            </a:r>
          </a:p>
        </p:txBody>
      </p:sp>
      <p:sp>
        <p:nvSpPr>
          <p:cNvPr id="77197" name="Text Box 1421"/>
          <p:cNvSpPr txBox="1">
            <a:spLocks noChangeArrowheads="1"/>
          </p:cNvSpPr>
          <p:nvPr/>
        </p:nvSpPr>
        <p:spPr bwMode="auto">
          <a:xfrm>
            <a:off x="5743575" y="5940425"/>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７８．４３</a:t>
            </a:r>
          </a:p>
        </p:txBody>
      </p:sp>
      <p:sp>
        <p:nvSpPr>
          <p:cNvPr id="77198" name="Text Box 1422"/>
          <p:cNvSpPr txBox="1">
            <a:spLocks noChangeArrowheads="1"/>
          </p:cNvSpPr>
          <p:nvPr/>
        </p:nvSpPr>
        <p:spPr bwMode="auto">
          <a:xfrm>
            <a:off x="6796088" y="5946775"/>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７８．５９</a:t>
            </a:r>
          </a:p>
        </p:txBody>
      </p:sp>
      <p:sp>
        <p:nvSpPr>
          <p:cNvPr id="77199" name="Text Box 1423"/>
          <p:cNvSpPr txBox="1">
            <a:spLocks noChangeArrowheads="1"/>
          </p:cNvSpPr>
          <p:nvPr/>
        </p:nvSpPr>
        <p:spPr bwMode="auto">
          <a:xfrm>
            <a:off x="6281738" y="5708650"/>
            <a:ext cx="698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７８．５１</a:t>
            </a:r>
          </a:p>
        </p:txBody>
      </p:sp>
      <p:sp>
        <p:nvSpPr>
          <p:cNvPr id="78905" name="Line 2105"/>
          <p:cNvSpPr>
            <a:spLocks noChangeShapeType="1"/>
          </p:cNvSpPr>
          <p:nvPr/>
        </p:nvSpPr>
        <p:spPr bwMode="auto">
          <a:xfrm flipV="1">
            <a:off x="3962400" y="5661025"/>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06" name="Line 2106"/>
          <p:cNvSpPr>
            <a:spLocks noChangeShapeType="1"/>
          </p:cNvSpPr>
          <p:nvPr/>
        </p:nvSpPr>
        <p:spPr bwMode="auto">
          <a:xfrm flipV="1">
            <a:off x="6053138" y="5675313"/>
            <a:ext cx="0" cy="10160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07" name="Line 2107"/>
          <p:cNvSpPr>
            <a:spLocks noChangeShapeType="1"/>
          </p:cNvSpPr>
          <p:nvPr/>
        </p:nvSpPr>
        <p:spPr bwMode="auto">
          <a:xfrm flipV="1">
            <a:off x="7097713" y="5661025"/>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08" name="Line 2108"/>
          <p:cNvSpPr>
            <a:spLocks noChangeShapeType="1"/>
          </p:cNvSpPr>
          <p:nvPr/>
        </p:nvSpPr>
        <p:spPr bwMode="auto">
          <a:xfrm flipV="1">
            <a:off x="5006975" y="5661025"/>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09" name="Line 2109"/>
          <p:cNvSpPr>
            <a:spLocks noChangeShapeType="1"/>
          </p:cNvSpPr>
          <p:nvPr/>
        </p:nvSpPr>
        <p:spPr bwMode="auto">
          <a:xfrm flipV="1">
            <a:off x="1871663" y="5661025"/>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10" name="Line 2110"/>
          <p:cNvSpPr>
            <a:spLocks noChangeShapeType="1"/>
          </p:cNvSpPr>
          <p:nvPr/>
        </p:nvSpPr>
        <p:spPr bwMode="auto">
          <a:xfrm flipV="1">
            <a:off x="2917825" y="5661025"/>
            <a:ext cx="0" cy="10160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11" name="Line 2111"/>
          <p:cNvSpPr>
            <a:spLocks noChangeShapeType="1"/>
          </p:cNvSpPr>
          <p:nvPr/>
        </p:nvSpPr>
        <p:spPr bwMode="auto">
          <a:xfrm flipV="1">
            <a:off x="2409825" y="5656263"/>
            <a:ext cx="0" cy="115887"/>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12" name="Line 2112"/>
          <p:cNvSpPr>
            <a:spLocks noChangeShapeType="1"/>
          </p:cNvSpPr>
          <p:nvPr/>
        </p:nvSpPr>
        <p:spPr bwMode="auto">
          <a:xfrm flipV="1">
            <a:off x="3440113" y="5657850"/>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13" name="Line 2113"/>
          <p:cNvSpPr>
            <a:spLocks noChangeShapeType="1"/>
          </p:cNvSpPr>
          <p:nvPr/>
        </p:nvSpPr>
        <p:spPr bwMode="auto">
          <a:xfrm flipV="1">
            <a:off x="4491038" y="5664200"/>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14" name="Line 2114"/>
          <p:cNvSpPr>
            <a:spLocks noChangeShapeType="1"/>
          </p:cNvSpPr>
          <p:nvPr/>
        </p:nvSpPr>
        <p:spPr bwMode="auto">
          <a:xfrm flipV="1">
            <a:off x="5529263" y="5657850"/>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15" name="Line 2115"/>
          <p:cNvSpPr>
            <a:spLocks noChangeShapeType="1"/>
          </p:cNvSpPr>
          <p:nvPr/>
        </p:nvSpPr>
        <p:spPr bwMode="auto">
          <a:xfrm flipV="1">
            <a:off x="6581775" y="5664200"/>
            <a:ext cx="0" cy="115888"/>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16" name="Text Box 2116"/>
          <p:cNvSpPr txBox="1">
            <a:spLocks noChangeArrowheads="1"/>
          </p:cNvSpPr>
          <p:nvPr/>
        </p:nvSpPr>
        <p:spPr bwMode="auto">
          <a:xfrm>
            <a:off x="3506788" y="6270625"/>
            <a:ext cx="19145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内径寸法（ｍｍ）</a:t>
            </a:r>
          </a:p>
        </p:txBody>
      </p:sp>
      <p:sp>
        <p:nvSpPr>
          <p:cNvPr id="78917" name="Text Box 2117"/>
          <p:cNvSpPr txBox="1">
            <a:spLocks noChangeArrowheads="1"/>
          </p:cNvSpPr>
          <p:nvPr/>
        </p:nvSpPr>
        <p:spPr bwMode="auto">
          <a:xfrm>
            <a:off x="687388" y="2568575"/>
            <a:ext cx="458787" cy="1554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度　　数</a:t>
            </a:r>
          </a:p>
        </p:txBody>
      </p:sp>
      <p:sp>
        <p:nvSpPr>
          <p:cNvPr id="78919" name="Rectangle 2119"/>
          <p:cNvSpPr>
            <a:spLocks noChangeArrowheads="1"/>
          </p:cNvSpPr>
          <p:nvPr/>
        </p:nvSpPr>
        <p:spPr bwMode="auto">
          <a:xfrm>
            <a:off x="4179888" y="230188"/>
            <a:ext cx="4049712" cy="1450975"/>
          </a:xfrm>
          <a:prstGeom prst="rect">
            <a:avLst/>
          </a:prstGeom>
          <a:solidFill>
            <a:srgbClr val="FFFFCC"/>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1400">
              <a:solidFill>
                <a:srgbClr val="FFFFFF"/>
              </a:solidFill>
            </a:endParaRPr>
          </a:p>
        </p:txBody>
      </p:sp>
      <p:sp>
        <p:nvSpPr>
          <p:cNvPr id="78920" name="Text Box 2120"/>
          <p:cNvSpPr txBox="1">
            <a:spLocks noChangeArrowheads="1"/>
          </p:cNvSpPr>
          <p:nvPr/>
        </p:nvSpPr>
        <p:spPr bwMode="auto">
          <a:xfrm>
            <a:off x="4295775" y="306388"/>
            <a:ext cx="3686175" cy="1262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・横軸に区間の境界値をとり、そこから横軸に</a:t>
            </a:r>
          </a:p>
          <a:p>
            <a:pPr>
              <a:spcBef>
                <a:spcPct val="50000"/>
              </a:spcBef>
            </a:pPr>
            <a:r>
              <a:rPr lang="ja-JP" altLang="en-US" sz="1400"/>
              <a:t>　垂線をたて、その</a:t>
            </a:r>
            <a:r>
              <a:rPr lang="ja-JP" altLang="en-US" sz="1400" b="1"/>
              <a:t>区間の度数に応じた高さの</a:t>
            </a:r>
          </a:p>
          <a:p>
            <a:pPr>
              <a:spcBef>
                <a:spcPct val="50000"/>
              </a:spcBef>
            </a:pPr>
            <a:r>
              <a:rPr lang="ja-JP" altLang="en-US" sz="1400"/>
              <a:t>　</a:t>
            </a:r>
            <a:r>
              <a:rPr lang="ja-JP" altLang="en-US" sz="1400" b="1"/>
              <a:t>柱を書く</a:t>
            </a:r>
          </a:p>
          <a:p>
            <a:pPr>
              <a:spcBef>
                <a:spcPct val="50000"/>
              </a:spcBef>
            </a:pPr>
            <a:r>
              <a:rPr lang="ja-JP" altLang="en-US" sz="1400" b="1"/>
              <a:t>・９ﾍﾟｰｼﾞの度数表参照</a:t>
            </a:r>
          </a:p>
        </p:txBody>
      </p:sp>
      <p:sp>
        <p:nvSpPr>
          <p:cNvPr id="78921" name="Text Box 2121"/>
          <p:cNvSpPr txBox="1">
            <a:spLocks noChangeArrowheads="1"/>
          </p:cNvSpPr>
          <p:nvPr/>
        </p:nvSpPr>
        <p:spPr bwMode="auto">
          <a:xfrm>
            <a:off x="1350963" y="5502275"/>
            <a:ext cx="3492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０</a:t>
            </a:r>
          </a:p>
        </p:txBody>
      </p:sp>
      <p:sp>
        <p:nvSpPr>
          <p:cNvPr id="78928" name="Text Box 2128"/>
          <p:cNvSpPr txBox="1">
            <a:spLocks noChangeArrowheads="1"/>
          </p:cNvSpPr>
          <p:nvPr/>
        </p:nvSpPr>
        <p:spPr bwMode="auto">
          <a:xfrm>
            <a:off x="8709025" y="114300"/>
            <a:ext cx="43497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１２</a:t>
            </a:r>
          </a:p>
        </p:txBody>
      </p:sp>
      <p:grpSp>
        <p:nvGrpSpPr>
          <p:cNvPr id="78935" name="Group 2135"/>
          <p:cNvGrpSpPr>
            <a:grpSpLocks/>
          </p:cNvGrpSpPr>
          <p:nvPr/>
        </p:nvGrpSpPr>
        <p:grpSpPr bwMode="auto">
          <a:xfrm>
            <a:off x="2149475" y="4252913"/>
            <a:ext cx="2940050" cy="1365250"/>
            <a:chOff x="1354" y="2679"/>
            <a:chExt cx="1852" cy="860"/>
          </a:xfrm>
        </p:grpSpPr>
        <p:sp>
          <p:nvSpPr>
            <p:cNvPr id="78929" name="Text Box 2129"/>
            <p:cNvSpPr txBox="1">
              <a:spLocks noChangeArrowheads="1"/>
            </p:cNvSpPr>
            <p:nvPr/>
          </p:nvSpPr>
          <p:spPr bwMode="auto">
            <a:xfrm>
              <a:off x="1576" y="2679"/>
              <a:ext cx="141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1400"/>
                <a:t>度数　→　４</a:t>
              </a:r>
            </a:p>
          </p:txBody>
        </p:sp>
        <p:sp>
          <p:nvSpPr>
            <p:cNvPr id="78930" name="Text Box 2130"/>
            <p:cNvSpPr txBox="1">
              <a:spLocks noChangeArrowheads="1"/>
            </p:cNvSpPr>
            <p:nvPr/>
          </p:nvSpPr>
          <p:spPr bwMode="auto">
            <a:xfrm>
              <a:off x="1789" y="2865"/>
              <a:ext cx="141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1400"/>
                <a:t>下側境界値→７７．８３</a:t>
              </a:r>
            </a:p>
          </p:txBody>
        </p:sp>
        <p:sp>
          <p:nvSpPr>
            <p:cNvPr id="78931" name="Text Box 2131"/>
            <p:cNvSpPr txBox="1">
              <a:spLocks noChangeArrowheads="1"/>
            </p:cNvSpPr>
            <p:nvPr/>
          </p:nvSpPr>
          <p:spPr bwMode="auto">
            <a:xfrm>
              <a:off x="1786" y="3069"/>
              <a:ext cx="141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1400"/>
                <a:t>上側境界値→７７．９１</a:t>
              </a:r>
            </a:p>
          </p:txBody>
        </p:sp>
        <p:sp>
          <p:nvSpPr>
            <p:cNvPr id="78932" name="Line 2132"/>
            <p:cNvSpPr>
              <a:spLocks noChangeShapeType="1"/>
            </p:cNvSpPr>
            <p:nvPr/>
          </p:nvSpPr>
          <p:spPr bwMode="auto">
            <a:xfrm flipH="1">
              <a:off x="1673" y="3200"/>
              <a:ext cx="302" cy="302"/>
            </a:xfrm>
            <a:prstGeom prst="line">
              <a:avLst/>
            </a:prstGeom>
            <a:noFill/>
            <a:ln w="12700">
              <a:solidFill>
                <a:srgbClr val="FF000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33" name="Line 2133"/>
            <p:cNvSpPr>
              <a:spLocks noChangeShapeType="1"/>
            </p:cNvSpPr>
            <p:nvPr/>
          </p:nvSpPr>
          <p:spPr bwMode="auto">
            <a:xfrm rot="399560" flipH="1">
              <a:off x="1354" y="2945"/>
              <a:ext cx="594" cy="594"/>
            </a:xfrm>
            <a:prstGeom prst="line">
              <a:avLst/>
            </a:prstGeom>
            <a:noFill/>
            <a:ln w="12700">
              <a:solidFill>
                <a:srgbClr val="FF000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8934" name="Line 2134"/>
            <p:cNvSpPr>
              <a:spLocks noChangeShapeType="1"/>
            </p:cNvSpPr>
            <p:nvPr/>
          </p:nvSpPr>
          <p:spPr bwMode="auto">
            <a:xfrm flipH="1">
              <a:off x="1454" y="2789"/>
              <a:ext cx="521" cy="521"/>
            </a:xfrm>
            <a:prstGeom prst="line">
              <a:avLst/>
            </a:prstGeom>
            <a:noFill/>
            <a:ln w="12700">
              <a:solidFill>
                <a:srgbClr val="FF000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7180"/>
                                        </p:tgtEl>
                                        <p:attrNameLst>
                                          <p:attrName>style.visibility</p:attrName>
                                        </p:attrNameLst>
                                      </p:cBhvr>
                                      <p:to>
                                        <p:strVal val="visible"/>
                                      </p:to>
                                    </p:set>
                                    <p:anim calcmode="lin" valueType="num">
                                      <p:cBhvr additive="base">
                                        <p:cTn id="7" dur="500" fill="hold"/>
                                        <p:tgtEl>
                                          <p:spTgt spid="77180"/>
                                        </p:tgtEl>
                                        <p:attrNameLst>
                                          <p:attrName>ppt_x</p:attrName>
                                        </p:attrNameLst>
                                      </p:cBhvr>
                                      <p:tavLst>
                                        <p:tav tm="0">
                                          <p:val>
                                            <p:strVal val="0-#ppt_w/2"/>
                                          </p:val>
                                        </p:tav>
                                        <p:tav tm="100000">
                                          <p:val>
                                            <p:strVal val="#ppt_x"/>
                                          </p:val>
                                        </p:tav>
                                      </p:tavLst>
                                    </p:anim>
                                    <p:anim calcmode="lin" valueType="num">
                                      <p:cBhvr additive="base">
                                        <p:cTn id="8" dur="500" fill="hold"/>
                                        <p:tgtEl>
                                          <p:spTgt spid="7718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78935"/>
                                        </p:tgtEl>
                                        <p:attrNameLst>
                                          <p:attrName>style.visibility</p:attrName>
                                        </p:attrNameLst>
                                      </p:cBhvr>
                                      <p:to>
                                        <p:strVal val="visible"/>
                                      </p:to>
                                    </p:set>
                                    <p:anim calcmode="lin" valueType="num">
                                      <p:cBhvr additive="base">
                                        <p:cTn id="13" dur="500" fill="hold"/>
                                        <p:tgtEl>
                                          <p:spTgt spid="78935"/>
                                        </p:tgtEl>
                                        <p:attrNameLst>
                                          <p:attrName>ppt_x</p:attrName>
                                        </p:attrNameLst>
                                      </p:cBhvr>
                                      <p:tavLst>
                                        <p:tav tm="0">
                                          <p:val>
                                            <p:strVal val="0-#ppt_w/2"/>
                                          </p:val>
                                        </p:tav>
                                        <p:tav tm="100000">
                                          <p:val>
                                            <p:strVal val="#ppt_x"/>
                                          </p:val>
                                        </p:tav>
                                      </p:tavLst>
                                    </p:anim>
                                    <p:anim calcmode="lin" valueType="num">
                                      <p:cBhvr additive="base">
                                        <p:cTn id="14" dur="500" fill="hold"/>
                                        <p:tgtEl>
                                          <p:spTgt spid="789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18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9" name="Rectangle 11"/>
          <p:cNvSpPr>
            <a:spLocks noChangeArrowheads="1"/>
          </p:cNvSpPr>
          <p:nvPr/>
        </p:nvSpPr>
        <p:spPr bwMode="auto">
          <a:xfrm>
            <a:off x="80963" y="84138"/>
            <a:ext cx="3840162"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a:t>
            </a:r>
            <a:r>
              <a:rPr lang="en-US" altLang="ja-JP" b="1"/>
              <a:t>12</a:t>
            </a:r>
            <a:r>
              <a:rPr lang="ja-JP" altLang="en-US" b="1"/>
              <a:t>　　規格値を入れる</a:t>
            </a:r>
            <a:endParaRPr lang="ja-JP" altLang="en-US" sz="1800"/>
          </a:p>
        </p:txBody>
      </p:sp>
      <p:graphicFrame>
        <p:nvGraphicFramePr>
          <p:cNvPr id="69378" name="Group 770"/>
          <p:cNvGraphicFramePr>
            <a:graphicFrameLocks noGrp="1"/>
          </p:cNvGraphicFramePr>
          <p:nvPr/>
        </p:nvGraphicFramePr>
        <p:xfrm>
          <a:off x="1089025" y="942975"/>
          <a:ext cx="6530975" cy="5372100"/>
        </p:xfrm>
        <a:graphic>
          <a:graphicData uri="http://schemas.openxmlformats.org/drawingml/2006/table">
            <a:tbl>
              <a:tblPr/>
              <a:tblGrid>
                <a:gridCol w="261938"/>
                <a:gridCol w="260350"/>
                <a:gridCol w="261937"/>
                <a:gridCol w="260350"/>
                <a:gridCol w="276225"/>
                <a:gridCol w="247650"/>
                <a:gridCol w="260350"/>
                <a:gridCol w="261938"/>
                <a:gridCol w="260350"/>
                <a:gridCol w="261937"/>
                <a:gridCol w="261938"/>
                <a:gridCol w="260350"/>
                <a:gridCol w="260350"/>
                <a:gridCol w="260350"/>
                <a:gridCol w="261937"/>
                <a:gridCol w="261938"/>
                <a:gridCol w="260350"/>
                <a:gridCol w="261937"/>
                <a:gridCol w="260350"/>
                <a:gridCol w="261938"/>
                <a:gridCol w="261937"/>
                <a:gridCol w="260350"/>
                <a:gridCol w="261938"/>
                <a:gridCol w="260350"/>
                <a:gridCol w="261937"/>
              </a:tblGrid>
              <a:tr h="2079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74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grpSp>
        <p:nvGrpSpPr>
          <p:cNvPr id="69354" name="Group 746"/>
          <p:cNvGrpSpPr>
            <a:grpSpLocks/>
          </p:cNvGrpSpPr>
          <p:nvPr/>
        </p:nvGrpSpPr>
        <p:grpSpPr bwMode="auto">
          <a:xfrm>
            <a:off x="2133600" y="2032000"/>
            <a:ext cx="5224463" cy="3632200"/>
            <a:chOff x="1344" y="1280"/>
            <a:chExt cx="3291" cy="2288"/>
          </a:xfrm>
        </p:grpSpPr>
        <p:grpSp>
          <p:nvGrpSpPr>
            <p:cNvPr id="69321" name="Group 713"/>
            <p:cNvGrpSpPr>
              <a:grpSpLocks/>
            </p:cNvGrpSpPr>
            <p:nvPr/>
          </p:nvGrpSpPr>
          <p:grpSpPr bwMode="auto">
            <a:xfrm>
              <a:off x="1344" y="1280"/>
              <a:ext cx="3291" cy="2288"/>
              <a:chOff x="1344" y="1280"/>
              <a:chExt cx="3291" cy="2288"/>
            </a:xfrm>
          </p:grpSpPr>
          <p:sp>
            <p:nvSpPr>
              <p:cNvPr id="69303" name="Rectangle 695"/>
              <p:cNvSpPr>
                <a:spLocks noChangeArrowheads="1"/>
              </p:cNvSpPr>
              <p:nvPr/>
            </p:nvSpPr>
            <p:spPr bwMode="auto">
              <a:xfrm>
                <a:off x="1344" y="3301"/>
                <a:ext cx="329" cy="265"/>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304" name="Rectangle 696"/>
              <p:cNvSpPr>
                <a:spLocks noChangeArrowheads="1"/>
              </p:cNvSpPr>
              <p:nvPr/>
            </p:nvSpPr>
            <p:spPr bwMode="auto">
              <a:xfrm>
                <a:off x="1673" y="2962"/>
                <a:ext cx="329" cy="604"/>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305" name="Rectangle 697"/>
              <p:cNvSpPr>
                <a:spLocks noChangeArrowheads="1"/>
              </p:cNvSpPr>
              <p:nvPr/>
            </p:nvSpPr>
            <p:spPr bwMode="auto">
              <a:xfrm>
                <a:off x="2002" y="2213"/>
                <a:ext cx="329" cy="1353"/>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306" name="Rectangle 698"/>
              <p:cNvSpPr>
                <a:spLocks noChangeArrowheads="1"/>
              </p:cNvSpPr>
              <p:nvPr/>
            </p:nvSpPr>
            <p:spPr bwMode="auto">
              <a:xfrm>
                <a:off x="2331" y="1280"/>
                <a:ext cx="330" cy="228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307" name="Rectangle 699"/>
              <p:cNvSpPr>
                <a:spLocks noChangeArrowheads="1"/>
              </p:cNvSpPr>
              <p:nvPr/>
            </p:nvSpPr>
            <p:spPr bwMode="auto">
              <a:xfrm>
                <a:off x="2661" y="2350"/>
                <a:ext cx="330" cy="121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308" name="Rectangle 700"/>
              <p:cNvSpPr>
                <a:spLocks noChangeArrowheads="1"/>
              </p:cNvSpPr>
              <p:nvPr/>
            </p:nvSpPr>
            <p:spPr bwMode="auto">
              <a:xfrm>
                <a:off x="2990" y="3090"/>
                <a:ext cx="330" cy="47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309" name="Rectangle 701"/>
              <p:cNvSpPr>
                <a:spLocks noChangeArrowheads="1"/>
              </p:cNvSpPr>
              <p:nvPr/>
            </p:nvSpPr>
            <p:spPr bwMode="auto">
              <a:xfrm>
                <a:off x="3319" y="3374"/>
                <a:ext cx="329" cy="19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310" name="Rectangle 702"/>
              <p:cNvSpPr>
                <a:spLocks noChangeArrowheads="1"/>
              </p:cNvSpPr>
              <p:nvPr/>
            </p:nvSpPr>
            <p:spPr bwMode="auto">
              <a:xfrm>
                <a:off x="3648" y="3374"/>
                <a:ext cx="329" cy="19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311" name="Rectangle 703"/>
              <p:cNvSpPr>
                <a:spLocks noChangeArrowheads="1"/>
              </p:cNvSpPr>
              <p:nvPr/>
            </p:nvSpPr>
            <p:spPr bwMode="auto">
              <a:xfrm>
                <a:off x="3977" y="3502"/>
                <a:ext cx="329" cy="6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312" name="Rectangle 704"/>
              <p:cNvSpPr>
                <a:spLocks noChangeArrowheads="1"/>
              </p:cNvSpPr>
              <p:nvPr/>
            </p:nvSpPr>
            <p:spPr bwMode="auto">
              <a:xfrm>
                <a:off x="4306" y="3502"/>
                <a:ext cx="329" cy="64"/>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69335" name="Rectangle 727"/>
            <p:cNvSpPr>
              <a:spLocks noChangeArrowheads="1"/>
            </p:cNvSpPr>
            <p:nvPr/>
          </p:nvSpPr>
          <p:spPr bwMode="auto">
            <a:xfrm>
              <a:off x="1344" y="3301"/>
              <a:ext cx="329" cy="265"/>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69350" name="Group 742"/>
          <p:cNvGrpSpPr>
            <a:grpSpLocks/>
          </p:cNvGrpSpPr>
          <p:nvPr/>
        </p:nvGrpSpPr>
        <p:grpSpPr bwMode="auto">
          <a:xfrm>
            <a:off x="687388" y="1211263"/>
            <a:ext cx="1054100" cy="3521075"/>
            <a:chOff x="433" y="763"/>
            <a:chExt cx="664" cy="2218"/>
          </a:xfrm>
        </p:grpSpPr>
        <p:sp>
          <p:nvSpPr>
            <p:cNvPr id="69313" name="Text Box 705"/>
            <p:cNvSpPr txBox="1">
              <a:spLocks noChangeArrowheads="1"/>
            </p:cNvSpPr>
            <p:nvPr/>
          </p:nvSpPr>
          <p:spPr bwMode="auto">
            <a:xfrm>
              <a:off x="767" y="2789"/>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a:t>
              </a:r>
            </a:p>
          </p:txBody>
        </p:sp>
        <p:sp>
          <p:nvSpPr>
            <p:cNvPr id="69314" name="Text Box 706"/>
            <p:cNvSpPr txBox="1">
              <a:spLocks noChangeArrowheads="1"/>
            </p:cNvSpPr>
            <p:nvPr/>
          </p:nvSpPr>
          <p:spPr bwMode="auto">
            <a:xfrm>
              <a:off x="762" y="2117"/>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２０</a:t>
              </a:r>
            </a:p>
          </p:txBody>
        </p:sp>
        <p:sp>
          <p:nvSpPr>
            <p:cNvPr id="69315" name="Text Box 707"/>
            <p:cNvSpPr txBox="1">
              <a:spLocks noChangeArrowheads="1"/>
            </p:cNvSpPr>
            <p:nvPr/>
          </p:nvSpPr>
          <p:spPr bwMode="auto">
            <a:xfrm>
              <a:off x="766" y="1435"/>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３０</a:t>
              </a:r>
            </a:p>
          </p:txBody>
        </p:sp>
        <p:sp>
          <p:nvSpPr>
            <p:cNvPr id="69316" name="Text Box 708"/>
            <p:cNvSpPr txBox="1">
              <a:spLocks noChangeArrowheads="1"/>
            </p:cNvSpPr>
            <p:nvPr/>
          </p:nvSpPr>
          <p:spPr bwMode="auto">
            <a:xfrm>
              <a:off x="752" y="763"/>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４０</a:t>
              </a:r>
            </a:p>
          </p:txBody>
        </p:sp>
        <p:sp>
          <p:nvSpPr>
            <p:cNvPr id="69317" name="Line 709"/>
            <p:cNvSpPr>
              <a:spLocks noChangeShapeType="1"/>
            </p:cNvSpPr>
            <p:nvPr/>
          </p:nvSpPr>
          <p:spPr bwMode="auto">
            <a:xfrm flipH="1">
              <a:off x="1015" y="2889"/>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18" name="Line 710"/>
            <p:cNvSpPr>
              <a:spLocks noChangeShapeType="1"/>
            </p:cNvSpPr>
            <p:nvPr/>
          </p:nvSpPr>
          <p:spPr bwMode="auto">
            <a:xfrm flipH="1">
              <a:off x="1015" y="2212"/>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19" name="Line 711"/>
            <p:cNvSpPr>
              <a:spLocks noChangeShapeType="1"/>
            </p:cNvSpPr>
            <p:nvPr/>
          </p:nvSpPr>
          <p:spPr bwMode="auto">
            <a:xfrm flipH="1">
              <a:off x="1015" y="1536"/>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20" name="Line 712"/>
            <p:cNvSpPr>
              <a:spLocks noChangeShapeType="1"/>
            </p:cNvSpPr>
            <p:nvPr/>
          </p:nvSpPr>
          <p:spPr bwMode="auto">
            <a:xfrm flipH="1">
              <a:off x="1006" y="859"/>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23" name="Text Box 715"/>
            <p:cNvSpPr txBox="1">
              <a:spLocks noChangeArrowheads="1"/>
            </p:cNvSpPr>
            <p:nvPr/>
          </p:nvSpPr>
          <p:spPr bwMode="auto">
            <a:xfrm>
              <a:off x="433" y="1618"/>
              <a:ext cx="289" cy="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度　　数</a:t>
              </a:r>
            </a:p>
          </p:txBody>
        </p:sp>
      </p:grpSp>
      <p:grpSp>
        <p:nvGrpSpPr>
          <p:cNvPr id="69351" name="Group 743"/>
          <p:cNvGrpSpPr>
            <a:grpSpLocks/>
          </p:cNvGrpSpPr>
          <p:nvPr/>
        </p:nvGrpSpPr>
        <p:grpSpPr bwMode="auto">
          <a:xfrm>
            <a:off x="1871663" y="5656263"/>
            <a:ext cx="5622925" cy="981075"/>
            <a:chOff x="1179" y="3563"/>
            <a:chExt cx="3542" cy="618"/>
          </a:xfrm>
        </p:grpSpPr>
        <p:sp>
          <p:nvSpPr>
            <p:cNvPr id="69324" name="Text Box 716"/>
            <p:cNvSpPr txBox="1">
              <a:spLocks noChangeArrowheads="1"/>
            </p:cNvSpPr>
            <p:nvPr/>
          </p:nvSpPr>
          <p:spPr bwMode="auto">
            <a:xfrm>
              <a:off x="2209" y="3950"/>
              <a:ext cx="120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内径寸法（ｍｍ）</a:t>
              </a:r>
            </a:p>
          </p:txBody>
        </p:sp>
        <p:sp>
          <p:nvSpPr>
            <p:cNvPr id="69325" name="Text Box 717"/>
            <p:cNvSpPr txBox="1">
              <a:spLocks noChangeArrowheads="1"/>
            </p:cNvSpPr>
            <p:nvPr/>
          </p:nvSpPr>
          <p:spPr bwMode="auto">
            <a:xfrm>
              <a:off x="1334" y="359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７７．８７</a:t>
              </a:r>
            </a:p>
          </p:txBody>
        </p:sp>
        <p:sp>
          <p:nvSpPr>
            <p:cNvPr id="69326" name="Text Box 718"/>
            <p:cNvSpPr txBox="1">
              <a:spLocks noChangeArrowheads="1"/>
            </p:cNvSpPr>
            <p:nvPr/>
          </p:nvSpPr>
          <p:spPr bwMode="auto">
            <a:xfrm>
              <a:off x="1969" y="3591"/>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７８．０３</a:t>
              </a:r>
            </a:p>
          </p:txBody>
        </p:sp>
        <p:sp>
          <p:nvSpPr>
            <p:cNvPr id="69327" name="Text Box 719"/>
            <p:cNvSpPr txBox="1">
              <a:spLocks noChangeArrowheads="1"/>
            </p:cNvSpPr>
            <p:nvPr/>
          </p:nvSpPr>
          <p:spPr bwMode="auto">
            <a:xfrm>
              <a:off x="2640" y="358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７８．１９</a:t>
              </a:r>
            </a:p>
          </p:txBody>
        </p:sp>
        <p:sp>
          <p:nvSpPr>
            <p:cNvPr id="69328" name="Text Box 720"/>
            <p:cNvSpPr txBox="1">
              <a:spLocks noChangeArrowheads="1"/>
            </p:cNvSpPr>
            <p:nvPr/>
          </p:nvSpPr>
          <p:spPr bwMode="auto">
            <a:xfrm>
              <a:off x="3286" y="3590"/>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７８．３５</a:t>
              </a:r>
            </a:p>
          </p:txBody>
        </p:sp>
        <p:sp>
          <p:nvSpPr>
            <p:cNvPr id="69329" name="Text Box 721"/>
            <p:cNvSpPr txBox="1">
              <a:spLocks noChangeArrowheads="1"/>
            </p:cNvSpPr>
            <p:nvPr/>
          </p:nvSpPr>
          <p:spPr bwMode="auto">
            <a:xfrm>
              <a:off x="1622" y="375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７７．９５</a:t>
              </a:r>
            </a:p>
          </p:txBody>
        </p:sp>
        <p:sp>
          <p:nvSpPr>
            <p:cNvPr id="69330" name="Text Box 722"/>
            <p:cNvSpPr txBox="1">
              <a:spLocks noChangeArrowheads="1"/>
            </p:cNvSpPr>
            <p:nvPr/>
          </p:nvSpPr>
          <p:spPr bwMode="auto">
            <a:xfrm>
              <a:off x="2312" y="375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７８．１１</a:t>
              </a:r>
            </a:p>
          </p:txBody>
        </p:sp>
        <p:sp>
          <p:nvSpPr>
            <p:cNvPr id="69331" name="Text Box 723"/>
            <p:cNvSpPr txBox="1">
              <a:spLocks noChangeArrowheads="1"/>
            </p:cNvSpPr>
            <p:nvPr/>
          </p:nvSpPr>
          <p:spPr bwMode="auto">
            <a:xfrm>
              <a:off x="2956" y="373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７８．２７</a:t>
              </a:r>
            </a:p>
          </p:txBody>
        </p:sp>
        <p:sp>
          <p:nvSpPr>
            <p:cNvPr id="69332" name="Text Box 724"/>
            <p:cNvSpPr txBox="1">
              <a:spLocks noChangeArrowheads="1"/>
            </p:cNvSpPr>
            <p:nvPr/>
          </p:nvSpPr>
          <p:spPr bwMode="auto">
            <a:xfrm>
              <a:off x="3618" y="374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７８．４３</a:t>
              </a:r>
            </a:p>
          </p:txBody>
        </p:sp>
        <p:sp>
          <p:nvSpPr>
            <p:cNvPr id="69333" name="Text Box 725"/>
            <p:cNvSpPr txBox="1">
              <a:spLocks noChangeArrowheads="1"/>
            </p:cNvSpPr>
            <p:nvPr/>
          </p:nvSpPr>
          <p:spPr bwMode="auto">
            <a:xfrm>
              <a:off x="4281" y="374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７８．５９</a:t>
              </a:r>
            </a:p>
          </p:txBody>
        </p:sp>
        <p:sp>
          <p:nvSpPr>
            <p:cNvPr id="69334" name="Text Box 726"/>
            <p:cNvSpPr txBox="1">
              <a:spLocks noChangeArrowheads="1"/>
            </p:cNvSpPr>
            <p:nvPr/>
          </p:nvSpPr>
          <p:spPr bwMode="auto">
            <a:xfrm>
              <a:off x="3957" y="359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７８．５１</a:t>
              </a:r>
            </a:p>
          </p:txBody>
        </p:sp>
        <p:sp>
          <p:nvSpPr>
            <p:cNvPr id="69336" name="Line 728"/>
            <p:cNvSpPr>
              <a:spLocks noChangeShapeType="1"/>
            </p:cNvSpPr>
            <p:nvPr/>
          </p:nvSpPr>
          <p:spPr bwMode="auto">
            <a:xfrm flipV="1">
              <a:off x="2496"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37" name="Line 729"/>
            <p:cNvSpPr>
              <a:spLocks noChangeShapeType="1"/>
            </p:cNvSpPr>
            <p:nvPr/>
          </p:nvSpPr>
          <p:spPr bwMode="auto">
            <a:xfrm flipV="1">
              <a:off x="3813" y="3575"/>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38" name="Line 730"/>
            <p:cNvSpPr>
              <a:spLocks noChangeShapeType="1"/>
            </p:cNvSpPr>
            <p:nvPr/>
          </p:nvSpPr>
          <p:spPr bwMode="auto">
            <a:xfrm flipV="1">
              <a:off x="4471"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39" name="Line 731"/>
            <p:cNvSpPr>
              <a:spLocks noChangeShapeType="1"/>
            </p:cNvSpPr>
            <p:nvPr/>
          </p:nvSpPr>
          <p:spPr bwMode="auto">
            <a:xfrm flipV="1">
              <a:off x="3154"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40" name="Line 732"/>
            <p:cNvSpPr>
              <a:spLocks noChangeShapeType="1"/>
            </p:cNvSpPr>
            <p:nvPr/>
          </p:nvSpPr>
          <p:spPr bwMode="auto">
            <a:xfrm flipV="1">
              <a:off x="1179"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41" name="Line 733"/>
            <p:cNvSpPr>
              <a:spLocks noChangeShapeType="1"/>
            </p:cNvSpPr>
            <p:nvPr/>
          </p:nvSpPr>
          <p:spPr bwMode="auto">
            <a:xfrm flipV="1">
              <a:off x="1838"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42" name="Line 734"/>
            <p:cNvSpPr>
              <a:spLocks noChangeShapeType="1"/>
            </p:cNvSpPr>
            <p:nvPr/>
          </p:nvSpPr>
          <p:spPr bwMode="auto">
            <a:xfrm flipV="1">
              <a:off x="1518" y="3563"/>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43" name="Line 735"/>
            <p:cNvSpPr>
              <a:spLocks noChangeShapeType="1"/>
            </p:cNvSpPr>
            <p:nvPr/>
          </p:nvSpPr>
          <p:spPr bwMode="auto">
            <a:xfrm flipV="1">
              <a:off x="2167" y="3564"/>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44" name="Line 736"/>
            <p:cNvSpPr>
              <a:spLocks noChangeShapeType="1"/>
            </p:cNvSpPr>
            <p:nvPr/>
          </p:nvSpPr>
          <p:spPr bwMode="auto">
            <a:xfrm flipV="1">
              <a:off x="2829" y="3568"/>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45" name="Line 737"/>
            <p:cNvSpPr>
              <a:spLocks noChangeShapeType="1"/>
            </p:cNvSpPr>
            <p:nvPr/>
          </p:nvSpPr>
          <p:spPr bwMode="auto">
            <a:xfrm flipV="1">
              <a:off x="3483" y="3564"/>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346" name="Line 738"/>
            <p:cNvSpPr>
              <a:spLocks noChangeShapeType="1"/>
            </p:cNvSpPr>
            <p:nvPr/>
          </p:nvSpPr>
          <p:spPr bwMode="auto">
            <a:xfrm flipV="1">
              <a:off x="4146" y="3568"/>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69348" name="Text Box 740"/>
          <p:cNvSpPr txBox="1">
            <a:spLocks noChangeArrowheads="1"/>
          </p:cNvSpPr>
          <p:nvPr/>
        </p:nvSpPr>
        <p:spPr bwMode="auto">
          <a:xfrm>
            <a:off x="6546850" y="677863"/>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p>
        </p:txBody>
      </p:sp>
      <p:grpSp>
        <p:nvGrpSpPr>
          <p:cNvPr id="69353" name="Group 745"/>
          <p:cNvGrpSpPr>
            <a:grpSpLocks/>
          </p:cNvGrpSpPr>
          <p:nvPr/>
        </p:nvGrpSpPr>
        <p:grpSpPr bwMode="auto">
          <a:xfrm>
            <a:off x="4484688" y="665163"/>
            <a:ext cx="3657600" cy="427037"/>
            <a:chOff x="2825" y="293"/>
            <a:chExt cx="2304" cy="269"/>
          </a:xfrm>
        </p:grpSpPr>
        <p:sp>
          <p:nvSpPr>
            <p:cNvPr id="69347" name="Text Box 739"/>
            <p:cNvSpPr txBox="1">
              <a:spLocks noChangeArrowheads="1"/>
            </p:cNvSpPr>
            <p:nvPr/>
          </p:nvSpPr>
          <p:spPr bwMode="auto">
            <a:xfrm>
              <a:off x="2825" y="293"/>
              <a:ext cx="23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規格　：　７８．２０</a:t>
              </a:r>
              <a:r>
                <a:rPr lang="ja-JP" altLang="en-US" sz="1200" b="1"/>
                <a:t>ｍｍ</a:t>
              </a:r>
              <a:r>
                <a:rPr lang="ja-JP" altLang="en-US" sz="1800" b="1"/>
                <a:t>　　０．３０</a:t>
              </a:r>
              <a:r>
                <a:rPr lang="ja-JP" altLang="en-US" sz="1200" b="1"/>
                <a:t>ｍｍ</a:t>
              </a:r>
            </a:p>
          </p:txBody>
        </p:sp>
        <p:sp>
          <p:nvSpPr>
            <p:cNvPr id="69349" name="Text Box 741"/>
            <p:cNvSpPr txBox="1">
              <a:spLocks noChangeArrowheads="1"/>
            </p:cNvSpPr>
            <p:nvPr/>
          </p:nvSpPr>
          <p:spPr bwMode="auto">
            <a:xfrm>
              <a:off x="4121" y="370"/>
              <a:ext cx="1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p>
          </p:txBody>
        </p:sp>
      </p:grpSp>
      <p:sp>
        <p:nvSpPr>
          <p:cNvPr id="69372" name="Rectangle 764"/>
          <p:cNvSpPr>
            <a:spLocks noChangeArrowheads="1"/>
          </p:cNvSpPr>
          <p:nvPr/>
        </p:nvSpPr>
        <p:spPr bwMode="auto">
          <a:xfrm>
            <a:off x="4198938" y="66675"/>
            <a:ext cx="4730750" cy="666750"/>
          </a:xfrm>
          <a:prstGeom prst="rect">
            <a:avLst/>
          </a:prstGeom>
          <a:solidFill>
            <a:srgbClr val="FFFFCC"/>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1400">
              <a:solidFill>
                <a:srgbClr val="FFFFFF"/>
              </a:solidFill>
            </a:endParaRPr>
          </a:p>
        </p:txBody>
      </p:sp>
      <p:sp>
        <p:nvSpPr>
          <p:cNvPr id="69373" name="Text Box 765"/>
          <p:cNvSpPr txBox="1">
            <a:spLocks noChangeArrowheads="1"/>
          </p:cNvSpPr>
          <p:nvPr/>
        </p:nvSpPr>
        <p:spPr bwMode="auto">
          <a:xfrm>
            <a:off x="4243388" y="117475"/>
            <a:ext cx="4659312" cy="538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nSpc>
                <a:spcPct val="80000"/>
              </a:lnSpc>
              <a:spcBef>
                <a:spcPct val="50000"/>
              </a:spcBef>
            </a:pPr>
            <a:r>
              <a:rPr lang="ja-JP" altLang="en-US" sz="1400"/>
              <a:t>・規格の位置に垂線を書く（下限　・　上限）</a:t>
            </a:r>
          </a:p>
          <a:p>
            <a:pPr>
              <a:lnSpc>
                <a:spcPct val="80000"/>
              </a:lnSpc>
              <a:spcBef>
                <a:spcPct val="50000"/>
              </a:spcBef>
            </a:pPr>
            <a:r>
              <a:rPr lang="ja-JP" altLang="en-US" sz="1400"/>
              <a:t>・規格を外れた部分をﾊｯﾁﾝｸﾞか色づけすると見やすい</a:t>
            </a:r>
          </a:p>
        </p:txBody>
      </p:sp>
      <p:sp>
        <p:nvSpPr>
          <p:cNvPr id="69377" name="Text Box 769"/>
          <p:cNvSpPr txBox="1">
            <a:spLocks noChangeArrowheads="1"/>
          </p:cNvSpPr>
          <p:nvPr/>
        </p:nvSpPr>
        <p:spPr bwMode="auto">
          <a:xfrm>
            <a:off x="1362075" y="5486400"/>
            <a:ext cx="3635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０</a:t>
            </a:r>
          </a:p>
        </p:txBody>
      </p:sp>
      <p:sp>
        <p:nvSpPr>
          <p:cNvPr id="69379" name="Text Box 771"/>
          <p:cNvSpPr txBox="1">
            <a:spLocks noChangeArrowheads="1"/>
          </p:cNvSpPr>
          <p:nvPr/>
        </p:nvSpPr>
        <p:spPr bwMode="auto">
          <a:xfrm>
            <a:off x="8637588" y="114300"/>
            <a:ext cx="5064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１３</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nvSpPr>
        <p:spPr bwMode="auto">
          <a:xfrm>
            <a:off x="80963" y="84138"/>
            <a:ext cx="4886325"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a:t>
            </a:r>
            <a:r>
              <a:rPr lang="en-US" altLang="ja-JP" b="1"/>
              <a:t>1</a:t>
            </a:r>
            <a:r>
              <a:rPr lang="ja-JP" altLang="en-US" b="1"/>
              <a:t>３　　必要事項を記入する。</a:t>
            </a:r>
            <a:endParaRPr lang="ja-JP" altLang="en-US" sz="1800"/>
          </a:p>
        </p:txBody>
      </p:sp>
      <p:graphicFrame>
        <p:nvGraphicFramePr>
          <p:cNvPr id="80618" name="Group 746"/>
          <p:cNvGraphicFramePr>
            <a:graphicFrameLocks noGrp="1"/>
          </p:cNvGraphicFramePr>
          <p:nvPr/>
        </p:nvGraphicFramePr>
        <p:xfrm>
          <a:off x="1089025" y="942975"/>
          <a:ext cx="6530975" cy="5392738"/>
        </p:xfrm>
        <a:graphic>
          <a:graphicData uri="http://schemas.openxmlformats.org/drawingml/2006/table">
            <a:tbl>
              <a:tblPr/>
              <a:tblGrid>
                <a:gridCol w="261938"/>
                <a:gridCol w="260350"/>
                <a:gridCol w="261937"/>
                <a:gridCol w="260350"/>
                <a:gridCol w="276225"/>
                <a:gridCol w="247650"/>
                <a:gridCol w="260350"/>
                <a:gridCol w="261938"/>
                <a:gridCol w="260350"/>
                <a:gridCol w="261937"/>
                <a:gridCol w="261938"/>
                <a:gridCol w="260350"/>
                <a:gridCol w="260350"/>
                <a:gridCol w="260350"/>
                <a:gridCol w="261937"/>
                <a:gridCol w="261938"/>
                <a:gridCol w="260350"/>
                <a:gridCol w="261937"/>
                <a:gridCol w="260350"/>
                <a:gridCol w="261938"/>
                <a:gridCol w="261937"/>
                <a:gridCol w="260350"/>
                <a:gridCol w="261938"/>
                <a:gridCol w="260350"/>
                <a:gridCol w="261937"/>
              </a:tblGrid>
              <a:tr h="2079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381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59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grpSp>
        <p:nvGrpSpPr>
          <p:cNvPr id="80557" name="Group 685"/>
          <p:cNvGrpSpPr>
            <a:grpSpLocks/>
          </p:cNvGrpSpPr>
          <p:nvPr/>
        </p:nvGrpSpPr>
        <p:grpSpPr bwMode="auto">
          <a:xfrm>
            <a:off x="2133600" y="2060575"/>
            <a:ext cx="5224463" cy="3632200"/>
            <a:chOff x="1344" y="1280"/>
            <a:chExt cx="3291" cy="2288"/>
          </a:xfrm>
        </p:grpSpPr>
        <p:grpSp>
          <p:nvGrpSpPr>
            <p:cNvPr id="80558" name="Group 686"/>
            <p:cNvGrpSpPr>
              <a:grpSpLocks/>
            </p:cNvGrpSpPr>
            <p:nvPr/>
          </p:nvGrpSpPr>
          <p:grpSpPr bwMode="auto">
            <a:xfrm>
              <a:off x="1344" y="1280"/>
              <a:ext cx="3291" cy="2288"/>
              <a:chOff x="1344" y="1280"/>
              <a:chExt cx="3291" cy="2288"/>
            </a:xfrm>
          </p:grpSpPr>
          <p:sp>
            <p:nvSpPr>
              <p:cNvPr id="80559" name="Rectangle 687"/>
              <p:cNvSpPr>
                <a:spLocks noChangeArrowheads="1"/>
              </p:cNvSpPr>
              <p:nvPr/>
            </p:nvSpPr>
            <p:spPr bwMode="auto">
              <a:xfrm>
                <a:off x="1344" y="3301"/>
                <a:ext cx="329" cy="265"/>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560" name="Rectangle 688"/>
              <p:cNvSpPr>
                <a:spLocks noChangeArrowheads="1"/>
              </p:cNvSpPr>
              <p:nvPr/>
            </p:nvSpPr>
            <p:spPr bwMode="auto">
              <a:xfrm>
                <a:off x="1673" y="2962"/>
                <a:ext cx="329" cy="604"/>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561" name="Rectangle 689"/>
              <p:cNvSpPr>
                <a:spLocks noChangeArrowheads="1"/>
              </p:cNvSpPr>
              <p:nvPr/>
            </p:nvSpPr>
            <p:spPr bwMode="auto">
              <a:xfrm>
                <a:off x="2002" y="2213"/>
                <a:ext cx="329" cy="1353"/>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562" name="Rectangle 690"/>
              <p:cNvSpPr>
                <a:spLocks noChangeArrowheads="1"/>
              </p:cNvSpPr>
              <p:nvPr/>
            </p:nvSpPr>
            <p:spPr bwMode="auto">
              <a:xfrm>
                <a:off x="2331" y="1280"/>
                <a:ext cx="330" cy="228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563" name="Rectangle 691"/>
              <p:cNvSpPr>
                <a:spLocks noChangeArrowheads="1"/>
              </p:cNvSpPr>
              <p:nvPr/>
            </p:nvSpPr>
            <p:spPr bwMode="auto">
              <a:xfrm>
                <a:off x="2661" y="2350"/>
                <a:ext cx="330" cy="121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564" name="Rectangle 692"/>
              <p:cNvSpPr>
                <a:spLocks noChangeArrowheads="1"/>
              </p:cNvSpPr>
              <p:nvPr/>
            </p:nvSpPr>
            <p:spPr bwMode="auto">
              <a:xfrm>
                <a:off x="2990" y="3090"/>
                <a:ext cx="330" cy="47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565" name="Rectangle 693"/>
              <p:cNvSpPr>
                <a:spLocks noChangeArrowheads="1"/>
              </p:cNvSpPr>
              <p:nvPr/>
            </p:nvSpPr>
            <p:spPr bwMode="auto">
              <a:xfrm>
                <a:off x="3319" y="3374"/>
                <a:ext cx="329" cy="19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566" name="Rectangle 694"/>
              <p:cNvSpPr>
                <a:spLocks noChangeArrowheads="1"/>
              </p:cNvSpPr>
              <p:nvPr/>
            </p:nvSpPr>
            <p:spPr bwMode="auto">
              <a:xfrm>
                <a:off x="3648" y="3374"/>
                <a:ext cx="329" cy="19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567" name="Rectangle 695"/>
              <p:cNvSpPr>
                <a:spLocks noChangeArrowheads="1"/>
              </p:cNvSpPr>
              <p:nvPr/>
            </p:nvSpPr>
            <p:spPr bwMode="auto">
              <a:xfrm>
                <a:off x="3977" y="3502"/>
                <a:ext cx="329" cy="6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568" name="Rectangle 696"/>
              <p:cNvSpPr>
                <a:spLocks noChangeArrowheads="1"/>
              </p:cNvSpPr>
              <p:nvPr/>
            </p:nvSpPr>
            <p:spPr bwMode="auto">
              <a:xfrm>
                <a:off x="4306" y="3502"/>
                <a:ext cx="329" cy="64"/>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80569" name="Rectangle 697"/>
            <p:cNvSpPr>
              <a:spLocks noChangeArrowheads="1"/>
            </p:cNvSpPr>
            <p:nvPr/>
          </p:nvSpPr>
          <p:spPr bwMode="auto">
            <a:xfrm>
              <a:off x="1344" y="3301"/>
              <a:ext cx="329" cy="265"/>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80570" name="Group 698"/>
          <p:cNvGrpSpPr>
            <a:grpSpLocks/>
          </p:cNvGrpSpPr>
          <p:nvPr/>
        </p:nvGrpSpPr>
        <p:grpSpPr bwMode="auto">
          <a:xfrm>
            <a:off x="687388" y="1211263"/>
            <a:ext cx="1054100" cy="3521075"/>
            <a:chOff x="433" y="763"/>
            <a:chExt cx="664" cy="2218"/>
          </a:xfrm>
        </p:grpSpPr>
        <p:sp>
          <p:nvSpPr>
            <p:cNvPr id="80571" name="Text Box 699"/>
            <p:cNvSpPr txBox="1">
              <a:spLocks noChangeArrowheads="1"/>
            </p:cNvSpPr>
            <p:nvPr/>
          </p:nvSpPr>
          <p:spPr bwMode="auto">
            <a:xfrm>
              <a:off x="767" y="2789"/>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a:t>
              </a:r>
            </a:p>
          </p:txBody>
        </p:sp>
        <p:sp>
          <p:nvSpPr>
            <p:cNvPr id="80572" name="Text Box 700"/>
            <p:cNvSpPr txBox="1">
              <a:spLocks noChangeArrowheads="1"/>
            </p:cNvSpPr>
            <p:nvPr/>
          </p:nvSpPr>
          <p:spPr bwMode="auto">
            <a:xfrm>
              <a:off x="762" y="2117"/>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２０</a:t>
              </a:r>
            </a:p>
          </p:txBody>
        </p:sp>
        <p:sp>
          <p:nvSpPr>
            <p:cNvPr id="80573" name="Text Box 701"/>
            <p:cNvSpPr txBox="1">
              <a:spLocks noChangeArrowheads="1"/>
            </p:cNvSpPr>
            <p:nvPr/>
          </p:nvSpPr>
          <p:spPr bwMode="auto">
            <a:xfrm>
              <a:off x="766" y="1435"/>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３０</a:t>
              </a:r>
            </a:p>
          </p:txBody>
        </p:sp>
        <p:sp>
          <p:nvSpPr>
            <p:cNvPr id="80574" name="Text Box 702"/>
            <p:cNvSpPr txBox="1">
              <a:spLocks noChangeArrowheads="1"/>
            </p:cNvSpPr>
            <p:nvPr/>
          </p:nvSpPr>
          <p:spPr bwMode="auto">
            <a:xfrm>
              <a:off x="752" y="763"/>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４０</a:t>
              </a:r>
            </a:p>
          </p:txBody>
        </p:sp>
        <p:sp>
          <p:nvSpPr>
            <p:cNvPr id="80575" name="Line 703"/>
            <p:cNvSpPr>
              <a:spLocks noChangeShapeType="1"/>
            </p:cNvSpPr>
            <p:nvPr/>
          </p:nvSpPr>
          <p:spPr bwMode="auto">
            <a:xfrm flipH="1">
              <a:off x="1015" y="2889"/>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576" name="Line 704"/>
            <p:cNvSpPr>
              <a:spLocks noChangeShapeType="1"/>
            </p:cNvSpPr>
            <p:nvPr/>
          </p:nvSpPr>
          <p:spPr bwMode="auto">
            <a:xfrm flipH="1">
              <a:off x="1015" y="2212"/>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577" name="Line 705"/>
            <p:cNvSpPr>
              <a:spLocks noChangeShapeType="1"/>
            </p:cNvSpPr>
            <p:nvPr/>
          </p:nvSpPr>
          <p:spPr bwMode="auto">
            <a:xfrm flipH="1">
              <a:off x="1015" y="1536"/>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578" name="Line 706"/>
            <p:cNvSpPr>
              <a:spLocks noChangeShapeType="1"/>
            </p:cNvSpPr>
            <p:nvPr/>
          </p:nvSpPr>
          <p:spPr bwMode="auto">
            <a:xfrm flipH="1">
              <a:off x="1006" y="859"/>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579" name="Text Box 707"/>
            <p:cNvSpPr txBox="1">
              <a:spLocks noChangeArrowheads="1"/>
            </p:cNvSpPr>
            <p:nvPr/>
          </p:nvSpPr>
          <p:spPr bwMode="auto">
            <a:xfrm>
              <a:off x="433" y="1618"/>
              <a:ext cx="289" cy="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度　　数</a:t>
              </a:r>
            </a:p>
          </p:txBody>
        </p:sp>
      </p:grpSp>
      <p:grpSp>
        <p:nvGrpSpPr>
          <p:cNvPr id="80580" name="Group 708"/>
          <p:cNvGrpSpPr>
            <a:grpSpLocks/>
          </p:cNvGrpSpPr>
          <p:nvPr/>
        </p:nvGrpSpPr>
        <p:grpSpPr bwMode="auto">
          <a:xfrm>
            <a:off x="1871663" y="5656263"/>
            <a:ext cx="5622925" cy="981075"/>
            <a:chOff x="1179" y="3563"/>
            <a:chExt cx="3542" cy="618"/>
          </a:xfrm>
        </p:grpSpPr>
        <p:sp>
          <p:nvSpPr>
            <p:cNvPr id="80581" name="Text Box 709"/>
            <p:cNvSpPr txBox="1">
              <a:spLocks noChangeArrowheads="1"/>
            </p:cNvSpPr>
            <p:nvPr/>
          </p:nvSpPr>
          <p:spPr bwMode="auto">
            <a:xfrm>
              <a:off x="2209" y="3950"/>
              <a:ext cx="120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内径寸法（ｍｍ）</a:t>
              </a:r>
            </a:p>
          </p:txBody>
        </p:sp>
        <p:sp>
          <p:nvSpPr>
            <p:cNvPr id="80582" name="Text Box 710"/>
            <p:cNvSpPr txBox="1">
              <a:spLocks noChangeArrowheads="1"/>
            </p:cNvSpPr>
            <p:nvPr/>
          </p:nvSpPr>
          <p:spPr bwMode="auto">
            <a:xfrm>
              <a:off x="1334" y="359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７７．８７</a:t>
              </a:r>
            </a:p>
          </p:txBody>
        </p:sp>
        <p:sp>
          <p:nvSpPr>
            <p:cNvPr id="80583" name="Text Box 711"/>
            <p:cNvSpPr txBox="1">
              <a:spLocks noChangeArrowheads="1"/>
            </p:cNvSpPr>
            <p:nvPr/>
          </p:nvSpPr>
          <p:spPr bwMode="auto">
            <a:xfrm>
              <a:off x="1969" y="3591"/>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７８．０３</a:t>
              </a:r>
            </a:p>
          </p:txBody>
        </p:sp>
        <p:sp>
          <p:nvSpPr>
            <p:cNvPr id="80584" name="Text Box 712"/>
            <p:cNvSpPr txBox="1">
              <a:spLocks noChangeArrowheads="1"/>
            </p:cNvSpPr>
            <p:nvPr/>
          </p:nvSpPr>
          <p:spPr bwMode="auto">
            <a:xfrm>
              <a:off x="2640" y="358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７８．１９</a:t>
              </a:r>
            </a:p>
          </p:txBody>
        </p:sp>
        <p:sp>
          <p:nvSpPr>
            <p:cNvPr id="80585" name="Text Box 713"/>
            <p:cNvSpPr txBox="1">
              <a:spLocks noChangeArrowheads="1"/>
            </p:cNvSpPr>
            <p:nvPr/>
          </p:nvSpPr>
          <p:spPr bwMode="auto">
            <a:xfrm>
              <a:off x="3286" y="3590"/>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７８．３５</a:t>
              </a:r>
            </a:p>
          </p:txBody>
        </p:sp>
        <p:sp>
          <p:nvSpPr>
            <p:cNvPr id="80586" name="Text Box 714"/>
            <p:cNvSpPr txBox="1">
              <a:spLocks noChangeArrowheads="1"/>
            </p:cNvSpPr>
            <p:nvPr/>
          </p:nvSpPr>
          <p:spPr bwMode="auto">
            <a:xfrm>
              <a:off x="1622" y="375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７７．９５</a:t>
              </a:r>
            </a:p>
          </p:txBody>
        </p:sp>
        <p:sp>
          <p:nvSpPr>
            <p:cNvPr id="80587" name="Text Box 715"/>
            <p:cNvSpPr txBox="1">
              <a:spLocks noChangeArrowheads="1"/>
            </p:cNvSpPr>
            <p:nvPr/>
          </p:nvSpPr>
          <p:spPr bwMode="auto">
            <a:xfrm>
              <a:off x="2312" y="375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７８．１１</a:t>
              </a:r>
            </a:p>
          </p:txBody>
        </p:sp>
        <p:sp>
          <p:nvSpPr>
            <p:cNvPr id="80588" name="Text Box 716"/>
            <p:cNvSpPr txBox="1">
              <a:spLocks noChangeArrowheads="1"/>
            </p:cNvSpPr>
            <p:nvPr/>
          </p:nvSpPr>
          <p:spPr bwMode="auto">
            <a:xfrm>
              <a:off x="2956" y="373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７８．２７</a:t>
              </a:r>
            </a:p>
          </p:txBody>
        </p:sp>
        <p:sp>
          <p:nvSpPr>
            <p:cNvPr id="80589" name="Text Box 717"/>
            <p:cNvSpPr txBox="1">
              <a:spLocks noChangeArrowheads="1"/>
            </p:cNvSpPr>
            <p:nvPr/>
          </p:nvSpPr>
          <p:spPr bwMode="auto">
            <a:xfrm>
              <a:off x="3618" y="374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７８．４３</a:t>
              </a:r>
            </a:p>
          </p:txBody>
        </p:sp>
        <p:sp>
          <p:nvSpPr>
            <p:cNvPr id="80590" name="Text Box 718"/>
            <p:cNvSpPr txBox="1">
              <a:spLocks noChangeArrowheads="1"/>
            </p:cNvSpPr>
            <p:nvPr/>
          </p:nvSpPr>
          <p:spPr bwMode="auto">
            <a:xfrm>
              <a:off x="4281" y="374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７８．５９</a:t>
              </a:r>
            </a:p>
          </p:txBody>
        </p:sp>
        <p:sp>
          <p:nvSpPr>
            <p:cNvPr id="80591" name="Text Box 719"/>
            <p:cNvSpPr txBox="1">
              <a:spLocks noChangeArrowheads="1"/>
            </p:cNvSpPr>
            <p:nvPr/>
          </p:nvSpPr>
          <p:spPr bwMode="auto">
            <a:xfrm>
              <a:off x="3957" y="359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７８．５１</a:t>
              </a:r>
            </a:p>
          </p:txBody>
        </p:sp>
        <p:sp>
          <p:nvSpPr>
            <p:cNvPr id="80592" name="Line 720"/>
            <p:cNvSpPr>
              <a:spLocks noChangeShapeType="1"/>
            </p:cNvSpPr>
            <p:nvPr/>
          </p:nvSpPr>
          <p:spPr bwMode="auto">
            <a:xfrm flipV="1">
              <a:off x="2496"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593" name="Line 721"/>
            <p:cNvSpPr>
              <a:spLocks noChangeShapeType="1"/>
            </p:cNvSpPr>
            <p:nvPr/>
          </p:nvSpPr>
          <p:spPr bwMode="auto">
            <a:xfrm flipV="1">
              <a:off x="3813" y="3575"/>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594" name="Line 722"/>
            <p:cNvSpPr>
              <a:spLocks noChangeShapeType="1"/>
            </p:cNvSpPr>
            <p:nvPr/>
          </p:nvSpPr>
          <p:spPr bwMode="auto">
            <a:xfrm flipV="1">
              <a:off x="4471"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595" name="Line 723"/>
            <p:cNvSpPr>
              <a:spLocks noChangeShapeType="1"/>
            </p:cNvSpPr>
            <p:nvPr/>
          </p:nvSpPr>
          <p:spPr bwMode="auto">
            <a:xfrm flipV="1">
              <a:off x="3154"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596" name="Line 724"/>
            <p:cNvSpPr>
              <a:spLocks noChangeShapeType="1"/>
            </p:cNvSpPr>
            <p:nvPr/>
          </p:nvSpPr>
          <p:spPr bwMode="auto">
            <a:xfrm flipV="1">
              <a:off x="1179"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597" name="Line 725"/>
            <p:cNvSpPr>
              <a:spLocks noChangeShapeType="1"/>
            </p:cNvSpPr>
            <p:nvPr/>
          </p:nvSpPr>
          <p:spPr bwMode="auto">
            <a:xfrm flipV="1">
              <a:off x="1838"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598" name="Line 726"/>
            <p:cNvSpPr>
              <a:spLocks noChangeShapeType="1"/>
            </p:cNvSpPr>
            <p:nvPr/>
          </p:nvSpPr>
          <p:spPr bwMode="auto">
            <a:xfrm flipV="1">
              <a:off x="1518" y="3563"/>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599" name="Line 727"/>
            <p:cNvSpPr>
              <a:spLocks noChangeShapeType="1"/>
            </p:cNvSpPr>
            <p:nvPr/>
          </p:nvSpPr>
          <p:spPr bwMode="auto">
            <a:xfrm flipV="1">
              <a:off x="2167" y="3564"/>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600" name="Line 728"/>
            <p:cNvSpPr>
              <a:spLocks noChangeShapeType="1"/>
            </p:cNvSpPr>
            <p:nvPr/>
          </p:nvSpPr>
          <p:spPr bwMode="auto">
            <a:xfrm flipV="1">
              <a:off x="2829" y="3568"/>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601" name="Line 729"/>
            <p:cNvSpPr>
              <a:spLocks noChangeShapeType="1"/>
            </p:cNvSpPr>
            <p:nvPr/>
          </p:nvSpPr>
          <p:spPr bwMode="auto">
            <a:xfrm flipV="1">
              <a:off x="3483" y="3564"/>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602" name="Line 730"/>
            <p:cNvSpPr>
              <a:spLocks noChangeShapeType="1"/>
            </p:cNvSpPr>
            <p:nvPr/>
          </p:nvSpPr>
          <p:spPr bwMode="auto">
            <a:xfrm flipV="1">
              <a:off x="4146" y="3568"/>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80603" name="Group 731"/>
          <p:cNvGrpSpPr>
            <a:grpSpLocks/>
          </p:cNvGrpSpPr>
          <p:nvPr/>
        </p:nvGrpSpPr>
        <p:grpSpPr bwMode="auto">
          <a:xfrm>
            <a:off x="1878013" y="1182688"/>
            <a:ext cx="985837" cy="4476750"/>
            <a:chOff x="1183" y="745"/>
            <a:chExt cx="621" cy="2820"/>
          </a:xfrm>
        </p:grpSpPr>
        <p:sp>
          <p:nvSpPr>
            <p:cNvPr id="80604" name="Line 732"/>
            <p:cNvSpPr>
              <a:spLocks noChangeShapeType="1"/>
            </p:cNvSpPr>
            <p:nvPr/>
          </p:nvSpPr>
          <p:spPr bwMode="auto">
            <a:xfrm flipV="1">
              <a:off x="1627" y="1051"/>
              <a:ext cx="0" cy="251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605" name="Text Box 733"/>
            <p:cNvSpPr txBox="1">
              <a:spLocks noChangeArrowheads="1"/>
            </p:cNvSpPr>
            <p:nvPr/>
          </p:nvSpPr>
          <p:spPr bwMode="auto">
            <a:xfrm>
              <a:off x="1411" y="745"/>
              <a:ext cx="270" cy="6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規格下限</a:t>
              </a:r>
            </a:p>
          </p:txBody>
        </p:sp>
        <p:sp>
          <p:nvSpPr>
            <p:cNvPr id="80606" name="Text Box 734"/>
            <p:cNvSpPr txBox="1">
              <a:spLocks noChangeArrowheads="1"/>
            </p:cNvSpPr>
            <p:nvPr/>
          </p:nvSpPr>
          <p:spPr bwMode="auto">
            <a:xfrm>
              <a:off x="1183" y="1336"/>
              <a:ext cx="62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７７．９０</a:t>
              </a:r>
            </a:p>
          </p:txBody>
        </p:sp>
      </p:grpSp>
      <p:grpSp>
        <p:nvGrpSpPr>
          <p:cNvPr id="80607" name="Group 735"/>
          <p:cNvGrpSpPr>
            <a:grpSpLocks/>
          </p:cNvGrpSpPr>
          <p:nvPr/>
        </p:nvGrpSpPr>
        <p:grpSpPr bwMode="auto">
          <a:xfrm>
            <a:off x="6424613" y="1204913"/>
            <a:ext cx="1349375" cy="4456112"/>
            <a:chOff x="4047" y="759"/>
            <a:chExt cx="850" cy="2807"/>
          </a:xfrm>
        </p:grpSpPr>
        <p:sp>
          <p:nvSpPr>
            <p:cNvPr id="80608" name="Line 736"/>
            <p:cNvSpPr>
              <a:spLocks noChangeShapeType="1"/>
            </p:cNvSpPr>
            <p:nvPr/>
          </p:nvSpPr>
          <p:spPr bwMode="auto">
            <a:xfrm flipV="1">
              <a:off x="4096" y="1024"/>
              <a:ext cx="0" cy="254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609" name="Text Box 737"/>
            <p:cNvSpPr txBox="1">
              <a:spLocks noChangeArrowheads="1"/>
            </p:cNvSpPr>
            <p:nvPr/>
          </p:nvSpPr>
          <p:spPr bwMode="auto">
            <a:xfrm>
              <a:off x="4109" y="759"/>
              <a:ext cx="270" cy="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規格上限</a:t>
              </a:r>
            </a:p>
          </p:txBody>
        </p:sp>
        <p:sp>
          <p:nvSpPr>
            <p:cNvPr id="80610" name="Text Box 738"/>
            <p:cNvSpPr txBox="1">
              <a:spLocks noChangeArrowheads="1"/>
            </p:cNvSpPr>
            <p:nvPr/>
          </p:nvSpPr>
          <p:spPr bwMode="auto">
            <a:xfrm>
              <a:off x="4047" y="1308"/>
              <a:ext cx="85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７８．５０</a:t>
              </a:r>
            </a:p>
          </p:txBody>
        </p:sp>
      </p:grpSp>
      <p:grpSp>
        <p:nvGrpSpPr>
          <p:cNvPr id="80611" name="Group 739"/>
          <p:cNvGrpSpPr>
            <a:grpSpLocks/>
          </p:cNvGrpSpPr>
          <p:nvPr/>
        </p:nvGrpSpPr>
        <p:grpSpPr bwMode="auto">
          <a:xfrm>
            <a:off x="2133600" y="5270500"/>
            <a:ext cx="5224463" cy="420688"/>
            <a:chOff x="1344" y="3302"/>
            <a:chExt cx="3291" cy="265"/>
          </a:xfrm>
        </p:grpSpPr>
        <p:sp>
          <p:nvSpPr>
            <p:cNvPr id="80612" name="Rectangle 740"/>
            <p:cNvSpPr>
              <a:spLocks noChangeArrowheads="1"/>
            </p:cNvSpPr>
            <p:nvPr/>
          </p:nvSpPr>
          <p:spPr bwMode="auto">
            <a:xfrm>
              <a:off x="1344" y="3302"/>
              <a:ext cx="283" cy="264"/>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613" name="Rectangle 741"/>
            <p:cNvSpPr>
              <a:spLocks noChangeArrowheads="1"/>
            </p:cNvSpPr>
            <p:nvPr/>
          </p:nvSpPr>
          <p:spPr bwMode="auto">
            <a:xfrm>
              <a:off x="4096" y="3501"/>
              <a:ext cx="209" cy="66"/>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614" name="Rectangle 742"/>
            <p:cNvSpPr>
              <a:spLocks noChangeArrowheads="1"/>
            </p:cNvSpPr>
            <p:nvPr/>
          </p:nvSpPr>
          <p:spPr bwMode="auto">
            <a:xfrm>
              <a:off x="4306" y="3502"/>
              <a:ext cx="329" cy="64"/>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80625" name="Rectangle 753"/>
          <p:cNvSpPr>
            <a:spLocks noChangeArrowheads="1"/>
          </p:cNvSpPr>
          <p:nvPr/>
        </p:nvSpPr>
        <p:spPr bwMode="auto">
          <a:xfrm>
            <a:off x="5122863" y="450850"/>
            <a:ext cx="3629025" cy="595313"/>
          </a:xfrm>
          <a:prstGeom prst="rect">
            <a:avLst/>
          </a:prstGeom>
          <a:solidFill>
            <a:srgbClr val="FFFFCC"/>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1400">
              <a:solidFill>
                <a:srgbClr val="FFFFFF"/>
              </a:solidFill>
            </a:endParaRPr>
          </a:p>
        </p:txBody>
      </p:sp>
      <p:sp>
        <p:nvSpPr>
          <p:cNvPr id="80627" name="Line 755"/>
          <p:cNvSpPr>
            <a:spLocks noChangeShapeType="1"/>
          </p:cNvSpPr>
          <p:nvPr/>
        </p:nvSpPr>
        <p:spPr bwMode="auto">
          <a:xfrm>
            <a:off x="1495425" y="5689600"/>
            <a:ext cx="11588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628" name="Text Box 756"/>
          <p:cNvSpPr txBox="1">
            <a:spLocks noChangeArrowheads="1"/>
          </p:cNvSpPr>
          <p:nvPr/>
        </p:nvSpPr>
        <p:spPr bwMode="auto">
          <a:xfrm>
            <a:off x="1276350" y="5530850"/>
            <a:ext cx="2921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０</a:t>
            </a:r>
          </a:p>
        </p:txBody>
      </p:sp>
      <p:grpSp>
        <p:nvGrpSpPr>
          <p:cNvPr id="80631" name="Group 759"/>
          <p:cNvGrpSpPr>
            <a:grpSpLocks/>
          </p:cNvGrpSpPr>
          <p:nvPr/>
        </p:nvGrpSpPr>
        <p:grpSpPr bwMode="auto">
          <a:xfrm>
            <a:off x="5186363" y="588963"/>
            <a:ext cx="3957637" cy="3789362"/>
            <a:chOff x="3267" y="371"/>
            <a:chExt cx="2493" cy="2387"/>
          </a:xfrm>
        </p:grpSpPr>
        <p:sp>
          <p:nvSpPr>
            <p:cNvPr id="80615" name="Text Box 743"/>
            <p:cNvSpPr txBox="1">
              <a:spLocks noChangeArrowheads="1"/>
            </p:cNvSpPr>
            <p:nvPr/>
          </p:nvSpPr>
          <p:spPr bwMode="auto">
            <a:xfrm>
              <a:off x="4279" y="1858"/>
              <a:ext cx="148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期間　：　</a:t>
              </a:r>
              <a:r>
                <a:rPr lang="ja-JP" altLang="en-US" sz="1200" b="1"/>
                <a:t>９月１日～９月２５日</a:t>
              </a:r>
            </a:p>
          </p:txBody>
        </p:sp>
        <p:sp>
          <p:nvSpPr>
            <p:cNvPr id="80616" name="Text Box 744"/>
            <p:cNvSpPr txBox="1">
              <a:spLocks noChangeArrowheads="1"/>
            </p:cNvSpPr>
            <p:nvPr/>
          </p:nvSpPr>
          <p:spPr bwMode="auto">
            <a:xfrm>
              <a:off x="4288" y="2035"/>
              <a:ext cx="134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工程名　：　</a:t>
              </a:r>
              <a:r>
                <a:rPr lang="en-US" altLang="ja-JP" sz="1400" b="1"/>
                <a:t>A</a:t>
              </a:r>
              <a:r>
                <a:rPr lang="ja-JP" altLang="en-US" sz="1400" b="1"/>
                <a:t>ライン</a:t>
              </a:r>
            </a:p>
          </p:txBody>
        </p:sp>
        <p:sp>
          <p:nvSpPr>
            <p:cNvPr id="80617" name="Text Box 745"/>
            <p:cNvSpPr txBox="1">
              <a:spLocks noChangeArrowheads="1"/>
            </p:cNvSpPr>
            <p:nvPr/>
          </p:nvSpPr>
          <p:spPr bwMode="auto">
            <a:xfrm>
              <a:off x="4279" y="2185"/>
              <a:ext cx="134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作成年月日：</a:t>
              </a:r>
              <a:r>
                <a:rPr lang="ja-JP" altLang="en-US" sz="1200"/>
                <a:t>　</a:t>
              </a:r>
              <a:r>
                <a:rPr lang="ja-JP" altLang="en-US" sz="1200" b="1"/>
                <a:t>９月３０日</a:t>
              </a:r>
            </a:p>
          </p:txBody>
        </p:sp>
        <p:sp>
          <p:nvSpPr>
            <p:cNvPr id="80619" name="Text Box 747"/>
            <p:cNvSpPr txBox="1">
              <a:spLocks noChangeArrowheads="1"/>
            </p:cNvSpPr>
            <p:nvPr/>
          </p:nvSpPr>
          <p:spPr bwMode="auto">
            <a:xfrm>
              <a:off x="4279" y="2344"/>
              <a:ext cx="134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作成者　：　静岡太郎</a:t>
              </a:r>
            </a:p>
          </p:txBody>
        </p:sp>
        <p:sp>
          <p:nvSpPr>
            <p:cNvPr id="80622" name="Text Box 750"/>
            <p:cNvSpPr txBox="1">
              <a:spLocks noChangeArrowheads="1"/>
            </p:cNvSpPr>
            <p:nvPr/>
          </p:nvSpPr>
          <p:spPr bwMode="auto">
            <a:xfrm>
              <a:off x="4270" y="2508"/>
              <a:ext cx="98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2000"/>
                <a:t>n</a:t>
              </a:r>
              <a:r>
                <a:rPr lang="ja-JP" altLang="en-US" sz="2000"/>
                <a:t>＝１００</a:t>
              </a:r>
            </a:p>
          </p:txBody>
        </p:sp>
        <p:sp>
          <p:nvSpPr>
            <p:cNvPr id="80623" name="Text Box 751"/>
            <p:cNvSpPr txBox="1">
              <a:spLocks noChangeArrowheads="1"/>
            </p:cNvSpPr>
            <p:nvPr/>
          </p:nvSpPr>
          <p:spPr bwMode="auto">
            <a:xfrm>
              <a:off x="3267" y="371"/>
              <a:ext cx="244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・図の余白に必要事項を記入する</a:t>
              </a:r>
            </a:p>
          </p:txBody>
        </p:sp>
        <p:sp>
          <p:nvSpPr>
            <p:cNvPr id="80629" name="Line 757"/>
            <p:cNvSpPr>
              <a:spLocks noChangeShapeType="1"/>
            </p:cNvSpPr>
            <p:nvPr/>
          </p:nvSpPr>
          <p:spPr bwMode="auto">
            <a:xfrm rot="-786692">
              <a:off x="4864" y="558"/>
              <a:ext cx="1" cy="1325"/>
            </a:xfrm>
            <a:prstGeom prst="line">
              <a:avLst/>
            </a:prstGeom>
            <a:noFill/>
            <a:ln w="12700">
              <a:solidFill>
                <a:srgbClr val="FF7C8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80630" name="Text Box 758"/>
          <p:cNvSpPr txBox="1">
            <a:spLocks noChangeArrowheads="1"/>
          </p:cNvSpPr>
          <p:nvPr/>
        </p:nvSpPr>
        <p:spPr bwMode="auto">
          <a:xfrm>
            <a:off x="8593138" y="114300"/>
            <a:ext cx="55086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１４</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80631"/>
                                        </p:tgtEl>
                                        <p:attrNameLst>
                                          <p:attrName>style.visibility</p:attrName>
                                        </p:attrNameLst>
                                      </p:cBhvr>
                                      <p:to>
                                        <p:strVal val="visible"/>
                                      </p:to>
                                    </p:set>
                                    <p:anim calcmode="lin" valueType="num">
                                      <p:cBhvr additive="base">
                                        <p:cTn id="7" dur="500" fill="hold"/>
                                        <p:tgtEl>
                                          <p:spTgt spid="80631"/>
                                        </p:tgtEl>
                                        <p:attrNameLst>
                                          <p:attrName>ppt_x</p:attrName>
                                        </p:attrNameLst>
                                      </p:cBhvr>
                                      <p:tavLst>
                                        <p:tav tm="0">
                                          <p:val>
                                            <p:strVal val="0-#ppt_w/2"/>
                                          </p:val>
                                        </p:tav>
                                        <p:tav tm="100000">
                                          <p:val>
                                            <p:strVal val="#ppt_x"/>
                                          </p:val>
                                        </p:tav>
                                      </p:tavLst>
                                    </p:anim>
                                    <p:anim calcmode="lin" valueType="num">
                                      <p:cBhvr additive="base">
                                        <p:cTn id="8" dur="500" fill="hold"/>
                                        <p:tgtEl>
                                          <p:spTgt spid="806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ext Box 2"/>
          <p:cNvSpPr txBox="1">
            <a:spLocks noChangeArrowheads="1"/>
          </p:cNvSpPr>
          <p:nvPr/>
        </p:nvSpPr>
        <p:spPr bwMode="auto">
          <a:xfrm>
            <a:off x="541338" y="1354138"/>
            <a:ext cx="8091487" cy="836612"/>
          </a:xfrm>
          <a:prstGeom prst="rect">
            <a:avLst/>
          </a:prstGeom>
          <a:solidFill>
            <a:srgbClr val="FFC1C1"/>
          </a:solidFill>
          <a:ln w="12700">
            <a:solidFill>
              <a:srgbClr val="FFC1C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4800" b="1">
                <a:effectLst>
                  <a:outerShdw blurRad="38100" dist="38100" dir="2700000" algn="tl">
                    <a:srgbClr val="FFFFFF"/>
                  </a:outerShdw>
                </a:effectLst>
                <a:ea typeface="HG創英角ﾎﾟｯﾌﾟ体" pitchFamily="49" charset="-128"/>
              </a:rPr>
              <a:t>　平均値と標準偏差の計算</a:t>
            </a:r>
          </a:p>
        </p:txBody>
      </p:sp>
      <p:sp>
        <p:nvSpPr>
          <p:cNvPr id="80899" name="Text Box 3"/>
          <p:cNvSpPr txBox="1">
            <a:spLocks noChangeArrowheads="1"/>
          </p:cNvSpPr>
          <p:nvPr/>
        </p:nvSpPr>
        <p:spPr bwMode="auto">
          <a:xfrm>
            <a:off x="434975" y="3106738"/>
            <a:ext cx="8274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　平均値</a:t>
            </a:r>
            <a:r>
              <a:rPr lang="ja-JP" altLang="en-US" sz="1800"/>
              <a:t>　　　→　ﾃﾞｰﾀを全部加えそれをﾃﾞｰﾀの個数で割った値　（　記号は　　　）</a:t>
            </a:r>
          </a:p>
        </p:txBody>
      </p:sp>
      <p:sp>
        <p:nvSpPr>
          <p:cNvPr id="80900" name="Text Box 4"/>
          <p:cNvSpPr txBox="1">
            <a:spLocks noChangeArrowheads="1"/>
          </p:cNvSpPr>
          <p:nvPr/>
        </p:nvSpPr>
        <p:spPr bwMode="auto">
          <a:xfrm>
            <a:off x="1758950" y="3587750"/>
            <a:ext cx="5618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b="1">
                <a:solidFill>
                  <a:srgbClr val="003366"/>
                </a:solidFill>
              </a:rPr>
              <a:t>　　　　分布の中心を表す尺度</a:t>
            </a:r>
          </a:p>
        </p:txBody>
      </p:sp>
      <p:sp>
        <p:nvSpPr>
          <p:cNvPr id="80901" name="Text Box 5"/>
          <p:cNvSpPr txBox="1">
            <a:spLocks noChangeArrowheads="1"/>
          </p:cNvSpPr>
          <p:nvPr/>
        </p:nvSpPr>
        <p:spPr bwMode="auto">
          <a:xfrm>
            <a:off x="430213" y="4630738"/>
            <a:ext cx="8274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標準偏差　</a:t>
            </a:r>
            <a:r>
              <a:rPr lang="ja-JP" altLang="en-US" sz="1800"/>
              <a:t>　→　個々の測定値の平均値からの差（偏差）の２剰和をﾃﾞｰﾀ数－１で</a:t>
            </a:r>
          </a:p>
        </p:txBody>
      </p:sp>
      <p:sp>
        <p:nvSpPr>
          <p:cNvPr id="80902" name="Rectangle 6"/>
          <p:cNvSpPr>
            <a:spLocks noChangeArrowheads="1"/>
          </p:cNvSpPr>
          <p:nvPr/>
        </p:nvSpPr>
        <p:spPr bwMode="auto">
          <a:xfrm>
            <a:off x="407988" y="3078163"/>
            <a:ext cx="1276350" cy="449262"/>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903" name="Rectangle 7"/>
          <p:cNvSpPr>
            <a:spLocks noChangeArrowheads="1"/>
          </p:cNvSpPr>
          <p:nvPr/>
        </p:nvSpPr>
        <p:spPr bwMode="auto">
          <a:xfrm>
            <a:off x="385763" y="4594225"/>
            <a:ext cx="1276350" cy="44926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0904" name="Text Box 8"/>
          <p:cNvSpPr txBox="1">
            <a:spLocks noChangeArrowheads="1"/>
          </p:cNvSpPr>
          <p:nvPr/>
        </p:nvSpPr>
        <p:spPr bwMode="auto">
          <a:xfrm>
            <a:off x="411163" y="4968875"/>
            <a:ext cx="8274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　</a:t>
            </a:r>
            <a:r>
              <a:rPr lang="ja-JP" altLang="en-US" sz="1800"/>
              <a:t>　　　　　　　　　　割り、これを平方根に開いた値（　記号は　Ｓ　）</a:t>
            </a:r>
          </a:p>
        </p:txBody>
      </p:sp>
      <p:sp>
        <p:nvSpPr>
          <p:cNvPr id="80905" name="Text Box 9"/>
          <p:cNvSpPr txBox="1">
            <a:spLocks noChangeArrowheads="1"/>
          </p:cNvSpPr>
          <p:nvPr/>
        </p:nvSpPr>
        <p:spPr bwMode="auto">
          <a:xfrm>
            <a:off x="2325688" y="5468938"/>
            <a:ext cx="56181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b="1">
                <a:solidFill>
                  <a:srgbClr val="003366"/>
                </a:solidFill>
              </a:rPr>
              <a:t>分布のバラツキを表す尺度</a:t>
            </a:r>
          </a:p>
        </p:txBody>
      </p:sp>
      <p:sp>
        <p:nvSpPr>
          <p:cNvPr id="80906" name="Text Box 10"/>
          <p:cNvSpPr txBox="1">
            <a:spLocks noChangeArrowheads="1"/>
          </p:cNvSpPr>
          <p:nvPr/>
        </p:nvSpPr>
        <p:spPr bwMode="auto">
          <a:xfrm>
            <a:off x="7764463" y="3179763"/>
            <a:ext cx="3921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80907" name="Text Box 11"/>
          <p:cNvSpPr txBox="1">
            <a:spLocks noChangeArrowheads="1"/>
          </p:cNvSpPr>
          <p:nvPr/>
        </p:nvSpPr>
        <p:spPr bwMode="auto">
          <a:xfrm>
            <a:off x="7731125" y="3063875"/>
            <a:ext cx="3000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400"/>
              <a:t>－</a:t>
            </a:r>
          </a:p>
        </p:txBody>
      </p:sp>
      <p:sp>
        <p:nvSpPr>
          <p:cNvPr id="80908" name="Text Box 12"/>
          <p:cNvSpPr txBox="1">
            <a:spLocks noChangeArrowheads="1"/>
          </p:cNvSpPr>
          <p:nvPr/>
        </p:nvSpPr>
        <p:spPr bwMode="auto">
          <a:xfrm>
            <a:off x="8593138" y="114300"/>
            <a:ext cx="55086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１５</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ChangeArrowheads="1"/>
          </p:cNvSpPr>
          <p:nvPr/>
        </p:nvSpPr>
        <p:spPr bwMode="auto">
          <a:xfrm>
            <a:off x="2225675" y="573088"/>
            <a:ext cx="4732338" cy="654050"/>
          </a:xfrm>
          <a:prstGeom prst="rect">
            <a:avLst/>
          </a:prstGeom>
          <a:solidFill>
            <a:srgbClr val="FFFFCC"/>
          </a:solidFill>
          <a:ln w="12700">
            <a:solidFill>
              <a:srgbClr val="0066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3600" b="1">
                <a:solidFill>
                  <a:srgbClr val="003366"/>
                </a:solidFill>
                <a:ea typeface="HG創英角ﾎﾟｯﾌﾟ体" pitchFamily="49" charset="-128"/>
              </a:rPr>
              <a:t>　　作 成 手 順</a:t>
            </a:r>
          </a:p>
        </p:txBody>
      </p:sp>
      <p:sp>
        <p:nvSpPr>
          <p:cNvPr id="82947" name="Text Box 3"/>
          <p:cNvSpPr txBox="1">
            <a:spLocks noChangeArrowheads="1"/>
          </p:cNvSpPr>
          <p:nvPr/>
        </p:nvSpPr>
        <p:spPr bwMode="auto">
          <a:xfrm>
            <a:off x="1684338" y="1784350"/>
            <a:ext cx="5718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b="1"/>
              <a:t>手順１　　度数表を作成する</a:t>
            </a:r>
          </a:p>
        </p:txBody>
      </p:sp>
      <p:sp>
        <p:nvSpPr>
          <p:cNvPr id="82948" name="Text Box 4"/>
          <p:cNvSpPr txBox="1">
            <a:spLocks noChangeArrowheads="1"/>
          </p:cNvSpPr>
          <p:nvPr/>
        </p:nvSpPr>
        <p:spPr bwMode="auto">
          <a:xfrm>
            <a:off x="1676400" y="2403475"/>
            <a:ext cx="5718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b="1"/>
              <a:t>手順２　　Ｘの欄を決める</a:t>
            </a:r>
          </a:p>
        </p:txBody>
      </p:sp>
      <p:sp>
        <p:nvSpPr>
          <p:cNvPr id="82949" name="Text Box 5"/>
          <p:cNvSpPr txBox="1">
            <a:spLocks noChangeArrowheads="1"/>
          </p:cNvSpPr>
          <p:nvPr/>
        </p:nvSpPr>
        <p:spPr bwMode="auto">
          <a:xfrm>
            <a:off x="1668463" y="3003550"/>
            <a:ext cx="57181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b="1"/>
              <a:t>手順３　　</a:t>
            </a:r>
            <a:r>
              <a:rPr lang="en-US" altLang="ja-JP" sz="2800"/>
              <a:t>f</a:t>
            </a:r>
            <a:r>
              <a:rPr lang="ja-JP" altLang="en-US" sz="2800"/>
              <a:t>ｘ</a:t>
            </a:r>
            <a:r>
              <a:rPr lang="ja-JP" altLang="en-US" sz="2000" b="1"/>
              <a:t>を求める</a:t>
            </a:r>
            <a:endParaRPr lang="ja-JP" altLang="en-US" sz="2800" b="1"/>
          </a:p>
        </p:txBody>
      </p:sp>
      <p:sp>
        <p:nvSpPr>
          <p:cNvPr id="82951" name="Text Box 7"/>
          <p:cNvSpPr txBox="1">
            <a:spLocks noChangeArrowheads="1"/>
          </p:cNvSpPr>
          <p:nvPr/>
        </p:nvSpPr>
        <p:spPr bwMode="auto">
          <a:xfrm>
            <a:off x="1630363" y="5427663"/>
            <a:ext cx="5718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b="1"/>
              <a:t>手順７　　ヒストグラムに　Ｘ　と　</a:t>
            </a:r>
            <a:r>
              <a:rPr lang="ja-JP" altLang="en-US" b="1"/>
              <a:t>ｓ</a:t>
            </a:r>
            <a:r>
              <a:rPr lang="ja-JP" altLang="en-US" sz="2000" b="1"/>
              <a:t>　を記入する</a:t>
            </a:r>
          </a:p>
        </p:txBody>
      </p:sp>
      <p:sp>
        <p:nvSpPr>
          <p:cNvPr id="82952" name="Text Box 8"/>
          <p:cNvSpPr txBox="1">
            <a:spLocks noChangeArrowheads="1"/>
          </p:cNvSpPr>
          <p:nvPr/>
        </p:nvSpPr>
        <p:spPr bwMode="auto">
          <a:xfrm>
            <a:off x="1668463" y="3614738"/>
            <a:ext cx="57181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b="1"/>
              <a:t>手順４　</a:t>
            </a:r>
            <a:r>
              <a:rPr lang="ja-JP" altLang="en-US" sz="2800"/>
              <a:t>  </a:t>
            </a:r>
            <a:r>
              <a:rPr lang="en-US" altLang="ja-JP" sz="2800"/>
              <a:t>f</a:t>
            </a:r>
            <a:r>
              <a:rPr lang="ja-JP" altLang="en-US" sz="2800"/>
              <a:t>ｘ</a:t>
            </a:r>
            <a:r>
              <a:rPr lang="ja-JP" altLang="en-US" sz="1400"/>
              <a:t>　</a:t>
            </a:r>
            <a:r>
              <a:rPr lang="ja-JP" altLang="en-US" sz="2000"/>
              <a:t>を求める</a:t>
            </a:r>
            <a:endParaRPr lang="ja-JP" altLang="en-US" sz="1400"/>
          </a:p>
        </p:txBody>
      </p:sp>
      <p:sp>
        <p:nvSpPr>
          <p:cNvPr id="82953" name="Text Box 9"/>
          <p:cNvSpPr txBox="1">
            <a:spLocks noChangeArrowheads="1"/>
          </p:cNvSpPr>
          <p:nvPr/>
        </p:nvSpPr>
        <p:spPr bwMode="auto">
          <a:xfrm>
            <a:off x="1631950" y="4244975"/>
            <a:ext cx="5718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b="1"/>
              <a:t>手順５　　平均値　Ｘ　を求める</a:t>
            </a:r>
          </a:p>
        </p:txBody>
      </p:sp>
      <p:sp>
        <p:nvSpPr>
          <p:cNvPr id="82954" name="Text Box 10"/>
          <p:cNvSpPr txBox="1">
            <a:spLocks noChangeArrowheads="1"/>
          </p:cNvSpPr>
          <p:nvPr/>
        </p:nvSpPr>
        <p:spPr bwMode="auto">
          <a:xfrm>
            <a:off x="1643063" y="4819650"/>
            <a:ext cx="5718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b="1"/>
              <a:t>手順６　　標準偏差　</a:t>
            </a:r>
            <a:r>
              <a:rPr lang="ja-JP" altLang="en-US" b="1"/>
              <a:t>ｓ　</a:t>
            </a:r>
            <a:r>
              <a:rPr lang="ja-JP" altLang="en-US" sz="2000" b="1"/>
              <a:t>を計算する</a:t>
            </a:r>
          </a:p>
        </p:txBody>
      </p:sp>
      <p:sp>
        <p:nvSpPr>
          <p:cNvPr id="82957" name="Text Box 13"/>
          <p:cNvSpPr txBox="1">
            <a:spLocks noChangeArrowheads="1"/>
          </p:cNvSpPr>
          <p:nvPr/>
        </p:nvSpPr>
        <p:spPr bwMode="auto">
          <a:xfrm>
            <a:off x="4367213" y="5313363"/>
            <a:ext cx="5524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a:t>
            </a:r>
          </a:p>
        </p:txBody>
      </p:sp>
      <p:sp>
        <p:nvSpPr>
          <p:cNvPr id="82958" name="Text Box 14"/>
          <p:cNvSpPr txBox="1">
            <a:spLocks noChangeArrowheads="1"/>
          </p:cNvSpPr>
          <p:nvPr/>
        </p:nvSpPr>
        <p:spPr bwMode="auto">
          <a:xfrm>
            <a:off x="3590925" y="4122738"/>
            <a:ext cx="5524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a:t>
            </a:r>
          </a:p>
        </p:txBody>
      </p:sp>
      <p:sp>
        <p:nvSpPr>
          <p:cNvPr id="82959" name="Text Box 15"/>
          <p:cNvSpPr txBox="1">
            <a:spLocks noChangeArrowheads="1"/>
          </p:cNvSpPr>
          <p:nvPr/>
        </p:nvSpPr>
        <p:spPr bwMode="auto">
          <a:xfrm>
            <a:off x="3021013" y="3687763"/>
            <a:ext cx="1889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sp>
        <p:nvSpPr>
          <p:cNvPr id="82960" name="Text Box 16"/>
          <p:cNvSpPr txBox="1">
            <a:spLocks noChangeArrowheads="1"/>
          </p:cNvSpPr>
          <p:nvPr/>
        </p:nvSpPr>
        <p:spPr bwMode="auto">
          <a:xfrm>
            <a:off x="8564563" y="114300"/>
            <a:ext cx="57943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１６</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ChangeArrowheads="1"/>
          </p:cNvSpPr>
          <p:nvPr/>
        </p:nvSpPr>
        <p:spPr bwMode="auto">
          <a:xfrm>
            <a:off x="209550" y="141288"/>
            <a:ext cx="3775075"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手順１　度数表を作成する</a:t>
            </a:r>
            <a:endParaRPr lang="ja-JP" altLang="en-US"/>
          </a:p>
        </p:txBody>
      </p:sp>
      <p:grpSp>
        <p:nvGrpSpPr>
          <p:cNvPr id="84106" name="Group 138"/>
          <p:cNvGrpSpPr>
            <a:grpSpLocks/>
          </p:cNvGrpSpPr>
          <p:nvPr/>
        </p:nvGrpSpPr>
        <p:grpSpPr bwMode="auto">
          <a:xfrm>
            <a:off x="198438" y="1400175"/>
            <a:ext cx="8756650" cy="4813300"/>
            <a:chOff x="125" y="882"/>
            <a:chExt cx="5516" cy="3032"/>
          </a:xfrm>
        </p:grpSpPr>
        <p:sp>
          <p:nvSpPr>
            <p:cNvPr id="83979" name="Line 11"/>
            <p:cNvSpPr>
              <a:spLocks noChangeShapeType="1"/>
            </p:cNvSpPr>
            <p:nvPr/>
          </p:nvSpPr>
          <p:spPr bwMode="auto">
            <a:xfrm>
              <a:off x="125" y="918"/>
              <a:ext cx="0" cy="2996"/>
            </a:xfrm>
            <a:prstGeom prst="line">
              <a:avLst/>
            </a:prstGeom>
            <a:noFill/>
            <a:ln w="1905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4105" name="Group 137"/>
            <p:cNvGrpSpPr>
              <a:grpSpLocks/>
            </p:cNvGrpSpPr>
            <p:nvPr/>
          </p:nvGrpSpPr>
          <p:grpSpPr bwMode="auto">
            <a:xfrm>
              <a:off x="128" y="882"/>
              <a:ext cx="5513" cy="3014"/>
              <a:chOff x="128" y="882"/>
              <a:chExt cx="5513" cy="3014"/>
            </a:xfrm>
          </p:grpSpPr>
          <p:sp>
            <p:nvSpPr>
              <p:cNvPr id="83972" name="Rectangle 4"/>
              <p:cNvSpPr>
                <a:spLocks noChangeArrowheads="1"/>
              </p:cNvSpPr>
              <p:nvPr/>
            </p:nvSpPr>
            <p:spPr bwMode="auto">
              <a:xfrm>
                <a:off x="1697" y="1221"/>
                <a:ext cx="914" cy="2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b="1">
                    <a:solidFill>
                      <a:srgbClr val="FF0000"/>
                    </a:solidFill>
                  </a:rPr>
                  <a:t>　</a:t>
                </a:r>
                <a:r>
                  <a:rPr lang="ja-JP" altLang="en-US" sz="1600"/>
                  <a:t>７７．８７</a:t>
                </a:r>
              </a:p>
              <a:p>
                <a:pPr>
                  <a:buFontTx/>
                  <a:buNone/>
                </a:pPr>
                <a:r>
                  <a:rPr lang="ja-JP" altLang="en-US" sz="1600"/>
                  <a:t>　７７．９５</a:t>
                </a:r>
              </a:p>
              <a:p>
                <a:pPr>
                  <a:buFontTx/>
                  <a:buNone/>
                </a:pPr>
                <a:r>
                  <a:rPr lang="ja-JP" altLang="en-US" sz="1600"/>
                  <a:t>　７８．０３</a:t>
                </a:r>
              </a:p>
              <a:p>
                <a:pPr>
                  <a:buFontTx/>
                  <a:buNone/>
                </a:pPr>
                <a:r>
                  <a:rPr lang="ja-JP" altLang="en-US" sz="1600"/>
                  <a:t>　７８．１１</a:t>
                </a:r>
              </a:p>
              <a:p>
                <a:pPr>
                  <a:buFontTx/>
                  <a:buNone/>
                </a:pPr>
                <a:r>
                  <a:rPr lang="ja-JP" altLang="en-US" sz="1600"/>
                  <a:t>　７８．１９</a:t>
                </a:r>
              </a:p>
              <a:p>
                <a:pPr>
                  <a:buFontTx/>
                  <a:buNone/>
                </a:pPr>
                <a:r>
                  <a:rPr lang="ja-JP" altLang="en-US" sz="1600"/>
                  <a:t>　７８．２７</a:t>
                </a:r>
              </a:p>
              <a:p>
                <a:pPr>
                  <a:buFontTx/>
                  <a:buNone/>
                </a:pPr>
                <a:r>
                  <a:rPr lang="ja-JP" altLang="en-US" sz="1600"/>
                  <a:t>　７８．３５</a:t>
                </a:r>
              </a:p>
              <a:p>
                <a:pPr>
                  <a:buFontTx/>
                  <a:buNone/>
                </a:pPr>
                <a:r>
                  <a:rPr lang="ja-JP" altLang="en-US" sz="1600"/>
                  <a:t>　７８．４３</a:t>
                </a:r>
              </a:p>
              <a:p>
                <a:pPr>
                  <a:buFontTx/>
                  <a:buNone/>
                </a:pPr>
                <a:r>
                  <a:rPr lang="ja-JP" altLang="en-US" sz="1600"/>
                  <a:t>　７８．５１</a:t>
                </a:r>
              </a:p>
              <a:p>
                <a:pPr>
                  <a:buFontTx/>
                  <a:buNone/>
                </a:pPr>
                <a:r>
                  <a:rPr lang="ja-JP" altLang="en-US" sz="1600"/>
                  <a:t>　７８．５９</a:t>
                </a:r>
              </a:p>
            </p:txBody>
          </p:sp>
          <p:sp>
            <p:nvSpPr>
              <p:cNvPr id="83973" name="Rectangle 5"/>
              <p:cNvSpPr>
                <a:spLocks noChangeArrowheads="1"/>
              </p:cNvSpPr>
              <p:nvPr/>
            </p:nvSpPr>
            <p:spPr bwMode="auto">
              <a:xfrm>
                <a:off x="437" y="1221"/>
                <a:ext cx="1362" cy="23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７７．８３～７７．９１</a:t>
                </a:r>
              </a:p>
              <a:p>
                <a:pPr>
                  <a:buFontTx/>
                  <a:buNone/>
                </a:pPr>
                <a:r>
                  <a:rPr lang="ja-JP" altLang="en-US" sz="1600"/>
                  <a:t>　７７．９１～７７．９９</a:t>
                </a:r>
              </a:p>
              <a:p>
                <a:pPr>
                  <a:buFontTx/>
                  <a:buNone/>
                </a:pPr>
                <a:r>
                  <a:rPr lang="ja-JP" altLang="en-US" sz="1600"/>
                  <a:t>　７７．９９～７８．０７</a:t>
                </a:r>
              </a:p>
              <a:p>
                <a:pPr>
                  <a:buFontTx/>
                  <a:buNone/>
                </a:pPr>
                <a:r>
                  <a:rPr lang="ja-JP" altLang="en-US" sz="1600"/>
                  <a:t>　７８．０７～７８．１５</a:t>
                </a:r>
              </a:p>
              <a:p>
                <a:pPr>
                  <a:buFontTx/>
                  <a:buNone/>
                </a:pPr>
                <a:r>
                  <a:rPr lang="ja-JP" altLang="en-US" sz="1600"/>
                  <a:t>　７８．１５～７８・２３</a:t>
                </a:r>
              </a:p>
              <a:p>
                <a:pPr>
                  <a:buFontTx/>
                  <a:buNone/>
                </a:pPr>
                <a:r>
                  <a:rPr lang="ja-JP" altLang="en-US" sz="1600"/>
                  <a:t>　７８．２３～７８．３１</a:t>
                </a:r>
              </a:p>
              <a:p>
                <a:pPr>
                  <a:buFontTx/>
                  <a:buNone/>
                </a:pPr>
                <a:r>
                  <a:rPr lang="ja-JP" altLang="en-US" sz="1600"/>
                  <a:t>　７８．３１～７８．３９</a:t>
                </a:r>
              </a:p>
              <a:p>
                <a:pPr>
                  <a:buFontTx/>
                  <a:buNone/>
                </a:pPr>
                <a:r>
                  <a:rPr lang="ja-JP" altLang="en-US" sz="1600"/>
                  <a:t>　７８．３９～７８．４７</a:t>
                </a:r>
              </a:p>
              <a:p>
                <a:pPr>
                  <a:buFontTx/>
                  <a:buNone/>
                </a:pPr>
                <a:r>
                  <a:rPr lang="ja-JP" altLang="en-US" sz="1600"/>
                  <a:t>　７８．４７～７８．５５</a:t>
                </a:r>
              </a:p>
              <a:p>
                <a:pPr>
                  <a:buFontTx/>
                  <a:buNone/>
                </a:pPr>
                <a:r>
                  <a:rPr lang="ja-JP" altLang="en-US" sz="1600"/>
                  <a:t>　７８．５５～７８．６３</a:t>
                </a:r>
              </a:p>
            </p:txBody>
          </p:sp>
          <p:sp>
            <p:nvSpPr>
              <p:cNvPr id="84086" name="Line 118"/>
              <p:cNvSpPr>
                <a:spLocks noChangeShapeType="1"/>
              </p:cNvSpPr>
              <p:nvPr/>
            </p:nvSpPr>
            <p:spPr bwMode="auto">
              <a:xfrm>
                <a:off x="137" y="1165"/>
                <a:ext cx="55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4096" name="Rectangle 128"/>
              <p:cNvSpPr>
                <a:spLocks noChangeArrowheads="1"/>
              </p:cNvSpPr>
              <p:nvPr/>
            </p:nvSpPr>
            <p:spPr bwMode="auto">
              <a:xfrm>
                <a:off x="146" y="1241"/>
                <a:ext cx="384" cy="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a:p>
                <a:pPr>
                  <a:buFontTx/>
                  <a:buNone/>
                </a:pPr>
                <a:r>
                  <a:rPr lang="ja-JP" altLang="en-US" sz="1600"/>
                  <a:t>　７</a:t>
                </a:r>
              </a:p>
              <a:p>
                <a:pPr>
                  <a:buFontTx/>
                  <a:buNone/>
                </a:pPr>
                <a:r>
                  <a:rPr lang="ja-JP" altLang="en-US" sz="1600"/>
                  <a:t>　８</a:t>
                </a:r>
              </a:p>
              <a:p>
                <a:pPr>
                  <a:buFontTx/>
                  <a:buNone/>
                </a:pPr>
                <a:r>
                  <a:rPr lang="ja-JP" altLang="en-US" sz="1600"/>
                  <a:t>　９</a:t>
                </a:r>
              </a:p>
              <a:p>
                <a:pPr>
                  <a:buFontTx/>
                  <a:buNone/>
                </a:pPr>
                <a:r>
                  <a:rPr lang="ja-JP" altLang="en-US" sz="1600"/>
                  <a:t>１０</a:t>
                </a:r>
              </a:p>
            </p:txBody>
          </p:sp>
          <p:grpSp>
            <p:nvGrpSpPr>
              <p:cNvPr id="84104" name="Group 136"/>
              <p:cNvGrpSpPr>
                <a:grpSpLocks/>
              </p:cNvGrpSpPr>
              <p:nvPr/>
            </p:nvGrpSpPr>
            <p:grpSpPr bwMode="auto">
              <a:xfrm>
                <a:off x="128" y="882"/>
                <a:ext cx="5513" cy="3014"/>
                <a:chOff x="128" y="882"/>
                <a:chExt cx="5513" cy="3014"/>
              </a:xfrm>
            </p:grpSpPr>
            <p:sp>
              <p:nvSpPr>
                <p:cNvPr id="83976" name="Rectangle 8"/>
                <p:cNvSpPr>
                  <a:spLocks noChangeArrowheads="1"/>
                </p:cNvSpPr>
                <p:nvPr/>
              </p:nvSpPr>
              <p:spPr bwMode="auto">
                <a:xfrm>
                  <a:off x="1697" y="918"/>
                  <a:ext cx="91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中心値</a:t>
                  </a:r>
                </a:p>
              </p:txBody>
            </p:sp>
            <p:sp>
              <p:nvSpPr>
                <p:cNvPr id="83977" name="Rectangle 9"/>
                <p:cNvSpPr>
                  <a:spLocks noChangeArrowheads="1"/>
                </p:cNvSpPr>
                <p:nvPr/>
              </p:nvSpPr>
              <p:spPr bwMode="auto">
                <a:xfrm>
                  <a:off x="152" y="918"/>
                  <a:ext cx="38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en-US" altLang="ja-JP" sz="1600"/>
                    <a:t>NO</a:t>
                  </a:r>
                </a:p>
              </p:txBody>
            </p:sp>
            <p:sp>
              <p:nvSpPr>
                <p:cNvPr id="83978" name="Rectangle 10"/>
                <p:cNvSpPr>
                  <a:spLocks noChangeArrowheads="1"/>
                </p:cNvSpPr>
                <p:nvPr/>
              </p:nvSpPr>
              <p:spPr bwMode="auto">
                <a:xfrm>
                  <a:off x="464" y="918"/>
                  <a:ext cx="1692"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区　　間</a:t>
                  </a:r>
                </a:p>
              </p:txBody>
            </p:sp>
            <p:grpSp>
              <p:nvGrpSpPr>
                <p:cNvPr id="84103" name="Group 135"/>
                <p:cNvGrpSpPr>
                  <a:grpSpLocks/>
                </p:cNvGrpSpPr>
                <p:nvPr/>
              </p:nvGrpSpPr>
              <p:grpSpPr bwMode="auto">
                <a:xfrm>
                  <a:off x="128" y="882"/>
                  <a:ext cx="5513" cy="3014"/>
                  <a:chOff x="128" y="909"/>
                  <a:chExt cx="5513" cy="3014"/>
                </a:xfrm>
              </p:grpSpPr>
              <p:sp>
                <p:nvSpPr>
                  <p:cNvPr id="84094" name="Text Box 126"/>
                  <p:cNvSpPr txBox="1">
                    <a:spLocks noChangeArrowheads="1"/>
                  </p:cNvSpPr>
                  <p:nvPr/>
                </p:nvSpPr>
                <p:spPr bwMode="auto">
                  <a:xfrm>
                    <a:off x="2677" y="3697"/>
                    <a:ext cx="46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a:t>
                    </a:r>
                  </a:p>
                </p:txBody>
              </p:sp>
              <p:sp>
                <p:nvSpPr>
                  <p:cNvPr id="84095" name="Text Box 127"/>
                  <p:cNvSpPr txBox="1">
                    <a:spLocks noChangeArrowheads="1"/>
                  </p:cNvSpPr>
                  <p:nvPr/>
                </p:nvSpPr>
                <p:spPr bwMode="auto">
                  <a:xfrm>
                    <a:off x="209" y="3688"/>
                    <a:ext cx="30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計</a:t>
                    </a:r>
                  </a:p>
                </p:txBody>
              </p:sp>
              <p:grpSp>
                <p:nvGrpSpPr>
                  <p:cNvPr id="84100" name="Group 132"/>
                  <p:cNvGrpSpPr>
                    <a:grpSpLocks/>
                  </p:cNvGrpSpPr>
                  <p:nvPr/>
                </p:nvGrpSpPr>
                <p:grpSpPr bwMode="auto">
                  <a:xfrm>
                    <a:off x="128" y="909"/>
                    <a:ext cx="5513" cy="3014"/>
                    <a:chOff x="128" y="909"/>
                    <a:chExt cx="5513" cy="3014"/>
                  </a:xfrm>
                </p:grpSpPr>
                <p:sp>
                  <p:nvSpPr>
                    <p:cNvPr id="84087" name="Line 119"/>
                    <p:cNvSpPr>
                      <a:spLocks noChangeShapeType="1"/>
                    </p:cNvSpPr>
                    <p:nvPr/>
                  </p:nvSpPr>
                  <p:spPr bwMode="auto">
                    <a:xfrm>
                      <a:off x="1681" y="909"/>
                      <a:ext cx="0" cy="299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4090" name="Line 122"/>
                    <p:cNvSpPr>
                      <a:spLocks noChangeShapeType="1"/>
                    </p:cNvSpPr>
                    <p:nvPr/>
                  </p:nvSpPr>
                  <p:spPr bwMode="auto">
                    <a:xfrm>
                      <a:off x="467" y="927"/>
                      <a:ext cx="0" cy="29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4099" name="Group 131"/>
                    <p:cNvGrpSpPr>
                      <a:grpSpLocks/>
                    </p:cNvGrpSpPr>
                    <p:nvPr/>
                  </p:nvGrpSpPr>
                  <p:grpSpPr bwMode="auto">
                    <a:xfrm>
                      <a:off x="128" y="909"/>
                      <a:ext cx="5513" cy="3014"/>
                      <a:chOff x="128" y="909"/>
                      <a:chExt cx="5513" cy="3014"/>
                    </a:xfrm>
                  </p:grpSpPr>
                  <p:sp>
                    <p:nvSpPr>
                      <p:cNvPr id="84083" name="Line 115"/>
                      <p:cNvSpPr>
                        <a:spLocks noChangeShapeType="1"/>
                      </p:cNvSpPr>
                      <p:nvPr/>
                    </p:nvSpPr>
                    <p:spPr bwMode="auto">
                      <a:xfrm>
                        <a:off x="128" y="91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4084" name="Line 116"/>
                      <p:cNvSpPr>
                        <a:spLocks noChangeShapeType="1"/>
                      </p:cNvSpPr>
                      <p:nvPr/>
                    </p:nvSpPr>
                    <p:spPr bwMode="auto">
                      <a:xfrm>
                        <a:off x="5641" y="918"/>
                        <a:ext cx="0" cy="29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4085" name="Line 117"/>
                      <p:cNvSpPr>
                        <a:spLocks noChangeShapeType="1"/>
                      </p:cNvSpPr>
                      <p:nvPr/>
                    </p:nvSpPr>
                    <p:spPr bwMode="auto">
                      <a:xfrm>
                        <a:off x="128" y="368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4088" name="Line 120"/>
                      <p:cNvSpPr>
                        <a:spLocks noChangeShapeType="1"/>
                      </p:cNvSpPr>
                      <p:nvPr/>
                    </p:nvSpPr>
                    <p:spPr bwMode="auto">
                      <a:xfrm>
                        <a:off x="2505" y="909"/>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4089" name="Line 121"/>
                      <p:cNvSpPr>
                        <a:spLocks noChangeShapeType="1"/>
                      </p:cNvSpPr>
                      <p:nvPr/>
                    </p:nvSpPr>
                    <p:spPr bwMode="auto">
                      <a:xfrm>
                        <a:off x="4902" y="918"/>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4093" name="Line 125"/>
                      <p:cNvSpPr>
                        <a:spLocks noChangeShapeType="1"/>
                      </p:cNvSpPr>
                      <p:nvPr/>
                    </p:nvSpPr>
                    <p:spPr bwMode="auto">
                      <a:xfrm>
                        <a:off x="128" y="3917"/>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4097" name="Line 129"/>
                      <p:cNvSpPr>
                        <a:spLocks noChangeShapeType="1"/>
                      </p:cNvSpPr>
                      <p:nvPr/>
                    </p:nvSpPr>
                    <p:spPr bwMode="auto">
                      <a:xfrm>
                        <a:off x="3321" y="915"/>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4098" name="Line 130"/>
                      <p:cNvSpPr>
                        <a:spLocks noChangeShapeType="1"/>
                      </p:cNvSpPr>
                      <p:nvPr/>
                    </p:nvSpPr>
                    <p:spPr bwMode="auto">
                      <a:xfrm>
                        <a:off x="4119" y="912"/>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sp>
              <p:nvSpPr>
                <p:cNvPr id="84101" name="Text Box 133"/>
                <p:cNvSpPr txBox="1">
                  <a:spLocks noChangeArrowheads="1"/>
                </p:cNvSpPr>
                <p:nvPr/>
              </p:nvSpPr>
              <p:spPr bwMode="auto">
                <a:xfrm>
                  <a:off x="2670" y="933"/>
                  <a:ext cx="57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度数</a:t>
                  </a:r>
                  <a:r>
                    <a:rPr lang="ja-JP" altLang="en-US" sz="1600" b="1"/>
                    <a:t>　ｆ</a:t>
                  </a:r>
                </a:p>
              </p:txBody>
            </p:sp>
          </p:grpSp>
        </p:grpSp>
      </p:grpSp>
      <p:sp>
        <p:nvSpPr>
          <p:cNvPr id="84102" name="Rectangle 134"/>
          <p:cNvSpPr>
            <a:spLocks noChangeArrowheads="1"/>
          </p:cNvSpPr>
          <p:nvPr/>
        </p:nvSpPr>
        <p:spPr bwMode="auto">
          <a:xfrm>
            <a:off x="4175125" y="1947863"/>
            <a:ext cx="827088" cy="3649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solidFill>
                  <a:srgbClr val="FF3300"/>
                </a:solidFill>
              </a:rPr>
              <a:t>　　４</a:t>
            </a:r>
          </a:p>
          <a:p>
            <a:pPr>
              <a:buFontTx/>
              <a:buNone/>
            </a:pPr>
            <a:r>
              <a:rPr lang="ja-JP" altLang="en-US" sz="1600">
                <a:solidFill>
                  <a:srgbClr val="FF3300"/>
                </a:solidFill>
              </a:rPr>
              <a:t>　　９</a:t>
            </a:r>
          </a:p>
          <a:p>
            <a:pPr>
              <a:buFontTx/>
              <a:buNone/>
            </a:pPr>
            <a:r>
              <a:rPr lang="ja-JP" altLang="en-US" sz="1600">
                <a:solidFill>
                  <a:srgbClr val="FF3300"/>
                </a:solidFill>
              </a:rPr>
              <a:t>　２０</a:t>
            </a:r>
          </a:p>
          <a:p>
            <a:pPr>
              <a:buFontTx/>
              <a:buNone/>
            </a:pPr>
            <a:r>
              <a:rPr lang="ja-JP" altLang="en-US" sz="1600">
                <a:solidFill>
                  <a:srgbClr val="FF3300"/>
                </a:solidFill>
              </a:rPr>
              <a:t>　３４</a:t>
            </a:r>
          </a:p>
          <a:p>
            <a:pPr>
              <a:buFontTx/>
              <a:buNone/>
            </a:pPr>
            <a:r>
              <a:rPr lang="ja-JP" altLang="en-US" sz="1600">
                <a:solidFill>
                  <a:srgbClr val="FF3300"/>
                </a:solidFill>
              </a:rPr>
              <a:t>　１８</a:t>
            </a:r>
          </a:p>
          <a:p>
            <a:pPr>
              <a:buFontTx/>
              <a:buNone/>
            </a:pPr>
            <a:r>
              <a:rPr lang="ja-JP" altLang="en-US" sz="1600">
                <a:solidFill>
                  <a:srgbClr val="FF3300"/>
                </a:solidFill>
              </a:rPr>
              <a:t>　　７</a:t>
            </a:r>
          </a:p>
          <a:p>
            <a:pPr>
              <a:buFontTx/>
              <a:buNone/>
            </a:pPr>
            <a:r>
              <a:rPr lang="ja-JP" altLang="en-US" sz="1600">
                <a:solidFill>
                  <a:srgbClr val="FF3300"/>
                </a:solidFill>
              </a:rPr>
              <a:t>　　３</a:t>
            </a:r>
          </a:p>
          <a:p>
            <a:pPr>
              <a:buFontTx/>
              <a:buNone/>
            </a:pPr>
            <a:r>
              <a:rPr lang="ja-JP" altLang="en-US" sz="1600">
                <a:solidFill>
                  <a:srgbClr val="FF3300"/>
                </a:solidFill>
              </a:rPr>
              <a:t>　　３</a:t>
            </a:r>
          </a:p>
          <a:p>
            <a:pPr>
              <a:buFontTx/>
              <a:buNone/>
            </a:pPr>
            <a:r>
              <a:rPr lang="ja-JP" altLang="en-US" sz="1600">
                <a:solidFill>
                  <a:srgbClr val="FF3300"/>
                </a:solidFill>
              </a:rPr>
              <a:t>　　１</a:t>
            </a:r>
          </a:p>
          <a:p>
            <a:pPr>
              <a:buFontTx/>
              <a:buNone/>
            </a:pPr>
            <a:r>
              <a:rPr lang="ja-JP" altLang="en-US" sz="1600">
                <a:solidFill>
                  <a:srgbClr val="FF3300"/>
                </a:solidFill>
              </a:rPr>
              <a:t>　　１</a:t>
            </a:r>
          </a:p>
        </p:txBody>
      </p:sp>
      <p:sp>
        <p:nvSpPr>
          <p:cNvPr id="84107" name="Rectangle 139"/>
          <p:cNvSpPr>
            <a:spLocks noChangeArrowheads="1"/>
          </p:cNvSpPr>
          <p:nvPr/>
        </p:nvSpPr>
        <p:spPr bwMode="auto">
          <a:xfrm>
            <a:off x="4456113" y="296863"/>
            <a:ext cx="4325937" cy="885825"/>
          </a:xfrm>
          <a:prstGeom prst="rect">
            <a:avLst/>
          </a:prstGeom>
          <a:solidFill>
            <a:srgbClr val="FFFFCC"/>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1400">
              <a:solidFill>
                <a:srgbClr val="FFFFFF"/>
              </a:solidFill>
            </a:endParaRPr>
          </a:p>
        </p:txBody>
      </p:sp>
      <p:sp>
        <p:nvSpPr>
          <p:cNvPr id="84108" name="Text Box 140"/>
          <p:cNvSpPr txBox="1">
            <a:spLocks noChangeArrowheads="1"/>
          </p:cNvSpPr>
          <p:nvPr/>
        </p:nvSpPr>
        <p:spPr bwMode="auto">
          <a:xfrm>
            <a:off x="4614863" y="333375"/>
            <a:ext cx="40211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endParaRPr lang="ja-JP" altLang="ja-JP" sz="1400"/>
          </a:p>
        </p:txBody>
      </p:sp>
      <p:sp>
        <p:nvSpPr>
          <p:cNvPr id="84109" name="Text Box 141"/>
          <p:cNvSpPr txBox="1">
            <a:spLocks noChangeArrowheads="1"/>
          </p:cNvSpPr>
          <p:nvPr/>
        </p:nvSpPr>
        <p:spPr bwMode="auto">
          <a:xfrm>
            <a:off x="4557713" y="434975"/>
            <a:ext cx="4165600" cy="623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・９ページの度数表をもとに</a:t>
            </a:r>
          </a:p>
          <a:p>
            <a:pPr>
              <a:spcBef>
                <a:spcPct val="50000"/>
              </a:spcBef>
            </a:pPr>
            <a:r>
              <a:rPr lang="ja-JP" altLang="en-US" sz="1400"/>
              <a:t>・区間ﾅﾝﾊﾞｰ、区間、中心地、度数（ｆ）を表に記入する</a:t>
            </a:r>
          </a:p>
        </p:txBody>
      </p:sp>
      <p:sp>
        <p:nvSpPr>
          <p:cNvPr id="84116" name="Rectangle 148"/>
          <p:cNvSpPr>
            <a:spLocks noChangeArrowheads="1"/>
          </p:cNvSpPr>
          <p:nvPr/>
        </p:nvSpPr>
        <p:spPr bwMode="auto">
          <a:xfrm>
            <a:off x="4378325" y="2303463"/>
            <a:ext cx="490538"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4117" name="Rectangle 149"/>
          <p:cNvSpPr>
            <a:spLocks noChangeArrowheads="1"/>
          </p:cNvSpPr>
          <p:nvPr/>
        </p:nvSpPr>
        <p:spPr bwMode="auto">
          <a:xfrm>
            <a:off x="4386263" y="2890838"/>
            <a:ext cx="490537"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4119" name="Rectangle 151"/>
          <p:cNvSpPr>
            <a:spLocks noChangeArrowheads="1"/>
          </p:cNvSpPr>
          <p:nvPr/>
        </p:nvSpPr>
        <p:spPr bwMode="auto">
          <a:xfrm>
            <a:off x="4386263" y="3486150"/>
            <a:ext cx="490537" cy="20161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4121" name="Rectangle 153"/>
          <p:cNvSpPr>
            <a:spLocks noChangeArrowheads="1"/>
          </p:cNvSpPr>
          <p:nvPr/>
        </p:nvSpPr>
        <p:spPr bwMode="auto">
          <a:xfrm>
            <a:off x="4384675" y="4097338"/>
            <a:ext cx="490538"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4123" name="Rectangle 155"/>
          <p:cNvSpPr>
            <a:spLocks noChangeArrowheads="1"/>
          </p:cNvSpPr>
          <p:nvPr/>
        </p:nvSpPr>
        <p:spPr bwMode="auto">
          <a:xfrm>
            <a:off x="4386263" y="4662488"/>
            <a:ext cx="490537"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4125" name="Text Box 157"/>
          <p:cNvSpPr txBox="1">
            <a:spLocks noChangeArrowheads="1"/>
          </p:cNvSpPr>
          <p:nvPr/>
        </p:nvSpPr>
        <p:spPr bwMode="auto">
          <a:xfrm>
            <a:off x="8636000" y="114300"/>
            <a:ext cx="508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１７</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4102"/>
                                        </p:tgtEl>
                                        <p:attrNameLst>
                                          <p:attrName>style.visibility</p:attrName>
                                        </p:attrNameLst>
                                      </p:cBhvr>
                                      <p:to>
                                        <p:strVal val="visible"/>
                                      </p:to>
                                    </p:set>
                                    <p:anim calcmode="lin" valueType="num">
                                      <p:cBhvr additive="base">
                                        <p:cTn id="7" dur="500" fill="hold"/>
                                        <p:tgtEl>
                                          <p:spTgt spid="84102"/>
                                        </p:tgtEl>
                                        <p:attrNameLst>
                                          <p:attrName>ppt_x</p:attrName>
                                        </p:attrNameLst>
                                      </p:cBhvr>
                                      <p:tavLst>
                                        <p:tav tm="0">
                                          <p:val>
                                            <p:strVal val="0-#ppt_w/2"/>
                                          </p:val>
                                        </p:tav>
                                        <p:tav tm="100000">
                                          <p:val>
                                            <p:strVal val="#ppt_x"/>
                                          </p:val>
                                        </p:tav>
                                      </p:tavLst>
                                    </p:anim>
                                    <p:anim calcmode="lin" valueType="num">
                                      <p:cBhvr additive="base">
                                        <p:cTn id="8" dur="500" fill="hold"/>
                                        <p:tgtEl>
                                          <p:spTgt spid="841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102" grpId="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209550" y="141288"/>
            <a:ext cx="3775075"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手順１　度数表を作成する</a:t>
            </a:r>
            <a:endParaRPr lang="ja-JP" altLang="en-US"/>
          </a:p>
        </p:txBody>
      </p:sp>
      <p:grpSp>
        <p:nvGrpSpPr>
          <p:cNvPr id="112643" name="Group 3"/>
          <p:cNvGrpSpPr>
            <a:grpSpLocks/>
          </p:cNvGrpSpPr>
          <p:nvPr/>
        </p:nvGrpSpPr>
        <p:grpSpPr bwMode="auto">
          <a:xfrm>
            <a:off x="198438" y="1400175"/>
            <a:ext cx="8756650" cy="4813300"/>
            <a:chOff x="125" y="882"/>
            <a:chExt cx="5516" cy="3032"/>
          </a:xfrm>
        </p:grpSpPr>
        <p:sp>
          <p:nvSpPr>
            <p:cNvPr id="112644" name="Line 4"/>
            <p:cNvSpPr>
              <a:spLocks noChangeShapeType="1"/>
            </p:cNvSpPr>
            <p:nvPr/>
          </p:nvSpPr>
          <p:spPr bwMode="auto">
            <a:xfrm>
              <a:off x="125" y="918"/>
              <a:ext cx="0" cy="2996"/>
            </a:xfrm>
            <a:prstGeom prst="line">
              <a:avLst/>
            </a:prstGeom>
            <a:noFill/>
            <a:ln w="1905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2645" name="Group 5"/>
            <p:cNvGrpSpPr>
              <a:grpSpLocks/>
            </p:cNvGrpSpPr>
            <p:nvPr/>
          </p:nvGrpSpPr>
          <p:grpSpPr bwMode="auto">
            <a:xfrm>
              <a:off x="128" y="882"/>
              <a:ext cx="5513" cy="3014"/>
              <a:chOff x="128" y="882"/>
              <a:chExt cx="5513" cy="3014"/>
            </a:xfrm>
          </p:grpSpPr>
          <p:sp>
            <p:nvSpPr>
              <p:cNvPr id="112646" name="Rectangle 6"/>
              <p:cNvSpPr>
                <a:spLocks noChangeArrowheads="1"/>
              </p:cNvSpPr>
              <p:nvPr/>
            </p:nvSpPr>
            <p:spPr bwMode="auto">
              <a:xfrm>
                <a:off x="1697" y="1221"/>
                <a:ext cx="914" cy="2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b="1">
                    <a:solidFill>
                      <a:srgbClr val="FF0000"/>
                    </a:solidFill>
                  </a:rPr>
                  <a:t>　</a:t>
                </a:r>
                <a:r>
                  <a:rPr lang="ja-JP" altLang="en-US" sz="1600"/>
                  <a:t>７７．８７</a:t>
                </a:r>
              </a:p>
              <a:p>
                <a:pPr>
                  <a:buFontTx/>
                  <a:buNone/>
                </a:pPr>
                <a:r>
                  <a:rPr lang="ja-JP" altLang="en-US" sz="1600"/>
                  <a:t>　７７．９５</a:t>
                </a:r>
              </a:p>
              <a:p>
                <a:pPr>
                  <a:buFontTx/>
                  <a:buNone/>
                </a:pPr>
                <a:r>
                  <a:rPr lang="ja-JP" altLang="en-US" sz="1600"/>
                  <a:t>　７８．０３</a:t>
                </a:r>
              </a:p>
              <a:p>
                <a:pPr>
                  <a:buFontTx/>
                  <a:buNone/>
                </a:pPr>
                <a:r>
                  <a:rPr lang="ja-JP" altLang="en-US" sz="1600"/>
                  <a:t>　７８．１１</a:t>
                </a:r>
              </a:p>
              <a:p>
                <a:pPr>
                  <a:buFontTx/>
                  <a:buNone/>
                </a:pPr>
                <a:r>
                  <a:rPr lang="ja-JP" altLang="en-US" sz="1600"/>
                  <a:t>　７８．１９</a:t>
                </a:r>
              </a:p>
              <a:p>
                <a:pPr>
                  <a:buFontTx/>
                  <a:buNone/>
                </a:pPr>
                <a:r>
                  <a:rPr lang="ja-JP" altLang="en-US" sz="1600"/>
                  <a:t>　７８．２７</a:t>
                </a:r>
              </a:p>
              <a:p>
                <a:pPr>
                  <a:buFontTx/>
                  <a:buNone/>
                </a:pPr>
                <a:r>
                  <a:rPr lang="ja-JP" altLang="en-US" sz="1600"/>
                  <a:t>　７８．３５</a:t>
                </a:r>
              </a:p>
              <a:p>
                <a:pPr>
                  <a:buFontTx/>
                  <a:buNone/>
                </a:pPr>
                <a:r>
                  <a:rPr lang="ja-JP" altLang="en-US" sz="1600"/>
                  <a:t>　７８．４３</a:t>
                </a:r>
              </a:p>
              <a:p>
                <a:pPr>
                  <a:buFontTx/>
                  <a:buNone/>
                </a:pPr>
                <a:r>
                  <a:rPr lang="ja-JP" altLang="en-US" sz="1600"/>
                  <a:t>　７８．５１</a:t>
                </a:r>
              </a:p>
              <a:p>
                <a:pPr>
                  <a:buFontTx/>
                  <a:buNone/>
                </a:pPr>
                <a:r>
                  <a:rPr lang="ja-JP" altLang="en-US" sz="1600"/>
                  <a:t>　７８．５９</a:t>
                </a:r>
              </a:p>
            </p:txBody>
          </p:sp>
          <p:sp>
            <p:nvSpPr>
              <p:cNvPr id="112647" name="Rectangle 7"/>
              <p:cNvSpPr>
                <a:spLocks noChangeArrowheads="1"/>
              </p:cNvSpPr>
              <p:nvPr/>
            </p:nvSpPr>
            <p:spPr bwMode="auto">
              <a:xfrm>
                <a:off x="437" y="1221"/>
                <a:ext cx="1362" cy="23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７７．８３～７７．９１</a:t>
                </a:r>
              </a:p>
              <a:p>
                <a:pPr>
                  <a:buFontTx/>
                  <a:buNone/>
                </a:pPr>
                <a:r>
                  <a:rPr lang="ja-JP" altLang="en-US" sz="1600"/>
                  <a:t>　７７．９１～７７．９９</a:t>
                </a:r>
              </a:p>
              <a:p>
                <a:pPr>
                  <a:buFontTx/>
                  <a:buNone/>
                </a:pPr>
                <a:r>
                  <a:rPr lang="ja-JP" altLang="en-US" sz="1600"/>
                  <a:t>　７７．９９～７８．０７</a:t>
                </a:r>
              </a:p>
              <a:p>
                <a:pPr>
                  <a:buFontTx/>
                  <a:buNone/>
                </a:pPr>
                <a:r>
                  <a:rPr lang="ja-JP" altLang="en-US" sz="1600"/>
                  <a:t>　７８．０７～７８．１５</a:t>
                </a:r>
              </a:p>
              <a:p>
                <a:pPr>
                  <a:buFontTx/>
                  <a:buNone/>
                </a:pPr>
                <a:r>
                  <a:rPr lang="ja-JP" altLang="en-US" sz="1600"/>
                  <a:t>　７８．１５～７８・２３</a:t>
                </a:r>
              </a:p>
              <a:p>
                <a:pPr>
                  <a:buFontTx/>
                  <a:buNone/>
                </a:pPr>
                <a:r>
                  <a:rPr lang="ja-JP" altLang="en-US" sz="1600"/>
                  <a:t>　７８．２３～７８．３１</a:t>
                </a:r>
              </a:p>
              <a:p>
                <a:pPr>
                  <a:buFontTx/>
                  <a:buNone/>
                </a:pPr>
                <a:r>
                  <a:rPr lang="ja-JP" altLang="en-US" sz="1600"/>
                  <a:t>　７８．３１～７８．３９</a:t>
                </a:r>
              </a:p>
              <a:p>
                <a:pPr>
                  <a:buFontTx/>
                  <a:buNone/>
                </a:pPr>
                <a:r>
                  <a:rPr lang="ja-JP" altLang="en-US" sz="1600"/>
                  <a:t>　７８．３９～７８．４７</a:t>
                </a:r>
              </a:p>
              <a:p>
                <a:pPr>
                  <a:buFontTx/>
                  <a:buNone/>
                </a:pPr>
                <a:r>
                  <a:rPr lang="ja-JP" altLang="en-US" sz="1600"/>
                  <a:t>　７８．４７～７８．５５</a:t>
                </a:r>
              </a:p>
              <a:p>
                <a:pPr>
                  <a:buFontTx/>
                  <a:buNone/>
                </a:pPr>
                <a:r>
                  <a:rPr lang="ja-JP" altLang="en-US" sz="1600"/>
                  <a:t>　７８．５５～７８．６３</a:t>
                </a:r>
              </a:p>
            </p:txBody>
          </p:sp>
          <p:sp>
            <p:nvSpPr>
              <p:cNvPr id="112648" name="Line 8"/>
              <p:cNvSpPr>
                <a:spLocks noChangeShapeType="1"/>
              </p:cNvSpPr>
              <p:nvPr/>
            </p:nvSpPr>
            <p:spPr bwMode="auto">
              <a:xfrm>
                <a:off x="137" y="1165"/>
                <a:ext cx="55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649" name="Rectangle 9"/>
              <p:cNvSpPr>
                <a:spLocks noChangeArrowheads="1"/>
              </p:cNvSpPr>
              <p:nvPr/>
            </p:nvSpPr>
            <p:spPr bwMode="auto">
              <a:xfrm>
                <a:off x="146" y="1241"/>
                <a:ext cx="384" cy="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a:p>
                <a:pPr>
                  <a:buFontTx/>
                  <a:buNone/>
                </a:pPr>
                <a:r>
                  <a:rPr lang="ja-JP" altLang="en-US" sz="1600"/>
                  <a:t>　７</a:t>
                </a:r>
              </a:p>
              <a:p>
                <a:pPr>
                  <a:buFontTx/>
                  <a:buNone/>
                </a:pPr>
                <a:r>
                  <a:rPr lang="ja-JP" altLang="en-US" sz="1600"/>
                  <a:t>　８</a:t>
                </a:r>
              </a:p>
              <a:p>
                <a:pPr>
                  <a:buFontTx/>
                  <a:buNone/>
                </a:pPr>
                <a:r>
                  <a:rPr lang="ja-JP" altLang="en-US" sz="1600"/>
                  <a:t>　９</a:t>
                </a:r>
              </a:p>
              <a:p>
                <a:pPr>
                  <a:buFontTx/>
                  <a:buNone/>
                </a:pPr>
                <a:r>
                  <a:rPr lang="ja-JP" altLang="en-US" sz="1600"/>
                  <a:t>１０</a:t>
                </a:r>
              </a:p>
            </p:txBody>
          </p:sp>
          <p:grpSp>
            <p:nvGrpSpPr>
              <p:cNvPr id="112650" name="Group 10"/>
              <p:cNvGrpSpPr>
                <a:grpSpLocks/>
              </p:cNvGrpSpPr>
              <p:nvPr/>
            </p:nvGrpSpPr>
            <p:grpSpPr bwMode="auto">
              <a:xfrm>
                <a:off x="128" y="882"/>
                <a:ext cx="5513" cy="3014"/>
                <a:chOff x="128" y="882"/>
                <a:chExt cx="5513" cy="3014"/>
              </a:xfrm>
            </p:grpSpPr>
            <p:sp>
              <p:nvSpPr>
                <p:cNvPr id="112651" name="Rectangle 11"/>
                <p:cNvSpPr>
                  <a:spLocks noChangeArrowheads="1"/>
                </p:cNvSpPr>
                <p:nvPr/>
              </p:nvSpPr>
              <p:spPr bwMode="auto">
                <a:xfrm>
                  <a:off x="1697" y="918"/>
                  <a:ext cx="91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中心値</a:t>
                  </a:r>
                </a:p>
              </p:txBody>
            </p:sp>
            <p:sp>
              <p:nvSpPr>
                <p:cNvPr id="112652" name="Rectangle 12"/>
                <p:cNvSpPr>
                  <a:spLocks noChangeArrowheads="1"/>
                </p:cNvSpPr>
                <p:nvPr/>
              </p:nvSpPr>
              <p:spPr bwMode="auto">
                <a:xfrm>
                  <a:off x="152" y="918"/>
                  <a:ext cx="38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en-US" altLang="ja-JP" sz="1600"/>
                    <a:t>NO</a:t>
                  </a:r>
                </a:p>
              </p:txBody>
            </p:sp>
            <p:sp>
              <p:nvSpPr>
                <p:cNvPr id="112653" name="Rectangle 13"/>
                <p:cNvSpPr>
                  <a:spLocks noChangeArrowheads="1"/>
                </p:cNvSpPr>
                <p:nvPr/>
              </p:nvSpPr>
              <p:spPr bwMode="auto">
                <a:xfrm>
                  <a:off x="464" y="918"/>
                  <a:ext cx="1692"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区　　間</a:t>
                  </a:r>
                </a:p>
              </p:txBody>
            </p:sp>
            <p:grpSp>
              <p:nvGrpSpPr>
                <p:cNvPr id="112654" name="Group 14"/>
                <p:cNvGrpSpPr>
                  <a:grpSpLocks/>
                </p:cNvGrpSpPr>
                <p:nvPr/>
              </p:nvGrpSpPr>
              <p:grpSpPr bwMode="auto">
                <a:xfrm>
                  <a:off x="128" y="882"/>
                  <a:ext cx="5513" cy="3014"/>
                  <a:chOff x="128" y="909"/>
                  <a:chExt cx="5513" cy="3014"/>
                </a:xfrm>
              </p:grpSpPr>
              <p:sp>
                <p:nvSpPr>
                  <p:cNvPr id="112655" name="Text Box 15"/>
                  <p:cNvSpPr txBox="1">
                    <a:spLocks noChangeArrowheads="1"/>
                  </p:cNvSpPr>
                  <p:nvPr/>
                </p:nvSpPr>
                <p:spPr bwMode="auto">
                  <a:xfrm>
                    <a:off x="2677" y="3697"/>
                    <a:ext cx="46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a:t>
                    </a:r>
                  </a:p>
                </p:txBody>
              </p:sp>
              <p:sp>
                <p:nvSpPr>
                  <p:cNvPr id="112656" name="Text Box 16"/>
                  <p:cNvSpPr txBox="1">
                    <a:spLocks noChangeArrowheads="1"/>
                  </p:cNvSpPr>
                  <p:nvPr/>
                </p:nvSpPr>
                <p:spPr bwMode="auto">
                  <a:xfrm>
                    <a:off x="209" y="3688"/>
                    <a:ext cx="30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計</a:t>
                    </a:r>
                  </a:p>
                </p:txBody>
              </p:sp>
              <p:grpSp>
                <p:nvGrpSpPr>
                  <p:cNvPr id="112657" name="Group 17"/>
                  <p:cNvGrpSpPr>
                    <a:grpSpLocks/>
                  </p:cNvGrpSpPr>
                  <p:nvPr/>
                </p:nvGrpSpPr>
                <p:grpSpPr bwMode="auto">
                  <a:xfrm>
                    <a:off x="128" y="909"/>
                    <a:ext cx="5513" cy="3014"/>
                    <a:chOff x="128" y="909"/>
                    <a:chExt cx="5513" cy="3014"/>
                  </a:xfrm>
                </p:grpSpPr>
                <p:sp>
                  <p:nvSpPr>
                    <p:cNvPr id="112658" name="Line 18"/>
                    <p:cNvSpPr>
                      <a:spLocks noChangeShapeType="1"/>
                    </p:cNvSpPr>
                    <p:nvPr/>
                  </p:nvSpPr>
                  <p:spPr bwMode="auto">
                    <a:xfrm>
                      <a:off x="1681" y="909"/>
                      <a:ext cx="0" cy="299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659" name="Line 19"/>
                    <p:cNvSpPr>
                      <a:spLocks noChangeShapeType="1"/>
                    </p:cNvSpPr>
                    <p:nvPr/>
                  </p:nvSpPr>
                  <p:spPr bwMode="auto">
                    <a:xfrm>
                      <a:off x="467" y="927"/>
                      <a:ext cx="0" cy="29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2660" name="Group 20"/>
                    <p:cNvGrpSpPr>
                      <a:grpSpLocks/>
                    </p:cNvGrpSpPr>
                    <p:nvPr/>
                  </p:nvGrpSpPr>
                  <p:grpSpPr bwMode="auto">
                    <a:xfrm>
                      <a:off x="128" y="909"/>
                      <a:ext cx="5513" cy="3014"/>
                      <a:chOff x="128" y="909"/>
                      <a:chExt cx="5513" cy="3014"/>
                    </a:xfrm>
                  </p:grpSpPr>
                  <p:sp>
                    <p:nvSpPr>
                      <p:cNvPr id="112661" name="Line 21"/>
                      <p:cNvSpPr>
                        <a:spLocks noChangeShapeType="1"/>
                      </p:cNvSpPr>
                      <p:nvPr/>
                    </p:nvSpPr>
                    <p:spPr bwMode="auto">
                      <a:xfrm>
                        <a:off x="128" y="91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662" name="Line 22"/>
                      <p:cNvSpPr>
                        <a:spLocks noChangeShapeType="1"/>
                      </p:cNvSpPr>
                      <p:nvPr/>
                    </p:nvSpPr>
                    <p:spPr bwMode="auto">
                      <a:xfrm>
                        <a:off x="5641" y="918"/>
                        <a:ext cx="0" cy="29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663" name="Line 23"/>
                      <p:cNvSpPr>
                        <a:spLocks noChangeShapeType="1"/>
                      </p:cNvSpPr>
                      <p:nvPr/>
                    </p:nvSpPr>
                    <p:spPr bwMode="auto">
                      <a:xfrm>
                        <a:off x="128" y="368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664" name="Line 24"/>
                      <p:cNvSpPr>
                        <a:spLocks noChangeShapeType="1"/>
                      </p:cNvSpPr>
                      <p:nvPr/>
                    </p:nvSpPr>
                    <p:spPr bwMode="auto">
                      <a:xfrm>
                        <a:off x="2505" y="909"/>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665" name="Line 25"/>
                      <p:cNvSpPr>
                        <a:spLocks noChangeShapeType="1"/>
                      </p:cNvSpPr>
                      <p:nvPr/>
                    </p:nvSpPr>
                    <p:spPr bwMode="auto">
                      <a:xfrm>
                        <a:off x="4902" y="918"/>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666" name="Line 26"/>
                      <p:cNvSpPr>
                        <a:spLocks noChangeShapeType="1"/>
                      </p:cNvSpPr>
                      <p:nvPr/>
                    </p:nvSpPr>
                    <p:spPr bwMode="auto">
                      <a:xfrm>
                        <a:off x="128" y="3917"/>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667" name="Line 27"/>
                      <p:cNvSpPr>
                        <a:spLocks noChangeShapeType="1"/>
                      </p:cNvSpPr>
                      <p:nvPr/>
                    </p:nvSpPr>
                    <p:spPr bwMode="auto">
                      <a:xfrm>
                        <a:off x="3321" y="915"/>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668" name="Line 28"/>
                      <p:cNvSpPr>
                        <a:spLocks noChangeShapeType="1"/>
                      </p:cNvSpPr>
                      <p:nvPr/>
                    </p:nvSpPr>
                    <p:spPr bwMode="auto">
                      <a:xfrm>
                        <a:off x="4119" y="912"/>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sp>
              <p:nvSpPr>
                <p:cNvPr id="112669" name="Text Box 29"/>
                <p:cNvSpPr txBox="1">
                  <a:spLocks noChangeArrowheads="1"/>
                </p:cNvSpPr>
                <p:nvPr/>
              </p:nvSpPr>
              <p:spPr bwMode="auto">
                <a:xfrm>
                  <a:off x="2670" y="933"/>
                  <a:ext cx="57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度数</a:t>
                  </a:r>
                  <a:r>
                    <a:rPr lang="ja-JP" altLang="en-US" sz="1600" b="1"/>
                    <a:t>　ｆ</a:t>
                  </a:r>
                </a:p>
              </p:txBody>
            </p:sp>
          </p:grpSp>
        </p:grpSp>
      </p:grpSp>
      <p:sp>
        <p:nvSpPr>
          <p:cNvPr id="112670" name="Rectangle 30"/>
          <p:cNvSpPr>
            <a:spLocks noChangeArrowheads="1"/>
          </p:cNvSpPr>
          <p:nvPr/>
        </p:nvSpPr>
        <p:spPr bwMode="auto">
          <a:xfrm>
            <a:off x="4175125" y="1947863"/>
            <a:ext cx="827088" cy="3649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solidFill>
                  <a:srgbClr val="FF3300"/>
                </a:solidFill>
              </a:rPr>
              <a:t>　　４</a:t>
            </a:r>
          </a:p>
          <a:p>
            <a:pPr>
              <a:buFontTx/>
              <a:buNone/>
            </a:pPr>
            <a:r>
              <a:rPr lang="ja-JP" altLang="en-US" sz="1600">
                <a:solidFill>
                  <a:srgbClr val="FF3300"/>
                </a:solidFill>
              </a:rPr>
              <a:t>　　９</a:t>
            </a:r>
          </a:p>
          <a:p>
            <a:pPr>
              <a:buFontTx/>
              <a:buNone/>
            </a:pPr>
            <a:r>
              <a:rPr lang="ja-JP" altLang="en-US" sz="1600">
                <a:solidFill>
                  <a:srgbClr val="FF3300"/>
                </a:solidFill>
              </a:rPr>
              <a:t>　２０</a:t>
            </a:r>
          </a:p>
          <a:p>
            <a:pPr>
              <a:buFontTx/>
              <a:buNone/>
            </a:pPr>
            <a:r>
              <a:rPr lang="ja-JP" altLang="en-US" sz="1600">
                <a:solidFill>
                  <a:srgbClr val="FF3300"/>
                </a:solidFill>
              </a:rPr>
              <a:t>　３４</a:t>
            </a:r>
          </a:p>
          <a:p>
            <a:pPr>
              <a:buFontTx/>
              <a:buNone/>
            </a:pPr>
            <a:r>
              <a:rPr lang="ja-JP" altLang="en-US" sz="1600">
                <a:solidFill>
                  <a:srgbClr val="FF3300"/>
                </a:solidFill>
              </a:rPr>
              <a:t>　１８</a:t>
            </a:r>
          </a:p>
          <a:p>
            <a:pPr>
              <a:buFontTx/>
              <a:buNone/>
            </a:pPr>
            <a:r>
              <a:rPr lang="ja-JP" altLang="en-US" sz="1600">
                <a:solidFill>
                  <a:srgbClr val="FF3300"/>
                </a:solidFill>
              </a:rPr>
              <a:t>　　７</a:t>
            </a:r>
          </a:p>
          <a:p>
            <a:pPr>
              <a:buFontTx/>
              <a:buNone/>
            </a:pPr>
            <a:r>
              <a:rPr lang="ja-JP" altLang="en-US" sz="1600">
                <a:solidFill>
                  <a:srgbClr val="FF3300"/>
                </a:solidFill>
              </a:rPr>
              <a:t>　　３</a:t>
            </a:r>
          </a:p>
          <a:p>
            <a:pPr>
              <a:buFontTx/>
              <a:buNone/>
            </a:pPr>
            <a:r>
              <a:rPr lang="ja-JP" altLang="en-US" sz="1600">
                <a:solidFill>
                  <a:srgbClr val="FF3300"/>
                </a:solidFill>
              </a:rPr>
              <a:t>　　３</a:t>
            </a:r>
          </a:p>
          <a:p>
            <a:pPr>
              <a:buFontTx/>
              <a:buNone/>
            </a:pPr>
            <a:r>
              <a:rPr lang="ja-JP" altLang="en-US" sz="1600">
                <a:solidFill>
                  <a:srgbClr val="FF3300"/>
                </a:solidFill>
              </a:rPr>
              <a:t>　　１</a:t>
            </a:r>
          </a:p>
          <a:p>
            <a:pPr>
              <a:buFontTx/>
              <a:buNone/>
            </a:pPr>
            <a:r>
              <a:rPr lang="ja-JP" altLang="en-US" sz="1600">
                <a:solidFill>
                  <a:srgbClr val="FF3300"/>
                </a:solidFill>
              </a:rPr>
              <a:t>　　１</a:t>
            </a:r>
          </a:p>
        </p:txBody>
      </p:sp>
      <p:sp>
        <p:nvSpPr>
          <p:cNvPr id="112671" name="Rectangle 31"/>
          <p:cNvSpPr>
            <a:spLocks noChangeArrowheads="1"/>
          </p:cNvSpPr>
          <p:nvPr/>
        </p:nvSpPr>
        <p:spPr bwMode="auto">
          <a:xfrm>
            <a:off x="4456113" y="296863"/>
            <a:ext cx="4325937" cy="885825"/>
          </a:xfrm>
          <a:prstGeom prst="rect">
            <a:avLst/>
          </a:prstGeom>
          <a:solidFill>
            <a:srgbClr val="FFFFCC"/>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1400">
              <a:solidFill>
                <a:srgbClr val="FFFFFF"/>
              </a:solidFill>
            </a:endParaRPr>
          </a:p>
        </p:txBody>
      </p:sp>
      <p:sp>
        <p:nvSpPr>
          <p:cNvPr id="112672" name="Text Box 32"/>
          <p:cNvSpPr txBox="1">
            <a:spLocks noChangeArrowheads="1"/>
          </p:cNvSpPr>
          <p:nvPr/>
        </p:nvSpPr>
        <p:spPr bwMode="auto">
          <a:xfrm>
            <a:off x="4614863" y="333375"/>
            <a:ext cx="40211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endParaRPr lang="ja-JP" altLang="ja-JP" sz="1400"/>
          </a:p>
        </p:txBody>
      </p:sp>
      <p:sp>
        <p:nvSpPr>
          <p:cNvPr id="112673" name="Text Box 33"/>
          <p:cNvSpPr txBox="1">
            <a:spLocks noChangeArrowheads="1"/>
          </p:cNvSpPr>
          <p:nvPr/>
        </p:nvSpPr>
        <p:spPr bwMode="auto">
          <a:xfrm>
            <a:off x="4557713" y="434975"/>
            <a:ext cx="4165600" cy="623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・９ページの度数表をもとに</a:t>
            </a:r>
          </a:p>
          <a:p>
            <a:pPr>
              <a:spcBef>
                <a:spcPct val="50000"/>
              </a:spcBef>
            </a:pPr>
            <a:r>
              <a:rPr lang="ja-JP" altLang="en-US" sz="1400"/>
              <a:t>・区間ﾅﾝﾊﾞｰ、区間、中心地、度数（ｆ）を表に記入する</a:t>
            </a:r>
          </a:p>
        </p:txBody>
      </p:sp>
      <p:sp>
        <p:nvSpPr>
          <p:cNvPr id="112679" name="Text Box 39"/>
          <p:cNvSpPr txBox="1">
            <a:spLocks noChangeArrowheads="1"/>
          </p:cNvSpPr>
          <p:nvPr/>
        </p:nvSpPr>
        <p:spPr bwMode="auto">
          <a:xfrm>
            <a:off x="8636000" y="114300"/>
            <a:ext cx="508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１７</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2670"/>
                                        </p:tgtEl>
                                        <p:attrNameLst>
                                          <p:attrName>style.visibility</p:attrName>
                                        </p:attrNameLst>
                                      </p:cBhvr>
                                      <p:to>
                                        <p:strVal val="visible"/>
                                      </p:to>
                                    </p:set>
                                    <p:anim calcmode="lin" valueType="num">
                                      <p:cBhvr additive="base">
                                        <p:cTn id="7" dur="500" fill="hold"/>
                                        <p:tgtEl>
                                          <p:spTgt spid="112670"/>
                                        </p:tgtEl>
                                        <p:attrNameLst>
                                          <p:attrName>ppt_x</p:attrName>
                                        </p:attrNameLst>
                                      </p:cBhvr>
                                      <p:tavLst>
                                        <p:tav tm="0">
                                          <p:val>
                                            <p:strVal val="0-#ppt_w/2"/>
                                          </p:val>
                                        </p:tav>
                                        <p:tav tm="100000">
                                          <p:val>
                                            <p:strVal val="#ppt_x"/>
                                          </p:val>
                                        </p:tav>
                                      </p:tavLst>
                                    </p:anim>
                                    <p:anim calcmode="lin" valueType="num">
                                      <p:cBhvr additive="base">
                                        <p:cTn id="8" dur="500" fill="hold"/>
                                        <p:tgtEl>
                                          <p:spTgt spid="1126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0"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ChangeArrowheads="1"/>
          </p:cNvSpPr>
          <p:nvPr/>
        </p:nvSpPr>
        <p:spPr bwMode="auto">
          <a:xfrm>
            <a:off x="209550" y="141288"/>
            <a:ext cx="3775075"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a:t>
            </a:r>
            <a:r>
              <a:rPr lang="en-US" altLang="ja-JP" b="1"/>
              <a:t>2   X</a:t>
            </a:r>
            <a:r>
              <a:rPr lang="ja-JP" altLang="en-US" b="1"/>
              <a:t>の欄を決める</a:t>
            </a:r>
            <a:endParaRPr lang="ja-JP" altLang="en-US"/>
          </a:p>
        </p:txBody>
      </p:sp>
      <p:sp>
        <p:nvSpPr>
          <p:cNvPr id="85029" name="Rectangle 37"/>
          <p:cNvSpPr>
            <a:spLocks noChangeArrowheads="1"/>
          </p:cNvSpPr>
          <p:nvPr/>
        </p:nvSpPr>
        <p:spPr bwMode="auto">
          <a:xfrm>
            <a:off x="5630863" y="2098675"/>
            <a:ext cx="827087" cy="385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solidFill>
                  <a:srgbClr val="FF0000"/>
                </a:solidFill>
              </a:rPr>
              <a:t>　－３</a:t>
            </a:r>
          </a:p>
          <a:p>
            <a:pPr>
              <a:buFontTx/>
              <a:buNone/>
            </a:pPr>
            <a:r>
              <a:rPr lang="ja-JP" altLang="en-US" sz="1600">
                <a:solidFill>
                  <a:srgbClr val="FF0000"/>
                </a:solidFill>
              </a:rPr>
              <a:t>　－２</a:t>
            </a:r>
          </a:p>
          <a:p>
            <a:pPr>
              <a:buFontTx/>
              <a:buNone/>
            </a:pPr>
            <a:r>
              <a:rPr lang="ja-JP" altLang="en-US" sz="1600">
                <a:solidFill>
                  <a:srgbClr val="FF0000"/>
                </a:solidFill>
              </a:rPr>
              <a:t>　－１</a:t>
            </a:r>
          </a:p>
          <a:p>
            <a:pPr>
              <a:buFontTx/>
              <a:buNone/>
            </a:pPr>
            <a:r>
              <a:rPr lang="ja-JP" altLang="en-US" sz="1600">
                <a:solidFill>
                  <a:srgbClr val="FF0000"/>
                </a:solidFill>
              </a:rPr>
              <a:t>　　</a:t>
            </a:r>
            <a:r>
              <a:rPr lang="ja-JP" altLang="en-US" sz="1600" b="1">
                <a:solidFill>
                  <a:srgbClr val="FF0000"/>
                </a:solidFill>
              </a:rPr>
              <a:t>０</a:t>
            </a:r>
          </a:p>
          <a:p>
            <a:pPr>
              <a:buFontTx/>
              <a:buNone/>
            </a:pPr>
            <a:r>
              <a:rPr lang="ja-JP" altLang="en-US" sz="1600">
                <a:solidFill>
                  <a:srgbClr val="FF0000"/>
                </a:solidFill>
              </a:rPr>
              <a:t>　　１</a:t>
            </a:r>
          </a:p>
          <a:p>
            <a:pPr>
              <a:buFontTx/>
              <a:buNone/>
            </a:pPr>
            <a:r>
              <a:rPr lang="ja-JP" altLang="en-US" sz="1600">
                <a:solidFill>
                  <a:srgbClr val="FF0000"/>
                </a:solidFill>
              </a:rPr>
              <a:t>　　２</a:t>
            </a:r>
          </a:p>
          <a:p>
            <a:pPr>
              <a:buFontTx/>
              <a:buNone/>
            </a:pPr>
            <a:r>
              <a:rPr lang="ja-JP" altLang="en-US" sz="1600">
                <a:solidFill>
                  <a:srgbClr val="FF0000"/>
                </a:solidFill>
              </a:rPr>
              <a:t>　　３</a:t>
            </a:r>
          </a:p>
          <a:p>
            <a:pPr>
              <a:buFontTx/>
              <a:buNone/>
            </a:pPr>
            <a:r>
              <a:rPr lang="ja-JP" altLang="en-US" sz="1600">
                <a:solidFill>
                  <a:srgbClr val="FF0000"/>
                </a:solidFill>
              </a:rPr>
              <a:t>　　４</a:t>
            </a:r>
          </a:p>
          <a:p>
            <a:pPr>
              <a:buFontTx/>
              <a:buNone/>
            </a:pPr>
            <a:r>
              <a:rPr lang="ja-JP" altLang="en-US" sz="1600">
                <a:solidFill>
                  <a:srgbClr val="FF0000"/>
                </a:solidFill>
              </a:rPr>
              <a:t>　　５</a:t>
            </a:r>
          </a:p>
          <a:p>
            <a:pPr>
              <a:buFontTx/>
              <a:buNone/>
            </a:pPr>
            <a:r>
              <a:rPr lang="ja-JP" altLang="en-US" sz="1600">
                <a:solidFill>
                  <a:srgbClr val="FF0000"/>
                </a:solidFill>
              </a:rPr>
              <a:t>　　６</a:t>
            </a:r>
          </a:p>
        </p:txBody>
      </p:sp>
      <p:sp>
        <p:nvSpPr>
          <p:cNvPr id="85036" name="Text Box 44"/>
          <p:cNvSpPr txBox="1">
            <a:spLocks noChangeArrowheads="1"/>
          </p:cNvSpPr>
          <p:nvPr/>
        </p:nvSpPr>
        <p:spPr bwMode="auto">
          <a:xfrm>
            <a:off x="4094163" y="361950"/>
            <a:ext cx="5049837" cy="942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・分布のほぼ中央で度数の多い区間を</a:t>
            </a:r>
            <a:r>
              <a:rPr lang="ja-JP" altLang="en-US" sz="1400" b="1"/>
              <a:t>　０</a:t>
            </a:r>
            <a:r>
              <a:rPr lang="ja-JP" altLang="en-US" sz="1400"/>
              <a:t>　とおく</a:t>
            </a:r>
          </a:p>
          <a:p>
            <a:pPr>
              <a:spcBef>
                <a:spcPct val="50000"/>
              </a:spcBef>
            </a:pPr>
            <a:r>
              <a:rPr lang="ja-JP" altLang="en-US" sz="1400"/>
              <a:t>・　</a:t>
            </a:r>
            <a:r>
              <a:rPr lang="ja-JP" altLang="en-US" sz="1400" b="1"/>
              <a:t>０　</a:t>
            </a:r>
            <a:r>
              <a:rPr lang="ja-JP" altLang="en-US" sz="1400"/>
              <a:t>を記した区間から中心値の小さいほうに</a:t>
            </a:r>
            <a:r>
              <a:rPr lang="ja-JP" altLang="en-US" sz="1400" b="1"/>
              <a:t>－</a:t>
            </a:r>
            <a:r>
              <a:rPr lang="en-US" altLang="ja-JP" sz="1400" b="1"/>
              <a:t>1</a:t>
            </a:r>
            <a:r>
              <a:rPr lang="ja-JP" altLang="en-US" sz="1400" b="1"/>
              <a:t>、－</a:t>
            </a:r>
            <a:r>
              <a:rPr lang="en-US" altLang="ja-JP" sz="1400" b="1"/>
              <a:t>2</a:t>
            </a:r>
            <a:r>
              <a:rPr lang="ja-JP" altLang="en-US" sz="1400" b="1"/>
              <a:t>、－３</a:t>
            </a:r>
          </a:p>
          <a:p>
            <a:pPr>
              <a:spcBef>
                <a:spcPct val="50000"/>
              </a:spcBef>
            </a:pPr>
            <a:r>
              <a:rPr lang="ja-JP" altLang="en-US" sz="1400"/>
              <a:t>・中心値の大きい方の欄に</a:t>
            </a:r>
            <a:r>
              <a:rPr lang="ja-JP" altLang="en-US" sz="1400" b="1"/>
              <a:t>１、２、３、４</a:t>
            </a:r>
            <a:r>
              <a:rPr lang="ja-JP" altLang="en-US" sz="1400"/>
              <a:t>・・・・と記入</a:t>
            </a:r>
          </a:p>
        </p:txBody>
      </p:sp>
      <p:grpSp>
        <p:nvGrpSpPr>
          <p:cNvPr id="85037" name="Group 45"/>
          <p:cNvGrpSpPr>
            <a:grpSpLocks/>
          </p:cNvGrpSpPr>
          <p:nvPr/>
        </p:nvGrpSpPr>
        <p:grpSpPr bwMode="auto">
          <a:xfrm>
            <a:off x="55563" y="1417638"/>
            <a:ext cx="9031287" cy="5326062"/>
            <a:chOff x="107" y="911"/>
            <a:chExt cx="5543" cy="3346"/>
          </a:xfrm>
        </p:grpSpPr>
        <p:grpSp>
          <p:nvGrpSpPr>
            <p:cNvPr id="85035" name="Group 43"/>
            <p:cNvGrpSpPr>
              <a:grpSpLocks/>
            </p:cNvGrpSpPr>
            <p:nvPr/>
          </p:nvGrpSpPr>
          <p:grpSpPr bwMode="auto">
            <a:xfrm>
              <a:off x="107" y="911"/>
              <a:ext cx="5543" cy="3346"/>
              <a:chOff x="136" y="891"/>
              <a:chExt cx="5543" cy="3346"/>
            </a:xfrm>
          </p:grpSpPr>
          <p:sp>
            <p:nvSpPr>
              <p:cNvPr id="85024" name="Text Box 32"/>
              <p:cNvSpPr txBox="1">
                <a:spLocks noChangeArrowheads="1"/>
              </p:cNvSpPr>
              <p:nvPr/>
            </p:nvSpPr>
            <p:spPr bwMode="auto">
              <a:xfrm>
                <a:off x="4381" y="948"/>
                <a:ext cx="43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sp>
            <p:nvSpPr>
              <p:cNvPr id="85004" name="Rectangle 12"/>
              <p:cNvSpPr>
                <a:spLocks noChangeArrowheads="1"/>
              </p:cNvSpPr>
              <p:nvPr/>
            </p:nvSpPr>
            <p:spPr bwMode="auto">
              <a:xfrm>
                <a:off x="2657" y="1326"/>
                <a:ext cx="521" cy="2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４</a:t>
                </a:r>
              </a:p>
              <a:p>
                <a:pPr>
                  <a:buFontTx/>
                  <a:buNone/>
                </a:pPr>
                <a:r>
                  <a:rPr lang="ja-JP" altLang="en-US" sz="1600"/>
                  <a:t>　　９</a:t>
                </a:r>
              </a:p>
              <a:p>
                <a:pPr>
                  <a:buFontTx/>
                  <a:buNone/>
                </a:pPr>
                <a:r>
                  <a:rPr lang="ja-JP" altLang="en-US" sz="1600"/>
                  <a:t>　２０</a:t>
                </a:r>
              </a:p>
              <a:p>
                <a:pPr>
                  <a:buFontTx/>
                  <a:buNone/>
                </a:pPr>
                <a:r>
                  <a:rPr lang="ja-JP" altLang="en-US" sz="1600"/>
                  <a:t>　３４</a:t>
                </a:r>
              </a:p>
              <a:p>
                <a:pPr>
                  <a:buFontTx/>
                  <a:buNone/>
                </a:pPr>
                <a:r>
                  <a:rPr lang="ja-JP" altLang="en-US" sz="1600"/>
                  <a:t>　１８</a:t>
                </a:r>
              </a:p>
              <a:p>
                <a:pPr>
                  <a:buFontTx/>
                  <a:buNone/>
                </a:pPr>
                <a:r>
                  <a:rPr lang="ja-JP" altLang="en-US" sz="1600"/>
                  <a:t>　　７</a:t>
                </a:r>
              </a:p>
              <a:p>
                <a:pPr>
                  <a:buFontTx/>
                  <a:buNone/>
                </a:pPr>
                <a:r>
                  <a:rPr lang="ja-JP" altLang="en-US" sz="1600"/>
                  <a:t>　　３</a:t>
                </a:r>
              </a:p>
              <a:p>
                <a:pPr>
                  <a:buFontTx/>
                  <a:buNone/>
                </a:pPr>
                <a:r>
                  <a:rPr lang="ja-JP" altLang="en-US" sz="1600"/>
                  <a:t>　　３</a:t>
                </a:r>
              </a:p>
              <a:p>
                <a:pPr>
                  <a:buFontTx/>
                  <a:buNone/>
                </a:pPr>
                <a:r>
                  <a:rPr lang="ja-JP" altLang="en-US" sz="1600"/>
                  <a:t>　　１</a:t>
                </a:r>
              </a:p>
              <a:p>
                <a:pPr>
                  <a:buFontTx/>
                  <a:buNone/>
                </a:pPr>
                <a:r>
                  <a:rPr lang="ja-JP" altLang="en-US" sz="1600"/>
                  <a:t>　　１</a:t>
                </a:r>
              </a:p>
            </p:txBody>
          </p:sp>
          <p:sp>
            <p:nvSpPr>
              <p:cNvPr id="85018" name="Rectangle 26"/>
              <p:cNvSpPr>
                <a:spLocks noChangeArrowheads="1"/>
              </p:cNvSpPr>
              <p:nvPr/>
            </p:nvSpPr>
            <p:spPr bwMode="auto">
              <a:xfrm>
                <a:off x="1793" y="1335"/>
                <a:ext cx="914" cy="29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b="1">
                    <a:solidFill>
                      <a:srgbClr val="FF0000"/>
                    </a:solidFill>
                  </a:rPr>
                  <a:t>　</a:t>
                </a:r>
                <a:r>
                  <a:rPr lang="ja-JP" altLang="en-US" sz="1600"/>
                  <a:t>７７．８７</a:t>
                </a:r>
              </a:p>
              <a:p>
                <a:pPr>
                  <a:buFontTx/>
                  <a:buNone/>
                </a:pPr>
                <a:r>
                  <a:rPr lang="ja-JP" altLang="en-US" sz="1600"/>
                  <a:t>　７７．９５</a:t>
                </a:r>
              </a:p>
              <a:p>
                <a:pPr>
                  <a:buFontTx/>
                  <a:buNone/>
                </a:pPr>
                <a:r>
                  <a:rPr lang="ja-JP" altLang="en-US" sz="1600"/>
                  <a:t>　７８．０３</a:t>
                </a:r>
              </a:p>
              <a:p>
                <a:pPr>
                  <a:buFontTx/>
                  <a:buNone/>
                </a:pPr>
                <a:r>
                  <a:rPr lang="ja-JP" altLang="en-US" sz="1600"/>
                  <a:t>　７８．１１</a:t>
                </a:r>
              </a:p>
              <a:p>
                <a:pPr>
                  <a:buFontTx/>
                  <a:buNone/>
                </a:pPr>
                <a:r>
                  <a:rPr lang="ja-JP" altLang="en-US" sz="1600"/>
                  <a:t>　７８．１９</a:t>
                </a:r>
              </a:p>
              <a:p>
                <a:pPr>
                  <a:buFontTx/>
                  <a:buNone/>
                </a:pPr>
                <a:r>
                  <a:rPr lang="ja-JP" altLang="en-US" sz="1600"/>
                  <a:t>　７８．２７</a:t>
                </a:r>
              </a:p>
              <a:p>
                <a:pPr>
                  <a:buFontTx/>
                  <a:buNone/>
                </a:pPr>
                <a:r>
                  <a:rPr lang="ja-JP" altLang="en-US" sz="1600"/>
                  <a:t>　７８．３５</a:t>
                </a:r>
              </a:p>
              <a:p>
                <a:pPr>
                  <a:buFontTx/>
                  <a:buNone/>
                </a:pPr>
                <a:r>
                  <a:rPr lang="ja-JP" altLang="en-US" sz="1600"/>
                  <a:t>　７８．４３</a:t>
                </a:r>
              </a:p>
              <a:p>
                <a:pPr>
                  <a:buFontTx/>
                  <a:buNone/>
                </a:pPr>
                <a:r>
                  <a:rPr lang="ja-JP" altLang="en-US" sz="1600"/>
                  <a:t>　７８．５１</a:t>
                </a:r>
              </a:p>
              <a:p>
                <a:pPr>
                  <a:buFontTx/>
                  <a:buNone/>
                </a:pPr>
                <a:r>
                  <a:rPr lang="ja-JP" altLang="en-US" sz="1600"/>
                  <a:t>　７８．５９</a:t>
                </a:r>
              </a:p>
            </p:txBody>
          </p:sp>
          <p:sp>
            <p:nvSpPr>
              <p:cNvPr id="85019" name="Rectangle 27"/>
              <p:cNvSpPr>
                <a:spLocks noChangeArrowheads="1"/>
              </p:cNvSpPr>
              <p:nvPr/>
            </p:nvSpPr>
            <p:spPr bwMode="auto">
              <a:xfrm>
                <a:off x="443" y="1335"/>
                <a:ext cx="1692" cy="2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７７．８３～７７．９１</a:t>
                </a:r>
              </a:p>
              <a:p>
                <a:pPr>
                  <a:buFontTx/>
                  <a:buNone/>
                </a:pPr>
                <a:r>
                  <a:rPr lang="ja-JP" altLang="en-US" sz="1600"/>
                  <a:t>　７７．９１～７７．９９</a:t>
                </a:r>
              </a:p>
              <a:p>
                <a:pPr>
                  <a:buFontTx/>
                  <a:buNone/>
                </a:pPr>
                <a:r>
                  <a:rPr lang="ja-JP" altLang="en-US" sz="1600"/>
                  <a:t>　７７．９９～７８．０７</a:t>
                </a:r>
              </a:p>
              <a:p>
                <a:pPr>
                  <a:buFontTx/>
                  <a:buNone/>
                </a:pPr>
                <a:r>
                  <a:rPr lang="ja-JP" altLang="en-US" sz="1600"/>
                  <a:t>　７８．０７～７８．１５</a:t>
                </a:r>
              </a:p>
              <a:p>
                <a:pPr>
                  <a:buFontTx/>
                  <a:buNone/>
                </a:pPr>
                <a:r>
                  <a:rPr lang="ja-JP" altLang="en-US" sz="1600"/>
                  <a:t>　７８．１５～７８・２３</a:t>
                </a:r>
              </a:p>
              <a:p>
                <a:pPr>
                  <a:buFontTx/>
                  <a:buNone/>
                </a:pPr>
                <a:r>
                  <a:rPr lang="ja-JP" altLang="en-US" sz="1600"/>
                  <a:t>　７８．２３～７８．３１</a:t>
                </a:r>
              </a:p>
              <a:p>
                <a:pPr>
                  <a:buFontTx/>
                  <a:buNone/>
                </a:pPr>
                <a:r>
                  <a:rPr lang="ja-JP" altLang="en-US" sz="1600"/>
                  <a:t>　７８．３１～７８．３９</a:t>
                </a:r>
              </a:p>
              <a:p>
                <a:pPr>
                  <a:buFontTx/>
                  <a:buNone/>
                </a:pPr>
                <a:r>
                  <a:rPr lang="ja-JP" altLang="en-US" sz="1600"/>
                  <a:t>　７８．３９～７８．４７</a:t>
                </a:r>
              </a:p>
              <a:p>
                <a:pPr>
                  <a:buFontTx/>
                  <a:buNone/>
                </a:pPr>
                <a:r>
                  <a:rPr lang="ja-JP" altLang="en-US" sz="1600"/>
                  <a:t>　７８．４７～７８．５５</a:t>
                </a:r>
              </a:p>
              <a:p>
                <a:pPr>
                  <a:buFontTx/>
                  <a:buNone/>
                </a:pPr>
                <a:r>
                  <a:rPr lang="ja-JP" altLang="en-US" sz="1600"/>
                  <a:t>　７８．５５～７８．６３</a:t>
                </a:r>
              </a:p>
            </p:txBody>
          </p:sp>
          <p:sp>
            <p:nvSpPr>
              <p:cNvPr id="85021" name="Rectangle 29"/>
              <p:cNvSpPr>
                <a:spLocks noChangeArrowheads="1"/>
              </p:cNvSpPr>
              <p:nvPr/>
            </p:nvSpPr>
            <p:spPr bwMode="auto">
              <a:xfrm>
                <a:off x="206" y="1329"/>
                <a:ext cx="384" cy="2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a:p>
                <a:pPr>
                  <a:buFontTx/>
                  <a:buNone/>
                </a:pPr>
                <a:r>
                  <a:rPr lang="ja-JP" altLang="en-US" sz="1600"/>
                  <a:t>　７</a:t>
                </a:r>
              </a:p>
              <a:p>
                <a:pPr>
                  <a:buFontTx/>
                  <a:buNone/>
                </a:pPr>
                <a:r>
                  <a:rPr lang="ja-JP" altLang="en-US" sz="1600"/>
                  <a:t>　８</a:t>
                </a:r>
              </a:p>
              <a:p>
                <a:pPr>
                  <a:buFontTx/>
                  <a:buNone/>
                </a:pPr>
                <a:r>
                  <a:rPr lang="ja-JP" altLang="en-US" sz="1600"/>
                  <a:t>　９</a:t>
                </a:r>
              </a:p>
              <a:p>
                <a:pPr>
                  <a:buFontTx/>
                  <a:buNone/>
                </a:pPr>
                <a:r>
                  <a:rPr lang="ja-JP" altLang="en-US" sz="1600"/>
                  <a:t>１０</a:t>
                </a:r>
              </a:p>
            </p:txBody>
          </p:sp>
          <p:grpSp>
            <p:nvGrpSpPr>
              <p:cNvPr id="85032" name="Group 40"/>
              <p:cNvGrpSpPr>
                <a:grpSpLocks/>
              </p:cNvGrpSpPr>
              <p:nvPr/>
            </p:nvGrpSpPr>
            <p:grpSpPr bwMode="auto">
              <a:xfrm>
                <a:off x="136" y="891"/>
                <a:ext cx="5543" cy="3014"/>
                <a:chOff x="136" y="891"/>
                <a:chExt cx="5543" cy="3014"/>
              </a:xfrm>
            </p:grpSpPr>
            <p:grpSp>
              <p:nvGrpSpPr>
                <p:cNvPr id="85017" name="Group 25"/>
                <p:cNvGrpSpPr>
                  <a:grpSpLocks/>
                </p:cNvGrpSpPr>
                <p:nvPr/>
              </p:nvGrpSpPr>
              <p:grpSpPr bwMode="auto">
                <a:xfrm>
                  <a:off x="136" y="891"/>
                  <a:ext cx="5543" cy="3014"/>
                  <a:chOff x="125" y="909"/>
                  <a:chExt cx="5543" cy="3014"/>
                </a:xfrm>
              </p:grpSpPr>
              <p:sp>
                <p:nvSpPr>
                  <p:cNvPr id="84995" name="Rectangle 3"/>
                  <p:cNvSpPr>
                    <a:spLocks noChangeArrowheads="1"/>
                  </p:cNvSpPr>
                  <p:nvPr/>
                </p:nvSpPr>
                <p:spPr bwMode="auto">
                  <a:xfrm>
                    <a:off x="1697" y="918"/>
                    <a:ext cx="91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中心値</a:t>
                    </a:r>
                  </a:p>
                </p:txBody>
              </p:sp>
              <p:sp>
                <p:nvSpPr>
                  <p:cNvPr id="84996" name="Rectangle 4"/>
                  <p:cNvSpPr>
                    <a:spLocks noChangeArrowheads="1"/>
                  </p:cNvSpPr>
                  <p:nvPr/>
                </p:nvSpPr>
                <p:spPr bwMode="auto">
                  <a:xfrm>
                    <a:off x="152" y="918"/>
                    <a:ext cx="38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en-US" altLang="ja-JP" sz="1600"/>
                      <a:t>NO</a:t>
                    </a:r>
                  </a:p>
                </p:txBody>
              </p:sp>
              <p:sp>
                <p:nvSpPr>
                  <p:cNvPr id="84997" name="Rectangle 5"/>
                  <p:cNvSpPr>
                    <a:spLocks noChangeArrowheads="1"/>
                  </p:cNvSpPr>
                  <p:nvPr/>
                </p:nvSpPr>
                <p:spPr bwMode="auto">
                  <a:xfrm>
                    <a:off x="464" y="918"/>
                    <a:ext cx="1692"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区　　間</a:t>
                    </a:r>
                  </a:p>
                </p:txBody>
              </p:sp>
              <p:sp>
                <p:nvSpPr>
                  <p:cNvPr id="84998" name="Line 6"/>
                  <p:cNvSpPr>
                    <a:spLocks noChangeShapeType="1"/>
                  </p:cNvSpPr>
                  <p:nvPr/>
                </p:nvSpPr>
                <p:spPr bwMode="auto">
                  <a:xfrm>
                    <a:off x="125" y="918"/>
                    <a:ext cx="0" cy="2996"/>
                  </a:xfrm>
                  <a:prstGeom prst="line">
                    <a:avLst/>
                  </a:prstGeom>
                  <a:noFill/>
                  <a:ln w="1905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000" name="Text Box 8"/>
                  <p:cNvSpPr txBox="1">
                    <a:spLocks noChangeArrowheads="1"/>
                  </p:cNvSpPr>
                  <p:nvPr/>
                </p:nvSpPr>
                <p:spPr bwMode="auto">
                  <a:xfrm>
                    <a:off x="4973" y="928"/>
                    <a:ext cx="69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endParaRPr lang="ja-JP" altLang="ja-JP" sz="1600"/>
                  </a:p>
                </p:txBody>
              </p:sp>
              <p:sp>
                <p:nvSpPr>
                  <p:cNvPr id="85001" name="Text Box 9"/>
                  <p:cNvSpPr txBox="1">
                    <a:spLocks noChangeArrowheads="1"/>
                  </p:cNvSpPr>
                  <p:nvPr/>
                </p:nvSpPr>
                <p:spPr bwMode="auto">
                  <a:xfrm>
                    <a:off x="2677" y="3697"/>
                    <a:ext cx="46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a:t>
                    </a:r>
                  </a:p>
                </p:txBody>
              </p:sp>
              <p:sp>
                <p:nvSpPr>
                  <p:cNvPr id="85003" name="Text Box 11"/>
                  <p:cNvSpPr txBox="1">
                    <a:spLocks noChangeArrowheads="1"/>
                  </p:cNvSpPr>
                  <p:nvPr/>
                </p:nvSpPr>
                <p:spPr bwMode="auto">
                  <a:xfrm>
                    <a:off x="2670" y="933"/>
                    <a:ext cx="5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度数</a:t>
                    </a:r>
                    <a:r>
                      <a:rPr lang="ja-JP" altLang="en-US" sz="2000"/>
                      <a:t>　</a:t>
                    </a:r>
                    <a:r>
                      <a:rPr lang="en-US" altLang="ja-JP" sz="2000"/>
                      <a:t>f</a:t>
                    </a:r>
                  </a:p>
                </p:txBody>
              </p:sp>
              <p:grpSp>
                <p:nvGrpSpPr>
                  <p:cNvPr id="85005" name="Group 13"/>
                  <p:cNvGrpSpPr>
                    <a:grpSpLocks/>
                  </p:cNvGrpSpPr>
                  <p:nvPr/>
                </p:nvGrpSpPr>
                <p:grpSpPr bwMode="auto">
                  <a:xfrm>
                    <a:off x="128" y="909"/>
                    <a:ext cx="5513" cy="3014"/>
                    <a:chOff x="128" y="909"/>
                    <a:chExt cx="5513" cy="3014"/>
                  </a:xfrm>
                </p:grpSpPr>
                <p:sp>
                  <p:nvSpPr>
                    <p:cNvPr id="85006" name="Line 14"/>
                    <p:cNvSpPr>
                      <a:spLocks noChangeShapeType="1"/>
                    </p:cNvSpPr>
                    <p:nvPr/>
                  </p:nvSpPr>
                  <p:spPr bwMode="auto">
                    <a:xfrm>
                      <a:off x="1681" y="909"/>
                      <a:ext cx="0" cy="299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007" name="Line 15"/>
                    <p:cNvSpPr>
                      <a:spLocks noChangeShapeType="1"/>
                    </p:cNvSpPr>
                    <p:nvPr/>
                  </p:nvSpPr>
                  <p:spPr bwMode="auto">
                    <a:xfrm>
                      <a:off x="467" y="927"/>
                      <a:ext cx="0" cy="29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5008" name="Group 16"/>
                    <p:cNvGrpSpPr>
                      <a:grpSpLocks/>
                    </p:cNvGrpSpPr>
                    <p:nvPr/>
                  </p:nvGrpSpPr>
                  <p:grpSpPr bwMode="auto">
                    <a:xfrm>
                      <a:off x="128" y="909"/>
                      <a:ext cx="5513" cy="3014"/>
                      <a:chOff x="128" y="909"/>
                      <a:chExt cx="5513" cy="3014"/>
                    </a:xfrm>
                  </p:grpSpPr>
                  <p:sp>
                    <p:nvSpPr>
                      <p:cNvPr id="85009" name="Line 17"/>
                      <p:cNvSpPr>
                        <a:spLocks noChangeShapeType="1"/>
                      </p:cNvSpPr>
                      <p:nvPr/>
                    </p:nvSpPr>
                    <p:spPr bwMode="auto">
                      <a:xfrm>
                        <a:off x="128" y="91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010" name="Line 18"/>
                      <p:cNvSpPr>
                        <a:spLocks noChangeShapeType="1"/>
                      </p:cNvSpPr>
                      <p:nvPr/>
                    </p:nvSpPr>
                    <p:spPr bwMode="auto">
                      <a:xfrm>
                        <a:off x="5641" y="918"/>
                        <a:ext cx="0" cy="29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011" name="Line 19"/>
                      <p:cNvSpPr>
                        <a:spLocks noChangeShapeType="1"/>
                      </p:cNvSpPr>
                      <p:nvPr/>
                    </p:nvSpPr>
                    <p:spPr bwMode="auto">
                      <a:xfrm>
                        <a:off x="128" y="368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012" name="Line 20"/>
                      <p:cNvSpPr>
                        <a:spLocks noChangeShapeType="1"/>
                      </p:cNvSpPr>
                      <p:nvPr/>
                    </p:nvSpPr>
                    <p:spPr bwMode="auto">
                      <a:xfrm>
                        <a:off x="2505" y="909"/>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013" name="Line 21"/>
                      <p:cNvSpPr>
                        <a:spLocks noChangeShapeType="1"/>
                      </p:cNvSpPr>
                      <p:nvPr/>
                    </p:nvSpPr>
                    <p:spPr bwMode="auto">
                      <a:xfrm>
                        <a:off x="4902" y="918"/>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014" name="Line 22"/>
                      <p:cNvSpPr>
                        <a:spLocks noChangeShapeType="1"/>
                      </p:cNvSpPr>
                      <p:nvPr/>
                    </p:nvSpPr>
                    <p:spPr bwMode="auto">
                      <a:xfrm>
                        <a:off x="128" y="3917"/>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015" name="Line 23"/>
                      <p:cNvSpPr>
                        <a:spLocks noChangeShapeType="1"/>
                      </p:cNvSpPr>
                      <p:nvPr/>
                    </p:nvSpPr>
                    <p:spPr bwMode="auto">
                      <a:xfrm>
                        <a:off x="3321" y="915"/>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016" name="Line 24"/>
                      <p:cNvSpPr>
                        <a:spLocks noChangeShapeType="1"/>
                      </p:cNvSpPr>
                      <p:nvPr/>
                    </p:nvSpPr>
                    <p:spPr bwMode="auto">
                      <a:xfrm>
                        <a:off x="4119" y="912"/>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grpSp>
              <p:nvGrpSpPr>
                <p:cNvPr id="85030" name="Group 38"/>
                <p:cNvGrpSpPr>
                  <a:grpSpLocks/>
                </p:cNvGrpSpPr>
                <p:nvPr/>
              </p:nvGrpSpPr>
              <p:grpSpPr bwMode="auto">
                <a:xfrm>
                  <a:off x="137" y="932"/>
                  <a:ext cx="5504" cy="253"/>
                  <a:chOff x="137" y="932"/>
                  <a:chExt cx="5504" cy="253"/>
                </a:xfrm>
              </p:grpSpPr>
              <p:sp>
                <p:nvSpPr>
                  <p:cNvPr id="84999" name="Line 7"/>
                  <p:cNvSpPr>
                    <a:spLocks noChangeShapeType="1"/>
                  </p:cNvSpPr>
                  <p:nvPr/>
                </p:nvSpPr>
                <p:spPr bwMode="auto">
                  <a:xfrm>
                    <a:off x="137" y="1165"/>
                    <a:ext cx="55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023" name="Text Box 31"/>
                  <p:cNvSpPr txBox="1">
                    <a:spLocks noChangeArrowheads="1"/>
                  </p:cNvSpPr>
                  <p:nvPr/>
                </p:nvSpPr>
                <p:spPr bwMode="auto">
                  <a:xfrm>
                    <a:off x="3528" y="942"/>
                    <a:ext cx="43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sp>
                <p:nvSpPr>
                  <p:cNvPr id="85025" name="Text Box 33"/>
                  <p:cNvSpPr txBox="1">
                    <a:spLocks noChangeArrowheads="1"/>
                  </p:cNvSpPr>
                  <p:nvPr/>
                </p:nvSpPr>
                <p:spPr bwMode="auto">
                  <a:xfrm>
                    <a:off x="4387" y="932"/>
                    <a:ext cx="33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2000"/>
                      <a:t>f</a:t>
                    </a:r>
                  </a:p>
                </p:txBody>
              </p:sp>
              <p:sp>
                <p:nvSpPr>
                  <p:cNvPr id="85027" name="Text Box 35"/>
                  <p:cNvSpPr txBox="1">
                    <a:spLocks noChangeArrowheads="1"/>
                  </p:cNvSpPr>
                  <p:nvPr/>
                </p:nvSpPr>
                <p:spPr bwMode="auto">
                  <a:xfrm>
                    <a:off x="5098" y="954"/>
                    <a:ext cx="43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endParaRPr lang="ja-JP" altLang="ja-JP" sz="1800"/>
                  </a:p>
                </p:txBody>
              </p:sp>
            </p:grpSp>
          </p:grpSp>
        </p:grpSp>
        <p:sp>
          <p:nvSpPr>
            <p:cNvPr id="85002" name="Text Box 10"/>
            <p:cNvSpPr txBox="1">
              <a:spLocks noChangeArrowheads="1"/>
            </p:cNvSpPr>
            <p:nvPr/>
          </p:nvSpPr>
          <p:spPr bwMode="auto">
            <a:xfrm>
              <a:off x="153" y="3692"/>
              <a:ext cx="30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計</a:t>
              </a:r>
            </a:p>
          </p:txBody>
        </p:sp>
      </p:grpSp>
      <p:sp>
        <p:nvSpPr>
          <p:cNvPr id="85040" name="Rectangle 48"/>
          <p:cNvSpPr>
            <a:spLocks noChangeArrowheads="1"/>
          </p:cNvSpPr>
          <p:nvPr/>
        </p:nvSpPr>
        <p:spPr bwMode="auto">
          <a:xfrm>
            <a:off x="5786438" y="2192338"/>
            <a:ext cx="490537"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5043" name="Rectangle 51"/>
          <p:cNvSpPr>
            <a:spLocks noChangeArrowheads="1"/>
          </p:cNvSpPr>
          <p:nvPr/>
        </p:nvSpPr>
        <p:spPr bwMode="auto">
          <a:xfrm>
            <a:off x="5780088" y="3346450"/>
            <a:ext cx="490537" cy="20161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5045" name="Rectangle 53"/>
          <p:cNvSpPr>
            <a:spLocks noChangeArrowheads="1"/>
          </p:cNvSpPr>
          <p:nvPr/>
        </p:nvSpPr>
        <p:spPr bwMode="auto">
          <a:xfrm>
            <a:off x="5780088" y="3970338"/>
            <a:ext cx="490537"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5047" name="Rectangle 55"/>
          <p:cNvSpPr>
            <a:spLocks noChangeArrowheads="1"/>
          </p:cNvSpPr>
          <p:nvPr/>
        </p:nvSpPr>
        <p:spPr bwMode="auto">
          <a:xfrm>
            <a:off x="5778500" y="4549775"/>
            <a:ext cx="490538" cy="20161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5049" name="Rectangle 57"/>
          <p:cNvSpPr>
            <a:spLocks noChangeArrowheads="1"/>
          </p:cNvSpPr>
          <p:nvPr/>
        </p:nvSpPr>
        <p:spPr bwMode="auto">
          <a:xfrm>
            <a:off x="5788025" y="2784475"/>
            <a:ext cx="490538" cy="20161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5039" name="Line 47"/>
          <p:cNvSpPr>
            <a:spLocks noChangeShapeType="1"/>
          </p:cNvSpPr>
          <p:nvPr/>
        </p:nvSpPr>
        <p:spPr bwMode="auto">
          <a:xfrm rot="21257209" flipH="1">
            <a:off x="5992813" y="623888"/>
            <a:ext cx="1363662" cy="2362200"/>
          </a:xfrm>
          <a:prstGeom prst="line">
            <a:avLst/>
          </a:prstGeom>
          <a:noFill/>
          <a:ln w="12700">
            <a:solidFill>
              <a:srgbClr val="FF7C8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050" name="Text Box 58"/>
          <p:cNvSpPr txBox="1">
            <a:spLocks noChangeArrowheads="1"/>
          </p:cNvSpPr>
          <p:nvPr/>
        </p:nvSpPr>
        <p:spPr bwMode="auto">
          <a:xfrm>
            <a:off x="8621713" y="114300"/>
            <a:ext cx="5222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１８</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5029"/>
                                        </p:tgtEl>
                                        <p:attrNameLst>
                                          <p:attrName>style.visibility</p:attrName>
                                        </p:attrNameLst>
                                      </p:cBhvr>
                                      <p:to>
                                        <p:strVal val="visible"/>
                                      </p:to>
                                    </p:set>
                                    <p:anim calcmode="lin" valueType="num">
                                      <p:cBhvr additive="base">
                                        <p:cTn id="7" dur="500" fill="hold"/>
                                        <p:tgtEl>
                                          <p:spTgt spid="85029"/>
                                        </p:tgtEl>
                                        <p:attrNameLst>
                                          <p:attrName>ppt_x</p:attrName>
                                        </p:attrNameLst>
                                      </p:cBhvr>
                                      <p:tavLst>
                                        <p:tav tm="0">
                                          <p:val>
                                            <p:strVal val="0-#ppt_w/2"/>
                                          </p:val>
                                        </p:tav>
                                        <p:tav tm="100000">
                                          <p:val>
                                            <p:strVal val="#ppt_x"/>
                                          </p:val>
                                        </p:tav>
                                      </p:tavLst>
                                    </p:anim>
                                    <p:anim calcmode="lin" valueType="num">
                                      <p:cBhvr additive="base">
                                        <p:cTn id="8" dur="500" fill="hold"/>
                                        <p:tgtEl>
                                          <p:spTgt spid="8502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5039"/>
                                        </p:tgtEl>
                                        <p:attrNameLst>
                                          <p:attrName>style.visibility</p:attrName>
                                        </p:attrNameLst>
                                      </p:cBhvr>
                                      <p:to>
                                        <p:strVal val="visible"/>
                                      </p:to>
                                    </p:set>
                                    <p:anim calcmode="lin" valueType="num">
                                      <p:cBhvr additive="base">
                                        <p:cTn id="13" dur="500" fill="hold"/>
                                        <p:tgtEl>
                                          <p:spTgt spid="85039"/>
                                        </p:tgtEl>
                                        <p:attrNameLst>
                                          <p:attrName>ppt_x</p:attrName>
                                        </p:attrNameLst>
                                      </p:cBhvr>
                                      <p:tavLst>
                                        <p:tav tm="0">
                                          <p:val>
                                            <p:strVal val="0-#ppt_w/2"/>
                                          </p:val>
                                        </p:tav>
                                        <p:tav tm="100000">
                                          <p:val>
                                            <p:strVal val="#ppt_x"/>
                                          </p:val>
                                        </p:tav>
                                      </p:tavLst>
                                    </p:anim>
                                    <p:anim calcmode="lin" valueType="num">
                                      <p:cBhvr additive="base">
                                        <p:cTn id="14" dur="500" fill="hold"/>
                                        <p:tgtEl>
                                          <p:spTgt spid="850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029" grpId="0" autoUpdateAnimBg="0"/>
      <p:bldP spid="85039"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ChangeArrowheads="1"/>
          </p:cNvSpPr>
          <p:nvPr/>
        </p:nvSpPr>
        <p:spPr bwMode="auto">
          <a:xfrm>
            <a:off x="209550" y="141288"/>
            <a:ext cx="3775075"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a:t>
            </a:r>
            <a:r>
              <a:rPr lang="en-US" altLang="ja-JP" b="1"/>
              <a:t>2   X</a:t>
            </a:r>
            <a:r>
              <a:rPr lang="ja-JP" altLang="en-US" b="1"/>
              <a:t>の欄を決める</a:t>
            </a:r>
            <a:endParaRPr lang="ja-JP" altLang="en-US"/>
          </a:p>
        </p:txBody>
      </p:sp>
      <p:sp>
        <p:nvSpPr>
          <p:cNvPr id="113667" name="Rectangle 3"/>
          <p:cNvSpPr>
            <a:spLocks noChangeArrowheads="1"/>
          </p:cNvSpPr>
          <p:nvPr/>
        </p:nvSpPr>
        <p:spPr bwMode="auto">
          <a:xfrm>
            <a:off x="5630863" y="2098675"/>
            <a:ext cx="827087" cy="385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solidFill>
                  <a:srgbClr val="FF0000"/>
                </a:solidFill>
              </a:rPr>
              <a:t>　－３</a:t>
            </a:r>
          </a:p>
          <a:p>
            <a:pPr>
              <a:buFontTx/>
              <a:buNone/>
            </a:pPr>
            <a:r>
              <a:rPr lang="ja-JP" altLang="en-US" sz="1600">
                <a:solidFill>
                  <a:srgbClr val="FF0000"/>
                </a:solidFill>
              </a:rPr>
              <a:t>　－２</a:t>
            </a:r>
          </a:p>
          <a:p>
            <a:pPr>
              <a:buFontTx/>
              <a:buNone/>
            </a:pPr>
            <a:r>
              <a:rPr lang="ja-JP" altLang="en-US" sz="1600">
                <a:solidFill>
                  <a:srgbClr val="FF0000"/>
                </a:solidFill>
              </a:rPr>
              <a:t>　－１</a:t>
            </a:r>
          </a:p>
          <a:p>
            <a:pPr>
              <a:buFontTx/>
              <a:buNone/>
            </a:pPr>
            <a:r>
              <a:rPr lang="ja-JP" altLang="en-US" sz="1600">
                <a:solidFill>
                  <a:srgbClr val="FF0000"/>
                </a:solidFill>
              </a:rPr>
              <a:t>　　</a:t>
            </a:r>
            <a:r>
              <a:rPr lang="ja-JP" altLang="en-US" sz="1600" b="1">
                <a:solidFill>
                  <a:srgbClr val="FF0000"/>
                </a:solidFill>
              </a:rPr>
              <a:t>０</a:t>
            </a:r>
          </a:p>
          <a:p>
            <a:pPr>
              <a:buFontTx/>
              <a:buNone/>
            </a:pPr>
            <a:r>
              <a:rPr lang="ja-JP" altLang="en-US" sz="1600">
                <a:solidFill>
                  <a:srgbClr val="FF0000"/>
                </a:solidFill>
              </a:rPr>
              <a:t>　　１</a:t>
            </a:r>
          </a:p>
          <a:p>
            <a:pPr>
              <a:buFontTx/>
              <a:buNone/>
            </a:pPr>
            <a:r>
              <a:rPr lang="ja-JP" altLang="en-US" sz="1600">
                <a:solidFill>
                  <a:srgbClr val="FF0000"/>
                </a:solidFill>
              </a:rPr>
              <a:t>　　２</a:t>
            </a:r>
          </a:p>
          <a:p>
            <a:pPr>
              <a:buFontTx/>
              <a:buNone/>
            </a:pPr>
            <a:r>
              <a:rPr lang="ja-JP" altLang="en-US" sz="1600">
                <a:solidFill>
                  <a:srgbClr val="FF0000"/>
                </a:solidFill>
              </a:rPr>
              <a:t>　　３</a:t>
            </a:r>
          </a:p>
          <a:p>
            <a:pPr>
              <a:buFontTx/>
              <a:buNone/>
            </a:pPr>
            <a:r>
              <a:rPr lang="ja-JP" altLang="en-US" sz="1600">
                <a:solidFill>
                  <a:srgbClr val="FF0000"/>
                </a:solidFill>
              </a:rPr>
              <a:t>　　４</a:t>
            </a:r>
          </a:p>
          <a:p>
            <a:pPr>
              <a:buFontTx/>
              <a:buNone/>
            </a:pPr>
            <a:r>
              <a:rPr lang="ja-JP" altLang="en-US" sz="1600">
                <a:solidFill>
                  <a:srgbClr val="FF0000"/>
                </a:solidFill>
              </a:rPr>
              <a:t>　　５</a:t>
            </a:r>
          </a:p>
          <a:p>
            <a:pPr>
              <a:buFontTx/>
              <a:buNone/>
            </a:pPr>
            <a:r>
              <a:rPr lang="ja-JP" altLang="en-US" sz="1600">
                <a:solidFill>
                  <a:srgbClr val="FF0000"/>
                </a:solidFill>
              </a:rPr>
              <a:t>　　６</a:t>
            </a:r>
          </a:p>
        </p:txBody>
      </p:sp>
      <p:sp>
        <p:nvSpPr>
          <p:cNvPr id="113668" name="Text Box 4"/>
          <p:cNvSpPr txBox="1">
            <a:spLocks noChangeArrowheads="1"/>
          </p:cNvSpPr>
          <p:nvPr/>
        </p:nvSpPr>
        <p:spPr bwMode="auto">
          <a:xfrm>
            <a:off x="4094163" y="361950"/>
            <a:ext cx="5049837" cy="942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・分布のほぼ中央で度数の多い区間を</a:t>
            </a:r>
            <a:r>
              <a:rPr lang="ja-JP" altLang="en-US" sz="1400" b="1"/>
              <a:t>　０</a:t>
            </a:r>
            <a:r>
              <a:rPr lang="ja-JP" altLang="en-US" sz="1400"/>
              <a:t>　とおく</a:t>
            </a:r>
          </a:p>
          <a:p>
            <a:pPr>
              <a:spcBef>
                <a:spcPct val="50000"/>
              </a:spcBef>
            </a:pPr>
            <a:r>
              <a:rPr lang="ja-JP" altLang="en-US" sz="1400"/>
              <a:t>・　</a:t>
            </a:r>
            <a:r>
              <a:rPr lang="ja-JP" altLang="en-US" sz="1400" b="1"/>
              <a:t>０　</a:t>
            </a:r>
            <a:r>
              <a:rPr lang="ja-JP" altLang="en-US" sz="1400"/>
              <a:t>を記した区間から中心値の小さいほうに</a:t>
            </a:r>
            <a:r>
              <a:rPr lang="ja-JP" altLang="en-US" sz="1400" b="1"/>
              <a:t>－</a:t>
            </a:r>
            <a:r>
              <a:rPr lang="en-US" altLang="ja-JP" sz="1400" b="1"/>
              <a:t>1</a:t>
            </a:r>
            <a:r>
              <a:rPr lang="ja-JP" altLang="en-US" sz="1400" b="1"/>
              <a:t>、－</a:t>
            </a:r>
            <a:r>
              <a:rPr lang="en-US" altLang="ja-JP" sz="1400" b="1"/>
              <a:t>2</a:t>
            </a:r>
            <a:r>
              <a:rPr lang="ja-JP" altLang="en-US" sz="1400" b="1"/>
              <a:t>、－３</a:t>
            </a:r>
          </a:p>
          <a:p>
            <a:pPr>
              <a:spcBef>
                <a:spcPct val="50000"/>
              </a:spcBef>
            </a:pPr>
            <a:r>
              <a:rPr lang="ja-JP" altLang="en-US" sz="1400"/>
              <a:t>・中心値の大きい方の欄に</a:t>
            </a:r>
            <a:r>
              <a:rPr lang="ja-JP" altLang="en-US" sz="1400" b="1"/>
              <a:t>１、２、３、４</a:t>
            </a:r>
            <a:r>
              <a:rPr lang="ja-JP" altLang="en-US" sz="1400"/>
              <a:t>・・・・と記入</a:t>
            </a:r>
          </a:p>
        </p:txBody>
      </p:sp>
      <p:grpSp>
        <p:nvGrpSpPr>
          <p:cNvPr id="113669" name="Group 5"/>
          <p:cNvGrpSpPr>
            <a:grpSpLocks/>
          </p:cNvGrpSpPr>
          <p:nvPr/>
        </p:nvGrpSpPr>
        <p:grpSpPr bwMode="auto">
          <a:xfrm>
            <a:off x="55563" y="1417638"/>
            <a:ext cx="9031287" cy="5326062"/>
            <a:chOff x="107" y="911"/>
            <a:chExt cx="5543" cy="3346"/>
          </a:xfrm>
        </p:grpSpPr>
        <p:grpSp>
          <p:nvGrpSpPr>
            <p:cNvPr id="113670" name="Group 6"/>
            <p:cNvGrpSpPr>
              <a:grpSpLocks/>
            </p:cNvGrpSpPr>
            <p:nvPr/>
          </p:nvGrpSpPr>
          <p:grpSpPr bwMode="auto">
            <a:xfrm>
              <a:off x="107" y="911"/>
              <a:ext cx="5543" cy="3346"/>
              <a:chOff x="136" y="891"/>
              <a:chExt cx="5543" cy="3346"/>
            </a:xfrm>
          </p:grpSpPr>
          <p:sp>
            <p:nvSpPr>
              <p:cNvPr id="113671" name="Text Box 7"/>
              <p:cNvSpPr txBox="1">
                <a:spLocks noChangeArrowheads="1"/>
              </p:cNvSpPr>
              <p:nvPr/>
            </p:nvSpPr>
            <p:spPr bwMode="auto">
              <a:xfrm>
                <a:off x="4381" y="948"/>
                <a:ext cx="43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sp>
            <p:nvSpPr>
              <p:cNvPr id="113672" name="Rectangle 8"/>
              <p:cNvSpPr>
                <a:spLocks noChangeArrowheads="1"/>
              </p:cNvSpPr>
              <p:nvPr/>
            </p:nvSpPr>
            <p:spPr bwMode="auto">
              <a:xfrm>
                <a:off x="2657" y="1326"/>
                <a:ext cx="521" cy="2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４</a:t>
                </a:r>
              </a:p>
              <a:p>
                <a:pPr>
                  <a:buFontTx/>
                  <a:buNone/>
                </a:pPr>
                <a:r>
                  <a:rPr lang="ja-JP" altLang="en-US" sz="1600"/>
                  <a:t>　　９</a:t>
                </a:r>
              </a:p>
              <a:p>
                <a:pPr>
                  <a:buFontTx/>
                  <a:buNone/>
                </a:pPr>
                <a:r>
                  <a:rPr lang="ja-JP" altLang="en-US" sz="1600"/>
                  <a:t>　２０</a:t>
                </a:r>
              </a:p>
              <a:p>
                <a:pPr>
                  <a:buFontTx/>
                  <a:buNone/>
                </a:pPr>
                <a:r>
                  <a:rPr lang="ja-JP" altLang="en-US" sz="1600"/>
                  <a:t>　３４</a:t>
                </a:r>
              </a:p>
              <a:p>
                <a:pPr>
                  <a:buFontTx/>
                  <a:buNone/>
                </a:pPr>
                <a:r>
                  <a:rPr lang="ja-JP" altLang="en-US" sz="1600"/>
                  <a:t>　１８</a:t>
                </a:r>
              </a:p>
              <a:p>
                <a:pPr>
                  <a:buFontTx/>
                  <a:buNone/>
                </a:pPr>
                <a:r>
                  <a:rPr lang="ja-JP" altLang="en-US" sz="1600"/>
                  <a:t>　　７</a:t>
                </a:r>
              </a:p>
              <a:p>
                <a:pPr>
                  <a:buFontTx/>
                  <a:buNone/>
                </a:pPr>
                <a:r>
                  <a:rPr lang="ja-JP" altLang="en-US" sz="1600"/>
                  <a:t>　　３</a:t>
                </a:r>
              </a:p>
              <a:p>
                <a:pPr>
                  <a:buFontTx/>
                  <a:buNone/>
                </a:pPr>
                <a:r>
                  <a:rPr lang="ja-JP" altLang="en-US" sz="1600"/>
                  <a:t>　　３</a:t>
                </a:r>
              </a:p>
              <a:p>
                <a:pPr>
                  <a:buFontTx/>
                  <a:buNone/>
                </a:pPr>
                <a:r>
                  <a:rPr lang="ja-JP" altLang="en-US" sz="1600"/>
                  <a:t>　　１</a:t>
                </a:r>
              </a:p>
              <a:p>
                <a:pPr>
                  <a:buFontTx/>
                  <a:buNone/>
                </a:pPr>
                <a:r>
                  <a:rPr lang="ja-JP" altLang="en-US" sz="1600"/>
                  <a:t>　　１</a:t>
                </a:r>
              </a:p>
            </p:txBody>
          </p:sp>
          <p:sp>
            <p:nvSpPr>
              <p:cNvPr id="113673" name="Rectangle 9"/>
              <p:cNvSpPr>
                <a:spLocks noChangeArrowheads="1"/>
              </p:cNvSpPr>
              <p:nvPr/>
            </p:nvSpPr>
            <p:spPr bwMode="auto">
              <a:xfrm>
                <a:off x="1793" y="1335"/>
                <a:ext cx="914" cy="29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b="1">
                    <a:solidFill>
                      <a:srgbClr val="FF0000"/>
                    </a:solidFill>
                  </a:rPr>
                  <a:t>　</a:t>
                </a:r>
                <a:r>
                  <a:rPr lang="ja-JP" altLang="en-US" sz="1600"/>
                  <a:t>７７．８７</a:t>
                </a:r>
              </a:p>
              <a:p>
                <a:pPr>
                  <a:buFontTx/>
                  <a:buNone/>
                </a:pPr>
                <a:r>
                  <a:rPr lang="ja-JP" altLang="en-US" sz="1600"/>
                  <a:t>　７７．９５</a:t>
                </a:r>
              </a:p>
              <a:p>
                <a:pPr>
                  <a:buFontTx/>
                  <a:buNone/>
                </a:pPr>
                <a:r>
                  <a:rPr lang="ja-JP" altLang="en-US" sz="1600"/>
                  <a:t>　７８．０３</a:t>
                </a:r>
              </a:p>
              <a:p>
                <a:pPr>
                  <a:buFontTx/>
                  <a:buNone/>
                </a:pPr>
                <a:r>
                  <a:rPr lang="ja-JP" altLang="en-US" sz="1600"/>
                  <a:t>　７８．１１</a:t>
                </a:r>
              </a:p>
              <a:p>
                <a:pPr>
                  <a:buFontTx/>
                  <a:buNone/>
                </a:pPr>
                <a:r>
                  <a:rPr lang="ja-JP" altLang="en-US" sz="1600"/>
                  <a:t>　７８．１９</a:t>
                </a:r>
              </a:p>
              <a:p>
                <a:pPr>
                  <a:buFontTx/>
                  <a:buNone/>
                </a:pPr>
                <a:r>
                  <a:rPr lang="ja-JP" altLang="en-US" sz="1600"/>
                  <a:t>　７８．２７</a:t>
                </a:r>
              </a:p>
              <a:p>
                <a:pPr>
                  <a:buFontTx/>
                  <a:buNone/>
                </a:pPr>
                <a:r>
                  <a:rPr lang="ja-JP" altLang="en-US" sz="1600"/>
                  <a:t>　７８．３５</a:t>
                </a:r>
              </a:p>
              <a:p>
                <a:pPr>
                  <a:buFontTx/>
                  <a:buNone/>
                </a:pPr>
                <a:r>
                  <a:rPr lang="ja-JP" altLang="en-US" sz="1600"/>
                  <a:t>　７８．４３</a:t>
                </a:r>
              </a:p>
              <a:p>
                <a:pPr>
                  <a:buFontTx/>
                  <a:buNone/>
                </a:pPr>
                <a:r>
                  <a:rPr lang="ja-JP" altLang="en-US" sz="1600"/>
                  <a:t>　７８．５１</a:t>
                </a:r>
              </a:p>
              <a:p>
                <a:pPr>
                  <a:buFontTx/>
                  <a:buNone/>
                </a:pPr>
                <a:r>
                  <a:rPr lang="ja-JP" altLang="en-US" sz="1600"/>
                  <a:t>　７８．５９</a:t>
                </a:r>
              </a:p>
            </p:txBody>
          </p:sp>
          <p:sp>
            <p:nvSpPr>
              <p:cNvPr id="113674" name="Rectangle 10"/>
              <p:cNvSpPr>
                <a:spLocks noChangeArrowheads="1"/>
              </p:cNvSpPr>
              <p:nvPr/>
            </p:nvSpPr>
            <p:spPr bwMode="auto">
              <a:xfrm>
                <a:off x="443" y="1335"/>
                <a:ext cx="1692" cy="2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７７．８３～７７．９１</a:t>
                </a:r>
              </a:p>
              <a:p>
                <a:pPr>
                  <a:buFontTx/>
                  <a:buNone/>
                </a:pPr>
                <a:r>
                  <a:rPr lang="ja-JP" altLang="en-US" sz="1600"/>
                  <a:t>　７７．９１～７７．９９</a:t>
                </a:r>
              </a:p>
              <a:p>
                <a:pPr>
                  <a:buFontTx/>
                  <a:buNone/>
                </a:pPr>
                <a:r>
                  <a:rPr lang="ja-JP" altLang="en-US" sz="1600"/>
                  <a:t>　７７．９９～７８．０７</a:t>
                </a:r>
              </a:p>
              <a:p>
                <a:pPr>
                  <a:buFontTx/>
                  <a:buNone/>
                </a:pPr>
                <a:r>
                  <a:rPr lang="ja-JP" altLang="en-US" sz="1600"/>
                  <a:t>　７８．０７～７８．１５</a:t>
                </a:r>
              </a:p>
              <a:p>
                <a:pPr>
                  <a:buFontTx/>
                  <a:buNone/>
                </a:pPr>
                <a:r>
                  <a:rPr lang="ja-JP" altLang="en-US" sz="1600"/>
                  <a:t>　７８．１５～７８・２３</a:t>
                </a:r>
              </a:p>
              <a:p>
                <a:pPr>
                  <a:buFontTx/>
                  <a:buNone/>
                </a:pPr>
                <a:r>
                  <a:rPr lang="ja-JP" altLang="en-US" sz="1600"/>
                  <a:t>　７８．２３～７８．３１</a:t>
                </a:r>
              </a:p>
              <a:p>
                <a:pPr>
                  <a:buFontTx/>
                  <a:buNone/>
                </a:pPr>
                <a:r>
                  <a:rPr lang="ja-JP" altLang="en-US" sz="1600"/>
                  <a:t>　７８．３１～７８．３９</a:t>
                </a:r>
              </a:p>
              <a:p>
                <a:pPr>
                  <a:buFontTx/>
                  <a:buNone/>
                </a:pPr>
                <a:r>
                  <a:rPr lang="ja-JP" altLang="en-US" sz="1600"/>
                  <a:t>　７８．３９～７８．４７</a:t>
                </a:r>
              </a:p>
              <a:p>
                <a:pPr>
                  <a:buFontTx/>
                  <a:buNone/>
                </a:pPr>
                <a:r>
                  <a:rPr lang="ja-JP" altLang="en-US" sz="1600"/>
                  <a:t>　７８．４７～７８．５５</a:t>
                </a:r>
              </a:p>
              <a:p>
                <a:pPr>
                  <a:buFontTx/>
                  <a:buNone/>
                </a:pPr>
                <a:r>
                  <a:rPr lang="ja-JP" altLang="en-US" sz="1600"/>
                  <a:t>　７８．５５～７８．６３</a:t>
                </a:r>
              </a:p>
            </p:txBody>
          </p:sp>
          <p:sp>
            <p:nvSpPr>
              <p:cNvPr id="113675" name="Rectangle 11"/>
              <p:cNvSpPr>
                <a:spLocks noChangeArrowheads="1"/>
              </p:cNvSpPr>
              <p:nvPr/>
            </p:nvSpPr>
            <p:spPr bwMode="auto">
              <a:xfrm>
                <a:off x="206" y="1329"/>
                <a:ext cx="384" cy="2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a:p>
                <a:pPr>
                  <a:buFontTx/>
                  <a:buNone/>
                </a:pPr>
                <a:r>
                  <a:rPr lang="ja-JP" altLang="en-US" sz="1600"/>
                  <a:t>　７</a:t>
                </a:r>
              </a:p>
              <a:p>
                <a:pPr>
                  <a:buFontTx/>
                  <a:buNone/>
                </a:pPr>
                <a:r>
                  <a:rPr lang="ja-JP" altLang="en-US" sz="1600"/>
                  <a:t>　８</a:t>
                </a:r>
              </a:p>
              <a:p>
                <a:pPr>
                  <a:buFontTx/>
                  <a:buNone/>
                </a:pPr>
                <a:r>
                  <a:rPr lang="ja-JP" altLang="en-US" sz="1600"/>
                  <a:t>　９</a:t>
                </a:r>
              </a:p>
              <a:p>
                <a:pPr>
                  <a:buFontTx/>
                  <a:buNone/>
                </a:pPr>
                <a:r>
                  <a:rPr lang="ja-JP" altLang="en-US" sz="1600"/>
                  <a:t>１０</a:t>
                </a:r>
              </a:p>
            </p:txBody>
          </p:sp>
          <p:grpSp>
            <p:nvGrpSpPr>
              <p:cNvPr id="113676" name="Group 12"/>
              <p:cNvGrpSpPr>
                <a:grpSpLocks/>
              </p:cNvGrpSpPr>
              <p:nvPr/>
            </p:nvGrpSpPr>
            <p:grpSpPr bwMode="auto">
              <a:xfrm>
                <a:off x="136" y="891"/>
                <a:ext cx="5543" cy="3014"/>
                <a:chOff x="136" y="891"/>
                <a:chExt cx="5543" cy="3014"/>
              </a:xfrm>
            </p:grpSpPr>
            <p:grpSp>
              <p:nvGrpSpPr>
                <p:cNvPr id="113677" name="Group 13"/>
                <p:cNvGrpSpPr>
                  <a:grpSpLocks/>
                </p:cNvGrpSpPr>
                <p:nvPr/>
              </p:nvGrpSpPr>
              <p:grpSpPr bwMode="auto">
                <a:xfrm>
                  <a:off x="136" y="891"/>
                  <a:ext cx="5543" cy="3014"/>
                  <a:chOff x="125" y="909"/>
                  <a:chExt cx="5543" cy="3014"/>
                </a:xfrm>
              </p:grpSpPr>
              <p:sp>
                <p:nvSpPr>
                  <p:cNvPr id="113678" name="Rectangle 14"/>
                  <p:cNvSpPr>
                    <a:spLocks noChangeArrowheads="1"/>
                  </p:cNvSpPr>
                  <p:nvPr/>
                </p:nvSpPr>
                <p:spPr bwMode="auto">
                  <a:xfrm>
                    <a:off x="1697" y="918"/>
                    <a:ext cx="91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中心値</a:t>
                    </a:r>
                  </a:p>
                </p:txBody>
              </p:sp>
              <p:sp>
                <p:nvSpPr>
                  <p:cNvPr id="113679" name="Rectangle 15"/>
                  <p:cNvSpPr>
                    <a:spLocks noChangeArrowheads="1"/>
                  </p:cNvSpPr>
                  <p:nvPr/>
                </p:nvSpPr>
                <p:spPr bwMode="auto">
                  <a:xfrm>
                    <a:off x="152" y="918"/>
                    <a:ext cx="38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en-US" altLang="ja-JP" sz="1600"/>
                      <a:t>NO</a:t>
                    </a:r>
                  </a:p>
                </p:txBody>
              </p:sp>
              <p:sp>
                <p:nvSpPr>
                  <p:cNvPr id="113680" name="Rectangle 16"/>
                  <p:cNvSpPr>
                    <a:spLocks noChangeArrowheads="1"/>
                  </p:cNvSpPr>
                  <p:nvPr/>
                </p:nvSpPr>
                <p:spPr bwMode="auto">
                  <a:xfrm>
                    <a:off x="464" y="918"/>
                    <a:ext cx="1692"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区　　間</a:t>
                    </a:r>
                  </a:p>
                </p:txBody>
              </p:sp>
              <p:sp>
                <p:nvSpPr>
                  <p:cNvPr id="113681" name="Line 17"/>
                  <p:cNvSpPr>
                    <a:spLocks noChangeShapeType="1"/>
                  </p:cNvSpPr>
                  <p:nvPr/>
                </p:nvSpPr>
                <p:spPr bwMode="auto">
                  <a:xfrm>
                    <a:off x="125" y="918"/>
                    <a:ext cx="0" cy="2996"/>
                  </a:xfrm>
                  <a:prstGeom prst="line">
                    <a:avLst/>
                  </a:prstGeom>
                  <a:noFill/>
                  <a:ln w="1905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682" name="Text Box 18"/>
                  <p:cNvSpPr txBox="1">
                    <a:spLocks noChangeArrowheads="1"/>
                  </p:cNvSpPr>
                  <p:nvPr/>
                </p:nvSpPr>
                <p:spPr bwMode="auto">
                  <a:xfrm>
                    <a:off x="4973" y="928"/>
                    <a:ext cx="69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endParaRPr lang="ja-JP" altLang="ja-JP" sz="1600"/>
                  </a:p>
                </p:txBody>
              </p:sp>
              <p:sp>
                <p:nvSpPr>
                  <p:cNvPr id="113683" name="Text Box 19"/>
                  <p:cNvSpPr txBox="1">
                    <a:spLocks noChangeArrowheads="1"/>
                  </p:cNvSpPr>
                  <p:nvPr/>
                </p:nvSpPr>
                <p:spPr bwMode="auto">
                  <a:xfrm>
                    <a:off x="2677" y="3697"/>
                    <a:ext cx="46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a:t>
                    </a:r>
                  </a:p>
                </p:txBody>
              </p:sp>
              <p:sp>
                <p:nvSpPr>
                  <p:cNvPr id="113684" name="Text Box 20"/>
                  <p:cNvSpPr txBox="1">
                    <a:spLocks noChangeArrowheads="1"/>
                  </p:cNvSpPr>
                  <p:nvPr/>
                </p:nvSpPr>
                <p:spPr bwMode="auto">
                  <a:xfrm>
                    <a:off x="2670" y="933"/>
                    <a:ext cx="5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度数</a:t>
                    </a:r>
                    <a:r>
                      <a:rPr lang="ja-JP" altLang="en-US" sz="2000"/>
                      <a:t>　</a:t>
                    </a:r>
                    <a:r>
                      <a:rPr lang="en-US" altLang="ja-JP" sz="2000"/>
                      <a:t>f</a:t>
                    </a:r>
                  </a:p>
                </p:txBody>
              </p:sp>
              <p:grpSp>
                <p:nvGrpSpPr>
                  <p:cNvPr id="113685" name="Group 21"/>
                  <p:cNvGrpSpPr>
                    <a:grpSpLocks/>
                  </p:cNvGrpSpPr>
                  <p:nvPr/>
                </p:nvGrpSpPr>
                <p:grpSpPr bwMode="auto">
                  <a:xfrm>
                    <a:off x="128" y="909"/>
                    <a:ext cx="5513" cy="3014"/>
                    <a:chOff x="128" y="909"/>
                    <a:chExt cx="5513" cy="3014"/>
                  </a:xfrm>
                </p:grpSpPr>
                <p:sp>
                  <p:nvSpPr>
                    <p:cNvPr id="113686" name="Line 22"/>
                    <p:cNvSpPr>
                      <a:spLocks noChangeShapeType="1"/>
                    </p:cNvSpPr>
                    <p:nvPr/>
                  </p:nvSpPr>
                  <p:spPr bwMode="auto">
                    <a:xfrm>
                      <a:off x="1681" y="909"/>
                      <a:ext cx="0" cy="299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687" name="Line 23"/>
                    <p:cNvSpPr>
                      <a:spLocks noChangeShapeType="1"/>
                    </p:cNvSpPr>
                    <p:nvPr/>
                  </p:nvSpPr>
                  <p:spPr bwMode="auto">
                    <a:xfrm>
                      <a:off x="467" y="927"/>
                      <a:ext cx="0" cy="29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3688" name="Group 24"/>
                    <p:cNvGrpSpPr>
                      <a:grpSpLocks/>
                    </p:cNvGrpSpPr>
                    <p:nvPr/>
                  </p:nvGrpSpPr>
                  <p:grpSpPr bwMode="auto">
                    <a:xfrm>
                      <a:off x="128" y="909"/>
                      <a:ext cx="5513" cy="3014"/>
                      <a:chOff x="128" y="909"/>
                      <a:chExt cx="5513" cy="3014"/>
                    </a:xfrm>
                  </p:grpSpPr>
                  <p:sp>
                    <p:nvSpPr>
                      <p:cNvPr id="113689" name="Line 25"/>
                      <p:cNvSpPr>
                        <a:spLocks noChangeShapeType="1"/>
                      </p:cNvSpPr>
                      <p:nvPr/>
                    </p:nvSpPr>
                    <p:spPr bwMode="auto">
                      <a:xfrm>
                        <a:off x="128" y="91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690" name="Line 26"/>
                      <p:cNvSpPr>
                        <a:spLocks noChangeShapeType="1"/>
                      </p:cNvSpPr>
                      <p:nvPr/>
                    </p:nvSpPr>
                    <p:spPr bwMode="auto">
                      <a:xfrm>
                        <a:off x="5641" y="918"/>
                        <a:ext cx="0" cy="29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691" name="Line 27"/>
                      <p:cNvSpPr>
                        <a:spLocks noChangeShapeType="1"/>
                      </p:cNvSpPr>
                      <p:nvPr/>
                    </p:nvSpPr>
                    <p:spPr bwMode="auto">
                      <a:xfrm>
                        <a:off x="128" y="368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692" name="Line 28"/>
                      <p:cNvSpPr>
                        <a:spLocks noChangeShapeType="1"/>
                      </p:cNvSpPr>
                      <p:nvPr/>
                    </p:nvSpPr>
                    <p:spPr bwMode="auto">
                      <a:xfrm>
                        <a:off x="2505" y="909"/>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693" name="Line 29"/>
                      <p:cNvSpPr>
                        <a:spLocks noChangeShapeType="1"/>
                      </p:cNvSpPr>
                      <p:nvPr/>
                    </p:nvSpPr>
                    <p:spPr bwMode="auto">
                      <a:xfrm>
                        <a:off x="4902" y="918"/>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694" name="Line 30"/>
                      <p:cNvSpPr>
                        <a:spLocks noChangeShapeType="1"/>
                      </p:cNvSpPr>
                      <p:nvPr/>
                    </p:nvSpPr>
                    <p:spPr bwMode="auto">
                      <a:xfrm>
                        <a:off x="128" y="3917"/>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695" name="Line 31"/>
                      <p:cNvSpPr>
                        <a:spLocks noChangeShapeType="1"/>
                      </p:cNvSpPr>
                      <p:nvPr/>
                    </p:nvSpPr>
                    <p:spPr bwMode="auto">
                      <a:xfrm>
                        <a:off x="3321" y="915"/>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696" name="Line 32"/>
                      <p:cNvSpPr>
                        <a:spLocks noChangeShapeType="1"/>
                      </p:cNvSpPr>
                      <p:nvPr/>
                    </p:nvSpPr>
                    <p:spPr bwMode="auto">
                      <a:xfrm>
                        <a:off x="4119" y="912"/>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grpSp>
              <p:nvGrpSpPr>
                <p:cNvPr id="113697" name="Group 33"/>
                <p:cNvGrpSpPr>
                  <a:grpSpLocks/>
                </p:cNvGrpSpPr>
                <p:nvPr/>
              </p:nvGrpSpPr>
              <p:grpSpPr bwMode="auto">
                <a:xfrm>
                  <a:off x="137" y="932"/>
                  <a:ext cx="5504" cy="253"/>
                  <a:chOff x="137" y="932"/>
                  <a:chExt cx="5504" cy="253"/>
                </a:xfrm>
              </p:grpSpPr>
              <p:sp>
                <p:nvSpPr>
                  <p:cNvPr id="113698" name="Line 34"/>
                  <p:cNvSpPr>
                    <a:spLocks noChangeShapeType="1"/>
                  </p:cNvSpPr>
                  <p:nvPr/>
                </p:nvSpPr>
                <p:spPr bwMode="auto">
                  <a:xfrm>
                    <a:off x="137" y="1165"/>
                    <a:ext cx="55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699" name="Text Box 35"/>
                  <p:cNvSpPr txBox="1">
                    <a:spLocks noChangeArrowheads="1"/>
                  </p:cNvSpPr>
                  <p:nvPr/>
                </p:nvSpPr>
                <p:spPr bwMode="auto">
                  <a:xfrm>
                    <a:off x="3528" y="942"/>
                    <a:ext cx="43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sp>
                <p:nvSpPr>
                  <p:cNvPr id="113700" name="Text Box 36"/>
                  <p:cNvSpPr txBox="1">
                    <a:spLocks noChangeArrowheads="1"/>
                  </p:cNvSpPr>
                  <p:nvPr/>
                </p:nvSpPr>
                <p:spPr bwMode="auto">
                  <a:xfrm>
                    <a:off x="4387" y="932"/>
                    <a:ext cx="33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2000"/>
                      <a:t>f</a:t>
                    </a:r>
                  </a:p>
                </p:txBody>
              </p:sp>
              <p:sp>
                <p:nvSpPr>
                  <p:cNvPr id="113701" name="Text Box 37"/>
                  <p:cNvSpPr txBox="1">
                    <a:spLocks noChangeArrowheads="1"/>
                  </p:cNvSpPr>
                  <p:nvPr/>
                </p:nvSpPr>
                <p:spPr bwMode="auto">
                  <a:xfrm>
                    <a:off x="5098" y="954"/>
                    <a:ext cx="43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endParaRPr lang="ja-JP" altLang="ja-JP" sz="1800"/>
                  </a:p>
                </p:txBody>
              </p:sp>
            </p:grpSp>
          </p:grpSp>
        </p:grpSp>
        <p:sp>
          <p:nvSpPr>
            <p:cNvPr id="113702" name="Text Box 38"/>
            <p:cNvSpPr txBox="1">
              <a:spLocks noChangeArrowheads="1"/>
            </p:cNvSpPr>
            <p:nvPr/>
          </p:nvSpPr>
          <p:spPr bwMode="auto">
            <a:xfrm>
              <a:off x="153" y="3692"/>
              <a:ext cx="30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計</a:t>
              </a:r>
            </a:p>
          </p:txBody>
        </p:sp>
      </p:grpSp>
      <p:sp>
        <p:nvSpPr>
          <p:cNvPr id="113708" name="Line 44"/>
          <p:cNvSpPr>
            <a:spLocks noChangeShapeType="1"/>
          </p:cNvSpPr>
          <p:nvPr/>
        </p:nvSpPr>
        <p:spPr bwMode="auto">
          <a:xfrm rot="21257209" flipH="1">
            <a:off x="5992813" y="623888"/>
            <a:ext cx="1363662" cy="2362200"/>
          </a:xfrm>
          <a:prstGeom prst="line">
            <a:avLst/>
          </a:prstGeom>
          <a:noFill/>
          <a:ln w="12700">
            <a:solidFill>
              <a:srgbClr val="FF7C8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709" name="Text Box 45"/>
          <p:cNvSpPr txBox="1">
            <a:spLocks noChangeArrowheads="1"/>
          </p:cNvSpPr>
          <p:nvPr/>
        </p:nvSpPr>
        <p:spPr bwMode="auto">
          <a:xfrm>
            <a:off x="8621713" y="114300"/>
            <a:ext cx="5222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１８</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3667"/>
                                        </p:tgtEl>
                                        <p:attrNameLst>
                                          <p:attrName>style.visibility</p:attrName>
                                        </p:attrNameLst>
                                      </p:cBhvr>
                                      <p:to>
                                        <p:strVal val="visible"/>
                                      </p:to>
                                    </p:set>
                                    <p:anim calcmode="lin" valueType="num">
                                      <p:cBhvr additive="base">
                                        <p:cTn id="7" dur="500" fill="hold"/>
                                        <p:tgtEl>
                                          <p:spTgt spid="113667"/>
                                        </p:tgtEl>
                                        <p:attrNameLst>
                                          <p:attrName>ppt_x</p:attrName>
                                        </p:attrNameLst>
                                      </p:cBhvr>
                                      <p:tavLst>
                                        <p:tav tm="0">
                                          <p:val>
                                            <p:strVal val="0-#ppt_w/2"/>
                                          </p:val>
                                        </p:tav>
                                        <p:tav tm="100000">
                                          <p:val>
                                            <p:strVal val="#ppt_x"/>
                                          </p:val>
                                        </p:tav>
                                      </p:tavLst>
                                    </p:anim>
                                    <p:anim calcmode="lin" valueType="num">
                                      <p:cBhvr additive="base">
                                        <p:cTn id="8" dur="500" fill="hold"/>
                                        <p:tgtEl>
                                          <p:spTgt spid="11366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708"/>
                                        </p:tgtEl>
                                        <p:attrNameLst>
                                          <p:attrName>style.visibility</p:attrName>
                                        </p:attrNameLst>
                                      </p:cBhvr>
                                      <p:to>
                                        <p:strVal val="visible"/>
                                      </p:to>
                                    </p:set>
                                    <p:anim calcmode="lin" valueType="num">
                                      <p:cBhvr additive="base">
                                        <p:cTn id="13" dur="500" fill="hold"/>
                                        <p:tgtEl>
                                          <p:spTgt spid="113708"/>
                                        </p:tgtEl>
                                        <p:attrNameLst>
                                          <p:attrName>ppt_x</p:attrName>
                                        </p:attrNameLst>
                                      </p:cBhvr>
                                      <p:tavLst>
                                        <p:tav tm="0">
                                          <p:val>
                                            <p:strVal val="0-#ppt_w/2"/>
                                          </p:val>
                                        </p:tav>
                                        <p:tav tm="100000">
                                          <p:val>
                                            <p:strVal val="#ppt_x"/>
                                          </p:val>
                                        </p:tav>
                                      </p:tavLst>
                                    </p:anim>
                                    <p:anim calcmode="lin" valueType="num">
                                      <p:cBhvr additive="base">
                                        <p:cTn id="14" dur="500" fill="hold"/>
                                        <p:tgtEl>
                                          <p:spTgt spid="11370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autoUpdateAnimBg="0"/>
      <p:bldP spid="11370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ChangeArrowheads="1"/>
          </p:cNvSpPr>
          <p:nvPr/>
        </p:nvSpPr>
        <p:spPr bwMode="auto">
          <a:xfrm>
            <a:off x="195263" y="141288"/>
            <a:ext cx="3775075"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a:t>
            </a:r>
            <a:r>
              <a:rPr lang="en-US" altLang="ja-JP" b="1"/>
              <a:t>3 </a:t>
            </a:r>
            <a:r>
              <a:rPr lang="ja-JP" altLang="en-US" b="1"/>
              <a:t>　  ｆｘを求める</a:t>
            </a:r>
            <a:endParaRPr lang="ja-JP" altLang="en-US"/>
          </a:p>
        </p:txBody>
      </p:sp>
      <p:sp>
        <p:nvSpPr>
          <p:cNvPr id="86151" name="Text Box 135"/>
          <p:cNvSpPr txBox="1">
            <a:spLocks noChangeArrowheads="1"/>
          </p:cNvSpPr>
          <p:nvPr/>
        </p:nvSpPr>
        <p:spPr bwMode="auto">
          <a:xfrm>
            <a:off x="4470400" y="420688"/>
            <a:ext cx="4411663" cy="623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・各区間ごとに、</a:t>
            </a:r>
            <a:r>
              <a:rPr lang="en-US" altLang="ja-JP" sz="1400" b="1"/>
              <a:t>X</a:t>
            </a:r>
            <a:r>
              <a:rPr lang="ja-JP" altLang="en-US" sz="1400"/>
              <a:t>　に度数（ｆ）を掛け</a:t>
            </a:r>
            <a:r>
              <a:rPr lang="ja-JP" altLang="en-US" sz="1400" b="1"/>
              <a:t>ｆｘ</a:t>
            </a:r>
            <a:r>
              <a:rPr lang="ja-JP" altLang="en-US" sz="1400"/>
              <a:t>の欄に記入する</a:t>
            </a:r>
          </a:p>
          <a:p>
            <a:pPr>
              <a:spcBef>
                <a:spcPct val="50000"/>
              </a:spcBef>
            </a:pPr>
            <a:r>
              <a:rPr lang="ja-JP" altLang="en-US" sz="1400"/>
              <a:t>・その合計を合計欄に記入する</a:t>
            </a:r>
          </a:p>
        </p:txBody>
      </p:sp>
      <p:grpSp>
        <p:nvGrpSpPr>
          <p:cNvPr id="86159" name="Group 143"/>
          <p:cNvGrpSpPr>
            <a:grpSpLocks/>
          </p:cNvGrpSpPr>
          <p:nvPr/>
        </p:nvGrpSpPr>
        <p:grpSpPr bwMode="auto">
          <a:xfrm>
            <a:off x="258763" y="1589088"/>
            <a:ext cx="8813800" cy="5268912"/>
            <a:chOff x="163" y="1001"/>
            <a:chExt cx="5552" cy="3319"/>
          </a:xfrm>
        </p:grpSpPr>
        <p:sp>
          <p:nvSpPr>
            <p:cNvPr id="86107" name="Rectangle 91"/>
            <p:cNvSpPr>
              <a:spLocks noChangeArrowheads="1"/>
            </p:cNvSpPr>
            <p:nvPr/>
          </p:nvSpPr>
          <p:spPr bwMode="auto">
            <a:xfrm>
              <a:off x="1885" y="1418"/>
              <a:ext cx="921" cy="29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b="1">
                  <a:solidFill>
                    <a:srgbClr val="FF0000"/>
                  </a:solidFill>
                </a:rPr>
                <a:t>　</a:t>
              </a:r>
              <a:r>
                <a:rPr lang="ja-JP" altLang="en-US" sz="1600"/>
                <a:t>７７．８７</a:t>
              </a:r>
            </a:p>
            <a:p>
              <a:pPr>
                <a:buFontTx/>
                <a:buNone/>
              </a:pPr>
              <a:r>
                <a:rPr lang="ja-JP" altLang="en-US" sz="1600"/>
                <a:t>　７７．９５</a:t>
              </a:r>
            </a:p>
            <a:p>
              <a:pPr>
                <a:buFontTx/>
                <a:buNone/>
              </a:pPr>
              <a:r>
                <a:rPr lang="ja-JP" altLang="en-US" sz="1600"/>
                <a:t>　７８．０３</a:t>
              </a:r>
            </a:p>
            <a:p>
              <a:pPr>
                <a:buFontTx/>
                <a:buNone/>
              </a:pPr>
              <a:r>
                <a:rPr lang="ja-JP" altLang="en-US" sz="1600"/>
                <a:t>　７８．１１</a:t>
              </a:r>
            </a:p>
            <a:p>
              <a:pPr>
                <a:buFontTx/>
                <a:buNone/>
              </a:pPr>
              <a:r>
                <a:rPr lang="ja-JP" altLang="en-US" sz="1600"/>
                <a:t>　７８．１９</a:t>
              </a:r>
            </a:p>
            <a:p>
              <a:pPr>
                <a:buFontTx/>
                <a:buNone/>
              </a:pPr>
              <a:r>
                <a:rPr lang="ja-JP" altLang="en-US" sz="1600"/>
                <a:t>　７８．２７</a:t>
              </a:r>
            </a:p>
            <a:p>
              <a:pPr>
                <a:buFontTx/>
                <a:buNone/>
              </a:pPr>
              <a:r>
                <a:rPr lang="ja-JP" altLang="en-US" sz="1600"/>
                <a:t>　７８．３５</a:t>
              </a:r>
            </a:p>
            <a:p>
              <a:pPr>
                <a:buFontTx/>
                <a:buNone/>
              </a:pPr>
              <a:r>
                <a:rPr lang="ja-JP" altLang="en-US" sz="1600"/>
                <a:t>　７８．４３</a:t>
              </a:r>
            </a:p>
            <a:p>
              <a:pPr>
                <a:buFontTx/>
                <a:buNone/>
              </a:pPr>
              <a:r>
                <a:rPr lang="ja-JP" altLang="en-US" sz="1600"/>
                <a:t>　７８．５１</a:t>
              </a:r>
            </a:p>
            <a:p>
              <a:pPr>
                <a:buFontTx/>
                <a:buNone/>
              </a:pPr>
              <a:r>
                <a:rPr lang="ja-JP" altLang="en-US" sz="1600"/>
                <a:t>　７８．５９</a:t>
              </a:r>
            </a:p>
          </p:txBody>
        </p:sp>
        <p:sp>
          <p:nvSpPr>
            <p:cNvPr id="86108" name="Rectangle 92"/>
            <p:cNvSpPr>
              <a:spLocks noChangeArrowheads="1"/>
            </p:cNvSpPr>
            <p:nvPr/>
          </p:nvSpPr>
          <p:spPr bwMode="auto">
            <a:xfrm>
              <a:off x="526" y="1418"/>
              <a:ext cx="1704" cy="2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７７．８３～７７．９１</a:t>
              </a:r>
            </a:p>
            <a:p>
              <a:pPr>
                <a:buFontTx/>
                <a:buNone/>
              </a:pPr>
              <a:r>
                <a:rPr lang="ja-JP" altLang="en-US" sz="1600"/>
                <a:t>　７７．９１～７７．９９</a:t>
              </a:r>
            </a:p>
            <a:p>
              <a:pPr>
                <a:buFontTx/>
                <a:buNone/>
              </a:pPr>
              <a:r>
                <a:rPr lang="ja-JP" altLang="en-US" sz="1600"/>
                <a:t>　７７．９９～７８．０７</a:t>
              </a:r>
            </a:p>
            <a:p>
              <a:pPr>
                <a:buFontTx/>
                <a:buNone/>
              </a:pPr>
              <a:r>
                <a:rPr lang="ja-JP" altLang="en-US" sz="1600"/>
                <a:t>　７８．０７～７８．１５</a:t>
              </a:r>
            </a:p>
            <a:p>
              <a:pPr>
                <a:buFontTx/>
                <a:buNone/>
              </a:pPr>
              <a:r>
                <a:rPr lang="ja-JP" altLang="en-US" sz="1600"/>
                <a:t>　７８．１５～７８・２３</a:t>
              </a:r>
            </a:p>
            <a:p>
              <a:pPr>
                <a:buFontTx/>
                <a:buNone/>
              </a:pPr>
              <a:r>
                <a:rPr lang="ja-JP" altLang="en-US" sz="1600"/>
                <a:t>　７８．２３～７８．３１</a:t>
              </a:r>
            </a:p>
            <a:p>
              <a:pPr>
                <a:buFontTx/>
                <a:buNone/>
              </a:pPr>
              <a:r>
                <a:rPr lang="ja-JP" altLang="en-US" sz="1600"/>
                <a:t>　７８．３１～７８．３９</a:t>
              </a:r>
            </a:p>
            <a:p>
              <a:pPr>
                <a:buFontTx/>
                <a:buNone/>
              </a:pPr>
              <a:r>
                <a:rPr lang="ja-JP" altLang="en-US" sz="1600"/>
                <a:t>　７８．３９～７８．４７</a:t>
              </a:r>
            </a:p>
            <a:p>
              <a:pPr>
                <a:buFontTx/>
                <a:buNone/>
              </a:pPr>
              <a:r>
                <a:rPr lang="ja-JP" altLang="en-US" sz="1600"/>
                <a:t>　７８．４７～７８．５５</a:t>
              </a:r>
            </a:p>
            <a:p>
              <a:pPr>
                <a:buFontTx/>
                <a:buNone/>
              </a:pPr>
              <a:r>
                <a:rPr lang="ja-JP" altLang="en-US" sz="1600"/>
                <a:t>　７８．５５～７８．６３</a:t>
              </a:r>
            </a:p>
          </p:txBody>
        </p:sp>
        <p:sp>
          <p:nvSpPr>
            <p:cNvPr id="86109" name="Rectangle 93"/>
            <p:cNvSpPr>
              <a:spLocks noChangeArrowheads="1"/>
            </p:cNvSpPr>
            <p:nvPr/>
          </p:nvSpPr>
          <p:spPr bwMode="auto">
            <a:xfrm>
              <a:off x="288" y="1412"/>
              <a:ext cx="386" cy="2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a:p>
              <a:pPr>
                <a:buFontTx/>
                <a:buNone/>
              </a:pPr>
              <a:r>
                <a:rPr lang="ja-JP" altLang="en-US" sz="1600"/>
                <a:t>　７</a:t>
              </a:r>
            </a:p>
            <a:p>
              <a:pPr>
                <a:buFontTx/>
                <a:buNone/>
              </a:pPr>
              <a:r>
                <a:rPr lang="ja-JP" altLang="en-US" sz="1600"/>
                <a:t>　８</a:t>
              </a:r>
            </a:p>
            <a:p>
              <a:pPr>
                <a:buFontTx/>
                <a:buNone/>
              </a:pPr>
              <a:r>
                <a:rPr lang="ja-JP" altLang="en-US" sz="1600"/>
                <a:t>　９</a:t>
              </a:r>
            </a:p>
            <a:p>
              <a:pPr>
                <a:buFontTx/>
                <a:buNone/>
              </a:pPr>
              <a:r>
                <a:rPr lang="ja-JP" altLang="en-US" sz="1600"/>
                <a:t>１０</a:t>
              </a:r>
            </a:p>
          </p:txBody>
        </p:sp>
        <p:grpSp>
          <p:nvGrpSpPr>
            <p:cNvPr id="86155" name="Group 139"/>
            <p:cNvGrpSpPr>
              <a:grpSpLocks/>
            </p:cNvGrpSpPr>
            <p:nvPr/>
          </p:nvGrpSpPr>
          <p:grpSpPr bwMode="auto">
            <a:xfrm>
              <a:off x="163" y="1001"/>
              <a:ext cx="5552" cy="3014"/>
              <a:chOff x="163" y="1001"/>
              <a:chExt cx="5552" cy="3014"/>
            </a:xfrm>
          </p:grpSpPr>
          <p:sp>
            <p:nvSpPr>
              <p:cNvPr id="86120" name="Line 104"/>
              <p:cNvSpPr>
                <a:spLocks noChangeShapeType="1"/>
              </p:cNvSpPr>
              <p:nvPr/>
            </p:nvSpPr>
            <p:spPr bwMode="auto">
              <a:xfrm>
                <a:off x="1747" y="1001"/>
                <a:ext cx="0" cy="299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21" name="Line 105"/>
              <p:cNvSpPr>
                <a:spLocks noChangeShapeType="1"/>
              </p:cNvSpPr>
              <p:nvPr/>
            </p:nvSpPr>
            <p:spPr bwMode="auto">
              <a:xfrm>
                <a:off x="533" y="1019"/>
                <a:ext cx="0" cy="29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23" name="Line 107"/>
              <p:cNvSpPr>
                <a:spLocks noChangeShapeType="1"/>
              </p:cNvSpPr>
              <p:nvPr/>
            </p:nvSpPr>
            <p:spPr bwMode="auto">
              <a:xfrm>
                <a:off x="194" y="1010"/>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24" name="Line 108"/>
              <p:cNvSpPr>
                <a:spLocks noChangeShapeType="1"/>
              </p:cNvSpPr>
              <p:nvPr/>
            </p:nvSpPr>
            <p:spPr bwMode="auto">
              <a:xfrm>
                <a:off x="5707" y="1010"/>
                <a:ext cx="0" cy="29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25" name="Line 109"/>
              <p:cNvSpPr>
                <a:spLocks noChangeShapeType="1"/>
              </p:cNvSpPr>
              <p:nvPr/>
            </p:nvSpPr>
            <p:spPr bwMode="auto">
              <a:xfrm>
                <a:off x="194" y="3780"/>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26" name="Line 110"/>
              <p:cNvSpPr>
                <a:spLocks noChangeShapeType="1"/>
              </p:cNvSpPr>
              <p:nvPr/>
            </p:nvSpPr>
            <p:spPr bwMode="auto">
              <a:xfrm>
                <a:off x="2571" y="1001"/>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27" name="Line 111"/>
              <p:cNvSpPr>
                <a:spLocks noChangeShapeType="1"/>
              </p:cNvSpPr>
              <p:nvPr/>
            </p:nvSpPr>
            <p:spPr bwMode="auto">
              <a:xfrm>
                <a:off x="4968" y="1010"/>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28" name="Line 112"/>
              <p:cNvSpPr>
                <a:spLocks noChangeShapeType="1"/>
              </p:cNvSpPr>
              <p:nvPr/>
            </p:nvSpPr>
            <p:spPr bwMode="auto">
              <a:xfrm>
                <a:off x="194" y="4009"/>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29" name="Line 113"/>
              <p:cNvSpPr>
                <a:spLocks noChangeShapeType="1"/>
              </p:cNvSpPr>
              <p:nvPr/>
            </p:nvSpPr>
            <p:spPr bwMode="auto">
              <a:xfrm>
                <a:off x="3387" y="1007"/>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30" name="Line 114"/>
              <p:cNvSpPr>
                <a:spLocks noChangeShapeType="1"/>
              </p:cNvSpPr>
              <p:nvPr/>
            </p:nvSpPr>
            <p:spPr bwMode="auto">
              <a:xfrm>
                <a:off x="4185" y="1004"/>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06" name="Rectangle 90"/>
              <p:cNvSpPr>
                <a:spLocks noChangeArrowheads="1"/>
              </p:cNvSpPr>
              <p:nvPr/>
            </p:nvSpPr>
            <p:spPr bwMode="auto">
              <a:xfrm>
                <a:off x="2755" y="1409"/>
                <a:ext cx="525" cy="2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４</a:t>
                </a:r>
              </a:p>
              <a:p>
                <a:pPr>
                  <a:buFontTx/>
                  <a:buNone/>
                </a:pPr>
                <a:r>
                  <a:rPr lang="ja-JP" altLang="en-US" sz="1600"/>
                  <a:t>　　９</a:t>
                </a:r>
              </a:p>
              <a:p>
                <a:pPr>
                  <a:buFontTx/>
                  <a:buNone/>
                </a:pPr>
                <a:r>
                  <a:rPr lang="ja-JP" altLang="en-US" sz="1600"/>
                  <a:t>　２０</a:t>
                </a:r>
              </a:p>
              <a:p>
                <a:pPr>
                  <a:buFontTx/>
                  <a:buNone/>
                </a:pPr>
                <a:r>
                  <a:rPr lang="ja-JP" altLang="en-US" sz="1600"/>
                  <a:t>　３４</a:t>
                </a:r>
              </a:p>
              <a:p>
                <a:pPr>
                  <a:buFontTx/>
                  <a:buNone/>
                </a:pPr>
                <a:r>
                  <a:rPr lang="ja-JP" altLang="en-US" sz="1600"/>
                  <a:t>　１８</a:t>
                </a:r>
              </a:p>
              <a:p>
                <a:pPr>
                  <a:buFontTx/>
                  <a:buNone/>
                </a:pPr>
                <a:r>
                  <a:rPr lang="ja-JP" altLang="en-US" sz="1600"/>
                  <a:t>　　７</a:t>
                </a:r>
              </a:p>
              <a:p>
                <a:pPr>
                  <a:buFontTx/>
                  <a:buNone/>
                </a:pPr>
                <a:r>
                  <a:rPr lang="ja-JP" altLang="en-US" sz="1600"/>
                  <a:t>　　３</a:t>
                </a:r>
              </a:p>
              <a:p>
                <a:pPr>
                  <a:buFontTx/>
                  <a:buNone/>
                </a:pPr>
                <a:r>
                  <a:rPr lang="ja-JP" altLang="en-US" sz="1600"/>
                  <a:t>　　３</a:t>
                </a:r>
              </a:p>
              <a:p>
                <a:pPr>
                  <a:buFontTx/>
                  <a:buNone/>
                </a:pPr>
                <a:r>
                  <a:rPr lang="ja-JP" altLang="en-US" sz="1600"/>
                  <a:t>　　１</a:t>
                </a:r>
              </a:p>
              <a:p>
                <a:pPr>
                  <a:buFontTx/>
                  <a:buNone/>
                </a:pPr>
                <a:r>
                  <a:rPr lang="ja-JP" altLang="en-US" sz="1600"/>
                  <a:t>　　１</a:t>
                </a:r>
              </a:p>
            </p:txBody>
          </p:sp>
          <p:sp>
            <p:nvSpPr>
              <p:cNvPr id="86112" name="Rectangle 96"/>
              <p:cNvSpPr>
                <a:spLocks noChangeArrowheads="1"/>
              </p:cNvSpPr>
              <p:nvPr/>
            </p:nvSpPr>
            <p:spPr bwMode="auto">
              <a:xfrm>
                <a:off x="1800" y="1046"/>
                <a:ext cx="920"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中心値</a:t>
                </a:r>
              </a:p>
            </p:txBody>
          </p:sp>
          <p:sp>
            <p:nvSpPr>
              <p:cNvPr id="86113" name="Rectangle 97"/>
              <p:cNvSpPr>
                <a:spLocks noChangeArrowheads="1"/>
              </p:cNvSpPr>
              <p:nvPr/>
            </p:nvSpPr>
            <p:spPr bwMode="auto">
              <a:xfrm>
                <a:off x="244" y="1019"/>
                <a:ext cx="387"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en-US" altLang="ja-JP" sz="1600"/>
                  <a:t>NO</a:t>
                </a:r>
              </a:p>
            </p:txBody>
          </p:sp>
          <p:sp>
            <p:nvSpPr>
              <p:cNvPr id="86114" name="Rectangle 98"/>
              <p:cNvSpPr>
                <a:spLocks noChangeArrowheads="1"/>
              </p:cNvSpPr>
              <p:nvPr/>
            </p:nvSpPr>
            <p:spPr bwMode="auto">
              <a:xfrm>
                <a:off x="558" y="1037"/>
                <a:ext cx="170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区　　間</a:t>
                </a:r>
              </a:p>
            </p:txBody>
          </p:sp>
          <p:sp>
            <p:nvSpPr>
              <p:cNvPr id="86118" name="Text Box 102"/>
              <p:cNvSpPr txBox="1">
                <a:spLocks noChangeArrowheads="1"/>
              </p:cNvSpPr>
              <p:nvPr/>
            </p:nvSpPr>
            <p:spPr bwMode="auto">
              <a:xfrm>
                <a:off x="2780" y="1016"/>
                <a:ext cx="57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度数</a:t>
                </a:r>
                <a:r>
                  <a:rPr lang="ja-JP" altLang="en-US" sz="2000"/>
                  <a:t>　</a:t>
                </a:r>
                <a:r>
                  <a:rPr lang="en-US" altLang="ja-JP" sz="2000"/>
                  <a:t>f</a:t>
                </a:r>
              </a:p>
            </p:txBody>
          </p:sp>
          <p:sp>
            <p:nvSpPr>
              <p:cNvPr id="86136" name="Rectangle 120"/>
              <p:cNvSpPr>
                <a:spLocks noChangeArrowheads="1"/>
              </p:cNvSpPr>
              <p:nvPr/>
            </p:nvSpPr>
            <p:spPr bwMode="auto">
              <a:xfrm>
                <a:off x="3652" y="1403"/>
                <a:ext cx="524" cy="2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－３</a:t>
                </a:r>
              </a:p>
              <a:p>
                <a:pPr>
                  <a:buFontTx/>
                  <a:buNone/>
                </a:pPr>
                <a:r>
                  <a:rPr lang="ja-JP" altLang="en-US" sz="1600"/>
                  <a:t>　－２</a:t>
                </a:r>
              </a:p>
              <a:p>
                <a:pPr>
                  <a:buFontTx/>
                  <a:buNone/>
                </a:pPr>
                <a:r>
                  <a:rPr lang="ja-JP" altLang="en-US" sz="1600"/>
                  <a:t>　－１</a:t>
                </a:r>
              </a:p>
              <a:p>
                <a:pPr>
                  <a:buFontTx/>
                  <a:buNone/>
                </a:pPr>
                <a:r>
                  <a:rPr lang="ja-JP" altLang="en-US" sz="1600"/>
                  <a:t>　　０</a:t>
                </a:r>
              </a:p>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p:txBody>
          </p:sp>
          <p:sp>
            <p:nvSpPr>
              <p:cNvPr id="86140" name="Text Box 124"/>
              <p:cNvSpPr txBox="1">
                <a:spLocks noChangeArrowheads="1"/>
              </p:cNvSpPr>
              <p:nvPr/>
            </p:nvSpPr>
            <p:spPr bwMode="auto">
              <a:xfrm>
                <a:off x="282" y="3778"/>
                <a:ext cx="30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計</a:t>
                </a:r>
              </a:p>
            </p:txBody>
          </p:sp>
          <p:sp>
            <p:nvSpPr>
              <p:cNvPr id="86132" name="Line 116"/>
              <p:cNvSpPr>
                <a:spLocks noChangeShapeType="1"/>
              </p:cNvSpPr>
              <p:nvPr/>
            </p:nvSpPr>
            <p:spPr bwMode="auto">
              <a:xfrm>
                <a:off x="173" y="1248"/>
                <a:ext cx="554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33" name="Text Box 117"/>
              <p:cNvSpPr txBox="1">
                <a:spLocks noChangeArrowheads="1"/>
              </p:cNvSpPr>
              <p:nvPr/>
            </p:nvSpPr>
            <p:spPr bwMode="auto">
              <a:xfrm>
                <a:off x="3587" y="1025"/>
                <a:ext cx="44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sp>
            <p:nvSpPr>
              <p:cNvPr id="86134" name="Text Box 118"/>
              <p:cNvSpPr txBox="1">
                <a:spLocks noChangeArrowheads="1"/>
              </p:cNvSpPr>
              <p:nvPr/>
            </p:nvSpPr>
            <p:spPr bwMode="auto">
              <a:xfrm>
                <a:off x="4452" y="1015"/>
                <a:ext cx="34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2000"/>
                  <a:t>f</a:t>
                </a:r>
              </a:p>
            </p:txBody>
          </p:sp>
          <p:sp>
            <p:nvSpPr>
              <p:cNvPr id="86115" name="Line 99"/>
              <p:cNvSpPr>
                <a:spLocks noChangeShapeType="1"/>
              </p:cNvSpPr>
              <p:nvPr/>
            </p:nvSpPr>
            <p:spPr bwMode="auto">
              <a:xfrm>
                <a:off x="163" y="1019"/>
                <a:ext cx="0" cy="2996"/>
              </a:xfrm>
              <a:prstGeom prst="line">
                <a:avLst/>
              </a:prstGeom>
              <a:noFill/>
              <a:ln w="1905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117" name="Text Box 101"/>
              <p:cNvSpPr txBox="1">
                <a:spLocks noChangeArrowheads="1"/>
              </p:cNvSpPr>
              <p:nvPr/>
            </p:nvSpPr>
            <p:spPr bwMode="auto">
              <a:xfrm>
                <a:off x="2732" y="3798"/>
                <a:ext cx="47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a:t>
                </a:r>
              </a:p>
            </p:txBody>
          </p:sp>
          <p:sp>
            <p:nvSpPr>
              <p:cNvPr id="86138" name="Text Box 122"/>
              <p:cNvSpPr txBox="1">
                <a:spLocks noChangeArrowheads="1"/>
              </p:cNvSpPr>
              <p:nvPr/>
            </p:nvSpPr>
            <p:spPr bwMode="auto">
              <a:xfrm>
                <a:off x="4428" y="1029"/>
                <a:ext cx="44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grpSp>
      </p:grpSp>
      <p:grpSp>
        <p:nvGrpSpPr>
          <p:cNvPr id="86158" name="Group 142"/>
          <p:cNvGrpSpPr>
            <a:grpSpLocks/>
          </p:cNvGrpSpPr>
          <p:nvPr/>
        </p:nvGrpSpPr>
        <p:grpSpPr bwMode="auto">
          <a:xfrm>
            <a:off x="6740525" y="2236788"/>
            <a:ext cx="1116013" cy="4124325"/>
            <a:chOff x="4246" y="1409"/>
            <a:chExt cx="703" cy="2598"/>
          </a:xfrm>
        </p:grpSpPr>
        <p:sp>
          <p:nvSpPr>
            <p:cNvPr id="86156" name="Rectangle 140"/>
            <p:cNvSpPr>
              <a:spLocks noChangeArrowheads="1"/>
            </p:cNvSpPr>
            <p:nvPr/>
          </p:nvSpPr>
          <p:spPr bwMode="auto">
            <a:xfrm>
              <a:off x="4246" y="1409"/>
              <a:ext cx="703" cy="2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solidFill>
                    <a:srgbClr val="FF0000"/>
                  </a:solidFill>
                </a:rPr>
                <a:t>　－１２</a:t>
              </a:r>
            </a:p>
            <a:p>
              <a:pPr>
                <a:buFontTx/>
                <a:buNone/>
              </a:pPr>
              <a:r>
                <a:rPr lang="ja-JP" altLang="en-US" sz="1600">
                  <a:solidFill>
                    <a:srgbClr val="FF0000"/>
                  </a:solidFill>
                </a:rPr>
                <a:t>　－１８</a:t>
              </a:r>
            </a:p>
            <a:p>
              <a:pPr>
                <a:buFontTx/>
                <a:buNone/>
              </a:pPr>
              <a:r>
                <a:rPr lang="ja-JP" altLang="en-US" sz="1600">
                  <a:solidFill>
                    <a:srgbClr val="FF0000"/>
                  </a:solidFill>
                </a:rPr>
                <a:t>　－２０</a:t>
              </a:r>
            </a:p>
            <a:p>
              <a:pPr>
                <a:buFontTx/>
                <a:buNone/>
              </a:pPr>
              <a:r>
                <a:rPr lang="ja-JP" altLang="en-US" sz="1600">
                  <a:solidFill>
                    <a:srgbClr val="FF0000"/>
                  </a:solidFill>
                </a:rPr>
                <a:t>　　　０</a:t>
              </a:r>
            </a:p>
            <a:p>
              <a:pPr>
                <a:buFontTx/>
                <a:buNone/>
              </a:pPr>
              <a:r>
                <a:rPr lang="ja-JP" altLang="en-US" sz="1600">
                  <a:solidFill>
                    <a:srgbClr val="FF0000"/>
                  </a:solidFill>
                </a:rPr>
                <a:t>　　１８</a:t>
              </a:r>
            </a:p>
            <a:p>
              <a:pPr>
                <a:buFontTx/>
                <a:buNone/>
              </a:pPr>
              <a:r>
                <a:rPr lang="ja-JP" altLang="en-US" sz="1600">
                  <a:solidFill>
                    <a:srgbClr val="FF0000"/>
                  </a:solidFill>
                </a:rPr>
                <a:t>　　１４</a:t>
              </a:r>
            </a:p>
            <a:p>
              <a:pPr>
                <a:buFontTx/>
                <a:buNone/>
              </a:pPr>
              <a:r>
                <a:rPr lang="ja-JP" altLang="en-US" sz="1600">
                  <a:solidFill>
                    <a:srgbClr val="FF0000"/>
                  </a:solidFill>
                </a:rPr>
                <a:t>　　　９</a:t>
              </a:r>
            </a:p>
            <a:p>
              <a:pPr>
                <a:buFontTx/>
                <a:buNone/>
              </a:pPr>
              <a:r>
                <a:rPr lang="ja-JP" altLang="en-US" sz="1600">
                  <a:solidFill>
                    <a:srgbClr val="FF0000"/>
                  </a:solidFill>
                </a:rPr>
                <a:t>　　１２</a:t>
              </a:r>
            </a:p>
            <a:p>
              <a:pPr>
                <a:buFontTx/>
                <a:buNone/>
              </a:pPr>
              <a:r>
                <a:rPr lang="ja-JP" altLang="en-US" sz="1600">
                  <a:solidFill>
                    <a:srgbClr val="FF0000"/>
                  </a:solidFill>
                </a:rPr>
                <a:t>　　　５</a:t>
              </a:r>
            </a:p>
            <a:p>
              <a:pPr>
                <a:buFontTx/>
                <a:buNone/>
              </a:pPr>
              <a:r>
                <a:rPr lang="ja-JP" altLang="en-US" sz="1600">
                  <a:solidFill>
                    <a:srgbClr val="FF0000"/>
                  </a:solidFill>
                </a:rPr>
                <a:t>　　　６</a:t>
              </a:r>
            </a:p>
          </p:txBody>
        </p:sp>
        <p:sp>
          <p:nvSpPr>
            <p:cNvPr id="86157" name="Text Box 141"/>
            <p:cNvSpPr txBox="1">
              <a:spLocks noChangeArrowheads="1"/>
            </p:cNvSpPr>
            <p:nvPr/>
          </p:nvSpPr>
          <p:spPr bwMode="auto">
            <a:xfrm>
              <a:off x="4425" y="3795"/>
              <a:ext cx="45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１４</a:t>
              </a:r>
            </a:p>
          </p:txBody>
        </p:sp>
      </p:grpSp>
      <p:grpSp>
        <p:nvGrpSpPr>
          <p:cNvPr id="86170" name="Group 154"/>
          <p:cNvGrpSpPr>
            <a:grpSpLocks/>
          </p:cNvGrpSpPr>
          <p:nvPr/>
        </p:nvGrpSpPr>
        <p:grpSpPr bwMode="auto">
          <a:xfrm>
            <a:off x="7007225" y="2306638"/>
            <a:ext cx="500063" cy="2559050"/>
            <a:chOff x="4414" y="1453"/>
            <a:chExt cx="315" cy="1612"/>
          </a:xfrm>
        </p:grpSpPr>
        <p:sp>
          <p:nvSpPr>
            <p:cNvPr id="86160" name="Rectangle 144"/>
            <p:cNvSpPr>
              <a:spLocks noChangeArrowheads="1"/>
            </p:cNvSpPr>
            <p:nvPr/>
          </p:nvSpPr>
          <p:spPr bwMode="auto">
            <a:xfrm>
              <a:off x="4419" y="1453"/>
              <a:ext cx="309" cy="12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6162" name="Rectangle 146"/>
            <p:cNvSpPr>
              <a:spLocks noChangeArrowheads="1"/>
            </p:cNvSpPr>
            <p:nvPr/>
          </p:nvSpPr>
          <p:spPr bwMode="auto">
            <a:xfrm>
              <a:off x="4415" y="2180"/>
              <a:ext cx="309" cy="12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6164" name="Rectangle 148"/>
            <p:cNvSpPr>
              <a:spLocks noChangeArrowheads="1"/>
            </p:cNvSpPr>
            <p:nvPr/>
          </p:nvSpPr>
          <p:spPr bwMode="auto">
            <a:xfrm>
              <a:off x="4415" y="2573"/>
              <a:ext cx="309" cy="12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6166" name="Rectangle 150"/>
            <p:cNvSpPr>
              <a:spLocks noChangeArrowheads="1"/>
            </p:cNvSpPr>
            <p:nvPr/>
          </p:nvSpPr>
          <p:spPr bwMode="auto">
            <a:xfrm>
              <a:off x="4414" y="2938"/>
              <a:ext cx="309" cy="12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6168" name="Rectangle 152"/>
            <p:cNvSpPr>
              <a:spLocks noChangeArrowheads="1"/>
            </p:cNvSpPr>
            <p:nvPr/>
          </p:nvSpPr>
          <p:spPr bwMode="auto">
            <a:xfrm>
              <a:off x="4420" y="1826"/>
              <a:ext cx="309" cy="12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86169" name="Text Box 153"/>
          <p:cNvSpPr txBox="1">
            <a:spLocks noChangeArrowheads="1"/>
          </p:cNvSpPr>
          <p:nvPr/>
        </p:nvSpPr>
        <p:spPr bwMode="auto">
          <a:xfrm>
            <a:off x="8578850" y="114300"/>
            <a:ext cx="565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１９</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7" name="Rectangle 5"/>
          <p:cNvSpPr>
            <a:spLocks noChangeArrowheads="1"/>
          </p:cNvSpPr>
          <p:nvPr/>
        </p:nvSpPr>
        <p:spPr bwMode="auto">
          <a:xfrm>
            <a:off x="209550" y="198438"/>
            <a:ext cx="3049588"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手順１　ﾃﾞｰﾀを集める</a:t>
            </a:r>
            <a:endParaRPr lang="ja-JP" altLang="en-US"/>
          </a:p>
        </p:txBody>
      </p:sp>
      <p:sp>
        <p:nvSpPr>
          <p:cNvPr id="8575" name="Text Box 383"/>
          <p:cNvSpPr txBox="1">
            <a:spLocks noChangeArrowheads="1"/>
          </p:cNvSpPr>
          <p:nvPr/>
        </p:nvSpPr>
        <p:spPr bwMode="auto">
          <a:xfrm>
            <a:off x="987425" y="5384800"/>
            <a:ext cx="3584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endParaRPr lang="ja-JP" altLang="ja-JP" sz="2000"/>
          </a:p>
        </p:txBody>
      </p:sp>
      <p:graphicFrame>
        <p:nvGraphicFramePr>
          <p:cNvPr id="9190" name="Group 998"/>
          <p:cNvGraphicFramePr>
            <a:graphicFrameLocks noGrp="1"/>
          </p:cNvGraphicFramePr>
          <p:nvPr/>
        </p:nvGraphicFramePr>
        <p:xfrm>
          <a:off x="4616450" y="1089025"/>
          <a:ext cx="4108450" cy="4884742"/>
        </p:xfrm>
        <a:graphic>
          <a:graphicData uri="http://schemas.openxmlformats.org/drawingml/2006/table">
            <a:tbl>
              <a:tblPr/>
              <a:tblGrid>
                <a:gridCol w="431800"/>
                <a:gridCol w="904875"/>
                <a:gridCol w="933450"/>
                <a:gridCol w="952500"/>
                <a:gridCol w="885825"/>
              </a:tblGrid>
              <a:tr h="3746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９時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１０時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１４時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１６時</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571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１６</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１７</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１８</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１９</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７８．５６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２３</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66713">
                <a:tc gridSpan="5">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8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cap="flat">
                      <a:noFill/>
                    </a:lnL>
                    <a:lnR cap="flat">
                      <a:noFill/>
                    </a:lnR>
                    <a:lnT w="12700" cap="flat" cmpd="sng" algn="ctr">
                      <a:solidFill>
                        <a:schemeClr val="tx1"/>
                      </a:solidFill>
                      <a:prstDash val="solid"/>
                      <a:round/>
                      <a:headEnd type="none" w="sm" len="sm"/>
                      <a:tailEnd type="none" w="sm" len="sm"/>
                    </a:lnT>
                    <a:lnB cap="flat">
                      <a:noFill/>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bl>
          </a:graphicData>
        </a:graphic>
      </p:graphicFrame>
      <p:graphicFrame>
        <p:nvGraphicFramePr>
          <p:cNvPr id="9089" name="Group 897"/>
          <p:cNvGraphicFramePr>
            <a:graphicFrameLocks noGrp="1"/>
          </p:cNvGraphicFramePr>
          <p:nvPr/>
        </p:nvGraphicFramePr>
        <p:xfrm>
          <a:off x="439738" y="1079500"/>
          <a:ext cx="4108450" cy="4922841"/>
        </p:xfrm>
        <a:graphic>
          <a:graphicData uri="http://schemas.openxmlformats.org/drawingml/2006/table">
            <a:tbl>
              <a:tblPr/>
              <a:tblGrid>
                <a:gridCol w="431800"/>
                <a:gridCol w="904875"/>
                <a:gridCol w="933450"/>
                <a:gridCol w="952500"/>
                <a:gridCol w="885825"/>
              </a:tblGrid>
              <a:tr h="393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９時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１０時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１４時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１６時</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651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３</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６</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７</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８</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９</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778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１３</a:t>
                      </a:r>
                      <a:endPar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8966" name="Text Box 774"/>
          <p:cNvSpPr txBox="1">
            <a:spLocks noChangeArrowheads="1"/>
          </p:cNvSpPr>
          <p:nvPr/>
        </p:nvSpPr>
        <p:spPr bwMode="auto">
          <a:xfrm>
            <a:off x="1806575" y="6037263"/>
            <a:ext cx="3352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測定具　 　：　○○○○</a:t>
            </a:r>
          </a:p>
        </p:txBody>
      </p:sp>
      <p:sp>
        <p:nvSpPr>
          <p:cNvPr id="8967" name="Text Box 775"/>
          <p:cNvSpPr txBox="1">
            <a:spLocks noChangeArrowheads="1"/>
          </p:cNvSpPr>
          <p:nvPr/>
        </p:nvSpPr>
        <p:spPr bwMode="auto">
          <a:xfrm>
            <a:off x="1801813" y="6389688"/>
            <a:ext cx="35131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測定単位　： 　ｍｍ</a:t>
            </a:r>
          </a:p>
        </p:txBody>
      </p:sp>
      <p:sp>
        <p:nvSpPr>
          <p:cNvPr id="8968" name="Text Box 776"/>
          <p:cNvSpPr txBox="1">
            <a:spLocks noChangeArrowheads="1"/>
          </p:cNvSpPr>
          <p:nvPr/>
        </p:nvSpPr>
        <p:spPr bwMode="auto">
          <a:xfrm>
            <a:off x="5273675" y="6032500"/>
            <a:ext cx="3352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測定日　 　：　０４．９月１～２５日</a:t>
            </a:r>
          </a:p>
        </p:txBody>
      </p:sp>
      <p:sp>
        <p:nvSpPr>
          <p:cNvPr id="8969" name="Text Box 777"/>
          <p:cNvSpPr txBox="1">
            <a:spLocks noChangeArrowheads="1"/>
          </p:cNvSpPr>
          <p:nvPr/>
        </p:nvSpPr>
        <p:spPr bwMode="auto">
          <a:xfrm>
            <a:off x="5268913" y="6384925"/>
            <a:ext cx="351313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測定者　 　： 　○○○○</a:t>
            </a:r>
          </a:p>
        </p:txBody>
      </p:sp>
      <p:sp>
        <p:nvSpPr>
          <p:cNvPr id="8970" name="Text Box 778"/>
          <p:cNvSpPr txBox="1">
            <a:spLocks noChangeArrowheads="1"/>
          </p:cNvSpPr>
          <p:nvPr/>
        </p:nvSpPr>
        <p:spPr bwMode="auto">
          <a:xfrm>
            <a:off x="7539038" y="681038"/>
            <a:ext cx="15684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a:t>n</a:t>
            </a:r>
            <a:r>
              <a:rPr lang="ja-JP" altLang="en-US"/>
              <a:t>＝１００</a:t>
            </a:r>
          </a:p>
        </p:txBody>
      </p:sp>
      <p:sp>
        <p:nvSpPr>
          <p:cNvPr id="8971" name="Line 779"/>
          <p:cNvSpPr>
            <a:spLocks noChangeShapeType="1"/>
          </p:cNvSpPr>
          <p:nvPr/>
        </p:nvSpPr>
        <p:spPr bwMode="auto">
          <a:xfrm>
            <a:off x="434975" y="1069975"/>
            <a:ext cx="392113" cy="3921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72" name="Line 780"/>
          <p:cNvSpPr>
            <a:spLocks noChangeShapeType="1"/>
          </p:cNvSpPr>
          <p:nvPr/>
        </p:nvSpPr>
        <p:spPr bwMode="auto">
          <a:xfrm>
            <a:off x="4630738" y="1069975"/>
            <a:ext cx="392112" cy="3921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73" name="Text Box 781"/>
          <p:cNvSpPr txBox="1">
            <a:spLocks noChangeArrowheads="1"/>
          </p:cNvSpPr>
          <p:nvPr/>
        </p:nvSpPr>
        <p:spPr bwMode="auto">
          <a:xfrm>
            <a:off x="428625" y="1223963"/>
            <a:ext cx="246063"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日</a:t>
            </a:r>
          </a:p>
        </p:txBody>
      </p:sp>
      <p:sp>
        <p:nvSpPr>
          <p:cNvPr id="8974" name="Text Box 782"/>
          <p:cNvSpPr txBox="1">
            <a:spLocks noChangeArrowheads="1"/>
          </p:cNvSpPr>
          <p:nvPr/>
        </p:nvSpPr>
        <p:spPr bwMode="auto">
          <a:xfrm>
            <a:off x="4610100" y="1214438"/>
            <a:ext cx="246063"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日</a:t>
            </a:r>
          </a:p>
        </p:txBody>
      </p:sp>
      <p:sp>
        <p:nvSpPr>
          <p:cNvPr id="9191" name="Text Box 999"/>
          <p:cNvSpPr txBox="1">
            <a:spLocks noChangeArrowheads="1"/>
          </p:cNvSpPr>
          <p:nvPr/>
        </p:nvSpPr>
        <p:spPr bwMode="auto">
          <a:xfrm>
            <a:off x="3783013" y="214313"/>
            <a:ext cx="5037137" cy="623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・ﾃﾞｰﾀは５０～２００個必要</a:t>
            </a:r>
          </a:p>
          <a:p>
            <a:pPr>
              <a:spcBef>
                <a:spcPct val="50000"/>
              </a:spcBef>
            </a:pPr>
            <a:r>
              <a:rPr lang="ja-JP" altLang="en-US" sz="1400"/>
              <a:t>・少ないと集団としての性質が掴みにくい</a:t>
            </a:r>
          </a:p>
        </p:txBody>
      </p:sp>
      <p:sp>
        <p:nvSpPr>
          <p:cNvPr id="9192" name="Text Box 1000"/>
          <p:cNvSpPr txBox="1">
            <a:spLocks noChangeArrowheads="1"/>
          </p:cNvSpPr>
          <p:nvPr/>
        </p:nvSpPr>
        <p:spPr bwMode="auto">
          <a:xfrm>
            <a:off x="8662988" y="57150"/>
            <a:ext cx="4810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195263" y="141288"/>
            <a:ext cx="3775075"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a:t>
            </a:r>
            <a:r>
              <a:rPr lang="en-US" altLang="ja-JP" b="1"/>
              <a:t>3 </a:t>
            </a:r>
            <a:r>
              <a:rPr lang="ja-JP" altLang="en-US" b="1"/>
              <a:t>　  ｆｘを求める</a:t>
            </a:r>
            <a:endParaRPr lang="ja-JP" altLang="en-US"/>
          </a:p>
        </p:txBody>
      </p:sp>
      <p:sp>
        <p:nvSpPr>
          <p:cNvPr id="114691" name="Text Box 3"/>
          <p:cNvSpPr txBox="1">
            <a:spLocks noChangeArrowheads="1"/>
          </p:cNvSpPr>
          <p:nvPr/>
        </p:nvSpPr>
        <p:spPr bwMode="auto">
          <a:xfrm>
            <a:off x="4470400" y="420688"/>
            <a:ext cx="4411663" cy="623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・各区間ごとに、</a:t>
            </a:r>
            <a:r>
              <a:rPr lang="en-US" altLang="ja-JP" sz="1400" b="1"/>
              <a:t>X</a:t>
            </a:r>
            <a:r>
              <a:rPr lang="ja-JP" altLang="en-US" sz="1400"/>
              <a:t>　に度数（ｆ）を掛け</a:t>
            </a:r>
            <a:r>
              <a:rPr lang="ja-JP" altLang="en-US" sz="1400" b="1"/>
              <a:t>ｆｘ</a:t>
            </a:r>
            <a:r>
              <a:rPr lang="ja-JP" altLang="en-US" sz="1400"/>
              <a:t>の欄に記入する</a:t>
            </a:r>
          </a:p>
          <a:p>
            <a:pPr>
              <a:spcBef>
                <a:spcPct val="50000"/>
              </a:spcBef>
            </a:pPr>
            <a:r>
              <a:rPr lang="ja-JP" altLang="en-US" sz="1400"/>
              <a:t>・その合計を合計欄に記入する</a:t>
            </a:r>
          </a:p>
        </p:txBody>
      </p:sp>
      <p:grpSp>
        <p:nvGrpSpPr>
          <p:cNvPr id="114692" name="Group 4"/>
          <p:cNvGrpSpPr>
            <a:grpSpLocks/>
          </p:cNvGrpSpPr>
          <p:nvPr/>
        </p:nvGrpSpPr>
        <p:grpSpPr bwMode="auto">
          <a:xfrm>
            <a:off x="258763" y="1589088"/>
            <a:ext cx="8813800" cy="5268912"/>
            <a:chOff x="163" y="1001"/>
            <a:chExt cx="5552" cy="3319"/>
          </a:xfrm>
        </p:grpSpPr>
        <p:sp>
          <p:nvSpPr>
            <p:cNvPr id="114693" name="Rectangle 5"/>
            <p:cNvSpPr>
              <a:spLocks noChangeArrowheads="1"/>
            </p:cNvSpPr>
            <p:nvPr/>
          </p:nvSpPr>
          <p:spPr bwMode="auto">
            <a:xfrm>
              <a:off x="1885" y="1418"/>
              <a:ext cx="921" cy="29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b="1">
                  <a:solidFill>
                    <a:srgbClr val="FF0000"/>
                  </a:solidFill>
                </a:rPr>
                <a:t>　</a:t>
              </a:r>
              <a:r>
                <a:rPr lang="ja-JP" altLang="en-US" sz="1600"/>
                <a:t>７７．８７</a:t>
              </a:r>
            </a:p>
            <a:p>
              <a:pPr>
                <a:buFontTx/>
                <a:buNone/>
              </a:pPr>
              <a:r>
                <a:rPr lang="ja-JP" altLang="en-US" sz="1600"/>
                <a:t>　７７．９５</a:t>
              </a:r>
            </a:p>
            <a:p>
              <a:pPr>
                <a:buFontTx/>
                <a:buNone/>
              </a:pPr>
              <a:r>
                <a:rPr lang="ja-JP" altLang="en-US" sz="1600"/>
                <a:t>　７８．０３</a:t>
              </a:r>
            </a:p>
            <a:p>
              <a:pPr>
                <a:buFontTx/>
                <a:buNone/>
              </a:pPr>
              <a:r>
                <a:rPr lang="ja-JP" altLang="en-US" sz="1600"/>
                <a:t>　７８．１１</a:t>
              </a:r>
            </a:p>
            <a:p>
              <a:pPr>
                <a:buFontTx/>
                <a:buNone/>
              </a:pPr>
              <a:r>
                <a:rPr lang="ja-JP" altLang="en-US" sz="1600"/>
                <a:t>　７８．１９</a:t>
              </a:r>
            </a:p>
            <a:p>
              <a:pPr>
                <a:buFontTx/>
                <a:buNone/>
              </a:pPr>
              <a:r>
                <a:rPr lang="ja-JP" altLang="en-US" sz="1600"/>
                <a:t>　７８．２７</a:t>
              </a:r>
            </a:p>
            <a:p>
              <a:pPr>
                <a:buFontTx/>
                <a:buNone/>
              </a:pPr>
              <a:r>
                <a:rPr lang="ja-JP" altLang="en-US" sz="1600"/>
                <a:t>　７８．３５</a:t>
              </a:r>
            </a:p>
            <a:p>
              <a:pPr>
                <a:buFontTx/>
                <a:buNone/>
              </a:pPr>
              <a:r>
                <a:rPr lang="ja-JP" altLang="en-US" sz="1600"/>
                <a:t>　７８．４３</a:t>
              </a:r>
            </a:p>
            <a:p>
              <a:pPr>
                <a:buFontTx/>
                <a:buNone/>
              </a:pPr>
              <a:r>
                <a:rPr lang="ja-JP" altLang="en-US" sz="1600"/>
                <a:t>　７８．５１</a:t>
              </a:r>
            </a:p>
            <a:p>
              <a:pPr>
                <a:buFontTx/>
                <a:buNone/>
              </a:pPr>
              <a:r>
                <a:rPr lang="ja-JP" altLang="en-US" sz="1600"/>
                <a:t>　７８．５９</a:t>
              </a:r>
            </a:p>
          </p:txBody>
        </p:sp>
        <p:sp>
          <p:nvSpPr>
            <p:cNvPr id="114694" name="Rectangle 6"/>
            <p:cNvSpPr>
              <a:spLocks noChangeArrowheads="1"/>
            </p:cNvSpPr>
            <p:nvPr/>
          </p:nvSpPr>
          <p:spPr bwMode="auto">
            <a:xfrm>
              <a:off x="526" y="1418"/>
              <a:ext cx="1704" cy="2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７７．８３～７７．９１</a:t>
              </a:r>
            </a:p>
            <a:p>
              <a:pPr>
                <a:buFontTx/>
                <a:buNone/>
              </a:pPr>
              <a:r>
                <a:rPr lang="ja-JP" altLang="en-US" sz="1600"/>
                <a:t>　７７．９１～７７．９９</a:t>
              </a:r>
            </a:p>
            <a:p>
              <a:pPr>
                <a:buFontTx/>
                <a:buNone/>
              </a:pPr>
              <a:r>
                <a:rPr lang="ja-JP" altLang="en-US" sz="1600"/>
                <a:t>　７７．９９～７８．０７</a:t>
              </a:r>
            </a:p>
            <a:p>
              <a:pPr>
                <a:buFontTx/>
                <a:buNone/>
              </a:pPr>
              <a:r>
                <a:rPr lang="ja-JP" altLang="en-US" sz="1600"/>
                <a:t>　７８．０７～７８．１５</a:t>
              </a:r>
            </a:p>
            <a:p>
              <a:pPr>
                <a:buFontTx/>
                <a:buNone/>
              </a:pPr>
              <a:r>
                <a:rPr lang="ja-JP" altLang="en-US" sz="1600"/>
                <a:t>　７８．１５～７８・２３</a:t>
              </a:r>
            </a:p>
            <a:p>
              <a:pPr>
                <a:buFontTx/>
                <a:buNone/>
              </a:pPr>
              <a:r>
                <a:rPr lang="ja-JP" altLang="en-US" sz="1600"/>
                <a:t>　７８．２３～７８．３１</a:t>
              </a:r>
            </a:p>
            <a:p>
              <a:pPr>
                <a:buFontTx/>
                <a:buNone/>
              </a:pPr>
              <a:r>
                <a:rPr lang="ja-JP" altLang="en-US" sz="1600"/>
                <a:t>　７８．３１～７８．３９</a:t>
              </a:r>
            </a:p>
            <a:p>
              <a:pPr>
                <a:buFontTx/>
                <a:buNone/>
              </a:pPr>
              <a:r>
                <a:rPr lang="ja-JP" altLang="en-US" sz="1600"/>
                <a:t>　７８．３９～７８．４７</a:t>
              </a:r>
            </a:p>
            <a:p>
              <a:pPr>
                <a:buFontTx/>
                <a:buNone/>
              </a:pPr>
              <a:r>
                <a:rPr lang="ja-JP" altLang="en-US" sz="1600"/>
                <a:t>　７８．４７～７８．５５</a:t>
              </a:r>
            </a:p>
            <a:p>
              <a:pPr>
                <a:buFontTx/>
                <a:buNone/>
              </a:pPr>
              <a:r>
                <a:rPr lang="ja-JP" altLang="en-US" sz="1600"/>
                <a:t>　７８．５５～７８．６３</a:t>
              </a:r>
            </a:p>
          </p:txBody>
        </p:sp>
        <p:sp>
          <p:nvSpPr>
            <p:cNvPr id="114695" name="Rectangle 7"/>
            <p:cNvSpPr>
              <a:spLocks noChangeArrowheads="1"/>
            </p:cNvSpPr>
            <p:nvPr/>
          </p:nvSpPr>
          <p:spPr bwMode="auto">
            <a:xfrm>
              <a:off x="288" y="1412"/>
              <a:ext cx="386" cy="2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a:p>
              <a:pPr>
                <a:buFontTx/>
                <a:buNone/>
              </a:pPr>
              <a:r>
                <a:rPr lang="ja-JP" altLang="en-US" sz="1600"/>
                <a:t>　７</a:t>
              </a:r>
            </a:p>
            <a:p>
              <a:pPr>
                <a:buFontTx/>
                <a:buNone/>
              </a:pPr>
              <a:r>
                <a:rPr lang="ja-JP" altLang="en-US" sz="1600"/>
                <a:t>　８</a:t>
              </a:r>
            </a:p>
            <a:p>
              <a:pPr>
                <a:buFontTx/>
                <a:buNone/>
              </a:pPr>
              <a:r>
                <a:rPr lang="ja-JP" altLang="en-US" sz="1600"/>
                <a:t>　９</a:t>
              </a:r>
            </a:p>
            <a:p>
              <a:pPr>
                <a:buFontTx/>
                <a:buNone/>
              </a:pPr>
              <a:r>
                <a:rPr lang="ja-JP" altLang="en-US" sz="1600"/>
                <a:t>１０</a:t>
              </a:r>
            </a:p>
          </p:txBody>
        </p:sp>
        <p:grpSp>
          <p:nvGrpSpPr>
            <p:cNvPr id="114696" name="Group 8"/>
            <p:cNvGrpSpPr>
              <a:grpSpLocks/>
            </p:cNvGrpSpPr>
            <p:nvPr/>
          </p:nvGrpSpPr>
          <p:grpSpPr bwMode="auto">
            <a:xfrm>
              <a:off x="163" y="1001"/>
              <a:ext cx="5552" cy="3014"/>
              <a:chOff x="163" y="1001"/>
              <a:chExt cx="5552" cy="3014"/>
            </a:xfrm>
          </p:grpSpPr>
          <p:sp>
            <p:nvSpPr>
              <p:cNvPr id="114697" name="Line 9"/>
              <p:cNvSpPr>
                <a:spLocks noChangeShapeType="1"/>
              </p:cNvSpPr>
              <p:nvPr/>
            </p:nvSpPr>
            <p:spPr bwMode="auto">
              <a:xfrm>
                <a:off x="1747" y="1001"/>
                <a:ext cx="0" cy="299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698" name="Line 10"/>
              <p:cNvSpPr>
                <a:spLocks noChangeShapeType="1"/>
              </p:cNvSpPr>
              <p:nvPr/>
            </p:nvSpPr>
            <p:spPr bwMode="auto">
              <a:xfrm>
                <a:off x="533" y="1019"/>
                <a:ext cx="0" cy="29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699" name="Line 11"/>
              <p:cNvSpPr>
                <a:spLocks noChangeShapeType="1"/>
              </p:cNvSpPr>
              <p:nvPr/>
            </p:nvSpPr>
            <p:spPr bwMode="auto">
              <a:xfrm>
                <a:off x="194" y="1010"/>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700" name="Line 12"/>
              <p:cNvSpPr>
                <a:spLocks noChangeShapeType="1"/>
              </p:cNvSpPr>
              <p:nvPr/>
            </p:nvSpPr>
            <p:spPr bwMode="auto">
              <a:xfrm>
                <a:off x="5707" y="1010"/>
                <a:ext cx="0" cy="29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701" name="Line 13"/>
              <p:cNvSpPr>
                <a:spLocks noChangeShapeType="1"/>
              </p:cNvSpPr>
              <p:nvPr/>
            </p:nvSpPr>
            <p:spPr bwMode="auto">
              <a:xfrm>
                <a:off x="194" y="3780"/>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702" name="Line 14"/>
              <p:cNvSpPr>
                <a:spLocks noChangeShapeType="1"/>
              </p:cNvSpPr>
              <p:nvPr/>
            </p:nvSpPr>
            <p:spPr bwMode="auto">
              <a:xfrm>
                <a:off x="2571" y="1001"/>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703" name="Line 15"/>
              <p:cNvSpPr>
                <a:spLocks noChangeShapeType="1"/>
              </p:cNvSpPr>
              <p:nvPr/>
            </p:nvSpPr>
            <p:spPr bwMode="auto">
              <a:xfrm>
                <a:off x="4968" y="1010"/>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704" name="Line 16"/>
              <p:cNvSpPr>
                <a:spLocks noChangeShapeType="1"/>
              </p:cNvSpPr>
              <p:nvPr/>
            </p:nvSpPr>
            <p:spPr bwMode="auto">
              <a:xfrm>
                <a:off x="194" y="4009"/>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705" name="Line 17"/>
              <p:cNvSpPr>
                <a:spLocks noChangeShapeType="1"/>
              </p:cNvSpPr>
              <p:nvPr/>
            </p:nvSpPr>
            <p:spPr bwMode="auto">
              <a:xfrm>
                <a:off x="3387" y="1007"/>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706" name="Line 18"/>
              <p:cNvSpPr>
                <a:spLocks noChangeShapeType="1"/>
              </p:cNvSpPr>
              <p:nvPr/>
            </p:nvSpPr>
            <p:spPr bwMode="auto">
              <a:xfrm>
                <a:off x="4185" y="1004"/>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707" name="Rectangle 19"/>
              <p:cNvSpPr>
                <a:spLocks noChangeArrowheads="1"/>
              </p:cNvSpPr>
              <p:nvPr/>
            </p:nvSpPr>
            <p:spPr bwMode="auto">
              <a:xfrm>
                <a:off x="2755" y="1409"/>
                <a:ext cx="525" cy="2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４</a:t>
                </a:r>
              </a:p>
              <a:p>
                <a:pPr>
                  <a:buFontTx/>
                  <a:buNone/>
                </a:pPr>
                <a:r>
                  <a:rPr lang="ja-JP" altLang="en-US" sz="1600"/>
                  <a:t>　　９</a:t>
                </a:r>
              </a:p>
              <a:p>
                <a:pPr>
                  <a:buFontTx/>
                  <a:buNone/>
                </a:pPr>
                <a:r>
                  <a:rPr lang="ja-JP" altLang="en-US" sz="1600"/>
                  <a:t>　２０</a:t>
                </a:r>
              </a:p>
              <a:p>
                <a:pPr>
                  <a:buFontTx/>
                  <a:buNone/>
                </a:pPr>
                <a:r>
                  <a:rPr lang="ja-JP" altLang="en-US" sz="1600"/>
                  <a:t>　３４</a:t>
                </a:r>
              </a:p>
              <a:p>
                <a:pPr>
                  <a:buFontTx/>
                  <a:buNone/>
                </a:pPr>
                <a:r>
                  <a:rPr lang="ja-JP" altLang="en-US" sz="1600"/>
                  <a:t>　１８</a:t>
                </a:r>
              </a:p>
              <a:p>
                <a:pPr>
                  <a:buFontTx/>
                  <a:buNone/>
                </a:pPr>
                <a:r>
                  <a:rPr lang="ja-JP" altLang="en-US" sz="1600"/>
                  <a:t>　　７</a:t>
                </a:r>
              </a:p>
              <a:p>
                <a:pPr>
                  <a:buFontTx/>
                  <a:buNone/>
                </a:pPr>
                <a:r>
                  <a:rPr lang="ja-JP" altLang="en-US" sz="1600"/>
                  <a:t>　　３</a:t>
                </a:r>
              </a:p>
              <a:p>
                <a:pPr>
                  <a:buFontTx/>
                  <a:buNone/>
                </a:pPr>
                <a:r>
                  <a:rPr lang="ja-JP" altLang="en-US" sz="1600"/>
                  <a:t>　　３</a:t>
                </a:r>
              </a:p>
              <a:p>
                <a:pPr>
                  <a:buFontTx/>
                  <a:buNone/>
                </a:pPr>
                <a:r>
                  <a:rPr lang="ja-JP" altLang="en-US" sz="1600"/>
                  <a:t>　　１</a:t>
                </a:r>
              </a:p>
              <a:p>
                <a:pPr>
                  <a:buFontTx/>
                  <a:buNone/>
                </a:pPr>
                <a:r>
                  <a:rPr lang="ja-JP" altLang="en-US" sz="1600"/>
                  <a:t>　　１</a:t>
                </a:r>
              </a:p>
            </p:txBody>
          </p:sp>
          <p:sp>
            <p:nvSpPr>
              <p:cNvPr id="114708" name="Rectangle 20"/>
              <p:cNvSpPr>
                <a:spLocks noChangeArrowheads="1"/>
              </p:cNvSpPr>
              <p:nvPr/>
            </p:nvSpPr>
            <p:spPr bwMode="auto">
              <a:xfrm>
                <a:off x="1800" y="1046"/>
                <a:ext cx="920"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中心値</a:t>
                </a:r>
              </a:p>
            </p:txBody>
          </p:sp>
          <p:sp>
            <p:nvSpPr>
              <p:cNvPr id="114709" name="Rectangle 21"/>
              <p:cNvSpPr>
                <a:spLocks noChangeArrowheads="1"/>
              </p:cNvSpPr>
              <p:nvPr/>
            </p:nvSpPr>
            <p:spPr bwMode="auto">
              <a:xfrm>
                <a:off x="244" y="1019"/>
                <a:ext cx="387"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en-US" altLang="ja-JP" sz="1600"/>
                  <a:t>NO</a:t>
                </a:r>
              </a:p>
            </p:txBody>
          </p:sp>
          <p:sp>
            <p:nvSpPr>
              <p:cNvPr id="114710" name="Rectangle 22"/>
              <p:cNvSpPr>
                <a:spLocks noChangeArrowheads="1"/>
              </p:cNvSpPr>
              <p:nvPr/>
            </p:nvSpPr>
            <p:spPr bwMode="auto">
              <a:xfrm>
                <a:off x="558" y="1037"/>
                <a:ext cx="170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区　　間</a:t>
                </a:r>
              </a:p>
            </p:txBody>
          </p:sp>
          <p:sp>
            <p:nvSpPr>
              <p:cNvPr id="114711" name="Text Box 23"/>
              <p:cNvSpPr txBox="1">
                <a:spLocks noChangeArrowheads="1"/>
              </p:cNvSpPr>
              <p:nvPr/>
            </p:nvSpPr>
            <p:spPr bwMode="auto">
              <a:xfrm>
                <a:off x="2780" y="1016"/>
                <a:ext cx="57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度数</a:t>
                </a:r>
                <a:r>
                  <a:rPr lang="ja-JP" altLang="en-US" sz="2000"/>
                  <a:t>　</a:t>
                </a:r>
                <a:r>
                  <a:rPr lang="en-US" altLang="ja-JP" sz="2000"/>
                  <a:t>f</a:t>
                </a:r>
              </a:p>
            </p:txBody>
          </p:sp>
          <p:sp>
            <p:nvSpPr>
              <p:cNvPr id="114712" name="Rectangle 24"/>
              <p:cNvSpPr>
                <a:spLocks noChangeArrowheads="1"/>
              </p:cNvSpPr>
              <p:nvPr/>
            </p:nvSpPr>
            <p:spPr bwMode="auto">
              <a:xfrm>
                <a:off x="3652" y="1403"/>
                <a:ext cx="524" cy="2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－３</a:t>
                </a:r>
              </a:p>
              <a:p>
                <a:pPr>
                  <a:buFontTx/>
                  <a:buNone/>
                </a:pPr>
                <a:r>
                  <a:rPr lang="ja-JP" altLang="en-US" sz="1600"/>
                  <a:t>　－２</a:t>
                </a:r>
              </a:p>
              <a:p>
                <a:pPr>
                  <a:buFontTx/>
                  <a:buNone/>
                </a:pPr>
                <a:r>
                  <a:rPr lang="ja-JP" altLang="en-US" sz="1600"/>
                  <a:t>　－１</a:t>
                </a:r>
              </a:p>
              <a:p>
                <a:pPr>
                  <a:buFontTx/>
                  <a:buNone/>
                </a:pPr>
                <a:r>
                  <a:rPr lang="ja-JP" altLang="en-US" sz="1600"/>
                  <a:t>　　０</a:t>
                </a:r>
              </a:p>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p:txBody>
          </p:sp>
          <p:sp>
            <p:nvSpPr>
              <p:cNvPr id="114713" name="Text Box 25"/>
              <p:cNvSpPr txBox="1">
                <a:spLocks noChangeArrowheads="1"/>
              </p:cNvSpPr>
              <p:nvPr/>
            </p:nvSpPr>
            <p:spPr bwMode="auto">
              <a:xfrm>
                <a:off x="282" y="3778"/>
                <a:ext cx="30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計</a:t>
                </a:r>
              </a:p>
            </p:txBody>
          </p:sp>
          <p:sp>
            <p:nvSpPr>
              <p:cNvPr id="114714" name="Line 26"/>
              <p:cNvSpPr>
                <a:spLocks noChangeShapeType="1"/>
              </p:cNvSpPr>
              <p:nvPr/>
            </p:nvSpPr>
            <p:spPr bwMode="auto">
              <a:xfrm>
                <a:off x="173" y="1248"/>
                <a:ext cx="554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715" name="Text Box 27"/>
              <p:cNvSpPr txBox="1">
                <a:spLocks noChangeArrowheads="1"/>
              </p:cNvSpPr>
              <p:nvPr/>
            </p:nvSpPr>
            <p:spPr bwMode="auto">
              <a:xfrm>
                <a:off x="3587" y="1025"/>
                <a:ext cx="44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sp>
            <p:nvSpPr>
              <p:cNvPr id="114716" name="Text Box 28"/>
              <p:cNvSpPr txBox="1">
                <a:spLocks noChangeArrowheads="1"/>
              </p:cNvSpPr>
              <p:nvPr/>
            </p:nvSpPr>
            <p:spPr bwMode="auto">
              <a:xfrm>
                <a:off x="4452" y="1015"/>
                <a:ext cx="34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2000"/>
                  <a:t>f</a:t>
                </a:r>
              </a:p>
            </p:txBody>
          </p:sp>
          <p:sp>
            <p:nvSpPr>
              <p:cNvPr id="114717" name="Line 29"/>
              <p:cNvSpPr>
                <a:spLocks noChangeShapeType="1"/>
              </p:cNvSpPr>
              <p:nvPr/>
            </p:nvSpPr>
            <p:spPr bwMode="auto">
              <a:xfrm>
                <a:off x="163" y="1019"/>
                <a:ext cx="0" cy="2996"/>
              </a:xfrm>
              <a:prstGeom prst="line">
                <a:avLst/>
              </a:prstGeom>
              <a:noFill/>
              <a:ln w="1905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718" name="Text Box 30"/>
              <p:cNvSpPr txBox="1">
                <a:spLocks noChangeArrowheads="1"/>
              </p:cNvSpPr>
              <p:nvPr/>
            </p:nvSpPr>
            <p:spPr bwMode="auto">
              <a:xfrm>
                <a:off x="2732" y="3798"/>
                <a:ext cx="47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a:t>
                </a:r>
              </a:p>
            </p:txBody>
          </p:sp>
          <p:sp>
            <p:nvSpPr>
              <p:cNvPr id="114719" name="Text Box 31"/>
              <p:cNvSpPr txBox="1">
                <a:spLocks noChangeArrowheads="1"/>
              </p:cNvSpPr>
              <p:nvPr/>
            </p:nvSpPr>
            <p:spPr bwMode="auto">
              <a:xfrm>
                <a:off x="4428" y="1029"/>
                <a:ext cx="44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grpSp>
      </p:grpSp>
      <p:grpSp>
        <p:nvGrpSpPr>
          <p:cNvPr id="114720" name="Group 32"/>
          <p:cNvGrpSpPr>
            <a:grpSpLocks/>
          </p:cNvGrpSpPr>
          <p:nvPr/>
        </p:nvGrpSpPr>
        <p:grpSpPr bwMode="auto">
          <a:xfrm>
            <a:off x="6740525" y="2236788"/>
            <a:ext cx="1116013" cy="4124325"/>
            <a:chOff x="4246" y="1409"/>
            <a:chExt cx="703" cy="2598"/>
          </a:xfrm>
        </p:grpSpPr>
        <p:sp>
          <p:nvSpPr>
            <p:cNvPr id="114721" name="Rectangle 33"/>
            <p:cNvSpPr>
              <a:spLocks noChangeArrowheads="1"/>
            </p:cNvSpPr>
            <p:nvPr/>
          </p:nvSpPr>
          <p:spPr bwMode="auto">
            <a:xfrm>
              <a:off x="4246" y="1409"/>
              <a:ext cx="703" cy="2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solidFill>
                    <a:srgbClr val="FF0000"/>
                  </a:solidFill>
                </a:rPr>
                <a:t>　－１２</a:t>
              </a:r>
            </a:p>
            <a:p>
              <a:pPr>
                <a:buFontTx/>
                <a:buNone/>
              </a:pPr>
              <a:r>
                <a:rPr lang="ja-JP" altLang="en-US" sz="1600">
                  <a:solidFill>
                    <a:srgbClr val="FF0000"/>
                  </a:solidFill>
                </a:rPr>
                <a:t>　－１８</a:t>
              </a:r>
            </a:p>
            <a:p>
              <a:pPr>
                <a:buFontTx/>
                <a:buNone/>
              </a:pPr>
              <a:r>
                <a:rPr lang="ja-JP" altLang="en-US" sz="1600">
                  <a:solidFill>
                    <a:srgbClr val="FF0000"/>
                  </a:solidFill>
                </a:rPr>
                <a:t>　－２０</a:t>
              </a:r>
            </a:p>
            <a:p>
              <a:pPr>
                <a:buFontTx/>
                <a:buNone/>
              </a:pPr>
              <a:r>
                <a:rPr lang="ja-JP" altLang="en-US" sz="1600">
                  <a:solidFill>
                    <a:srgbClr val="FF0000"/>
                  </a:solidFill>
                </a:rPr>
                <a:t>　　　０</a:t>
              </a:r>
            </a:p>
            <a:p>
              <a:pPr>
                <a:buFontTx/>
                <a:buNone/>
              </a:pPr>
              <a:r>
                <a:rPr lang="ja-JP" altLang="en-US" sz="1600">
                  <a:solidFill>
                    <a:srgbClr val="FF0000"/>
                  </a:solidFill>
                </a:rPr>
                <a:t>　　１８</a:t>
              </a:r>
            </a:p>
            <a:p>
              <a:pPr>
                <a:buFontTx/>
                <a:buNone/>
              </a:pPr>
              <a:r>
                <a:rPr lang="ja-JP" altLang="en-US" sz="1600">
                  <a:solidFill>
                    <a:srgbClr val="FF0000"/>
                  </a:solidFill>
                </a:rPr>
                <a:t>　　１４</a:t>
              </a:r>
            </a:p>
            <a:p>
              <a:pPr>
                <a:buFontTx/>
                <a:buNone/>
              </a:pPr>
              <a:r>
                <a:rPr lang="ja-JP" altLang="en-US" sz="1600">
                  <a:solidFill>
                    <a:srgbClr val="FF0000"/>
                  </a:solidFill>
                </a:rPr>
                <a:t>　　　９</a:t>
              </a:r>
            </a:p>
            <a:p>
              <a:pPr>
                <a:buFontTx/>
                <a:buNone/>
              </a:pPr>
              <a:r>
                <a:rPr lang="ja-JP" altLang="en-US" sz="1600">
                  <a:solidFill>
                    <a:srgbClr val="FF0000"/>
                  </a:solidFill>
                </a:rPr>
                <a:t>　　１２</a:t>
              </a:r>
            </a:p>
            <a:p>
              <a:pPr>
                <a:buFontTx/>
                <a:buNone/>
              </a:pPr>
              <a:r>
                <a:rPr lang="ja-JP" altLang="en-US" sz="1600">
                  <a:solidFill>
                    <a:srgbClr val="FF0000"/>
                  </a:solidFill>
                </a:rPr>
                <a:t>　　　５</a:t>
              </a:r>
            </a:p>
            <a:p>
              <a:pPr>
                <a:buFontTx/>
                <a:buNone/>
              </a:pPr>
              <a:r>
                <a:rPr lang="ja-JP" altLang="en-US" sz="1600">
                  <a:solidFill>
                    <a:srgbClr val="FF0000"/>
                  </a:solidFill>
                </a:rPr>
                <a:t>　　　６</a:t>
              </a:r>
            </a:p>
          </p:txBody>
        </p:sp>
        <p:sp>
          <p:nvSpPr>
            <p:cNvPr id="114722" name="Text Box 34"/>
            <p:cNvSpPr txBox="1">
              <a:spLocks noChangeArrowheads="1"/>
            </p:cNvSpPr>
            <p:nvPr/>
          </p:nvSpPr>
          <p:spPr bwMode="auto">
            <a:xfrm>
              <a:off x="4425" y="3795"/>
              <a:ext cx="45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１４</a:t>
              </a:r>
            </a:p>
          </p:txBody>
        </p:sp>
      </p:grpSp>
      <p:sp>
        <p:nvSpPr>
          <p:cNvPr id="114728" name="Text Box 40"/>
          <p:cNvSpPr txBox="1">
            <a:spLocks noChangeArrowheads="1"/>
          </p:cNvSpPr>
          <p:nvPr/>
        </p:nvSpPr>
        <p:spPr bwMode="auto">
          <a:xfrm>
            <a:off x="8578850" y="114300"/>
            <a:ext cx="565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１９</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4720"/>
                                        </p:tgtEl>
                                        <p:attrNameLst>
                                          <p:attrName>style.visibility</p:attrName>
                                        </p:attrNameLst>
                                      </p:cBhvr>
                                      <p:to>
                                        <p:strVal val="visible"/>
                                      </p:to>
                                    </p:set>
                                    <p:anim calcmode="lin" valueType="num">
                                      <p:cBhvr additive="base">
                                        <p:cTn id="7" dur="500" fill="hold"/>
                                        <p:tgtEl>
                                          <p:spTgt spid="114720"/>
                                        </p:tgtEl>
                                        <p:attrNameLst>
                                          <p:attrName>ppt_x</p:attrName>
                                        </p:attrNameLst>
                                      </p:cBhvr>
                                      <p:tavLst>
                                        <p:tav tm="0">
                                          <p:val>
                                            <p:strVal val="0-#ppt_w/2"/>
                                          </p:val>
                                        </p:tav>
                                        <p:tav tm="100000">
                                          <p:val>
                                            <p:strVal val="#ppt_x"/>
                                          </p:val>
                                        </p:tav>
                                      </p:tavLst>
                                    </p:anim>
                                    <p:anim calcmode="lin" valueType="num">
                                      <p:cBhvr additive="base">
                                        <p:cTn id="8" dur="500" fill="hold"/>
                                        <p:tgtEl>
                                          <p:spTgt spid="1147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110" name="Group 70"/>
          <p:cNvGrpSpPr>
            <a:grpSpLocks/>
          </p:cNvGrpSpPr>
          <p:nvPr/>
        </p:nvGrpSpPr>
        <p:grpSpPr bwMode="auto">
          <a:xfrm>
            <a:off x="209550" y="28575"/>
            <a:ext cx="3775075" cy="469900"/>
            <a:chOff x="132" y="0"/>
            <a:chExt cx="2378" cy="296"/>
          </a:xfrm>
        </p:grpSpPr>
        <p:sp>
          <p:nvSpPr>
            <p:cNvPr id="87042" name="Rectangle 2"/>
            <p:cNvSpPr>
              <a:spLocks noChangeArrowheads="1"/>
            </p:cNvSpPr>
            <p:nvPr/>
          </p:nvSpPr>
          <p:spPr bwMode="auto">
            <a:xfrm>
              <a:off x="132" y="0"/>
              <a:ext cx="2378" cy="296"/>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手順４ 　 ｆｘ　を求める</a:t>
              </a:r>
              <a:endParaRPr lang="ja-JP" altLang="en-US"/>
            </a:p>
          </p:txBody>
        </p:sp>
        <p:sp>
          <p:nvSpPr>
            <p:cNvPr id="87043" name="Text Box 3"/>
            <p:cNvSpPr txBox="1">
              <a:spLocks noChangeArrowheads="1"/>
            </p:cNvSpPr>
            <p:nvPr/>
          </p:nvSpPr>
          <p:spPr bwMode="auto">
            <a:xfrm>
              <a:off x="1069" y="29"/>
              <a:ext cx="173" cy="173"/>
            </a:xfrm>
            <a:prstGeom prst="rect">
              <a:avLst/>
            </a:prstGeom>
            <a:solidFill>
              <a:srgbClr val="FFFFCC"/>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b="1"/>
                <a:t>２</a:t>
              </a:r>
            </a:p>
          </p:txBody>
        </p:sp>
      </p:grpSp>
      <p:grpSp>
        <p:nvGrpSpPr>
          <p:cNvPr id="87104" name="Group 64"/>
          <p:cNvGrpSpPr>
            <a:grpSpLocks/>
          </p:cNvGrpSpPr>
          <p:nvPr/>
        </p:nvGrpSpPr>
        <p:grpSpPr bwMode="auto">
          <a:xfrm>
            <a:off x="173038" y="1689100"/>
            <a:ext cx="8770937" cy="5240338"/>
            <a:chOff x="109" y="1811"/>
            <a:chExt cx="5525" cy="3301"/>
          </a:xfrm>
        </p:grpSpPr>
        <p:grpSp>
          <p:nvGrpSpPr>
            <p:cNvPr id="87103" name="Group 63"/>
            <p:cNvGrpSpPr>
              <a:grpSpLocks/>
            </p:cNvGrpSpPr>
            <p:nvPr/>
          </p:nvGrpSpPr>
          <p:grpSpPr bwMode="auto">
            <a:xfrm>
              <a:off x="109" y="1811"/>
              <a:ext cx="5525" cy="3014"/>
              <a:chOff x="109" y="1019"/>
              <a:chExt cx="5525" cy="3014"/>
            </a:xfrm>
          </p:grpSpPr>
          <p:sp>
            <p:nvSpPr>
              <p:cNvPr id="87090" name="Text Box 50"/>
              <p:cNvSpPr txBox="1">
                <a:spLocks noChangeArrowheads="1"/>
              </p:cNvSpPr>
              <p:nvPr/>
            </p:nvSpPr>
            <p:spPr bwMode="auto">
              <a:xfrm>
                <a:off x="5341" y="1035"/>
                <a:ext cx="16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grpSp>
            <p:nvGrpSpPr>
              <p:cNvPr id="87102" name="Group 62"/>
              <p:cNvGrpSpPr>
                <a:grpSpLocks/>
              </p:cNvGrpSpPr>
              <p:nvPr/>
            </p:nvGrpSpPr>
            <p:grpSpPr bwMode="auto">
              <a:xfrm>
                <a:off x="109" y="1019"/>
                <a:ext cx="5525" cy="3014"/>
                <a:chOff x="109" y="1019"/>
                <a:chExt cx="5525" cy="3014"/>
              </a:xfrm>
            </p:grpSpPr>
            <p:sp>
              <p:nvSpPr>
                <p:cNvPr id="87074" name="Line 34"/>
                <p:cNvSpPr>
                  <a:spLocks noChangeShapeType="1"/>
                </p:cNvSpPr>
                <p:nvPr/>
              </p:nvSpPr>
              <p:spPr bwMode="auto">
                <a:xfrm>
                  <a:off x="110" y="1347"/>
                  <a:ext cx="55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7100" name="Group 60"/>
                <p:cNvGrpSpPr>
                  <a:grpSpLocks/>
                </p:cNvGrpSpPr>
                <p:nvPr/>
              </p:nvGrpSpPr>
              <p:grpSpPr bwMode="auto">
                <a:xfrm>
                  <a:off x="109" y="1019"/>
                  <a:ext cx="5525" cy="3014"/>
                  <a:chOff x="109" y="1010"/>
                  <a:chExt cx="5525" cy="3014"/>
                </a:xfrm>
              </p:grpSpPr>
              <p:grpSp>
                <p:nvGrpSpPr>
                  <p:cNvPr id="87099" name="Group 59"/>
                  <p:cNvGrpSpPr>
                    <a:grpSpLocks/>
                  </p:cNvGrpSpPr>
                  <p:nvPr/>
                </p:nvGrpSpPr>
                <p:grpSpPr bwMode="auto">
                  <a:xfrm>
                    <a:off x="109" y="1010"/>
                    <a:ext cx="5525" cy="3014"/>
                    <a:chOff x="109" y="1010"/>
                    <a:chExt cx="5525" cy="3014"/>
                  </a:xfrm>
                </p:grpSpPr>
                <p:sp>
                  <p:nvSpPr>
                    <p:cNvPr id="87082" name="Rectangle 42"/>
                    <p:cNvSpPr>
                      <a:spLocks noChangeArrowheads="1"/>
                    </p:cNvSpPr>
                    <p:nvPr/>
                  </p:nvSpPr>
                  <p:spPr bwMode="auto">
                    <a:xfrm>
                      <a:off x="1663" y="1046"/>
                      <a:ext cx="91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中心値</a:t>
                      </a:r>
                    </a:p>
                  </p:txBody>
                </p:sp>
                <p:grpSp>
                  <p:nvGrpSpPr>
                    <p:cNvPr id="87072" name="Group 32"/>
                    <p:cNvGrpSpPr>
                      <a:grpSpLocks/>
                    </p:cNvGrpSpPr>
                    <p:nvPr/>
                  </p:nvGrpSpPr>
                  <p:grpSpPr bwMode="auto">
                    <a:xfrm>
                      <a:off x="109" y="1010"/>
                      <a:ext cx="5525" cy="3014"/>
                      <a:chOff x="208" y="1010"/>
                      <a:chExt cx="5525" cy="3014"/>
                    </a:xfrm>
                  </p:grpSpPr>
                  <p:grpSp>
                    <p:nvGrpSpPr>
                      <p:cNvPr id="87056" name="Group 16"/>
                      <p:cNvGrpSpPr>
                        <a:grpSpLocks/>
                      </p:cNvGrpSpPr>
                      <p:nvPr/>
                    </p:nvGrpSpPr>
                    <p:grpSpPr bwMode="auto">
                      <a:xfrm>
                        <a:off x="208" y="1019"/>
                        <a:ext cx="4674" cy="2996"/>
                        <a:chOff x="217" y="1019"/>
                        <a:chExt cx="4674" cy="2996"/>
                      </a:xfrm>
                    </p:grpSpPr>
                    <p:sp>
                      <p:nvSpPr>
                        <p:cNvPr id="87057" name="Line 17"/>
                        <p:cNvSpPr>
                          <a:spLocks noChangeShapeType="1"/>
                        </p:cNvSpPr>
                        <p:nvPr/>
                      </p:nvSpPr>
                      <p:spPr bwMode="auto">
                        <a:xfrm>
                          <a:off x="217" y="1019"/>
                          <a:ext cx="0" cy="2996"/>
                        </a:xfrm>
                        <a:prstGeom prst="line">
                          <a:avLst/>
                        </a:prstGeom>
                        <a:noFill/>
                        <a:ln w="1905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7058" name="Text Box 18"/>
                        <p:cNvSpPr txBox="1">
                          <a:spLocks noChangeArrowheads="1"/>
                        </p:cNvSpPr>
                        <p:nvPr/>
                      </p:nvSpPr>
                      <p:spPr bwMode="auto">
                        <a:xfrm>
                          <a:off x="2769" y="3798"/>
                          <a:ext cx="46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a:t>
                          </a:r>
                        </a:p>
                      </p:txBody>
                    </p:sp>
                    <p:sp>
                      <p:nvSpPr>
                        <p:cNvPr id="87059" name="Text Box 19"/>
                        <p:cNvSpPr txBox="1">
                          <a:spLocks noChangeArrowheads="1"/>
                        </p:cNvSpPr>
                        <p:nvPr/>
                      </p:nvSpPr>
                      <p:spPr bwMode="auto">
                        <a:xfrm>
                          <a:off x="4453" y="1029"/>
                          <a:ext cx="43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grpSp>
                  <p:grpSp>
                    <p:nvGrpSpPr>
                      <p:cNvPr id="87060" name="Group 20"/>
                      <p:cNvGrpSpPr>
                        <a:grpSpLocks/>
                      </p:cNvGrpSpPr>
                      <p:nvPr/>
                    </p:nvGrpSpPr>
                    <p:grpSpPr bwMode="auto">
                      <a:xfrm>
                        <a:off x="220" y="1010"/>
                        <a:ext cx="5513" cy="3014"/>
                        <a:chOff x="128" y="909"/>
                        <a:chExt cx="5513" cy="3014"/>
                      </a:xfrm>
                    </p:grpSpPr>
                    <p:sp>
                      <p:nvSpPr>
                        <p:cNvPr id="87061" name="Line 21"/>
                        <p:cNvSpPr>
                          <a:spLocks noChangeShapeType="1"/>
                        </p:cNvSpPr>
                        <p:nvPr/>
                      </p:nvSpPr>
                      <p:spPr bwMode="auto">
                        <a:xfrm>
                          <a:off x="1681" y="909"/>
                          <a:ext cx="0" cy="299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7062" name="Line 22"/>
                        <p:cNvSpPr>
                          <a:spLocks noChangeShapeType="1"/>
                        </p:cNvSpPr>
                        <p:nvPr/>
                      </p:nvSpPr>
                      <p:spPr bwMode="auto">
                        <a:xfrm>
                          <a:off x="467" y="927"/>
                          <a:ext cx="0" cy="29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7063" name="Group 23"/>
                        <p:cNvGrpSpPr>
                          <a:grpSpLocks/>
                        </p:cNvGrpSpPr>
                        <p:nvPr/>
                      </p:nvGrpSpPr>
                      <p:grpSpPr bwMode="auto">
                        <a:xfrm>
                          <a:off x="128" y="909"/>
                          <a:ext cx="5513" cy="3014"/>
                          <a:chOff x="128" y="909"/>
                          <a:chExt cx="5513" cy="3014"/>
                        </a:xfrm>
                      </p:grpSpPr>
                      <p:sp>
                        <p:nvSpPr>
                          <p:cNvPr id="87064" name="Line 24"/>
                          <p:cNvSpPr>
                            <a:spLocks noChangeShapeType="1"/>
                          </p:cNvSpPr>
                          <p:nvPr/>
                        </p:nvSpPr>
                        <p:spPr bwMode="auto">
                          <a:xfrm>
                            <a:off x="128" y="91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7065" name="Line 25"/>
                          <p:cNvSpPr>
                            <a:spLocks noChangeShapeType="1"/>
                          </p:cNvSpPr>
                          <p:nvPr/>
                        </p:nvSpPr>
                        <p:spPr bwMode="auto">
                          <a:xfrm>
                            <a:off x="5641" y="918"/>
                            <a:ext cx="0" cy="29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7066" name="Line 26"/>
                          <p:cNvSpPr>
                            <a:spLocks noChangeShapeType="1"/>
                          </p:cNvSpPr>
                          <p:nvPr/>
                        </p:nvSpPr>
                        <p:spPr bwMode="auto">
                          <a:xfrm>
                            <a:off x="128" y="368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7067" name="Line 27"/>
                          <p:cNvSpPr>
                            <a:spLocks noChangeShapeType="1"/>
                          </p:cNvSpPr>
                          <p:nvPr/>
                        </p:nvSpPr>
                        <p:spPr bwMode="auto">
                          <a:xfrm>
                            <a:off x="2505" y="909"/>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7068" name="Line 28"/>
                          <p:cNvSpPr>
                            <a:spLocks noChangeShapeType="1"/>
                          </p:cNvSpPr>
                          <p:nvPr/>
                        </p:nvSpPr>
                        <p:spPr bwMode="auto">
                          <a:xfrm>
                            <a:off x="4902" y="918"/>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7069" name="Line 29"/>
                          <p:cNvSpPr>
                            <a:spLocks noChangeShapeType="1"/>
                          </p:cNvSpPr>
                          <p:nvPr/>
                        </p:nvSpPr>
                        <p:spPr bwMode="auto">
                          <a:xfrm>
                            <a:off x="128" y="3917"/>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7070" name="Line 30"/>
                          <p:cNvSpPr>
                            <a:spLocks noChangeShapeType="1"/>
                          </p:cNvSpPr>
                          <p:nvPr/>
                        </p:nvSpPr>
                        <p:spPr bwMode="auto">
                          <a:xfrm>
                            <a:off x="3321" y="915"/>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7071" name="Line 31"/>
                          <p:cNvSpPr>
                            <a:spLocks noChangeShapeType="1"/>
                          </p:cNvSpPr>
                          <p:nvPr/>
                        </p:nvSpPr>
                        <p:spPr bwMode="auto">
                          <a:xfrm>
                            <a:off x="4119" y="912"/>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sp>
                  <p:nvSpPr>
                    <p:cNvPr id="87083" name="Rectangle 43"/>
                    <p:cNvSpPr>
                      <a:spLocks noChangeArrowheads="1"/>
                    </p:cNvSpPr>
                    <p:nvPr/>
                  </p:nvSpPr>
                  <p:spPr bwMode="auto">
                    <a:xfrm>
                      <a:off x="136" y="1019"/>
                      <a:ext cx="38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en-US" altLang="ja-JP" sz="1600"/>
                        <a:t>NO</a:t>
                      </a:r>
                    </a:p>
                  </p:txBody>
                </p:sp>
                <p:sp>
                  <p:nvSpPr>
                    <p:cNvPr id="87084" name="Rectangle 44"/>
                    <p:cNvSpPr>
                      <a:spLocks noChangeArrowheads="1"/>
                    </p:cNvSpPr>
                    <p:nvPr/>
                  </p:nvSpPr>
                  <p:spPr bwMode="auto">
                    <a:xfrm>
                      <a:off x="448" y="1037"/>
                      <a:ext cx="1692"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区　　間</a:t>
                      </a:r>
                    </a:p>
                  </p:txBody>
                </p:sp>
                <p:sp>
                  <p:nvSpPr>
                    <p:cNvPr id="87085" name="Text Box 45"/>
                    <p:cNvSpPr txBox="1">
                      <a:spLocks noChangeArrowheads="1"/>
                    </p:cNvSpPr>
                    <p:nvPr/>
                  </p:nvSpPr>
                  <p:spPr bwMode="auto">
                    <a:xfrm>
                      <a:off x="2654" y="1016"/>
                      <a:ext cx="5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度数</a:t>
                      </a:r>
                      <a:r>
                        <a:rPr lang="ja-JP" altLang="en-US" sz="2000"/>
                        <a:t>　</a:t>
                      </a:r>
                      <a:r>
                        <a:rPr lang="en-US" altLang="ja-JP" sz="2000"/>
                        <a:t>f</a:t>
                      </a:r>
                    </a:p>
                  </p:txBody>
                </p:sp>
                <p:sp>
                  <p:nvSpPr>
                    <p:cNvPr id="87075" name="Text Box 35"/>
                    <p:cNvSpPr txBox="1">
                      <a:spLocks noChangeArrowheads="1"/>
                    </p:cNvSpPr>
                    <p:nvPr/>
                  </p:nvSpPr>
                  <p:spPr bwMode="auto">
                    <a:xfrm>
                      <a:off x="3501" y="1025"/>
                      <a:ext cx="43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sp>
                  <p:nvSpPr>
                    <p:cNvPr id="87076" name="Text Box 36"/>
                    <p:cNvSpPr txBox="1">
                      <a:spLocks noChangeArrowheads="1"/>
                    </p:cNvSpPr>
                    <p:nvPr/>
                  </p:nvSpPr>
                  <p:spPr bwMode="auto">
                    <a:xfrm>
                      <a:off x="4360" y="1015"/>
                      <a:ext cx="33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2000"/>
                        <a:t>f</a:t>
                      </a:r>
                    </a:p>
                  </p:txBody>
                </p:sp>
                <p:sp>
                  <p:nvSpPr>
                    <p:cNvPr id="87077" name="Text Box 37"/>
                    <p:cNvSpPr txBox="1">
                      <a:spLocks noChangeArrowheads="1"/>
                    </p:cNvSpPr>
                    <p:nvPr/>
                  </p:nvSpPr>
                  <p:spPr bwMode="auto">
                    <a:xfrm>
                      <a:off x="5071" y="1037"/>
                      <a:ext cx="43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a:t>
                      </a:r>
                      <a:r>
                        <a:rPr lang="en-US" altLang="ja-JP" sz="2000"/>
                        <a:t>X</a:t>
                      </a:r>
                      <a:r>
                        <a:rPr lang="ja-JP" altLang="en-US" sz="1800"/>
                        <a:t>　</a:t>
                      </a:r>
                    </a:p>
                  </p:txBody>
                </p:sp>
              </p:grpSp>
              <p:sp>
                <p:nvSpPr>
                  <p:cNvPr id="87088" name="Text Box 48"/>
                  <p:cNvSpPr txBox="1">
                    <a:spLocks noChangeArrowheads="1"/>
                  </p:cNvSpPr>
                  <p:nvPr/>
                </p:nvSpPr>
                <p:spPr bwMode="auto">
                  <a:xfrm>
                    <a:off x="5102" y="1043"/>
                    <a:ext cx="21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2000"/>
                      <a:t>f</a:t>
                    </a:r>
                  </a:p>
                </p:txBody>
              </p:sp>
            </p:grpSp>
          </p:grpSp>
        </p:grpSp>
        <p:grpSp>
          <p:nvGrpSpPr>
            <p:cNvPr id="87094" name="Group 54"/>
            <p:cNvGrpSpPr>
              <a:grpSpLocks/>
            </p:cNvGrpSpPr>
            <p:nvPr/>
          </p:nvGrpSpPr>
          <p:grpSpPr bwMode="auto">
            <a:xfrm>
              <a:off x="179" y="2195"/>
              <a:ext cx="4770" cy="2917"/>
              <a:chOff x="287" y="1403"/>
              <a:chExt cx="4770" cy="2917"/>
            </a:xfrm>
          </p:grpSpPr>
          <p:sp>
            <p:nvSpPr>
              <p:cNvPr id="87078" name="Rectangle 38"/>
              <p:cNvSpPr>
                <a:spLocks noChangeArrowheads="1"/>
              </p:cNvSpPr>
              <p:nvPr/>
            </p:nvSpPr>
            <p:spPr bwMode="auto">
              <a:xfrm>
                <a:off x="2738" y="1409"/>
                <a:ext cx="521" cy="2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４</a:t>
                </a:r>
              </a:p>
              <a:p>
                <a:pPr>
                  <a:buFontTx/>
                  <a:buNone/>
                </a:pPr>
                <a:r>
                  <a:rPr lang="ja-JP" altLang="en-US" sz="1600"/>
                  <a:t>　　９</a:t>
                </a:r>
              </a:p>
              <a:p>
                <a:pPr>
                  <a:buFontTx/>
                  <a:buNone/>
                </a:pPr>
                <a:r>
                  <a:rPr lang="ja-JP" altLang="en-US" sz="1600"/>
                  <a:t>　２０</a:t>
                </a:r>
              </a:p>
              <a:p>
                <a:pPr>
                  <a:buFontTx/>
                  <a:buNone/>
                </a:pPr>
                <a:r>
                  <a:rPr lang="ja-JP" altLang="en-US" sz="1600"/>
                  <a:t>　３４</a:t>
                </a:r>
              </a:p>
              <a:p>
                <a:pPr>
                  <a:buFontTx/>
                  <a:buNone/>
                </a:pPr>
                <a:r>
                  <a:rPr lang="ja-JP" altLang="en-US" sz="1600"/>
                  <a:t>　１８</a:t>
                </a:r>
              </a:p>
              <a:p>
                <a:pPr>
                  <a:buFontTx/>
                  <a:buNone/>
                </a:pPr>
                <a:r>
                  <a:rPr lang="ja-JP" altLang="en-US" sz="1600"/>
                  <a:t>　　７</a:t>
                </a:r>
              </a:p>
              <a:p>
                <a:pPr>
                  <a:buFontTx/>
                  <a:buNone/>
                </a:pPr>
                <a:r>
                  <a:rPr lang="ja-JP" altLang="en-US" sz="1600"/>
                  <a:t>　　３</a:t>
                </a:r>
              </a:p>
              <a:p>
                <a:pPr>
                  <a:buFontTx/>
                  <a:buNone/>
                </a:pPr>
                <a:r>
                  <a:rPr lang="ja-JP" altLang="en-US" sz="1600"/>
                  <a:t>　　３</a:t>
                </a:r>
              </a:p>
              <a:p>
                <a:pPr>
                  <a:buFontTx/>
                  <a:buNone/>
                </a:pPr>
                <a:r>
                  <a:rPr lang="ja-JP" altLang="en-US" sz="1600"/>
                  <a:t>　　１</a:t>
                </a:r>
              </a:p>
              <a:p>
                <a:pPr>
                  <a:buFontTx/>
                  <a:buNone/>
                </a:pPr>
                <a:r>
                  <a:rPr lang="ja-JP" altLang="en-US" sz="1600"/>
                  <a:t>　　１</a:t>
                </a:r>
              </a:p>
            </p:txBody>
          </p:sp>
          <p:sp>
            <p:nvSpPr>
              <p:cNvPr id="87079" name="Rectangle 39"/>
              <p:cNvSpPr>
                <a:spLocks noChangeArrowheads="1"/>
              </p:cNvSpPr>
              <p:nvPr/>
            </p:nvSpPr>
            <p:spPr bwMode="auto">
              <a:xfrm>
                <a:off x="1874" y="1418"/>
                <a:ext cx="914" cy="29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b="1">
                    <a:solidFill>
                      <a:srgbClr val="FF0000"/>
                    </a:solidFill>
                  </a:rPr>
                  <a:t>　</a:t>
                </a:r>
                <a:r>
                  <a:rPr lang="ja-JP" altLang="en-US" sz="1600"/>
                  <a:t>７７．８７</a:t>
                </a:r>
              </a:p>
              <a:p>
                <a:pPr>
                  <a:buFontTx/>
                  <a:buNone/>
                </a:pPr>
                <a:r>
                  <a:rPr lang="ja-JP" altLang="en-US" sz="1600"/>
                  <a:t>　７７．９５</a:t>
                </a:r>
              </a:p>
              <a:p>
                <a:pPr>
                  <a:buFontTx/>
                  <a:buNone/>
                </a:pPr>
                <a:r>
                  <a:rPr lang="ja-JP" altLang="en-US" sz="1600"/>
                  <a:t>　７８．０３</a:t>
                </a:r>
              </a:p>
              <a:p>
                <a:pPr>
                  <a:buFontTx/>
                  <a:buNone/>
                </a:pPr>
                <a:r>
                  <a:rPr lang="ja-JP" altLang="en-US" sz="1600"/>
                  <a:t>　７８．１１</a:t>
                </a:r>
              </a:p>
              <a:p>
                <a:pPr>
                  <a:buFontTx/>
                  <a:buNone/>
                </a:pPr>
                <a:r>
                  <a:rPr lang="ja-JP" altLang="en-US" sz="1600"/>
                  <a:t>　７８．１９</a:t>
                </a:r>
              </a:p>
              <a:p>
                <a:pPr>
                  <a:buFontTx/>
                  <a:buNone/>
                </a:pPr>
                <a:r>
                  <a:rPr lang="ja-JP" altLang="en-US" sz="1600"/>
                  <a:t>　７８．２７</a:t>
                </a:r>
              </a:p>
              <a:p>
                <a:pPr>
                  <a:buFontTx/>
                  <a:buNone/>
                </a:pPr>
                <a:r>
                  <a:rPr lang="ja-JP" altLang="en-US" sz="1600"/>
                  <a:t>　７８．３５</a:t>
                </a:r>
              </a:p>
              <a:p>
                <a:pPr>
                  <a:buFontTx/>
                  <a:buNone/>
                </a:pPr>
                <a:r>
                  <a:rPr lang="ja-JP" altLang="en-US" sz="1600"/>
                  <a:t>　７８．４３</a:t>
                </a:r>
              </a:p>
              <a:p>
                <a:pPr>
                  <a:buFontTx/>
                  <a:buNone/>
                </a:pPr>
                <a:r>
                  <a:rPr lang="ja-JP" altLang="en-US" sz="1600"/>
                  <a:t>　７８．５１</a:t>
                </a:r>
              </a:p>
              <a:p>
                <a:pPr>
                  <a:buFontTx/>
                  <a:buNone/>
                </a:pPr>
                <a:r>
                  <a:rPr lang="ja-JP" altLang="en-US" sz="1600"/>
                  <a:t>　７８．５９</a:t>
                </a:r>
              </a:p>
            </p:txBody>
          </p:sp>
          <p:sp>
            <p:nvSpPr>
              <p:cNvPr id="87080" name="Rectangle 40"/>
              <p:cNvSpPr>
                <a:spLocks noChangeArrowheads="1"/>
              </p:cNvSpPr>
              <p:nvPr/>
            </p:nvSpPr>
            <p:spPr bwMode="auto">
              <a:xfrm>
                <a:off x="524" y="1418"/>
                <a:ext cx="1692" cy="2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７７．８３～７７．９１</a:t>
                </a:r>
              </a:p>
              <a:p>
                <a:pPr>
                  <a:buFontTx/>
                  <a:buNone/>
                </a:pPr>
                <a:r>
                  <a:rPr lang="ja-JP" altLang="en-US" sz="1600"/>
                  <a:t>　７７．９１～７７．９９</a:t>
                </a:r>
              </a:p>
              <a:p>
                <a:pPr>
                  <a:buFontTx/>
                  <a:buNone/>
                </a:pPr>
                <a:r>
                  <a:rPr lang="ja-JP" altLang="en-US" sz="1600"/>
                  <a:t>　７７．９９～７８．０７</a:t>
                </a:r>
              </a:p>
              <a:p>
                <a:pPr>
                  <a:buFontTx/>
                  <a:buNone/>
                </a:pPr>
                <a:r>
                  <a:rPr lang="ja-JP" altLang="en-US" sz="1600"/>
                  <a:t>　７８．０７～７８．１５</a:t>
                </a:r>
              </a:p>
              <a:p>
                <a:pPr>
                  <a:buFontTx/>
                  <a:buNone/>
                </a:pPr>
                <a:r>
                  <a:rPr lang="ja-JP" altLang="en-US" sz="1600"/>
                  <a:t>　７８．１５～７８・２３</a:t>
                </a:r>
              </a:p>
              <a:p>
                <a:pPr>
                  <a:buFontTx/>
                  <a:buNone/>
                </a:pPr>
                <a:r>
                  <a:rPr lang="ja-JP" altLang="en-US" sz="1600"/>
                  <a:t>　７８．２３～７８．３１</a:t>
                </a:r>
              </a:p>
              <a:p>
                <a:pPr>
                  <a:buFontTx/>
                  <a:buNone/>
                </a:pPr>
                <a:r>
                  <a:rPr lang="ja-JP" altLang="en-US" sz="1600"/>
                  <a:t>　７８．３１～７８．３９</a:t>
                </a:r>
              </a:p>
              <a:p>
                <a:pPr>
                  <a:buFontTx/>
                  <a:buNone/>
                </a:pPr>
                <a:r>
                  <a:rPr lang="ja-JP" altLang="en-US" sz="1600"/>
                  <a:t>　７８．３９～７８．４７</a:t>
                </a:r>
              </a:p>
              <a:p>
                <a:pPr>
                  <a:buFontTx/>
                  <a:buNone/>
                </a:pPr>
                <a:r>
                  <a:rPr lang="ja-JP" altLang="en-US" sz="1600"/>
                  <a:t>　７８．４７～７８．５５</a:t>
                </a:r>
              </a:p>
              <a:p>
                <a:pPr>
                  <a:buFontTx/>
                  <a:buNone/>
                </a:pPr>
                <a:r>
                  <a:rPr lang="ja-JP" altLang="en-US" sz="1600"/>
                  <a:t>　７８．５５～７８．６３</a:t>
                </a:r>
              </a:p>
            </p:txBody>
          </p:sp>
          <p:sp>
            <p:nvSpPr>
              <p:cNvPr id="87081" name="Rectangle 41"/>
              <p:cNvSpPr>
                <a:spLocks noChangeArrowheads="1"/>
              </p:cNvSpPr>
              <p:nvPr/>
            </p:nvSpPr>
            <p:spPr bwMode="auto">
              <a:xfrm>
                <a:off x="287" y="1412"/>
                <a:ext cx="384" cy="2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a:p>
                <a:pPr>
                  <a:buFontTx/>
                  <a:buNone/>
                </a:pPr>
                <a:r>
                  <a:rPr lang="ja-JP" altLang="en-US" sz="1600"/>
                  <a:t>　７</a:t>
                </a:r>
              </a:p>
              <a:p>
                <a:pPr>
                  <a:buFontTx/>
                  <a:buNone/>
                </a:pPr>
                <a:r>
                  <a:rPr lang="ja-JP" altLang="en-US" sz="1600"/>
                  <a:t>　８</a:t>
                </a:r>
              </a:p>
              <a:p>
                <a:pPr>
                  <a:buFontTx/>
                  <a:buNone/>
                </a:pPr>
                <a:r>
                  <a:rPr lang="ja-JP" altLang="en-US" sz="1600"/>
                  <a:t>　９</a:t>
                </a:r>
              </a:p>
              <a:p>
                <a:pPr>
                  <a:buFontTx/>
                  <a:buNone/>
                </a:pPr>
                <a:r>
                  <a:rPr lang="ja-JP" altLang="en-US" sz="1600"/>
                  <a:t>１０</a:t>
                </a:r>
              </a:p>
            </p:txBody>
          </p:sp>
          <p:sp>
            <p:nvSpPr>
              <p:cNvPr id="87086" name="Rectangle 46"/>
              <p:cNvSpPr>
                <a:spLocks noChangeArrowheads="1"/>
              </p:cNvSpPr>
              <p:nvPr/>
            </p:nvSpPr>
            <p:spPr bwMode="auto">
              <a:xfrm>
                <a:off x="3628" y="1403"/>
                <a:ext cx="521" cy="2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－３</a:t>
                </a:r>
              </a:p>
              <a:p>
                <a:pPr>
                  <a:buFontTx/>
                  <a:buNone/>
                </a:pPr>
                <a:r>
                  <a:rPr lang="ja-JP" altLang="en-US" sz="1600"/>
                  <a:t>　－２</a:t>
                </a:r>
              </a:p>
              <a:p>
                <a:pPr>
                  <a:buFontTx/>
                  <a:buNone/>
                </a:pPr>
                <a:r>
                  <a:rPr lang="ja-JP" altLang="en-US" sz="1600"/>
                  <a:t>　－１</a:t>
                </a:r>
              </a:p>
              <a:p>
                <a:pPr>
                  <a:buFontTx/>
                  <a:buNone/>
                </a:pPr>
                <a:r>
                  <a:rPr lang="ja-JP" altLang="en-US" sz="1600"/>
                  <a:t>　　０</a:t>
                </a:r>
              </a:p>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p:txBody>
          </p:sp>
          <p:sp>
            <p:nvSpPr>
              <p:cNvPr id="87087" name="Rectangle 47"/>
              <p:cNvSpPr>
                <a:spLocks noChangeArrowheads="1"/>
              </p:cNvSpPr>
              <p:nvPr/>
            </p:nvSpPr>
            <p:spPr bwMode="auto">
              <a:xfrm>
                <a:off x="4354" y="1409"/>
                <a:ext cx="703" cy="2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－１２</a:t>
                </a:r>
              </a:p>
              <a:p>
                <a:pPr>
                  <a:buFontTx/>
                  <a:buNone/>
                </a:pPr>
                <a:r>
                  <a:rPr lang="ja-JP" altLang="en-US" sz="1600"/>
                  <a:t>　－１８</a:t>
                </a:r>
              </a:p>
              <a:p>
                <a:pPr>
                  <a:buFontTx/>
                  <a:buNone/>
                </a:pPr>
                <a:r>
                  <a:rPr lang="ja-JP" altLang="en-US" sz="1600"/>
                  <a:t>　－２０</a:t>
                </a:r>
              </a:p>
              <a:p>
                <a:pPr>
                  <a:buFontTx/>
                  <a:buNone/>
                </a:pPr>
                <a:r>
                  <a:rPr lang="ja-JP" altLang="en-US" sz="1600"/>
                  <a:t>　　　０</a:t>
                </a:r>
              </a:p>
              <a:p>
                <a:pPr>
                  <a:buFontTx/>
                  <a:buNone/>
                </a:pPr>
                <a:r>
                  <a:rPr lang="ja-JP" altLang="en-US" sz="1600"/>
                  <a:t>　　１８</a:t>
                </a:r>
              </a:p>
              <a:p>
                <a:pPr>
                  <a:buFontTx/>
                  <a:buNone/>
                </a:pPr>
                <a:r>
                  <a:rPr lang="ja-JP" altLang="en-US" sz="1600"/>
                  <a:t>　　１４</a:t>
                </a:r>
              </a:p>
              <a:p>
                <a:pPr>
                  <a:buFontTx/>
                  <a:buNone/>
                </a:pPr>
                <a:r>
                  <a:rPr lang="ja-JP" altLang="en-US" sz="1600"/>
                  <a:t>　　　９</a:t>
                </a:r>
              </a:p>
              <a:p>
                <a:pPr>
                  <a:buFontTx/>
                  <a:buNone/>
                </a:pPr>
                <a:r>
                  <a:rPr lang="ja-JP" altLang="en-US" sz="1600"/>
                  <a:t>　　１２</a:t>
                </a:r>
              </a:p>
              <a:p>
                <a:pPr>
                  <a:buFontTx/>
                  <a:buNone/>
                </a:pPr>
                <a:r>
                  <a:rPr lang="ja-JP" altLang="en-US" sz="1600"/>
                  <a:t>　　　５</a:t>
                </a:r>
              </a:p>
              <a:p>
                <a:pPr>
                  <a:buFontTx/>
                  <a:buNone/>
                </a:pPr>
                <a:r>
                  <a:rPr lang="ja-JP" altLang="en-US" sz="1600"/>
                  <a:t>　　　６</a:t>
                </a:r>
              </a:p>
            </p:txBody>
          </p:sp>
          <p:sp>
            <p:nvSpPr>
              <p:cNvPr id="87093" name="Text Box 53"/>
              <p:cNvSpPr txBox="1">
                <a:spLocks noChangeArrowheads="1"/>
              </p:cNvSpPr>
              <p:nvPr/>
            </p:nvSpPr>
            <p:spPr bwMode="auto">
              <a:xfrm>
                <a:off x="4470" y="3795"/>
                <a:ext cx="439"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１４</a:t>
                </a:r>
              </a:p>
            </p:txBody>
          </p:sp>
        </p:grpSp>
      </p:grpSp>
      <p:grpSp>
        <p:nvGrpSpPr>
          <p:cNvPr id="87105" name="Group 65"/>
          <p:cNvGrpSpPr>
            <a:grpSpLocks/>
          </p:cNvGrpSpPr>
          <p:nvPr/>
        </p:nvGrpSpPr>
        <p:grpSpPr bwMode="auto">
          <a:xfrm>
            <a:off x="7835900" y="2303463"/>
            <a:ext cx="1116013" cy="4129087"/>
            <a:chOff x="4891" y="1406"/>
            <a:chExt cx="703" cy="2601"/>
          </a:xfrm>
        </p:grpSpPr>
        <p:sp>
          <p:nvSpPr>
            <p:cNvPr id="87106" name="Rectangle 66"/>
            <p:cNvSpPr>
              <a:spLocks noChangeArrowheads="1"/>
            </p:cNvSpPr>
            <p:nvPr/>
          </p:nvSpPr>
          <p:spPr bwMode="auto">
            <a:xfrm>
              <a:off x="4891" y="1406"/>
              <a:ext cx="703" cy="2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solidFill>
                    <a:srgbClr val="FF0000"/>
                  </a:solidFill>
                </a:rPr>
                <a:t>　　３６</a:t>
              </a:r>
            </a:p>
            <a:p>
              <a:pPr>
                <a:buFontTx/>
                <a:buNone/>
              </a:pPr>
              <a:r>
                <a:rPr lang="ja-JP" altLang="en-US" sz="1600">
                  <a:solidFill>
                    <a:srgbClr val="FF0000"/>
                  </a:solidFill>
                </a:rPr>
                <a:t>　　３６</a:t>
              </a:r>
            </a:p>
            <a:p>
              <a:pPr>
                <a:buFontTx/>
                <a:buNone/>
              </a:pPr>
              <a:r>
                <a:rPr lang="ja-JP" altLang="en-US" sz="1600">
                  <a:solidFill>
                    <a:srgbClr val="FF0000"/>
                  </a:solidFill>
                </a:rPr>
                <a:t>　　２０</a:t>
              </a:r>
            </a:p>
            <a:p>
              <a:pPr>
                <a:buFontTx/>
                <a:buNone/>
              </a:pPr>
              <a:r>
                <a:rPr lang="ja-JP" altLang="en-US" sz="1600">
                  <a:solidFill>
                    <a:srgbClr val="FF0000"/>
                  </a:solidFill>
                </a:rPr>
                <a:t>　　　０</a:t>
              </a:r>
            </a:p>
            <a:p>
              <a:pPr>
                <a:buFontTx/>
                <a:buNone/>
              </a:pPr>
              <a:r>
                <a:rPr lang="ja-JP" altLang="en-US" sz="1600">
                  <a:solidFill>
                    <a:srgbClr val="FF0000"/>
                  </a:solidFill>
                </a:rPr>
                <a:t>　　１８</a:t>
              </a:r>
            </a:p>
            <a:p>
              <a:pPr>
                <a:buFontTx/>
                <a:buNone/>
              </a:pPr>
              <a:r>
                <a:rPr lang="ja-JP" altLang="en-US" sz="1600">
                  <a:solidFill>
                    <a:srgbClr val="FF0000"/>
                  </a:solidFill>
                </a:rPr>
                <a:t>　　２８</a:t>
              </a:r>
            </a:p>
            <a:p>
              <a:pPr>
                <a:buFontTx/>
                <a:buNone/>
              </a:pPr>
              <a:r>
                <a:rPr lang="ja-JP" altLang="en-US" sz="1600">
                  <a:solidFill>
                    <a:srgbClr val="FF0000"/>
                  </a:solidFill>
                </a:rPr>
                <a:t>　　２７</a:t>
              </a:r>
            </a:p>
            <a:p>
              <a:pPr>
                <a:buFontTx/>
                <a:buNone/>
              </a:pPr>
              <a:r>
                <a:rPr lang="ja-JP" altLang="en-US" sz="1600">
                  <a:solidFill>
                    <a:srgbClr val="FF0000"/>
                  </a:solidFill>
                </a:rPr>
                <a:t>　　４８</a:t>
              </a:r>
            </a:p>
            <a:p>
              <a:pPr>
                <a:buFontTx/>
                <a:buNone/>
              </a:pPr>
              <a:r>
                <a:rPr lang="ja-JP" altLang="en-US" sz="1600">
                  <a:solidFill>
                    <a:srgbClr val="FF0000"/>
                  </a:solidFill>
                </a:rPr>
                <a:t>　　２５</a:t>
              </a:r>
            </a:p>
            <a:p>
              <a:pPr>
                <a:buFontTx/>
                <a:buNone/>
              </a:pPr>
              <a:r>
                <a:rPr lang="ja-JP" altLang="en-US" sz="1600">
                  <a:solidFill>
                    <a:srgbClr val="FF0000"/>
                  </a:solidFill>
                </a:rPr>
                <a:t>　　３６</a:t>
              </a:r>
            </a:p>
          </p:txBody>
        </p:sp>
        <p:sp>
          <p:nvSpPr>
            <p:cNvPr id="87107" name="Text Box 67"/>
            <p:cNvSpPr txBox="1">
              <a:spLocks noChangeArrowheads="1"/>
            </p:cNvSpPr>
            <p:nvPr/>
          </p:nvSpPr>
          <p:spPr bwMode="auto">
            <a:xfrm>
              <a:off x="5038" y="3795"/>
              <a:ext cx="47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solidFill>
                    <a:srgbClr val="FF0000"/>
                  </a:solidFill>
                </a:rPr>
                <a:t>２７４</a:t>
              </a:r>
            </a:p>
          </p:txBody>
        </p:sp>
      </p:grpSp>
      <p:sp>
        <p:nvSpPr>
          <p:cNvPr id="87108" name="Text Box 68"/>
          <p:cNvSpPr txBox="1">
            <a:spLocks noChangeArrowheads="1"/>
          </p:cNvSpPr>
          <p:nvPr/>
        </p:nvSpPr>
        <p:spPr bwMode="auto">
          <a:xfrm>
            <a:off x="4368800" y="765175"/>
            <a:ext cx="45291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・各区間ごとに　</a:t>
            </a:r>
            <a:r>
              <a:rPr lang="en-US" altLang="ja-JP" sz="1400" b="1"/>
              <a:t>X</a:t>
            </a:r>
            <a:r>
              <a:rPr lang="ja-JP" altLang="en-US" sz="1400"/>
              <a:t>　と</a:t>
            </a:r>
            <a:r>
              <a:rPr lang="ja-JP" altLang="en-US" sz="1400" b="1"/>
              <a:t>　</a:t>
            </a:r>
            <a:r>
              <a:rPr lang="en-US" altLang="ja-JP" sz="1400" b="1"/>
              <a:t>f</a:t>
            </a:r>
            <a:r>
              <a:rPr lang="ja-JP" altLang="en-US" sz="1400" b="1"/>
              <a:t>Ｘ</a:t>
            </a:r>
            <a:r>
              <a:rPr lang="ja-JP" altLang="en-US" sz="1400"/>
              <a:t>　を掛け、</a:t>
            </a:r>
            <a:r>
              <a:rPr lang="en-US" altLang="ja-JP" sz="1400" b="1"/>
              <a:t>f</a:t>
            </a:r>
            <a:r>
              <a:rPr lang="ja-JP" altLang="en-US" sz="1400" b="1"/>
              <a:t>Ｘ</a:t>
            </a:r>
            <a:r>
              <a:rPr lang="ja-JP" altLang="en-US" sz="1400"/>
              <a:t>　の欄に記入する</a:t>
            </a:r>
          </a:p>
        </p:txBody>
      </p:sp>
      <p:sp>
        <p:nvSpPr>
          <p:cNvPr id="87111" name="Text Box 71"/>
          <p:cNvSpPr txBox="1">
            <a:spLocks noChangeArrowheads="1"/>
          </p:cNvSpPr>
          <p:nvPr/>
        </p:nvSpPr>
        <p:spPr bwMode="auto">
          <a:xfrm>
            <a:off x="7150100" y="708025"/>
            <a:ext cx="27146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000" b="1"/>
              <a:t>２</a:t>
            </a:r>
          </a:p>
        </p:txBody>
      </p:sp>
      <p:grpSp>
        <p:nvGrpSpPr>
          <p:cNvPr id="87123" name="Group 83"/>
          <p:cNvGrpSpPr>
            <a:grpSpLocks/>
          </p:cNvGrpSpPr>
          <p:nvPr/>
        </p:nvGrpSpPr>
        <p:grpSpPr bwMode="auto">
          <a:xfrm>
            <a:off x="8093075" y="2378075"/>
            <a:ext cx="500063" cy="2559050"/>
            <a:chOff x="5098" y="1498"/>
            <a:chExt cx="315" cy="1612"/>
          </a:xfrm>
        </p:grpSpPr>
        <p:sp>
          <p:nvSpPr>
            <p:cNvPr id="87112" name="Rectangle 72"/>
            <p:cNvSpPr>
              <a:spLocks noChangeArrowheads="1"/>
            </p:cNvSpPr>
            <p:nvPr/>
          </p:nvSpPr>
          <p:spPr bwMode="auto">
            <a:xfrm>
              <a:off x="5103" y="1498"/>
              <a:ext cx="309" cy="12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7114" name="Rectangle 74"/>
            <p:cNvSpPr>
              <a:spLocks noChangeArrowheads="1"/>
            </p:cNvSpPr>
            <p:nvPr/>
          </p:nvSpPr>
          <p:spPr bwMode="auto">
            <a:xfrm>
              <a:off x="5099" y="2225"/>
              <a:ext cx="309" cy="12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7116" name="Rectangle 76"/>
            <p:cNvSpPr>
              <a:spLocks noChangeArrowheads="1"/>
            </p:cNvSpPr>
            <p:nvPr/>
          </p:nvSpPr>
          <p:spPr bwMode="auto">
            <a:xfrm>
              <a:off x="5099" y="2618"/>
              <a:ext cx="309" cy="12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7118" name="Rectangle 78"/>
            <p:cNvSpPr>
              <a:spLocks noChangeArrowheads="1"/>
            </p:cNvSpPr>
            <p:nvPr/>
          </p:nvSpPr>
          <p:spPr bwMode="auto">
            <a:xfrm>
              <a:off x="5098" y="2983"/>
              <a:ext cx="309" cy="12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7120" name="Rectangle 80"/>
            <p:cNvSpPr>
              <a:spLocks noChangeArrowheads="1"/>
            </p:cNvSpPr>
            <p:nvPr/>
          </p:nvSpPr>
          <p:spPr bwMode="auto">
            <a:xfrm>
              <a:off x="5104" y="1871"/>
              <a:ext cx="309" cy="12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87121" name="Text Box 81"/>
          <p:cNvSpPr txBox="1">
            <a:spLocks noChangeArrowheads="1"/>
          </p:cNvSpPr>
          <p:nvPr/>
        </p:nvSpPr>
        <p:spPr bwMode="auto">
          <a:xfrm>
            <a:off x="203200" y="6096000"/>
            <a:ext cx="7683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合計</a:t>
            </a:r>
          </a:p>
        </p:txBody>
      </p:sp>
      <p:sp>
        <p:nvSpPr>
          <p:cNvPr id="87122" name="Text Box 82"/>
          <p:cNvSpPr txBox="1">
            <a:spLocks noChangeArrowheads="1"/>
          </p:cNvSpPr>
          <p:nvPr/>
        </p:nvSpPr>
        <p:spPr bwMode="auto">
          <a:xfrm>
            <a:off x="8520113" y="114300"/>
            <a:ext cx="6238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２０</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nvGrpSpPr>
        <p:grpSpPr bwMode="auto">
          <a:xfrm>
            <a:off x="209550" y="28575"/>
            <a:ext cx="3775075" cy="469900"/>
            <a:chOff x="132" y="0"/>
            <a:chExt cx="2378" cy="296"/>
          </a:xfrm>
        </p:grpSpPr>
        <p:sp>
          <p:nvSpPr>
            <p:cNvPr id="115715" name="Rectangle 3"/>
            <p:cNvSpPr>
              <a:spLocks noChangeArrowheads="1"/>
            </p:cNvSpPr>
            <p:nvPr/>
          </p:nvSpPr>
          <p:spPr bwMode="auto">
            <a:xfrm>
              <a:off x="132" y="0"/>
              <a:ext cx="2378" cy="296"/>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手順４ 　 ｆｘ　を求める</a:t>
              </a:r>
              <a:endParaRPr lang="ja-JP" altLang="en-US"/>
            </a:p>
          </p:txBody>
        </p:sp>
        <p:sp>
          <p:nvSpPr>
            <p:cNvPr id="115716" name="Text Box 4"/>
            <p:cNvSpPr txBox="1">
              <a:spLocks noChangeArrowheads="1"/>
            </p:cNvSpPr>
            <p:nvPr/>
          </p:nvSpPr>
          <p:spPr bwMode="auto">
            <a:xfrm>
              <a:off x="1069" y="29"/>
              <a:ext cx="173" cy="173"/>
            </a:xfrm>
            <a:prstGeom prst="rect">
              <a:avLst/>
            </a:prstGeom>
            <a:solidFill>
              <a:srgbClr val="FFFFCC"/>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b="1"/>
                <a:t>２</a:t>
              </a:r>
            </a:p>
          </p:txBody>
        </p:sp>
      </p:grpSp>
      <p:grpSp>
        <p:nvGrpSpPr>
          <p:cNvPr id="115717" name="Group 5"/>
          <p:cNvGrpSpPr>
            <a:grpSpLocks/>
          </p:cNvGrpSpPr>
          <p:nvPr/>
        </p:nvGrpSpPr>
        <p:grpSpPr bwMode="auto">
          <a:xfrm>
            <a:off x="173038" y="1689100"/>
            <a:ext cx="8770937" cy="5240338"/>
            <a:chOff x="109" y="1811"/>
            <a:chExt cx="5525" cy="3301"/>
          </a:xfrm>
        </p:grpSpPr>
        <p:grpSp>
          <p:nvGrpSpPr>
            <p:cNvPr id="115718" name="Group 6"/>
            <p:cNvGrpSpPr>
              <a:grpSpLocks/>
            </p:cNvGrpSpPr>
            <p:nvPr/>
          </p:nvGrpSpPr>
          <p:grpSpPr bwMode="auto">
            <a:xfrm>
              <a:off x="109" y="1811"/>
              <a:ext cx="5525" cy="3014"/>
              <a:chOff x="109" y="1019"/>
              <a:chExt cx="5525" cy="3014"/>
            </a:xfrm>
          </p:grpSpPr>
          <p:sp>
            <p:nvSpPr>
              <p:cNvPr id="115719" name="Text Box 7"/>
              <p:cNvSpPr txBox="1">
                <a:spLocks noChangeArrowheads="1"/>
              </p:cNvSpPr>
              <p:nvPr/>
            </p:nvSpPr>
            <p:spPr bwMode="auto">
              <a:xfrm>
                <a:off x="5341" y="1035"/>
                <a:ext cx="16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grpSp>
            <p:nvGrpSpPr>
              <p:cNvPr id="115720" name="Group 8"/>
              <p:cNvGrpSpPr>
                <a:grpSpLocks/>
              </p:cNvGrpSpPr>
              <p:nvPr/>
            </p:nvGrpSpPr>
            <p:grpSpPr bwMode="auto">
              <a:xfrm>
                <a:off x="109" y="1019"/>
                <a:ext cx="5525" cy="3014"/>
                <a:chOff x="109" y="1019"/>
                <a:chExt cx="5525" cy="3014"/>
              </a:xfrm>
            </p:grpSpPr>
            <p:sp>
              <p:nvSpPr>
                <p:cNvPr id="115721" name="Line 9"/>
                <p:cNvSpPr>
                  <a:spLocks noChangeShapeType="1"/>
                </p:cNvSpPr>
                <p:nvPr/>
              </p:nvSpPr>
              <p:spPr bwMode="auto">
                <a:xfrm>
                  <a:off x="110" y="1347"/>
                  <a:ext cx="55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5722" name="Group 10"/>
                <p:cNvGrpSpPr>
                  <a:grpSpLocks/>
                </p:cNvGrpSpPr>
                <p:nvPr/>
              </p:nvGrpSpPr>
              <p:grpSpPr bwMode="auto">
                <a:xfrm>
                  <a:off x="109" y="1019"/>
                  <a:ext cx="5525" cy="3014"/>
                  <a:chOff x="109" y="1010"/>
                  <a:chExt cx="5525" cy="3014"/>
                </a:xfrm>
              </p:grpSpPr>
              <p:grpSp>
                <p:nvGrpSpPr>
                  <p:cNvPr id="115723" name="Group 11"/>
                  <p:cNvGrpSpPr>
                    <a:grpSpLocks/>
                  </p:cNvGrpSpPr>
                  <p:nvPr/>
                </p:nvGrpSpPr>
                <p:grpSpPr bwMode="auto">
                  <a:xfrm>
                    <a:off x="109" y="1010"/>
                    <a:ext cx="5525" cy="3014"/>
                    <a:chOff x="109" y="1010"/>
                    <a:chExt cx="5525" cy="3014"/>
                  </a:xfrm>
                </p:grpSpPr>
                <p:sp>
                  <p:nvSpPr>
                    <p:cNvPr id="115724" name="Rectangle 12"/>
                    <p:cNvSpPr>
                      <a:spLocks noChangeArrowheads="1"/>
                    </p:cNvSpPr>
                    <p:nvPr/>
                  </p:nvSpPr>
                  <p:spPr bwMode="auto">
                    <a:xfrm>
                      <a:off x="1663" y="1046"/>
                      <a:ext cx="91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中心値</a:t>
                      </a:r>
                    </a:p>
                  </p:txBody>
                </p:sp>
                <p:grpSp>
                  <p:nvGrpSpPr>
                    <p:cNvPr id="115725" name="Group 13"/>
                    <p:cNvGrpSpPr>
                      <a:grpSpLocks/>
                    </p:cNvGrpSpPr>
                    <p:nvPr/>
                  </p:nvGrpSpPr>
                  <p:grpSpPr bwMode="auto">
                    <a:xfrm>
                      <a:off x="109" y="1010"/>
                      <a:ext cx="5525" cy="3014"/>
                      <a:chOff x="208" y="1010"/>
                      <a:chExt cx="5525" cy="3014"/>
                    </a:xfrm>
                  </p:grpSpPr>
                  <p:grpSp>
                    <p:nvGrpSpPr>
                      <p:cNvPr id="115726" name="Group 14"/>
                      <p:cNvGrpSpPr>
                        <a:grpSpLocks/>
                      </p:cNvGrpSpPr>
                      <p:nvPr/>
                    </p:nvGrpSpPr>
                    <p:grpSpPr bwMode="auto">
                      <a:xfrm>
                        <a:off x="208" y="1019"/>
                        <a:ext cx="4674" cy="2996"/>
                        <a:chOff x="217" y="1019"/>
                        <a:chExt cx="4674" cy="2996"/>
                      </a:xfrm>
                    </p:grpSpPr>
                    <p:sp>
                      <p:nvSpPr>
                        <p:cNvPr id="115727" name="Line 15"/>
                        <p:cNvSpPr>
                          <a:spLocks noChangeShapeType="1"/>
                        </p:cNvSpPr>
                        <p:nvPr/>
                      </p:nvSpPr>
                      <p:spPr bwMode="auto">
                        <a:xfrm>
                          <a:off x="217" y="1019"/>
                          <a:ext cx="0" cy="2996"/>
                        </a:xfrm>
                        <a:prstGeom prst="line">
                          <a:avLst/>
                        </a:prstGeom>
                        <a:noFill/>
                        <a:ln w="1905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5728" name="Text Box 16"/>
                        <p:cNvSpPr txBox="1">
                          <a:spLocks noChangeArrowheads="1"/>
                        </p:cNvSpPr>
                        <p:nvPr/>
                      </p:nvSpPr>
                      <p:spPr bwMode="auto">
                        <a:xfrm>
                          <a:off x="2769" y="3798"/>
                          <a:ext cx="46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a:t>
                          </a:r>
                        </a:p>
                      </p:txBody>
                    </p:sp>
                    <p:sp>
                      <p:nvSpPr>
                        <p:cNvPr id="115729" name="Text Box 17"/>
                        <p:cNvSpPr txBox="1">
                          <a:spLocks noChangeArrowheads="1"/>
                        </p:cNvSpPr>
                        <p:nvPr/>
                      </p:nvSpPr>
                      <p:spPr bwMode="auto">
                        <a:xfrm>
                          <a:off x="4453" y="1029"/>
                          <a:ext cx="43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grpSp>
                  <p:grpSp>
                    <p:nvGrpSpPr>
                      <p:cNvPr id="115730" name="Group 18"/>
                      <p:cNvGrpSpPr>
                        <a:grpSpLocks/>
                      </p:cNvGrpSpPr>
                      <p:nvPr/>
                    </p:nvGrpSpPr>
                    <p:grpSpPr bwMode="auto">
                      <a:xfrm>
                        <a:off x="220" y="1010"/>
                        <a:ext cx="5513" cy="3014"/>
                        <a:chOff x="128" y="909"/>
                        <a:chExt cx="5513" cy="3014"/>
                      </a:xfrm>
                    </p:grpSpPr>
                    <p:sp>
                      <p:nvSpPr>
                        <p:cNvPr id="115731" name="Line 19"/>
                        <p:cNvSpPr>
                          <a:spLocks noChangeShapeType="1"/>
                        </p:cNvSpPr>
                        <p:nvPr/>
                      </p:nvSpPr>
                      <p:spPr bwMode="auto">
                        <a:xfrm>
                          <a:off x="1681" y="909"/>
                          <a:ext cx="0" cy="299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5732" name="Line 20"/>
                        <p:cNvSpPr>
                          <a:spLocks noChangeShapeType="1"/>
                        </p:cNvSpPr>
                        <p:nvPr/>
                      </p:nvSpPr>
                      <p:spPr bwMode="auto">
                        <a:xfrm>
                          <a:off x="467" y="927"/>
                          <a:ext cx="0" cy="29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5733" name="Group 21"/>
                        <p:cNvGrpSpPr>
                          <a:grpSpLocks/>
                        </p:cNvGrpSpPr>
                        <p:nvPr/>
                      </p:nvGrpSpPr>
                      <p:grpSpPr bwMode="auto">
                        <a:xfrm>
                          <a:off x="128" y="909"/>
                          <a:ext cx="5513" cy="3014"/>
                          <a:chOff x="128" y="909"/>
                          <a:chExt cx="5513" cy="3014"/>
                        </a:xfrm>
                      </p:grpSpPr>
                      <p:sp>
                        <p:nvSpPr>
                          <p:cNvPr id="115734" name="Line 22"/>
                          <p:cNvSpPr>
                            <a:spLocks noChangeShapeType="1"/>
                          </p:cNvSpPr>
                          <p:nvPr/>
                        </p:nvSpPr>
                        <p:spPr bwMode="auto">
                          <a:xfrm>
                            <a:off x="128" y="91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5735" name="Line 23"/>
                          <p:cNvSpPr>
                            <a:spLocks noChangeShapeType="1"/>
                          </p:cNvSpPr>
                          <p:nvPr/>
                        </p:nvSpPr>
                        <p:spPr bwMode="auto">
                          <a:xfrm>
                            <a:off x="5641" y="918"/>
                            <a:ext cx="0" cy="29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5736" name="Line 24"/>
                          <p:cNvSpPr>
                            <a:spLocks noChangeShapeType="1"/>
                          </p:cNvSpPr>
                          <p:nvPr/>
                        </p:nvSpPr>
                        <p:spPr bwMode="auto">
                          <a:xfrm>
                            <a:off x="128" y="3688"/>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5737" name="Line 25"/>
                          <p:cNvSpPr>
                            <a:spLocks noChangeShapeType="1"/>
                          </p:cNvSpPr>
                          <p:nvPr/>
                        </p:nvSpPr>
                        <p:spPr bwMode="auto">
                          <a:xfrm>
                            <a:off x="2505" y="909"/>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5738" name="Line 26"/>
                          <p:cNvSpPr>
                            <a:spLocks noChangeShapeType="1"/>
                          </p:cNvSpPr>
                          <p:nvPr/>
                        </p:nvSpPr>
                        <p:spPr bwMode="auto">
                          <a:xfrm>
                            <a:off x="4902" y="918"/>
                            <a:ext cx="0" cy="29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5739" name="Line 27"/>
                          <p:cNvSpPr>
                            <a:spLocks noChangeShapeType="1"/>
                          </p:cNvSpPr>
                          <p:nvPr/>
                        </p:nvSpPr>
                        <p:spPr bwMode="auto">
                          <a:xfrm>
                            <a:off x="128" y="3917"/>
                            <a:ext cx="55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5740" name="Line 28"/>
                          <p:cNvSpPr>
                            <a:spLocks noChangeShapeType="1"/>
                          </p:cNvSpPr>
                          <p:nvPr/>
                        </p:nvSpPr>
                        <p:spPr bwMode="auto">
                          <a:xfrm>
                            <a:off x="3321" y="915"/>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5741" name="Line 29"/>
                          <p:cNvSpPr>
                            <a:spLocks noChangeShapeType="1"/>
                          </p:cNvSpPr>
                          <p:nvPr/>
                        </p:nvSpPr>
                        <p:spPr bwMode="auto">
                          <a:xfrm>
                            <a:off x="4119" y="912"/>
                            <a:ext cx="0" cy="30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sp>
                  <p:nvSpPr>
                    <p:cNvPr id="115742" name="Rectangle 30"/>
                    <p:cNvSpPr>
                      <a:spLocks noChangeArrowheads="1"/>
                    </p:cNvSpPr>
                    <p:nvPr/>
                  </p:nvSpPr>
                  <p:spPr bwMode="auto">
                    <a:xfrm>
                      <a:off x="136" y="1019"/>
                      <a:ext cx="384"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en-US" altLang="ja-JP" sz="1600"/>
                        <a:t>NO</a:t>
                      </a:r>
                    </a:p>
                  </p:txBody>
                </p:sp>
                <p:sp>
                  <p:nvSpPr>
                    <p:cNvPr id="115743" name="Rectangle 31"/>
                    <p:cNvSpPr>
                      <a:spLocks noChangeArrowheads="1"/>
                    </p:cNvSpPr>
                    <p:nvPr/>
                  </p:nvSpPr>
                  <p:spPr bwMode="auto">
                    <a:xfrm>
                      <a:off x="448" y="1037"/>
                      <a:ext cx="1692"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区　　間</a:t>
                      </a:r>
                    </a:p>
                  </p:txBody>
                </p:sp>
                <p:sp>
                  <p:nvSpPr>
                    <p:cNvPr id="115744" name="Text Box 32"/>
                    <p:cNvSpPr txBox="1">
                      <a:spLocks noChangeArrowheads="1"/>
                    </p:cNvSpPr>
                    <p:nvPr/>
                  </p:nvSpPr>
                  <p:spPr bwMode="auto">
                    <a:xfrm>
                      <a:off x="2654" y="1016"/>
                      <a:ext cx="5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度数</a:t>
                      </a:r>
                      <a:r>
                        <a:rPr lang="ja-JP" altLang="en-US" sz="2000"/>
                        <a:t>　</a:t>
                      </a:r>
                      <a:r>
                        <a:rPr lang="en-US" altLang="ja-JP" sz="2000"/>
                        <a:t>f</a:t>
                      </a:r>
                    </a:p>
                  </p:txBody>
                </p:sp>
                <p:sp>
                  <p:nvSpPr>
                    <p:cNvPr id="115745" name="Text Box 33"/>
                    <p:cNvSpPr txBox="1">
                      <a:spLocks noChangeArrowheads="1"/>
                    </p:cNvSpPr>
                    <p:nvPr/>
                  </p:nvSpPr>
                  <p:spPr bwMode="auto">
                    <a:xfrm>
                      <a:off x="3501" y="1025"/>
                      <a:ext cx="43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　</a:t>
                      </a:r>
                      <a:r>
                        <a:rPr lang="en-US" altLang="ja-JP" sz="1800"/>
                        <a:t>X</a:t>
                      </a:r>
                      <a:r>
                        <a:rPr lang="ja-JP" altLang="en-US" sz="1800"/>
                        <a:t>　</a:t>
                      </a:r>
                    </a:p>
                  </p:txBody>
                </p:sp>
                <p:sp>
                  <p:nvSpPr>
                    <p:cNvPr id="115746" name="Text Box 34"/>
                    <p:cNvSpPr txBox="1">
                      <a:spLocks noChangeArrowheads="1"/>
                    </p:cNvSpPr>
                    <p:nvPr/>
                  </p:nvSpPr>
                  <p:spPr bwMode="auto">
                    <a:xfrm>
                      <a:off x="4360" y="1015"/>
                      <a:ext cx="33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2000"/>
                        <a:t>f</a:t>
                      </a:r>
                    </a:p>
                  </p:txBody>
                </p:sp>
                <p:sp>
                  <p:nvSpPr>
                    <p:cNvPr id="115747" name="Text Box 35"/>
                    <p:cNvSpPr txBox="1">
                      <a:spLocks noChangeArrowheads="1"/>
                    </p:cNvSpPr>
                    <p:nvPr/>
                  </p:nvSpPr>
                  <p:spPr bwMode="auto">
                    <a:xfrm>
                      <a:off x="5071" y="1037"/>
                      <a:ext cx="43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a:t>
                      </a:r>
                      <a:r>
                        <a:rPr lang="en-US" altLang="ja-JP" sz="2000"/>
                        <a:t>X</a:t>
                      </a:r>
                      <a:r>
                        <a:rPr lang="ja-JP" altLang="en-US" sz="1800"/>
                        <a:t>　</a:t>
                      </a:r>
                    </a:p>
                  </p:txBody>
                </p:sp>
              </p:grpSp>
              <p:sp>
                <p:nvSpPr>
                  <p:cNvPr id="115748" name="Text Box 36"/>
                  <p:cNvSpPr txBox="1">
                    <a:spLocks noChangeArrowheads="1"/>
                  </p:cNvSpPr>
                  <p:nvPr/>
                </p:nvSpPr>
                <p:spPr bwMode="auto">
                  <a:xfrm>
                    <a:off x="5102" y="1043"/>
                    <a:ext cx="21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2000"/>
                      <a:t>f</a:t>
                    </a:r>
                  </a:p>
                </p:txBody>
              </p:sp>
            </p:grpSp>
          </p:grpSp>
        </p:grpSp>
        <p:grpSp>
          <p:nvGrpSpPr>
            <p:cNvPr id="115749" name="Group 37"/>
            <p:cNvGrpSpPr>
              <a:grpSpLocks/>
            </p:cNvGrpSpPr>
            <p:nvPr/>
          </p:nvGrpSpPr>
          <p:grpSpPr bwMode="auto">
            <a:xfrm>
              <a:off x="179" y="2195"/>
              <a:ext cx="4770" cy="2917"/>
              <a:chOff x="287" y="1403"/>
              <a:chExt cx="4770" cy="2917"/>
            </a:xfrm>
          </p:grpSpPr>
          <p:sp>
            <p:nvSpPr>
              <p:cNvPr id="115750" name="Rectangle 38"/>
              <p:cNvSpPr>
                <a:spLocks noChangeArrowheads="1"/>
              </p:cNvSpPr>
              <p:nvPr/>
            </p:nvSpPr>
            <p:spPr bwMode="auto">
              <a:xfrm>
                <a:off x="2738" y="1409"/>
                <a:ext cx="521" cy="2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４</a:t>
                </a:r>
              </a:p>
              <a:p>
                <a:pPr>
                  <a:buFontTx/>
                  <a:buNone/>
                </a:pPr>
                <a:r>
                  <a:rPr lang="ja-JP" altLang="en-US" sz="1600"/>
                  <a:t>　　９</a:t>
                </a:r>
              </a:p>
              <a:p>
                <a:pPr>
                  <a:buFontTx/>
                  <a:buNone/>
                </a:pPr>
                <a:r>
                  <a:rPr lang="ja-JP" altLang="en-US" sz="1600"/>
                  <a:t>　２０</a:t>
                </a:r>
              </a:p>
              <a:p>
                <a:pPr>
                  <a:buFontTx/>
                  <a:buNone/>
                </a:pPr>
                <a:r>
                  <a:rPr lang="ja-JP" altLang="en-US" sz="1600"/>
                  <a:t>　３４</a:t>
                </a:r>
              </a:p>
              <a:p>
                <a:pPr>
                  <a:buFontTx/>
                  <a:buNone/>
                </a:pPr>
                <a:r>
                  <a:rPr lang="ja-JP" altLang="en-US" sz="1600"/>
                  <a:t>　１８</a:t>
                </a:r>
              </a:p>
              <a:p>
                <a:pPr>
                  <a:buFontTx/>
                  <a:buNone/>
                </a:pPr>
                <a:r>
                  <a:rPr lang="ja-JP" altLang="en-US" sz="1600"/>
                  <a:t>　　７</a:t>
                </a:r>
              </a:p>
              <a:p>
                <a:pPr>
                  <a:buFontTx/>
                  <a:buNone/>
                </a:pPr>
                <a:r>
                  <a:rPr lang="ja-JP" altLang="en-US" sz="1600"/>
                  <a:t>　　３</a:t>
                </a:r>
              </a:p>
              <a:p>
                <a:pPr>
                  <a:buFontTx/>
                  <a:buNone/>
                </a:pPr>
                <a:r>
                  <a:rPr lang="ja-JP" altLang="en-US" sz="1600"/>
                  <a:t>　　３</a:t>
                </a:r>
              </a:p>
              <a:p>
                <a:pPr>
                  <a:buFontTx/>
                  <a:buNone/>
                </a:pPr>
                <a:r>
                  <a:rPr lang="ja-JP" altLang="en-US" sz="1600"/>
                  <a:t>　　１</a:t>
                </a:r>
              </a:p>
              <a:p>
                <a:pPr>
                  <a:buFontTx/>
                  <a:buNone/>
                </a:pPr>
                <a:r>
                  <a:rPr lang="ja-JP" altLang="en-US" sz="1600"/>
                  <a:t>　　１</a:t>
                </a:r>
              </a:p>
            </p:txBody>
          </p:sp>
          <p:sp>
            <p:nvSpPr>
              <p:cNvPr id="115751" name="Rectangle 39"/>
              <p:cNvSpPr>
                <a:spLocks noChangeArrowheads="1"/>
              </p:cNvSpPr>
              <p:nvPr/>
            </p:nvSpPr>
            <p:spPr bwMode="auto">
              <a:xfrm>
                <a:off x="1874" y="1418"/>
                <a:ext cx="914" cy="29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b="1">
                    <a:solidFill>
                      <a:srgbClr val="FF0000"/>
                    </a:solidFill>
                  </a:rPr>
                  <a:t>　</a:t>
                </a:r>
                <a:r>
                  <a:rPr lang="ja-JP" altLang="en-US" sz="1600"/>
                  <a:t>７７．８７</a:t>
                </a:r>
              </a:p>
              <a:p>
                <a:pPr>
                  <a:buFontTx/>
                  <a:buNone/>
                </a:pPr>
                <a:r>
                  <a:rPr lang="ja-JP" altLang="en-US" sz="1600"/>
                  <a:t>　７７．９５</a:t>
                </a:r>
              </a:p>
              <a:p>
                <a:pPr>
                  <a:buFontTx/>
                  <a:buNone/>
                </a:pPr>
                <a:r>
                  <a:rPr lang="ja-JP" altLang="en-US" sz="1600"/>
                  <a:t>　７８．０３</a:t>
                </a:r>
              </a:p>
              <a:p>
                <a:pPr>
                  <a:buFontTx/>
                  <a:buNone/>
                </a:pPr>
                <a:r>
                  <a:rPr lang="ja-JP" altLang="en-US" sz="1600"/>
                  <a:t>　７８．１１</a:t>
                </a:r>
              </a:p>
              <a:p>
                <a:pPr>
                  <a:buFontTx/>
                  <a:buNone/>
                </a:pPr>
                <a:r>
                  <a:rPr lang="ja-JP" altLang="en-US" sz="1600"/>
                  <a:t>　７８．１９</a:t>
                </a:r>
              </a:p>
              <a:p>
                <a:pPr>
                  <a:buFontTx/>
                  <a:buNone/>
                </a:pPr>
                <a:r>
                  <a:rPr lang="ja-JP" altLang="en-US" sz="1600"/>
                  <a:t>　７８．２７</a:t>
                </a:r>
              </a:p>
              <a:p>
                <a:pPr>
                  <a:buFontTx/>
                  <a:buNone/>
                </a:pPr>
                <a:r>
                  <a:rPr lang="ja-JP" altLang="en-US" sz="1600"/>
                  <a:t>　７８．３５</a:t>
                </a:r>
              </a:p>
              <a:p>
                <a:pPr>
                  <a:buFontTx/>
                  <a:buNone/>
                </a:pPr>
                <a:r>
                  <a:rPr lang="ja-JP" altLang="en-US" sz="1600"/>
                  <a:t>　７８．４３</a:t>
                </a:r>
              </a:p>
              <a:p>
                <a:pPr>
                  <a:buFontTx/>
                  <a:buNone/>
                </a:pPr>
                <a:r>
                  <a:rPr lang="ja-JP" altLang="en-US" sz="1600"/>
                  <a:t>　７８．５１</a:t>
                </a:r>
              </a:p>
              <a:p>
                <a:pPr>
                  <a:buFontTx/>
                  <a:buNone/>
                </a:pPr>
                <a:r>
                  <a:rPr lang="ja-JP" altLang="en-US" sz="1600"/>
                  <a:t>　７８．５９</a:t>
                </a:r>
              </a:p>
            </p:txBody>
          </p:sp>
          <p:sp>
            <p:nvSpPr>
              <p:cNvPr id="115752" name="Rectangle 40"/>
              <p:cNvSpPr>
                <a:spLocks noChangeArrowheads="1"/>
              </p:cNvSpPr>
              <p:nvPr/>
            </p:nvSpPr>
            <p:spPr bwMode="auto">
              <a:xfrm>
                <a:off x="524" y="1418"/>
                <a:ext cx="1692" cy="2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７７．８３～７７．９１</a:t>
                </a:r>
              </a:p>
              <a:p>
                <a:pPr>
                  <a:buFontTx/>
                  <a:buNone/>
                </a:pPr>
                <a:r>
                  <a:rPr lang="ja-JP" altLang="en-US" sz="1600"/>
                  <a:t>　７７．９１～７７．９９</a:t>
                </a:r>
              </a:p>
              <a:p>
                <a:pPr>
                  <a:buFontTx/>
                  <a:buNone/>
                </a:pPr>
                <a:r>
                  <a:rPr lang="ja-JP" altLang="en-US" sz="1600"/>
                  <a:t>　７７．９９～７８．０７</a:t>
                </a:r>
              </a:p>
              <a:p>
                <a:pPr>
                  <a:buFontTx/>
                  <a:buNone/>
                </a:pPr>
                <a:r>
                  <a:rPr lang="ja-JP" altLang="en-US" sz="1600"/>
                  <a:t>　７８．０７～７８．１５</a:t>
                </a:r>
              </a:p>
              <a:p>
                <a:pPr>
                  <a:buFontTx/>
                  <a:buNone/>
                </a:pPr>
                <a:r>
                  <a:rPr lang="ja-JP" altLang="en-US" sz="1600"/>
                  <a:t>　７８．１５～７８・２３</a:t>
                </a:r>
              </a:p>
              <a:p>
                <a:pPr>
                  <a:buFontTx/>
                  <a:buNone/>
                </a:pPr>
                <a:r>
                  <a:rPr lang="ja-JP" altLang="en-US" sz="1600"/>
                  <a:t>　７８．２３～７８．３１</a:t>
                </a:r>
              </a:p>
              <a:p>
                <a:pPr>
                  <a:buFontTx/>
                  <a:buNone/>
                </a:pPr>
                <a:r>
                  <a:rPr lang="ja-JP" altLang="en-US" sz="1600"/>
                  <a:t>　７８．３１～７８．３９</a:t>
                </a:r>
              </a:p>
              <a:p>
                <a:pPr>
                  <a:buFontTx/>
                  <a:buNone/>
                </a:pPr>
                <a:r>
                  <a:rPr lang="ja-JP" altLang="en-US" sz="1600"/>
                  <a:t>　７８．３９～７８．４７</a:t>
                </a:r>
              </a:p>
              <a:p>
                <a:pPr>
                  <a:buFontTx/>
                  <a:buNone/>
                </a:pPr>
                <a:r>
                  <a:rPr lang="ja-JP" altLang="en-US" sz="1600"/>
                  <a:t>　７８．４７～７８．５５</a:t>
                </a:r>
              </a:p>
              <a:p>
                <a:pPr>
                  <a:buFontTx/>
                  <a:buNone/>
                </a:pPr>
                <a:r>
                  <a:rPr lang="ja-JP" altLang="en-US" sz="1600"/>
                  <a:t>　７８．５５～７８．６３</a:t>
                </a:r>
              </a:p>
            </p:txBody>
          </p:sp>
          <p:sp>
            <p:nvSpPr>
              <p:cNvPr id="115753" name="Rectangle 41"/>
              <p:cNvSpPr>
                <a:spLocks noChangeArrowheads="1"/>
              </p:cNvSpPr>
              <p:nvPr/>
            </p:nvSpPr>
            <p:spPr bwMode="auto">
              <a:xfrm>
                <a:off x="287" y="1412"/>
                <a:ext cx="384" cy="2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a:p>
                <a:pPr>
                  <a:buFontTx/>
                  <a:buNone/>
                </a:pPr>
                <a:r>
                  <a:rPr lang="ja-JP" altLang="en-US" sz="1600"/>
                  <a:t>　７</a:t>
                </a:r>
              </a:p>
              <a:p>
                <a:pPr>
                  <a:buFontTx/>
                  <a:buNone/>
                </a:pPr>
                <a:r>
                  <a:rPr lang="ja-JP" altLang="en-US" sz="1600"/>
                  <a:t>　８</a:t>
                </a:r>
              </a:p>
              <a:p>
                <a:pPr>
                  <a:buFontTx/>
                  <a:buNone/>
                </a:pPr>
                <a:r>
                  <a:rPr lang="ja-JP" altLang="en-US" sz="1600"/>
                  <a:t>　９</a:t>
                </a:r>
              </a:p>
              <a:p>
                <a:pPr>
                  <a:buFontTx/>
                  <a:buNone/>
                </a:pPr>
                <a:r>
                  <a:rPr lang="ja-JP" altLang="en-US" sz="1600"/>
                  <a:t>１０</a:t>
                </a:r>
              </a:p>
            </p:txBody>
          </p:sp>
          <p:sp>
            <p:nvSpPr>
              <p:cNvPr id="115754" name="Rectangle 42"/>
              <p:cNvSpPr>
                <a:spLocks noChangeArrowheads="1"/>
              </p:cNvSpPr>
              <p:nvPr/>
            </p:nvSpPr>
            <p:spPr bwMode="auto">
              <a:xfrm>
                <a:off x="3628" y="1403"/>
                <a:ext cx="521" cy="2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－３</a:t>
                </a:r>
              </a:p>
              <a:p>
                <a:pPr>
                  <a:buFontTx/>
                  <a:buNone/>
                </a:pPr>
                <a:r>
                  <a:rPr lang="ja-JP" altLang="en-US" sz="1600"/>
                  <a:t>　－２</a:t>
                </a:r>
              </a:p>
              <a:p>
                <a:pPr>
                  <a:buFontTx/>
                  <a:buNone/>
                </a:pPr>
                <a:r>
                  <a:rPr lang="ja-JP" altLang="en-US" sz="1600"/>
                  <a:t>　－１</a:t>
                </a:r>
              </a:p>
              <a:p>
                <a:pPr>
                  <a:buFontTx/>
                  <a:buNone/>
                </a:pPr>
                <a:r>
                  <a:rPr lang="ja-JP" altLang="en-US" sz="1600"/>
                  <a:t>　　０</a:t>
                </a:r>
              </a:p>
              <a:p>
                <a:pPr>
                  <a:buFontTx/>
                  <a:buNone/>
                </a:pPr>
                <a:r>
                  <a:rPr lang="ja-JP" altLang="en-US" sz="1600"/>
                  <a:t>　　１</a:t>
                </a:r>
              </a:p>
              <a:p>
                <a:pPr>
                  <a:buFontTx/>
                  <a:buNone/>
                </a:pPr>
                <a:r>
                  <a:rPr lang="ja-JP" altLang="en-US" sz="1600"/>
                  <a:t>　　２</a:t>
                </a:r>
              </a:p>
              <a:p>
                <a:pPr>
                  <a:buFontTx/>
                  <a:buNone/>
                </a:pPr>
                <a:r>
                  <a:rPr lang="ja-JP" altLang="en-US" sz="1600"/>
                  <a:t>　　３</a:t>
                </a:r>
              </a:p>
              <a:p>
                <a:pPr>
                  <a:buFontTx/>
                  <a:buNone/>
                </a:pPr>
                <a:r>
                  <a:rPr lang="ja-JP" altLang="en-US" sz="1600"/>
                  <a:t>　　４</a:t>
                </a:r>
              </a:p>
              <a:p>
                <a:pPr>
                  <a:buFontTx/>
                  <a:buNone/>
                </a:pPr>
                <a:r>
                  <a:rPr lang="ja-JP" altLang="en-US" sz="1600"/>
                  <a:t>　　５</a:t>
                </a:r>
              </a:p>
              <a:p>
                <a:pPr>
                  <a:buFontTx/>
                  <a:buNone/>
                </a:pPr>
                <a:r>
                  <a:rPr lang="ja-JP" altLang="en-US" sz="1600"/>
                  <a:t>　　６</a:t>
                </a:r>
              </a:p>
            </p:txBody>
          </p:sp>
          <p:sp>
            <p:nvSpPr>
              <p:cNvPr id="115755" name="Rectangle 43"/>
              <p:cNvSpPr>
                <a:spLocks noChangeArrowheads="1"/>
              </p:cNvSpPr>
              <p:nvPr/>
            </p:nvSpPr>
            <p:spPr bwMode="auto">
              <a:xfrm>
                <a:off x="4354" y="1409"/>
                <a:ext cx="703" cy="2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t>　－１２</a:t>
                </a:r>
              </a:p>
              <a:p>
                <a:pPr>
                  <a:buFontTx/>
                  <a:buNone/>
                </a:pPr>
                <a:r>
                  <a:rPr lang="ja-JP" altLang="en-US" sz="1600"/>
                  <a:t>　－１８</a:t>
                </a:r>
              </a:p>
              <a:p>
                <a:pPr>
                  <a:buFontTx/>
                  <a:buNone/>
                </a:pPr>
                <a:r>
                  <a:rPr lang="ja-JP" altLang="en-US" sz="1600"/>
                  <a:t>　－２０</a:t>
                </a:r>
              </a:p>
              <a:p>
                <a:pPr>
                  <a:buFontTx/>
                  <a:buNone/>
                </a:pPr>
                <a:r>
                  <a:rPr lang="ja-JP" altLang="en-US" sz="1600"/>
                  <a:t>　　　０</a:t>
                </a:r>
              </a:p>
              <a:p>
                <a:pPr>
                  <a:buFontTx/>
                  <a:buNone/>
                </a:pPr>
                <a:r>
                  <a:rPr lang="ja-JP" altLang="en-US" sz="1600"/>
                  <a:t>　　１８</a:t>
                </a:r>
              </a:p>
              <a:p>
                <a:pPr>
                  <a:buFontTx/>
                  <a:buNone/>
                </a:pPr>
                <a:r>
                  <a:rPr lang="ja-JP" altLang="en-US" sz="1600"/>
                  <a:t>　　１４</a:t>
                </a:r>
              </a:p>
              <a:p>
                <a:pPr>
                  <a:buFontTx/>
                  <a:buNone/>
                </a:pPr>
                <a:r>
                  <a:rPr lang="ja-JP" altLang="en-US" sz="1600"/>
                  <a:t>　　　９</a:t>
                </a:r>
              </a:p>
              <a:p>
                <a:pPr>
                  <a:buFontTx/>
                  <a:buNone/>
                </a:pPr>
                <a:r>
                  <a:rPr lang="ja-JP" altLang="en-US" sz="1600"/>
                  <a:t>　　１２</a:t>
                </a:r>
              </a:p>
              <a:p>
                <a:pPr>
                  <a:buFontTx/>
                  <a:buNone/>
                </a:pPr>
                <a:r>
                  <a:rPr lang="ja-JP" altLang="en-US" sz="1600"/>
                  <a:t>　　　５</a:t>
                </a:r>
              </a:p>
              <a:p>
                <a:pPr>
                  <a:buFontTx/>
                  <a:buNone/>
                </a:pPr>
                <a:r>
                  <a:rPr lang="ja-JP" altLang="en-US" sz="1600"/>
                  <a:t>　　　６</a:t>
                </a:r>
              </a:p>
            </p:txBody>
          </p:sp>
          <p:sp>
            <p:nvSpPr>
              <p:cNvPr id="115756" name="Text Box 44"/>
              <p:cNvSpPr txBox="1">
                <a:spLocks noChangeArrowheads="1"/>
              </p:cNvSpPr>
              <p:nvPr/>
            </p:nvSpPr>
            <p:spPr bwMode="auto">
              <a:xfrm>
                <a:off x="4470" y="3795"/>
                <a:ext cx="439"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１４</a:t>
                </a:r>
              </a:p>
            </p:txBody>
          </p:sp>
        </p:grpSp>
      </p:grpSp>
      <p:grpSp>
        <p:nvGrpSpPr>
          <p:cNvPr id="115757" name="Group 45"/>
          <p:cNvGrpSpPr>
            <a:grpSpLocks/>
          </p:cNvGrpSpPr>
          <p:nvPr/>
        </p:nvGrpSpPr>
        <p:grpSpPr bwMode="auto">
          <a:xfrm>
            <a:off x="7835900" y="2303463"/>
            <a:ext cx="1116013" cy="4129087"/>
            <a:chOff x="4891" y="1406"/>
            <a:chExt cx="703" cy="2601"/>
          </a:xfrm>
        </p:grpSpPr>
        <p:sp>
          <p:nvSpPr>
            <p:cNvPr id="115758" name="Rectangle 46"/>
            <p:cNvSpPr>
              <a:spLocks noChangeArrowheads="1"/>
            </p:cNvSpPr>
            <p:nvPr/>
          </p:nvSpPr>
          <p:spPr bwMode="auto">
            <a:xfrm>
              <a:off x="4891" y="1406"/>
              <a:ext cx="703" cy="2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600">
                  <a:solidFill>
                    <a:srgbClr val="FF0000"/>
                  </a:solidFill>
                </a:rPr>
                <a:t>　　３６</a:t>
              </a:r>
            </a:p>
            <a:p>
              <a:pPr>
                <a:buFontTx/>
                <a:buNone/>
              </a:pPr>
              <a:r>
                <a:rPr lang="ja-JP" altLang="en-US" sz="1600">
                  <a:solidFill>
                    <a:srgbClr val="FF0000"/>
                  </a:solidFill>
                </a:rPr>
                <a:t>　　３６</a:t>
              </a:r>
            </a:p>
            <a:p>
              <a:pPr>
                <a:buFontTx/>
                <a:buNone/>
              </a:pPr>
              <a:r>
                <a:rPr lang="ja-JP" altLang="en-US" sz="1600">
                  <a:solidFill>
                    <a:srgbClr val="FF0000"/>
                  </a:solidFill>
                </a:rPr>
                <a:t>　　２０</a:t>
              </a:r>
            </a:p>
            <a:p>
              <a:pPr>
                <a:buFontTx/>
                <a:buNone/>
              </a:pPr>
              <a:r>
                <a:rPr lang="ja-JP" altLang="en-US" sz="1600">
                  <a:solidFill>
                    <a:srgbClr val="FF0000"/>
                  </a:solidFill>
                </a:rPr>
                <a:t>　　　０</a:t>
              </a:r>
            </a:p>
            <a:p>
              <a:pPr>
                <a:buFontTx/>
                <a:buNone/>
              </a:pPr>
              <a:r>
                <a:rPr lang="ja-JP" altLang="en-US" sz="1600">
                  <a:solidFill>
                    <a:srgbClr val="FF0000"/>
                  </a:solidFill>
                </a:rPr>
                <a:t>　　１８</a:t>
              </a:r>
            </a:p>
            <a:p>
              <a:pPr>
                <a:buFontTx/>
                <a:buNone/>
              </a:pPr>
              <a:r>
                <a:rPr lang="ja-JP" altLang="en-US" sz="1600">
                  <a:solidFill>
                    <a:srgbClr val="FF0000"/>
                  </a:solidFill>
                </a:rPr>
                <a:t>　　２８</a:t>
              </a:r>
            </a:p>
            <a:p>
              <a:pPr>
                <a:buFontTx/>
                <a:buNone/>
              </a:pPr>
              <a:r>
                <a:rPr lang="ja-JP" altLang="en-US" sz="1600">
                  <a:solidFill>
                    <a:srgbClr val="FF0000"/>
                  </a:solidFill>
                </a:rPr>
                <a:t>　　２７</a:t>
              </a:r>
            </a:p>
            <a:p>
              <a:pPr>
                <a:buFontTx/>
                <a:buNone/>
              </a:pPr>
              <a:r>
                <a:rPr lang="ja-JP" altLang="en-US" sz="1600">
                  <a:solidFill>
                    <a:srgbClr val="FF0000"/>
                  </a:solidFill>
                </a:rPr>
                <a:t>　　４８</a:t>
              </a:r>
            </a:p>
            <a:p>
              <a:pPr>
                <a:buFontTx/>
                <a:buNone/>
              </a:pPr>
              <a:r>
                <a:rPr lang="ja-JP" altLang="en-US" sz="1600">
                  <a:solidFill>
                    <a:srgbClr val="FF0000"/>
                  </a:solidFill>
                </a:rPr>
                <a:t>　　２５</a:t>
              </a:r>
            </a:p>
            <a:p>
              <a:pPr>
                <a:buFontTx/>
                <a:buNone/>
              </a:pPr>
              <a:r>
                <a:rPr lang="ja-JP" altLang="en-US" sz="1600">
                  <a:solidFill>
                    <a:srgbClr val="FF0000"/>
                  </a:solidFill>
                </a:rPr>
                <a:t>　　３６</a:t>
              </a:r>
            </a:p>
          </p:txBody>
        </p:sp>
        <p:sp>
          <p:nvSpPr>
            <p:cNvPr id="115759" name="Text Box 47"/>
            <p:cNvSpPr txBox="1">
              <a:spLocks noChangeArrowheads="1"/>
            </p:cNvSpPr>
            <p:nvPr/>
          </p:nvSpPr>
          <p:spPr bwMode="auto">
            <a:xfrm>
              <a:off x="5038" y="3795"/>
              <a:ext cx="47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solidFill>
                    <a:srgbClr val="FF0000"/>
                  </a:solidFill>
                </a:rPr>
                <a:t>２７４</a:t>
              </a:r>
            </a:p>
          </p:txBody>
        </p:sp>
      </p:grpSp>
      <p:sp>
        <p:nvSpPr>
          <p:cNvPr id="115760" name="Text Box 48"/>
          <p:cNvSpPr txBox="1">
            <a:spLocks noChangeArrowheads="1"/>
          </p:cNvSpPr>
          <p:nvPr/>
        </p:nvSpPr>
        <p:spPr bwMode="auto">
          <a:xfrm>
            <a:off x="4368800" y="765175"/>
            <a:ext cx="45291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・各区間ごとに　</a:t>
            </a:r>
            <a:r>
              <a:rPr lang="en-US" altLang="ja-JP" sz="1400" b="1"/>
              <a:t>X</a:t>
            </a:r>
            <a:r>
              <a:rPr lang="ja-JP" altLang="en-US" sz="1400"/>
              <a:t>　と</a:t>
            </a:r>
            <a:r>
              <a:rPr lang="ja-JP" altLang="en-US" sz="1400" b="1"/>
              <a:t>　</a:t>
            </a:r>
            <a:r>
              <a:rPr lang="en-US" altLang="ja-JP" sz="1400" b="1"/>
              <a:t>f</a:t>
            </a:r>
            <a:r>
              <a:rPr lang="ja-JP" altLang="en-US" sz="1400" b="1"/>
              <a:t>Ｘ</a:t>
            </a:r>
            <a:r>
              <a:rPr lang="ja-JP" altLang="en-US" sz="1400"/>
              <a:t>　を掛け、</a:t>
            </a:r>
            <a:r>
              <a:rPr lang="en-US" altLang="ja-JP" sz="1400" b="1"/>
              <a:t>f</a:t>
            </a:r>
            <a:r>
              <a:rPr lang="ja-JP" altLang="en-US" sz="1400" b="1"/>
              <a:t>Ｘ</a:t>
            </a:r>
            <a:r>
              <a:rPr lang="ja-JP" altLang="en-US" sz="1400"/>
              <a:t>　の欄に記入する</a:t>
            </a:r>
          </a:p>
        </p:txBody>
      </p:sp>
      <p:sp>
        <p:nvSpPr>
          <p:cNvPr id="115761" name="Text Box 49"/>
          <p:cNvSpPr txBox="1">
            <a:spLocks noChangeArrowheads="1"/>
          </p:cNvSpPr>
          <p:nvPr/>
        </p:nvSpPr>
        <p:spPr bwMode="auto">
          <a:xfrm>
            <a:off x="7150100" y="708025"/>
            <a:ext cx="27146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000" b="1"/>
              <a:t>２</a:t>
            </a:r>
          </a:p>
        </p:txBody>
      </p:sp>
      <p:sp>
        <p:nvSpPr>
          <p:cNvPr id="115767" name="Text Box 55"/>
          <p:cNvSpPr txBox="1">
            <a:spLocks noChangeArrowheads="1"/>
          </p:cNvSpPr>
          <p:nvPr/>
        </p:nvSpPr>
        <p:spPr bwMode="auto">
          <a:xfrm>
            <a:off x="203200" y="6096000"/>
            <a:ext cx="7683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合計</a:t>
            </a:r>
          </a:p>
        </p:txBody>
      </p:sp>
      <p:sp>
        <p:nvSpPr>
          <p:cNvPr id="115768" name="Text Box 56"/>
          <p:cNvSpPr txBox="1">
            <a:spLocks noChangeArrowheads="1"/>
          </p:cNvSpPr>
          <p:nvPr/>
        </p:nvSpPr>
        <p:spPr bwMode="auto">
          <a:xfrm>
            <a:off x="8520113" y="114300"/>
            <a:ext cx="6238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２０</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5757"/>
                                        </p:tgtEl>
                                        <p:attrNameLst>
                                          <p:attrName>style.visibility</p:attrName>
                                        </p:attrNameLst>
                                      </p:cBhvr>
                                      <p:to>
                                        <p:strVal val="visible"/>
                                      </p:to>
                                    </p:set>
                                    <p:anim calcmode="lin" valueType="num">
                                      <p:cBhvr additive="base">
                                        <p:cTn id="7" dur="500" fill="hold"/>
                                        <p:tgtEl>
                                          <p:spTgt spid="115757"/>
                                        </p:tgtEl>
                                        <p:attrNameLst>
                                          <p:attrName>ppt_x</p:attrName>
                                        </p:attrNameLst>
                                      </p:cBhvr>
                                      <p:tavLst>
                                        <p:tav tm="0">
                                          <p:val>
                                            <p:strVal val="0-#ppt_w/2"/>
                                          </p:val>
                                        </p:tav>
                                        <p:tav tm="100000">
                                          <p:val>
                                            <p:strVal val="#ppt_x"/>
                                          </p:val>
                                        </p:tav>
                                      </p:tavLst>
                                    </p:anim>
                                    <p:anim calcmode="lin" valueType="num">
                                      <p:cBhvr additive="base">
                                        <p:cTn id="8" dur="500" fill="hold"/>
                                        <p:tgtEl>
                                          <p:spTgt spid="1157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ChangeArrowheads="1"/>
          </p:cNvSpPr>
          <p:nvPr/>
        </p:nvSpPr>
        <p:spPr bwMode="auto">
          <a:xfrm>
            <a:off x="142875" y="127000"/>
            <a:ext cx="4443413"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手順５ 　 平均値　Ｘ　を計算する</a:t>
            </a:r>
            <a:endParaRPr lang="ja-JP" altLang="en-US"/>
          </a:p>
        </p:txBody>
      </p:sp>
      <p:sp>
        <p:nvSpPr>
          <p:cNvPr id="88067" name="Text Box 3"/>
          <p:cNvSpPr txBox="1">
            <a:spLocks noChangeArrowheads="1"/>
          </p:cNvSpPr>
          <p:nvPr/>
        </p:nvSpPr>
        <p:spPr bwMode="auto">
          <a:xfrm>
            <a:off x="2425700" y="28575"/>
            <a:ext cx="434975" cy="3667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a:t>
            </a:r>
          </a:p>
        </p:txBody>
      </p:sp>
      <p:grpSp>
        <p:nvGrpSpPr>
          <p:cNvPr id="88215" name="Group 151"/>
          <p:cNvGrpSpPr>
            <a:grpSpLocks/>
          </p:cNvGrpSpPr>
          <p:nvPr/>
        </p:nvGrpSpPr>
        <p:grpSpPr bwMode="auto">
          <a:xfrm>
            <a:off x="4375150" y="954088"/>
            <a:ext cx="4768850" cy="3697287"/>
            <a:chOff x="2756" y="601"/>
            <a:chExt cx="3004" cy="2329"/>
          </a:xfrm>
        </p:grpSpPr>
        <p:grpSp>
          <p:nvGrpSpPr>
            <p:cNvPr id="88201" name="Group 137"/>
            <p:cNvGrpSpPr>
              <a:grpSpLocks/>
            </p:cNvGrpSpPr>
            <p:nvPr/>
          </p:nvGrpSpPr>
          <p:grpSpPr bwMode="auto">
            <a:xfrm>
              <a:off x="2756" y="601"/>
              <a:ext cx="3004" cy="2329"/>
              <a:chOff x="2756" y="601"/>
              <a:chExt cx="3004" cy="2329"/>
            </a:xfrm>
          </p:grpSpPr>
          <p:grpSp>
            <p:nvGrpSpPr>
              <p:cNvPr id="88195" name="Group 131"/>
              <p:cNvGrpSpPr>
                <a:grpSpLocks/>
              </p:cNvGrpSpPr>
              <p:nvPr/>
            </p:nvGrpSpPr>
            <p:grpSpPr bwMode="auto">
              <a:xfrm>
                <a:off x="2756" y="601"/>
                <a:ext cx="2935" cy="2329"/>
                <a:chOff x="2693" y="601"/>
                <a:chExt cx="2935" cy="2329"/>
              </a:xfrm>
            </p:grpSpPr>
            <p:sp>
              <p:nvSpPr>
                <p:cNvPr id="88175" name="Line 111"/>
                <p:cNvSpPr>
                  <a:spLocks noChangeShapeType="1"/>
                </p:cNvSpPr>
                <p:nvPr/>
              </p:nvSpPr>
              <p:spPr bwMode="auto">
                <a:xfrm>
                  <a:off x="2727" y="1038"/>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8194" name="Group 130"/>
                <p:cNvGrpSpPr>
                  <a:grpSpLocks/>
                </p:cNvGrpSpPr>
                <p:nvPr/>
              </p:nvGrpSpPr>
              <p:grpSpPr bwMode="auto">
                <a:xfrm>
                  <a:off x="2693" y="601"/>
                  <a:ext cx="2935" cy="2329"/>
                  <a:chOff x="2801" y="601"/>
                  <a:chExt cx="2935" cy="2329"/>
                </a:xfrm>
              </p:grpSpPr>
              <p:sp>
                <p:nvSpPr>
                  <p:cNvPr id="88180" name="Line 116"/>
                  <p:cNvSpPr>
                    <a:spLocks noChangeShapeType="1"/>
                  </p:cNvSpPr>
                  <p:nvPr/>
                </p:nvSpPr>
                <p:spPr bwMode="auto">
                  <a:xfrm>
                    <a:off x="5720" y="610"/>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8193" name="Group 129"/>
                  <p:cNvGrpSpPr>
                    <a:grpSpLocks/>
                  </p:cNvGrpSpPr>
                  <p:nvPr/>
                </p:nvGrpSpPr>
                <p:grpSpPr bwMode="auto">
                  <a:xfrm>
                    <a:off x="2801" y="601"/>
                    <a:ext cx="2935" cy="2329"/>
                    <a:chOff x="2801" y="601"/>
                    <a:chExt cx="2935" cy="2329"/>
                  </a:xfrm>
                </p:grpSpPr>
                <p:grpSp>
                  <p:nvGrpSpPr>
                    <p:cNvPr id="88183" name="Group 119"/>
                    <p:cNvGrpSpPr>
                      <a:grpSpLocks/>
                    </p:cNvGrpSpPr>
                    <p:nvPr/>
                  </p:nvGrpSpPr>
                  <p:grpSpPr bwMode="auto">
                    <a:xfrm>
                      <a:off x="2801" y="601"/>
                      <a:ext cx="2935" cy="2329"/>
                      <a:chOff x="2801" y="601"/>
                      <a:chExt cx="2935" cy="2329"/>
                    </a:xfrm>
                  </p:grpSpPr>
                  <p:grpSp>
                    <p:nvGrpSpPr>
                      <p:cNvPr id="88169" name="Group 105"/>
                      <p:cNvGrpSpPr>
                        <a:grpSpLocks/>
                      </p:cNvGrpSpPr>
                      <p:nvPr/>
                    </p:nvGrpSpPr>
                    <p:grpSpPr bwMode="auto">
                      <a:xfrm>
                        <a:off x="2801" y="860"/>
                        <a:ext cx="2916" cy="2070"/>
                        <a:chOff x="479" y="1409"/>
                        <a:chExt cx="2916" cy="2070"/>
                      </a:xfrm>
                    </p:grpSpPr>
                    <p:sp>
                      <p:nvSpPr>
                        <p:cNvPr id="88161" name="Rectangle 97"/>
                        <p:cNvSpPr>
                          <a:spLocks noChangeArrowheads="1"/>
                        </p:cNvSpPr>
                        <p:nvPr/>
                      </p:nvSpPr>
                      <p:spPr bwMode="auto">
                        <a:xfrm>
                          <a:off x="2009" y="1418"/>
                          <a:ext cx="521" cy="1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４</a:t>
                          </a:r>
                        </a:p>
                        <a:p>
                          <a:pPr>
                            <a:buFontTx/>
                            <a:buNone/>
                          </a:pPr>
                          <a:r>
                            <a:rPr lang="ja-JP" altLang="en-US" sz="1400"/>
                            <a:t>　　９</a:t>
                          </a:r>
                        </a:p>
                        <a:p>
                          <a:pPr>
                            <a:buFontTx/>
                            <a:buNone/>
                          </a:pPr>
                          <a:r>
                            <a:rPr lang="ja-JP" altLang="en-US" sz="1400"/>
                            <a:t>　２０</a:t>
                          </a:r>
                        </a:p>
                        <a:p>
                          <a:pPr>
                            <a:buFontTx/>
                            <a:buNone/>
                          </a:pPr>
                          <a:r>
                            <a:rPr lang="ja-JP" altLang="en-US" sz="1400"/>
                            <a:t>　３４</a:t>
                          </a:r>
                        </a:p>
                        <a:p>
                          <a:pPr>
                            <a:buFontTx/>
                            <a:buNone/>
                          </a:pPr>
                          <a:r>
                            <a:rPr lang="ja-JP" altLang="en-US" sz="1400"/>
                            <a:t>　１８</a:t>
                          </a:r>
                        </a:p>
                        <a:p>
                          <a:pPr>
                            <a:buFontTx/>
                            <a:buNone/>
                          </a:pPr>
                          <a:r>
                            <a:rPr lang="ja-JP" altLang="en-US" sz="1400"/>
                            <a:t>　　７</a:t>
                          </a:r>
                        </a:p>
                        <a:p>
                          <a:pPr>
                            <a:buFontTx/>
                            <a:buNone/>
                          </a:pPr>
                          <a:r>
                            <a:rPr lang="ja-JP" altLang="en-US" sz="1400"/>
                            <a:t>　　３</a:t>
                          </a:r>
                        </a:p>
                        <a:p>
                          <a:pPr>
                            <a:buFontTx/>
                            <a:buNone/>
                          </a:pPr>
                          <a:r>
                            <a:rPr lang="ja-JP" altLang="en-US" sz="1400"/>
                            <a:t>　　３</a:t>
                          </a:r>
                        </a:p>
                        <a:p>
                          <a:pPr>
                            <a:buFontTx/>
                            <a:buNone/>
                          </a:pPr>
                          <a:r>
                            <a:rPr lang="ja-JP" altLang="en-US" sz="1400"/>
                            <a:t>　　１</a:t>
                          </a:r>
                        </a:p>
                        <a:p>
                          <a:pPr>
                            <a:buFontTx/>
                            <a:buNone/>
                          </a:pPr>
                          <a:r>
                            <a:rPr lang="ja-JP" altLang="en-US" sz="1400"/>
                            <a:t>　　１</a:t>
                          </a:r>
                        </a:p>
                      </p:txBody>
                    </p:sp>
                    <p:sp>
                      <p:nvSpPr>
                        <p:cNvPr id="88162" name="Rectangle 98"/>
                        <p:cNvSpPr>
                          <a:spLocks noChangeArrowheads="1"/>
                        </p:cNvSpPr>
                        <p:nvPr/>
                      </p:nvSpPr>
                      <p:spPr bwMode="auto">
                        <a:xfrm>
                          <a:off x="1515" y="1418"/>
                          <a:ext cx="584" cy="19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b="1">
                              <a:solidFill>
                                <a:srgbClr val="FF0000"/>
                              </a:solidFill>
                            </a:rPr>
                            <a:t>　</a:t>
                          </a:r>
                          <a:r>
                            <a:rPr lang="ja-JP" altLang="en-US" sz="1400"/>
                            <a:t>７７．８７</a:t>
                          </a:r>
                        </a:p>
                        <a:p>
                          <a:pPr>
                            <a:buFontTx/>
                            <a:buNone/>
                          </a:pPr>
                          <a:r>
                            <a:rPr lang="ja-JP" altLang="en-US" sz="1400"/>
                            <a:t>　７７．９５</a:t>
                          </a:r>
                        </a:p>
                        <a:p>
                          <a:pPr>
                            <a:buFontTx/>
                            <a:buNone/>
                          </a:pPr>
                          <a:r>
                            <a:rPr lang="ja-JP" altLang="en-US" sz="1400"/>
                            <a:t>　７８．０３</a:t>
                          </a:r>
                        </a:p>
                        <a:p>
                          <a:pPr>
                            <a:buFontTx/>
                            <a:buNone/>
                          </a:pPr>
                          <a:r>
                            <a:rPr lang="ja-JP" altLang="en-US" sz="1400"/>
                            <a:t>　７８．１１</a:t>
                          </a:r>
                        </a:p>
                        <a:p>
                          <a:pPr>
                            <a:buFontTx/>
                            <a:buNone/>
                          </a:pPr>
                          <a:r>
                            <a:rPr lang="ja-JP" altLang="en-US" sz="1400"/>
                            <a:t>　７８．１９</a:t>
                          </a:r>
                        </a:p>
                        <a:p>
                          <a:pPr>
                            <a:buFontTx/>
                            <a:buNone/>
                          </a:pPr>
                          <a:r>
                            <a:rPr lang="ja-JP" altLang="en-US" sz="1400"/>
                            <a:t>　７８．２７</a:t>
                          </a:r>
                        </a:p>
                        <a:p>
                          <a:pPr>
                            <a:buFontTx/>
                            <a:buNone/>
                          </a:pPr>
                          <a:r>
                            <a:rPr lang="ja-JP" altLang="en-US" sz="1400"/>
                            <a:t>　７８．３５</a:t>
                          </a:r>
                        </a:p>
                        <a:p>
                          <a:pPr>
                            <a:buFontTx/>
                            <a:buNone/>
                          </a:pPr>
                          <a:r>
                            <a:rPr lang="ja-JP" altLang="en-US" sz="1400"/>
                            <a:t>　７８．４３</a:t>
                          </a:r>
                        </a:p>
                        <a:p>
                          <a:pPr>
                            <a:buFontTx/>
                            <a:buNone/>
                          </a:pPr>
                          <a:r>
                            <a:rPr lang="ja-JP" altLang="en-US" sz="1400"/>
                            <a:t>　７８．５１</a:t>
                          </a:r>
                        </a:p>
                        <a:p>
                          <a:pPr>
                            <a:buFontTx/>
                            <a:buNone/>
                          </a:pPr>
                          <a:r>
                            <a:rPr lang="ja-JP" altLang="en-US" sz="1400"/>
                            <a:t>　７８．５９</a:t>
                          </a:r>
                        </a:p>
                      </p:txBody>
                    </p:sp>
                    <p:sp>
                      <p:nvSpPr>
                        <p:cNvPr id="88163" name="Rectangle 99"/>
                        <p:cNvSpPr>
                          <a:spLocks noChangeArrowheads="1"/>
                        </p:cNvSpPr>
                        <p:nvPr/>
                      </p:nvSpPr>
                      <p:spPr bwMode="auto">
                        <a:xfrm>
                          <a:off x="479" y="1409"/>
                          <a:ext cx="1170" cy="2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７７．８３～７７．９１</a:t>
                          </a:r>
                        </a:p>
                        <a:p>
                          <a:pPr>
                            <a:buFontTx/>
                            <a:buNone/>
                          </a:pPr>
                          <a:r>
                            <a:rPr lang="ja-JP" altLang="en-US" sz="1400"/>
                            <a:t>　７７．９１～７７．９９</a:t>
                          </a:r>
                        </a:p>
                        <a:p>
                          <a:pPr>
                            <a:buFontTx/>
                            <a:buNone/>
                          </a:pPr>
                          <a:r>
                            <a:rPr lang="ja-JP" altLang="en-US" sz="1400"/>
                            <a:t>　７７．９９～７８．０７</a:t>
                          </a:r>
                        </a:p>
                        <a:p>
                          <a:pPr>
                            <a:buFontTx/>
                            <a:buNone/>
                          </a:pPr>
                          <a:r>
                            <a:rPr lang="ja-JP" altLang="en-US" sz="1400"/>
                            <a:t>　７８．０７～７８．１５</a:t>
                          </a:r>
                        </a:p>
                        <a:p>
                          <a:pPr>
                            <a:buFontTx/>
                            <a:buNone/>
                          </a:pPr>
                          <a:r>
                            <a:rPr lang="ja-JP" altLang="en-US" sz="1400"/>
                            <a:t>　７８．１５～７８・２３</a:t>
                          </a:r>
                        </a:p>
                        <a:p>
                          <a:pPr>
                            <a:buFontTx/>
                            <a:buNone/>
                          </a:pPr>
                          <a:r>
                            <a:rPr lang="ja-JP" altLang="en-US" sz="1400"/>
                            <a:t>　７８．２３～７８．３１</a:t>
                          </a:r>
                        </a:p>
                        <a:p>
                          <a:pPr>
                            <a:buFontTx/>
                            <a:buNone/>
                          </a:pPr>
                          <a:r>
                            <a:rPr lang="ja-JP" altLang="en-US" sz="1400"/>
                            <a:t>　７８．３１～７８．３９</a:t>
                          </a:r>
                        </a:p>
                        <a:p>
                          <a:pPr>
                            <a:buFontTx/>
                            <a:buNone/>
                          </a:pPr>
                          <a:r>
                            <a:rPr lang="ja-JP" altLang="en-US" sz="1400"/>
                            <a:t>　７８．３９～７８．４７</a:t>
                          </a:r>
                        </a:p>
                        <a:p>
                          <a:pPr>
                            <a:buFontTx/>
                            <a:buNone/>
                          </a:pPr>
                          <a:r>
                            <a:rPr lang="ja-JP" altLang="en-US" sz="1400"/>
                            <a:t>　７８．４７～７８．５５</a:t>
                          </a:r>
                        </a:p>
                        <a:p>
                          <a:pPr>
                            <a:buFontTx/>
                            <a:buNone/>
                          </a:pPr>
                          <a:r>
                            <a:rPr lang="ja-JP" altLang="en-US" sz="1400"/>
                            <a:t>　７８．５５～７８．６３</a:t>
                          </a:r>
                        </a:p>
                      </p:txBody>
                    </p:sp>
                    <p:sp>
                      <p:nvSpPr>
                        <p:cNvPr id="88165" name="Rectangle 101"/>
                        <p:cNvSpPr>
                          <a:spLocks noChangeArrowheads="1"/>
                        </p:cNvSpPr>
                        <p:nvPr/>
                      </p:nvSpPr>
                      <p:spPr bwMode="auto">
                        <a:xfrm>
                          <a:off x="2300" y="1430"/>
                          <a:ext cx="484" cy="1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－３</a:t>
                          </a:r>
                        </a:p>
                        <a:p>
                          <a:pPr>
                            <a:buFontTx/>
                            <a:buNone/>
                          </a:pPr>
                          <a:r>
                            <a:rPr lang="ja-JP" altLang="en-US" sz="1400"/>
                            <a:t>　－２</a:t>
                          </a:r>
                        </a:p>
                        <a:p>
                          <a:pPr>
                            <a:buFontTx/>
                            <a:buNone/>
                          </a:pPr>
                          <a:r>
                            <a:rPr lang="ja-JP" altLang="en-US" sz="1400"/>
                            <a:t>　－１</a:t>
                          </a:r>
                        </a:p>
                        <a:p>
                          <a:pPr>
                            <a:buFontTx/>
                            <a:buNone/>
                          </a:pPr>
                          <a:r>
                            <a:rPr lang="ja-JP" altLang="en-US" sz="1400"/>
                            <a:t>　　０</a:t>
                          </a:r>
                        </a:p>
                        <a:p>
                          <a:pPr>
                            <a:buFontTx/>
                            <a:buNone/>
                          </a:pPr>
                          <a:r>
                            <a:rPr lang="ja-JP" altLang="en-US" sz="1400"/>
                            <a:t>　　１</a:t>
                          </a:r>
                        </a:p>
                        <a:p>
                          <a:pPr>
                            <a:buFontTx/>
                            <a:buNone/>
                          </a:pPr>
                          <a:r>
                            <a:rPr lang="ja-JP" altLang="en-US" sz="1400"/>
                            <a:t>　　２</a:t>
                          </a:r>
                        </a:p>
                        <a:p>
                          <a:pPr>
                            <a:buFontTx/>
                            <a:buNone/>
                          </a:pPr>
                          <a:r>
                            <a:rPr lang="ja-JP" altLang="en-US" sz="1400"/>
                            <a:t>　　３</a:t>
                          </a:r>
                        </a:p>
                        <a:p>
                          <a:pPr>
                            <a:buFontTx/>
                            <a:buNone/>
                          </a:pPr>
                          <a:r>
                            <a:rPr lang="ja-JP" altLang="en-US" sz="1400"/>
                            <a:t>　　４</a:t>
                          </a:r>
                        </a:p>
                        <a:p>
                          <a:pPr>
                            <a:buFontTx/>
                            <a:buNone/>
                          </a:pPr>
                          <a:r>
                            <a:rPr lang="ja-JP" altLang="en-US" sz="1400"/>
                            <a:t>　　５</a:t>
                          </a:r>
                        </a:p>
                        <a:p>
                          <a:pPr>
                            <a:buFontTx/>
                            <a:buNone/>
                          </a:pPr>
                          <a:r>
                            <a:rPr lang="ja-JP" altLang="en-US" sz="1400"/>
                            <a:t>　　６</a:t>
                          </a:r>
                        </a:p>
                      </p:txBody>
                    </p:sp>
                    <p:sp>
                      <p:nvSpPr>
                        <p:cNvPr id="88166" name="Rectangle 102"/>
                        <p:cNvSpPr>
                          <a:spLocks noChangeArrowheads="1"/>
                        </p:cNvSpPr>
                        <p:nvPr/>
                      </p:nvSpPr>
                      <p:spPr bwMode="auto">
                        <a:xfrm>
                          <a:off x="2590" y="1436"/>
                          <a:ext cx="566" cy="2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－１２</a:t>
                          </a:r>
                        </a:p>
                        <a:p>
                          <a:pPr>
                            <a:buFontTx/>
                            <a:buNone/>
                          </a:pPr>
                          <a:r>
                            <a:rPr lang="ja-JP" altLang="en-US" sz="1400"/>
                            <a:t>　－１８</a:t>
                          </a:r>
                        </a:p>
                        <a:p>
                          <a:pPr>
                            <a:buFontTx/>
                            <a:buNone/>
                          </a:pPr>
                          <a:r>
                            <a:rPr lang="ja-JP" altLang="en-US" sz="1400"/>
                            <a:t>　－２０</a:t>
                          </a:r>
                        </a:p>
                        <a:p>
                          <a:pPr>
                            <a:buFontTx/>
                            <a:buNone/>
                          </a:pPr>
                          <a:r>
                            <a:rPr lang="ja-JP" altLang="en-US" sz="1400"/>
                            <a:t>　　　０</a:t>
                          </a:r>
                        </a:p>
                        <a:p>
                          <a:pPr>
                            <a:buFontTx/>
                            <a:buNone/>
                          </a:pPr>
                          <a:r>
                            <a:rPr lang="ja-JP" altLang="en-US" sz="1400"/>
                            <a:t>　　１８</a:t>
                          </a:r>
                        </a:p>
                        <a:p>
                          <a:pPr>
                            <a:buFontTx/>
                            <a:buNone/>
                          </a:pPr>
                          <a:r>
                            <a:rPr lang="ja-JP" altLang="en-US" sz="1400"/>
                            <a:t>　　１４</a:t>
                          </a:r>
                        </a:p>
                        <a:p>
                          <a:pPr>
                            <a:buFontTx/>
                            <a:buNone/>
                          </a:pPr>
                          <a:r>
                            <a:rPr lang="ja-JP" altLang="en-US" sz="1400"/>
                            <a:t>　　　９</a:t>
                          </a:r>
                        </a:p>
                        <a:p>
                          <a:pPr>
                            <a:buFontTx/>
                            <a:buNone/>
                          </a:pPr>
                          <a:r>
                            <a:rPr lang="ja-JP" altLang="en-US" sz="1400"/>
                            <a:t>　　１２</a:t>
                          </a:r>
                        </a:p>
                        <a:p>
                          <a:pPr>
                            <a:buFontTx/>
                            <a:buNone/>
                          </a:pPr>
                          <a:r>
                            <a:rPr lang="ja-JP" altLang="en-US" sz="1400"/>
                            <a:t>　　　５</a:t>
                          </a:r>
                        </a:p>
                        <a:p>
                          <a:pPr>
                            <a:buFontTx/>
                            <a:buNone/>
                          </a:pPr>
                          <a:r>
                            <a:rPr lang="ja-JP" altLang="en-US" sz="1400"/>
                            <a:t>　　　６</a:t>
                          </a:r>
                        </a:p>
                      </p:txBody>
                    </p:sp>
                    <p:sp>
                      <p:nvSpPr>
                        <p:cNvPr id="88168" name="Rectangle 104"/>
                        <p:cNvSpPr>
                          <a:spLocks noChangeArrowheads="1"/>
                        </p:cNvSpPr>
                        <p:nvPr/>
                      </p:nvSpPr>
                      <p:spPr bwMode="auto">
                        <a:xfrm>
                          <a:off x="2929" y="1433"/>
                          <a:ext cx="466" cy="18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３６</a:t>
                          </a:r>
                        </a:p>
                        <a:p>
                          <a:pPr>
                            <a:buFontTx/>
                            <a:buNone/>
                          </a:pPr>
                          <a:r>
                            <a:rPr lang="ja-JP" altLang="en-US" sz="1400"/>
                            <a:t>　　３６</a:t>
                          </a:r>
                        </a:p>
                        <a:p>
                          <a:pPr>
                            <a:buFontTx/>
                            <a:buNone/>
                          </a:pPr>
                          <a:r>
                            <a:rPr lang="ja-JP" altLang="en-US" sz="1400"/>
                            <a:t>　　２０</a:t>
                          </a:r>
                        </a:p>
                        <a:p>
                          <a:pPr>
                            <a:buFontTx/>
                            <a:buNone/>
                          </a:pPr>
                          <a:r>
                            <a:rPr lang="ja-JP" altLang="en-US" sz="1400"/>
                            <a:t>　　　０</a:t>
                          </a:r>
                        </a:p>
                        <a:p>
                          <a:pPr>
                            <a:buFontTx/>
                            <a:buNone/>
                          </a:pPr>
                          <a:r>
                            <a:rPr lang="ja-JP" altLang="en-US" sz="1400"/>
                            <a:t>　　１８</a:t>
                          </a:r>
                        </a:p>
                        <a:p>
                          <a:pPr>
                            <a:buFontTx/>
                            <a:buNone/>
                          </a:pPr>
                          <a:r>
                            <a:rPr lang="ja-JP" altLang="en-US" sz="1400"/>
                            <a:t>　　２８</a:t>
                          </a:r>
                        </a:p>
                        <a:p>
                          <a:pPr>
                            <a:buFontTx/>
                            <a:buNone/>
                          </a:pPr>
                          <a:r>
                            <a:rPr lang="ja-JP" altLang="en-US" sz="1400"/>
                            <a:t>　　２７</a:t>
                          </a:r>
                        </a:p>
                        <a:p>
                          <a:pPr>
                            <a:buFontTx/>
                            <a:buNone/>
                          </a:pPr>
                          <a:r>
                            <a:rPr lang="ja-JP" altLang="en-US" sz="1400"/>
                            <a:t>　　４８</a:t>
                          </a:r>
                        </a:p>
                        <a:p>
                          <a:pPr>
                            <a:buFontTx/>
                            <a:buNone/>
                          </a:pPr>
                          <a:r>
                            <a:rPr lang="ja-JP" altLang="en-US" sz="1400"/>
                            <a:t>　　２５</a:t>
                          </a:r>
                        </a:p>
                        <a:p>
                          <a:pPr>
                            <a:buFontTx/>
                            <a:buNone/>
                          </a:pPr>
                          <a:r>
                            <a:rPr lang="ja-JP" altLang="en-US" sz="1400"/>
                            <a:t>　　３６</a:t>
                          </a:r>
                        </a:p>
                      </p:txBody>
                    </p:sp>
                  </p:grpSp>
                  <p:sp>
                    <p:nvSpPr>
                      <p:cNvPr id="88171" name="Line 107"/>
                      <p:cNvSpPr>
                        <a:spLocks noChangeShapeType="1"/>
                      </p:cNvSpPr>
                      <p:nvPr/>
                    </p:nvSpPr>
                    <p:spPr bwMode="auto">
                      <a:xfrm>
                        <a:off x="2835" y="859"/>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72" name="Line 108"/>
                      <p:cNvSpPr>
                        <a:spLocks noChangeShapeType="1"/>
                      </p:cNvSpPr>
                      <p:nvPr/>
                    </p:nvSpPr>
                    <p:spPr bwMode="auto">
                      <a:xfrm>
                        <a:off x="2832" y="613"/>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73" name="Line 109"/>
                      <p:cNvSpPr>
                        <a:spLocks noChangeShapeType="1"/>
                      </p:cNvSpPr>
                      <p:nvPr/>
                    </p:nvSpPr>
                    <p:spPr bwMode="auto">
                      <a:xfrm>
                        <a:off x="2847" y="2527"/>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74" name="Line 110"/>
                      <p:cNvSpPr>
                        <a:spLocks noChangeShapeType="1"/>
                      </p:cNvSpPr>
                      <p:nvPr/>
                    </p:nvSpPr>
                    <p:spPr bwMode="auto">
                      <a:xfrm>
                        <a:off x="2835" y="2776"/>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76" name="Line 112"/>
                      <p:cNvSpPr>
                        <a:spLocks noChangeShapeType="1"/>
                      </p:cNvSpPr>
                      <p:nvPr/>
                    </p:nvSpPr>
                    <p:spPr bwMode="auto">
                      <a:xfrm>
                        <a:off x="2843" y="613"/>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77" name="Line 113"/>
                      <p:cNvSpPr>
                        <a:spLocks noChangeShapeType="1"/>
                      </p:cNvSpPr>
                      <p:nvPr/>
                    </p:nvSpPr>
                    <p:spPr bwMode="auto">
                      <a:xfrm>
                        <a:off x="3884" y="610"/>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78" name="Line 114"/>
                      <p:cNvSpPr>
                        <a:spLocks noChangeShapeType="1"/>
                      </p:cNvSpPr>
                      <p:nvPr/>
                    </p:nvSpPr>
                    <p:spPr bwMode="auto">
                      <a:xfrm>
                        <a:off x="4367" y="616"/>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79" name="Line 115"/>
                      <p:cNvSpPr>
                        <a:spLocks noChangeShapeType="1"/>
                      </p:cNvSpPr>
                      <p:nvPr/>
                    </p:nvSpPr>
                    <p:spPr bwMode="auto">
                      <a:xfrm>
                        <a:off x="4688" y="613"/>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81" name="Line 117"/>
                      <p:cNvSpPr>
                        <a:spLocks noChangeShapeType="1"/>
                      </p:cNvSpPr>
                      <p:nvPr/>
                    </p:nvSpPr>
                    <p:spPr bwMode="auto">
                      <a:xfrm>
                        <a:off x="5018" y="601"/>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82" name="Line 118"/>
                      <p:cNvSpPr>
                        <a:spLocks noChangeShapeType="1"/>
                      </p:cNvSpPr>
                      <p:nvPr/>
                    </p:nvSpPr>
                    <p:spPr bwMode="auto">
                      <a:xfrm>
                        <a:off x="5366" y="616"/>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88184" name="Line 120"/>
                    <p:cNvSpPr>
                      <a:spLocks noChangeShapeType="1"/>
                    </p:cNvSpPr>
                    <p:nvPr/>
                  </p:nvSpPr>
                  <p:spPr bwMode="auto">
                    <a:xfrm>
                      <a:off x="2844" y="120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85" name="Line 121"/>
                    <p:cNvSpPr>
                      <a:spLocks noChangeShapeType="1"/>
                    </p:cNvSpPr>
                    <p:nvPr/>
                  </p:nvSpPr>
                  <p:spPr bwMode="auto">
                    <a:xfrm>
                      <a:off x="2844" y="1368"/>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86" name="Line 122"/>
                    <p:cNvSpPr>
                      <a:spLocks noChangeShapeType="1"/>
                    </p:cNvSpPr>
                    <p:nvPr/>
                  </p:nvSpPr>
                  <p:spPr bwMode="auto">
                    <a:xfrm>
                      <a:off x="2844" y="152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87" name="Line 123"/>
                    <p:cNvSpPr>
                      <a:spLocks noChangeShapeType="1"/>
                    </p:cNvSpPr>
                    <p:nvPr/>
                  </p:nvSpPr>
                  <p:spPr bwMode="auto">
                    <a:xfrm>
                      <a:off x="2844" y="1679"/>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88" name="Line 124"/>
                    <p:cNvSpPr>
                      <a:spLocks noChangeShapeType="1"/>
                    </p:cNvSpPr>
                    <p:nvPr/>
                  </p:nvSpPr>
                  <p:spPr bwMode="auto">
                    <a:xfrm>
                      <a:off x="2844" y="1856"/>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89" name="Line 125"/>
                    <p:cNvSpPr>
                      <a:spLocks noChangeShapeType="1"/>
                    </p:cNvSpPr>
                    <p:nvPr/>
                  </p:nvSpPr>
                  <p:spPr bwMode="auto">
                    <a:xfrm>
                      <a:off x="2844" y="2019"/>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90" name="Line 126"/>
                    <p:cNvSpPr>
                      <a:spLocks noChangeShapeType="1"/>
                    </p:cNvSpPr>
                    <p:nvPr/>
                  </p:nvSpPr>
                  <p:spPr bwMode="auto">
                    <a:xfrm>
                      <a:off x="2844" y="217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191" name="Line 127"/>
                    <p:cNvSpPr>
                      <a:spLocks noChangeShapeType="1"/>
                    </p:cNvSpPr>
                    <p:nvPr/>
                  </p:nvSpPr>
                  <p:spPr bwMode="auto">
                    <a:xfrm>
                      <a:off x="2844" y="232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sp>
            <p:nvSpPr>
              <p:cNvPr id="88196" name="Text Box 132"/>
              <p:cNvSpPr txBox="1">
                <a:spLocks noChangeArrowheads="1"/>
              </p:cNvSpPr>
              <p:nvPr/>
            </p:nvSpPr>
            <p:spPr bwMode="auto">
              <a:xfrm>
                <a:off x="3109" y="2551"/>
                <a:ext cx="5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合　計</a:t>
                </a:r>
              </a:p>
            </p:txBody>
          </p:sp>
          <p:sp>
            <p:nvSpPr>
              <p:cNvPr id="88198" name="Text Box 134"/>
              <p:cNvSpPr txBox="1">
                <a:spLocks noChangeArrowheads="1"/>
              </p:cNvSpPr>
              <p:nvPr/>
            </p:nvSpPr>
            <p:spPr bwMode="auto">
              <a:xfrm>
                <a:off x="4309" y="2560"/>
                <a:ext cx="36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１００</a:t>
                </a:r>
              </a:p>
            </p:txBody>
          </p:sp>
          <p:sp>
            <p:nvSpPr>
              <p:cNvPr id="88199" name="Text Box 135"/>
              <p:cNvSpPr txBox="1">
                <a:spLocks noChangeArrowheads="1"/>
              </p:cNvSpPr>
              <p:nvPr/>
            </p:nvSpPr>
            <p:spPr bwMode="auto">
              <a:xfrm>
                <a:off x="4990" y="2566"/>
                <a:ext cx="29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１４</a:t>
                </a:r>
              </a:p>
            </p:txBody>
          </p:sp>
          <p:sp>
            <p:nvSpPr>
              <p:cNvPr id="88200" name="Text Box 136"/>
              <p:cNvSpPr txBox="1">
                <a:spLocks noChangeArrowheads="1"/>
              </p:cNvSpPr>
              <p:nvPr/>
            </p:nvSpPr>
            <p:spPr bwMode="auto">
              <a:xfrm>
                <a:off x="5321" y="2563"/>
                <a:ext cx="43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２７４</a:t>
                </a:r>
              </a:p>
            </p:txBody>
          </p:sp>
        </p:grpSp>
        <p:grpSp>
          <p:nvGrpSpPr>
            <p:cNvPr id="88214" name="Group 150"/>
            <p:cNvGrpSpPr>
              <a:grpSpLocks/>
            </p:cNvGrpSpPr>
            <p:nvPr/>
          </p:nvGrpSpPr>
          <p:grpSpPr bwMode="auto">
            <a:xfrm>
              <a:off x="3099" y="631"/>
              <a:ext cx="2625" cy="252"/>
              <a:chOff x="3099" y="631"/>
              <a:chExt cx="2625" cy="252"/>
            </a:xfrm>
          </p:grpSpPr>
          <p:sp>
            <p:nvSpPr>
              <p:cNvPr id="88202" name="Text Box 138"/>
              <p:cNvSpPr txBox="1">
                <a:spLocks noChangeArrowheads="1"/>
              </p:cNvSpPr>
              <p:nvPr/>
            </p:nvSpPr>
            <p:spPr bwMode="auto">
              <a:xfrm>
                <a:off x="3099" y="649"/>
                <a:ext cx="60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　　間</a:t>
                </a:r>
              </a:p>
            </p:txBody>
          </p:sp>
          <p:sp>
            <p:nvSpPr>
              <p:cNvPr id="88203" name="Text Box 139"/>
              <p:cNvSpPr txBox="1">
                <a:spLocks noChangeArrowheads="1"/>
              </p:cNvSpPr>
              <p:nvPr/>
            </p:nvSpPr>
            <p:spPr bwMode="auto">
              <a:xfrm>
                <a:off x="3849" y="648"/>
                <a:ext cx="47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中心値</a:t>
                </a:r>
              </a:p>
            </p:txBody>
          </p:sp>
          <p:sp>
            <p:nvSpPr>
              <p:cNvPr id="88204" name="Text Box 140"/>
              <p:cNvSpPr txBox="1">
                <a:spLocks noChangeArrowheads="1"/>
              </p:cNvSpPr>
              <p:nvPr/>
            </p:nvSpPr>
            <p:spPr bwMode="auto">
              <a:xfrm>
                <a:off x="4424" y="667"/>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88207" name="Text Box 143"/>
              <p:cNvSpPr txBox="1">
                <a:spLocks noChangeArrowheads="1"/>
              </p:cNvSpPr>
              <p:nvPr/>
            </p:nvSpPr>
            <p:spPr bwMode="auto">
              <a:xfrm>
                <a:off x="5048" y="670"/>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88209" name="Text Box 145"/>
              <p:cNvSpPr txBox="1">
                <a:spLocks noChangeArrowheads="1"/>
              </p:cNvSpPr>
              <p:nvPr/>
            </p:nvSpPr>
            <p:spPr bwMode="auto">
              <a:xfrm>
                <a:off x="5111" y="667"/>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88208" name="Text Box 144"/>
              <p:cNvSpPr txBox="1">
                <a:spLocks noChangeArrowheads="1"/>
              </p:cNvSpPr>
              <p:nvPr/>
            </p:nvSpPr>
            <p:spPr bwMode="auto">
              <a:xfrm>
                <a:off x="5387" y="676"/>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88210" name="Text Box 146"/>
              <p:cNvSpPr txBox="1">
                <a:spLocks noChangeArrowheads="1"/>
              </p:cNvSpPr>
              <p:nvPr/>
            </p:nvSpPr>
            <p:spPr bwMode="auto">
              <a:xfrm>
                <a:off x="5450" y="691"/>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88212" name="Text Box 148"/>
              <p:cNvSpPr txBox="1">
                <a:spLocks noChangeArrowheads="1"/>
              </p:cNvSpPr>
              <p:nvPr/>
            </p:nvSpPr>
            <p:spPr bwMode="auto">
              <a:xfrm>
                <a:off x="4721" y="664"/>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88213" name="Text Box 149"/>
              <p:cNvSpPr txBox="1">
                <a:spLocks noChangeArrowheads="1"/>
              </p:cNvSpPr>
              <p:nvPr/>
            </p:nvSpPr>
            <p:spPr bwMode="auto">
              <a:xfrm>
                <a:off x="5533" y="631"/>
                <a:ext cx="19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grpSp>
      </p:grpSp>
      <p:sp>
        <p:nvSpPr>
          <p:cNvPr id="88258" name="Text Box 194"/>
          <p:cNvSpPr txBox="1">
            <a:spLocks noChangeArrowheads="1"/>
          </p:cNvSpPr>
          <p:nvPr/>
        </p:nvSpPr>
        <p:spPr bwMode="auto">
          <a:xfrm>
            <a:off x="1514475" y="6072188"/>
            <a:ext cx="73009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　</a:t>
            </a:r>
            <a:r>
              <a:rPr lang="ja-JP" altLang="en-US" sz="1800" b="1">
                <a:solidFill>
                  <a:srgbClr val="FF0000"/>
                </a:solidFill>
              </a:rPr>
              <a:t>７８．１２１２</a:t>
            </a:r>
            <a:r>
              <a:rPr lang="ja-JP" altLang="en-US" sz="1400"/>
              <a:t>　　　　　　　　　　　</a:t>
            </a:r>
          </a:p>
        </p:txBody>
      </p:sp>
      <p:grpSp>
        <p:nvGrpSpPr>
          <p:cNvPr id="88274" name="Group 210"/>
          <p:cNvGrpSpPr>
            <a:grpSpLocks/>
          </p:cNvGrpSpPr>
          <p:nvPr/>
        </p:nvGrpSpPr>
        <p:grpSpPr bwMode="auto">
          <a:xfrm>
            <a:off x="373063" y="4767263"/>
            <a:ext cx="8451850" cy="1271587"/>
            <a:chOff x="235" y="3003"/>
            <a:chExt cx="5324" cy="801"/>
          </a:xfrm>
        </p:grpSpPr>
        <p:grpSp>
          <p:nvGrpSpPr>
            <p:cNvPr id="88268" name="Group 204"/>
            <p:cNvGrpSpPr>
              <a:grpSpLocks/>
            </p:cNvGrpSpPr>
            <p:nvPr/>
          </p:nvGrpSpPr>
          <p:grpSpPr bwMode="auto">
            <a:xfrm>
              <a:off x="235" y="3003"/>
              <a:ext cx="5324" cy="801"/>
              <a:chOff x="235" y="3003"/>
              <a:chExt cx="5324" cy="801"/>
            </a:xfrm>
          </p:grpSpPr>
          <p:sp>
            <p:nvSpPr>
              <p:cNvPr id="88255" name="Text Box 191"/>
              <p:cNvSpPr txBox="1">
                <a:spLocks noChangeArrowheads="1"/>
              </p:cNvSpPr>
              <p:nvPr/>
            </p:nvSpPr>
            <p:spPr bwMode="auto">
              <a:xfrm>
                <a:off x="235" y="3003"/>
                <a:ext cx="65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したがって</a:t>
                </a:r>
              </a:p>
            </p:txBody>
          </p:sp>
          <p:grpSp>
            <p:nvGrpSpPr>
              <p:cNvPr id="88267" name="Group 203"/>
              <p:cNvGrpSpPr>
                <a:grpSpLocks/>
              </p:cNvGrpSpPr>
              <p:nvPr/>
            </p:nvGrpSpPr>
            <p:grpSpPr bwMode="auto">
              <a:xfrm>
                <a:off x="957" y="3191"/>
                <a:ext cx="4602" cy="613"/>
                <a:chOff x="957" y="3191"/>
                <a:chExt cx="4602" cy="613"/>
              </a:xfrm>
            </p:grpSpPr>
            <p:sp>
              <p:nvSpPr>
                <p:cNvPr id="88256" name="Text Box 192"/>
                <p:cNvSpPr txBox="1">
                  <a:spLocks noChangeArrowheads="1"/>
                </p:cNvSpPr>
                <p:nvPr/>
              </p:nvSpPr>
              <p:spPr bwMode="auto">
                <a:xfrm>
                  <a:off x="960" y="3273"/>
                  <a:ext cx="459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平均値　Ｘ　＝　７８．１１　＋　　　　　　　　　　</a:t>
                  </a:r>
                  <a:r>
                    <a:rPr lang="en-US" altLang="ja-JP" sz="1400"/>
                    <a:t>×</a:t>
                  </a:r>
                  <a:r>
                    <a:rPr lang="ja-JP" altLang="en-US" sz="1400"/>
                    <a:t>　０．０８　</a:t>
                  </a:r>
                </a:p>
              </p:txBody>
            </p:sp>
            <p:sp>
              <p:nvSpPr>
                <p:cNvPr id="88257" name="Text Box 193"/>
                <p:cNvSpPr txBox="1">
                  <a:spLocks noChangeArrowheads="1"/>
                </p:cNvSpPr>
                <p:nvPr/>
              </p:nvSpPr>
              <p:spPr bwMode="auto">
                <a:xfrm>
                  <a:off x="957" y="3612"/>
                  <a:ext cx="459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　７８．１１　＋　０．０１１２　　　　　　　　　　</a:t>
                  </a:r>
                </a:p>
              </p:txBody>
            </p:sp>
            <p:grpSp>
              <p:nvGrpSpPr>
                <p:cNvPr id="88265" name="Group 201"/>
                <p:cNvGrpSpPr>
                  <a:grpSpLocks/>
                </p:cNvGrpSpPr>
                <p:nvPr/>
              </p:nvGrpSpPr>
              <p:grpSpPr bwMode="auto">
                <a:xfrm>
                  <a:off x="2368" y="3191"/>
                  <a:ext cx="667" cy="375"/>
                  <a:chOff x="2368" y="3191"/>
                  <a:chExt cx="667" cy="375"/>
                </a:xfrm>
              </p:grpSpPr>
              <p:sp>
                <p:nvSpPr>
                  <p:cNvPr id="88259" name="Line 195"/>
                  <p:cNvSpPr>
                    <a:spLocks noChangeShapeType="1"/>
                  </p:cNvSpPr>
                  <p:nvPr/>
                </p:nvSpPr>
                <p:spPr bwMode="auto">
                  <a:xfrm>
                    <a:off x="2368" y="3374"/>
                    <a:ext cx="66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260" name="Text Box 196"/>
                  <p:cNvSpPr txBox="1">
                    <a:spLocks noChangeArrowheads="1"/>
                  </p:cNvSpPr>
                  <p:nvPr/>
                </p:nvSpPr>
                <p:spPr bwMode="auto">
                  <a:xfrm>
                    <a:off x="2514" y="3374"/>
                    <a:ext cx="46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１００</a:t>
                    </a:r>
                  </a:p>
                </p:txBody>
              </p:sp>
              <p:sp>
                <p:nvSpPr>
                  <p:cNvPr id="88261" name="Text Box 197"/>
                  <p:cNvSpPr txBox="1">
                    <a:spLocks noChangeArrowheads="1"/>
                  </p:cNvSpPr>
                  <p:nvPr/>
                </p:nvSpPr>
                <p:spPr bwMode="auto">
                  <a:xfrm>
                    <a:off x="2484" y="3191"/>
                    <a:ext cx="46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１４</a:t>
                    </a:r>
                  </a:p>
                </p:txBody>
              </p:sp>
            </p:grpSp>
          </p:grpSp>
        </p:grpSp>
        <p:sp>
          <p:nvSpPr>
            <p:cNvPr id="88271" name="Text Box 207"/>
            <p:cNvSpPr txBox="1">
              <a:spLocks noChangeArrowheads="1"/>
            </p:cNvSpPr>
            <p:nvPr/>
          </p:nvSpPr>
          <p:spPr bwMode="auto">
            <a:xfrm>
              <a:off x="1345" y="3188"/>
              <a:ext cx="21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ー</a:t>
              </a:r>
            </a:p>
          </p:txBody>
        </p:sp>
      </p:grpSp>
      <p:grpSp>
        <p:nvGrpSpPr>
          <p:cNvPr id="88273" name="Group 209"/>
          <p:cNvGrpSpPr>
            <a:grpSpLocks/>
          </p:cNvGrpSpPr>
          <p:nvPr/>
        </p:nvGrpSpPr>
        <p:grpSpPr bwMode="auto">
          <a:xfrm>
            <a:off x="241300" y="1404938"/>
            <a:ext cx="4041775" cy="3090862"/>
            <a:chOff x="152" y="885"/>
            <a:chExt cx="2546" cy="1947"/>
          </a:xfrm>
        </p:grpSpPr>
        <p:grpSp>
          <p:nvGrpSpPr>
            <p:cNvPr id="88270" name="Group 206"/>
            <p:cNvGrpSpPr>
              <a:grpSpLocks/>
            </p:cNvGrpSpPr>
            <p:nvPr/>
          </p:nvGrpSpPr>
          <p:grpSpPr bwMode="auto">
            <a:xfrm>
              <a:off x="184" y="896"/>
              <a:ext cx="2514" cy="1936"/>
              <a:chOff x="184" y="896"/>
              <a:chExt cx="2514" cy="1936"/>
            </a:xfrm>
          </p:grpSpPr>
          <p:grpSp>
            <p:nvGrpSpPr>
              <p:cNvPr id="88269" name="Group 205"/>
              <p:cNvGrpSpPr>
                <a:grpSpLocks/>
              </p:cNvGrpSpPr>
              <p:nvPr/>
            </p:nvGrpSpPr>
            <p:grpSpPr bwMode="auto">
              <a:xfrm>
                <a:off x="184" y="896"/>
                <a:ext cx="2514" cy="1228"/>
                <a:chOff x="184" y="896"/>
                <a:chExt cx="2514" cy="1228"/>
              </a:xfrm>
            </p:grpSpPr>
            <p:sp>
              <p:nvSpPr>
                <p:cNvPr id="88216" name="Text Box 152"/>
                <p:cNvSpPr txBox="1">
                  <a:spLocks noChangeArrowheads="1"/>
                </p:cNvSpPr>
                <p:nvPr/>
              </p:nvSpPr>
              <p:spPr bwMode="auto">
                <a:xfrm>
                  <a:off x="184" y="984"/>
                  <a:ext cx="251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　＝　Ｘ　　＋　　　　　　　　　　　　　　　</a:t>
                  </a:r>
                  <a:r>
                    <a:rPr lang="en-US" altLang="ja-JP" sz="1400"/>
                    <a:t>×</a:t>
                  </a:r>
                  <a:r>
                    <a:rPr lang="ja-JP" altLang="en-US" sz="1400"/>
                    <a:t>　ｈ</a:t>
                  </a:r>
                </a:p>
              </p:txBody>
            </p:sp>
            <p:grpSp>
              <p:nvGrpSpPr>
                <p:cNvPr id="88262" name="Group 198"/>
                <p:cNvGrpSpPr>
                  <a:grpSpLocks/>
                </p:cNvGrpSpPr>
                <p:nvPr/>
              </p:nvGrpSpPr>
              <p:grpSpPr bwMode="auto">
                <a:xfrm>
                  <a:off x="604" y="896"/>
                  <a:ext cx="2057" cy="1228"/>
                  <a:chOff x="604" y="896"/>
                  <a:chExt cx="2057" cy="1228"/>
                </a:xfrm>
              </p:grpSpPr>
              <p:grpSp>
                <p:nvGrpSpPr>
                  <p:cNvPr id="88225" name="Group 161"/>
                  <p:cNvGrpSpPr>
                    <a:grpSpLocks/>
                  </p:cNvGrpSpPr>
                  <p:nvPr/>
                </p:nvGrpSpPr>
                <p:grpSpPr bwMode="auto">
                  <a:xfrm>
                    <a:off x="604" y="896"/>
                    <a:ext cx="1315" cy="378"/>
                    <a:chOff x="604" y="896"/>
                    <a:chExt cx="1315" cy="378"/>
                  </a:xfrm>
                </p:grpSpPr>
                <p:sp>
                  <p:nvSpPr>
                    <p:cNvPr id="88217" name="Text Box 153"/>
                    <p:cNvSpPr txBox="1">
                      <a:spLocks noChangeArrowheads="1"/>
                    </p:cNvSpPr>
                    <p:nvPr/>
                  </p:nvSpPr>
                  <p:spPr bwMode="auto">
                    <a:xfrm>
                      <a:off x="604" y="1014"/>
                      <a:ext cx="15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０</a:t>
                      </a:r>
                    </a:p>
                  </p:txBody>
                </p:sp>
                <p:sp>
                  <p:nvSpPr>
                    <p:cNvPr id="88218" name="Line 154"/>
                    <p:cNvSpPr>
                      <a:spLocks noChangeShapeType="1"/>
                    </p:cNvSpPr>
                    <p:nvPr/>
                  </p:nvSpPr>
                  <p:spPr bwMode="auto">
                    <a:xfrm>
                      <a:off x="951" y="1079"/>
                      <a:ext cx="9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8222" name="Group 158"/>
                    <p:cNvGrpSpPr>
                      <a:grpSpLocks/>
                    </p:cNvGrpSpPr>
                    <p:nvPr/>
                  </p:nvGrpSpPr>
                  <p:grpSpPr bwMode="auto">
                    <a:xfrm>
                      <a:off x="1095" y="905"/>
                      <a:ext cx="298" cy="193"/>
                      <a:chOff x="960" y="2469"/>
                      <a:chExt cx="298" cy="193"/>
                    </a:xfrm>
                  </p:grpSpPr>
                  <p:sp>
                    <p:nvSpPr>
                      <p:cNvPr id="88220" name="Text Box 156"/>
                      <p:cNvSpPr txBox="1">
                        <a:spLocks noChangeArrowheads="1"/>
                      </p:cNvSpPr>
                      <p:nvPr/>
                    </p:nvSpPr>
                    <p:spPr bwMode="auto">
                      <a:xfrm>
                        <a:off x="960" y="2469"/>
                        <a:ext cx="1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p>
                    </p:txBody>
                  </p:sp>
                  <p:sp>
                    <p:nvSpPr>
                      <p:cNvPr id="88221" name="Text Box 157"/>
                      <p:cNvSpPr txBox="1">
                        <a:spLocks noChangeArrowheads="1"/>
                      </p:cNvSpPr>
                      <p:nvPr/>
                    </p:nvSpPr>
                    <p:spPr bwMode="auto">
                      <a:xfrm>
                        <a:off x="1021" y="2470"/>
                        <a:ext cx="23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grpSp>
                <p:sp>
                  <p:nvSpPr>
                    <p:cNvPr id="88223" name="Text Box 159"/>
                    <p:cNvSpPr txBox="1">
                      <a:spLocks noChangeArrowheads="1"/>
                    </p:cNvSpPr>
                    <p:nvPr/>
                  </p:nvSpPr>
                  <p:spPr bwMode="auto">
                    <a:xfrm>
                      <a:off x="1306" y="896"/>
                      <a:ext cx="61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の合計</a:t>
                      </a:r>
                    </a:p>
                  </p:txBody>
                </p:sp>
                <p:sp>
                  <p:nvSpPr>
                    <p:cNvPr id="88224" name="Text Box 160"/>
                    <p:cNvSpPr txBox="1">
                      <a:spLocks noChangeArrowheads="1"/>
                    </p:cNvSpPr>
                    <p:nvPr/>
                  </p:nvSpPr>
                  <p:spPr bwMode="auto">
                    <a:xfrm>
                      <a:off x="1335" y="1062"/>
                      <a:ext cx="25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a:t>n</a:t>
                      </a:r>
                    </a:p>
                  </p:txBody>
                </p:sp>
              </p:grpSp>
              <p:grpSp>
                <p:nvGrpSpPr>
                  <p:cNvPr id="88243" name="Group 179"/>
                  <p:cNvGrpSpPr>
                    <a:grpSpLocks/>
                  </p:cNvGrpSpPr>
                  <p:nvPr/>
                </p:nvGrpSpPr>
                <p:grpSpPr bwMode="auto">
                  <a:xfrm>
                    <a:off x="892" y="1500"/>
                    <a:ext cx="1769" cy="624"/>
                    <a:chOff x="892" y="1500"/>
                    <a:chExt cx="1769" cy="624"/>
                  </a:xfrm>
                </p:grpSpPr>
                <p:grpSp>
                  <p:nvGrpSpPr>
                    <p:cNvPr id="88228" name="Group 164"/>
                    <p:cNvGrpSpPr>
                      <a:grpSpLocks/>
                    </p:cNvGrpSpPr>
                    <p:nvPr/>
                  </p:nvGrpSpPr>
                  <p:grpSpPr bwMode="auto">
                    <a:xfrm>
                      <a:off x="892" y="1530"/>
                      <a:ext cx="420" cy="192"/>
                      <a:chOff x="289" y="1728"/>
                      <a:chExt cx="420" cy="192"/>
                    </a:xfrm>
                  </p:grpSpPr>
                  <p:sp>
                    <p:nvSpPr>
                      <p:cNvPr id="88226" name="Text Box 162"/>
                      <p:cNvSpPr txBox="1">
                        <a:spLocks noChangeArrowheads="1"/>
                      </p:cNvSpPr>
                      <p:nvPr/>
                    </p:nvSpPr>
                    <p:spPr bwMode="auto">
                      <a:xfrm>
                        <a:off x="289" y="1728"/>
                        <a:ext cx="4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Ｘ　</a:t>
                        </a:r>
                      </a:p>
                    </p:txBody>
                  </p:sp>
                  <p:sp>
                    <p:nvSpPr>
                      <p:cNvPr id="88227" name="Text Box 163"/>
                      <p:cNvSpPr txBox="1">
                        <a:spLocks noChangeArrowheads="1"/>
                      </p:cNvSpPr>
                      <p:nvPr/>
                    </p:nvSpPr>
                    <p:spPr bwMode="auto">
                      <a:xfrm>
                        <a:off x="448" y="1765"/>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０</a:t>
                        </a:r>
                      </a:p>
                    </p:txBody>
                  </p:sp>
                </p:grpSp>
                <p:sp>
                  <p:nvSpPr>
                    <p:cNvPr id="88229" name="Text Box 165"/>
                    <p:cNvSpPr txBox="1">
                      <a:spLocks noChangeArrowheads="1"/>
                    </p:cNvSpPr>
                    <p:nvPr/>
                  </p:nvSpPr>
                  <p:spPr bwMode="auto">
                    <a:xfrm>
                      <a:off x="1153" y="1500"/>
                      <a:ext cx="15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r>
                        <a:rPr lang="ja-JP" altLang="en-US" sz="1200"/>
                        <a:t>　</a:t>
                      </a:r>
                      <a:r>
                        <a:rPr lang="ja-JP" altLang="en-US" sz="1800"/>
                        <a:t>ｘ</a:t>
                      </a:r>
                      <a:r>
                        <a:rPr lang="ja-JP" altLang="en-US" sz="1200"/>
                        <a:t>を</a:t>
                      </a:r>
                      <a:r>
                        <a:rPr lang="ja-JP" altLang="en-US" sz="1400"/>
                        <a:t>０</a:t>
                      </a:r>
                      <a:r>
                        <a:rPr lang="ja-JP" altLang="en-US" sz="1200"/>
                        <a:t>とおいた区間の中心値</a:t>
                      </a:r>
                    </a:p>
                  </p:txBody>
                </p:sp>
                <p:grpSp>
                  <p:nvGrpSpPr>
                    <p:cNvPr id="88242" name="Group 178"/>
                    <p:cNvGrpSpPr>
                      <a:grpSpLocks/>
                    </p:cNvGrpSpPr>
                    <p:nvPr/>
                  </p:nvGrpSpPr>
                  <p:grpSpPr bwMode="auto">
                    <a:xfrm>
                      <a:off x="997" y="1703"/>
                      <a:ext cx="1563" cy="421"/>
                      <a:chOff x="997" y="1703"/>
                      <a:chExt cx="1563" cy="421"/>
                    </a:xfrm>
                  </p:grpSpPr>
                  <p:sp>
                    <p:nvSpPr>
                      <p:cNvPr id="88235" name="Text Box 171"/>
                      <p:cNvSpPr txBox="1">
                        <a:spLocks noChangeArrowheads="1"/>
                      </p:cNvSpPr>
                      <p:nvPr/>
                    </p:nvSpPr>
                    <p:spPr bwMode="auto">
                      <a:xfrm>
                        <a:off x="997" y="1703"/>
                        <a:ext cx="26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a:t>n</a:t>
                        </a:r>
                      </a:p>
                    </p:txBody>
                  </p:sp>
                  <p:sp>
                    <p:nvSpPr>
                      <p:cNvPr id="88239" name="Text Box 175"/>
                      <p:cNvSpPr txBox="1">
                        <a:spLocks noChangeArrowheads="1"/>
                      </p:cNvSpPr>
                      <p:nvPr/>
                    </p:nvSpPr>
                    <p:spPr bwMode="auto">
                      <a:xfrm>
                        <a:off x="1006" y="1893"/>
                        <a:ext cx="18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800"/>
                          <a:t>h</a:t>
                        </a:r>
                      </a:p>
                    </p:txBody>
                  </p:sp>
                  <p:sp>
                    <p:nvSpPr>
                      <p:cNvPr id="88240" name="Text Box 176"/>
                      <p:cNvSpPr txBox="1">
                        <a:spLocks noChangeArrowheads="1"/>
                      </p:cNvSpPr>
                      <p:nvPr/>
                    </p:nvSpPr>
                    <p:spPr bwMode="auto">
                      <a:xfrm>
                        <a:off x="1152" y="1719"/>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ﾃﾞｰﾀの数</a:t>
                        </a:r>
                      </a:p>
                    </p:txBody>
                  </p:sp>
                  <p:sp>
                    <p:nvSpPr>
                      <p:cNvPr id="88241" name="Text Box 177"/>
                      <p:cNvSpPr txBox="1">
                        <a:spLocks noChangeArrowheads="1"/>
                      </p:cNvSpPr>
                      <p:nvPr/>
                    </p:nvSpPr>
                    <p:spPr bwMode="auto">
                      <a:xfrm>
                        <a:off x="1149" y="1905"/>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区間の幅</a:t>
                        </a:r>
                      </a:p>
                    </p:txBody>
                  </p:sp>
                </p:grpSp>
              </p:grpSp>
            </p:grpSp>
          </p:grpSp>
          <p:grpSp>
            <p:nvGrpSpPr>
              <p:cNvPr id="88264" name="Group 200"/>
              <p:cNvGrpSpPr>
                <a:grpSpLocks/>
              </p:cNvGrpSpPr>
              <p:nvPr/>
            </p:nvGrpSpPr>
            <p:grpSpPr bwMode="auto">
              <a:xfrm>
                <a:off x="238" y="2235"/>
                <a:ext cx="2402" cy="597"/>
                <a:chOff x="238" y="2235"/>
                <a:chExt cx="2402" cy="597"/>
              </a:xfrm>
            </p:grpSpPr>
            <p:grpSp>
              <p:nvGrpSpPr>
                <p:cNvPr id="88245" name="Group 181"/>
                <p:cNvGrpSpPr>
                  <a:grpSpLocks/>
                </p:cNvGrpSpPr>
                <p:nvPr/>
              </p:nvGrpSpPr>
              <p:grpSpPr bwMode="auto">
                <a:xfrm>
                  <a:off x="871" y="2238"/>
                  <a:ext cx="420" cy="192"/>
                  <a:chOff x="289" y="1728"/>
                  <a:chExt cx="420" cy="192"/>
                </a:xfrm>
              </p:grpSpPr>
              <p:sp>
                <p:nvSpPr>
                  <p:cNvPr id="88246" name="Text Box 182"/>
                  <p:cNvSpPr txBox="1">
                    <a:spLocks noChangeArrowheads="1"/>
                  </p:cNvSpPr>
                  <p:nvPr/>
                </p:nvSpPr>
                <p:spPr bwMode="auto">
                  <a:xfrm>
                    <a:off x="289" y="1728"/>
                    <a:ext cx="4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Ｘ　</a:t>
                    </a:r>
                  </a:p>
                </p:txBody>
              </p:sp>
              <p:sp>
                <p:nvSpPr>
                  <p:cNvPr id="88247" name="Text Box 183"/>
                  <p:cNvSpPr txBox="1">
                    <a:spLocks noChangeArrowheads="1"/>
                  </p:cNvSpPr>
                  <p:nvPr/>
                </p:nvSpPr>
                <p:spPr bwMode="auto">
                  <a:xfrm>
                    <a:off x="448" y="1765"/>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０</a:t>
                    </a:r>
                  </a:p>
                </p:txBody>
              </p:sp>
            </p:grpSp>
            <p:sp>
              <p:nvSpPr>
                <p:cNvPr id="88248" name="Text Box 184"/>
                <p:cNvSpPr txBox="1">
                  <a:spLocks noChangeArrowheads="1"/>
                </p:cNvSpPr>
                <p:nvPr/>
              </p:nvSpPr>
              <p:spPr bwMode="auto">
                <a:xfrm>
                  <a:off x="1132" y="2235"/>
                  <a:ext cx="15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r>
                    <a:rPr lang="ja-JP" altLang="en-US" sz="1200"/>
                    <a:t>　</a:t>
                  </a:r>
                  <a:r>
                    <a:rPr lang="ja-JP" altLang="en-US" sz="1400"/>
                    <a:t>７８．１１</a:t>
                  </a:r>
                </a:p>
              </p:txBody>
            </p:sp>
            <p:sp>
              <p:nvSpPr>
                <p:cNvPr id="88252" name="Text Box 188"/>
                <p:cNvSpPr txBox="1">
                  <a:spLocks noChangeArrowheads="1"/>
                </p:cNvSpPr>
                <p:nvPr/>
              </p:nvSpPr>
              <p:spPr bwMode="auto">
                <a:xfrm>
                  <a:off x="1131" y="2427"/>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１００</a:t>
                  </a:r>
                </a:p>
              </p:txBody>
            </p:sp>
            <p:sp>
              <p:nvSpPr>
                <p:cNvPr id="88253" name="Text Box 189"/>
                <p:cNvSpPr txBox="1">
                  <a:spLocks noChangeArrowheads="1"/>
                </p:cNvSpPr>
                <p:nvPr/>
              </p:nvSpPr>
              <p:spPr bwMode="auto">
                <a:xfrm>
                  <a:off x="1128" y="2613"/>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０．０８</a:t>
                  </a:r>
                </a:p>
              </p:txBody>
            </p:sp>
            <p:grpSp>
              <p:nvGrpSpPr>
                <p:cNvPr id="88263" name="Group 199"/>
                <p:cNvGrpSpPr>
                  <a:grpSpLocks/>
                </p:cNvGrpSpPr>
                <p:nvPr/>
              </p:nvGrpSpPr>
              <p:grpSpPr bwMode="auto">
                <a:xfrm>
                  <a:off x="238" y="2250"/>
                  <a:ext cx="1003" cy="582"/>
                  <a:chOff x="238" y="2250"/>
                  <a:chExt cx="1003" cy="582"/>
                </a:xfrm>
              </p:grpSpPr>
              <p:sp>
                <p:nvSpPr>
                  <p:cNvPr id="88250" name="Text Box 186"/>
                  <p:cNvSpPr txBox="1">
                    <a:spLocks noChangeArrowheads="1"/>
                  </p:cNvSpPr>
                  <p:nvPr/>
                </p:nvSpPr>
                <p:spPr bwMode="auto">
                  <a:xfrm>
                    <a:off x="976" y="2411"/>
                    <a:ext cx="26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a:t>n</a:t>
                    </a:r>
                  </a:p>
                </p:txBody>
              </p:sp>
              <p:sp>
                <p:nvSpPr>
                  <p:cNvPr id="88251" name="Text Box 187"/>
                  <p:cNvSpPr txBox="1">
                    <a:spLocks noChangeArrowheads="1"/>
                  </p:cNvSpPr>
                  <p:nvPr/>
                </p:nvSpPr>
                <p:spPr bwMode="auto">
                  <a:xfrm>
                    <a:off x="985" y="2601"/>
                    <a:ext cx="18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800"/>
                      <a:t>h</a:t>
                    </a:r>
                  </a:p>
                </p:txBody>
              </p:sp>
              <p:sp>
                <p:nvSpPr>
                  <p:cNvPr id="88254" name="Text Box 190"/>
                  <p:cNvSpPr txBox="1">
                    <a:spLocks noChangeArrowheads="1"/>
                  </p:cNvSpPr>
                  <p:nvPr/>
                </p:nvSpPr>
                <p:spPr bwMode="auto">
                  <a:xfrm>
                    <a:off x="238" y="2250"/>
                    <a:ext cx="65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ここでは</a:t>
                    </a:r>
                  </a:p>
                </p:txBody>
              </p:sp>
            </p:grpSp>
          </p:grpSp>
        </p:grpSp>
        <p:sp>
          <p:nvSpPr>
            <p:cNvPr id="88272" name="Text Box 208"/>
            <p:cNvSpPr txBox="1">
              <a:spLocks noChangeArrowheads="1"/>
            </p:cNvSpPr>
            <p:nvPr/>
          </p:nvSpPr>
          <p:spPr bwMode="auto">
            <a:xfrm>
              <a:off x="152" y="885"/>
              <a:ext cx="21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ー</a:t>
              </a:r>
            </a:p>
          </p:txBody>
        </p:sp>
      </p:grpSp>
      <p:sp>
        <p:nvSpPr>
          <p:cNvPr id="88275" name="Rectangle 211"/>
          <p:cNvSpPr>
            <a:spLocks noChangeArrowheads="1"/>
          </p:cNvSpPr>
          <p:nvPr/>
        </p:nvSpPr>
        <p:spPr bwMode="auto">
          <a:xfrm>
            <a:off x="2682875" y="5249863"/>
            <a:ext cx="752475"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8276" name="Rectangle 212"/>
          <p:cNvSpPr>
            <a:spLocks noChangeArrowheads="1"/>
          </p:cNvSpPr>
          <p:nvPr/>
        </p:nvSpPr>
        <p:spPr bwMode="auto">
          <a:xfrm>
            <a:off x="4010025" y="5126038"/>
            <a:ext cx="549275" cy="187325"/>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8277" name="Rectangle 213"/>
          <p:cNvSpPr>
            <a:spLocks noChangeArrowheads="1"/>
          </p:cNvSpPr>
          <p:nvPr/>
        </p:nvSpPr>
        <p:spPr bwMode="auto">
          <a:xfrm>
            <a:off x="4003675" y="5408613"/>
            <a:ext cx="549275" cy="187325"/>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8278" name="Rectangle 214"/>
          <p:cNvSpPr>
            <a:spLocks noChangeArrowheads="1"/>
          </p:cNvSpPr>
          <p:nvPr/>
        </p:nvSpPr>
        <p:spPr bwMode="auto">
          <a:xfrm>
            <a:off x="2705100" y="5780088"/>
            <a:ext cx="752475"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8279" name="Rectangle 215"/>
          <p:cNvSpPr>
            <a:spLocks noChangeArrowheads="1"/>
          </p:cNvSpPr>
          <p:nvPr/>
        </p:nvSpPr>
        <p:spPr bwMode="auto">
          <a:xfrm>
            <a:off x="3743325" y="5773738"/>
            <a:ext cx="752475"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8280" name="Rectangle 216"/>
          <p:cNvSpPr>
            <a:spLocks noChangeArrowheads="1"/>
          </p:cNvSpPr>
          <p:nvPr/>
        </p:nvSpPr>
        <p:spPr bwMode="auto">
          <a:xfrm>
            <a:off x="2706688" y="6172200"/>
            <a:ext cx="1274762" cy="230188"/>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8281" name="Rectangle 217"/>
          <p:cNvSpPr>
            <a:spLocks noChangeArrowheads="1"/>
          </p:cNvSpPr>
          <p:nvPr/>
        </p:nvSpPr>
        <p:spPr bwMode="auto">
          <a:xfrm>
            <a:off x="5070475" y="5272088"/>
            <a:ext cx="752475"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8283" name="Text Box 219"/>
          <p:cNvSpPr txBox="1">
            <a:spLocks noChangeArrowheads="1"/>
          </p:cNvSpPr>
          <p:nvPr/>
        </p:nvSpPr>
        <p:spPr bwMode="auto">
          <a:xfrm>
            <a:off x="3206750" y="6503988"/>
            <a:ext cx="5589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平均値は測定値より２桁下まで求める（国際法で決められている）</a:t>
            </a:r>
          </a:p>
        </p:txBody>
      </p:sp>
      <p:sp>
        <p:nvSpPr>
          <p:cNvPr id="88284" name="Text Box 220"/>
          <p:cNvSpPr txBox="1">
            <a:spLocks noChangeArrowheads="1"/>
          </p:cNvSpPr>
          <p:nvPr/>
        </p:nvSpPr>
        <p:spPr bwMode="auto">
          <a:xfrm>
            <a:off x="8621713" y="114300"/>
            <a:ext cx="5222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２１</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142875" y="127000"/>
            <a:ext cx="4443413"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手順５ 　 平均値　Ｘ　を計算する</a:t>
            </a:r>
            <a:endParaRPr lang="ja-JP" altLang="en-US"/>
          </a:p>
        </p:txBody>
      </p:sp>
      <p:sp>
        <p:nvSpPr>
          <p:cNvPr id="116739" name="Text Box 3"/>
          <p:cNvSpPr txBox="1">
            <a:spLocks noChangeArrowheads="1"/>
          </p:cNvSpPr>
          <p:nvPr/>
        </p:nvSpPr>
        <p:spPr bwMode="auto">
          <a:xfrm>
            <a:off x="2425700" y="28575"/>
            <a:ext cx="434975" cy="3667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a:t>
            </a:r>
          </a:p>
        </p:txBody>
      </p:sp>
      <p:grpSp>
        <p:nvGrpSpPr>
          <p:cNvPr id="116740" name="Group 4"/>
          <p:cNvGrpSpPr>
            <a:grpSpLocks/>
          </p:cNvGrpSpPr>
          <p:nvPr/>
        </p:nvGrpSpPr>
        <p:grpSpPr bwMode="auto">
          <a:xfrm>
            <a:off x="4375150" y="954088"/>
            <a:ext cx="4768850" cy="3697287"/>
            <a:chOff x="2756" y="601"/>
            <a:chExt cx="3004" cy="2329"/>
          </a:xfrm>
        </p:grpSpPr>
        <p:grpSp>
          <p:nvGrpSpPr>
            <p:cNvPr id="116741" name="Group 5"/>
            <p:cNvGrpSpPr>
              <a:grpSpLocks/>
            </p:cNvGrpSpPr>
            <p:nvPr/>
          </p:nvGrpSpPr>
          <p:grpSpPr bwMode="auto">
            <a:xfrm>
              <a:off x="2756" y="601"/>
              <a:ext cx="3004" cy="2329"/>
              <a:chOff x="2756" y="601"/>
              <a:chExt cx="3004" cy="2329"/>
            </a:xfrm>
          </p:grpSpPr>
          <p:grpSp>
            <p:nvGrpSpPr>
              <p:cNvPr id="116742" name="Group 6"/>
              <p:cNvGrpSpPr>
                <a:grpSpLocks/>
              </p:cNvGrpSpPr>
              <p:nvPr/>
            </p:nvGrpSpPr>
            <p:grpSpPr bwMode="auto">
              <a:xfrm>
                <a:off x="2756" y="601"/>
                <a:ext cx="2935" cy="2329"/>
                <a:chOff x="2693" y="601"/>
                <a:chExt cx="2935" cy="2329"/>
              </a:xfrm>
            </p:grpSpPr>
            <p:sp>
              <p:nvSpPr>
                <p:cNvPr id="116743" name="Line 7"/>
                <p:cNvSpPr>
                  <a:spLocks noChangeShapeType="1"/>
                </p:cNvSpPr>
                <p:nvPr/>
              </p:nvSpPr>
              <p:spPr bwMode="auto">
                <a:xfrm>
                  <a:off x="2727" y="1038"/>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6744" name="Group 8"/>
                <p:cNvGrpSpPr>
                  <a:grpSpLocks/>
                </p:cNvGrpSpPr>
                <p:nvPr/>
              </p:nvGrpSpPr>
              <p:grpSpPr bwMode="auto">
                <a:xfrm>
                  <a:off x="2693" y="601"/>
                  <a:ext cx="2935" cy="2329"/>
                  <a:chOff x="2801" y="601"/>
                  <a:chExt cx="2935" cy="2329"/>
                </a:xfrm>
              </p:grpSpPr>
              <p:sp>
                <p:nvSpPr>
                  <p:cNvPr id="116745" name="Line 9"/>
                  <p:cNvSpPr>
                    <a:spLocks noChangeShapeType="1"/>
                  </p:cNvSpPr>
                  <p:nvPr/>
                </p:nvSpPr>
                <p:spPr bwMode="auto">
                  <a:xfrm>
                    <a:off x="5720" y="610"/>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6746" name="Group 10"/>
                  <p:cNvGrpSpPr>
                    <a:grpSpLocks/>
                  </p:cNvGrpSpPr>
                  <p:nvPr/>
                </p:nvGrpSpPr>
                <p:grpSpPr bwMode="auto">
                  <a:xfrm>
                    <a:off x="2801" y="601"/>
                    <a:ext cx="2935" cy="2329"/>
                    <a:chOff x="2801" y="601"/>
                    <a:chExt cx="2935" cy="2329"/>
                  </a:xfrm>
                </p:grpSpPr>
                <p:grpSp>
                  <p:nvGrpSpPr>
                    <p:cNvPr id="116747" name="Group 11"/>
                    <p:cNvGrpSpPr>
                      <a:grpSpLocks/>
                    </p:cNvGrpSpPr>
                    <p:nvPr/>
                  </p:nvGrpSpPr>
                  <p:grpSpPr bwMode="auto">
                    <a:xfrm>
                      <a:off x="2801" y="601"/>
                      <a:ext cx="2935" cy="2329"/>
                      <a:chOff x="2801" y="601"/>
                      <a:chExt cx="2935" cy="2329"/>
                    </a:xfrm>
                  </p:grpSpPr>
                  <p:grpSp>
                    <p:nvGrpSpPr>
                      <p:cNvPr id="116748" name="Group 12"/>
                      <p:cNvGrpSpPr>
                        <a:grpSpLocks/>
                      </p:cNvGrpSpPr>
                      <p:nvPr/>
                    </p:nvGrpSpPr>
                    <p:grpSpPr bwMode="auto">
                      <a:xfrm>
                        <a:off x="2801" y="860"/>
                        <a:ext cx="2916" cy="2070"/>
                        <a:chOff x="479" y="1409"/>
                        <a:chExt cx="2916" cy="2070"/>
                      </a:xfrm>
                    </p:grpSpPr>
                    <p:sp>
                      <p:nvSpPr>
                        <p:cNvPr id="116749" name="Rectangle 13"/>
                        <p:cNvSpPr>
                          <a:spLocks noChangeArrowheads="1"/>
                        </p:cNvSpPr>
                        <p:nvPr/>
                      </p:nvSpPr>
                      <p:spPr bwMode="auto">
                        <a:xfrm>
                          <a:off x="2009" y="1418"/>
                          <a:ext cx="521" cy="1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４</a:t>
                          </a:r>
                        </a:p>
                        <a:p>
                          <a:pPr>
                            <a:buFontTx/>
                            <a:buNone/>
                          </a:pPr>
                          <a:r>
                            <a:rPr lang="ja-JP" altLang="en-US" sz="1400"/>
                            <a:t>　　９</a:t>
                          </a:r>
                        </a:p>
                        <a:p>
                          <a:pPr>
                            <a:buFontTx/>
                            <a:buNone/>
                          </a:pPr>
                          <a:r>
                            <a:rPr lang="ja-JP" altLang="en-US" sz="1400"/>
                            <a:t>　２０</a:t>
                          </a:r>
                        </a:p>
                        <a:p>
                          <a:pPr>
                            <a:buFontTx/>
                            <a:buNone/>
                          </a:pPr>
                          <a:r>
                            <a:rPr lang="ja-JP" altLang="en-US" sz="1400"/>
                            <a:t>　３４</a:t>
                          </a:r>
                        </a:p>
                        <a:p>
                          <a:pPr>
                            <a:buFontTx/>
                            <a:buNone/>
                          </a:pPr>
                          <a:r>
                            <a:rPr lang="ja-JP" altLang="en-US" sz="1400"/>
                            <a:t>　１８</a:t>
                          </a:r>
                        </a:p>
                        <a:p>
                          <a:pPr>
                            <a:buFontTx/>
                            <a:buNone/>
                          </a:pPr>
                          <a:r>
                            <a:rPr lang="ja-JP" altLang="en-US" sz="1400"/>
                            <a:t>　　７</a:t>
                          </a:r>
                        </a:p>
                        <a:p>
                          <a:pPr>
                            <a:buFontTx/>
                            <a:buNone/>
                          </a:pPr>
                          <a:r>
                            <a:rPr lang="ja-JP" altLang="en-US" sz="1400"/>
                            <a:t>　　３</a:t>
                          </a:r>
                        </a:p>
                        <a:p>
                          <a:pPr>
                            <a:buFontTx/>
                            <a:buNone/>
                          </a:pPr>
                          <a:r>
                            <a:rPr lang="ja-JP" altLang="en-US" sz="1400"/>
                            <a:t>　　３</a:t>
                          </a:r>
                        </a:p>
                        <a:p>
                          <a:pPr>
                            <a:buFontTx/>
                            <a:buNone/>
                          </a:pPr>
                          <a:r>
                            <a:rPr lang="ja-JP" altLang="en-US" sz="1400"/>
                            <a:t>　　１</a:t>
                          </a:r>
                        </a:p>
                        <a:p>
                          <a:pPr>
                            <a:buFontTx/>
                            <a:buNone/>
                          </a:pPr>
                          <a:r>
                            <a:rPr lang="ja-JP" altLang="en-US" sz="1400"/>
                            <a:t>　　１</a:t>
                          </a:r>
                        </a:p>
                      </p:txBody>
                    </p:sp>
                    <p:sp>
                      <p:nvSpPr>
                        <p:cNvPr id="116750" name="Rectangle 14"/>
                        <p:cNvSpPr>
                          <a:spLocks noChangeArrowheads="1"/>
                        </p:cNvSpPr>
                        <p:nvPr/>
                      </p:nvSpPr>
                      <p:spPr bwMode="auto">
                        <a:xfrm>
                          <a:off x="1515" y="1418"/>
                          <a:ext cx="584" cy="19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b="1">
                              <a:solidFill>
                                <a:srgbClr val="FF0000"/>
                              </a:solidFill>
                            </a:rPr>
                            <a:t>　</a:t>
                          </a:r>
                          <a:r>
                            <a:rPr lang="ja-JP" altLang="en-US" sz="1400"/>
                            <a:t>７７．８７</a:t>
                          </a:r>
                        </a:p>
                        <a:p>
                          <a:pPr>
                            <a:buFontTx/>
                            <a:buNone/>
                          </a:pPr>
                          <a:r>
                            <a:rPr lang="ja-JP" altLang="en-US" sz="1400"/>
                            <a:t>　７７．９５</a:t>
                          </a:r>
                        </a:p>
                        <a:p>
                          <a:pPr>
                            <a:buFontTx/>
                            <a:buNone/>
                          </a:pPr>
                          <a:r>
                            <a:rPr lang="ja-JP" altLang="en-US" sz="1400"/>
                            <a:t>　７８．０３</a:t>
                          </a:r>
                        </a:p>
                        <a:p>
                          <a:pPr>
                            <a:buFontTx/>
                            <a:buNone/>
                          </a:pPr>
                          <a:r>
                            <a:rPr lang="ja-JP" altLang="en-US" sz="1400"/>
                            <a:t>　７８．１１</a:t>
                          </a:r>
                        </a:p>
                        <a:p>
                          <a:pPr>
                            <a:buFontTx/>
                            <a:buNone/>
                          </a:pPr>
                          <a:r>
                            <a:rPr lang="ja-JP" altLang="en-US" sz="1400"/>
                            <a:t>　７８．１９</a:t>
                          </a:r>
                        </a:p>
                        <a:p>
                          <a:pPr>
                            <a:buFontTx/>
                            <a:buNone/>
                          </a:pPr>
                          <a:r>
                            <a:rPr lang="ja-JP" altLang="en-US" sz="1400"/>
                            <a:t>　７８．２７</a:t>
                          </a:r>
                        </a:p>
                        <a:p>
                          <a:pPr>
                            <a:buFontTx/>
                            <a:buNone/>
                          </a:pPr>
                          <a:r>
                            <a:rPr lang="ja-JP" altLang="en-US" sz="1400"/>
                            <a:t>　７８．３５</a:t>
                          </a:r>
                        </a:p>
                        <a:p>
                          <a:pPr>
                            <a:buFontTx/>
                            <a:buNone/>
                          </a:pPr>
                          <a:r>
                            <a:rPr lang="ja-JP" altLang="en-US" sz="1400"/>
                            <a:t>　７８．４３</a:t>
                          </a:r>
                        </a:p>
                        <a:p>
                          <a:pPr>
                            <a:buFontTx/>
                            <a:buNone/>
                          </a:pPr>
                          <a:r>
                            <a:rPr lang="ja-JP" altLang="en-US" sz="1400"/>
                            <a:t>　７８．５１</a:t>
                          </a:r>
                        </a:p>
                        <a:p>
                          <a:pPr>
                            <a:buFontTx/>
                            <a:buNone/>
                          </a:pPr>
                          <a:r>
                            <a:rPr lang="ja-JP" altLang="en-US" sz="1400"/>
                            <a:t>　７８．５９</a:t>
                          </a:r>
                        </a:p>
                      </p:txBody>
                    </p:sp>
                    <p:sp>
                      <p:nvSpPr>
                        <p:cNvPr id="116751" name="Rectangle 15"/>
                        <p:cNvSpPr>
                          <a:spLocks noChangeArrowheads="1"/>
                        </p:cNvSpPr>
                        <p:nvPr/>
                      </p:nvSpPr>
                      <p:spPr bwMode="auto">
                        <a:xfrm>
                          <a:off x="479" y="1409"/>
                          <a:ext cx="1170" cy="2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７７．８３～７７．９１</a:t>
                          </a:r>
                        </a:p>
                        <a:p>
                          <a:pPr>
                            <a:buFontTx/>
                            <a:buNone/>
                          </a:pPr>
                          <a:r>
                            <a:rPr lang="ja-JP" altLang="en-US" sz="1400"/>
                            <a:t>　７７．９１～７７．９９</a:t>
                          </a:r>
                        </a:p>
                        <a:p>
                          <a:pPr>
                            <a:buFontTx/>
                            <a:buNone/>
                          </a:pPr>
                          <a:r>
                            <a:rPr lang="ja-JP" altLang="en-US" sz="1400"/>
                            <a:t>　７７．９９～７８．０７</a:t>
                          </a:r>
                        </a:p>
                        <a:p>
                          <a:pPr>
                            <a:buFontTx/>
                            <a:buNone/>
                          </a:pPr>
                          <a:r>
                            <a:rPr lang="ja-JP" altLang="en-US" sz="1400"/>
                            <a:t>　７８．０７～７８．１５</a:t>
                          </a:r>
                        </a:p>
                        <a:p>
                          <a:pPr>
                            <a:buFontTx/>
                            <a:buNone/>
                          </a:pPr>
                          <a:r>
                            <a:rPr lang="ja-JP" altLang="en-US" sz="1400"/>
                            <a:t>　７８．１５～７８・２３</a:t>
                          </a:r>
                        </a:p>
                        <a:p>
                          <a:pPr>
                            <a:buFontTx/>
                            <a:buNone/>
                          </a:pPr>
                          <a:r>
                            <a:rPr lang="ja-JP" altLang="en-US" sz="1400"/>
                            <a:t>　７８．２３～７８．３１</a:t>
                          </a:r>
                        </a:p>
                        <a:p>
                          <a:pPr>
                            <a:buFontTx/>
                            <a:buNone/>
                          </a:pPr>
                          <a:r>
                            <a:rPr lang="ja-JP" altLang="en-US" sz="1400"/>
                            <a:t>　７８．３１～７８．３９</a:t>
                          </a:r>
                        </a:p>
                        <a:p>
                          <a:pPr>
                            <a:buFontTx/>
                            <a:buNone/>
                          </a:pPr>
                          <a:r>
                            <a:rPr lang="ja-JP" altLang="en-US" sz="1400"/>
                            <a:t>　７８．３９～７８．４７</a:t>
                          </a:r>
                        </a:p>
                        <a:p>
                          <a:pPr>
                            <a:buFontTx/>
                            <a:buNone/>
                          </a:pPr>
                          <a:r>
                            <a:rPr lang="ja-JP" altLang="en-US" sz="1400"/>
                            <a:t>　７８．４７～７８．５５</a:t>
                          </a:r>
                        </a:p>
                        <a:p>
                          <a:pPr>
                            <a:buFontTx/>
                            <a:buNone/>
                          </a:pPr>
                          <a:r>
                            <a:rPr lang="ja-JP" altLang="en-US" sz="1400"/>
                            <a:t>　７８．５５～７８．６３</a:t>
                          </a:r>
                        </a:p>
                      </p:txBody>
                    </p:sp>
                    <p:sp>
                      <p:nvSpPr>
                        <p:cNvPr id="116752" name="Rectangle 16"/>
                        <p:cNvSpPr>
                          <a:spLocks noChangeArrowheads="1"/>
                        </p:cNvSpPr>
                        <p:nvPr/>
                      </p:nvSpPr>
                      <p:spPr bwMode="auto">
                        <a:xfrm>
                          <a:off x="2300" y="1430"/>
                          <a:ext cx="484" cy="1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－３</a:t>
                          </a:r>
                        </a:p>
                        <a:p>
                          <a:pPr>
                            <a:buFontTx/>
                            <a:buNone/>
                          </a:pPr>
                          <a:r>
                            <a:rPr lang="ja-JP" altLang="en-US" sz="1400"/>
                            <a:t>　－２</a:t>
                          </a:r>
                        </a:p>
                        <a:p>
                          <a:pPr>
                            <a:buFontTx/>
                            <a:buNone/>
                          </a:pPr>
                          <a:r>
                            <a:rPr lang="ja-JP" altLang="en-US" sz="1400"/>
                            <a:t>　－１</a:t>
                          </a:r>
                        </a:p>
                        <a:p>
                          <a:pPr>
                            <a:buFontTx/>
                            <a:buNone/>
                          </a:pPr>
                          <a:r>
                            <a:rPr lang="ja-JP" altLang="en-US" sz="1400"/>
                            <a:t>　　０</a:t>
                          </a:r>
                        </a:p>
                        <a:p>
                          <a:pPr>
                            <a:buFontTx/>
                            <a:buNone/>
                          </a:pPr>
                          <a:r>
                            <a:rPr lang="ja-JP" altLang="en-US" sz="1400"/>
                            <a:t>　　１</a:t>
                          </a:r>
                        </a:p>
                        <a:p>
                          <a:pPr>
                            <a:buFontTx/>
                            <a:buNone/>
                          </a:pPr>
                          <a:r>
                            <a:rPr lang="ja-JP" altLang="en-US" sz="1400"/>
                            <a:t>　　２</a:t>
                          </a:r>
                        </a:p>
                        <a:p>
                          <a:pPr>
                            <a:buFontTx/>
                            <a:buNone/>
                          </a:pPr>
                          <a:r>
                            <a:rPr lang="ja-JP" altLang="en-US" sz="1400"/>
                            <a:t>　　３</a:t>
                          </a:r>
                        </a:p>
                        <a:p>
                          <a:pPr>
                            <a:buFontTx/>
                            <a:buNone/>
                          </a:pPr>
                          <a:r>
                            <a:rPr lang="ja-JP" altLang="en-US" sz="1400"/>
                            <a:t>　　４</a:t>
                          </a:r>
                        </a:p>
                        <a:p>
                          <a:pPr>
                            <a:buFontTx/>
                            <a:buNone/>
                          </a:pPr>
                          <a:r>
                            <a:rPr lang="ja-JP" altLang="en-US" sz="1400"/>
                            <a:t>　　５</a:t>
                          </a:r>
                        </a:p>
                        <a:p>
                          <a:pPr>
                            <a:buFontTx/>
                            <a:buNone/>
                          </a:pPr>
                          <a:r>
                            <a:rPr lang="ja-JP" altLang="en-US" sz="1400"/>
                            <a:t>　　６</a:t>
                          </a:r>
                        </a:p>
                      </p:txBody>
                    </p:sp>
                    <p:sp>
                      <p:nvSpPr>
                        <p:cNvPr id="116753" name="Rectangle 17"/>
                        <p:cNvSpPr>
                          <a:spLocks noChangeArrowheads="1"/>
                        </p:cNvSpPr>
                        <p:nvPr/>
                      </p:nvSpPr>
                      <p:spPr bwMode="auto">
                        <a:xfrm>
                          <a:off x="2590" y="1436"/>
                          <a:ext cx="566" cy="2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－１２</a:t>
                          </a:r>
                        </a:p>
                        <a:p>
                          <a:pPr>
                            <a:buFontTx/>
                            <a:buNone/>
                          </a:pPr>
                          <a:r>
                            <a:rPr lang="ja-JP" altLang="en-US" sz="1400"/>
                            <a:t>　－１８</a:t>
                          </a:r>
                        </a:p>
                        <a:p>
                          <a:pPr>
                            <a:buFontTx/>
                            <a:buNone/>
                          </a:pPr>
                          <a:r>
                            <a:rPr lang="ja-JP" altLang="en-US" sz="1400"/>
                            <a:t>　－２０</a:t>
                          </a:r>
                        </a:p>
                        <a:p>
                          <a:pPr>
                            <a:buFontTx/>
                            <a:buNone/>
                          </a:pPr>
                          <a:r>
                            <a:rPr lang="ja-JP" altLang="en-US" sz="1400"/>
                            <a:t>　　　０</a:t>
                          </a:r>
                        </a:p>
                        <a:p>
                          <a:pPr>
                            <a:buFontTx/>
                            <a:buNone/>
                          </a:pPr>
                          <a:r>
                            <a:rPr lang="ja-JP" altLang="en-US" sz="1400"/>
                            <a:t>　　１８</a:t>
                          </a:r>
                        </a:p>
                        <a:p>
                          <a:pPr>
                            <a:buFontTx/>
                            <a:buNone/>
                          </a:pPr>
                          <a:r>
                            <a:rPr lang="ja-JP" altLang="en-US" sz="1400"/>
                            <a:t>　　１４</a:t>
                          </a:r>
                        </a:p>
                        <a:p>
                          <a:pPr>
                            <a:buFontTx/>
                            <a:buNone/>
                          </a:pPr>
                          <a:r>
                            <a:rPr lang="ja-JP" altLang="en-US" sz="1400"/>
                            <a:t>　　　９</a:t>
                          </a:r>
                        </a:p>
                        <a:p>
                          <a:pPr>
                            <a:buFontTx/>
                            <a:buNone/>
                          </a:pPr>
                          <a:r>
                            <a:rPr lang="ja-JP" altLang="en-US" sz="1400"/>
                            <a:t>　　１２</a:t>
                          </a:r>
                        </a:p>
                        <a:p>
                          <a:pPr>
                            <a:buFontTx/>
                            <a:buNone/>
                          </a:pPr>
                          <a:r>
                            <a:rPr lang="ja-JP" altLang="en-US" sz="1400"/>
                            <a:t>　　　５</a:t>
                          </a:r>
                        </a:p>
                        <a:p>
                          <a:pPr>
                            <a:buFontTx/>
                            <a:buNone/>
                          </a:pPr>
                          <a:r>
                            <a:rPr lang="ja-JP" altLang="en-US" sz="1400"/>
                            <a:t>　　　６</a:t>
                          </a:r>
                        </a:p>
                      </p:txBody>
                    </p:sp>
                    <p:sp>
                      <p:nvSpPr>
                        <p:cNvPr id="116754" name="Rectangle 18"/>
                        <p:cNvSpPr>
                          <a:spLocks noChangeArrowheads="1"/>
                        </p:cNvSpPr>
                        <p:nvPr/>
                      </p:nvSpPr>
                      <p:spPr bwMode="auto">
                        <a:xfrm>
                          <a:off x="2929" y="1433"/>
                          <a:ext cx="466" cy="18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３６</a:t>
                          </a:r>
                        </a:p>
                        <a:p>
                          <a:pPr>
                            <a:buFontTx/>
                            <a:buNone/>
                          </a:pPr>
                          <a:r>
                            <a:rPr lang="ja-JP" altLang="en-US" sz="1400"/>
                            <a:t>　　３６</a:t>
                          </a:r>
                        </a:p>
                        <a:p>
                          <a:pPr>
                            <a:buFontTx/>
                            <a:buNone/>
                          </a:pPr>
                          <a:r>
                            <a:rPr lang="ja-JP" altLang="en-US" sz="1400"/>
                            <a:t>　　２０</a:t>
                          </a:r>
                        </a:p>
                        <a:p>
                          <a:pPr>
                            <a:buFontTx/>
                            <a:buNone/>
                          </a:pPr>
                          <a:r>
                            <a:rPr lang="ja-JP" altLang="en-US" sz="1400"/>
                            <a:t>　　　０</a:t>
                          </a:r>
                        </a:p>
                        <a:p>
                          <a:pPr>
                            <a:buFontTx/>
                            <a:buNone/>
                          </a:pPr>
                          <a:r>
                            <a:rPr lang="ja-JP" altLang="en-US" sz="1400"/>
                            <a:t>　　１８</a:t>
                          </a:r>
                        </a:p>
                        <a:p>
                          <a:pPr>
                            <a:buFontTx/>
                            <a:buNone/>
                          </a:pPr>
                          <a:r>
                            <a:rPr lang="ja-JP" altLang="en-US" sz="1400"/>
                            <a:t>　　２８</a:t>
                          </a:r>
                        </a:p>
                        <a:p>
                          <a:pPr>
                            <a:buFontTx/>
                            <a:buNone/>
                          </a:pPr>
                          <a:r>
                            <a:rPr lang="ja-JP" altLang="en-US" sz="1400"/>
                            <a:t>　　２７</a:t>
                          </a:r>
                        </a:p>
                        <a:p>
                          <a:pPr>
                            <a:buFontTx/>
                            <a:buNone/>
                          </a:pPr>
                          <a:r>
                            <a:rPr lang="ja-JP" altLang="en-US" sz="1400"/>
                            <a:t>　　４８</a:t>
                          </a:r>
                        </a:p>
                        <a:p>
                          <a:pPr>
                            <a:buFontTx/>
                            <a:buNone/>
                          </a:pPr>
                          <a:r>
                            <a:rPr lang="ja-JP" altLang="en-US" sz="1400"/>
                            <a:t>　　２５</a:t>
                          </a:r>
                        </a:p>
                        <a:p>
                          <a:pPr>
                            <a:buFontTx/>
                            <a:buNone/>
                          </a:pPr>
                          <a:r>
                            <a:rPr lang="ja-JP" altLang="en-US" sz="1400"/>
                            <a:t>　　３６</a:t>
                          </a:r>
                        </a:p>
                      </p:txBody>
                    </p:sp>
                  </p:grpSp>
                  <p:sp>
                    <p:nvSpPr>
                      <p:cNvPr id="116755" name="Line 19"/>
                      <p:cNvSpPr>
                        <a:spLocks noChangeShapeType="1"/>
                      </p:cNvSpPr>
                      <p:nvPr/>
                    </p:nvSpPr>
                    <p:spPr bwMode="auto">
                      <a:xfrm>
                        <a:off x="2835" y="859"/>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56" name="Line 20"/>
                      <p:cNvSpPr>
                        <a:spLocks noChangeShapeType="1"/>
                      </p:cNvSpPr>
                      <p:nvPr/>
                    </p:nvSpPr>
                    <p:spPr bwMode="auto">
                      <a:xfrm>
                        <a:off x="2832" y="613"/>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57" name="Line 21"/>
                      <p:cNvSpPr>
                        <a:spLocks noChangeShapeType="1"/>
                      </p:cNvSpPr>
                      <p:nvPr/>
                    </p:nvSpPr>
                    <p:spPr bwMode="auto">
                      <a:xfrm>
                        <a:off x="2847" y="2527"/>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58" name="Line 22"/>
                      <p:cNvSpPr>
                        <a:spLocks noChangeShapeType="1"/>
                      </p:cNvSpPr>
                      <p:nvPr/>
                    </p:nvSpPr>
                    <p:spPr bwMode="auto">
                      <a:xfrm>
                        <a:off x="2835" y="2776"/>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59" name="Line 23"/>
                      <p:cNvSpPr>
                        <a:spLocks noChangeShapeType="1"/>
                      </p:cNvSpPr>
                      <p:nvPr/>
                    </p:nvSpPr>
                    <p:spPr bwMode="auto">
                      <a:xfrm>
                        <a:off x="2843" y="613"/>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60" name="Line 24"/>
                      <p:cNvSpPr>
                        <a:spLocks noChangeShapeType="1"/>
                      </p:cNvSpPr>
                      <p:nvPr/>
                    </p:nvSpPr>
                    <p:spPr bwMode="auto">
                      <a:xfrm>
                        <a:off x="3884" y="610"/>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61" name="Line 25"/>
                      <p:cNvSpPr>
                        <a:spLocks noChangeShapeType="1"/>
                      </p:cNvSpPr>
                      <p:nvPr/>
                    </p:nvSpPr>
                    <p:spPr bwMode="auto">
                      <a:xfrm>
                        <a:off x="4367" y="616"/>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62" name="Line 26"/>
                      <p:cNvSpPr>
                        <a:spLocks noChangeShapeType="1"/>
                      </p:cNvSpPr>
                      <p:nvPr/>
                    </p:nvSpPr>
                    <p:spPr bwMode="auto">
                      <a:xfrm>
                        <a:off x="4688" y="613"/>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63" name="Line 27"/>
                      <p:cNvSpPr>
                        <a:spLocks noChangeShapeType="1"/>
                      </p:cNvSpPr>
                      <p:nvPr/>
                    </p:nvSpPr>
                    <p:spPr bwMode="auto">
                      <a:xfrm>
                        <a:off x="5018" y="601"/>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64" name="Line 28"/>
                      <p:cNvSpPr>
                        <a:spLocks noChangeShapeType="1"/>
                      </p:cNvSpPr>
                      <p:nvPr/>
                    </p:nvSpPr>
                    <p:spPr bwMode="auto">
                      <a:xfrm>
                        <a:off x="5366" y="616"/>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116765" name="Line 29"/>
                    <p:cNvSpPr>
                      <a:spLocks noChangeShapeType="1"/>
                    </p:cNvSpPr>
                    <p:nvPr/>
                  </p:nvSpPr>
                  <p:spPr bwMode="auto">
                    <a:xfrm>
                      <a:off x="2844" y="120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66" name="Line 30"/>
                    <p:cNvSpPr>
                      <a:spLocks noChangeShapeType="1"/>
                    </p:cNvSpPr>
                    <p:nvPr/>
                  </p:nvSpPr>
                  <p:spPr bwMode="auto">
                    <a:xfrm>
                      <a:off x="2844" y="1368"/>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67" name="Line 31"/>
                    <p:cNvSpPr>
                      <a:spLocks noChangeShapeType="1"/>
                    </p:cNvSpPr>
                    <p:nvPr/>
                  </p:nvSpPr>
                  <p:spPr bwMode="auto">
                    <a:xfrm>
                      <a:off x="2844" y="152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68" name="Line 32"/>
                    <p:cNvSpPr>
                      <a:spLocks noChangeShapeType="1"/>
                    </p:cNvSpPr>
                    <p:nvPr/>
                  </p:nvSpPr>
                  <p:spPr bwMode="auto">
                    <a:xfrm>
                      <a:off x="2844" y="1679"/>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69" name="Line 33"/>
                    <p:cNvSpPr>
                      <a:spLocks noChangeShapeType="1"/>
                    </p:cNvSpPr>
                    <p:nvPr/>
                  </p:nvSpPr>
                  <p:spPr bwMode="auto">
                    <a:xfrm>
                      <a:off x="2844" y="1856"/>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70" name="Line 34"/>
                    <p:cNvSpPr>
                      <a:spLocks noChangeShapeType="1"/>
                    </p:cNvSpPr>
                    <p:nvPr/>
                  </p:nvSpPr>
                  <p:spPr bwMode="auto">
                    <a:xfrm>
                      <a:off x="2844" y="2019"/>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71" name="Line 35"/>
                    <p:cNvSpPr>
                      <a:spLocks noChangeShapeType="1"/>
                    </p:cNvSpPr>
                    <p:nvPr/>
                  </p:nvSpPr>
                  <p:spPr bwMode="auto">
                    <a:xfrm>
                      <a:off x="2844" y="217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72" name="Line 36"/>
                    <p:cNvSpPr>
                      <a:spLocks noChangeShapeType="1"/>
                    </p:cNvSpPr>
                    <p:nvPr/>
                  </p:nvSpPr>
                  <p:spPr bwMode="auto">
                    <a:xfrm>
                      <a:off x="2844" y="232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sp>
            <p:nvSpPr>
              <p:cNvPr id="116773" name="Text Box 37"/>
              <p:cNvSpPr txBox="1">
                <a:spLocks noChangeArrowheads="1"/>
              </p:cNvSpPr>
              <p:nvPr/>
            </p:nvSpPr>
            <p:spPr bwMode="auto">
              <a:xfrm>
                <a:off x="3109" y="2551"/>
                <a:ext cx="5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合　計</a:t>
                </a:r>
              </a:p>
            </p:txBody>
          </p:sp>
          <p:sp>
            <p:nvSpPr>
              <p:cNvPr id="116774" name="Text Box 38"/>
              <p:cNvSpPr txBox="1">
                <a:spLocks noChangeArrowheads="1"/>
              </p:cNvSpPr>
              <p:nvPr/>
            </p:nvSpPr>
            <p:spPr bwMode="auto">
              <a:xfrm>
                <a:off x="4309" y="2560"/>
                <a:ext cx="36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１００</a:t>
                </a:r>
              </a:p>
            </p:txBody>
          </p:sp>
          <p:sp>
            <p:nvSpPr>
              <p:cNvPr id="116775" name="Text Box 39"/>
              <p:cNvSpPr txBox="1">
                <a:spLocks noChangeArrowheads="1"/>
              </p:cNvSpPr>
              <p:nvPr/>
            </p:nvSpPr>
            <p:spPr bwMode="auto">
              <a:xfrm>
                <a:off x="4990" y="2566"/>
                <a:ext cx="29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１４</a:t>
                </a:r>
              </a:p>
            </p:txBody>
          </p:sp>
          <p:sp>
            <p:nvSpPr>
              <p:cNvPr id="116776" name="Text Box 40"/>
              <p:cNvSpPr txBox="1">
                <a:spLocks noChangeArrowheads="1"/>
              </p:cNvSpPr>
              <p:nvPr/>
            </p:nvSpPr>
            <p:spPr bwMode="auto">
              <a:xfrm>
                <a:off x="5321" y="2563"/>
                <a:ext cx="43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２７４</a:t>
                </a:r>
              </a:p>
            </p:txBody>
          </p:sp>
        </p:grpSp>
        <p:grpSp>
          <p:nvGrpSpPr>
            <p:cNvPr id="116777" name="Group 41"/>
            <p:cNvGrpSpPr>
              <a:grpSpLocks/>
            </p:cNvGrpSpPr>
            <p:nvPr/>
          </p:nvGrpSpPr>
          <p:grpSpPr bwMode="auto">
            <a:xfrm>
              <a:off x="3099" y="631"/>
              <a:ext cx="2625" cy="252"/>
              <a:chOff x="3099" y="631"/>
              <a:chExt cx="2625" cy="252"/>
            </a:xfrm>
          </p:grpSpPr>
          <p:sp>
            <p:nvSpPr>
              <p:cNvPr id="116778" name="Text Box 42"/>
              <p:cNvSpPr txBox="1">
                <a:spLocks noChangeArrowheads="1"/>
              </p:cNvSpPr>
              <p:nvPr/>
            </p:nvSpPr>
            <p:spPr bwMode="auto">
              <a:xfrm>
                <a:off x="3099" y="649"/>
                <a:ext cx="60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　　間</a:t>
                </a:r>
              </a:p>
            </p:txBody>
          </p:sp>
          <p:sp>
            <p:nvSpPr>
              <p:cNvPr id="116779" name="Text Box 43"/>
              <p:cNvSpPr txBox="1">
                <a:spLocks noChangeArrowheads="1"/>
              </p:cNvSpPr>
              <p:nvPr/>
            </p:nvSpPr>
            <p:spPr bwMode="auto">
              <a:xfrm>
                <a:off x="3849" y="648"/>
                <a:ext cx="47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中心値</a:t>
                </a:r>
              </a:p>
            </p:txBody>
          </p:sp>
          <p:sp>
            <p:nvSpPr>
              <p:cNvPr id="116780" name="Text Box 44"/>
              <p:cNvSpPr txBox="1">
                <a:spLocks noChangeArrowheads="1"/>
              </p:cNvSpPr>
              <p:nvPr/>
            </p:nvSpPr>
            <p:spPr bwMode="auto">
              <a:xfrm>
                <a:off x="4424" y="667"/>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116781" name="Text Box 45"/>
              <p:cNvSpPr txBox="1">
                <a:spLocks noChangeArrowheads="1"/>
              </p:cNvSpPr>
              <p:nvPr/>
            </p:nvSpPr>
            <p:spPr bwMode="auto">
              <a:xfrm>
                <a:off x="5048" y="670"/>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116782" name="Text Box 46"/>
              <p:cNvSpPr txBox="1">
                <a:spLocks noChangeArrowheads="1"/>
              </p:cNvSpPr>
              <p:nvPr/>
            </p:nvSpPr>
            <p:spPr bwMode="auto">
              <a:xfrm>
                <a:off x="5111" y="667"/>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116783" name="Text Box 47"/>
              <p:cNvSpPr txBox="1">
                <a:spLocks noChangeArrowheads="1"/>
              </p:cNvSpPr>
              <p:nvPr/>
            </p:nvSpPr>
            <p:spPr bwMode="auto">
              <a:xfrm>
                <a:off x="5387" y="676"/>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116784" name="Text Box 48"/>
              <p:cNvSpPr txBox="1">
                <a:spLocks noChangeArrowheads="1"/>
              </p:cNvSpPr>
              <p:nvPr/>
            </p:nvSpPr>
            <p:spPr bwMode="auto">
              <a:xfrm>
                <a:off x="5450" y="691"/>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116785" name="Text Box 49"/>
              <p:cNvSpPr txBox="1">
                <a:spLocks noChangeArrowheads="1"/>
              </p:cNvSpPr>
              <p:nvPr/>
            </p:nvSpPr>
            <p:spPr bwMode="auto">
              <a:xfrm>
                <a:off x="4721" y="664"/>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116786" name="Text Box 50"/>
              <p:cNvSpPr txBox="1">
                <a:spLocks noChangeArrowheads="1"/>
              </p:cNvSpPr>
              <p:nvPr/>
            </p:nvSpPr>
            <p:spPr bwMode="auto">
              <a:xfrm>
                <a:off x="5533" y="631"/>
                <a:ext cx="19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grpSp>
      </p:grpSp>
      <p:sp>
        <p:nvSpPr>
          <p:cNvPr id="116787" name="Text Box 51"/>
          <p:cNvSpPr txBox="1">
            <a:spLocks noChangeArrowheads="1"/>
          </p:cNvSpPr>
          <p:nvPr/>
        </p:nvSpPr>
        <p:spPr bwMode="auto">
          <a:xfrm>
            <a:off x="1514475" y="6072188"/>
            <a:ext cx="73009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　</a:t>
            </a:r>
            <a:r>
              <a:rPr lang="ja-JP" altLang="en-US" sz="1800" b="1">
                <a:solidFill>
                  <a:srgbClr val="FF0000"/>
                </a:solidFill>
              </a:rPr>
              <a:t>７８．１２１２</a:t>
            </a:r>
            <a:r>
              <a:rPr lang="ja-JP" altLang="en-US" sz="1400"/>
              <a:t>　　　　　　　　　　　</a:t>
            </a:r>
          </a:p>
        </p:txBody>
      </p:sp>
      <p:grpSp>
        <p:nvGrpSpPr>
          <p:cNvPr id="116788" name="Group 52"/>
          <p:cNvGrpSpPr>
            <a:grpSpLocks/>
          </p:cNvGrpSpPr>
          <p:nvPr/>
        </p:nvGrpSpPr>
        <p:grpSpPr bwMode="auto">
          <a:xfrm>
            <a:off x="373063" y="4767263"/>
            <a:ext cx="8451850" cy="1271587"/>
            <a:chOff x="235" y="3003"/>
            <a:chExt cx="5324" cy="801"/>
          </a:xfrm>
        </p:grpSpPr>
        <p:grpSp>
          <p:nvGrpSpPr>
            <p:cNvPr id="116789" name="Group 53"/>
            <p:cNvGrpSpPr>
              <a:grpSpLocks/>
            </p:cNvGrpSpPr>
            <p:nvPr/>
          </p:nvGrpSpPr>
          <p:grpSpPr bwMode="auto">
            <a:xfrm>
              <a:off x="235" y="3003"/>
              <a:ext cx="5324" cy="801"/>
              <a:chOff x="235" y="3003"/>
              <a:chExt cx="5324" cy="801"/>
            </a:xfrm>
          </p:grpSpPr>
          <p:sp>
            <p:nvSpPr>
              <p:cNvPr id="116790" name="Text Box 54"/>
              <p:cNvSpPr txBox="1">
                <a:spLocks noChangeArrowheads="1"/>
              </p:cNvSpPr>
              <p:nvPr/>
            </p:nvSpPr>
            <p:spPr bwMode="auto">
              <a:xfrm>
                <a:off x="235" y="3003"/>
                <a:ext cx="65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したがって</a:t>
                </a:r>
              </a:p>
            </p:txBody>
          </p:sp>
          <p:grpSp>
            <p:nvGrpSpPr>
              <p:cNvPr id="116791" name="Group 55"/>
              <p:cNvGrpSpPr>
                <a:grpSpLocks/>
              </p:cNvGrpSpPr>
              <p:nvPr/>
            </p:nvGrpSpPr>
            <p:grpSpPr bwMode="auto">
              <a:xfrm>
                <a:off x="957" y="3191"/>
                <a:ext cx="4602" cy="613"/>
                <a:chOff x="957" y="3191"/>
                <a:chExt cx="4602" cy="613"/>
              </a:xfrm>
            </p:grpSpPr>
            <p:sp>
              <p:nvSpPr>
                <p:cNvPr id="116792" name="Text Box 56"/>
                <p:cNvSpPr txBox="1">
                  <a:spLocks noChangeArrowheads="1"/>
                </p:cNvSpPr>
                <p:nvPr/>
              </p:nvSpPr>
              <p:spPr bwMode="auto">
                <a:xfrm>
                  <a:off x="960" y="3273"/>
                  <a:ext cx="459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平均値　Ｘ　＝　７８．１１　＋　　　　　　　　　　</a:t>
                  </a:r>
                  <a:r>
                    <a:rPr lang="en-US" altLang="ja-JP" sz="1400"/>
                    <a:t>×</a:t>
                  </a:r>
                  <a:r>
                    <a:rPr lang="ja-JP" altLang="en-US" sz="1400"/>
                    <a:t>　０．０８　</a:t>
                  </a:r>
                </a:p>
              </p:txBody>
            </p:sp>
            <p:sp>
              <p:nvSpPr>
                <p:cNvPr id="116793" name="Text Box 57"/>
                <p:cNvSpPr txBox="1">
                  <a:spLocks noChangeArrowheads="1"/>
                </p:cNvSpPr>
                <p:nvPr/>
              </p:nvSpPr>
              <p:spPr bwMode="auto">
                <a:xfrm>
                  <a:off x="957" y="3612"/>
                  <a:ext cx="459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　７８．１１　＋　０．０１１２　　　　　　　　　　</a:t>
                  </a:r>
                </a:p>
              </p:txBody>
            </p:sp>
            <p:grpSp>
              <p:nvGrpSpPr>
                <p:cNvPr id="116794" name="Group 58"/>
                <p:cNvGrpSpPr>
                  <a:grpSpLocks/>
                </p:cNvGrpSpPr>
                <p:nvPr/>
              </p:nvGrpSpPr>
              <p:grpSpPr bwMode="auto">
                <a:xfrm>
                  <a:off x="2368" y="3191"/>
                  <a:ext cx="667" cy="375"/>
                  <a:chOff x="2368" y="3191"/>
                  <a:chExt cx="667" cy="375"/>
                </a:xfrm>
              </p:grpSpPr>
              <p:sp>
                <p:nvSpPr>
                  <p:cNvPr id="116795" name="Line 59"/>
                  <p:cNvSpPr>
                    <a:spLocks noChangeShapeType="1"/>
                  </p:cNvSpPr>
                  <p:nvPr/>
                </p:nvSpPr>
                <p:spPr bwMode="auto">
                  <a:xfrm>
                    <a:off x="2368" y="3374"/>
                    <a:ext cx="66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796" name="Text Box 60"/>
                  <p:cNvSpPr txBox="1">
                    <a:spLocks noChangeArrowheads="1"/>
                  </p:cNvSpPr>
                  <p:nvPr/>
                </p:nvSpPr>
                <p:spPr bwMode="auto">
                  <a:xfrm>
                    <a:off x="2514" y="3374"/>
                    <a:ext cx="46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１００</a:t>
                    </a:r>
                  </a:p>
                </p:txBody>
              </p:sp>
              <p:sp>
                <p:nvSpPr>
                  <p:cNvPr id="116797" name="Text Box 61"/>
                  <p:cNvSpPr txBox="1">
                    <a:spLocks noChangeArrowheads="1"/>
                  </p:cNvSpPr>
                  <p:nvPr/>
                </p:nvSpPr>
                <p:spPr bwMode="auto">
                  <a:xfrm>
                    <a:off x="2484" y="3191"/>
                    <a:ext cx="46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１４</a:t>
                    </a:r>
                  </a:p>
                </p:txBody>
              </p:sp>
            </p:grpSp>
          </p:grpSp>
        </p:grpSp>
        <p:sp>
          <p:nvSpPr>
            <p:cNvPr id="116798" name="Text Box 62"/>
            <p:cNvSpPr txBox="1">
              <a:spLocks noChangeArrowheads="1"/>
            </p:cNvSpPr>
            <p:nvPr/>
          </p:nvSpPr>
          <p:spPr bwMode="auto">
            <a:xfrm>
              <a:off x="1345" y="3188"/>
              <a:ext cx="21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ー</a:t>
              </a:r>
            </a:p>
          </p:txBody>
        </p:sp>
      </p:grpSp>
      <p:grpSp>
        <p:nvGrpSpPr>
          <p:cNvPr id="116799" name="Group 63"/>
          <p:cNvGrpSpPr>
            <a:grpSpLocks/>
          </p:cNvGrpSpPr>
          <p:nvPr/>
        </p:nvGrpSpPr>
        <p:grpSpPr bwMode="auto">
          <a:xfrm>
            <a:off x="241300" y="1404938"/>
            <a:ext cx="4041775" cy="3090862"/>
            <a:chOff x="152" y="885"/>
            <a:chExt cx="2546" cy="1947"/>
          </a:xfrm>
        </p:grpSpPr>
        <p:grpSp>
          <p:nvGrpSpPr>
            <p:cNvPr id="116800" name="Group 64"/>
            <p:cNvGrpSpPr>
              <a:grpSpLocks/>
            </p:cNvGrpSpPr>
            <p:nvPr/>
          </p:nvGrpSpPr>
          <p:grpSpPr bwMode="auto">
            <a:xfrm>
              <a:off x="184" y="896"/>
              <a:ext cx="2514" cy="1936"/>
              <a:chOff x="184" y="896"/>
              <a:chExt cx="2514" cy="1936"/>
            </a:xfrm>
          </p:grpSpPr>
          <p:grpSp>
            <p:nvGrpSpPr>
              <p:cNvPr id="116801" name="Group 65"/>
              <p:cNvGrpSpPr>
                <a:grpSpLocks/>
              </p:cNvGrpSpPr>
              <p:nvPr/>
            </p:nvGrpSpPr>
            <p:grpSpPr bwMode="auto">
              <a:xfrm>
                <a:off x="184" y="896"/>
                <a:ext cx="2514" cy="1228"/>
                <a:chOff x="184" y="896"/>
                <a:chExt cx="2514" cy="1228"/>
              </a:xfrm>
            </p:grpSpPr>
            <p:sp>
              <p:nvSpPr>
                <p:cNvPr id="116802" name="Text Box 66"/>
                <p:cNvSpPr txBox="1">
                  <a:spLocks noChangeArrowheads="1"/>
                </p:cNvSpPr>
                <p:nvPr/>
              </p:nvSpPr>
              <p:spPr bwMode="auto">
                <a:xfrm>
                  <a:off x="184" y="984"/>
                  <a:ext cx="251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　＝　Ｘ　　＋　　　　　　　　　　　　　　　</a:t>
                  </a:r>
                  <a:r>
                    <a:rPr lang="en-US" altLang="ja-JP" sz="1400"/>
                    <a:t>×</a:t>
                  </a:r>
                  <a:r>
                    <a:rPr lang="ja-JP" altLang="en-US" sz="1400"/>
                    <a:t>　ｈ</a:t>
                  </a:r>
                </a:p>
              </p:txBody>
            </p:sp>
            <p:grpSp>
              <p:nvGrpSpPr>
                <p:cNvPr id="116803" name="Group 67"/>
                <p:cNvGrpSpPr>
                  <a:grpSpLocks/>
                </p:cNvGrpSpPr>
                <p:nvPr/>
              </p:nvGrpSpPr>
              <p:grpSpPr bwMode="auto">
                <a:xfrm>
                  <a:off x="604" y="896"/>
                  <a:ext cx="2057" cy="1228"/>
                  <a:chOff x="604" y="896"/>
                  <a:chExt cx="2057" cy="1228"/>
                </a:xfrm>
              </p:grpSpPr>
              <p:grpSp>
                <p:nvGrpSpPr>
                  <p:cNvPr id="116804" name="Group 68"/>
                  <p:cNvGrpSpPr>
                    <a:grpSpLocks/>
                  </p:cNvGrpSpPr>
                  <p:nvPr/>
                </p:nvGrpSpPr>
                <p:grpSpPr bwMode="auto">
                  <a:xfrm>
                    <a:off x="604" y="896"/>
                    <a:ext cx="1315" cy="378"/>
                    <a:chOff x="604" y="896"/>
                    <a:chExt cx="1315" cy="378"/>
                  </a:xfrm>
                </p:grpSpPr>
                <p:sp>
                  <p:nvSpPr>
                    <p:cNvPr id="116805" name="Text Box 69"/>
                    <p:cNvSpPr txBox="1">
                      <a:spLocks noChangeArrowheads="1"/>
                    </p:cNvSpPr>
                    <p:nvPr/>
                  </p:nvSpPr>
                  <p:spPr bwMode="auto">
                    <a:xfrm>
                      <a:off x="604" y="1014"/>
                      <a:ext cx="15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０</a:t>
                      </a:r>
                    </a:p>
                  </p:txBody>
                </p:sp>
                <p:sp>
                  <p:nvSpPr>
                    <p:cNvPr id="116806" name="Line 70"/>
                    <p:cNvSpPr>
                      <a:spLocks noChangeShapeType="1"/>
                    </p:cNvSpPr>
                    <p:nvPr/>
                  </p:nvSpPr>
                  <p:spPr bwMode="auto">
                    <a:xfrm>
                      <a:off x="951" y="1079"/>
                      <a:ext cx="9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6807" name="Group 71"/>
                    <p:cNvGrpSpPr>
                      <a:grpSpLocks/>
                    </p:cNvGrpSpPr>
                    <p:nvPr/>
                  </p:nvGrpSpPr>
                  <p:grpSpPr bwMode="auto">
                    <a:xfrm>
                      <a:off x="1095" y="905"/>
                      <a:ext cx="298" cy="193"/>
                      <a:chOff x="960" y="2469"/>
                      <a:chExt cx="298" cy="193"/>
                    </a:xfrm>
                  </p:grpSpPr>
                  <p:sp>
                    <p:nvSpPr>
                      <p:cNvPr id="116808" name="Text Box 72"/>
                      <p:cNvSpPr txBox="1">
                        <a:spLocks noChangeArrowheads="1"/>
                      </p:cNvSpPr>
                      <p:nvPr/>
                    </p:nvSpPr>
                    <p:spPr bwMode="auto">
                      <a:xfrm>
                        <a:off x="960" y="2469"/>
                        <a:ext cx="1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p>
                    </p:txBody>
                  </p:sp>
                  <p:sp>
                    <p:nvSpPr>
                      <p:cNvPr id="116809" name="Text Box 73"/>
                      <p:cNvSpPr txBox="1">
                        <a:spLocks noChangeArrowheads="1"/>
                      </p:cNvSpPr>
                      <p:nvPr/>
                    </p:nvSpPr>
                    <p:spPr bwMode="auto">
                      <a:xfrm>
                        <a:off x="1021" y="2470"/>
                        <a:ext cx="23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grpSp>
                <p:sp>
                  <p:nvSpPr>
                    <p:cNvPr id="116810" name="Text Box 74"/>
                    <p:cNvSpPr txBox="1">
                      <a:spLocks noChangeArrowheads="1"/>
                    </p:cNvSpPr>
                    <p:nvPr/>
                  </p:nvSpPr>
                  <p:spPr bwMode="auto">
                    <a:xfrm>
                      <a:off x="1306" y="896"/>
                      <a:ext cx="61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の合計</a:t>
                      </a:r>
                    </a:p>
                  </p:txBody>
                </p:sp>
                <p:sp>
                  <p:nvSpPr>
                    <p:cNvPr id="116811" name="Text Box 75"/>
                    <p:cNvSpPr txBox="1">
                      <a:spLocks noChangeArrowheads="1"/>
                    </p:cNvSpPr>
                    <p:nvPr/>
                  </p:nvSpPr>
                  <p:spPr bwMode="auto">
                    <a:xfrm>
                      <a:off x="1335" y="1062"/>
                      <a:ext cx="25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a:t>n</a:t>
                      </a:r>
                    </a:p>
                  </p:txBody>
                </p:sp>
              </p:grpSp>
              <p:grpSp>
                <p:nvGrpSpPr>
                  <p:cNvPr id="116812" name="Group 76"/>
                  <p:cNvGrpSpPr>
                    <a:grpSpLocks/>
                  </p:cNvGrpSpPr>
                  <p:nvPr/>
                </p:nvGrpSpPr>
                <p:grpSpPr bwMode="auto">
                  <a:xfrm>
                    <a:off x="892" y="1500"/>
                    <a:ext cx="1769" cy="624"/>
                    <a:chOff x="892" y="1500"/>
                    <a:chExt cx="1769" cy="624"/>
                  </a:xfrm>
                </p:grpSpPr>
                <p:grpSp>
                  <p:nvGrpSpPr>
                    <p:cNvPr id="116813" name="Group 77"/>
                    <p:cNvGrpSpPr>
                      <a:grpSpLocks/>
                    </p:cNvGrpSpPr>
                    <p:nvPr/>
                  </p:nvGrpSpPr>
                  <p:grpSpPr bwMode="auto">
                    <a:xfrm>
                      <a:off x="892" y="1530"/>
                      <a:ext cx="420" cy="192"/>
                      <a:chOff x="289" y="1728"/>
                      <a:chExt cx="420" cy="192"/>
                    </a:xfrm>
                  </p:grpSpPr>
                  <p:sp>
                    <p:nvSpPr>
                      <p:cNvPr id="116814" name="Text Box 78"/>
                      <p:cNvSpPr txBox="1">
                        <a:spLocks noChangeArrowheads="1"/>
                      </p:cNvSpPr>
                      <p:nvPr/>
                    </p:nvSpPr>
                    <p:spPr bwMode="auto">
                      <a:xfrm>
                        <a:off x="289" y="1728"/>
                        <a:ext cx="4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Ｘ　</a:t>
                        </a:r>
                      </a:p>
                    </p:txBody>
                  </p:sp>
                  <p:sp>
                    <p:nvSpPr>
                      <p:cNvPr id="116815" name="Text Box 79"/>
                      <p:cNvSpPr txBox="1">
                        <a:spLocks noChangeArrowheads="1"/>
                      </p:cNvSpPr>
                      <p:nvPr/>
                    </p:nvSpPr>
                    <p:spPr bwMode="auto">
                      <a:xfrm>
                        <a:off x="448" y="1765"/>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０</a:t>
                        </a:r>
                      </a:p>
                    </p:txBody>
                  </p:sp>
                </p:grpSp>
                <p:sp>
                  <p:nvSpPr>
                    <p:cNvPr id="116816" name="Text Box 80"/>
                    <p:cNvSpPr txBox="1">
                      <a:spLocks noChangeArrowheads="1"/>
                    </p:cNvSpPr>
                    <p:nvPr/>
                  </p:nvSpPr>
                  <p:spPr bwMode="auto">
                    <a:xfrm>
                      <a:off x="1153" y="1500"/>
                      <a:ext cx="15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r>
                        <a:rPr lang="ja-JP" altLang="en-US" sz="1200"/>
                        <a:t>　</a:t>
                      </a:r>
                      <a:r>
                        <a:rPr lang="ja-JP" altLang="en-US" sz="1800"/>
                        <a:t>ｘ</a:t>
                      </a:r>
                      <a:r>
                        <a:rPr lang="ja-JP" altLang="en-US" sz="1200"/>
                        <a:t>を</a:t>
                      </a:r>
                      <a:r>
                        <a:rPr lang="ja-JP" altLang="en-US" sz="1400"/>
                        <a:t>０</a:t>
                      </a:r>
                      <a:r>
                        <a:rPr lang="ja-JP" altLang="en-US" sz="1200"/>
                        <a:t>とおいた区間の中心値</a:t>
                      </a:r>
                    </a:p>
                  </p:txBody>
                </p:sp>
                <p:grpSp>
                  <p:nvGrpSpPr>
                    <p:cNvPr id="116817" name="Group 81"/>
                    <p:cNvGrpSpPr>
                      <a:grpSpLocks/>
                    </p:cNvGrpSpPr>
                    <p:nvPr/>
                  </p:nvGrpSpPr>
                  <p:grpSpPr bwMode="auto">
                    <a:xfrm>
                      <a:off x="997" y="1703"/>
                      <a:ext cx="1563" cy="421"/>
                      <a:chOff x="997" y="1703"/>
                      <a:chExt cx="1563" cy="421"/>
                    </a:xfrm>
                  </p:grpSpPr>
                  <p:sp>
                    <p:nvSpPr>
                      <p:cNvPr id="116818" name="Text Box 82"/>
                      <p:cNvSpPr txBox="1">
                        <a:spLocks noChangeArrowheads="1"/>
                      </p:cNvSpPr>
                      <p:nvPr/>
                    </p:nvSpPr>
                    <p:spPr bwMode="auto">
                      <a:xfrm>
                        <a:off x="997" y="1703"/>
                        <a:ext cx="26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a:t>n</a:t>
                        </a:r>
                      </a:p>
                    </p:txBody>
                  </p:sp>
                  <p:sp>
                    <p:nvSpPr>
                      <p:cNvPr id="116819" name="Text Box 83"/>
                      <p:cNvSpPr txBox="1">
                        <a:spLocks noChangeArrowheads="1"/>
                      </p:cNvSpPr>
                      <p:nvPr/>
                    </p:nvSpPr>
                    <p:spPr bwMode="auto">
                      <a:xfrm>
                        <a:off x="1006" y="1893"/>
                        <a:ext cx="18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800"/>
                          <a:t>h</a:t>
                        </a:r>
                      </a:p>
                    </p:txBody>
                  </p:sp>
                  <p:sp>
                    <p:nvSpPr>
                      <p:cNvPr id="116820" name="Text Box 84"/>
                      <p:cNvSpPr txBox="1">
                        <a:spLocks noChangeArrowheads="1"/>
                      </p:cNvSpPr>
                      <p:nvPr/>
                    </p:nvSpPr>
                    <p:spPr bwMode="auto">
                      <a:xfrm>
                        <a:off x="1152" y="1719"/>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ﾃﾞｰﾀの数</a:t>
                        </a:r>
                      </a:p>
                    </p:txBody>
                  </p:sp>
                  <p:sp>
                    <p:nvSpPr>
                      <p:cNvPr id="116821" name="Text Box 85"/>
                      <p:cNvSpPr txBox="1">
                        <a:spLocks noChangeArrowheads="1"/>
                      </p:cNvSpPr>
                      <p:nvPr/>
                    </p:nvSpPr>
                    <p:spPr bwMode="auto">
                      <a:xfrm>
                        <a:off x="1149" y="1905"/>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区間の幅</a:t>
                        </a:r>
                      </a:p>
                    </p:txBody>
                  </p:sp>
                </p:grpSp>
              </p:grpSp>
            </p:grpSp>
          </p:grpSp>
          <p:grpSp>
            <p:nvGrpSpPr>
              <p:cNvPr id="116822" name="Group 86"/>
              <p:cNvGrpSpPr>
                <a:grpSpLocks/>
              </p:cNvGrpSpPr>
              <p:nvPr/>
            </p:nvGrpSpPr>
            <p:grpSpPr bwMode="auto">
              <a:xfrm>
                <a:off x="238" y="2235"/>
                <a:ext cx="2402" cy="597"/>
                <a:chOff x="238" y="2235"/>
                <a:chExt cx="2402" cy="597"/>
              </a:xfrm>
            </p:grpSpPr>
            <p:grpSp>
              <p:nvGrpSpPr>
                <p:cNvPr id="116823" name="Group 87"/>
                <p:cNvGrpSpPr>
                  <a:grpSpLocks/>
                </p:cNvGrpSpPr>
                <p:nvPr/>
              </p:nvGrpSpPr>
              <p:grpSpPr bwMode="auto">
                <a:xfrm>
                  <a:off x="871" y="2238"/>
                  <a:ext cx="420" cy="192"/>
                  <a:chOff x="289" y="1728"/>
                  <a:chExt cx="420" cy="192"/>
                </a:xfrm>
              </p:grpSpPr>
              <p:sp>
                <p:nvSpPr>
                  <p:cNvPr id="116824" name="Text Box 88"/>
                  <p:cNvSpPr txBox="1">
                    <a:spLocks noChangeArrowheads="1"/>
                  </p:cNvSpPr>
                  <p:nvPr/>
                </p:nvSpPr>
                <p:spPr bwMode="auto">
                  <a:xfrm>
                    <a:off x="289" y="1728"/>
                    <a:ext cx="4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Ｘ　</a:t>
                    </a:r>
                  </a:p>
                </p:txBody>
              </p:sp>
              <p:sp>
                <p:nvSpPr>
                  <p:cNvPr id="116825" name="Text Box 89"/>
                  <p:cNvSpPr txBox="1">
                    <a:spLocks noChangeArrowheads="1"/>
                  </p:cNvSpPr>
                  <p:nvPr/>
                </p:nvSpPr>
                <p:spPr bwMode="auto">
                  <a:xfrm>
                    <a:off x="448" y="1765"/>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０</a:t>
                    </a:r>
                  </a:p>
                </p:txBody>
              </p:sp>
            </p:grpSp>
            <p:sp>
              <p:nvSpPr>
                <p:cNvPr id="116826" name="Text Box 90"/>
                <p:cNvSpPr txBox="1">
                  <a:spLocks noChangeArrowheads="1"/>
                </p:cNvSpPr>
                <p:nvPr/>
              </p:nvSpPr>
              <p:spPr bwMode="auto">
                <a:xfrm>
                  <a:off x="1132" y="2235"/>
                  <a:ext cx="15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r>
                    <a:rPr lang="ja-JP" altLang="en-US" sz="1200"/>
                    <a:t>　</a:t>
                  </a:r>
                  <a:r>
                    <a:rPr lang="ja-JP" altLang="en-US" sz="1400"/>
                    <a:t>７８．１１</a:t>
                  </a:r>
                </a:p>
              </p:txBody>
            </p:sp>
            <p:sp>
              <p:nvSpPr>
                <p:cNvPr id="116827" name="Text Box 91"/>
                <p:cNvSpPr txBox="1">
                  <a:spLocks noChangeArrowheads="1"/>
                </p:cNvSpPr>
                <p:nvPr/>
              </p:nvSpPr>
              <p:spPr bwMode="auto">
                <a:xfrm>
                  <a:off x="1131" y="2427"/>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１００</a:t>
                  </a:r>
                </a:p>
              </p:txBody>
            </p:sp>
            <p:sp>
              <p:nvSpPr>
                <p:cNvPr id="116828" name="Text Box 92"/>
                <p:cNvSpPr txBox="1">
                  <a:spLocks noChangeArrowheads="1"/>
                </p:cNvSpPr>
                <p:nvPr/>
              </p:nvSpPr>
              <p:spPr bwMode="auto">
                <a:xfrm>
                  <a:off x="1128" y="2613"/>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０．０８</a:t>
                  </a:r>
                </a:p>
              </p:txBody>
            </p:sp>
            <p:grpSp>
              <p:nvGrpSpPr>
                <p:cNvPr id="116829" name="Group 93"/>
                <p:cNvGrpSpPr>
                  <a:grpSpLocks/>
                </p:cNvGrpSpPr>
                <p:nvPr/>
              </p:nvGrpSpPr>
              <p:grpSpPr bwMode="auto">
                <a:xfrm>
                  <a:off x="238" y="2250"/>
                  <a:ext cx="1003" cy="582"/>
                  <a:chOff x="238" y="2250"/>
                  <a:chExt cx="1003" cy="582"/>
                </a:xfrm>
              </p:grpSpPr>
              <p:sp>
                <p:nvSpPr>
                  <p:cNvPr id="116830" name="Text Box 94"/>
                  <p:cNvSpPr txBox="1">
                    <a:spLocks noChangeArrowheads="1"/>
                  </p:cNvSpPr>
                  <p:nvPr/>
                </p:nvSpPr>
                <p:spPr bwMode="auto">
                  <a:xfrm>
                    <a:off x="976" y="2411"/>
                    <a:ext cx="26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a:t>n</a:t>
                    </a:r>
                  </a:p>
                </p:txBody>
              </p:sp>
              <p:sp>
                <p:nvSpPr>
                  <p:cNvPr id="116831" name="Text Box 95"/>
                  <p:cNvSpPr txBox="1">
                    <a:spLocks noChangeArrowheads="1"/>
                  </p:cNvSpPr>
                  <p:nvPr/>
                </p:nvSpPr>
                <p:spPr bwMode="auto">
                  <a:xfrm>
                    <a:off x="985" y="2601"/>
                    <a:ext cx="18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800"/>
                      <a:t>h</a:t>
                    </a:r>
                  </a:p>
                </p:txBody>
              </p:sp>
              <p:sp>
                <p:nvSpPr>
                  <p:cNvPr id="116832" name="Text Box 96"/>
                  <p:cNvSpPr txBox="1">
                    <a:spLocks noChangeArrowheads="1"/>
                  </p:cNvSpPr>
                  <p:nvPr/>
                </p:nvSpPr>
                <p:spPr bwMode="auto">
                  <a:xfrm>
                    <a:off x="238" y="2250"/>
                    <a:ext cx="65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ここでは</a:t>
                    </a:r>
                  </a:p>
                </p:txBody>
              </p:sp>
            </p:grpSp>
          </p:grpSp>
        </p:grpSp>
        <p:sp>
          <p:nvSpPr>
            <p:cNvPr id="116833" name="Text Box 97"/>
            <p:cNvSpPr txBox="1">
              <a:spLocks noChangeArrowheads="1"/>
            </p:cNvSpPr>
            <p:nvPr/>
          </p:nvSpPr>
          <p:spPr bwMode="auto">
            <a:xfrm>
              <a:off x="152" y="885"/>
              <a:ext cx="21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ー</a:t>
              </a:r>
            </a:p>
          </p:txBody>
        </p:sp>
      </p:grpSp>
      <p:sp>
        <p:nvSpPr>
          <p:cNvPr id="116841" name="Text Box 105"/>
          <p:cNvSpPr txBox="1">
            <a:spLocks noChangeArrowheads="1"/>
          </p:cNvSpPr>
          <p:nvPr/>
        </p:nvSpPr>
        <p:spPr bwMode="auto">
          <a:xfrm>
            <a:off x="3308350" y="6475413"/>
            <a:ext cx="58356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平均値は測定値より２桁下まで求める（国際法で決められている）</a:t>
            </a:r>
          </a:p>
        </p:txBody>
      </p:sp>
      <p:sp>
        <p:nvSpPr>
          <p:cNvPr id="116842" name="Text Box 106"/>
          <p:cNvSpPr txBox="1">
            <a:spLocks noChangeArrowheads="1"/>
          </p:cNvSpPr>
          <p:nvPr/>
        </p:nvSpPr>
        <p:spPr bwMode="auto">
          <a:xfrm>
            <a:off x="8621713" y="114300"/>
            <a:ext cx="5222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２１</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3"/>
          <p:cNvSpPr>
            <a:spLocks noChangeArrowheads="1"/>
          </p:cNvSpPr>
          <p:nvPr/>
        </p:nvSpPr>
        <p:spPr bwMode="auto">
          <a:xfrm>
            <a:off x="209550" y="141288"/>
            <a:ext cx="5067300"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手順６ 　 標準偏差　Ｓ　を計算する</a:t>
            </a:r>
            <a:endParaRPr lang="ja-JP" altLang="en-US"/>
          </a:p>
        </p:txBody>
      </p:sp>
      <p:grpSp>
        <p:nvGrpSpPr>
          <p:cNvPr id="89096" name="Group 8"/>
          <p:cNvGrpSpPr>
            <a:grpSpLocks/>
          </p:cNvGrpSpPr>
          <p:nvPr/>
        </p:nvGrpSpPr>
        <p:grpSpPr bwMode="auto">
          <a:xfrm>
            <a:off x="4375150" y="954088"/>
            <a:ext cx="4768850" cy="3697287"/>
            <a:chOff x="2756" y="601"/>
            <a:chExt cx="3004" cy="2329"/>
          </a:xfrm>
        </p:grpSpPr>
        <p:grpSp>
          <p:nvGrpSpPr>
            <p:cNvPr id="89097" name="Group 9"/>
            <p:cNvGrpSpPr>
              <a:grpSpLocks/>
            </p:cNvGrpSpPr>
            <p:nvPr/>
          </p:nvGrpSpPr>
          <p:grpSpPr bwMode="auto">
            <a:xfrm>
              <a:off x="2756" y="601"/>
              <a:ext cx="3004" cy="2329"/>
              <a:chOff x="2756" y="601"/>
              <a:chExt cx="3004" cy="2329"/>
            </a:xfrm>
          </p:grpSpPr>
          <p:grpSp>
            <p:nvGrpSpPr>
              <p:cNvPr id="89098" name="Group 10"/>
              <p:cNvGrpSpPr>
                <a:grpSpLocks/>
              </p:cNvGrpSpPr>
              <p:nvPr/>
            </p:nvGrpSpPr>
            <p:grpSpPr bwMode="auto">
              <a:xfrm>
                <a:off x="2756" y="601"/>
                <a:ext cx="2935" cy="2329"/>
                <a:chOff x="2693" y="601"/>
                <a:chExt cx="2935" cy="2329"/>
              </a:xfrm>
            </p:grpSpPr>
            <p:sp>
              <p:nvSpPr>
                <p:cNvPr id="89099" name="Line 11"/>
                <p:cNvSpPr>
                  <a:spLocks noChangeShapeType="1"/>
                </p:cNvSpPr>
                <p:nvPr/>
              </p:nvSpPr>
              <p:spPr bwMode="auto">
                <a:xfrm>
                  <a:off x="2727" y="1038"/>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9100" name="Group 12"/>
                <p:cNvGrpSpPr>
                  <a:grpSpLocks/>
                </p:cNvGrpSpPr>
                <p:nvPr/>
              </p:nvGrpSpPr>
              <p:grpSpPr bwMode="auto">
                <a:xfrm>
                  <a:off x="2693" y="601"/>
                  <a:ext cx="2935" cy="2329"/>
                  <a:chOff x="2801" y="601"/>
                  <a:chExt cx="2935" cy="2329"/>
                </a:xfrm>
              </p:grpSpPr>
              <p:sp>
                <p:nvSpPr>
                  <p:cNvPr id="89101" name="Line 13"/>
                  <p:cNvSpPr>
                    <a:spLocks noChangeShapeType="1"/>
                  </p:cNvSpPr>
                  <p:nvPr/>
                </p:nvSpPr>
                <p:spPr bwMode="auto">
                  <a:xfrm>
                    <a:off x="5720" y="610"/>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9102" name="Group 14"/>
                  <p:cNvGrpSpPr>
                    <a:grpSpLocks/>
                  </p:cNvGrpSpPr>
                  <p:nvPr/>
                </p:nvGrpSpPr>
                <p:grpSpPr bwMode="auto">
                  <a:xfrm>
                    <a:off x="2801" y="601"/>
                    <a:ext cx="2935" cy="2329"/>
                    <a:chOff x="2801" y="601"/>
                    <a:chExt cx="2935" cy="2329"/>
                  </a:xfrm>
                </p:grpSpPr>
                <p:grpSp>
                  <p:nvGrpSpPr>
                    <p:cNvPr id="89103" name="Group 15"/>
                    <p:cNvGrpSpPr>
                      <a:grpSpLocks/>
                    </p:cNvGrpSpPr>
                    <p:nvPr/>
                  </p:nvGrpSpPr>
                  <p:grpSpPr bwMode="auto">
                    <a:xfrm>
                      <a:off x="2801" y="601"/>
                      <a:ext cx="2935" cy="2329"/>
                      <a:chOff x="2801" y="601"/>
                      <a:chExt cx="2935" cy="2329"/>
                    </a:xfrm>
                  </p:grpSpPr>
                  <p:grpSp>
                    <p:nvGrpSpPr>
                      <p:cNvPr id="89104" name="Group 16"/>
                      <p:cNvGrpSpPr>
                        <a:grpSpLocks/>
                      </p:cNvGrpSpPr>
                      <p:nvPr/>
                    </p:nvGrpSpPr>
                    <p:grpSpPr bwMode="auto">
                      <a:xfrm>
                        <a:off x="2801" y="860"/>
                        <a:ext cx="2916" cy="2070"/>
                        <a:chOff x="479" y="1409"/>
                        <a:chExt cx="2916" cy="2070"/>
                      </a:xfrm>
                    </p:grpSpPr>
                    <p:sp>
                      <p:nvSpPr>
                        <p:cNvPr id="89105" name="Rectangle 17"/>
                        <p:cNvSpPr>
                          <a:spLocks noChangeArrowheads="1"/>
                        </p:cNvSpPr>
                        <p:nvPr/>
                      </p:nvSpPr>
                      <p:spPr bwMode="auto">
                        <a:xfrm>
                          <a:off x="2009" y="1418"/>
                          <a:ext cx="521" cy="1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４</a:t>
                          </a:r>
                        </a:p>
                        <a:p>
                          <a:pPr>
                            <a:buFontTx/>
                            <a:buNone/>
                          </a:pPr>
                          <a:r>
                            <a:rPr lang="ja-JP" altLang="en-US" sz="1400"/>
                            <a:t>　　９</a:t>
                          </a:r>
                        </a:p>
                        <a:p>
                          <a:pPr>
                            <a:buFontTx/>
                            <a:buNone/>
                          </a:pPr>
                          <a:r>
                            <a:rPr lang="ja-JP" altLang="en-US" sz="1400"/>
                            <a:t>　２０</a:t>
                          </a:r>
                        </a:p>
                        <a:p>
                          <a:pPr>
                            <a:buFontTx/>
                            <a:buNone/>
                          </a:pPr>
                          <a:r>
                            <a:rPr lang="ja-JP" altLang="en-US" sz="1400"/>
                            <a:t>　３４</a:t>
                          </a:r>
                        </a:p>
                        <a:p>
                          <a:pPr>
                            <a:buFontTx/>
                            <a:buNone/>
                          </a:pPr>
                          <a:r>
                            <a:rPr lang="ja-JP" altLang="en-US" sz="1400"/>
                            <a:t>　１８</a:t>
                          </a:r>
                        </a:p>
                        <a:p>
                          <a:pPr>
                            <a:buFontTx/>
                            <a:buNone/>
                          </a:pPr>
                          <a:r>
                            <a:rPr lang="ja-JP" altLang="en-US" sz="1400"/>
                            <a:t>　　７</a:t>
                          </a:r>
                        </a:p>
                        <a:p>
                          <a:pPr>
                            <a:buFontTx/>
                            <a:buNone/>
                          </a:pPr>
                          <a:r>
                            <a:rPr lang="ja-JP" altLang="en-US" sz="1400"/>
                            <a:t>　　３</a:t>
                          </a:r>
                        </a:p>
                        <a:p>
                          <a:pPr>
                            <a:buFontTx/>
                            <a:buNone/>
                          </a:pPr>
                          <a:r>
                            <a:rPr lang="ja-JP" altLang="en-US" sz="1400"/>
                            <a:t>　　３</a:t>
                          </a:r>
                        </a:p>
                        <a:p>
                          <a:pPr>
                            <a:buFontTx/>
                            <a:buNone/>
                          </a:pPr>
                          <a:r>
                            <a:rPr lang="ja-JP" altLang="en-US" sz="1400"/>
                            <a:t>　　１</a:t>
                          </a:r>
                        </a:p>
                        <a:p>
                          <a:pPr>
                            <a:buFontTx/>
                            <a:buNone/>
                          </a:pPr>
                          <a:r>
                            <a:rPr lang="ja-JP" altLang="en-US" sz="1400"/>
                            <a:t>　　１</a:t>
                          </a:r>
                        </a:p>
                      </p:txBody>
                    </p:sp>
                    <p:sp>
                      <p:nvSpPr>
                        <p:cNvPr id="89106" name="Rectangle 18"/>
                        <p:cNvSpPr>
                          <a:spLocks noChangeArrowheads="1"/>
                        </p:cNvSpPr>
                        <p:nvPr/>
                      </p:nvSpPr>
                      <p:spPr bwMode="auto">
                        <a:xfrm>
                          <a:off x="1515" y="1418"/>
                          <a:ext cx="584" cy="19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b="1">
                              <a:solidFill>
                                <a:srgbClr val="FF0000"/>
                              </a:solidFill>
                            </a:rPr>
                            <a:t>　</a:t>
                          </a:r>
                          <a:r>
                            <a:rPr lang="ja-JP" altLang="en-US" sz="1400"/>
                            <a:t>７７．８７</a:t>
                          </a:r>
                        </a:p>
                        <a:p>
                          <a:pPr>
                            <a:buFontTx/>
                            <a:buNone/>
                          </a:pPr>
                          <a:r>
                            <a:rPr lang="ja-JP" altLang="en-US" sz="1400"/>
                            <a:t>　７７．９５</a:t>
                          </a:r>
                        </a:p>
                        <a:p>
                          <a:pPr>
                            <a:buFontTx/>
                            <a:buNone/>
                          </a:pPr>
                          <a:r>
                            <a:rPr lang="ja-JP" altLang="en-US" sz="1400"/>
                            <a:t>　７８．０３</a:t>
                          </a:r>
                        </a:p>
                        <a:p>
                          <a:pPr>
                            <a:buFontTx/>
                            <a:buNone/>
                          </a:pPr>
                          <a:r>
                            <a:rPr lang="ja-JP" altLang="en-US" sz="1400"/>
                            <a:t>　</a:t>
                          </a:r>
                          <a:r>
                            <a:rPr lang="ja-JP" altLang="en-US" sz="1400">
                              <a:solidFill>
                                <a:schemeClr val="accent1"/>
                              </a:solidFill>
                            </a:rPr>
                            <a:t>７８．１１</a:t>
                          </a:r>
                        </a:p>
                        <a:p>
                          <a:pPr>
                            <a:buFontTx/>
                            <a:buNone/>
                          </a:pPr>
                          <a:r>
                            <a:rPr lang="ja-JP" altLang="en-US" sz="1400"/>
                            <a:t>　７８．１９</a:t>
                          </a:r>
                        </a:p>
                        <a:p>
                          <a:pPr>
                            <a:buFontTx/>
                            <a:buNone/>
                          </a:pPr>
                          <a:r>
                            <a:rPr lang="ja-JP" altLang="en-US" sz="1400"/>
                            <a:t>　７８．２７</a:t>
                          </a:r>
                        </a:p>
                        <a:p>
                          <a:pPr>
                            <a:buFontTx/>
                            <a:buNone/>
                          </a:pPr>
                          <a:r>
                            <a:rPr lang="ja-JP" altLang="en-US" sz="1400"/>
                            <a:t>　７８．３５</a:t>
                          </a:r>
                        </a:p>
                        <a:p>
                          <a:pPr>
                            <a:buFontTx/>
                            <a:buNone/>
                          </a:pPr>
                          <a:r>
                            <a:rPr lang="ja-JP" altLang="en-US" sz="1400"/>
                            <a:t>　７８．４３</a:t>
                          </a:r>
                        </a:p>
                        <a:p>
                          <a:pPr>
                            <a:buFontTx/>
                            <a:buNone/>
                          </a:pPr>
                          <a:r>
                            <a:rPr lang="ja-JP" altLang="en-US" sz="1400"/>
                            <a:t>　７８．５１</a:t>
                          </a:r>
                        </a:p>
                        <a:p>
                          <a:pPr>
                            <a:buFontTx/>
                            <a:buNone/>
                          </a:pPr>
                          <a:r>
                            <a:rPr lang="ja-JP" altLang="en-US" sz="1400"/>
                            <a:t>　７８．５９</a:t>
                          </a:r>
                        </a:p>
                      </p:txBody>
                    </p:sp>
                    <p:sp>
                      <p:nvSpPr>
                        <p:cNvPr id="89107" name="Rectangle 19"/>
                        <p:cNvSpPr>
                          <a:spLocks noChangeArrowheads="1"/>
                        </p:cNvSpPr>
                        <p:nvPr/>
                      </p:nvSpPr>
                      <p:spPr bwMode="auto">
                        <a:xfrm>
                          <a:off x="479" y="1409"/>
                          <a:ext cx="1170" cy="2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７７．８３～７７．９１</a:t>
                          </a:r>
                        </a:p>
                        <a:p>
                          <a:pPr>
                            <a:buFontTx/>
                            <a:buNone/>
                          </a:pPr>
                          <a:r>
                            <a:rPr lang="ja-JP" altLang="en-US" sz="1400"/>
                            <a:t>　７７．９１～７７．９９</a:t>
                          </a:r>
                        </a:p>
                        <a:p>
                          <a:pPr>
                            <a:buFontTx/>
                            <a:buNone/>
                          </a:pPr>
                          <a:r>
                            <a:rPr lang="ja-JP" altLang="en-US" sz="1400"/>
                            <a:t>　７７．９９～７８．０７</a:t>
                          </a:r>
                        </a:p>
                        <a:p>
                          <a:pPr>
                            <a:buFontTx/>
                            <a:buNone/>
                          </a:pPr>
                          <a:r>
                            <a:rPr lang="ja-JP" altLang="en-US" sz="1400"/>
                            <a:t>　７８．０７～７８．１５</a:t>
                          </a:r>
                        </a:p>
                        <a:p>
                          <a:pPr>
                            <a:buFontTx/>
                            <a:buNone/>
                          </a:pPr>
                          <a:r>
                            <a:rPr lang="ja-JP" altLang="en-US" sz="1400"/>
                            <a:t>　７８．１５～７８・２３</a:t>
                          </a:r>
                        </a:p>
                        <a:p>
                          <a:pPr>
                            <a:buFontTx/>
                            <a:buNone/>
                          </a:pPr>
                          <a:r>
                            <a:rPr lang="ja-JP" altLang="en-US" sz="1400"/>
                            <a:t>　７８．２３～７８．３１</a:t>
                          </a:r>
                        </a:p>
                        <a:p>
                          <a:pPr>
                            <a:buFontTx/>
                            <a:buNone/>
                          </a:pPr>
                          <a:r>
                            <a:rPr lang="ja-JP" altLang="en-US" sz="1400"/>
                            <a:t>　７８．３１～７８．３９</a:t>
                          </a:r>
                        </a:p>
                        <a:p>
                          <a:pPr>
                            <a:buFontTx/>
                            <a:buNone/>
                          </a:pPr>
                          <a:r>
                            <a:rPr lang="ja-JP" altLang="en-US" sz="1400"/>
                            <a:t>　７８．３９～７８．４７</a:t>
                          </a:r>
                        </a:p>
                        <a:p>
                          <a:pPr>
                            <a:buFontTx/>
                            <a:buNone/>
                          </a:pPr>
                          <a:r>
                            <a:rPr lang="ja-JP" altLang="en-US" sz="1400"/>
                            <a:t>　７８．４７～７８．５５</a:t>
                          </a:r>
                        </a:p>
                        <a:p>
                          <a:pPr>
                            <a:buFontTx/>
                            <a:buNone/>
                          </a:pPr>
                          <a:r>
                            <a:rPr lang="ja-JP" altLang="en-US" sz="1400"/>
                            <a:t>　７８．５５～７８．６３</a:t>
                          </a:r>
                        </a:p>
                      </p:txBody>
                    </p:sp>
                    <p:sp>
                      <p:nvSpPr>
                        <p:cNvPr id="89108" name="Rectangle 20"/>
                        <p:cNvSpPr>
                          <a:spLocks noChangeArrowheads="1"/>
                        </p:cNvSpPr>
                        <p:nvPr/>
                      </p:nvSpPr>
                      <p:spPr bwMode="auto">
                        <a:xfrm>
                          <a:off x="2300" y="1430"/>
                          <a:ext cx="484" cy="1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－３</a:t>
                          </a:r>
                        </a:p>
                        <a:p>
                          <a:pPr>
                            <a:buFontTx/>
                            <a:buNone/>
                          </a:pPr>
                          <a:r>
                            <a:rPr lang="ja-JP" altLang="en-US" sz="1400"/>
                            <a:t>　－２</a:t>
                          </a:r>
                        </a:p>
                        <a:p>
                          <a:pPr>
                            <a:buFontTx/>
                            <a:buNone/>
                          </a:pPr>
                          <a:r>
                            <a:rPr lang="ja-JP" altLang="en-US" sz="1400"/>
                            <a:t>　－１</a:t>
                          </a:r>
                        </a:p>
                        <a:p>
                          <a:pPr>
                            <a:buFontTx/>
                            <a:buNone/>
                          </a:pPr>
                          <a:r>
                            <a:rPr lang="ja-JP" altLang="en-US" sz="1400"/>
                            <a:t>　　０</a:t>
                          </a:r>
                        </a:p>
                        <a:p>
                          <a:pPr>
                            <a:buFontTx/>
                            <a:buNone/>
                          </a:pPr>
                          <a:r>
                            <a:rPr lang="ja-JP" altLang="en-US" sz="1400"/>
                            <a:t>　　１</a:t>
                          </a:r>
                        </a:p>
                        <a:p>
                          <a:pPr>
                            <a:buFontTx/>
                            <a:buNone/>
                          </a:pPr>
                          <a:r>
                            <a:rPr lang="ja-JP" altLang="en-US" sz="1400"/>
                            <a:t>　　２</a:t>
                          </a:r>
                        </a:p>
                        <a:p>
                          <a:pPr>
                            <a:buFontTx/>
                            <a:buNone/>
                          </a:pPr>
                          <a:r>
                            <a:rPr lang="ja-JP" altLang="en-US" sz="1400"/>
                            <a:t>　　３</a:t>
                          </a:r>
                        </a:p>
                        <a:p>
                          <a:pPr>
                            <a:buFontTx/>
                            <a:buNone/>
                          </a:pPr>
                          <a:r>
                            <a:rPr lang="ja-JP" altLang="en-US" sz="1400"/>
                            <a:t>　　４</a:t>
                          </a:r>
                        </a:p>
                        <a:p>
                          <a:pPr>
                            <a:buFontTx/>
                            <a:buNone/>
                          </a:pPr>
                          <a:r>
                            <a:rPr lang="ja-JP" altLang="en-US" sz="1400"/>
                            <a:t>　　５</a:t>
                          </a:r>
                        </a:p>
                        <a:p>
                          <a:pPr>
                            <a:buFontTx/>
                            <a:buNone/>
                          </a:pPr>
                          <a:r>
                            <a:rPr lang="ja-JP" altLang="en-US" sz="1400"/>
                            <a:t>　　６</a:t>
                          </a:r>
                        </a:p>
                      </p:txBody>
                    </p:sp>
                    <p:sp>
                      <p:nvSpPr>
                        <p:cNvPr id="89109" name="Rectangle 21"/>
                        <p:cNvSpPr>
                          <a:spLocks noChangeArrowheads="1"/>
                        </p:cNvSpPr>
                        <p:nvPr/>
                      </p:nvSpPr>
                      <p:spPr bwMode="auto">
                        <a:xfrm>
                          <a:off x="2590" y="1436"/>
                          <a:ext cx="566" cy="2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－１２</a:t>
                          </a:r>
                        </a:p>
                        <a:p>
                          <a:pPr>
                            <a:buFontTx/>
                            <a:buNone/>
                          </a:pPr>
                          <a:r>
                            <a:rPr lang="ja-JP" altLang="en-US" sz="1400"/>
                            <a:t>　－１８</a:t>
                          </a:r>
                        </a:p>
                        <a:p>
                          <a:pPr>
                            <a:buFontTx/>
                            <a:buNone/>
                          </a:pPr>
                          <a:r>
                            <a:rPr lang="ja-JP" altLang="en-US" sz="1400"/>
                            <a:t>　－２０</a:t>
                          </a:r>
                        </a:p>
                        <a:p>
                          <a:pPr>
                            <a:buFontTx/>
                            <a:buNone/>
                          </a:pPr>
                          <a:r>
                            <a:rPr lang="ja-JP" altLang="en-US" sz="1400"/>
                            <a:t>　　　０</a:t>
                          </a:r>
                        </a:p>
                        <a:p>
                          <a:pPr>
                            <a:buFontTx/>
                            <a:buNone/>
                          </a:pPr>
                          <a:r>
                            <a:rPr lang="ja-JP" altLang="en-US" sz="1400"/>
                            <a:t>　　１８</a:t>
                          </a:r>
                        </a:p>
                        <a:p>
                          <a:pPr>
                            <a:buFontTx/>
                            <a:buNone/>
                          </a:pPr>
                          <a:r>
                            <a:rPr lang="ja-JP" altLang="en-US" sz="1400"/>
                            <a:t>　　１４</a:t>
                          </a:r>
                        </a:p>
                        <a:p>
                          <a:pPr>
                            <a:buFontTx/>
                            <a:buNone/>
                          </a:pPr>
                          <a:r>
                            <a:rPr lang="ja-JP" altLang="en-US" sz="1400"/>
                            <a:t>　　　９</a:t>
                          </a:r>
                        </a:p>
                        <a:p>
                          <a:pPr>
                            <a:buFontTx/>
                            <a:buNone/>
                          </a:pPr>
                          <a:r>
                            <a:rPr lang="ja-JP" altLang="en-US" sz="1400"/>
                            <a:t>　　１２</a:t>
                          </a:r>
                        </a:p>
                        <a:p>
                          <a:pPr>
                            <a:buFontTx/>
                            <a:buNone/>
                          </a:pPr>
                          <a:r>
                            <a:rPr lang="ja-JP" altLang="en-US" sz="1400"/>
                            <a:t>　　　５</a:t>
                          </a:r>
                        </a:p>
                        <a:p>
                          <a:pPr>
                            <a:buFontTx/>
                            <a:buNone/>
                          </a:pPr>
                          <a:r>
                            <a:rPr lang="ja-JP" altLang="en-US" sz="1400"/>
                            <a:t>　　　６</a:t>
                          </a:r>
                        </a:p>
                      </p:txBody>
                    </p:sp>
                    <p:sp>
                      <p:nvSpPr>
                        <p:cNvPr id="89110" name="Rectangle 22"/>
                        <p:cNvSpPr>
                          <a:spLocks noChangeArrowheads="1"/>
                        </p:cNvSpPr>
                        <p:nvPr/>
                      </p:nvSpPr>
                      <p:spPr bwMode="auto">
                        <a:xfrm>
                          <a:off x="2929" y="1433"/>
                          <a:ext cx="466" cy="18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３６</a:t>
                          </a:r>
                        </a:p>
                        <a:p>
                          <a:pPr>
                            <a:buFontTx/>
                            <a:buNone/>
                          </a:pPr>
                          <a:r>
                            <a:rPr lang="ja-JP" altLang="en-US" sz="1400"/>
                            <a:t>　　３６</a:t>
                          </a:r>
                        </a:p>
                        <a:p>
                          <a:pPr>
                            <a:buFontTx/>
                            <a:buNone/>
                          </a:pPr>
                          <a:r>
                            <a:rPr lang="ja-JP" altLang="en-US" sz="1400"/>
                            <a:t>　　２０</a:t>
                          </a:r>
                        </a:p>
                        <a:p>
                          <a:pPr>
                            <a:buFontTx/>
                            <a:buNone/>
                          </a:pPr>
                          <a:r>
                            <a:rPr lang="ja-JP" altLang="en-US" sz="1400"/>
                            <a:t>　　　０</a:t>
                          </a:r>
                        </a:p>
                        <a:p>
                          <a:pPr>
                            <a:buFontTx/>
                            <a:buNone/>
                          </a:pPr>
                          <a:r>
                            <a:rPr lang="ja-JP" altLang="en-US" sz="1400"/>
                            <a:t>　　１８</a:t>
                          </a:r>
                        </a:p>
                        <a:p>
                          <a:pPr>
                            <a:buFontTx/>
                            <a:buNone/>
                          </a:pPr>
                          <a:r>
                            <a:rPr lang="ja-JP" altLang="en-US" sz="1400"/>
                            <a:t>　　２８</a:t>
                          </a:r>
                        </a:p>
                        <a:p>
                          <a:pPr>
                            <a:buFontTx/>
                            <a:buNone/>
                          </a:pPr>
                          <a:r>
                            <a:rPr lang="ja-JP" altLang="en-US" sz="1400"/>
                            <a:t>　　２７</a:t>
                          </a:r>
                        </a:p>
                        <a:p>
                          <a:pPr>
                            <a:buFontTx/>
                            <a:buNone/>
                          </a:pPr>
                          <a:r>
                            <a:rPr lang="ja-JP" altLang="en-US" sz="1400"/>
                            <a:t>　　４８</a:t>
                          </a:r>
                        </a:p>
                        <a:p>
                          <a:pPr>
                            <a:buFontTx/>
                            <a:buNone/>
                          </a:pPr>
                          <a:r>
                            <a:rPr lang="ja-JP" altLang="en-US" sz="1400"/>
                            <a:t>　　２５</a:t>
                          </a:r>
                        </a:p>
                        <a:p>
                          <a:pPr>
                            <a:buFontTx/>
                            <a:buNone/>
                          </a:pPr>
                          <a:r>
                            <a:rPr lang="ja-JP" altLang="en-US" sz="1400"/>
                            <a:t>　　３６</a:t>
                          </a:r>
                        </a:p>
                      </p:txBody>
                    </p:sp>
                  </p:grpSp>
                  <p:sp>
                    <p:nvSpPr>
                      <p:cNvPr id="89111" name="Line 23"/>
                      <p:cNvSpPr>
                        <a:spLocks noChangeShapeType="1"/>
                      </p:cNvSpPr>
                      <p:nvPr/>
                    </p:nvSpPr>
                    <p:spPr bwMode="auto">
                      <a:xfrm>
                        <a:off x="2835" y="859"/>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12" name="Line 24"/>
                      <p:cNvSpPr>
                        <a:spLocks noChangeShapeType="1"/>
                      </p:cNvSpPr>
                      <p:nvPr/>
                    </p:nvSpPr>
                    <p:spPr bwMode="auto">
                      <a:xfrm>
                        <a:off x="2832" y="613"/>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13" name="Line 25"/>
                      <p:cNvSpPr>
                        <a:spLocks noChangeShapeType="1"/>
                      </p:cNvSpPr>
                      <p:nvPr/>
                    </p:nvSpPr>
                    <p:spPr bwMode="auto">
                      <a:xfrm>
                        <a:off x="2847" y="2527"/>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14" name="Line 26"/>
                      <p:cNvSpPr>
                        <a:spLocks noChangeShapeType="1"/>
                      </p:cNvSpPr>
                      <p:nvPr/>
                    </p:nvSpPr>
                    <p:spPr bwMode="auto">
                      <a:xfrm>
                        <a:off x="2835" y="2776"/>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15" name="Line 27"/>
                      <p:cNvSpPr>
                        <a:spLocks noChangeShapeType="1"/>
                      </p:cNvSpPr>
                      <p:nvPr/>
                    </p:nvSpPr>
                    <p:spPr bwMode="auto">
                      <a:xfrm>
                        <a:off x="2843" y="613"/>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16" name="Line 28"/>
                      <p:cNvSpPr>
                        <a:spLocks noChangeShapeType="1"/>
                      </p:cNvSpPr>
                      <p:nvPr/>
                    </p:nvSpPr>
                    <p:spPr bwMode="auto">
                      <a:xfrm>
                        <a:off x="3884" y="610"/>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17" name="Line 29"/>
                      <p:cNvSpPr>
                        <a:spLocks noChangeShapeType="1"/>
                      </p:cNvSpPr>
                      <p:nvPr/>
                    </p:nvSpPr>
                    <p:spPr bwMode="auto">
                      <a:xfrm>
                        <a:off x="4367" y="616"/>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18" name="Line 30"/>
                      <p:cNvSpPr>
                        <a:spLocks noChangeShapeType="1"/>
                      </p:cNvSpPr>
                      <p:nvPr/>
                    </p:nvSpPr>
                    <p:spPr bwMode="auto">
                      <a:xfrm>
                        <a:off x="4688" y="613"/>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19" name="Line 31"/>
                      <p:cNvSpPr>
                        <a:spLocks noChangeShapeType="1"/>
                      </p:cNvSpPr>
                      <p:nvPr/>
                    </p:nvSpPr>
                    <p:spPr bwMode="auto">
                      <a:xfrm>
                        <a:off x="5018" y="601"/>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20" name="Line 32"/>
                      <p:cNvSpPr>
                        <a:spLocks noChangeShapeType="1"/>
                      </p:cNvSpPr>
                      <p:nvPr/>
                    </p:nvSpPr>
                    <p:spPr bwMode="auto">
                      <a:xfrm>
                        <a:off x="5366" y="616"/>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89121" name="Line 33"/>
                    <p:cNvSpPr>
                      <a:spLocks noChangeShapeType="1"/>
                    </p:cNvSpPr>
                    <p:nvPr/>
                  </p:nvSpPr>
                  <p:spPr bwMode="auto">
                    <a:xfrm>
                      <a:off x="2844" y="120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22" name="Line 34"/>
                    <p:cNvSpPr>
                      <a:spLocks noChangeShapeType="1"/>
                    </p:cNvSpPr>
                    <p:nvPr/>
                  </p:nvSpPr>
                  <p:spPr bwMode="auto">
                    <a:xfrm>
                      <a:off x="2844" y="1368"/>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23" name="Line 35"/>
                    <p:cNvSpPr>
                      <a:spLocks noChangeShapeType="1"/>
                    </p:cNvSpPr>
                    <p:nvPr/>
                  </p:nvSpPr>
                  <p:spPr bwMode="auto">
                    <a:xfrm>
                      <a:off x="2844" y="152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24" name="Line 36"/>
                    <p:cNvSpPr>
                      <a:spLocks noChangeShapeType="1"/>
                    </p:cNvSpPr>
                    <p:nvPr/>
                  </p:nvSpPr>
                  <p:spPr bwMode="auto">
                    <a:xfrm>
                      <a:off x="2844" y="1679"/>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25" name="Line 37"/>
                    <p:cNvSpPr>
                      <a:spLocks noChangeShapeType="1"/>
                    </p:cNvSpPr>
                    <p:nvPr/>
                  </p:nvSpPr>
                  <p:spPr bwMode="auto">
                    <a:xfrm>
                      <a:off x="2844" y="1856"/>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26" name="Line 38"/>
                    <p:cNvSpPr>
                      <a:spLocks noChangeShapeType="1"/>
                    </p:cNvSpPr>
                    <p:nvPr/>
                  </p:nvSpPr>
                  <p:spPr bwMode="auto">
                    <a:xfrm>
                      <a:off x="2844" y="2019"/>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27" name="Line 39"/>
                    <p:cNvSpPr>
                      <a:spLocks noChangeShapeType="1"/>
                    </p:cNvSpPr>
                    <p:nvPr/>
                  </p:nvSpPr>
                  <p:spPr bwMode="auto">
                    <a:xfrm>
                      <a:off x="2844" y="217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28" name="Line 40"/>
                    <p:cNvSpPr>
                      <a:spLocks noChangeShapeType="1"/>
                    </p:cNvSpPr>
                    <p:nvPr/>
                  </p:nvSpPr>
                  <p:spPr bwMode="auto">
                    <a:xfrm>
                      <a:off x="2844" y="232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sp>
            <p:nvSpPr>
              <p:cNvPr id="89129" name="Text Box 41"/>
              <p:cNvSpPr txBox="1">
                <a:spLocks noChangeArrowheads="1"/>
              </p:cNvSpPr>
              <p:nvPr/>
            </p:nvSpPr>
            <p:spPr bwMode="auto">
              <a:xfrm>
                <a:off x="3109" y="2551"/>
                <a:ext cx="5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合　計</a:t>
                </a:r>
              </a:p>
            </p:txBody>
          </p:sp>
          <p:sp>
            <p:nvSpPr>
              <p:cNvPr id="89130" name="Text Box 42"/>
              <p:cNvSpPr txBox="1">
                <a:spLocks noChangeArrowheads="1"/>
              </p:cNvSpPr>
              <p:nvPr/>
            </p:nvSpPr>
            <p:spPr bwMode="auto">
              <a:xfrm>
                <a:off x="4309" y="2560"/>
                <a:ext cx="36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１００</a:t>
                </a:r>
              </a:p>
            </p:txBody>
          </p:sp>
          <p:sp>
            <p:nvSpPr>
              <p:cNvPr id="89131" name="Text Box 43"/>
              <p:cNvSpPr txBox="1">
                <a:spLocks noChangeArrowheads="1"/>
              </p:cNvSpPr>
              <p:nvPr/>
            </p:nvSpPr>
            <p:spPr bwMode="auto">
              <a:xfrm>
                <a:off x="4990" y="2566"/>
                <a:ext cx="29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660066"/>
                    </a:solidFill>
                  </a:rPr>
                  <a:t>１４</a:t>
                </a:r>
              </a:p>
            </p:txBody>
          </p:sp>
          <p:sp>
            <p:nvSpPr>
              <p:cNvPr id="89132" name="Text Box 44"/>
              <p:cNvSpPr txBox="1">
                <a:spLocks noChangeArrowheads="1"/>
              </p:cNvSpPr>
              <p:nvPr/>
            </p:nvSpPr>
            <p:spPr bwMode="auto">
              <a:xfrm>
                <a:off x="5321" y="2563"/>
                <a:ext cx="43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00FF00"/>
                    </a:solidFill>
                  </a:rPr>
                  <a:t>２７４</a:t>
                </a:r>
              </a:p>
            </p:txBody>
          </p:sp>
        </p:grpSp>
        <p:grpSp>
          <p:nvGrpSpPr>
            <p:cNvPr id="89133" name="Group 45"/>
            <p:cNvGrpSpPr>
              <a:grpSpLocks/>
            </p:cNvGrpSpPr>
            <p:nvPr/>
          </p:nvGrpSpPr>
          <p:grpSpPr bwMode="auto">
            <a:xfrm>
              <a:off x="3099" y="631"/>
              <a:ext cx="2625" cy="252"/>
              <a:chOff x="3099" y="631"/>
              <a:chExt cx="2625" cy="252"/>
            </a:xfrm>
          </p:grpSpPr>
          <p:sp>
            <p:nvSpPr>
              <p:cNvPr id="89134" name="Text Box 46"/>
              <p:cNvSpPr txBox="1">
                <a:spLocks noChangeArrowheads="1"/>
              </p:cNvSpPr>
              <p:nvPr/>
            </p:nvSpPr>
            <p:spPr bwMode="auto">
              <a:xfrm>
                <a:off x="3099" y="649"/>
                <a:ext cx="60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　　間</a:t>
                </a:r>
              </a:p>
            </p:txBody>
          </p:sp>
          <p:sp>
            <p:nvSpPr>
              <p:cNvPr id="89135" name="Text Box 47"/>
              <p:cNvSpPr txBox="1">
                <a:spLocks noChangeArrowheads="1"/>
              </p:cNvSpPr>
              <p:nvPr/>
            </p:nvSpPr>
            <p:spPr bwMode="auto">
              <a:xfrm>
                <a:off x="3849" y="648"/>
                <a:ext cx="47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中心値</a:t>
                </a:r>
              </a:p>
            </p:txBody>
          </p:sp>
          <p:sp>
            <p:nvSpPr>
              <p:cNvPr id="89136" name="Text Box 48"/>
              <p:cNvSpPr txBox="1">
                <a:spLocks noChangeArrowheads="1"/>
              </p:cNvSpPr>
              <p:nvPr/>
            </p:nvSpPr>
            <p:spPr bwMode="auto">
              <a:xfrm>
                <a:off x="4424" y="667"/>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89137" name="Text Box 49"/>
              <p:cNvSpPr txBox="1">
                <a:spLocks noChangeArrowheads="1"/>
              </p:cNvSpPr>
              <p:nvPr/>
            </p:nvSpPr>
            <p:spPr bwMode="auto">
              <a:xfrm>
                <a:off x="5048" y="670"/>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89138" name="Text Box 50"/>
              <p:cNvSpPr txBox="1">
                <a:spLocks noChangeArrowheads="1"/>
              </p:cNvSpPr>
              <p:nvPr/>
            </p:nvSpPr>
            <p:spPr bwMode="auto">
              <a:xfrm>
                <a:off x="5111" y="667"/>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89139" name="Text Box 51"/>
              <p:cNvSpPr txBox="1">
                <a:spLocks noChangeArrowheads="1"/>
              </p:cNvSpPr>
              <p:nvPr/>
            </p:nvSpPr>
            <p:spPr bwMode="auto">
              <a:xfrm>
                <a:off x="5387" y="676"/>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89140" name="Text Box 52"/>
              <p:cNvSpPr txBox="1">
                <a:spLocks noChangeArrowheads="1"/>
              </p:cNvSpPr>
              <p:nvPr/>
            </p:nvSpPr>
            <p:spPr bwMode="auto">
              <a:xfrm>
                <a:off x="5450" y="691"/>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89141" name="Text Box 53"/>
              <p:cNvSpPr txBox="1">
                <a:spLocks noChangeArrowheads="1"/>
              </p:cNvSpPr>
              <p:nvPr/>
            </p:nvSpPr>
            <p:spPr bwMode="auto">
              <a:xfrm>
                <a:off x="4721" y="664"/>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89142" name="Text Box 54"/>
              <p:cNvSpPr txBox="1">
                <a:spLocks noChangeArrowheads="1"/>
              </p:cNvSpPr>
              <p:nvPr/>
            </p:nvSpPr>
            <p:spPr bwMode="auto">
              <a:xfrm>
                <a:off x="5533" y="631"/>
                <a:ext cx="19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grpSp>
      </p:grpSp>
      <p:grpSp>
        <p:nvGrpSpPr>
          <p:cNvPr id="89257" name="Group 169"/>
          <p:cNvGrpSpPr>
            <a:grpSpLocks/>
          </p:cNvGrpSpPr>
          <p:nvPr/>
        </p:nvGrpSpPr>
        <p:grpSpPr bwMode="auto">
          <a:xfrm>
            <a:off x="34925" y="739775"/>
            <a:ext cx="4403725" cy="2203450"/>
            <a:chOff x="22" y="466"/>
            <a:chExt cx="2774" cy="1388"/>
          </a:xfrm>
        </p:grpSpPr>
        <p:sp>
          <p:nvSpPr>
            <p:cNvPr id="89184" name="Text Box 96"/>
            <p:cNvSpPr txBox="1">
              <a:spLocks noChangeArrowheads="1"/>
            </p:cNvSpPr>
            <p:nvPr/>
          </p:nvSpPr>
          <p:spPr bwMode="auto">
            <a:xfrm>
              <a:off x="1873" y="640"/>
              <a:ext cx="92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　</a:t>
              </a:r>
              <a:r>
                <a:rPr lang="en-US" altLang="ja-JP" sz="1400"/>
                <a:t>f</a:t>
              </a:r>
              <a:r>
                <a:rPr lang="ja-JP" altLang="en-US" sz="1400"/>
                <a:t>ｘ　</a:t>
              </a:r>
              <a:r>
                <a:rPr lang="ja-JP" altLang="en-US" sz="1200"/>
                <a:t>の合計　）</a:t>
              </a:r>
            </a:p>
          </p:txBody>
        </p:sp>
        <p:sp>
          <p:nvSpPr>
            <p:cNvPr id="89195" name="Text Box 107"/>
            <p:cNvSpPr txBox="1">
              <a:spLocks noChangeArrowheads="1"/>
            </p:cNvSpPr>
            <p:nvPr/>
          </p:nvSpPr>
          <p:spPr bwMode="auto">
            <a:xfrm>
              <a:off x="2541" y="595"/>
              <a:ext cx="237" cy="1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900"/>
                <a:t>２</a:t>
              </a:r>
            </a:p>
          </p:txBody>
        </p:sp>
        <p:grpSp>
          <p:nvGrpSpPr>
            <p:cNvPr id="89256" name="Group 168"/>
            <p:cNvGrpSpPr>
              <a:grpSpLocks/>
            </p:cNvGrpSpPr>
            <p:nvPr/>
          </p:nvGrpSpPr>
          <p:grpSpPr bwMode="auto">
            <a:xfrm>
              <a:off x="22" y="466"/>
              <a:ext cx="2639" cy="1388"/>
              <a:chOff x="22" y="466"/>
              <a:chExt cx="2639" cy="1388"/>
            </a:xfrm>
          </p:grpSpPr>
          <p:sp>
            <p:nvSpPr>
              <p:cNvPr id="89190" name="Text Box 102"/>
              <p:cNvSpPr txBox="1">
                <a:spLocks noChangeArrowheads="1"/>
              </p:cNvSpPr>
              <p:nvPr/>
            </p:nvSpPr>
            <p:spPr bwMode="auto">
              <a:xfrm>
                <a:off x="624" y="466"/>
                <a:ext cx="604" cy="5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5400"/>
                  <a:t>√</a:t>
                </a:r>
              </a:p>
            </p:txBody>
          </p:sp>
          <p:grpSp>
            <p:nvGrpSpPr>
              <p:cNvPr id="89255" name="Group 167"/>
              <p:cNvGrpSpPr>
                <a:grpSpLocks/>
              </p:cNvGrpSpPr>
              <p:nvPr/>
            </p:nvGrpSpPr>
            <p:grpSpPr bwMode="auto">
              <a:xfrm>
                <a:off x="22" y="585"/>
                <a:ext cx="2639" cy="1269"/>
                <a:chOff x="22" y="585"/>
                <a:chExt cx="2639" cy="1269"/>
              </a:xfrm>
            </p:grpSpPr>
            <p:sp>
              <p:nvSpPr>
                <p:cNvPr id="89145" name="Text Box 57"/>
                <p:cNvSpPr txBox="1">
                  <a:spLocks noChangeArrowheads="1"/>
                </p:cNvSpPr>
                <p:nvPr/>
              </p:nvSpPr>
              <p:spPr bwMode="auto">
                <a:xfrm>
                  <a:off x="22" y="741"/>
                  <a:ext cx="251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Ｓ　＝　ｈ　</a:t>
                  </a:r>
                  <a:r>
                    <a:rPr lang="en-US" altLang="ja-JP" sz="1400"/>
                    <a:t>×</a:t>
                  </a:r>
                  <a:r>
                    <a:rPr lang="ja-JP" altLang="en-US" sz="1400"/>
                    <a:t>　　　　　　　　　　　　　　　</a:t>
                  </a:r>
                </a:p>
              </p:txBody>
            </p:sp>
            <p:sp>
              <p:nvSpPr>
                <p:cNvPr id="89183" name="Text Box 95"/>
                <p:cNvSpPr txBox="1">
                  <a:spLocks noChangeArrowheads="1"/>
                </p:cNvSpPr>
                <p:nvPr/>
              </p:nvSpPr>
              <p:spPr bwMode="auto">
                <a:xfrm>
                  <a:off x="1718" y="585"/>
                  <a:ext cx="24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１</a:t>
                  </a:r>
                </a:p>
              </p:txBody>
            </p:sp>
            <p:sp>
              <p:nvSpPr>
                <p:cNvPr id="89149" name="Line 61"/>
                <p:cNvSpPr>
                  <a:spLocks noChangeShapeType="1"/>
                </p:cNvSpPr>
                <p:nvPr/>
              </p:nvSpPr>
              <p:spPr bwMode="auto">
                <a:xfrm>
                  <a:off x="896" y="863"/>
                  <a:ext cx="173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9150" name="Group 62"/>
                <p:cNvGrpSpPr>
                  <a:grpSpLocks/>
                </p:cNvGrpSpPr>
                <p:nvPr/>
              </p:nvGrpSpPr>
              <p:grpSpPr bwMode="auto">
                <a:xfrm>
                  <a:off x="951" y="644"/>
                  <a:ext cx="298" cy="193"/>
                  <a:chOff x="960" y="2469"/>
                  <a:chExt cx="298" cy="193"/>
                </a:xfrm>
              </p:grpSpPr>
              <p:sp>
                <p:nvSpPr>
                  <p:cNvPr id="89151" name="Text Box 63"/>
                  <p:cNvSpPr txBox="1">
                    <a:spLocks noChangeArrowheads="1"/>
                  </p:cNvSpPr>
                  <p:nvPr/>
                </p:nvSpPr>
                <p:spPr bwMode="auto">
                  <a:xfrm>
                    <a:off x="960" y="2469"/>
                    <a:ext cx="1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p>
                </p:txBody>
              </p:sp>
              <p:sp>
                <p:nvSpPr>
                  <p:cNvPr id="89152" name="Text Box 64"/>
                  <p:cNvSpPr txBox="1">
                    <a:spLocks noChangeArrowheads="1"/>
                  </p:cNvSpPr>
                  <p:nvPr/>
                </p:nvSpPr>
                <p:spPr bwMode="auto">
                  <a:xfrm>
                    <a:off x="1021" y="2470"/>
                    <a:ext cx="23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grpSp>
            <p:sp>
              <p:nvSpPr>
                <p:cNvPr id="89176" name="Text Box 88"/>
                <p:cNvSpPr txBox="1">
                  <a:spLocks noChangeArrowheads="1"/>
                </p:cNvSpPr>
                <p:nvPr/>
              </p:nvSpPr>
              <p:spPr bwMode="auto">
                <a:xfrm>
                  <a:off x="1096" y="613"/>
                  <a:ext cx="210" cy="1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900"/>
                    <a:t>２</a:t>
                  </a:r>
                </a:p>
              </p:txBody>
            </p:sp>
            <p:sp>
              <p:nvSpPr>
                <p:cNvPr id="89177" name="Text Box 89"/>
                <p:cNvSpPr txBox="1">
                  <a:spLocks noChangeArrowheads="1"/>
                </p:cNvSpPr>
                <p:nvPr/>
              </p:nvSpPr>
              <p:spPr bwMode="auto">
                <a:xfrm>
                  <a:off x="1169" y="649"/>
                  <a:ext cx="587"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の合計）－</a:t>
                  </a:r>
                </a:p>
              </p:txBody>
            </p:sp>
            <p:sp>
              <p:nvSpPr>
                <p:cNvPr id="89179" name="Text Box 91"/>
                <p:cNvSpPr txBox="1">
                  <a:spLocks noChangeArrowheads="1"/>
                </p:cNvSpPr>
                <p:nvPr/>
              </p:nvSpPr>
              <p:spPr bwMode="auto">
                <a:xfrm>
                  <a:off x="867" y="658"/>
                  <a:ext cx="16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a:t>
                  </a:r>
                </a:p>
              </p:txBody>
            </p:sp>
            <p:sp>
              <p:nvSpPr>
                <p:cNvPr id="89180" name="Line 92"/>
                <p:cNvSpPr>
                  <a:spLocks noChangeShapeType="1"/>
                </p:cNvSpPr>
                <p:nvPr/>
              </p:nvSpPr>
              <p:spPr bwMode="auto">
                <a:xfrm>
                  <a:off x="1709" y="731"/>
                  <a:ext cx="19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182" name="Text Box 94"/>
                <p:cNvSpPr txBox="1">
                  <a:spLocks noChangeArrowheads="1"/>
                </p:cNvSpPr>
                <p:nvPr/>
              </p:nvSpPr>
              <p:spPr bwMode="auto">
                <a:xfrm>
                  <a:off x="1709" y="695"/>
                  <a:ext cx="1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n</a:t>
                  </a:r>
                </a:p>
              </p:txBody>
            </p:sp>
            <p:sp>
              <p:nvSpPr>
                <p:cNvPr id="89185" name="Text Box 97"/>
                <p:cNvSpPr txBox="1">
                  <a:spLocks noChangeArrowheads="1"/>
                </p:cNvSpPr>
                <p:nvPr/>
              </p:nvSpPr>
              <p:spPr bwMode="auto">
                <a:xfrm>
                  <a:off x="1541" y="860"/>
                  <a:ext cx="58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　－　１　</a:t>
                  </a:r>
                </a:p>
              </p:txBody>
            </p:sp>
            <p:sp>
              <p:nvSpPr>
                <p:cNvPr id="89187" name="Text Box 99"/>
                <p:cNvSpPr txBox="1">
                  <a:spLocks noChangeArrowheads="1"/>
                </p:cNvSpPr>
                <p:nvPr/>
              </p:nvSpPr>
              <p:spPr bwMode="auto">
                <a:xfrm>
                  <a:off x="1468" y="841"/>
                  <a:ext cx="32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n</a:t>
                  </a:r>
                </a:p>
              </p:txBody>
            </p:sp>
            <p:sp>
              <p:nvSpPr>
                <p:cNvPr id="89191" name="Line 103"/>
                <p:cNvSpPr>
                  <a:spLocks noChangeShapeType="1"/>
                </p:cNvSpPr>
                <p:nvPr/>
              </p:nvSpPr>
              <p:spPr bwMode="auto">
                <a:xfrm>
                  <a:off x="1069" y="603"/>
                  <a:ext cx="1527" cy="0"/>
                </a:xfrm>
                <a:prstGeom prst="line">
                  <a:avLst/>
                </a:prstGeom>
                <a:noFill/>
                <a:ln w="571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89156" name="Group 68"/>
                <p:cNvGrpSpPr>
                  <a:grpSpLocks/>
                </p:cNvGrpSpPr>
                <p:nvPr/>
              </p:nvGrpSpPr>
              <p:grpSpPr bwMode="auto">
                <a:xfrm>
                  <a:off x="892" y="1260"/>
                  <a:ext cx="420" cy="192"/>
                  <a:chOff x="289" y="1728"/>
                  <a:chExt cx="420" cy="192"/>
                </a:xfrm>
              </p:grpSpPr>
              <p:sp>
                <p:nvSpPr>
                  <p:cNvPr id="89157" name="Text Box 69"/>
                  <p:cNvSpPr txBox="1">
                    <a:spLocks noChangeArrowheads="1"/>
                  </p:cNvSpPr>
                  <p:nvPr/>
                </p:nvSpPr>
                <p:spPr bwMode="auto">
                  <a:xfrm>
                    <a:off x="289" y="1728"/>
                    <a:ext cx="4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chemeClr val="accent1"/>
                        </a:solidFill>
                      </a:rPr>
                      <a:t>　Ｘ　</a:t>
                    </a:r>
                  </a:p>
                </p:txBody>
              </p:sp>
              <p:sp>
                <p:nvSpPr>
                  <p:cNvPr id="89158" name="Text Box 70"/>
                  <p:cNvSpPr txBox="1">
                    <a:spLocks noChangeArrowheads="1"/>
                  </p:cNvSpPr>
                  <p:nvPr/>
                </p:nvSpPr>
                <p:spPr bwMode="auto">
                  <a:xfrm>
                    <a:off x="448" y="1765"/>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solidFill>
                          <a:schemeClr val="accent1"/>
                        </a:solidFill>
                      </a:rPr>
                      <a:t>０</a:t>
                    </a:r>
                  </a:p>
                </p:txBody>
              </p:sp>
            </p:grpSp>
            <p:sp>
              <p:nvSpPr>
                <p:cNvPr id="89159" name="Text Box 71"/>
                <p:cNvSpPr txBox="1">
                  <a:spLocks noChangeArrowheads="1"/>
                </p:cNvSpPr>
                <p:nvPr/>
              </p:nvSpPr>
              <p:spPr bwMode="auto">
                <a:xfrm>
                  <a:off x="1153" y="1230"/>
                  <a:ext cx="15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r>
                    <a:rPr lang="ja-JP" altLang="en-US" sz="1200"/>
                    <a:t>　</a:t>
                  </a:r>
                  <a:r>
                    <a:rPr lang="ja-JP" altLang="en-US" sz="1800"/>
                    <a:t>ｘ</a:t>
                  </a:r>
                  <a:r>
                    <a:rPr lang="ja-JP" altLang="en-US" sz="1200"/>
                    <a:t>を</a:t>
                  </a:r>
                  <a:r>
                    <a:rPr lang="ja-JP" altLang="en-US" sz="1400"/>
                    <a:t>０</a:t>
                  </a:r>
                  <a:r>
                    <a:rPr lang="ja-JP" altLang="en-US" sz="1200"/>
                    <a:t>とおいた区間の中心値</a:t>
                  </a:r>
                </a:p>
              </p:txBody>
            </p:sp>
            <p:grpSp>
              <p:nvGrpSpPr>
                <p:cNvPr id="89160" name="Group 72"/>
                <p:cNvGrpSpPr>
                  <a:grpSpLocks/>
                </p:cNvGrpSpPr>
                <p:nvPr/>
              </p:nvGrpSpPr>
              <p:grpSpPr bwMode="auto">
                <a:xfrm>
                  <a:off x="997" y="1433"/>
                  <a:ext cx="1563" cy="421"/>
                  <a:chOff x="997" y="1703"/>
                  <a:chExt cx="1563" cy="421"/>
                </a:xfrm>
              </p:grpSpPr>
              <p:sp>
                <p:nvSpPr>
                  <p:cNvPr id="89161" name="Text Box 73"/>
                  <p:cNvSpPr txBox="1">
                    <a:spLocks noChangeArrowheads="1"/>
                  </p:cNvSpPr>
                  <p:nvPr/>
                </p:nvSpPr>
                <p:spPr bwMode="auto">
                  <a:xfrm>
                    <a:off x="997" y="1703"/>
                    <a:ext cx="26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a:t>n</a:t>
                    </a:r>
                  </a:p>
                </p:txBody>
              </p:sp>
              <p:sp>
                <p:nvSpPr>
                  <p:cNvPr id="89162" name="Text Box 74"/>
                  <p:cNvSpPr txBox="1">
                    <a:spLocks noChangeArrowheads="1"/>
                  </p:cNvSpPr>
                  <p:nvPr/>
                </p:nvSpPr>
                <p:spPr bwMode="auto">
                  <a:xfrm>
                    <a:off x="1006" y="1893"/>
                    <a:ext cx="18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800"/>
                      <a:t>h</a:t>
                    </a:r>
                  </a:p>
                </p:txBody>
              </p:sp>
              <p:sp>
                <p:nvSpPr>
                  <p:cNvPr id="89163" name="Text Box 75"/>
                  <p:cNvSpPr txBox="1">
                    <a:spLocks noChangeArrowheads="1"/>
                  </p:cNvSpPr>
                  <p:nvPr/>
                </p:nvSpPr>
                <p:spPr bwMode="auto">
                  <a:xfrm>
                    <a:off x="1152" y="1719"/>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ﾃﾞｰﾀの数</a:t>
                    </a:r>
                  </a:p>
                </p:txBody>
              </p:sp>
              <p:sp>
                <p:nvSpPr>
                  <p:cNvPr id="89164" name="Text Box 76"/>
                  <p:cNvSpPr txBox="1">
                    <a:spLocks noChangeArrowheads="1"/>
                  </p:cNvSpPr>
                  <p:nvPr/>
                </p:nvSpPr>
                <p:spPr bwMode="auto">
                  <a:xfrm>
                    <a:off x="1149" y="1905"/>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区間の幅</a:t>
                    </a:r>
                  </a:p>
                </p:txBody>
              </p:sp>
            </p:grpSp>
          </p:grpSp>
        </p:grpSp>
      </p:grpSp>
      <p:grpSp>
        <p:nvGrpSpPr>
          <p:cNvPr id="89258" name="Group 170"/>
          <p:cNvGrpSpPr>
            <a:grpSpLocks/>
          </p:cNvGrpSpPr>
          <p:nvPr/>
        </p:nvGrpSpPr>
        <p:grpSpPr bwMode="auto">
          <a:xfrm>
            <a:off x="377825" y="3119438"/>
            <a:ext cx="4049713" cy="1489075"/>
            <a:chOff x="238" y="1965"/>
            <a:chExt cx="2551" cy="938"/>
          </a:xfrm>
        </p:grpSpPr>
        <p:sp>
          <p:nvSpPr>
            <p:cNvPr id="89169" name="Text Box 81"/>
            <p:cNvSpPr txBox="1">
              <a:spLocks noChangeArrowheads="1"/>
            </p:cNvSpPr>
            <p:nvPr/>
          </p:nvSpPr>
          <p:spPr bwMode="auto">
            <a:xfrm>
              <a:off x="1555" y="1965"/>
              <a:ext cx="123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r>
                <a:rPr lang="ja-JP" altLang="en-US" sz="1200"/>
                <a:t>　</a:t>
              </a:r>
              <a:r>
                <a:rPr lang="ja-JP" altLang="en-US" sz="1400"/>
                <a:t>７８．１１</a:t>
              </a:r>
            </a:p>
          </p:txBody>
        </p:sp>
        <p:grpSp>
          <p:nvGrpSpPr>
            <p:cNvPr id="89253" name="Group 165"/>
            <p:cNvGrpSpPr>
              <a:grpSpLocks/>
            </p:cNvGrpSpPr>
            <p:nvPr/>
          </p:nvGrpSpPr>
          <p:grpSpPr bwMode="auto">
            <a:xfrm>
              <a:off x="238" y="1968"/>
              <a:ext cx="2331" cy="935"/>
              <a:chOff x="238" y="1968"/>
              <a:chExt cx="2331" cy="935"/>
            </a:xfrm>
          </p:grpSpPr>
          <p:sp>
            <p:nvSpPr>
              <p:cNvPr id="89167" name="Text Box 79"/>
              <p:cNvSpPr txBox="1">
                <a:spLocks noChangeArrowheads="1"/>
              </p:cNvSpPr>
              <p:nvPr/>
            </p:nvSpPr>
            <p:spPr bwMode="auto">
              <a:xfrm>
                <a:off x="871" y="1968"/>
                <a:ext cx="4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Ｘ　</a:t>
                </a:r>
              </a:p>
            </p:txBody>
          </p:sp>
          <p:grpSp>
            <p:nvGrpSpPr>
              <p:cNvPr id="89252" name="Group 164"/>
              <p:cNvGrpSpPr>
                <a:grpSpLocks/>
              </p:cNvGrpSpPr>
              <p:nvPr/>
            </p:nvGrpSpPr>
            <p:grpSpPr bwMode="auto">
              <a:xfrm>
                <a:off x="238" y="1980"/>
                <a:ext cx="2331" cy="923"/>
                <a:chOff x="238" y="1980"/>
                <a:chExt cx="2331" cy="923"/>
              </a:xfrm>
            </p:grpSpPr>
            <p:sp>
              <p:nvSpPr>
                <p:cNvPr id="89175" name="Text Box 87"/>
                <p:cNvSpPr txBox="1">
                  <a:spLocks noChangeArrowheads="1"/>
                </p:cNvSpPr>
                <p:nvPr/>
              </p:nvSpPr>
              <p:spPr bwMode="auto">
                <a:xfrm>
                  <a:off x="238" y="1980"/>
                  <a:ext cx="65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ここでは</a:t>
                  </a:r>
                </a:p>
              </p:txBody>
            </p:sp>
            <p:grpSp>
              <p:nvGrpSpPr>
                <p:cNvPr id="89251" name="Group 163"/>
                <p:cNvGrpSpPr>
                  <a:grpSpLocks/>
                </p:cNvGrpSpPr>
                <p:nvPr/>
              </p:nvGrpSpPr>
              <p:grpSpPr bwMode="auto">
                <a:xfrm>
                  <a:off x="927" y="2005"/>
                  <a:ext cx="1642" cy="898"/>
                  <a:chOff x="927" y="2005"/>
                  <a:chExt cx="1642" cy="898"/>
                </a:xfrm>
              </p:grpSpPr>
              <p:sp>
                <p:nvSpPr>
                  <p:cNvPr id="89168" name="Text Box 80"/>
                  <p:cNvSpPr txBox="1">
                    <a:spLocks noChangeArrowheads="1"/>
                  </p:cNvSpPr>
                  <p:nvPr/>
                </p:nvSpPr>
                <p:spPr bwMode="auto">
                  <a:xfrm>
                    <a:off x="1030" y="2005"/>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０</a:t>
                    </a:r>
                  </a:p>
                </p:txBody>
              </p:sp>
              <p:sp>
                <p:nvSpPr>
                  <p:cNvPr id="89170" name="Text Box 82"/>
                  <p:cNvSpPr txBox="1">
                    <a:spLocks noChangeArrowheads="1"/>
                  </p:cNvSpPr>
                  <p:nvPr/>
                </p:nvSpPr>
                <p:spPr bwMode="auto">
                  <a:xfrm>
                    <a:off x="1545" y="2157"/>
                    <a:ext cx="102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１００</a:t>
                    </a:r>
                  </a:p>
                </p:txBody>
              </p:sp>
              <p:sp>
                <p:nvSpPr>
                  <p:cNvPr id="89173" name="Text Box 85"/>
                  <p:cNvSpPr txBox="1">
                    <a:spLocks noChangeArrowheads="1"/>
                  </p:cNvSpPr>
                  <p:nvPr/>
                </p:nvSpPr>
                <p:spPr bwMode="auto">
                  <a:xfrm>
                    <a:off x="976" y="2141"/>
                    <a:ext cx="26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a:t>n</a:t>
                    </a:r>
                  </a:p>
                </p:txBody>
              </p:sp>
              <p:sp>
                <p:nvSpPr>
                  <p:cNvPr id="89174" name="Text Box 86"/>
                  <p:cNvSpPr txBox="1">
                    <a:spLocks noChangeArrowheads="1"/>
                  </p:cNvSpPr>
                  <p:nvPr/>
                </p:nvSpPr>
                <p:spPr bwMode="auto">
                  <a:xfrm>
                    <a:off x="985" y="2331"/>
                    <a:ext cx="18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800"/>
                      <a:t>h</a:t>
                    </a:r>
                  </a:p>
                </p:txBody>
              </p:sp>
              <p:sp>
                <p:nvSpPr>
                  <p:cNvPr id="89202" name="Text Box 114"/>
                  <p:cNvSpPr txBox="1">
                    <a:spLocks noChangeArrowheads="1"/>
                  </p:cNvSpPr>
                  <p:nvPr/>
                </p:nvSpPr>
                <p:spPr bwMode="auto">
                  <a:xfrm>
                    <a:off x="927" y="2547"/>
                    <a:ext cx="1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solidFill>
                          <a:srgbClr val="00FF00"/>
                        </a:solidFill>
                      </a:rPr>
                      <a:t>f</a:t>
                    </a:r>
                  </a:p>
                </p:txBody>
              </p:sp>
              <p:sp>
                <p:nvSpPr>
                  <p:cNvPr id="89203" name="Text Box 115"/>
                  <p:cNvSpPr txBox="1">
                    <a:spLocks noChangeArrowheads="1"/>
                  </p:cNvSpPr>
                  <p:nvPr/>
                </p:nvSpPr>
                <p:spPr bwMode="auto">
                  <a:xfrm>
                    <a:off x="991" y="2547"/>
                    <a:ext cx="21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solidFill>
                          <a:srgbClr val="00FF00"/>
                        </a:solidFill>
                      </a:rPr>
                      <a:t>x</a:t>
                    </a:r>
                  </a:p>
                </p:txBody>
              </p:sp>
              <p:sp>
                <p:nvSpPr>
                  <p:cNvPr id="89204" name="Text Box 116"/>
                  <p:cNvSpPr txBox="1">
                    <a:spLocks noChangeArrowheads="1"/>
                  </p:cNvSpPr>
                  <p:nvPr/>
                </p:nvSpPr>
                <p:spPr bwMode="auto">
                  <a:xfrm>
                    <a:off x="1046" y="2529"/>
                    <a:ext cx="19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solidFill>
                          <a:srgbClr val="00FF00"/>
                        </a:solidFill>
                      </a:rPr>
                      <a:t>２</a:t>
                    </a:r>
                  </a:p>
                </p:txBody>
              </p:sp>
              <p:sp>
                <p:nvSpPr>
                  <p:cNvPr id="89207" name="Text Box 119"/>
                  <p:cNvSpPr txBox="1">
                    <a:spLocks noChangeArrowheads="1"/>
                  </p:cNvSpPr>
                  <p:nvPr/>
                </p:nvSpPr>
                <p:spPr bwMode="auto">
                  <a:xfrm>
                    <a:off x="933" y="2711"/>
                    <a:ext cx="1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solidFill>
                          <a:srgbClr val="660066"/>
                        </a:solidFill>
                      </a:rPr>
                      <a:t>f</a:t>
                    </a:r>
                  </a:p>
                </p:txBody>
              </p:sp>
              <p:sp>
                <p:nvSpPr>
                  <p:cNvPr id="89208" name="Text Box 120"/>
                  <p:cNvSpPr txBox="1">
                    <a:spLocks noChangeArrowheads="1"/>
                  </p:cNvSpPr>
                  <p:nvPr/>
                </p:nvSpPr>
                <p:spPr bwMode="auto">
                  <a:xfrm>
                    <a:off x="997" y="2711"/>
                    <a:ext cx="21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x</a:t>
                    </a:r>
                  </a:p>
                </p:txBody>
              </p:sp>
              <p:sp>
                <p:nvSpPr>
                  <p:cNvPr id="89211" name="Text Box 123"/>
                  <p:cNvSpPr txBox="1">
                    <a:spLocks noChangeArrowheads="1"/>
                  </p:cNvSpPr>
                  <p:nvPr/>
                </p:nvSpPr>
                <p:spPr bwMode="auto">
                  <a:xfrm>
                    <a:off x="1542" y="2343"/>
                    <a:ext cx="81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０．０８</a:t>
                    </a:r>
                  </a:p>
                </p:txBody>
              </p:sp>
              <p:sp>
                <p:nvSpPr>
                  <p:cNvPr id="89212" name="Text Box 124"/>
                  <p:cNvSpPr txBox="1">
                    <a:spLocks noChangeArrowheads="1"/>
                  </p:cNvSpPr>
                  <p:nvPr/>
                </p:nvSpPr>
                <p:spPr bwMode="auto">
                  <a:xfrm>
                    <a:off x="1143" y="2538"/>
                    <a:ext cx="117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の合計　：　２７４</a:t>
                    </a:r>
                  </a:p>
                </p:txBody>
              </p:sp>
              <p:sp>
                <p:nvSpPr>
                  <p:cNvPr id="89213" name="Text Box 125"/>
                  <p:cNvSpPr txBox="1">
                    <a:spLocks noChangeArrowheads="1"/>
                  </p:cNvSpPr>
                  <p:nvPr/>
                </p:nvSpPr>
                <p:spPr bwMode="auto">
                  <a:xfrm>
                    <a:off x="1131" y="2697"/>
                    <a:ext cx="109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の合計　：　　１４</a:t>
                    </a:r>
                  </a:p>
                </p:txBody>
              </p:sp>
            </p:grpSp>
          </p:grpSp>
        </p:grpSp>
      </p:grpSp>
      <p:grpSp>
        <p:nvGrpSpPr>
          <p:cNvPr id="89254" name="Group 166"/>
          <p:cNvGrpSpPr>
            <a:grpSpLocks/>
          </p:cNvGrpSpPr>
          <p:nvPr/>
        </p:nvGrpSpPr>
        <p:grpSpPr bwMode="auto">
          <a:xfrm>
            <a:off x="187325" y="4992688"/>
            <a:ext cx="4529138" cy="973137"/>
            <a:chOff x="118" y="3145"/>
            <a:chExt cx="2853" cy="613"/>
          </a:xfrm>
        </p:grpSpPr>
        <p:sp>
          <p:nvSpPr>
            <p:cNvPr id="89217" name="Text Box 129"/>
            <p:cNvSpPr txBox="1">
              <a:spLocks noChangeArrowheads="1"/>
            </p:cNvSpPr>
            <p:nvPr/>
          </p:nvSpPr>
          <p:spPr bwMode="auto">
            <a:xfrm>
              <a:off x="118" y="3420"/>
              <a:ext cx="251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Ｓ　＝　０．０８　</a:t>
              </a:r>
              <a:r>
                <a:rPr lang="en-US" altLang="ja-JP" sz="1400"/>
                <a:t>×</a:t>
              </a:r>
              <a:r>
                <a:rPr lang="ja-JP" altLang="en-US" sz="1400"/>
                <a:t>　　　　　　　　　　　　　　　</a:t>
              </a:r>
            </a:p>
          </p:txBody>
        </p:sp>
        <p:sp>
          <p:nvSpPr>
            <p:cNvPr id="89222" name="Line 134"/>
            <p:cNvSpPr>
              <a:spLocks noChangeShapeType="1"/>
            </p:cNvSpPr>
            <p:nvPr/>
          </p:nvSpPr>
          <p:spPr bwMode="auto">
            <a:xfrm>
              <a:off x="1235" y="3542"/>
              <a:ext cx="173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233" name="Line 145"/>
            <p:cNvSpPr>
              <a:spLocks noChangeShapeType="1"/>
            </p:cNvSpPr>
            <p:nvPr/>
          </p:nvSpPr>
          <p:spPr bwMode="auto">
            <a:xfrm>
              <a:off x="1435" y="3282"/>
              <a:ext cx="1527" cy="0"/>
            </a:xfrm>
            <a:prstGeom prst="line">
              <a:avLst/>
            </a:prstGeom>
            <a:noFill/>
            <a:ln w="571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219" name="Text Box 131"/>
            <p:cNvSpPr txBox="1">
              <a:spLocks noChangeArrowheads="1"/>
            </p:cNvSpPr>
            <p:nvPr/>
          </p:nvSpPr>
          <p:spPr bwMode="auto">
            <a:xfrm>
              <a:off x="963" y="3145"/>
              <a:ext cx="604" cy="5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5400"/>
                <a:t>√</a:t>
              </a:r>
            </a:p>
          </p:txBody>
        </p:sp>
        <p:sp>
          <p:nvSpPr>
            <p:cNvPr id="89236" name="Text Box 148"/>
            <p:cNvSpPr txBox="1">
              <a:spLocks noChangeArrowheads="1"/>
            </p:cNvSpPr>
            <p:nvPr/>
          </p:nvSpPr>
          <p:spPr bwMode="auto">
            <a:xfrm>
              <a:off x="1335" y="3337"/>
              <a:ext cx="157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２７４　－　（　１４　　１００　）</a:t>
              </a:r>
            </a:p>
          </p:txBody>
        </p:sp>
        <p:sp>
          <p:nvSpPr>
            <p:cNvPr id="89237" name="Line 149"/>
            <p:cNvSpPr>
              <a:spLocks noChangeShapeType="1"/>
            </p:cNvSpPr>
            <p:nvPr/>
          </p:nvSpPr>
          <p:spPr bwMode="auto">
            <a:xfrm flipH="1">
              <a:off x="2213" y="3346"/>
              <a:ext cx="91" cy="15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238" name="Text Box 150"/>
            <p:cNvSpPr txBox="1">
              <a:spLocks noChangeArrowheads="1"/>
            </p:cNvSpPr>
            <p:nvPr/>
          </p:nvSpPr>
          <p:spPr bwMode="auto">
            <a:xfrm>
              <a:off x="2109" y="3292"/>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sp>
          <p:nvSpPr>
            <p:cNvPr id="89239" name="Text Box 151"/>
            <p:cNvSpPr txBox="1">
              <a:spLocks noChangeArrowheads="1"/>
            </p:cNvSpPr>
            <p:nvPr/>
          </p:nvSpPr>
          <p:spPr bwMode="auto">
            <a:xfrm>
              <a:off x="1755" y="3566"/>
              <a:ext cx="71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１００　－　１</a:t>
              </a:r>
            </a:p>
          </p:txBody>
        </p:sp>
      </p:grpSp>
      <p:sp>
        <p:nvSpPr>
          <p:cNvPr id="89241" name="Text Box 153"/>
          <p:cNvSpPr txBox="1">
            <a:spLocks noChangeArrowheads="1"/>
          </p:cNvSpPr>
          <p:nvPr/>
        </p:nvSpPr>
        <p:spPr bwMode="auto">
          <a:xfrm>
            <a:off x="4895850" y="5470525"/>
            <a:ext cx="3730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０．０８　</a:t>
            </a:r>
            <a:r>
              <a:rPr lang="en-US" altLang="ja-JP" sz="1400"/>
              <a:t>×</a:t>
            </a:r>
            <a:r>
              <a:rPr lang="ja-JP" altLang="en-US" sz="1400"/>
              <a:t>　１．６５７７　　＝　</a:t>
            </a:r>
            <a:r>
              <a:rPr lang="ja-JP" altLang="en-US" sz="1400" b="1">
                <a:solidFill>
                  <a:srgbClr val="FF0000"/>
                </a:solidFill>
              </a:rPr>
              <a:t>０．１３３</a:t>
            </a:r>
          </a:p>
        </p:txBody>
      </p:sp>
      <p:sp>
        <p:nvSpPr>
          <p:cNvPr id="89259" name="Rectangle 171"/>
          <p:cNvSpPr>
            <a:spLocks noChangeArrowheads="1"/>
          </p:cNvSpPr>
          <p:nvPr/>
        </p:nvSpPr>
        <p:spPr bwMode="auto">
          <a:xfrm>
            <a:off x="5200650" y="5548313"/>
            <a:ext cx="752475"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9260" name="Rectangle 172"/>
          <p:cNvSpPr>
            <a:spLocks noChangeArrowheads="1"/>
          </p:cNvSpPr>
          <p:nvPr/>
        </p:nvSpPr>
        <p:spPr bwMode="auto">
          <a:xfrm>
            <a:off x="6281738" y="5526088"/>
            <a:ext cx="752475"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9261" name="Rectangle 173"/>
          <p:cNvSpPr>
            <a:spLocks noChangeArrowheads="1"/>
          </p:cNvSpPr>
          <p:nvPr/>
        </p:nvSpPr>
        <p:spPr bwMode="auto">
          <a:xfrm>
            <a:off x="7478713" y="5548313"/>
            <a:ext cx="752475"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9262" name="Rectangle 174"/>
          <p:cNvSpPr>
            <a:spLocks noChangeArrowheads="1"/>
          </p:cNvSpPr>
          <p:nvPr/>
        </p:nvSpPr>
        <p:spPr bwMode="auto">
          <a:xfrm>
            <a:off x="2813050" y="5715000"/>
            <a:ext cx="492125" cy="20161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9263" name="Rectangle 175"/>
          <p:cNvSpPr>
            <a:spLocks noChangeArrowheads="1"/>
          </p:cNvSpPr>
          <p:nvPr/>
        </p:nvSpPr>
        <p:spPr bwMode="auto">
          <a:xfrm>
            <a:off x="3125788" y="5357813"/>
            <a:ext cx="303212"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9264" name="Rectangle 176"/>
          <p:cNvSpPr>
            <a:spLocks noChangeArrowheads="1"/>
          </p:cNvSpPr>
          <p:nvPr/>
        </p:nvSpPr>
        <p:spPr bwMode="auto">
          <a:xfrm>
            <a:off x="2087563" y="5353050"/>
            <a:ext cx="492125" cy="20161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9265" name="Rectangle 177"/>
          <p:cNvSpPr>
            <a:spLocks noChangeArrowheads="1"/>
          </p:cNvSpPr>
          <p:nvPr/>
        </p:nvSpPr>
        <p:spPr bwMode="auto">
          <a:xfrm>
            <a:off x="3668713" y="5351463"/>
            <a:ext cx="361950" cy="2016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89266" name="Text Box 178"/>
          <p:cNvSpPr txBox="1">
            <a:spLocks noChangeArrowheads="1"/>
          </p:cNvSpPr>
          <p:nvPr/>
        </p:nvSpPr>
        <p:spPr bwMode="auto">
          <a:xfrm>
            <a:off x="6996113" y="6081713"/>
            <a:ext cx="21478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有効数字４桁目を丸める</a:t>
            </a:r>
          </a:p>
        </p:txBody>
      </p:sp>
      <p:sp>
        <p:nvSpPr>
          <p:cNvPr id="89267" name="Text Box 179"/>
          <p:cNvSpPr txBox="1">
            <a:spLocks noChangeArrowheads="1"/>
          </p:cNvSpPr>
          <p:nvPr/>
        </p:nvSpPr>
        <p:spPr bwMode="auto">
          <a:xfrm>
            <a:off x="8593138" y="114300"/>
            <a:ext cx="55086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２２</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ChangeArrowheads="1"/>
          </p:cNvSpPr>
          <p:nvPr/>
        </p:nvSpPr>
        <p:spPr bwMode="auto">
          <a:xfrm>
            <a:off x="209550" y="141288"/>
            <a:ext cx="5067300"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手順６ 　 標準偏差　Ｓ　を計算する</a:t>
            </a:r>
            <a:endParaRPr lang="ja-JP" altLang="en-US"/>
          </a:p>
        </p:txBody>
      </p:sp>
      <p:grpSp>
        <p:nvGrpSpPr>
          <p:cNvPr id="117763" name="Group 3"/>
          <p:cNvGrpSpPr>
            <a:grpSpLocks/>
          </p:cNvGrpSpPr>
          <p:nvPr/>
        </p:nvGrpSpPr>
        <p:grpSpPr bwMode="auto">
          <a:xfrm>
            <a:off x="4375150" y="954088"/>
            <a:ext cx="4768850" cy="3697287"/>
            <a:chOff x="2756" y="601"/>
            <a:chExt cx="3004" cy="2329"/>
          </a:xfrm>
        </p:grpSpPr>
        <p:grpSp>
          <p:nvGrpSpPr>
            <p:cNvPr id="117764" name="Group 4"/>
            <p:cNvGrpSpPr>
              <a:grpSpLocks/>
            </p:cNvGrpSpPr>
            <p:nvPr/>
          </p:nvGrpSpPr>
          <p:grpSpPr bwMode="auto">
            <a:xfrm>
              <a:off x="2756" y="601"/>
              <a:ext cx="3004" cy="2329"/>
              <a:chOff x="2756" y="601"/>
              <a:chExt cx="3004" cy="2329"/>
            </a:xfrm>
          </p:grpSpPr>
          <p:grpSp>
            <p:nvGrpSpPr>
              <p:cNvPr id="117765" name="Group 5"/>
              <p:cNvGrpSpPr>
                <a:grpSpLocks/>
              </p:cNvGrpSpPr>
              <p:nvPr/>
            </p:nvGrpSpPr>
            <p:grpSpPr bwMode="auto">
              <a:xfrm>
                <a:off x="2756" y="601"/>
                <a:ext cx="2935" cy="2329"/>
                <a:chOff x="2693" y="601"/>
                <a:chExt cx="2935" cy="2329"/>
              </a:xfrm>
            </p:grpSpPr>
            <p:sp>
              <p:nvSpPr>
                <p:cNvPr id="117766" name="Line 6"/>
                <p:cNvSpPr>
                  <a:spLocks noChangeShapeType="1"/>
                </p:cNvSpPr>
                <p:nvPr/>
              </p:nvSpPr>
              <p:spPr bwMode="auto">
                <a:xfrm>
                  <a:off x="2727" y="1038"/>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7767" name="Group 7"/>
                <p:cNvGrpSpPr>
                  <a:grpSpLocks/>
                </p:cNvGrpSpPr>
                <p:nvPr/>
              </p:nvGrpSpPr>
              <p:grpSpPr bwMode="auto">
                <a:xfrm>
                  <a:off x="2693" y="601"/>
                  <a:ext cx="2935" cy="2329"/>
                  <a:chOff x="2801" y="601"/>
                  <a:chExt cx="2935" cy="2329"/>
                </a:xfrm>
              </p:grpSpPr>
              <p:sp>
                <p:nvSpPr>
                  <p:cNvPr id="117768" name="Line 8"/>
                  <p:cNvSpPr>
                    <a:spLocks noChangeShapeType="1"/>
                  </p:cNvSpPr>
                  <p:nvPr/>
                </p:nvSpPr>
                <p:spPr bwMode="auto">
                  <a:xfrm>
                    <a:off x="5720" y="610"/>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7769" name="Group 9"/>
                  <p:cNvGrpSpPr>
                    <a:grpSpLocks/>
                  </p:cNvGrpSpPr>
                  <p:nvPr/>
                </p:nvGrpSpPr>
                <p:grpSpPr bwMode="auto">
                  <a:xfrm>
                    <a:off x="2801" y="601"/>
                    <a:ext cx="2935" cy="2329"/>
                    <a:chOff x="2801" y="601"/>
                    <a:chExt cx="2935" cy="2329"/>
                  </a:xfrm>
                </p:grpSpPr>
                <p:grpSp>
                  <p:nvGrpSpPr>
                    <p:cNvPr id="117770" name="Group 10"/>
                    <p:cNvGrpSpPr>
                      <a:grpSpLocks/>
                    </p:cNvGrpSpPr>
                    <p:nvPr/>
                  </p:nvGrpSpPr>
                  <p:grpSpPr bwMode="auto">
                    <a:xfrm>
                      <a:off x="2801" y="601"/>
                      <a:ext cx="2935" cy="2329"/>
                      <a:chOff x="2801" y="601"/>
                      <a:chExt cx="2935" cy="2329"/>
                    </a:xfrm>
                  </p:grpSpPr>
                  <p:grpSp>
                    <p:nvGrpSpPr>
                      <p:cNvPr id="117771" name="Group 11"/>
                      <p:cNvGrpSpPr>
                        <a:grpSpLocks/>
                      </p:cNvGrpSpPr>
                      <p:nvPr/>
                    </p:nvGrpSpPr>
                    <p:grpSpPr bwMode="auto">
                      <a:xfrm>
                        <a:off x="2801" y="860"/>
                        <a:ext cx="2916" cy="2070"/>
                        <a:chOff x="479" y="1409"/>
                        <a:chExt cx="2916" cy="2070"/>
                      </a:xfrm>
                    </p:grpSpPr>
                    <p:sp>
                      <p:nvSpPr>
                        <p:cNvPr id="117772" name="Rectangle 12"/>
                        <p:cNvSpPr>
                          <a:spLocks noChangeArrowheads="1"/>
                        </p:cNvSpPr>
                        <p:nvPr/>
                      </p:nvSpPr>
                      <p:spPr bwMode="auto">
                        <a:xfrm>
                          <a:off x="2009" y="1418"/>
                          <a:ext cx="521" cy="1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４</a:t>
                          </a:r>
                        </a:p>
                        <a:p>
                          <a:pPr>
                            <a:buFontTx/>
                            <a:buNone/>
                          </a:pPr>
                          <a:r>
                            <a:rPr lang="ja-JP" altLang="en-US" sz="1400"/>
                            <a:t>　　９</a:t>
                          </a:r>
                        </a:p>
                        <a:p>
                          <a:pPr>
                            <a:buFontTx/>
                            <a:buNone/>
                          </a:pPr>
                          <a:r>
                            <a:rPr lang="ja-JP" altLang="en-US" sz="1400"/>
                            <a:t>　２０</a:t>
                          </a:r>
                        </a:p>
                        <a:p>
                          <a:pPr>
                            <a:buFontTx/>
                            <a:buNone/>
                          </a:pPr>
                          <a:r>
                            <a:rPr lang="ja-JP" altLang="en-US" sz="1400"/>
                            <a:t>　３４</a:t>
                          </a:r>
                        </a:p>
                        <a:p>
                          <a:pPr>
                            <a:buFontTx/>
                            <a:buNone/>
                          </a:pPr>
                          <a:r>
                            <a:rPr lang="ja-JP" altLang="en-US" sz="1400"/>
                            <a:t>　１８</a:t>
                          </a:r>
                        </a:p>
                        <a:p>
                          <a:pPr>
                            <a:buFontTx/>
                            <a:buNone/>
                          </a:pPr>
                          <a:r>
                            <a:rPr lang="ja-JP" altLang="en-US" sz="1400"/>
                            <a:t>　　７</a:t>
                          </a:r>
                        </a:p>
                        <a:p>
                          <a:pPr>
                            <a:buFontTx/>
                            <a:buNone/>
                          </a:pPr>
                          <a:r>
                            <a:rPr lang="ja-JP" altLang="en-US" sz="1400"/>
                            <a:t>　　３</a:t>
                          </a:r>
                        </a:p>
                        <a:p>
                          <a:pPr>
                            <a:buFontTx/>
                            <a:buNone/>
                          </a:pPr>
                          <a:r>
                            <a:rPr lang="ja-JP" altLang="en-US" sz="1400"/>
                            <a:t>　　３</a:t>
                          </a:r>
                        </a:p>
                        <a:p>
                          <a:pPr>
                            <a:buFontTx/>
                            <a:buNone/>
                          </a:pPr>
                          <a:r>
                            <a:rPr lang="ja-JP" altLang="en-US" sz="1400"/>
                            <a:t>　　１</a:t>
                          </a:r>
                        </a:p>
                        <a:p>
                          <a:pPr>
                            <a:buFontTx/>
                            <a:buNone/>
                          </a:pPr>
                          <a:r>
                            <a:rPr lang="ja-JP" altLang="en-US" sz="1400"/>
                            <a:t>　　１</a:t>
                          </a:r>
                        </a:p>
                      </p:txBody>
                    </p:sp>
                    <p:sp>
                      <p:nvSpPr>
                        <p:cNvPr id="117773" name="Rectangle 13"/>
                        <p:cNvSpPr>
                          <a:spLocks noChangeArrowheads="1"/>
                        </p:cNvSpPr>
                        <p:nvPr/>
                      </p:nvSpPr>
                      <p:spPr bwMode="auto">
                        <a:xfrm>
                          <a:off x="1515" y="1418"/>
                          <a:ext cx="584" cy="19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b="1">
                              <a:solidFill>
                                <a:srgbClr val="FF0000"/>
                              </a:solidFill>
                            </a:rPr>
                            <a:t>　</a:t>
                          </a:r>
                          <a:r>
                            <a:rPr lang="ja-JP" altLang="en-US" sz="1400"/>
                            <a:t>７７．８７</a:t>
                          </a:r>
                        </a:p>
                        <a:p>
                          <a:pPr>
                            <a:buFontTx/>
                            <a:buNone/>
                          </a:pPr>
                          <a:r>
                            <a:rPr lang="ja-JP" altLang="en-US" sz="1400"/>
                            <a:t>　７７．９５</a:t>
                          </a:r>
                        </a:p>
                        <a:p>
                          <a:pPr>
                            <a:buFontTx/>
                            <a:buNone/>
                          </a:pPr>
                          <a:r>
                            <a:rPr lang="ja-JP" altLang="en-US" sz="1400"/>
                            <a:t>　７８．０３</a:t>
                          </a:r>
                        </a:p>
                        <a:p>
                          <a:pPr>
                            <a:buFontTx/>
                            <a:buNone/>
                          </a:pPr>
                          <a:r>
                            <a:rPr lang="ja-JP" altLang="en-US" sz="1400"/>
                            <a:t>　</a:t>
                          </a:r>
                          <a:r>
                            <a:rPr lang="ja-JP" altLang="en-US" sz="1400">
                              <a:solidFill>
                                <a:schemeClr val="accent1"/>
                              </a:solidFill>
                            </a:rPr>
                            <a:t>７８．１１</a:t>
                          </a:r>
                        </a:p>
                        <a:p>
                          <a:pPr>
                            <a:buFontTx/>
                            <a:buNone/>
                          </a:pPr>
                          <a:r>
                            <a:rPr lang="ja-JP" altLang="en-US" sz="1400"/>
                            <a:t>　７８．１９</a:t>
                          </a:r>
                        </a:p>
                        <a:p>
                          <a:pPr>
                            <a:buFontTx/>
                            <a:buNone/>
                          </a:pPr>
                          <a:r>
                            <a:rPr lang="ja-JP" altLang="en-US" sz="1400"/>
                            <a:t>　７８．２７</a:t>
                          </a:r>
                        </a:p>
                        <a:p>
                          <a:pPr>
                            <a:buFontTx/>
                            <a:buNone/>
                          </a:pPr>
                          <a:r>
                            <a:rPr lang="ja-JP" altLang="en-US" sz="1400"/>
                            <a:t>　７８．３５</a:t>
                          </a:r>
                        </a:p>
                        <a:p>
                          <a:pPr>
                            <a:buFontTx/>
                            <a:buNone/>
                          </a:pPr>
                          <a:r>
                            <a:rPr lang="ja-JP" altLang="en-US" sz="1400"/>
                            <a:t>　７８．４３</a:t>
                          </a:r>
                        </a:p>
                        <a:p>
                          <a:pPr>
                            <a:buFontTx/>
                            <a:buNone/>
                          </a:pPr>
                          <a:r>
                            <a:rPr lang="ja-JP" altLang="en-US" sz="1400"/>
                            <a:t>　７８．５１</a:t>
                          </a:r>
                        </a:p>
                        <a:p>
                          <a:pPr>
                            <a:buFontTx/>
                            <a:buNone/>
                          </a:pPr>
                          <a:r>
                            <a:rPr lang="ja-JP" altLang="en-US" sz="1400"/>
                            <a:t>　７８．５９</a:t>
                          </a:r>
                        </a:p>
                      </p:txBody>
                    </p:sp>
                    <p:sp>
                      <p:nvSpPr>
                        <p:cNvPr id="117774" name="Rectangle 14"/>
                        <p:cNvSpPr>
                          <a:spLocks noChangeArrowheads="1"/>
                        </p:cNvSpPr>
                        <p:nvPr/>
                      </p:nvSpPr>
                      <p:spPr bwMode="auto">
                        <a:xfrm>
                          <a:off x="479" y="1409"/>
                          <a:ext cx="1170" cy="2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７７．８３～７７．９１</a:t>
                          </a:r>
                        </a:p>
                        <a:p>
                          <a:pPr>
                            <a:buFontTx/>
                            <a:buNone/>
                          </a:pPr>
                          <a:r>
                            <a:rPr lang="ja-JP" altLang="en-US" sz="1400"/>
                            <a:t>　７７．９１～７７．９９</a:t>
                          </a:r>
                        </a:p>
                        <a:p>
                          <a:pPr>
                            <a:buFontTx/>
                            <a:buNone/>
                          </a:pPr>
                          <a:r>
                            <a:rPr lang="ja-JP" altLang="en-US" sz="1400"/>
                            <a:t>　７７．９９～７８．０７</a:t>
                          </a:r>
                        </a:p>
                        <a:p>
                          <a:pPr>
                            <a:buFontTx/>
                            <a:buNone/>
                          </a:pPr>
                          <a:r>
                            <a:rPr lang="ja-JP" altLang="en-US" sz="1400"/>
                            <a:t>　７８．０７～７８．１５</a:t>
                          </a:r>
                        </a:p>
                        <a:p>
                          <a:pPr>
                            <a:buFontTx/>
                            <a:buNone/>
                          </a:pPr>
                          <a:r>
                            <a:rPr lang="ja-JP" altLang="en-US" sz="1400"/>
                            <a:t>　７８．１５～７８・２３</a:t>
                          </a:r>
                        </a:p>
                        <a:p>
                          <a:pPr>
                            <a:buFontTx/>
                            <a:buNone/>
                          </a:pPr>
                          <a:r>
                            <a:rPr lang="ja-JP" altLang="en-US" sz="1400"/>
                            <a:t>　７８．２３～７８．３１</a:t>
                          </a:r>
                        </a:p>
                        <a:p>
                          <a:pPr>
                            <a:buFontTx/>
                            <a:buNone/>
                          </a:pPr>
                          <a:r>
                            <a:rPr lang="ja-JP" altLang="en-US" sz="1400"/>
                            <a:t>　７８．３１～７８．３９</a:t>
                          </a:r>
                        </a:p>
                        <a:p>
                          <a:pPr>
                            <a:buFontTx/>
                            <a:buNone/>
                          </a:pPr>
                          <a:r>
                            <a:rPr lang="ja-JP" altLang="en-US" sz="1400"/>
                            <a:t>　７８．３９～７８．４７</a:t>
                          </a:r>
                        </a:p>
                        <a:p>
                          <a:pPr>
                            <a:buFontTx/>
                            <a:buNone/>
                          </a:pPr>
                          <a:r>
                            <a:rPr lang="ja-JP" altLang="en-US" sz="1400"/>
                            <a:t>　７８．４７～７８．５５</a:t>
                          </a:r>
                        </a:p>
                        <a:p>
                          <a:pPr>
                            <a:buFontTx/>
                            <a:buNone/>
                          </a:pPr>
                          <a:r>
                            <a:rPr lang="ja-JP" altLang="en-US" sz="1400"/>
                            <a:t>　７８．５５～７８．６３</a:t>
                          </a:r>
                        </a:p>
                      </p:txBody>
                    </p:sp>
                    <p:sp>
                      <p:nvSpPr>
                        <p:cNvPr id="117775" name="Rectangle 15"/>
                        <p:cNvSpPr>
                          <a:spLocks noChangeArrowheads="1"/>
                        </p:cNvSpPr>
                        <p:nvPr/>
                      </p:nvSpPr>
                      <p:spPr bwMode="auto">
                        <a:xfrm>
                          <a:off x="2300" y="1430"/>
                          <a:ext cx="484" cy="1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－３</a:t>
                          </a:r>
                        </a:p>
                        <a:p>
                          <a:pPr>
                            <a:buFontTx/>
                            <a:buNone/>
                          </a:pPr>
                          <a:r>
                            <a:rPr lang="ja-JP" altLang="en-US" sz="1400"/>
                            <a:t>　－２</a:t>
                          </a:r>
                        </a:p>
                        <a:p>
                          <a:pPr>
                            <a:buFontTx/>
                            <a:buNone/>
                          </a:pPr>
                          <a:r>
                            <a:rPr lang="ja-JP" altLang="en-US" sz="1400"/>
                            <a:t>　－１</a:t>
                          </a:r>
                        </a:p>
                        <a:p>
                          <a:pPr>
                            <a:buFontTx/>
                            <a:buNone/>
                          </a:pPr>
                          <a:r>
                            <a:rPr lang="ja-JP" altLang="en-US" sz="1400"/>
                            <a:t>　　０</a:t>
                          </a:r>
                        </a:p>
                        <a:p>
                          <a:pPr>
                            <a:buFontTx/>
                            <a:buNone/>
                          </a:pPr>
                          <a:r>
                            <a:rPr lang="ja-JP" altLang="en-US" sz="1400"/>
                            <a:t>　　１</a:t>
                          </a:r>
                        </a:p>
                        <a:p>
                          <a:pPr>
                            <a:buFontTx/>
                            <a:buNone/>
                          </a:pPr>
                          <a:r>
                            <a:rPr lang="ja-JP" altLang="en-US" sz="1400"/>
                            <a:t>　　２</a:t>
                          </a:r>
                        </a:p>
                        <a:p>
                          <a:pPr>
                            <a:buFontTx/>
                            <a:buNone/>
                          </a:pPr>
                          <a:r>
                            <a:rPr lang="ja-JP" altLang="en-US" sz="1400"/>
                            <a:t>　　３</a:t>
                          </a:r>
                        </a:p>
                        <a:p>
                          <a:pPr>
                            <a:buFontTx/>
                            <a:buNone/>
                          </a:pPr>
                          <a:r>
                            <a:rPr lang="ja-JP" altLang="en-US" sz="1400"/>
                            <a:t>　　４</a:t>
                          </a:r>
                        </a:p>
                        <a:p>
                          <a:pPr>
                            <a:buFontTx/>
                            <a:buNone/>
                          </a:pPr>
                          <a:r>
                            <a:rPr lang="ja-JP" altLang="en-US" sz="1400"/>
                            <a:t>　　５</a:t>
                          </a:r>
                        </a:p>
                        <a:p>
                          <a:pPr>
                            <a:buFontTx/>
                            <a:buNone/>
                          </a:pPr>
                          <a:r>
                            <a:rPr lang="ja-JP" altLang="en-US" sz="1400"/>
                            <a:t>　　６</a:t>
                          </a:r>
                        </a:p>
                      </p:txBody>
                    </p:sp>
                    <p:sp>
                      <p:nvSpPr>
                        <p:cNvPr id="117776" name="Rectangle 16"/>
                        <p:cNvSpPr>
                          <a:spLocks noChangeArrowheads="1"/>
                        </p:cNvSpPr>
                        <p:nvPr/>
                      </p:nvSpPr>
                      <p:spPr bwMode="auto">
                        <a:xfrm>
                          <a:off x="2590" y="1436"/>
                          <a:ext cx="566" cy="2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－１２</a:t>
                          </a:r>
                        </a:p>
                        <a:p>
                          <a:pPr>
                            <a:buFontTx/>
                            <a:buNone/>
                          </a:pPr>
                          <a:r>
                            <a:rPr lang="ja-JP" altLang="en-US" sz="1400"/>
                            <a:t>　－１８</a:t>
                          </a:r>
                        </a:p>
                        <a:p>
                          <a:pPr>
                            <a:buFontTx/>
                            <a:buNone/>
                          </a:pPr>
                          <a:r>
                            <a:rPr lang="ja-JP" altLang="en-US" sz="1400"/>
                            <a:t>　－２０</a:t>
                          </a:r>
                        </a:p>
                        <a:p>
                          <a:pPr>
                            <a:buFontTx/>
                            <a:buNone/>
                          </a:pPr>
                          <a:r>
                            <a:rPr lang="ja-JP" altLang="en-US" sz="1400"/>
                            <a:t>　　　０</a:t>
                          </a:r>
                        </a:p>
                        <a:p>
                          <a:pPr>
                            <a:buFontTx/>
                            <a:buNone/>
                          </a:pPr>
                          <a:r>
                            <a:rPr lang="ja-JP" altLang="en-US" sz="1400"/>
                            <a:t>　　１８</a:t>
                          </a:r>
                        </a:p>
                        <a:p>
                          <a:pPr>
                            <a:buFontTx/>
                            <a:buNone/>
                          </a:pPr>
                          <a:r>
                            <a:rPr lang="ja-JP" altLang="en-US" sz="1400"/>
                            <a:t>　　１４</a:t>
                          </a:r>
                        </a:p>
                        <a:p>
                          <a:pPr>
                            <a:buFontTx/>
                            <a:buNone/>
                          </a:pPr>
                          <a:r>
                            <a:rPr lang="ja-JP" altLang="en-US" sz="1400"/>
                            <a:t>　　　９</a:t>
                          </a:r>
                        </a:p>
                        <a:p>
                          <a:pPr>
                            <a:buFontTx/>
                            <a:buNone/>
                          </a:pPr>
                          <a:r>
                            <a:rPr lang="ja-JP" altLang="en-US" sz="1400"/>
                            <a:t>　　１２</a:t>
                          </a:r>
                        </a:p>
                        <a:p>
                          <a:pPr>
                            <a:buFontTx/>
                            <a:buNone/>
                          </a:pPr>
                          <a:r>
                            <a:rPr lang="ja-JP" altLang="en-US" sz="1400"/>
                            <a:t>　　　５</a:t>
                          </a:r>
                        </a:p>
                        <a:p>
                          <a:pPr>
                            <a:buFontTx/>
                            <a:buNone/>
                          </a:pPr>
                          <a:r>
                            <a:rPr lang="ja-JP" altLang="en-US" sz="1400"/>
                            <a:t>　　　６</a:t>
                          </a:r>
                        </a:p>
                      </p:txBody>
                    </p:sp>
                    <p:sp>
                      <p:nvSpPr>
                        <p:cNvPr id="117777" name="Rectangle 17"/>
                        <p:cNvSpPr>
                          <a:spLocks noChangeArrowheads="1"/>
                        </p:cNvSpPr>
                        <p:nvPr/>
                      </p:nvSpPr>
                      <p:spPr bwMode="auto">
                        <a:xfrm>
                          <a:off x="2929" y="1433"/>
                          <a:ext cx="466" cy="18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spcBef>
                              <a:spcPct val="20000"/>
                            </a:spcBef>
                            <a:buChar char="•"/>
                            <a:defRPr kumimoji="1" sz="2800">
                              <a:solidFill>
                                <a:schemeClr val="tx1"/>
                              </a:solidFill>
                              <a:latin typeface="Times New Roman" pitchFamily="18" charset="0"/>
                              <a:ea typeface="ＭＳ Ｐゴシック" pitchFamily="50" charset="-128"/>
                            </a:defRPr>
                          </a:lvl1pPr>
                          <a:lvl2pPr algn="l" defTabSz="762000">
                            <a:spcBef>
                              <a:spcPct val="20000"/>
                            </a:spcBef>
                            <a:buChar char="–"/>
                            <a:defRPr kumimoji="1" sz="2400">
                              <a:solidFill>
                                <a:schemeClr val="tx1"/>
                              </a:solidFill>
                              <a:latin typeface="Times New Roman" pitchFamily="18" charset="0"/>
                              <a:ea typeface="ＭＳ Ｐゴシック" pitchFamily="50" charset="-128"/>
                            </a:defRPr>
                          </a:lvl2pPr>
                          <a:lvl3pPr algn="l" defTabSz="762000">
                            <a:spcBef>
                              <a:spcPct val="20000"/>
                            </a:spcBef>
                            <a:buChar char="•"/>
                            <a:defRPr kumimoji="1" sz="2000">
                              <a:solidFill>
                                <a:schemeClr val="tx1"/>
                              </a:solidFill>
                              <a:latin typeface="Times New Roman" pitchFamily="18" charset="0"/>
                              <a:ea typeface="ＭＳ Ｐゴシック" pitchFamily="50" charset="-128"/>
                            </a:defRPr>
                          </a:lvl3pPr>
                          <a:lvl4pPr algn="l" defTabSz="762000">
                            <a:spcBef>
                              <a:spcPct val="20000"/>
                            </a:spcBef>
                            <a:buChar char="–"/>
                            <a:defRPr kumimoji="1">
                              <a:solidFill>
                                <a:schemeClr val="tx1"/>
                              </a:solidFill>
                              <a:latin typeface="Times New Roman" pitchFamily="18" charset="0"/>
                              <a:ea typeface="ＭＳ Ｐゴシック" pitchFamily="50" charset="-128"/>
                            </a:defRPr>
                          </a:lvl4pPr>
                          <a:lvl5pPr algn="l" defTabSz="762000">
                            <a:spcBef>
                              <a:spcPct val="20000"/>
                            </a:spcBef>
                            <a:buChar char="•"/>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buChar char="•"/>
                            <a:defRPr kumimoji="1">
                              <a:solidFill>
                                <a:schemeClr val="tx1"/>
                              </a:solidFill>
                              <a:latin typeface="Times New Roman" pitchFamily="18" charset="0"/>
                              <a:ea typeface="ＭＳ Ｐゴシック" pitchFamily="50" charset="-128"/>
                            </a:defRPr>
                          </a:lvl9pPr>
                        </a:lstStyle>
                        <a:p>
                          <a:pPr>
                            <a:buFontTx/>
                            <a:buNone/>
                          </a:pPr>
                          <a:r>
                            <a:rPr lang="ja-JP" altLang="en-US" sz="1400"/>
                            <a:t>　　３６</a:t>
                          </a:r>
                        </a:p>
                        <a:p>
                          <a:pPr>
                            <a:buFontTx/>
                            <a:buNone/>
                          </a:pPr>
                          <a:r>
                            <a:rPr lang="ja-JP" altLang="en-US" sz="1400"/>
                            <a:t>　　３６</a:t>
                          </a:r>
                        </a:p>
                        <a:p>
                          <a:pPr>
                            <a:buFontTx/>
                            <a:buNone/>
                          </a:pPr>
                          <a:r>
                            <a:rPr lang="ja-JP" altLang="en-US" sz="1400"/>
                            <a:t>　　２０</a:t>
                          </a:r>
                        </a:p>
                        <a:p>
                          <a:pPr>
                            <a:buFontTx/>
                            <a:buNone/>
                          </a:pPr>
                          <a:r>
                            <a:rPr lang="ja-JP" altLang="en-US" sz="1400"/>
                            <a:t>　　　０</a:t>
                          </a:r>
                        </a:p>
                        <a:p>
                          <a:pPr>
                            <a:buFontTx/>
                            <a:buNone/>
                          </a:pPr>
                          <a:r>
                            <a:rPr lang="ja-JP" altLang="en-US" sz="1400"/>
                            <a:t>　　１８</a:t>
                          </a:r>
                        </a:p>
                        <a:p>
                          <a:pPr>
                            <a:buFontTx/>
                            <a:buNone/>
                          </a:pPr>
                          <a:r>
                            <a:rPr lang="ja-JP" altLang="en-US" sz="1400"/>
                            <a:t>　　２８</a:t>
                          </a:r>
                        </a:p>
                        <a:p>
                          <a:pPr>
                            <a:buFontTx/>
                            <a:buNone/>
                          </a:pPr>
                          <a:r>
                            <a:rPr lang="ja-JP" altLang="en-US" sz="1400"/>
                            <a:t>　　２７</a:t>
                          </a:r>
                        </a:p>
                        <a:p>
                          <a:pPr>
                            <a:buFontTx/>
                            <a:buNone/>
                          </a:pPr>
                          <a:r>
                            <a:rPr lang="ja-JP" altLang="en-US" sz="1400"/>
                            <a:t>　　４８</a:t>
                          </a:r>
                        </a:p>
                        <a:p>
                          <a:pPr>
                            <a:buFontTx/>
                            <a:buNone/>
                          </a:pPr>
                          <a:r>
                            <a:rPr lang="ja-JP" altLang="en-US" sz="1400"/>
                            <a:t>　　２５</a:t>
                          </a:r>
                        </a:p>
                        <a:p>
                          <a:pPr>
                            <a:buFontTx/>
                            <a:buNone/>
                          </a:pPr>
                          <a:r>
                            <a:rPr lang="ja-JP" altLang="en-US" sz="1400"/>
                            <a:t>　　３６</a:t>
                          </a:r>
                        </a:p>
                      </p:txBody>
                    </p:sp>
                  </p:grpSp>
                  <p:sp>
                    <p:nvSpPr>
                      <p:cNvPr id="117778" name="Line 18"/>
                      <p:cNvSpPr>
                        <a:spLocks noChangeShapeType="1"/>
                      </p:cNvSpPr>
                      <p:nvPr/>
                    </p:nvSpPr>
                    <p:spPr bwMode="auto">
                      <a:xfrm>
                        <a:off x="2835" y="859"/>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79" name="Line 19"/>
                      <p:cNvSpPr>
                        <a:spLocks noChangeShapeType="1"/>
                      </p:cNvSpPr>
                      <p:nvPr/>
                    </p:nvSpPr>
                    <p:spPr bwMode="auto">
                      <a:xfrm>
                        <a:off x="2832" y="613"/>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80" name="Line 20"/>
                      <p:cNvSpPr>
                        <a:spLocks noChangeShapeType="1"/>
                      </p:cNvSpPr>
                      <p:nvPr/>
                    </p:nvSpPr>
                    <p:spPr bwMode="auto">
                      <a:xfrm>
                        <a:off x="2847" y="2527"/>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81" name="Line 21"/>
                      <p:cNvSpPr>
                        <a:spLocks noChangeShapeType="1"/>
                      </p:cNvSpPr>
                      <p:nvPr/>
                    </p:nvSpPr>
                    <p:spPr bwMode="auto">
                      <a:xfrm>
                        <a:off x="2835" y="2776"/>
                        <a:ext cx="288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82" name="Line 22"/>
                      <p:cNvSpPr>
                        <a:spLocks noChangeShapeType="1"/>
                      </p:cNvSpPr>
                      <p:nvPr/>
                    </p:nvSpPr>
                    <p:spPr bwMode="auto">
                      <a:xfrm>
                        <a:off x="2843" y="613"/>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83" name="Line 23"/>
                      <p:cNvSpPr>
                        <a:spLocks noChangeShapeType="1"/>
                      </p:cNvSpPr>
                      <p:nvPr/>
                    </p:nvSpPr>
                    <p:spPr bwMode="auto">
                      <a:xfrm>
                        <a:off x="3884" y="610"/>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84" name="Line 24"/>
                      <p:cNvSpPr>
                        <a:spLocks noChangeShapeType="1"/>
                      </p:cNvSpPr>
                      <p:nvPr/>
                    </p:nvSpPr>
                    <p:spPr bwMode="auto">
                      <a:xfrm>
                        <a:off x="4367" y="616"/>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85" name="Line 25"/>
                      <p:cNvSpPr>
                        <a:spLocks noChangeShapeType="1"/>
                      </p:cNvSpPr>
                      <p:nvPr/>
                    </p:nvSpPr>
                    <p:spPr bwMode="auto">
                      <a:xfrm>
                        <a:off x="4688" y="613"/>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86" name="Line 26"/>
                      <p:cNvSpPr>
                        <a:spLocks noChangeShapeType="1"/>
                      </p:cNvSpPr>
                      <p:nvPr/>
                    </p:nvSpPr>
                    <p:spPr bwMode="auto">
                      <a:xfrm>
                        <a:off x="5018" y="601"/>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87" name="Line 27"/>
                      <p:cNvSpPr>
                        <a:spLocks noChangeShapeType="1"/>
                      </p:cNvSpPr>
                      <p:nvPr/>
                    </p:nvSpPr>
                    <p:spPr bwMode="auto">
                      <a:xfrm>
                        <a:off x="5366" y="616"/>
                        <a:ext cx="0" cy="216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117788" name="Line 28"/>
                    <p:cNvSpPr>
                      <a:spLocks noChangeShapeType="1"/>
                    </p:cNvSpPr>
                    <p:nvPr/>
                  </p:nvSpPr>
                  <p:spPr bwMode="auto">
                    <a:xfrm>
                      <a:off x="2844" y="120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89" name="Line 29"/>
                    <p:cNvSpPr>
                      <a:spLocks noChangeShapeType="1"/>
                    </p:cNvSpPr>
                    <p:nvPr/>
                  </p:nvSpPr>
                  <p:spPr bwMode="auto">
                    <a:xfrm>
                      <a:off x="2844" y="1368"/>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90" name="Line 30"/>
                    <p:cNvSpPr>
                      <a:spLocks noChangeShapeType="1"/>
                    </p:cNvSpPr>
                    <p:nvPr/>
                  </p:nvSpPr>
                  <p:spPr bwMode="auto">
                    <a:xfrm>
                      <a:off x="2844" y="152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91" name="Line 31"/>
                    <p:cNvSpPr>
                      <a:spLocks noChangeShapeType="1"/>
                    </p:cNvSpPr>
                    <p:nvPr/>
                  </p:nvSpPr>
                  <p:spPr bwMode="auto">
                    <a:xfrm>
                      <a:off x="2844" y="1679"/>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92" name="Line 32"/>
                    <p:cNvSpPr>
                      <a:spLocks noChangeShapeType="1"/>
                    </p:cNvSpPr>
                    <p:nvPr/>
                  </p:nvSpPr>
                  <p:spPr bwMode="auto">
                    <a:xfrm>
                      <a:off x="2844" y="1856"/>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93" name="Line 33"/>
                    <p:cNvSpPr>
                      <a:spLocks noChangeShapeType="1"/>
                    </p:cNvSpPr>
                    <p:nvPr/>
                  </p:nvSpPr>
                  <p:spPr bwMode="auto">
                    <a:xfrm>
                      <a:off x="2844" y="2019"/>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94" name="Line 34"/>
                    <p:cNvSpPr>
                      <a:spLocks noChangeShapeType="1"/>
                    </p:cNvSpPr>
                    <p:nvPr/>
                  </p:nvSpPr>
                  <p:spPr bwMode="auto">
                    <a:xfrm>
                      <a:off x="2844" y="217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795" name="Line 35"/>
                    <p:cNvSpPr>
                      <a:spLocks noChangeShapeType="1"/>
                    </p:cNvSpPr>
                    <p:nvPr/>
                  </p:nvSpPr>
                  <p:spPr bwMode="auto">
                    <a:xfrm>
                      <a:off x="2844" y="2327"/>
                      <a:ext cx="2889" cy="0"/>
                    </a:xfrm>
                    <a:prstGeom prst="line">
                      <a:avLst/>
                    </a:prstGeom>
                    <a:noFill/>
                    <a:ln w="3175"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sp>
            <p:nvSpPr>
              <p:cNvPr id="117796" name="Text Box 36"/>
              <p:cNvSpPr txBox="1">
                <a:spLocks noChangeArrowheads="1"/>
              </p:cNvSpPr>
              <p:nvPr/>
            </p:nvSpPr>
            <p:spPr bwMode="auto">
              <a:xfrm>
                <a:off x="3109" y="2551"/>
                <a:ext cx="5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合　計</a:t>
                </a:r>
              </a:p>
            </p:txBody>
          </p:sp>
          <p:sp>
            <p:nvSpPr>
              <p:cNvPr id="117797" name="Text Box 37"/>
              <p:cNvSpPr txBox="1">
                <a:spLocks noChangeArrowheads="1"/>
              </p:cNvSpPr>
              <p:nvPr/>
            </p:nvSpPr>
            <p:spPr bwMode="auto">
              <a:xfrm>
                <a:off x="4309" y="2560"/>
                <a:ext cx="36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１００</a:t>
                </a:r>
              </a:p>
            </p:txBody>
          </p:sp>
          <p:sp>
            <p:nvSpPr>
              <p:cNvPr id="117798" name="Text Box 38"/>
              <p:cNvSpPr txBox="1">
                <a:spLocks noChangeArrowheads="1"/>
              </p:cNvSpPr>
              <p:nvPr/>
            </p:nvSpPr>
            <p:spPr bwMode="auto">
              <a:xfrm>
                <a:off x="4990" y="2566"/>
                <a:ext cx="29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660066"/>
                    </a:solidFill>
                  </a:rPr>
                  <a:t>１４</a:t>
                </a:r>
              </a:p>
            </p:txBody>
          </p:sp>
          <p:sp>
            <p:nvSpPr>
              <p:cNvPr id="117799" name="Text Box 39"/>
              <p:cNvSpPr txBox="1">
                <a:spLocks noChangeArrowheads="1"/>
              </p:cNvSpPr>
              <p:nvPr/>
            </p:nvSpPr>
            <p:spPr bwMode="auto">
              <a:xfrm>
                <a:off x="5321" y="2563"/>
                <a:ext cx="43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00FF00"/>
                    </a:solidFill>
                  </a:rPr>
                  <a:t>２７４</a:t>
                </a:r>
              </a:p>
            </p:txBody>
          </p:sp>
        </p:grpSp>
        <p:grpSp>
          <p:nvGrpSpPr>
            <p:cNvPr id="117800" name="Group 40"/>
            <p:cNvGrpSpPr>
              <a:grpSpLocks/>
            </p:cNvGrpSpPr>
            <p:nvPr/>
          </p:nvGrpSpPr>
          <p:grpSpPr bwMode="auto">
            <a:xfrm>
              <a:off x="3099" y="631"/>
              <a:ext cx="2625" cy="252"/>
              <a:chOff x="3099" y="631"/>
              <a:chExt cx="2625" cy="252"/>
            </a:xfrm>
          </p:grpSpPr>
          <p:sp>
            <p:nvSpPr>
              <p:cNvPr id="117801" name="Text Box 41"/>
              <p:cNvSpPr txBox="1">
                <a:spLocks noChangeArrowheads="1"/>
              </p:cNvSpPr>
              <p:nvPr/>
            </p:nvSpPr>
            <p:spPr bwMode="auto">
              <a:xfrm>
                <a:off x="3099" y="649"/>
                <a:ext cx="60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　　間</a:t>
                </a:r>
              </a:p>
            </p:txBody>
          </p:sp>
          <p:sp>
            <p:nvSpPr>
              <p:cNvPr id="117802" name="Text Box 42"/>
              <p:cNvSpPr txBox="1">
                <a:spLocks noChangeArrowheads="1"/>
              </p:cNvSpPr>
              <p:nvPr/>
            </p:nvSpPr>
            <p:spPr bwMode="auto">
              <a:xfrm>
                <a:off x="3849" y="648"/>
                <a:ext cx="47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中心値</a:t>
                </a:r>
              </a:p>
            </p:txBody>
          </p:sp>
          <p:sp>
            <p:nvSpPr>
              <p:cNvPr id="117803" name="Text Box 43"/>
              <p:cNvSpPr txBox="1">
                <a:spLocks noChangeArrowheads="1"/>
              </p:cNvSpPr>
              <p:nvPr/>
            </p:nvSpPr>
            <p:spPr bwMode="auto">
              <a:xfrm>
                <a:off x="4424" y="667"/>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117804" name="Text Box 44"/>
              <p:cNvSpPr txBox="1">
                <a:spLocks noChangeArrowheads="1"/>
              </p:cNvSpPr>
              <p:nvPr/>
            </p:nvSpPr>
            <p:spPr bwMode="auto">
              <a:xfrm>
                <a:off x="5048" y="670"/>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117805" name="Text Box 45"/>
              <p:cNvSpPr txBox="1">
                <a:spLocks noChangeArrowheads="1"/>
              </p:cNvSpPr>
              <p:nvPr/>
            </p:nvSpPr>
            <p:spPr bwMode="auto">
              <a:xfrm>
                <a:off x="5111" y="667"/>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117806" name="Text Box 46"/>
              <p:cNvSpPr txBox="1">
                <a:spLocks noChangeArrowheads="1"/>
              </p:cNvSpPr>
              <p:nvPr/>
            </p:nvSpPr>
            <p:spPr bwMode="auto">
              <a:xfrm>
                <a:off x="5387" y="676"/>
                <a:ext cx="22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r>
                  <a:rPr lang="ja-JP" altLang="en-US" sz="1400"/>
                  <a:t>　</a:t>
                </a:r>
              </a:p>
            </p:txBody>
          </p:sp>
          <p:sp>
            <p:nvSpPr>
              <p:cNvPr id="117807" name="Text Box 47"/>
              <p:cNvSpPr txBox="1">
                <a:spLocks noChangeArrowheads="1"/>
              </p:cNvSpPr>
              <p:nvPr/>
            </p:nvSpPr>
            <p:spPr bwMode="auto">
              <a:xfrm>
                <a:off x="5450" y="691"/>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117808" name="Text Box 48"/>
              <p:cNvSpPr txBox="1">
                <a:spLocks noChangeArrowheads="1"/>
              </p:cNvSpPr>
              <p:nvPr/>
            </p:nvSpPr>
            <p:spPr bwMode="auto">
              <a:xfrm>
                <a:off x="4721" y="664"/>
                <a:ext cx="1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sp>
            <p:nvSpPr>
              <p:cNvPr id="117809" name="Text Box 49"/>
              <p:cNvSpPr txBox="1">
                <a:spLocks noChangeArrowheads="1"/>
              </p:cNvSpPr>
              <p:nvPr/>
            </p:nvSpPr>
            <p:spPr bwMode="auto">
              <a:xfrm>
                <a:off x="5533" y="631"/>
                <a:ext cx="19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grpSp>
      </p:grpSp>
      <p:grpSp>
        <p:nvGrpSpPr>
          <p:cNvPr id="117810" name="Group 50"/>
          <p:cNvGrpSpPr>
            <a:grpSpLocks/>
          </p:cNvGrpSpPr>
          <p:nvPr/>
        </p:nvGrpSpPr>
        <p:grpSpPr bwMode="auto">
          <a:xfrm>
            <a:off x="34925" y="739775"/>
            <a:ext cx="4403725" cy="2203450"/>
            <a:chOff x="22" y="466"/>
            <a:chExt cx="2774" cy="1388"/>
          </a:xfrm>
        </p:grpSpPr>
        <p:sp>
          <p:nvSpPr>
            <p:cNvPr id="117811" name="Text Box 51"/>
            <p:cNvSpPr txBox="1">
              <a:spLocks noChangeArrowheads="1"/>
            </p:cNvSpPr>
            <p:nvPr/>
          </p:nvSpPr>
          <p:spPr bwMode="auto">
            <a:xfrm>
              <a:off x="1873" y="640"/>
              <a:ext cx="92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　</a:t>
              </a:r>
              <a:r>
                <a:rPr lang="en-US" altLang="ja-JP" sz="1400"/>
                <a:t>f</a:t>
              </a:r>
              <a:r>
                <a:rPr lang="ja-JP" altLang="en-US" sz="1400"/>
                <a:t>ｘ　</a:t>
              </a:r>
              <a:r>
                <a:rPr lang="ja-JP" altLang="en-US" sz="1200"/>
                <a:t>の合計　）</a:t>
              </a:r>
            </a:p>
          </p:txBody>
        </p:sp>
        <p:sp>
          <p:nvSpPr>
            <p:cNvPr id="117812" name="Text Box 52"/>
            <p:cNvSpPr txBox="1">
              <a:spLocks noChangeArrowheads="1"/>
            </p:cNvSpPr>
            <p:nvPr/>
          </p:nvSpPr>
          <p:spPr bwMode="auto">
            <a:xfrm>
              <a:off x="2541" y="595"/>
              <a:ext cx="237" cy="1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900"/>
                <a:t>２</a:t>
              </a:r>
            </a:p>
          </p:txBody>
        </p:sp>
        <p:grpSp>
          <p:nvGrpSpPr>
            <p:cNvPr id="117813" name="Group 53"/>
            <p:cNvGrpSpPr>
              <a:grpSpLocks/>
            </p:cNvGrpSpPr>
            <p:nvPr/>
          </p:nvGrpSpPr>
          <p:grpSpPr bwMode="auto">
            <a:xfrm>
              <a:off x="22" y="466"/>
              <a:ext cx="2639" cy="1388"/>
              <a:chOff x="22" y="466"/>
              <a:chExt cx="2639" cy="1388"/>
            </a:xfrm>
          </p:grpSpPr>
          <p:sp>
            <p:nvSpPr>
              <p:cNvPr id="117814" name="Text Box 54"/>
              <p:cNvSpPr txBox="1">
                <a:spLocks noChangeArrowheads="1"/>
              </p:cNvSpPr>
              <p:nvPr/>
            </p:nvSpPr>
            <p:spPr bwMode="auto">
              <a:xfrm>
                <a:off x="624" y="466"/>
                <a:ext cx="604" cy="5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5400"/>
                  <a:t>√</a:t>
                </a:r>
              </a:p>
            </p:txBody>
          </p:sp>
          <p:grpSp>
            <p:nvGrpSpPr>
              <p:cNvPr id="117815" name="Group 55"/>
              <p:cNvGrpSpPr>
                <a:grpSpLocks/>
              </p:cNvGrpSpPr>
              <p:nvPr/>
            </p:nvGrpSpPr>
            <p:grpSpPr bwMode="auto">
              <a:xfrm>
                <a:off x="22" y="585"/>
                <a:ext cx="2639" cy="1269"/>
                <a:chOff x="22" y="585"/>
                <a:chExt cx="2639" cy="1269"/>
              </a:xfrm>
            </p:grpSpPr>
            <p:sp>
              <p:nvSpPr>
                <p:cNvPr id="117816" name="Text Box 56"/>
                <p:cNvSpPr txBox="1">
                  <a:spLocks noChangeArrowheads="1"/>
                </p:cNvSpPr>
                <p:nvPr/>
              </p:nvSpPr>
              <p:spPr bwMode="auto">
                <a:xfrm>
                  <a:off x="22" y="741"/>
                  <a:ext cx="251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Ｓ　＝　ｈ　</a:t>
                  </a:r>
                  <a:r>
                    <a:rPr lang="en-US" altLang="ja-JP" sz="1400"/>
                    <a:t>×</a:t>
                  </a:r>
                  <a:r>
                    <a:rPr lang="ja-JP" altLang="en-US" sz="1400"/>
                    <a:t>　　　　　　　　　　　　　　　</a:t>
                  </a:r>
                </a:p>
              </p:txBody>
            </p:sp>
            <p:sp>
              <p:nvSpPr>
                <p:cNvPr id="117817" name="Text Box 57"/>
                <p:cNvSpPr txBox="1">
                  <a:spLocks noChangeArrowheads="1"/>
                </p:cNvSpPr>
                <p:nvPr/>
              </p:nvSpPr>
              <p:spPr bwMode="auto">
                <a:xfrm>
                  <a:off x="1718" y="585"/>
                  <a:ext cx="24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１</a:t>
                  </a:r>
                </a:p>
              </p:txBody>
            </p:sp>
            <p:sp>
              <p:nvSpPr>
                <p:cNvPr id="117818" name="Line 58"/>
                <p:cNvSpPr>
                  <a:spLocks noChangeShapeType="1"/>
                </p:cNvSpPr>
                <p:nvPr/>
              </p:nvSpPr>
              <p:spPr bwMode="auto">
                <a:xfrm>
                  <a:off x="896" y="863"/>
                  <a:ext cx="173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7819" name="Group 59"/>
                <p:cNvGrpSpPr>
                  <a:grpSpLocks/>
                </p:cNvGrpSpPr>
                <p:nvPr/>
              </p:nvGrpSpPr>
              <p:grpSpPr bwMode="auto">
                <a:xfrm>
                  <a:off x="951" y="644"/>
                  <a:ext cx="298" cy="193"/>
                  <a:chOff x="960" y="2469"/>
                  <a:chExt cx="298" cy="193"/>
                </a:xfrm>
              </p:grpSpPr>
              <p:sp>
                <p:nvSpPr>
                  <p:cNvPr id="117820" name="Text Box 60"/>
                  <p:cNvSpPr txBox="1">
                    <a:spLocks noChangeArrowheads="1"/>
                  </p:cNvSpPr>
                  <p:nvPr/>
                </p:nvSpPr>
                <p:spPr bwMode="auto">
                  <a:xfrm>
                    <a:off x="960" y="2469"/>
                    <a:ext cx="1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f</a:t>
                    </a:r>
                  </a:p>
                </p:txBody>
              </p:sp>
              <p:sp>
                <p:nvSpPr>
                  <p:cNvPr id="117821" name="Text Box 61"/>
                  <p:cNvSpPr txBox="1">
                    <a:spLocks noChangeArrowheads="1"/>
                  </p:cNvSpPr>
                  <p:nvPr/>
                </p:nvSpPr>
                <p:spPr bwMode="auto">
                  <a:xfrm>
                    <a:off x="1021" y="2470"/>
                    <a:ext cx="23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Ｘ</a:t>
                    </a:r>
                  </a:p>
                </p:txBody>
              </p:sp>
            </p:grpSp>
            <p:sp>
              <p:nvSpPr>
                <p:cNvPr id="117822" name="Text Box 62"/>
                <p:cNvSpPr txBox="1">
                  <a:spLocks noChangeArrowheads="1"/>
                </p:cNvSpPr>
                <p:nvPr/>
              </p:nvSpPr>
              <p:spPr bwMode="auto">
                <a:xfrm>
                  <a:off x="1096" y="613"/>
                  <a:ext cx="210" cy="1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900"/>
                    <a:t>２</a:t>
                  </a:r>
                </a:p>
              </p:txBody>
            </p:sp>
            <p:sp>
              <p:nvSpPr>
                <p:cNvPr id="117823" name="Text Box 63"/>
                <p:cNvSpPr txBox="1">
                  <a:spLocks noChangeArrowheads="1"/>
                </p:cNvSpPr>
                <p:nvPr/>
              </p:nvSpPr>
              <p:spPr bwMode="auto">
                <a:xfrm>
                  <a:off x="1169" y="649"/>
                  <a:ext cx="587"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の合計）－</a:t>
                  </a:r>
                </a:p>
              </p:txBody>
            </p:sp>
            <p:sp>
              <p:nvSpPr>
                <p:cNvPr id="117824" name="Text Box 64"/>
                <p:cNvSpPr txBox="1">
                  <a:spLocks noChangeArrowheads="1"/>
                </p:cNvSpPr>
                <p:nvPr/>
              </p:nvSpPr>
              <p:spPr bwMode="auto">
                <a:xfrm>
                  <a:off x="867" y="658"/>
                  <a:ext cx="16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a:t>
                  </a:r>
                </a:p>
              </p:txBody>
            </p:sp>
            <p:sp>
              <p:nvSpPr>
                <p:cNvPr id="117825" name="Line 65"/>
                <p:cNvSpPr>
                  <a:spLocks noChangeShapeType="1"/>
                </p:cNvSpPr>
                <p:nvPr/>
              </p:nvSpPr>
              <p:spPr bwMode="auto">
                <a:xfrm>
                  <a:off x="1709" y="731"/>
                  <a:ext cx="19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826" name="Text Box 66"/>
                <p:cNvSpPr txBox="1">
                  <a:spLocks noChangeArrowheads="1"/>
                </p:cNvSpPr>
                <p:nvPr/>
              </p:nvSpPr>
              <p:spPr bwMode="auto">
                <a:xfrm>
                  <a:off x="1709" y="695"/>
                  <a:ext cx="1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n</a:t>
                  </a:r>
                </a:p>
              </p:txBody>
            </p:sp>
            <p:sp>
              <p:nvSpPr>
                <p:cNvPr id="117827" name="Text Box 67"/>
                <p:cNvSpPr txBox="1">
                  <a:spLocks noChangeArrowheads="1"/>
                </p:cNvSpPr>
                <p:nvPr/>
              </p:nvSpPr>
              <p:spPr bwMode="auto">
                <a:xfrm>
                  <a:off x="1541" y="860"/>
                  <a:ext cx="58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　－　１　</a:t>
                  </a:r>
                </a:p>
              </p:txBody>
            </p:sp>
            <p:sp>
              <p:nvSpPr>
                <p:cNvPr id="117828" name="Text Box 68"/>
                <p:cNvSpPr txBox="1">
                  <a:spLocks noChangeArrowheads="1"/>
                </p:cNvSpPr>
                <p:nvPr/>
              </p:nvSpPr>
              <p:spPr bwMode="auto">
                <a:xfrm>
                  <a:off x="1468" y="841"/>
                  <a:ext cx="32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n</a:t>
                  </a:r>
                </a:p>
              </p:txBody>
            </p:sp>
            <p:sp>
              <p:nvSpPr>
                <p:cNvPr id="117829" name="Line 69"/>
                <p:cNvSpPr>
                  <a:spLocks noChangeShapeType="1"/>
                </p:cNvSpPr>
                <p:nvPr/>
              </p:nvSpPr>
              <p:spPr bwMode="auto">
                <a:xfrm>
                  <a:off x="1069" y="603"/>
                  <a:ext cx="1527" cy="0"/>
                </a:xfrm>
                <a:prstGeom prst="line">
                  <a:avLst/>
                </a:prstGeom>
                <a:noFill/>
                <a:ln w="571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7830" name="Group 70"/>
                <p:cNvGrpSpPr>
                  <a:grpSpLocks/>
                </p:cNvGrpSpPr>
                <p:nvPr/>
              </p:nvGrpSpPr>
              <p:grpSpPr bwMode="auto">
                <a:xfrm>
                  <a:off x="892" y="1260"/>
                  <a:ext cx="420" cy="192"/>
                  <a:chOff x="289" y="1728"/>
                  <a:chExt cx="420" cy="192"/>
                </a:xfrm>
              </p:grpSpPr>
              <p:sp>
                <p:nvSpPr>
                  <p:cNvPr id="117831" name="Text Box 71"/>
                  <p:cNvSpPr txBox="1">
                    <a:spLocks noChangeArrowheads="1"/>
                  </p:cNvSpPr>
                  <p:nvPr/>
                </p:nvSpPr>
                <p:spPr bwMode="auto">
                  <a:xfrm>
                    <a:off x="289" y="1728"/>
                    <a:ext cx="4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chemeClr val="accent1"/>
                        </a:solidFill>
                      </a:rPr>
                      <a:t>　Ｘ　</a:t>
                    </a:r>
                  </a:p>
                </p:txBody>
              </p:sp>
              <p:sp>
                <p:nvSpPr>
                  <p:cNvPr id="117832" name="Text Box 72"/>
                  <p:cNvSpPr txBox="1">
                    <a:spLocks noChangeArrowheads="1"/>
                  </p:cNvSpPr>
                  <p:nvPr/>
                </p:nvSpPr>
                <p:spPr bwMode="auto">
                  <a:xfrm>
                    <a:off x="448" y="1765"/>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solidFill>
                          <a:schemeClr val="accent1"/>
                        </a:solidFill>
                      </a:rPr>
                      <a:t>０</a:t>
                    </a:r>
                  </a:p>
                </p:txBody>
              </p:sp>
            </p:grpSp>
            <p:sp>
              <p:nvSpPr>
                <p:cNvPr id="117833" name="Text Box 73"/>
                <p:cNvSpPr txBox="1">
                  <a:spLocks noChangeArrowheads="1"/>
                </p:cNvSpPr>
                <p:nvPr/>
              </p:nvSpPr>
              <p:spPr bwMode="auto">
                <a:xfrm>
                  <a:off x="1153" y="1230"/>
                  <a:ext cx="15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r>
                    <a:rPr lang="ja-JP" altLang="en-US" sz="1200"/>
                    <a:t>　</a:t>
                  </a:r>
                  <a:r>
                    <a:rPr lang="ja-JP" altLang="en-US" sz="1800"/>
                    <a:t>ｘ</a:t>
                  </a:r>
                  <a:r>
                    <a:rPr lang="ja-JP" altLang="en-US" sz="1200"/>
                    <a:t>を</a:t>
                  </a:r>
                  <a:r>
                    <a:rPr lang="ja-JP" altLang="en-US" sz="1400"/>
                    <a:t>０</a:t>
                  </a:r>
                  <a:r>
                    <a:rPr lang="ja-JP" altLang="en-US" sz="1200"/>
                    <a:t>とおいた区間の中心値</a:t>
                  </a:r>
                </a:p>
              </p:txBody>
            </p:sp>
            <p:grpSp>
              <p:nvGrpSpPr>
                <p:cNvPr id="117834" name="Group 74"/>
                <p:cNvGrpSpPr>
                  <a:grpSpLocks/>
                </p:cNvGrpSpPr>
                <p:nvPr/>
              </p:nvGrpSpPr>
              <p:grpSpPr bwMode="auto">
                <a:xfrm>
                  <a:off x="997" y="1433"/>
                  <a:ext cx="1563" cy="421"/>
                  <a:chOff x="997" y="1703"/>
                  <a:chExt cx="1563" cy="421"/>
                </a:xfrm>
              </p:grpSpPr>
              <p:sp>
                <p:nvSpPr>
                  <p:cNvPr id="117835" name="Text Box 75"/>
                  <p:cNvSpPr txBox="1">
                    <a:spLocks noChangeArrowheads="1"/>
                  </p:cNvSpPr>
                  <p:nvPr/>
                </p:nvSpPr>
                <p:spPr bwMode="auto">
                  <a:xfrm>
                    <a:off x="997" y="1703"/>
                    <a:ext cx="26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a:t>n</a:t>
                    </a:r>
                  </a:p>
                </p:txBody>
              </p:sp>
              <p:sp>
                <p:nvSpPr>
                  <p:cNvPr id="117836" name="Text Box 76"/>
                  <p:cNvSpPr txBox="1">
                    <a:spLocks noChangeArrowheads="1"/>
                  </p:cNvSpPr>
                  <p:nvPr/>
                </p:nvSpPr>
                <p:spPr bwMode="auto">
                  <a:xfrm>
                    <a:off x="1006" y="1893"/>
                    <a:ext cx="18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800"/>
                      <a:t>h</a:t>
                    </a:r>
                  </a:p>
                </p:txBody>
              </p:sp>
              <p:sp>
                <p:nvSpPr>
                  <p:cNvPr id="117837" name="Text Box 77"/>
                  <p:cNvSpPr txBox="1">
                    <a:spLocks noChangeArrowheads="1"/>
                  </p:cNvSpPr>
                  <p:nvPr/>
                </p:nvSpPr>
                <p:spPr bwMode="auto">
                  <a:xfrm>
                    <a:off x="1152" y="1719"/>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ﾃﾞｰﾀの数</a:t>
                    </a:r>
                  </a:p>
                </p:txBody>
              </p:sp>
              <p:sp>
                <p:nvSpPr>
                  <p:cNvPr id="117838" name="Text Box 78"/>
                  <p:cNvSpPr txBox="1">
                    <a:spLocks noChangeArrowheads="1"/>
                  </p:cNvSpPr>
                  <p:nvPr/>
                </p:nvSpPr>
                <p:spPr bwMode="auto">
                  <a:xfrm>
                    <a:off x="1149" y="1905"/>
                    <a:ext cx="14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区間の幅</a:t>
                    </a:r>
                  </a:p>
                </p:txBody>
              </p:sp>
            </p:grpSp>
          </p:grpSp>
        </p:grpSp>
      </p:grpSp>
      <p:grpSp>
        <p:nvGrpSpPr>
          <p:cNvPr id="117839" name="Group 79"/>
          <p:cNvGrpSpPr>
            <a:grpSpLocks/>
          </p:cNvGrpSpPr>
          <p:nvPr/>
        </p:nvGrpSpPr>
        <p:grpSpPr bwMode="auto">
          <a:xfrm>
            <a:off x="377825" y="3119438"/>
            <a:ext cx="4049713" cy="1489075"/>
            <a:chOff x="238" y="1965"/>
            <a:chExt cx="2551" cy="938"/>
          </a:xfrm>
        </p:grpSpPr>
        <p:sp>
          <p:nvSpPr>
            <p:cNvPr id="117840" name="Text Box 80"/>
            <p:cNvSpPr txBox="1">
              <a:spLocks noChangeArrowheads="1"/>
            </p:cNvSpPr>
            <p:nvPr/>
          </p:nvSpPr>
          <p:spPr bwMode="auto">
            <a:xfrm>
              <a:off x="1555" y="1965"/>
              <a:ext cx="123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r>
                <a:rPr lang="ja-JP" altLang="en-US" sz="1200"/>
                <a:t>　</a:t>
              </a:r>
              <a:r>
                <a:rPr lang="ja-JP" altLang="en-US" sz="1400"/>
                <a:t>７８．１１</a:t>
              </a:r>
            </a:p>
          </p:txBody>
        </p:sp>
        <p:grpSp>
          <p:nvGrpSpPr>
            <p:cNvPr id="117841" name="Group 81"/>
            <p:cNvGrpSpPr>
              <a:grpSpLocks/>
            </p:cNvGrpSpPr>
            <p:nvPr/>
          </p:nvGrpSpPr>
          <p:grpSpPr bwMode="auto">
            <a:xfrm>
              <a:off x="238" y="1968"/>
              <a:ext cx="2331" cy="935"/>
              <a:chOff x="238" y="1968"/>
              <a:chExt cx="2331" cy="935"/>
            </a:xfrm>
          </p:grpSpPr>
          <p:sp>
            <p:nvSpPr>
              <p:cNvPr id="117842" name="Text Box 82"/>
              <p:cNvSpPr txBox="1">
                <a:spLocks noChangeArrowheads="1"/>
              </p:cNvSpPr>
              <p:nvPr/>
            </p:nvSpPr>
            <p:spPr bwMode="auto">
              <a:xfrm>
                <a:off x="871" y="1968"/>
                <a:ext cx="4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Ｘ　</a:t>
                </a:r>
              </a:p>
            </p:txBody>
          </p:sp>
          <p:grpSp>
            <p:nvGrpSpPr>
              <p:cNvPr id="117843" name="Group 83"/>
              <p:cNvGrpSpPr>
                <a:grpSpLocks/>
              </p:cNvGrpSpPr>
              <p:nvPr/>
            </p:nvGrpSpPr>
            <p:grpSpPr bwMode="auto">
              <a:xfrm>
                <a:off x="238" y="1980"/>
                <a:ext cx="2331" cy="923"/>
                <a:chOff x="238" y="1980"/>
                <a:chExt cx="2331" cy="923"/>
              </a:xfrm>
            </p:grpSpPr>
            <p:sp>
              <p:nvSpPr>
                <p:cNvPr id="117844" name="Text Box 84"/>
                <p:cNvSpPr txBox="1">
                  <a:spLocks noChangeArrowheads="1"/>
                </p:cNvSpPr>
                <p:nvPr/>
              </p:nvSpPr>
              <p:spPr bwMode="auto">
                <a:xfrm>
                  <a:off x="238" y="1980"/>
                  <a:ext cx="65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ここでは</a:t>
                  </a:r>
                </a:p>
              </p:txBody>
            </p:sp>
            <p:grpSp>
              <p:nvGrpSpPr>
                <p:cNvPr id="117845" name="Group 85"/>
                <p:cNvGrpSpPr>
                  <a:grpSpLocks/>
                </p:cNvGrpSpPr>
                <p:nvPr/>
              </p:nvGrpSpPr>
              <p:grpSpPr bwMode="auto">
                <a:xfrm>
                  <a:off x="927" y="2005"/>
                  <a:ext cx="1642" cy="898"/>
                  <a:chOff x="927" y="2005"/>
                  <a:chExt cx="1642" cy="898"/>
                </a:xfrm>
              </p:grpSpPr>
              <p:sp>
                <p:nvSpPr>
                  <p:cNvPr id="117846" name="Text Box 86"/>
                  <p:cNvSpPr txBox="1">
                    <a:spLocks noChangeArrowheads="1"/>
                  </p:cNvSpPr>
                  <p:nvPr/>
                </p:nvSpPr>
                <p:spPr bwMode="auto">
                  <a:xfrm>
                    <a:off x="1030" y="2005"/>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０</a:t>
                    </a:r>
                  </a:p>
                </p:txBody>
              </p:sp>
              <p:sp>
                <p:nvSpPr>
                  <p:cNvPr id="117847" name="Text Box 87"/>
                  <p:cNvSpPr txBox="1">
                    <a:spLocks noChangeArrowheads="1"/>
                  </p:cNvSpPr>
                  <p:nvPr/>
                </p:nvSpPr>
                <p:spPr bwMode="auto">
                  <a:xfrm>
                    <a:off x="1545" y="2157"/>
                    <a:ext cx="102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１００</a:t>
                    </a:r>
                  </a:p>
                </p:txBody>
              </p:sp>
              <p:sp>
                <p:nvSpPr>
                  <p:cNvPr id="117848" name="Text Box 88"/>
                  <p:cNvSpPr txBox="1">
                    <a:spLocks noChangeArrowheads="1"/>
                  </p:cNvSpPr>
                  <p:nvPr/>
                </p:nvSpPr>
                <p:spPr bwMode="auto">
                  <a:xfrm>
                    <a:off x="976" y="2141"/>
                    <a:ext cx="26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a:t>n</a:t>
                    </a:r>
                  </a:p>
                </p:txBody>
              </p:sp>
              <p:sp>
                <p:nvSpPr>
                  <p:cNvPr id="117849" name="Text Box 89"/>
                  <p:cNvSpPr txBox="1">
                    <a:spLocks noChangeArrowheads="1"/>
                  </p:cNvSpPr>
                  <p:nvPr/>
                </p:nvSpPr>
                <p:spPr bwMode="auto">
                  <a:xfrm>
                    <a:off x="985" y="2331"/>
                    <a:ext cx="18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800"/>
                      <a:t>h</a:t>
                    </a:r>
                  </a:p>
                </p:txBody>
              </p:sp>
              <p:sp>
                <p:nvSpPr>
                  <p:cNvPr id="117850" name="Text Box 90"/>
                  <p:cNvSpPr txBox="1">
                    <a:spLocks noChangeArrowheads="1"/>
                  </p:cNvSpPr>
                  <p:nvPr/>
                </p:nvSpPr>
                <p:spPr bwMode="auto">
                  <a:xfrm>
                    <a:off x="927" y="2547"/>
                    <a:ext cx="1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solidFill>
                          <a:srgbClr val="00FF00"/>
                        </a:solidFill>
                      </a:rPr>
                      <a:t>f</a:t>
                    </a:r>
                  </a:p>
                </p:txBody>
              </p:sp>
              <p:sp>
                <p:nvSpPr>
                  <p:cNvPr id="117851" name="Text Box 91"/>
                  <p:cNvSpPr txBox="1">
                    <a:spLocks noChangeArrowheads="1"/>
                  </p:cNvSpPr>
                  <p:nvPr/>
                </p:nvSpPr>
                <p:spPr bwMode="auto">
                  <a:xfrm>
                    <a:off x="991" y="2547"/>
                    <a:ext cx="21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solidFill>
                          <a:srgbClr val="00FF00"/>
                        </a:solidFill>
                      </a:rPr>
                      <a:t>x</a:t>
                    </a:r>
                  </a:p>
                </p:txBody>
              </p:sp>
              <p:sp>
                <p:nvSpPr>
                  <p:cNvPr id="117852" name="Text Box 92"/>
                  <p:cNvSpPr txBox="1">
                    <a:spLocks noChangeArrowheads="1"/>
                  </p:cNvSpPr>
                  <p:nvPr/>
                </p:nvSpPr>
                <p:spPr bwMode="auto">
                  <a:xfrm>
                    <a:off x="1046" y="2529"/>
                    <a:ext cx="19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solidFill>
                          <a:srgbClr val="00FF00"/>
                        </a:solidFill>
                      </a:rPr>
                      <a:t>２</a:t>
                    </a:r>
                  </a:p>
                </p:txBody>
              </p:sp>
              <p:sp>
                <p:nvSpPr>
                  <p:cNvPr id="117853" name="Text Box 93"/>
                  <p:cNvSpPr txBox="1">
                    <a:spLocks noChangeArrowheads="1"/>
                  </p:cNvSpPr>
                  <p:nvPr/>
                </p:nvSpPr>
                <p:spPr bwMode="auto">
                  <a:xfrm>
                    <a:off x="933" y="2711"/>
                    <a:ext cx="1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solidFill>
                          <a:srgbClr val="660066"/>
                        </a:solidFill>
                      </a:rPr>
                      <a:t>f</a:t>
                    </a:r>
                  </a:p>
                </p:txBody>
              </p:sp>
              <p:sp>
                <p:nvSpPr>
                  <p:cNvPr id="117854" name="Text Box 94"/>
                  <p:cNvSpPr txBox="1">
                    <a:spLocks noChangeArrowheads="1"/>
                  </p:cNvSpPr>
                  <p:nvPr/>
                </p:nvSpPr>
                <p:spPr bwMode="auto">
                  <a:xfrm>
                    <a:off x="997" y="2711"/>
                    <a:ext cx="21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x</a:t>
                    </a:r>
                  </a:p>
                </p:txBody>
              </p:sp>
              <p:sp>
                <p:nvSpPr>
                  <p:cNvPr id="117855" name="Text Box 95"/>
                  <p:cNvSpPr txBox="1">
                    <a:spLocks noChangeArrowheads="1"/>
                  </p:cNvSpPr>
                  <p:nvPr/>
                </p:nvSpPr>
                <p:spPr bwMode="auto">
                  <a:xfrm>
                    <a:off x="1542" y="2343"/>
                    <a:ext cx="81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０．０８</a:t>
                    </a:r>
                  </a:p>
                </p:txBody>
              </p:sp>
              <p:sp>
                <p:nvSpPr>
                  <p:cNvPr id="117856" name="Text Box 96"/>
                  <p:cNvSpPr txBox="1">
                    <a:spLocks noChangeArrowheads="1"/>
                  </p:cNvSpPr>
                  <p:nvPr/>
                </p:nvSpPr>
                <p:spPr bwMode="auto">
                  <a:xfrm>
                    <a:off x="1143" y="2538"/>
                    <a:ext cx="117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の合計　：　２７４</a:t>
                    </a:r>
                  </a:p>
                </p:txBody>
              </p:sp>
              <p:sp>
                <p:nvSpPr>
                  <p:cNvPr id="117857" name="Text Box 97"/>
                  <p:cNvSpPr txBox="1">
                    <a:spLocks noChangeArrowheads="1"/>
                  </p:cNvSpPr>
                  <p:nvPr/>
                </p:nvSpPr>
                <p:spPr bwMode="auto">
                  <a:xfrm>
                    <a:off x="1131" y="2697"/>
                    <a:ext cx="109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の合計　：　　１４</a:t>
                    </a:r>
                  </a:p>
                </p:txBody>
              </p:sp>
            </p:grpSp>
          </p:grpSp>
        </p:grpSp>
      </p:grpSp>
      <p:grpSp>
        <p:nvGrpSpPr>
          <p:cNvPr id="117858" name="Group 98"/>
          <p:cNvGrpSpPr>
            <a:grpSpLocks/>
          </p:cNvGrpSpPr>
          <p:nvPr/>
        </p:nvGrpSpPr>
        <p:grpSpPr bwMode="auto">
          <a:xfrm>
            <a:off x="187325" y="4992688"/>
            <a:ext cx="4529138" cy="973137"/>
            <a:chOff x="118" y="3145"/>
            <a:chExt cx="2853" cy="613"/>
          </a:xfrm>
        </p:grpSpPr>
        <p:sp>
          <p:nvSpPr>
            <p:cNvPr id="117859" name="Text Box 99"/>
            <p:cNvSpPr txBox="1">
              <a:spLocks noChangeArrowheads="1"/>
            </p:cNvSpPr>
            <p:nvPr/>
          </p:nvSpPr>
          <p:spPr bwMode="auto">
            <a:xfrm>
              <a:off x="118" y="3420"/>
              <a:ext cx="251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Ｓ　＝　０．０８　</a:t>
              </a:r>
              <a:r>
                <a:rPr lang="en-US" altLang="ja-JP" sz="1400"/>
                <a:t>×</a:t>
              </a:r>
              <a:r>
                <a:rPr lang="ja-JP" altLang="en-US" sz="1400"/>
                <a:t>　　　　　　　　　　　　　　　</a:t>
              </a:r>
            </a:p>
          </p:txBody>
        </p:sp>
        <p:sp>
          <p:nvSpPr>
            <p:cNvPr id="117860" name="Line 100"/>
            <p:cNvSpPr>
              <a:spLocks noChangeShapeType="1"/>
            </p:cNvSpPr>
            <p:nvPr/>
          </p:nvSpPr>
          <p:spPr bwMode="auto">
            <a:xfrm>
              <a:off x="1235" y="3542"/>
              <a:ext cx="173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861" name="Line 101"/>
            <p:cNvSpPr>
              <a:spLocks noChangeShapeType="1"/>
            </p:cNvSpPr>
            <p:nvPr/>
          </p:nvSpPr>
          <p:spPr bwMode="auto">
            <a:xfrm>
              <a:off x="1435" y="3282"/>
              <a:ext cx="1527" cy="0"/>
            </a:xfrm>
            <a:prstGeom prst="line">
              <a:avLst/>
            </a:prstGeom>
            <a:noFill/>
            <a:ln w="571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862" name="Text Box 102"/>
            <p:cNvSpPr txBox="1">
              <a:spLocks noChangeArrowheads="1"/>
            </p:cNvSpPr>
            <p:nvPr/>
          </p:nvSpPr>
          <p:spPr bwMode="auto">
            <a:xfrm>
              <a:off x="963" y="3145"/>
              <a:ext cx="604" cy="5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5400"/>
                <a:t>√</a:t>
              </a:r>
            </a:p>
          </p:txBody>
        </p:sp>
        <p:sp>
          <p:nvSpPr>
            <p:cNvPr id="117863" name="Text Box 103"/>
            <p:cNvSpPr txBox="1">
              <a:spLocks noChangeArrowheads="1"/>
            </p:cNvSpPr>
            <p:nvPr/>
          </p:nvSpPr>
          <p:spPr bwMode="auto">
            <a:xfrm>
              <a:off x="1335" y="3337"/>
              <a:ext cx="157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２７４　－　（　１４　　１００　）</a:t>
              </a:r>
            </a:p>
          </p:txBody>
        </p:sp>
        <p:sp>
          <p:nvSpPr>
            <p:cNvPr id="117864" name="Line 104"/>
            <p:cNvSpPr>
              <a:spLocks noChangeShapeType="1"/>
            </p:cNvSpPr>
            <p:nvPr/>
          </p:nvSpPr>
          <p:spPr bwMode="auto">
            <a:xfrm flipH="1">
              <a:off x="2213" y="3346"/>
              <a:ext cx="91" cy="15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865" name="Text Box 105"/>
            <p:cNvSpPr txBox="1">
              <a:spLocks noChangeArrowheads="1"/>
            </p:cNvSpPr>
            <p:nvPr/>
          </p:nvSpPr>
          <p:spPr bwMode="auto">
            <a:xfrm>
              <a:off x="2109" y="3292"/>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sp>
          <p:nvSpPr>
            <p:cNvPr id="117866" name="Text Box 106"/>
            <p:cNvSpPr txBox="1">
              <a:spLocks noChangeArrowheads="1"/>
            </p:cNvSpPr>
            <p:nvPr/>
          </p:nvSpPr>
          <p:spPr bwMode="auto">
            <a:xfrm>
              <a:off x="1755" y="3566"/>
              <a:ext cx="71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１００　－　１</a:t>
              </a:r>
            </a:p>
          </p:txBody>
        </p:sp>
      </p:grpSp>
      <p:sp>
        <p:nvSpPr>
          <p:cNvPr id="117867" name="Text Box 107"/>
          <p:cNvSpPr txBox="1">
            <a:spLocks noChangeArrowheads="1"/>
          </p:cNvSpPr>
          <p:nvPr/>
        </p:nvSpPr>
        <p:spPr bwMode="auto">
          <a:xfrm>
            <a:off x="4895850" y="5470525"/>
            <a:ext cx="3730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０．０８　</a:t>
            </a:r>
            <a:r>
              <a:rPr lang="en-US" altLang="ja-JP" sz="1400"/>
              <a:t>×</a:t>
            </a:r>
            <a:r>
              <a:rPr lang="ja-JP" altLang="en-US" sz="1400"/>
              <a:t>　１．６５７７　　＝　</a:t>
            </a:r>
            <a:r>
              <a:rPr lang="ja-JP" altLang="en-US" sz="1400" b="1">
                <a:solidFill>
                  <a:srgbClr val="FF0000"/>
                </a:solidFill>
              </a:rPr>
              <a:t>０．１３３</a:t>
            </a:r>
          </a:p>
        </p:txBody>
      </p:sp>
      <p:sp>
        <p:nvSpPr>
          <p:cNvPr id="117875" name="Text Box 115"/>
          <p:cNvSpPr txBox="1">
            <a:spLocks noChangeArrowheads="1"/>
          </p:cNvSpPr>
          <p:nvPr/>
        </p:nvSpPr>
        <p:spPr bwMode="auto">
          <a:xfrm>
            <a:off x="6996113" y="6081713"/>
            <a:ext cx="21478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有効数字４桁目を丸める</a:t>
            </a:r>
          </a:p>
        </p:txBody>
      </p:sp>
      <p:sp>
        <p:nvSpPr>
          <p:cNvPr id="117876" name="Text Box 116"/>
          <p:cNvSpPr txBox="1">
            <a:spLocks noChangeArrowheads="1"/>
          </p:cNvSpPr>
          <p:nvPr/>
        </p:nvSpPr>
        <p:spPr bwMode="auto">
          <a:xfrm>
            <a:off x="8593138" y="114300"/>
            <a:ext cx="55086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２２</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7858"/>
                                        </p:tgtEl>
                                        <p:attrNameLst>
                                          <p:attrName>style.visibility</p:attrName>
                                        </p:attrNameLst>
                                      </p:cBhvr>
                                      <p:to>
                                        <p:strVal val="visible"/>
                                      </p:to>
                                    </p:set>
                                    <p:anim calcmode="lin" valueType="num">
                                      <p:cBhvr additive="base">
                                        <p:cTn id="7" dur="500" fill="hold"/>
                                        <p:tgtEl>
                                          <p:spTgt spid="117858"/>
                                        </p:tgtEl>
                                        <p:attrNameLst>
                                          <p:attrName>ppt_x</p:attrName>
                                        </p:attrNameLst>
                                      </p:cBhvr>
                                      <p:tavLst>
                                        <p:tav tm="0">
                                          <p:val>
                                            <p:strVal val="0-#ppt_w/2"/>
                                          </p:val>
                                        </p:tav>
                                        <p:tav tm="100000">
                                          <p:val>
                                            <p:strVal val="#ppt_x"/>
                                          </p:val>
                                        </p:tav>
                                      </p:tavLst>
                                    </p:anim>
                                    <p:anim calcmode="lin" valueType="num">
                                      <p:cBhvr additive="base">
                                        <p:cTn id="8" dur="500" fill="hold"/>
                                        <p:tgtEl>
                                          <p:spTgt spid="11785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7867"/>
                                        </p:tgtEl>
                                        <p:attrNameLst>
                                          <p:attrName>style.visibility</p:attrName>
                                        </p:attrNameLst>
                                      </p:cBhvr>
                                      <p:to>
                                        <p:strVal val="visible"/>
                                      </p:to>
                                    </p:set>
                                    <p:anim calcmode="lin" valueType="num">
                                      <p:cBhvr additive="base">
                                        <p:cTn id="13" dur="500" fill="hold"/>
                                        <p:tgtEl>
                                          <p:spTgt spid="117867"/>
                                        </p:tgtEl>
                                        <p:attrNameLst>
                                          <p:attrName>ppt_x</p:attrName>
                                        </p:attrNameLst>
                                      </p:cBhvr>
                                      <p:tavLst>
                                        <p:tav tm="0">
                                          <p:val>
                                            <p:strVal val="0-#ppt_w/2"/>
                                          </p:val>
                                        </p:tav>
                                        <p:tav tm="100000">
                                          <p:val>
                                            <p:strVal val="#ppt_x"/>
                                          </p:val>
                                        </p:tav>
                                      </p:tavLst>
                                    </p:anim>
                                    <p:anim calcmode="lin" valueType="num">
                                      <p:cBhvr additive="base">
                                        <p:cTn id="14" dur="500" fill="hold"/>
                                        <p:tgtEl>
                                          <p:spTgt spid="1178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67"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0118" name="Group 6"/>
          <p:cNvGraphicFramePr>
            <a:graphicFrameLocks noGrp="1"/>
          </p:cNvGraphicFramePr>
          <p:nvPr/>
        </p:nvGraphicFramePr>
        <p:xfrm>
          <a:off x="1089025" y="1000125"/>
          <a:ext cx="6530975" cy="5335588"/>
        </p:xfrm>
        <a:graphic>
          <a:graphicData uri="http://schemas.openxmlformats.org/drawingml/2006/table">
            <a:tbl>
              <a:tblPr/>
              <a:tblGrid>
                <a:gridCol w="261938"/>
                <a:gridCol w="260350"/>
                <a:gridCol w="261937"/>
                <a:gridCol w="260350"/>
                <a:gridCol w="276225"/>
                <a:gridCol w="247650"/>
                <a:gridCol w="260350"/>
                <a:gridCol w="261938"/>
                <a:gridCol w="260350"/>
                <a:gridCol w="261937"/>
                <a:gridCol w="261938"/>
                <a:gridCol w="260350"/>
                <a:gridCol w="260350"/>
                <a:gridCol w="260350"/>
                <a:gridCol w="261937"/>
                <a:gridCol w="261938"/>
                <a:gridCol w="260350"/>
                <a:gridCol w="261937"/>
                <a:gridCol w="260350"/>
                <a:gridCol w="261938"/>
                <a:gridCol w="261937"/>
                <a:gridCol w="260350"/>
                <a:gridCol w="261938"/>
                <a:gridCol w="260350"/>
                <a:gridCol w="261937"/>
              </a:tblGrid>
              <a:tr h="20637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349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grpSp>
        <p:nvGrpSpPr>
          <p:cNvPr id="90875" name="Group 763"/>
          <p:cNvGrpSpPr>
            <a:grpSpLocks/>
          </p:cNvGrpSpPr>
          <p:nvPr/>
        </p:nvGrpSpPr>
        <p:grpSpPr bwMode="auto">
          <a:xfrm>
            <a:off x="209550" y="42863"/>
            <a:ext cx="6329363" cy="568325"/>
            <a:chOff x="132" y="27"/>
            <a:chExt cx="3987" cy="358"/>
          </a:xfrm>
        </p:grpSpPr>
        <p:sp>
          <p:nvSpPr>
            <p:cNvPr id="90114" name="Rectangle 2"/>
            <p:cNvSpPr>
              <a:spLocks noChangeArrowheads="1"/>
            </p:cNvSpPr>
            <p:nvPr/>
          </p:nvSpPr>
          <p:spPr bwMode="auto">
            <a:xfrm>
              <a:off x="132" y="89"/>
              <a:ext cx="3987" cy="296"/>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手順７ 　 ヒストグラムに　Ｘ　と　Ｓ　を記入する</a:t>
              </a:r>
              <a:endParaRPr lang="ja-JP" altLang="en-US"/>
            </a:p>
          </p:txBody>
        </p:sp>
        <p:sp>
          <p:nvSpPr>
            <p:cNvPr id="90115" name="Text Box 3"/>
            <p:cNvSpPr txBox="1">
              <a:spLocks noChangeArrowheads="1"/>
            </p:cNvSpPr>
            <p:nvPr/>
          </p:nvSpPr>
          <p:spPr bwMode="auto">
            <a:xfrm>
              <a:off x="2138" y="27"/>
              <a:ext cx="274" cy="231"/>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ー</a:t>
              </a:r>
            </a:p>
          </p:txBody>
        </p:sp>
      </p:grpSp>
      <p:grpSp>
        <p:nvGrpSpPr>
          <p:cNvPr id="90813" name="Group 701"/>
          <p:cNvGrpSpPr>
            <a:grpSpLocks/>
          </p:cNvGrpSpPr>
          <p:nvPr/>
        </p:nvGrpSpPr>
        <p:grpSpPr bwMode="auto">
          <a:xfrm>
            <a:off x="687388" y="1136650"/>
            <a:ext cx="1054100" cy="3521075"/>
            <a:chOff x="433" y="763"/>
            <a:chExt cx="664" cy="2218"/>
          </a:xfrm>
        </p:grpSpPr>
        <p:sp>
          <p:nvSpPr>
            <p:cNvPr id="90814" name="Text Box 702"/>
            <p:cNvSpPr txBox="1">
              <a:spLocks noChangeArrowheads="1"/>
            </p:cNvSpPr>
            <p:nvPr/>
          </p:nvSpPr>
          <p:spPr bwMode="auto">
            <a:xfrm>
              <a:off x="767" y="2789"/>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a:t>
              </a:r>
            </a:p>
          </p:txBody>
        </p:sp>
        <p:sp>
          <p:nvSpPr>
            <p:cNvPr id="90815" name="Text Box 703"/>
            <p:cNvSpPr txBox="1">
              <a:spLocks noChangeArrowheads="1"/>
            </p:cNvSpPr>
            <p:nvPr/>
          </p:nvSpPr>
          <p:spPr bwMode="auto">
            <a:xfrm>
              <a:off x="762" y="2117"/>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２０</a:t>
              </a:r>
            </a:p>
          </p:txBody>
        </p:sp>
        <p:sp>
          <p:nvSpPr>
            <p:cNvPr id="90816" name="Text Box 704"/>
            <p:cNvSpPr txBox="1">
              <a:spLocks noChangeArrowheads="1"/>
            </p:cNvSpPr>
            <p:nvPr/>
          </p:nvSpPr>
          <p:spPr bwMode="auto">
            <a:xfrm>
              <a:off x="766" y="1435"/>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３０</a:t>
              </a:r>
            </a:p>
          </p:txBody>
        </p:sp>
        <p:sp>
          <p:nvSpPr>
            <p:cNvPr id="90817" name="Text Box 705"/>
            <p:cNvSpPr txBox="1">
              <a:spLocks noChangeArrowheads="1"/>
            </p:cNvSpPr>
            <p:nvPr/>
          </p:nvSpPr>
          <p:spPr bwMode="auto">
            <a:xfrm>
              <a:off x="752" y="763"/>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４０</a:t>
              </a:r>
            </a:p>
          </p:txBody>
        </p:sp>
        <p:sp>
          <p:nvSpPr>
            <p:cNvPr id="90818" name="Line 706"/>
            <p:cNvSpPr>
              <a:spLocks noChangeShapeType="1"/>
            </p:cNvSpPr>
            <p:nvPr/>
          </p:nvSpPr>
          <p:spPr bwMode="auto">
            <a:xfrm flipH="1">
              <a:off x="1015" y="2889"/>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19" name="Line 707"/>
            <p:cNvSpPr>
              <a:spLocks noChangeShapeType="1"/>
            </p:cNvSpPr>
            <p:nvPr/>
          </p:nvSpPr>
          <p:spPr bwMode="auto">
            <a:xfrm flipH="1">
              <a:off x="1015" y="2212"/>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20" name="Line 708"/>
            <p:cNvSpPr>
              <a:spLocks noChangeShapeType="1"/>
            </p:cNvSpPr>
            <p:nvPr/>
          </p:nvSpPr>
          <p:spPr bwMode="auto">
            <a:xfrm flipH="1">
              <a:off x="1015" y="1536"/>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21" name="Line 709"/>
            <p:cNvSpPr>
              <a:spLocks noChangeShapeType="1"/>
            </p:cNvSpPr>
            <p:nvPr/>
          </p:nvSpPr>
          <p:spPr bwMode="auto">
            <a:xfrm flipH="1">
              <a:off x="1006" y="859"/>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22" name="Text Box 710"/>
            <p:cNvSpPr txBox="1">
              <a:spLocks noChangeArrowheads="1"/>
            </p:cNvSpPr>
            <p:nvPr/>
          </p:nvSpPr>
          <p:spPr bwMode="auto">
            <a:xfrm>
              <a:off x="433" y="1618"/>
              <a:ext cx="289" cy="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度　　数</a:t>
              </a:r>
            </a:p>
          </p:txBody>
        </p:sp>
      </p:grpSp>
      <p:grpSp>
        <p:nvGrpSpPr>
          <p:cNvPr id="90874" name="Group 762"/>
          <p:cNvGrpSpPr>
            <a:grpSpLocks/>
          </p:cNvGrpSpPr>
          <p:nvPr/>
        </p:nvGrpSpPr>
        <p:grpSpPr bwMode="auto">
          <a:xfrm>
            <a:off x="1871663" y="2057400"/>
            <a:ext cx="5622925" cy="4505325"/>
            <a:chOff x="1179" y="1296"/>
            <a:chExt cx="3542" cy="2838"/>
          </a:xfrm>
        </p:grpSpPr>
        <p:grpSp>
          <p:nvGrpSpPr>
            <p:cNvPr id="90800" name="Group 688"/>
            <p:cNvGrpSpPr>
              <a:grpSpLocks/>
            </p:cNvGrpSpPr>
            <p:nvPr/>
          </p:nvGrpSpPr>
          <p:grpSpPr bwMode="auto">
            <a:xfrm>
              <a:off x="1344" y="1296"/>
              <a:ext cx="3291" cy="2288"/>
              <a:chOff x="1344" y="1280"/>
              <a:chExt cx="3291" cy="2288"/>
            </a:xfrm>
          </p:grpSpPr>
          <p:grpSp>
            <p:nvGrpSpPr>
              <p:cNvPr id="90801" name="Group 689"/>
              <p:cNvGrpSpPr>
                <a:grpSpLocks/>
              </p:cNvGrpSpPr>
              <p:nvPr/>
            </p:nvGrpSpPr>
            <p:grpSpPr bwMode="auto">
              <a:xfrm>
                <a:off x="1344" y="1280"/>
                <a:ext cx="3291" cy="2288"/>
                <a:chOff x="1344" y="1280"/>
                <a:chExt cx="3291" cy="2288"/>
              </a:xfrm>
            </p:grpSpPr>
            <p:sp>
              <p:nvSpPr>
                <p:cNvPr id="90802" name="Rectangle 690"/>
                <p:cNvSpPr>
                  <a:spLocks noChangeArrowheads="1"/>
                </p:cNvSpPr>
                <p:nvPr/>
              </p:nvSpPr>
              <p:spPr bwMode="auto">
                <a:xfrm>
                  <a:off x="1344" y="3301"/>
                  <a:ext cx="329" cy="265"/>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03" name="Rectangle 691"/>
                <p:cNvSpPr>
                  <a:spLocks noChangeArrowheads="1"/>
                </p:cNvSpPr>
                <p:nvPr/>
              </p:nvSpPr>
              <p:spPr bwMode="auto">
                <a:xfrm>
                  <a:off x="1673" y="2962"/>
                  <a:ext cx="329" cy="604"/>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04" name="Rectangle 692"/>
                <p:cNvSpPr>
                  <a:spLocks noChangeArrowheads="1"/>
                </p:cNvSpPr>
                <p:nvPr/>
              </p:nvSpPr>
              <p:spPr bwMode="auto">
                <a:xfrm>
                  <a:off x="2002" y="2213"/>
                  <a:ext cx="329" cy="1353"/>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05" name="Rectangle 693"/>
                <p:cNvSpPr>
                  <a:spLocks noChangeArrowheads="1"/>
                </p:cNvSpPr>
                <p:nvPr/>
              </p:nvSpPr>
              <p:spPr bwMode="auto">
                <a:xfrm>
                  <a:off x="2331" y="1280"/>
                  <a:ext cx="330" cy="228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06" name="Rectangle 694"/>
                <p:cNvSpPr>
                  <a:spLocks noChangeArrowheads="1"/>
                </p:cNvSpPr>
                <p:nvPr/>
              </p:nvSpPr>
              <p:spPr bwMode="auto">
                <a:xfrm>
                  <a:off x="2661" y="2350"/>
                  <a:ext cx="330" cy="121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07" name="Rectangle 695"/>
                <p:cNvSpPr>
                  <a:spLocks noChangeArrowheads="1"/>
                </p:cNvSpPr>
                <p:nvPr/>
              </p:nvSpPr>
              <p:spPr bwMode="auto">
                <a:xfrm>
                  <a:off x="2990" y="3090"/>
                  <a:ext cx="330" cy="47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08" name="Rectangle 696"/>
                <p:cNvSpPr>
                  <a:spLocks noChangeArrowheads="1"/>
                </p:cNvSpPr>
                <p:nvPr/>
              </p:nvSpPr>
              <p:spPr bwMode="auto">
                <a:xfrm>
                  <a:off x="3319" y="3374"/>
                  <a:ext cx="329" cy="19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09" name="Rectangle 697"/>
                <p:cNvSpPr>
                  <a:spLocks noChangeArrowheads="1"/>
                </p:cNvSpPr>
                <p:nvPr/>
              </p:nvSpPr>
              <p:spPr bwMode="auto">
                <a:xfrm>
                  <a:off x="3648" y="3374"/>
                  <a:ext cx="329" cy="19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10" name="Rectangle 698"/>
                <p:cNvSpPr>
                  <a:spLocks noChangeArrowheads="1"/>
                </p:cNvSpPr>
                <p:nvPr/>
              </p:nvSpPr>
              <p:spPr bwMode="auto">
                <a:xfrm>
                  <a:off x="3977" y="3502"/>
                  <a:ext cx="329" cy="6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11" name="Rectangle 699"/>
                <p:cNvSpPr>
                  <a:spLocks noChangeArrowheads="1"/>
                </p:cNvSpPr>
                <p:nvPr/>
              </p:nvSpPr>
              <p:spPr bwMode="auto">
                <a:xfrm>
                  <a:off x="4306" y="3502"/>
                  <a:ext cx="329" cy="64"/>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90812" name="Rectangle 700"/>
              <p:cNvSpPr>
                <a:spLocks noChangeArrowheads="1"/>
              </p:cNvSpPr>
              <p:nvPr/>
            </p:nvSpPr>
            <p:spPr bwMode="auto">
              <a:xfrm>
                <a:off x="1344" y="3301"/>
                <a:ext cx="329" cy="265"/>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90823" name="Group 711"/>
            <p:cNvGrpSpPr>
              <a:grpSpLocks/>
            </p:cNvGrpSpPr>
            <p:nvPr/>
          </p:nvGrpSpPr>
          <p:grpSpPr bwMode="auto">
            <a:xfrm>
              <a:off x="1179" y="3516"/>
              <a:ext cx="3542" cy="618"/>
              <a:chOff x="1179" y="3563"/>
              <a:chExt cx="3542" cy="618"/>
            </a:xfrm>
          </p:grpSpPr>
          <p:sp>
            <p:nvSpPr>
              <p:cNvPr id="90824" name="Text Box 712"/>
              <p:cNvSpPr txBox="1">
                <a:spLocks noChangeArrowheads="1"/>
              </p:cNvSpPr>
              <p:nvPr/>
            </p:nvSpPr>
            <p:spPr bwMode="auto">
              <a:xfrm>
                <a:off x="2209" y="3950"/>
                <a:ext cx="120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内径寸法（ｍｍ）</a:t>
                </a:r>
              </a:p>
            </p:txBody>
          </p:sp>
          <p:sp>
            <p:nvSpPr>
              <p:cNvPr id="90825" name="Text Box 713"/>
              <p:cNvSpPr txBox="1">
                <a:spLocks noChangeArrowheads="1"/>
              </p:cNvSpPr>
              <p:nvPr/>
            </p:nvSpPr>
            <p:spPr bwMode="auto">
              <a:xfrm>
                <a:off x="1334" y="359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７７．８７</a:t>
                </a:r>
              </a:p>
            </p:txBody>
          </p:sp>
          <p:sp>
            <p:nvSpPr>
              <p:cNvPr id="90826" name="Text Box 714"/>
              <p:cNvSpPr txBox="1">
                <a:spLocks noChangeArrowheads="1"/>
              </p:cNvSpPr>
              <p:nvPr/>
            </p:nvSpPr>
            <p:spPr bwMode="auto">
              <a:xfrm>
                <a:off x="1969" y="3591"/>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７８．０３</a:t>
                </a:r>
              </a:p>
            </p:txBody>
          </p:sp>
          <p:sp>
            <p:nvSpPr>
              <p:cNvPr id="90827" name="Text Box 715"/>
              <p:cNvSpPr txBox="1">
                <a:spLocks noChangeArrowheads="1"/>
              </p:cNvSpPr>
              <p:nvPr/>
            </p:nvSpPr>
            <p:spPr bwMode="auto">
              <a:xfrm>
                <a:off x="2640" y="358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７８．１９</a:t>
                </a:r>
              </a:p>
            </p:txBody>
          </p:sp>
          <p:sp>
            <p:nvSpPr>
              <p:cNvPr id="90828" name="Text Box 716"/>
              <p:cNvSpPr txBox="1">
                <a:spLocks noChangeArrowheads="1"/>
              </p:cNvSpPr>
              <p:nvPr/>
            </p:nvSpPr>
            <p:spPr bwMode="auto">
              <a:xfrm>
                <a:off x="3286" y="3590"/>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７８．３５</a:t>
                </a:r>
              </a:p>
            </p:txBody>
          </p:sp>
          <p:sp>
            <p:nvSpPr>
              <p:cNvPr id="90829" name="Text Box 717"/>
              <p:cNvSpPr txBox="1">
                <a:spLocks noChangeArrowheads="1"/>
              </p:cNvSpPr>
              <p:nvPr/>
            </p:nvSpPr>
            <p:spPr bwMode="auto">
              <a:xfrm>
                <a:off x="1622" y="375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７７．９５</a:t>
                </a:r>
              </a:p>
            </p:txBody>
          </p:sp>
          <p:sp>
            <p:nvSpPr>
              <p:cNvPr id="90830" name="Text Box 718"/>
              <p:cNvSpPr txBox="1">
                <a:spLocks noChangeArrowheads="1"/>
              </p:cNvSpPr>
              <p:nvPr/>
            </p:nvSpPr>
            <p:spPr bwMode="auto">
              <a:xfrm>
                <a:off x="2312" y="375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７８．１１</a:t>
                </a:r>
              </a:p>
            </p:txBody>
          </p:sp>
          <p:sp>
            <p:nvSpPr>
              <p:cNvPr id="90831" name="Text Box 719"/>
              <p:cNvSpPr txBox="1">
                <a:spLocks noChangeArrowheads="1"/>
              </p:cNvSpPr>
              <p:nvPr/>
            </p:nvSpPr>
            <p:spPr bwMode="auto">
              <a:xfrm>
                <a:off x="2956" y="373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７８．２７</a:t>
                </a:r>
              </a:p>
            </p:txBody>
          </p:sp>
          <p:sp>
            <p:nvSpPr>
              <p:cNvPr id="90832" name="Text Box 720"/>
              <p:cNvSpPr txBox="1">
                <a:spLocks noChangeArrowheads="1"/>
              </p:cNvSpPr>
              <p:nvPr/>
            </p:nvSpPr>
            <p:spPr bwMode="auto">
              <a:xfrm>
                <a:off x="3618" y="374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７８．４３</a:t>
                </a:r>
              </a:p>
            </p:txBody>
          </p:sp>
          <p:sp>
            <p:nvSpPr>
              <p:cNvPr id="90833" name="Text Box 721"/>
              <p:cNvSpPr txBox="1">
                <a:spLocks noChangeArrowheads="1"/>
              </p:cNvSpPr>
              <p:nvPr/>
            </p:nvSpPr>
            <p:spPr bwMode="auto">
              <a:xfrm>
                <a:off x="4281" y="374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７８．５９</a:t>
                </a:r>
              </a:p>
            </p:txBody>
          </p:sp>
          <p:sp>
            <p:nvSpPr>
              <p:cNvPr id="90834" name="Text Box 722"/>
              <p:cNvSpPr txBox="1">
                <a:spLocks noChangeArrowheads="1"/>
              </p:cNvSpPr>
              <p:nvPr/>
            </p:nvSpPr>
            <p:spPr bwMode="auto">
              <a:xfrm>
                <a:off x="3957" y="359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７８．５１</a:t>
                </a:r>
              </a:p>
            </p:txBody>
          </p:sp>
          <p:sp>
            <p:nvSpPr>
              <p:cNvPr id="90835" name="Line 723"/>
              <p:cNvSpPr>
                <a:spLocks noChangeShapeType="1"/>
              </p:cNvSpPr>
              <p:nvPr/>
            </p:nvSpPr>
            <p:spPr bwMode="auto">
              <a:xfrm flipV="1">
                <a:off x="2496"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36" name="Line 724"/>
              <p:cNvSpPr>
                <a:spLocks noChangeShapeType="1"/>
              </p:cNvSpPr>
              <p:nvPr/>
            </p:nvSpPr>
            <p:spPr bwMode="auto">
              <a:xfrm flipV="1">
                <a:off x="3813" y="3575"/>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37" name="Line 725"/>
              <p:cNvSpPr>
                <a:spLocks noChangeShapeType="1"/>
              </p:cNvSpPr>
              <p:nvPr/>
            </p:nvSpPr>
            <p:spPr bwMode="auto">
              <a:xfrm flipV="1">
                <a:off x="4471"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38" name="Line 726"/>
              <p:cNvSpPr>
                <a:spLocks noChangeShapeType="1"/>
              </p:cNvSpPr>
              <p:nvPr/>
            </p:nvSpPr>
            <p:spPr bwMode="auto">
              <a:xfrm flipV="1">
                <a:off x="3154"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39" name="Line 727"/>
              <p:cNvSpPr>
                <a:spLocks noChangeShapeType="1"/>
              </p:cNvSpPr>
              <p:nvPr/>
            </p:nvSpPr>
            <p:spPr bwMode="auto">
              <a:xfrm flipV="1">
                <a:off x="1179"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40" name="Line 728"/>
              <p:cNvSpPr>
                <a:spLocks noChangeShapeType="1"/>
              </p:cNvSpPr>
              <p:nvPr/>
            </p:nvSpPr>
            <p:spPr bwMode="auto">
              <a:xfrm flipV="1">
                <a:off x="1838"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41" name="Line 729"/>
              <p:cNvSpPr>
                <a:spLocks noChangeShapeType="1"/>
              </p:cNvSpPr>
              <p:nvPr/>
            </p:nvSpPr>
            <p:spPr bwMode="auto">
              <a:xfrm flipV="1">
                <a:off x="1518" y="3563"/>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42" name="Line 730"/>
              <p:cNvSpPr>
                <a:spLocks noChangeShapeType="1"/>
              </p:cNvSpPr>
              <p:nvPr/>
            </p:nvSpPr>
            <p:spPr bwMode="auto">
              <a:xfrm flipV="1">
                <a:off x="2167" y="3564"/>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43" name="Line 731"/>
              <p:cNvSpPr>
                <a:spLocks noChangeShapeType="1"/>
              </p:cNvSpPr>
              <p:nvPr/>
            </p:nvSpPr>
            <p:spPr bwMode="auto">
              <a:xfrm flipV="1">
                <a:off x="2829" y="3568"/>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44" name="Line 732"/>
              <p:cNvSpPr>
                <a:spLocks noChangeShapeType="1"/>
              </p:cNvSpPr>
              <p:nvPr/>
            </p:nvSpPr>
            <p:spPr bwMode="auto">
              <a:xfrm flipV="1">
                <a:off x="3483" y="3564"/>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45" name="Line 733"/>
              <p:cNvSpPr>
                <a:spLocks noChangeShapeType="1"/>
              </p:cNvSpPr>
              <p:nvPr/>
            </p:nvSpPr>
            <p:spPr bwMode="auto">
              <a:xfrm flipV="1">
                <a:off x="4146" y="3568"/>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sp>
        <p:nvSpPr>
          <p:cNvPr id="90847" name="Line 735"/>
          <p:cNvSpPr>
            <a:spLocks noChangeShapeType="1"/>
          </p:cNvSpPr>
          <p:nvPr/>
        </p:nvSpPr>
        <p:spPr bwMode="auto">
          <a:xfrm flipV="1">
            <a:off x="2582863" y="1593850"/>
            <a:ext cx="0" cy="399097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48" name="Text Box 736"/>
          <p:cNvSpPr txBox="1">
            <a:spLocks noChangeArrowheads="1"/>
          </p:cNvSpPr>
          <p:nvPr/>
        </p:nvSpPr>
        <p:spPr bwMode="auto">
          <a:xfrm>
            <a:off x="2239963" y="1108075"/>
            <a:ext cx="428625" cy="1089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規格下限</a:t>
            </a:r>
          </a:p>
        </p:txBody>
      </p:sp>
      <p:sp>
        <p:nvSpPr>
          <p:cNvPr id="90849" name="Text Box 737"/>
          <p:cNvSpPr txBox="1">
            <a:spLocks noChangeArrowheads="1"/>
          </p:cNvSpPr>
          <p:nvPr/>
        </p:nvSpPr>
        <p:spPr bwMode="auto">
          <a:xfrm>
            <a:off x="1878013" y="2046288"/>
            <a:ext cx="9858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７７．９０</a:t>
            </a:r>
          </a:p>
        </p:txBody>
      </p:sp>
      <p:sp>
        <p:nvSpPr>
          <p:cNvPr id="90851" name="Line 739"/>
          <p:cNvSpPr>
            <a:spLocks noChangeShapeType="1"/>
          </p:cNvSpPr>
          <p:nvPr/>
        </p:nvSpPr>
        <p:spPr bwMode="auto">
          <a:xfrm flipV="1">
            <a:off x="6502400" y="1550988"/>
            <a:ext cx="0" cy="40354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52" name="Text Box 740"/>
          <p:cNvSpPr txBox="1">
            <a:spLocks noChangeArrowheads="1"/>
          </p:cNvSpPr>
          <p:nvPr/>
        </p:nvSpPr>
        <p:spPr bwMode="auto">
          <a:xfrm>
            <a:off x="6523038" y="1130300"/>
            <a:ext cx="428625" cy="1044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規格上限</a:t>
            </a:r>
          </a:p>
        </p:txBody>
      </p:sp>
      <p:sp>
        <p:nvSpPr>
          <p:cNvPr id="90853" name="Text Box 741"/>
          <p:cNvSpPr txBox="1">
            <a:spLocks noChangeArrowheads="1"/>
          </p:cNvSpPr>
          <p:nvPr/>
        </p:nvSpPr>
        <p:spPr bwMode="auto">
          <a:xfrm>
            <a:off x="6424613" y="2001838"/>
            <a:ext cx="13493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７８．５０</a:t>
            </a:r>
          </a:p>
        </p:txBody>
      </p:sp>
      <p:grpSp>
        <p:nvGrpSpPr>
          <p:cNvPr id="90854" name="Group 742"/>
          <p:cNvGrpSpPr>
            <a:grpSpLocks/>
          </p:cNvGrpSpPr>
          <p:nvPr/>
        </p:nvGrpSpPr>
        <p:grpSpPr bwMode="auto">
          <a:xfrm>
            <a:off x="2133600" y="5267325"/>
            <a:ext cx="5224463" cy="420688"/>
            <a:chOff x="1344" y="3302"/>
            <a:chExt cx="3291" cy="265"/>
          </a:xfrm>
        </p:grpSpPr>
        <p:sp>
          <p:nvSpPr>
            <p:cNvPr id="90855" name="Rectangle 743"/>
            <p:cNvSpPr>
              <a:spLocks noChangeArrowheads="1"/>
            </p:cNvSpPr>
            <p:nvPr/>
          </p:nvSpPr>
          <p:spPr bwMode="auto">
            <a:xfrm>
              <a:off x="1344" y="3302"/>
              <a:ext cx="283" cy="264"/>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56" name="Rectangle 744"/>
            <p:cNvSpPr>
              <a:spLocks noChangeArrowheads="1"/>
            </p:cNvSpPr>
            <p:nvPr/>
          </p:nvSpPr>
          <p:spPr bwMode="auto">
            <a:xfrm>
              <a:off x="4096" y="3501"/>
              <a:ext cx="209" cy="66"/>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57" name="Rectangle 745"/>
            <p:cNvSpPr>
              <a:spLocks noChangeArrowheads="1"/>
            </p:cNvSpPr>
            <p:nvPr/>
          </p:nvSpPr>
          <p:spPr bwMode="auto">
            <a:xfrm>
              <a:off x="4306" y="3502"/>
              <a:ext cx="329" cy="64"/>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90882" name="Group 770"/>
          <p:cNvGrpSpPr>
            <a:grpSpLocks/>
          </p:cNvGrpSpPr>
          <p:nvPr/>
        </p:nvGrpSpPr>
        <p:grpSpPr bwMode="auto">
          <a:xfrm>
            <a:off x="6735763" y="0"/>
            <a:ext cx="2408237" cy="1562100"/>
            <a:chOff x="4243" y="0"/>
            <a:chExt cx="1517" cy="984"/>
          </a:xfrm>
        </p:grpSpPr>
        <p:sp>
          <p:nvSpPr>
            <p:cNvPr id="90858" name="Text Box 746"/>
            <p:cNvSpPr txBox="1">
              <a:spLocks noChangeArrowheads="1"/>
            </p:cNvSpPr>
            <p:nvPr/>
          </p:nvSpPr>
          <p:spPr bwMode="auto">
            <a:xfrm>
              <a:off x="4468" y="696"/>
              <a:ext cx="9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n</a:t>
              </a:r>
              <a:r>
                <a:rPr lang="ja-JP" altLang="en-US" b="1"/>
                <a:t>＝１００</a:t>
              </a:r>
            </a:p>
          </p:txBody>
        </p:sp>
        <p:sp>
          <p:nvSpPr>
            <p:cNvPr id="90859" name="Text Box 747"/>
            <p:cNvSpPr txBox="1">
              <a:spLocks noChangeArrowheads="1"/>
            </p:cNvSpPr>
            <p:nvPr/>
          </p:nvSpPr>
          <p:spPr bwMode="auto">
            <a:xfrm>
              <a:off x="4252" y="0"/>
              <a:ext cx="15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期間　：　</a:t>
              </a:r>
              <a:r>
                <a:rPr lang="ja-JP" altLang="en-US" sz="1200" b="1"/>
                <a:t>９月１日～９月２５日</a:t>
              </a:r>
            </a:p>
          </p:txBody>
        </p:sp>
        <p:sp>
          <p:nvSpPr>
            <p:cNvPr id="90860" name="Text Box 748"/>
            <p:cNvSpPr txBox="1">
              <a:spLocks noChangeArrowheads="1"/>
            </p:cNvSpPr>
            <p:nvPr/>
          </p:nvSpPr>
          <p:spPr bwMode="auto">
            <a:xfrm>
              <a:off x="4243" y="168"/>
              <a:ext cx="15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工程名　：　</a:t>
              </a:r>
              <a:r>
                <a:rPr lang="en-US" altLang="ja-JP" sz="1400" b="1"/>
                <a:t>A</a:t>
              </a:r>
              <a:r>
                <a:rPr lang="ja-JP" altLang="en-US" sz="1400" b="1"/>
                <a:t>ライン</a:t>
              </a:r>
            </a:p>
          </p:txBody>
        </p:sp>
        <p:sp>
          <p:nvSpPr>
            <p:cNvPr id="90861" name="Text Box 749"/>
            <p:cNvSpPr txBox="1">
              <a:spLocks noChangeArrowheads="1"/>
            </p:cNvSpPr>
            <p:nvPr/>
          </p:nvSpPr>
          <p:spPr bwMode="auto">
            <a:xfrm>
              <a:off x="4252" y="327"/>
              <a:ext cx="15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作成年月日：</a:t>
              </a:r>
              <a:r>
                <a:rPr lang="ja-JP" altLang="en-US" sz="1200"/>
                <a:t>　</a:t>
              </a:r>
              <a:r>
                <a:rPr lang="ja-JP" altLang="en-US" sz="1200" b="1"/>
                <a:t>９月３０日</a:t>
              </a:r>
            </a:p>
          </p:txBody>
        </p:sp>
        <p:sp>
          <p:nvSpPr>
            <p:cNvPr id="90862" name="Text Box 750"/>
            <p:cNvSpPr txBox="1">
              <a:spLocks noChangeArrowheads="1"/>
            </p:cNvSpPr>
            <p:nvPr/>
          </p:nvSpPr>
          <p:spPr bwMode="auto">
            <a:xfrm>
              <a:off x="4252" y="495"/>
              <a:ext cx="150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作成者　：　静岡太郎</a:t>
              </a:r>
            </a:p>
          </p:txBody>
        </p:sp>
      </p:grpSp>
      <p:grpSp>
        <p:nvGrpSpPr>
          <p:cNvPr id="90873" name="Group 761"/>
          <p:cNvGrpSpPr>
            <a:grpSpLocks/>
          </p:cNvGrpSpPr>
          <p:nvPr/>
        </p:nvGrpSpPr>
        <p:grpSpPr bwMode="auto">
          <a:xfrm>
            <a:off x="3803650" y="1298575"/>
            <a:ext cx="5340350" cy="4391025"/>
            <a:chOff x="2396" y="818"/>
            <a:chExt cx="3364" cy="2766"/>
          </a:xfrm>
        </p:grpSpPr>
        <p:grpSp>
          <p:nvGrpSpPr>
            <p:cNvPr id="90868" name="Group 756"/>
            <p:cNvGrpSpPr>
              <a:grpSpLocks/>
            </p:cNvGrpSpPr>
            <p:nvPr/>
          </p:nvGrpSpPr>
          <p:grpSpPr bwMode="auto">
            <a:xfrm>
              <a:off x="4223" y="1857"/>
              <a:ext cx="1537" cy="551"/>
              <a:chOff x="4223" y="1857"/>
              <a:chExt cx="1537" cy="551"/>
            </a:xfrm>
          </p:grpSpPr>
          <p:sp>
            <p:nvSpPr>
              <p:cNvPr id="90865" name="Text Box 753"/>
              <p:cNvSpPr txBox="1">
                <a:spLocks noChangeArrowheads="1"/>
              </p:cNvSpPr>
              <p:nvPr/>
            </p:nvSpPr>
            <p:spPr bwMode="auto">
              <a:xfrm>
                <a:off x="4233" y="1920"/>
                <a:ext cx="152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b="1"/>
                  <a:t>X</a:t>
                </a:r>
                <a:r>
                  <a:rPr lang="ja-JP" altLang="en-US" sz="1600" b="1"/>
                  <a:t>　＝　７８．１２１２（ｍｍ）</a:t>
                </a:r>
              </a:p>
            </p:txBody>
          </p:sp>
          <p:sp>
            <p:nvSpPr>
              <p:cNvPr id="90866" name="Text Box 754"/>
              <p:cNvSpPr txBox="1">
                <a:spLocks noChangeArrowheads="1"/>
              </p:cNvSpPr>
              <p:nvPr/>
            </p:nvSpPr>
            <p:spPr bwMode="auto">
              <a:xfrm>
                <a:off x="4233" y="2196"/>
                <a:ext cx="152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Ｓ　＝　０．１３３（ｍｍ）</a:t>
                </a:r>
              </a:p>
            </p:txBody>
          </p:sp>
          <p:sp>
            <p:nvSpPr>
              <p:cNvPr id="90867" name="Text Box 755"/>
              <p:cNvSpPr txBox="1">
                <a:spLocks noChangeArrowheads="1"/>
              </p:cNvSpPr>
              <p:nvPr/>
            </p:nvSpPr>
            <p:spPr bwMode="auto">
              <a:xfrm>
                <a:off x="4223" y="1857"/>
                <a:ext cx="33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ー</a:t>
                </a:r>
              </a:p>
            </p:txBody>
          </p:sp>
        </p:grpSp>
        <p:sp>
          <p:nvSpPr>
            <p:cNvPr id="90869" name="Line 757"/>
            <p:cNvSpPr>
              <a:spLocks noChangeShapeType="1"/>
            </p:cNvSpPr>
            <p:nvPr/>
          </p:nvSpPr>
          <p:spPr bwMode="auto">
            <a:xfrm flipV="1">
              <a:off x="2533" y="997"/>
              <a:ext cx="0" cy="2587"/>
            </a:xfrm>
            <a:prstGeom prst="line">
              <a:avLst/>
            </a:prstGeom>
            <a:noFill/>
            <a:ln w="28575">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70" name="Text Box 758"/>
            <p:cNvSpPr txBox="1">
              <a:spLocks noChangeArrowheads="1"/>
            </p:cNvSpPr>
            <p:nvPr/>
          </p:nvSpPr>
          <p:spPr bwMode="auto">
            <a:xfrm>
              <a:off x="2423" y="914"/>
              <a:ext cx="30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800" b="1"/>
                <a:t>X</a:t>
              </a:r>
            </a:p>
          </p:txBody>
        </p:sp>
        <p:sp>
          <p:nvSpPr>
            <p:cNvPr id="90871" name="Text Box 759"/>
            <p:cNvSpPr txBox="1">
              <a:spLocks noChangeArrowheads="1"/>
            </p:cNvSpPr>
            <p:nvPr/>
          </p:nvSpPr>
          <p:spPr bwMode="auto">
            <a:xfrm>
              <a:off x="2396" y="818"/>
              <a:ext cx="20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ー</a:t>
              </a:r>
            </a:p>
          </p:txBody>
        </p:sp>
      </p:grpSp>
      <p:sp>
        <p:nvSpPr>
          <p:cNvPr id="90877" name="Line 765"/>
          <p:cNvSpPr>
            <a:spLocks noChangeShapeType="1"/>
          </p:cNvSpPr>
          <p:nvPr/>
        </p:nvSpPr>
        <p:spPr bwMode="auto">
          <a:xfrm>
            <a:off x="1481138" y="5689600"/>
            <a:ext cx="11588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878" name="Text Box 766"/>
          <p:cNvSpPr txBox="1">
            <a:spLocks noChangeArrowheads="1"/>
          </p:cNvSpPr>
          <p:nvPr/>
        </p:nvSpPr>
        <p:spPr bwMode="auto">
          <a:xfrm>
            <a:off x="1217613" y="5530850"/>
            <a:ext cx="3492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０</a:t>
            </a:r>
          </a:p>
        </p:txBody>
      </p:sp>
      <p:sp>
        <p:nvSpPr>
          <p:cNvPr id="90879" name="Rectangle 767"/>
          <p:cNvSpPr>
            <a:spLocks noChangeArrowheads="1"/>
          </p:cNvSpPr>
          <p:nvPr/>
        </p:nvSpPr>
        <p:spPr bwMode="auto">
          <a:xfrm>
            <a:off x="7377113" y="3067050"/>
            <a:ext cx="1028700" cy="30321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80" name="Rectangle 768"/>
          <p:cNvSpPr>
            <a:spLocks noChangeArrowheads="1"/>
          </p:cNvSpPr>
          <p:nvPr/>
        </p:nvSpPr>
        <p:spPr bwMode="auto">
          <a:xfrm>
            <a:off x="7372350" y="3505200"/>
            <a:ext cx="781050" cy="319088"/>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0881" name="Text Box 769"/>
          <p:cNvSpPr txBox="1">
            <a:spLocks noChangeArrowheads="1"/>
          </p:cNvSpPr>
          <p:nvPr/>
        </p:nvSpPr>
        <p:spPr bwMode="auto">
          <a:xfrm>
            <a:off x="8734425" y="242888"/>
            <a:ext cx="67151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２３</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90873"/>
                                        </p:tgtEl>
                                        <p:attrNameLst>
                                          <p:attrName>style.visibility</p:attrName>
                                        </p:attrNameLst>
                                      </p:cBhvr>
                                      <p:to>
                                        <p:strVal val="visible"/>
                                      </p:to>
                                    </p:set>
                                    <p:anim calcmode="lin" valueType="num">
                                      <p:cBhvr additive="base">
                                        <p:cTn id="7" dur="500" fill="hold"/>
                                        <p:tgtEl>
                                          <p:spTgt spid="90873"/>
                                        </p:tgtEl>
                                        <p:attrNameLst>
                                          <p:attrName>ppt_x</p:attrName>
                                        </p:attrNameLst>
                                      </p:cBhvr>
                                      <p:tavLst>
                                        <p:tav tm="0">
                                          <p:val>
                                            <p:strVal val="0-#ppt_w/2"/>
                                          </p:val>
                                        </p:tav>
                                        <p:tav tm="100000">
                                          <p:val>
                                            <p:strVal val="#ppt_x"/>
                                          </p:val>
                                        </p:tav>
                                      </p:tavLst>
                                    </p:anim>
                                    <p:anim calcmode="lin" valueType="num">
                                      <p:cBhvr additive="base">
                                        <p:cTn id="8" dur="500" fill="hold"/>
                                        <p:tgtEl>
                                          <p:spTgt spid="908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786" name="Group 2"/>
          <p:cNvGraphicFramePr>
            <a:graphicFrameLocks noGrp="1"/>
          </p:cNvGraphicFramePr>
          <p:nvPr/>
        </p:nvGraphicFramePr>
        <p:xfrm>
          <a:off x="1089025" y="1000125"/>
          <a:ext cx="6530975" cy="5335588"/>
        </p:xfrm>
        <a:graphic>
          <a:graphicData uri="http://schemas.openxmlformats.org/drawingml/2006/table">
            <a:tbl>
              <a:tblPr/>
              <a:tblGrid>
                <a:gridCol w="261938"/>
                <a:gridCol w="260350"/>
                <a:gridCol w="261937"/>
                <a:gridCol w="260350"/>
                <a:gridCol w="276225"/>
                <a:gridCol w="247650"/>
                <a:gridCol w="260350"/>
                <a:gridCol w="261938"/>
                <a:gridCol w="260350"/>
                <a:gridCol w="261937"/>
                <a:gridCol w="261938"/>
                <a:gridCol w="260350"/>
                <a:gridCol w="260350"/>
                <a:gridCol w="260350"/>
                <a:gridCol w="261937"/>
                <a:gridCol w="261938"/>
                <a:gridCol w="260350"/>
                <a:gridCol w="261937"/>
                <a:gridCol w="260350"/>
                <a:gridCol w="261938"/>
                <a:gridCol w="261937"/>
                <a:gridCol w="260350"/>
                <a:gridCol w="261938"/>
                <a:gridCol w="260350"/>
                <a:gridCol w="261937"/>
              </a:tblGrid>
              <a:tr h="20637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349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27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1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143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grpSp>
        <p:nvGrpSpPr>
          <p:cNvPr id="119468" name="Group 684"/>
          <p:cNvGrpSpPr>
            <a:grpSpLocks/>
          </p:cNvGrpSpPr>
          <p:nvPr/>
        </p:nvGrpSpPr>
        <p:grpSpPr bwMode="auto">
          <a:xfrm>
            <a:off x="209550" y="42863"/>
            <a:ext cx="6329363" cy="568325"/>
            <a:chOff x="132" y="27"/>
            <a:chExt cx="3987" cy="358"/>
          </a:xfrm>
        </p:grpSpPr>
        <p:sp>
          <p:nvSpPr>
            <p:cNvPr id="119469" name="Rectangle 685"/>
            <p:cNvSpPr>
              <a:spLocks noChangeArrowheads="1"/>
            </p:cNvSpPr>
            <p:nvPr/>
          </p:nvSpPr>
          <p:spPr bwMode="auto">
            <a:xfrm>
              <a:off x="132" y="89"/>
              <a:ext cx="3987" cy="296"/>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手順７ 　 ヒストグラムに　Ｘ　と　Ｓ　を記入する</a:t>
              </a:r>
              <a:endParaRPr lang="ja-JP" altLang="en-US"/>
            </a:p>
          </p:txBody>
        </p:sp>
        <p:sp>
          <p:nvSpPr>
            <p:cNvPr id="119470" name="Text Box 686"/>
            <p:cNvSpPr txBox="1">
              <a:spLocks noChangeArrowheads="1"/>
            </p:cNvSpPr>
            <p:nvPr/>
          </p:nvSpPr>
          <p:spPr bwMode="auto">
            <a:xfrm>
              <a:off x="2138" y="27"/>
              <a:ext cx="274" cy="231"/>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ー</a:t>
              </a:r>
            </a:p>
          </p:txBody>
        </p:sp>
      </p:grpSp>
      <p:grpSp>
        <p:nvGrpSpPr>
          <p:cNvPr id="119471" name="Group 687"/>
          <p:cNvGrpSpPr>
            <a:grpSpLocks/>
          </p:cNvGrpSpPr>
          <p:nvPr/>
        </p:nvGrpSpPr>
        <p:grpSpPr bwMode="auto">
          <a:xfrm>
            <a:off x="687388" y="1136650"/>
            <a:ext cx="1054100" cy="3521075"/>
            <a:chOff x="433" y="763"/>
            <a:chExt cx="664" cy="2218"/>
          </a:xfrm>
        </p:grpSpPr>
        <p:sp>
          <p:nvSpPr>
            <p:cNvPr id="119472" name="Text Box 688"/>
            <p:cNvSpPr txBox="1">
              <a:spLocks noChangeArrowheads="1"/>
            </p:cNvSpPr>
            <p:nvPr/>
          </p:nvSpPr>
          <p:spPr bwMode="auto">
            <a:xfrm>
              <a:off x="767" y="2789"/>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a:t>
              </a:r>
            </a:p>
          </p:txBody>
        </p:sp>
        <p:sp>
          <p:nvSpPr>
            <p:cNvPr id="119473" name="Text Box 689"/>
            <p:cNvSpPr txBox="1">
              <a:spLocks noChangeArrowheads="1"/>
            </p:cNvSpPr>
            <p:nvPr/>
          </p:nvSpPr>
          <p:spPr bwMode="auto">
            <a:xfrm>
              <a:off x="762" y="2117"/>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２０</a:t>
              </a:r>
            </a:p>
          </p:txBody>
        </p:sp>
        <p:sp>
          <p:nvSpPr>
            <p:cNvPr id="119474" name="Text Box 690"/>
            <p:cNvSpPr txBox="1">
              <a:spLocks noChangeArrowheads="1"/>
            </p:cNvSpPr>
            <p:nvPr/>
          </p:nvSpPr>
          <p:spPr bwMode="auto">
            <a:xfrm>
              <a:off x="766" y="1435"/>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３０</a:t>
              </a:r>
            </a:p>
          </p:txBody>
        </p:sp>
        <p:sp>
          <p:nvSpPr>
            <p:cNvPr id="119475" name="Text Box 691"/>
            <p:cNvSpPr txBox="1">
              <a:spLocks noChangeArrowheads="1"/>
            </p:cNvSpPr>
            <p:nvPr/>
          </p:nvSpPr>
          <p:spPr bwMode="auto">
            <a:xfrm>
              <a:off x="752" y="763"/>
              <a:ext cx="3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４０</a:t>
              </a:r>
            </a:p>
          </p:txBody>
        </p:sp>
        <p:sp>
          <p:nvSpPr>
            <p:cNvPr id="119476" name="Line 692"/>
            <p:cNvSpPr>
              <a:spLocks noChangeShapeType="1"/>
            </p:cNvSpPr>
            <p:nvPr/>
          </p:nvSpPr>
          <p:spPr bwMode="auto">
            <a:xfrm flipH="1">
              <a:off x="1015" y="2889"/>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477" name="Line 693"/>
            <p:cNvSpPr>
              <a:spLocks noChangeShapeType="1"/>
            </p:cNvSpPr>
            <p:nvPr/>
          </p:nvSpPr>
          <p:spPr bwMode="auto">
            <a:xfrm flipH="1">
              <a:off x="1015" y="2212"/>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478" name="Line 694"/>
            <p:cNvSpPr>
              <a:spLocks noChangeShapeType="1"/>
            </p:cNvSpPr>
            <p:nvPr/>
          </p:nvSpPr>
          <p:spPr bwMode="auto">
            <a:xfrm flipH="1">
              <a:off x="1015" y="1536"/>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479" name="Line 695"/>
            <p:cNvSpPr>
              <a:spLocks noChangeShapeType="1"/>
            </p:cNvSpPr>
            <p:nvPr/>
          </p:nvSpPr>
          <p:spPr bwMode="auto">
            <a:xfrm flipH="1">
              <a:off x="1006" y="859"/>
              <a:ext cx="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480" name="Text Box 696"/>
            <p:cNvSpPr txBox="1">
              <a:spLocks noChangeArrowheads="1"/>
            </p:cNvSpPr>
            <p:nvPr/>
          </p:nvSpPr>
          <p:spPr bwMode="auto">
            <a:xfrm>
              <a:off x="433" y="1618"/>
              <a:ext cx="289" cy="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度　　数</a:t>
              </a:r>
            </a:p>
          </p:txBody>
        </p:sp>
      </p:grpSp>
      <p:grpSp>
        <p:nvGrpSpPr>
          <p:cNvPr id="119481" name="Group 697"/>
          <p:cNvGrpSpPr>
            <a:grpSpLocks/>
          </p:cNvGrpSpPr>
          <p:nvPr/>
        </p:nvGrpSpPr>
        <p:grpSpPr bwMode="auto">
          <a:xfrm>
            <a:off x="1871663" y="2057400"/>
            <a:ext cx="5622925" cy="4505325"/>
            <a:chOff x="1179" y="1296"/>
            <a:chExt cx="3542" cy="2838"/>
          </a:xfrm>
        </p:grpSpPr>
        <p:grpSp>
          <p:nvGrpSpPr>
            <p:cNvPr id="119482" name="Group 698"/>
            <p:cNvGrpSpPr>
              <a:grpSpLocks/>
            </p:cNvGrpSpPr>
            <p:nvPr/>
          </p:nvGrpSpPr>
          <p:grpSpPr bwMode="auto">
            <a:xfrm>
              <a:off x="1344" y="1296"/>
              <a:ext cx="3291" cy="2288"/>
              <a:chOff x="1344" y="1280"/>
              <a:chExt cx="3291" cy="2288"/>
            </a:xfrm>
          </p:grpSpPr>
          <p:grpSp>
            <p:nvGrpSpPr>
              <p:cNvPr id="119483" name="Group 699"/>
              <p:cNvGrpSpPr>
                <a:grpSpLocks/>
              </p:cNvGrpSpPr>
              <p:nvPr/>
            </p:nvGrpSpPr>
            <p:grpSpPr bwMode="auto">
              <a:xfrm>
                <a:off x="1344" y="1280"/>
                <a:ext cx="3291" cy="2288"/>
                <a:chOff x="1344" y="1280"/>
                <a:chExt cx="3291" cy="2288"/>
              </a:xfrm>
            </p:grpSpPr>
            <p:sp>
              <p:nvSpPr>
                <p:cNvPr id="119484" name="Rectangle 700"/>
                <p:cNvSpPr>
                  <a:spLocks noChangeArrowheads="1"/>
                </p:cNvSpPr>
                <p:nvPr/>
              </p:nvSpPr>
              <p:spPr bwMode="auto">
                <a:xfrm>
                  <a:off x="1344" y="3301"/>
                  <a:ext cx="329" cy="265"/>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485" name="Rectangle 701"/>
                <p:cNvSpPr>
                  <a:spLocks noChangeArrowheads="1"/>
                </p:cNvSpPr>
                <p:nvPr/>
              </p:nvSpPr>
              <p:spPr bwMode="auto">
                <a:xfrm>
                  <a:off x="1673" y="2962"/>
                  <a:ext cx="329" cy="604"/>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486" name="Rectangle 702"/>
                <p:cNvSpPr>
                  <a:spLocks noChangeArrowheads="1"/>
                </p:cNvSpPr>
                <p:nvPr/>
              </p:nvSpPr>
              <p:spPr bwMode="auto">
                <a:xfrm>
                  <a:off x="2002" y="2213"/>
                  <a:ext cx="329" cy="1353"/>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487" name="Rectangle 703"/>
                <p:cNvSpPr>
                  <a:spLocks noChangeArrowheads="1"/>
                </p:cNvSpPr>
                <p:nvPr/>
              </p:nvSpPr>
              <p:spPr bwMode="auto">
                <a:xfrm>
                  <a:off x="2331" y="1280"/>
                  <a:ext cx="330" cy="228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488" name="Rectangle 704"/>
                <p:cNvSpPr>
                  <a:spLocks noChangeArrowheads="1"/>
                </p:cNvSpPr>
                <p:nvPr/>
              </p:nvSpPr>
              <p:spPr bwMode="auto">
                <a:xfrm>
                  <a:off x="2661" y="2350"/>
                  <a:ext cx="330" cy="121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489" name="Rectangle 705"/>
                <p:cNvSpPr>
                  <a:spLocks noChangeArrowheads="1"/>
                </p:cNvSpPr>
                <p:nvPr/>
              </p:nvSpPr>
              <p:spPr bwMode="auto">
                <a:xfrm>
                  <a:off x="2990" y="3090"/>
                  <a:ext cx="330" cy="47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490" name="Rectangle 706"/>
                <p:cNvSpPr>
                  <a:spLocks noChangeArrowheads="1"/>
                </p:cNvSpPr>
                <p:nvPr/>
              </p:nvSpPr>
              <p:spPr bwMode="auto">
                <a:xfrm>
                  <a:off x="3319" y="3374"/>
                  <a:ext cx="329" cy="19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491" name="Rectangle 707"/>
                <p:cNvSpPr>
                  <a:spLocks noChangeArrowheads="1"/>
                </p:cNvSpPr>
                <p:nvPr/>
              </p:nvSpPr>
              <p:spPr bwMode="auto">
                <a:xfrm>
                  <a:off x="3648" y="3374"/>
                  <a:ext cx="329" cy="19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492" name="Rectangle 708"/>
                <p:cNvSpPr>
                  <a:spLocks noChangeArrowheads="1"/>
                </p:cNvSpPr>
                <p:nvPr/>
              </p:nvSpPr>
              <p:spPr bwMode="auto">
                <a:xfrm>
                  <a:off x="3977" y="3502"/>
                  <a:ext cx="329" cy="6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493" name="Rectangle 709"/>
                <p:cNvSpPr>
                  <a:spLocks noChangeArrowheads="1"/>
                </p:cNvSpPr>
                <p:nvPr/>
              </p:nvSpPr>
              <p:spPr bwMode="auto">
                <a:xfrm>
                  <a:off x="4306" y="3502"/>
                  <a:ext cx="329" cy="64"/>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119494" name="Rectangle 710"/>
              <p:cNvSpPr>
                <a:spLocks noChangeArrowheads="1"/>
              </p:cNvSpPr>
              <p:nvPr/>
            </p:nvSpPr>
            <p:spPr bwMode="auto">
              <a:xfrm>
                <a:off x="1344" y="3301"/>
                <a:ext cx="329" cy="265"/>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119495" name="Group 711"/>
            <p:cNvGrpSpPr>
              <a:grpSpLocks/>
            </p:cNvGrpSpPr>
            <p:nvPr/>
          </p:nvGrpSpPr>
          <p:grpSpPr bwMode="auto">
            <a:xfrm>
              <a:off x="1179" y="3516"/>
              <a:ext cx="3542" cy="618"/>
              <a:chOff x="1179" y="3563"/>
              <a:chExt cx="3542" cy="618"/>
            </a:xfrm>
          </p:grpSpPr>
          <p:sp>
            <p:nvSpPr>
              <p:cNvPr id="119496" name="Text Box 712"/>
              <p:cNvSpPr txBox="1">
                <a:spLocks noChangeArrowheads="1"/>
              </p:cNvSpPr>
              <p:nvPr/>
            </p:nvSpPr>
            <p:spPr bwMode="auto">
              <a:xfrm>
                <a:off x="2209" y="3950"/>
                <a:ext cx="120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内径寸法（ｍｍ）</a:t>
                </a:r>
              </a:p>
            </p:txBody>
          </p:sp>
          <p:sp>
            <p:nvSpPr>
              <p:cNvPr id="119497" name="Text Box 713"/>
              <p:cNvSpPr txBox="1">
                <a:spLocks noChangeArrowheads="1"/>
              </p:cNvSpPr>
              <p:nvPr/>
            </p:nvSpPr>
            <p:spPr bwMode="auto">
              <a:xfrm>
                <a:off x="1334" y="359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７７．８７</a:t>
                </a:r>
              </a:p>
            </p:txBody>
          </p:sp>
          <p:sp>
            <p:nvSpPr>
              <p:cNvPr id="119498" name="Text Box 714"/>
              <p:cNvSpPr txBox="1">
                <a:spLocks noChangeArrowheads="1"/>
              </p:cNvSpPr>
              <p:nvPr/>
            </p:nvSpPr>
            <p:spPr bwMode="auto">
              <a:xfrm>
                <a:off x="1969" y="3591"/>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７８．０３</a:t>
                </a:r>
              </a:p>
            </p:txBody>
          </p:sp>
          <p:sp>
            <p:nvSpPr>
              <p:cNvPr id="119499" name="Text Box 715"/>
              <p:cNvSpPr txBox="1">
                <a:spLocks noChangeArrowheads="1"/>
              </p:cNvSpPr>
              <p:nvPr/>
            </p:nvSpPr>
            <p:spPr bwMode="auto">
              <a:xfrm>
                <a:off x="2640" y="358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７８．１９</a:t>
                </a:r>
              </a:p>
            </p:txBody>
          </p:sp>
          <p:sp>
            <p:nvSpPr>
              <p:cNvPr id="119500" name="Text Box 716"/>
              <p:cNvSpPr txBox="1">
                <a:spLocks noChangeArrowheads="1"/>
              </p:cNvSpPr>
              <p:nvPr/>
            </p:nvSpPr>
            <p:spPr bwMode="auto">
              <a:xfrm>
                <a:off x="3286" y="3590"/>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７８．３５</a:t>
                </a:r>
              </a:p>
            </p:txBody>
          </p:sp>
          <p:sp>
            <p:nvSpPr>
              <p:cNvPr id="119501" name="Text Box 717"/>
              <p:cNvSpPr txBox="1">
                <a:spLocks noChangeArrowheads="1"/>
              </p:cNvSpPr>
              <p:nvPr/>
            </p:nvSpPr>
            <p:spPr bwMode="auto">
              <a:xfrm>
                <a:off x="1622" y="3754"/>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７７．９５</a:t>
                </a:r>
              </a:p>
            </p:txBody>
          </p:sp>
          <p:sp>
            <p:nvSpPr>
              <p:cNvPr id="119502" name="Text Box 718"/>
              <p:cNvSpPr txBox="1">
                <a:spLocks noChangeArrowheads="1"/>
              </p:cNvSpPr>
              <p:nvPr/>
            </p:nvSpPr>
            <p:spPr bwMode="auto">
              <a:xfrm>
                <a:off x="2312" y="375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７８．１１</a:t>
                </a:r>
              </a:p>
            </p:txBody>
          </p:sp>
          <p:sp>
            <p:nvSpPr>
              <p:cNvPr id="119503" name="Text Box 719"/>
              <p:cNvSpPr txBox="1">
                <a:spLocks noChangeArrowheads="1"/>
              </p:cNvSpPr>
              <p:nvPr/>
            </p:nvSpPr>
            <p:spPr bwMode="auto">
              <a:xfrm>
                <a:off x="2956" y="3738"/>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７８．２７</a:t>
                </a:r>
              </a:p>
            </p:txBody>
          </p:sp>
          <p:sp>
            <p:nvSpPr>
              <p:cNvPr id="119504" name="Text Box 720"/>
              <p:cNvSpPr txBox="1">
                <a:spLocks noChangeArrowheads="1"/>
              </p:cNvSpPr>
              <p:nvPr/>
            </p:nvSpPr>
            <p:spPr bwMode="auto">
              <a:xfrm>
                <a:off x="3618" y="3742"/>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７８．４３</a:t>
                </a:r>
              </a:p>
            </p:txBody>
          </p:sp>
          <p:sp>
            <p:nvSpPr>
              <p:cNvPr id="119505" name="Text Box 721"/>
              <p:cNvSpPr txBox="1">
                <a:spLocks noChangeArrowheads="1"/>
              </p:cNvSpPr>
              <p:nvPr/>
            </p:nvSpPr>
            <p:spPr bwMode="auto">
              <a:xfrm>
                <a:off x="4281" y="374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７８．５９</a:t>
                </a:r>
              </a:p>
            </p:txBody>
          </p:sp>
          <p:sp>
            <p:nvSpPr>
              <p:cNvPr id="119506" name="Text Box 722"/>
              <p:cNvSpPr txBox="1">
                <a:spLocks noChangeArrowheads="1"/>
              </p:cNvSpPr>
              <p:nvPr/>
            </p:nvSpPr>
            <p:spPr bwMode="auto">
              <a:xfrm>
                <a:off x="3957" y="3596"/>
                <a:ext cx="44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７８．５１</a:t>
                </a:r>
              </a:p>
            </p:txBody>
          </p:sp>
          <p:sp>
            <p:nvSpPr>
              <p:cNvPr id="119507" name="Line 723"/>
              <p:cNvSpPr>
                <a:spLocks noChangeShapeType="1"/>
              </p:cNvSpPr>
              <p:nvPr/>
            </p:nvSpPr>
            <p:spPr bwMode="auto">
              <a:xfrm flipV="1">
                <a:off x="2496"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08" name="Line 724"/>
              <p:cNvSpPr>
                <a:spLocks noChangeShapeType="1"/>
              </p:cNvSpPr>
              <p:nvPr/>
            </p:nvSpPr>
            <p:spPr bwMode="auto">
              <a:xfrm flipV="1">
                <a:off x="3813" y="3575"/>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09" name="Line 725"/>
              <p:cNvSpPr>
                <a:spLocks noChangeShapeType="1"/>
              </p:cNvSpPr>
              <p:nvPr/>
            </p:nvSpPr>
            <p:spPr bwMode="auto">
              <a:xfrm flipV="1">
                <a:off x="4471"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10" name="Line 726"/>
              <p:cNvSpPr>
                <a:spLocks noChangeShapeType="1"/>
              </p:cNvSpPr>
              <p:nvPr/>
            </p:nvSpPr>
            <p:spPr bwMode="auto">
              <a:xfrm flipV="1">
                <a:off x="3154"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11" name="Line 727"/>
              <p:cNvSpPr>
                <a:spLocks noChangeShapeType="1"/>
              </p:cNvSpPr>
              <p:nvPr/>
            </p:nvSpPr>
            <p:spPr bwMode="auto">
              <a:xfrm flipV="1">
                <a:off x="1179" y="3566"/>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12" name="Line 728"/>
              <p:cNvSpPr>
                <a:spLocks noChangeShapeType="1"/>
              </p:cNvSpPr>
              <p:nvPr/>
            </p:nvSpPr>
            <p:spPr bwMode="auto">
              <a:xfrm flipV="1">
                <a:off x="1838" y="3566"/>
                <a:ext cx="0" cy="64"/>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13" name="Line 729"/>
              <p:cNvSpPr>
                <a:spLocks noChangeShapeType="1"/>
              </p:cNvSpPr>
              <p:nvPr/>
            </p:nvSpPr>
            <p:spPr bwMode="auto">
              <a:xfrm flipV="1">
                <a:off x="1518" y="3563"/>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14" name="Line 730"/>
              <p:cNvSpPr>
                <a:spLocks noChangeShapeType="1"/>
              </p:cNvSpPr>
              <p:nvPr/>
            </p:nvSpPr>
            <p:spPr bwMode="auto">
              <a:xfrm flipV="1">
                <a:off x="2167" y="3564"/>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15" name="Line 731"/>
              <p:cNvSpPr>
                <a:spLocks noChangeShapeType="1"/>
              </p:cNvSpPr>
              <p:nvPr/>
            </p:nvSpPr>
            <p:spPr bwMode="auto">
              <a:xfrm flipV="1">
                <a:off x="2829" y="3568"/>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16" name="Line 732"/>
              <p:cNvSpPr>
                <a:spLocks noChangeShapeType="1"/>
              </p:cNvSpPr>
              <p:nvPr/>
            </p:nvSpPr>
            <p:spPr bwMode="auto">
              <a:xfrm flipV="1">
                <a:off x="3483" y="3564"/>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17" name="Line 733"/>
              <p:cNvSpPr>
                <a:spLocks noChangeShapeType="1"/>
              </p:cNvSpPr>
              <p:nvPr/>
            </p:nvSpPr>
            <p:spPr bwMode="auto">
              <a:xfrm flipV="1">
                <a:off x="4146" y="3568"/>
                <a:ext cx="0" cy="73"/>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sp>
        <p:nvSpPr>
          <p:cNvPr id="119518" name="Line 734"/>
          <p:cNvSpPr>
            <a:spLocks noChangeShapeType="1"/>
          </p:cNvSpPr>
          <p:nvPr/>
        </p:nvSpPr>
        <p:spPr bwMode="auto">
          <a:xfrm flipV="1">
            <a:off x="2582863" y="1593850"/>
            <a:ext cx="0" cy="399097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19" name="Text Box 735"/>
          <p:cNvSpPr txBox="1">
            <a:spLocks noChangeArrowheads="1"/>
          </p:cNvSpPr>
          <p:nvPr/>
        </p:nvSpPr>
        <p:spPr bwMode="auto">
          <a:xfrm>
            <a:off x="2239963" y="1108075"/>
            <a:ext cx="428625" cy="1089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規格下限</a:t>
            </a:r>
          </a:p>
        </p:txBody>
      </p:sp>
      <p:sp>
        <p:nvSpPr>
          <p:cNvPr id="119520" name="Text Box 736"/>
          <p:cNvSpPr txBox="1">
            <a:spLocks noChangeArrowheads="1"/>
          </p:cNvSpPr>
          <p:nvPr/>
        </p:nvSpPr>
        <p:spPr bwMode="auto">
          <a:xfrm>
            <a:off x="1878013" y="2046288"/>
            <a:ext cx="9858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７７．９０</a:t>
            </a:r>
          </a:p>
        </p:txBody>
      </p:sp>
      <p:sp>
        <p:nvSpPr>
          <p:cNvPr id="119521" name="Line 737"/>
          <p:cNvSpPr>
            <a:spLocks noChangeShapeType="1"/>
          </p:cNvSpPr>
          <p:nvPr/>
        </p:nvSpPr>
        <p:spPr bwMode="auto">
          <a:xfrm flipV="1">
            <a:off x="6502400" y="1550988"/>
            <a:ext cx="0" cy="40354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22" name="Text Box 738"/>
          <p:cNvSpPr txBox="1">
            <a:spLocks noChangeArrowheads="1"/>
          </p:cNvSpPr>
          <p:nvPr/>
        </p:nvSpPr>
        <p:spPr bwMode="auto">
          <a:xfrm>
            <a:off x="6523038" y="1130300"/>
            <a:ext cx="428625" cy="1044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規格上限</a:t>
            </a:r>
          </a:p>
        </p:txBody>
      </p:sp>
      <p:sp>
        <p:nvSpPr>
          <p:cNvPr id="119523" name="Text Box 739"/>
          <p:cNvSpPr txBox="1">
            <a:spLocks noChangeArrowheads="1"/>
          </p:cNvSpPr>
          <p:nvPr/>
        </p:nvSpPr>
        <p:spPr bwMode="auto">
          <a:xfrm>
            <a:off x="6424613" y="2001838"/>
            <a:ext cx="13493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７８．５０</a:t>
            </a:r>
          </a:p>
        </p:txBody>
      </p:sp>
      <p:grpSp>
        <p:nvGrpSpPr>
          <p:cNvPr id="119524" name="Group 740"/>
          <p:cNvGrpSpPr>
            <a:grpSpLocks/>
          </p:cNvGrpSpPr>
          <p:nvPr/>
        </p:nvGrpSpPr>
        <p:grpSpPr bwMode="auto">
          <a:xfrm>
            <a:off x="2133600" y="5267325"/>
            <a:ext cx="5224463" cy="420688"/>
            <a:chOff x="1344" y="3302"/>
            <a:chExt cx="3291" cy="265"/>
          </a:xfrm>
        </p:grpSpPr>
        <p:sp>
          <p:nvSpPr>
            <p:cNvPr id="119525" name="Rectangle 741"/>
            <p:cNvSpPr>
              <a:spLocks noChangeArrowheads="1"/>
            </p:cNvSpPr>
            <p:nvPr/>
          </p:nvSpPr>
          <p:spPr bwMode="auto">
            <a:xfrm>
              <a:off x="1344" y="3302"/>
              <a:ext cx="283" cy="264"/>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526" name="Rectangle 742"/>
            <p:cNvSpPr>
              <a:spLocks noChangeArrowheads="1"/>
            </p:cNvSpPr>
            <p:nvPr/>
          </p:nvSpPr>
          <p:spPr bwMode="auto">
            <a:xfrm>
              <a:off x="4096" y="3501"/>
              <a:ext cx="209" cy="66"/>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527" name="Rectangle 743"/>
            <p:cNvSpPr>
              <a:spLocks noChangeArrowheads="1"/>
            </p:cNvSpPr>
            <p:nvPr/>
          </p:nvSpPr>
          <p:spPr bwMode="auto">
            <a:xfrm>
              <a:off x="4306" y="3502"/>
              <a:ext cx="329" cy="64"/>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119528" name="Text Box 744"/>
          <p:cNvSpPr txBox="1">
            <a:spLocks noChangeArrowheads="1"/>
          </p:cNvSpPr>
          <p:nvPr/>
        </p:nvSpPr>
        <p:spPr bwMode="auto">
          <a:xfrm>
            <a:off x="7092950" y="1104900"/>
            <a:ext cx="15684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n</a:t>
            </a:r>
            <a:r>
              <a:rPr lang="ja-JP" altLang="en-US" b="1"/>
              <a:t>＝１００</a:t>
            </a:r>
          </a:p>
        </p:txBody>
      </p:sp>
      <p:sp>
        <p:nvSpPr>
          <p:cNvPr id="119529" name="Text Box 745"/>
          <p:cNvSpPr txBox="1">
            <a:spLocks noChangeArrowheads="1"/>
          </p:cNvSpPr>
          <p:nvPr/>
        </p:nvSpPr>
        <p:spPr bwMode="auto">
          <a:xfrm>
            <a:off x="6750050" y="0"/>
            <a:ext cx="2393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期間　：　</a:t>
            </a:r>
            <a:r>
              <a:rPr lang="ja-JP" altLang="en-US" sz="1200" b="1"/>
              <a:t>９月１日～９月２５日</a:t>
            </a:r>
          </a:p>
        </p:txBody>
      </p:sp>
      <p:sp>
        <p:nvSpPr>
          <p:cNvPr id="119530" name="Text Box 746"/>
          <p:cNvSpPr txBox="1">
            <a:spLocks noChangeArrowheads="1"/>
          </p:cNvSpPr>
          <p:nvPr/>
        </p:nvSpPr>
        <p:spPr bwMode="auto">
          <a:xfrm>
            <a:off x="6735763" y="266700"/>
            <a:ext cx="2393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工程名　：　</a:t>
            </a:r>
            <a:r>
              <a:rPr lang="en-US" altLang="ja-JP" sz="1400" b="1"/>
              <a:t>A</a:t>
            </a:r>
            <a:r>
              <a:rPr lang="ja-JP" altLang="en-US" sz="1400" b="1"/>
              <a:t>ライン</a:t>
            </a:r>
          </a:p>
        </p:txBody>
      </p:sp>
      <p:sp>
        <p:nvSpPr>
          <p:cNvPr id="119531" name="Text Box 747"/>
          <p:cNvSpPr txBox="1">
            <a:spLocks noChangeArrowheads="1"/>
          </p:cNvSpPr>
          <p:nvPr/>
        </p:nvSpPr>
        <p:spPr bwMode="auto">
          <a:xfrm>
            <a:off x="6750050" y="519113"/>
            <a:ext cx="2393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作成年月日：</a:t>
            </a:r>
            <a:r>
              <a:rPr lang="ja-JP" altLang="en-US" sz="1200"/>
              <a:t>　</a:t>
            </a:r>
            <a:r>
              <a:rPr lang="ja-JP" altLang="en-US" sz="1200" b="1"/>
              <a:t>９月３０日</a:t>
            </a:r>
          </a:p>
        </p:txBody>
      </p:sp>
      <p:sp>
        <p:nvSpPr>
          <p:cNvPr id="119532" name="Text Box 748"/>
          <p:cNvSpPr txBox="1">
            <a:spLocks noChangeArrowheads="1"/>
          </p:cNvSpPr>
          <p:nvPr/>
        </p:nvSpPr>
        <p:spPr bwMode="auto">
          <a:xfrm>
            <a:off x="6750050" y="785813"/>
            <a:ext cx="2393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t>作成者　：　静岡太郎</a:t>
            </a:r>
          </a:p>
        </p:txBody>
      </p:sp>
      <p:grpSp>
        <p:nvGrpSpPr>
          <p:cNvPr id="119533" name="Group 749"/>
          <p:cNvGrpSpPr>
            <a:grpSpLocks/>
          </p:cNvGrpSpPr>
          <p:nvPr/>
        </p:nvGrpSpPr>
        <p:grpSpPr bwMode="auto">
          <a:xfrm>
            <a:off x="3803650" y="1298575"/>
            <a:ext cx="5340350" cy="4391025"/>
            <a:chOff x="2396" y="818"/>
            <a:chExt cx="3364" cy="2766"/>
          </a:xfrm>
        </p:grpSpPr>
        <p:grpSp>
          <p:nvGrpSpPr>
            <p:cNvPr id="119534" name="Group 750"/>
            <p:cNvGrpSpPr>
              <a:grpSpLocks/>
            </p:cNvGrpSpPr>
            <p:nvPr/>
          </p:nvGrpSpPr>
          <p:grpSpPr bwMode="auto">
            <a:xfrm>
              <a:off x="4223" y="1857"/>
              <a:ext cx="1537" cy="551"/>
              <a:chOff x="4223" y="1857"/>
              <a:chExt cx="1537" cy="551"/>
            </a:xfrm>
          </p:grpSpPr>
          <p:sp>
            <p:nvSpPr>
              <p:cNvPr id="119535" name="Text Box 751"/>
              <p:cNvSpPr txBox="1">
                <a:spLocks noChangeArrowheads="1"/>
              </p:cNvSpPr>
              <p:nvPr/>
            </p:nvSpPr>
            <p:spPr bwMode="auto">
              <a:xfrm>
                <a:off x="4233" y="1920"/>
                <a:ext cx="152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b="1"/>
                  <a:t>X</a:t>
                </a:r>
                <a:r>
                  <a:rPr lang="ja-JP" altLang="en-US" sz="1600" b="1"/>
                  <a:t>　＝　７８．１２１２（ｍｍ）</a:t>
                </a:r>
              </a:p>
            </p:txBody>
          </p:sp>
          <p:sp>
            <p:nvSpPr>
              <p:cNvPr id="119536" name="Text Box 752"/>
              <p:cNvSpPr txBox="1">
                <a:spLocks noChangeArrowheads="1"/>
              </p:cNvSpPr>
              <p:nvPr/>
            </p:nvSpPr>
            <p:spPr bwMode="auto">
              <a:xfrm>
                <a:off x="4233" y="2196"/>
                <a:ext cx="152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Ｓ　＝　０．１３３（ｍｍ）</a:t>
                </a:r>
              </a:p>
            </p:txBody>
          </p:sp>
          <p:sp>
            <p:nvSpPr>
              <p:cNvPr id="119537" name="Text Box 753"/>
              <p:cNvSpPr txBox="1">
                <a:spLocks noChangeArrowheads="1"/>
              </p:cNvSpPr>
              <p:nvPr/>
            </p:nvSpPr>
            <p:spPr bwMode="auto">
              <a:xfrm>
                <a:off x="4223" y="1857"/>
                <a:ext cx="33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ー</a:t>
                </a:r>
              </a:p>
            </p:txBody>
          </p:sp>
        </p:grpSp>
        <p:sp>
          <p:nvSpPr>
            <p:cNvPr id="119538" name="Line 754"/>
            <p:cNvSpPr>
              <a:spLocks noChangeShapeType="1"/>
            </p:cNvSpPr>
            <p:nvPr/>
          </p:nvSpPr>
          <p:spPr bwMode="auto">
            <a:xfrm flipV="1">
              <a:off x="2533" y="997"/>
              <a:ext cx="0" cy="2587"/>
            </a:xfrm>
            <a:prstGeom prst="line">
              <a:avLst/>
            </a:prstGeom>
            <a:noFill/>
            <a:ln w="28575">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39" name="Text Box 755"/>
            <p:cNvSpPr txBox="1">
              <a:spLocks noChangeArrowheads="1"/>
            </p:cNvSpPr>
            <p:nvPr/>
          </p:nvSpPr>
          <p:spPr bwMode="auto">
            <a:xfrm>
              <a:off x="2423" y="914"/>
              <a:ext cx="30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800" b="1"/>
                <a:t>X</a:t>
              </a:r>
            </a:p>
          </p:txBody>
        </p:sp>
        <p:sp>
          <p:nvSpPr>
            <p:cNvPr id="119540" name="Text Box 756"/>
            <p:cNvSpPr txBox="1">
              <a:spLocks noChangeArrowheads="1"/>
            </p:cNvSpPr>
            <p:nvPr/>
          </p:nvSpPr>
          <p:spPr bwMode="auto">
            <a:xfrm>
              <a:off x="2396" y="818"/>
              <a:ext cx="20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ー</a:t>
              </a:r>
            </a:p>
          </p:txBody>
        </p:sp>
      </p:grpSp>
      <p:sp>
        <p:nvSpPr>
          <p:cNvPr id="119541" name="Line 757"/>
          <p:cNvSpPr>
            <a:spLocks noChangeShapeType="1"/>
          </p:cNvSpPr>
          <p:nvPr/>
        </p:nvSpPr>
        <p:spPr bwMode="auto">
          <a:xfrm>
            <a:off x="1481138" y="5689600"/>
            <a:ext cx="11588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542" name="Text Box 758"/>
          <p:cNvSpPr txBox="1">
            <a:spLocks noChangeArrowheads="1"/>
          </p:cNvSpPr>
          <p:nvPr/>
        </p:nvSpPr>
        <p:spPr bwMode="auto">
          <a:xfrm>
            <a:off x="1217613" y="5530850"/>
            <a:ext cx="3492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０</a:t>
            </a:r>
          </a:p>
        </p:txBody>
      </p:sp>
      <p:sp>
        <p:nvSpPr>
          <p:cNvPr id="119545" name="Text Box 761"/>
          <p:cNvSpPr txBox="1">
            <a:spLocks noChangeArrowheads="1"/>
          </p:cNvSpPr>
          <p:nvPr/>
        </p:nvSpPr>
        <p:spPr bwMode="auto">
          <a:xfrm>
            <a:off x="8734425" y="242888"/>
            <a:ext cx="67151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２３</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9533"/>
                                        </p:tgtEl>
                                        <p:attrNameLst>
                                          <p:attrName>style.visibility</p:attrName>
                                        </p:attrNameLst>
                                      </p:cBhvr>
                                      <p:to>
                                        <p:strVal val="visible"/>
                                      </p:to>
                                    </p:set>
                                    <p:anim calcmode="lin" valueType="num">
                                      <p:cBhvr additive="base">
                                        <p:cTn id="7" dur="500" fill="hold"/>
                                        <p:tgtEl>
                                          <p:spTgt spid="119533"/>
                                        </p:tgtEl>
                                        <p:attrNameLst>
                                          <p:attrName>ppt_x</p:attrName>
                                        </p:attrNameLst>
                                      </p:cBhvr>
                                      <p:tavLst>
                                        <p:tav tm="0">
                                          <p:val>
                                            <p:strVal val="0-#ppt_w/2"/>
                                          </p:val>
                                        </p:tav>
                                        <p:tav tm="100000">
                                          <p:val>
                                            <p:strVal val="#ppt_x"/>
                                          </p:val>
                                        </p:tav>
                                      </p:tavLst>
                                    </p:anim>
                                    <p:anim calcmode="lin" valueType="num">
                                      <p:cBhvr additive="base">
                                        <p:cTn id="8" dur="500" fill="hold"/>
                                        <p:tgtEl>
                                          <p:spTgt spid="1195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5991" name="Group 759"/>
          <p:cNvGraphicFramePr>
            <a:graphicFrameLocks noGrp="1"/>
          </p:cNvGraphicFramePr>
          <p:nvPr/>
        </p:nvGraphicFramePr>
        <p:xfrm>
          <a:off x="1195388" y="1538288"/>
          <a:ext cx="6007100" cy="4430712"/>
        </p:xfrm>
        <a:graphic>
          <a:graphicData uri="http://schemas.openxmlformats.org/drawingml/2006/table">
            <a:tbl>
              <a:tblPr/>
              <a:tblGrid>
                <a:gridCol w="241300"/>
                <a:gridCol w="231775"/>
                <a:gridCol w="247650"/>
                <a:gridCol w="239712"/>
                <a:gridCol w="254000"/>
                <a:gridCol w="228600"/>
                <a:gridCol w="234950"/>
                <a:gridCol w="244475"/>
                <a:gridCol w="239713"/>
                <a:gridCol w="241300"/>
                <a:gridCol w="241300"/>
                <a:gridCol w="239712"/>
                <a:gridCol w="238125"/>
                <a:gridCol w="239713"/>
                <a:gridCol w="241300"/>
                <a:gridCol w="241300"/>
                <a:gridCol w="239712"/>
                <a:gridCol w="239713"/>
                <a:gridCol w="239712"/>
                <a:gridCol w="241300"/>
                <a:gridCol w="241300"/>
                <a:gridCol w="239713"/>
                <a:gridCol w="239712"/>
                <a:gridCol w="239713"/>
                <a:gridCol w="241300"/>
              </a:tblGrid>
              <a:tr h="1698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6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6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6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905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6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6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9367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6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6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olid"/>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4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176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vert="eaVert" horzOverflow="overflow">
                    <a:lnL w="12700" cap="flat" cmpd="sng" algn="ctr">
                      <a:solidFill>
                        <a:schemeClr val="tx1"/>
                      </a:solidFill>
                      <a:prstDash val="sysDot"/>
                      <a:round/>
                      <a:headEnd type="none" w="sm" len="sm"/>
                      <a:tailEnd type="none" w="sm" len="sm"/>
                    </a:lnL>
                    <a:lnR w="12700" cap="flat" cmpd="sng" algn="ctr">
                      <a:solidFill>
                        <a:schemeClr val="tx1"/>
                      </a:solidFill>
                      <a:prstDash val="sysDot"/>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bl>
          </a:graphicData>
        </a:graphic>
      </p:graphicFrame>
      <p:sp>
        <p:nvSpPr>
          <p:cNvPr id="95235" name="Rectangle 3"/>
          <p:cNvSpPr>
            <a:spLocks noChangeArrowheads="1"/>
          </p:cNvSpPr>
          <p:nvPr/>
        </p:nvSpPr>
        <p:spPr bwMode="auto">
          <a:xfrm>
            <a:off x="209550" y="136525"/>
            <a:ext cx="3773488"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latin typeface="HGP創英角ｺﾞｼｯｸUB" pitchFamily="50" charset="-128"/>
                <a:ea typeface="HGP創英角ｺﾞｼｯｸUB" pitchFamily="50" charset="-128"/>
              </a:rPr>
              <a:t>　　 ヒストグラム完成図</a:t>
            </a:r>
          </a:p>
        </p:txBody>
      </p:sp>
      <p:grpSp>
        <p:nvGrpSpPr>
          <p:cNvPr id="96004" name="Group 772"/>
          <p:cNvGrpSpPr>
            <a:grpSpLocks/>
          </p:cNvGrpSpPr>
          <p:nvPr/>
        </p:nvGrpSpPr>
        <p:grpSpPr bwMode="auto">
          <a:xfrm>
            <a:off x="2162175" y="2411413"/>
            <a:ext cx="4814888" cy="3035300"/>
            <a:chOff x="1362" y="1519"/>
            <a:chExt cx="3033" cy="1912"/>
          </a:xfrm>
        </p:grpSpPr>
        <p:grpSp>
          <p:nvGrpSpPr>
            <p:cNvPr id="96003" name="Group 771"/>
            <p:cNvGrpSpPr>
              <a:grpSpLocks/>
            </p:cNvGrpSpPr>
            <p:nvPr/>
          </p:nvGrpSpPr>
          <p:grpSpPr bwMode="auto">
            <a:xfrm>
              <a:off x="1362" y="1519"/>
              <a:ext cx="3013" cy="1912"/>
              <a:chOff x="1362" y="1519"/>
              <a:chExt cx="3013" cy="1912"/>
            </a:xfrm>
          </p:grpSpPr>
          <p:sp>
            <p:nvSpPr>
              <p:cNvPr id="95924" name="Rectangle 692"/>
              <p:cNvSpPr>
                <a:spLocks noChangeArrowheads="1"/>
              </p:cNvSpPr>
              <p:nvPr/>
            </p:nvSpPr>
            <p:spPr bwMode="auto">
              <a:xfrm>
                <a:off x="1362" y="3206"/>
                <a:ext cx="301" cy="223"/>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5925" name="Rectangle 693"/>
              <p:cNvSpPr>
                <a:spLocks noChangeArrowheads="1"/>
              </p:cNvSpPr>
              <p:nvPr/>
            </p:nvSpPr>
            <p:spPr bwMode="auto">
              <a:xfrm>
                <a:off x="1663" y="2938"/>
                <a:ext cx="301" cy="491"/>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5926" name="Rectangle 694"/>
              <p:cNvSpPr>
                <a:spLocks noChangeArrowheads="1"/>
              </p:cNvSpPr>
              <p:nvPr/>
            </p:nvSpPr>
            <p:spPr bwMode="auto">
              <a:xfrm>
                <a:off x="1964" y="2313"/>
                <a:ext cx="302" cy="111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5927" name="Rectangle 695"/>
              <p:cNvSpPr>
                <a:spLocks noChangeArrowheads="1"/>
              </p:cNvSpPr>
              <p:nvPr/>
            </p:nvSpPr>
            <p:spPr bwMode="auto">
              <a:xfrm>
                <a:off x="2266" y="1519"/>
                <a:ext cx="302" cy="1910"/>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5928" name="Rectangle 696"/>
              <p:cNvSpPr>
                <a:spLocks noChangeArrowheads="1"/>
              </p:cNvSpPr>
              <p:nvPr/>
            </p:nvSpPr>
            <p:spPr bwMode="auto">
              <a:xfrm>
                <a:off x="2568" y="2420"/>
                <a:ext cx="302" cy="1009"/>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5929" name="Rectangle 697"/>
              <p:cNvSpPr>
                <a:spLocks noChangeArrowheads="1"/>
              </p:cNvSpPr>
              <p:nvPr/>
            </p:nvSpPr>
            <p:spPr bwMode="auto">
              <a:xfrm>
                <a:off x="2869" y="3046"/>
                <a:ext cx="302" cy="383"/>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5930" name="Rectangle 698"/>
              <p:cNvSpPr>
                <a:spLocks noChangeArrowheads="1"/>
              </p:cNvSpPr>
              <p:nvPr/>
            </p:nvSpPr>
            <p:spPr bwMode="auto">
              <a:xfrm>
                <a:off x="3170" y="3268"/>
                <a:ext cx="301" cy="161"/>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5931" name="Rectangle 699"/>
              <p:cNvSpPr>
                <a:spLocks noChangeArrowheads="1"/>
              </p:cNvSpPr>
              <p:nvPr/>
            </p:nvSpPr>
            <p:spPr bwMode="auto">
              <a:xfrm>
                <a:off x="3471" y="3260"/>
                <a:ext cx="302" cy="169"/>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5932" name="Rectangle 700"/>
              <p:cNvSpPr>
                <a:spLocks noChangeArrowheads="1"/>
              </p:cNvSpPr>
              <p:nvPr/>
            </p:nvSpPr>
            <p:spPr bwMode="auto">
              <a:xfrm>
                <a:off x="3773" y="3366"/>
                <a:ext cx="301" cy="65"/>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5933" name="Rectangle 701"/>
              <p:cNvSpPr>
                <a:spLocks noChangeArrowheads="1"/>
              </p:cNvSpPr>
              <p:nvPr/>
            </p:nvSpPr>
            <p:spPr bwMode="auto">
              <a:xfrm>
                <a:off x="4074" y="3366"/>
                <a:ext cx="301" cy="63"/>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95959" name="Rectangle 727"/>
            <p:cNvSpPr>
              <a:spLocks noChangeArrowheads="1"/>
            </p:cNvSpPr>
            <p:nvPr/>
          </p:nvSpPr>
          <p:spPr bwMode="auto">
            <a:xfrm>
              <a:off x="1362" y="3211"/>
              <a:ext cx="262" cy="218"/>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5960" name="Rectangle 728"/>
            <p:cNvSpPr>
              <a:spLocks noChangeArrowheads="1"/>
            </p:cNvSpPr>
            <p:nvPr/>
          </p:nvSpPr>
          <p:spPr bwMode="auto">
            <a:xfrm>
              <a:off x="3904" y="3364"/>
              <a:ext cx="181" cy="64"/>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5961" name="Rectangle 729"/>
            <p:cNvSpPr>
              <a:spLocks noChangeArrowheads="1"/>
            </p:cNvSpPr>
            <p:nvPr/>
          </p:nvSpPr>
          <p:spPr bwMode="auto">
            <a:xfrm>
              <a:off x="4083" y="3361"/>
              <a:ext cx="312" cy="68"/>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95972" name="Group 740"/>
          <p:cNvGrpSpPr>
            <a:grpSpLocks/>
          </p:cNvGrpSpPr>
          <p:nvPr/>
        </p:nvGrpSpPr>
        <p:grpSpPr bwMode="auto">
          <a:xfrm>
            <a:off x="1878013" y="1530350"/>
            <a:ext cx="5595937" cy="3919538"/>
            <a:chOff x="1183" y="955"/>
            <a:chExt cx="3525" cy="2469"/>
          </a:xfrm>
        </p:grpSpPr>
        <p:sp>
          <p:nvSpPr>
            <p:cNvPr id="95966" name="Line 734"/>
            <p:cNvSpPr>
              <a:spLocks noChangeShapeType="1"/>
            </p:cNvSpPr>
            <p:nvPr/>
          </p:nvSpPr>
          <p:spPr bwMode="auto">
            <a:xfrm flipV="1">
              <a:off x="1627" y="1229"/>
              <a:ext cx="0" cy="219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67" name="Text Box 735"/>
            <p:cNvSpPr txBox="1">
              <a:spLocks noChangeArrowheads="1"/>
            </p:cNvSpPr>
            <p:nvPr/>
          </p:nvSpPr>
          <p:spPr bwMode="auto">
            <a:xfrm>
              <a:off x="1411" y="959"/>
              <a:ext cx="270" cy="6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規格下限</a:t>
              </a:r>
            </a:p>
          </p:txBody>
        </p:sp>
        <p:sp>
          <p:nvSpPr>
            <p:cNvPr id="95968" name="Text Box 736"/>
            <p:cNvSpPr txBox="1">
              <a:spLocks noChangeArrowheads="1"/>
            </p:cNvSpPr>
            <p:nvPr/>
          </p:nvSpPr>
          <p:spPr bwMode="auto">
            <a:xfrm>
              <a:off x="1183" y="1514"/>
              <a:ext cx="62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７７．９０</a:t>
              </a:r>
            </a:p>
          </p:txBody>
        </p:sp>
        <p:sp>
          <p:nvSpPr>
            <p:cNvPr id="95969" name="Line 737"/>
            <p:cNvSpPr>
              <a:spLocks noChangeShapeType="1"/>
            </p:cNvSpPr>
            <p:nvPr/>
          </p:nvSpPr>
          <p:spPr bwMode="auto">
            <a:xfrm flipV="1">
              <a:off x="3907" y="1220"/>
              <a:ext cx="0" cy="220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70" name="Text Box 738"/>
            <p:cNvSpPr txBox="1">
              <a:spLocks noChangeArrowheads="1"/>
            </p:cNvSpPr>
            <p:nvPr/>
          </p:nvSpPr>
          <p:spPr bwMode="auto">
            <a:xfrm>
              <a:off x="3920" y="955"/>
              <a:ext cx="270" cy="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規格上限</a:t>
              </a:r>
            </a:p>
          </p:txBody>
        </p:sp>
        <p:sp>
          <p:nvSpPr>
            <p:cNvPr id="95971" name="Text Box 739"/>
            <p:cNvSpPr txBox="1">
              <a:spLocks noChangeArrowheads="1"/>
            </p:cNvSpPr>
            <p:nvPr/>
          </p:nvSpPr>
          <p:spPr bwMode="auto">
            <a:xfrm>
              <a:off x="3858" y="1504"/>
              <a:ext cx="85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3300"/>
                  </a:solidFill>
                </a:rPr>
                <a:t>７８．５０</a:t>
              </a:r>
            </a:p>
          </p:txBody>
        </p:sp>
      </p:grpSp>
      <p:grpSp>
        <p:nvGrpSpPr>
          <p:cNvPr id="96009" name="Group 777"/>
          <p:cNvGrpSpPr>
            <a:grpSpLocks/>
          </p:cNvGrpSpPr>
          <p:nvPr/>
        </p:nvGrpSpPr>
        <p:grpSpPr bwMode="auto">
          <a:xfrm>
            <a:off x="1552575" y="1887538"/>
            <a:ext cx="5162550" cy="3676650"/>
            <a:chOff x="978" y="1189"/>
            <a:chExt cx="3252" cy="2316"/>
          </a:xfrm>
        </p:grpSpPr>
        <p:grpSp>
          <p:nvGrpSpPr>
            <p:cNvPr id="96007" name="Group 775"/>
            <p:cNvGrpSpPr>
              <a:grpSpLocks/>
            </p:cNvGrpSpPr>
            <p:nvPr/>
          </p:nvGrpSpPr>
          <p:grpSpPr bwMode="auto">
            <a:xfrm>
              <a:off x="978" y="1189"/>
              <a:ext cx="83" cy="1691"/>
              <a:chOff x="978" y="1189"/>
              <a:chExt cx="83" cy="1691"/>
            </a:xfrm>
          </p:grpSpPr>
          <p:sp>
            <p:nvSpPr>
              <p:cNvPr id="95975" name="Line 743"/>
              <p:cNvSpPr>
                <a:spLocks noChangeShapeType="1"/>
              </p:cNvSpPr>
              <p:nvPr/>
            </p:nvSpPr>
            <p:spPr bwMode="auto">
              <a:xfrm>
                <a:off x="987" y="2880"/>
                <a:ext cx="7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76" name="Line 744"/>
              <p:cNvSpPr>
                <a:spLocks noChangeShapeType="1"/>
              </p:cNvSpPr>
              <p:nvPr/>
            </p:nvSpPr>
            <p:spPr bwMode="auto">
              <a:xfrm>
                <a:off x="987" y="2313"/>
                <a:ext cx="7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77" name="Line 745"/>
              <p:cNvSpPr>
                <a:spLocks noChangeShapeType="1"/>
              </p:cNvSpPr>
              <p:nvPr/>
            </p:nvSpPr>
            <p:spPr bwMode="auto">
              <a:xfrm>
                <a:off x="997" y="1737"/>
                <a:ext cx="6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78" name="Line 746"/>
              <p:cNvSpPr>
                <a:spLocks noChangeShapeType="1"/>
              </p:cNvSpPr>
              <p:nvPr/>
            </p:nvSpPr>
            <p:spPr bwMode="auto">
              <a:xfrm>
                <a:off x="978" y="1189"/>
                <a:ext cx="8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96008" name="Group 776"/>
            <p:cNvGrpSpPr>
              <a:grpSpLocks/>
            </p:cNvGrpSpPr>
            <p:nvPr/>
          </p:nvGrpSpPr>
          <p:grpSpPr bwMode="auto">
            <a:xfrm>
              <a:off x="1207" y="3426"/>
              <a:ext cx="3023" cy="79"/>
              <a:chOff x="1207" y="3426"/>
              <a:chExt cx="3023" cy="79"/>
            </a:xfrm>
          </p:grpSpPr>
          <p:sp>
            <p:nvSpPr>
              <p:cNvPr id="95985" name="Line 753"/>
              <p:cNvSpPr>
                <a:spLocks noChangeShapeType="1"/>
              </p:cNvSpPr>
              <p:nvPr/>
            </p:nvSpPr>
            <p:spPr bwMode="auto">
              <a:xfrm flipV="1">
                <a:off x="1207" y="3438"/>
                <a:ext cx="0" cy="6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86" name="Line 754"/>
              <p:cNvSpPr>
                <a:spLocks noChangeShapeType="1"/>
              </p:cNvSpPr>
              <p:nvPr/>
            </p:nvSpPr>
            <p:spPr bwMode="auto">
              <a:xfrm flipV="1">
                <a:off x="1518" y="3429"/>
                <a:ext cx="0" cy="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90" name="Line 758"/>
              <p:cNvSpPr>
                <a:spLocks noChangeShapeType="1"/>
              </p:cNvSpPr>
              <p:nvPr/>
            </p:nvSpPr>
            <p:spPr bwMode="auto">
              <a:xfrm flipV="1">
                <a:off x="2112" y="3447"/>
                <a:ext cx="0" cy="5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92" name="Line 760"/>
              <p:cNvSpPr>
                <a:spLocks noChangeShapeType="1"/>
              </p:cNvSpPr>
              <p:nvPr/>
            </p:nvSpPr>
            <p:spPr bwMode="auto">
              <a:xfrm flipV="1">
                <a:off x="1810" y="3438"/>
                <a:ext cx="0" cy="5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93" name="Line 761"/>
              <p:cNvSpPr>
                <a:spLocks noChangeShapeType="1"/>
              </p:cNvSpPr>
              <p:nvPr/>
            </p:nvSpPr>
            <p:spPr bwMode="auto">
              <a:xfrm flipV="1">
                <a:off x="2423" y="3438"/>
                <a:ext cx="0" cy="5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95" name="Line 763"/>
              <p:cNvSpPr>
                <a:spLocks noChangeShapeType="1"/>
              </p:cNvSpPr>
              <p:nvPr/>
            </p:nvSpPr>
            <p:spPr bwMode="auto">
              <a:xfrm flipV="1">
                <a:off x="3027" y="3426"/>
                <a:ext cx="0" cy="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97" name="Line 765"/>
              <p:cNvSpPr>
                <a:spLocks noChangeShapeType="1"/>
              </p:cNvSpPr>
              <p:nvPr/>
            </p:nvSpPr>
            <p:spPr bwMode="auto">
              <a:xfrm flipV="1">
                <a:off x="3330" y="3432"/>
                <a:ext cx="0" cy="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98" name="Line 766"/>
              <p:cNvSpPr>
                <a:spLocks noChangeShapeType="1"/>
              </p:cNvSpPr>
              <p:nvPr/>
            </p:nvSpPr>
            <p:spPr bwMode="auto">
              <a:xfrm flipV="1">
                <a:off x="3633" y="3429"/>
                <a:ext cx="0" cy="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999" name="Line 767"/>
              <p:cNvSpPr>
                <a:spLocks noChangeShapeType="1"/>
              </p:cNvSpPr>
              <p:nvPr/>
            </p:nvSpPr>
            <p:spPr bwMode="auto">
              <a:xfrm flipV="1">
                <a:off x="3927" y="3426"/>
                <a:ext cx="0" cy="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00" name="Line 768"/>
              <p:cNvSpPr>
                <a:spLocks noChangeShapeType="1"/>
              </p:cNvSpPr>
              <p:nvPr/>
            </p:nvSpPr>
            <p:spPr bwMode="auto">
              <a:xfrm flipV="1">
                <a:off x="4230" y="3432"/>
                <a:ext cx="0" cy="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01" name="Line 769"/>
              <p:cNvSpPr>
                <a:spLocks noChangeShapeType="1"/>
              </p:cNvSpPr>
              <p:nvPr/>
            </p:nvSpPr>
            <p:spPr bwMode="auto">
              <a:xfrm flipV="1">
                <a:off x="2721" y="3426"/>
                <a:ext cx="0" cy="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nvGrpSpPr>
          <p:cNvPr id="96014" name="Group 782"/>
          <p:cNvGrpSpPr>
            <a:grpSpLocks/>
          </p:cNvGrpSpPr>
          <p:nvPr/>
        </p:nvGrpSpPr>
        <p:grpSpPr bwMode="auto">
          <a:xfrm>
            <a:off x="1193800" y="1722438"/>
            <a:ext cx="473075" cy="2995612"/>
            <a:chOff x="752" y="1085"/>
            <a:chExt cx="298" cy="1887"/>
          </a:xfrm>
        </p:grpSpPr>
        <p:sp>
          <p:nvSpPr>
            <p:cNvPr id="96010" name="Text Box 778"/>
            <p:cNvSpPr txBox="1">
              <a:spLocks noChangeArrowheads="1"/>
            </p:cNvSpPr>
            <p:nvPr/>
          </p:nvSpPr>
          <p:spPr bwMode="auto">
            <a:xfrm>
              <a:off x="758" y="2780"/>
              <a:ext cx="2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１０</a:t>
              </a:r>
            </a:p>
          </p:txBody>
        </p:sp>
        <p:sp>
          <p:nvSpPr>
            <p:cNvPr id="96011" name="Text Box 779"/>
            <p:cNvSpPr txBox="1">
              <a:spLocks noChangeArrowheads="1"/>
            </p:cNvSpPr>
            <p:nvPr/>
          </p:nvSpPr>
          <p:spPr bwMode="auto">
            <a:xfrm>
              <a:off x="753" y="2218"/>
              <a:ext cx="2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２０</a:t>
              </a:r>
            </a:p>
          </p:txBody>
        </p:sp>
        <p:sp>
          <p:nvSpPr>
            <p:cNvPr id="96012" name="Text Box 780"/>
            <p:cNvSpPr txBox="1">
              <a:spLocks noChangeArrowheads="1"/>
            </p:cNvSpPr>
            <p:nvPr/>
          </p:nvSpPr>
          <p:spPr bwMode="auto">
            <a:xfrm>
              <a:off x="757" y="1638"/>
              <a:ext cx="2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３０</a:t>
              </a:r>
            </a:p>
          </p:txBody>
        </p:sp>
        <p:sp>
          <p:nvSpPr>
            <p:cNvPr id="96013" name="Text Box 781"/>
            <p:cNvSpPr txBox="1">
              <a:spLocks noChangeArrowheads="1"/>
            </p:cNvSpPr>
            <p:nvPr/>
          </p:nvSpPr>
          <p:spPr bwMode="auto">
            <a:xfrm>
              <a:off x="752" y="1085"/>
              <a:ext cx="29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４０</a:t>
              </a:r>
            </a:p>
          </p:txBody>
        </p:sp>
      </p:grpSp>
      <p:sp>
        <p:nvSpPr>
          <p:cNvPr id="96016" name="Text Box 784"/>
          <p:cNvSpPr txBox="1">
            <a:spLocks noChangeArrowheads="1"/>
          </p:cNvSpPr>
          <p:nvPr/>
        </p:nvSpPr>
        <p:spPr bwMode="auto">
          <a:xfrm>
            <a:off x="835025" y="2887663"/>
            <a:ext cx="396875" cy="1031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度　　　数</a:t>
            </a:r>
          </a:p>
        </p:txBody>
      </p:sp>
      <p:grpSp>
        <p:nvGrpSpPr>
          <p:cNvPr id="96027" name="Group 795"/>
          <p:cNvGrpSpPr>
            <a:grpSpLocks/>
          </p:cNvGrpSpPr>
          <p:nvPr/>
        </p:nvGrpSpPr>
        <p:grpSpPr bwMode="auto">
          <a:xfrm>
            <a:off x="2101850" y="5472113"/>
            <a:ext cx="4970463" cy="528637"/>
            <a:chOff x="1324" y="3447"/>
            <a:chExt cx="3131" cy="333"/>
          </a:xfrm>
        </p:grpSpPr>
        <p:sp>
          <p:nvSpPr>
            <p:cNvPr id="96017" name="Text Box 785"/>
            <p:cNvSpPr txBox="1">
              <a:spLocks noChangeArrowheads="1"/>
            </p:cNvSpPr>
            <p:nvPr/>
          </p:nvSpPr>
          <p:spPr bwMode="auto">
            <a:xfrm>
              <a:off x="1324" y="3447"/>
              <a:ext cx="42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７７．８７</a:t>
              </a:r>
            </a:p>
          </p:txBody>
        </p:sp>
        <p:sp>
          <p:nvSpPr>
            <p:cNvPr id="96018" name="Text Box 786"/>
            <p:cNvSpPr txBox="1">
              <a:spLocks noChangeArrowheads="1"/>
            </p:cNvSpPr>
            <p:nvPr/>
          </p:nvSpPr>
          <p:spPr bwMode="auto">
            <a:xfrm>
              <a:off x="1924" y="3453"/>
              <a:ext cx="42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７８．０３</a:t>
              </a:r>
            </a:p>
          </p:txBody>
        </p:sp>
        <p:sp>
          <p:nvSpPr>
            <p:cNvPr id="96019" name="Text Box 787"/>
            <p:cNvSpPr txBox="1">
              <a:spLocks noChangeArrowheads="1"/>
            </p:cNvSpPr>
            <p:nvPr/>
          </p:nvSpPr>
          <p:spPr bwMode="auto">
            <a:xfrm>
              <a:off x="2531" y="3457"/>
              <a:ext cx="42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７８．１９</a:t>
              </a:r>
            </a:p>
          </p:txBody>
        </p:sp>
        <p:sp>
          <p:nvSpPr>
            <p:cNvPr id="96020" name="Text Box 788"/>
            <p:cNvSpPr txBox="1">
              <a:spLocks noChangeArrowheads="1"/>
            </p:cNvSpPr>
            <p:nvPr/>
          </p:nvSpPr>
          <p:spPr bwMode="auto">
            <a:xfrm>
              <a:off x="3130" y="3452"/>
              <a:ext cx="42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７８．３５</a:t>
              </a:r>
            </a:p>
          </p:txBody>
        </p:sp>
        <p:sp>
          <p:nvSpPr>
            <p:cNvPr id="96021" name="Text Box 789"/>
            <p:cNvSpPr txBox="1">
              <a:spLocks noChangeArrowheads="1"/>
            </p:cNvSpPr>
            <p:nvPr/>
          </p:nvSpPr>
          <p:spPr bwMode="auto">
            <a:xfrm>
              <a:off x="3747" y="3457"/>
              <a:ext cx="42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７８．３５</a:t>
              </a:r>
            </a:p>
          </p:txBody>
        </p:sp>
        <p:sp>
          <p:nvSpPr>
            <p:cNvPr id="96022" name="Text Box 790"/>
            <p:cNvSpPr txBox="1">
              <a:spLocks noChangeArrowheads="1"/>
            </p:cNvSpPr>
            <p:nvPr/>
          </p:nvSpPr>
          <p:spPr bwMode="auto">
            <a:xfrm>
              <a:off x="4035" y="3626"/>
              <a:ext cx="42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７８．５９</a:t>
              </a:r>
            </a:p>
          </p:txBody>
        </p:sp>
        <p:sp>
          <p:nvSpPr>
            <p:cNvPr id="96023" name="Text Box 791"/>
            <p:cNvSpPr txBox="1">
              <a:spLocks noChangeArrowheads="1"/>
            </p:cNvSpPr>
            <p:nvPr/>
          </p:nvSpPr>
          <p:spPr bwMode="auto">
            <a:xfrm>
              <a:off x="3446" y="3622"/>
              <a:ext cx="42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７８．４３</a:t>
              </a:r>
            </a:p>
          </p:txBody>
        </p:sp>
        <p:sp>
          <p:nvSpPr>
            <p:cNvPr id="96024" name="Text Box 792"/>
            <p:cNvSpPr txBox="1">
              <a:spLocks noChangeArrowheads="1"/>
            </p:cNvSpPr>
            <p:nvPr/>
          </p:nvSpPr>
          <p:spPr bwMode="auto">
            <a:xfrm>
              <a:off x="2838" y="3626"/>
              <a:ext cx="42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７８．２７</a:t>
              </a:r>
            </a:p>
          </p:txBody>
        </p:sp>
        <p:sp>
          <p:nvSpPr>
            <p:cNvPr id="96025" name="Text Box 793"/>
            <p:cNvSpPr txBox="1">
              <a:spLocks noChangeArrowheads="1"/>
            </p:cNvSpPr>
            <p:nvPr/>
          </p:nvSpPr>
          <p:spPr bwMode="auto">
            <a:xfrm>
              <a:off x="2239" y="3621"/>
              <a:ext cx="42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７８．１１</a:t>
              </a:r>
            </a:p>
          </p:txBody>
        </p:sp>
        <p:sp>
          <p:nvSpPr>
            <p:cNvPr id="96026" name="Text Box 794"/>
            <p:cNvSpPr txBox="1">
              <a:spLocks noChangeArrowheads="1"/>
            </p:cNvSpPr>
            <p:nvPr/>
          </p:nvSpPr>
          <p:spPr bwMode="auto">
            <a:xfrm>
              <a:off x="1613" y="3625"/>
              <a:ext cx="42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７７．９５</a:t>
              </a:r>
            </a:p>
          </p:txBody>
        </p:sp>
      </p:grpSp>
      <p:sp>
        <p:nvSpPr>
          <p:cNvPr id="96028" name="Text Box 796"/>
          <p:cNvSpPr txBox="1">
            <a:spLocks noChangeArrowheads="1"/>
          </p:cNvSpPr>
          <p:nvPr/>
        </p:nvSpPr>
        <p:spPr bwMode="auto">
          <a:xfrm>
            <a:off x="3570288" y="5994400"/>
            <a:ext cx="13350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内径寸法（ｍｍ）</a:t>
            </a:r>
          </a:p>
        </p:txBody>
      </p:sp>
      <p:sp>
        <p:nvSpPr>
          <p:cNvPr id="96029" name="Text Box 797"/>
          <p:cNvSpPr txBox="1">
            <a:spLocks noChangeArrowheads="1"/>
          </p:cNvSpPr>
          <p:nvPr/>
        </p:nvSpPr>
        <p:spPr bwMode="auto">
          <a:xfrm>
            <a:off x="2286000" y="6386513"/>
            <a:ext cx="42529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図６　自動車</a:t>
            </a:r>
            <a:r>
              <a:rPr lang="en-US" altLang="ja-JP" sz="1400"/>
              <a:t>V</a:t>
            </a:r>
            <a:r>
              <a:rPr lang="ja-JP" altLang="en-US" sz="1400"/>
              <a:t>ベルト内径寸法ヒストグラム</a:t>
            </a:r>
          </a:p>
        </p:txBody>
      </p:sp>
      <p:sp>
        <p:nvSpPr>
          <p:cNvPr id="96030" name="Text Box 798"/>
          <p:cNvSpPr txBox="1">
            <a:spLocks noChangeArrowheads="1"/>
          </p:cNvSpPr>
          <p:nvPr/>
        </p:nvSpPr>
        <p:spPr bwMode="auto">
          <a:xfrm>
            <a:off x="7069138" y="1738313"/>
            <a:ext cx="2017712" cy="1685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200"/>
              <a:t>期間　：９月１日～９月２５日</a:t>
            </a:r>
          </a:p>
          <a:p>
            <a:pPr>
              <a:spcBef>
                <a:spcPct val="10000"/>
              </a:spcBef>
            </a:pPr>
            <a:r>
              <a:rPr lang="ja-JP" altLang="en-US" sz="1200"/>
              <a:t>工程名：　</a:t>
            </a:r>
            <a:r>
              <a:rPr lang="en-US" altLang="ja-JP" sz="1200"/>
              <a:t>A</a:t>
            </a:r>
            <a:r>
              <a:rPr lang="ja-JP" altLang="en-US" sz="1200"/>
              <a:t>ライン</a:t>
            </a:r>
          </a:p>
          <a:p>
            <a:pPr>
              <a:spcBef>
                <a:spcPct val="10000"/>
              </a:spcBef>
            </a:pPr>
            <a:r>
              <a:rPr lang="ja-JP" altLang="en-US" sz="1200"/>
              <a:t>作成年月日：　９月３０日</a:t>
            </a:r>
          </a:p>
          <a:p>
            <a:pPr>
              <a:spcBef>
                <a:spcPct val="10000"/>
              </a:spcBef>
            </a:pPr>
            <a:r>
              <a:rPr lang="ja-JP" altLang="en-US" sz="1200"/>
              <a:t>作成者：　静岡太郎</a:t>
            </a:r>
          </a:p>
          <a:p>
            <a:pPr>
              <a:spcBef>
                <a:spcPct val="10000"/>
              </a:spcBef>
            </a:pPr>
            <a:endParaRPr lang="ja-JP" altLang="en-US" sz="1200"/>
          </a:p>
          <a:p>
            <a:pPr>
              <a:spcBef>
                <a:spcPct val="10000"/>
              </a:spcBef>
            </a:pPr>
            <a:endParaRPr lang="ja-JP" altLang="en-US" sz="1200"/>
          </a:p>
          <a:p>
            <a:pPr>
              <a:spcBef>
                <a:spcPct val="10000"/>
              </a:spcBef>
            </a:pPr>
            <a:r>
              <a:rPr lang="ja-JP" altLang="en-US" sz="1200"/>
              <a:t>　</a:t>
            </a:r>
          </a:p>
          <a:p>
            <a:pPr>
              <a:spcBef>
                <a:spcPct val="10000"/>
              </a:spcBef>
            </a:pPr>
            <a:endParaRPr lang="en-US" altLang="ja-JP" sz="1200"/>
          </a:p>
        </p:txBody>
      </p:sp>
      <p:sp>
        <p:nvSpPr>
          <p:cNvPr id="96032" name="Text Box 800"/>
          <p:cNvSpPr txBox="1">
            <a:spLocks noChangeArrowheads="1"/>
          </p:cNvSpPr>
          <p:nvPr/>
        </p:nvSpPr>
        <p:spPr bwMode="auto">
          <a:xfrm>
            <a:off x="7100888" y="2982913"/>
            <a:ext cx="2043112" cy="1047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nSpc>
                <a:spcPct val="80000"/>
              </a:lnSpc>
              <a:spcBef>
                <a:spcPct val="10000"/>
              </a:spcBef>
            </a:pPr>
            <a:r>
              <a:rPr lang="en-US" altLang="ja-JP" sz="2000"/>
              <a:t>n</a:t>
            </a:r>
            <a:r>
              <a:rPr lang="ja-JP" altLang="en-US" sz="1800"/>
              <a:t>＝</a:t>
            </a:r>
            <a:r>
              <a:rPr lang="ja-JP" altLang="en-US" sz="1600"/>
              <a:t>１００</a:t>
            </a:r>
          </a:p>
          <a:p>
            <a:pPr>
              <a:lnSpc>
                <a:spcPct val="80000"/>
              </a:lnSpc>
              <a:spcBef>
                <a:spcPct val="10000"/>
              </a:spcBef>
            </a:pPr>
            <a:r>
              <a:rPr lang="ja-JP" altLang="en-US" sz="1600"/>
              <a:t>Ｘ</a:t>
            </a:r>
            <a:r>
              <a:rPr lang="ja-JP" altLang="en-US" sz="1800"/>
              <a:t>＝</a:t>
            </a:r>
            <a:r>
              <a:rPr lang="ja-JP" altLang="en-US" sz="1600"/>
              <a:t>７８．１２１２</a:t>
            </a:r>
          </a:p>
          <a:p>
            <a:pPr>
              <a:lnSpc>
                <a:spcPct val="80000"/>
              </a:lnSpc>
              <a:spcBef>
                <a:spcPct val="10000"/>
              </a:spcBef>
            </a:pPr>
            <a:r>
              <a:rPr lang="ja-JP" altLang="en-US" sz="1600"/>
              <a:t>Ｓ</a:t>
            </a:r>
            <a:r>
              <a:rPr lang="ja-JP" altLang="en-US" sz="1800"/>
              <a:t>＝</a:t>
            </a:r>
            <a:r>
              <a:rPr lang="ja-JP" altLang="en-US" sz="1600"/>
              <a:t>０．１３３</a:t>
            </a:r>
          </a:p>
          <a:p>
            <a:pPr>
              <a:lnSpc>
                <a:spcPct val="80000"/>
              </a:lnSpc>
              <a:spcBef>
                <a:spcPct val="10000"/>
              </a:spcBef>
            </a:pPr>
            <a:r>
              <a:rPr lang="ja-JP" altLang="en-US" sz="1600"/>
              <a:t>Ｃｐ＝</a:t>
            </a:r>
          </a:p>
        </p:txBody>
      </p:sp>
      <p:sp>
        <p:nvSpPr>
          <p:cNvPr id="96033" name="Text Box 801"/>
          <p:cNvSpPr txBox="1">
            <a:spLocks noChangeArrowheads="1"/>
          </p:cNvSpPr>
          <p:nvPr/>
        </p:nvSpPr>
        <p:spPr bwMode="auto">
          <a:xfrm>
            <a:off x="7127875" y="3149600"/>
            <a:ext cx="319088"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a:t>
            </a:r>
          </a:p>
        </p:txBody>
      </p:sp>
      <p:sp>
        <p:nvSpPr>
          <p:cNvPr id="96034" name="Line 802"/>
          <p:cNvSpPr>
            <a:spLocks noChangeShapeType="1"/>
          </p:cNvSpPr>
          <p:nvPr/>
        </p:nvSpPr>
        <p:spPr bwMode="auto">
          <a:xfrm flipH="1">
            <a:off x="7607300" y="1160463"/>
            <a:ext cx="346075" cy="600075"/>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37" name="Rectangle 805"/>
          <p:cNvSpPr>
            <a:spLocks noChangeArrowheads="1"/>
          </p:cNvSpPr>
          <p:nvPr/>
        </p:nvSpPr>
        <p:spPr bwMode="auto">
          <a:xfrm>
            <a:off x="7431088" y="971550"/>
            <a:ext cx="1379537" cy="304800"/>
          </a:xfrm>
          <a:prstGeom prst="rect">
            <a:avLst/>
          </a:prstGeom>
          <a:solidFill>
            <a:srgbClr val="FF33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6036" name="Text Box 804"/>
          <p:cNvSpPr txBox="1">
            <a:spLocks noChangeArrowheads="1"/>
          </p:cNvSpPr>
          <p:nvPr/>
        </p:nvSpPr>
        <p:spPr bwMode="auto">
          <a:xfrm>
            <a:off x="7418388" y="973138"/>
            <a:ext cx="1552575" cy="304800"/>
          </a:xfrm>
          <a:prstGeom prst="rect">
            <a:avLst/>
          </a:prstGeom>
          <a:solidFill>
            <a:srgbClr val="FF99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必要事項を記入</a:t>
            </a:r>
          </a:p>
        </p:txBody>
      </p:sp>
      <p:sp>
        <p:nvSpPr>
          <p:cNvPr id="96039" name="Rectangle 807"/>
          <p:cNvSpPr>
            <a:spLocks noChangeArrowheads="1"/>
          </p:cNvSpPr>
          <p:nvPr/>
        </p:nvSpPr>
        <p:spPr bwMode="auto">
          <a:xfrm>
            <a:off x="3460750" y="1036638"/>
            <a:ext cx="1379538" cy="304800"/>
          </a:xfrm>
          <a:prstGeom prst="rect">
            <a:avLst/>
          </a:prstGeom>
          <a:solidFill>
            <a:srgbClr val="FF33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6038" name="Text Box 806"/>
          <p:cNvSpPr txBox="1">
            <a:spLocks noChangeArrowheads="1"/>
          </p:cNvSpPr>
          <p:nvPr/>
        </p:nvSpPr>
        <p:spPr bwMode="auto">
          <a:xfrm>
            <a:off x="3462338" y="1025525"/>
            <a:ext cx="1552575" cy="304800"/>
          </a:xfrm>
          <a:prstGeom prst="rect">
            <a:avLst/>
          </a:prstGeom>
          <a:solidFill>
            <a:srgbClr val="FF99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規格線を入れる</a:t>
            </a:r>
          </a:p>
        </p:txBody>
      </p:sp>
      <p:sp>
        <p:nvSpPr>
          <p:cNvPr id="96041" name="Line 809"/>
          <p:cNvSpPr>
            <a:spLocks noChangeShapeType="1"/>
          </p:cNvSpPr>
          <p:nvPr/>
        </p:nvSpPr>
        <p:spPr bwMode="auto">
          <a:xfrm rot="1559979" flipH="1">
            <a:off x="2871788" y="1052513"/>
            <a:ext cx="871537" cy="1511300"/>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42" name="Line 810"/>
          <p:cNvSpPr>
            <a:spLocks noChangeShapeType="1"/>
          </p:cNvSpPr>
          <p:nvPr/>
        </p:nvSpPr>
        <p:spPr bwMode="auto">
          <a:xfrm rot="-612507">
            <a:off x="4084638" y="1171575"/>
            <a:ext cx="2024062" cy="1166813"/>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43" name="Line 811"/>
          <p:cNvSpPr>
            <a:spLocks noChangeShapeType="1"/>
          </p:cNvSpPr>
          <p:nvPr/>
        </p:nvSpPr>
        <p:spPr bwMode="auto">
          <a:xfrm flipV="1">
            <a:off x="3919538" y="2190750"/>
            <a:ext cx="0" cy="325120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44" name="Text Box 812"/>
          <p:cNvSpPr txBox="1">
            <a:spLocks noChangeArrowheads="1"/>
          </p:cNvSpPr>
          <p:nvPr/>
        </p:nvSpPr>
        <p:spPr bwMode="auto">
          <a:xfrm>
            <a:off x="3802063" y="2089150"/>
            <a:ext cx="422275"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sp>
        <p:nvSpPr>
          <p:cNvPr id="96045" name="Text Box 813"/>
          <p:cNvSpPr txBox="1">
            <a:spLocks noChangeArrowheads="1"/>
          </p:cNvSpPr>
          <p:nvPr/>
        </p:nvSpPr>
        <p:spPr bwMode="auto">
          <a:xfrm>
            <a:off x="3775075" y="1960563"/>
            <a:ext cx="3190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ー</a:t>
            </a:r>
          </a:p>
        </p:txBody>
      </p:sp>
      <p:sp>
        <p:nvSpPr>
          <p:cNvPr id="96047" name="Rectangle 815"/>
          <p:cNvSpPr>
            <a:spLocks noChangeArrowheads="1"/>
          </p:cNvSpPr>
          <p:nvPr/>
        </p:nvSpPr>
        <p:spPr bwMode="auto">
          <a:xfrm>
            <a:off x="6327775" y="4065588"/>
            <a:ext cx="2105025" cy="320675"/>
          </a:xfrm>
          <a:prstGeom prst="rect">
            <a:avLst/>
          </a:prstGeom>
          <a:solidFill>
            <a:srgbClr val="FF99FF"/>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6048" name="Rectangle 816"/>
          <p:cNvSpPr>
            <a:spLocks noChangeArrowheads="1"/>
          </p:cNvSpPr>
          <p:nvPr/>
        </p:nvSpPr>
        <p:spPr bwMode="auto">
          <a:xfrm>
            <a:off x="4476750" y="2097088"/>
            <a:ext cx="1379538" cy="304800"/>
          </a:xfrm>
          <a:prstGeom prst="rect">
            <a:avLst/>
          </a:prstGeom>
          <a:solidFill>
            <a:srgbClr val="FF33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6049" name="Line 817"/>
          <p:cNvSpPr>
            <a:spLocks noChangeShapeType="1"/>
          </p:cNvSpPr>
          <p:nvPr/>
        </p:nvSpPr>
        <p:spPr bwMode="auto">
          <a:xfrm rot="20465015" flipH="1">
            <a:off x="3889375" y="2292350"/>
            <a:ext cx="595313" cy="1588"/>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50" name="Text Box 818"/>
          <p:cNvSpPr txBox="1">
            <a:spLocks noChangeArrowheads="1"/>
          </p:cNvSpPr>
          <p:nvPr/>
        </p:nvSpPr>
        <p:spPr bwMode="auto">
          <a:xfrm>
            <a:off x="4462463" y="2085975"/>
            <a:ext cx="1552575" cy="304800"/>
          </a:xfrm>
          <a:prstGeom prst="rect">
            <a:avLst/>
          </a:prstGeom>
          <a:solidFill>
            <a:srgbClr val="FF99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平均値を入れる</a:t>
            </a:r>
          </a:p>
        </p:txBody>
      </p:sp>
      <p:sp>
        <p:nvSpPr>
          <p:cNvPr id="96051" name="Rectangle 819"/>
          <p:cNvSpPr>
            <a:spLocks noChangeArrowheads="1"/>
          </p:cNvSpPr>
          <p:nvPr/>
        </p:nvSpPr>
        <p:spPr bwMode="auto">
          <a:xfrm>
            <a:off x="195263" y="5972175"/>
            <a:ext cx="1727200" cy="347663"/>
          </a:xfrm>
          <a:prstGeom prst="rect">
            <a:avLst/>
          </a:prstGeom>
          <a:solidFill>
            <a:srgbClr val="FF99FF"/>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6052" name="Text Box 820"/>
          <p:cNvSpPr txBox="1">
            <a:spLocks noChangeArrowheads="1"/>
          </p:cNvSpPr>
          <p:nvPr/>
        </p:nvSpPr>
        <p:spPr bwMode="auto">
          <a:xfrm>
            <a:off x="252413" y="6011863"/>
            <a:ext cx="1552575" cy="320675"/>
          </a:xfrm>
          <a:prstGeom prst="rect">
            <a:avLst/>
          </a:prstGeom>
          <a:solidFill>
            <a:srgbClr val="FF99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nSpc>
                <a:spcPct val="50000"/>
              </a:lnSpc>
              <a:spcBef>
                <a:spcPct val="50000"/>
              </a:spcBef>
            </a:pPr>
            <a:r>
              <a:rPr lang="ja-JP" altLang="en-US" sz="1000"/>
              <a:t>書き出しは柱１つ分くらい</a:t>
            </a:r>
          </a:p>
          <a:p>
            <a:pPr>
              <a:lnSpc>
                <a:spcPct val="50000"/>
              </a:lnSpc>
              <a:spcBef>
                <a:spcPct val="50000"/>
              </a:spcBef>
            </a:pPr>
            <a:r>
              <a:rPr lang="ja-JP" altLang="en-US" sz="1000"/>
              <a:t>あける</a:t>
            </a:r>
          </a:p>
        </p:txBody>
      </p:sp>
      <p:sp>
        <p:nvSpPr>
          <p:cNvPr id="96053" name="Line 821"/>
          <p:cNvSpPr>
            <a:spLocks noChangeShapeType="1"/>
          </p:cNvSpPr>
          <p:nvPr/>
        </p:nvSpPr>
        <p:spPr bwMode="auto">
          <a:xfrm rot="19869029" flipV="1">
            <a:off x="1277938" y="5464175"/>
            <a:ext cx="869950" cy="501650"/>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54" name="Rectangle 822"/>
          <p:cNvSpPr>
            <a:spLocks noChangeArrowheads="1"/>
          </p:cNvSpPr>
          <p:nvPr/>
        </p:nvSpPr>
        <p:spPr bwMode="auto">
          <a:xfrm>
            <a:off x="0" y="5072063"/>
            <a:ext cx="1233488" cy="276225"/>
          </a:xfrm>
          <a:prstGeom prst="rect">
            <a:avLst/>
          </a:prstGeom>
          <a:solidFill>
            <a:srgbClr val="FF99FF"/>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6055" name="Text Box 823"/>
          <p:cNvSpPr txBox="1">
            <a:spLocks noChangeArrowheads="1"/>
          </p:cNvSpPr>
          <p:nvPr/>
        </p:nvSpPr>
        <p:spPr bwMode="auto">
          <a:xfrm>
            <a:off x="0" y="5032375"/>
            <a:ext cx="1552575" cy="304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０を忘れずに</a:t>
            </a:r>
          </a:p>
        </p:txBody>
      </p:sp>
      <p:sp>
        <p:nvSpPr>
          <p:cNvPr id="96056" name="Line 824"/>
          <p:cNvSpPr>
            <a:spLocks noChangeShapeType="1"/>
          </p:cNvSpPr>
          <p:nvPr/>
        </p:nvSpPr>
        <p:spPr bwMode="auto">
          <a:xfrm>
            <a:off x="1233488" y="5210175"/>
            <a:ext cx="201612" cy="115888"/>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57" name="Text Box 825"/>
          <p:cNvSpPr txBox="1">
            <a:spLocks noChangeArrowheads="1"/>
          </p:cNvSpPr>
          <p:nvPr/>
        </p:nvSpPr>
        <p:spPr bwMode="auto">
          <a:xfrm>
            <a:off x="8602663" y="6448425"/>
            <a:ext cx="1841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endParaRPr lang="ja-JP" altLang="ja-JP" sz="1400"/>
          </a:p>
        </p:txBody>
      </p:sp>
      <p:sp>
        <p:nvSpPr>
          <p:cNvPr id="96058" name="Line 826"/>
          <p:cNvSpPr>
            <a:spLocks noChangeShapeType="1"/>
          </p:cNvSpPr>
          <p:nvPr/>
        </p:nvSpPr>
        <p:spPr bwMode="auto">
          <a:xfrm>
            <a:off x="1552575" y="5443538"/>
            <a:ext cx="11588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60" name="Text Box 828"/>
          <p:cNvSpPr txBox="1">
            <a:spLocks noChangeArrowheads="1"/>
          </p:cNvSpPr>
          <p:nvPr/>
        </p:nvSpPr>
        <p:spPr bwMode="auto">
          <a:xfrm>
            <a:off x="1304925" y="5284788"/>
            <a:ext cx="276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０</a:t>
            </a:r>
          </a:p>
        </p:txBody>
      </p:sp>
      <p:sp>
        <p:nvSpPr>
          <p:cNvPr id="96062" name="Rectangle 830"/>
          <p:cNvSpPr>
            <a:spLocks noChangeArrowheads="1"/>
          </p:cNvSpPr>
          <p:nvPr/>
        </p:nvSpPr>
        <p:spPr bwMode="auto">
          <a:xfrm>
            <a:off x="42863" y="2241550"/>
            <a:ext cx="1060450" cy="304800"/>
          </a:xfrm>
          <a:prstGeom prst="rect">
            <a:avLst/>
          </a:prstGeom>
          <a:solidFill>
            <a:srgbClr val="FF99FF"/>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6061" name="Text Box 829"/>
          <p:cNvSpPr txBox="1">
            <a:spLocks noChangeArrowheads="1"/>
          </p:cNvSpPr>
          <p:nvPr/>
        </p:nvSpPr>
        <p:spPr bwMode="auto">
          <a:xfrm>
            <a:off x="76200" y="2201863"/>
            <a:ext cx="1016000" cy="304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度数と書く</a:t>
            </a:r>
          </a:p>
        </p:txBody>
      </p:sp>
      <p:sp>
        <p:nvSpPr>
          <p:cNvPr id="96063" name="Line 831"/>
          <p:cNvSpPr>
            <a:spLocks noChangeShapeType="1"/>
          </p:cNvSpPr>
          <p:nvPr/>
        </p:nvSpPr>
        <p:spPr bwMode="auto">
          <a:xfrm>
            <a:off x="333375" y="2554288"/>
            <a:ext cx="522288" cy="522287"/>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65" name="Rectangle 833"/>
          <p:cNvSpPr>
            <a:spLocks noChangeArrowheads="1"/>
          </p:cNvSpPr>
          <p:nvPr/>
        </p:nvSpPr>
        <p:spPr bwMode="auto">
          <a:xfrm>
            <a:off x="6000750" y="6510338"/>
            <a:ext cx="1509713" cy="247650"/>
          </a:xfrm>
          <a:prstGeom prst="rect">
            <a:avLst/>
          </a:prstGeom>
          <a:solidFill>
            <a:srgbClr val="FF99FF"/>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6064" name="Text Box 832"/>
          <p:cNvSpPr txBox="1">
            <a:spLocks noChangeArrowheads="1"/>
          </p:cNvSpPr>
          <p:nvPr/>
        </p:nvSpPr>
        <p:spPr bwMode="auto">
          <a:xfrm>
            <a:off x="6183313" y="6464300"/>
            <a:ext cx="1552575" cy="304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タイトルは下</a:t>
            </a:r>
          </a:p>
        </p:txBody>
      </p:sp>
      <p:sp>
        <p:nvSpPr>
          <p:cNvPr id="96066" name="Line 834"/>
          <p:cNvSpPr>
            <a:spLocks noChangeShapeType="1"/>
          </p:cNvSpPr>
          <p:nvPr/>
        </p:nvSpPr>
        <p:spPr bwMode="auto">
          <a:xfrm rot="1075361" flipH="1">
            <a:off x="5573713" y="6630988"/>
            <a:ext cx="434975" cy="1587"/>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69" name="Rectangle 837"/>
          <p:cNvSpPr>
            <a:spLocks noChangeArrowheads="1"/>
          </p:cNvSpPr>
          <p:nvPr/>
        </p:nvSpPr>
        <p:spPr bwMode="auto">
          <a:xfrm>
            <a:off x="5362575" y="6059488"/>
            <a:ext cx="1379538" cy="304800"/>
          </a:xfrm>
          <a:prstGeom prst="rect">
            <a:avLst/>
          </a:prstGeom>
          <a:solidFill>
            <a:srgbClr val="FF99FF"/>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6067" name="Text Box 835"/>
          <p:cNvSpPr txBox="1">
            <a:spLocks noChangeArrowheads="1"/>
          </p:cNvSpPr>
          <p:nvPr/>
        </p:nvSpPr>
        <p:spPr bwMode="auto">
          <a:xfrm>
            <a:off x="5478463" y="6034088"/>
            <a:ext cx="1552575" cy="304800"/>
          </a:xfrm>
          <a:prstGeom prst="rect">
            <a:avLst/>
          </a:prstGeom>
          <a:solidFill>
            <a:srgbClr val="FF99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特性値を記入</a:t>
            </a:r>
          </a:p>
        </p:txBody>
      </p:sp>
      <p:sp>
        <p:nvSpPr>
          <p:cNvPr id="96070" name="Line 838"/>
          <p:cNvSpPr>
            <a:spLocks noChangeShapeType="1"/>
          </p:cNvSpPr>
          <p:nvPr/>
        </p:nvSpPr>
        <p:spPr bwMode="auto">
          <a:xfrm rot="768256" flipH="1">
            <a:off x="4702175" y="6197600"/>
            <a:ext cx="639763" cy="1588"/>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73" name="Rectangle 841"/>
          <p:cNvSpPr>
            <a:spLocks noChangeArrowheads="1"/>
          </p:cNvSpPr>
          <p:nvPr/>
        </p:nvSpPr>
        <p:spPr bwMode="auto">
          <a:xfrm>
            <a:off x="7235825" y="5275263"/>
            <a:ext cx="1908175" cy="522287"/>
          </a:xfrm>
          <a:prstGeom prst="rect">
            <a:avLst/>
          </a:prstGeom>
          <a:solidFill>
            <a:srgbClr val="FF99FF"/>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6071" name="Text Box 839"/>
          <p:cNvSpPr txBox="1">
            <a:spLocks noChangeArrowheads="1"/>
          </p:cNvSpPr>
          <p:nvPr/>
        </p:nvSpPr>
        <p:spPr bwMode="auto">
          <a:xfrm>
            <a:off x="7280275" y="5349875"/>
            <a:ext cx="1863725" cy="403225"/>
          </a:xfrm>
          <a:prstGeom prst="rect">
            <a:avLst/>
          </a:prstGeom>
          <a:solidFill>
            <a:srgbClr val="FF99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nSpc>
                <a:spcPct val="60000"/>
              </a:lnSpc>
              <a:spcBef>
                <a:spcPct val="50000"/>
              </a:spcBef>
            </a:pPr>
            <a:r>
              <a:rPr lang="ja-JP" altLang="en-US" sz="1200"/>
              <a:t>規格外は色付けかﾊｯﾁﾝｸﾞ</a:t>
            </a:r>
          </a:p>
          <a:p>
            <a:pPr>
              <a:lnSpc>
                <a:spcPct val="60000"/>
              </a:lnSpc>
              <a:spcBef>
                <a:spcPct val="50000"/>
              </a:spcBef>
            </a:pPr>
            <a:r>
              <a:rPr lang="ja-JP" altLang="en-US" sz="1200"/>
              <a:t>すると見やすい　</a:t>
            </a:r>
          </a:p>
        </p:txBody>
      </p:sp>
      <p:sp>
        <p:nvSpPr>
          <p:cNvPr id="96072" name="Line 840"/>
          <p:cNvSpPr>
            <a:spLocks noChangeShapeType="1"/>
          </p:cNvSpPr>
          <p:nvPr/>
        </p:nvSpPr>
        <p:spPr bwMode="auto">
          <a:xfrm flipH="1" flipV="1">
            <a:off x="7046913" y="5384800"/>
            <a:ext cx="225425" cy="130175"/>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46" name="Text Box 814"/>
          <p:cNvSpPr txBox="1">
            <a:spLocks noChangeArrowheads="1"/>
          </p:cNvSpPr>
          <p:nvPr/>
        </p:nvSpPr>
        <p:spPr bwMode="auto">
          <a:xfrm>
            <a:off x="6415088" y="4067175"/>
            <a:ext cx="2032000" cy="304800"/>
          </a:xfrm>
          <a:prstGeom prst="rect">
            <a:avLst/>
          </a:prstGeom>
          <a:solidFill>
            <a:srgbClr val="FF99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有効数字を３桁まで出す</a:t>
            </a:r>
          </a:p>
        </p:txBody>
      </p:sp>
      <p:sp>
        <p:nvSpPr>
          <p:cNvPr id="96076" name="Line 844"/>
          <p:cNvSpPr>
            <a:spLocks noChangeShapeType="1"/>
          </p:cNvSpPr>
          <p:nvPr/>
        </p:nvSpPr>
        <p:spPr bwMode="auto">
          <a:xfrm flipV="1">
            <a:off x="6748463" y="3700463"/>
            <a:ext cx="363537" cy="363537"/>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77" name="Rectangle 845"/>
          <p:cNvSpPr>
            <a:spLocks noChangeArrowheads="1"/>
          </p:cNvSpPr>
          <p:nvPr/>
        </p:nvSpPr>
        <p:spPr bwMode="auto">
          <a:xfrm>
            <a:off x="6248400" y="2752725"/>
            <a:ext cx="2895600" cy="320675"/>
          </a:xfrm>
          <a:prstGeom prst="rect">
            <a:avLst/>
          </a:prstGeom>
          <a:solidFill>
            <a:srgbClr val="FF99FF"/>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r>
              <a:rPr lang="ja-JP" altLang="en-US" sz="1400"/>
              <a:t>個数</a:t>
            </a:r>
            <a:r>
              <a:rPr lang="en-US" altLang="ja-JP" sz="1400"/>
              <a:t>21</a:t>
            </a:r>
            <a:r>
              <a:rPr lang="ja-JP" altLang="en-US" sz="1400"/>
              <a:t>個以上は測定値より２桁多く</a:t>
            </a:r>
          </a:p>
        </p:txBody>
      </p:sp>
      <p:sp>
        <p:nvSpPr>
          <p:cNvPr id="96081" name="Line 849"/>
          <p:cNvSpPr>
            <a:spLocks noChangeShapeType="1"/>
          </p:cNvSpPr>
          <p:nvPr/>
        </p:nvSpPr>
        <p:spPr bwMode="auto">
          <a:xfrm>
            <a:off x="6502400" y="3033713"/>
            <a:ext cx="627063" cy="361950"/>
          </a:xfrm>
          <a:prstGeom prst="line">
            <a:avLst/>
          </a:prstGeom>
          <a:noFill/>
          <a:ln w="12700">
            <a:solidFill>
              <a:srgbClr val="FF3399"/>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083" name="Text Box 851"/>
          <p:cNvSpPr txBox="1">
            <a:spLocks noChangeArrowheads="1"/>
          </p:cNvSpPr>
          <p:nvPr/>
        </p:nvSpPr>
        <p:spPr bwMode="auto">
          <a:xfrm>
            <a:off x="8520113" y="242888"/>
            <a:ext cx="6238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２４</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0965" name="Group 549"/>
          <p:cNvGraphicFramePr>
            <a:graphicFrameLocks noGrp="1"/>
          </p:cNvGraphicFramePr>
          <p:nvPr/>
        </p:nvGraphicFramePr>
        <p:xfrm>
          <a:off x="368300" y="1150938"/>
          <a:ext cx="4108450" cy="4903792"/>
        </p:xfrm>
        <a:graphic>
          <a:graphicData uri="http://schemas.openxmlformats.org/drawingml/2006/table">
            <a:tbl>
              <a:tblPr/>
              <a:tblGrid>
                <a:gridCol w="431800"/>
                <a:gridCol w="904875"/>
                <a:gridCol w="933450"/>
                <a:gridCol w="952500"/>
                <a:gridCol w="885825"/>
              </a:tblGrid>
              <a:tr h="393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９時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１０時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１４時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１６時</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571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1" i="0" u="none" strike="noStrike" cap="none" normalizeH="0" baseline="0" smtClean="0">
                          <a:ln>
                            <a:noFill/>
                          </a:ln>
                          <a:solidFill>
                            <a:schemeClr val="accent2"/>
                          </a:solidFill>
                          <a:effectLst/>
                          <a:latin typeface="Times New Roman" pitchFamily="18" charset="0"/>
                          <a:ea typeface="ＭＳ Ｐゴシック" pitchFamily="50" charset="-128"/>
                        </a:rPr>
                        <a:t>７７．８４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３</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６</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７</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８</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９</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７８．４５</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19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１３</a:t>
                      </a:r>
                      <a:endPar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graphicFrame>
        <p:nvGraphicFramePr>
          <p:cNvPr id="60881" name="Group 465"/>
          <p:cNvGraphicFramePr>
            <a:graphicFrameLocks noGrp="1"/>
          </p:cNvGraphicFramePr>
          <p:nvPr/>
        </p:nvGraphicFramePr>
        <p:xfrm>
          <a:off x="4543425" y="1150938"/>
          <a:ext cx="4149725" cy="4903792"/>
        </p:xfrm>
        <a:graphic>
          <a:graphicData uri="http://schemas.openxmlformats.org/drawingml/2006/table">
            <a:tbl>
              <a:tblPr/>
              <a:tblGrid>
                <a:gridCol w="431800"/>
                <a:gridCol w="904875"/>
                <a:gridCol w="933450"/>
                <a:gridCol w="938213"/>
                <a:gridCol w="941387"/>
              </a:tblGrid>
              <a:tr h="393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1"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９時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1"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１０時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1"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１４時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1"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１６時</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571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１６</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１７</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１８</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１９</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1" i="0" u="none" strike="noStrike" cap="none" normalizeH="0" baseline="0" smtClean="0">
                          <a:ln>
                            <a:noFill/>
                          </a:ln>
                          <a:solidFill>
                            <a:srgbClr val="006600"/>
                          </a:solidFill>
                          <a:effectLst/>
                          <a:latin typeface="Times New Roman" pitchFamily="18" charset="0"/>
                          <a:ea typeface="ＭＳ Ｐゴシック" pitchFamily="50" charset="-128"/>
                        </a:rPr>
                        <a:t>７８．５６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２３</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66713">
                <a:tc gridSpan="5">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cap="flat">
                      <a:noFill/>
                    </a:lnL>
                    <a:lnR cap="flat">
                      <a:noFill/>
                    </a:lnR>
                    <a:lnT w="12700" cap="flat" cmpd="sng" algn="ctr">
                      <a:solidFill>
                        <a:schemeClr val="tx1"/>
                      </a:solidFill>
                      <a:prstDash val="solid"/>
                      <a:round/>
                      <a:headEnd type="none" w="sm" len="sm"/>
                      <a:tailEnd type="none" w="sm" len="sm"/>
                    </a:lnT>
                    <a:lnB cap="flat">
                      <a:noFill/>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bl>
          </a:graphicData>
        </a:graphic>
      </p:graphicFrame>
      <p:sp>
        <p:nvSpPr>
          <p:cNvPr id="60444" name="Text Box 28"/>
          <p:cNvSpPr txBox="1">
            <a:spLocks noChangeArrowheads="1"/>
          </p:cNvSpPr>
          <p:nvPr/>
        </p:nvSpPr>
        <p:spPr bwMode="auto">
          <a:xfrm>
            <a:off x="358775" y="196850"/>
            <a:ext cx="14525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endParaRPr lang="ja-JP" altLang="ja-JP"/>
          </a:p>
        </p:txBody>
      </p:sp>
      <p:sp>
        <p:nvSpPr>
          <p:cNvPr id="60445" name="Rectangle 29"/>
          <p:cNvSpPr>
            <a:spLocks noChangeArrowheads="1"/>
          </p:cNvSpPr>
          <p:nvPr/>
        </p:nvSpPr>
        <p:spPr bwMode="auto">
          <a:xfrm>
            <a:off x="209550" y="198438"/>
            <a:ext cx="4529138"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手順２　最大値・最小値を求める</a:t>
            </a:r>
            <a:endParaRPr lang="ja-JP" altLang="en-US"/>
          </a:p>
        </p:txBody>
      </p:sp>
      <p:sp>
        <p:nvSpPr>
          <p:cNvPr id="60514" name="Text Box 98"/>
          <p:cNvSpPr txBox="1">
            <a:spLocks noChangeArrowheads="1"/>
          </p:cNvSpPr>
          <p:nvPr/>
        </p:nvSpPr>
        <p:spPr bwMode="auto">
          <a:xfrm>
            <a:off x="7535863" y="765175"/>
            <a:ext cx="15684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a:t>n</a:t>
            </a:r>
            <a:r>
              <a:rPr lang="ja-JP" altLang="en-US"/>
              <a:t>＝１００</a:t>
            </a:r>
          </a:p>
        </p:txBody>
      </p:sp>
      <p:sp>
        <p:nvSpPr>
          <p:cNvPr id="60517" name="Text Box 101"/>
          <p:cNvSpPr txBox="1">
            <a:spLocks noChangeArrowheads="1"/>
          </p:cNvSpPr>
          <p:nvPr/>
        </p:nvSpPr>
        <p:spPr bwMode="auto">
          <a:xfrm>
            <a:off x="7680325" y="2289175"/>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grpSp>
        <p:nvGrpSpPr>
          <p:cNvPr id="60974" name="Group 558"/>
          <p:cNvGrpSpPr>
            <a:grpSpLocks/>
          </p:cNvGrpSpPr>
          <p:nvPr/>
        </p:nvGrpSpPr>
        <p:grpSpPr bwMode="auto">
          <a:xfrm>
            <a:off x="463550" y="6264275"/>
            <a:ext cx="8394700" cy="523875"/>
            <a:chOff x="292" y="3946"/>
            <a:chExt cx="5288" cy="330"/>
          </a:xfrm>
        </p:grpSpPr>
        <p:sp>
          <p:nvSpPr>
            <p:cNvPr id="60528" name="Text Box 112"/>
            <p:cNvSpPr txBox="1">
              <a:spLocks noChangeArrowheads="1"/>
            </p:cNvSpPr>
            <p:nvPr/>
          </p:nvSpPr>
          <p:spPr bwMode="auto">
            <a:xfrm>
              <a:off x="292" y="3949"/>
              <a:ext cx="246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800" b="1"/>
                <a:t>最小値</a:t>
              </a:r>
              <a:r>
                <a:rPr lang="en-US" altLang="ja-JP" sz="2800" b="1"/>
                <a:t>S</a:t>
              </a:r>
              <a:r>
                <a:rPr lang="ja-JP" altLang="en-US" sz="2800" b="1"/>
                <a:t>　＝　</a:t>
              </a:r>
              <a:r>
                <a:rPr lang="ja-JP" altLang="en-US" sz="2800" b="1">
                  <a:solidFill>
                    <a:schemeClr val="accent2"/>
                  </a:solidFill>
                </a:rPr>
                <a:t>７７．８４</a:t>
              </a:r>
            </a:p>
          </p:txBody>
        </p:sp>
        <p:sp>
          <p:nvSpPr>
            <p:cNvPr id="60529" name="Text Box 113"/>
            <p:cNvSpPr txBox="1">
              <a:spLocks noChangeArrowheads="1"/>
            </p:cNvSpPr>
            <p:nvPr/>
          </p:nvSpPr>
          <p:spPr bwMode="auto">
            <a:xfrm>
              <a:off x="2955" y="3946"/>
              <a:ext cx="262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800" b="1"/>
                <a:t>最大値</a:t>
              </a:r>
              <a:r>
                <a:rPr lang="en-US" altLang="ja-JP" sz="2800" b="1"/>
                <a:t>L</a:t>
              </a:r>
              <a:r>
                <a:rPr lang="ja-JP" altLang="en-US" sz="2800" b="1"/>
                <a:t>　＝　</a:t>
              </a:r>
              <a:r>
                <a:rPr lang="ja-JP" altLang="en-US" sz="2800" b="1">
                  <a:solidFill>
                    <a:srgbClr val="006600"/>
                  </a:solidFill>
                </a:rPr>
                <a:t>７８．５６</a:t>
              </a:r>
            </a:p>
          </p:txBody>
        </p:sp>
      </p:grpSp>
      <p:sp>
        <p:nvSpPr>
          <p:cNvPr id="60718" name="Text Box 302"/>
          <p:cNvSpPr txBox="1">
            <a:spLocks noChangeArrowheads="1"/>
          </p:cNvSpPr>
          <p:nvPr/>
        </p:nvSpPr>
        <p:spPr bwMode="auto">
          <a:xfrm>
            <a:off x="719138" y="1484313"/>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b="1"/>
              <a:t>×</a:t>
            </a:r>
          </a:p>
        </p:txBody>
      </p:sp>
      <p:sp>
        <p:nvSpPr>
          <p:cNvPr id="60719" name="Text Box 303"/>
          <p:cNvSpPr txBox="1">
            <a:spLocks noChangeArrowheads="1"/>
          </p:cNvSpPr>
          <p:nvPr/>
        </p:nvSpPr>
        <p:spPr bwMode="auto">
          <a:xfrm>
            <a:off x="725488" y="5684838"/>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20" name="Text Box 304"/>
          <p:cNvSpPr txBox="1">
            <a:spLocks noChangeArrowheads="1"/>
          </p:cNvSpPr>
          <p:nvPr/>
        </p:nvSpPr>
        <p:spPr bwMode="auto">
          <a:xfrm>
            <a:off x="1635125" y="501015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21" name="Text Box 305"/>
          <p:cNvSpPr txBox="1">
            <a:spLocks noChangeArrowheads="1"/>
          </p:cNvSpPr>
          <p:nvPr/>
        </p:nvSpPr>
        <p:spPr bwMode="auto">
          <a:xfrm>
            <a:off x="1639888" y="4652963"/>
            <a:ext cx="3778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22" name="Text Box 306"/>
          <p:cNvSpPr txBox="1">
            <a:spLocks noChangeArrowheads="1"/>
          </p:cNvSpPr>
          <p:nvPr/>
        </p:nvSpPr>
        <p:spPr bwMode="auto">
          <a:xfrm>
            <a:off x="2563813" y="504825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23" name="Text Box 307"/>
          <p:cNvSpPr txBox="1">
            <a:spLocks noChangeArrowheads="1"/>
          </p:cNvSpPr>
          <p:nvPr/>
        </p:nvSpPr>
        <p:spPr bwMode="auto">
          <a:xfrm>
            <a:off x="2576513" y="3311525"/>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24" name="Text Box 308"/>
          <p:cNvSpPr txBox="1">
            <a:spLocks noChangeArrowheads="1"/>
          </p:cNvSpPr>
          <p:nvPr/>
        </p:nvSpPr>
        <p:spPr bwMode="auto">
          <a:xfrm>
            <a:off x="3527425" y="4652963"/>
            <a:ext cx="3778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25" name="Text Box 309"/>
          <p:cNvSpPr txBox="1">
            <a:spLocks noChangeArrowheads="1"/>
          </p:cNvSpPr>
          <p:nvPr/>
        </p:nvSpPr>
        <p:spPr bwMode="auto">
          <a:xfrm>
            <a:off x="3506788" y="1525588"/>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26" name="Text Box 310"/>
          <p:cNvSpPr txBox="1">
            <a:spLocks noChangeArrowheads="1"/>
          </p:cNvSpPr>
          <p:nvPr/>
        </p:nvSpPr>
        <p:spPr bwMode="auto">
          <a:xfrm>
            <a:off x="4900613" y="2947988"/>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27" name="Text Box 311"/>
          <p:cNvSpPr txBox="1">
            <a:spLocks noChangeArrowheads="1"/>
          </p:cNvSpPr>
          <p:nvPr/>
        </p:nvSpPr>
        <p:spPr bwMode="auto">
          <a:xfrm>
            <a:off x="4919663" y="4324350"/>
            <a:ext cx="3778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28" name="Text Box 312"/>
          <p:cNvSpPr txBox="1">
            <a:spLocks noChangeArrowheads="1"/>
          </p:cNvSpPr>
          <p:nvPr/>
        </p:nvSpPr>
        <p:spPr bwMode="auto">
          <a:xfrm>
            <a:off x="5819775" y="4324350"/>
            <a:ext cx="3778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29" name="Text Box 313"/>
          <p:cNvSpPr txBox="1">
            <a:spLocks noChangeArrowheads="1"/>
          </p:cNvSpPr>
          <p:nvPr/>
        </p:nvSpPr>
        <p:spPr bwMode="auto">
          <a:xfrm>
            <a:off x="5800725" y="2947988"/>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30" name="Text Box 314"/>
          <p:cNvSpPr txBox="1">
            <a:spLocks noChangeArrowheads="1"/>
          </p:cNvSpPr>
          <p:nvPr/>
        </p:nvSpPr>
        <p:spPr bwMode="auto">
          <a:xfrm>
            <a:off x="6743700" y="2643188"/>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31" name="Text Box 315"/>
          <p:cNvSpPr txBox="1">
            <a:spLocks noChangeArrowheads="1"/>
          </p:cNvSpPr>
          <p:nvPr/>
        </p:nvSpPr>
        <p:spPr bwMode="auto">
          <a:xfrm>
            <a:off x="6748463" y="3671888"/>
            <a:ext cx="3778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a:t>○</a:t>
            </a:r>
          </a:p>
        </p:txBody>
      </p:sp>
      <p:sp>
        <p:nvSpPr>
          <p:cNvPr id="60747" name="Text Box 331"/>
          <p:cNvSpPr txBox="1">
            <a:spLocks noChangeArrowheads="1"/>
          </p:cNvSpPr>
          <p:nvPr/>
        </p:nvSpPr>
        <p:spPr bwMode="auto">
          <a:xfrm>
            <a:off x="7686675" y="3586163"/>
            <a:ext cx="3778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b="1"/>
              <a:t>○</a:t>
            </a:r>
          </a:p>
        </p:txBody>
      </p:sp>
      <p:sp>
        <p:nvSpPr>
          <p:cNvPr id="60754" name="Line 338"/>
          <p:cNvSpPr>
            <a:spLocks noChangeShapeType="1"/>
          </p:cNvSpPr>
          <p:nvPr/>
        </p:nvSpPr>
        <p:spPr bwMode="auto">
          <a:xfrm>
            <a:off x="392113" y="1141413"/>
            <a:ext cx="392112" cy="39211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0755" name="Line 339"/>
          <p:cNvSpPr>
            <a:spLocks noChangeShapeType="1"/>
          </p:cNvSpPr>
          <p:nvPr/>
        </p:nvSpPr>
        <p:spPr bwMode="auto">
          <a:xfrm>
            <a:off x="4587875" y="1147763"/>
            <a:ext cx="392113" cy="39211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0756" name="Text Box 340"/>
          <p:cNvSpPr txBox="1">
            <a:spLocks noChangeArrowheads="1"/>
          </p:cNvSpPr>
          <p:nvPr/>
        </p:nvSpPr>
        <p:spPr bwMode="auto">
          <a:xfrm>
            <a:off x="336550" y="1300163"/>
            <a:ext cx="246063"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日</a:t>
            </a:r>
          </a:p>
        </p:txBody>
      </p:sp>
      <p:sp>
        <p:nvSpPr>
          <p:cNvPr id="60757" name="Text Box 341"/>
          <p:cNvSpPr txBox="1">
            <a:spLocks noChangeArrowheads="1"/>
          </p:cNvSpPr>
          <p:nvPr/>
        </p:nvSpPr>
        <p:spPr bwMode="auto">
          <a:xfrm>
            <a:off x="4495800" y="1295400"/>
            <a:ext cx="246063"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日</a:t>
            </a:r>
          </a:p>
        </p:txBody>
      </p:sp>
      <p:sp>
        <p:nvSpPr>
          <p:cNvPr id="60966" name="Text Box 550"/>
          <p:cNvSpPr txBox="1">
            <a:spLocks noChangeArrowheads="1"/>
          </p:cNvSpPr>
          <p:nvPr/>
        </p:nvSpPr>
        <p:spPr bwMode="auto">
          <a:xfrm>
            <a:off x="5051425" y="188913"/>
            <a:ext cx="3875088" cy="771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400"/>
              <a:t>・全体のﾃﾞｰﾀからいきなり最大値と最小値を</a:t>
            </a:r>
          </a:p>
          <a:p>
            <a:pPr>
              <a:spcBef>
                <a:spcPct val="10000"/>
              </a:spcBef>
            </a:pPr>
            <a:r>
              <a:rPr lang="ja-JP" altLang="en-US" sz="1400"/>
              <a:t>　見つけるのは大変なため各列ごとに求めた後</a:t>
            </a:r>
          </a:p>
          <a:p>
            <a:pPr>
              <a:spcBef>
                <a:spcPct val="10000"/>
              </a:spcBef>
            </a:pPr>
            <a:r>
              <a:rPr lang="ja-JP" altLang="en-US" sz="1400"/>
              <a:t>　全データから求める</a:t>
            </a:r>
          </a:p>
        </p:txBody>
      </p:sp>
      <p:sp>
        <p:nvSpPr>
          <p:cNvPr id="60967" name="Text Box 551"/>
          <p:cNvSpPr txBox="1">
            <a:spLocks noChangeArrowheads="1"/>
          </p:cNvSpPr>
          <p:nvPr/>
        </p:nvSpPr>
        <p:spPr bwMode="auto">
          <a:xfrm>
            <a:off x="4673600" y="5805488"/>
            <a:ext cx="3657600" cy="576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nSpc>
                <a:spcPct val="55000"/>
              </a:lnSpc>
              <a:spcBef>
                <a:spcPct val="50000"/>
              </a:spcBef>
            </a:pPr>
            <a:r>
              <a:rPr lang="en-US" altLang="ja-JP" sz="1200">
                <a:solidFill>
                  <a:srgbClr val="FF0000"/>
                </a:solidFill>
              </a:rPr>
              <a:t>○</a:t>
            </a:r>
            <a:r>
              <a:rPr lang="ja-JP" altLang="en-US" sz="1200">
                <a:solidFill>
                  <a:srgbClr val="FF0000"/>
                </a:solidFill>
              </a:rPr>
              <a:t>は列の最大値　　　　　</a:t>
            </a:r>
            <a:r>
              <a:rPr lang="en-US" altLang="ja-JP" sz="1200">
                <a:solidFill>
                  <a:srgbClr val="FF0000"/>
                </a:solidFill>
              </a:rPr>
              <a:t>×</a:t>
            </a:r>
            <a:r>
              <a:rPr lang="ja-JP" altLang="en-US" sz="1200">
                <a:solidFill>
                  <a:srgbClr val="FF0000"/>
                </a:solidFill>
              </a:rPr>
              <a:t>は列の最小値</a:t>
            </a:r>
          </a:p>
          <a:p>
            <a:pPr>
              <a:lnSpc>
                <a:spcPct val="55000"/>
              </a:lnSpc>
              <a:spcBef>
                <a:spcPct val="50000"/>
              </a:spcBef>
            </a:pPr>
            <a:r>
              <a:rPr lang="ja-JP" altLang="en-US" sz="1200">
                <a:solidFill>
                  <a:srgbClr val="FF0000"/>
                </a:solidFill>
              </a:rPr>
              <a:t>○○は全体の最大値　　</a:t>
            </a:r>
            <a:r>
              <a:rPr lang="en-US" altLang="ja-JP" sz="1200">
                <a:solidFill>
                  <a:srgbClr val="FF0000"/>
                </a:solidFill>
              </a:rPr>
              <a:t>××</a:t>
            </a:r>
            <a:r>
              <a:rPr lang="ja-JP" altLang="en-US" sz="1200">
                <a:solidFill>
                  <a:srgbClr val="FF0000"/>
                </a:solidFill>
              </a:rPr>
              <a:t>は全体の最小値</a:t>
            </a:r>
          </a:p>
          <a:p>
            <a:pPr>
              <a:lnSpc>
                <a:spcPct val="55000"/>
              </a:lnSpc>
              <a:spcBef>
                <a:spcPct val="50000"/>
              </a:spcBef>
            </a:pPr>
            <a:endParaRPr lang="en-US" altLang="ja-JP" sz="1200"/>
          </a:p>
        </p:txBody>
      </p:sp>
      <p:sp>
        <p:nvSpPr>
          <p:cNvPr id="60971" name="Text Box 555"/>
          <p:cNvSpPr txBox="1">
            <a:spLocks noChangeArrowheads="1"/>
          </p:cNvSpPr>
          <p:nvPr/>
        </p:nvSpPr>
        <p:spPr bwMode="auto">
          <a:xfrm>
            <a:off x="8705850" y="0"/>
            <a:ext cx="438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３</a:t>
            </a:r>
          </a:p>
        </p:txBody>
      </p:sp>
      <p:sp>
        <p:nvSpPr>
          <p:cNvPr id="60972" name="Text Box 556"/>
          <p:cNvSpPr txBox="1">
            <a:spLocks noChangeArrowheads="1"/>
          </p:cNvSpPr>
          <p:nvPr/>
        </p:nvSpPr>
        <p:spPr bwMode="auto">
          <a:xfrm>
            <a:off x="714375" y="1622425"/>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b="1"/>
              <a:t>×</a:t>
            </a:r>
          </a:p>
        </p:txBody>
      </p:sp>
      <p:sp>
        <p:nvSpPr>
          <p:cNvPr id="60973" name="Text Box 557"/>
          <p:cNvSpPr txBox="1">
            <a:spLocks noChangeArrowheads="1"/>
          </p:cNvSpPr>
          <p:nvPr/>
        </p:nvSpPr>
        <p:spPr bwMode="auto">
          <a:xfrm>
            <a:off x="7696200" y="3752850"/>
            <a:ext cx="3778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400" b="1"/>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60974"/>
                                        </p:tgtEl>
                                        <p:attrNameLst>
                                          <p:attrName>style.visibility</p:attrName>
                                        </p:attrNameLst>
                                      </p:cBhvr>
                                      <p:to>
                                        <p:strVal val="visible"/>
                                      </p:to>
                                    </p:set>
                                    <p:anim calcmode="lin" valueType="num">
                                      <p:cBhvr additive="base">
                                        <p:cTn id="7" dur="500" fill="hold"/>
                                        <p:tgtEl>
                                          <p:spTgt spid="60974"/>
                                        </p:tgtEl>
                                        <p:attrNameLst>
                                          <p:attrName>ppt_x</p:attrName>
                                        </p:attrNameLst>
                                      </p:cBhvr>
                                      <p:tavLst>
                                        <p:tav tm="0">
                                          <p:val>
                                            <p:strVal val="0-#ppt_w/2"/>
                                          </p:val>
                                        </p:tav>
                                        <p:tav tm="100000">
                                          <p:val>
                                            <p:strVal val="#ppt_x"/>
                                          </p:val>
                                        </p:tav>
                                      </p:tavLst>
                                    </p:anim>
                                    <p:anim calcmode="lin" valueType="num">
                                      <p:cBhvr additive="base">
                                        <p:cTn id="8" dur="500" fill="hold"/>
                                        <p:tgtEl>
                                          <p:spTgt spid="609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Text Box 2"/>
          <p:cNvSpPr txBox="1">
            <a:spLocks noChangeArrowheads="1"/>
          </p:cNvSpPr>
          <p:nvPr/>
        </p:nvSpPr>
        <p:spPr bwMode="auto">
          <a:xfrm>
            <a:off x="1127125" y="396875"/>
            <a:ext cx="6378575" cy="836613"/>
          </a:xfrm>
          <a:prstGeom prst="rect">
            <a:avLst/>
          </a:prstGeom>
          <a:solidFill>
            <a:srgbClr val="FFC1C1"/>
          </a:solidFill>
          <a:ln w="12700">
            <a:solidFill>
              <a:srgbClr val="FFC1C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4800" b="1">
                <a:effectLst>
                  <a:outerShdw blurRad="38100" dist="38100" dir="2700000" algn="tl">
                    <a:srgbClr val="FFFFFF"/>
                  </a:outerShdw>
                </a:effectLst>
                <a:ea typeface="HG創英角ﾎﾟｯﾌﾟ体" pitchFamily="49" charset="-128"/>
              </a:rPr>
              <a:t>　　工程能力調査</a:t>
            </a:r>
          </a:p>
        </p:txBody>
      </p:sp>
      <p:sp>
        <p:nvSpPr>
          <p:cNvPr id="96259" name="Text Box 3"/>
          <p:cNvSpPr txBox="1">
            <a:spLocks noChangeArrowheads="1"/>
          </p:cNvSpPr>
          <p:nvPr/>
        </p:nvSpPr>
        <p:spPr bwMode="auto">
          <a:xfrm>
            <a:off x="711200" y="1595438"/>
            <a:ext cx="7866063" cy="1816100"/>
          </a:xfrm>
          <a:prstGeom prst="rect">
            <a:avLst/>
          </a:prstGeom>
          <a:noFill/>
          <a:ln w="12700">
            <a:solidFill>
              <a:srgbClr val="FF0000"/>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工程能力とは、「安定した工程が生み出す</a:t>
            </a:r>
            <a:r>
              <a:rPr lang="ja-JP" altLang="en-US" sz="1600">
                <a:solidFill>
                  <a:srgbClr val="FF0000"/>
                </a:solidFill>
              </a:rPr>
              <a:t>品質特性値のバラツキの幅</a:t>
            </a:r>
            <a:r>
              <a:rPr lang="ja-JP" altLang="en-US" sz="1600"/>
              <a:t>」のことで</a:t>
            </a:r>
          </a:p>
          <a:p>
            <a:pPr>
              <a:spcBef>
                <a:spcPct val="50000"/>
              </a:spcBef>
            </a:pPr>
            <a:r>
              <a:rPr lang="ja-JP" altLang="en-US" sz="1600"/>
              <a:t>その品質特性値のヒストグラムの平均値　</a:t>
            </a:r>
            <a:r>
              <a:rPr lang="en-US" altLang="ja-JP" sz="1600">
                <a:solidFill>
                  <a:srgbClr val="FF0000"/>
                </a:solidFill>
              </a:rPr>
              <a:t>±</a:t>
            </a:r>
            <a:r>
              <a:rPr lang="ja-JP" altLang="en-US" sz="1600">
                <a:solidFill>
                  <a:srgbClr val="FF0000"/>
                </a:solidFill>
              </a:rPr>
              <a:t>３</a:t>
            </a:r>
            <a:r>
              <a:rPr lang="en-US" altLang="ja-JP" sz="1600">
                <a:solidFill>
                  <a:srgbClr val="FF0000"/>
                </a:solidFill>
              </a:rPr>
              <a:t>×</a:t>
            </a:r>
            <a:r>
              <a:rPr lang="ja-JP" altLang="en-US" sz="1600">
                <a:solidFill>
                  <a:srgbClr val="FF0000"/>
                </a:solidFill>
              </a:rPr>
              <a:t>標準偏差</a:t>
            </a:r>
            <a:r>
              <a:rPr lang="ja-JP" altLang="en-US" sz="1600"/>
              <a:t>（３シグマの法則）で</a:t>
            </a:r>
          </a:p>
          <a:p>
            <a:pPr>
              <a:spcBef>
                <a:spcPct val="50000"/>
              </a:spcBef>
            </a:pPr>
            <a:r>
              <a:rPr lang="ja-JP" altLang="en-US" sz="1600"/>
              <a:t>表すことが出来る。</a:t>
            </a:r>
          </a:p>
          <a:p>
            <a:pPr>
              <a:spcBef>
                <a:spcPct val="50000"/>
              </a:spcBef>
            </a:pPr>
            <a:r>
              <a:rPr lang="ja-JP" altLang="en-US" sz="1600"/>
              <a:t>また、規格や公差を</a:t>
            </a:r>
            <a:r>
              <a:rPr lang="ja-JP" altLang="en-US" sz="1600">
                <a:solidFill>
                  <a:srgbClr val="FF0000"/>
                </a:solidFill>
              </a:rPr>
              <a:t>工程能力の幅（品質特性値の６</a:t>
            </a:r>
            <a:r>
              <a:rPr lang="en-US" altLang="ja-JP" sz="1600">
                <a:solidFill>
                  <a:srgbClr val="FF0000"/>
                </a:solidFill>
              </a:rPr>
              <a:t>×</a:t>
            </a:r>
            <a:r>
              <a:rPr lang="ja-JP" altLang="en-US" sz="1600">
                <a:solidFill>
                  <a:srgbClr val="FF0000"/>
                </a:solidFill>
              </a:rPr>
              <a:t>標準偏差）</a:t>
            </a:r>
            <a:r>
              <a:rPr lang="ja-JP" altLang="en-US" sz="1600"/>
              <a:t>で割った値を</a:t>
            </a:r>
          </a:p>
          <a:p>
            <a:pPr>
              <a:spcBef>
                <a:spcPct val="50000"/>
              </a:spcBef>
            </a:pPr>
            <a:r>
              <a:rPr lang="ja-JP" altLang="en-US" sz="1600">
                <a:solidFill>
                  <a:srgbClr val="FF0000"/>
                </a:solidFill>
              </a:rPr>
              <a:t>工程能力指数</a:t>
            </a:r>
            <a:r>
              <a:rPr lang="ja-JP" altLang="en-US" sz="1600"/>
              <a:t>といい、Ｃｐ（ｐｒｏｃｅｓｓ　ｃａｐａｂｉｌｉｔｙ）で表す</a:t>
            </a:r>
          </a:p>
        </p:txBody>
      </p:sp>
      <p:grpSp>
        <p:nvGrpSpPr>
          <p:cNvPr id="96262" name="Group 6"/>
          <p:cNvGrpSpPr>
            <a:grpSpLocks/>
          </p:cNvGrpSpPr>
          <p:nvPr/>
        </p:nvGrpSpPr>
        <p:grpSpPr bwMode="auto">
          <a:xfrm>
            <a:off x="4194175" y="3057525"/>
            <a:ext cx="277813" cy="412750"/>
            <a:chOff x="2642" y="2295"/>
            <a:chExt cx="175" cy="260"/>
          </a:xfrm>
        </p:grpSpPr>
        <p:sp>
          <p:nvSpPr>
            <p:cNvPr id="96260" name="Text Box 4"/>
            <p:cNvSpPr txBox="1">
              <a:spLocks noChangeArrowheads="1"/>
            </p:cNvSpPr>
            <p:nvPr/>
          </p:nvSpPr>
          <p:spPr bwMode="auto">
            <a:xfrm>
              <a:off x="2642" y="2295"/>
              <a:ext cx="17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p>
          </p:txBody>
        </p:sp>
        <p:sp>
          <p:nvSpPr>
            <p:cNvPr id="96261" name="Text Box 5"/>
            <p:cNvSpPr txBox="1">
              <a:spLocks noChangeArrowheads="1"/>
            </p:cNvSpPr>
            <p:nvPr/>
          </p:nvSpPr>
          <p:spPr bwMode="auto">
            <a:xfrm>
              <a:off x="2643" y="2363"/>
              <a:ext cx="17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p>
          </p:txBody>
        </p:sp>
      </p:grpSp>
      <p:grpSp>
        <p:nvGrpSpPr>
          <p:cNvPr id="96267" name="Group 11"/>
          <p:cNvGrpSpPr>
            <a:grpSpLocks/>
          </p:cNvGrpSpPr>
          <p:nvPr/>
        </p:nvGrpSpPr>
        <p:grpSpPr bwMode="auto">
          <a:xfrm>
            <a:off x="638175" y="3687763"/>
            <a:ext cx="8012113" cy="600075"/>
            <a:chOff x="402" y="2323"/>
            <a:chExt cx="5047" cy="378"/>
          </a:xfrm>
        </p:grpSpPr>
        <p:sp>
          <p:nvSpPr>
            <p:cNvPr id="96263" name="Text Box 7"/>
            <p:cNvSpPr txBox="1">
              <a:spLocks noChangeArrowheads="1"/>
            </p:cNvSpPr>
            <p:nvPr/>
          </p:nvSpPr>
          <p:spPr bwMode="auto">
            <a:xfrm>
              <a:off x="402" y="2414"/>
              <a:ext cx="504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両側規格値の場合　→　　工程能力指数　Ｃｐ　＝</a:t>
              </a:r>
            </a:p>
          </p:txBody>
        </p:sp>
        <p:sp>
          <p:nvSpPr>
            <p:cNvPr id="96264" name="Text Box 8"/>
            <p:cNvSpPr txBox="1">
              <a:spLocks noChangeArrowheads="1"/>
            </p:cNvSpPr>
            <p:nvPr/>
          </p:nvSpPr>
          <p:spPr bwMode="auto">
            <a:xfrm>
              <a:off x="3200" y="2323"/>
              <a:ext cx="174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（規格上限－規格下限）</a:t>
              </a:r>
            </a:p>
          </p:txBody>
        </p:sp>
        <p:sp>
          <p:nvSpPr>
            <p:cNvPr id="96265" name="Text Box 9"/>
            <p:cNvSpPr txBox="1">
              <a:spLocks noChangeArrowheads="1"/>
            </p:cNvSpPr>
            <p:nvPr/>
          </p:nvSpPr>
          <p:spPr bwMode="auto">
            <a:xfrm>
              <a:off x="3332" y="2509"/>
              <a:ext cx="174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（６</a:t>
              </a:r>
              <a:r>
                <a:rPr lang="en-US" altLang="ja-JP" sz="1400"/>
                <a:t>×</a:t>
              </a:r>
              <a:r>
                <a:rPr lang="ja-JP" altLang="en-US" sz="1400"/>
                <a:t>標準偏差）</a:t>
              </a:r>
            </a:p>
          </p:txBody>
        </p:sp>
        <p:sp>
          <p:nvSpPr>
            <p:cNvPr id="96266" name="Line 10"/>
            <p:cNvSpPr>
              <a:spLocks noChangeShapeType="1"/>
            </p:cNvSpPr>
            <p:nvPr/>
          </p:nvSpPr>
          <p:spPr bwMode="auto">
            <a:xfrm>
              <a:off x="3154" y="2523"/>
              <a:ext cx="142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96282" name="Group 26"/>
          <p:cNvGrpSpPr>
            <a:grpSpLocks/>
          </p:cNvGrpSpPr>
          <p:nvPr/>
        </p:nvGrpSpPr>
        <p:grpSpPr bwMode="auto">
          <a:xfrm>
            <a:off x="628650" y="5351463"/>
            <a:ext cx="8012113" cy="727075"/>
            <a:chOff x="396" y="3371"/>
            <a:chExt cx="5047" cy="458"/>
          </a:xfrm>
        </p:grpSpPr>
        <p:grpSp>
          <p:nvGrpSpPr>
            <p:cNvPr id="96273" name="Group 17"/>
            <p:cNvGrpSpPr>
              <a:grpSpLocks/>
            </p:cNvGrpSpPr>
            <p:nvPr/>
          </p:nvGrpSpPr>
          <p:grpSpPr bwMode="auto">
            <a:xfrm>
              <a:off x="396" y="3451"/>
              <a:ext cx="5047" cy="378"/>
              <a:chOff x="402" y="2323"/>
              <a:chExt cx="5047" cy="378"/>
            </a:xfrm>
          </p:grpSpPr>
          <p:sp>
            <p:nvSpPr>
              <p:cNvPr id="96274" name="Text Box 18"/>
              <p:cNvSpPr txBox="1">
                <a:spLocks noChangeArrowheads="1"/>
              </p:cNvSpPr>
              <p:nvPr/>
            </p:nvSpPr>
            <p:spPr bwMode="auto">
              <a:xfrm>
                <a:off x="402" y="2414"/>
                <a:ext cx="504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片側規格（下限値のみ）の場合　→　　　　　Ｃｐ　＝</a:t>
                </a:r>
              </a:p>
            </p:txBody>
          </p:sp>
          <p:sp>
            <p:nvSpPr>
              <p:cNvPr id="96275" name="Text Box 19"/>
              <p:cNvSpPr txBox="1">
                <a:spLocks noChangeArrowheads="1"/>
              </p:cNvSpPr>
              <p:nvPr/>
            </p:nvSpPr>
            <p:spPr bwMode="auto">
              <a:xfrm>
                <a:off x="3200" y="2323"/>
                <a:ext cx="174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Ｘ　－　規格下限）</a:t>
                </a:r>
              </a:p>
            </p:txBody>
          </p:sp>
          <p:sp>
            <p:nvSpPr>
              <p:cNvPr id="96276" name="Text Box 20"/>
              <p:cNvSpPr txBox="1">
                <a:spLocks noChangeArrowheads="1"/>
              </p:cNvSpPr>
              <p:nvPr/>
            </p:nvSpPr>
            <p:spPr bwMode="auto">
              <a:xfrm>
                <a:off x="3332" y="2509"/>
                <a:ext cx="174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（３</a:t>
                </a:r>
                <a:r>
                  <a:rPr lang="en-US" altLang="ja-JP" sz="1400"/>
                  <a:t>×</a:t>
                </a:r>
                <a:r>
                  <a:rPr lang="ja-JP" altLang="en-US" sz="1400"/>
                  <a:t>標準偏差）</a:t>
                </a:r>
              </a:p>
            </p:txBody>
          </p:sp>
          <p:sp>
            <p:nvSpPr>
              <p:cNvPr id="96277" name="Line 21"/>
              <p:cNvSpPr>
                <a:spLocks noChangeShapeType="1"/>
              </p:cNvSpPr>
              <p:nvPr/>
            </p:nvSpPr>
            <p:spPr bwMode="auto">
              <a:xfrm>
                <a:off x="3154" y="2523"/>
                <a:ext cx="142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96279" name="Text Box 23"/>
            <p:cNvSpPr txBox="1">
              <a:spLocks noChangeArrowheads="1"/>
            </p:cNvSpPr>
            <p:nvPr/>
          </p:nvSpPr>
          <p:spPr bwMode="auto">
            <a:xfrm>
              <a:off x="3310" y="3371"/>
              <a:ext cx="20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p>
          </p:txBody>
        </p:sp>
      </p:grpSp>
      <p:grpSp>
        <p:nvGrpSpPr>
          <p:cNvPr id="96281" name="Group 25"/>
          <p:cNvGrpSpPr>
            <a:grpSpLocks/>
          </p:cNvGrpSpPr>
          <p:nvPr/>
        </p:nvGrpSpPr>
        <p:grpSpPr bwMode="auto">
          <a:xfrm>
            <a:off x="612775" y="4521200"/>
            <a:ext cx="8012113" cy="690563"/>
            <a:chOff x="399" y="2839"/>
            <a:chExt cx="5047" cy="435"/>
          </a:xfrm>
        </p:grpSpPr>
        <p:grpSp>
          <p:nvGrpSpPr>
            <p:cNvPr id="96268" name="Group 12"/>
            <p:cNvGrpSpPr>
              <a:grpSpLocks/>
            </p:cNvGrpSpPr>
            <p:nvPr/>
          </p:nvGrpSpPr>
          <p:grpSpPr bwMode="auto">
            <a:xfrm>
              <a:off x="399" y="2896"/>
              <a:ext cx="5047" cy="378"/>
              <a:chOff x="402" y="2323"/>
              <a:chExt cx="5047" cy="378"/>
            </a:xfrm>
          </p:grpSpPr>
          <p:sp>
            <p:nvSpPr>
              <p:cNvPr id="96269" name="Text Box 13"/>
              <p:cNvSpPr txBox="1">
                <a:spLocks noChangeArrowheads="1"/>
              </p:cNvSpPr>
              <p:nvPr/>
            </p:nvSpPr>
            <p:spPr bwMode="auto">
              <a:xfrm>
                <a:off x="402" y="2414"/>
                <a:ext cx="504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片側規格（上限値のみ）の場合　→　　　　　Ｃｐ　＝</a:t>
                </a:r>
              </a:p>
            </p:txBody>
          </p:sp>
          <p:sp>
            <p:nvSpPr>
              <p:cNvPr id="96270" name="Text Box 14"/>
              <p:cNvSpPr txBox="1">
                <a:spLocks noChangeArrowheads="1"/>
              </p:cNvSpPr>
              <p:nvPr/>
            </p:nvSpPr>
            <p:spPr bwMode="auto">
              <a:xfrm>
                <a:off x="3200" y="2323"/>
                <a:ext cx="174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（規格上限　－　Ｘ　）</a:t>
                </a:r>
              </a:p>
            </p:txBody>
          </p:sp>
          <p:sp>
            <p:nvSpPr>
              <p:cNvPr id="96271" name="Text Box 15"/>
              <p:cNvSpPr txBox="1">
                <a:spLocks noChangeArrowheads="1"/>
              </p:cNvSpPr>
              <p:nvPr/>
            </p:nvSpPr>
            <p:spPr bwMode="auto">
              <a:xfrm>
                <a:off x="3332" y="2509"/>
                <a:ext cx="174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（３</a:t>
                </a:r>
                <a:r>
                  <a:rPr lang="en-US" altLang="ja-JP" sz="1400"/>
                  <a:t>×</a:t>
                </a:r>
                <a:r>
                  <a:rPr lang="ja-JP" altLang="en-US" sz="1400"/>
                  <a:t>標準偏差）</a:t>
                </a:r>
              </a:p>
            </p:txBody>
          </p:sp>
          <p:sp>
            <p:nvSpPr>
              <p:cNvPr id="96272" name="Line 16"/>
              <p:cNvSpPr>
                <a:spLocks noChangeShapeType="1"/>
              </p:cNvSpPr>
              <p:nvPr/>
            </p:nvSpPr>
            <p:spPr bwMode="auto">
              <a:xfrm>
                <a:off x="3154" y="2523"/>
                <a:ext cx="142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96280" name="Text Box 24"/>
            <p:cNvSpPr txBox="1">
              <a:spLocks noChangeArrowheads="1"/>
            </p:cNvSpPr>
            <p:nvPr/>
          </p:nvSpPr>
          <p:spPr bwMode="auto">
            <a:xfrm>
              <a:off x="3946" y="2839"/>
              <a:ext cx="20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a:t>
              </a:r>
            </a:p>
          </p:txBody>
        </p:sp>
      </p:grpSp>
      <p:sp>
        <p:nvSpPr>
          <p:cNvPr id="96283" name="Text Box 27"/>
          <p:cNvSpPr txBox="1">
            <a:spLocks noChangeArrowheads="1"/>
          </p:cNvSpPr>
          <p:nvPr/>
        </p:nvSpPr>
        <p:spPr bwMode="auto">
          <a:xfrm>
            <a:off x="8520113" y="242888"/>
            <a:ext cx="6238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２５</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ChangeArrowheads="1"/>
          </p:cNvSpPr>
          <p:nvPr/>
        </p:nvSpPr>
        <p:spPr bwMode="auto">
          <a:xfrm>
            <a:off x="209550" y="141288"/>
            <a:ext cx="6300788"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手順１ 　 ヒストｸﾞﾗﾑから工程能力指数を求める</a:t>
            </a:r>
            <a:endParaRPr lang="ja-JP" altLang="en-US"/>
          </a:p>
        </p:txBody>
      </p:sp>
      <p:grpSp>
        <p:nvGrpSpPr>
          <p:cNvPr id="97300" name="Group 20"/>
          <p:cNvGrpSpPr>
            <a:grpSpLocks/>
          </p:cNvGrpSpPr>
          <p:nvPr/>
        </p:nvGrpSpPr>
        <p:grpSpPr bwMode="auto">
          <a:xfrm>
            <a:off x="195263" y="904875"/>
            <a:ext cx="8948737" cy="625475"/>
            <a:chOff x="123" y="885"/>
            <a:chExt cx="5637" cy="394"/>
          </a:xfrm>
        </p:grpSpPr>
        <p:sp>
          <p:nvSpPr>
            <p:cNvPr id="97284" name="Text Box 4"/>
            <p:cNvSpPr txBox="1">
              <a:spLocks noChangeArrowheads="1"/>
            </p:cNvSpPr>
            <p:nvPr/>
          </p:nvSpPr>
          <p:spPr bwMode="auto">
            <a:xfrm>
              <a:off x="123" y="983"/>
              <a:ext cx="504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　　Ｃｐ　＝</a:t>
              </a:r>
            </a:p>
          </p:txBody>
        </p:sp>
        <p:grpSp>
          <p:nvGrpSpPr>
            <p:cNvPr id="97288" name="Group 8"/>
            <p:cNvGrpSpPr>
              <a:grpSpLocks/>
            </p:cNvGrpSpPr>
            <p:nvPr/>
          </p:nvGrpSpPr>
          <p:grpSpPr bwMode="auto">
            <a:xfrm>
              <a:off x="769" y="901"/>
              <a:ext cx="1924" cy="378"/>
              <a:chOff x="2875" y="892"/>
              <a:chExt cx="1924" cy="378"/>
            </a:xfrm>
          </p:grpSpPr>
          <p:sp>
            <p:nvSpPr>
              <p:cNvPr id="97285" name="Text Box 5"/>
              <p:cNvSpPr txBox="1">
                <a:spLocks noChangeArrowheads="1"/>
              </p:cNvSpPr>
              <p:nvPr/>
            </p:nvSpPr>
            <p:spPr bwMode="auto">
              <a:xfrm>
                <a:off x="2921" y="892"/>
                <a:ext cx="174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（規格上限－規格下限）</a:t>
                </a:r>
              </a:p>
            </p:txBody>
          </p:sp>
          <p:sp>
            <p:nvSpPr>
              <p:cNvPr id="97286" name="Text Box 6"/>
              <p:cNvSpPr txBox="1">
                <a:spLocks noChangeArrowheads="1"/>
              </p:cNvSpPr>
              <p:nvPr/>
            </p:nvSpPr>
            <p:spPr bwMode="auto">
              <a:xfrm>
                <a:off x="3053" y="1078"/>
                <a:ext cx="174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（６</a:t>
                </a:r>
                <a:r>
                  <a:rPr lang="en-US" altLang="ja-JP" sz="1400"/>
                  <a:t>×</a:t>
                </a:r>
                <a:r>
                  <a:rPr lang="ja-JP" altLang="en-US" sz="1400"/>
                  <a:t>標準偏差）</a:t>
                </a:r>
              </a:p>
            </p:txBody>
          </p:sp>
          <p:sp>
            <p:nvSpPr>
              <p:cNvPr id="97287" name="Line 7"/>
              <p:cNvSpPr>
                <a:spLocks noChangeShapeType="1"/>
              </p:cNvSpPr>
              <p:nvPr/>
            </p:nvSpPr>
            <p:spPr bwMode="auto">
              <a:xfrm>
                <a:off x="2875" y="1092"/>
                <a:ext cx="142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97291" name="Text Box 11"/>
            <p:cNvSpPr txBox="1">
              <a:spLocks noChangeArrowheads="1"/>
            </p:cNvSpPr>
            <p:nvPr/>
          </p:nvSpPr>
          <p:spPr bwMode="auto">
            <a:xfrm>
              <a:off x="2258" y="978"/>
              <a:ext cx="326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a:t>
              </a:r>
            </a:p>
          </p:txBody>
        </p:sp>
        <p:grpSp>
          <p:nvGrpSpPr>
            <p:cNvPr id="97296" name="Group 16"/>
            <p:cNvGrpSpPr>
              <a:grpSpLocks/>
            </p:cNvGrpSpPr>
            <p:nvPr/>
          </p:nvGrpSpPr>
          <p:grpSpPr bwMode="auto">
            <a:xfrm>
              <a:off x="2437" y="885"/>
              <a:ext cx="1548" cy="378"/>
              <a:chOff x="865" y="1717"/>
              <a:chExt cx="1548" cy="378"/>
            </a:xfrm>
          </p:grpSpPr>
          <p:sp>
            <p:nvSpPr>
              <p:cNvPr id="97293" name="Text Box 13"/>
              <p:cNvSpPr txBox="1">
                <a:spLocks noChangeArrowheads="1"/>
              </p:cNvSpPr>
              <p:nvPr/>
            </p:nvSpPr>
            <p:spPr bwMode="auto">
              <a:xfrm>
                <a:off x="983" y="1717"/>
                <a:ext cx="135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（７８．５０－７７．９０）</a:t>
                </a:r>
              </a:p>
            </p:txBody>
          </p:sp>
          <p:sp>
            <p:nvSpPr>
              <p:cNvPr id="97294" name="Text Box 14"/>
              <p:cNvSpPr txBox="1">
                <a:spLocks noChangeArrowheads="1"/>
              </p:cNvSpPr>
              <p:nvPr/>
            </p:nvSpPr>
            <p:spPr bwMode="auto">
              <a:xfrm>
                <a:off x="1142" y="1903"/>
                <a:ext cx="127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（６</a:t>
                </a:r>
                <a:r>
                  <a:rPr lang="en-US" altLang="ja-JP" sz="1400"/>
                  <a:t>×</a:t>
                </a:r>
                <a:r>
                  <a:rPr lang="ja-JP" altLang="en-US" sz="1400"/>
                  <a:t>０．１３３）</a:t>
                </a:r>
              </a:p>
            </p:txBody>
          </p:sp>
          <p:sp>
            <p:nvSpPr>
              <p:cNvPr id="97295" name="Line 15"/>
              <p:cNvSpPr>
                <a:spLocks noChangeShapeType="1"/>
              </p:cNvSpPr>
              <p:nvPr/>
            </p:nvSpPr>
            <p:spPr bwMode="auto">
              <a:xfrm>
                <a:off x="865" y="1917"/>
                <a:ext cx="142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97297" name="Text Box 17"/>
            <p:cNvSpPr txBox="1">
              <a:spLocks noChangeArrowheads="1"/>
            </p:cNvSpPr>
            <p:nvPr/>
          </p:nvSpPr>
          <p:spPr bwMode="auto">
            <a:xfrm>
              <a:off x="3883" y="980"/>
              <a:ext cx="24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600"/>
                <a:t>＝</a:t>
              </a:r>
            </a:p>
          </p:txBody>
        </p:sp>
        <p:sp>
          <p:nvSpPr>
            <p:cNvPr id="97298" name="Text Box 18"/>
            <p:cNvSpPr txBox="1">
              <a:spLocks noChangeArrowheads="1"/>
            </p:cNvSpPr>
            <p:nvPr/>
          </p:nvSpPr>
          <p:spPr bwMode="auto">
            <a:xfrm>
              <a:off x="4087" y="960"/>
              <a:ext cx="1673"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０．７５２　→　０．７５</a:t>
              </a:r>
            </a:p>
          </p:txBody>
        </p:sp>
      </p:grpSp>
      <p:sp>
        <p:nvSpPr>
          <p:cNvPr id="97299" name="Rectangle 19"/>
          <p:cNvSpPr>
            <a:spLocks noChangeArrowheads="1"/>
          </p:cNvSpPr>
          <p:nvPr/>
        </p:nvSpPr>
        <p:spPr bwMode="auto">
          <a:xfrm>
            <a:off x="204788" y="2030413"/>
            <a:ext cx="6300787"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手順２　　Ｃｐの値と工程の安定度を考察</a:t>
            </a:r>
            <a:endParaRPr lang="ja-JP" altLang="en-US"/>
          </a:p>
        </p:txBody>
      </p:sp>
      <p:graphicFrame>
        <p:nvGraphicFramePr>
          <p:cNvPr id="97467" name="Group 187"/>
          <p:cNvGraphicFramePr>
            <a:graphicFrameLocks noGrp="1"/>
          </p:cNvGraphicFramePr>
          <p:nvPr/>
        </p:nvGraphicFramePr>
        <p:xfrm>
          <a:off x="274638" y="3030538"/>
          <a:ext cx="8609012" cy="3398837"/>
        </p:xfrm>
        <a:graphic>
          <a:graphicData uri="http://schemas.openxmlformats.org/drawingml/2006/table">
            <a:tbl>
              <a:tblPr/>
              <a:tblGrid>
                <a:gridCol w="1379537"/>
                <a:gridCol w="2468563"/>
                <a:gridCol w="2452687"/>
                <a:gridCol w="2308225"/>
              </a:tblGrid>
              <a:tr h="4524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428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3637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97372" name="Text Box 92"/>
          <p:cNvSpPr txBox="1">
            <a:spLocks noChangeArrowheads="1"/>
          </p:cNvSpPr>
          <p:nvPr/>
        </p:nvSpPr>
        <p:spPr bwMode="auto">
          <a:xfrm>
            <a:off x="2832100" y="2743200"/>
            <a:ext cx="3076575"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表　　Ｃｐの値と工程の安定度の目安</a:t>
            </a:r>
          </a:p>
        </p:txBody>
      </p:sp>
      <p:sp>
        <p:nvSpPr>
          <p:cNvPr id="97373" name="Text Box 93"/>
          <p:cNvSpPr txBox="1">
            <a:spLocks noChangeArrowheads="1"/>
          </p:cNvSpPr>
          <p:nvPr/>
        </p:nvSpPr>
        <p:spPr bwMode="auto">
          <a:xfrm>
            <a:off x="376238" y="3135313"/>
            <a:ext cx="1219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Ｃｐ値の範囲</a:t>
            </a:r>
          </a:p>
        </p:txBody>
      </p:sp>
      <p:sp>
        <p:nvSpPr>
          <p:cNvPr id="97374" name="Text Box 94"/>
          <p:cNvSpPr txBox="1">
            <a:spLocks noChangeArrowheads="1"/>
          </p:cNvSpPr>
          <p:nvPr/>
        </p:nvSpPr>
        <p:spPr bwMode="auto">
          <a:xfrm>
            <a:off x="361950" y="3643313"/>
            <a:ext cx="12049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工程能力</a:t>
            </a:r>
          </a:p>
        </p:txBody>
      </p:sp>
      <p:sp>
        <p:nvSpPr>
          <p:cNvPr id="97375" name="Text Box 95"/>
          <p:cNvSpPr txBox="1">
            <a:spLocks noChangeArrowheads="1"/>
          </p:cNvSpPr>
          <p:nvPr/>
        </p:nvSpPr>
        <p:spPr bwMode="auto">
          <a:xfrm>
            <a:off x="406400" y="5006975"/>
            <a:ext cx="11477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分布の状況</a:t>
            </a:r>
          </a:p>
        </p:txBody>
      </p:sp>
      <p:sp>
        <p:nvSpPr>
          <p:cNvPr id="97376" name="Text Box 96"/>
          <p:cNvSpPr txBox="1">
            <a:spLocks noChangeArrowheads="1"/>
          </p:cNvSpPr>
          <p:nvPr/>
        </p:nvSpPr>
        <p:spPr bwMode="auto">
          <a:xfrm>
            <a:off x="2214563" y="3121025"/>
            <a:ext cx="12906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１．００以下</a:t>
            </a:r>
          </a:p>
        </p:txBody>
      </p:sp>
      <p:sp>
        <p:nvSpPr>
          <p:cNvPr id="97377" name="Text Box 97"/>
          <p:cNvSpPr txBox="1">
            <a:spLocks noChangeArrowheads="1"/>
          </p:cNvSpPr>
          <p:nvPr/>
        </p:nvSpPr>
        <p:spPr bwMode="auto">
          <a:xfrm>
            <a:off x="4138613" y="3130550"/>
            <a:ext cx="24669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１．００を超え１．３３以下</a:t>
            </a:r>
          </a:p>
        </p:txBody>
      </p:sp>
      <p:sp>
        <p:nvSpPr>
          <p:cNvPr id="97378" name="Text Box 98"/>
          <p:cNvSpPr txBox="1">
            <a:spLocks noChangeArrowheads="1"/>
          </p:cNvSpPr>
          <p:nvPr/>
        </p:nvSpPr>
        <p:spPr bwMode="auto">
          <a:xfrm>
            <a:off x="6948488" y="3125788"/>
            <a:ext cx="17113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１．３３を超える</a:t>
            </a:r>
          </a:p>
        </p:txBody>
      </p:sp>
      <p:sp>
        <p:nvSpPr>
          <p:cNvPr id="97379" name="Text Box 99"/>
          <p:cNvSpPr txBox="1">
            <a:spLocks noChangeArrowheads="1"/>
          </p:cNvSpPr>
          <p:nvPr/>
        </p:nvSpPr>
        <p:spPr bwMode="auto">
          <a:xfrm>
            <a:off x="1698625" y="3657600"/>
            <a:ext cx="2365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FF33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solidFill>
                  <a:srgbClr val="FF3300"/>
                </a:solidFill>
              </a:rPr>
              <a:t>不足</a:t>
            </a:r>
            <a:r>
              <a:rPr lang="ja-JP" altLang="en-US" sz="1400"/>
              <a:t>：　不良品が発生する</a:t>
            </a:r>
          </a:p>
        </p:txBody>
      </p:sp>
      <p:sp>
        <p:nvSpPr>
          <p:cNvPr id="97380" name="Text Box 100"/>
          <p:cNvSpPr txBox="1">
            <a:spLocks noChangeArrowheads="1"/>
          </p:cNvSpPr>
          <p:nvPr/>
        </p:nvSpPr>
        <p:spPr bwMode="auto">
          <a:xfrm>
            <a:off x="4151313" y="3652838"/>
            <a:ext cx="2365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solidFill>
                  <a:srgbClr val="FF6600"/>
                </a:solidFill>
              </a:rPr>
              <a:t>適当</a:t>
            </a:r>
            <a:r>
              <a:rPr lang="ja-JP" altLang="en-US" sz="1400"/>
              <a:t>：　不良品はまれに発生</a:t>
            </a:r>
          </a:p>
        </p:txBody>
      </p:sp>
      <p:sp>
        <p:nvSpPr>
          <p:cNvPr id="97381" name="Text Box 101"/>
          <p:cNvSpPr txBox="1">
            <a:spLocks noChangeArrowheads="1"/>
          </p:cNvSpPr>
          <p:nvPr/>
        </p:nvSpPr>
        <p:spPr bwMode="auto">
          <a:xfrm>
            <a:off x="6561138" y="3662363"/>
            <a:ext cx="2365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solidFill>
                  <a:srgbClr val="008000"/>
                </a:solidFill>
              </a:rPr>
              <a:t>十分</a:t>
            </a:r>
            <a:r>
              <a:rPr lang="ja-JP" altLang="en-US" sz="1400"/>
              <a:t>：　不良品は発生しない</a:t>
            </a:r>
          </a:p>
        </p:txBody>
      </p:sp>
      <p:grpSp>
        <p:nvGrpSpPr>
          <p:cNvPr id="97382" name="Group 102"/>
          <p:cNvGrpSpPr>
            <a:grpSpLocks/>
          </p:cNvGrpSpPr>
          <p:nvPr/>
        </p:nvGrpSpPr>
        <p:grpSpPr bwMode="auto">
          <a:xfrm>
            <a:off x="2160588" y="4549775"/>
            <a:ext cx="1560512" cy="1489075"/>
            <a:chOff x="2081" y="391"/>
            <a:chExt cx="983" cy="938"/>
          </a:xfrm>
        </p:grpSpPr>
        <p:sp>
          <p:nvSpPr>
            <p:cNvPr id="97383" name="Line 103"/>
            <p:cNvSpPr>
              <a:spLocks noChangeShapeType="1"/>
            </p:cNvSpPr>
            <p:nvPr/>
          </p:nvSpPr>
          <p:spPr bwMode="auto">
            <a:xfrm>
              <a:off x="2164" y="1323"/>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384" name="Line 104"/>
            <p:cNvSpPr>
              <a:spLocks noChangeShapeType="1"/>
            </p:cNvSpPr>
            <p:nvPr/>
          </p:nvSpPr>
          <p:spPr bwMode="auto">
            <a:xfrm flipV="1">
              <a:off x="2208" y="546"/>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385" name="Line 105"/>
            <p:cNvSpPr>
              <a:spLocks noChangeShapeType="1"/>
            </p:cNvSpPr>
            <p:nvPr/>
          </p:nvSpPr>
          <p:spPr bwMode="auto">
            <a:xfrm flipV="1">
              <a:off x="2898" y="552"/>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386" name="Text Box 106"/>
            <p:cNvSpPr txBox="1">
              <a:spLocks noChangeArrowheads="1"/>
            </p:cNvSpPr>
            <p:nvPr/>
          </p:nvSpPr>
          <p:spPr bwMode="auto">
            <a:xfrm>
              <a:off x="2081" y="391"/>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97387" name="Text Box 107"/>
            <p:cNvSpPr txBox="1">
              <a:spLocks noChangeArrowheads="1"/>
            </p:cNvSpPr>
            <p:nvPr/>
          </p:nvSpPr>
          <p:spPr bwMode="auto">
            <a:xfrm>
              <a:off x="2753" y="404"/>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97388" name="Text Box 108"/>
            <p:cNvSpPr txBox="1">
              <a:spLocks noChangeArrowheads="1"/>
            </p:cNvSpPr>
            <p:nvPr/>
          </p:nvSpPr>
          <p:spPr bwMode="auto">
            <a:xfrm>
              <a:off x="2398" y="555"/>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97389" name="Line 109"/>
            <p:cNvSpPr>
              <a:spLocks noChangeShapeType="1"/>
            </p:cNvSpPr>
            <p:nvPr/>
          </p:nvSpPr>
          <p:spPr bwMode="auto">
            <a:xfrm>
              <a:off x="2648" y="637"/>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390" name="Line 110"/>
            <p:cNvSpPr>
              <a:spLocks noChangeShapeType="1"/>
            </p:cNvSpPr>
            <p:nvPr/>
          </p:nvSpPr>
          <p:spPr bwMode="auto">
            <a:xfrm flipH="1">
              <a:off x="2218" y="646"/>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97391" name="Group 111"/>
          <p:cNvGrpSpPr>
            <a:grpSpLocks/>
          </p:cNvGrpSpPr>
          <p:nvPr/>
        </p:nvGrpSpPr>
        <p:grpSpPr bwMode="auto">
          <a:xfrm>
            <a:off x="2732088" y="4956175"/>
            <a:ext cx="622300" cy="1100138"/>
            <a:chOff x="978" y="1455"/>
            <a:chExt cx="392" cy="693"/>
          </a:xfrm>
        </p:grpSpPr>
        <p:sp>
          <p:nvSpPr>
            <p:cNvPr id="97392" name="Line 112"/>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97393" name="Group 113"/>
            <p:cNvGrpSpPr>
              <a:grpSpLocks/>
            </p:cNvGrpSpPr>
            <p:nvPr/>
          </p:nvGrpSpPr>
          <p:grpSpPr bwMode="auto">
            <a:xfrm>
              <a:off x="978" y="1455"/>
              <a:ext cx="392" cy="234"/>
              <a:chOff x="978" y="1455"/>
              <a:chExt cx="392" cy="234"/>
            </a:xfrm>
          </p:grpSpPr>
          <p:sp>
            <p:nvSpPr>
              <p:cNvPr id="97394" name="Text Box 114"/>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97395" name="Text Box 115"/>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sp>
        <p:nvSpPr>
          <p:cNvPr id="97397" name="Rectangle 117"/>
          <p:cNvSpPr>
            <a:spLocks noChangeArrowheads="1"/>
          </p:cNvSpPr>
          <p:nvPr/>
        </p:nvSpPr>
        <p:spPr bwMode="auto">
          <a:xfrm>
            <a:off x="2843213" y="5240338"/>
            <a:ext cx="88900" cy="7842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398" name="Rectangle 118"/>
          <p:cNvSpPr>
            <a:spLocks noChangeArrowheads="1"/>
          </p:cNvSpPr>
          <p:nvPr/>
        </p:nvSpPr>
        <p:spPr bwMode="auto">
          <a:xfrm>
            <a:off x="2752725" y="5499100"/>
            <a:ext cx="88900" cy="5207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399" name="Rectangle 119"/>
          <p:cNvSpPr>
            <a:spLocks noChangeArrowheads="1"/>
          </p:cNvSpPr>
          <p:nvPr/>
        </p:nvSpPr>
        <p:spPr bwMode="auto">
          <a:xfrm>
            <a:off x="2933700" y="5505450"/>
            <a:ext cx="87313" cy="52387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00" name="Rectangle 120"/>
          <p:cNvSpPr>
            <a:spLocks noChangeArrowheads="1"/>
          </p:cNvSpPr>
          <p:nvPr/>
        </p:nvSpPr>
        <p:spPr bwMode="auto">
          <a:xfrm>
            <a:off x="3019425" y="5649913"/>
            <a:ext cx="103188" cy="3778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01" name="Rectangle 121"/>
          <p:cNvSpPr>
            <a:spLocks noChangeArrowheads="1"/>
          </p:cNvSpPr>
          <p:nvPr/>
        </p:nvSpPr>
        <p:spPr bwMode="auto">
          <a:xfrm>
            <a:off x="2657475" y="5645150"/>
            <a:ext cx="103188" cy="3778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02" name="Rectangle 122"/>
          <p:cNvSpPr>
            <a:spLocks noChangeArrowheads="1"/>
          </p:cNvSpPr>
          <p:nvPr/>
        </p:nvSpPr>
        <p:spPr bwMode="auto">
          <a:xfrm>
            <a:off x="2571750" y="5729288"/>
            <a:ext cx="88900" cy="290512"/>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03" name="Rectangle 123"/>
          <p:cNvSpPr>
            <a:spLocks noChangeArrowheads="1"/>
          </p:cNvSpPr>
          <p:nvPr/>
        </p:nvSpPr>
        <p:spPr bwMode="auto">
          <a:xfrm>
            <a:off x="3119438" y="5721350"/>
            <a:ext cx="88900" cy="30638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04" name="Rectangle 124"/>
          <p:cNvSpPr>
            <a:spLocks noChangeArrowheads="1"/>
          </p:cNvSpPr>
          <p:nvPr/>
        </p:nvSpPr>
        <p:spPr bwMode="auto">
          <a:xfrm>
            <a:off x="2481263" y="5840413"/>
            <a:ext cx="87312" cy="176212"/>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05" name="Rectangle 125"/>
          <p:cNvSpPr>
            <a:spLocks noChangeArrowheads="1"/>
          </p:cNvSpPr>
          <p:nvPr/>
        </p:nvSpPr>
        <p:spPr bwMode="auto">
          <a:xfrm>
            <a:off x="3214688" y="5848350"/>
            <a:ext cx="101600" cy="17621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06" name="Rectangle 126"/>
          <p:cNvSpPr>
            <a:spLocks noChangeArrowheads="1"/>
          </p:cNvSpPr>
          <p:nvPr/>
        </p:nvSpPr>
        <p:spPr bwMode="auto">
          <a:xfrm>
            <a:off x="3308350" y="5949950"/>
            <a:ext cx="101600" cy="7461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07" name="Rectangle 127"/>
          <p:cNvSpPr>
            <a:spLocks noChangeArrowheads="1"/>
          </p:cNvSpPr>
          <p:nvPr/>
        </p:nvSpPr>
        <p:spPr bwMode="auto">
          <a:xfrm>
            <a:off x="2373313" y="5929313"/>
            <a:ext cx="101600" cy="889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nvGrpSpPr>
          <p:cNvPr id="97435" name="Group 155"/>
          <p:cNvGrpSpPr>
            <a:grpSpLocks/>
          </p:cNvGrpSpPr>
          <p:nvPr/>
        </p:nvGrpSpPr>
        <p:grpSpPr bwMode="auto">
          <a:xfrm>
            <a:off x="4541838" y="4545013"/>
            <a:ext cx="1560512" cy="1492250"/>
            <a:chOff x="2861" y="2863"/>
            <a:chExt cx="983" cy="940"/>
          </a:xfrm>
        </p:grpSpPr>
        <p:grpSp>
          <p:nvGrpSpPr>
            <p:cNvPr id="97434" name="Group 154"/>
            <p:cNvGrpSpPr>
              <a:grpSpLocks/>
            </p:cNvGrpSpPr>
            <p:nvPr/>
          </p:nvGrpSpPr>
          <p:grpSpPr bwMode="auto">
            <a:xfrm>
              <a:off x="2861" y="2863"/>
              <a:ext cx="983" cy="938"/>
              <a:chOff x="2861" y="2863"/>
              <a:chExt cx="983" cy="938"/>
            </a:xfrm>
          </p:grpSpPr>
          <p:grpSp>
            <p:nvGrpSpPr>
              <p:cNvPr id="97408" name="Group 128"/>
              <p:cNvGrpSpPr>
                <a:grpSpLocks/>
              </p:cNvGrpSpPr>
              <p:nvPr/>
            </p:nvGrpSpPr>
            <p:grpSpPr bwMode="auto">
              <a:xfrm>
                <a:off x="2861" y="2863"/>
                <a:ext cx="983" cy="938"/>
                <a:chOff x="2081" y="391"/>
                <a:chExt cx="983" cy="938"/>
              </a:xfrm>
            </p:grpSpPr>
            <p:sp>
              <p:nvSpPr>
                <p:cNvPr id="97409" name="Line 129"/>
                <p:cNvSpPr>
                  <a:spLocks noChangeShapeType="1"/>
                </p:cNvSpPr>
                <p:nvPr/>
              </p:nvSpPr>
              <p:spPr bwMode="auto">
                <a:xfrm>
                  <a:off x="2164" y="1323"/>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410" name="Line 130"/>
                <p:cNvSpPr>
                  <a:spLocks noChangeShapeType="1"/>
                </p:cNvSpPr>
                <p:nvPr/>
              </p:nvSpPr>
              <p:spPr bwMode="auto">
                <a:xfrm flipV="1">
                  <a:off x="2208" y="546"/>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411" name="Line 131"/>
                <p:cNvSpPr>
                  <a:spLocks noChangeShapeType="1"/>
                </p:cNvSpPr>
                <p:nvPr/>
              </p:nvSpPr>
              <p:spPr bwMode="auto">
                <a:xfrm flipV="1">
                  <a:off x="2898" y="552"/>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412" name="Text Box 132"/>
                <p:cNvSpPr txBox="1">
                  <a:spLocks noChangeArrowheads="1"/>
                </p:cNvSpPr>
                <p:nvPr/>
              </p:nvSpPr>
              <p:spPr bwMode="auto">
                <a:xfrm>
                  <a:off x="2081" y="391"/>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97413" name="Text Box 133"/>
                <p:cNvSpPr txBox="1">
                  <a:spLocks noChangeArrowheads="1"/>
                </p:cNvSpPr>
                <p:nvPr/>
              </p:nvSpPr>
              <p:spPr bwMode="auto">
                <a:xfrm>
                  <a:off x="2753" y="404"/>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97414" name="Text Box 134"/>
                <p:cNvSpPr txBox="1">
                  <a:spLocks noChangeArrowheads="1"/>
                </p:cNvSpPr>
                <p:nvPr/>
              </p:nvSpPr>
              <p:spPr bwMode="auto">
                <a:xfrm>
                  <a:off x="2398" y="555"/>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97415" name="Line 135"/>
                <p:cNvSpPr>
                  <a:spLocks noChangeShapeType="1"/>
                </p:cNvSpPr>
                <p:nvPr/>
              </p:nvSpPr>
              <p:spPr bwMode="auto">
                <a:xfrm>
                  <a:off x="2648" y="637"/>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416" name="Line 136"/>
                <p:cNvSpPr>
                  <a:spLocks noChangeShapeType="1"/>
                </p:cNvSpPr>
                <p:nvPr/>
              </p:nvSpPr>
              <p:spPr bwMode="auto">
                <a:xfrm flipH="1">
                  <a:off x="2218" y="646"/>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97418" name="Rectangle 138"/>
              <p:cNvSpPr>
                <a:spLocks noChangeArrowheads="1"/>
              </p:cNvSpPr>
              <p:nvPr/>
            </p:nvSpPr>
            <p:spPr bwMode="auto">
              <a:xfrm>
                <a:off x="3291" y="3298"/>
                <a:ext cx="56" cy="494"/>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19" name="Rectangle 139"/>
              <p:cNvSpPr>
                <a:spLocks noChangeArrowheads="1"/>
              </p:cNvSpPr>
              <p:nvPr/>
            </p:nvSpPr>
            <p:spPr bwMode="auto">
              <a:xfrm>
                <a:off x="3234" y="3470"/>
                <a:ext cx="56" cy="32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20" name="Rectangle 140"/>
              <p:cNvSpPr>
                <a:spLocks noChangeArrowheads="1"/>
              </p:cNvSpPr>
              <p:nvPr/>
            </p:nvSpPr>
            <p:spPr bwMode="auto">
              <a:xfrm>
                <a:off x="3348" y="3465"/>
                <a:ext cx="55" cy="33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21" name="Rectangle 141"/>
              <p:cNvSpPr>
                <a:spLocks noChangeArrowheads="1"/>
              </p:cNvSpPr>
              <p:nvPr/>
            </p:nvSpPr>
            <p:spPr bwMode="auto">
              <a:xfrm>
                <a:off x="3402" y="3556"/>
                <a:ext cx="74" cy="2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22" name="Rectangle 142"/>
              <p:cNvSpPr>
                <a:spLocks noChangeArrowheads="1"/>
              </p:cNvSpPr>
              <p:nvPr/>
            </p:nvSpPr>
            <p:spPr bwMode="auto">
              <a:xfrm>
                <a:off x="3174" y="3553"/>
                <a:ext cx="65" cy="2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23" name="Rectangle 143"/>
              <p:cNvSpPr>
                <a:spLocks noChangeArrowheads="1"/>
              </p:cNvSpPr>
              <p:nvPr/>
            </p:nvSpPr>
            <p:spPr bwMode="auto">
              <a:xfrm>
                <a:off x="3120" y="3615"/>
                <a:ext cx="56" cy="18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24" name="Rectangle 144"/>
              <p:cNvSpPr>
                <a:spLocks noChangeArrowheads="1"/>
              </p:cNvSpPr>
              <p:nvPr/>
            </p:nvSpPr>
            <p:spPr bwMode="auto">
              <a:xfrm>
                <a:off x="3474" y="3601"/>
                <a:ext cx="56" cy="19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25" name="Rectangle 145"/>
              <p:cNvSpPr>
                <a:spLocks noChangeArrowheads="1"/>
              </p:cNvSpPr>
              <p:nvPr/>
            </p:nvSpPr>
            <p:spPr bwMode="auto">
              <a:xfrm>
                <a:off x="3055" y="3685"/>
                <a:ext cx="63" cy="11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26" name="Rectangle 146"/>
              <p:cNvSpPr>
                <a:spLocks noChangeArrowheads="1"/>
              </p:cNvSpPr>
              <p:nvPr/>
            </p:nvSpPr>
            <p:spPr bwMode="auto">
              <a:xfrm>
                <a:off x="3525" y="3681"/>
                <a:ext cx="64" cy="11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27" name="Rectangle 147"/>
              <p:cNvSpPr>
                <a:spLocks noChangeArrowheads="1"/>
              </p:cNvSpPr>
              <p:nvPr/>
            </p:nvSpPr>
            <p:spPr bwMode="auto">
              <a:xfrm>
                <a:off x="3593" y="3745"/>
                <a:ext cx="64" cy="4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28" name="Rectangle 148"/>
              <p:cNvSpPr>
                <a:spLocks noChangeArrowheads="1"/>
              </p:cNvSpPr>
              <p:nvPr/>
            </p:nvSpPr>
            <p:spPr bwMode="auto">
              <a:xfrm>
                <a:off x="2986" y="3741"/>
                <a:ext cx="64" cy="56"/>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97429" name="Group 149"/>
            <p:cNvGrpSpPr>
              <a:grpSpLocks/>
            </p:cNvGrpSpPr>
            <p:nvPr/>
          </p:nvGrpSpPr>
          <p:grpSpPr bwMode="auto">
            <a:xfrm>
              <a:off x="3221" y="3110"/>
              <a:ext cx="392" cy="693"/>
              <a:chOff x="978" y="1455"/>
              <a:chExt cx="392" cy="693"/>
            </a:xfrm>
          </p:grpSpPr>
          <p:sp>
            <p:nvSpPr>
              <p:cNvPr id="97430" name="Line 150"/>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97431" name="Group 151"/>
              <p:cNvGrpSpPr>
                <a:grpSpLocks/>
              </p:cNvGrpSpPr>
              <p:nvPr/>
            </p:nvGrpSpPr>
            <p:grpSpPr bwMode="auto">
              <a:xfrm>
                <a:off x="978" y="1455"/>
                <a:ext cx="392" cy="234"/>
                <a:chOff x="978" y="1455"/>
                <a:chExt cx="392" cy="234"/>
              </a:xfrm>
            </p:grpSpPr>
            <p:sp>
              <p:nvSpPr>
                <p:cNvPr id="97432" name="Text Box 152"/>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97433" name="Text Box 153"/>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grpSp>
      <p:grpSp>
        <p:nvGrpSpPr>
          <p:cNvPr id="97438" name="Group 158"/>
          <p:cNvGrpSpPr>
            <a:grpSpLocks/>
          </p:cNvGrpSpPr>
          <p:nvPr/>
        </p:nvGrpSpPr>
        <p:grpSpPr bwMode="auto">
          <a:xfrm>
            <a:off x="7008813" y="4568825"/>
            <a:ext cx="1560512" cy="1489075"/>
            <a:chOff x="2081" y="391"/>
            <a:chExt cx="983" cy="938"/>
          </a:xfrm>
        </p:grpSpPr>
        <p:sp>
          <p:nvSpPr>
            <p:cNvPr id="97439" name="Line 159"/>
            <p:cNvSpPr>
              <a:spLocks noChangeShapeType="1"/>
            </p:cNvSpPr>
            <p:nvPr/>
          </p:nvSpPr>
          <p:spPr bwMode="auto">
            <a:xfrm>
              <a:off x="2164" y="1323"/>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440" name="Line 160"/>
            <p:cNvSpPr>
              <a:spLocks noChangeShapeType="1"/>
            </p:cNvSpPr>
            <p:nvPr/>
          </p:nvSpPr>
          <p:spPr bwMode="auto">
            <a:xfrm flipV="1">
              <a:off x="2208" y="546"/>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441" name="Line 161"/>
            <p:cNvSpPr>
              <a:spLocks noChangeShapeType="1"/>
            </p:cNvSpPr>
            <p:nvPr/>
          </p:nvSpPr>
          <p:spPr bwMode="auto">
            <a:xfrm flipV="1">
              <a:off x="2898" y="552"/>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442" name="Text Box 162"/>
            <p:cNvSpPr txBox="1">
              <a:spLocks noChangeArrowheads="1"/>
            </p:cNvSpPr>
            <p:nvPr/>
          </p:nvSpPr>
          <p:spPr bwMode="auto">
            <a:xfrm>
              <a:off x="2081" y="391"/>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97443" name="Text Box 163"/>
            <p:cNvSpPr txBox="1">
              <a:spLocks noChangeArrowheads="1"/>
            </p:cNvSpPr>
            <p:nvPr/>
          </p:nvSpPr>
          <p:spPr bwMode="auto">
            <a:xfrm>
              <a:off x="2753" y="404"/>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97444" name="Text Box 164"/>
            <p:cNvSpPr txBox="1">
              <a:spLocks noChangeArrowheads="1"/>
            </p:cNvSpPr>
            <p:nvPr/>
          </p:nvSpPr>
          <p:spPr bwMode="auto">
            <a:xfrm>
              <a:off x="2398" y="555"/>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97445" name="Line 165"/>
            <p:cNvSpPr>
              <a:spLocks noChangeShapeType="1"/>
            </p:cNvSpPr>
            <p:nvPr/>
          </p:nvSpPr>
          <p:spPr bwMode="auto">
            <a:xfrm>
              <a:off x="2648" y="637"/>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446" name="Line 166"/>
            <p:cNvSpPr>
              <a:spLocks noChangeShapeType="1"/>
            </p:cNvSpPr>
            <p:nvPr/>
          </p:nvSpPr>
          <p:spPr bwMode="auto">
            <a:xfrm flipH="1">
              <a:off x="2218" y="646"/>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97447" name="Rectangle 167"/>
          <p:cNvSpPr>
            <a:spLocks noChangeArrowheads="1"/>
          </p:cNvSpPr>
          <p:nvPr/>
        </p:nvSpPr>
        <p:spPr bwMode="auto">
          <a:xfrm>
            <a:off x="7691438" y="5273675"/>
            <a:ext cx="88900" cy="7842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48" name="Rectangle 168"/>
          <p:cNvSpPr>
            <a:spLocks noChangeArrowheads="1"/>
          </p:cNvSpPr>
          <p:nvPr/>
        </p:nvSpPr>
        <p:spPr bwMode="auto">
          <a:xfrm>
            <a:off x="7600950" y="5532438"/>
            <a:ext cx="88900" cy="5207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49" name="Rectangle 169"/>
          <p:cNvSpPr>
            <a:spLocks noChangeArrowheads="1"/>
          </p:cNvSpPr>
          <p:nvPr/>
        </p:nvSpPr>
        <p:spPr bwMode="auto">
          <a:xfrm>
            <a:off x="7781925" y="5524500"/>
            <a:ext cx="87313" cy="52387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50" name="Rectangle 170"/>
          <p:cNvSpPr>
            <a:spLocks noChangeArrowheads="1"/>
          </p:cNvSpPr>
          <p:nvPr/>
        </p:nvSpPr>
        <p:spPr bwMode="auto">
          <a:xfrm>
            <a:off x="7867650" y="5668963"/>
            <a:ext cx="117475" cy="3778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51" name="Rectangle 171"/>
          <p:cNvSpPr>
            <a:spLocks noChangeArrowheads="1"/>
          </p:cNvSpPr>
          <p:nvPr/>
        </p:nvSpPr>
        <p:spPr bwMode="auto">
          <a:xfrm>
            <a:off x="7505700" y="5678488"/>
            <a:ext cx="103188" cy="3778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52" name="Rectangle 172"/>
          <p:cNvSpPr>
            <a:spLocks noChangeArrowheads="1"/>
          </p:cNvSpPr>
          <p:nvPr/>
        </p:nvSpPr>
        <p:spPr bwMode="auto">
          <a:xfrm>
            <a:off x="7419975" y="5762625"/>
            <a:ext cx="88900" cy="29051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53" name="Rectangle 173"/>
          <p:cNvSpPr>
            <a:spLocks noChangeArrowheads="1"/>
          </p:cNvSpPr>
          <p:nvPr/>
        </p:nvSpPr>
        <p:spPr bwMode="auto">
          <a:xfrm>
            <a:off x="7981950" y="5740400"/>
            <a:ext cx="88900" cy="30638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54" name="Rectangle 174"/>
          <p:cNvSpPr>
            <a:spLocks noChangeArrowheads="1"/>
          </p:cNvSpPr>
          <p:nvPr/>
        </p:nvSpPr>
        <p:spPr bwMode="auto">
          <a:xfrm>
            <a:off x="7346950" y="5926138"/>
            <a:ext cx="69850" cy="1238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55" name="Rectangle 175"/>
          <p:cNvSpPr>
            <a:spLocks noChangeArrowheads="1"/>
          </p:cNvSpPr>
          <p:nvPr/>
        </p:nvSpPr>
        <p:spPr bwMode="auto">
          <a:xfrm>
            <a:off x="8062913" y="5924550"/>
            <a:ext cx="76200" cy="13335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nvGrpSpPr>
          <p:cNvPr id="97458" name="Group 178"/>
          <p:cNvGrpSpPr>
            <a:grpSpLocks/>
          </p:cNvGrpSpPr>
          <p:nvPr/>
        </p:nvGrpSpPr>
        <p:grpSpPr bwMode="auto">
          <a:xfrm>
            <a:off x="7580313" y="4960938"/>
            <a:ext cx="622300" cy="1100137"/>
            <a:chOff x="978" y="1455"/>
            <a:chExt cx="392" cy="693"/>
          </a:xfrm>
        </p:grpSpPr>
        <p:sp>
          <p:nvSpPr>
            <p:cNvPr id="97459" name="Line 179"/>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97460" name="Group 180"/>
            <p:cNvGrpSpPr>
              <a:grpSpLocks/>
            </p:cNvGrpSpPr>
            <p:nvPr/>
          </p:nvGrpSpPr>
          <p:grpSpPr bwMode="auto">
            <a:xfrm>
              <a:off x="978" y="1455"/>
              <a:ext cx="392" cy="234"/>
              <a:chOff x="978" y="1455"/>
              <a:chExt cx="392" cy="234"/>
            </a:xfrm>
          </p:grpSpPr>
          <p:sp>
            <p:nvSpPr>
              <p:cNvPr id="97461" name="Text Box 181"/>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97462" name="Text Box 182"/>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sp>
        <p:nvSpPr>
          <p:cNvPr id="97465" name="Rectangle 185"/>
          <p:cNvSpPr>
            <a:spLocks noChangeArrowheads="1"/>
          </p:cNvSpPr>
          <p:nvPr/>
        </p:nvSpPr>
        <p:spPr bwMode="auto">
          <a:xfrm>
            <a:off x="2249488" y="5976938"/>
            <a:ext cx="115887" cy="4603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66" name="Rectangle 186"/>
          <p:cNvSpPr>
            <a:spLocks noChangeArrowheads="1"/>
          </p:cNvSpPr>
          <p:nvPr/>
        </p:nvSpPr>
        <p:spPr bwMode="auto">
          <a:xfrm>
            <a:off x="3416300" y="5972175"/>
            <a:ext cx="115888" cy="460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68" name="Rectangle 188"/>
          <p:cNvSpPr>
            <a:spLocks noChangeArrowheads="1"/>
          </p:cNvSpPr>
          <p:nvPr/>
        </p:nvSpPr>
        <p:spPr bwMode="auto">
          <a:xfrm>
            <a:off x="6442075" y="1084263"/>
            <a:ext cx="912813" cy="25876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69" name="Rectangle 189"/>
          <p:cNvSpPr>
            <a:spLocks noChangeArrowheads="1"/>
          </p:cNvSpPr>
          <p:nvPr/>
        </p:nvSpPr>
        <p:spPr bwMode="auto">
          <a:xfrm>
            <a:off x="7683500" y="1092200"/>
            <a:ext cx="912813" cy="25876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70" name="Rectangle 190"/>
          <p:cNvSpPr>
            <a:spLocks noChangeArrowheads="1"/>
          </p:cNvSpPr>
          <p:nvPr/>
        </p:nvSpPr>
        <p:spPr bwMode="auto">
          <a:xfrm>
            <a:off x="5062538" y="969963"/>
            <a:ext cx="534987" cy="200025"/>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71" name="Rectangle 191"/>
          <p:cNvSpPr>
            <a:spLocks noChangeArrowheads="1"/>
          </p:cNvSpPr>
          <p:nvPr/>
        </p:nvSpPr>
        <p:spPr bwMode="auto">
          <a:xfrm>
            <a:off x="4257675" y="962025"/>
            <a:ext cx="563563" cy="200025"/>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72" name="Rectangle 192"/>
          <p:cNvSpPr>
            <a:spLocks noChangeArrowheads="1"/>
          </p:cNvSpPr>
          <p:nvPr/>
        </p:nvSpPr>
        <p:spPr bwMode="auto">
          <a:xfrm>
            <a:off x="4792663" y="1281113"/>
            <a:ext cx="563562" cy="200025"/>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7473" name="Text Box 193"/>
          <p:cNvSpPr txBox="1">
            <a:spLocks noChangeArrowheads="1"/>
          </p:cNvSpPr>
          <p:nvPr/>
        </p:nvSpPr>
        <p:spPr bwMode="auto">
          <a:xfrm>
            <a:off x="8520113" y="242888"/>
            <a:ext cx="6238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２６</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ChangeArrowheads="1"/>
          </p:cNvSpPr>
          <p:nvPr/>
        </p:nvSpPr>
        <p:spPr bwMode="auto">
          <a:xfrm>
            <a:off x="209550" y="141288"/>
            <a:ext cx="6300788"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手順１ 　 ヒストｸﾞﾗﾑから工程能力指数を求める</a:t>
            </a:r>
            <a:endParaRPr lang="ja-JP" altLang="en-US"/>
          </a:p>
        </p:txBody>
      </p:sp>
      <p:grpSp>
        <p:nvGrpSpPr>
          <p:cNvPr id="119811" name="Group 3"/>
          <p:cNvGrpSpPr>
            <a:grpSpLocks/>
          </p:cNvGrpSpPr>
          <p:nvPr/>
        </p:nvGrpSpPr>
        <p:grpSpPr bwMode="auto">
          <a:xfrm>
            <a:off x="195263" y="904875"/>
            <a:ext cx="8948737" cy="625475"/>
            <a:chOff x="123" y="885"/>
            <a:chExt cx="5637" cy="394"/>
          </a:xfrm>
        </p:grpSpPr>
        <p:sp>
          <p:nvSpPr>
            <p:cNvPr id="119812" name="Text Box 4"/>
            <p:cNvSpPr txBox="1">
              <a:spLocks noChangeArrowheads="1"/>
            </p:cNvSpPr>
            <p:nvPr/>
          </p:nvSpPr>
          <p:spPr bwMode="auto">
            <a:xfrm>
              <a:off x="123" y="983"/>
              <a:ext cx="504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　　Ｃｐ　＝</a:t>
              </a:r>
            </a:p>
          </p:txBody>
        </p:sp>
        <p:grpSp>
          <p:nvGrpSpPr>
            <p:cNvPr id="119813" name="Group 5"/>
            <p:cNvGrpSpPr>
              <a:grpSpLocks/>
            </p:cNvGrpSpPr>
            <p:nvPr/>
          </p:nvGrpSpPr>
          <p:grpSpPr bwMode="auto">
            <a:xfrm>
              <a:off x="769" y="901"/>
              <a:ext cx="1924" cy="378"/>
              <a:chOff x="2875" y="892"/>
              <a:chExt cx="1924" cy="378"/>
            </a:xfrm>
          </p:grpSpPr>
          <p:sp>
            <p:nvSpPr>
              <p:cNvPr id="119814" name="Text Box 6"/>
              <p:cNvSpPr txBox="1">
                <a:spLocks noChangeArrowheads="1"/>
              </p:cNvSpPr>
              <p:nvPr/>
            </p:nvSpPr>
            <p:spPr bwMode="auto">
              <a:xfrm>
                <a:off x="2921" y="892"/>
                <a:ext cx="174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（規格上限－規格下限）</a:t>
                </a:r>
              </a:p>
            </p:txBody>
          </p:sp>
          <p:sp>
            <p:nvSpPr>
              <p:cNvPr id="119815" name="Text Box 7"/>
              <p:cNvSpPr txBox="1">
                <a:spLocks noChangeArrowheads="1"/>
              </p:cNvSpPr>
              <p:nvPr/>
            </p:nvSpPr>
            <p:spPr bwMode="auto">
              <a:xfrm>
                <a:off x="3053" y="1078"/>
                <a:ext cx="174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（６</a:t>
                </a:r>
                <a:r>
                  <a:rPr lang="en-US" altLang="ja-JP" sz="1400"/>
                  <a:t>×</a:t>
                </a:r>
                <a:r>
                  <a:rPr lang="ja-JP" altLang="en-US" sz="1400"/>
                  <a:t>標準偏差）</a:t>
                </a:r>
              </a:p>
            </p:txBody>
          </p:sp>
          <p:sp>
            <p:nvSpPr>
              <p:cNvPr id="119816" name="Line 8"/>
              <p:cNvSpPr>
                <a:spLocks noChangeShapeType="1"/>
              </p:cNvSpPr>
              <p:nvPr/>
            </p:nvSpPr>
            <p:spPr bwMode="auto">
              <a:xfrm>
                <a:off x="2875" y="1092"/>
                <a:ext cx="142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119817" name="Text Box 9"/>
            <p:cNvSpPr txBox="1">
              <a:spLocks noChangeArrowheads="1"/>
            </p:cNvSpPr>
            <p:nvPr/>
          </p:nvSpPr>
          <p:spPr bwMode="auto">
            <a:xfrm>
              <a:off x="2258" y="978"/>
              <a:ext cx="326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a:t>
              </a:r>
            </a:p>
          </p:txBody>
        </p:sp>
        <p:grpSp>
          <p:nvGrpSpPr>
            <p:cNvPr id="119818" name="Group 10"/>
            <p:cNvGrpSpPr>
              <a:grpSpLocks/>
            </p:cNvGrpSpPr>
            <p:nvPr/>
          </p:nvGrpSpPr>
          <p:grpSpPr bwMode="auto">
            <a:xfrm>
              <a:off x="2437" y="885"/>
              <a:ext cx="1548" cy="378"/>
              <a:chOff x="865" y="1717"/>
              <a:chExt cx="1548" cy="378"/>
            </a:xfrm>
          </p:grpSpPr>
          <p:sp>
            <p:nvSpPr>
              <p:cNvPr id="119819" name="Text Box 11"/>
              <p:cNvSpPr txBox="1">
                <a:spLocks noChangeArrowheads="1"/>
              </p:cNvSpPr>
              <p:nvPr/>
            </p:nvSpPr>
            <p:spPr bwMode="auto">
              <a:xfrm>
                <a:off x="983" y="1717"/>
                <a:ext cx="135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FF0000"/>
                    </a:solidFill>
                  </a:rPr>
                  <a:t>（７８．５０－７７．９０）</a:t>
                </a:r>
              </a:p>
            </p:txBody>
          </p:sp>
          <p:sp>
            <p:nvSpPr>
              <p:cNvPr id="119820" name="Text Box 12"/>
              <p:cNvSpPr txBox="1">
                <a:spLocks noChangeArrowheads="1"/>
              </p:cNvSpPr>
              <p:nvPr/>
            </p:nvSpPr>
            <p:spPr bwMode="auto">
              <a:xfrm>
                <a:off x="1142" y="1903"/>
                <a:ext cx="127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FF0000"/>
                    </a:solidFill>
                  </a:rPr>
                  <a:t>（６</a:t>
                </a:r>
                <a:r>
                  <a:rPr lang="en-US" altLang="ja-JP" sz="1400">
                    <a:solidFill>
                      <a:srgbClr val="FF0000"/>
                    </a:solidFill>
                  </a:rPr>
                  <a:t>×</a:t>
                </a:r>
                <a:r>
                  <a:rPr lang="ja-JP" altLang="en-US" sz="1400">
                    <a:solidFill>
                      <a:srgbClr val="FF0000"/>
                    </a:solidFill>
                  </a:rPr>
                  <a:t>０．１３３）</a:t>
                </a:r>
              </a:p>
            </p:txBody>
          </p:sp>
          <p:sp>
            <p:nvSpPr>
              <p:cNvPr id="119821" name="Line 13"/>
              <p:cNvSpPr>
                <a:spLocks noChangeShapeType="1"/>
              </p:cNvSpPr>
              <p:nvPr/>
            </p:nvSpPr>
            <p:spPr bwMode="auto">
              <a:xfrm>
                <a:off x="865" y="1917"/>
                <a:ext cx="142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119822" name="Text Box 14"/>
            <p:cNvSpPr txBox="1">
              <a:spLocks noChangeArrowheads="1"/>
            </p:cNvSpPr>
            <p:nvPr/>
          </p:nvSpPr>
          <p:spPr bwMode="auto">
            <a:xfrm>
              <a:off x="3883" y="980"/>
              <a:ext cx="24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600"/>
                <a:t>＝</a:t>
              </a:r>
            </a:p>
          </p:txBody>
        </p:sp>
        <p:sp>
          <p:nvSpPr>
            <p:cNvPr id="119823" name="Text Box 15"/>
            <p:cNvSpPr txBox="1">
              <a:spLocks noChangeArrowheads="1"/>
            </p:cNvSpPr>
            <p:nvPr/>
          </p:nvSpPr>
          <p:spPr bwMode="auto">
            <a:xfrm>
              <a:off x="4087" y="960"/>
              <a:ext cx="1673"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solidFill>
                    <a:srgbClr val="FF0000"/>
                  </a:solidFill>
                </a:rPr>
                <a:t>０．７５２　→　０．７５</a:t>
              </a:r>
            </a:p>
          </p:txBody>
        </p:sp>
      </p:grpSp>
      <p:sp>
        <p:nvSpPr>
          <p:cNvPr id="119824" name="Rectangle 16"/>
          <p:cNvSpPr>
            <a:spLocks noChangeArrowheads="1"/>
          </p:cNvSpPr>
          <p:nvPr/>
        </p:nvSpPr>
        <p:spPr bwMode="auto">
          <a:xfrm>
            <a:off x="204788" y="2030413"/>
            <a:ext cx="6300787"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手順２　　Ｃｐの値と工程の安定度を考察</a:t>
            </a:r>
            <a:endParaRPr lang="ja-JP" altLang="en-US"/>
          </a:p>
        </p:txBody>
      </p:sp>
      <p:graphicFrame>
        <p:nvGraphicFramePr>
          <p:cNvPr id="119825" name="Group 17"/>
          <p:cNvGraphicFramePr>
            <a:graphicFrameLocks noGrp="1"/>
          </p:cNvGraphicFramePr>
          <p:nvPr/>
        </p:nvGraphicFramePr>
        <p:xfrm>
          <a:off x="274638" y="3030538"/>
          <a:ext cx="8609012" cy="3398837"/>
        </p:xfrm>
        <a:graphic>
          <a:graphicData uri="http://schemas.openxmlformats.org/drawingml/2006/table">
            <a:tbl>
              <a:tblPr/>
              <a:tblGrid>
                <a:gridCol w="1379537"/>
                <a:gridCol w="2468563"/>
                <a:gridCol w="2452687"/>
                <a:gridCol w="2308225"/>
              </a:tblGrid>
              <a:tr h="4524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4286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3637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119847" name="Text Box 39"/>
          <p:cNvSpPr txBox="1">
            <a:spLocks noChangeArrowheads="1"/>
          </p:cNvSpPr>
          <p:nvPr/>
        </p:nvSpPr>
        <p:spPr bwMode="auto">
          <a:xfrm>
            <a:off x="2832100" y="2743200"/>
            <a:ext cx="3076575"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表　　Ｃｐの値と工程の安定度の目安</a:t>
            </a:r>
          </a:p>
        </p:txBody>
      </p:sp>
      <p:sp>
        <p:nvSpPr>
          <p:cNvPr id="119848" name="Text Box 40"/>
          <p:cNvSpPr txBox="1">
            <a:spLocks noChangeArrowheads="1"/>
          </p:cNvSpPr>
          <p:nvPr/>
        </p:nvSpPr>
        <p:spPr bwMode="auto">
          <a:xfrm>
            <a:off x="376238" y="3135313"/>
            <a:ext cx="1219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Ｃｐ値の範囲</a:t>
            </a:r>
          </a:p>
        </p:txBody>
      </p:sp>
      <p:sp>
        <p:nvSpPr>
          <p:cNvPr id="119849" name="Text Box 41"/>
          <p:cNvSpPr txBox="1">
            <a:spLocks noChangeArrowheads="1"/>
          </p:cNvSpPr>
          <p:nvPr/>
        </p:nvSpPr>
        <p:spPr bwMode="auto">
          <a:xfrm>
            <a:off x="361950" y="3643313"/>
            <a:ext cx="12049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工程能力</a:t>
            </a:r>
          </a:p>
        </p:txBody>
      </p:sp>
      <p:sp>
        <p:nvSpPr>
          <p:cNvPr id="119850" name="Text Box 42"/>
          <p:cNvSpPr txBox="1">
            <a:spLocks noChangeArrowheads="1"/>
          </p:cNvSpPr>
          <p:nvPr/>
        </p:nvSpPr>
        <p:spPr bwMode="auto">
          <a:xfrm>
            <a:off x="406400" y="5006975"/>
            <a:ext cx="11477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分布の状況</a:t>
            </a:r>
          </a:p>
        </p:txBody>
      </p:sp>
      <p:sp>
        <p:nvSpPr>
          <p:cNvPr id="119851" name="Text Box 43"/>
          <p:cNvSpPr txBox="1">
            <a:spLocks noChangeArrowheads="1"/>
          </p:cNvSpPr>
          <p:nvPr/>
        </p:nvSpPr>
        <p:spPr bwMode="auto">
          <a:xfrm>
            <a:off x="2214563" y="3121025"/>
            <a:ext cx="12906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１．００以下</a:t>
            </a:r>
          </a:p>
        </p:txBody>
      </p:sp>
      <p:sp>
        <p:nvSpPr>
          <p:cNvPr id="119852" name="Text Box 44"/>
          <p:cNvSpPr txBox="1">
            <a:spLocks noChangeArrowheads="1"/>
          </p:cNvSpPr>
          <p:nvPr/>
        </p:nvSpPr>
        <p:spPr bwMode="auto">
          <a:xfrm>
            <a:off x="4138613" y="3130550"/>
            <a:ext cx="24669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１．００を超え１．３３以下</a:t>
            </a:r>
          </a:p>
        </p:txBody>
      </p:sp>
      <p:sp>
        <p:nvSpPr>
          <p:cNvPr id="119853" name="Text Box 45"/>
          <p:cNvSpPr txBox="1">
            <a:spLocks noChangeArrowheads="1"/>
          </p:cNvSpPr>
          <p:nvPr/>
        </p:nvSpPr>
        <p:spPr bwMode="auto">
          <a:xfrm>
            <a:off x="6948488" y="3125788"/>
            <a:ext cx="17113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b="1"/>
              <a:t>１．３３を超える</a:t>
            </a:r>
          </a:p>
        </p:txBody>
      </p:sp>
      <p:sp>
        <p:nvSpPr>
          <p:cNvPr id="119854" name="Text Box 46"/>
          <p:cNvSpPr txBox="1">
            <a:spLocks noChangeArrowheads="1"/>
          </p:cNvSpPr>
          <p:nvPr/>
        </p:nvSpPr>
        <p:spPr bwMode="auto">
          <a:xfrm>
            <a:off x="1698625" y="3657600"/>
            <a:ext cx="2365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FF33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solidFill>
                  <a:srgbClr val="FF3300"/>
                </a:solidFill>
              </a:rPr>
              <a:t>不足</a:t>
            </a:r>
            <a:r>
              <a:rPr lang="ja-JP" altLang="en-US" sz="1400"/>
              <a:t>：　不良品が発生する</a:t>
            </a:r>
          </a:p>
        </p:txBody>
      </p:sp>
      <p:sp>
        <p:nvSpPr>
          <p:cNvPr id="119855" name="Text Box 47"/>
          <p:cNvSpPr txBox="1">
            <a:spLocks noChangeArrowheads="1"/>
          </p:cNvSpPr>
          <p:nvPr/>
        </p:nvSpPr>
        <p:spPr bwMode="auto">
          <a:xfrm>
            <a:off x="4151313" y="3652838"/>
            <a:ext cx="2365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solidFill>
                  <a:srgbClr val="FF6600"/>
                </a:solidFill>
              </a:rPr>
              <a:t>適当</a:t>
            </a:r>
            <a:r>
              <a:rPr lang="ja-JP" altLang="en-US" sz="1400"/>
              <a:t>：　不良品はまれに発生</a:t>
            </a:r>
          </a:p>
        </p:txBody>
      </p:sp>
      <p:sp>
        <p:nvSpPr>
          <p:cNvPr id="119856" name="Text Box 48"/>
          <p:cNvSpPr txBox="1">
            <a:spLocks noChangeArrowheads="1"/>
          </p:cNvSpPr>
          <p:nvPr/>
        </p:nvSpPr>
        <p:spPr bwMode="auto">
          <a:xfrm>
            <a:off x="6561138" y="3662363"/>
            <a:ext cx="2365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b="1">
                <a:solidFill>
                  <a:srgbClr val="008000"/>
                </a:solidFill>
              </a:rPr>
              <a:t>十分</a:t>
            </a:r>
            <a:r>
              <a:rPr lang="ja-JP" altLang="en-US" sz="1400"/>
              <a:t>：　不良品は発生しない</a:t>
            </a:r>
          </a:p>
        </p:txBody>
      </p:sp>
      <p:grpSp>
        <p:nvGrpSpPr>
          <p:cNvPr id="119857" name="Group 49"/>
          <p:cNvGrpSpPr>
            <a:grpSpLocks/>
          </p:cNvGrpSpPr>
          <p:nvPr/>
        </p:nvGrpSpPr>
        <p:grpSpPr bwMode="auto">
          <a:xfrm>
            <a:off x="2160588" y="4549775"/>
            <a:ext cx="1560512" cy="1489075"/>
            <a:chOff x="2081" y="391"/>
            <a:chExt cx="983" cy="938"/>
          </a:xfrm>
        </p:grpSpPr>
        <p:sp>
          <p:nvSpPr>
            <p:cNvPr id="119858" name="Line 50"/>
            <p:cNvSpPr>
              <a:spLocks noChangeShapeType="1"/>
            </p:cNvSpPr>
            <p:nvPr/>
          </p:nvSpPr>
          <p:spPr bwMode="auto">
            <a:xfrm>
              <a:off x="2164" y="1323"/>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859" name="Line 51"/>
            <p:cNvSpPr>
              <a:spLocks noChangeShapeType="1"/>
            </p:cNvSpPr>
            <p:nvPr/>
          </p:nvSpPr>
          <p:spPr bwMode="auto">
            <a:xfrm flipV="1">
              <a:off x="2208" y="546"/>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860" name="Line 52"/>
            <p:cNvSpPr>
              <a:spLocks noChangeShapeType="1"/>
            </p:cNvSpPr>
            <p:nvPr/>
          </p:nvSpPr>
          <p:spPr bwMode="auto">
            <a:xfrm flipV="1">
              <a:off x="2898" y="552"/>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861" name="Text Box 53"/>
            <p:cNvSpPr txBox="1">
              <a:spLocks noChangeArrowheads="1"/>
            </p:cNvSpPr>
            <p:nvPr/>
          </p:nvSpPr>
          <p:spPr bwMode="auto">
            <a:xfrm>
              <a:off x="2081" y="391"/>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119862" name="Text Box 54"/>
            <p:cNvSpPr txBox="1">
              <a:spLocks noChangeArrowheads="1"/>
            </p:cNvSpPr>
            <p:nvPr/>
          </p:nvSpPr>
          <p:spPr bwMode="auto">
            <a:xfrm>
              <a:off x="2753" y="404"/>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119863" name="Text Box 55"/>
            <p:cNvSpPr txBox="1">
              <a:spLocks noChangeArrowheads="1"/>
            </p:cNvSpPr>
            <p:nvPr/>
          </p:nvSpPr>
          <p:spPr bwMode="auto">
            <a:xfrm>
              <a:off x="2398" y="555"/>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119864" name="Line 56"/>
            <p:cNvSpPr>
              <a:spLocks noChangeShapeType="1"/>
            </p:cNvSpPr>
            <p:nvPr/>
          </p:nvSpPr>
          <p:spPr bwMode="auto">
            <a:xfrm>
              <a:off x="2648" y="637"/>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865" name="Line 57"/>
            <p:cNvSpPr>
              <a:spLocks noChangeShapeType="1"/>
            </p:cNvSpPr>
            <p:nvPr/>
          </p:nvSpPr>
          <p:spPr bwMode="auto">
            <a:xfrm flipH="1">
              <a:off x="2218" y="646"/>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119866" name="Group 58"/>
          <p:cNvGrpSpPr>
            <a:grpSpLocks/>
          </p:cNvGrpSpPr>
          <p:nvPr/>
        </p:nvGrpSpPr>
        <p:grpSpPr bwMode="auto">
          <a:xfrm>
            <a:off x="2732088" y="4956175"/>
            <a:ext cx="622300" cy="1100138"/>
            <a:chOff x="978" y="1455"/>
            <a:chExt cx="392" cy="693"/>
          </a:xfrm>
        </p:grpSpPr>
        <p:sp>
          <p:nvSpPr>
            <p:cNvPr id="119867" name="Line 59"/>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9868" name="Group 60"/>
            <p:cNvGrpSpPr>
              <a:grpSpLocks/>
            </p:cNvGrpSpPr>
            <p:nvPr/>
          </p:nvGrpSpPr>
          <p:grpSpPr bwMode="auto">
            <a:xfrm>
              <a:off x="978" y="1455"/>
              <a:ext cx="392" cy="234"/>
              <a:chOff x="978" y="1455"/>
              <a:chExt cx="392" cy="234"/>
            </a:xfrm>
          </p:grpSpPr>
          <p:sp>
            <p:nvSpPr>
              <p:cNvPr id="119869" name="Text Box 61"/>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119870" name="Text Box 62"/>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sp>
        <p:nvSpPr>
          <p:cNvPr id="119871" name="Rectangle 63"/>
          <p:cNvSpPr>
            <a:spLocks noChangeArrowheads="1"/>
          </p:cNvSpPr>
          <p:nvPr/>
        </p:nvSpPr>
        <p:spPr bwMode="auto">
          <a:xfrm>
            <a:off x="2843213" y="5240338"/>
            <a:ext cx="88900" cy="7842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72" name="Rectangle 64"/>
          <p:cNvSpPr>
            <a:spLocks noChangeArrowheads="1"/>
          </p:cNvSpPr>
          <p:nvPr/>
        </p:nvSpPr>
        <p:spPr bwMode="auto">
          <a:xfrm>
            <a:off x="2752725" y="5499100"/>
            <a:ext cx="88900" cy="5207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73" name="Rectangle 65"/>
          <p:cNvSpPr>
            <a:spLocks noChangeArrowheads="1"/>
          </p:cNvSpPr>
          <p:nvPr/>
        </p:nvSpPr>
        <p:spPr bwMode="auto">
          <a:xfrm>
            <a:off x="2933700" y="5505450"/>
            <a:ext cx="87313" cy="52387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74" name="Rectangle 66"/>
          <p:cNvSpPr>
            <a:spLocks noChangeArrowheads="1"/>
          </p:cNvSpPr>
          <p:nvPr/>
        </p:nvSpPr>
        <p:spPr bwMode="auto">
          <a:xfrm>
            <a:off x="3019425" y="5649913"/>
            <a:ext cx="103188" cy="3778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75" name="Rectangle 67"/>
          <p:cNvSpPr>
            <a:spLocks noChangeArrowheads="1"/>
          </p:cNvSpPr>
          <p:nvPr/>
        </p:nvSpPr>
        <p:spPr bwMode="auto">
          <a:xfrm>
            <a:off x="2657475" y="5645150"/>
            <a:ext cx="103188" cy="3778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76" name="Rectangle 68"/>
          <p:cNvSpPr>
            <a:spLocks noChangeArrowheads="1"/>
          </p:cNvSpPr>
          <p:nvPr/>
        </p:nvSpPr>
        <p:spPr bwMode="auto">
          <a:xfrm>
            <a:off x="2571750" y="5729288"/>
            <a:ext cx="88900" cy="290512"/>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77" name="Rectangle 69"/>
          <p:cNvSpPr>
            <a:spLocks noChangeArrowheads="1"/>
          </p:cNvSpPr>
          <p:nvPr/>
        </p:nvSpPr>
        <p:spPr bwMode="auto">
          <a:xfrm>
            <a:off x="3119438" y="5721350"/>
            <a:ext cx="88900" cy="30638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78" name="Rectangle 70"/>
          <p:cNvSpPr>
            <a:spLocks noChangeArrowheads="1"/>
          </p:cNvSpPr>
          <p:nvPr/>
        </p:nvSpPr>
        <p:spPr bwMode="auto">
          <a:xfrm>
            <a:off x="2481263" y="5840413"/>
            <a:ext cx="87312" cy="176212"/>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79" name="Rectangle 71"/>
          <p:cNvSpPr>
            <a:spLocks noChangeArrowheads="1"/>
          </p:cNvSpPr>
          <p:nvPr/>
        </p:nvSpPr>
        <p:spPr bwMode="auto">
          <a:xfrm>
            <a:off x="3214688" y="5848350"/>
            <a:ext cx="101600" cy="17621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80" name="Rectangle 72"/>
          <p:cNvSpPr>
            <a:spLocks noChangeArrowheads="1"/>
          </p:cNvSpPr>
          <p:nvPr/>
        </p:nvSpPr>
        <p:spPr bwMode="auto">
          <a:xfrm>
            <a:off x="3308350" y="5949950"/>
            <a:ext cx="101600" cy="7461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81" name="Rectangle 73"/>
          <p:cNvSpPr>
            <a:spLocks noChangeArrowheads="1"/>
          </p:cNvSpPr>
          <p:nvPr/>
        </p:nvSpPr>
        <p:spPr bwMode="auto">
          <a:xfrm>
            <a:off x="2373313" y="5929313"/>
            <a:ext cx="101600" cy="889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nvGrpSpPr>
          <p:cNvPr id="119882" name="Group 74"/>
          <p:cNvGrpSpPr>
            <a:grpSpLocks/>
          </p:cNvGrpSpPr>
          <p:nvPr/>
        </p:nvGrpSpPr>
        <p:grpSpPr bwMode="auto">
          <a:xfrm>
            <a:off x="4541838" y="4545013"/>
            <a:ext cx="1560512" cy="1492250"/>
            <a:chOff x="2861" y="2863"/>
            <a:chExt cx="983" cy="940"/>
          </a:xfrm>
        </p:grpSpPr>
        <p:grpSp>
          <p:nvGrpSpPr>
            <p:cNvPr id="119883" name="Group 75"/>
            <p:cNvGrpSpPr>
              <a:grpSpLocks/>
            </p:cNvGrpSpPr>
            <p:nvPr/>
          </p:nvGrpSpPr>
          <p:grpSpPr bwMode="auto">
            <a:xfrm>
              <a:off x="2861" y="2863"/>
              <a:ext cx="983" cy="938"/>
              <a:chOff x="2861" y="2863"/>
              <a:chExt cx="983" cy="938"/>
            </a:xfrm>
          </p:grpSpPr>
          <p:grpSp>
            <p:nvGrpSpPr>
              <p:cNvPr id="119884" name="Group 76"/>
              <p:cNvGrpSpPr>
                <a:grpSpLocks/>
              </p:cNvGrpSpPr>
              <p:nvPr/>
            </p:nvGrpSpPr>
            <p:grpSpPr bwMode="auto">
              <a:xfrm>
                <a:off x="2861" y="2863"/>
                <a:ext cx="983" cy="938"/>
                <a:chOff x="2081" y="391"/>
                <a:chExt cx="983" cy="938"/>
              </a:xfrm>
            </p:grpSpPr>
            <p:sp>
              <p:nvSpPr>
                <p:cNvPr id="119885" name="Line 77"/>
                <p:cNvSpPr>
                  <a:spLocks noChangeShapeType="1"/>
                </p:cNvSpPr>
                <p:nvPr/>
              </p:nvSpPr>
              <p:spPr bwMode="auto">
                <a:xfrm>
                  <a:off x="2164" y="1323"/>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886" name="Line 78"/>
                <p:cNvSpPr>
                  <a:spLocks noChangeShapeType="1"/>
                </p:cNvSpPr>
                <p:nvPr/>
              </p:nvSpPr>
              <p:spPr bwMode="auto">
                <a:xfrm flipV="1">
                  <a:off x="2208" y="546"/>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887" name="Line 79"/>
                <p:cNvSpPr>
                  <a:spLocks noChangeShapeType="1"/>
                </p:cNvSpPr>
                <p:nvPr/>
              </p:nvSpPr>
              <p:spPr bwMode="auto">
                <a:xfrm flipV="1">
                  <a:off x="2898" y="552"/>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888" name="Text Box 80"/>
                <p:cNvSpPr txBox="1">
                  <a:spLocks noChangeArrowheads="1"/>
                </p:cNvSpPr>
                <p:nvPr/>
              </p:nvSpPr>
              <p:spPr bwMode="auto">
                <a:xfrm>
                  <a:off x="2081" y="391"/>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119889" name="Text Box 81"/>
                <p:cNvSpPr txBox="1">
                  <a:spLocks noChangeArrowheads="1"/>
                </p:cNvSpPr>
                <p:nvPr/>
              </p:nvSpPr>
              <p:spPr bwMode="auto">
                <a:xfrm>
                  <a:off x="2753" y="404"/>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119890" name="Text Box 82"/>
                <p:cNvSpPr txBox="1">
                  <a:spLocks noChangeArrowheads="1"/>
                </p:cNvSpPr>
                <p:nvPr/>
              </p:nvSpPr>
              <p:spPr bwMode="auto">
                <a:xfrm>
                  <a:off x="2398" y="555"/>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119891" name="Line 83"/>
                <p:cNvSpPr>
                  <a:spLocks noChangeShapeType="1"/>
                </p:cNvSpPr>
                <p:nvPr/>
              </p:nvSpPr>
              <p:spPr bwMode="auto">
                <a:xfrm>
                  <a:off x="2648" y="637"/>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892" name="Line 84"/>
                <p:cNvSpPr>
                  <a:spLocks noChangeShapeType="1"/>
                </p:cNvSpPr>
                <p:nvPr/>
              </p:nvSpPr>
              <p:spPr bwMode="auto">
                <a:xfrm flipH="1">
                  <a:off x="2218" y="646"/>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119893" name="Rectangle 85"/>
              <p:cNvSpPr>
                <a:spLocks noChangeArrowheads="1"/>
              </p:cNvSpPr>
              <p:nvPr/>
            </p:nvSpPr>
            <p:spPr bwMode="auto">
              <a:xfrm>
                <a:off x="3291" y="3298"/>
                <a:ext cx="56" cy="494"/>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94" name="Rectangle 86"/>
              <p:cNvSpPr>
                <a:spLocks noChangeArrowheads="1"/>
              </p:cNvSpPr>
              <p:nvPr/>
            </p:nvSpPr>
            <p:spPr bwMode="auto">
              <a:xfrm>
                <a:off x="3234" y="3470"/>
                <a:ext cx="56" cy="32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95" name="Rectangle 87"/>
              <p:cNvSpPr>
                <a:spLocks noChangeArrowheads="1"/>
              </p:cNvSpPr>
              <p:nvPr/>
            </p:nvSpPr>
            <p:spPr bwMode="auto">
              <a:xfrm>
                <a:off x="3348" y="3465"/>
                <a:ext cx="55" cy="33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96" name="Rectangle 88"/>
              <p:cNvSpPr>
                <a:spLocks noChangeArrowheads="1"/>
              </p:cNvSpPr>
              <p:nvPr/>
            </p:nvSpPr>
            <p:spPr bwMode="auto">
              <a:xfrm>
                <a:off x="3402" y="3556"/>
                <a:ext cx="74" cy="2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97" name="Rectangle 89"/>
              <p:cNvSpPr>
                <a:spLocks noChangeArrowheads="1"/>
              </p:cNvSpPr>
              <p:nvPr/>
            </p:nvSpPr>
            <p:spPr bwMode="auto">
              <a:xfrm>
                <a:off x="3174" y="3553"/>
                <a:ext cx="65" cy="2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98" name="Rectangle 90"/>
              <p:cNvSpPr>
                <a:spLocks noChangeArrowheads="1"/>
              </p:cNvSpPr>
              <p:nvPr/>
            </p:nvSpPr>
            <p:spPr bwMode="auto">
              <a:xfrm>
                <a:off x="3120" y="3615"/>
                <a:ext cx="56" cy="18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899" name="Rectangle 91"/>
              <p:cNvSpPr>
                <a:spLocks noChangeArrowheads="1"/>
              </p:cNvSpPr>
              <p:nvPr/>
            </p:nvSpPr>
            <p:spPr bwMode="auto">
              <a:xfrm>
                <a:off x="3474" y="3601"/>
                <a:ext cx="56" cy="19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00" name="Rectangle 92"/>
              <p:cNvSpPr>
                <a:spLocks noChangeArrowheads="1"/>
              </p:cNvSpPr>
              <p:nvPr/>
            </p:nvSpPr>
            <p:spPr bwMode="auto">
              <a:xfrm>
                <a:off x="3055" y="3685"/>
                <a:ext cx="63" cy="11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01" name="Rectangle 93"/>
              <p:cNvSpPr>
                <a:spLocks noChangeArrowheads="1"/>
              </p:cNvSpPr>
              <p:nvPr/>
            </p:nvSpPr>
            <p:spPr bwMode="auto">
              <a:xfrm>
                <a:off x="3525" y="3681"/>
                <a:ext cx="64" cy="11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02" name="Rectangle 94"/>
              <p:cNvSpPr>
                <a:spLocks noChangeArrowheads="1"/>
              </p:cNvSpPr>
              <p:nvPr/>
            </p:nvSpPr>
            <p:spPr bwMode="auto">
              <a:xfrm>
                <a:off x="3593" y="3745"/>
                <a:ext cx="64" cy="4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03" name="Rectangle 95"/>
              <p:cNvSpPr>
                <a:spLocks noChangeArrowheads="1"/>
              </p:cNvSpPr>
              <p:nvPr/>
            </p:nvSpPr>
            <p:spPr bwMode="auto">
              <a:xfrm>
                <a:off x="2986" y="3741"/>
                <a:ext cx="64" cy="56"/>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119904" name="Group 96"/>
            <p:cNvGrpSpPr>
              <a:grpSpLocks/>
            </p:cNvGrpSpPr>
            <p:nvPr/>
          </p:nvGrpSpPr>
          <p:grpSpPr bwMode="auto">
            <a:xfrm>
              <a:off x="3221" y="3110"/>
              <a:ext cx="392" cy="693"/>
              <a:chOff x="978" y="1455"/>
              <a:chExt cx="392" cy="693"/>
            </a:xfrm>
          </p:grpSpPr>
          <p:sp>
            <p:nvSpPr>
              <p:cNvPr id="119905" name="Line 97"/>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9906" name="Group 98"/>
              <p:cNvGrpSpPr>
                <a:grpSpLocks/>
              </p:cNvGrpSpPr>
              <p:nvPr/>
            </p:nvGrpSpPr>
            <p:grpSpPr bwMode="auto">
              <a:xfrm>
                <a:off x="978" y="1455"/>
                <a:ext cx="392" cy="234"/>
                <a:chOff x="978" y="1455"/>
                <a:chExt cx="392" cy="234"/>
              </a:xfrm>
            </p:grpSpPr>
            <p:sp>
              <p:nvSpPr>
                <p:cNvPr id="119907" name="Text Box 99"/>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119908" name="Text Box 100"/>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grpSp>
      <p:grpSp>
        <p:nvGrpSpPr>
          <p:cNvPr id="119909" name="Group 101"/>
          <p:cNvGrpSpPr>
            <a:grpSpLocks/>
          </p:cNvGrpSpPr>
          <p:nvPr/>
        </p:nvGrpSpPr>
        <p:grpSpPr bwMode="auto">
          <a:xfrm>
            <a:off x="7008813" y="4568825"/>
            <a:ext cx="1560512" cy="1489075"/>
            <a:chOff x="2081" y="391"/>
            <a:chExt cx="983" cy="938"/>
          </a:xfrm>
        </p:grpSpPr>
        <p:sp>
          <p:nvSpPr>
            <p:cNvPr id="119910" name="Line 102"/>
            <p:cNvSpPr>
              <a:spLocks noChangeShapeType="1"/>
            </p:cNvSpPr>
            <p:nvPr/>
          </p:nvSpPr>
          <p:spPr bwMode="auto">
            <a:xfrm>
              <a:off x="2164" y="1323"/>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911" name="Line 103"/>
            <p:cNvSpPr>
              <a:spLocks noChangeShapeType="1"/>
            </p:cNvSpPr>
            <p:nvPr/>
          </p:nvSpPr>
          <p:spPr bwMode="auto">
            <a:xfrm flipV="1">
              <a:off x="2208" y="546"/>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912" name="Line 104"/>
            <p:cNvSpPr>
              <a:spLocks noChangeShapeType="1"/>
            </p:cNvSpPr>
            <p:nvPr/>
          </p:nvSpPr>
          <p:spPr bwMode="auto">
            <a:xfrm flipV="1">
              <a:off x="2898" y="552"/>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913" name="Text Box 105"/>
            <p:cNvSpPr txBox="1">
              <a:spLocks noChangeArrowheads="1"/>
            </p:cNvSpPr>
            <p:nvPr/>
          </p:nvSpPr>
          <p:spPr bwMode="auto">
            <a:xfrm>
              <a:off x="2081" y="391"/>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119914" name="Text Box 106"/>
            <p:cNvSpPr txBox="1">
              <a:spLocks noChangeArrowheads="1"/>
            </p:cNvSpPr>
            <p:nvPr/>
          </p:nvSpPr>
          <p:spPr bwMode="auto">
            <a:xfrm>
              <a:off x="2753" y="404"/>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119915" name="Text Box 107"/>
            <p:cNvSpPr txBox="1">
              <a:spLocks noChangeArrowheads="1"/>
            </p:cNvSpPr>
            <p:nvPr/>
          </p:nvSpPr>
          <p:spPr bwMode="auto">
            <a:xfrm>
              <a:off x="2398" y="555"/>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119916" name="Line 108"/>
            <p:cNvSpPr>
              <a:spLocks noChangeShapeType="1"/>
            </p:cNvSpPr>
            <p:nvPr/>
          </p:nvSpPr>
          <p:spPr bwMode="auto">
            <a:xfrm>
              <a:off x="2648" y="637"/>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917" name="Line 109"/>
            <p:cNvSpPr>
              <a:spLocks noChangeShapeType="1"/>
            </p:cNvSpPr>
            <p:nvPr/>
          </p:nvSpPr>
          <p:spPr bwMode="auto">
            <a:xfrm flipH="1">
              <a:off x="2218" y="646"/>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119918" name="Rectangle 110"/>
          <p:cNvSpPr>
            <a:spLocks noChangeArrowheads="1"/>
          </p:cNvSpPr>
          <p:nvPr/>
        </p:nvSpPr>
        <p:spPr bwMode="auto">
          <a:xfrm>
            <a:off x="7691438" y="5273675"/>
            <a:ext cx="88900" cy="7842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19" name="Rectangle 111"/>
          <p:cNvSpPr>
            <a:spLocks noChangeArrowheads="1"/>
          </p:cNvSpPr>
          <p:nvPr/>
        </p:nvSpPr>
        <p:spPr bwMode="auto">
          <a:xfrm>
            <a:off x="7600950" y="5532438"/>
            <a:ext cx="88900" cy="5207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20" name="Rectangle 112"/>
          <p:cNvSpPr>
            <a:spLocks noChangeArrowheads="1"/>
          </p:cNvSpPr>
          <p:nvPr/>
        </p:nvSpPr>
        <p:spPr bwMode="auto">
          <a:xfrm>
            <a:off x="7781925" y="5524500"/>
            <a:ext cx="87313" cy="52387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21" name="Rectangle 113"/>
          <p:cNvSpPr>
            <a:spLocks noChangeArrowheads="1"/>
          </p:cNvSpPr>
          <p:nvPr/>
        </p:nvSpPr>
        <p:spPr bwMode="auto">
          <a:xfrm>
            <a:off x="7867650" y="5668963"/>
            <a:ext cx="117475" cy="3778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22" name="Rectangle 114"/>
          <p:cNvSpPr>
            <a:spLocks noChangeArrowheads="1"/>
          </p:cNvSpPr>
          <p:nvPr/>
        </p:nvSpPr>
        <p:spPr bwMode="auto">
          <a:xfrm>
            <a:off x="7505700" y="5678488"/>
            <a:ext cx="103188" cy="3778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23" name="Rectangle 115"/>
          <p:cNvSpPr>
            <a:spLocks noChangeArrowheads="1"/>
          </p:cNvSpPr>
          <p:nvPr/>
        </p:nvSpPr>
        <p:spPr bwMode="auto">
          <a:xfrm>
            <a:off x="7419975" y="5762625"/>
            <a:ext cx="88900" cy="29051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24" name="Rectangle 116"/>
          <p:cNvSpPr>
            <a:spLocks noChangeArrowheads="1"/>
          </p:cNvSpPr>
          <p:nvPr/>
        </p:nvSpPr>
        <p:spPr bwMode="auto">
          <a:xfrm>
            <a:off x="7981950" y="5740400"/>
            <a:ext cx="88900" cy="30638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25" name="Rectangle 117"/>
          <p:cNvSpPr>
            <a:spLocks noChangeArrowheads="1"/>
          </p:cNvSpPr>
          <p:nvPr/>
        </p:nvSpPr>
        <p:spPr bwMode="auto">
          <a:xfrm>
            <a:off x="7346950" y="5926138"/>
            <a:ext cx="69850" cy="12382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26" name="Rectangle 118"/>
          <p:cNvSpPr>
            <a:spLocks noChangeArrowheads="1"/>
          </p:cNvSpPr>
          <p:nvPr/>
        </p:nvSpPr>
        <p:spPr bwMode="auto">
          <a:xfrm>
            <a:off x="8062913" y="5924550"/>
            <a:ext cx="76200" cy="13335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nvGrpSpPr>
          <p:cNvPr id="119927" name="Group 119"/>
          <p:cNvGrpSpPr>
            <a:grpSpLocks/>
          </p:cNvGrpSpPr>
          <p:nvPr/>
        </p:nvGrpSpPr>
        <p:grpSpPr bwMode="auto">
          <a:xfrm>
            <a:off x="7580313" y="4960938"/>
            <a:ext cx="622300" cy="1100137"/>
            <a:chOff x="978" y="1455"/>
            <a:chExt cx="392" cy="693"/>
          </a:xfrm>
        </p:grpSpPr>
        <p:sp>
          <p:nvSpPr>
            <p:cNvPr id="119928" name="Line 120"/>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19929" name="Group 121"/>
            <p:cNvGrpSpPr>
              <a:grpSpLocks/>
            </p:cNvGrpSpPr>
            <p:nvPr/>
          </p:nvGrpSpPr>
          <p:grpSpPr bwMode="auto">
            <a:xfrm>
              <a:off x="978" y="1455"/>
              <a:ext cx="392" cy="234"/>
              <a:chOff x="978" y="1455"/>
              <a:chExt cx="392" cy="234"/>
            </a:xfrm>
          </p:grpSpPr>
          <p:sp>
            <p:nvSpPr>
              <p:cNvPr id="119930" name="Text Box 122"/>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119931" name="Text Box 123"/>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sp>
        <p:nvSpPr>
          <p:cNvPr id="119932" name="Rectangle 124"/>
          <p:cNvSpPr>
            <a:spLocks noChangeArrowheads="1"/>
          </p:cNvSpPr>
          <p:nvPr/>
        </p:nvSpPr>
        <p:spPr bwMode="auto">
          <a:xfrm>
            <a:off x="2249488" y="5976938"/>
            <a:ext cx="115887" cy="4603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33" name="Rectangle 125"/>
          <p:cNvSpPr>
            <a:spLocks noChangeArrowheads="1"/>
          </p:cNvSpPr>
          <p:nvPr/>
        </p:nvSpPr>
        <p:spPr bwMode="auto">
          <a:xfrm>
            <a:off x="3416300" y="5972175"/>
            <a:ext cx="115888" cy="460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19939" name="Text Box 131"/>
          <p:cNvSpPr txBox="1">
            <a:spLocks noChangeArrowheads="1"/>
          </p:cNvSpPr>
          <p:nvPr/>
        </p:nvSpPr>
        <p:spPr bwMode="auto">
          <a:xfrm>
            <a:off x="8520113" y="242888"/>
            <a:ext cx="6238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２６</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ChangeArrowheads="1"/>
          </p:cNvSpPr>
          <p:nvPr/>
        </p:nvSpPr>
        <p:spPr bwMode="auto">
          <a:xfrm>
            <a:off x="80963" y="41275"/>
            <a:ext cx="8434387" cy="469900"/>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l" eaLnBrk="0" hangingPunct="0"/>
            <a:r>
              <a:rPr kumimoji="0" lang="ja-JP" altLang="en-US" sz="2400" b="1"/>
              <a:t>手順３ 　 中心がずれている場合の工程能力指数Ｃｐｋの求め方</a:t>
            </a:r>
            <a:endParaRPr kumimoji="0" lang="ja-JP" altLang="en-US" sz="2400"/>
          </a:p>
        </p:txBody>
      </p:sp>
      <p:sp>
        <p:nvSpPr>
          <p:cNvPr id="101379" name="Text Box 3"/>
          <p:cNvSpPr txBox="1">
            <a:spLocks noChangeArrowheads="1"/>
          </p:cNvSpPr>
          <p:nvPr/>
        </p:nvSpPr>
        <p:spPr bwMode="auto">
          <a:xfrm>
            <a:off x="1192213" y="6127750"/>
            <a:ext cx="71993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Ｃｐｋ　＝　（１－ｋ）Ｃｐ　　＝　（１－０）</a:t>
            </a:r>
            <a:r>
              <a:rPr kumimoji="0" lang="en-US" altLang="ja-JP"/>
              <a:t>×</a:t>
            </a:r>
            <a:r>
              <a:rPr kumimoji="0" lang="ja-JP" altLang="en-US"/>
              <a:t>１．３９　＝</a:t>
            </a:r>
            <a:r>
              <a:rPr kumimoji="0" lang="ja-JP" altLang="en-US" b="1"/>
              <a:t>１．３９</a:t>
            </a:r>
          </a:p>
        </p:txBody>
      </p:sp>
      <p:sp>
        <p:nvSpPr>
          <p:cNvPr id="101380" name="Text Box 4"/>
          <p:cNvSpPr txBox="1">
            <a:spLocks noChangeArrowheads="1"/>
          </p:cNvSpPr>
          <p:nvPr/>
        </p:nvSpPr>
        <p:spPr bwMode="auto">
          <a:xfrm>
            <a:off x="1322388" y="3614738"/>
            <a:ext cx="3190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a:t>
            </a:r>
          </a:p>
        </p:txBody>
      </p:sp>
      <p:sp>
        <p:nvSpPr>
          <p:cNvPr id="101381" name="Line 5"/>
          <p:cNvSpPr>
            <a:spLocks noChangeShapeType="1"/>
          </p:cNvSpPr>
          <p:nvPr/>
        </p:nvSpPr>
        <p:spPr bwMode="auto">
          <a:xfrm>
            <a:off x="1668463" y="3779838"/>
            <a:ext cx="222091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382" name="Text Box 6"/>
          <p:cNvSpPr txBox="1">
            <a:spLocks noChangeArrowheads="1"/>
          </p:cNvSpPr>
          <p:nvPr/>
        </p:nvSpPr>
        <p:spPr bwMode="auto">
          <a:xfrm>
            <a:off x="2057400" y="3779838"/>
            <a:ext cx="1566863"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規格幅の</a:t>
            </a:r>
            <a:r>
              <a:rPr kumimoji="0" lang="en-US" altLang="ja-JP" sz="1200"/>
              <a:t>1</a:t>
            </a:r>
            <a:r>
              <a:rPr kumimoji="0" lang="ja-JP" altLang="en-US" sz="1200"/>
              <a:t>／</a:t>
            </a:r>
            <a:r>
              <a:rPr kumimoji="0" lang="en-US" altLang="ja-JP" sz="1200"/>
              <a:t>2</a:t>
            </a:r>
          </a:p>
        </p:txBody>
      </p:sp>
      <p:sp>
        <p:nvSpPr>
          <p:cNvPr id="101383" name="Text Box 7"/>
          <p:cNvSpPr txBox="1">
            <a:spLocks noChangeArrowheads="1"/>
          </p:cNvSpPr>
          <p:nvPr/>
        </p:nvSpPr>
        <p:spPr bwMode="auto">
          <a:xfrm>
            <a:off x="1770063" y="3546475"/>
            <a:ext cx="26558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　（</a:t>
            </a:r>
            <a:r>
              <a:rPr kumimoji="0" lang="en-US" altLang="ja-JP" sz="1200"/>
              <a:t>SU</a:t>
            </a:r>
            <a:r>
              <a:rPr kumimoji="0" lang="ja-JP" altLang="en-US" sz="1200"/>
              <a:t>＋</a:t>
            </a:r>
            <a:r>
              <a:rPr kumimoji="0" lang="en-US" altLang="ja-JP" sz="1200"/>
              <a:t>SL</a:t>
            </a:r>
            <a:r>
              <a:rPr kumimoji="0" lang="ja-JP" altLang="en-US" sz="1200"/>
              <a:t>）／２　－　Ｘ</a:t>
            </a:r>
          </a:p>
        </p:txBody>
      </p:sp>
      <p:sp>
        <p:nvSpPr>
          <p:cNvPr id="101384" name="Text Box 8"/>
          <p:cNvSpPr txBox="1">
            <a:spLocks noChangeArrowheads="1"/>
          </p:cNvSpPr>
          <p:nvPr/>
        </p:nvSpPr>
        <p:spPr bwMode="auto">
          <a:xfrm>
            <a:off x="3135313" y="3397250"/>
            <a:ext cx="3635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a:t>
            </a:r>
          </a:p>
        </p:txBody>
      </p:sp>
      <p:sp>
        <p:nvSpPr>
          <p:cNvPr id="101385" name="Line 9"/>
          <p:cNvSpPr>
            <a:spLocks noChangeShapeType="1"/>
          </p:cNvSpPr>
          <p:nvPr/>
        </p:nvSpPr>
        <p:spPr bwMode="auto">
          <a:xfrm>
            <a:off x="1806575" y="3516313"/>
            <a:ext cx="0" cy="246062"/>
          </a:xfrm>
          <a:prstGeom prst="line">
            <a:avLst/>
          </a:prstGeom>
          <a:noFill/>
          <a:ln w="12700">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386" name="Line 10"/>
          <p:cNvSpPr>
            <a:spLocks noChangeShapeType="1"/>
          </p:cNvSpPr>
          <p:nvPr/>
        </p:nvSpPr>
        <p:spPr bwMode="auto">
          <a:xfrm>
            <a:off x="3549650" y="3516313"/>
            <a:ext cx="0" cy="260350"/>
          </a:xfrm>
          <a:prstGeom prst="line">
            <a:avLst/>
          </a:prstGeom>
          <a:noFill/>
          <a:ln w="12700">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387" name="Text Box 11"/>
          <p:cNvSpPr txBox="1">
            <a:spLocks noChangeArrowheads="1"/>
          </p:cNvSpPr>
          <p:nvPr/>
        </p:nvSpPr>
        <p:spPr bwMode="auto">
          <a:xfrm>
            <a:off x="5399088" y="6256338"/>
            <a:ext cx="2452687"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endParaRPr kumimoji="0" lang="ja-JP" altLang="ja-JP" sz="1200"/>
          </a:p>
        </p:txBody>
      </p:sp>
      <p:grpSp>
        <p:nvGrpSpPr>
          <p:cNvPr id="101388" name="Group 12"/>
          <p:cNvGrpSpPr>
            <a:grpSpLocks/>
          </p:cNvGrpSpPr>
          <p:nvPr/>
        </p:nvGrpSpPr>
        <p:grpSpPr bwMode="auto">
          <a:xfrm>
            <a:off x="5756275" y="1179513"/>
            <a:ext cx="2103438" cy="1495425"/>
            <a:chOff x="3635" y="743"/>
            <a:chExt cx="1325" cy="942"/>
          </a:xfrm>
        </p:grpSpPr>
        <p:sp>
          <p:nvSpPr>
            <p:cNvPr id="101389" name="Rectangle 13"/>
            <p:cNvSpPr>
              <a:spLocks noChangeArrowheads="1"/>
            </p:cNvSpPr>
            <p:nvPr/>
          </p:nvSpPr>
          <p:spPr bwMode="auto">
            <a:xfrm>
              <a:off x="3834" y="1227"/>
              <a:ext cx="192" cy="458"/>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390" name="Rectangle 14"/>
            <p:cNvSpPr>
              <a:spLocks noChangeArrowheads="1"/>
            </p:cNvSpPr>
            <p:nvPr/>
          </p:nvSpPr>
          <p:spPr bwMode="auto">
            <a:xfrm>
              <a:off x="4019" y="1009"/>
              <a:ext cx="191" cy="67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391" name="Rectangle 15"/>
            <p:cNvSpPr>
              <a:spLocks noChangeArrowheads="1"/>
            </p:cNvSpPr>
            <p:nvPr/>
          </p:nvSpPr>
          <p:spPr bwMode="auto">
            <a:xfrm>
              <a:off x="4205" y="743"/>
              <a:ext cx="182" cy="94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392" name="Rectangle 16"/>
            <p:cNvSpPr>
              <a:spLocks noChangeArrowheads="1"/>
            </p:cNvSpPr>
            <p:nvPr/>
          </p:nvSpPr>
          <p:spPr bwMode="auto">
            <a:xfrm>
              <a:off x="4389" y="1073"/>
              <a:ext cx="182" cy="61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393" name="Rectangle 17"/>
            <p:cNvSpPr>
              <a:spLocks noChangeArrowheads="1"/>
            </p:cNvSpPr>
            <p:nvPr/>
          </p:nvSpPr>
          <p:spPr bwMode="auto">
            <a:xfrm>
              <a:off x="4574" y="1328"/>
              <a:ext cx="185" cy="357"/>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394" name="Rectangle 18"/>
            <p:cNvSpPr>
              <a:spLocks noChangeArrowheads="1"/>
            </p:cNvSpPr>
            <p:nvPr/>
          </p:nvSpPr>
          <p:spPr bwMode="auto">
            <a:xfrm>
              <a:off x="4763" y="1532"/>
              <a:ext cx="197" cy="153"/>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395" name="Rectangle 19"/>
            <p:cNvSpPr>
              <a:spLocks noChangeArrowheads="1"/>
            </p:cNvSpPr>
            <p:nvPr/>
          </p:nvSpPr>
          <p:spPr bwMode="auto">
            <a:xfrm>
              <a:off x="3635" y="1530"/>
              <a:ext cx="198" cy="148"/>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101396" name="Group 20"/>
          <p:cNvGrpSpPr>
            <a:grpSpLocks/>
          </p:cNvGrpSpPr>
          <p:nvPr/>
        </p:nvGrpSpPr>
        <p:grpSpPr bwMode="auto">
          <a:xfrm>
            <a:off x="1604963" y="1160463"/>
            <a:ext cx="2103437" cy="1498600"/>
            <a:chOff x="1020" y="731"/>
            <a:chExt cx="1325" cy="944"/>
          </a:xfrm>
        </p:grpSpPr>
        <p:sp>
          <p:nvSpPr>
            <p:cNvPr id="101397" name="Rectangle 21"/>
            <p:cNvSpPr>
              <a:spLocks noChangeArrowheads="1"/>
            </p:cNvSpPr>
            <p:nvPr/>
          </p:nvSpPr>
          <p:spPr bwMode="auto">
            <a:xfrm>
              <a:off x="1219" y="1215"/>
              <a:ext cx="192" cy="458"/>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398" name="Rectangle 22"/>
            <p:cNvSpPr>
              <a:spLocks noChangeArrowheads="1"/>
            </p:cNvSpPr>
            <p:nvPr/>
          </p:nvSpPr>
          <p:spPr bwMode="auto">
            <a:xfrm>
              <a:off x="1404" y="997"/>
              <a:ext cx="191" cy="676"/>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399" name="Rectangle 23"/>
            <p:cNvSpPr>
              <a:spLocks noChangeArrowheads="1"/>
            </p:cNvSpPr>
            <p:nvPr/>
          </p:nvSpPr>
          <p:spPr bwMode="auto">
            <a:xfrm>
              <a:off x="1590" y="731"/>
              <a:ext cx="182" cy="94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400" name="Rectangle 24"/>
            <p:cNvSpPr>
              <a:spLocks noChangeArrowheads="1"/>
            </p:cNvSpPr>
            <p:nvPr/>
          </p:nvSpPr>
          <p:spPr bwMode="auto">
            <a:xfrm>
              <a:off x="1774" y="1061"/>
              <a:ext cx="182" cy="612"/>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401" name="Rectangle 25"/>
            <p:cNvSpPr>
              <a:spLocks noChangeArrowheads="1"/>
            </p:cNvSpPr>
            <p:nvPr/>
          </p:nvSpPr>
          <p:spPr bwMode="auto">
            <a:xfrm>
              <a:off x="1959" y="1316"/>
              <a:ext cx="185" cy="357"/>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402" name="Rectangle 26"/>
            <p:cNvSpPr>
              <a:spLocks noChangeArrowheads="1"/>
            </p:cNvSpPr>
            <p:nvPr/>
          </p:nvSpPr>
          <p:spPr bwMode="auto">
            <a:xfrm>
              <a:off x="2148" y="1520"/>
              <a:ext cx="197" cy="153"/>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403" name="Rectangle 27"/>
            <p:cNvSpPr>
              <a:spLocks noChangeArrowheads="1"/>
            </p:cNvSpPr>
            <p:nvPr/>
          </p:nvSpPr>
          <p:spPr bwMode="auto">
            <a:xfrm>
              <a:off x="1020" y="1527"/>
              <a:ext cx="198" cy="148"/>
            </a:xfrm>
            <a:prstGeom prst="rect">
              <a:avLst/>
            </a:prstGeom>
            <a:solidFill>
              <a:srgbClr val="CCFF66"/>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101404" name="Line 28"/>
          <p:cNvSpPr>
            <a:spLocks noChangeShapeType="1"/>
          </p:cNvSpPr>
          <p:nvPr/>
        </p:nvSpPr>
        <p:spPr bwMode="auto">
          <a:xfrm>
            <a:off x="857250" y="2670175"/>
            <a:ext cx="3424238"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05" name="Line 29"/>
          <p:cNvSpPr>
            <a:spLocks noChangeShapeType="1"/>
          </p:cNvSpPr>
          <p:nvPr/>
        </p:nvSpPr>
        <p:spPr bwMode="auto">
          <a:xfrm>
            <a:off x="4899025" y="2674938"/>
            <a:ext cx="3497263"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06" name="Line 30"/>
          <p:cNvSpPr>
            <a:spLocks noChangeShapeType="1"/>
          </p:cNvSpPr>
          <p:nvPr/>
        </p:nvSpPr>
        <p:spPr bwMode="auto">
          <a:xfrm>
            <a:off x="1277938" y="1290638"/>
            <a:ext cx="0" cy="13652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07" name="Line 31"/>
          <p:cNvSpPr>
            <a:spLocks noChangeShapeType="1"/>
          </p:cNvSpPr>
          <p:nvPr/>
        </p:nvSpPr>
        <p:spPr bwMode="auto">
          <a:xfrm>
            <a:off x="5268913" y="1289050"/>
            <a:ext cx="0" cy="1363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08" name="Line 32"/>
          <p:cNvSpPr>
            <a:spLocks noChangeShapeType="1"/>
          </p:cNvSpPr>
          <p:nvPr/>
        </p:nvSpPr>
        <p:spPr bwMode="auto">
          <a:xfrm>
            <a:off x="4035425" y="1308100"/>
            <a:ext cx="0" cy="1363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09" name="Line 33"/>
          <p:cNvSpPr>
            <a:spLocks noChangeShapeType="1"/>
          </p:cNvSpPr>
          <p:nvPr/>
        </p:nvSpPr>
        <p:spPr bwMode="auto">
          <a:xfrm>
            <a:off x="7683500" y="1271588"/>
            <a:ext cx="0" cy="137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10" name="Text Box 34"/>
          <p:cNvSpPr txBox="1">
            <a:spLocks noChangeArrowheads="1"/>
          </p:cNvSpPr>
          <p:nvPr/>
        </p:nvSpPr>
        <p:spPr bwMode="auto">
          <a:xfrm>
            <a:off x="1074738" y="1060450"/>
            <a:ext cx="5651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ＳＬ</a:t>
            </a:r>
          </a:p>
        </p:txBody>
      </p:sp>
      <p:sp>
        <p:nvSpPr>
          <p:cNvPr id="101411" name="Text Box 35"/>
          <p:cNvSpPr txBox="1">
            <a:spLocks noChangeArrowheads="1"/>
          </p:cNvSpPr>
          <p:nvPr/>
        </p:nvSpPr>
        <p:spPr bwMode="auto">
          <a:xfrm>
            <a:off x="5056188" y="1081088"/>
            <a:ext cx="5651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ＳＬ</a:t>
            </a:r>
          </a:p>
        </p:txBody>
      </p:sp>
      <p:sp>
        <p:nvSpPr>
          <p:cNvPr id="101412" name="Text Box 36"/>
          <p:cNvSpPr txBox="1">
            <a:spLocks noChangeArrowheads="1"/>
          </p:cNvSpPr>
          <p:nvPr/>
        </p:nvSpPr>
        <p:spPr bwMode="auto">
          <a:xfrm>
            <a:off x="7454900" y="1046163"/>
            <a:ext cx="5651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ＳＵ</a:t>
            </a:r>
          </a:p>
        </p:txBody>
      </p:sp>
      <p:sp>
        <p:nvSpPr>
          <p:cNvPr id="101413" name="Text Box 37"/>
          <p:cNvSpPr txBox="1">
            <a:spLocks noChangeArrowheads="1"/>
          </p:cNvSpPr>
          <p:nvPr/>
        </p:nvSpPr>
        <p:spPr bwMode="auto">
          <a:xfrm>
            <a:off x="3821113" y="1068388"/>
            <a:ext cx="5651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ＳＵ</a:t>
            </a:r>
          </a:p>
        </p:txBody>
      </p:sp>
      <p:sp>
        <p:nvSpPr>
          <p:cNvPr id="101414" name="Line 38"/>
          <p:cNvSpPr>
            <a:spLocks noChangeShapeType="1"/>
          </p:cNvSpPr>
          <p:nvPr/>
        </p:nvSpPr>
        <p:spPr bwMode="auto">
          <a:xfrm>
            <a:off x="2657475" y="1016000"/>
            <a:ext cx="0" cy="1654175"/>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15" name="Line 39"/>
          <p:cNvSpPr>
            <a:spLocks noChangeShapeType="1"/>
          </p:cNvSpPr>
          <p:nvPr/>
        </p:nvSpPr>
        <p:spPr bwMode="auto">
          <a:xfrm>
            <a:off x="6810375" y="1011238"/>
            <a:ext cx="0" cy="1654175"/>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16" name="Text Box 40"/>
          <p:cNvSpPr txBox="1">
            <a:spLocks noChangeArrowheads="1"/>
          </p:cNvSpPr>
          <p:nvPr/>
        </p:nvSpPr>
        <p:spPr bwMode="auto">
          <a:xfrm>
            <a:off x="2598738" y="842963"/>
            <a:ext cx="33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Ｘ</a:t>
            </a:r>
          </a:p>
        </p:txBody>
      </p:sp>
      <p:sp>
        <p:nvSpPr>
          <p:cNvPr id="101417" name="Text Box 41"/>
          <p:cNvSpPr txBox="1">
            <a:spLocks noChangeArrowheads="1"/>
          </p:cNvSpPr>
          <p:nvPr/>
        </p:nvSpPr>
        <p:spPr bwMode="auto">
          <a:xfrm>
            <a:off x="6780213" y="909638"/>
            <a:ext cx="33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Ｘ</a:t>
            </a:r>
          </a:p>
        </p:txBody>
      </p:sp>
      <p:sp>
        <p:nvSpPr>
          <p:cNvPr id="101418" name="Text Box 42"/>
          <p:cNvSpPr txBox="1">
            <a:spLocks noChangeArrowheads="1"/>
          </p:cNvSpPr>
          <p:nvPr/>
        </p:nvSpPr>
        <p:spPr bwMode="auto">
          <a:xfrm>
            <a:off x="2570163" y="723900"/>
            <a:ext cx="4778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a:t>
            </a:r>
          </a:p>
        </p:txBody>
      </p:sp>
      <p:sp>
        <p:nvSpPr>
          <p:cNvPr id="101419" name="Text Box 43"/>
          <p:cNvSpPr txBox="1">
            <a:spLocks noChangeArrowheads="1"/>
          </p:cNvSpPr>
          <p:nvPr/>
        </p:nvSpPr>
        <p:spPr bwMode="auto">
          <a:xfrm>
            <a:off x="6737350" y="819150"/>
            <a:ext cx="4778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a:t>
            </a:r>
          </a:p>
        </p:txBody>
      </p:sp>
      <p:sp>
        <p:nvSpPr>
          <p:cNvPr id="101420" name="Text Box 44"/>
          <p:cNvSpPr txBox="1">
            <a:spLocks noChangeArrowheads="1"/>
          </p:cNvSpPr>
          <p:nvPr/>
        </p:nvSpPr>
        <p:spPr bwMode="auto">
          <a:xfrm>
            <a:off x="552450" y="625475"/>
            <a:ext cx="331788" cy="3175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Ａ</a:t>
            </a:r>
          </a:p>
        </p:txBody>
      </p:sp>
      <p:sp>
        <p:nvSpPr>
          <p:cNvPr id="101421" name="Text Box 45"/>
          <p:cNvSpPr txBox="1">
            <a:spLocks noChangeArrowheads="1"/>
          </p:cNvSpPr>
          <p:nvPr/>
        </p:nvSpPr>
        <p:spPr bwMode="auto">
          <a:xfrm>
            <a:off x="858838" y="625475"/>
            <a:ext cx="284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b="1"/>
              <a:t>平均値が規格の中心にある場合</a:t>
            </a:r>
          </a:p>
        </p:txBody>
      </p:sp>
      <p:sp>
        <p:nvSpPr>
          <p:cNvPr id="101422" name="Text Box 46"/>
          <p:cNvSpPr txBox="1">
            <a:spLocks noChangeArrowheads="1"/>
          </p:cNvSpPr>
          <p:nvPr/>
        </p:nvSpPr>
        <p:spPr bwMode="auto">
          <a:xfrm>
            <a:off x="4976813" y="620713"/>
            <a:ext cx="331787" cy="3175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Ｂ</a:t>
            </a:r>
          </a:p>
        </p:txBody>
      </p:sp>
      <p:sp>
        <p:nvSpPr>
          <p:cNvPr id="101423" name="Text Box 47"/>
          <p:cNvSpPr txBox="1">
            <a:spLocks noChangeArrowheads="1"/>
          </p:cNvSpPr>
          <p:nvPr/>
        </p:nvSpPr>
        <p:spPr bwMode="auto">
          <a:xfrm>
            <a:off x="5283200" y="620713"/>
            <a:ext cx="36433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b="1"/>
              <a:t>平均値が規格の中心よりｽﾞﾚている場合</a:t>
            </a:r>
          </a:p>
        </p:txBody>
      </p:sp>
      <p:sp>
        <p:nvSpPr>
          <p:cNvPr id="101424" name="Text Box 48"/>
          <p:cNvSpPr txBox="1">
            <a:spLocks noChangeArrowheads="1"/>
          </p:cNvSpPr>
          <p:nvPr/>
        </p:nvSpPr>
        <p:spPr bwMode="auto">
          <a:xfrm>
            <a:off x="1019175" y="2641600"/>
            <a:ext cx="536575"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４９０</a:t>
            </a:r>
          </a:p>
        </p:txBody>
      </p:sp>
      <p:sp>
        <p:nvSpPr>
          <p:cNvPr id="101425" name="Text Box 49"/>
          <p:cNvSpPr txBox="1">
            <a:spLocks noChangeArrowheads="1"/>
          </p:cNvSpPr>
          <p:nvPr/>
        </p:nvSpPr>
        <p:spPr bwMode="auto">
          <a:xfrm>
            <a:off x="2389188" y="2635250"/>
            <a:ext cx="536575"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５００</a:t>
            </a:r>
          </a:p>
        </p:txBody>
      </p:sp>
      <p:sp>
        <p:nvSpPr>
          <p:cNvPr id="101426" name="Text Box 50"/>
          <p:cNvSpPr txBox="1">
            <a:spLocks noChangeArrowheads="1"/>
          </p:cNvSpPr>
          <p:nvPr/>
        </p:nvSpPr>
        <p:spPr bwMode="auto">
          <a:xfrm>
            <a:off x="3803650" y="2628900"/>
            <a:ext cx="536575"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５１０</a:t>
            </a:r>
          </a:p>
        </p:txBody>
      </p:sp>
      <p:sp>
        <p:nvSpPr>
          <p:cNvPr id="101427" name="Text Box 51"/>
          <p:cNvSpPr txBox="1">
            <a:spLocks noChangeArrowheads="1"/>
          </p:cNvSpPr>
          <p:nvPr/>
        </p:nvSpPr>
        <p:spPr bwMode="auto">
          <a:xfrm>
            <a:off x="5014913" y="2636838"/>
            <a:ext cx="536575"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４９０</a:t>
            </a:r>
          </a:p>
        </p:txBody>
      </p:sp>
      <p:sp>
        <p:nvSpPr>
          <p:cNvPr id="101428" name="Text Box 52"/>
          <p:cNvSpPr txBox="1">
            <a:spLocks noChangeArrowheads="1"/>
          </p:cNvSpPr>
          <p:nvPr/>
        </p:nvSpPr>
        <p:spPr bwMode="auto">
          <a:xfrm>
            <a:off x="6584950" y="2630488"/>
            <a:ext cx="536575"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５０５</a:t>
            </a:r>
          </a:p>
        </p:txBody>
      </p:sp>
      <p:sp>
        <p:nvSpPr>
          <p:cNvPr id="101429" name="Text Box 53"/>
          <p:cNvSpPr txBox="1">
            <a:spLocks noChangeArrowheads="1"/>
          </p:cNvSpPr>
          <p:nvPr/>
        </p:nvSpPr>
        <p:spPr bwMode="auto">
          <a:xfrm>
            <a:off x="7442200" y="2624138"/>
            <a:ext cx="536575"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５１０</a:t>
            </a:r>
          </a:p>
        </p:txBody>
      </p:sp>
      <p:sp>
        <p:nvSpPr>
          <p:cNvPr id="101430" name="Text Box 54"/>
          <p:cNvSpPr txBox="1">
            <a:spLocks noChangeArrowheads="1"/>
          </p:cNvSpPr>
          <p:nvPr/>
        </p:nvSpPr>
        <p:spPr bwMode="auto">
          <a:xfrm>
            <a:off x="1306513" y="1508125"/>
            <a:ext cx="842962"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Ｓ＝２．４</a:t>
            </a:r>
          </a:p>
        </p:txBody>
      </p:sp>
      <p:sp>
        <p:nvSpPr>
          <p:cNvPr id="101431" name="Text Box 55"/>
          <p:cNvSpPr txBox="1">
            <a:spLocks noChangeArrowheads="1"/>
          </p:cNvSpPr>
          <p:nvPr/>
        </p:nvSpPr>
        <p:spPr bwMode="auto">
          <a:xfrm>
            <a:off x="5376863" y="1457325"/>
            <a:ext cx="842962"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Ｓ＝２．４</a:t>
            </a:r>
          </a:p>
        </p:txBody>
      </p:sp>
      <p:sp>
        <p:nvSpPr>
          <p:cNvPr id="101432" name="Text Box 56"/>
          <p:cNvSpPr txBox="1">
            <a:spLocks noChangeArrowheads="1"/>
          </p:cNvSpPr>
          <p:nvPr/>
        </p:nvSpPr>
        <p:spPr bwMode="auto">
          <a:xfrm>
            <a:off x="100013" y="3033713"/>
            <a:ext cx="5689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Ｋ（かたより度）　＝</a:t>
            </a:r>
          </a:p>
        </p:txBody>
      </p:sp>
      <p:sp>
        <p:nvSpPr>
          <p:cNvPr id="101433" name="Line 57"/>
          <p:cNvSpPr>
            <a:spLocks noChangeShapeType="1"/>
          </p:cNvSpPr>
          <p:nvPr/>
        </p:nvSpPr>
        <p:spPr bwMode="auto">
          <a:xfrm>
            <a:off x="1697038" y="3179763"/>
            <a:ext cx="25685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34" name="Text Box 58"/>
          <p:cNvSpPr txBox="1">
            <a:spLocks noChangeArrowheads="1"/>
          </p:cNvSpPr>
          <p:nvPr/>
        </p:nvSpPr>
        <p:spPr bwMode="auto">
          <a:xfrm>
            <a:off x="2243138" y="3179763"/>
            <a:ext cx="1566862"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規格幅の</a:t>
            </a:r>
            <a:r>
              <a:rPr kumimoji="0" lang="en-US" altLang="ja-JP" sz="1200"/>
              <a:t>1</a:t>
            </a:r>
            <a:r>
              <a:rPr kumimoji="0" lang="ja-JP" altLang="en-US" sz="1200"/>
              <a:t>／</a:t>
            </a:r>
            <a:r>
              <a:rPr kumimoji="0" lang="en-US" altLang="ja-JP" sz="1200"/>
              <a:t>2</a:t>
            </a:r>
          </a:p>
        </p:txBody>
      </p:sp>
      <p:sp>
        <p:nvSpPr>
          <p:cNvPr id="101435" name="Text Box 59"/>
          <p:cNvSpPr txBox="1">
            <a:spLocks noChangeArrowheads="1"/>
          </p:cNvSpPr>
          <p:nvPr/>
        </p:nvSpPr>
        <p:spPr bwMode="auto">
          <a:xfrm>
            <a:off x="1755775" y="2946400"/>
            <a:ext cx="2655888"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規格の中心と分布の中心のへだたり</a:t>
            </a:r>
          </a:p>
        </p:txBody>
      </p:sp>
      <p:sp>
        <p:nvSpPr>
          <p:cNvPr id="101436" name="Text Box 60"/>
          <p:cNvSpPr txBox="1">
            <a:spLocks noChangeArrowheads="1"/>
          </p:cNvSpPr>
          <p:nvPr/>
        </p:nvSpPr>
        <p:spPr bwMode="auto">
          <a:xfrm>
            <a:off x="4738688" y="3000375"/>
            <a:ext cx="43910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Ｋ（かたより度）　＝</a:t>
            </a:r>
          </a:p>
        </p:txBody>
      </p:sp>
      <p:sp>
        <p:nvSpPr>
          <p:cNvPr id="101437" name="Line 61"/>
          <p:cNvSpPr>
            <a:spLocks noChangeShapeType="1"/>
          </p:cNvSpPr>
          <p:nvPr/>
        </p:nvSpPr>
        <p:spPr bwMode="auto">
          <a:xfrm>
            <a:off x="6335713" y="3146425"/>
            <a:ext cx="2465387" cy="15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38" name="Text Box 62"/>
          <p:cNvSpPr txBox="1">
            <a:spLocks noChangeArrowheads="1"/>
          </p:cNvSpPr>
          <p:nvPr/>
        </p:nvSpPr>
        <p:spPr bwMode="auto">
          <a:xfrm>
            <a:off x="6881813" y="3146425"/>
            <a:ext cx="15049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規格幅の</a:t>
            </a:r>
            <a:r>
              <a:rPr kumimoji="0" lang="en-US" altLang="ja-JP" sz="1200"/>
              <a:t>1</a:t>
            </a:r>
            <a:r>
              <a:rPr kumimoji="0" lang="ja-JP" altLang="en-US" sz="1200"/>
              <a:t>／</a:t>
            </a:r>
            <a:r>
              <a:rPr kumimoji="0" lang="en-US" altLang="ja-JP" sz="1200"/>
              <a:t>2</a:t>
            </a:r>
          </a:p>
        </p:txBody>
      </p:sp>
      <p:sp>
        <p:nvSpPr>
          <p:cNvPr id="101439" name="Text Box 63"/>
          <p:cNvSpPr txBox="1">
            <a:spLocks noChangeArrowheads="1"/>
          </p:cNvSpPr>
          <p:nvPr/>
        </p:nvSpPr>
        <p:spPr bwMode="auto">
          <a:xfrm>
            <a:off x="6394450" y="2913063"/>
            <a:ext cx="2549525"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規格の中心と分布の中心のへだたり</a:t>
            </a:r>
          </a:p>
        </p:txBody>
      </p:sp>
      <p:sp>
        <p:nvSpPr>
          <p:cNvPr id="101440" name="Text Box 64"/>
          <p:cNvSpPr txBox="1">
            <a:spLocks noChangeArrowheads="1"/>
          </p:cNvSpPr>
          <p:nvPr/>
        </p:nvSpPr>
        <p:spPr bwMode="auto">
          <a:xfrm>
            <a:off x="5946775" y="3624263"/>
            <a:ext cx="3190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a:t>
            </a:r>
          </a:p>
        </p:txBody>
      </p:sp>
      <p:sp>
        <p:nvSpPr>
          <p:cNvPr id="101441" name="Line 65"/>
          <p:cNvSpPr>
            <a:spLocks noChangeShapeType="1"/>
          </p:cNvSpPr>
          <p:nvPr/>
        </p:nvSpPr>
        <p:spPr bwMode="auto">
          <a:xfrm>
            <a:off x="6292850" y="3789363"/>
            <a:ext cx="22209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42" name="Text Box 66"/>
          <p:cNvSpPr txBox="1">
            <a:spLocks noChangeArrowheads="1"/>
          </p:cNvSpPr>
          <p:nvPr/>
        </p:nvSpPr>
        <p:spPr bwMode="auto">
          <a:xfrm>
            <a:off x="6681788" y="3789363"/>
            <a:ext cx="1566862"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規格幅の</a:t>
            </a:r>
            <a:r>
              <a:rPr kumimoji="0" lang="en-US" altLang="ja-JP" sz="1200"/>
              <a:t>1</a:t>
            </a:r>
            <a:r>
              <a:rPr kumimoji="0" lang="ja-JP" altLang="en-US" sz="1200"/>
              <a:t>／</a:t>
            </a:r>
            <a:r>
              <a:rPr kumimoji="0" lang="en-US" altLang="ja-JP" sz="1200"/>
              <a:t>2</a:t>
            </a:r>
          </a:p>
        </p:txBody>
      </p:sp>
      <p:sp>
        <p:nvSpPr>
          <p:cNvPr id="101443" name="Text Box 67"/>
          <p:cNvSpPr txBox="1">
            <a:spLocks noChangeArrowheads="1"/>
          </p:cNvSpPr>
          <p:nvPr/>
        </p:nvSpPr>
        <p:spPr bwMode="auto">
          <a:xfrm>
            <a:off x="6394450" y="3556000"/>
            <a:ext cx="2655888"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　（</a:t>
            </a:r>
            <a:r>
              <a:rPr kumimoji="0" lang="en-US" altLang="ja-JP" sz="1200"/>
              <a:t>SU</a:t>
            </a:r>
            <a:r>
              <a:rPr kumimoji="0" lang="ja-JP" altLang="en-US" sz="1200"/>
              <a:t>＋</a:t>
            </a:r>
            <a:r>
              <a:rPr kumimoji="0" lang="en-US" altLang="ja-JP" sz="1200"/>
              <a:t>SL</a:t>
            </a:r>
            <a:r>
              <a:rPr kumimoji="0" lang="ja-JP" altLang="en-US" sz="1200"/>
              <a:t>）／２　－　Ｘ</a:t>
            </a:r>
          </a:p>
        </p:txBody>
      </p:sp>
      <p:sp>
        <p:nvSpPr>
          <p:cNvPr id="101444" name="Line 68"/>
          <p:cNvSpPr>
            <a:spLocks noChangeShapeType="1"/>
          </p:cNvSpPr>
          <p:nvPr/>
        </p:nvSpPr>
        <p:spPr bwMode="auto">
          <a:xfrm>
            <a:off x="6430963" y="3525838"/>
            <a:ext cx="0" cy="246062"/>
          </a:xfrm>
          <a:prstGeom prst="line">
            <a:avLst/>
          </a:prstGeom>
          <a:noFill/>
          <a:ln w="12700">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45" name="Line 69"/>
          <p:cNvSpPr>
            <a:spLocks noChangeShapeType="1"/>
          </p:cNvSpPr>
          <p:nvPr/>
        </p:nvSpPr>
        <p:spPr bwMode="auto">
          <a:xfrm>
            <a:off x="8174038" y="3525838"/>
            <a:ext cx="0" cy="260350"/>
          </a:xfrm>
          <a:prstGeom prst="line">
            <a:avLst/>
          </a:prstGeom>
          <a:noFill/>
          <a:ln w="12700">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46" name="Text Box 70"/>
          <p:cNvSpPr txBox="1">
            <a:spLocks noChangeArrowheads="1"/>
          </p:cNvSpPr>
          <p:nvPr/>
        </p:nvSpPr>
        <p:spPr bwMode="auto">
          <a:xfrm>
            <a:off x="1317625" y="4224338"/>
            <a:ext cx="3190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a:t>
            </a:r>
          </a:p>
        </p:txBody>
      </p:sp>
      <p:sp>
        <p:nvSpPr>
          <p:cNvPr id="101447" name="Text Box 71"/>
          <p:cNvSpPr txBox="1">
            <a:spLocks noChangeArrowheads="1"/>
          </p:cNvSpPr>
          <p:nvPr/>
        </p:nvSpPr>
        <p:spPr bwMode="auto">
          <a:xfrm>
            <a:off x="2052638" y="4389438"/>
            <a:ext cx="1566862"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（５１０－４９０）／</a:t>
            </a:r>
            <a:r>
              <a:rPr kumimoji="0" lang="en-US" altLang="ja-JP" sz="1200"/>
              <a:t>2</a:t>
            </a:r>
          </a:p>
        </p:txBody>
      </p:sp>
      <p:sp>
        <p:nvSpPr>
          <p:cNvPr id="101448" name="Text Box 72"/>
          <p:cNvSpPr txBox="1">
            <a:spLocks noChangeArrowheads="1"/>
          </p:cNvSpPr>
          <p:nvPr/>
        </p:nvSpPr>
        <p:spPr bwMode="auto">
          <a:xfrm>
            <a:off x="1765300" y="4156075"/>
            <a:ext cx="2655888"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　（５１０＋４９０）／２　－５００</a:t>
            </a:r>
          </a:p>
        </p:txBody>
      </p:sp>
      <p:sp>
        <p:nvSpPr>
          <p:cNvPr id="101449" name="Line 73"/>
          <p:cNvSpPr>
            <a:spLocks noChangeShapeType="1"/>
          </p:cNvSpPr>
          <p:nvPr/>
        </p:nvSpPr>
        <p:spPr bwMode="auto">
          <a:xfrm>
            <a:off x="1801813" y="4125913"/>
            <a:ext cx="0" cy="246062"/>
          </a:xfrm>
          <a:prstGeom prst="line">
            <a:avLst/>
          </a:prstGeom>
          <a:noFill/>
          <a:ln w="12700">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50" name="Line 74"/>
          <p:cNvSpPr>
            <a:spLocks noChangeShapeType="1"/>
          </p:cNvSpPr>
          <p:nvPr/>
        </p:nvSpPr>
        <p:spPr bwMode="auto">
          <a:xfrm>
            <a:off x="3816350" y="4125913"/>
            <a:ext cx="0" cy="260350"/>
          </a:xfrm>
          <a:prstGeom prst="line">
            <a:avLst/>
          </a:prstGeom>
          <a:noFill/>
          <a:ln w="12700">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51" name="Line 75"/>
          <p:cNvSpPr>
            <a:spLocks noChangeShapeType="1"/>
          </p:cNvSpPr>
          <p:nvPr/>
        </p:nvSpPr>
        <p:spPr bwMode="auto">
          <a:xfrm>
            <a:off x="1692275" y="4403725"/>
            <a:ext cx="22209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52" name="Text Box 76"/>
          <p:cNvSpPr txBox="1">
            <a:spLocks noChangeArrowheads="1"/>
          </p:cNvSpPr>
          <p:nvPr/>
        </p:nvSpPr>
        <p:spPr bwMode="auto">
          <a:xfrm>
            <a:off x="5856288" y="4248150"/>
            <a:ext cx="3190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a:t>
            </a:r>
          </a:p>
        </p:txBody>
      </p:sp>
      <p:sp>
        <p:nvSpPr>
          <p:cNvPr id="101453" name="Text Box 77"/>
          <p:cNvSpPr txBox="1">
            <a:spLocks noChangeArrowheads="1"/>
          </p:cNvSpPr>
          <p:nvPr/>
        </p:nvSpPr>
        <p:spPr bwMode="auto">
          <a:xfrm>
            <a:off x="6519863" y="4398963"/>
            <a:ext cx="1566862"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（５１０－４９０）／</a:t>
            </a:r>
            <a:r>
              <a:rPr kumimoji="0" lang="en-US" altLang="ja-JP" sz="1200"/>
              <a:t>2</a:t>
            </a:r>
          </a:p>
        </p:txBody>
      </p:sp>
      <p:sp>
        <p:nvSpPr>
          <p:cNvPr id="101454" name="Text Box 78"/>
          <p:cNvSpPr txBox="1">
            <a:spLocks noChangeArrowheads="1"/>
          </p:cNvSpPr>
          <p:nvPr/>
        </p:nvSpPr>
        <p:spPr bwMode="auto">
          <a:xfrm>
            <a:off x="6232525" y="4165600"/>
            <a:ext cx="2655888"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　（５１０＋４９０）／２　－５０５</a:t>
            </a:r>
          </a:p>
        </p:txBody>
      </p:sp>
      <p:sp>
        <p:nvSpPr>
          <p:cNvPr id="101455" name="Line 79"/>
          <p:cNvSpPr>
            <a:spLocks noChangeShapeType="1"/>
          </p:cNvSpPr>
          <p:nvPr/>
        </p:nvSpPr>
        <p:spPr bwMode="auto">
          <a:xfrm>
            <a:off x="6326188" y="4135438"/>
            <a:ext cx="0" cy="246062"/>
          </a:xfrm>
          <a:prstGeom prst="line">
            <a:avLst/>
          </a:prstGeom>
          <a:noFill/>
          <a:ln w="12700">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56" name="Line 80"/>
          <p:cNvSpPr>
            <a:spLocks noChangeShapeType="1"/>
          </p:cNvSpPr>
          <p:nvPr/>
        </p:nvSpPr>
        <p:spPr bwMode="auto">
          <a:xfrm>
            <a:off x="8240713" y="4135438"/>
            <a:ext cx="0" cy="260350"/>
          </a:xfrm>
          <a:prstGeom prst="line">
            <a:avLst/>
          </a:prstGeom>
          <a:noFill/>
          <a:ln w="12700">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57" name="Line 81"/>
          <p:cNvSpPr>
            <a:spLocks noChangeShapeType="1"/>
          </p:cNvSpPr>
          <p:nvPr/>
        </p:nvSpPr>
        <p:spPr bwMode="auto">
          <a:xfrm>
            <a:off x="6159500" y="4413250"/>
            <a:ext cx="222091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58" name="Text Box 82"/>
          <p:cNvSpPr txBox="1">
            <a:spLocks noChangeArrowheads="1"/>
          </p:cNvSpPr>
          <p:nvPr/>
        </p:nvSpPr>
        <p:spPr bwMode="auto">
          <a:xfrm>
            <a:off x="3948113" y="4267200"/>
            <a:ext cx="6238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　０</a:t>
            </a:r>
          </a:p>
        </p:txBody>
      </p:sp>
      <p:sp>
        <p:nvSpPr>
          <p:cNvPr id="101459" name="Text Box 83"/>
          <p:cNvSpPr txBox="1">
            <a:spLocks noChangeArrowheads="1"/>
          </p:cNvSpPr>
          <p:nvPr/>
        </p:nvSpPr>
        <p:spPr bwMode="auto">
          <a:xfrm>
            <a:off x="8332788" y="4260850"/>
            <a:ext cx="7969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＝０．５</a:t>
            </a:r>
          </a:p>
        </p:txBody>
      </p:sp>
      <p:grpSp>
        <p:nvGrpSpPr>
          <p:cNvPr id="101460" name="Group 84"/>
          <p:cNvGrpSpPr>
            <a:grpSpLocks/>
          </p:cNvGrpSpPr>
          <p:nvPr/>
        </p:nvGrpSpPr>
        <p:grpSpPr bwMode="auto">
          <a:xfrm>
            <a:off x="5514975" y="4656138"/>
            <a:ext cx="3421063" cy="276225"/>
            <a:chOff x="3483" y="3959"/>
            <a:chExt cx="2155" cy="174"/>
          </a:xfrm>
        </p:grpSpPr>
        <p:sp>
          <p:nvSpPr>
            <p:cNvPr id="101461" name="Text Box 85"/>
            <p:cNvSpPr txBox="1">
              <a:spLocks noChangeArrowheads="1"/>
            </p:cNvSpPr>
            <p:nvPr/>
          </p:nvSpPr>
          <p:spPr bwMode="auto">
            <a:xfrm>
              <a:off x="3626" y="3959"/>
              <a:ext cx="2012"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sz="1200"/>
                <a:t>は絶対値を示す。マイナスでも整数とみなす</a:t>
              </a:r>
            </a:p>
          </p:txBody>
        </p:sp>
        <p:sp>
          <p:nvSpPr>
            <p:cNvPr id="101462" name="Line 86"/>
            <p:cNvSpPr>
              <a:spLocks noChangeShapeType="1"/>
            </p:cNvSpPr>
            <p:nvPr/>
          </p:nvSpPr>
          <p:spPr bwMode="auto">
            <a:xfrm>
              <a:off x="3519" y="4004"/>
              <a:ext cx="0" cy="110"/>
            </a:xfrm>
            <a:prstGeom prst="line">
              <a:avLst/>
            </a:prstGeom>
            <a:noFill/>
            <a:ln w="12700">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63" name="Line 87"/>
            <p:cNvSpPr>
              <a:spLocks noChangeShapeType="1"/>
            </p:cNvSpPr>
            <p:nvPr/>
          </p:nvSpPr>
          <p:spPr bwMode="auto">
            <a:xfrm>
              <a:off x="3624" y="4001"/>
              <a:ext cx="0" cy="110"/>
            </a:xfrm>
            <a:prstGeom prst="line">
              <a:avLst/>
            </a:prstGeom>
            <a:noFill/>
            <a:ln w="12700">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64" name="Rectangle 88"/>
            <p:cNvSpPr>
              <a:spLocks noChangeArrowheads="1"/>
            </p:cNvSpPr>
            <p:nvPr/>
          </p:nvSpPr>
          <p:spPr bwMode="auto">
            <a:xfrm>
              <a:off x="3483" y="3968"/>
              <a:ext cx="2076" cy="16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101465" name="Rectangle 89"/>
          <p:cNvSpPr>
            <a:spLocks noChangeArrowheads="1"/>
          </p:cNvSpPr>
          <p:nvPr/>
        </p:nvSpPr>
        <p:spPr bwMode="auto">
          <a:xfrm>
            <a:off x="171450" y="5006975"/>
            <a:ext cx="8782050" cy="182245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466" name="Text Box 90"/>
          <p:cNvSpPr txBox="1">
            <a:spLocks noChangeArrowheads="1"/>
          </p:cNvSpPr>
          <p:nvPr/>
        </p:nvSpPr>
        <p:spPr bwMode="auto">
          <a:xfrm>
            <a:off x="1189038" y="6521450"/>
            <a:ext cx="7286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Ｃｐｋ　＝　（１－ｋ）Ｃｐ　　＝　（１－０．５　）　</a:t>
            </a:r>
            <a:r>
              <a:rPr kumimoji="0" lang="en-US" altLang="ja-JP"/>
              <a:t>×</a:t>
            </a:r>
            <a:r>
              <a:rPr kumimoji="0" lang="ja-JP" altLang="en-US"/>
              <a:t>１．３９　＝</a:t>
            </a:r>
            <a:r>
              <a:rPr kumimoji="0" lang="ja-JP" altLang="en-US" b="1"/>
              <a:t>０．７０</a:t>
            </a:r>
          </a:p>
        </p:txBody>
      </p:sp>
      <p:sp>
        <p:nvSpPr>
          <p:cNvPr id="101467" name="Text Box 91"/>
          <p:cNvSpPr txBox="1">
            <a:spLocks noChangeArrowheads="1"/>
          </p:cNvSpPr>
          <p:nvPr/>
        </p:nvSpPr>
        <p:spPr bwMode="auto">
          <a:xfrm>
            <a:off x="900113" y="6127750"/>
            <a:ext cx="317500" cy="3175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Ａ</a:t>
            </a:r>
          </a:p>
        </p:txBody>
      </p:sp>
      <p:sp>
        <p:nvSpPr>
          <p:cNvPr id="101468" name="Text Box 92"/>
          <p:cNvSpPr txBox="1">
            <a:spLocks noChangeArrowheads="1"/>
          </p:cNvSpPr>
          <p:nvPr/>
        </p:nvSpPr>
        <p:spPr bwMode="auto">
          <a:xfrm>
            <a:off x="895350" y="6494463"/>
            <a:ext cx="317500" cy="3175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Ｂ</a:t>
            </a:r>
          </a:p>
        </p:txBody>
      </p:sp>
      <p:sp>
        <p:nvSpPr>
          <p:cNvPr id="101469" name="Text Box 93"/>
          <p:cNvSpPr txBox="1">
            <a:spLocks noChangeArrowheads="1"/>
          </p:cNvSpPr>
          <p:nvPr/>
        </p:nvSpPr>
        <p:spPr bwMode="auto">
          <a:xfrm>
            <a:off x="261938" y="5837238"/>
            <a:ext cx="3222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en-US" altLang="ja-JP"/>
              <a:t>②</a:t>
            </a:r>
            <a:r>
              <a:rPr kumimoji="0" lang="ja-JP" altLang="en-US"/>
              <a:t>Ｃｐｋを求める</a:t>
            </a:r>
          </a:p>
        </p:txBody>
      </p:sp>
      <p:sp>
        <p:nvSpPr>
          <p:cNvPr id="101470" name="Text Box 94"/>
          <p:cNvSpPr txBox="1">
            <a:spLocks noChangeArrowheads="1"/>
          </p:cNvSpPr>
          <p:nvPr/>
        </p:nvSpPr>
        <p:spPr bwMode="auto">
          <a:xfrm>
            <a:off x="242888" y="4960938"/>
            <a:ext cx="3222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en-US" altLang="ja-JP"/>
              <a:t>①</a:t>
            </a:r>
            <a:r>
              <a:rPr kumimoji="0" lang="ja-JP" altLang="en-US"/>
              <a:t>Ｃｐを求める</a:t>
            </a:r>
          </a:p>
        </p:txBody>
      </p:sp>
      <p:sp>
        <p:nvSpPr>
          <p:cNvPr id="101471" name="Text Box 95"/>
          <p:cNvSpPr txBox="1">
            <a:spLocks noChangeArrowheads="1"/>
          </p:cNvSpPr>
          <p:nvPr/>
        </p:nvSpPr>
        <p:spPr bwMode="auto">
          <a:xfrm>
            <a:off x="552450" y="5251450"/>
            <a:ext cx="317500" cy="3175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Ａ</a:t>
            </a:r>
          </a:p>
        </p:txBody>
      </p:sp>
      <p:sp>
        <p:nvSpPr>
          <p:cNvPr id="101472" name="Text Box 96"/>
          <p:cNvSpPr txBox="1">
            <a:spLocks noChangeArrowheads="1"/>
          </p:cNvSpPr>
          <p:nvPr/>
        </p:nvSpPr>
        <p:spPr bwMode="auto">
          <a:xfrm>
            <a:off x="933450" y="5260975"/>
            <a:ext cx="317500" cy="3175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Ｂ</a:t>
            </a:r>
          </a:p>
        </p:txBody>
      </p:sp>
      <p:sp>
        <p:nvSpPr>
          <p:cNvPr id="101473" name="Text Box 97"/>
          <p:cNvSpPr txBox="1">
            <a:spLocks noChangeArrowheads="1"/>
          </p:cNvSpPr>
          <p:nvPr/>
        </p:nvSpPr>
        <p:spPr bwMode="auto">
          <a:xfrm>
            <a:off x="1277938" y="5268913"/>
            <a:ext cx="884237"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ともに　　Ｃｐ　＝</a:t>
            </a:r>
          </a:p>
        </p:txBody>
      </p:sp>
      <p:sp>
        <p:nvSpPr>
          <p:cNvPr id="101474" name="Line 98"/>
          <p:cNvSpPr>
            <a:spLocks noChangeShapeType="1"/>
          </p:cNvSpPr>
          <p:nvPr/>
        </p:nvSpPr>
        <p:spPr bwMode="auto">
          <a:xfrm>
            <a:off x="1944688" y="5630863"/>
            <a:ext cx="12350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75" name="Text Box 99"/>
          <p:cNvSpPr txBox="1">
            <a:spLocks noChangeArrowheads="1"/>
          </p:cNvSpPr>
          <p:nvPr/>
        </p:nvSpPr>
        <p:spPr bwMode="auto">
          <a:xfrm>
            <a:off x="1989138" y="5589588"/>
            <a:ext cx="1320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６</a:t>
            </a:r>
            <a:r>
              <a:rPr kumimoji="0" lang="en-US" altLang="ja-JP"/>
              <a:t>×</a:t>
            </a:r>
            <a:r>
              <a:rPr kumimoji="0" lang="ja-JP" altLang="en-US"/>
              <a:t>標準偏差</a:t>
            </a:r>
          </a:p>
        </p:txBody>
      </p:sp>
      <p:sp>
        <p:nvSpPr>
          <p:cNvPr id="101476" name="Text Box 100"/>
          <p:cNvSpPr txBox="1">
            <a:spLocks noChangeArrowheads="1"/>
          </p:cNvSpPr>
          <p:nvPr/>
        </p:nvSpPr>
        <p:spPr bwMode="auto">
          <a:xfrm>
            <a:off x="2133600" y="5356225"/>
            <a:ext cx="9874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規格の幅</a:t>
            </a:r>
          </a:p>
        </p:txBody>
      </p:sp>
      <p:sp>
        <p:nvSpPr>
          <p:cNvPr id="101477" name="Text Box 101"/>
          <p:cNvSpPr txBox="1">
            <a:spLocks noChangeArrowheads="1"/>
          </p:cNvSpPr>
          <p:nvPr/>
        </p:nvSpPr>
        <p:spPr bwMode="auto">
          <a:xfrm>
            <a:off x="3898900" y="5613400"/>
            <a:ext cx="7254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６Ｓ</a:t>
            </a:r>
          </a:p>
        </p:txBody>
      </p:sp>
      <p:sp>
        <p:nvSpPr>
          <p:cNvPr id="101478" name="Text Box 102"/>
          <p:cNvSpPr txBox="1">
            <a:spLocks noChangeArrowheads="1"/>
          </p:cNvSpPr>
          <p:nvPr/>
        </p:nvSpPr>
        <p:spPr bwMode="auto">
          <a:xfrm>
            <a:off x="3700463" y="5365750"/>
            <a:ext cx="9874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ＳＵ－ＳＬ</a:t>
            </a:r>
          </a:p>
        </p:txBody>
      </p:sp>
      <p:sp>
        <p:nvSpPr>
          <p:cNvPr id="101479" name="Line 103"/>
          <p:cNvSpPr>
            <a:spLocks noChangeShapeType="1"/>
          </p:cNvSpPr>
          <p:nvPr/>
        </p:nvSpPr>
        <p:spPr bwMode="auto">
          <a:xfrm>
            <a:off x="3492500" y="5630863"/>
            <a:ext cx="117633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80" name="Text Box 104"/>
          <p:cNvSpPr txBox="1">
            <a:spLocks noChangeArrowheads="1"/>
          </p:cNvSpPr>
          <p:nvPr/>
        </p:nvSpPr>
        <p:spPr bwMode="auto">
          <a:xfrm>
            <a:off x="3165475" y="5487988"/>
            <a:ext cx="2905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a:t>
            </a:r>
          </a:p>
        </p:txBody>
      </p:sp>
      <p:sp>
        <p:nvSpPr>
          <p:cNvPr id="101481" name="Text Box 105"/>
          <p:cNvSpPr txBox="1">
            <a:spLocks noChangeArrowheads="1"/>
          </p:cNvSpPr>
          <p:nvPr/>
        </p:nvSpPr>
        <p:spPr bwMode="auto">
          <a:xfrm>
            <a:off x="4746625" y="5468938"/>
            <a:ext cx="2905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a:t>
            </a:r>
          </a:p>
        </p:txBody>
      </p:sp>
      <p:sp>
        <p:nvSpPr>
          <p:cNvPr id="101482" name="Text Box 106"/>
          <p:cNvSpPr txBox="1">
            <a:spLocks noChangeArrowheads="1"/>
          </p:cNvSpPr>
          <p:nvPr/>
        </p:nvSpPr>
        <p:spPr bwMode="auto">
          <a:xfrm>
            <a:off x="5291138" y="5594350"/>
            <a:ext cx="11763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６　</a:t>
            </a:r>
            <a:r>
              <a:rPr kumimoji="0" lang="en-US" altLang="ja-JP"/>
              <a:t>×</a:t>
            </a:r>
            <a:r>
              <a:rPr kumimoji="0" lang="ja-JP" altLang="en-US"/>
              <a:t>　２．４</a:t>
            </a:r>
          </a:p>
        </p:txBody>
      </p:sp>
      <p:sp>
        <p:nvSpPr>
          <p:cNvPr id="101483" name="Text Box 107"/>
          <p:cNvSpPr txBox="1">
            <a:spLocks noChangeArrowheads="1"/>
          </p:cNvSpPr>
          <p:nvPr/>
        </p:nvSpPr>
        <p:spPr bwMode="auto">
          <a:xfrm>
            <a:off x="5235575" y="5346700"/>
            <a:ext cx="15382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５１０－４９０</a:t>
            </a:r>
          </a:p>
        </p:txBody>
      </p:sp>
      <p:sp>
        <p:nvSpPr>
          <p:cNvPr id="101484" name="Line 108"/>
          <p:cNvSpPr>
            <a:spLocks noChangeShapeType="1"/>
          </p:cNvSpPr>
          <p:nvPr/>
        </p:nvSpPr>
        <p:spPr bwMode="auto">
          <a:xfrm>
            <a:off x="5102225" y="5611813"/>
            <a:ext cx="139382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85" name="Text Box 109"/>
          <p:cNvSpPr txBox="1">
            <a:spLocks noChangeArrowheads="1"/>
          </p:cNvSpPr>
          <p:nvPr/>
        </p:nvSpPr>
        <p:spPr bwMode="auto">
          <a:xfrm>
            <a:off x="6575425" y="5457825"/>
            <a:ext cx="1930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ja-JP" altLang="en-US"/>
              <a:t>＝　</a:t>
            </a:r>
            <a:r>
              <a:rPr kumimoji="0" lang="ja-JP" altLang="en-US" b="1"/>
              <a:t>１．３９</a:t>
            </a:r>
          </a:p>
        </p:txBody>
      </p:sp>
      <p:sp>
        <p:nvSpPr>
          <p:cNvPr id="101486" name="AutoShape 110"/>
          <p:cNvSpPr>
            <a:spLocks noChangeArrowheads="1"/>
          </p:cNvSpPr>
          <p:nvPr/>
        </p:nvSpPr>
        <p:spPr bwMode="auto">
          <a:xfrm>
            <a:off x="7519988" y="5080000"/>
            <a:ext cx="1347787" cy="420688"/>
          </a:xfrm>
          <a:prstGeom prst="wedgeRectCallout">
            <a:avLst>
              <a:gd name="adj1" fmla="val -48352"/>
              <a:gd name="adj2" fmla="val 84718"/>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hangingPunct="0"/>
            <a:r>
              <a:rPr kumimoji="0" lang="ja-JP" altLang="en-US" sz="1000"/>
              <a:t>Ｂ　も工程能力ありとなり実態とあわない</a:t>
            </a:r>
          </a:p>
        </p:txBody>
      </p:sp>
      <p:sp>
        <p:nvSpPr>
          <p:cNvPr id="101487" name="Rectangle 111"/>
          <p:cNvSpPr>
            <a:spLocks noChangeArrowheads="1"/>
          </p:cNvSpPr>
          <p:nvPr/>
        </p:nvSpPr>
        <p:spPr bwMode="auto">
          <a:xfrm>
            <a:off x="7591425" y="5153025"/>
            <a:ext cx="158750" cy="15875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1488" name="AutoShape 112"/>
          <p:cNvSpPr>
            <a:spLocks noChangeArrowheads="1"/>
          </p:cNvSpPr>
          <p:nvPr/>
        </p:nvSpPr>
        <p:spPr bwMode="auto">
          <a:xfrm>
            <a:off x="6083300" y="6213475"/>
            <a:ext cx="2686050" cy="419100"/>
          </a:xfrm>
          <a:prstGeom prst="wedgeRectCallout">
            <a:avLst>
              <a:gd name="adj1" fmla="val -46810"/>
              <a:gd name="adj2" fmla="val 68560"/>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hangingPunct="0"/>
            <a:r>
              <a:rPr kumimoji="0" lang="ja-JP" altLang="en-US" sz="1200"/>
              <a:t>０．７０＜１．００は工程能力不足で</a:t>
            </a:r>
          </a:p>
          <a:p>
            <a:pPr eaLnBrk="0" hangingPunct="0"/>
            <a:r>
              <a:rPr kumimoji="0" lang="ja-JP" altLang="en-US" sz="1200"/>
              <a:t>不良が発生する→実態と合う</a:t>
            </a:r>
          </a:p>
        </p:txBody>
      </p:sp>
      <p:sp>
        <p:nvSpPr>
          <p:cNvPr id="101489" name="Text Box 113"/>
          <p:cNvSpPr txBox="1">
            <a:spLocks noChangeArrowheads="1"/>
          </p:cNvSpPr>
          <p:nvPr/>
        </p:nvSpPr>
        <p:spPr bwMode="auto">
          <a:xfrm>
            <a:off x="8647113" y="71438"/>
            <a:ext cx="4968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kumimoji="0" lang="en-US" altLang="ja-JP" sz="1000"/>
              <a:t>P</a:t>
            </a:r>
            <a:r>
              <a:rPr kumimoji="0" lang="ja-JP" altLang="en-US" sz="1000"/>
              <a:t>２７</a:t>
            </a:r>
          </a:p>
        </p:txBody>
      </p:sp>
      <p:sp>
        <p:nvSpPr>
          <p:cNvPr id="101491" name="Rectangle 115"/>
          <p:cNvSpPr>
            <a:spLocks noChangeArrowheads="1"/>
          </p:cNvSpPr>
          <p:nvPr/>
        </p:nvSpPr>
        <p:spPr bwMode="auto">
          <a:xfrm>
            <a:off x="57150" y="1814513"/>
            <a:ext cx="1030288" cy="50800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r>
              <a:rPr lang="ja-JP" altLang="en-US" sz="1400"/>
              <a:t>当ﾍﾟｰｼﾞ</a:t>
            </a:r>
          </a:p>
          <a:p>
            <a:pPr algn="ctr"/>
            <a:r>
              <a:rPr lang="ja-JP" altLang="en-US" sz="1400"/>
              <a:t>説明用の値</a:t>
            </a:r>
          </a:p>
        </p:txBody>
      </p:sp>
      <p:sp>
        <p:nvSpPr>
          <p:cNvPr id="101492" name="Line 116"/>
          <p:cNvSpPr>
            <a:spLocks noChangeShapeType="1"/>
          </p:cNvSpPr>
          <p:nvPr/>
        </p:nvSpPr>
        <p:spPr bwMode="auto">
          <a:xfrm rot="-1227542">
            <a:off x="595313" y="2214563"/>
            <a:ext cx="371475" cy="642937"/>
          </a:xfrm>
          <a:prstGeom prst="line">
            <a:avLst/>
          </a:prstGeom>
          <a:noFill/>
          <a:ln w="381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494" name="Text Box 118"/>
          <p:cNvSpPr txBox="1">
            <a:spLocks noChangeArrowheads="1"/>
          </p:cNvSpPr>
          <p:nvPr/>
        </p:nvSpPr>
        <p:spPr bwMode="auto">
          <a:xfrm>
            <a:off x="7751763" y="3382963"/>
            <a:ext cx="4048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1400"/>
              <a:t>ー</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ext Box 2"/>
          <p:cNvSpPr txBox="1">
            <a:spLocks noChangeArrowheads="1"/>
          </p:cNvSpPr>
          <p:nvPr/>
        </p:nvSpPr>
        <p:spPr bwMode="auto">
          <a:xfrm>
            <a:off x="541338" y="1354138"/>
            <a:ext cx="8091487" cy="836612"/>
          </a:xfrm>
          <a:prstGeom prst="rect">
            <a:avLst/>
          </a:prstGeom>
          <a:solidFill>
            <a:srgbClr val="FFC1C1"/>
          </a:solidFill>
          <a:ln w="12700">
            <a:solidFill>
              <a:srgbClr val="FFC1C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4800" b="1">
                <a:effectLst>
                  <a:outerShdw blurRad="38100" dist="38100" dir="2700000" algn="tl">
                    <a:srgbClr val="FFFFFF"/>
                  </a:outerShdw>
                </a:effectLst>
                <a:ea typeface="HG創英角ﾎﾟｯﾌﾟ体" pitchFamily="49" charset="-128"/>
              </a:rPr>
              <a:t>　　ヒストグラムの見方</a:t>
            </a:r>
          </a:p>
        </p:txBody>
      </p:sp>
      <p:sp>
        <p:nvSpPr>
          <p:cNvPr id="91139" name="Text Box 3"/>
          <p:cNvSpPr txBox="1">
            <a:spLocks noChangeArrowheads="1"/>
          </p:cNvSpPr>
          <p:nvPr/>
        </p:nvSpPr>
        <p:spPr bwMode="auto">
          <a:xfrm>
            <a:off x="935038" y="3549650"/>
            <a:ext cx="744696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　◇ヒストグラムの形</a:t>
            </a:r>
            <a:r>
              <a:rPr lang="ja-JP" altLang="en-US" sz="1800"/>
              <a:t>　　　→　・型の説明　　　・工程の状況</a:t>
            </a:r>
          </a:p>
        </p:txBody>
      </p:sp>
      <p:sp>
        <p:nvSpPr>
          <p:cNvPr id="91140" name="Text Box 4"/>
          <p:cNvSpPr txBox="1">
            <a:spLocks noChangeArrowheads="1"/>
          </p:cNvSpPr>
          <p:nvPr/>
        </p:nvSpPr>
        <p:spPr bwMode="auto">
          <a:xfrm>
            <a:off x="944563" y="4102100"/>
            <a:ext cx="734536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b="1"/>
              <a:t>　◇分布と規格の関係　　</a:t>
            </a:r>
            <a:r>
              <a:rPr lang="ja-JP" altLang="en-US" sz="1800"/>
              <a:t>→　・分布の中心　・ばらつき　・不良品発生</a:t>
            </a:r>
          </a:p>
        </p:txBody>
      </p:sp>
      <p:sp>
        <p:nvSpPr>
          <p:cNvPr id="91142" name="Text Box 6"/>
          <p:cNvSpPr txBox="1">
            <a:spLocks noChangeArrowheads="1"/>
          </p:cNvSpPr>
          <p:nvPr/>
        </p:nvSpPr>
        <p:spPr bwMode="auto">
          <a:xfrm>
            <a:off x="8520113" y="242888"/>
            <a:ext cx="6238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２８</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ChangeArrowheads="1"/>
          </p:cNvSpPr>
          <p:nvPr/>
        </p:nvSpPr>
        <p:spPr bwMode="auto">
          <a:xfrm>
            <a:off x="195263" y="26988"/>
            <a:ext cx="2352675" cy="409575"/>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ヒストグラムの形</a:t>
            </a:r>
          </a:p>
        </p:txBody>
      </p:sp>
      <p:graphicFrame>
        <p:nvGraphicFramePr>
          <p:cNvPr id="92285" name="Group 125"/>
          <p:cNvGraphicFramePr>
            <a:graphicFrameLocks noGrp="1"/>
          </p:cNvGraphicFramePr>
          <p:nvPr/>
        </p:nvGraphicFramePr>
        <p:xfrm>
          <a:off x="247650" y="528638"/>
          <a:ext cx="8693150" cy="6273800"/>
        </p:xfrm>
        <a:graphic>
          <a:graphicData uri="http://schemas.openxmlformats.org/drawingml/2006/table">
            <a:tbl>
              <a:tblPr/>
              <a:tblGrid>
                <a:gridCol w="319088"/>
                <a:gridCol w="1697037"/>
                <a:gridCol w="1727200"/>
                <a:gridCol w="1611313"/>
                <a:gridCol w="1654175"/>
                <a:gridCol w="1684337"/>
              </a:tblGrid>
              <a:tr h="7508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19859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17145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18224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92218" name="Text Box 58"/>
          <p:cNvSpPr txBox="1">
            <a:spLocks noChangeArrowheads="1"/>
          </p:cNvSpPr>
          <p:nvPr/>
        </p:nvSpPr>
        <p:spPr bwMode="auto">
          <a:xfrm>
            <a:off x="242888" y="723900"/>
            <a:ext cx="396875" cy="48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名称</a:t>
            </a:r>
          </a:p>
        </p:txBody>
      </p:sp>
      <p:sp>
        <p:nvSpPr>
          <p:cNvPr id="92221" name="Text Box 61"/>
          <p:cNvSpPr txBox="1">
            <a:spLocks noChangeArrowheads="1"/>
          </p:cNvSpPr>
          <p:nvPr/>
        </p:nvSpPr>
        <p:spPr bwMode="auto">
          <a:xfrm>
            <a:off x="225425" y="1804988"/>
            <a:ext cx="396875" cy="784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　　例</a:t>
            </a:r>
          </a:p>
        </p:txBody>
      </p:sp>
      <p:sp>
        <p:nvSpPr>
          <p:cNvPr id="92223" name="Text Box 63"/>
          <p:cNvSpPr txBox="1">
            <a:spLocks noChangeArrowheads="1"/>
          </p:cNvSpPr>
          <p:nvPr/>
        </p:nvSpPr>
        <p:spPr bwMode="auto">
          <a:xfrm>
            <a:off x="241300" y="3681413"/>
            <a:ext cx="396875" cy="1044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形の説明</a:t>
            </a:r>
          </a:p>
        </p:txBody>
      </p:sp>
      <p:sp>
        <p:nvSpPr>
          <p:cNvPr id="92224" name="Text Box 64"/>
          <p:cNvSpPr txBox="1">
            <a:spLocks noChangeArrowheads="1"/>
          </p:cNvSpPr>
          <p:nvPr/>
        </p:nvSpPr>
        <p:spPr bwMode="auto">
          <a:xfrm>
            <a:off x="227013" y="5321300"/>
            <a:ext cx="396875"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工程の状況</a:t>
            </a:r>
          </a:p>
        </p:txBody>
      </p:sp>
      <p:sp>
        <p:nvSpPr>
          <p:cNvPr id="92225" name="Text Box 65"/>
          <p:cNvSpPr txBox="1">
            <a:spLocks noChangeArrowheads="1"/>
          </p:cNvSpPr>
          <p:nvPr/>
        </p:nvSpPr>
        <p:spPr bwMode="auto">
          <a:xfrm>
            <a:off x="968375" y="725488"/>
            <a:ext cx="10017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一般形</a:t>
            </a:r>
          </a:p>
        </p:txBody>
      </p:sp>
      <p:sp>
        <p:nvSpPr>
          <p:cNvPr id="92226" name="Text Box 66"/>
          <p:cNvSpPr txBox="1">
            <a:spLocks noChangeArrowheads="1"/>
          </p:cNvSpPr>
          <p:nvPr/>
        </p:nvSpPr>
        <p:spPr bwMode="auto">
          <a:xfrm>
            <a:off x="2535238" y="735013"/>
            <a:ext cx="12334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離れ小島形</a:t>
            </a:r>
          </a:p>
        </p:txBody>
      </p:sp>
      <p:sp>
        <p:nvSpPr>
          <p:cNvPr id="92227" name="Text Box 67"/>
          <p:cNvSpPr txBox="1">
            <a:spLocks noChangeArrowheads="1"/>
          </p:cNvSpPr>
          <p:nvPr/>
        </p:nvSpPr>
        <p:spPr bwMode="auto">
          <a:xfrm>
            <a:off x="4297363" y="742950"/>
            <a:ext cx="1174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ふた山形</a:t>
            </a:r>
          </a:p>
        </p:txBody>
      </p:sp>
      <p:sp>
        <p:nvSpPr>
          <p:cNvPr id="92228" name="Text Box 68"/>
          <p:cNvSpPr txBox="1">
            <a:spLocks noChangeArrowheads="1"/>
          </p:cNvSpPr>
          <p:nvPr/>
        </p:nvSpPr>
        <p:spPr bwMode="auto">
          <a:xfrm>
            <a:off x="5921375" y="723900"/>
            <a:ext cx="1174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歯抜け形</a:t>
            </a:r>
          </a:p>
        </p:txBody>
      </p:sp>
      <p:sp>
        <p:nvSpPr>
          <p:cNvPr id="92229" name="Text Box 69"/>
          <p:cNvSpPr txBox="1">
            <a:spLocks noChangeArrowheads="1"/>
          </p:cNvSpPr>
          <p:nvPr/>
        </p:nvSpPr>
        <p:spPr bwMode="auto">
          <a:xfrm>
            <a:off x="7739063" y="746125"/>
            <a:ext cx="971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絶壁形</a:t>
            </a:r>
          </a:p>
        </p:txBody>
      </p:sp>
      <p:sp>
        <p:nvSpPr>
          <p:cNvPr id="92251" name="Rectangle 91"/>
          <p:cNvSpPr>
            <a:spLocks noChangeArrowheads="1"/>
          </p:cNvSpPr>
          <p:nvPr/>
        </p:nvSpPr>
        <p:spPr bwMode="auto">
          <a:xfrm>
            <a:off x="3411538" y="2830513"/>
            <a:ext cx="101600" cy="101600"/>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53" name="Rectangle 93"/>
          <p:cNvSpPr>
            <a:spLocks noChangeArrowheads="1"/>
          </p:cNvSpPr>
          <p:nvPr/>
        </p:nvSpPr>
        <p:spPr bwMode="auto">
          <a:xfrm>
            <a:off x="3513138" y="2714625"/>
            <a:ext cx="115887" cy="217488"/>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nvGrpSpPr>
          <p:cNvPr id="92286" name="Group 126"/>
          <p:cNvGrpSpPr>
            <a:grpSpLocks/>
          </p:cNvGrpSpPr>
          <p:nvPr/>
        </p:nvGrpSpPr>
        <p:grpSpPr bwMode="auto">
          <a:xfrm>
            <a:off x="4090988" y="2100263"/>
            <a:ext cx="1397000" cy="850900"/>
            <a:chOff x="2577" y="1323"/>
            <a:chExt cx="880" cy="536"/>
          </a:xfrm>
        </p:grpSpPr>
        <p:sp>
          <p:nvSpPr>
            <p:cNvPr id="92257" name="Rectangle 97"/>
            <p:cNvSpPr>
              <a:spLocks noChangeArrowheads="1"/>
            </p:cNvSpPr>
            <p:nvPr/>
          </p:nvSpPr>
          <p:spPr bwMode="auto">
            <a:xfrm>
              <a:off x="2831" y="1323"/>
              <a:ext cx="75" cy="530"/>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58" name="Rectangle 98"/>
            <p:cNvSpPr>
              <a:spLocks noChangeArrowheads="1"/>
            </p:cNvSpPr>
            <p:nvPr/>
          </p:nvSpPr>
          <p:spPr bwMode="auto">
            <a:xfrm>
              <a:off x="2904" y="1441"/>
              <a:ext cx="74" cy="412"/>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59" name="Rectangle 99"/>
            <p:cNvSpPr>
              <a:spLocks noChangeArrowheads="1"/>
            </p:cNvSpPr>
            <p:nvPr/>
          </p:nvSpPr>
          <p:spPr bwMode="auto">
            <a:xfrm>
              <a:off x="2757" y="1466"/>
              <a:ext cx="74" cy="393"/>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60" name="Rectangle 100"/>
            <p:cNvSpPr>
              <a:spLocks noChangeArrowheads="1"/>
            </p:cNvSpPr>
            <p:nvPr/>
          </p:nvSpPr>
          <p:spPr bwMode="auto">
            <a:xfrm>
              <a:off x="2687" y="1496"/>
              <a:ext cx="74" cy="357"/>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61" name="Rectangle 101"/>
            <p:cNvSpPr>
              <a:spLocks noChangeArrowheads="1"/>
            </p:cNvSpPr>
            <p:nvPr/>
          </p:nvSpPr>
          <p:spPr bwMode="auto">
            <a:xfrm>
              <a:off x="2980" y="1558"/>
              <a:ext cx="74" cy="301"/>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62" name="Rectangle 102"/>
            <p:cNvSpPr>
              <a:spLocks noChangeArrowheads="1"/>
            </p:cNvSpPr>
            <p:nvPr/>
          </p:nvSpPr>
          <p:spPr bwMode="auto">
            <a:xfrm>
              <a:off x="2631" y="1643"/>
              <a:ext cx="56" cy="210"/>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63" name="Rectangle 103"/>
            <p:cNvSpPr>
              <a:spLocks noChangeArrowheads="1"/>
            </p:cNvSpPr>
            <p:nvPr/>
          </p:nvSpPr>
          <p:spPr bwMode="auto">
            <a:xfrm>
              <a:off x="3051" y="1575"/>
              <a:ext cx="65" cy="284"/>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64" name="Rectangle 104"/>
            <p:cNvSpPr>
              <a:spLocks noChangeArrowheads="1"/>
            </p:cNvSpPr>
            <p:nvPr/>
          </p:nvSpPr>
          <p:spPr bwMode="auto">
            <a:xfrm>
              <a:off x="2577" y="1734"/>
              <a:ext cx="56" cy="119"/>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65" name="Rectangle 105"/>
            <p:cNvSpPr>
              <a:spLocks noChangeArrowheads="1"/>
            </p:cNvSpPr>
            <p:nvPr/>
          </p:nvSpPr>
          <p:spPr bwMode="auto">
            <a:xfrm>
              <a:off x="3114" y="1493"/>
              <a:ext cx="75" cy="366"/>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66" name="Rectangle 106"/>
            <p:cNvSpPr>
              <a:spLocks noChangeArrowheads="1"/>
            </p:cNvSpPr>
            <p:nvPr/>
          </p:nvSpPr>
          <p:spPr bwMode="auto">
            <a:xfrm>
              <a:off x="3331" y="1731"/>
              <a:ext cx="73" cy="128"/>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67" name="Rectangle 107"/>
            <p:cNvSpPr>
              <a:spLocks noChangeArrowheads="1"/>
            </p:cNvSpPr>
            <p:nvPr/>
          </p:nvSpPr>
          <p:spPr bwMode="auto">
            <a:xfrm>
              <a:off x="3189" y="1364"/>
              <a:ext cx="74" cy="495"/>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68" name="Rectangle 108"/>
            <p:cNvSpPr>
              <a:spLocks noChangeArrowheads="1"/>
            </p:cNvSpPr>
            <p:nvPr/>
          </p:nvSpPr>
          <p:spPr bwMode="auto">
            <a:xfrm>
              <a:off x="3264" y="1572"/>
              <a:ext cx="65" cy="284"/>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69" name="Rectangle 109"/>
            <p:cNvSpPr>
              <a:spLocks noChangeArrowheads="1"/>
            </p:cNvSpPr>
            <p:nvPr/>
          </p:nvSpPr>
          <p:spPr bwMode="auto">
            <a:xfrm>
              <a:off x="3401" y="1801"/>
              <a:ext cx="56" cy="56"/>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92287" name="Group 127"/>
          <p:cNvGrpSpPr>
            <a:grpSpLocks/>
          </p:cNvGrpSpPr>
          <p:nvPr/>
        </p:nvGrpSpPr>
        <p:grpSpPr bwMode="auto">
          <a:xfrm>
            <a:off x="5700713" y="2146300"/>
            <a:ext cx="1439862" cy="790575"/>
            <a:chOff x="3591" y="1352"/>
            <a:chExt cx="907" cy="498"/>
          </a:xfrm>
        </p:grpSpPr>
        <p:sp>
          <p:nvSpPr>
            <p:cNvPr id="92272" name="Rectangle 112"/>
            <p:cNvSpPr>
              <a:spLocks noChangeArrowheads="1"/>
            </p:cNvSpPr>
            <p:nvPr/>
          </p:nvSpPr>
          <p:spPr bwMode="auto">
            <a:xfrm>
              <a:off x="3854" y="1449"/>
              <a:ext cx="76" cy="401"/>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73" name="Rectangle 113"/>
            <p:cNvSpPr>
              <a:spLocks noChangeArrowheads="1"/>
            </p:cNvSpPr>
            <p:nvPr/>
          </p:nvSpPr>
          <p:spPr bwMode="auto">
            <a:xfrm>
              <a:off x="3927" y="1383"/>
              <a:ext cx="65" cy="467"/>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74" name="Rectangle 114"/>
            <p:cNvSpPr>
              <a:spLocks noChangeArrowheads="1"/>
            </p:cNvSpPr>
            <p:nvPr/>
          </p:nvSpPr>
          <p:spPr bwMode="auto">
            <a:xfrm>
              <a:off x="3789" y="1381"/>
              <a:ext cx="65" cy="466"/>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75" name="Rectangle 115"/>
            <p:cNvSpPr>
              <a:spLocks noChangeArrowheads="1"/>
            </p:cNvSpPr>
            <p:nvPr/>
          </p:nvSpPr>
          <p:spPr bwMode="auto">
            <a:xfrm>
              <a:off x="3710" y="1557"/>
              <a:ext cx="74" cy="293"/>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76" name="Rectangle 116"/>
            <p:cNvSpPr>
              <a:spLocks noChangeArrowheads="1"/>
            </p:cNvSpPr>
            <p:nvPr/>
          </p:nvSpPr>
          <p:spPr bwMode="auto">
            <a:xfrm>
              <a:off x="3995" y="1490"/>
              <a:ext cx="74" cy="357"/>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77" name="Rectangle 117"/>
            <p:cNvSpPr>
              <a:spLocks noChangeArrowheads="1"/>
            </p:cNvSpPr>
            <p:nvPr/>
          </p:nvSpPr>
          <p:spPr bwMode="auto">
            <a:xfrm>
              <a:off x="3644" y="1503"/>
              <a:ext cx="66" cy="347"/>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78" name="Rectangle 118"/>
            <p:cNvSpPr>
              <a:spLocks noChangeArrowheads="1"/>
            </p:cNvSpPr>
            <p:nvPr/>
          </p:nvSpPr>
          <p:spPr bwMode="auto">
            <a:xfrm>
              <a:off x="4065" y="1445"/>
              <a:ext cx="83" cy="402"/>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79" name="Rectangle 119"/>
            <p:cNvSpPr>
              <a:spLocks noChangeArrowheads="1"/>
            </p:cNvSpPr>
            <p:nvPr/>
          </p:nvSpPr>
          <p:spPr bwMode="auto">
            <a:xfrm>
              <a:off x="3591" y="1731"/>
              <a:ext cx="56" cy="119"/>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80" name="Rectangle 120"/>
            <p:cNvSpPr>
              <a:spLocks noChangeArrowheads="1"/>
            </p:cNvSpPr>
            <p:nvPr/>
          </p:nvSpPr>
          <p:spPr bwMode="auto">
            <a:xfrm>
              <a:off x="4155" y="1481"/>
              <a:ext cx="75" cy="366"/>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81" name="Rectangle 121"/>
            <p:cNvSpPr>
              <a:spLocks noChangeArrowheads="1"/>
            </p:cNvSpPr>
            <p:nvPr/>
          </p:nvSpPr>
          <p:spPr bwMode="auto">
            <a:xfrm>
              <a:off x="4372" y="1719"/>
              <a:ext cx="73" cy="128"/>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82" name="Rectangle 122"/>
            <p:cNvSpPr>
              <a:spLocks noChangeArrowheads="1"/>
            </p:cNvSpPr>
            <p:nvPr/>
          </p:nvSpPr>
          <p:spPr bwMode="auto">
            <a:xfrm>
              <a:off x="4230" y="1352"/>
              <a:ext cx="74" cy="495"/>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83" name="Rectangle 123"/>
            <p:cNvSpPr>
              <a:spLocks noChangeArrowheads="1"/>
            </p:cNvSpPr>
            <p:nvPr/>
          </p:nvSpPr>
          <p:spPr bwMode="auto">
            <a:xfrm>
              <a:off x="4305" y="1560"/>
              <a:ext cx="65" cy="284"/>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84" name="Rectangle 124"/>
            <p:cNvSpPr>
              <a:spLocks noChangeArrowheads="1"/>
            </p:cNvSpPr>
            <p:nvPr/>
          </p:nvSpPr>
          <p:spPr bwMode="auto">
            <a:xfrm>
              <a:off x="4442" y="1789"/>
              <a:ext cx="56" cy="56"/>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92296" name="Rectangle 136"/>
          <p:cNvSpPr>
            <a:spLocks noChangeArrowheads="1"/>
          </p:cNvSpPr>
          <p:nvPr/>
        </p:nvSpPr>
        <p:spPr bwMode="auto">
          <a:xfrm>
            <a:off x="8358188" y="2776538"/>
            <a:ext cx="104775" cy="188912"/>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nvGrpSpPr>
          <p:cNvPr id="92304" name="Group 144"/>
          <p:cNvGrpSpPr>
            <a:grpSpLocks/>
          </p:cNvGrpSpPr>
          <p:nvPr/>
        </p:nvGrpSpPr>
        <p:grpSpPr bwMode="auto">
          <a:xfrm>
            <a:off x="7539038" y="2087563"/>
            <a:ext cx="1130300" cy="877887"/>
            <a:chOff x="4749" y="1315"/>
            <a:chExt cx="712" cy="553"/>
          </a:xfrm>
        </p:grpSpPr>
        <p:sp>
          <p:nvSpPr>
            <p:cNvPr id="92289" name="Rectangle 129"/>
            <p:cNvSpPr>
              <a:spLocks noChangeArrowheads="1"/>
            </p:cNvSpPr>
            <p:nvPr/>
          </p:nvSpPr>
          <p:spPr bwMode="auto">
            <a:xfrm>
              <a:off x="4916" y="1338"/>
              <a:ext cx="75" cy="530"/>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90" name="Rectangle 130"/>
            <p:cNvSpPr>
              <a:spLocks noChangeArrowheads="1"/>
            </p:cNvSpPr>
            <p:nvPr/>
          </p:nvSpPr>
          <p:spPr bwMode="auto">
            <a:xfrm>
              <a:off x="4989" y="1456"/>
              <a:ext cx="74" cy="412"/>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93" name="Rectangle 133"/>
            <p:cNvSpPr>
              <a:spLocks noChangeArrowheads="1"/>
            </p:cNvSpPr>
            <p:nvPr/>
          </p:nvSpPr>
          <p:spPr bwMode="auto">
            <a:xfrm>
              <a:off x="5065" y="1564"/>
              <a:ext cx="74" cy="301"/>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94" name="Rectangle 134"/>
            <p:cNvSpPr>
              <a:spLocks noChangeArrowheads="1"/>
            </p:cNvSpPr>
            <p:nvPr/>
          </p:nvSpPr>
          <p:spPr bwMode="auto">
            <a:xfrm>
              <a:off x="5202" y="1667"/>
              <a:ext cx="65" cy="201"/>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95" name="Rectangle 135"/>
            <p:cNvSpPr>
              <a:spLocks noChangeArrowheads="1"/>
            </p:cNvSpPr>
            <p:nvPr/>
          </p:nvSpPr>
          <p:spPr bwMode="auto">
            <a:xfrm>
              <a:off x="5136" y="1581"/>
              <a:ext cx="65" cy="284"/>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97" name="Rectangle 137"/>
            <p:cNvSpPr>
              <a:spLocks noChangeArrowheads="1"/>
            </p:cNvSpPr>
            <p:nvPr/>
          </p:nvSpPr>
          <p:spPr bwMode="auto">
            <a:xfrm>
              <a:off x="4749" y="1380"/>
              <a:ext cx="84" cy="485"/>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98" name="Rectangle 138"/>
            <p:cNvSpPr>
              <a:spLocks noChangeArrowheads="1"/>
            </p:cNvSpPr>
            <p:nvPr/>
          </p:nvSpPr>
          <p:spPr bwMode="auto">
            <a:xfrm>
              <a:off x="5326" y="1737"/>
              <a:ext cx="73" cy="128"/>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99" name="Rectangle 139"/>
            <p:cNvSpPr>
              <a:spLocks noChangeArrowheads="1"/>
            </p:cNvSpPr>
            <p:nvPr/>
          </p:nvSpPr>
          <p:spPr bwMode="auto">
            <a:xfrm>
              <a:off x="4833" y="1315"/>
              <a:ext cx="83" cy="550"/>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301" name="Rectangle 141"/>
            <p:cNvSpPr>
              <a:spLocks noChangeArrowheads="1"/>
            </p:cNvSpPr>
            <p:nvPr/>
          </p:nvSpPr>
          <p:spPr bwMode="auto">
            <a:xfrm>
              <a:off x="5405" y="1807"/>
              <a:ext cx="56" cy="56"/>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92303" name="Group 143"/>
          <p:cNvGrpSpPr>
            <a:grpSpLocks/>
          </p:cNvGrpSpPr>
          <p:nvPr/>
        </p:nvGrpSpPr>
        <p:grpSpPr bwMode="auto">
          <a:xfrm>
            <a:off x="2409825" y="1887538"/>
            <a:ext cx="1327150" cy="1044575"/>
            <a:chOff x="1518" y="1189"/>
            <a:chExt cx="836" cy="658"/>
          </a:xfrm>
        </p:grpSpPr>
        <p:grpSp>
          <p:nvGrpSpPr>
            <p:cNvPr id="92255" name="Group 95"/>
            <p:cNvGrpSpPr>
              <a:grpSpLocks/>
            </p:cNvGrpSpPr>
            <p:nvPr/>
          </p:nvGrpSpPr>
          <p:grpSpPr bwMode="auto">
            <a:xfrm>
              <a:off x="1518" y="1189"/>
              <a:ext cx="836" cy="658"/>
              <a:chOff x="1518" y="1189"/>
              <a:chExt cx="836" cy="658"/>
            </a:xfrm>
          </p:grpSpPr>
          <p:sp>
            <p:nvSpPr>
              <p:cNvPr id="92242" name="Rectangle 82"/>
              <p:cNvSpPr>
                <a:spLocks noChangeArrowheads="1"/>
              </p:cNvSpPr>
              <p:nvPr/>
            </p:nvSpPr>
            <p:spPr bwMode="auto">
              <a:xfrm>
                <a:off x="1772" y="1189"/>
                <a:ext cx="75" cy="658"/>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43" name="Rectangle 83"/>
              <p:cNvSpPr>
                <a:spLocks noChangeArrowheads="1"/>
              </p:cNvSpPr>
              <p:nvPr/>
            </p:nvSpPr>
            <p:spPr bwMode="auto">
              <a:xfrm>
                <a:off x="1845" y="1353"/>
                <a:ext cx="74" cy="494"/>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44" name="Rectangle 84"/>
              <p:cNvSpPr>
                <a:spLocks noChangeArrowheads="1"/>
              </p:cNvSpPr>
              <p:nvPr/>
            </p:nvSpPr>
            <p:spPr bwMode="auto">
              <a:xfrm>
                <a:off x="1698" y="1350"/>
                <a:ext cx="74" cy="494"/>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45" name="Rectangle 85"/>
              <p:cNvSpPr>
                <a:spLocks noChangeArrowheads="1"/>
              </p:cNvSpPr>
              <p:nvPr/>
            </p:nvSpPr>
            <p:spPr bwMode="auto">
              <a:xfrm>
                <a:off x="1628" y="1490"/>
                <a:ext cx="74" cy="357"/>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46" name="Rectangle 86"/>
              <p:cNvSpPr>
                <a:spLocks noChangeArrowheads="1"/>
              </p:cNvSpPr>
              <p:nvPr/>
            </p:nvSpPr>
            <p:spPr bwMode="auto">
              <a:xfrm>
                <a:off x="1922" y="1487"/>
                <a:ext cx="74" cy="357"/>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47" name="Rectangle 87"/>
              <p:cNvSpPr>
                <a:spLocks noChangeArrowheads="1"/>
              </p:cNvSpPr>
              <p:nvPr/>
            </p:nvSpPr>
            <p:spPr bwMode="auto">
              <a:xfrm>
                <a:off x="1572" y="1637"/>
                <a:ext cx="56" cy="210"/>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48" name="Rectangle 88"/>
              <p:cNvSpPr>
                <a:spLocks noChangeArrowheads="1"/>
              </p:cNvSpPr>
              <p:nvPr/>
            </p:nvSpPr>
            <p:spPr bwMode="auto">
              <a:xfrm>
                <a:off x="1992" y="1634"/>
                <a:ext cx="56" cy="210"/>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49" name="Rectangle 89"/>
              <p:cNvSpPr>
                <a:spLocks noChangeArrowheads="1"/>
              </p:cNvSpPr>
              <p:nvPr/>
            </p:nvSpPr>
            <p:spPr bwMode="auto">
              <a:xfrm>
                <a:off x="1518" y="1728"/>
                <a:ext cx="56" cy="119"/>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50" name="Rectangle 90"/>
              <p:cNvSpPr>
                <a:spLocks noChangeArrowheads="1"/>
              </p:cNvSpPr>
              <p:nvPr/>
            </p:nvSpPr>
            <p:spPr bwMode="auto">
              <a:xfrm>
                <a:off x="2046" y="1725"/>
                <a:ext cx="56" cy="119"/>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52" name="Rectangle 92"/>
              <p:cNvSpPr>
                <a:spLocks noChangeArrowheads="1"/>
              </p:cNvSpPr>
              <p:nvPr/>
            </p:nvSpPr>
            <p:spPr bwMode="auto">
              <a:xfrm>
                <a:off x="2290" y="1780"/>
                <a:ext cx="64" cy="64"/>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92302" name="Line 142"/>
            <p:cNvSpPr>
              <a:spLocks noChangeShapeType="1"/>
            </p:cNvSpPr>
            <p:nvPr/>
          </p:nvSpPr>
          <p:spPr bwMode="auto">
            <a:xfrm>
              <a:off x="2085" y="1847"/>
              <a:ext cx="7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92307" name="Group 147"/>
          <p:cNvGrpSpPr>
            <a:grpSpLocks/>
          </p:cNvGrpSpPr>
          <p:nvPr/>
        </p:nvGrpSpPr>
        <p:grpSpPr bwMode="auto">
          <a:xfrm>
            <a:off x="682625" y="1903413"/>
            <a:ext cx="1300163" cy="1046162"/>
            <a:chOff x="430" y="1199"/>
            <a:chExt cx="819" cy="659"/>
          </a:xfrm>
        </p:grpSpPr>
        <p:sp>
          <p:nvSpPr>
            <p:cNvPr id="92232" name="Rectangle 72"/>
            <p:cNvSpPr>
              <a:spLocks noChangeArrowheads="1"/>
            </p:cNvSpPr>
            <p:nvPr/>
          </p:nvSpPr>
          <p:spPr bwMode="auto">
            <a:xfrm>
              <a:off x="803" y="1199"/>
              <a:ext cx="99" cy="658"/>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33" name="Rectangle 73"/>
            <p:cNvSpPr>
              <a:spLocks noChangeArrowheads="1"/>
            </p:cNvSpPr>
            <p:nvPr/>
          </p:nvSpPr>
          <p:spPr bwMode="auto">
            <a:xfrm>
              <a:off x="713" y="1409"/>
              <a:ext cx="91" cy="448"/>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34" name="Rectangle 74"/>
            <p:cNvSpPr>
              <a:spLocks noChangeArrowheads="1"/>
            </p:cNvSpPr>
            <p:nvPr/>
          </p:nvSpPr>
          <p:spPr bwMode="auto">
            <a:xfrm>
              <a:off x="907" y="1388"/>
              <a:ext cx="91" cy="466"/>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35" name="Rectangle 75"/>
            <p:cNvSpPr>
              <a:spLocks noChangeArrowheads="1"/>
            </p:cNvSpPr>
            <p:nvPr/>
          </p:nvSpPr>
          <p:spPr bwMode="auto">
            <a:xfrm>
              <a:off x="997" y="1546"/>
              <a:ext cx="80" cy="311"/>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36" name="Rectangle 76"/>
            <p:cNvSpPr>
              <a:spLocks noChangeArrowheads="1"/>
            </p:cNvSpPr>
            <p:nvPr/>
          </p:nvSpPr>
          <p:spPr bwMode="auto">
            <a:xfrm>
              <a:off x="617" y="1525"/>
              <a:ext cx="99" cy="329"/>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37" name="Rectangle 77"/>
            <p:cNvSpPr>
              <a:spLocks noChangeArrowheads="1"/>
            </p:cNvSpPr>
            <p:nvPr/>
          </p:nvSpPr>
          <p:spPr bwMode="auto">
            <a:xfrm>
              <a:off x="1080" y="1729"/>
              <a:ext cx="92" cy="129"/>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238" name="Rectangle 78"/>
            <p:cNvSpPr>
              <a:spLocks noChangeArrowheads="1"/>
            </p:cNvSpPr>
            <p:nvPr/>
          </p:nvSpPr>
          <p:spPr bwMode="auto">
            <a:xfrm>
              <a:off x="520" y="1708"/>
              <a:ext cx="91" cy="147"/>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305" name="Rectangle 145"/>
            <p:cNvSpPr>
              <a:spLocks noChangeArrowheads="1"/>
            </p:cNvSpPr>
            <p:nvPr/>
          </p:nvSpPr>
          <p:spPr bwMode="auto">
            <a:xfrm>
              <a:off x="1167" y="1746"/>
              <a:ext cx="82" cy="109"/>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2306" name="Rectangle 146"/>
            <p:cNvSpPr>
              <a:spLocks noChangeArrowheads="1"/>
            </p:cNvSpPr>
            <p:nvPr/>
          </p:nvSpPr>
          <p:spPr bwMode="auto">
            <a:xfrm>
              <a:off x="430" y="1764"/>
              <a:ext cx="92" cy="93"/>
            </a:xfrm>
            <a:prstGeom prst="rect">
              <a:avLst/>
            </a:prstGeom>
            <a:solidFill>
              <a:srgbClr val="CCFF99"/>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92308" name="Text Box 148"/>
          <p:cNvSpPr txBox="1">
            <a:spLocks noChangeArrowheads="1"/>
          </p:cNvSpPr>
          <p:nvPr/>
        </p:nvSpPr>
        <p:spPr bwMode="auto">
          <a:xfrm>
            <a:off x="609600" y="3309938"/>
            <a:ext cx="1625600" cy="989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30000"/>
              </a:spcBef>
            </a:pPr>
            <a:r>
              <a:rPr lang="ja-JP" altLang="en-US" sz="1200"/>
              <a:t>・中心付近の度数が</a:t>
            </a:r>
          </a:p>
          <a:p>
            <a:pPr>
              <a:spcBef>
                <a:spcPct val="30000"/>
              </a:spcBef>
            </a:pPr>
            <a:r>
              <a:rPr lang="ja-JP" altLang="en-US" sz="1200"/>
              <a:t>　最も多く、中心から</a:t>
            </a:r>
          </a:p>
          <a:p>
            <a:pPr>
              <a:spcBef>
                <a:spcPct val="30000"/>
              </a:spcBef>
            </a:pPr>
            <a:r>
              <a:rPr lang="ja-JP" altLang="en-US" sz="1200"/>
              <a:t>　徐々に少なくなる。</a:t>
            </a:r>
          </a:p>
          <a:p>
            <a:pPr>
              <a:spcBef>
                <a:spcPct val="30000"/>
              </a:spcBef>
            </a:pPr>
            <a:r>
              <a:rPr lang="ja-JP" altLang="en-US" sz="1200"/>
              <a:t>・</a:t>
            </a:r>
            <a:r>
              <a:rPr lang="ja-JP" altLang="en-US" sz="1200">
                <a:solidFill>
                  <a:schemeClr val="accent1"/>
                </a:solidFill>
              </a:rPr>
              <a:t>ほぼ左右対称</a:t>
            </a:r>
            <a:r>
              <a:rPr lang="ja-JP" altLang="en-US" sz="1200"/>
              <a:t>。</a:t>
            </a:r>
          </a:p>
        </p:txBody>
      </p:sp>
      <p:sp>
        <p:nvSpPr>
          <p:cNvPr id="92309" name="Text Box 149"/>
          <p:cNvSpPr txBox="1">
            <a:spLocks noChangeArrowheads="1"/>
          </p:cNvSpPr>
          <p:nvPr/>
        </p:nvSpPr>
        <p:spPr bwMode="auto">
          <a:xfrm>
            <a:off x="2305050" y="3319463"/>
            <a:ext cx="1625600" cy="989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30000"/>
              </a:spcBef>
            </a:pPr>
            <a:r>
              <a:rPr lang="ja-JP" altLang="en-US" sz="1200"/>
              <a:t>・普通のﾋｽﾄｸﾞﾗﾑの</a:t>
            </a:r>
          </a:p>
          <a:p>
            <a:pPr>
              <a:spcBef>
                <a:spcPct val="30000"/>
              </a:spcBef>
            </a:pPr>
            <a:r>
              <a:rPr lang="ja-JP" altLang="en-US" sz="1200"/>
              <a:t>　右端、または左端に</a:t>
            </a:r>
          </a:p>
          <a:p>
            <a:pPr>
              <a:spcBef>
                <a:spcPct val="30000"/>
              </a:spcBef>
            </a:pPr>
            <a:r>
              <a:rPr lang="ja-JP" altLang="en-US" sz="1200"/>
              <a:t>　</a:t>
            </a:r>
            <a:r>
              <a:rPr lang="ja-JP" altLang="en-US" sz="1200">
                <a:solidFill>
                  <a:schemeClr val="accent1"/>
                </a:solidFill>
              </a:rPr>
              <a:t>離れ小島</a:t>
            </a:r>
            <a:r>
              <a:rPr lang="ja-JP" altLang="en-US" sz="1200"/>
              <a:t>がある。</a:t>
            </a:r>
          </a:p>
          <a:p>
            <a:pPr>
              <a:spcBef>
                <a:spcPct val="30000"/>
              </a:spcBef>
            </a:pPr>
            <a:endParaRPr lang="en-US" altLang="ja-JP" sz="1200"/>
          </a:p>
        </p:txBody>
      </p:sp>
      <p:sp>
        <p:nvSpPr>
          <p:cNvPr id="92310" name="Text Box 150"/>
          <p:cNvSpPr txBox="1">
            <a:spLocks noChangeArrowheads="1"/>
          </p:cNvSpPr>
          <p:nvPr/>
        </p:nvSpPr>
        <p:spPr bwMode="auto">
          <a:xfrm>
            <a:off x="5622925" y="3311525"/>
            <a:ext cx="1625600" cy="1227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30000"/>
              </a:spcBef>
            </a:pPr>
            <a:r>
              <a:rPr lang="ja-JP" altLang="en-US" sz="1200"/>
              <a:t>・区間の一つ置きに</a:t>
            </a:r>
          </a:p>
          <a:p>
            <a:pPr>
              <a:spcBef>
                <a:spcPct val="30000"/>
              </a:spcBef>
            </a:pPr>
            <a:r>
              <a:rPr lang="ja-JP" altLang="en-US" sz="1200"/>
              <a:t>　度数が少なくなった</a:t>
            </a:r>
          </a:p>
          <a:p>
            <a:pPr>
              <a:spcBef>
                <a:spcPct val="30000"/>
              </a:spcBef>
            </a:pPr>
            <a:r>
              <a:rPr lang="ja-JP" altLang="en-US" sz="1200"/>
              <a:t>　り</a:t>
            </a:r>
            <a:r>
              <a:rPr lang="ja-JP" altLang="en-US" sz="1200">
                <a:solidFill>
                  <a:schemeClr val="accent1"/>
                </a:solidFill>
              </a:rPr>
              <a:t>歯抜け</a:t>
            </a:r>
            <a:r>
              <a:rPr lang="ja-JP" altLang="en-US" sz="1200"/>
              <a:t>でくしの歯</a:t>
            </a:r>
          </a:p>
          <a:p>
            <a:pPr>
              <a:spcBef>
                <a:spcPct val="30000"/>
              </a:spcBef>
            </a:pPr>
            <a:r>
              <a:rPr lang="ja-JP" altLang="en-US" sz="1200"/>
              <a:t>　の形になっている。</a:t>
            </a:r>
          </a:p>
          <a:p>
            <a:pPr>
              <a:spcBef>
                <a:spcPct val="30000"/>
              </a:spcBef>
            </a:pPr>
            <a:endParaRPr lang="en-US" altLang="ja-JP" sz="1200"/>
          </a:p>
        </p:txBody>
      </p:sp>
      <p:sp>
        <p:nvSpPr>
          <p:cNvPr id="92311" name="Text Box 151"/>
          <p:cNvSpPr txBox="1">
            <a:spLocks noChangeArrowheads="1"/>
          </p:cNvSpPr>
          <p:nvPr/>
        </p:nvSpPr>
        <p:spPr bwMode="auto">
          <a:xfrm>
            <a:off x="7250113" y="3317875"/>
            <a:ext cx="1625600" cy="1703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30000"/>
              </a:spcBef>
            </a:pPr>
            <a:r>
              <a:rPr lang="ja-JP" altLang="en-US" sz="1200"/>
              <a:t>・ﾋｽﾄｸﾞﾗﾑの平均値が</a:t>
            </a:r>
          </a:p>
          <a:p>
            <a:pPr>
              <a:spcBef>
                <a:spcPct val="30000"/>
              </a:spcBef>
            </a:pPr>
            <a:r>
              <a:rPr lang="ja-JP" altLang="en-US" sz="1200"/>
              <a:t>　分布の中心値より</a:t>
            </a:r>
          </a:p>
          <a:p>
            <a:pPr>
              <a:spcBef>
                <a:spcPct val="30000"/>
              </a:spcBef>
            </a:pPr>
            <a:r>
              <a:rPr lang="ja-JP" altLang="en-US" sz="1200"/>
              <a:t>　</a:t>
            </a:r>
            <a:r>
              <a:rPr lang="ja-JP" altLang="en-US" sz="1200">
                <a:solidFill>
                  <a:schemeClr val="accent1"/>
                </a:solidFill>
              </a:rPr>
              <a:t>極端に片寄り</a:t>
            </a:r>
            <a:r>
              <a:rPr lang="ja-JP" altLang="en-US" sz="1200"/>
              <a:t>があり</a:t>
            </a:r>
          </a:p>
          <a:p>
            <a:pPr>
              <a:spcBef>
                <a:spcPct val="30000"/>
              </a:spcBef>
            </a:pPr>
            <a:r>
              <a:rPr lang="ja-JP" altLang="en-US" sz="1200"/>
              <a:t>　</a:t>
            </a:r>
            <a:r>
              <a:rPr lang="ja-JP" altLang="en-US" sz="1200">
                <a:solidFill>
                  <a:schemeClr val="accent1"/>
                </a:solidFill>
              </a:rPr>
              <a:t>度数は片側が急</a:t>
            </a:r>
            <a:r>
              <a:rPr lang="ja-JP" altLang="en-US" sz="1200"/>
              <a:t>で</a:t>
            </a:r>
          </a:p>
          <a:p>
            <a:pPr>
              <a:spcBef>
                <a:spcPct val="30000"/>
              </a:spcBef>
            </a:pPr>
            <a:r>
              <a:rPr lang="ja-JP" altLang="en-US" sz="1200"/>
              <a:t>　</a:t>
            </a:r>
            <a:r>
              <a:rPr lang="ja-JP" altLang="en-US" sz="1200">
                <a:solidFill>
                  <a:schemeClr val="accent1"/>
                </a:solidFill>
              </a:rPr>
              <a:t>反対側はなだらか</a:t>
            </a:r>
            <a:r>
              <a:rPr lang="ja-JP" altLang="en-US" sz="1200"/>
              <a:t>。</a:t>
            </a:r>
          </a:p>
          <a:p>
            <a:pPr>
              <a:spcBef>
                <a:spcPct val="30000"/>
              </a:spcBef>
            </a:pPr>
            <a:r>
              <a:rPr lang="ja-JP" altLang="en-US" sz="1200"/>
              <a:t>・左右非対象</a:t>
            </a:r>
          </a:p>
          <a:p>
            <a:pPr>
              <a:spcBef>
                <a:spcPct val="30000"/>
              </a:spcBef>
            </a:pPr>
            <a:endParaRPr lang="en-US" altLang="ja-JP" sz="1200"/>
          </a:p>
        </p:txBody>
      </p:sp>
      <p:sp>
        <p:nvSpPr>
          <p:cNvPr id="92312" name="Text Box 152"/>
          <p:cNvSpPr txBox="1">
            <a:spLocks noChangeArrowheads="1"/>
          </p:cNvSpPr>
          <p:nvPr/>
        </p:nvSpPr>
        <p:spPr bwMode="auto">
          <a:xfrm>
            <a:off x="3986213" y="3314700"/>
            <a:ext cx="1625600" cy="989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30000"/>
              </a:spcBef>
            </a:pPr>
            <a:r>
              <a:rPr lang="ja-JP" altLang="en-US" sz="1200"/>
              <a:t>・分布の中心付近の</a:t>
            </a:r>
          </a:p>
          <a:p>
            <a:pPr>
              <a:spcBef>
                <a:spcPct val="30000"/>
              </a:spcBef>
            </a:pPr>
            <a:r>
              <a:rPr lang="ja-JP" altLang="en-US" sz="1200"/>
              <a:t>　度数が少なく</a:t>
            </a:r>
          </a:p>
          <a:p>
            <a:pPr>
              <a:spcBef>
                <a:spcPct val="30000"/>
              </a:spcBef>
            </a:pPr>
            <a:r>
              <a:rPr lang="ja-JP" altLang="en-US" sz="1200"/>
              <a:t>　</a:t>
            </a:r>
            <a:r>
              <a:rPr lang="ja-JP" altLang="en-US" sz="1200">
                <a:solidFill>
                  <a:schemeClr val="accent1"/>
                </a:solidFill>
              </a:rPr>
              <a:t>左右に山</a:t>
            </a:r>
            <a:r>
              <a:rPr lang="ja-JP" altLang="en-US" sz="1200"/>
              <a:t>がある。</a:t>
            </a:r>
          </a:p>
          <a:p>
            <a:pPr>
              <a:spcBef>
                <a:spcPct val="30000"/>
              </a:spcBef>
            </a:pPr>
            <a:endParaRPr lang="en-US" altLang="ja-JP" sz="1200"/>
          </a:p>
        </p:txBody>
      </p:sp>
      <p:sp>
        <p:nvSpPr>
          <p:cNvPr id="92313" name="Text Box 153"/>
          <p:cNvSpPr txBox="1">
            <a:spLocks noChangeArrowheads="1"/>
          </p:cNvSpPr>
          <p:nvPr/>
        </p:nvSpPr>
        <p:spPr bwMode="auto">
          <a:xfrm>
            <a:off x="561975" y="5033963"/>
            <a:ext cx="1625600" cy="274637"/>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30000"/>
              </a:spcBef>
            </a:pPr>
            <a:r>
              <a:rPr lang="ja-JP" altLang="en-US" sz="1200"/>
              <a:t>・</a:t>
            </a:r>
            <a:r>
              <a:rPr lang="ja-JP" altLang="en-US" sz="1200">
                <a:solidFill>
                  <a:srgbClr val="FFCC00"/>
                </a:solidFill>
              </a:rPr>
              <a:t>安定した工程</a:t>
            </a:r>
          </a:p>
        </p:txBody>
      </p:sp>
      <p:sp>
        <p:nvSpPr>
          <p:cNvPr id="92314" name="Text Box 154"/>
          <p:cNvSpPr txBox="1">
            <a:spLocks noChangeArrowheads="1"/>
          </p:cNvSpPr>
          <p:nvPr/>
        </p:nvSpPr>
        <p:spPr bwMode="auto">
          <a:xfrm>
            <a:off x="2271713" y="5043488"/>
            <a:ext cx="1625600" cy="1703387"/>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30000"/>
              </a:spcBef>
            </a:pPr>
            <a:r>
              <a:rPr lang="ja-JP" altLang="en-US" sz="1200"/>
              <a:t>・</a:t>
            </a:r>
            <a:r>
              <a:rPr lang="ja-JP" altLang="en-US" sz="1200">
                <a:solidFill>
                  <a:srgbClr val="FFCC00"/>
                </a:solidFill>
              </a:rPr>
              <a:t>原料の変化</a:t>
            </a:r>
            <a:r>
              <a:rPr lang="ja-JP" altLang="en-US" sz="1200"/>
              <a:t>や</a:t>
            </a:r>
            <a:r>
              <a:rPr lang="ja-JP" altLang="en-US" sz="1200">
                <a:solidFill>
                  <a:srgbClr val="FFCC00"/>
                </a:solidFill>
              </a:rPr>
              <a:t>工程</a:t>
            </a:r>
          </a:p>
          <a:p>
            <a:pPr>
              <a:spcBef>
                <a:spcPct val="30000"/>
              </a:spcBef>
            </a:pPr>
            <a:r>
              <a:rPr lang="ja-JP" altLang="en-US" sz="1200"/>
              <a:t>　</a:t>
            </a:r>
            <a:r>
              <a:rPr lang="ja-JP" altLang="en-US" sz="1200">
                <a:solidFill>
                  <a:srgbClr val="FFCC00"/>
                </a:solidFill>
              </a:rPr>
              <a:t>の変化</a:t>
            </a:r>
            <a:r>
              <a:rPr lang="ja-JP" altLang="en-US" sz="1200"/>
              <a:t>なぞによって</a:t>
            </a:r>
          </a:p>
          <a:p>
            <a:pPr>
              <a:spcBef>
                <a:spcPct val="30000"/>
              </a:spcBef>
            </a:pPr>
            <a:r>
              <a:rPr lang="ja-JP" altLang="en-US" sz="1200"/>
              <a:t>　起こる。</a:t>
            </a:r>
          </a:p>
          <a:p>
            <a:pPr>
              <a:spcBef>
                <a:spcPct val="30000"/>
              </a:spcBef>
            </a:pPr>
            <a:r>
              <a:rPr lang="ja-JP" altLang="en-US" sz="1200"/>
              <a:t>・特に工程に異常が</a:t>
            </a:r>
          </a:p>
          <a:p>
            <a:pPr>
              <a:spcBef>
                <a:spcPct val="30000"/>
              </a:spcBef>
            </a:pPr>
            <a:r>
              <a:rPr lang="ja-JP" altLang="en-US" sz="1200"/>
              <a:t>　あったり工程の調節</a:t>
            </a:r>
          </a:p>
          <a:p>
            <a:pPr>
              <a:spcBef>
                <a:spcPct val="30000"/>
              </a:spcBef>
            </a:pPr>
            <a:r>
              <a:rPr lang="ja-JP" altLang="en-US" sz="1200"/>
              <a:t>　を間違えたときに</a:t>
            </a:r>
          </a:p>
          <a:p>
            <a:pPr>
              <a:spcBef>
                <a:spcPct val="30000"/>
              </a:spcBef>
            </a:pPr>
            <a:r>
              <a:rPr lang="ja-JP" altLang="en-US" sz="1200"/>
              <a:t>　起こる。</a:t>
            </a:r>
          </a:p>
        </p:txBody>
      </p:sp>
      <p:sp>
        <p:nvSpPr>
          <p:cNvPr id="92315" name="Text Box 155"/>
          <p:cNvSpPr txBox="1">
            <a:spLocks noChangeArrowheads="1"/>
          </p:cNvSpPr>
          <p:nvPr/>
        </p:nvSpPr>
        <p:spPr bwMode="auto">
          <a:xfrm>
            <a:off x="4010025" y="5024438"/>
            <a:ext cx="16256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30000"/>
              </a:spcBef>
            </a:pPr>
            <a:r>
              <a:rPr lang="ja-JP" altLang="en-US" sz="1200"/>
              <a:t>・平均値の</a:t>
            </a:r>
            <a:r>
              <a:rPr lang="ja-JP" altLang="en-US" sz="1200">
                <a:solidFill>
                  <a:srgbClr val="FFCC00"/>
                </a:solidFill>
              </a:rPr>
              <a:t>異なる２台</a:t>
            </a:r>
          </a:p>
          <a:p>
            <a:pPr>
              <a:spcBef>
                <a:spcPct val="30000"/>
              </a:spcBef>
            </a:pPr>
            <a:r>
              <a:rPr lang="ja-JP" altLang="en-US" sz="1200"/>
              <a:t>　の</a:t>
            </a:r>
            <a:r>
              <a:rPr lang="ja-JP" altLang="en-US" sz="1200">
                <a:solidFill>
                  <a:srgbClr val="FFCC00"/>
                </a:solidFill>
              </a:rPr>
              <a:t>違った機械</a:t>
            </a:r>
            <a:r>
              <a:rPr lang="ja-JP" altLang="en-US" sz="1200"/>
              <a:t>で作ら</a:t>
            </a:r>
          </a:p>
          <a:p>
            <a:pPr>
              <a:spcBef>
                <a:spcPct val="30000"/>
              </a:spcBef>
            </a:pPr>
            <a:r>
              <a:rPr lang="ja-JP" altLang="en-US" sz="1200"/>
              <a:t>　れた</a:t>
            </a:r>
            <a:r>
              <a:rPr lang="ja-JP" altLang="en-US" sz="1200">
                <a:solidFill>
                  <a:srgbClr val="FFCC00"/>
                </a:solidFill>
              </a:rPr>
              <a:t>製品が混ざって</a:t>
            </a:r>
            <a:r>
              <a:rPr lang="ja-JP" altLang="en-US" sz="1200"/>
              <a:t>　いる時などに現れる。</a:t>
            </a:r>
          </a:p>
        </p:txBody>
      </p:sp>
      <p:sp>
        <p:nvSpPr>
          <p:cNvPr id="92317" name="Text Box 157"/>
          <p:cNvSpPr txBox="1">
            <a:spLocks noChangeArrowheads="1"/>
          </p:cNvSpPr>
          <p:nvPr/>
        </p:nvSpPr>
        <p:spPr bwMode="auto">
          <a:xfrm>
            <a:off x="7272338" y="5043488"/>
            <a:ext cx="1625600" cy="989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30000"/>
              </a:spcBef>
            </a:pPr>
            <a:r>
              <a:rPr lang="ja-JP" altLang="en-US" sz="1200"/>
              <a:t>・</a:t>
            </a:r>
            <a:r>
              <a:rPr lang="ja-JP" altLang="en-US" sz="1200">
                <a:solidFill>
                  <a:srgbClr val="FFCC00"/>
                </a:solidFill>
              </a:rPr>
              <a:t>全数検査</a:t>
            </a:r>
            <a:r>
              <a:rPr lang="ja-JP" altLang="en-US" sz="1200"/>
              <a:t>を行って</a:t>
            </a:r>
          </a:p>
          <a:p>
            <a:pPr>
              <a:spcBef>
                <a:spcPct val="30000"/>
              </a:spcBef>
            </a:pPr>
            <a:r>
              <a:rPr lang="ja-JP" altLang="en-US" sz="1200"/>
              <a:t>　</a:t>
            </a:r>
            <a:r>
              <a:rPr lang="ja-JP" altLang="en-US" sz="1200">
                <a:solidFill>
                  <a:srgbClr val="FFCC00"/>
                </a:solidFill>
              </a:rPr>
              <a:t>規格外の製品を</a:t>
            </a:r>
          </a:p>
          <a:p>
            <a:pPr>
              <a:spcBef>
                <a:spcPct val="30000"/>
              </a:spcBef>
            </a:pPr>
            <a:r>
              <a:rPr lang="ja-JP" altLang="en-US" sz="1200"/>
              <a:t>　</a:t>
            </a:r>
            <a:r>
              <a:rPr lang="ja-JP" altLang="en-US" sz="1200">
                <a:solidFill>
                  <a:srgbClr val="FFCC00"/>
                </a:solidFill>
              </a:rPr>
              <a:t>取り除いた時</a:t>
            </a:r>
            <a:r>
              <a:rPr lang="ja-JP" altLang="en-US" sz="1200"/>
              <a:t>など</a:t>
            </a:r>
          </a:p>
          <a:p>
            <a:pPr>
              <a:spcBef>
                <a:spcPct val="30000"/>
              </a:spcBef>
            </a:pPr>
            <a:r>
              <a:rPr lang="ja-JP" altLang="en-US" sz="1200"/>
              <a:t>　に現れる。</a:t>
            </a:r>
          </a:p>
        </p:txBody>
      </p:sp>
      <p:sp>
        <p:nvSpPr>
          <p:cNvPr id="92318" name="Text Box 158"/>
          <p:cNvSpPr txBox="1">
            <a:spLocks noChangeArrowheads="1"/>
          </p:cNvSpPr>
          <p:nvPr/>
        </p:nvSpPr>
        <p:spPr bwMode="auto">
          <a:xfrm>
            <a:off x="5605463" y="5033963"/>
            <a:ext cx="1625600" cy="989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30000"/>
              </a:spcBef>
            </a:pPr>
            <a:r>
              <a:rPr lang="ja-JP" altLang="en-US" sz="1200"/>
              <a:t>・</a:t>
            </a:r>
            <a:r>
              <a:rPr lang="ja-JP" altLang="en-US" sz="1200">
                <a:solidFill>
                  <a:srgbClr val="FFCC00"/>
                </a:solidFill>
              </a:rPr>
              <a:t>測定器にくせ</a:t>
            </a:r>
            <a:r>
              <a:rPr lang="ja-JP" altLang="en-US" sz="1200"/>
              <a:t>があっ</a:t>
            </a:r>
          </a:p>
          <a:p>
            <a:pPr>
              <a:spcBef>
                <a:spcPct val="30000"/>
              </a:spcBef>
            </a:pPr>
            <a:r>
              <a:rPr lang="ja-JP" altLang="en-US" sz="1200"/>
              <a:t>　たり、</a:t>
            </a:r>
            <a:r>
              <a:rPr lang="ja-JP" altLang="en-US" sz="1200">
                <a:solidFill>
                  <a:srgbClr val="FFCC00"/>
                </a:solidFill>
              </a:rPr>
              <a:t>測定器の読み</a:t>
            </a:r>
          </a:p>
          <a:p>
            <a:pPr>
              <a:spcBef>
                <a:spcPct val="30000"/>
              </a:spcBef>
            </a:pPr>
            <a:r>
              <a:rPr lang="ja-JP" altLang="en-US" sz="1200"/>
              <a:t>　</a:t>
            </a:r>
            <a:r>
              <a:rPr lang="ja-JP" altLang="en-US" sz="1200">
                <a:solidFill>
                  <a:srgbClr val="FFCC00"/>
                </a:solidFill>
              </a:rPr>
              <a:t>方に片寄り</a:t>
            </a:r>
            <a:r>
              <a:rPr lang="ja-JP" altLang="en-US" sz="1200"/>
              <a:t>がある</a:t>
            </a:r>
          </a:p>
          <a:p>
            <a:pPr>
              <a:spcBef>
                <a:spcPct val="30000"/>
              </a:spcBef>
            </a:pPr>
            <a:r>
              <a:rPr lang="ja-JP" altLang="en-US" sz="1200"/>
              <a:t>　とき起こる。</a:t>
            </a:r>
          </a:p>
        </p:txBody>
      </p:sp>
      <p:sp>
        <p:nvSpPr>
          <p:cNvPr id="92320" name="Text Box 160"/>
          <p:cNvSpPr txBox="1">
            <a:spLocks noChangeArrowheads="1"/>
          </p:cNvSpPr>
          <p:nvPr/>
        </p:nvSpPr>
        <p:spPr bwMode="auto">
          <a:xfrm>
            <a:off x="8520113" y="142875"/>
            <a:ext cx="6238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２９</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ChangeArrowheads="1"/>
          </p:cNvSpPr>
          <p:nvPr/>
        </p:nvSpPr>
        <p:spPr bwMode="auto">
          <a:xfrm>
            <a:off x="195263" y="26988"/>
            <a:ext cx="3295650" cy="409575"/>
          </a:xfrm>
          <a:prstGeom prst="rect">
            <a:avLst/>
          </a:prstGeom>
          <a:solidFill>
            <a:srgbClr val="FF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製品の分布と規格の関係</a:t>
            </a:r>
          </a:p>
        </p:txBody>
      </p:sp>
      <p:graphicFrame>
        <p:nvGraphicFramePr>
          <p:cNvPr id="93467" name="Group 283"/>
          <p:cNvGraphicFramePr>
            <a:graphicFrameLocks noGrp="1"/>
          </p:cNvGraphicFramePr>
          <p:nvPr/>
        </p:nvGraphicFramePr>
        <p:xfrm>
          <a:off x="217488" y="496888"/>
          <a:ext cx="8650287" cy="6165850"/>
        </p:xfrm>
        <a:graphic>
          <a:graphicData uri="http://schemas.openxmlformats.org/drawingml/2006/table">
            <a:tbl>
              <a:tblPr/>
              <a:tblGrid>
                <a:gridCol w="371475"/>
                <a:gridCol w="1355725"/>
                <a:gridCol w="1403350"/>
                <a:gridCol w="1398587"/>
                <a:gridCol w="1377950"/>
                <a:gridCol w="1379538"/>
                <a:gridCol w="1363662"/>
              </a:tblGrid>
              <a:tr h="179387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8731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8778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8366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17843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93253" name="Text Box 69"/>
          <p:cNvSpPr txBox="1">
            <a:spLocks noChangeArrowheads="1"/>
          </p:cNvSpPr>
          <p:nvPr/>
        </p:nvSpPr>
        <p:spPr bwMode="auto">
          <a:xfrm>
            <a:off x="271463" y="922338"/>
            <a:ext cx="366712" cy="973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b="1"/>
              <a:t>分布と規格</a:t>
            </a:r>
          </a:p>
        </p:txBody>
      </p:sp>
      <p:sp>
        <p:nvSpPr>
          <p:cNvPr id="93254" name="Text Box 70"/>
          <p:cNvSpPr txBox="1">
            <a:spLocks noChangeArrowheads="1"/>
          </p:cNvSpPr>
          <p:nvPr/>
        </p:nvSpPr>
        <p:spPr bwMode="auto">
          <a:xfrm>
            <a:off x="249238" y="2332038"/>
            <a:ext cx="366712"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b="1"/>
              <a:t>分布の中心</a:t>
            </a:r>
          </a:p>
        </p:txBody>
      </p:sp>
      <p:sp>
        <p:nvSpPr>
          <p:cNvPr id="93255" name="Text Box 71"/>
          <p:cNvSpPr txBox="1">
            <a:spLocks noChangeArrowheads="1"/>
          </p:cNvSpPr>
          <p:nvPr/>
        </p:nvSpPr>
        <p:spPr bwMode="auto">
          <a:xfrm>
            <a:off x="258763" y="3313113"/>
            <a:ext cx="366712" cy="742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b="1"/>
              <a:t>ばらつき</a:t>
            </a:r>
          </a:p>
        </p:txBody>
      </p:sp>
      <p:sp>
        <p:nvSpPr>
          <p:cNvPr id="93256" name="Text Box 72"/>
          <p:cNvSpPr txBox="1">
            <a:spLocks noChangeArrowheads="1"/>
          </p:cNvSpPr>
          <p:nvPr/>
        </p:nvSpPr>
        <p:spPr bwMode="auto">
          <a:xfrm>
            <a:off x="255588" y="4133850"/>
            <a:ext cx="366712" cy="771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b="1"/>
              <a:t>不良発生</a:t>
            </a:r>
          </a:p>
        </p:txBody>
      </p:sp>
      <p:sp>
        <p:nvSpPr>
          <p:cNvPr id="93273" name="Text Box 89"/>
          <p:cNvSpPr txBox="1">
            <a:spLocks noChangeArrowheads="1"/>
          </p:cNvSpPr>
          <p:nvPr/>
        </p:nvSpPr>
        <p:spPr bwMode="auto">
          <a:xfrm>
            <a:off x="233363" y="5416550"/>
            <a:ext cx="366712" cy="771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b="1"/>
              <a:t>考　　　察</a:t>
            </a:r>
          </a:p>
        </p:txBody>
      </p:sp>
      <p:sp>
        <p:nvSpPr>
          <p:cNvPr id="93275" name="Text Box 91"/>
          <p:cNvSpPr txBox="1">
            <a:spLocks noChangeArrowheads="1"/>
          </p:cNvSpPr>
          <p:nvPr/>
        </p:nvSpPr>
        <p:spPr bwMode="auto">
          <a:xfrm>
            <a:off x="2363788" y="4338638"/>
            <a:ext cx="7810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FFCC00"/>
                </a:solidFill>
              </a:rPr>
              <a:t>要注意</a:t>
            </a:r>
          </a:p>
        </p:txBody>
      </p:sp>
      <p:sp>
        <p:nvSpPr>
          <p:cNvPr id="93276" name="Text Box 92"/>
          <p:cNvSpPr txBox="1">
            <a:spLocks noChangeArrowheads="1"/>
          </p:cNvSpPr>
          <p:nvPr/>
        </p:nvSpPr>
        <p:spPr bwMode="auto">
          <a:xfrm>
            <a:off x="963613" y="4332288"/>
            <a:ext cx="8255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00FF00"/>
                </a:solidFill>
              </a:rPr>
              <a:t>な　し</a:t>
            </a:r>
          </a:p>
        </p:txBody>
      </p:sp>
      <p:sp>
        <p:nvSpPr>
          <p:cNvPr id="93277" name="Text Box 93"/>
          <p:cNvSpPr txBox="1">
            <a:spLocks noChangeArrowheads="1"/>
          </p:cNvSpPr>
          <p:nvPr/>
        </p:nvSpPr>
        <p:spPr bwMode="auto">
          <a:xfrm>
            <a:off x="3702050" y="4348163"/>
            <a:ext cx="7810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FFCC00"/>
                </a:solidFill>
              </a:rPr>
              <a:t>要注意</a:t>
            </a:r>
          </a:p>
        </p:txBody>
      </p:sp>
      <p:sp>
        <p:nvSpPr>
          <p:cNvPr id="93278" name="Text Box 94"/>
          <p:cNvSpPr txBox="1">
            <a:spLocks noChangeArrowheads="1"/>
          </p:cNvSpPr>
          <p:nvPr/>
        </p:nvSpPr>
        <p:spPr bwMode="auto">
          <a:xfrm>
            <a:off x="5057775" y="4341813"/>
            <a:ext cx="7810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FF3300"/>
                </a:solidFill>
              </a:rPr>
              <a:t>　あ　り</a:t>
            </a:r>
          </a:p>
        </p:txBody>
      </p:sp>
      <p:sp>
        <p:nvSpPr>
          <p:cNvPr id="93279" name="Text Box 95"/>
          <p:cNvSpPr txBox="1">
            <a:spLocks noChangeArrowheads="1"/>
          </p:cNvSpPr>
          <p:nvPr/>
        </p:nvSpPr>
        <p:spPr bwMode="auto">
          <a:xfrm>
            <a:off x="6372225" y="4335463"/>
            <a:ext cx="7810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FF3300"/>
                </a:solidFill>
              </a:rPr>
              <a:t>　あ　り</a:t>
            </a:r>
          </a:p>
        </p:txBody>
      </p:sp>
      <p:sp>
        <p:nvSpPr>
          <p:cNvPr id="93280" name="Text Box 96"/>
          <p:cNvSpPr txBox="1">
            <a:spLocks noChangeArrowheads="1"/>
          </p:cNvSpPr>
          <p:nvPr/>
        </p:nvSpPr>
        <p:spPr bwMode="auto">
          <a:xfrm>
            <a:off x="7731125" y="4356100"/>
            <a:ext cx="7810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00FF00"/>
                </a:solidFill>
              </a:rPr>
              <a:t>　な　し</a:t>
            </a:r>
          </a:p>
        </p:txBody>
      </p:sp>
      <p:sp>
        <p:nvSpPr>
          <p:cNvPr id="93281" name="Text Box 97"/>
          <p:cNvSpPr txBox="1">
            <a:spLocks noChangeArrowheads="1"/>
          </p:cNvSpPr>
          <p:nvPr/>
        </p:nvSpPr>
        <p:spPr bwMode="auto">
          <a:xfrm>
            <a:off x="1027113" y="2511425"/>
            <a:ext cx="5508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82" name="Text Box 98"/>
          <p:cNvSpPr txBox="1">
            <a:spLocks noChangeArrowheads="1"/>
          </p:cNvSpPr>
          <p:nvPr/>
        </p:nvSpPr>
        <p:spPr bwMode="auto">
          <a:xfrm>
            <a:off x="2401888" y="2514600"/>
            <a:ext cx="5508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83" name="Text Box 99"/>
          <p:cNvSpPr txBox="1">
            <a:spLocks noChangeArrowheads="1"/>
          </p:cNvSpPr>
          <p:nvPr/>
        </p:nvSpPr>
        <p:spPr bwMode="auto">
          <a:xfrm>
            <a:off x="3822700" y="2520950"/>
            <a:ext cx="5508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84" name="Text Box 100"/>
          <p:cNvSpPr txBox="1">
            <a:spLocks noChangeArrowheads="1"/>
          </p:cNvSpPr>
          <p:nvPr/>
        </p:nvSpPr>
        <p:spPr bwMode="auto">
          <a:xfrm>
            <a:off x="5197475" y="2524125"/>
            <a:ext cx="5508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85" name="Text Box 101"/>
          <p:cNvSpPr txBox="1">
            <a:spLocks noChangeArrowheads="1"/>
          </p:cNvSpPr>
          <p:nvPr/>
        </p:nvSpPr>
        <p:spPr bwMode="auto">
          <a:xfrm>
            <a:off x="6583363" y="2524125"/>
            <a:ext cx="5508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86" name="Text Box 102"/>
          <p:cNvSpPr txBox="1">
            <a:spLocks noChangeArrowheads="1"/>
          </p:cNvSpPr>
          <p:nvPr/>
        </p:nvSpPr>
        <p:spPr bwMode="auto">
          <a:xfrm>
            <a:off x="8004175" y="2530475"/>
            <a:ext cx="5508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87" name="Text Box 103"/>
          <p:cNvSpPr txBox="1">
            <a:spLocks noChangeArrowheads="1"/>
          </p:cNvSpPr>
          <p:nvPr/>
        </p:nvSpPr>
        <p:spPr bwMode="auto">
          <a:xfrm>
            <a:off x="1022350" y="3421063"/>
            <a:ext cx="5508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88" name="Text Box 104"/>
          <p:cNvSpPr txBox="1">
            <a:spLocks noChangeArrowheads="1"/>
          </p:cNvSpPr>
          <p:nvPr/>
        </p:nvSpPr>
        <p:spPr bwMode="auto">
          <a:xfrm>
            <a:off x="2397125" y="3424238"/>
            <a:ext cx="5508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89" name="Text Box 105"/>
          <p:cNvSpPr txBox="1">
            <a:spLocks noChangeArrowheads="1"/>
          </p:cNvSpPr>
          <p:nvPr/>
        </p:nvSpPr>
        <p:spPr bwMode="auto">
          <a:xfrm>
            <a:off x="3817938" y="3430588"/>
            <a:ext cx="5508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90" name="Text Box 106"/>
          <p:cNvSpPr txBox="1">
            <a:spLocks noChangeArrowheads="1"/>
          </p:cNvSpPr>
          <p:nvPr/>
        </p:nvSpPr>
        <p:spPr bwMode="auto">
          <a:xfrm>
            <a:off x="5192713" y="3433763"/>
            <a:ext cx="5508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91" name="Text Box 107"/>
          <p:cNvSpPr txBox="1">
            <a:spLocks noChangeArrowheads="1"/>
          </p:cNvSpPr>
          <p:nvPr/>
        </p:nvSpPr>
        <p:spPr bwMode="auto">
          <a:xfrm>
            <a:off x="6578600" y="3433763"/>
            <a:ext cx="5508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92" name="Text Box 108"/>
          <p:cNvSpPr txBox="1">
            <a:spLocks noChangeArrowheads="1"/>
          </p:cNvSpPr>
          <p:nvPr/>
        </p:nvSpPr>
        <p:spPr bwMode="auto">
          <a:xfrm>
            <a:off x="7999413" y="3440113"/>
            <a:ext cx="5508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b="1"/>
              <a:t>△</a:t>
            </a:r>
          </a:p>
        </p:txBody>
      </p:sp>
      <p:sp>
        <p:nvSpPr>
          <p:cNvPr id="93294" name="Text Box 110"/>
          <p:cNvSpPr txBox="1">
            <a:spLocks noChangeArrowheads="1"/>
          </p:cNvSpPr>
          <p:nvPr/>
        </p:nvSpPr>
        <p:spPr bwMode="auto">
          <a:xfrm>
            <a:off x="609600" y="4876800"/>
            <a:ext cx="1363663" cy="1370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20000"/>
              </a:spcBef>
            </a:pPr>
            <a:r>
              <a:rPr lang="ja-JP" altLang="en-US" sz="1200"/>
              <a:t>・ﾊﾞﾗﾂｷは規格の</a:t>
            </a:r>
          </a:p>
          <a:p>
            <a:pPr>
              <a:spcBef>
                <a:spcPct val="20000"/>
              </a:spcBef>
            </a:pPr>
            <a:r>
              <a:rPr lang="ja-JP" altLang="en-US" sz="1200"/>
              <a:t>　幅より狭く</a:t>
            </a:r>
          </a:p>
          <a:p>
            <a:pPr>
              <a:spcBef>
                <a:spcPct val="20000"/>
              </a:spcBef>
            </a:pPr>
            <a:r>
              <a:rPr lang="ja-JP" altLang="en-US" sz="1200"/>
              <a:t>・中心が規格の</a:t>
            </a:r>
          </a:p>
          <a:p>
            <a:pPr>
              <a:spcBef>
                <a:spcPct val="20000"/>
              </a:spcBef>
            </a:pPr>
            <a:r>
              <a:rPr lang="ja-JP" altLang="en-US" sz="1200"/>
              <a:t>　ほぼ中央</a:t>
            </a:r>
          </a:p>
          <a:p>
            <a:pPr>
              <a:spcBef>
                <a:spcPct val="20000"/>
              </a:spcBef>
            </a:pPr>
            <a:r>
              <a:rPr lang="ja-JP" altLang="en-US" sz="1200"/>
              <a:t>・全体の形もよく</a:t>
            </a:r>
          </a:p>
          <a:p>
            <a:pPr>
              <a:spcBef>
                <a:spcPct val="20000"/>
              </a:spcBef>
            </a:pPr>
            <a:r>
              <a:rPr lang="ja-JP" altLang="en-US" sz="1200"/>
              <a:t>　理想的である。</a:t>
            </a:r>
          </a:p>
        </p:txBody>
      </p:sp>
      <p:sp>
        <p:nvSpPr>
          <p:cNvPr id="93295" name="Text Box 111"/>
          <p:cNvSpPr txBox="1">
            <a:spLocks noChangeArrowheads="1"/>
          </p:cNvSpPr>
          <p:nvPr/>
        </p:nvSpPr>
        <p:spPr bwMode="auto">
          <a:xfrm>
            <a:off x="1947863" y="4886325"/>
            <a:ext cx="1363662" cy="1811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200"/>
              <a:t>・ﾊﾞﾗﾂｷはよいが　　中心が右にずれ　ている</a:t>
            </a:r>
          </a:p>
          <a:p>
            <a:pPr>
              <a:spcBef>
                <a:spcPct val="10000"/>
              </a:spcBef>
            </a:pPr>
            <a:r>
              <a:rPr lang="ja-JP" altLang="en-US" sz="1200"/>
              <a:t>・不良品が出る可　能性あり</a:t>
            </a:r>
          </a:p>
          <a:p>
            <a:pPr>
              <a:spcBef>
                <a:spcPct val="10000"/>
              </a:spcBef>
            </a:pPr>
            <a:r>
              <a:rPr lang="ja-JP" altLang="en-US" sz="1200"/>
              <a:t>・原因を調査し分　布の中心を規格</a:t>
            </a:r>
          </a:p>
          <a:p>
            <a:pPr>
              <a:spcBef>
                <a:spcPct val="10000"/>
              </a:spcBef>
            </a:pPr>
            <a:r>
              <a:rPr lang="ja-JP" altLang="en-US" sz="1200"/>
              <a:t>　中央に持て行く</a:t>
            </a:r>
          </a:p>
          <a:p>
            <a:pPr>
              <a:spcBef>
                <a:spcPct val="10000"/>
              </a:spcBef>
            </a:pPr>
            <a:r>
              <a:rPr lang="ja-JP" altLang="en-US" sz="1200"/>
              <a:t>　対策が必要</a:t>
            </a:r>
          </a:p>
        </p:txBody>
      </p:sp>
      <p:sp>
        <p:nvSpPr>
          <p:cNvPr id="93296" name="Text Box 112"/>
          <p:cNvSpPr txBox="1">
            <a:spLocks noChangeArrowheads="1"/>
          </p:cNvSpPr>
          <p:nvPr/>
        </p:nvSpPr>
        <p:spPr bwMode="auto">
          <a:xfrm>
            <a:off x="3328988" y="4881563"/>
            <a:ext cx="1363662" cy="903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5000"/>
              </a:spcBef>
            </a:pPr>
            <a:r>
              <a:rPr lang="ja-JP" altLang="en-US" sz="1200"/>
              <a:t>・ﾊﾞﾗﾂｷｶが規格に</a:t>
            </a:r>
          </a:p>
          <a:p>
            <a:pPr>
              <a:spcBef>
                <a:spcPct val="15000"/>
              </a:spcBef>
            </a:pPr>
            <a:r>
              <a:rPr lang="ja-JP" altLang="en-US" sz="1200"/>
              <a:t>　対して大きい</a:t>
            </a:r>
          </a:p>
          <a:p>
            <a:pPr>
              <a:spcBef>
                <a:spcPct val="15000"/>
              </a:spcBef>
            </a:pPr>
            <a:r>
              <a:rPr lang="ja-JP" altLang="en-US" sz="1200"/>
              <a:t>・ﾊﾞﾗﾂｷを小さく</a:t>
            </a:r>
          </a:p>
          <a:p>
            <a:pPr>
              <a:spcBef>
                <a:spcPct val="15000"/>
              </a:spcBef>
            </a:pPr>
            <a:r>
              <a:rPr lang="ja-JP" altLang="en-US" sz="1200"/>
              <a:t>　する工夫が必要</a:t>
            </a:r>
          </a:p>
        </p:txBody>
      </p:sp>
      <p:sp>
        <p:nvSpPr>
          <p:cNvPr id="93297" name="Text Box 113"/>
          <p:cNvSpPr txBox="1">
            <a:spLocks noChangeArrowheads="1"/>
          </p:cNvSpPr>
          <p:nvPr/>
        </p:nvSpPr>
        <p:spPr bwMode="auto">
          <a:xfrm>
            <a:off x="4738688" y="4876800"/>
            <a:ext cx="1363662" cy="164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200"/>
              <a:t>・分布中心が規格</a:t>
            </a:r>
          </a:p>
          <a:p>
            <a:pPr>
              <a:spcBef>
                <a:spcPct val="10000"/>
              </a:spcBef>
            </a:pPr>
            <a:r>
              <a:rPr lang="ja-JP" altLang="en-US" sz="1200"/>
              <a:t>　の中央よりｽﾞﾚて</a:t>
            </a:r>
          </a:p>
          <a:p>
            <a:pPr>
              <a:spcBef>
                <a:spcPct val="10000"/>
              </a:spcBef>
            </a:pPr>
            <a:r>
              <a:rPr lang="ja-JP" altLang="en-US" sz="1200"/>
              <a:t>　おりﾊﾞﾗﾂｷやや　　大きく不良が発　生している</a:t>
            </a:r>
          </a:p>
          <a:p>
            <a:pPr>
              <a:spcBef>
                <a:spcPct val="10000"/>
              </a:spcBef>
            </a:pPr>
            <a:r>
              <a:rPr lang="ja-JP" altLang="en-US" sz="1200"/>
              <a:t>・分布の中心と　</a:t>
            </a:r>
          </a:p>
          <a:p>
            <a:pPr>
              <a:spcBef>
                <a:spcPct val="10000"/>
              </a:spcBef>
            </a:pPr>
            <a:r>
              <a:rPr lang="ja-JP" altLang="en-US" sz="1200"/>
              <a:t>　ﾊﾞﾗﾂｷの両方の</a:t>
            </a:r>
          </a:p>
          <a:p>
            <a:pPr>
              <a:spcBef>
                <a:spcPct val="10000"/>
              </a:spcBef>
            </a:pPr>
            <a:r>
              <a:rPr lang="ja-JP" altLang="en-US" sz="1200"/>
              <a:t>　対策が必要</a:t>
            </a:r>
          </a:p>
        </p:txBody>
      </p:sp>
      <p:sp>
        <p:nvSpPr>
          <p:cNvPr id="93298" name="Text Box 114"/>
          <p:cNvSpPr txBox="1">
            <a:spLocks noChangeArrowheads="1"/>
          </p:cNvSpPr>
          <p:nvPr/>
        </p:nvSpPr>
        <p:spPr bwMode="auto">
          <a:xfrm>
            <a:off x="6105525" y="4900613"/>
            <a:ext cx="1363663" cy="1685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200"/>
              <a:t>・ﾊﾞﾗﾂｷが大きく</a:t>
            </a:r>
          </a:p>
          <a:p>
            <a:pPr>
              <a:spcBef>
                <a:spcPct val="10000"/>
              </a:spcBef>
            </a:pPr>
            <a:r>
              <a:rPr lang="ja-JP" altLang="en-US" sz="1200"/>
              <a:t>　分布中心もやや</a:t>
            </a:r>
          </a:p>
          <a:p>
            <a:pPr>
              <a:spcBef>
                <a:spcPct val="10000"/>
              </a:spcBef>
            </a:pPr>
            <a:r>
              <a:rPr lang="ja-JP" altLang="en-US" sz="1200"/>
              <a:t>　左にｽﾞﾚて不良</a:t>
            </a:r>
          </a:p>
          <a:p>
            <a:pPr>
              <a:spcBef>
                <a:spcPct val="10000"/>
              </a:spcBef>
            </a:pPr>
            <a:r>
              <a:rPr lang="ja-JP" altLang="en-US" sz="1200"/>
              <a:t>　も発生している</a:t>
            </a:r>
          </a:p>
          <a:p>
            <a:pPr>
              <a:spcBef>
                <a:spcPct val="10000"/>
              </a:spcBef>
            </a:pPr>
            <a:r>
              <a:rPr lang="ja-JP" altLang="en-US" sz="1200"/>
              <a:t>・ﾊﾞﾗﾂｷを小さくし</a:t>
            </a:r>
          </a:p>
          <a:p>
            <a:pPr>
              <a:spcBef>
                <a:spcPct val="10000"/>
              </a:spcBef>
            </a:pPr>
            <a:r>
              <a:rPr lang="ja-JP" altLang="en-US" sz="1200"/>
              <a:t>　分布の中心を</a:t>
            </a:r>
          </a:p>
          <a:p>
            <a:pPr>
              <a:spcBef>
                <a:spcPct val="10000"/>
              </a:spcBef>
            </a:pPr>
            <a:r>
              <a:rPr lang="ja-JP" altLang="en-US" sz="1200"/>
              <a:t>　中央に持ってく　</a:t>
            </a:r>
          </a:p>
          <a:p>
            <a:pPr>
              <a:spcBef>
                <a:spcPct val="10000"/>
              </a:spcBef>
            </a:pPr>
            <a:r>
              <a:rPr lang="ja-JP" altLang="en-US" sz="1200"/>
              <a:t>　ることを考える</a:t>
            </a:r>
          </a:p>
        </p:txBody>
      </p:sp>
      <p:sp>
        <p:nvSpPr>
          <p:cNvPr id="93299" name="Text Box 115"/>
          <p:cNvSpPr txBox="1">
            <a:spLocks noChangeArrowheads="1"/>
          </p:cNvSpPr>
          <p:nvPr/>
        </p:nvSpPr>
        <p:spPr bwMode="auto">
          <a:xfrm>
            <a:off x="7486650" y="4910138"/>
            <a:ext cx="1363663" cy="186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200"/>
              <a:t>・ﾊﾞﾗﾂｷ小さく規格</a:t>
            </a:r>
          </a:p>
          <a:p>
            <a:pPr>
              <a:spcBef>
                <a:spcPct val="10000"/>
              </a:spcBef>
            </a:pPr>
            <a:r>
              <a:rPr lang="ja-JP" altLang="en-US" sz="1200"/>
              <a:t>　に対し余裕</a:t>
            </a:r>
          </a:p>
          <a:p>
            <a:pPr>
              <a:spcBef>
                <a:spcPct val="10000"/>
              </a:spcBef>
            </a:pPr>
            <a:r>
              <a:rPr lang="ja-JP" altLang="en-US" sz="1200"/>
              <a:t>・ﾊﾞﾗﾂｷを大きく</a:t>
            </a:r>
          </a:p>
          <a:p>
            <a:pPr>
              <a:spcBef>
                <a:spcPct val="10000"/>
              </a:spcBef>
            </a:pPr>
            <a:r>
              <a:rPr lang="ja-JP" altLang="en-US" sz="1200"/>
              <a:t>　しても支障がなく</a:t>
            </a:r>
          </a:p>
          <a:p>
            <a:pPr>
              <a:spcBef>
                <a:spcPct val="10000"/>
              </a:spcBef>
            </a:pPr>
            <a:r>
              <a:rPr lang="ja-JP" altLang="en-US" sz="1200"/>
              <a:t>　作業がし易いよ</a:t>
            </a:r>
          </a:p>
          <a:p>
            <a:pPr>
              <a:spcBef>
                <a:spcPct val="10000"/>
              </a:spcBef>
            </a:pPr>
            <a:r>
              <a:rPr lang="ja-JP" altLang="en-US" sz="1200"/>
              <a:t>　うであれば関係</a:t>
            </a:r>
          </a:p>
          <a:p>
            <a:pPr>
              <a:spcBef>
                <a:spcPct val="10000"/>
              </a:spcBef>
            </a:pPr>
            <a:r>
              <a:rPr lang="ja-JP" altLang="en-US" sz="1200"/>
              <a:t>　部門と検討し能　率を考える</a:t>
            </a:r>
          </a:p>
          <a:p>
            <a:pPr>
              <a:spcBef>
                <a:spcPct val="10000"/>
              </a:spcBef>
            </a:pPr>
            <a:endParaRPr lang="en-US" altLang="ja-JP" sz="1200"/>
          </a:p>
        </p:txBody>
      </p:sp>
      <p:sp>
        <p:nvSpPr>
          <p:cNvPr id="93329" name="Text Box 145"/>
          <p:cNvSpPr txBox="1">
            <a:spLocks noChangeArrowheads="1"/>
          </p:cNvSpPr>
          <p:nvPr/>
        </p:nvSpPr>
        <p:spPr bwMode="auto">
          <a:xfrm>
            <a:off x="1117600" y="957263"/>
            <a:ext cx="3190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endParaRPr lang="ja-JP" altLang="ja-JP" sz="1400"/>
          </a:p>
        </p:txBody>
      </p:sp>
      <p:grpSp>
        <p:nvGrpSpPr>
          <p:cNvPr id="93333" name="Group 149"/>
          <p:cNvGrpSpPr>
            <a:grpSpLocks/>
          </p:cNvGrpSpPr>
          <p:nvPr/>
        </p:nvGrpSpPr>
        <p:grpSpPr bwMode="auto">
          <a:xfrm>
            <a:off x="522288" y="625475"/>
            <a:ext cx="1560512" cy="1479550"/>
            <a:chOff x="329" y="394"/>
            <a:chExt cx="983" cy="932"/>
          </a:xfrm>
        </p:grpSpPr>
        <p:grpSp>
          <p:nvGrpSpPr>
            <p:cNvPr id="93303" name="Group 119"/>
            <p:cNvGrpSpPr>
              <a:grpSpLocks/>
            </p:cNvGrpSpPr>
            <p:nvPr/>
          </p:nvGrpSpPr>
          <p:grpSpPr bwMode="auto">
            <a:xfrm>
              <a:off x="412" y="546"/>
              <a:ext cx="786" cy="780"/>
              <a:chOff x="412" y="546"/>
              <a:chExt cx="786" cy="780"/>
            </a:xfrm>
          </p:grpSpPr>
          <p:sp>
            <p:nvSpPr>
              <p:cNvPr id="93300" name="Line 116"/>
              <p:cNvSpPr>
                <a:spLocks noChangeShapeType="1"/>
              </p:cNvSpPr>
              <p:nvPr/>
            </p:nvSpPr>
            <p:spPr bwMode="auto">
              <a:xfrm>
                <a:off x="412" y="1326"/>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01" name="Line 117"/>
              <p:cNvSpPr>
                <a:spLocks noChangeShapeType="1"/>
              </p:cNvSpPr>
              <p:nvPr/>
            </p:nvSpPr>
            <p:spPr bwMode="auto">
              <a:xfrm flipV="1">
                <a:off x="456" y="549"/>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02" name="Line 118"/>
              <p:cNvSpPr>
                <a:spLocks noChangeShapeType="1"/>
              </p:cNvSpPr>
              <p:nvPr/>
            </p:nvSpPr>
            <p:spPr bwMode="auto">
              <a:xfrm flipV="1">
                <a:off x="1146" y="546"/>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93325" name="Text Box 141"/>
            <p:cNvSpPr txBox="1">
              <a:spLocks noChangeArrowheads="1"/>
            </p:cNvSpPr>
            <p:nvPr/>
          </p:nvSpPr>
          <p:spPr bwMode="auto">
            <a:xfrm>
              <a:off x="329" y="394"/>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93326" name="Text Box 142"/>
            <p:cNvSpPr txBox="1">
              <a:spLocks noChangeArrowheads="1"/>
            </p:cNvSpPr>
            <p:nvPr/>
          </p:nvSpPr>
          <p:spPr bwMode="auto">
            <a:xfrm>
              <a:off x="1001" y="407"/>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93330" name="Text Box 146"/>
            <p:cNvSpPr txBox="1">
              <a:spLocks noChangeArrowheads="1"/>
            </p:cNvSpPr>
            <p:nvPr/>
          </p:nvSpPr>
          <p:spPr bwMode="auto">
            <a:xfrm>
              <a:off x="646" y="558"/>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93331" name="Line 147"/>
            <p:cNvSpPr>
              <a:spLocks noChangeShapeType="1"/>
            </p:cNvSpPr>
            <p:nvPr/>
          </p:nvSpPr>
          <p:spPr bwMode="auto">
            <a:xfrm>
              <a:off x="896" y="640"/>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32" name="Line 148"/>
            <p:cNvSpPr>
              <a:spLocks noChangeShapeType="1"/>
            </p:cNvSpPr>
            <p:nvPr/>
          </p:nvSpPr>
          <p:spPr bwMode="auto">
            <a:xfrm flipH="1">
              <a:off x="466" y="649"/>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93384" name="Group 200"/>
          <p:cNvGrpSpPr>
            <a:grpSpLocks/>
          </p:cNvGrpSpPr>
          <p:nvPr/>
        </p:nvGrpSpPr>
        <p:grpSpPr bwMode="auto">
          <a:xfrm>
            <a:off x="1917700" y="620713"/>
            <a:ext cx="1560513" cy="1489075"/>
            <a:chOff x="1208" y="391"/>
            <a:chExt cx="983" cy="938"/>
          </a:xfrm>
        </p:grpSpPr>
        <p:sp>
          <p:nvSpPr>
            <p:cNvPr id="93336" name="Line 152"/>
            <p:cNvSpPr>
              <a:spLocks noChangeShapeType="1"/>
            </p:cNvSpPr>
            <p:nvPr/>
          </p:nvSpPr>
          <p:spPr bwMode="auto">
            <a:xfrm>
              <a:off x="1291" y="1323"/>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37" name="Line 153"/>
            <p:cNvSpPr>
              <a:spLocks noChangeShapeType="1"/>
            </p:cNvSpPr>
            <p:nvPr/>
          </p:nvSpPr>
          <p:spPr bwMode="auto">
            <a:xfrm flipV="1">
              <a:off x="1335" y="546"/>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38" name="Line 154"/>
            <p:cNvSpPr>
              <a:spLocks noChangeShapeType="1"/>
            </p:cNvSpPr>
            <p:nvPr/>
          </p:nvSpPr>
          <p:spPr bwMode="auto">
            <a:xfrm flipV="1">
              <a:off x="2025" y="552"/>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39" name="Text Box 155"/>
            <p:cNvSpPr txBox="1">
              <a:spLocks noChangeArrowheads="1"/>
            </p:cNvSpPr>
            <p:nvPr/>
          </p:nvSpPr>
          <p:spPr bwMode="auto">
            <a:xfrm>
              <a:off x="1208" y="391"/>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93340" name="Text Box 156"/>
            <p:cNvSpPr txBox="1">
              <a:spLocks noChangeArrowheads="1"/>
            </p:cNvSpPr>
            <p:nvPr/>
          </p:nvSpPr>
          <p:spPr bwMode="auto">
            <a:xfrm>
              <a:off x="1880" y="404"/>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93341" name="Text Box 157"/>
            <p:cNvSpPr txBox="1">
              <a:spLocks noChangeArrowheads="1"/>
            </p:cNvSpPr>
            <p:nvPr/>
          </p:nvSpPr>
          <p:spPr bwMode="auto">
            <a:xfrm>
              <a:off x="1525" y="555"/>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93342" name="Line 158"/>
            <p:cNvSpPr>
              <a:spLocks noChangeShapeType="1"/>
            </p:cNvSpPr>
            <p:nvPr/>
          </p:nvSpPr>
          <p:spPr bwMode="auto">
            <a:xfrm>
              <a:off x="1775" y="637"/>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43" name="Line 159"/>
            <p:cNvSpPr>
              <a:spLocks noChangeShapeType="1"/>
            </p:cNvSpPr>
            <p:nvPr/>
          </p:nvSpPr>
          <p:spPr bwMode="auto">
            <a:xfrm flipH="1">
              <a:off x="1345" y="646"/>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93385" name="Group 201"/>
          <p:cNvGrpSpPr>
            <a:grpSpLocks/>
          </p:cNvGrpSpPr>
          <p:nvPr/>
        </p:nvGrpSpPr>
        <p:grpSpPr bwMode="auto">
          <a:xfrm>
            <a:off x="3303588" y="620713"/>
            <a:ext cx="1560512" cy="1489075"/>
            <a:chOff x="2081" y="391"/>
            <a:chExt cx="983" cy="938"/>
          </a:xfrm>
        </p:grpSpPr>
        <p:sp>
          <p:nvSpPr>
            <p:cNvPr id="93346" name="Line 162"/>
            <p:cNvSpPr>
              <a:spLocks noChangeShapeType="1"/>
            </p:cNvSpPr>
            <p:nvPr/>
          </p:nvSpPr>
          <p:spPr bwMode="auto">
            <a:xfrm>
              <a:off x="2164" y="1323"/>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47" name="Line 163"/>
            <p:cNvSpPr>
              <a:spLocks noChangeShapeType="1"/>
            </p:cNvSpPr>
            <p:nvPr/>
          </p:nvSpPr>
          <p:spPr bwMode="auto">
            <a:xfrm flipV="1">
              <a:off x="2208" y="546"/>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48" name="Line 164"/>
            <p:cNvSpPr>
              <a:spLocks noChangeShapeType="1"/>
            </p:cNvSpPr>
            <p:nvPr/>
          </p:nvSpPr>
          <p:spPr bwMode="auto">
            <a:xfrm flipV="1">
              <a:off x="2898" y="552"/>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49" name="Text Box 165"/>
            <p:cNvSpPr txBox="1">
              <a:spLocks noChangeArrowheads="1"/>
            </p:cNvSpPr>
            <p:nvPr/>
          </p:nvSpPr>
          <p:spPr bwMode="auto">
            <a:xfrm>
              <a:off x="2081" y="391"/>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93350" name="Text Box 166"/>
            <p:cNvSpPr txBox="1">
              <a:spLocks noChangeArrowheads="1"/>
            </p:cNvSpPr>
            <p:nvPr/>
          </p:nvSpPr>
          <p:spPr bwMode="auto">
            <a:xfrm>
              <a:off x="2753" y="404"/>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93351" name="Text Box 167"/>
            <p:cNvSpPr txBox="1">
              <a:spLocks noChangeArrowheads="1"/>
            </p:cNvSpPr>
            <p:nvPr/>
          </p:nvSpPr>
          <p:spPr bwMode="auto">
            <a:xfrm>
              <a:off x="2398" y="555"/>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93352" name="Line 168"/>
            <p:cNvSpPr>
              <a:spLocks noChangeShapeType="1"/>
            </p:cNvSpPr>
            <p:nvPr/>
          </p:nvSpPr>
          <p:spPr bwMode="auto">
            <a:xfrm>
              <a:off x="2648" y="637"/>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53" name="Line 169"/>
            <p:cNvSpPr>
              <a:spLocks noChangeShapeType="1"/>
            </p:cNvSpPr>
            <p:nvPr/>
          </p:nvSpPr>
          <p:spPr bwMode="auto">
            <a:xfrm flipH="1">
              <a:off x="2218" y="646"/>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93354" name="Group 170"/>
          <p:cNvGrpSpPr>
            <a:grpSpLocks/>
          </p:cNvGrpSpPr>
          <p:nvPr/>
        </p:nvGrpSpPr>
        <p:grpSpPr bwMode="auto">
          <a:xfrm>
            <a:off x="4656138" y="630238"/>
            <a:ext cx="1560512" cy="1479550"/>
            <a:chOff x="329" y="394"/>
            <a:chExt cx="983" cy="932"/>
          </a:xfrm>
        </p:grpSpPr>
        <p:grpSp>
          <p:nvGrpSpPr>
            <p:cNvPr id="93355" name="Group 171"/>
            <p:cNvGrpSpPr>
              <a:grpSpLocks/>
            </p:cNvGrpSpPr>
            <p:nvPr/>
          </p:nvGrpSpPr>
          <p:grpSpPr bwMode="auto">
            <a:xfrm>
              <a:off x="412" y="546"/>
              <a:ext cx="786" cy="780"/>
              <a:chOff x="412" y="546"/>
              <a:chExt cx="786" cy="780"/>
            </a:xfrm>
          </p:grpSpPr>
          <p:sp>
            <p:nvSpPr>
              <p:cNvPr id="93356" name="Line 172"/>
              <p:cNvSpPr>
                <a:spLocks noChangeShapeType="1"/>
              </p:cNvSpPr>
              <p:nvPr/>
            </p:nvSpPr>
            <p:spPr bwMode="auto">
              <a:xfrm>
                <a:off x="412" y="1326"/>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57" name="Line 173"/>
              <p:cNvSpPr>
                <a:spLocks noChangeShapeType="1"/>
              </p:cNvSpPr>
              <p:nvPr/>
            </p:nvSpPr>
            <p:spPr bwMode="auto">
              <a:xfrm flipV="1">
                <a:off x="456" y="549"/>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58" name="Line 174"/>
              <p:cNvSpPr>
                <a:spLocks noChangeShapeType="1"/>
              </p:cNvSpPr>
              <p:nvPr/>
            </p:nvSpPr>
            <p:spPr bwMode="auto">
              <a:xfrm flipV="1">
                <a:off x="1146" y="546"/>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93359" name="Text Box 175"/>
            <p:cNvSpPr txBox="1">
              <a:spLocks noChangeArrowheads="1"/>
            </p:cNvSpPr>
            <p:nvPr/>
          </p:nvSpPr>
          <p:spPr bwMode="auto">
            <a:xfrm>
              <a:off x="329" y="394"/>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93360" name="Text Box 176"/>
            <p:cNvSpPr txBox="1">
              <a:spLocks noChangeArrowheads="1"/>
            </p:cNvSpPr>
            <p:nvPr/>
          </p:nvSpPr>
          <p:spPr bwMode="auto">
            <a:xfrm>
              <a:off x="1001" y="407"/>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93361" name="Text Box 177"/>
            <p:cNvSpPr txBox="1">
              <a:spLocks noChangeArrowheads="1"/>
            </p:cNvSpPr>
            <p:nvPr/>
          </p:nvSpPr>
          <p:spPr bwMode="auto">
            <a:xfrm>
              <a:off x="646" y="558"/>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93362" name="Line 178"/>
            <p:cNvSpPr>
              <a:spLocks noChangeShapeType="1"/>
            </p:cNvSpPr>
            <p:nvPr/>
          </p:nvSpPr>
          <p:spPr bwMode="auto">
            <a:xfrm>
              <a:off x="896" y="640"/>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63" name="Line 179"/>
            <p:cNvSpPr>
              <a:spLocks noChangeShapeType="1"/>
            </p:cNvSpPr>
            <p:nvPr/>
          </p:nvSpPr>
          <p:spPr bwMode="auto">
            <a:xfrm flipH="1">
              <a:off x="466" y="649"/>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93469" name="Group 285"/>
          <p:cNvGrpSpPr>
            <a:grpSpLocks/>
          </p:cNvGrpSpPr>
          <p:nvPr/>
        </p:nvGrpSpPr>
        <p:grpSpPr bwMode="auto">
          <a:xfrm>
            <a:off x="6127750" y="630238"/>
            <a:ext cx="1503363" cy="1479550"/>
            <a:chOff x="3860" y="397"/>
            <a:chExt cx="947" cy="932"/>
          </a:xfrm>
        </p:grpSpPr>
        <p:sp>
          <p:nvSpPr>
            <p:cNvPr id="93366" name="Line 182"/>
            <p:cNvSpPr>
              <a:spLocks noChangeShapeType="1"/>
            </p:cNvSpPr>
            <p:nvPr/>
          </p:nvSpPr>
          <p:spPr bwMode="auto">
            <a:xfrm>
              <a:off x="3934" y="1329"/>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67" name="Line 183"/>
            <p:cNvSpPr>
              <a:spLocks noChangeShapeType="1"/>
            </p:cNvSpPr>
            <p:nvPr/>
          </p:nvSpPr>
          <p:spPr bwMode="auto">
            <a:xfrm flipV="1">
              <a:off x="3996" y="552"/>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68" name="Line 184"/>
            <p:cNvSpPr>
              <a:spLocks noChangeShapeType="1"/>
            </p:cNvSpPr>
            <p:nvPr/>
          </p:nvSpPr>
          <p:spPr bwMode="auto">
            <a:xfrm flipV="1">
              <a:off x="4659" y="549"/>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69" name="Text Box 185"/>
            <p:cNvSpPr txBox="1">
              <a:spLocks noChangeArrowheads="1"/>
            </p:cNvSpPr>
            <p:nvPr/>
          </p:nvSpPr>
          <p:spPr bwMode="auto">
            <a:xfrm>
              <a:off x="3860" y="397"/>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93370" name="Text Box 186"/>
            <p:cNvSpPr txBox="1">
              <a:spLocks noChangeArrowheads="1"/>
            </p:cNvSpPr>
            <p:nvPr/>
          </p:nvSpPr>
          <p:spPr bwMode="auto">
            <a:xfrm>
              <a:off x="4496" y="410"/>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93371" name="Text Box 187"/>
            <p:cNvSpPr txBox="1">
              <a:spLocks noChangeArrowheads="1"/>
            </p:cNvSpPr>
            <p:nvPr/>
          </p:nvSpPr>
          <p:spPr bwMode="auto">
            <a:xfrm>
              <a:off x="4177" y="561"/>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93372" name="Line 188"/>
            <p:cNvSpPr>
              <a:spLocks noChangeShapeType="1"/>
            </p:cNvSpPr>
            <p:nvPr/>
          </p:nvSpPr>
          <p:spPr bwMode="auto">
            <a:xfrm>
              <a:off x="4427" y="643"/>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73" name="Line 189"/>
            <p:cNvSpPr>
              <a:spLocks noChangeShapeType="1"/>
            </p:cNvSpPr>
            <p:nvPr/>
          </p:nvSpPr>
          <p:spPr bwMode="auto">
            <a:xfrm flipH="1">
              <a:off x="3997" y="652"/>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93374" name="Group 190"/>
          <p:cNvGrpSpPr>
            <a:grpSpLocks/>
          </p:cNvGrpSpPr>
          <p:nvPr/>
        </p:nvGrpSpPr>
        <p:grpSpPr bwMode="auto">
          <a:xfrm>
            <a:off x="7451725" y="625475"/>
            <a:ext cx="1560513" cy="1479550"/>
            <a:chOff x="329" y="394"/>
            <a:chExt cx="983" cy="932"/>
          </a:xfrm>
        </p:grpSpPr>
        <p:grpSp>
          <p:nvGrpSpPr>
            <p:cNvPr id="93375" name="Group 191"/>
            <p:cNvGrpSpPr>
              <a:grpSpLocks/>
            </p:cNvGrpSpPr>
            <p:nvPr/>
          </p:nvGrpSpPr>
          <p:grpSpPr bwMode="auto">
            <a:xfrm>
              <a:off x="412" y="546"/>
              <a:ext cx="786" cy="780"/>
              <a:chOff x="412" y="546"/>
              <a:chExt cx="786" cy="780"/>
            </a:xfrm>
          </p:grpSpPr>
          <p:sp>
            <p:nvSpPr>
              <p:cNvPr id="93376" name="Line 192"/>
              <p:cNvSpPr>
                <a:spLocks noChangeShapeType="1"/>
              </p:cNvSpPr>
              <p:nvPr/>
            </p:nvSpPr>
            <p:spPr bwMode="auto">
              <a:xfrm>
                <a:off x="412" y="1326"/>
                <a:ext cx="7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77" name="Line 193"/>
              <p:cNvSpPr>
                <a:spLocks noChangeShapeType="1"/>
              </p:cNvSpPr>
              <p:nvPr/>
            </p:nvSpPr>
            <p:spPr bwMode="auto">
              <a:xfrm flipV="1">
                <a:off x="456" y="549"/>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78" name="Line 194"/>
              <p:cNvSpPr>
                <a:spLocks noChangeShapeType="1"/>
              </p:cNvSpPr>
              <p:nvPr/>
            </p:nvSpPr>
            <p:spPr bwMode="auto">
              <a:xfrm flipV="1">
                <a:off x="1146" y="546"/>
                <a:ext cx="0" cy="77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93379" name="Text Box 195"/>
            <p:cNvSpPr txBox="1">
              <a:spLocks noChangeArrowheads="1"/>
            </p:cNvSpPr>
            <p:nvPr/>
          </p:nvSpPr>
          <p:spPr bwMode="auto">
            <a:xfrm>
              <a:off x="329" y="394"/>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下限</a:t>
              </a:r>
            </a:p>
          </p:txBody>
        </p:sp>
        <p:sp>
          <p:nvSpPr>
            <p:cNvPr id="93380" name="Text Box 196"/>
            <p:cNvSpPr txBox="1">
              <a:spLocks noChangeArrowheads="1"/>
            </p:cNvSpPr>
            <p:nvPr/>
          </p:nvSpPr>
          <p:spPr bwMode="auto">
            <a:xfrm>
              <a:off x="1001" y="407"/>
              <a:ext cx="3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上限</a:t>
              </a:r>
            </a:p>
          </p:txBody>
        </p:sp>
        <p:sp>
          <p:nvSpPr>
            <p:cNvPr id="93381" name="Text Box 197"/>
            <p:cNvSpPr txBox="1">
              <a:spLocks noChangeArrowheads="1"/>
            </p:cNvSpPr>
            <p:nvPr/>
          </p:nvSpPr>
          <p:spPr bwMode="auto">
            <a:xfrm>
              <a:off x="646" y="558"/>
              <a:ext cx="30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r>
                <a:rPr lang="ja-JP" altLang="en-US" sz="1200"/>
                <a:t>規格</a:t>
              </a:r>
            </a:p>
          </p:txBody>
        </p:sp>
        <p:sp>
          <p:nvSpPr>
            <p:cNvPr id="93382" name="Line 198"/>
            <p:cNvSpPr>
              <a:spLocks noChangeShapeType="1"/>
            </p:cNvSpPr>
            <p:nvPr/>
          </p:nvSpPr>
          <p:spPr bwMode="auto">
            <a:xfrm>
              <a:off x="896" y="640"/>
              <a:ext cx="2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383" name="Line 199"/>
            <p:cNvSpPr>
              <a:spLocks noChangeShapeType="1"/>
            </p:cNvSpPr>
            <p:nvPr/>
          </p:nvSpPr>
          <p:spPr bwMode="auto">
            <a:xfrm flipH="1">
              <a:off x="466" y="649"/>
              <a:ext cx="211"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93415" name="Group 231"/>
          <p:cNvGrpSpPr>
            <a:grpSpLocks/>
          </p:cNvGrpSpPr>
          <p:nvPr/>
        </p:nvGrpSpPr>
        <p:grpSpPr bwMode="auto">
          <a:xfrm>
            <a:off x="898525" y="1320800"/>
            <a:ext cx="693738" cy="785813"/>
            <a:chOff x="566" y="832"/>
            <a:chExt cx="437" cy="495"/>
          </a:xfrm>
        </p:grpSpPr>
        <p:sp>
          <p:nvSpPr>
            <p:cNvPr id="93386" name="Rectangle 202"/>
            <p:cNvSpPr>
              <a:spLocks noChangeArrowheads="1"/>
            </p:cNvSpPr>
            <p:nvPr/>
          </p:nvSpPr>
          <p:spPr bwMode="auto">
            <a:xfrm>
              <a:off x="757" y="832"/>
              <a:ext cx="56" cy="494"/>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392" name="Rectangle 208"/>
            <p:cNvSpPr>
              <a:spLocks noChangeArrowheads="1"/>
            </p:cNvSpPr>
            <p:nvPr/>
          </p:nvSpPr>
          <p:spPr bwMode="auto">
            <a:xfrm>
              <a:off x="699" y="960"/>
              <a:ext cx="56" cy="36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394" name="Rectangle 210"/>
            <p:cNvSpPr>
              <a:spLocks noChangeArrowheads="1"/>
            </p:cNvSpPr>
            <p:nvPr/>
          </p:nvSpPr>
          <p:spPr bwMode="auto">
            <a:xfrm>
              <a:off x="815" y="983"/>
              <a:ext cx="65" cy="34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399" name="Rectangle 215"/>
            <p:cNvSpPr>
              <a:spLocks noChangeArrowheads="1"/>
            </p:cNvSpPr>
            <p:nvPr/>
          </p:nvSpPr>
          <p:spPr bwMode="auto">
            <a:xfrm>
              <a:off x="627" y="1089"/>
              <a:ext cx="66" cy="2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00" name="Rectangle 216"/>
            <p:cNvSpPr>
              <a:spLocks noChangeArrowheads="1"/>
            </p:cNvSpPr>
            <p:nvPr/>
          </p:nvSpPr>
          <p:spPr bwMode="auto">
            <a:xfrm>
              <a:off x="879" y="1094"/>
              <a:ext cx="65" cy="229"/>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01" name="Rectangle 217"/>
            <p:cNvSpPr>
              <a:spLocks noChangeArrowheads="1"/>
            </p:cNvSpPr>
            <p:nvPr/>
          </p:nvSpPr>
          <p:spPr bwMode="auto">
            <a:xfrm>
              <a:off x="938" y="1239"/>
              <a:ext cx="65" cy="8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05" name="Rectangle 221"/>
            <p:cNvSpPr>
              <a:spLocks noChangeArrowheads="1"/>
            </p:cNvSpPr>
            <p:nvPr/>
          </p:nvSpPr>
          <p:spPr bwMode="auto">
            <a:xfrm>
              <a:off x="566" y="1245"/>
              <a:ext cx="68" cy="8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93396" name="Rectangle 212"/>
          <p:cNvSpPr>
            <a:spLocks noChangeArrowheads="1"/>
          </p:cNvSpPr>
          <p:nvPr/>
        </p:nvSpPr>
        <p:spPr bwMode="auto">
          <a:xfrm>
            <a:off x="2759075" y="1474788"/>
            <a:ext cx="88900" cy="62547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nvGrpSpPr>
          <p:cNvPr id="93413" name="Group 229"/>
          <p:cNvGrpSpPr>
            <a:grpSpLocks/>
          </p:cNvGrpSpPr>
          <p:nvPr/>
        </p:nvGrpSpPr>
        <p:grpSpPr bwMode="auto">
          <a:xfrm>
            <a:off x="2312988" y="1314450"/>
            <a:ext cx="865187" cy="796925"/>
            <a:chOff x="1457" y="828"/>
            <a:chExt cx="545" cy="502"/>
          </a:xfrm>
        </p:grpSpPr>
        <p:sp>
          <p:nvSpPr>
            <p:cNvPr id="93389" name="Rectangle 205"/>
            <p:cNvSpPr>
              <a:spLocks noChangeArrowheads="1"/>
            </p:cNvSpPr>
            <p:nvPr/>
          </p:nvSpPr>
          <p:spPr bwMode="auto">
            <a:xfrm>
              <a:off x="1685" y="828"/>
              <a:ext cx="56" cy="494"/>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395" name="Rectangle 211"/>
            <p:cNvSpPr>
              <a:spLocks noChangeArrowheads="1"/>
            </p:cNvSpPr>
            <p:nvPr/>
          </p:nvSpPr>
          <p:spPr bwMode="auto">
            <a:xfrm>
              <a:off x="1623" y="933"/>
              <a:ext cx="56" cy="394"/>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397" name="Rectangle 213"/>
            <p:cNvSpPr>
              <a:spLocks noChangeArrowheads="1"/>
            </p:cNvSpPr>
            <p:nvPr/>
          </p:nvSpPr>
          <p:spPr bwMode="auto">
            <a:xfrm>
              <a:off x="1789" y="1034"/>
              <a:ext cx="56" cy="29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398" name="Rectangle 214"/>
            <p:cNvSpPr>
              <a:spLocks noChangeArrowheads="1"/>
            </p:cNvSpPr>
            <p:nvPr/>
          </p:nvSpPr>
          <p:spPr bwMode="auto">
            <a:xfrm>
              <a:off x="1574" y="1030"/>
              <a:ext cx="56" cy="29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04" name="Rectangle 220"/>
            <p:cNvSpPr>
              <a:spLocks noChangeArrowheads="1"/>
            </p:cNvSpPr>
            <p:nvPr/>
          </p:nvSpPr>
          <p:spPr bwMode="auto">
            <a:xfrm>
              <a:off x="1514" y="1138"/>
              <a:ext cx="56" cy="192"/>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08" name="Rectangle 224"/>
            <p:cNvSpPr>
              <a:spLocks noChangeArrowheads="1"/>
            </p:cNvSpPr>
            <p:nvPr/>
          </p:nvSpPr>
          <p:spPr bwMode="auto">
            <a:xfrm>
              <a:off x="1457" y="1207"/>
              <a:ext cx="65" cy="11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09" name="Rectangle 225"/>
            <p:cNvSpPr>
              <a:spLocks noChangeArrowheads="1"/>
            </p:cNvSpPr>
            <p:nvPr/>
          </p:nvSpPr>
          <p:spPr bwMode="auto">
            <a:xfrm>
              <a:off x="1844" y="1135"/>
              <a:ext cx="56" cy="192"/>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10" name="Rectangle 226"/>
            <p:cNvSpPr>
              <a:spLocks noChangeArrowheads="1"/>
            </p:cNvSpPr>
            <p:nvPr/>
          </p:nvSpPr>
          <p:spPr bwMode="auto">
            <a:xfrm>
              <a:off x="1903" y="1204"/>
              <a:ext cx="48" cy="11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11" name="Rectangle 227"/>
            <p:cNvSpPr>
              <a:spLocks noChangeArrowheads="1"/>
            </p:cNvSpPr>
            <p:nvPr/>
          </p:nvSpPr>
          <p:spPr bwMode="auto">
            <a:xfrm>
              <a:off x="1945" y="1237"/>
              <a:ext cx="57" cy="9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93426" name="Group 242"/>
          <p:cNvGrpSpPr>
            <a:grpSpLocks/>
          </p:cNvGrpSpPr>
          <p:nvPr/>
        </p:nvGrpSpPr>
        <p:grpSpPr bwMode="auto">
          <a:xfrm>
            <a:off x="3548063" y="1320800"/>
            <a:ext cx="1022350" cy="790575"/>
            <a:chOff x="2235" y="832"/>
            <a:chExt cx="644" cy="498"/>
          </a:xfrm>
        </p:grpSpPr>
        <p:sp>
          <p:nvSpPr>
            <p:cNvPr id="93388" name="Rectangle 204"/>
            <p:cNvSpPr>
              <a:spLocks noChangeArrowheads="1"/>
            </p:cNvSpPr>
            <p:nvPr/>
          </p:nvSpPr>
          <p:spPr bwMode="auto">
            <a:xfrm>
              <a:off x="2522" y="832"/>
              <a:ext cx="56" cy="494"/>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16" name="Rectangle 232"/>
            <p:cNvSpPr>
              <a:spLocks noChangeArrowheads="1"/>
            </p:cNvSpPr>
            <p:nvPr/>
          </p:nvSpPr>
          <p:spPr bwMode="auto">
            <a:xfrm>
              <a:off x="2465" y="995"/>
              <a:ext cx="56" cy="32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17" name="Rectangle 233"/>
            <p:cNvSpPr>
              <a:spLocks noChangeArrowheads="1"/>
            </p:cNvSpPr>
            <p:nvPr/>
          </p:nvSpPr>
          <p:spPr bwMode="auto">
            <a:xfrm>
              <a:off x="2579" y="999"/>
              <a:ext cx="55" cy="33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18" name="Rectangle 234"/>
            <p:cNvSpPr>
              <a:spLocks noChangeArrowheads="1"/>
            </p:cNvSpPr>
            <p:nvPr/>
          </p:nvSpPr>
          <p:spPr bwMode="auto">
            <a:xfrm>
              <a:off x="2633" y="1090"/>
              <a:ext cx="65" cy="2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19" name="Rectangle 235"/>
            <p:cNvSpPr>
              <a:spLocks noChangeArrowheads="1"/>
            </p:cNvSpPr>
            <p:nvPr/>
          </p:nvSpPr>
          <p:spPr bwMode="auto">
            <a:xfrm>
              <a:off x="2405" y="1087"/>
              <a:ext cx="65" cy="2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20" name="Rectangle 236"/>
            <p:cNvSpPr>
              <a:spLocks noChangeArrowheads="1"/>
            </p:cNvSpPr>
            <p:nvPr/>
          </p:nvSpPr>
          <p:spPr bwMode="auto">
            <a:xfrm>
              <a:off x="2351" y="1140"/>
              <a:ext cx="56" cy="18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21" name="Rectangle 237"/>
            <p:cNvSpPr>
              <a:spLocks noChangeArrowheads="1"/>
            </p:cNvSpPr>
            <p:nvPr/>
          </p:nvSpPr>
          <p:spPr bwMode="auto">
            <a:xfrm>
              <a:off x="2696" y="1135"/>
              <a:ext cx="56" cy="19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22" name="Rectangle 238"/>
            <p:cNvSpPr>
              <a:spLocks noChangeArrowheads="1"/>
            </p:cNvSpPr>
            <p:nvPr/>
          </p:nvSpPr>
          <p:spPr bwMode="auto">
            <a:xfrm>
              <a:off x="2294" y="1219"/>
              <a:ext cx="55" cy="11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23" name="Rectangle 239"/>
            <p:cNvSpPr>
              <a:spLocks noChangeArrowheads="1"/>
            </p:cNvSpPr>
            <p:nvPr/>
          </p:nvSpPr>
          <p:spPr bwMode="auto">
            <a:xfrm>
              <a:off x="2756" y="1215"/>
              <a:ext cx="64" cy="11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24" name="Rectangle 240"/>
            <p:cNvSpPr>
              <a:spLocks noChangeArrowheads="1"/>
            </p:cNvSpPr>
            <p:nvPr/>
          </p:nvSpPr>
          <p:spPr bwMode="auto">
            <a:xfrm>
              <a:off x="2815" y="1279"/>
              <a:ext cx="64" cy="4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25" name="Rectangle 241"/>
            <p:cNvSpPr>
              <a:spLocks noChangeArrowheads="1"/>
            </p:cNvSpPr>
            <p:nvPr/>
          </p:nvSpPr>
          <p:spPr bwMode="auto">
            <a:xfrm>
              <a:off x="2235" y="1266"/>
              <a:ext cx="64" cy="56"/>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93436" name="Rectangle 252"/>
          <p:cNvSpPr>
            <a:spLocks noChangeArrowheads="1"/>
          </p:cNvSpPr>
          <p:nvPr/>
        </p:nvSpPr>
        <p:spPr bwMode="auto">
          <a:xfrm>
            <a:off x="5888038" y="1922463"/>
            <a:ext cx="101600" cy="176212"/>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nvGrpSpPr>
          <p:cNvPr id="93473" name="Group 289"/>
          <p:cNvGrpSpPr>
            <a:grpSpLocks/>
          </p:cNvGrpSpPr>
          <p:nvPr/>
        </p:nvGrpSpPr>
        <p:grpSpPr bwMode="auto">
          <a:xfrm>
            <a:off x="6178550" y="1314450"/>
            <a:ext cx="900113" cy="796925"/>
            <a:chOff x="3892" y="828"/>
            <a:chExt cx="567" cy="502"/>
          </a:xfrm>
        </p:grpSpPr>
        <p:sp>
          <p:nvSpPr>
            <p:cNvPr id="93440" name="Rectangle 256"/>
            <p:cNvSpPr>
              <a:spLocks noChangeArrowheads="1"/>
            </p:cNvSpPr>
            <p:nvPr/>
          </p:nvSpPr>
          <p:spPr bwMode="auto">
            <a:xfrm>
              <a:off x="4170" y="828"/>
              <a:ext cx="56" cy="494"/>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41" name="Rectangle 257"/>
            <p:cNvSpPr>
              <a:spLocks noChangeArrowheads="1"/>
            </p:cNvSpPr>
            <p:nvPr/>
          </p:nvSpPr>
          <p:spPr bwMode="auto">
            <a:xfrm>
              <a:off x="4113" y="1000"/>
              <a:ext cx="56" cy="32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42" name="Rectangle 258"/>
            <p:cNvSpPr>
              <a:spLocks noChangeArrowheads="1"/>
            </p:cNvSpPr>
            <p:nvPr/>
          </p:nvSpPr>
          <p:spPr bwMode="auto">
            <a:xfrm>
              <a:off x="4227" y="995"/>
              <a:ext cx="55" cy="33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43" name="Rectangle 259"/>
            <p:cNvSpPr>
              <a:spLocks noChangeArrowheads="1"/>
            </p:cNvSpPr>
            <p:nvPr/>
          </p:nvSpPr>
          <p:spPr bwMode="auto">
            <a:xfrm>
              <a:off x="4281" y="1086"/>
              <a:ext cx="65" cy="2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44" name="Rectangle 260"/>
            <p:cNvSpPr>
              <a:spLocks noChangeArrowheads="1"/>
            </p:cNvSpPr>
            <p:nvPr/>
          </p:nvSpPr>
          <p:spPr bwMode="auto">
            <a:xfrm>
              <a:off x="4071" y="1092"/>
              <a:ext cx="47" cy="2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45" name="Rectangle 261"/>
            <p:cNvSpPr>
              <a:spLocks noChangeArrowheads="1"/>
            </p:cNvSpPr>
            <p:nvPr/>
          </p:nvSpPr>
          <p:spPr bwMode="auto">
            <a:xfrm>
              <a:off x="4017" y="1154"/>
              <a:ext cx="47" cy="174"/>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46" name="Rectangle 262"/>
            <p:cNvSpPr>
              <a:spLocks noChangeArrowheads="1"/>
            </p:cNvSpPr>
            <p:nvPr/>
          </p:nvSpPr>
          <p:spPr bwMode="auto">
            <a:xfrm>
              <a:off x="4344" y="1131"/>
              <a:ext cx="56" cy="19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47" name="Rectangle 263"/>
            <p:cNvSpPr>
              <a:spLocks noChangeArrowheads="1"/>
            </p:cNvSpPr>
            <p:nvPr/>
          </p:nvSpPr>
          <p:spPr bwMode="auto">
            <a:xfrm>
              <a:off x="3960" y="1215"/>
              <a:ext cx="55" cy="11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48" name="Rectangle 264"/>
            <p:cNvSpPr>
              <a:spLocks noChangeArrowheads="1"/>
            </p:cNvSpPr>
            <p:nvPr/>
          </p:nvSpPr>
          <p:spPr bwMode="auto">
            <a:xfrm>
              <a:off x="4395" y="1265"/>
              <a:ext cx="64" cy="5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50" name="Rectangle 266"/>
            <p:cNvSpPr>
              <a:spLocks noChangeArrowheads="1"/>
            </p:cNvSpPr>
            <p:nvPr/>
          </p:nvSpPr>
          <p:spPr bwMode="auto">
            <a:xfrm>
              <a:off x="3892" y="1271"/>
              <a:ext cx="64" cy="56"/>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93468" name="Group 284"/>
          <p:cNvGrpSpPr>
            <a:grpSpLocks/>
          </p:cNvGrpSpPr>
          <p:nvPr/>
        </p:nvGrpSpPr>
        <p:grpSpPr bwMode="auto">
          <a:xfrm>
            <a:off x="7994650" y="1320800"/>
            <a:ext cx="419100" cy="788988"/>
            <a:chOff x="5036" y="832"/>
            <a:chExt cx="264" cy="497"/>
          </a:xfrm>
        </p:grpSpPr>
        <p:sp>
          <p:nvSpPr>
            <p:cNvPr id="93452" name="Rectangle 268"/>
            <p:cNvSpPr>
              <a:spLocks noChangeArrowheads="1"/>
            </p:cNvSpPr>
            <p:nvPr/>
          </p:nvSpPr>
          <p:spPr bwMode="auto">
            <a:xfrm>
              <a:off x="5135" y="832"/>
              <a:ext cx="56" cy="494"/>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53" name="Rectangle 269"/>
            <p:cNvSpPr>
              <a:spLocks noChangeArrowheads="1"/>
            </p:cNvSpPr>
            <p:nvPr/>
          </p:nvSpPr>
          <p:spPr bwMode="auto">
            <a:xfrm>
              <a:off x="5096" y="921"/>
              <a:ext cx="38" cy="402"/>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54" name="Rectangle 270"/>
            <p:cNvSpPr>
              <a:spLocks noChangeArrowheads="1"/>
            </p:cNvSpPr>
            <p:nvPr/>
          </p:nvSpPr>
          <p:spPr bwMode="auto">
            <a:xfrm>
              <a:off x="5192" y="908"/>
              <a:ext cx="55" cy="42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55" name="Rectangle 271"/>
            <p:cNvSpPr>
              <a:spLocks noChangeArrowheads="1"/>
            </p:cNvSpPr>
            <p:nvPr/>
          </p:nvSpPr>
          <p:spPr bwMode="auto">
            <a:xfrm>
              <a:off x="5246" y="971"/>
              <a:ext cx="54" cy="35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56" name="Rectangle 272"/>
            <p:cNvSpPr>
              <a:spLocks noChangeArrowheads="1"/>
            </p:cNvSpPr>
            <p:nvPr/>
          </p:nvSpPr>
          <p:spPr bwMode="auto">
            <a:xfrm>
              <a:off x="5036" y="1023"/>
              <a:ext cx="56" cy="302"/>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nvGrpSpPr>
          <p:cNvPr id="93466" name="Group 282"/>
          <p:cNvGrpSpPr>
            <a:grpSpLocks/>
          </p:cNvGrpSpPr>
          <p:nvPr/>
        </p:nvGrpSpPr>
        <p:grpSpPr bwMode="auto">
          <a:xfrm>
            <a:off x="5060950" y="1314450"/>
            <a:ext cx="1036638" cy="796925"/>
            <a:chOff x="3188" y="828"/>
            <a:chExt cx="653" cy="502"/>
          </a:xfrm>
        </p:grpSpPr>
        <p:sp>
          <p:nvSpPr>
            <p:cNvPr id="93438" name="Rectangle 254"/>
            <p:cNvSpPr>
              <a:spLocks noChangeArrowheads="1"/>
            </p:cNvSpPr>
            <p:nvPr/>
          </p:nvSpPr>
          <p:spPr bwMode="auto">
            <a:xfrm>
              <a:off x="3188" y="1271"/>
              <a:ext cx="64" cy="56"/>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nvGrpSpPr>
            <p:cNvPr id="93465" name="Group 281"/>
            <p:cNvGrpSpPr>
              <a:grpSpLocks/>
            </p:cNvGrpSpPr>
            <p:nvPr/>
          </p:nvGrpSpPr>
          <p:grpSpPr bwMode="auto">
            <a:xfrm>
              <a:off x="3256" y="828"/>
              <a:ext cx="585" cy="502"/>
              <a:chOff x="3256" y="828"/>
              <a:chExt cx="585" cy="502"/>
            </a:xfrm>
          </p:grpSpPr>
          <p:sp>
            <p:nvSpPr>
              <p:cNvPr id="93428" name="Rectangle 244"/>
              <p:cNvSpPr>
                <a:spLocks noChangeArrowheads="1"/>
              </p:cNvSpPr>
              <p:nvPr/>
            </p:nvSpPr>
            <p:spPr bwMode="auto">
              <a:xfrm>
                <a:off x="3484" y="828"/>
                <a:ext cx="56" cy="494"/>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29" name="Rectangle 245"/>
              <p:cNvSpPr>
                <a:spLocks noChangeArrowheads="1"/>
              </p:cNvSpPr>
              <p:nvPr/>
            </p:nvSpPr>
            <p:spPr bwMode="auto">
              <a:xfrm>
                <a:off x="3427" y="1000"/>
                <a:ext cx="56" cy="32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30" name="Rectangle 246"/>
              <p:cNvSpPr>
                <a:spLocks noChangeArrowheads="1"/>
              </p:cNvSpPr>
              <p:nvPr/>
            </p:nvSpPr>
            <p:spPr bwMode="auto">
              <a:xfrm>
                <a:off x="3541" y="995"/>
                <a:ext cx="55" cy="33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31" name="Rectangle 247"/>
              <p:cNvSpPr>
                <a:spLocks noChangeArrowheads="1"/>
              </p:cNvSpPr>
              <p:nvPr/>
            </p:nvSpPr>
            <p:spPr bwMode="auto">
              <a:xfrm>
                <a:off x="3595" y="1086"/>
                <a:ext cx="65" cy="2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32" name="Rectangle 248"/>
              <p:cNvSpPr>
                <a:spLocks noChangeArrowheads="1"/>
              </p:cNvSpPr>
              <p:nvPr/>
            </p:nvSpPr>
            <p:spPr bwMode="auto">
              <a:xfrm>
                <a:off x="3367" y="1092"/>
                <a:ext cx="65" cy="2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33" name="Rectangle 249"/>
              <p:cNvSpPr>
                <a:spLocks noChangeArrowheads="1"/>
              </p:cNvSpPr>
              <p:nvPr/>
            </p:nvSpPr>
            <p:spPr bwMode="auto">
              <a:xfrm>
                <a:off x="3313" y="1145"/>
                <a:ext cx="56" cy="18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34" name="Rectangle 250"/>
              <p:cNvSpPr>
                <a:spLocks noChangeArrowheads="1"/>
              </p:cNvSpPr>
              <p:nvPr/>
            </p:nvSpPr>
            <p:spPr bwMode="auto">
              <a:xfrm>
                <a:off x="3658" y="1131"/>
                <a:ext cx="56" cy="19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35" name="Rectangle 251"/>
              <p:cNvSpPr>
                <a:spLocks noChangeArrowheads="1"/>
              </p:cNvSpPr>
              <p:nvPr/>
            </p:nvSpPr>
            <p:spPr bwMode="auto">
              <a:xfrm>
                <a:off x="3256" y="1215"/>
                <a:ext cx="55" cy="11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37" name="Rectangle 253"/>
              <p:cNvSpPr>
                <a:spLocks noChangeArrowheads="1"/>
              </p:cNvSpPr>
              <p:nvPr/>
            </p:nvSpPr>
            <p:spPr bwMode="auto">
              <a:xfrm>
                <a:off x="3777" y="1275"/>
                <a:ext cx="64" cy="47"/>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93464" name="Rectangle 280"/>
              <p:cNvSpPr>
                <a:spLocks noChangeArrowheads="1"/>
              </p:cNvSpPr>
              <p:nvPr/>
            </p:nvSpPr>
            <p:spPr bwMode="auto">
              <a:xfrm>
                <a:off x="3749" y="1216"/>
                <a:ext cx="27" cy="110"/>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sp>
        <p:nvSpPr>
          <p:cNvPr id="93471" name="Rectangle 287"/>
          <p:cNvSpPr>
            <a:spLocks noChangeArrowheads="1"/>
          </p:cNvSpPr>
          <p:nvPr/>
        </p:nvSpPr>
        <p:spPr bwMode="auto">
          <a:xfrm>
            <a:off x="6284913" y="1943100"/>
            <a:ext cx="42862" cy="158750"/>
          </a:xfrm>
          <a:prstGeom prst="rect">
            <a:avLst/>
          </a:prstGeom>
          <a:solidFill>
            <a:srgbClr val="FF33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nvGrpSpPr>
          <p:cNvPr id="93487" name="Group 303"/>
          <p:cNvGrpSpPr>
            <a:grpSpLocks/>
          </p:cNvGrpSpPr>
          <p:nvPr/>
        </p:nvGrpSpPr>
        <p:grpSpPr bwMode="auto">
          <a:xfrm>
            <a:off x="1095375" y="1023938"/>
            <a:ext cx="622300" cy="1100137"/>
            <a:chOff x="978" y="1455"/>
            <a:chExt cx="392" cy="693"/>
          </a:xfrm>
        </p:grpSpPr>
        <p:sp>
          <p:nvSpPr>
            <p:cNvPr id="93482" name="Line 298"/>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93486" name="Group 302"/>
            <p:cNvGrpSpPr>
              <a:grpSpLocks/>
            </p:cNvGrpSpPr>
            <p:nvPr/>
          </p:nvGrpSpPr>
          <p:grpSpPr bwMode="auto">
            <a:xfrm>
              <a:off x="978" y="1455"/>
              <a:ext cx="392" cy="234"/>
              <a:chOff x="978" y="1455"/>
              <a:chExt cx="392" cy="234"/>
            </a:xfrm>
          </p:grpSpPr>
          <p:sp>
            <p:nvSpPr>
              <p:cNvPr id="93484" name="Text Box 300"/>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93485" name="Text Box 301"/>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grpSp>
        <p:nvGrpSpPr>
          <p:cNvPr id="93488" name="Group 304"/>
          <p:cNvGrpSpPr>
            <a:grpSpLocks/>
          </p:cNvGrpSpPr>
          <p:nvPr/>
        </p:nvGrpSpPr>
        <p:grpSpPr bwMode="auto">
          <a:xfrm>
            <a:off x="3903663" y="1027113"/>
            <a:ext cx="622300" cy="1100137"/>
            <a:chOff x="978" y="1455"/>
            <a:chExt cx="392" cy="693"/>
          </a:xfrm>
        </p:grpSpPr>
        <p:sp>
          <p:nvSpPr>
            <p:cNvPr id="93489" name="Line 305"/>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93490" name="Group 306"/>
            <p:cNvGrpSpPr>
              <a:grpSpLocks/>
            </p:cNvGrpSpPr>
            <p:nvPr/>
          </p:nvGrpSpPr>
          <p:grpSpPr bwMode="auto">
            <a:xfrm>
              <a:off x="978" y="1455"/>
              <a:ext cx="392" cy="234"/>
              <a:chOff x="978" y="1455"/>
              <a:chExt cx="392" cy="234"/>
            </a:xfrm>
          </p:grpSpPr>
          <p:sp>
            <p:nvSpPr>
              <p:cNvPr id="93491" name="Text Box 307"/>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93492" name="Text Box 308"/>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grpSp>
        <p:nvGrpSpPr>
          <p:cNvPr id="93493" name="Group 309"/>
          <p:cNvGrpSpPr>
            <a:grpSpLocks/>
          </p:cNvGrpSpPr>
          <p:nvPr/>
        </p:nvGrpSpPr>
        <p:grpSpPr bwMode="auto">
          <a:xfrm>
            <a:off x="2560638" y="1006475"/>
            <a:ext cx="622300" cy="1100138"/>
            <a:chOff x="978" y="1455"/>
            <a:chExt cx="392" cy="693"/>
          </a:xfrm>
        </p:grpSpPr>
        <p:sp>
          <p:nvSpPr>
            <p:cNvPr id="93494" name="Line 310"/>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93495" name="Group 311"/>
            <p:cNvGrpSpPr>
              <a:grpSpLocks/>
            </p:cNvGrpSpPr>
            <p:nvPr/>
          </p:nvGrpSpPr>
          <p:grpSpPr bwMode="auto">
            <a:xfrm>
              <a:off x="978" y="1455"/>
              <a:ext cx="392" cy="234"/>
              <a:chOff x="978" y="1455"/>
              <a:chExt cx="392" cy="234"/>
            </a:xfrm>
          </p:grpSpPr>
          <p:sp>
            <p:nvSpPr>
              <p:cNvPr id="93496" name="Text Box 312"/>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93497" name="Text Box 313"/>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grpSp>
        <p:nvGrpSpPr>
          <p:cNvPr id="93498" name="Group 314"/>
          <p:cNvGrpSpPr>
            <a:grpSpLocks/>
          </p:cNvGrpSpPr>
          <p:nvPr/>
        </p:nvGrpSpPr>
        <p:grpSpPr bwMode="auto">
          <a:xfrm>
            <a:off x="5427663" y="1027113"/>
            <a:ext cx="622300" cy="1100137"/>
            <a:chOff x="978" y="1455"/>
            <a:chExt cx="392" cy="693"/>
          </a:xfrm>
        </p:grpSpPr>
        <p:sp>
          <p:nvSpPr>
            <p:cNvPr id="93499" name="Line 315"/>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93500" name="Group 316"/>
            <p:cNvGrpSpPr>
              <a:grpSpLocks/>
            </p:cNvGrpSpPr>
            <p:nvPr/>
          </p:nvGrpSpPr>
          <p:grpSpPr bwMode="auto">
            <a:xfrm>
              <a:off x="978" y="1455"/>
              <a:ext cx="392" cy="234"/>
              <a:chOff x="978" y="1455"/>
              <a:chExt cx="392" cy="234"/>
            </a:xfrm>
          </p:grpSpPr>
          <p:sp>
            <p:nvSpPr>
              <p:cNvPr id="93501" name="Text Box 317"/>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93502" name="Text Box 318"/>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grpSp>
        <p:nvGrpSpPr>
          <p:cNvPr id="93503" name="Group 319"/>
          <p:cNvGrpSpPr>
            <a:grpSpLocks/>
          </p:cNvGrpSpPr>
          <p:nvPr/>
        </p:nvGrpSpPr>
        <p:grpSpPr bwMode="auto">
          <a:xfrm>
            <a:off x="6526213" y="1020763"/>
            <a:ext cx="622300" cy="1100137"/>
            <a:chOff x="978" y="1455"/>
            <a:chExt cx="392" cy="693"/>
          </a:xfrm>
        </p:grpSpPr>
        <p:sp>
          <p:nvSpPr>
            <p:cNvPr id="93504" name="Line 320"/>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93505" name="Group 321"/>
            <p:cNvGrpSpPr>
              <a:grpSpLocks/>
            </p:cNvGrpSpPr>
            <p:nvPr/>
          </p:nvGrpSpPr>
          <p:grpSpPr bwMode="auto">
            <a:xfrm>
              <a:off x="978" y="1455"/>
              <a:ext cx="392" cy="234"/>
              <a:chOff x="978" y="1455"/>
              <a:chExt cx="392" cy="234"/>
            </a:xfrm>
          </p:grpSpPr>
          <p:sp>
            <p:nvSpPr>
              <p:cNvPr id="93506" name="Text Box 322"/>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93507" name="Text Box 323"/>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grpSp>
        <p:nvGrpSpPr>
          <p:cNvPr id="93508" name="Group 324"/>
          <p:cNvGrpSpPr>
            <a:grpSpLocks/>
          </p:cNvGrpSpPr>
          <p:nvPr/>
        </p:nvGrpSpPr>
        <p:grpSpPr bwMode="auto">
          <a:xfrm>
            <a:off x="8053388" y="1027113"/>
            <a:ext cx="622300" cy="1100137"/>
            <a:chOff x="978" y="1455"/>
            <a:chExt cx="392" cy="693"/>
          </a:xfrm>
        </p:grpSpPr>
        <p:sp>
          <p:nvSpPr>
            <p:cNvPr id="93509" name="Line 325"/>
            <p:cNvSpPr>
              <a:spLocks noChangeShapeType="1"/>
            </p:cNvSpPr>
            <p:nvPr/>
          </p:nvSpPr>
          <p:spPr bwMode="auto">
            <a:xfrm>
              <a:off x="1074" y="1644"/>
              <a:ext cx="0" cy="504"/>
            </a:xfrm>
            <a:prstGeom prst="line">
              <a:avLst/>
            </a:prstGeom>
            <a:noFill/>
            <a:ln w="9525">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93510" name="Group 326"/>
            <p:cNvGrpSpPr>
              <a:grpSpLocks/>
            </p:cNvGrpSpPr>
            <p:nvPr/>
          </p:nvGrpSpPr>
          <p:grpSpPr bwMode="auto">
            <a:xfrm>
              <a:off x="978" y="1455"/>
              <a:ext cx="392" cy="234"/>
              <a:chOff x="978" y="1455"/>
              <a:chExt cx="392" cy="234"/>
            </a:xfrm>
          </p:grpSpPr>
          <p:sp>
            <p:nvSpPr>
              <p:cNvPr id="93511" name="Text Box 327"/>
              <p:cNvSpPr txBox="1">
                <a:spLocks noChangeArrowheads="1"/>
              </p:cNvSpPr>
              <p:nvPr/>
            </p:nvSpPr>
            <p:spPr bwMode="auto">
              <a:xfrm>
                <a:off x="978" y="1455"/>
                <a:ext cx="1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200"/>
                  <a:t>ー</a:t>
                </a:r>
              </a:p>
            </p:txBody>
          </p:sp>
          <p:sp>
            <p:nvSpPr>
              <p:cNvPr id="93512" name="Text Box 328"/>
              <p:cNvSpPr txBox="1">
                <a:spLocks noChangeArrowheads="1"/>
              </p:cNvSpPr>
              <p:nvPr/>
            </p:nvSpPr>
            <p:spPr bwMode="auto">
              <a:xfrm>
                <a:off x="986" y="1516"/>
                <a:ext cx="38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200"/>
                  <a:t>X</a:t>
                </a:r>
              </a:p>
            </p:txBody>
          </p:sp>
        </p:grpSp>
      </p:grpSp>
      <p:sp>
        <p:nvSpPr>
          <p:cNvPr id="93513" name="Text Box 329"/>
          <p:cNvSpPr txBox="1">
            <a:spLocks noChangeArrowheads="1"/>
          </p:cNvSpPr>
          <p:nvPr/>
        </p:nvSpPr>
        <p:spPr bwMode="auto">
          <a:xfrm>
            <a:off x="8520113" y="142875"/>
            <a:ext cx="6238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３０</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3496" name="Group 72"/>
          <p:cNvGraphicFramePr>
            <a:graphicFrameLocks noGrp="1"/>
          </p:cNvGraphicFramePr>
          <p:nvPr/>
        </p:nvGraphicFramePr>
        <p:xfrm>
          <a:off x="3241675" y="652463"/>
          <a:ext cx="5734050" cy="1425575"/>
        </p:xfrm>
        <a:graphic>
          <a:graphicData uri="http://schemas.openxmlformats.org/drawingml/2006/table">
            <a:tbl>
              <a:tblPr/>
              <a:tblGrid>
                <a:gridCol w="1668463"/>
                <a:gridCol w="2073275"/>
                <a:gridCol w="1992312"/>
              </a:tblGrid>
              <a:tr h="322263">
                <a:tc rowSpan="2">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6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gridSpan="2">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測定値の個数</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kumimoji="1" lang="ja-JP" altLang="en-US"/>
                    </a:p>
                  </a:txBody>
                  <a:tcPr/>
                </a:tc>
              </a:tr>
              <a:tr h="334963">
                <a:tc vMerge="1">
                  <a:txBody>
                    <a:bodyPr/>
                    <a:lstStyle/>
                    <a:p>
                      <a:endParaRPr kumimoji="1" lang="ja-JP" altLang="en-US"/>
                    </a:p>
                  </a:txBody>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600" b="0" i="0" u="none" strike="noStrike" cap="none" normalizeH="0" baseline="0" smtClean="0">
                          <a:ln>
                            <a:noFill/>
                          </a:ln>
                          <a:solidFill>
                            <a:schemeClr val="tx1"/>
                          </a:solidFill>
                          <a:effectLst/>
                          <a:latin typeface="Times New Roman" pitchFamily="18" charset="0"/>
                          <a:ea typeface="ＭＳ Ｐゴシック" pitchFamily="50" charset="-128"/>
                        </a:rPr>
                        <a:t>20</a:t>
                      </a: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個以下の場合</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600" b="0" i="0" u="none" strike="noStrike" cap="none" normalizeH="0" baseline="0" smtClean="0">
                          <a:ln>
                            <a:noFill/>
                          </a:ln>
                          <a:solidFill>
                            <a:schemeClr val="tx1"/>
                          </a:solidFill>
                          <a:effectLst/>
                          <a:latin typeface="Times New Roman" pitchFamily="18" charset="0"/>
                          <a:ea typeface="ＭＳ Ｐゴシック" pitchFamily="50" charset="-128"/>
                        </a:rPr>
                        <a:t>21</a:t>
                      </a: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個以上の場合</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635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平均値の桁数</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測定値より１桁多く</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測定値より２桁多く</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921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標準偏差の桁数</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gridSpan="2">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有効数字を最大３桁まで出す</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kumimoji="1" lang="ja-JP" altLang="en-US"/>
                    </a:p>
                  </a:txBody>
                  <a:tcPr/>
                </a:tc>
              </a:tr>
            </a:tbl>
          </a:graphicData>
        </a:graphic>
      </p:graphicFrame>
      <p:sp>
        <p:nvSpPr>
          <p:cNvPr id="103497" name="Text Box 73"/>
          <p:cNvSpPr txBox="1">
            <a:spLocks noChangeArrowheads="1"/>
          </p:cNvSpPr>
          <p:nvPr/>
        </p:nvSpPr>
        <p:spPr bwMode="auto">
          <a:xfrm>
            <a:off x="4633913" y="304800"/>
            <a:ext cx="3381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表　　－　平均値と標準偏差の桁数</a:t>
            </a:r>
          </a:p>
        </p:txBody>
      </p:sp>
      <p:sp>
        <p:nvSpPr>
          <p:cNvPr id="103498" name="Text Box 74"/>
          <p:cNvSpPr txBox="1">
            <a:spLocks noChangeArrowheads="1"/>
          </p:cNvSpPr>
          <p:nvPr/>
        </p:nvSpPr>
        <p:spPr bwMode="auto">
          <a:xfrm>
            <a:off x="0" y="0"/>
            <a:ext cx="32083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b="1"/>
              <a:t>◇</a:t>
            </a:r>
            <a:r>
              <a:rPr lang="ja-JP" altLang="en-US" sz="1600" b="1"/>
              <a:t>平均値と標準偏差の桁数</a:t>
            </a:r>
          </a:p>
        </p:txBody>
      </p:sp>
      <p:sp>
        <p:nvSpPr>
          <p:cNvPr id="103499" name="Text Box 75"/>
          <p:cNvSpPr txBox="1">
            <a:spLocks noChangeArrowheads="1"/>
          </p:cNvSpPr>
          <p:nvPr/>
        </p:nvSpPr>
        <p:spPr bwMode="auto">
          <a:xfrm>
            <a:off x="133350" y="406400"/>
            <a:ext cx="3163888" cy="730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平均値Ｘと標準偏差ｓの桁の出し方は、ＪＩＳ　Ｚ　</a:t>
            </a:r>
            <a:r>
              <a:rPr lang="en-US" altLang="ja-JP" sz="1400"/>
              <a:t>9041</a:t>
            </a:r>
            <a:r>
              <a:rPr lang="ja-JP" altLang="en-US" sz="1400"/>
              <a:t>　「測定値の処理方法」に準拠すると右表のようになる</a:t>
            </a:r>
          </a:p>
        </p:txBody>
      </p:sp>
      <p:sp>
        <p:nvSpPr>
          <p:cNvPr id="103500" name="Text Box 76"/>
          <p:cNvSpPr txBox="1">
            <a:spLocks noChangeArrowheads="1"/>
          </p:cNvSpPr>
          <p:nvPr/>
        </p:nvSpPr>
        <p:spPr bwMode="auto">
          <a:xfrm>
            <a:off x="9525" y="2609850"/>
            <a:ext cx="32083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600" b="1"/>
              <a:t>◇</a:t>
            </a:r>
            <a:r>
              <a:rPr lang="ja-JP" altLang="en-US" sz="1600" b="1"/>
              <a:t>母集団とサンプル</a:t>
            </a:r>
          </a:p>
        </p:txBody>
      </p:sp>
      <p:sp>
        <p:nvSpPr>
          <p:cNvPr id="103501" name="Text Box 77"/>
          <p:cNvSpPr txBox="1">
            <a:spLocks noChangeArrowheads="1"/>
          </p:cNvSpPr>
          <p:nvPr/>
        </p:nvSpPr>
        <p:spPr bwMode="auto">
          <a:xfrm>
            <a:off x="157163" y="3016250"/>
            <a:ext cx="5240337" cy="3176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・われわれが工程またはロットからサンプルを取って測定したﾃﾞｰﾀ</a:t>
            </a:r>
          </a:p>
          <a:p>
            <a:pPr>
              <a:spcBef>
                <a:spcPct val="50000"/>
              </a:spcBef>
            </a:pPr>
            <a:r>
              <a:rPr lang="ja-JP" altLang="en-US" sz="1400"/>
              <a:t>　を得るのはサンプルそのものの値を知るためでなく、そのサンプル</a:t>
            </a:r>
          </a:p>
          <a:p>
            <a:pPr>
              <a:spcBef>
                <a:spcPct val="50000"/>
              </a:spcBef>
            </a:pPr>
            <a:r>
              <a:rPr lang="ja-JP" altLang="en-US" sz="1400"/>
              <a:t>　がとられた母体である製造工程や検査に提出されたロットに対して</a:t>
            </a:r>
          </a:p>
          <a:p>
            <a:pPr>
              <a:spcBef>
                <a:spcPct val="50000"/>
              </a:spcBef>
            </a:pPr>
            <a:r>
              <a:rPr lang="ja-JP" altLang="en-US" sz="1400"/>
              <a:t>　工程が異常でないかどうか判定を下し、それに応じて処置をとる</a:t>
            </a:r>
          </a:p>
          <a:p>
            <a:pPr>
              <a:spcBef>
                <a:spcPct val="50000"/>
              </a:spcBef>
            </a:pPr>
            <a:r>
              <a:rPr lang="ja-JP" altLang="en-US" sz="1400"/>
              <a:t>　ためである。</a:t>
            </a:r>
          </a:p>
          <a:p>
            <a:pPr>
              <a:spcBef>
                <a:spcPct val="50000"/>
              </a:spcBef>
            </a:pPr>
            <a:r>
              <a:rPr lang="ja-JP" altLang="en-US" sz="1400"/>
              <a:t>　処置をとろうとする製造工程やロットのことを</a:t>
            </a:r>
            <a:r>
              <a:rPr lang="ja-JP" altLang="en-US" sz="1400" b="1"/>
              <a:t>母集団</a:t>
            </a:r>
            <a:r>
              <a:rPr lang="ja-JP" altLang="en-US" sz="1400"/>
              <a:t>と言う。</a:t>
            </a:r>
          </a:p>
          <a:p>
            <a:pPr>
              <a:spcBef>
                <a:spcPct val="50000"/>
              </a:spcBef>
            </a:pPr>
            <a:r>
              <a:rPr lang="ja-JP" altLang="en-US" sz="1400"/>
              <a:t>・母集団の平均・分散・標準偏差・不良率なぞを母平均・母分散</a:t>
            </a:r>
          </a:p>
          <a:p>
            <a:pPr>
              <a:spcBef>
                <a:spcPct val="50000"/>
              </a:spcBef>
            </a:pPr>
            <a:r>
              <a:rPr lang="ja-JP" altLang="en-US" sz="1400"/>
              <a:t>　母標準偏差・母不良率なぞと言い、これらを母数と言う。</a:t>
            </a:r>
          </a:p>
          <a:p>
            <a:pPr>
              <a:spcBef>
                <a:spcPct val="50000"/>
              </a:spcBef>
            </a:pPr>
            <a:r>
              <a:rPr lang="ja-JP" altLang="en-US" sz="1400"/>
              <a:t>・これに対して混同を避けるために、サンプルの平均値や標準偏差</a:t>
            </a:r>
          </a:p>
          <a:p>
            <a:pPr>
              <a:spcBef>
                <a:spcPct val="50000"/>
              </a:spcBef>
            </a:pPr>
            <a:r>
              <a:rPr lang="ja-JP" altLang="en-US" sz="1400"/>
              <a:t>　なぞは試料平均・試料標準偏差なぞと言い、これら</a:t>
            </a:r>
            <a:r>
              <a:rPr lang="ja-JP" altLang="en-US" sz="1400" b="1"/>
              <a:t>統計量</a:t>
            </a:r>
            <a:r>
              <a:rPr lang="ja-JP" altLang="en-US" sz="1400"/>
              <a:t>と言う。</a:t>
            </a:r>
          </a:p>
        </p:txBody>
      </p:sp>
      <p:graphicFrame>
        <p:nvGraphicFramePr>
          <p:cNvPr id="103583" name="Group 159"/>
          <p:cNvGraphicFramePr>
            <a:graphicFrameLocks noGrp="1"/>
          </p:cNvGraphicFramePr>
          <p:nvPr/>
        </p:nvGraphicFramePr>
        <p:xfrm>
          <a:off x="5545138" y="3295650"/>
          <a:ext cx="3332162" cy="1981200"/>
        </p:xfrm>
        <a:graphic>
          <a:graphicData uri="http://schemas.openxmlformats.org/drawingml/2006/table">
            <a:tbl>
              <a:tblPr/>
              <a:tblGrid>
                <a:gridCol w="1271587"/>
                <a:gridCol w="1030288"/>
                <a:gridCol w="1030287"/>
              </a:tblGrid>
              <a:tr h="4064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6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母 　数</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統 計 量</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93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平 均 値</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6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en-US" altLang="ja-JP" sz="1600" b="0" i="0" u="none" strike="noStrike" cap="none" normalizeH="0" baseline="0" smtClean="0">
                          <a:ln>
                            <a:noFill/>
                          </a:ln>
                          <a:solidFill>
                            <a:schemeClr val="tx1"/>
                          </a:solidFill>
                          <a:effectLst/>
                          <a:latin typeface="Times New Roman" pitchFamily="18" charset="0"/>
                          <a:ea typeface="ＭＳ Ｐゴシック" pitchFamily="50" charset="-128"/>
                        </a:rPr>
                        <a:t>μ</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93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分   散</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en-US" altLang="ja-JP" sz="1600" b="0" i="0" u="none" strike="noStrike" cap="none" normalizeH="0" baseline="0" smtClean="0">
                          <a:ln>
                            <a:noFill/>
                          </a:ln>
                          <a:solidFill>
                            <a:schemeClr val="tx1"/>
                          </a:solidFill>
                          <a:effectLst/>
                          <a:latin typeface="Times New Roman" pitchFamily="18" charset="0"/>
                          <a:ea typeface="ＭＳ Ｐゴシック" pitchFamily="50" charset="-128"/>
                        </a:rPr>
                        <a:t>σ</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ｓ</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93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標 準 偏 差</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600" b="0" i="0" u="none" strike="noStrike" cap="none" normalizeH="0" baseline="0" smtClean="0">
                          <a:ln>
                            <a:noFill/>
                          </a:ln>
                          <a:solidFill>
                            <a:schemeClr val="tx1"/>
                          </a:solidFill>
                          <a:effectLst/>
                          <a:latin typeface="Times New Roman" pitchFamily="18" charset="0"/>
                          <a:ea typeface="ＭＳ Ｐゴシック" pitchFamily="50" charset="-128"/>
                        </a:rPr>
                        <a:t>      σ</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ｓ</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93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不 良 率</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103581" name="Line 157"/>
          <p:cNvSpPr>
            <a:spLocks noChangeShapeType="1"/>
          </p:cNvSpPr>
          <p:nvPr/>
        </p:nvSpPr>
        <p:spPr bwMode="auto">
          <a:xfrm>
            <a:off x="5545138" y="3309938"/>
            <a:ext cx="1243012" cy="33337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3584" name="Text Box 160"/>
          <p:cNvSpPr txBox="1">
            <a:spLocks noChangeArrowheads="1"/>
          </p:cNvSpPr>
          <p:nvPr/>
        </p:nvSpPr>
        <p:spPr bwMode="auto">
          <a:xfrm>
            <a:off x="7308850" y="4100513"/>
            <a:ext cx="3492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sp>
        <p:nvSpPr>
          <p:cNvPr id="103585" name="Text Box 161"/>
          <p:cNvSpPr txBox="1">
            <a:spLocks noChangeArrowheads="1"/>
          </p:cNvSpPr>
          <p:nvPr/>
        </p:nvSpPr>
        <p:spPr bwMode="auto">
          <a:xfrm>
            <a:off x="8361363" y="4095750"/>
            <a:ext cx="3492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sp>
        <p:nvSpPr>
          <p:cNvPr id="103586" name="Text Box 162"/>
          <p:cNvSpPr txBox="1">
            <a:spLocks noChangeArrowheads="1"/>
          </p:cNvSpPr>
          <p:nvPr/>
        </p:nvSpPr>
        <p:spPr bwMode="auto">
          <a:xfrm>
            <a:off x="5997575" y="2944813"/>
            <a:ext cx="2495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表　ー　母数と統計量の記号</a:t>
            </a:r>
          </a:p>
        </p:txBody>
      </p:sp>
      <p:sp>
        <p:nvSpPr>
          <p:cNvPr id="103587" name="Line 163"/>
          <p:cNvSpPr>
            <a:spLocks noChangeShapeType="1"/>
          </p:cNvSpPr>
          <p:nvPr/>
        </p:nvSpPr>
        <p:spPr bwMode="auto">
          <a:xfrm rot="426413">
            <a:off x="3194050" y="768350"/>
            <a:ext cx="1741488" cy="4667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Text Box 2"/>
          <p:cNvSpPr txBox="1">
            <a:spLocks noChangeArrowheads="1"/>
          </p:cNvSpPr>
          <p:nvPr/>
        </p:nvSpPr>
        <p:spPr bwMode="auto">
          <a:xfrm>
            <a:off x="0" y="28575"/>
            <a:ext cx="44418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800" b="1"/>
              <a:t>◇</a:t>
            </a:r>
            <a:r>
              <a:rPr lang="ja-JP" altLang="en-US" sz="1800" b="1"/>
              <a:t>正規分布の性質</a:t>
            </a:r>
          </a:p>
        </p:txBody>
      </p:sp>
      <p:sp>
        <p:nvSpPr>
          <p:cNvPr id="104451" name="Text Box 3"/>
          <p:cNvSpPr txBox="1">
            <a:spLocks noChangeArrowheads="1"/>
          </p:cNvSpPr>
          <p:nvPr/>
        </p:nvSpPr>
        <p:spPr bwMode="auto">
          <a:xfrm>
            <a:off x="0" y="479425"/>
            <a:ext cx="8678863" cy="1581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・正規分布は、母平均（</a:t>
            </a:r>
            <a:r>
              <a:rPr lang="en-US" altLang="ja-JP" sz="1400"/>
              <a:t>μ</a:t>
            </a:r>
            <a:r>
              <a:rPr lang="ja-JP" altLang="en-US" sz="1400"/>
              <a:t>）と母標準偏差（</a:t>
            </a:r>
            <a:r>
              <a:rPr lang="en-US" altLang="ja-JP" sz="1400"/>
              <a:t>σ</a:t>
            </a:r>
            <a:r>
              <a:rPr lang="ja-JP" altLang="en-US" sz="1400"/>
              <a:t>）が決まるとその分布が決まり、一般に母平均</a:t>
            </a:r>
            <a:r>
              <a:rPr lang="en-US" altLang="ja-JP" sz="1400"/>
              <a:t>μ</a:t>
            </a:r>
            <a:r>
              <a:rPr lang="ja-JP" altLang="en-US" sz="1400"/>
              <a:t>・母分散</a:t>
            </a:r>
            <a:r>
              <a:rPr lang="en-US" altLang="ja-JP" sz="1400"/>
              <a:t>σ</a:t>
            </a:r>
            <a:r>
              <a:rPr lang="ja-JP" altLang="en-US" sz="1400"/>
              <a:t>　の</a:t>
            </a:r>
          </a:p>
          <a:p>
            <a:pPr>
              <a:spcBef>
                <a:spcPct val="50000"/>
              </a:spcBef>
            </a:pPr>
            <a:r>
              <a:rPr lang="ja-JP" altLang="en-US" sz="1400"/>
              <a:t>　正規分布をＮ　（</a:t>
            </a:r>
            <a:r>
              <a:rPr lang="en-US" altLang="ja-JP" sz="1400"/>
              <a:t>μ</a:t>
            </a:r>
            <a:r>
              <a:rPr lang="ja-JP" altLang="en-US" sz="1400"/>
              <a:t>・</a:t>
            </a:r>
            <a:r>
              <a:rPr lang="en-US" altLang="ja-JP" sz="1400"/>
              <a:t>σ</a:t>
            </a:r>
            <a:r>
              <a:rPr lang="ja-JP" altLang="en-US" sz="1400"/>
              <a:t>　）で表す。</a:t>
            </a:r>
          </a:p>
          <a:p>
            <a:pPr>
              <a:spcBef>
                <a:spcPct val="50000"/>
              </a:spcBef>
            </a:pPr>
            <a:endParaRPr lang="ja-JP" altLang="en-US" sz="1400"/>
          </a:p>
          <a:p>
            <a:pPr>
              <a:spcBef>
                <a:spcPct val="50000"/>
              </a:spcBef>
            </a:pPr>
            <a:r>
              <a:rPr lang="ja-JP" altLang="en-US" sz="1400"/>
              <a:t>・正規分布では、</a:t>
            </a:r>
            <a:r>
              <a:rPr lang="en-US" altLang="ja-JP" sz="1400"/>
              <a:t>μ</a:t>
            </a:r>
            <a:r>
              <a:rPr lang="ja-JP" altLang="en-US" sz="1400"/>
              <a:t>　を中心に　</a:t>
            </a:r>
            <a:r>
              <a:rPr lang="en-US" altLang="ja-JP" sz="1400"/>
              <a:t>±</a:t>
            </a:r>
            <a:r>
              <a:rPr lang="ja-JP" altLang="en-US" sz="1400"/>
              <a:t>１</a:t>
            </a:r>
            <a:r>
              <a:rPr lang="en-US" altLang="ja-JP" sz="1400"/>
              <a:t>σ</a:t>
            </a:r>
            <a:r>
              <a:rPr lang="ja-JP" altLang="en-US" sz="1400"/>
              <a:t>　の中に入る割合は、全体の６８．３％（約３分の２）</a:t>
            </a:r>
          </a:p>
          <a:p>
            <a:pPr>
              <a:spcBef>
                <a:spcPct val="50000"/>
              </a:spcBef>
            </a:pPr>
            <a:r>
              <a:rPr lang="ja-JP" altLang="en-US" sz="1400"/>
              <a:t>　</a:t>
            </a:r>
            <a:r>
              <a:rPr lang="en-US" altLang="ja-JP" sz="1400"/>
              <a:t>±</a:t>
            </a:r>
            <a:r>
              <a:rPr lang="ja-JP" altLang="en-US" sz="1400"/>
              <a:t>２</a:t>
            </a:r>
            <a:r>
              <a:rPr lang="en-US" altLang="ja-JP" sz="1400"/>
              <a:t>σ</a:t>
            </a:r>
            <a:r>
              <a:rPr lang="ja-JP" altLang="en-US" sz="1400"/>
              <a:t>の中に９５．４</a:t>
            </a:r>
            <a:r>
              <a:rPr lang="en-US" altLang="ja-JP" sz="1400"/>
              <a:t>%</a:t>
            </a:r>
            <a:r>
              <a:rPr lang="ja-JP" altLang="en-US" sz="1400"/>
              <a:t>、　　</a:t>
            </a:r>
            <a:r>
              <a:rPr lang="en-US" altLang="ja-JP" sz="1400"/>
              <a:t>±</a:t>
            </a:r>
            <a:r>
              <a:rPr lang="ja-JP" altLang="en-US" sz="1400"/>
              <a:t>３</a:t>
            </a:r>
            <a:r>
              <a:rPr lang="en-US" altLang="ja-JP" sz="1400"/>
              <a:t>σ</a:t>
            </a:r>
            <a:r>
              <a:rPr lang="ja-JP" altLang="en-US" sz="1400"/>
              <a:t>の中には９９．７</a:t>
            </a:r>
            <a:r>
              <a:rPr lang="en-US" altLang="ja-JP" sz="1400"/>
              <a:t>%</a:t>
            </a:r>
            <a:r>
              <a:rPr lang="ja-JP" altLang="en-US" sz="1400"/>
              <a:t>が入るという性質がある。</a:t>
            </a:r>
          </a:p>
        </p:txBody>
      </p:sp>
      <p:sp>
        <p:nvSpPr>
          <p:cNvPr id="104452" name="Text Box 4"/>
          <p:cNvSpPr txBox="1">
            <a:spLocks noChangeArrowheads="1"/>
          </p:cNvSpPr>
          <p:nvPr/>
        </p:nvSpPr>
        <p:spPr bwMode="auto">
          <a:xfrm>
            <a:off x="1743075" y="782638"/>
            <a:ext cx="3492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sp>
        <p:nvSpPr>
          <p:cNvPr id="104453" name="Text Box 5"/>
          <p:cNvSpPr txBox="1">
            <a:spLocks noChangeArrowheads="1"/>
          </p:cNvSpPr>
          <p:nvPr/>
        </p:nvSpPr>
        <p:spPr bwMode="auto">
          <a:xfrm>
            <a:off x="7627938" y="455613"/>
            <a:ext cx="3492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000"/>
              <a:t>２</a:t>
            </a:r>
          </a:p>
        </p:txBody>
      </p:sp>
      <p:sp>
        <p:nvSpPr>
          <p:cNvPr id="104496" name="Text Box 48"/>
          <p:cNvSpPr txBox="1">
            <a:spLocks noChangeArrowheads="1"/>
          </p:cNvSpPr>
          <p:nvPr/>
        </p:nvSpPr>
        <p:spPr bwMode="auto">
          <a:xfrm>
            <a:off x="3889375" y="6070600"/>
            <a:ext cx="1103313" cy="317500"/>
          </a:xfrm>
          <a:prstGeom prst="rect">
            <a:avLst/>
          </a:prstGeom>
          <a:noFill/>
          <a:ln w="12700">
            <a:solidFill>
              <a:schemeClr val="bg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1400"/>
              <a:t>９９．７</a:t>
            </a:r>
            <a:r>
              <a:rPr lang="en-US" altLang="ja-JP" sz="1400"/>
              <a:t>%</a:t>
            </a:r>
          </a:p>
        </p:txBody>
      </p:sp>
      <p:sp>
        <p:nvSpPr>
          <p:cNvPr id="104497" name="Text Box 49"/>
          <p:cNvSpPr txBox="1">
            <a:spLocks noChangeArrowheads="1"/>
          </p:cNvSpPr>
          <p:nvPr/>
        </p:nvSpPr>
        <p:spPr bwMode="auto">
          <a:xfrm>
            <a:off x="3898900" y="5665788"/>
            <a:ext cx="1103313" cy="317500"/>
          </a:xfrm>
          <a:prstGeom prst="rect">
            <a:avLst/>
          </a:prstGeom>
          <a:noFill/>
          <a:ln w="12700">
            <a:solidFill>
              <a:schemeClr val="bg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1400"/>
              <a:t>９５．４</a:t>
            </a:r>
            <a:r>
              <a:rPr lang="en-US" altLang="ja-JP" sz="1400"/>
              <a:t>%</a:t>
            </a:r>
          </a:p>
        </p:txBody>
      </p:sp>
      <p:sp>
        <p:nvSpPr>
          <p:cNvPr id="104498" name="Text Box 50"/>
          <p:cNvSpPr txBox="1">
            <a:spLocks noChangeArrowheads="1"/>
          </p:cNvSpPr>
          <p:nvPr/>
        </p:nvSpPr>
        <p:spPr bwMode="auto">
          <a:xfrm>
            <a:off x="3879850" y="5232400"/>
            <a:ext cx="1103313" cy="317500"/>
          </a:xfrm>
          <a:prstGeom prst="rect">
            <a:avLst/>
          </a:prstGeom>
          <a:noFill/>
          <a:ln w="12700">
            <a:solidFill>
              <a:schemeClr val="bg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1400"/>
              <a:t>６８．３</a:t>
            </a:r>
            <a:r>
              <a:rPr lang="en-US" altLang="ja-JP" sz="1400"/>
              <a:t>%</a:t>
            </a:r>
          </a:p>
        </p:txBody>
      </p:sp>
      <p:grpSp>
        <p:nvGrpSpPr>
          <p:cNvPr id="104509" name="Group 61"/>
          <p:cNvGrpSpPr>
            <a:grpSpLocks/>
          </p:cNvGrpSpPr>
          <p:nvPr/>
        </p:nvGrpSpPr>
        <p:grpSpPr bwMode="auto">
          <a:xfrm>
            <a:off x="1408113" y="2336800"/>
            <a:ext cx="6473825" cy="4545013"/>
            <a:chOff x="887" y="1472"/>
            <a:chExt cx="4078" cy="2863"/>
          </a:xfrm>
        </p:grpSpPr>
        <p:grpSp>
          <p:nvGrpSpPr>
            <p:cNvPr id="104508" name="Group 60"/>
            <p:cNvGrpSpPr>
              <a:grpSpLocks/>
            </p:cNvGrpSpPr>
            <p:nvPr/>
          </p:nvGrpSpPr>
          <p:grpSpPr bwMode="auto">
            <a:xfrm>
              <a:off x="887" y="1472"/>
              <a:ext cx="4078" cy="1766"/>
              <a:chOff x="887" y="1472"/>
              <a:chExt cx="4078" cy="1766"/>
            </a:xfrm>
          </p:grpSpPr>
          <p:sp>
            <p:nvSpPr>
              <p:cNvPr id="104454" name="Line 6"/>
              <p:cNvSpPr>
                <a:spLocks noChangeShapeType="1"/>
              </p:cNvSpPr>
              <p:nvPr/>
            </p:nvSpPr>
            <p:spPr bwMode="auto">
              <a:xfrm>
                <a:off x="887" y="2917"/>
                <a:ext cx="407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55" name="Line 7"/>
              <p:cNvSpPr>
                <a:spLocks noChangeShapeType="1"/>
              </p:cNvSpPr>
              <p:nvPr/>
            </p:nvSpPr>
            <p:spPr bwMode="auto">
              <a:xfrm>
                <a:off x="2752" y="1472"/>
                <a:ext cx="0" cy="145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58" name="Line 10"/>
              <p:cNvSpPr>
                <a:spLocks noChangeShapeType="1"/>
              </p:cNvSpPr>
              <p:nvPr/>
            </p:nvSpPr>
            <p:spPr bwMode="auto">
              <a:xfrm>
                <a:off x="2402" y="1902"/>
                <a:ext cx="0" cy="101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59" name="Line 11"/>
              <p:cNvSpPr>
                <a:spLocks noChangeShapeType="1"/>
              </p:cNvSpPr>
              <p:nvPr/>
            </p:nvSpPr>
            <p:spPr bwMode="auto">
              <a:xfrm>
                <a:off x="3083" y="1881"/>
                <a:ext cx="0" cy="10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60" name="Line 12"/>
              <p:cNvSpPr>
                <a:spLocks noChangeShapeType="1"/>
              </p:cNvSpPr>
              <p:nvPr/>
            </p:nvSpPr>
            <p:spPr bwMode="auto">
              <a:xfrm>
                <a:off x="3431" y="2353"/>
                <a:ext cx="0" cy="56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61" name="Line 13"/>
              <p:cNvSpPr>
                <a:spLocks noChangeShapeType="1"/>
              </p:cNvSpPr>
              <p:nvPr/>
            </p:nvSpPr>
            <p:spPr bwMode="auto">
              <a:xfrm>
                <a:off x="3761" y="2672"/>
                <a:ext cx="0" cy="24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62" name="Line 14"/>
              <p:cNvSpPr>
                <a:spLocks noChangeShapeType="1"/>
              </p:cNvSpPr>
              <p:nvPr/>
            </p:nvSpPr>
            <p:spPr bwMode="auto">
              <a:xfrm>
                <a:off x="2069" y="2368"/>
                <a:ext cx="0" cy="54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63" name="Line 15"/>
              <p:cNvSpPr>
                <a:spLocks noChangeShapeType="1"/>
              </p:cNvSpPr>
              <p:nvPr/>
            </p:nvSpPr>
            <p:spPr bwMode="auto">
              <a:xfrm>
                <a:off x="1742" y="2731"/>
                <a:ext cx="0" cy="18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76" name="Freeform 28"/>
              <p:cNvSpPr>
                <a:spLocks/>
              </p:cNvSpPr>
              <p:nvPr/>
            </p:nvSpPr>
            <p:spPr bwMode="auto">
              <a:xfrm>
                <a:off x="1453" y="1597"/>
                <a:ext cx="2642" cy="1329"/>
              </a:xfrm>
              <a:custGeom>
                <a:avLst/>
                <a:gdLst>
                  <a:gd name="T0" fmla="*/ 0 w 2642"/>
                  <a:gd name="T1" fmla="*/ 1329 h 1329"/>
                  <a:gd name="T2" fmla="*/ 247 w 2642"/>
                  <a:gd name="T3" fmla="*/ 1173 h 1329"/>
                  <a:gd name="T4" fmla="*/ 338 w 2642"/>
                  <a:gd name="T5" fmla="*/ 1082 h 1329"/>
                  <a:gd name="T6" fmla="*/ 604 w 2642"/>
                  <a:gd name="T7" fmla="*/ 771 h 1329"/>
                  <a:gd name="T8" fmla="*/ 960 w 2642"/>
                  <a:gd name="T9" fmla="*/ 296 h 1329"/>
                  <a:gd name="T10" fmla="*/ 1125 w 2642"/>
                  <a:gd name="T11" fmla="*/ 94 h 1329"/>
                  <a:gd name="T12" fmla="*/ 1326 w 2642"/>
                  <a:gd name="T13" fmla="*/ 12 h 1329"/>
                  <a:gd name="T14" fmla="*/ 1527 w 2642"/>
                  <a:gd name="T15" fmla="*/ 168 h 1329"/>
                  <a:gd name="T16" fmla="*/ 1664 w 2642"/>
                  <a:gd name="T17" fmla="*/ 350 h 1329"/>
                  <a:gd name="T18" fmla="*/ 1993 w 2642"/>
                  <a:gd name="T19" fmla="*/ 789 h 1329"/>
                  <a:gd name="T20" fmla="*/ 2368 w 2642"/>
                  <a:gd name="T21" fmla="*/ 1137 h 1329"/>
                  <a:gd name="T22" fmla="*/ 2642 w 2642"/>
                  <a:gd name="T23" fmla="*/ 1329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42" h="1329">
                    <a:moveTo>
                      <a:pt x="0" y="1329"/>
                    </a:moveTo>
                    <a:cubicBezTo>
                      <a:pt x="95" y="1271"/>
                      <a:pt x="191" y="1214"/>
                      <a:pt x="247" y="1173"/>
                    </a:cubicBezTo>
                    <a:cubicBezTo>
                      <a:pt x="303" y="1132"/>
                      <a:pt x="278" y="1149"/>
                      <a:pt x="338" y="1082"/>
                    </a:cubicBezTo>
                    <a:cubicBezTo>
                      <a:pt x="398" y="1015"/>
                      <a:pt x="500" y="902"/>
                      <a:pt x="604" y="771"/>
                    </a:cubicBezTo>
                    <a:cubicBezTo>
                      <a:pt x="708" y="640"/>
                      <a:pt x="873" y="409"/>
                      <a:pt x="960" y="296"/>
                    </a:cubicBezTo>
                    <a:cubicBezTo>
                      <a:pt x="1047" y="183"/>
                      <a:pt x="1064" y="141"/>
                      <a:pt x="1125" y="94"/>
                    </a:cubicBezTo>
                    <a:cubicBezTo>
                      <a:pt x="1186" y="47"/>
                      <a:pt x="1259" y="0"/>
                      <a:pt x="1326" y="12"/>
                    </a:cubicBezTo>
                    <a:cubicBezTo>
                      <a:pt x="1393" y="24"/>
                      <a:pt x="1471" y="112"/>
                      <a:pt x="1527" y="168"/>
                    </a:cubicBezTo>
                    <a:cubicBezTo>
                      <a:pt x="1583" y="224"/>
                      <a:pt x="1586" y="247"/>
                      <a:pt x="1664" y="350"/>
                    </a:cubicBezTo>
                    <a:cubicBezTo>
                      <a:pt x="1742" y="453"/>
                      <a:pt x="1876" y="658"/>
                      <a:pt x="1993" y="789"/>
                    </a:cubicBezTo>
                    <a:cubicBezTo>
                      <a:pt x="2110" y="920"/>
                      <a:pt x="2260" y="1047"/>
                      <a:pt x="2368" y="1137"/>
                    </a:cubicBezTo>
                    <a:cubicBezTo>
                      <a:pt x="2476" y="1227"/>
                      <a:pt x="2598" y="1297"/>
                      <a:pt x="2642" y="1329"/>
                    </a:cubicBezTo>
                  </a:path>
                </a:pathLst>
              </a:custGeom>
              <a:noFill/>
              <a:ln w="12700" cap="flat"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77" name="Line 29"/>
              <p:cNvSpPr>
                <a:spLocks noChangeShapeType="1"/>
              </p:cNvSpPr>
              <p:nvPr/>
            </p:nvSpPr>
            <p:spPr bwMode="auto">
              <a:xfrm>
                <a:off x="2752" y="1947"/>
                <a:ext cx="329" cy="0"/>
              </a:xfrm>
              <a:prstGeom prst="line">
                <a:avLst/>
              </a:prstGeom>
              <a:noFill/>
              <a:ln w="12700">
                <a:solidFill>
                  <a:schemeClr val="tx1"/>
                </a:solidFill>
                <a:round/>
                <a:headEnd type="triangl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78" name="Text Box 30"/>
              <p:cNvSpPr txBox="1">
                <a:spLocks noChangeArrowheads="1"/>
              </p:cNvSpPr>
              <p:nvPr/>
            </p:nvSpPr>
            <p:spPr bwMode="auto">
              <a:xfrm>
                <a:off x="2807" y="1764"/>
                <a:ext cx="21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en-US" altLang="ja-JP" sz="1400"/>
                  <a:t>σ</a:t>
                </a:r>
              </a:p>
            </p:txBody>
          </p:sp>
          <p:sp>
            <p:nvSpPr>
              <p:cNvPr id="104479" name="Text Box 31"/>
              <p:cNvSpPr txBox="1">
                <a:spLocks noChangeArrowheads="1"/>
              </p:cNvSpPr>
              <p:nvPr/>
            </p:nvSpPr>
            <p:spPr bwMode="auto">
              <a:xfrm>
                <a:off x="2607" y="2907"/>
                <a:ext cx="2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en-US" altLang="ja-JP" sz="1400"/>
                  <a:t>μ</a:t>
                </a:r>
              </a:p>
            </p:txBody>
          </p:sp>
          <p:sp>
            <p:nvSpPr>
              <p:cNvPr id="104480" name="Text Box 32"/>
              <p:cNvSpPr txBox="1">
                <a:spLocks noChangeArrowheads="1"/>
              </p:cNvSpPr>
              <p:nvPr/>
            </p:nvSpPr>
            <p:spPr bwMode="auto">
              <a:xfrm>
                <a:off x="3585" y="3031"/>
                <a:ext cx="48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en-US" altLang="ja-JP" sz="1400"/>
                  <a:t>μ+3σ</a:t>
                </a:r>
              </a:p>
            </p:txBody>
          </p:sp>
          <p:sp>
            <p:nvSpPr>
              <p:cNvPr id="104481" name="Text Box 33"/>
              <p:cNvSpPr txBox="1">
                <a:spLocks noChangeArrowheads="1"/>
              </p:cNvSpPr>
              <p:nvPr/>
            </p:nvSpPr>
            <p:spPr bwMode="auto">
              <a:xfrm>
                <a:off x="2835" y="3018"/>
                <a:ext cx="52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en-US" altLang="ja-JP" sz="1400"/>
                  <a:t>μ+σ</a:t>
                </a:r>
              </a:p>
            </p:txBody>
          </p:sp>
          <p:sp>
            <p:nvSpPr>
              <p:cNvPr id="104482" name="Text Box 34"/>
              <p:cNvSpPr txBox="1">
                <a:spLocks noChangeArrowheads="1"/>
              </p:cNvSpPr>
              <p:nvPr/>
            </p:nvSpPr>
            <p:spPr bwMode="auto">
              <a:xfrm>
                <a:off x="2172" y="3014"/>
                <a:ext cx="52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en-US" altLang="ja-JP" sz="1400"/>
                  <a:t>μ‐σ</a:t>
                </a:r>
              </a:p>
            </p:txBody>
          </p:sp>
          <p:sp>
            <p:nvSpPr>
              <p:cNvPr id="104483" name="Text Box 35"/>
              <p:cNvSpPr txBox="1">
                <a:spLocks noChangeArrowheads="1"/>
              </p:cNvSpPr>
              <p:nvPr/>
            </p:nvSpPr>
            <p:spPr bwMode="auto">
              <a:xfrm>
                <a:off x="1512" y="3046"/>
                <a:ext cx="48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en-US" altLang="ja-JP" sz="1400"/>
                  <a:t>μ‐3σ</a:t>
                </a:r>
              </a:p>
            </p:txBody>
          </p:sp>
          <p:sp>
            <p:nvSpPr>
              <p:cNvPr id="104484" name="Text Box 36"/>
              <p:cNvSpPr txBox="1">
                <a:spLocks noChangeArrowheads="1"/>
              </p:cNvSpPr>
              <p:nvPr/>
            </p:nvSpPr>
            <p:spPr bwMode="auto">
              <a:xfrm>
                <a:off x="1833" y="2908"/>
                <a:ext cx="48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en-US" altLang="ja-JP" sz="1400"/>
                  <a:t>μ‐2σ</a:t>
                </a:r>
              </a:p>
            </p:txBody>
          </p:sp>
          <p:sp>
            <p:nvSpPr>
              <p:cNvPr id="104486" name="Text Box 38"/>
              <p:cNvSpPr txBox="1">
                <a:spLocks noChangeArrowheads="1"/>
              </p:cNvSpPr>
              <p:nvPr/>
            </p:nvSpPr>
            <p:spPr bwMode="auto">
              <a:xfrm>
                <a:off x="3204" y="2902"/>
                <a:ext cx="48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en-US" altLang="ja-JP" sz="1400"/>
                  <a:t>μ+2σ</a:t>
                </a:r>
              </a:p>
            </p:txBody>
          </p:sp>
        </p:grpSp>
        <p:grpSp>
          <p:nvGrpSpPr>
            <p:cNvPr id="104507" name="Group 59"/>
            <p:cNvGrpSpPr>
              <a:grpSpLocks/>
            </p:cNvGrpSpPr>
            <p:nvPr/>
          </p:nvGrpSpPr>
          <p:grpSpPr bwMode="auto">
            <a:xfrm>
              <a:off x="1465" y="3219"/>
              <a:ext cx="2597" cy="1116"/>
              <a:chOff x="1465" y="3219"/>
              <a:chExt cx="2597" cy="1116"/>
            </a:xfrm>
          </p:grpSpPr>
          <p:sp>
            <p:nvSpPr>
              <p:cNvPr id="104487" name="Line 39"/>
              <p:cNvSpPr>
                <a:spLocks noChangeShapeType="1"/>
              </p:cNvSpPr>
              <p:nvPr/>
            </p:nvSpPr>
            <p:spPr bwMode="auto">
              <a:xfrm>
                <a:off x="2405" y="3255"/>
                <a:ext cx="0" cy="292"/>
              </a:xfrm>
              <a:prstGeom prst="line">
                <a:avLst/>
              </a:prstGeom>
              <a:noFill/>
              <a:ln w="12700">
                <a:solidFill>
                  <a:schemeClr val="tx1"/>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88" name="Line 40"/>
              <p:cNvSpPr>
                <a:spLocks noChangeShapeType="1"/>
              </p:cNvSpPr>
              <p:nvPr/>
            </p:nvSpPr>
            <p:spPr bwMode="auto">
              <a:xfrm>
                <a:off x="3077" y="3243"/>
                <a:ext cx="0" cy="292"/>
              </a:xfrm>
              <a:prstGeom prst="line">
                <a:avLst/>
              </a:prstGeom>
              <a:noFill/>
              <a:ln w="12700">
                <a:solidFill>
                  <a:schemeClr val="tx1"/>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89" name="Line 41"/>
              <p:cNvSpPr>
                <a:spLocks noChangeShapeType="1"/>
              </p:cNvSpPr>
              <p:nvPr/>
            </p:nvSpPr>
            <p:spPr bwMode="auto">
              <a:xfrm>
                <a:off x="3416" y="3231"/>
                <a:ext cx="0" cy="603"/>
              </a:xfrm>
              <a:prstGeom prst="line">
                <a:avLst/>
              </a:prstGeom>
              <a:noFill/>
              <a:ln w="12700">
                <a:solidFill>
                  <a:schemeClr val="tx1"/>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90" name="Line 42"/>
              <p:cNvSpPr>
                <a:spLocks noChangeShapeType="1"/>
              </p:cNvSpPr>
              <p:nvPr/>
            </p:nvSpPr>
            <p:spPr bwMode="auto">
              <a:xfrm>
                <a:off x="2054" y="3219"/>
                <a:ext cx="0" cy="603"/>
              </a:xfrm>
              <a:prstGeom prst="line">
                <a:avLst/>
              </a:prstGeom>
              <a:noFill/>
              <a:ln w="12700">
                <a:solidFill>
                  <a:schemeClr val="tx1"/>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91" name="Line 43"/>
              <p:cNvSpPr>
                <a:spLocks noChangeShapeType="1"/>
              </p:cNvSpPr>
              <p:nvPr/>
            </p:nvSpPr>
            <p:spPr bwMode="auto">
              <a:xfrm>
                <a:off x="1736" y="3234"/>
                <a:ext cx="0" cy="731"/>
              </a:xfrm>
              <a:prstGeom prst="line">
                <a:avLst/>
              </a:prstGeom>
              <a:noFill/>
              <a:ln w="12700">
                <a:solidFill>
                  <a:schemeClr val="tx1"/>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92" name="Line 44"/>
              <p:cNvSpPr>
                <a:spLocks noChangeShapeType="1"/>
              </p:cNvSpPr>
              <p:nvPr/>
            </p:nvSpPr>
            <p:spPr bwMode="auto">
              <a:xfrm>
                <a:off x="3767" y="3240"/>
                <a:ext cx="0" cy="722"/>
              </a:xfrm>
              <a:prstGeom prst="line">
                <a:avLst/>
              </a:prstGeom>
              <a:noFill/>
              <a:ln w="12700">
                <a:solidFill>
                  <a:schemeClr val="tx1"/>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499" name="Line 51"/>
              <p:cNvSpPr>
                <a:spLocks noChangeShapeType="1"/>
              </p:cNvSpPr>
              <p:nvPr/>
            </p:nvSpPr>
            <p:spPr bwMode="auto">
              <a:xfrm>
                <a:off x="2971" y="3392"/>
                <a:ext cx="110"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500" name="Line 52"/>
              <p:cNvSpPr>
                <a:spLocks noChangeShapeType="1"/>
              </p:cNvSpPr>
              <p:nvPr/>
            </p:nvSpPr>
            <p:spPr bwMode="auto">
              <a:xfrm flipH="1">
                <a:off x="2405" y="3401"/>
                <a:ext cx="164"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501" name="Line 53"/>
              <p:cNvSpPr>
                <a:spLocks noChangeShapeType="1"/>
              </p:cNvSpPr>
              <p:nvPr/>
            </p:nvSpPr>
            <p:spPr bwMode="auto">
              <a:xfrm>
                <a:off x="2990" y="3659"/>
                <a:ext cx="42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502" name="Line 54"/>
              <p:cNvSpPr>
                <a:spLocks noChangeShapeType="1"/>
              </p:cNvSpPr>
              <p:nvPr/>
            </p:nvSpPr>
            <p:spPr bwMode="auto">
              <a:xfrm flipH="1">
                <a:off x="2057" y="3668"/>
                <a:ext cx="512"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504" name="Line 56"/>
              <p:cNvSpPr>
                <a:spLocks noChangeShapeType="1"/>
              </p:cNvSpPr>
              <p:nvPr/>
            </p:nvSpPr>
            <p:spPr bwMode="auto">
              <a:xfrm>
                <a:off x="3017" y="3933"/>
                <a:ext cx="759"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505" name="Line 57"/>
              <p:cNvSpPr>
                <a:spLocks noChangeShapeType="1"/>
              </p:cNvSpPr>
              <p:nvPr/>
            </p:nvSpPr>
            <p:spPr bwMode="auto">
              <a:xfrm flipH="1">
                <a:off x="1737" y="3924"/>
                <a:ext cx="832" cy="0"/>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506" name="Text Box 58"/>
              <p:cNvSpPr txBox="1">
                <a:spLocks noChangeArrowheads="1"/>
              </p:cNvSpPr>
              <p:nvPr/>
            </p:nvSpPr>
            <p:spPr bwMode="auto">
              <a:xfrm>
                <a:off x="1465" y="4123"/>
                <a:ext cx="259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1600"/>
                  <a:t>図　－　正規分布</a:t>
                </a:r>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12" name="Rectangle 36"/>
          <p:cNvSpPr>
            <a:spLocks noChangeArrowheads="1"/>
          </p:cNvSpPr>
          <p:nvPr/>
        </p:nvSpPr>
        <p:spPr bwMode="auto">
          <a:xfrm>
            <a:off x="533400" y="381000"/>
            <a:ext cx="1219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endParaRPr lang="ja-JP" altLang="ja-JP" sz="1600"/>
          </a:p>
        </p:txBody>
      </p:sp>
      <p:sp>
        <p:nvSpPr>
          <p:cNvPr id="24614" name="Rectangle 38"/>
          <p:cNvSpPr>
            <a:spLocks noChangeArrowheads="1"/>
          </p:cNvSpPr>
          <p:nvPr/>
        </p:nvSpPr>
        <p:spPr bwMode="auto">
          <a:xfrm>
            <a:off x="209550" y="198438"/>
            <a:ext cx="3846513"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手順３　区間の数を求める</a:t>
            </a:r>
            <a:endParaRPr lang="ja-JP" altLang="en-US"/>
          </a:p>
        </p:txBody>
      </p:sp>
      <p:sp>
        <p:nvSpPr>
          <p:cNvPr id="24753" name="Text Box 177"/>
          <p:cNvSpPr txBox="1">
            <a:spLocks noChangeArrowheads="1"/>
          </p:cNvSpPr>
          <p:nvPr/>
        </p:nvSpPr>
        <p:spPr bwMode="auto">
          <a:xfrm>
            <a:off x="7535863" y="550863"/>
            <a:ext cx="15684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a:t>n</a:t>
            </a:r>
            <a:r>
              <a:rPr lang="ja-JP" altLang="en-US"/>
              <a:t>＝</a:t>
            </a:r>
            <a:r>
              <a:rPr lang="ja-JP" altLang="en-US" b="1">
                <a:solidFill>
                  <a:srgbClr val="FF3300"/>
                </a:solidFill>
              </a:rPr>
              <a:t>１００</a:t>
            </a:r>
          </a:p>
        </p:txBody>
      </p:sp>
      <p:sp>
        <p:nvSpPr>
          <p:cNvPr id="24762" name="Text Box 186"/>
          <p:cNvSpPr txBox="1">
            <a:spLocks noChangeArrowheads="1"/>
          </p:cNvSpPr>
          <p:nvPr/>
        </p:nvSpPr>
        <p:spPr bwMode="auto">
          <a:xfrm>
            <a:off x="1847850" y="5816600"/>
            <a:ext cx="45862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区間の数　＝　√データ数</a:t>
            </a:r>
          </a:p>
        </p:txBody>
      </p:sp>
      <p:sp>
        <p:nvSpPr>
          <p:cNvPr id="24763" name="Line 187"/>
          <p:cNvSpPr>
            <a:spLocks noChangeShapeType="1"/>
          </p:cNvSpPr>
          <p:nvPr/>
        </p:nvSpPr>
        <p:spPr bwMode="auto">
          <a:xfrm>
            <a:off x="4010025" y="5932488"/>
            <a:ext cx="1262063"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25181" name="Group 605"/>
          <p:cNvGrpSpPr>
            <a:grpSpLocks/>
          </p:cNvGrpSpPr>
          <p:nvPr/>
        </p:nvGrpSpPr>
        <p:grpSpPr bwMode="auto">
          <a:xfrm>
            <a:off x="1857375" y="6137275"/>
            <a:ext cx="6780213" cy="760413"/>
            <a:chOff x="1170" y="3866"/>
            <a:chExt cx="4271" cy="479"/>
          </a:xfrm>
        </p:grpSpPr>
        <p:grpSp>
          <p:nvGrpSpPr>
            <p:cNvPr id="25180" name="Group 604"/>
            <p:cNvGrpSpPr>
              <a:grpSpLocks/>
            </p:cNvGrpSpPr>
            <p:nvPr/>
          </p:nvGrpSpPr>
          <p:grpSpPr bwMode="auto">
            <a:xfrm>
              <a:off x="1170" y="3866"/>
              <a:ext cx="4271" cy="479"/>
              <a:chOff x="1170" y="3866"/>
              <a:chExt cx="4271" cy="479"/>
            </a:xfrm>
          </p:grpSpPr>
          <p:sp>
            <p:nvSpPr>
              <p:cNvPr id="24764" name="Text Box 188"/>
              <p:cNvSpPr txBox="1">
                <a:spLocks noChangeArrowheads="1"/>
              </p:cNvSpPr>
              <p:nvPr/>
            </p:nvSpPr>
            <p:spPr bwMode="auto">
              <a:xfrm>
                <a:off x="3484" y="3866"/>
                <a:ext cx="195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600"/>
                  <a:t>（答は整数値に丸める）</a:t>
                </a:r>
              </a:p>
            </p:txBody>
          </p:sp>
          <p:sp>
            <p:nvSpPr>
              <p:cNvPr id="24765" name="Text Box 189"/>
              <p:cNvSpPr txBox="1">
                <a:spLocks noChangeArrowheads="1"/>
              </p:cNvSpPr>
              <p:nvPr/>
            </p:nvSpPr>
            <p:spPr bwMode="auto">
              <a:xfrm>
                <a:off x="1170" y="4057"/>
                <a:ext cx="39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a:t>　　　　　　　</a:t>
                </a:r>
                <a:r>
                  <a:rPr lang="ja-JP" altLang="en-US" b="1"/>
                  <a:t>＝　√１００　　　＝　１０</a:t>
                </a:r>
              </a:p>
            </p:txBody>
          </p:sp>
        </p:grpSp>
        <p:sp>
          <p:nvSpPr>
            <p:cNvPr id="24766" name="Line 190"/>
            <p:cNvSpPr>
              <a:spLocks noChangeShapeType="1"/>
            </p:cNvSpPr>
            <p:nvPr/>
          </p:nvSpPr>
          <p:spPr bwMode="auto">
            <a:xfrm>
              <a:off x="2532" y="4127"/>
              <a:ext cx="521" cy="0"/>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aphicFrame>
        <p:nvGraphicFramePr>
          <p:cNvPr id="25087" name="Group 511"/>
          <p:cNvGraphicFramePr>
            <a:graphicFrameLocks noGrp="1"/>
          </p:cNvGraphicFramePr>
          <p:nvPr/>
        </p:nvGraphicFramePr>
        <p:xfrm>
          <a:off x="4602163" y="941388"/>
          <a:ext cx="4149725" cy="4903792"/>
        </p:xfrm>
        <a:graphic>
          <a:graphicData uri="http://schemas.openxmlformats.org/drawingml/2006/table">
            <a:tbl>
              <a:tblPr/>
              <a:tblGrid>
                <a:gridCol w="431800"/>
                <a:gridCol w="904875"/>
                <a:gridCol w="933450"/>
                <a:gridCol w="938212"/>
                <a:gridCol w="941388"/>
              </a:tblGrid>
              <a:tr h="393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1"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９時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1"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１０時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1"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１４時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1"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１６時</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571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１６</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１７</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１８</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１９</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２０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７８．５６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２１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２２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２３</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２４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２５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66713">
                <a:tc gridSpan="5">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cap="flat">
                      <a:noFill/>
                    </a:lnL>
                    <a:lnR cap="flat">
                      <a:noFill/>
                    </a:lnR>
                    <a:lnT w="12700" cap="flat" cmpd="sng" algn="ctr">
                      <a:solidFill>
                        <a:schemeClr val="tx1"/>
                      </a:solidFill>
                      <a:prstDash val="solid"/>
                      <a:round/>
                      <a:headEnd type="none" w="sm" len="sm"/>
                      <a:tailEnd type="none" w="sm" len="sm"/>
                    </a:lnT>
                    <a:lnB cap="flat">
                      <a:noFill/>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bl>
          </a:graphicData>
        </a:graphic>
      </p:graphicFrame>
      <p:graphicFrame>
        <p:nvGraphicFramePr>
          <p:cNvPr id="25171" name="Group 595"/>
          <p:cNvGraphicFramePr>
            <a:graphicFrameLocks noGrp="1"/>
          </p:cNvGraphicFramePr>
          <p:nvPr/>
        </p:nvGraphicFramePr>
        <p:xfrm>
          <a:off x="347663" y="941388"/>
          <a:ext cx="4129087" cy="4884742"/>
        </p:xfrm>
        <a:graphic>
          <a:graphicData uri="http://schemas.openxmlformats.org/drawingml/2006/table">
            <a:tbl>
              <a:tblPr/>
              <a:tblGrid>
                <a:gridCol w="452437"/>
                <a:gridCol w="904875"/>
                <a:gridCol w="933450"/>
                <a:gridCol w="952500"/>
                <a:gridCol w="885825"/>
              </a:tblGrid>
              <a:tr h="3746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９時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１０時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１４時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１６時</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571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３</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６</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７</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８</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９</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905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667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１３</a:t>
                      </a:r>
                      <a:endParaRPr kumimoji="1" lang="ja-JP" altLang="en-US" sz="1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24962" name="Line 386"/>
          <p:cNvSpPr>
            <a:spLocks noChangeShapeType="1"/>
          </p:cNvSpPr>
          <p:nvPr/>
        </p:nvSpPr>
        <p:spPr bwMode="auto">
          <a:xfrm rot="-651006">
            <a:off x="363538" y="941388"/>
            <a:ext cx="392112" cy="39211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963" name="Line 387"/>
          <p:cNvSpPr>
            <a:spLocks noChangeShapeType="1"/>
          </p:cNvSpPr>
          <p:nvPr/>
        </p:nvSpPr>
        <p:spPr bwMode="auto">
          <a:xfrm rot="-290640">
            <a:off x="4602163" y="939800"/>
            <a:ext cx="377825" cy="37782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172" name="Text Box 596"/>
          <p:cNvSpPr txBox="1">
            <a:spLocks noChangeArrowheads="1"/>
          </p:cNvSpPr>
          <p:nvPr/>
        </p:nvSpPr>
        <p:spPr bwMode="auto">
          <a:xfrm>
            <a:off x="4310063" y="42863"/>
            <a:ext cx="4833937" cy="538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400"/>
              <a:t>・区間の数（</a:t>
            </a:r>
            <a:r>
              <a:rPr lang="ja-JP" altLang="en-US" sz="1400" b="1"/>
              <a:t>ﾋｽﾄｸﾞﾗﾑの柱</a:t>
            </a:r>
            <a:r>
              <a:rPr lang="ja-JP" altLang="en-US" sz="1400"/>
              <a:t>の数）は、ﾃﾞｰﾀ数を平方根に開き</a:t>
            </a:r>
          </a:p>
          <a:p>
            <a:pPr>
              <a:spcBef>
                <a:spcPct val="10000"/>
              </a:spcBef>
            </a:pPr>
            <a:r>
              <a:rPr lang="ja-JP" altLang="en-US" sz="1400"/>
              <a:t>　それを整数値に丸めて求める</a:t>
            </a:r>
          </a:p>
        </p:txBody>
      </p:sp>
      <p:sp>
        <p:nvSpPr>
          <p:cNvPr id="25179" name="Text Box 603"/>
          <p:cNvSpPr txBox="1">
            <a:spLocks noChangeArrowheads="1"/>
          </p:cNvSpPr>
          <p:nvPr/>
        </p:nvSpPr>
        <p:spPr bwMode="auto">
          <a:xfrm>
            <a:off x="8791575" y="71438"/>
            <a:ext cx="3524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４</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5181"/>
                                        </p:tgtEl>
                                        <p:attrNameLst>
                                          <p:attrName>style.visibility</p:attrName>
                                        </p:attrNameLst>
                                      </p:cBhvr>
                                      <p:to>
                                        <p:strVal val="visible"/>
                                      </p:to>
                                    </p:set>
                                    <p:anim calcmode="lin" valueType="num">
                                      <p:cBhvr additive="base">
                                        <p:cTn id="7" dur="500" fill="hold"/>
                                        <p:tgtEl>
                                          <p:spTgt spid="25181"/>
                                        </p:tgtEl>
                                        <p:attrNameLst>
                                          <p:attrName>ppt_x</p:attrName>
                                        </p:attrNameLst>
                                      </p:cBhvr>
                                      <p:tavLst>
                                        <p:tav tm="0">
                                          <p:val>
                                            <p:strVal val="0-#ppt_w/2"/>
                                          </p:val>
                                        </p:tav>
                                        <p:tav tm="100000">
                                          <p:val>
                                            <p:strVal val="#ppt_x"/>
                                          </p:val>
                                        </p:tav>
                                      </p:tavLst>
                                    </p:anim>
                                    <p:anim calcmode="lin" valueType="num">
                                      <p:cBhvr additive="base">
                                        <p:cTn id="8" dur="500" fill="hold"/>
                                        <p:tgtEl>
                                          <p:spTgt spid="251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Text Box 2"/>
          <p:cNvSpPr txBox="1">
            <a:spLocks noChangeArrowheads="1"/>
          </p:cNvSpPr>
          <p:nvPr/>
        </p:nvSpPr>
        <p:spPr bwMode="auto">
          <a:xfrm>
            <a:off x="1597025" y="363538"/>
            <a:ext cx="60960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endParaRPr lang="ja-JP" altLang="ja-JP" sz="1800"/>
          </a:p>
        </p:txBody>
      </p:sp>
      <p:sp>
        <p:nvSpPr>
          <p:cNvPr id="107523" name="Text Box 3"/>
          <p:cNvSpPr txBox="1">
            <a:spLocks noChangeArrowheads="1"/>
          </p:cNvSpPr>
          <p:nvPr/>
        </p:nvSpPr>
        <p:spPr bwMode="auto">
          <a:xfrm>
            <a:off x="1044575" y="835025"/>
            <a:ext cx="69532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b="1"/>
              <a:t>表　　－　　データ数と適当な区間の数</a:t>
            </a:r>
          </a:p>
        </p:txBody>
      </p:sp>
      <p:graphicFrame>
        <p:nvGraphicFramePr>
          <p:cNvPr id="107524" name="Group 4"/>
          <p:cNvGraphicFramePr>
            <a:graphicFrameLocks noGrp="1"/>
          </p:cNvGraphicFramePr>
          <p:nvPr/>
        </p:nvGraphicFramePr>
        <p:xfrm>
          <a:off x="1524000" y="1397000"/>
          <a:ext cx="6096000" cy="2624138"/>
        </p:xfrm>
        <a:graphic>
          <a:graphicData uri="http://schemas.openxmlformats.org/drawingml/2006/table">
            <a:tbl>
              <a:tblPr/>
              <a:tblGrid>
                <a:gridCol w="3048000"/>
                <a:gridCol w="3048000"/>
              </a:tblGrid>
              <a:tr h="592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0320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107535" name="Text Box 15"/>
          <p:cNvSpPr txBox="1">
            <a:spLocks noChangeArrowheads="1"/>
          </p:cNvSpPr>
          <p:nvPr/>
        </p:nvSpPr>
        <p:spPr bwMode="auto">
          <a:xfrm>
            <a:off x="1698625" y="1538288"/>
            <a:ext cx="26273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2000"/>
              <a:t>データ数</a:t>
            </a:r>
          </a:p>
        </p:txBody>
      </p:sp>
      <p:sp>
        <p:nvSpPr>
          <p:cNvPr id="107536" name="Text Box 16"/>
          <p:cNvSpPr txBox="1">
            <a:spLocks noChangeArrowheads="1"/>
          </p:cNvSpPr>
          <p:nvPr/>
        </p:nvSpPr>
        <p:spPr bwMode="auto">
          <a:xfrm>
            <a:off x="4797425" y="1501775"/>
            <a:ext cx="26273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2000"/>
              <a:t>適当な区間の数</a:t>
            </a:r>
          </a:p>
        </p:txBody>
      </p:sp>
      <p:sp>
        <p:nvSpPr>
          <p:cNvPr id="107537" name="Text Box 17"/>
          <p:cNvSpPr txBox="1">
            <a:spLocks noChangeArrowheads="1"/>
          </p:cNvSpPr>
          <p:nvPr/>
        </p:nvSpPr>
        <p:spPr bwMode="auto">
          <a:xfrm>
            <a:off x="1770063" y="4860925"/>
            <a:ext cx="28289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endParaRPr lang="ja-JP" altLang="ja-JP" sz="1400"/>
          </a:p>
        </p:txBody>
      </p:sp>
      <p:sp>
        <p:nvSpPr>
          <p:cNvPr id="107538" name="Text Box 18"/>
          <p:cNvSpPr txBox="1">
            <a:spLocks noChangeArrowheads="1"/>
          </p:cNvSpPr>
          <p:nvPr/>
        </p:nvSpPr>
        <p:spPr bwMode="auto">
          <a:xfrm>
            <a:off x="1706563" y="2257425"/>
            <a:ext cx="26987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endParaRPr lang="ja-JP" altLang="ja-JP" sz="1400"/>
          </a:p>
        </p:txBody>
      </p:sp>
      <p:sp>
        <p:nvSpPr>
          <p:cNvPr id="107539" name="Text Box 19"/>
          <p:cNvSpPr txBox="1">
            <a:spLocks noChangeArrowheads="1"/>
          </p:cNvSpPr>
          <p:nvPr/>
        </p:nvSpPr>
        <p:spPr bwMode="auto">
          <a:xfrm>
            <a:off x="1625600" y="2147888"/>
            <a:ext cx="27860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2000"/>
              <a:t>　５０　～　１００</a:t>
            </a:r>
          </a:p>
        </p:txBody>
      </p:sp>
      <p:sp>
        <p:nvSpPr>
          <p:cNvPr id="107540" name="Text Box 20"/>
          <p:cNvSpPr txBox="1">
            <a:spLocks noChangeArrowheads="1"/>
          </p:cNvSpPr>
          <p:nvPr/>
        </p:nvSpPr>
        <p:spPr bwMode="auto">
          <a:xfrm>
            <a:off x="1620838" y="2714625"/>
            <a:ext cx="27860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2000"/>
              <a:t>１００　～　２５０</a:t>
            </a:r>
          </a:p>
        </p:txBody>
      </p:sp>
      <p:sp>
        <p:nvSpPr>
          <p:cNvPr id="107541" name="Text Box 21"/>
          <p:cNvSpPr txBox="1">
            <a:spLocks noChangeArrowheads="1"/>
          </p:cNvSpPr>
          <p:nvPr/>
        </p:nvSpPr>
        <p:spPr bwMode="auto">
          <a:xfrm>
            <a:off x="1630363" y="3281363"/>
            <a:ext cx="27860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2000"/>
              <a:t>　２００以上</a:t>
            </a:r>
          </a:p>
        </p:txBody>
      </p:sp>
      <p:sp>
        <p:nvSpPr>
          <p:cNvPr id="107542" name="Text Box 22"/>
          <p:cNvSpPr txBox="1">
            <a:spLocks noChangeArrowheads="1"/>
          </p:cNvSpPr>
          <p:nvPr/>
        </p:nvSpPr>
        <p:spPr bwMode="auto">
          <a:xfrm>
            <a:off x="4721225" y="2157413"/>
            <a:ext cx="27860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2000"/>
              <a:t>　約　６　～　１０</a:t>
            </a:r>
          </a:p>
        </p:txBody>
      </p:sp>
      <p:sp>
        <p:nvSpPr>
          <p:cNvPr id="107543" name="Text Box 23"/>
          <p:cNvSpPr txBox="1">
            <a:spLocks noChangeArrowheads="1"/>
          </p:cNvSpPr>
          <p:nvPr/>
        </p:nvSpPr>
        <p:spPr bwMode="auto">
          <a:xfrm>
            <a:off x="4730750" y="2695575"/>
            <a:ext cx="27860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2000"/>
              <a:t>　約　７　～　１２</a:t>
            </a:r>
          </a:p>
        </p:txBody>
      </p:sp>
      <p:sp>
        <p:nvSpPr>
          <p:cNvPr id="107544" name="Text Box 24"/>
          <p:cNvSpPr txBox="1">
            <a:spLocks noChangeArrowheads="1"/>
          </p:cNvSpPr>
          <p:nvPr/>
        </p:nvSpPr>
        <p:spPr bwMode="auto">
          <a:xfrm>
            <a:off x="4725988" y="3290888"/>
            <a:ext cx="27860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2000"/>
              <a:t>　約１０　～　２０</a:t>
            </a:r>
          </a:p>
        </p:txBody>
      </p:sp>
      <p:sp>
        <p:nvSpPr>
          <p:cNvPr id="107545" name="Text Box 25"/>
          <p:cNvSpPr txBox="1">
            <a:spLocks noChangeArrowheads="1"/>
          </p:cNvSpPr>
          <p:nvPr/>
        </p:nvSpPr>
        <p:spPr bwMode="auto">
          <a:xfrm>
            <a:off x="684213" y="4498975"/>
            <a:ext cx="7896225" cy="176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buFont typeface="Wingdings" pitchFamily="2" charset="2"/>
              <a:buChar char="p"/>
            </a:pPr>
            <a:r>
              <a:rPr lang="ja-JP" altLang="en-US" sz="2000"/>
              <a:t>（注）区間の数は表から求めてもよい。</a:t>
            </a:r>
          </a:p>
          <a:p>
            <a:pPr>
              <a:spcBef>
                <a:spcPct val="50000"/>
              </a:spcBef>
              <a:buFont typeface="Wingdings" pitchFamily="2" charset="2"/>
              <a:buChar char="p"/>
            </a:pPr>
            <a:r>
              <a:rPr lang="ja-JP" altLang="en-US" sz="2000"/>
              <a:t>しかしデータが１００の場合、区間の数は６～１０になっているため</a:t>
            </a:r>
          </a:p>
          <a:p>
            <a:pPr>
              <a:spcBef>
                <a:spcPct val="50000"/>
              </a:spcBef>
              <a:buFont typeface="Wingdings" pitchFamily="2" charset="2"/>
              <a:buChar char="p"/>
            </a:pPr>
            <a:r>
              <a:rPr lang="ja-JP" altLang="en-US" sz="2000"/>
              <a:t>どれを採用すればよいかわからない</a:t>
            </a:r>
          </a:p>
          <a:p>
            <a:pPr>
              <a:spcBef>
                <a:spcPct val="50000"/>
              </a:spcBef>
              <a:buFont typeface="Wingdings" pitchFamily="2" charset="2"/>
              <a:buChar char="p"/>
            </a:pPr>
            <a:r>
              <a:rPr lang="ja-JP" altLang="en-US" sz="2000"/>
              <a:t>よって平方根で求める方法がよい。</a:t>
            </a:r>
          </a:p>
        </p:txBody>
      </p:sp>
      <p:sp>
        <p:nvSpPr>
          <p:cNvPr id="107546" name="Rectangle 26"/>
          <p:cNvSpPr>
            <a:spLocks noChangeArrowheads="1"/>
          </p:cNvSpPr>
          <p:nvPr/>
        </p:nvSpPr>
        <p:spPr bwMode="auto">
          <a:xfrm>
            <a:off x="261938" y="261938"/>
            <a:ext cx="1304925" cy="42068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7547" name="Text Box 27"/>
          <p:cNvSpPr txBox="1">
            <a:spLocks noChangeArrowheads="1"/>
          </p:cNvSpPr>
          <p:nvPr/>
        </p:nvSpPr>
        <p:spPr bwMode="auto">
          <a:xfrm>
            <a:off x="276225" y="303213"/>
            <a:ext cx="13065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spcBef>
                <a:spcPct val="50000"/>
              </a:spcBef>
            </a:pPr>
            <a:r>
              <a:rPr lang="ja-JP" altLang="en-US" sz="1800"/>
              <a:t>別　紙</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9" name="Rectangle 19"/>
          <p:cNvSpPr>
            <a:spLocks noChangeArrowheads="1"/>
          </p:cNvSpPr>
          <p:nvPr/>
        </p:nvSpPr>
        <p:spPr bwMode="auto">
          <a:xfrm>
            <a:off x="80963" y="57150"/>
            <a:ext cx="4616450"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手順４　区間の幅を決める　</a:t>
            </a:r>
            <a:r>
              <a:rPr lang="ja-JP" altLang="en-US" sz="1800"/>
              <a:t>（柱の幅）</a:t>
            </a:r>
          </a:p>
        </p:txBody>
      </p:sp>
      <p:sp>
        <p:nvSpPr>
          <p:cNvPr id="61529" name="Text Box 89"/>
          <p:cNvSpPr txBox="1">
            <a:spLocks noChangeArrowheads="1"/>
          </p:cNvSpPr>
          <p:nvPr/>
        </p:nvSpPr>
        <p:spPr bwMode="auto">
          <a:xfrm>
            <a:off x="303213" y="5289550"/>
            <a:ext cx="42687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a:t>区間の幅　＝</a:t>
            </a:r>
          </a:p>
        </p:txBody>
      </p:sp>
      <p:sp>
        <p:nvSpPr>
          <p:cNvPr id="61532" name="Line 92"/>
          <p:cNvSpPr>
            <a:spLocks noChangeShapeType="1"/>
          </p:cNvSpPr>
          <p:nvPr/>
        </p:nvSpPr>
        <p:spPr bwMode="auto">
          <a:xfrm>
            <a:off x="2179638" y="5537200"/>
            <a:ext cx="239236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1533" name="Text Box 93"/>
          <p:cNvSpPr txBox="1">
            <a:spLocks noChangeArrowheads="1"/>
          </p:cNvSpPr>
          <p:nvPr/>
        </p:nvSpPr>
        <p:spPr bwMode="auto">
          <a:xfrm>
            <a:off x="2236788" y="5100638"/>
            <a:ext cx="304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a:solidFill>
                  <a:srgbClr val="008000"/>
                </a:solidFill>
              </a:rPr>
              <a:t>最大値</a:t>
            </a:r>
            <a:r>
              <a:rPr lang="ja-JP" altLang="en-US"/>
              <a:t>－</a:t>
            </a:r>
            <a:r>
              <a:rPr lang="ja-JP" altLang="en-US">
                <a:solidFill>
                  <a:srgbClr val="000099"/>
                </a:solidFill>
              </a:rPr>
              <a:t>最小値</a:t>
            </a:r>
          </a:p>
        </p:txBody>
      </p:sp>
      <p:sp>
        <p:nvSpPr>
          <p:cNvPr id="61534" name="Text Box 94"/>
          <p:cNvSpPr txBox="1">
            <a:spLocks noChangeArrowheads="1"/>
          </p:cNvSpPr>
          <p:nvPr/>
        </p:nvSpPr>
        <p:spPr bwMode="auto">
          <a:xfrm>
            <a:off x="2689225" y="5510213"/>
            <a:ext cx="17129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a:t>区間の数</a:t>
            </a:r>
          </a:p>
        </p:txBody>
      </p:sp>
      <p:sp>
        <p:nvSpPr>
          <p:cNvPr id="61535" name="Text Box 95"/>
          <p:cNvSpPr txBox="1">
            <a:spLocks noChangeArrowheads="1"/>
          </p:cNvSpPr>
          <p:nvPr/>
        </p:nvSpPr>
        <p:spPr bwMode="auto">
          <a:xfrm>
            <a:off x="298450" y="6013450"/>
            <a:ext cx="42687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a:t>　　　　　　　＝</a:t>
            </a:r>
          </a:p>
        </p:txBody>
      </p:sp>
      <p:sp>
        <p:nvSpPr>
          <p:cNvPr id="61536" name="Line 96"/>
          <p:cNvSpPr>
            <a:spLocks noChangeShapeType="1"/>
          </p:cNvSpPr>
          <p:nvPr/>
        </p:nvSpPr>
        <p:spPr bwMode="auto">
          <a:xfrm>
            <a:off x="2174875" y="6246813"/>
            <a:ext cx="23923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1537" name="Text Box 97"/>
          <p:cNvSpPr txBox="1">
            <a:spLocks noChangeArrowheads="1"/>
          </p:cNvSpPr>
          <p:nvPr/>
        </p:nvSpPr>
        <p:spPr bwMode="auto">
          <a:xfrm>
            <a:off x="1987550" y="5854700"/>
            <a:ext cx="304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a:t>　</a:t>
            </a:r>
            <a:r>
              <a:rPr lang="ja-JP" altLang="en-US" sz="2000" b="1">
                <a:solidFill>
                  <a:srgbClr val="009900"/>
                </a:solidFill>
              </a:rPr>
              <a:t>７８．５６</a:t>
            </a:r>
            <a:r>
              <a:rPr lang="ja-JP" altLang="en-US" sz="2000" b="1"/>
              <a:t>－</a:t>
            </a:r>
            <a:r>
              <a:rPr lang="ja-JP" altLang="en-US" sz="2000" b="1">
                <a:solidFill>
                  <a:srgbClr val="000099"/>
                </a:solidFill>
              </a:rPr>
              <a:t>７７．８４</a:t>
            </a:r>
          </a:p>
        </p:txBody>
      </p:sp>
      <p:sp>
        <p:nvSpPr>
          <p:cNvPr id="61538" name="Text Box 98"/>
          <p:cNvSpPr txBox="1">
            <a:spLocks noChangeArrowheads="1"/>
          </p:cNvSpPr>
          <p:nvPr/>
        </p:nvSpPr>
        <p:spPr bwMode="auto">
          <a:xfrm>
            <a:off x="2627313" y="6176963"/>
            <a:ext cx="17129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b="1"/>
              <a:t>　　　１０</a:t>
            </a:r>
          </a:p>
        </p:txBody>
      </p:sp>
      <p:sp>
        <p:nvSpPr>
          <p:cNvPr id="61539" name="Text Box 99"/>
          <p:cNvSpPr txBox="1">
            <a:spLocks noChangeArrowheads="1"/>
          </p:cNvSpPr>
          <p:nvPr/>
        </p:nvSpPr>
        <p:spPr bwMode="auto">
          <a:xfrm>
            <a:off x="293688" y="6423025"/>
            <a:ext cx="47037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　　　　　　　＝　０．０７２　＝</a:t>
            </a:r>
            <a:r>
              <a:rPr lang="ja-JP" altLang="en-US" b="1">
                <a:solidFill>
                  <a:srgbClr val="FF3300"/>
                </a:solidFill>
              </a:rPr>
              <a:t>０．０８</a:t>
            </a:r>
          </a:p>
        </p:txBody>
      </p:sp>
      <p:sp>
        <p:nvSpPr>
          <p:cNvPr id="61540" name="AutoShape 100"/>
          <p:cNvSpPr>
            <a:spLocks noChangeArrowheads="1"/>
          </p:cNvSpPr>
          <p:nvPr/>
        </p:nvSpPr>
        <p:spPr bwMode="auto">
          <a:xfrm>
            <a:off x="5459413" y="5337175"/>
            <a:ext cx="3409950" cy="1349375"/>
          </a:xfrm>
          <a:prstGeom prst="wedgeRectCallout">
            <a:avLst>
              <a:gd name="adj1" fmla="val -71880"/>
              <a:gd name="adj2" fmla="val 46116"/>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a:p>
        </p:txBody>
      </p:sp>
      <p:sp>
        <p:nvSpPr>
          <p:cNvPr id="61541" name="Text Box 101"/>
          <p:cNvSpPr txBox="1">
            <a:spLocks noChangeArrowheads="1"/>
          </p:cNvSpPr>
          <p:nvPr/>
        </p:nvSpPr>
        <p:spPr bwMode="auto">
          <a:xfrm>
            <a:off x="5897563" y="5127625"/>
            <a:ext cx="2541587" cy="366713"/>
          </a:xfrm>
          <a:prstGeom prst="rect">
            <a:avLst/>
          </a:prstGeom>
          <a:solidFill>
            <a:srgbClr val="99FF33"/>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測定のｷｻﾞﾐの整数倍</a:t>
            </a:r>
          </a:p>
        </p:txBody>
      </p:sp>
      <p:sp>
        <p:nvSpPr>
          <p:cNvPr id="61543" name="Text Box 103"/>
          <p:cNvSpPr txBox="1">
            <a:spLocks noChangeArrowheads="1"/>
          </p:cNvSpPr>
          <p:nvPr/>
        </p:nvSpPr>
        <p:spPr bwMode="auto">
          <a:xfrm>
            <a:off x="5894388" y="5429250"/>
            <a:ext cx="27146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０．０２　</a:t>
            </a:r>
            <a:r>
              <a:rPr lang="en-US" altLang="ja-JP" sz="1800"/>
              <a:t>×</a:t>
            </a:r>
            <a:r>
              <a:rPr lang="ja-JP" altLang="en-US" sz="1800"/>
              <a:t>　１　＝　０．０２</a:t>
            </a:r>
          </a:p>
        </p:txBody>
      </p:sp>
      <p:sp>
        <p:nvSpPr>
          <p:cNvPr id="61544" name="Text Box 104"/>
          <p:cNvSpPr txBox="1">
            <a:spLocks noChangeArrowheads="1"/>
          </p:cNvSpPr>
          <p:nvPr/>
        </p:nvSpPr>
        <p:spPr bwMode="auto">
          <a:xfrm>
            <a:off x="5889625" y="5724525"/>
            <a:ext cx="27146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０．０２　</a:t>
            </a:r>
            <a:r>
              <a:rPr lang="en-US" altLang="ja-JP" sz="1800"/>
              <a:t>×</a:t>
            </a:r>
            <a:r>
              <a:rPr lang="ja-JP" altLang="en-US" sz="1800"/>
              <a:t>　２　＝　０．０４</a:t>
            </a:r>
          </a:p>
        </p:txBody>
      </p:sp>
      <p:sp>
        <p:nvSpPr>
          <p:cNvPr id="61545" name="Text Box 105"/>
          <p:cNvSpPr txBox="1">
            <a:spLocks noChangeArrowheads="1"/>
          </p:cNvSpPr>
          <p:nvPr/>
        </p:nvSpPr>
        <p:spPr bwMode="auto">
          <a:xfrm>
            <a:off x="5884863" y="6048375"/>
            <a:ext cx="27146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０．０２　</a:t>
            </a:r>
            <a:r>
              <a:rPr lang="en-US" altLang="ja-JP" sz="1800"/>
              <a:t>×</a:t>
            </a:r>
            <a:r>
              <a:rPr lang="ja-JP" altLang="en-US" sz="1800"/>
              <a:t>　３　＝　０．０６</a:t>
            </a:r>
          </a:p>
        </p:txBody>
      </p:sp>
      <p:graphicFrame>
        <p:nvGraphicFramePr>
          <p:cNvPr id="61964" name="Group 524"/>
          <p:cNvGraphicFramePr>
            <a:graphicFrameLocks noGrp="1"/>
          </p:cNvGraphicFramePr>
          <p:nvPr/>
        </p:nvGraphicFramePr>
        <p:xfrm>
          <a:off x="4602163" y="841375"/>
          <a:ext cx="4178300" cy="4364038"/>
        </p:xfrm>
        <a:graphic>
          <a:graphicData uri="http://schemas.openxmlformats.org/drawingml/2006/table">
            <a:tbl>
              <a:tblPr/>
              <a:tblGrid>
                <a:gridCol w="434975"/>
                <a:gridCol w="911225"/>
                <a:gridCol w="939800"/>
                <a:gridCol w="944562"/>
                <a:gridCol w="947738"/>
              </a:tblGrid>
              <a:tr h="338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8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９時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１０時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１４時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１６時</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03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127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111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１６</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03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１７</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127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１８</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95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１９</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03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1" i="0" u="none" strike="noStrike" cap="none" normalizeH="0" baseline="0" smtClean="0">
                          <a:ln>
                            <a:noFill/>
                          </a:ln>
                          <a:solidFill>
                            <a:srgbClr val="009900"/>
                          </a:solidFill>
                          <a:effectLst/>
                          <a:latin typeface="Times New Roman" pitchFamily="18" charset="0"/>
                          <a:ea typeface="ＭＳ Ｐゴシック" pitchFamily="50" charset="-128"/>
                        </a:rPr>
                        <a:t>７８．５６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111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03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143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２３</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797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19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93688">
                <a:tc gridSpan="5">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cap="flat">
                      <a:noFill/>
                    </a:lnL>
                    <a:lnR cap="flat">
                      <a:noFill/>
                    </a:lnR>
                    <a:lnT w="12700" cap="flat" cmpd="sng" algn="ctr">
                      <a:solidFill>
                        <a:schemeClr val="tx1"/>
                      </a:solidFill>
                      <a:prstDash val="solid"/>
                      <a:round/>
                      <a:headEnd type="none" w="sm" len="sm"/>
                      <a:tailEnd type="none" w="sm" len="sm"/>
                    </a:lnT>
                    <a:lnB cap="flat">
                      <a:noFill/>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bl>
          </a:graphicData>
        </a:graphic>
      </p:graphicFrame>
      <p:graphicFrame>
        <p:nvGraphicFramePr>
          <p:cNvPr id="61952" name="Group 512"/>
          <p:cNvGraphicFramePr>
            <a:graphicFrameLocks noGrp="1"/>
          </p:cNvGraphicFramePr>
          <p:nvPr/>
        </p:nvGraphicFramePr>
        <p:xfrm>
          <a:off x="319088" y="836613"/>
          <a:ext cx="4157662" cy="4329112"/>
        </p:xfrm>
        <a:graphic>
          <a:graphicData uri="http://schemas.openxmlformats.org/drawingml/2006/table">
            <a:tbl>
              <a:tblPr/>
              <a:tblGrid>
                <a:gridCol w="455612"/>
                <a:gridCol w="911225"/>
                <a:gridCol w="939800"/>
                <a:gridCol w="958850"/>
                <a:gridCol w="892175"/>
              </a:tblGrid>
              <a:tr h="3778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９時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１０時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１４時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１６時</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968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rgbClr val="FFFF00"/>
                          </a:solidFill>
                          <a:effectLst/>
                          <a:latin typeface="Times New Roman" pitchFamily="18" charset="0"/>
                          <a:ea typeface="ＭＳ Ｐゴシック" pitchFamily="50" charset="-128"/>
                        </a:rPr>
                        <a:t>  </a:t>
                      </a:r>
                      <a:r>
                        <a:rPr kumimoji="1" lang="ja-JP" altLang="en-US" sz="1400" b="1" i="0" u="none" strike="noStrike" cap="none" normalizeH="0" baseline="0" smtClean="0">
                          <a:ln>
                            <a:noFill/>
                          </a:ln>
                          <a:solidFill>
                            <a:srgbClr val="000099"/>
                          </a:solidFill>
                          <a:effectLst/>
                          <a:latin typeface="Times New Roman" pitchFamily="18" charset="0"/>
                          <a:ea typeface="ＭＳ Ｐゴシック" pitchFamily="50" charset="-128"/>
                        </a:rPr>
                        <a:t>７７．８４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3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３</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6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６</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6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７</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８</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6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９</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3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6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１３</a:t>
                      </a:r>
                      <a:endPar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61744" name="Text Box 304"/>
          <p:cNvSpPr txBox="1">
            <a:spLocks noChangeArrowheads="1"/>
          </p:cNvSpPr>
          <p:nvPr/>
        </p:nvSpPr>
        <p:spPr bwMode="auto">
          <a:xfrm>
            <a:off x="5894388" y="6357938"/>
            <a:ext cx="27146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０．０２　</a:t>
            </a:r>
            <a:r>
              <a:rPr lang="en-US" altLang="ja-JP" sz="1800"/>
              <a:t>×</a:t>
            </a:r>
            <a:r>
              <a:rPr lang="ja-JP" altLang="en-US" sz="1800"/>
              <a:t>　４　＝　</a:t>
            </a:r>
            <a:r>
              <a:rPr lang="ja-JP" altLang="en-US" sz="1800">
                <a:solidFill>
                  <a:srgbClr val="FF3300"/>
                </a:solidFill>
              </a:rPr>
              <a:t>０．０８</a:t>
            </a:r>
          </a:p>
        </p:txBody>
      </p:sp>
      <p:sp>
        <p:nvSpPr>
          <p:cNvPr id="61745" name="Line 305"/>
          <p:cNvSpPr>
            <a:spLocks noChangeShapeType="1"/>
          </p:cNvSpPr>
          <p:nvPr/>
        </p:nvSpPr>
        <p:spPr bwMode="auto">
          <a:xfrm rot="-500595">
            <a:off x="346075" y="866775"/>
            <a:ext cx="407988" cy="3952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1953" name="Line 513"/>
          <p:cNvSpPr>
            <a:spLocks noChangeShapeType="1"/>
          </p:cNvSpPr>
          <p:nvPr/>
        </p:nvSpPr>
        <p:spPr bwMode="auto">
          <a:xfrm rot="-577690">
            <a:off x="4630738" y="850900"/>
            <a:ext cx="363537" cy="3635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1954" name="Text Box 514"/>
          <p:cNvSpPr txBox="1">
            <a:spLocks noChangeArrowheads="1"/>
          </p:cNvSpPr>
          <p:nvPr/>
        </p:nvSpPr>
        <p:spPr bwMode="auto">
          <a:xfrm>
            <a:off x="4749800" y="0"/>
            <a:ext cx="4194175" cy="771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CC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400"/>
              <a:t>・区間の幅はﾃﾞｰﾀの最大値から最小値を引いた値を</a:t>
            </a:r>
          </a:p>
          <a:p>
            <a:pPr>
              <a:spcBef>
                <a:spcPct val="10000"/>
              </a:spcBef>
            </a:pPr>
            <a:r>
              <a:rPr lang="ja-JP" altLang="en-US" sz="1400"/>
              <a:t>　区間の数で割って求める</a:t>
            </a:r>
          </a:p>
          <a:p>
            <a:pPr>
              <a:spcBef>
                <a:spcPct val="10000"/>
              </a:spcBef>
            </a:pPr>
            <a:r>
              <a:rPr lang="ja-JP" altLang="en-US" sz="1400">
                <a:solidFill>
                  <a:srgbClr val="CC0000"/>
                </a:solidFill>
              </a:rPr>
              <a:t>・その値を、測定のｷｻﾞﾐの整数倍に丸める</a:t>
            </a:r>
          </a:p>
        </p:txBody>
      </p:sp>
      <p:grpSp>
        <p:nvGrpSpPr>
          <p:cNvPr id="61962" name="Group 522"/>
          <p:cNvGrpSpPr>
            <a:grpSpLocks/>
          </p:cNvGrpSpPr>
          <p:nvPr/>
        </p:nvGrpSpPr>
        <p:grpSpPr bwMode="auto">
          <a:xfrm>
            <a:off x="123825" y="5821363"/>
            <a:ext cx="1174750" cy="695325"/>
            <a:chOff x="357" y="3667"/>
            <a:chExt cx="740" cy="438"/>
          </a:xfrm>
        </p:grpSpPr>
        <p:grpSp>
          <p:nvGrpSpPr>
            <p:cNvPr id="61959" name="Group 519"/>
            <p:cNvGrpSpPr>
              <a:grpSpLocks/>
            </p:cNvGrpSpPr>
            <p:nvPr/>
          </p:nvGrpSpPr>
          <p:grpSpPr bwMode="auto">
            <a:xfrm>
              <a:off x="439" y="3667"/>
              <a:ext cx="558" cy="438"/>
              <a:chOff x="439" y="3667"/>
              <a:chExt cx="558" cy="438"/>
            </a:xfrm>
          </p:grpSpPr>
          <p:sp>
            <p:nvSpPr>
              <p:cNvPr id="61956" name="Rectangle 516"/>
              <p:cNvSpPr>
                <a:spLocks noChangeArrowheads="1"/>
              </p:cNvSpPr>
              <p:nvPr/>
            </p:nvSpPr>
            <p:spPr bwMode="auto">
              <a:xfrm>
                <a:off x="439" y="3822"/>
                <a:ext cx="183" cy="28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1957" name="Rectangle 517"/>
              <p:cNvSpPr>
                <a:spLocks noChangeArrowheads="1"/>
              </p:cNvSpPr>
              <p:nvPr/>
            </p:nvSpPr>
            <p:spPr bwMode="auto">
              <a:xfrm>
                <a:off x="622" y="3667"/>
                <a:ext cx="192" cy="4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1958" name="Rectangle 518"/>
              <p:cNvSpPr>
                <a:spLocks noChangeArrowheads="1"/>
              </p:cNvSpPr>
              <p:nvPr/>
            </p:nvSpPr>
            <p:spPr bwMode="auto">
              <a:xfrm>
                <a:off x="814" y="3819"/>
                <a:ext cx="183" cy="28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61961" name="Line 521"/>
            <p:cNvSpPr>
              <a:spLocks noChangeShapeType="1"/>
            </p:cNvSpPr>
            <p:nvPr/>
          </p:nvSpPr>
          <p:spPr bwMode="auto">
            <a:xfrm>
              <a:off x="357" y="4105"/>
              <a:ext cx="74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61963" name="Line 523"/>
          <p:cNvSpPr>
            <a:spLocks noChangeShapeType="1"/>
          </p:cNvSpPr>
          <p:nvPr/>
        </p:nvSpPr>
        <p:spPr bwMode="auto">
          <a:xfrm>
            <a:off x="550863" y="5965825"/>
            <a:ext cx="304800" cy="0"/>
          </a:xfrm>
          <a:prstGeom prst="line">
            <a:avLst/>
          </a:prstGeom>
          <a:noFill/>
          <a:ln w="12700">
            <a:solidFill>
              <a:schemeClr val="tx1"/>
            </a:solidFill>
            <a:round/>
            <a:headEnd type="triangl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1965" name="Rectangle 525"/>
          <p:cNvSpPr>
            <a:spLocks noChangeArrowheads="1"/>
          </p:cNvSpPr>
          <p:nvPr/>
        </p:nvSpPr>
        <p:spPr bwMode="auto">
          <a:xfrm>
            <a:off x="2251075" y="5943600"/>
            <a:ext cx="941388" cy="261938"/>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1966" name="Rectangle 526"/>
          <p:cNvSpPr>
            <a:spLocks noChangeArrowheads="1"/>
          </p:cNvSpPr>
          <p:nvPr/>
        </p:nvSpPr>
        <p:spPr bwMode="auto">
          <a:xfrm>
            <a:off x="2130425" y="6538913"/>
            <a:ext cx="1231900" cy="31908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1967" name="Rectangle 527"/>
          <p:cNvSpPr>
            <a:spLocks noChangeArrowheads="1"/>
          </p:cNvSpPr>
          <p:nvPr/>
        </p:nvSpPr>
        <p:spPr bwMode="auto">
          <a:xfrm>
            <a:off x="2965450" y="6278563"/>
            <a:ext cx="665163" cy="1889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1968" name="Rectangle 528"/>
          <p:cNvSpPr>
            <a:spLocks noChangeArrowheads="1"/>
          </p:cNvSpPr>
          <p:nvPr/>
        </p:nvSpPr>
        <p:spPr bwMode="auto">
          <a:xfrm>
            <a:off x="3419475" y="5965825"/>
            <a:ext cx="941388" cy="261938"/>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1969" name="Rectangle 529"/>
          <p:cNvSpPr>
            <a:spLocks noChangeArrowheads="1"/>
          </p:cNvSpPr>
          <p:nvPr/>
        </p:nvSpPr>
        <p:spPr bwMode="auto">
          <a:xfrm>
            <a:off x="3862388" y="6567488"/>
            <a:ext cx="941387" cy="26193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1970" name="Text Box 530"/>
          <p:cNvSpPr txBox="1">
            <a:spLocks noChangeArrowheads="1"/>
          </p:cNvSpPr>
          <p:nvPr/>
        </p:nvSpPr>
        <p:spPr bwMode="auto">
          <a:xfrm>
            <a:off x="8863013" y="128588"/>
            <a:ext cx="571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５</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nvSpPr>
        <p:spPr bwMode="auto">
          <a:xfrm>
            <a:off x="80963" y="57150"/>
            <a:ext cx="4616450"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手順４　区間の幅を決める　</a:t>
            </a:r>
            <a:r>
              <a:rPr lang="ja-JP" altLang="en-US" sz="1800"/>
              <a:t>（柱の幅）</a:t>
            </a:r>
          </a:p>
        </p:txBody>
      </p:sp>
      <p:sp>
        <p:nvSpPr>
          <p:cNvPr id="108547" name="Text Box 3"/>
          <p:cNvSpPr txBox="1">
            <a:spLocks noChangeArrowheads="1"/>
          </p:cNvSpPr>
          <p:nvPr/>
        </p:nvSpPr>
        <p:spPr bwMode="auto">
          <a:xfrm>
            <a:off x="303213" y="5289550"/>
            <a:ext cx="42687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a:t>区間の幅　＝</a:t>
            </a:r>
          </a:p>
        </p:txBody>
      </p:sp>
      <p:sp>
        <p:nvSpPr>
          <p:cNvPr id="108548" name="Line 4"/>
          <p:cNvSpPr>
            <a:spLocks noChangeShapeType="1"/>
          </p:cNvSpPr>
          <p:nvPr/>
        </p:nvSpPr>
        <p:spPr bwMode="auto">
          <a:xfrm>
            <a:off x="2179638" y="5537200"/>
            <a:ext cx="239236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8549" name="Text Box 5"/>
          <p:cNvSpPr txBox="1">
            <a:spLocks noChangeArrowheads="1"/>
          </p:cNvSpPr>
          <p:nvPr/>
        </p:nvSpPr>
        <p:spPr bwMode="auto">
          <a:xfrm>
            <a:off x="2236788" y="5100638"/>
            <a:ext cx="304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a:solidFill>
                  <a:srgbClr val="008000"/>
                </a:solidFill>
              </a:rPr>
              <a:t>最大値</a:t>
            </a:r>
            <a:r>
              <a:rPr lang="ja-JP" altLang="en-US"/>
              <a:t>－</a:t>
            </a:r>
            <a:r>
              <a:rPr lang="ja-JP" altLang="en-US">
                <a:solidFill>
                  <a:srgbClr val="000099"/>
                </a:solidFill>
              </a:rPr>
              <a:t>最小値</a:t>
            </a:r>
          </a:p>
        </p:txBody>
      </p:sp>
      <p:sp>
        <p:nvSpPr>
          <p:cNvPr id="108550" name="Text Box 6"/>
          <p:cNvSpPr txBox="1">
            <a:spLocks noChangeArrowheads="1"/>
          </p:cNvSpPr>
          <p:nvPr/>
        </p:nvSpPr>
        <p:spPr bwMode="auto">
          <a:xfrm>
            <a:off x="2689225" y="5510213"/>
            <a:ext cx="17129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a:t>区間の数</a:t>
            </a:r>
          </a:p>
        </p:txBody>
      </p:sp>
      <p:sp>
        <p:nvSpPr>
          <p:cNvPr id="108551" name="Text Box 7"/>
          <p:cNvSpPr txBox="1">
            <a:spLocks noChangeArrowheads="1"/>
          </p:cNvSpPr>
          <p:nvPr/>
        </p:nvSpPr>
        <p:spPr bwMode="auto">
          <a:xfrm>
            <a:off x="298450" y="6013450"/>
            <a:ext cx="42687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a:t>　　　　　　　＝</a:t>
            </a:r>
          </a:p>
        </p:txBody>
      </p:sp>
      <p:sp>
        <p:nvSpPr>
          <p:cNvPr id="108552" name="Line 8"/>
          <p:cNvSpPr>
            <a:spLocks noChangeShapeType="1"/>
          </p:cNvSpPr>
          <p:nvPr/>
        </p:nvSpPr>
        <p:spPr bwMode="auto">
          <a:xfrm>
            <a:off x="2174875" y="6246813"/>
            <a:ext cx="23923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8553" name="Text Box 9"/>
          <p:cNvSpPr txBox="1">
            <a:spLocks noChangeArrowheads="1"/>
          </p:cNvSpPr>
          <p:nvPr/>
        </p:nvSpPr>
        <p:spPr bwMode="auto">
          <a:xfrm>
            <a:off x="1987550" y="5854700"/>
            <a:ext cx="304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a:t>　</a:t>
            </a:r>
            <a:r>
              <a:rPr lang="ja-JP" altLang="en-US" sz="2000" b="1">
                <a:solidFill>
                  <a:srgbClr val="009900"/>
                </a:solidFill>
              </a:rPr>
              <a:t>７８．５６</a:t>
            </a:r>
            <a:r>
              <a:rPr lang="ja-JP" altLang="en-US" sz="2000" b="1"/>
              <a:t>－</a:t>
            </a:r>
            <a:r>
              <a:rPr lang="ja-JP" altLang="en-US" sz="2000" b="1">
                <a:solidFill>
                  <a:srgbClr val="000099"/>
                </a:solidFill>
              </a:rPr>
              <a:t>７７．８４</a:t>
            </a:r>
          </a:p>
        </p:txBody>
      </p:sp>
      <p:sp>
        <p:nvSpPr>
          <p:cNvPr id="108554" name="Text Box 10"/>
          <p:cNvSpPr txBox="1">
            <a:spLocks noChangeArrowheads="1"/>
          </p:cNvSpPr>
          <p:nvPr/>
        </p:nvSpPr>
        <p:spPr bwMode="auto">
          <a:xfrm>
            <a:off x="2627313" y="6176963"/>
            <a:ext cx="17129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b="1"/>
              <a:t>　　　１０</a:t>
            </a:r>
          </a:p>
        </p:txBody>
      </p:sp>
      <p:sp>
        <p:nvSpPr>
          <p:cNvPr id="108555" name="Text Box 11"/>
          <p:cNvSpPr txBox="1">
            <a:spLocks noChangeArrowheads="1"/>
          </p:cNvSpPr>
          <p:nvPr/>
        </p:nvSpPr>
        <p:spPr bwMode="auto">
          <a:xfrm>
            <a:off x="293688" y="6423025"/>
            <a:ext cx="47037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　　　　　　　＝　０．０７２　＝</a:t>
            </a:r>
            <a:r>
              <a:rPr lang="ja-JP" altLang="en-US" b="1">
                <a:solidFill>
                  <a:srgbClr val="FF3300"/>
                </a:solidFill>
              </a:rPr>
              <a:t>０．０８</a:t>
            </a:r>
          </a:p>
        </p:txBody>
      </p:sp>
      <p:sp>
        <p:nvSpPr>
          <p:cNvPr id="108556" name="AutoShape 12"/>
          <p:cNvSpPr>
            <a:spLocks noChangeArrowheads="1"/>
          </p:cNvSpPr>
          <p:nvPr/>
        </p:nvSpPr>
        <p:spPr bwMode="auto">
          <a:xfrm>
            <a:off x="5459413" y="5337175"/>
            <a:ext cx="3409950" cy="1349375"/>
          </a:xfrm>
          <a:prstGeom prst="wedgeRectCallout">
            <a:avLst>
              <a:gd name="adj1" fmla="val -71880"/>
              <a:gd name="adj2" fmla="val 46116"/>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a:p>
        </p:txBody>
      </p:sp>
      <p:sp>
        <p:nvSpPr>
          <p:cNvPr id="108557" name="Text Box 13"/>
          <p:cNvSpPr txBox="1">
            <a:spLocks noChangeArrowheads="1"/>
          </p:cNvSpPr>
          <p:nvPr/>
        </p:nvSpPr>
        <p:spPr bwMode="auto">
          <a:xfrm>
            <a:off x="5897563" y="5127625"/>
            <a:ext cx="2541587" cy="366713"/>
          </a:xfrm>
          <a:prstGeom prst="rect">
            <a:avLst/>
          </a:prstGeom>
          <a:solidFill>
            <a:srgbClr val="99FF33"/>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測定のｷｻﾞﾐの整数倍</a:t>
            </a:r>
          </a:p>
        </p:txBody>
      </p:sp>
      <p:sp>
        <p:nvSpPr>
          <p:cNvPr id="108558" name="Text Box 14"/>
          <p:cNvSpPr txBox="1">
            <a:spLocks noChangeArrowheads="1"/>
          </p:cNvSpPr>
          <p:nvPr/>
        </p:nvSpPr>
        <p:spPr bwMode="auto">
          <a:xfrm>
            <a:off x="5894388" y="5429250"/>
            <a:ext cx="27146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０．０２　</a:t>
            </a:r>
            <a:r>
              <a:rPr lang="en-US" altLang="ja-JP" sz="1800"/>
              <a:t>×</a:t>
            </a:r>
            <a:r>
              <a:rPr lang="ja-JP" altLang="en-US" sz="1800"/>
              <a:t>　１　＝　０．０２</a:t>
            </a:r>
          </a:p>
        </p:txBody>
      </p:sp>
      <p:sp>
        <p:nvSpPr>
          <p:cNvPr id="108559" name="Text Box 15"/>
          <p:cNvSpPr txBox="1">
            <a:spLocks noChangeArrowheads="1"/>
          </p:cNvSpPr>
          <p:nvPr/>
        </p:nvSpPr>
        <p:spPr bwMode="auto">
          <a:xfrm>
            <a:off x="5889625" y="5724525"/>
            <a:ext cx="27146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０．０２　</a:t>
            </a:r>
            <a:r>
              <a:rPr lang="en-US" altLang="ja-JP" sz="1800"/>
              <a:t>×</a:t>
            </a:r>
            <a:r>
              <a:rPr lang="ja-JP" altLang="en-US" sz="1800"/>
              <a:t>　２　＝　０．０４</a:t>
            </a:r>
          </a:p>
        </p:txBody>
      </p:sp>
      <p:sp>
        <p:nvSpPr>
          <p:cNvPr id="108560" name="Text Box 16"/>
          <p:cNvSpPr txBox="1">
            <a:spLocks noChangeArrowheads="1"/>
          </p:cNvSpPr>
          <p:nvPr/>
        </p:nvSpPr>
        <p:spPr bwMode="auto">
          <a:xfrm>
            <a:off x="5884863" y="6048375"/>
            <a:ext cx="27146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０．０２　</a:t>
            </a:r>
            <a:r>
              <a:rPr lang="en-US" altLang="ja-JP" sz="1800"/>
              <a:t>×</a:t>
            </a:r>
            <a:r>
              <a:rPr lang="ja-JP" altLang="en-US" sz="1800"/>
              <a:t>　３　＝　０．０６</a:t>
            </a:r>
          </a:p>
        </p:txBody>
      </p:sp>
      <p:graphicFrame>
        <p:nvGraphicFramePr>
          <p:cNvPr id="108561" name="Group 17"/>
          <p:cNvGraphicFramePr>
            <a:graphicFrameLocks noGrp="1"/>
          </p:cNvGraphicFramePr>
          <p:nvPr/>
        </p:nvGraphicFramePr>
        <p:xfrm>
          <a:off x="4602163" y="841375"/>
          <a:ext cx="4178300" cy="4364038"/>
        </p:xfrm>
        <a:graphic>
          <a:graphicData uri="http://schemas.openxmlformats.org/drawingml/2006/table">
            <a:tbl>
              <a:tblPr/>
              <a:tblGrid>
                <a:gridCol w="434975"/>
                <a:gridCol w="911225"/>
                <a:gridCol w="939800"/>
                <a:gridCol w="944562"/>
                <a:gridCol w="947738"/>
              </a:tblGrid>
              <a:tr h="3381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8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９時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１０時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１４時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１６時</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03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127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111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１６</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03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１７</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127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１８</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95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１９</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03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1" i="0" u="none" strike="noStrike" cap="none" normalizeH="0" baseline="0" smtClean="0">
                          <a:ln>
                            <a:noFill/>
                          </a:ln>
                          <a:solidFill>
                            <a:srgbClr val="009900"/>
                          </a:solidFill>
                          <a:effectLst/>
                          <a:latin typeface="Times New Roman" pitchFamily="18" charset="0"/>
                          <a:ea typeface="ＭＳ Ｐゴシック" pitchFamily="50" charset="-128"/>
                        </a:rPr>
                        <a:t>７８．５６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111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035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143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２３</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797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193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２５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93688">
                <a:tc gridSpan="5">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cap="flat">
                      <a:noFill/>
                    </a:lnL>
                    <a:lnR cap="flat">
                      <a:noFill/>
                    </a:lnR>
                    <a:lnT w="12700" cap="flat" cmpd="sng" algn="ctr">
                      <a:solidFill>
                        <a:schemeClr val="tx1"/>
                      </a:solidFill>
                      <a:prstDash val="solid"/>
                      <a:round/>
                      <a:headEnd type="none" w="sm" len="sm"/>
                      <a:tailEnd type="none" w="sm" len="sm"/>
                    </a:lnT>
                    <a:lnB cap="flat">
                      <a:noFill/>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bl>
          </a:graphicData>
        </a:graphic>
      </p:graphicFrame>
      <p:graphicFrame>
        <p:nvGraphicFramePr>
          <p:cNvPr id="108654" name="Group 110"/>
          <p:cNvGraphicFramePr>
            <a:graphicFrameLocks noGrp="1"/>
          </p:cNvGraphicFramePr>
          <p:nvPr/>
        </p:nvGraphicFramePr>
        <p:xfrm>
          <a:off x="319088" y="836613"/>
          <a:ext cx="4157662" cy="4329112"/>
        </p:xfrm>
        <a:graphic>
          <a:graphicData uri="http://schemas.openxmlformats.org/drawingml/2006/table">
            <a:tbl>
              <a:tblPr/>
              <a:tblGrid>
                <a:gridCol w="455612"/>
                <a:gridCol w="911225"/>
                <a:gridCol w="939800"/>
                <a:gridCol w="958850"/>
                <a:gridCol w="892175"/>
              </a:tblGrid>
              <a:tr h="377825">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4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９時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１０時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１４時</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rPr>
                        <a:t>　１６時</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968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rgbClr val="FFFF00"/>
                          </a:solidFill>
                          <a:effectLst/>
                          <a:latin typeface="Times New Roman" pitchFamily="18" charset="0"/>
                          <a:ea typeface="ＭＳ Ｐゴシック" pitchFamily="50" charset="-128"/>
                        </a:rPr>
                        <a:t>  </a:t>
                      </a:r>
                      <a:r>
                        <a:rPr kumimoji="1" lang="ja-JP" altLang="en-US" sz="1400" b="1" i="0" u="none" strike="noStrike" cap="none" normalizeH="0" baseline="0" smtClean="0">
                          <a:ln>
                            <a:noFill/>
                          </a:ln>
                          <a:solidFill>
                            <a:srgbClr val="000099"/>
                          </a:solidFill>
                          <a:effectLst/>
                          <a:latin typeface="Times New Roman" pitchFamily="18" charset="0"/>
                          <a:ea typeface="ＭＳ Ｐゴシック" pitchFamily="50" charset="-128"/>
                        </a:rPr>
                        <a:t>７７．８４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3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３</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6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４</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５</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６</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７７．８８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6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７</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８</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6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　９</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321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１１</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７７．９６</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2667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１２</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７７．９８</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12700" cap="flat" cmpd="sng" algn="ctr">
                      <a:solidFill>
                        <a:schemeClr val="tx1"/>
                      </a:solidFill>
                      <a:prstDash val="sysDot"/>
                      <a:round/>
                      <a:headEnd type="none" w="sm" len="sm"/>
                      <a:tailEnd type="none" w="sm" len="sm"/>
                    </a:lnB>
                    <a:lnTlToBr>
                      <a:noFill/>
                    </a:lnTlToBr>
                    <a:lnBlToTr>
                      <a:noFill/>
                    </a:lnBlToTr>
                    <a:noFill/>
                  </a:tcPr>
                </a:tc>
              </a:tr>
              <a:tr h="304800">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smtClean="0">
                          <a:ln>
                            <a:noFill/>
                          </a:ln>
                          <a:solidFill>
                            <a:schemeClr val="tx1"/>
                          </a:solidFill>
                          <a:effectLst/>
                          <a:latin typeface="Times New Roman" pitchFamily="18" charset="0"/>
                          <a:ea typeface="ＭＳ Ｐゴシック" pitchFamily="50" charset="-128"/>
                        </a:rPr>
                        <a:t>１３</a:t>
                      </a:r>
                      <a:endParaRPr kumimoji="1" lang="ja-JP" altLang="en-US" sz="1800" b="1"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７８．４４</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７８．１２</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７８．２０</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Times New Roman" pitchFamily="18" charset="0"/>
                          <a:ea typeface="ＭＳ Ｐゴシック" pitchFamily="50" charset="-128"/>
                        </a:rPr>
                        <a:t>  </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７８．０６</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ysDot"/>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108749" name="Text Box 205"/>
          <p:cNvSpPr txBox="1">
            <a:spLocks noChangeArrowheads="1"/>
          </p:cNvSpPr>
          <p:nvPr/>
        </p:nvSpPr>
        <p:spPr bwMode="auto">
          <a:xfrm>
            <a:off x="5894388" y="6357938"/>
            <a:ext cx="27146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０．０２　</a:t>
            </a:r>
            <a:r>
              <a:rPr lang="en-US" altLang="ja-JP" sz="1800"/>
              <a:t>×</a:t>
            </a:r>
            <a:r>
              <a:rPr lang="ja-JP" altLang="en-US" sz="1800"/>
              <a:t>　４　＝　</a:t>
            </a:r>
            <a:r>
              <a:rPr lang="ja-JP" altLang="en-US" sz="1800">
                <a:solidFill>
                  <a:srgbClr val="FF3300"/>
                </a:solidFill>
              </a:rPr>
              <a:t>０．０８</a:t>
            </a:r>
          </a:p>
        </p:txBody>
      </p:sp>
      <p:sp>
        <p:nvSpPr>
          <p:cNvPr id="108750" name="Line 206"/>
          <p:cNvSpPr>
            <a:spLocks noChangeShapeType="1"/>
          </p:cNvSpPr>
          <p:nvPr/>
        </p:nvSpPr>
        <p:spPr bwMode="auto">
          <a:xfrm rot="-500595">
            <a:off x="346075" y="866775"/>
            <a:ext cx="407988" cy="3952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8751" name="Line 207"/>
          <p:cNvSpPr>
            <a:spLocks noChangeShapeType="1"/>
          </p:cNvSpPr>
          <p:nvPr/>
        </p:nvSpPr>
        <p:spPr bwMode="auto">
          <a:xfrm rot="-577690">
            <a:off x="4630738" y="850900"/>
            <a:ext cx="363537" cy="3635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8752" name="Text Box 208"/>
          <p:cNvSpPr txBox="1">
            <a:spLocks noChangeArrowheads="1"/>
          </p:cNvSpPr>
          <p:nvPr/>
        </p:nvSpPr>
        <p:spPr bwMode="auto">
          <a:xfrm>
            <a:off x="4749800" y="0"/>
            <a:ext cx="4194175" cy="771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CC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400"/>
              <a:t>・区間の幅はﾃﾞｰﾀの最大値から最小値を引いた値を</a:t>
            </a:r>
          </a:p>
          <a:p>
            <a:pPr>
              <a:spcBef>
                <a:spcPct val="10000"/>
              </a:spcBef>
            </a:pPr>
            <a:r>
              <a:rPr lang="ja-JP" altLang="en-US" sz="1400"/>
              <a:t>　区間の数で割って求める</a:t>
            </a:r>
          </a:p>
          <a:p>
            <a:pPr>
              <a:spcBef>
                <a:spcPct val="10000"/>
              </a:spcBef>
            </a:pPr>
            <a:r>
              <a:rPr lang="ja-JP" altLang="en-US" sz="1400">
                <a:solidFill>
                  <a:srgbClr val="CC0000"/>
                </a:solidFill>
              </a:rPr>
              <a:t>・その値を、測定のｷｻﾞﾐの整数倍に丸める</a:t>
            </a:r>
          </a:p>
        </p:txBody>
      </p:sp>
      <p:grpSp>
        <p:nvGrpSpPr>
          <p:cNvPr id="108753" name="Group 209"/>
          <p:cNvGrpSpPr>
            <a:grpSpLocks/>
          </p:cNvGrpSpPr>
          <p:nvPr/>
        </p:nvGrpSpPr>
        <p:grpSpPr bwMode="auto">
          <a:xfrm>
            <a:off x="123825" y="5821363"/>
            <a:ext cx="1174750" cy="695325"/>
            <a:chOff x="357" y="3667"/>
            <a:chExt cx="740" cy="438"/>
          </a:xfrm>
        </p:grpSpPr>
        <p:grpSp>
          <p:nvGrpSpPr>
            <p:cNvPr id="108754" name="Group 210"/>
            <p:cNvGrpSpPr>
              <a:grpSpLocks/>
            </p:cNvGrpSpPr>
            <p:nvPr/>
          </p:nvGrpSpPr>
          <p:grpSpPr bwMode="auto">
            <a:xfrm>
              <a:off x="439" y="3667"/>
              <a:ext cx="558" cy="438"/>
              <a:chOff x="439" y="3667"/>
              <a:chExt cx="558" cy="438"/>
            </a:xfrm>
          </p:grpSpPr>
          <p:sp>
            <p:nvSpPr>
              <p:cNvPr id="108755" name="Rectangle 211"/>
              <p:cNvSpPr>
                <a:spLocks noChangeArrowheads="1"/>
              </p:cNvSpPr>
              <p:nvPr/>
            </p:nvSpPr>
            <p:spPr bwMode="auto">
              <a:xfrm>
                <a:off x="439" y="3822"/>
                <a:ext cx="183" cy="28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8756" name="Rectangle 212"/>
              <p:cNvSpPr>
                <a:spLocks noChangeArrowheads="1"/>
              </p:cNvSpPr>
              <p:nvPr/>
            </p:nvSpPr>
            <p:spPr bwMode="auto">
              <a:xfrm>
                <a:off x="622" y="3667"/>
                <a:ext cx="192" cy="43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8757" name="Rectangle 213"/>
              <p:cNvSpPr>
                <a:spLocks noChangeArrowheads="1"/>
              </p:cNvSpPr>
              <p:nvPr/>
            </p:nvSpPr>
            <p:spPr bwMode="auto">
              <a:xfrm>
                <a:off x="814" y="3819"/>
                <a:ext cx="183" cy="283"/>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108758" name="Line 214"/>
            <p:cNvSpPr>
              <a:spLocks noChangeShapeType="1"/>
            </p:cNvSpPr>
            <p:nvPr/>
          </p:nvSpPr>
          <p:spPr bwMode="auto">
            <a:xfrm>
              <a:off x="357" y="4105"/>
              <a:ext cx="74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108759" name="Line 215"/>
          <p:cNvSpPr>
            <a:spLocks noChangeShapeType="1"/>
          </p:cNvSpPr>
          <p:nvPr/>
        </p:nvSpPr>
        <p:spPr bwMode="auto">
          <a:xfrm>
            <a:off x="550863" y="5965825"/>
            <a:ext cx="304800" cy="0"/>
          </a:xfrm>
          <a:prstGeom prst="line">
            <a:avLst/>
          </a:prstGeom>
          <a:noFill/>
          <a:ln w="12700">
            <a:solidFill>
              <a:schemeClr val="tx1"/>
            </a:solidFill>
            <a:round/>
            <a:headEnd type="triangl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8765" name="Text Box 221"/>
          <p:cNvSpPr txBox="1">
            <a:spLocks noChangeArrowheads="1"/>
          </p:cNvSpPr>
          <p:nvPr/>
        </p:nvSpPr>
        <p:spPr bwMode="auto">
          <a:xfrm>
            <a:off x="8863013" y="128588"/>
            <a:ext cx="571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５</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95" name="Rectangle 31"/>
          <p:cNvSpPr>
            <a:spLocks noChangeArrowheads="1"/>
          </p:cNvSpPr>
          <p:nvPr/>
        </p:nvSpPr>
        <p:spPr bwMode="auto">
          <a:xfrm>
            <a:off x="209550" y="198438"/>
            <a:ext cx="4362450" cy="469900"/>
          </a:xfrm>
          <a:prstGeom prst="rect">
            <a:avLst/>
          </a:prstGeom>
          <a:solidFill>
            <a:srgbClr val="99FF33"/>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b="1"/>
              <a:t>手順５　区間の境界値を決める</a:t>
            </a:r>
            <a:endParaRPr lang="ja-JP" altLang="en-US"/>
          </a:p>
        </p:txBody>
      </p:sp>
      <p:sp>
        <p:nvSpPr>
          <p:cNvPr id="62496" name="Text Box 32"/>
          <p:cNvSpPr txBox="1">
            <a:spLocks noChangeArrowheads="1"/>
          </p:cNvSpPr>
          <p:nvPr/>
        </p:nvSpPr>
        <p:spPr bwMode="auto">
          <a:xfrm>
            <a:off x="-200025" y="1100138"/>
            <a:ext cx="4602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＝最小値－　</a:t>
            </a:r>
          </a:p>
        </p:txBody>
      </p:sp>
      <p:sp>
        <p:nvSpPr>
          <p:cNvPr id="62498" name="Text Box 34"/>
          <p:cNvSpPr txBox="1">
            <a:spLocks noChangeArrowheads="1"/>
          </p:cNvSpPr>
          <p:nvPr/>
        </p:nvSpPr>
        <p:spPr bwMode="auto">
          <a:xfrm>
            <a:off x="42863" y="1281113"/>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下側境界値</a:t>
            </a:r>
          </a:p>
        </p:txBody>
      </p:sp>
      <p:sp>
        <p:nvSpPr>
          <p:cNvPr id="62499" name="Line 35"/>
          <p:cNvSpPr>
            <a:spLocks noChangeShapeType="1"/>
          </p:cNvSpPr>
          <p:nvPr/>
        </p:nvSpPr>
        <p:spPr bwMode="auto">
          <a:xfrm>
            <a:off x="2757488" y="1306513"/>
            <a:ext cx="16541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00" name="Text Box 36"/>
          <p:cNvSpPr txBox="1">
            <a:spLocks noChangeArrowheads="1"/>
          </p:cNvSpPr>
          <p:nvPr/>
        </p:nvSpPr>
        <p:spPr bwMode="auto">
          <a:xfrm>
            <a:off x="3324225" y="1277938"/>
            <a:ext cx="4492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２</a:t>
            </a:r>
          </a:p>
        </p:txBody>
      </p:sp>
      <p:sp>
        <p:nvSpPr>
          <p:cNvPr id="62501" name="Text Box 37"/>
          <p:cNvSpPr txBox="1">
            <a:spLocks noChangeArrowheads="1"/>
          </p:cNvSpPr>
          <p:nvPr/>
        </p:nvSpPr>
        <p:spPr bwMode="auto">
          <a:xfrm>
            <a:off x="2830513" y="957263"/>
            <a:ext cx="1771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測定のキザミ</a:t>
            </a:r>
          </a:p>
        </p:txBody>
      </p:sp>
      <p:sp>
        <p:nvSpPr>
          <p:cNvPr id="62502" name="Text Box 38"/>
          <p:cNvSpPr txBox="1">
            <a:spLocks noChangeArrowheads="1"/>
          </p:cNvSpPr>
          <p:nvPr/>
        </p:nvSpPr>
        <p:spPr bwMode="auto">
          <a:xfrm>
            <a:off x="-47625" y="1004888"/>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第１区間の</a:t>
            </a:r>
          </a:p>
        </p:txBody>
      </p:sp>
      <p:sp>
        <p:nvSpPr>
          <p:cNvPr id="62503" name="Text Box 39"/>
          <p:cNvSpPr txBox="1">
            <a:spLocks noChangeArrowheads="1"/>
          </p:cNvSpPr>
          <p:nvPr/>
        </p:nvSpPr>
        <p:spPr bwMode="auto">
          <a:xfrm>
            <a:off x="23813" y="2333625"/>
            <a:ext cx="15081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下側境界値</a:t>
            </a:r>
          </a:p>
        </p:txBody>
      </p:sp>
      <p:sp>
        <p:nvSpPr>
          <p:cNvPr id="62504" name="Text Box 40"/>
          <p:cNvSpPr txBox="1">
            <a:spLocks noChangeArrowheads="1"/>
          </p:cNvSpPr>
          <p:nvPr/>
        </p:nvSpPr>
        <p:spPr bwMode="auto">
          <a:xfrm>
            <a:off x="-66675" y="2057400"/>
            <a:ext cx="15081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第１区間の</a:t>
            </a:r>
          </a:p>
        </p:txBody>
      </p:sp>
      <p:sp>
        <p:nvSpPr>
          <p:cNvPr id="62505" name="Text Box 41"/>
          <p:cNvSpPr txBox="1">
            <a:spLocks noChangeArrowheads="1"/>
          </p:cNvSpPr>
          <p:nvPr/>
        </p:nvSpPr>
        <p:spPr bwMode="auto">
          <a:xfrm>
            <a:off x="-214313" y="2124075"/>
            <a:ext cx="4602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＝７７．８４－　</a:t>
            </a:r>
          </a:p>
        </p:txBody>
      </p:sp>
      <p:sp>
        <p:nvSpPr>
          <p:cNvPr id="62506" name="Line 42"/>
          <p:cNvSpPr>
            <a:spLocks noChangeShapeType="1"/>
          </p:cNvSpPr>
          <p:nvPr/>
        </p:nvSpPr>
        <p:spPr bwMode="auto">
          <a:xfrm>
            <a:off x="2809875" y="2330450"/>
            <a:ext cx="16541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07" name="Text Box 43"/>
          <p:cNvSpPr txBox="1">
            <a:spLocks noChangeArrowheads="1"/>
          </p:cNvSpPr>
          <p:nvPr/>
        </p:nvSpPr>
        <p:spPr bwMode="auto">
          <a:xfrm>
            <a:off x="3433763" y="2301875"/>
            <a:ext cx="44926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２</a:t>
            </a:r>
          </a:p>
        </p:txBody>
      </p:sp>
      <p:sp>
        <p:nvSpPr>
          <p:cNvPr id="62508" name="Text Box 44"/>
          <p:cNvSpPr txBox="1">
            <a:spLocks noChangeArrowheads="1"/>
          </p:cNvSpPr>
          <p:nvPr/>
        </p:nvSpPr>
        <p:spPr bwMode="auto">
          <a:xfrm>
            <a:off x="3211513" y="1981200"/>
            <a:ext cx="11033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０．０２</a:t>
            </a:r>
          </a:p>
        </p:txBody>
      </p:sp>
      <p:sp>
        <p:nvSpPr>
          <p:cNvPr id="62509" name="Text Box 45"/>
          <p:cNvSpPr txBox="1">
            <a:spLocks noChangeArrowheads="1"/>
          </p:cNvSpPr>
          <p:nvPr/>
        </p:nvSpPr>
        <p:spPr bwMode="auto">
          <a:xfrm>
            <a:off x="-214313" y="2790825"/>
            <a:ext cx="4602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solidFill>
                  <a:schemeClr val="accent2"/>
                </a:solidFill>
              </a:rPr>
              <a:t>　　　　　　　　　＝</a:t>
            </a:r>
            <a:r>
              <a:rPr lang="ja-JP" altLang="en-US" sz="2000" b="1">
                <a:solidFill>
                  <a:schemeClr val="accent2"/>
                </a:solidFill>
              </a:rPr>
              <a:t>７７．８３</a:t>
            </a:r>
            <a:r>
              <a:rPr lang="ja-JP" altLang="en-US" sz="2000">
                <a:solidFill>
                  <a:schemeClr val="accent2"/>
                </a:solidFill>
              </a:rPr>
              <a:t>　</a:t>
            </a:r>
          </a:p>
        </p:txBody>
      </p:sp>
      <p:sp>
        <p:nvSpPr>
          <p:cNvPr id="62510" name="Text Box 46"/>
          <p:cNvSpPr txBox="1">
            <a:spLocks noChangeArrowheads="1"/>
          </p:cNvSpPr>
          <p:nvPr/>
        </p:nvSpPr>
        <p:spPr bwMode="auto">
          <a:xfrm>
            <a:off x="-185738" y="4424363"/>
            <a:ext cx="4602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＝７７．８３＋０．０８　</a:t>
            </a:r>
          </a:p>
        </p:txBody>
      </p:sp>
      <p:sp>
        <p:nvSpPr>
          <p:cNvPr id="62511" name="Text Box 47"/>
          <p:cNvSpPr txBox="1">
            <a:spLocks noChangeArrowheads="1"/>
          </p:cNvSpPr>
          <p:nvPr/>
        </p:nvSpPr>
        <p:spPr bwMode="auto">
          <a:xfrm>
            <a:off x="85725" y="4605338"/>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上側境界値</a:t>
            </a:r>
          </a:p>
        </p:txBody>
      </p:sp>
      <p:sp>
        <p:nvSpPr>
          <p:cNvPr id="62512" name="Text Box 48"/>
          <p:cNvSpPr txBox="1">
            <a:spLocks noChangeArrowheads="1"/>
          </p:cNvSpPr>
          <p:nvPr/>
        </p:nvSpPr>
        <p:spPr bwMode="auto">
          <a:xfrm>
            <a:off x="9525" y="4329113"/>
            <a:ext cx="150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800"/>
              <a:t>第１区間の</a:t>
            </a:r>
          </a:p>
        </p:txBody>
      </p:sp>
      <p:sp>
        <p:nvSpPr>
          <p:cNvPr id="62513" name="Text Box 49"/>
          <p:cNvSpPr txBox="1">
            <a:spLocks noChangeArrowheads="1"/>
          </p:cNvSpPr>
          <p:nvPr/>
        </p:nvSpPr>
        <p:spPr bwMode="auto">
          <a:xfrm>
            <a:off x="-185738" y="5076825"/>
            <a:ext cx="4602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2000"/>
              <a:t>　　　　　　　　　＝</a:t>
            </a:r>
            <a:r>
              <a:rPr lang="ja-JP" altLang="en-US" sz="2000" b="1">
                <a:solidFill>
                  <a:srgbClr val="FF3300"/>
                </a:solidFill>
              </a:rPr>
              <a:t>７７．９１</a:t>
            </a:r>
            <a:r>
              <a:rPr lang="ja-JP" altLang="en-US" sz="2000"/>
              <a:t>　</a:t>
            </a:r>
          </a:p>
        </p:txBody>
      </p:sp>
      <p:sp>
        <p:nvSpPr>
          <p:cNvPr id="62514" name="Line 50"/>
          <p:cNvSpPr>
            <a:spLocks noChangeShapeType="1"/>
          </p:cNvSpPr>
          <p:nvPr/>
        </p:nvSpPr>
        <p:spPr bwMode="auto">
          <a:xfrm>
            <a:off x="3236913" y="4268788"/>
            <a:ext cx="0" cy="188912"/>
          </a:xfrm>
          <a:prstGeom prst="line">
            <a:avLst/>
          </a:prstGeom>
          <a:noFill/>
          <a:ln w="12700">
            <a:solidFill>
              <a:schemeClr val="tx1"/>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15" name="Line 51"/>
          <p:cNvSpPr>
            <a:spLocks noChangeShapeType="1"/>
          </p:cNvSpPr>
          <p:nvPr/>
        </p:nvSpPr>
        <p:spPr bwMode="auto">
          <a:xfrm>
            <a:off x="3236913" y="4267200"/>
            <a:ext cx="17462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16" name="Text Box 52"/>
          <p:cNvSpPr txBox="1">
            <a:spLocks noChangeArrowheads="1"/>
          </p:cNvSpPr>
          <p:nvPr/>
        </p:nvSpPr>
        <p:spPr bwMode="auto">
          <a:xfrm>
            <a:off x="3397250" y="4122738"/>
            <a:ext cx="11477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t>区間の幅</a:t>
            </a:r>
          </a:p>
        </p:txBody>
      </p:sp>
      <p:grpSp>
        <p:nvGrpSpPr>
          <p:cNvPr id="62577" name="Group 113"/>
          <p:cNvGrpSpPr>
            <a:grpSpLocks/>
          </p:cNvGrpSpPr>
          <p:nvPr/>
        </p:nvGrpSpPr>
        <p:grpSpPr bwMode="auto">
          <a:xfrm>
            <a:off x="5181600" y="1055688"/>
            <a:ext cx="3265488" cy="2241550"/>
            <a:chOff x="3264" y="512"/>
            <a:chExt cx="2057" cy="1412"/>
          </a:xfrm>
        </p:grpSpPr>
        <p:sp>
          <p:nvSpPr>
            <p:cNvPr id="62521" name="Line 57"/>
            <p:cNvSpPr>
              <a:spLocks noChangeShapeType="1"/>
            </p:cNvSpPr>
            <p:nvPr/>
          </p:nvSpPr>
          <p:spPr bwMode="auto">
            <a:xfrm>
              <a:off x="3264" y="512"/>
              <a:ext cx="0" cy="14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22" name="Line 58"/>
            <p:cNvSpPr>
              <a:spLocks noChangeShapeType="1"/>
            </p:cNvSpPr>
            <p:nvPr/>
          </p:nvSpPr>
          <p:spPr bwMode="auto">
            <a:xfrm>
              <a:off x="3264" y="1920"/>
              <a:ext cx="205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23" name="Rectangle 59"/>
            <p:cNvSpPr>
              <a:spLocks noChangeArrowheads="1"/>
            </p:cNvSpPr>
            <p:nvPr/>
          </p:nvSpPr>
          <p:spPr bwMode="auto">
            <a:xfrm>
              <a:off x="3621" y="1719"/>
              <a:ext cx="228" cy="201"/>
            </a:xfrm>
            <a:prstGeom prst="rect">
              <a:avLst/>
            </a:prstGeom>
            <a:solidFill>
              <a:srgbClr val="008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a:endParaRPr lang="ja-JP" altLang="ja-JP" sz="2800" b="1">
                <a:solidFill>
                  <a:srgbClr val="008000"/>
                </a:solidFill>
              </a:endParaRPr>
            </a:p>
          </p:txBody>
        </p:sp>
        <p:sp>
          <p:nvSpPr>
            <p:cNvPr id="62524" name="Rectangle 60"/>
            <p:cNvSpPr>
              <a:spLocks noChangeArrowheads="1"/>
            </p:cNvSpPr>
            <p:nvPr/>
          </p:nvSpPr>
          <p:spPr bwMode="auto">
            <a:xfrm>
              <a:off x="3845" y="1375"/>
              <a:ext cx="228" cy="549"/>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25" name="Rectangle 61"/>
            <p:cNvSpPr>
              <a:spLocks noChangeArrowheads="1"/>
            </p:cNvSpPr>
            <p:nvPr/>
          </p:nvSpPr>
          <p:spPr bwMode="auto">
            <a:xfrm>
              <a:off x="4067" y="1016"/>
              <a:ext cx="228" cy="90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26" name="Rectangle 62"/>
            <p:cNvSpPr>
              <a:spLocks noChangeArrowheads="1"/>
            </p:cNvSpPr>
            <p:nvPr/>
          </p:nvSpPr>
          <p:spPr bwMode="auto">
            <a:xfrm>
              <a:off x="4298" y="638"/>
              <a:ext cx="228" cy="1280"/>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27" name="Rectangle 63"/>
            <p:cNvSpPr>
              <a:spLocks noChangeArrowheads="1"/>
            </p:cNvSpPr>
            <p:nvPr/>
          </p:nvSpPr>
          <p:spPr bwMode="auto">
            <a:xfrm>
              <a:off x="4983" y="1715"/>
              <a:ext cx="228" cy="201"/>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28" name="Rectangle 64"/>
            <p:cNvSpPr>
              <a:spLocks noChangeArrowheads="1"/>
            </p:cNvSpPr>
            <p:nvPr/>
          </p:nvSpPr>
          <p:spPr bwMode="auto">
            <a:xfrm>
              <a:off x="4755" y="1371"/>
              <a:ext cx="228" cy="549"/>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29" name="Rectangle 65"/>
            <p:cNvSpPr>
              <a:spLocks noChangeArrowheads="1"/>
            </p:cNvSpPr>
            <p:nvPr/>
          </p:nvSpPr>
          <p:spPr bwMode="auto">
            <a:xfrm>
              <a:off x="4529" y="1012"/>
              <a:ext cx="228" cy="905"/>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sp>
        <p:nvSpPr>
          <p:cNvPr id="62531" name="Line 67"/>
          <p:cNvSpPr>
            <a:spLocks noChangeShapeType="1"/>
          </p:cNvSpPr>
          <p:nvPr/>
        </p:nvSpPr>
        <p:spPr bwMode="auto">
          <a:xfrm>
            <a:off x="5746750" y="982663"/>
            <a:ext cx="0" cy="1958975"/>
          </a:xfrm>
          <a:prstGeom prst="line">
            <a:avLst/>
          </a:prstGeom>
          <a:noFill/>
          <a:ln w="28575">
            <a:solidFill>
              <a:schemeClr val="tx1"/>
            </a:solidFill>
            <a:prstDash val="sysDot"/>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32" name="Line 68"/>
          <p:cNvSpPr>
            <a:spLocks noChangeShapeType="1"/>
          </p:cNvSpPr>
          <p:nvPr/>
        </p:nvSpPr>
        <p:spPr bwMode="auto">
          <a:xfrm>
            <a:off x="5748338" y="982663"/>
            <a:ext cx="274637" cy="0"/>
          </a:xfrm>
          <a:prstGeom prst="line">
            <a:avLst/>
          </a:prstGeom>
          <a:noFill/>
          <a:ln w="28575">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33" name="Text Box 69"/>
          <p:cNvSpPr txBox="1">
            <a:spLocks noChangeArrowheads="1"/>
          </p:cNvSpPr>
          <p:nvPr/>
        </p:nvSpPr>
        <p:spPr bwMode="auto">
          <a:xfrm>
            <a:off x="5953125" y="822325"/>
            <a:ext cx="23066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660066"/>
                </a:solidFill>
              </a:rPr>
              <a:t>第１区間下側境界値</a:t>
            </a:r>
          </a:p>
        </p:txBody>
      </p:sp>
      <p:sp>
        <p:nvSpPr>
          <p:cNvPr id="62534" name="Line 70"/>
          <p:cNvSpPr>
            <a:spLocks noChangeShapeType="1"/>
          </p:cNvSpPr>
          <p:nvPr/>
        </p:nvSpPr>
        <p:spPr bwMode="auto">
          <a:xfrm flipH="1" flipV="1">
            <a:off x="6081713" y="3117850"/>
            <a:ext cx="363537" cy="363538"/>
          </a:xfrm>
          <a:prstGeom prst="line">
            <a:avLst/>
          </a:prstGeom>
          <a:noFill/>
          <a:ln w="28575">
            <a:solidFill>
              <a:schemeClr val="tx1"/>
            </a:solidFill>
            <a:prstDash val="sysDot"/>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35" name="Text Box 71"/>
          <p:cNvSpPr txBox="1">
            <a:spLocks noChangeArrowheads="1"/>
          </p:cNvSpPr>
          <p:nvPr/>
        </p:nvSpPr>
        <p:spPr bwMode="auto">
          <a:xfrm>
            <a:off x="6391275" y="3303588"/>
            <a:ext cx="23066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ja-JP" altLang="en-US" sz="1400">
                <a:solidFill>
                  <a:srgbClr val="FF3300"/>
                </a:solidFill>
              </a:rPr>
              <a:t>第１区間上側境界値</a:t>
            </a:r>
          </a:p>
        </p:txBody>
      </p:sp>
      <p:sp>
        <p:nvSpPr>
          <p:cNvPr id="62536" name="Line 72"/>
          <p:cNvSpPr>
            <a:spLocks noChangeShapeType="1"/>
          </p:cNvSpPr>
          <p:nvPr/>
        </p:nvSpPr>
        <p:spPr bwMode="auto">
          <a:xfrm>
            <a:off x="4602163" y="900113"/>
            <a:ext cx="0" cy="5957887"/>
          </a:xfrm>
          <a:prstGeom prst="line">
            <a:avLst/>
          </a:prstGeom>
          <a:noFill/>
          <a:ln w="12700" cap="rnd">
            <a:solidFill>
              <a:schemeClr val="tx1"/>
            </a:solidFill>
            <a:prstDash val="sys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aphicFrame>
        <p:nvGraphicFramePr>
          <p:cNvPr id="62576" name="Group 112"/>
          <p:cNvGraphicFramePr>
            <a:graphicFrameLocks noGrp="1"/>
          </p:cNvGraphicFramePr>
          <p:nvPr/>
        </p:nvGraphicFramePr>
        <p:xfrm>
          <a:off x="4789488" y="3733800"/>
          <a:ext cx="4149725" cy="3092450"/>
        </p:xfrm>
        <a:graphic>
          <a:graphicData uri="http://schemas.openxmlformats.org/drawingml/2006/table">
            <a:tbl>
              <a:tblPr/>
              <a:tblGrid>
                <a:gridCol w="471487"/>
                <a:gridCol w="1731963"/>
                <a:gridCol w="989012"/>
                <a:gridCol w="957263"/>
              </a:tblGrid>
              <a:tr h="258763">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Times New Roman" pitchFamily="18" charset="0"/>
                          <a:ea typeface="ＭＳ Ｐゴシック" pitchFamily="50" charset="-128"/>
                        </a:rPr>
                        <a:t>NO</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区　　間</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中心値</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smtClean="0">
                          <a:ln>
                            <a:noFill/>
                          </a:ln>
                          <a:solidFill>
                            <a:schemeClr val="tx1"/>
                          </a:solidFill>
                          <a:effectLst/>
                          <a:latin typeface="Times New Roman" pitchFamily="18" charset="0"/>
                          <a:ea typeface="ＭＳ Ｐゴシック" pitchFamily="50" charset="-128"/>
                        </a:rPr>
                        <a:t>　度　数</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757488">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２</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４</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６</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８</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　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１０</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accent2"/>
                          </a:solidFill>
                          <a:effectLst/>
                          <a:latin typeface="Times New Roman" pitchFamily="18" charset="0"/>
                          <a:ea typeface="ＭＳ Ｐゴシック" pitchFamily="50" charset="-128"/>
                        </a:rPr>
                        <a:t>７７．８３</a:t>
                      </a: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a:t>
                      </a:r>
                      <a:r>
                        <a:rPr kumimoji="1" lang="ja-JP" altLang="en-US" sz="1400" b="0" i="0" u="none" strike="noStrike" cap="none" normalizeH="0" baseline="0" smtClean="0">
                          <a:ln>
                            <a:noFill/>
                          </a:ln>
                          <a:solidFill>
                            <a:srgbClr val="FF3300"/>
                          </a:solidFill>
                          <a:effectLst/>
                          <a:latin typeface="Times New Roman" pitchFamily="18" charset="0"/>
                          <a:ea typeface="ＭＳ Ｐゴシック" pitchFamily="50" charset="-128"/>
                        </a:rPr>
                        <a:t>７７．９１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７７．９１～７７．９９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７７．９９～７８．０７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７８．０７～７８．１５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７８．１５～７８・２３</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７８．２３～７８．３１</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７８．３１～７８．３９</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７８．３９～７８．４７</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７８．４７～７８．５５</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rPr>
                        <a:t>７８．５５～７８．６３</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6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lgn="l" defTabSz="762000">
                        <a:spcBef>
                          <a:spcPct val="20000"/>
                        </a:spcBef>
                        <a:defRPr kumimoji="1" sz="2800">
                          <a:solidFill>
                            <a:schemeClr val="tx1"/>
                          </a:solidFill>
                          <a:latin typeface="Times New Roman" pitchFamily="18" charset="0"/>
                          <a:ea typeface="ＭＳ Ｐゴシック" pitchFamily="50" charset="-128"/>
                        </a:defRPr>
                      </a:lvl1pPr>
                      <a:lvl2pPr algn="l" defTabSz="762000">
                        <a:spcBef>
                          <a:spcPct val="20000"/>
                        </a:spcBef>
                        <a:defRPr kumimoji="1" sz="2400">
                          <a:solidFill>
                            <a:schemeClr val="tx1"/>
                          </a:solidFill>
                          <a:latin typeface="Times New Roman" pitchFamily="18" charset="0"/>
                          <a:ea typeface="ＭＳ Ｐゴシック" pitchFamily="50" charset="-128"/>
                        </a:defRPr>
                      </a:lvl2pPr>
                      <a:lvl3pPr algn="l" defTabSz="762000">
                        <a:spcBef>
                          <a:spcPct val="20000"/>
                        </a:spcBef>
                        <a:defRPr kumimoji="1" sz="2000">
                          <a:solidFill>
                            <a:schemeClr val="tx1"/>
                          </a:solidFill>
                          <a:latin typeface="Times New Roman" pitchFamily="18" charset="0"/>
                          <a:ea typeface="ＭＳ Ｐゴシック" pitchFamily="50" charset="-128"/>
                        </a:defRPr>
                      </a:lvl3pPr>
                      <a:lvl4pPr algn="l" defTabSz="762000">
                        <a:spcBef>
                          <a:spcPct val="20000"/>
                        </a:spcBef>
                        <a:defRPr kumimoji="1">
                          <a:solidFill>
                            <a:schemeClr val="tx1"/>
                          </a:solidFill>
                          <a:latin typeface="Times New Roman" pitchFamily="18" charset="0"/>
                          <a:ea typeface="ＭＳ Ｐゴシック" pitchFamily="50" charset="-128"/>
                        </a:defRPr>
                      </a:lvl4pPr>
                      <a:lvl5pPr algn="l" defTabSz="762000">
                        <a:spcBef>
                          <a:spcPct val="20000"/>
                        </a:spcBef>
                        <a:defRPr kumimoji="1">
                          <a:solidFill>
                            <a:schemeClr val="tx1"/>
                          </a:solidFill>
                          <a:latin typeface="Times New Roman" pitchFamily="18" charset="0"/>
                          <a:ea typeface="ＭＳ Ｐゴシック" pitchFamily="50" charset="-128"/>
                        </a:defRPr>
                      </a:lvl5pPr>
                      <a:lvl6pPr defTabSz="762000" fontAlgn="base">
                        <a:spcBef>
                          <a:spcPct val="20000"/>
                        </a:spcBef>
                        <a:spcAft>
                          <a:spcPct val="0"/>
                        </a:spcAft>
                        <a:defRPr kumimoji="1">
                          <a:solidFill>
                            <a:schemeClr val="tx1"/>
                          </a:solidFill>
                          <a:latin typeface="Times New Roman" pitchFamily="18" charset="0"/>
                          <a:ea typeface="ＭＳ Ｐゴシック" pitchFamily="50" charset="-128"/>
                        </a:defRPr>
                      </a:lvl6pPr>
                      <a:lvl7pPr defTabSz="762000" fontAlgn="base">
                        <a:spcBef>
                          <a:spcPct val="20000"/>
                        </a:spcBef>
                        <a:spcAft>
                          <a:spcPct val="0"/>
                        </a:spcAft>
                        <a:defRPr kumimoji="1">
                          <a:solidFill>
                            <a:schemeClr val="tx1"/>
                          </a:solidFill>
                          <a:latin typeface="Times New Roman" pitchFamily="18" charset="0"/>
                          <a:ea typeface="ＭＳ Ｐゴシック" pitchFamily="50" charset="-128"/>
                        </a:defRPr>
                      </a:lvl7pPr>
                      <a:lvl8pPr defTabSz="762000" fontAlgn="base">
                        <a:spcBef>
                          <a:spcPct val="20000"/>
                        </a:spcBef>
                        <a:spcAft>
                          <a:spcPct val="0"/>
                        </a:spcAft>
                        <a:defRPr kumimoji="1">
                          <a:solidFill>
                            <a:schemeClr val="tx1"/>
                          </a:solidFill>
                          <a:latin typeface="Times New Roman" pitchFamily="18" charset="0"/>
                          <a:ea typeface="ＭＳ Ｐゴシック" pitchFamily="50" charset="-128"/>
                        </a:defRPr>
                      </a:lvl8pPr>
                      <a:lvl9pPr defTabSz="762000" fontAlgn="base">
                        <a:spcBef>
                          <a:spcPct val="2000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762000" rtl="0" eaLnBrk="1" fontAlgn="base" latinLnBrk="0" hangingPunct="1">
                        <a:lnSpc>
                          <a:spcPct val="100000"/>
                        </a:lnSpc>
                        <a:spcBef>
                          <a:spcPct val="20000"/>
                        </a:spcBef>
                        <a:spcAft>
                          <a:spcPct val="0"/>
                        </a:spcAft>
                        <a:buClrTx/>
                        <a:buSzTx/>
                        <a:buFontTx/>
                        <a:buNone/>
                        <a:tabLst/>
                      </a:pPr>
                      <a:endParaRPr kumimoji="1" lang="ja-JP" altLang="ja-JP" sz="1600" b="0" i="0" u="none" strike="noStrike" cap="none" normalizeH="0" baseline="0" smtClean="0">
                        <a:ln>
                          <a:noFill/>
                        </a:ln>
                        <a:solidFill>
                          <a:schemeClr val="tx1"/>
                        </a:solidFill>
                        <a:effectLst/>
                        <a:latin typeface="Times New Roman" pitchFamily="18" charset="0"/>
                        <a:ea typeface="ＭＳ Ｐゴシック" pitchFamily="50" charset="-128"/>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62578" name="Text Box 114"/>
          <p:cNvSpPr txBox="1">
            <a:spLocks noChangeArrowheads="1"/>
          </p:cNvSpPr>
          <p:nvPr/>
        </p:nvSpPr>
        <p:spPr bwMode="auto">
          <a:xfrm>
            <a:off x="4646613" y="100013"/>
            <a:ext cx="4340225" cy="538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10000"/>
              </a:spcBef>
            </a:pPr>
            <a:r>
              <a:rPr lang="ja-JP" altLang="en-US" sz="1400"/>
              <a:t>・区間の境界値は測定のｷｻﾞﾐの２分の１のところに</a:t>
            </a:r>
          </a:p>
          <a:p>
            <a:pPr>
              <a:spcBef>
                <a:spcPct val="10000"/>
              </a:spcBef>
            </a:pPr>
            <a:r>
              <a:rPr lang="ja-JP" altLang="en-US" sz="1400"/>
              <a:t>　来るように決める</a:t>
            </a:r>
          </a:p>
        </p:txBody>
      </p:sp>
      <p:sp>
        <p:nvSpPr>
          <p:cNvPr id="62579" name="Rectangle 115"/>
          <p:cNvSpPr>
            <a:spLocks noChangeArrowheads="1"/>
          </p:cNvSpPr>
          <p:nvPr/>
        </p:nvSpPr>
        <p:spPr bwMode="auto">
          <a:xfrm>
            <a:off x="1652588" y="2854325"/>
            <a:ext cx="1130300" cy="288925"/>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80" name="Rectangle 116"/>
          <p:cNvSpPr>
            <a:spLocks noChangeArrowheads="1"/>
          </p:cNvSpPr>
          <p:nvPr/>
        </p:nvSpPr>
        <p:spPr bwMode="auto">
          <a:xfrm>
            <a:off x="1616075" y="2193925"/>
            <a:ext cx="912813" cy="25876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81" name="Rectangle 117"/>
          <p:cNvSpPr>
            <a:spLocks noChangeArrowheads="1"/>
          </p:cNvSpPr>
          <p:nvPr/>
        </p:nvSpPr>
        <p:spPr bwMode="auto">
          <a:xfrm>
            <a:off x="3190875" y="2027238"/>
            <a:ext cx="912813" cy="25876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82" name="Rectangle 118"/>
          <p:cNvSpPr>
            <a:spLocks noChangeArrowheads="1"/>
          </p:cNvSpPr>
          <p:nvPr/>
        </p:nvSpPr>
        <p:spPr bwMode="auto">
          <a:xfrm>
            <a:off x="3386138" y="2398713"/>
            <a:ext cx="447675" cy="23018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83" name="Rectangle 119"/>
          <p:cNvSpPr>
            <a:spLocks noChangeArrowheads="1"/>
          </p:cNvSpPr>
          <p:nvPr/>
        </p:nvSpPr>
        <p:spPr bwMode="auto">
          <a:xfrm>
            <a:off x="1689100" y="4473575"/>
            <a:ext cx="868363" cy="303213"/>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84" name="Rectangle 120"/>
          <p:cNvSpPr>
            <a:spLocks noChangeArrowheads="1"/>
          </p:cNvSpPr>
          <p:nvPr/>
        </p:nvSpPr>
        <p:spPr bwMode="auto">
          <a:xfrm>
            <a:off x="1681163" y="5148263"/>
            <a:ext cx="868362" cy="303212"/>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85" name="Text Box 121"/>
          <p:cNvSpPr txBox="1">
            <a:spLocks noChangeArrowheads="1"/>
          </p:cNvSpPr>
          <p:nvPr/>
        </p:nvSpPr>
        <p:spPr bwMode="auto">
          <a:xfrm>
            <a:off x="8864600" y="42863"/>
            <a:ext cx="53657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defTabSz="762000">
              <a:defRPr kumimoji="1" sz="2400">
                <a:solidFill>
                  <a:schemeClr val="tx1"/>
                </a:solidFill>
                <a:latin typeface="Times New Roman" pitchFamily="18" charset="0"/>
                <a:ea typeface="ＭＳ Ｐゴシック" pitchFamily="50" charset="-128"/>
              </a:defRPr>
            </a:lvl1pPr>
            <a:lvl2pPr marL="571500" algn="l" defTabSz="762000">
              <a:defRPr kumimoji="1" sz="2400">
                <a:solidFill>
                  <a:schemeClr val="tx1"/>
                </a:solidFill>
                <a:latin typeface="Times New Roman" pitchFamily="18" charset="0"/>
                <a:ea typeface="ＭＳ Ｐゴシック" pitchFamily="50" charset="-128"/>
              </a:defRPr>
            </a:lvl2pPr>
            <a:lvl3pPr marL="1143000" algn="l" defTabSz="762000">
              <a:defRPr kumimoji="1" sz="2400">
                <a:solidFill>
                  <a:schemeClr val="tx1"/>
                </a:solidFill>
                <a:latin typeface="Times New Roman" pitchFamily="18" charset="0"/>
                <a:ea typeface="ＭＳ Ｐゴシック" pitchFamily="50" charset="-128"/>
              </a:defRPr>
            </a:lvl3pPr>
            <a:lvl4pPr marL="1714500" algn="l" defTabSz="762000">
              <a:defRPr kumimoji="1" sz="2400">
                <a:solidFill>
                  <a:schemeClr val="tx1"/>
                </a:solidFill>
                <a:latin typeface="Times New Roman" pitchFamily="18" charset="0"/>
                <a:ea typeface="ＭＳ Ｐゴシック" pitchFamily="50" charset="-128"/>
              </a:defRPr>
            </a:lvl4pPr>
            <a:lvl5pPr marL="2286000" algn="l" defTabSz="762000">
              <a:defRPr kumimoji="1" sz="2400">
                <a:solidFill>
                  <a:schemeClr val="tx1"/>
                </a:solidFill>
                <a:latin typeface="Times New Roman" pitchFamily="18" charset="0"/>
                <a:ea typeface="ＭＳ Ｐゴシック" pitchFamily="50" charset="-128"/>
              </a:defRPr>
            </a:lvl5pPr>
            <a:lvl6pPr marL="27432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32004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6576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4114800" defTabSz="7620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spcBef>
                <a:spcPct val="50000"/>
              </a:spcBef>
            </a:pPr>
            <a:r>
              <a:rPr lang="en-US" altLang="ja-JP" sz="1000"/>
              <a:t>P</a:t>
            </a:r>
            <a:r>
              <a:rPr lang="ja-JP" altLang="en-US" sz="1000"/>
              <a:t>６</a:t>
            </a:r>
          </a:p>
        </p:txBody>
      </p:sp>
      <p:sp>
        <p:nvSpPr>
          <p:cNvPr id="62586" name="Rectangle 122"/>
          <p:cNvSpPr>
            <a:spLocks noChangeArrowheads="1"/>
          </p:cNvSpPr>
          <p:nvPr/>
        </p:nvSpPr>
        <p:spPr bwMode="auto">
          <a:xfrm>
            <a:off x="5299075" y="4137025"/>
            <a:ext cx="652463" cy="217488"/>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87" name="Rectangle 123"/>
          <p:cNvSpPr>
            <a:spLocks noChangeArrowheads="1"/>
          </p:cNvSpPr>
          <p:nvPr/>
        </p:nvSpPr>
        <p:spPr bwMode="auto">
          <a:xfrm>
            <a:off x="6122988" y="4132263"/>
            <a:ext cx="652462" cy="21748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88" name="Rectangle 124"/>
          <p:cNvSpPr>
            <a:spLocks noChangeArrowheads="1"/>
          </p:cNvSpPr>
          <p:nvPr/>
        </p:nvSpPr>
        <p:spPr bwMode="auto">
          <a:xfrm>
            <a:off x="5294313" y="4403725"/>
            <a:ext cx="652462" cy="217488"/>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2589" name="Rectangle 125"/>
          <p:cNvSpPr>
            <a:spLocks noChangeArrowheads="1"/>
          </p:cNvSpPr>
          <p:nvPr/>
        </p:nvSpPr>
        <p:spPr bwMode="auto">
          <a:xfrm>
            <a:off x="6118225" y="4398963"/>
            <a:ext cx="652463" cy="217487"/>
          </a:xfrm>
          <a:prstGeom prst="rect">
            <a:avLst/>
          </a:prstGeom>
          <a:solidFill>
            <a:schemeClr val="bg1"/>
          </a:solidFill>
          <a:ln w="28575">
            <a:solidFill>
              <a:schemeClr val="tx1"/>
            </a:solidFill>
            <a:prstDash val="sysDot"/>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Tree>
  </p:cSld>
  <p:clrMapOvr>
    <a:masterClrMapping/>
  </p:clrMapOvr>
</p:sld>
</file>

<file path=ppt/theme/theme1.xml><?xml version="1.0" encoding="utf-8"?>
<a:theme xmlns:a="http://schemas.openxmlformats.org/drawingml/2006/main" name="標準デザイン">
  <a:themeElements>
    <a:clrScheme name="標準デザイン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400" b="0"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標準デザイン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テーマ">
  <a:themeElements>
    <a:clrScheme name="">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ドキュメント" ma:contentTypeID="0x010100EF78CFC77271354195C530399E11D87F" ma:contentTypeVersion="" ma:contentTypeDescription="新しいドキュメントを作成します。" ma:contentTypeScope="" ma:versionID="e38e4ad93fdcd0c090c04df74166b6f6">
  <xsd:schema xmlns:xsd="http://www.w3.org/2001/XMLSchema" xmlns:xs="http://www.w3.org/2001/XMLSchema" xmlns:p="http://schemas.microsoft.com/office/2006/metadata/properties" xmlns:ns2="0683b1c7-e6a1-4474-b543-1598854bf204" xmlns:ns3="74607d63-f6bb-47a8-a8d4-f26cfe716e30" xmlns:ns4="d9dc673b-9e34-4001-b69a-8484e8c1b815" targetNamespace="http://schemas.microsoft.com/office/2006/metadata/properties" ma:root="true" ma:fieldsID="e02bf150fef1940094f978c4266d1397" ns2:_="" ns3:_="" ns4:_="">
    <xsd:import namespace="0683b1c7-e6a1-4474-b543-1598854bf204"/>
    <xsd:import namespace="74607d63-f6bb-47a8-a8d4-f26cfe716e30"/>
    <xsd:import namespace="d9dc673b-9e34-4001-b69a-8484e8c1b815"/>
    <xsd:element name="properties">
      <xsd:complexType>
        <xsd:sequence>
          <xsd:element name="documentManagement">
            <xsd:complexType>
              <xsd:all>
                <xsd:element ref="ns2:SharedWithUsers" minOccurs="0"/>
                <xsd:element ref="ns2:SharedWithDetails" minOccurs="0"/>
                <xsd:element ref="ns3:_x30d5__x30a9__x30eb__x30c0__x7ba1__x7406__x8005_" minOccurs="0"/>
                <xsd:element ref="ns3:_x30d5__x30a9__x30eb__x30c0__x7ba1__x7406__x8005__x90e8__x7f72__x30b3__x30fc__x30c9_" minOccurs="0"/>
                <xsd:element ref="ns3:MediaServiceMetadata" minOccurs="0"/>
                <xsd:element ref="ns3:MediaServiceFastMetadata" minOccurs="0"/>
                <xsd:element ref="ns3:MediaLengthInSeconds" minOccurs="0"/>
                <xsd:element ref="ns3:lcf76f155ced4ddcb4097134ff3c332f" minOccurs="0"/>
                <xsd:element ref="ns4:TaxCatchAll" minOccurs="0"/>
                <xsd:element ref="ns3:MediaServiceDateTaken" minOccurs="0"/>
                <xsd:element ref="ns3:MediaServiceLocation" minOccurs="0"/>
                <xsd:element ref="ns3:MediaServiceGenerationTime" minOccurs="0"/>
                <xsd:element ref="ns3:MediaServiceEventHashCode" minOccurs="0"/>
                <xsd:element ref="ns3:MediaServiceOCR"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683b1c7-e6a1-4474-b543-1598854bf204" elementFormDefault="qualified">
    <xsd:import namespace="http://schemas.microsoft.com/office/2006/documentManagement/types"/>
    <xsd:import namespace="http://schemas.microsoft.com/office/infopath/2007/PartnerControls"/>
    <xsd:element name="SharedWithUsers" ma:index="8" nillable="true" ma:displayName="共有相手"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共有相手の詳細情報"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74607d63-f6bb-47a8-a8d4-f26cfe716e30" elementFormDefault="qualified">
    <xsd:import namespace="http://schemas.microsoft.com/office/2006/documentManagement/types"/>
    <xsd:import namespace="http://schemas.microsoft.com/office/infopath/2007/PartnerControls"/>
    <xsd:element name="_x30d5__x30a9__x30eb__x30c0__x7ba1__x7406__x8005_" ma:index="10" nillable="true" ma:displayName="フォルダ管理者" ma:format="Dropdown" ma:internalName="_x30d5__x30a9__x30eb__x30c0__x7ba1__x7406__x8005_">
      <xsd:simpleType>
        <xsd:restriction base="dms:Text">
          <xsd:maxLength value="255"/>
        </xsd:restriction>
      </xsd:simpleType>
    </xsd:element>
    <xsd:element name="_x30d5__x30a9__x30eb__x30c0__x7ba1__x7406__x8005__x90e8__x7f72__x30b3__x30fc__x30c9_" ma:index="11" nillable="true" ma:displayName="フォルダ管理部署" ma:format="Dropdown" ma:internalName="_x30d5__x30a9__x30eb__x30c0__x7ba1__x7406__x8005__x90e8__x7f72__x30b3__x30fc__x30c9_">
      <xsd:simpleType>
        <xsd:restriction base="dms:Text">
          <xsd:maxLength value="255"/>
        </xsd:restriction>
      </xsd:simpleType>
    </xsd:element>
    <xsd:element name="MediaServiceMetadata" ma:index="12" nillable="true" ma:displayName="MediaServiceMetadata" ma:hidden="true" ma:internalName="MediaServiceMetadata" ma:readOnly="true">
      <xsd:simpleType>
        <xsd:restriction base="dms:Note"/>
      </xsd:simpleType>
    </xsd:element>
    <xsd:element name="MediaServiceFastMetadata" ma:index="13" nillable="true" ma:displayName="MediaServiceFastMetadata" ma:hidden="true" ma:internalName="MediaServiceFastMetadata" ma:readOnly="true">
      <xsd:simpleType>
        <xsd:restriction base="dms:Note"/>
      </xsd:simpleType>
    </xsd:element>
    <xsd:element name="MediaLengthInSeconds" ma:index="14" nillable="true" ma:displayName="MediaLengthInSeconds" ma:hidden="true" ma:internalName="MediaLengthInSeconds" ma:readOnly="true">
      <xsd:simpleType>
        <xsd:restriction base="dms:Unknown"/>
      </xsd:simpleType>
    </xsd:element>
    <xsd:element name="lcf76f155ced4ddcb4097134ff3c332f" ma:index="16" nillable="true" ma:taxonomy="true" ma:internalName="lcf76f155ced4ddcb4097134ff3c332f" ma:taxonomyFieldName="MediaServiceImageTags" ma:displayName="画像タグ" ma:readOnly="false" ma:fieldId="{5cf76f15-5ced-4ddc-b409-7134ff3c332f}" ma:taxonomyMulti="true" ma:sspId="401df557-eeb5-435c-8d7c-77a7fa12a987" ma:termSetId="09814cd3-568e-fe90-9814-8d621ff8fb84" ma:anchorId="fba54fb3-c3e1-fe81-a776-ca4b69148c4d" ma:open="true" ma:isKeyword="false">
      <xsd:complexType>
        <xsd:sequence>
          <xsd:element ref="pc:Terms" minOccurs="0" maxOccurs="1"/>
        </xsd:sequence>
      </xsd:complexType>
    </xsd:element>
    <xsd:element name="MediaServiceDateTaken" ma:index="18" nillable="true" ma:displayName="MediaServiceDateTaken" ma:hidden="true" ma:indexed="true" ma:internalName="MediaServiceDateTaken" ma:readOnly="true">
      <xsd:simpleType>
        <xsd:restriction base="dms:Text"/>
      </xsd:simpleType>
    </xsd:element>
    <xsd:element name="MediaServiceLocation" ma:index="19" nillable="true" ma:displayName="Location" ma:indexed="true" ma:internalName="MediaServiceLocation" ma:readOnly="true">
      <xsd:simpleType>
        <xsd:restriction base="dms:Text"/>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OCR" ma:index="22" nillable="true" ma:displayName="Extracted Text" ma:internalName="MediaServiceOCR" ma:readOnly="true">
      <xsd:simpleType>
        <xsd:restriction base="dms:Note">
          <xsd:maxLength value="255"/>
        </xsd:restriction>
      </xsd:simpleType>
    </xsd:element>
    <xsd:element name="MediaServiceObjectDetectorVersions" ma:index="23"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d9dc673b-9e34-4001-b69a-8484e8c1b815" elementFormDefault="qualified">
    <xsd:import namespace="http://schemas.microsoft.com/office/2006/documentManagement/types"/>
    <xsd:import namespace="http://schemas.microsoft.com/office/infopath/2007/PartnerControls"/>
    <xsd:element name="TaxCatchAll" ma:index="17" nillable="true" ma:displayName="Taxonomy Catch All Column" ma:hidden="true" ma:list="{83F50DA7-15AB-4337-A58F-12A8006B0C20}" ma:internalName="TaxCatchAll" ma:showField="CatchAllData" ma:web="{0683b1c7-e6a1-4474-b543-1598854bf204}">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74607d63-f6bb-47a8-a8d4-f26cfe716e30">
      <Terms xmlns="http://schemas.microsoft.com/office/infopath/2007/PartnerControls"/>
    </lcf76f155ced4ddcb4097134ff3c332f>
    <_x30d5__x30a9__x30eb__x30c0__x7ba1__x7406__x8005_ xmlns="74607d63-f6bb-47a8-a8d4-f26cfe716e30" xsi:nil="true"/>
    <TaxCatchAll xmlns="d9dc673b-9e34-4001-b69a-8484e8c1b815" xsi:nil="true"/>
    <_x30d5__x30a9__x30eb__x30c0__x7ba1__x7406__x8005__x90e8__x7f72__x30b3__x30fc__x30c9_ xmlns="74607d63-f6bb-47a8-a8d4-f26cfe716e30" xsi:nil="true"/>
  </documentManagement>
</p:properties>
</file>

<file path=customXml/itemProps1.xml><?xml version="1.0" encoding="utf-8"?>
<ds:datastoreItem xmlns:ds="http://schemas.openxmlformats.org/officeDocument/2006/customXml" ds:itemID="{3BC3EFC1-1B2B-4CEF-86A7-6593255012E3}"/>
</file>

<file path=customXml/itemProps2.xml><?xml version="1.0" encoding="utf-8"?>
<ds:datastoreItem xmlns:ds="http://schemas.openxmlformats.org/officeDocument/2006/customXml" ds:itemID="{B6DFAE43-C845-4C47-878A-860458FCBBAD}"/>
</file>

<file path=customXml/itemProps3.xml><?xml version="1.0" encoding="utf-8"?>
<ds:datastoreItem xmlns:ds="http://schemas.openxmlformats.org/officeDocument/2006/customXml" ds:itemID="{E61D4C45-F3A8-4748-8063-B434721EC2E9}"/>
</file>

<file path=docProps/app.xml><?xml version="1.0" encoding="utf-8"?>
<Properties xmlns="http://schemas.openxmlformats.org/officeDocument/2006/extended-properties" xmlns:vt="http://schemas.openxmlformats.org/officeDocument/2006/docPropsVTypes">
  <TotalTime>4779</TotalTime>
  <Words>3404</Words>
  <Application>Microsoft Office PowerPoint</Application>
  <PresentationFormat>画面に合わせる (4:3)</PresentationFormat>
  <Paragraphs>2806</Paragraphs>
  <Slides>48</Slides>
  <Notes>3</Notes>
  <HiddenSlides>0</HiddenSlides>
  <MMClips>0</MMClips>
  <ScaleCrop>false</ScaleCrop>
  <HeadingPairs>
    <vt:vector size="6" baseType="variant">
      <vt:variant>
        <vt:lpstr>使用されているフォント</vt:lpstr>
      </vt:variant>
      <vt:variant>
        <vt:i4>6</vt:i4>
      </vt:variant>
      <vt:variant>
        <vt:lpstr>テーマ</vt:lpstr>
      </vt:variant>
      <vt:variant>
        <vt:i4>1</vt:i4>
      </vt:variant>
      <vt:variant>
        <vt:lpstr>スライド タイトル</vt:lpstr>
      </vt:variant>
      <vt:variant>
        <vt:i4>48</vt:i4>
      </vt:variant>
    </vt:vector>
  </HeadingPairs>
  <TitlesOfParts>
    <vt:vector size="55" baseType="lpstr">
      <vt:lpstr>Times New Roman</vt:lpstr>
      <vt:lpstr>ＭＳ Ｐゴシック</vt:lpstr>
      <vt:lpstr>ＭＳ Ｐ明朝</vt:lpstr>
      <vt:lpstr>HG創英角ﾎﾟｯﾌﾟ体</vt:lpstr>
      <vt:lpstr>HGP創英角ｺﾞｼｯｸUB</vt:lpstr>
      <vt:lpstr>Wingdings</vt:lpstr>
      <vt:lpstr>標準デザイン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課題達成の手順</dc:title>
  <dc:creator>人事部</dc:creator>
  <cp:lastModifiedBy>s890376</cp:lastModifiedBy>
  <cp:revision>228</cp:revision>
  <cp:lastPrinted>2003-05-13T10:37:57Z</cp:lastPrinted>
  <dcterms:created xsi:type="dcterms:W3CDTF">2000-10-23T10:08:03Z</dcterms:created>
  <dcterms:modified xsi:type="dcterms:W3CDTF">2020-02-18T05:19:40Z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0x010100EF78CFC77271354195C530399E11D87F</vt:lpwstr>
  </property>
</Properties>
</file>